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256" r:id="rId2"/>
    <p:sldId id="576" r:id="rId3"/>
    <p:sldId id="519" r:id="rId4"/>
    <p:sldId id="595" r:id="rId5"/>
    <p:sldId id="596" r:id="rId6"/>
    <p:sldId id="597" r:id="rId7"/>
    <p:sldId id="598" r:id="rId8"/>
    <p:sldId id="604" r:id="rId9"/>
    <p:sldId id="599" r:id="rId10"/>
    <p:sldId id="600" r:id="rId11"/>
    <p:sldId id="601" r:id="rId12"/>
    <p:sldId id="605" r:id="rId13"/>
    <p:sldId id="607" r:id="rId14"/>
    <p:sldId id="603" r:id="rId15"/>
    <p:sldId id="608" r:id="rId16"/>
    <p:sldId id="610" r:id="rId17"/>
    <p:sldId id="609" r:id="rId18"/>
    <p:sldId id="591" r:id="rId19"/>
    <p:sldId id="611" r:id="rId20"/>
  </p:sldIdLst>
  <p:sldSz cx="9144000" cy="6858000" type="screen4x3"/>
  <p:notesSz cx="6718300" cy="98552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UKOSAVLJEVIC Ana (EMPL-EXT)" initials="V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FFE181"/>
    <a:srgbClr val="9999B8"/>
    <a:srgbClr val="5757AD"/>
    <a:srgbClr val="C52943"/>
    <a:srgbClr val="FF00FF"/>
    <a:srgbClr val="CCFF66"/>
    <a:srgbClr val="F22D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04" autoAdjust="0"/>
    <p:restoredTop sz="92642" autoAdjust="0"/>
  </p:normalViewPr>
  <p:slideViewPr>
    <p:cSldViewPr>
      <p:cViewPr>
        <p:scale>
          <a:sx n="100" d="100"/>
          <a:sy n="100" d="100"/>
        </p:scale>
        <p:origin x="-408" y="936"/>
      </p:cViewPr>
      <p:guideLst>
        <p:guide orient="horz" pos="2160"/>
        <p:guide pos="2880"/>
      </p:guideLst>
    </p:cSldViewPr>
  </p:slideViewPr>
  <p:outlineViewPr>
    <p:cViewPr>
      <p:scale>
        <a:sx n="33" d="100"/>
        <a:sy n="33" d="100"/>
      </p:scale>
      <p:origin x="0" y="7278"/>
    </p:cViewPr>
  </p:outlineViewPr>
  <p:notesTextViewPr>
    <p:cViewPr>
      <p:scale>
        <a:sx n="150" d="100"/>
        <a:sy n="150" d="100"/>
      </p:scale>
      <p:origin x="0" y="0"/>
    </p:cViewPr>
  </p:notesTextViewPr>
  <p:sorterViewPr>
    <p:cViewPr>
      <p:scale>
        <a:sx n="66" d="100"/>
        <a:sy n="66" d="100"/>
      </p:scale>
      <p:origin x="0" y="0"/>
    </p:cViewPr>
  </p:sorterViewPr>
  <p:notesViewPr>
    <p:cSldViewPr>
      <p:cViewPr>
        <p:scale>
          <a:sx n="75" d="100"/>
          <a:sy n="75" d="100"/>
        </p:scale>
        <p:origin x="-2118" y="1026"/>
      </p:cViewPr>
      <p:guideLst>
        <p:guide orient="horz" pos="3104"/>
        <p:guide pos="211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05-22T17:22:01.507" idx="1">
    <p:pos x="4860" y="3276"/>
    <p:text>Tukaj tvoje ime?</p:text>
  </p:cm>
</p:cmLst>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522D5B-7809-4A53-A454-D7E7F7707EB3}" type="doc">
      <dgm:prSet loTypeId="urn:microsoft.com/office/officeart/2005/8/layout/pyramid4" loCatId="pyramid" qsTypeId="urn:microsoft.com/office/officeart/2005/8/quickstyle/simple1" qsCatId="simple" csTypeId="urn:microsoft.com/office/officeart/2005/8/colors/accent6_3" csCatId="accent6" phldr="1"/>
      <dgm:spPr/>
      <dgm:t>
        <a:bodyPr/>
        <a:lstStyle/>
        <a:p>
          <a:endParaRPr lang="en-GB"/>
        </a:p>
      </dgm:t>
    </dgm:pt>
    <dgm:pt modelId="{B891A46F-0AA4-44AA-AA95-437E342D0644}">
      <dgm:prSet phldrT="[Text]" custT="1"/>
      <dgm:spPr/>
      <dgm:t>
        <a:bodyPr anchor="t"/>
        <a:lstStyle/>
        <a:p>
          <a:r>
            <a:rPr lang="fr-BE" sz="1050" b="1" dirty="0" smtClean="0"/>
            <a:t>5 CILJEV</a:t>
          </a:r>
        </a:p>
        <a:p>
          <a:endParaRPr lang="en-GB" sz="800" dirty="0"/>
        </a:p>
      </dgm:t>
    </dgm:pt>
    <dgm:pt modelId="{1F0F8678-8851-4D5E-A57B-5A3B40765DBC}" type="parTrans" cxnId="{2D309801-6832-444C-96DA-682696A8AAC4}">
      <dgm:prSet/>
      <dgm:spPr/>
      <dgm:t>
        <a:bodyPr/>
        <a:lstStyle/>
        <a:p>
          <a:endParaRPr lang="en-GB" sz="1400"/>
        </a:p>
      </dgm:t>
    </dgm:pt>
    <dgm:pt modelId="{00620F83-616E-4180-BEE9-210306FF6B44}" type="sibTrans" cxnId="{2D309801-6832-444C-96DA-682696A8AAC4}">
      <dgm:prSet/>
      <dgm:spPr/>
      <dgm:t>
        <a:bodyPr/>
        <a:lstStyle/>
        <a:p>
          <a:endParaRPr lang="en-GB" sz="1400"/>
        </a:p>
      </dgm:t>
    </dgm:pt>
    <dgm:pt modelId="{AAAB77BE-52FE-4FFD-8A73-14E545D0714E}">
      <dgm:prSet phldrT="[Text]" custT="1"/>
      <dgm:spPr/>
      <dgm:t>
        <a:bodyPr anchor="t" anchorCtr="0"/>
        <a:lstStyle/>
        <a:p>
          <a:r>
            <a:rPr lang="en-GB" sz="1050" b="1" dirty="0" smtClean="0"/>
            <a:t>7 INICIATIV</a:t>
          </a:r>
        </a:p>
      </dgm:t>
    </dgm:pt>
    <dgm:pt modelId="{B3624B35-71B0-401F-97CF-26A5315FA266}" type="parTrans" cxnId="{DCD52FED-AA1C-4011-9598-564FCA2BFA98}">
      <dgm:prSet/>
      <dgm:spPr/>
      <dgm:t>
        <a:bodyPr/>
        <a:lstStyle/>
        <a:p>
          <a:endParaRPr lang="en-GB" sz="1400"/>
        </a:p>
      </dgm:t>
    </dgm:pt>
    <dgm:pt modelId="{1DB4E231-07F1-4F85-8026-819A05043ACA}" type="sibTrans" cxnId="{DCD52FED-AA1C-4011-9598-564FCA2BFA98}">
      <dgm:prSet/>
      <dgm:spPr/>
      <dgm:t>
        <a:bodyPr/>
        <a:lstStyle/>
        <a:p>
          <a:endParaRPr lang="en-GB" sz="1400"/>
        </a:p>
      </dgm:t>
    </dgm:pt>
    <dgm:pt modelId="{6CA4E7A0-B6DF-4570-9861-98251812B082}">
      <dgm:prSet phldrT="[Text]" custT="1"/>
      <dgm:spPr>
        <a:solidFill>
          <a:srgbClr val="0F5494"/>
        </a:solidFill>
      </dgm:spPr>
      <dgm:t>
        <a:bodyPr/>
        <a:lstStyle/>
        <a:p>
          <a:endParaRPr lang="fr-BE" sz="1000" b="1" dirty="0" smtClean="0"/>
        </a:p>
        <a:p>
          <a:r>
            <a:rPr lang="fr-BE" sz="1100" b="1" dirty="0" smtClean="0"/>
            <a:t>STRATEGIJA EVROPA 2020</a:t>
          </a:r>
          <a:endParaRPr lang="en-GB" sz="1100" b="1" dirty="0"/>
        </a:p>
      </dgm:t>
    </dgm:pt>
    <dgm:pt modelId="{F1E31C7E-61EE-47E5-813B-FE2F16774954}" type="parTrans" cxnId="{5639199B-0CC8-4184-A294-A874165D2D9F}">
      <dgm:prSet/>
      <dgm:spPr/>
      <dgm:t>
        <a:bodyPr/>
        <a:lstStyle/>
        <a:p>
          <a:endParaRPr lang="en-GB" sz="1400"/>
        </a:p>
      </dgm:t>
    </dgm:pt>
    <dgm:pt modelId="{1022A771-EF8D-49B2-A686-A5362E106C91}" type="sibTrans" cxnId="{5639199B-0CC8-4184-A294-A874165D2D9F}">
      <dgm:prSet/>
      <dgm:spPr/>
      <dgm:t>
        <a:bodyPr/>
        <a:lstStyle/>
        <a:p>
          <a:endParaRPr lang="en-GB" sz="1400"/>
        </a:p>
      </dgm:t>
    </dgm:pt>
    <dgm:pt modelId="{CCB57E6F-69C0-4D55-B50C-F5B5C5202E41}">
      <dgm:prSet phldrT="[Text]" custT="1"/>
      <dgm:spPr/>
      <dgm:t>
        <a:bodyPr lIns="72000" tIns="0" anchor="t" anchorCtr="0"/>
        <a:lstStyle/>
        <a:p>
          <a:r>
            <a:rPr lang="fr-BE" sz="1050" b="1" dirty="0" smtClean="0"/>
            <a:t>DRUGI VZVODI</a:t>
          </a:r>
        </a:p>
        <a:p>
          <a:r>
            <a:rPr lang="fr-BE" sz="900" b="0" dirty="0" err="1" smtClean="0"/>
            <a:t>Skupni</a:t>
          </a:r>
          <a:r>
            <a:rPr lang="fr-BE" sz="900" b="0" dirty="0" smtClean="0"/>
            <a:t> </a:t>
          </a:r>
          <a:r>
            <a:rPr lang="fr-BE" sz="900" b="0" dirty="0" err="1" smtClean="0"/>
            <a:t>trg</a:t>
          </a:r>
          <a:r>
            <a:rPr lang="fr-BE" sz="900" b="0" dirty="0" smtClean="0"/>
            <a:t>, </a:t>
          </a:r>
          <a:r>
            <a:rPr lang="fr-BE" sz="900" b="0" dirty="0" err="1" smtClean="0"/>
            <a:t>proračun</a:t>
          </a:r>
          <a:r>
            <a:rPr lang="fr-BE" sz="900" b="0" dirty="0" smtClean="0"/>
            <a:t> EU, </a:t>
          </a:r>
          <a:r>
            <a:rPr lang="fr-BE" sz="900" b="0" dirty="0" err="1" smtClean="0"/>
            <a:t>trgovina</a:t>
          </a:r>
          <a:endParaRPr lang="en-GB" sz="900" b="0" dirty="0"/>
        </a:p>
      </dgm:t>
    </dgm:pt>
    <dgm:pt modelId="{AD16BD9B-7004-4F95-A995-D748934AA430}" type="parTrans" cxnId="{C56EA485-B2AA-4757-928C-272FC29EB0C3}">
      <dgm:prSet/>
      <dgm:spPr/>
      <dgm:t>
        <a:bodyPr/>
        <a:lstStyle/>
        <a:p>
          <a:endParaRPr lang="en-GB" sz="1400"/>
        </a:p>
      </dgm:t>
    </dgm:pt>
    <dgm:pt modelId="{9FB047CB-5EDA-4BA0-9778-294435351DE2}" type="sibTrans" cxnId="{C56EA485-B2AA-4757-928C-272FC29EB0C3}">
      <dgm:prSet/>
      <dgm:spPr/>
      <dgm:t>
        <a:bodyPr/>
        <a:lstStyle/>
        <a:p>
          <a:endParaRPr lang="en-GB" sz="1400"/>
        </a:p>
      </dgm:t>
    </dgm:pt>
    <dgm:pt modelId="{8FF71AE2-A6C6-4B26-909F-F2EF39A1C593}" type="pres">
      <dgm:prSet presAssocID="{78522D5B-7809-4A53-A454-D7E7F7707EB3}" presName="compositeShape" presStyleCnt="0">
        <dgm:presLayoutVars>
          <dgm:chMax val="9"/>
          <dgm:dir/>
          <dgm:resizeHandles val="exact"/>
        </dgm:presLayoutVars>
      </dgm:prSet>
      <dgm:spPr/>
      <dgm:t>
        <a:bodyPr/>
        <a:lstStyle/>
        <a:p>
          <a:endParaRPr lang="en-GB"/>
        </a:p>
      </dgm:t>
    </dgm:pt>
    <dgm:pt modelId="{B33E9B2D-CF96-443B-B04B-2E657BC538D3}" type="pres">
      <dgm:prSet presAssocID="{78522D5B-7809-4A53-A454-D7E7F7707EB3}" presName="triangle1" presStyleLbl="node1" presStyleIdx="0" presStyleCnt="4">
        <dgm:presLayoutVars>
          <dgm:bulletEnabled val="1"/>
        </dgm:presLayoutVars>
      </dgm:prSet>
      <dgm:spPr/>
      <dgm:t>
        <a:bodyPr/>
        <a:lstStyle/>
        <a:p>
          <a:endParaRPr lang="en-GB"/>
        </a:p>
      </dgm:t>
    </dgm:pt>
    <dgm:pt modelId="{14BA1459-3257-4538-B45F-CC39AB5FD7AD}" type="pres">
      <dgm:prSet presAssocID="{78522D5B-7809-4A53-A454-D7E7F7707EB3}" presName="triangle2" presStyleLbl="node1" presStyleIdx="1" presStyleCnt="4" custScaleY="100054" custLinFactNeighborY="-2471">
        <dgm:presLayoutVars>
          <dgm:bulletEnabled val="1"/>
        </dgm:presLayoutVars>
      </dgm:prSet>
      <dgm:spPr/>
      <dgm:t>
        <a:bodyPr/>
        <a:lstStyle/>
        <a:p>
          <a:endParaRPr lang="en-GB"/>
        </a:p>
      </dgm:t>
    </dgm:pt>
    <dgm:pt modelId="{BCA01F1F-1087-4139-93C9-7C21299680D8}" type="pres">
      <dgm:prSet presAssocID="{78522D5B-7809-4A53-A454-D7E7F7707EB3}" presName="triangle3" presStyleLbl="node1" presStyleIdx="2" presStyleCnt="4" custLinFactNeighborY="-3189">
        <dgm:presLayoutVars>
          <dgm:bulletEnabled val="1"/>
        </dgm:presLayoutVars>
      </dgm:prSet>
      <dgm:spPr/>
      <dgm:t>
        <a:bodyPr/>
        <a:lstStyle/>
        <a:p>
          <a:endParaRPr lang="en-GB"/>
        </a:p>
      </dgm:t>
    </dgm:pt>
    <dgm:pt modelId="{7069DB63-6870-4ED9-A410-27E877AA14AE}" type="pres">
      <dgm:prSet presAssocID="{78522D5B-7809-4A53-A454-D7E7F7707EB3}" presName="triangle4" presStyleLbl="node1" presStyleIdx="3" presStyleCnt="4" custLinFactNeighborY="-2512">
        <dgm:presLayoutVars>
          <dgm:bulletEnabled val="1"/>
        </dgm:presLayoutVars>
      </dgm:prSet>
      <dgm:spPr/>
      <dgm:t>
        <a:bodyPr/>
        <a:lstStyle/>
        <a:p>
          <a:endParaRPr lang="en-GB"/>
        </a:p>
      </dgm:t>
    </dgm:pt>
  </dgm:ptLst>
  <dgm:cxnLst>
    <dgm:cxn modelId="{C56EA485-B2AA-4757-928C-272FC29EB0C3}" srcId="{78522D5B-7809-4A53-A454-D7E7F7707EB3}" destId="{CCB57E6F-69C0-4D55-B50C-F5B5C5202E41}" srcOrd="3" destOrd="0" parTransId="{AD16BD9B-7004-4F95-A995-D748934AA430}" sibTransId="{9FB047CB-5EDA-4BA0-9778-294435351DE2}"/>
    <dgm:cxn modelId="{69479D9F-0E4D-40A6-B7CA-802BF693D639}" type="presOf" srcId="{B891A46F-0AA4-44AA-AA95-437E342D0644}" destId="{B33E9B2D-CF96-443B-B04B-2E657BC538D3}" srcOrd="0" destOrd="0" presId="urn:microsoft.com/office/officeart/2005/8/layout/pyramid4"/>
    <dgm:cxn modelId="{2D309801-6832-444C-96DA-682696A8AAC4}" srcId="{78522D5B-7809-4A53-A454-D7E7F7707EB3}" destId="{B891A46F-0AA4-44AA-AA95-437E342D0644}" srcOrd="0" destOrd="0" parTransId="{1F0F8678-8851-4D5E-A57B-5A3B40765DBC}" sibTransId="{00620F83-616E-4180-BEE9-210306FF6B44}"/>
    <dgm:cxn modelId="{DCD52FED-AA1C-4011-9598-564FCA2BFA98}" srcId="{78522D5B-7809-4A53-A454-D7E7F7707EB3}" destId="{AAAB77BE-52FE-4FFD-8A73-14E545D0714E}" srcOrd="1" destOrd="0" parTransId="{B3624B35-71B0-401F-97CF-26A5315FA266}" sibTransId="{1DB4E231-07F1-4F85-8026-819A05043ACA}"/>
    <dgm:cxn modelId="{EBF3B8C0-492D-40D0-A5D7-0795B3C14BCE}" type="presOf" srcId="{6CA4E7A0-B6DF-4570-9861-98251812B082}" destId="{BCA01F1F-1087-4139-93C9-7C21299680D8}" srcOrd="0" destOrd="0" presId="urn:microsoft.com/office/officeart/2005/8/layout/pyramid4"/>
    <dgm:cxn modelId="{5639199B-0CC8-4184-A294-A874165D2D9F}" srcId="{78522D5B-7809-4A53-A454-D7E7F7707EB3}" destId="{6CA4E7A0-B6DF-4570-9861-98251812B082}" srcOrd="2" destOrd="0" parTransId="{F1E31C7E-61EE-47E5-813B-FE2F16774954}" sibTransId="{1022A771-EF8D-49B2-A686-A5362E106C91}"/>
    <dgm:cxn modelId="{87EC5966-DDB0-4DD1-A904-C2F33F37D8AA}" type="presOf" srcId="{AAAB77BE-52FE-4FFD-8A73-14E545D0714E}" destId="{14BA1459-3257-4538-B45F-CC39AB5FD7AD}" srcOrd="0" destOrd="0" presId="urn:microsoft.com/office/officeart/2005/8/layout/pyramid4"/>
    <dgm:cxn modelId="{D8F90E4A-58DB-448A-8C3B-F3107EE3400B}" type="presOf" srcId="{78522D5B-7809-4A53-A454-D7E7F7707EB3}" destId="{8FF71AE2-A6C6-4B26-909F-F2EF39A1C593}" srcOrd="0" destOrd="0" presId="urn:microsoft.com/office/officeart/2005/8/layout/pyramid4"/>
    <dgm:cxn modelId="{3075BB94-6740-4415-ADDE-3BF881D5C22A}" type="presOf" srcId="{CCB57E6F-69C0-4D55-B50C-F5B5C5202E41}" destId="{7069DB63-6870-4ED9-A410-27E877AA14AE}" srcOrd="0" destOrd="0" presId="urn:microsoft.com/office/officeart/2005/8/layout/pyramid4"/>
    <dgm:cxn modelId="{BE971D3B-A828-4499-A3EB-A46FCA9989E1}" type="presParOf" srcId="{8FF71AE2-A6C6-4B26-909F-F2EF39A1C593}" destId="{B33E9B2D-CF96-443B-B04B-2E657BC538D3}" srcOrd="0" destOrd="0" presId="urn:microsoft.com/office/officeart/2005/8/layout/pyramid4"/>
    <dgm:cxn modelId="{8771D96C-87BB-43C5-813A-DAF08EE085F6}" type="presParOf" srcId="{8FF71AE2-A6C6-4B26-909F-F2EF39A1C593}" destId="{14BA1459-3257-4538-B45F-CC39AB5FD7AD}" srcOrd="1" destOrd="0" presId="urn:microsoft.com/office/officeart/2005/8/layout/pyramid4"/>
    <dgm:cxn modelId="{2FB19F12-01F7-43F3-997F-2B300C50051F}" type="presParOf" srcId="{8FF71AE2-A6C6-4B26-909F-F2EF39A1C593}" destId="{BCA01F1F-1087-4139-93C9-7C21299680D8}" srcOrd="2" destOrd="0" presId="urn:microsoft.com/office/officeart/2005/8/layout/pyramid4"/>
    <dgm:cxn modelId="{C076E686-B15F-46B7-AC1E-6A0DA7BA5851}" type="presParOf" srcId="{8FF71AE2-A6C6-4B26-909F-F2EF39A1C593}" destId="{7069DB63-6870-4ED9-A410-27E877AA14AE}" srcOrd="3"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3E9B2D-CF96-443B-B04B-2E657BC538D3}">
      <dsp:nvSpPr>
        <dsp:cNvPr id="0" name=""/>
        <dsp:cNvSpPr/>
      </dsp:nvSpPr>
      <dsp:spPr>
        <a:xfrm>
          <a:off x="3505760" y="-302"/>
          <a:ext cx="2241000" cy="2241000"/>
        </a:xfrm>
        <a:prstGeom prst="triangle">
          <a:avLst/>
        </a:prstGeom>
        <a:solidFill>
          <a:schemeClr val="accent6">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lvl="0" algn="ctr" defTabSz="466725">
            <a:lnSpc>
              <a:spcPct val="90000"/>
            </a:lnSpc>
            <a:spcBef>
              <a:spcPct val="0"/>
            </a:spcBef>
            <a:spcAft>
              <a:spcPct val="35000"/>
            </a:spcAft>
          </a:pPr>
          <a:r>
            <a:rPr lang="fr-BE" sz="1050" b="1" kern="1200" dirty="0" smtClean="0"/>
            <a:t>5 CILJEV</a:t>
          </a:r>
        </a:p>
        <a:p>
          <a:pPr lvl="0" algn="ctr" defTabSz="466725">
            <a:lnSpc>
              <a:spcPct val="90000"/>
            </a:lnSpc>
            <a:spcBef>
              <a:spcPct val="0"/>
            </a:spcBef>
            <a:spcAft>
              <a:spcPct val="35000"/>
            </a:spcAft>
          </a:pPr>
          <a:endParaRPr lang="en-GB" sz="800" kern="1200" dirty="0"/>
        </a:p>
      </dsp:txBody>
      <dsp:txXfrm>
        <a:off x="4066010" y="1120198"/>
        <a:ext cx="1120500" cy="1120500"/>
      </dsp:txXfrm>
    </dsp:sp>
    <dsp:sp modelId="{14BA1459-3257-4538-B45F-CC39AB5FD7AD}">
      <dsp:nvSpPr>
        <dsp:cNvPr id="0" name=""/>
        <dsp:cNvSpPr/>
      </dsp:nvSpPr>
      <dsp:spPr>
        <a:xfrm>
          <a:off x="2385260" y="2184717"/>
          <a:ext cx="2241000" cy="2242210"/>
        </a:xfrm>
        <a:prstGeom prst="triangle">
          <a:avLst/>
        </a:prstGeom>
        <a:solidFill>
          <a:schemeClr val="accent6">
            <a:shade val="80000"/>
            <a:hueOff val="0"/>
            <a:satOff val="-11274"/>
            <a:lumOff val="1127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lvl="0" algn="ctr" defTabSz="466725">
            <a:lnSpc>
              <a:spcPct val="90000"/>
            </a:lnSpc>
            <a:spcBef>
              <a:spcPct val="0"/>
            </a:spcBef>
            <a:spcAft>
              <a:spcPct val="35000"/>
            </a:spcAft>
          </a:pPr>
          <a:r>
            <a:rPr lang="en-GB" sz="1050" b="1" kern="1200" dirty="0" smtClean="0"/>
            <a:t>7 INICIATIV</a:t>
          </a:r>
        </a:p>
      </dsp:txBody>
      <dsp:txXfrm>
        <a:off x="2945510" y="3305822"/>
        <a:ext cx="1120500" cy="1121105"/>
      </dsp:txXfrm>
    </dsp:sp>
    <dsp:sp modelId="{BCA01F1F-1087-4139-93C9-7C21299680D8}">
      <dsp:nvSpPr>
        <dsp:cNvPr id="0" name=""/>
        <dsp:cNvSpPr/>
      </dsp:nvSpPr>
      <dsp:spPr>
        <a:xfrm rot="10800000">
          <a:off x="3505760" y="2169231"/>
          <a:ext cx="2241000" cy="2241000"/>
        </a:xfrm>
        <a:prstGeom prst="triangle">
          <a:avLst/>
        </a:prstGeom>
        <a:solidFill>
          <a:srgbClr val="0F549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fr-BE" sz="1000" b="1" kern="1200" dirty="0" smtClean="0"/>
        </a:p>
        <a:p>
          <a:pPr lvl="0" algn="ctr" defTabSz="444500">
            <a:lnSpc>
              <a:spcPct val="90000"/>
            </a:lnSpc>
            <a:spcBef>
              <a:spcPct val="0"/>
            </a:spcBef>
            <a:spcAft>
              <a:spcPct val="35000"/>
            </a:spcAft>
          </a:pPr>
          <a:r>
            <a:rPr lang="fr-BE" sz="1100" b="1" kern="1200" dirty="0" smtClean="0"/>
            <a:t>STRATEGIJA EVROPA 2020</a:t>
          </a:r>
          <a:endParaRPr lang="en-GB" sz="1100" b="1" kern="1200" dirty="0"/>
        </a:p>
      </dsp:txBody>
      <dsp:txXfrm rot="10800000">
        <a:off x="4066010" y="2169231"/>
        <a:ext cx="1120500" cy="1120500"/>
      </dsp:txXfrm>
    </dsp:sp>
    <dsp:sp modelId="{7069DB63-6870-4ED9-A410-27E877AA14AE}">
      <dsp:nvSpPr>
        <dsp:cNvPr id="0" name=""/>
        <dsp:cNvSpPr/>
      </dsp:nvSpPr>
      <dsp:spPr>
        <a:xfrm>
          <a:off x="4626260" y="2184403"/>
          <a:ext cx="2241000" cy="2241000"/>
        </a:xfrm>
        <a:prstGeom prst="triangle">
          <a:avLst/>
        </a:prstGeom>
        <a:solidFill>
          <a:schemeClr val="accent6">
            <a:shade val="80000"/>
            <a:hueOff val="0"/>
            <a:satOff val="-33821"/>
            <a:lumOff val="338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0" tIns="0" rIns="41910" bIns="41910" numCol="1" spcCol="1270" anchor="t" anchorCtr="0">
          <a:noAutofit/>
        </a:bodyPr>
        <a:lstStyle/>
        <a:p>
          <a:pPr lvl="0" algn="ctr" defTabSz="466725">
            <a:lnSpc>
              <a:spcPct val="90000"/>
            </a:lnSpc>
            <a:spcBef>
              <a:spcPct val="0"/>
            </a:spcBef>
            <a:spcAft>
              <a:spcPct val="35000"/>
            </a:spcAft>
          </a:pPr>
          <a:r>
            <a:rPr lang="fr-BE" sz="1050" b="1" kern="1200" dirty="0" smtClean="0"/>
            <a:t>DRUGI VZVODI</a:t>
          </a:r>
        </a:p>
        <a:p>
          <a:pPr lvl="0" algn="ctr" defTabSz="466725">
            <a:lnSpc>
              <a:spcPct val="90000"/>
            </a:lnSpc>
            <a:spcBef>
              <a:spcPct val="0"/>
            </a:spcBef>
            <a:spcAft>
              <a:spcPct val="35000"/>
            </a:spcAft>
          </a:pPr>
          <a:r>
            <a:rPr lang="fr-BE" sz="900" b="0" kern="1200" dirty="0" err="1" smtClean="0"/>
            <a:t>Skupni</a:t>
          </a:r>
          <a:r>
            <a:rPr lang="fr-BE" sz="900" b="0" kern="1200" dirty="0" smtClean="0"/>
            <a:t> </a:t>
          </a:r>
          <a:r>
            <a:rPr lang="fr-BE" sz="900" b="0" kern="1200" dirty="0" err="1" smtClean="0"/>
            <a:t>trg</a:t>
          </a:r>
          <a:r>
            <a:rPr lang="fr-BE" sz="900" b="0" kern="1200" dirty="0" smtClean="0"/>
            <a:t>, </a:t>
          </a:r>
          <a:r>
            <a:rPr lang="fr-BE" sz="900" b="0" kern="1200" dirty="0" err="1" smtClean="0"/>
            <a:t>proračun</a:t>
          </a:r>
          <a:r>
            <a:rPr lang="fr-BE" sz="900" b="0" kern="1200" dirty="0" smtClean="0"/>
            <a:t> EU, </a:t>
          </a:r>
          <a:r>
            <a:rPr lang="fr-BE" sz="900" b="0" kern="1200" dirty="0" err="1" smtClean="0"/>
            <a:t>trgovina</a:t>
          </a:r>
          <a:endParaRPr lang="en-GB" sz="900" b="0" kern="1200" dirty="0"/>
        </a:p>
      </dsp:txBody>
      <dsp:txXfrm>
        <a:off x="5186510" y="3304903"/>
        <a:ext cx="1120500" cy="1120500"/>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114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8" tIns="45157" rIns="90318" bIns="45157" numCol="1" anchor="t" anchorCtr="0" compatLnSpc="1">
            <a:prstTxWarp prst="textNoShape">
              <a:avLst/>
            </a:prstTxWarp>
          </a:bodyPr>
          <a:lstStyle>
            <a:lvl1pPr>
              <a:defRPr>
                <a:solidFill>
                  <a:schemeClr val="tx1"/>
                </a:solidFill>
                <a:latin typeface="Arial" charset="0"/>
              </a:defRPr>
            </a:lvl1pPr>
          </a:lstStyle>
          <a:p>
            <a:pPr>
              <a:defRPr/>
            </a:pPr>
            <a:endParaRPr lang="en-US" altLang="en-US"/>
          </a:p>
        </p:txBody>
      </p:sp>
      <p:sp>
        <p:nvSpPr>
          <p:cNvPr id="37891" name="Rectangle 3"/>
          <p:cNvSpPr>
            <a:spLocks noGrp="1" noChangeArrowheads="1"/>
          </p:cNvSpPr>
          <p:nvPr>
            <p:ph type="dt" sz="quarter" idx="1"/>
          </p:nvPr>
        </p:nvSpPr>
        <p:spPr bwMode="auto">
          <a:xfrm>
            <a:off x="3805238" y="0"/>
            <a:ext cx="29114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8" tIns="45157" rIns="90318" bIns="45157" numCol="1" anchor="t" anchorCtr="0" compatLnSpc="1">
            <a:prstTxWarp prst="textNoShape">
              <a:avLst/>
            </a:prstTxWarp>
          </a:bodyPr>
          <a:lstStyle>
            <a:lvl1pPr algn="r">
              <a:defRPr>
                <a:solidFill>
                  <a:schemeClr val="tx1"/>
                </a:solidFill>
                <a:latin typeface="Arial" charset="0"/>
              </a:defRPr>
            </a:lvl1pPr>
          </a:lstStyle>
          <a:p>
            <a:pPr>
              <a:defRPr/>
            </a:pPr>
            <a:endParaRPr lang="en-US" altLang="en-US"/>
          </a:p>
        </p:txBody>
      </p:sp>
      <p:sp>
        <p:nvSpPr>
          <p:cNvPr id="37892" name="Rectangle 4"/>
          <p:cNvSpPr>
            <a:spLocks noGrp="1" noChangeArrowheads="1"/>
          </p:cNvSpPr>
          <p:nvPr>
            <p:ph type="ftr" sz="quarter" idx="2"/>
          </p:nvPr>
        </p:nvSpPr>
        <p:spPr bwMode="auto">
          <a:xfrm>
            <a:off x="0" y="9359900"/>
            <a:ext cx="29114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8" tIns="45157" rIns="90318" bIns="45157" numCol="1" anchor="b" anchorCtr="0" compatLnSpc="1">
            <a:prstTxWarp prst="textNoShape">
              <a:avLst/>
            </a:prstTxWarp>
          </a:bodyPr>
          <a:lstStyle>
            <a:lvl1pPr>
              <a:defRPr>
                <a:solidFill>
                  <a:schemeClr val="tx1"/>
                </a:solidFill>
                <a:latin typeface="Arial" charset="0"/>
              </a:defRPr>
            </a:lvl1pPr>
          </a:lstStyle>
          <a:p>
            <a:pPr>
              <a:defRPr/>
            </a:pPr>
            <a:endParaRPr lang="en-US" altLang="en-US"/>
          </a:p>
        </p:txBody>
      </p:sp>
      <p:sp>
        <p:nvSpPr>
          <p:cNvPr id="37893" name="Rectangle 5"/>
          <p:cNvSpPr>
            <a:spLocks noGrp="1" noChangeArrowheads="1"/>
          </p:cNvSpPr>
          <p:nvPr>
            <p:ph type="sldNum" sz="quarter" idx="3"/>
          </p:nvPr>
        </p:nvSpPr>
        <p:spPr bwMode="auto">
          <a:xfrm>
            <a:off x="3805238" y="9359900"/>
            <a:ext cx="29114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8" tIns="45157" rIns="90318" bIns="45157" numCol="1" anchor="b" anchorCtr="0" compatLnSpc="1">
            <a:prstTxWarp prst="textNoShape">
              <a:avLst/>
            </a:prstTxWarp>
          </a:bodyPr>
          <a:lstStyle>
            <a:lvl1pPr algn="r">
              <a:defRPr>
                <a:solidFill>
                  <a:schemeClr val="tx1"/>
                </a:solidFill>
                <a:latin typeface="Arial" charset="0"/>
              </a:defRPr>
            </a:lvl1pPr>
          </a:lstStyle>
          <a:p>
            <a:pPr>
              <a:defRPr/>
            </a:pPr>
            <a:fld id="{4A84B828-949D-44FC-A678-B21839B13097}" type="slidenum">
              <a:rPr lang="en-GB" altLang="en-US"/>
              <a:pPr>
                <a:defRPr/>
              </a:pPr>
              <a:t>‹#›</a:t>
            </a:fld>
            <a:endParaRPr lang="en-GB" altLang="en-US"/>
          </a:p>
        </p:txBody>
      </p:sp>
    </p:spTree>
    <p:extLst>
      <p:ext uri="{BB962C8B-B14F-4D97-AF65-F5344CB8AC3E}">
        <p14:creationId xmlns:p14="http://schemas.microsoft.com/office/powerpoint/2010/main" val="24933690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114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8" tIns="45157" rIns="90318" bIns="45157" numCol="1" anchor="t" anchorCtr="0" compatLnSpc="1">
            <a:prstTxWarp prst="textNoShape">
              <a:avLst/>
            </a:prstTxWarp>
          </a:bodyPr>
          <a:lstStyle>
            <a:lvl1pPr>
              <a:defRPr>
                <a:solidFill>
                  <a:schemeClr val="tx1"/>
                </a:solidFill>
                <a:latin typeface="Arial" charset="0"/>
              </a:defRPr>
            </a:lvl1pPr>
          </a:lstStyle>
          <a:p>
            <a:pPr>
              <a:defRPr/>
            </a:pPr>
            <a:endParaRPr lang="en-US" altLang="en-US"/>
          </a:p>
        </p:txBody>
      </p:sp>
      <p:sp>
        <p:nvSpPr>
          <p:cNvPr id="36867" name="Rectangle 3"/>
          <p:cNvSpPr>
            <a:spLocks noGrp="1" noChangeArrowheads="1"/>
          </p:cNvSpPr>
          <p:nvPr>
            <p:ph type="dt" idx="1"/>
          </p:nvPr>
        </p:nvSpPr>
        <p:spPr bwMode="auto">
          <a:xfrm>
            <a:off x="3805238" y="0"/>
            <a:ext cx="29114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8" tIns="45157" rIns="90318" bIns="45157" numCol="1" anchor="t" anchorCtr="0" compatLnSpc="1">
            <a:prstTxWarp prst="textNoShape">
              <a:avLst/>
            </a:prstTxWarp>
          </a:bodyPr>
          <a:lstStyle>
            <a:lvl1pPr algn="r">
              <a:defRPr>
                <a:solidFill>
                  <a:schemeClr val="tx1"/>
                </a:solidFill>
                <a:latin typeface="Arial" charset="0"/>
              </a:defRPr>
            </a:lvl1pPr>
          </a:lstStyle>
          <a:p>
            <a:pPr>
              <a:defRPr/>
            </a:pPr>
            <a:endParaRPr lang="en-US" altLang="en-US"/>
          </a:p>
        </p:txBody>
      </p:sp>
      <p:sp>
        <p:nvSpPr>
          <p:cNvPr id="22532" name="Rectangle 4"/>
          <p:cNvSpPr>
            <a:spLocks noRot="1" noChangeArrowheads="1" noTextEdit="1"/>
          </p:cNvSpPr>
          <p:nvPr>
            <p:ph type="sldImg" idx="2"/>
          </p:nvPr>
        </p:nvSpPr>
        <p:spPr bwMode="auto">
          <a:xfrm>
            <a:off x="895350" y="738188"/>
            <a:ext cx="4927600" cy="36957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4688" y="4679950"/>
            <a:ext cx="5368925" cy="443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8" tIns="45157" rIns="90318" bIns="45157"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359900"/>
            <a:ext cx="29114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8" tIns="45157" rIns="90318" bIns="45157" numCol="1" anchor="b" anchorCtr="0" compatLnSpc="1">
            <a:prstTxWarp prst="textNoShape">
              <a:avLst/>
            </a:prstTxWarp>
          </a:bodyPr>
          <a:lstStyle>
            <a:lvl1pPr>
              <a:defRPr>
                <a:solidFill>
                  <a:schemeClr val="tx1"/>
                </a:solidFill>
                <a:latin typeface="Arial" charset="0"/>
              </a:defRPr>
            </a:lvl1pPr>
          </a:lstStyle>
          <a:p>
            <a:pPr>
              <a:defRPr/>
            </a:pPr>
            <a:endParaRPr lang="en-US" altLang="en-US"/>
          </a:p>
        </p:txBody>
      </p:sp>
      <p:sp>
        <p:nvSpPr>
          <p:cNvPr id="36871" name="Rectangle 7"/>
          <p:cNvSpPr>
            <a:spLocks noGrp="1" noChangeArrowheads="1"/>
          </p:cNvSpPr>
          <p:nvPr>
            <p:ph type="sldNum" sz="quarter" idx="5"/>
          </p:nvPr>
        </p:nvSpPr>
        <p:spPr bwMode="auto">
          <a:xfrm>
            <a:off x="3805238" y="9359900"/>
            <a:ext cx="29114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8" tIns="45157" rIns="90318" bIns="45157" numCol="1" anchor="b" anchorCtr="0" compatLnSpc="1">
            <a:prstTxWarp prst="textNoShape">
              <a:avLst/>
            </a:prstTxWarp>
          </a:bodyPr>
          <a:lstStyle>
            <a:lvl1pPr algn="r">
              <a:defRPr>
                <a:solidFill>
                  <a:schemeClr val="tx1"/>
                </a:solidFill>
                <a:latin typeface="Arial" charset="0"/>
              </a:defRPr>
            </a:lvl1pPr>
          </a:lstStyle>
          <a:p>
            <a:pPr>
              <a:defRPr/>
            </a:pPr>
            <a:fld id="{91D12C51-308A-4C87-8D52-18E3CACBA116}" type="slidenum">
              <a:rPr lang="en-GB" altLang="en-US"/>
              <a:pPr>
                <a:defRPr/>
              </a:pPr>
              <a:t>‹#›</a:t>
            </a:fld>
            <a:endParaRPr lang="en-GB" altLang="en-US"/>
          </a:p>
        </p:txBody>
      </p:sp>
    </p:spTree>
    <p:extLst>
      <p:ext uri="{BB962C8B-B14F-4D97-AF65-F5344CB8AC3E}">
        <p14:creationId xmlns:p14="http://schemas.microsoft.com/office/powerpoint/2010/main" val="22787241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xfrm>
            <a:off x="1312863" y="738188"/>
            <a:ext cx="4059237" cy="3046412"/>
          </a:xfrm>
          <a:ln/>
        </p:spPr>
      </p:sp>
      <p:sp>
        <p:nvSpPr>
          <p:cNvPr id="23555" name="Notes Placeholder 2"/>
          <p:cNvSpPr>
            <a:spLocks noGrp="1"/>
          </p:cNvSpPr>
          <p:nvPr>
            <p:ph type="body" idx="1"/>
          </p:nvPr>
        </p:nvSpPr>
        <p:spPr>
          <a:xfrm>
            <a:off x="652463" y="4211638"/>
            <a:ext cx="5556250" cy="5503862"/>
          </a:xfrm>
          <a:noFill/>
        </p:spPr>
        <p:txBody>
          <a:bodyPr/>
          <a:lstStyle/>
          <a:p>
            <a:pPr algn="just" eaLnBrk="1" hangingPunct="1"/>
            <a:endParaRPr lang="en-US" altLang="en-US" sz="1400" smtClean="0"/>
          </a:p>
        </p:txBody>
      </p:sp>
      <p:sp>
        <p:nvSpPr>
          <p:cNvPr id="23556" name="Slide Number Placeholder 3"/>
          <p:cNvSpPr>
            <a:spLocks noGrp="1"/>
          </p:cNvSpPr>
          <p:nvPr>
            <p:ph type="sldNum" sz="quarter" idx="5"/>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C4403C02-177E-4D2D-94E4-8F565ED89DA5}" type="slidenum">
              <a:rPr lang="en-GB" altLang="en-US" smtClean="0">
                <a:solidFill>
                  <a:schemeClr val="tx1"/>
                </a:solidFill>
                <a:latin typeface="Arial" charset="0"/>
              </a:rPr>
              <a:pPr eaLnBrk="1" hangingPunct="1"/>
              <a:t>1</a:t>
            </a:fld>
            <a:endParaRPr lang="en-GB" altLang="en-US" smtClean="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defRPr>
            </a:lvl1pPr>
            <a:lvl2pPr marL="742950" indent="-285750" defTabSz="457200" eaLnBrk="0" hangingPunct="0">
              <a:defRPr sz="1200">
                <a:solidFill>
                  <a:srgbClr val="0F5494"/>
                </a:solidFill>
                <a:latin typeface="Verdana" pitchFamily="34" charset="0"/>
              </a:defRPr>
            </a:lvl2pPr>
            <a:lvl3pPr marL="1143000" indent="-228600" defTabSz="457200" eaLnBrk="0" hangingPunct="0">
              <a:defRPr sz="1200">
                <a:solidFill>
                  <a:srgbClr val="0F5494"/>
                </a:solidFill>
                <a:latin typeface="Verdana" pitchFamily="34" charset="0"/>
              </a:defRPr>
            </a:lvl3pPr>
            <a:lvl4pPr marL="1600200" indent="-228600" defTabSz="457200" eaLnBrk="0" hangingPunct="0">
              <a:defRPr sz="1200">
                <a:solidFill>
                  <a:srgbClr val="0F5494"/>
                </a:solidFill>
                <a:latin typeface="Verdana" pitchFamily="34" charset="0"/>
              </a:defRPr>
            </a:lvl4pPr>
            <a:lvl5pPr marL="2057400" indent="-228600" defTabSz="457200" eaLnBrk="0" hangingPunct="0">
              <a:defRPr sz="1200">
                <a:solidFill>
                  <a:srgbClr val="0F5494"/>
                </a:solidFill>
                <a:latin typeface="Verdana" pitchFamily="34" charset="0"/>
              </a:defRPr>
            </a:lvl5pPr>
            <a:lvl6pPr marL="2514600" indent="-228600" defTabSz="457200" eaLnBrk="0" fontAlgn="base" hangingPunct="0">
              <a:spcBef>
                <a:spcPct val="0"/>
              </a:spcBef>
              <a:spcAft>
                <a:spcPct val="0"/>
              </a:spcAft>
              <a:defRPr sz="1200">
                <a:solidFill>
                  <a:srgbClr val="0F5494"/>
                </a:solidFill>
                <a:latin typeface="Verdana" pitchFamily="34" charset="0"/>
              </a:defRPr>
            </a:lvl6pPr>
            <a:lvl7pPr marL="2971800" indent="-228600" defTabSz="457200" eaLnBrk="0" fontAlgn="base" hangingPunct="0">
              <a:spcBef>
                <a:spcPct val="0"/>
              </a:spcBef>
              <a:spcAft>
                <a:spcPct val="0"/>
              </a:spcAft>
              <a:defRPr sz="1200">
                <a:solidFill>
                  <a:srgbClr val="0F5494"/>
                </a:solidFill>
                <a:latin typeface="Verdana" pitchFamily="34" charset="0"/>
              </a:defRPr>
            </a:lvl7pPr>
            <a:lvl8pPr marL="3429000" indent="-228600" defTabSz="457200" eaLnBrk="0" fontAlgn="base" hangingPunct="0">
              <a:spcBef>
                <a:spcPct val="0"/>
              </a:spcBef>
              <a:spcAft>
                <a:spcPct val="0"/>
              </a:spcAft>
              <a:defRPr sz="1200">
                <a:solidFill>
                  <a:srgbClr val="0F5494"/>
                </a:solidFill>
                <a:latin typeface="Verdana" pitchFamily="34" charset="0"/>
              </a:defRPr>
            </a:lvl8pPr>
            <a:lvl9pPr marL="3886200" indent="-228600" defTabSz="457200" eaLnBrk="0" fontAlgn="base" hangingPunct="0">
              <a:spcBef>
                <a:spcPct val="0"/>
              </a:spcBef>
              <a:spcAft>
                <a:spcPct val="0"/>
              </a:spcAft>
              <a:defRPr sz="1200">
                <a:solidFill>
                  <a:srgbClr val="0F5494"/>
                </a:solidFill>
                <a:latin typeface="Verdana" pitchFamily="34" charset="0"/>
              </a:defRPr>
            </a:lvl9pPr>
          </a:lstStyle>
          <a:p>
            <a:pPr algn="ctr" eaLnBrk="1" hangingPunct="1"/>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1"/>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altLang="en-US"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12"/>
          <p:cNvSpPr>
            <a:spLocks noGrp="1" noChangeArrowheads="1"/>
          </p:cNvSpPr>
          <p:nvPr>
            <p:ph type="dt" sz="half" idx="10"/>
          </p:nvPr>
        </p:nvSpPr>
        <p:spPr/>
        <p:txBody>
          <a:bodyPr/>
          <a:lstStyle>
            <a:lvl1pPr>
              <a:defRPr sz="1200" b="1">
                <a:solidFill>
                  <a:schemeClr val="bg1"/>
                </a:solidFill>
                <a:latin typeface="Verdana" pitchFamily="34" charset="0"/>
              </a:defRPr>
            </a:lvl1pPr>
          </a:lstStyle>
          <a:p>
            <a:pPr>
              <a:defRPr/>
            </a:pPr>
            <a:endParaRPr lang="en-US" altLang="en-US"/>
          </a:p>
        </p:txBody>
      </p:sp>
      <p:sp>
        <p:nvSpPr>
          <p:cNvPr id="8" name="Rectangle 13"/>
          <p:cNvSpPr>
            <a:spLocks noGrp="1" noChangeArrowheads="1"/>
          </p:cNvSpPr>
          <p:nvPr>
            <p:ph type="ftr" sz="quarter" idx="11"/>
          </p:nvPr>
        </p:nvSpPr>
        <p:spPr/>
        <p:txBody>
          <a:bodyPr/>
          <a:lstStyle>
            <a:lvl1pPr>
              <a:defRPr>
                <a:solidFill>
                  <a:schemeClr val="bg1"/>
                </a:solidFill>
                <a:latin typeface="Verdana" pitchFamily="34" charset="0"/>
              </a:defRPr>
            </a:lvl1pPr>
          </a:lstStyle>
          <a:p>
            <a:pPr>
              <a:defRPr/>
            </a:pPr>
            <a:endParaRPr lang="en-US" altLang="en-US"/>
          </a:p>
        </p:txBody>
      </p:sp>
      <p:sp>
        <p:nvSpPr>
          <p:cNvPr id="9" name="Rectangle 15"/>
          <p:cNvSpPr>
            <a:spLocks noGrp="1" noChangeArrowheads="1"/>
          </p:cNvSpPr>
          <p:nvPr>
            <p:ph type="sldNum" sz="quarter" idx="12"/>
          </p:nvPr>
        </p:nvSpPr>
        <p:spPr/>
        <p:txBody>
          <a:bodyPr/>
          <a:lstStyle>
            <a:lvl1pPr>
              <a:defRPr>
                <a:solidFill>
                  <a:schemeClr val="bg1"/>
                </a:solidFill>
                <a:latin typeface="Verdana" pitchFamily="34" charset="0"/>
              </a:defRPr>
            </a:lvl1pPr>
          </a:lstStyle>
          <a:p>
            <a:pPr>
              <a:defRPr/>
            </a:pPr>
            <a:fld id="{4CE22146-CE82-4AFF-9564-9F20CE03D95E}" type="slidenum">
              <a:rPr lang="en-GB" altLang="en-US"/>
              <a:pPr>
                <a:defRPr/>
              </a:pPr>
              <a:t>‹#›</a:t>
            </a:fld>
            <a:endParaRPr lang="en-GB" altLang="en-US"/>
          </a:p>
        </p:txBody>
      </p:sp>
    </p:spTree>
    <p:extLst>
      <p:ext uri="{BB962C8B-B14F-4D97-AF65-F5344CB8AC3E}">
        <p14:creationId xmlns:p14="http://schemas.microsoft.com/office/powerpoint/2010/main" val="3943944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1BCF37F6-68C0-43A6-BD01-213A12F6E0A8}" type="slidenum">
              <a:rPr lang="en-GB" altLang="en-US"/>
              <a:pPr>
                <a:defRPr/>
              </a:pPr>
              <a:t>‹#›</a:t>
            </a:fld>
            <a:endParaRPr lang="en-GB" altLang="en-US"/>
          </a:p>
        </p:txBody>
      </p:sp>
    </p:spTree>
    <p:extLst>
      <p:ext uri="{BB962C8B-B14F-4D97-AF65-F5344CB8AC3E}">
        <p14:creationId xmlns:p14="http://schemas.microsoft.com/office/powerpoint/2010/main" val="2391606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717DCF4-0B3B-4881-B6F6-A4BB9C0DCD81}" type="slidenum">
              <a:rPr lang="en-GB" altLang="en-US"/>
              <a:pPr>
                <a:defRPr/>
              </a:pPr>
              <a:t>‹#›</a:t>
            </a:fld>
            <a:endParaRPr lang="en-GB" altLang="en-US"/>
          </a:p>
        </p:txBody>
      </p:sp>
    </p:spTree>
    <p:extLst>
      <p:ext uri="{BB962C8B-B14F-4D97-AF65-F5344CB8AC3E}">
        <p14:creationId xmlns:p14="http://schemas.microsoft.com/office/powerpoint/2010/main" val="3951401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2492375"/>
            <a:ext cx="4038600" cy="35290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2492375"/>
            <a:ext cx="4038600" cy="1687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4332288"/>
            <a:ext cx="4038600" cy="1689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a:ln/>
        </p:spPr>
        <p:txBody>
          <a:bodyPr/>
          <a:lstStyle>
            <a:lvl1pPr>
              <a:defRPr/>
            </a:lvl1pPr>
          </a:lstStyle>
          <a:p>
            <a:pPr>
              <a:defRPr/>
            </a:pPr>
            <a:fld id="{E3B58388-E64B-423A-B090-2EBDCE040C1C}" type="slidenum">
              <a:rPr lang="en-GB" altLang="en-US"/>
              <a:pPr>
                <a:defRPr/>
              </a:pPr>
              <a:t>‹#›</a:t>
            </a:fld>
            <a:endParaRPr lang="en-GB" altLang="en-US"/>
          </a:p>
        </p:txBody>
      </p:sp>
    </p:spTree>
    <p:extLst>
      <p:ext uri="{BB962C8B-B14F-4D97-AF65-F5344CB8AC3E}">
        <p14:creationId xmlns:p14="http://schemas.microsoft.com/office/powerpoint/2010/main" val="1282371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39C0ADC-CEA0-406D-A57D-7E50F44DBF91}" type="slidenum">
              <a:rPr lang="en-GB" altLang="en-US"/>
              <a:pPr>
                <a:defRPr/>
              </a:pPr>
              <a:t>‹#›</a:t>
            </a:fld>
            <a:endParaRPr lang="en-GB" altLang="en-US"/>
          </a:p>
        </p:txBody>
      </p:sp>
    </p:spTree>
    <p:extLst>
      <p:ext uri="{BB962C8B-B14F-4D97-AF65-F5344CB8AC3E}">
        <p14:creationId xmlns:p14="http://schemas.microsoft.com/office/powerpoint/2010/main" val="3565750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4A25D7D-C321-494B-B5E9-476D754B5A68}" type="slidenum">
              <a:rPr lang="en-GB" altLang="en-US"/>
              <a:pPr>
                <a:defRPr/>
              </a:pPr>
              <a:t>‹#›</a:t>
            </a:fld>
            <a:endParaRPr lang="en-GB" altLang="en-US"/>
          </a:p>
        </p:txBody>
      </p:sp>
    </p:spTree>
    <p:extLst>
      <p:ext uri="{BB962C8B-B14F-4D97-AF65-F5344CB8AC3E}">
        <p14:creationId xmlns:p14="http://schemas.microsoft.com/office/powerpoint/2010/main" val="130710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60E052D-664A-4ECA-B62A-8C908D8D5773}" type="slidenum">
              <a:rPr lang="en-GB" altLang="en-US"/>
              <a:pPr>
                <a:defRPr/>
              </a:pPr>
              <a:t>‹#›</a:t>
            </a:fld>
            <a:endParaRPr lang="en-GB" altLang="en-US"/>
          </a:p>
        </p:txBody>
      </p:sp>
    </p:spTree>
    <p:extLst>
      <p:ext uri="{BB962C8B-B14F-4D97-AF65-F5344CB8AC3E}">
        <p14:creationId xmlns:p14="http://schemas.microsoft.com/office/powerpoint/2010/main" val="581189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B459CE0C-D32B-4FF8-AF2C-A7BB20169E97}" type="slidenum">
              <a:rPr lang="en-GB" altLang="en-US"/>
              <a:pPr>
                <a:defRPr/>
              </a:pPr>
              <a:t>‹#›</a:t>
            </a:fld>
            <a:endParaRPr lang="en-GB" altLang="en-US"/>
          </a:p>
        </p:txBody>
      </p:sp>
    </p:spTree>
    <p:extLst>
      <p:ext uri="{BB962C8B-B14F-4D97-AF65-F5344CB8AC3E}">
        <p14:creationId xmlns:p14="http://schemas.microsoft.com/office/powerpoint/2010/main" val="25667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B0F4A6BD-43F6-4C32-80A1-5EE54C761FB3}" type="slidenum">
              <a:rPr lang="en-GB" altLang="en-US"/>
              <a:pPr>
                <a:defRPr/>
              </a:pPr>
              <a:t>‹#›</a:t>
            </a:fld>
            <a:endParaRPr lang="en-GB" altLang="en-US"/>
          </a:p>
        </p:txBody>
      </p:sp>
    </p:spTree>
    <p:extLst>
      <p:ext uri="{BB962C8B-B14F-4D97-AF65-F5344CB8AC3E}">
        <p14:creationId xmlns:p14="http://schemas.microsoft.com/office/powerpoint/2010/main" val="3356627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A914F5C8-0837-47D2-904D-489C1D3DEA1E}" type="slidenum">
              <a:rPr lang="en-GB" altLang="en-US"/>
              <a:pPr>
                <a:defRPr/>
              </a:pPr>
              <a:t>‹#›</a:t>
            </a:fld>
            <a:endParaRPr lang="en-GB" altLang="en-US"/>
          </a:p>
        </p:txBody>
      </p:sp>
    </p:spTree>
    <p:extLst>
      <p:ext uri="{BB962C8B-B14F-4D97-AF65-F5344CB8AC3E}">
        <p14:creationId xmlns:p14="http://schemas.microsoft.com/office/powerpoint/2010/main" val="977551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8D273AFD-619E-4889-898C-82F554942376}" type="slidenum">
              <a:rPr lang="en-GB" altLang="en-US"/>
              <a:pPr>
                <a:defRPr/>
              </a:pPr>
              <a:t>‹#›</a:t>
            </a:fld>
            <a:endParaRPr lang="en-GB" altLang="en-US"/>
          </a:p>
        </p:txBody>
      </p:sp>
    </p:spTree>
    <p:extLst>
      <p:ext uri="{BB962C8B-B14F-4D97-AF65-F5344CB8AC3E}">
        <p14:creationId xmlns:p14="http://schemas.microsoft.com/office/powerpoint/2010/main" val="1354562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7A8E6A28-9044-4D8A-A340-273A66272489}" type="slidenum">
              <a:rPr lang="en-GB" altLang="en-US"/>
              <a:pPr>
                <a:defRPr/>
              </a:pPr>
              <a:t>‹#›</a:t>
            </a:fld>
            <a:endParaRPr lang="en-GB" altLang="en-US"/>
          </a:p>
        </p:txBody>
      </p:sp>
    </p:spTree>
    <p:extLst>
      <p:ext uri="{BB962C8B-B14F-4D97-AF65-F5344CB8AC3E}">
        <p14:creationId xmlns:p14="http://schemas.microsoft.com/office/powerpoint/2010/main" val="4243101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4D0BB12B-2FAA-420F-8CAB-B1A9CF11E02A}" type="slidenum">
              <a:rPr lang="en-GB" altLang="en-US"/>
              <a:pPr>
                <a:defRPr/>
              </a:pPr>
              <a:t>‹#›</a:t>
            </a:fld>
            <a:endParaRPr lang="en-GB" altLang="en-US"/>
          </a:p>
        </p:txBody>
      </p:sp>
      <p:sp>
        <p:nvSpPr>
          <p:cNvPr id="15" name="Rectangle 14"/>
          <p:cNvSpPr/>
          <p:nvPr/>
        </p:nvSpPr>
        <p:spPr>
          <a:xfrm>
            <a:off x="0" y="0"/>
            <a:ext cx="9144000" cy="62071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altLang="en-US" sz="1800">
              <a:solidFill>
                <a:srgbClr val="FFFFFF"/>
              </a:solidFill>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altLang="en-US" sz="1800">
              <a:solidFill>
                <a:srgbClr val="FFFFFF"/>
              </a:solidFill>
            </a:endParaRPr>
          </a:p>
        </p:txBody>
      </p:sp>
      <p:pic>
        <p:nvPicPr>
          <p:cNvPr id="1033" name="Picture 17" descr="LOGO CE_Vertical_EN_NEG_quadri_H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995738" y="44450"/>
            <a:ext cx="1152525"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956" r:id="rId1"/>
    <p:sldLayoutId id="2147484945" r:id="rId2"/>
    <p:sldLayoutId id="2147484946" r:id="rId3"/>
    <p:sldLayoutId id="2147484947" r:id="rId4"/>
    <p:sldLayoutId id="2147484948" r:id="rId5"/>
    <p:sldLayoutId id="2147484949" r:id="rId6"/>
    <p:sldLayoutId id="2147484950" r:id="rId7"/>
    <p:sldLayoutId id="2147484951" r:id="rId8"/>
    <p:sldLayoutId id="2147484952" r:id="rId9"/>
    <p:sldLayoutId id="2147484953" r:id="rId10"/>
    <p:sldLayoutId id="2147484954" r:id="rId11"/>
    <p:sldLayoutId id="2147484955" r:id="rId12"/>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c.europa.eu/europe2020/public-consultation/index_en.htm" TargetMode="External"/><Relationship Id="rId2" Type="http://schemas.openxmlformats.org/officeDocument/2006/relationships/hyperlink" Target="http://ec.europa.eu/yourvoice/consultations/index_en.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epp.eurostat.ec.europa.eu/cache/ITY_OFFPUB/KS-02-13-238/EN/KS-02-13-238-EN.PDF" TargetMode="External"/><Relationship Id="rId3" Type="http://schemas.openxmlformats.org/officeDocument/2006/relationships/hyperlink" Target="http://ec.europa.eu/europe2020/public-consultation/index_en.htm" TargetMode="External"/><Relationship Id="rId7" Type="http://schemas.openxmlformats.org/officeDocument/2006/relationships/hyperlink" Target="http://epp.eurostat.ec.europa.eu/portal/page/portal/europe_2020_indicators/headline_indicators" TargetMode="External"/><Relationship Id="rId2" Type="http://schemas.openxmlformats.org/officeDocument/2006/relationships/hyperlink" Target="http://ec.europa.eu/yourvoice/consultations/index_en.htm" TargetMode="External"/><Relationship Id="rId1" Type="http://schemas.openxmlformats.org/officeDocument/2006/relationships/slideLayout" Target="../slideLayouts/slideLayout2.xml"/><Relationship Id="rId6" Type="http://schemas.openxmlformats.org/officeDocument/2006/relationships/hyperlink" Target="http://ec.europa.eu/europe2020/making-it-happen/index_en.htm" TargetMode="External"/><Relationship Id="rId5" Type="http://schemas.openxmlformats.org/officeDocument/2006/relationships/hyperlink" Target="http://ec.europa.eu/europe2020/index_en.htm" TargetMode="External"/><Relationship Id="rId4" Type="http://schemas.openxmlformats.org/officeDocument/2006/relationships/hyperlink" Target="mailto:SG-EUROPE2020-CONSULTATION@ec.europa.eu"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4"/>
          <p:cNvSpPr>
            <a:spLocks noGrp="1"/>
          </p:cNvSpPr>
          <p:nvPr>
            <p:ph type="ctrTitle"/>
          </p:nvPr>
        </p:nvSpPr>
        <p:spPr>
          <a:xfrm>
            <a:off x="107950" y="2997200"/>
            <a:ext cx="9072563" cy="1728788"/>
          </a:xfrm>
        </p:spPr>
        <p:txBody>
          <a:bodyPr/>
          <a:lstStyle/>
          <a:p>
            <a:pPr algn="ctr"/>
            <a:r>
              <a:rPr lang="en-GB" altLang="en-US" sz="3000" dirty="0" smtClean="0"/>
              <a:t>JAVNO POSVETOVANJE O STRATEGIJI EVROPA 2020</a:t>
            </a:r>
            <a:br>
              <a:rPr lang="en-GB" altLang="en-US" sz="3000" dirty="0" smtClean="0"/>
            </a:br>
            <a:r>
              <a:rPr lang="en-GB" altLang="en-US" sz="3000" dirty="0" smtClean="0"/>
              <a:t/>
            </a:r>
            <a:br>
              <a:rPr lang="en-GB" altLang="en-US" sz="3000" dirty="0" smtClean="0"/>
            </a:br>
            <a:r>
              <a:rPr lang="en-GB" altLang="en-US" sz="3000" dirty="0" err="1" smtClean="0"/>
              <a:t>Pregled</a:t>
            </a:r>
            <a:r>
              <a:rPr lang="en-GB" altLang="en-US" sz="3000" dirty="0" smtClean="0"/>
              <a:t> </a:t>
            </a:r>
            <a:r>
              <a:rPr lang="en-GB" altLang="en-US" sz="3000" dirty="0" err="1" smtClean="0"/>
              <a:t>strategije</a:t>
            </a:r>
            <a:r>
              <a:rPr lang="en-GB" altLang="en-US" sz="3000" dirty="0" smtClean="0"/>
              <a:t> </a:t>
            </a:r>
            <a:r>
              <a:rPr lang="en-GB" altLang="en-US" sz="3000" dirty="0" err="1" smtClean="0"/>
              <a:t>Evropa</a:t>
            </a:r>
            <a:r>
              <a:rPr lang="en-GB" altLang="en-US" sz="3000" dirty="0" smtClean="0"/>
              <a:t> 2020</a:t>
            </a:r>
            <a:br>
              <a:rPr lang="en-GB" altLang="en-US" sz="3000" dirty="0" smtClean="0"/>
            </a:br>
            <a:r>
              <a:rPr lang="en-GB" altLang="en-US" sz="3000" dirty="0" smtClean="0"/>
              <a:t/>
            </a:r>
            <a:br>
              <a:rPr lang="en-GB" altLang="en-US" sz="3000" dirty="0" smtClean="0"/>
            </a:br>
            <a:endParaRPr lang="en-GB" altLang="en-US" sz="30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FA1545F4-71F6-457B-85B5-BAA81FC8C414}" type="slidenum">
              <a:rPr lang="en-GB" altLang="en-US" sz="1400" smtClean="0">
                <a:solidFill>
                  <a:schemeClr val="tx1"/>
                </a:solidFill>
                <a:latin typeface="Arial" charset="0"/>
              </a:rPr>
              <a:pPr eaLnBrk="1" hangingPunct="1"/>
              <a:t>10</a:t>
            </a:fld>
            <a:endParaRPr lang="en-GB" altLang="en-US" sz="1400" smtClean="0">
              <a:solidFill>
                <a:schemeClr val="tx1"/>
              </a:solidFill>
              <a:latin typeface="Arial" charset="0"/>
            </a:endParaRPr>
          </a:p>
        </p:txBody>
      </p:sp>
      <p:sp>
        <p:nvSpPr>
          <p:cNvPr id="5" name="Title 1"/>
          <p:cNvSpPr txBox="1">
            <a:spLocks/>
          </p:cNvSpPr>
          <p:nvPr/>
        </p:nvSpPr>
        <p:spPr bwMode="auto">
          <a:xfrm>
            <a:off x="-36513" y="836613"/>
            <a:ext cx="9144001"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algn="ctr">
              <a:defRPr/>
            </a:pPr>
            <a:r>
              <a:rPr lang="en-US" sz="2400" kern="0" dirty="0" smtClean="0"/>
              <a:t>	</a:t>
            </a:r>
            <a:r>
              <a:rPr lang="en-US" sz="2400" kern="0" dirty="0" err="1" smtClean="0"/>
              <a:t>Izvajanje</a:t>
            </a:r>
            <a:r>
              <a:rPr lang="en-US" sz="2400" kern="0" dirty="0" smtClean="0"/>
              <a:t> </a:t>
            </a:r>
            <a:r>
              <a:rPr lang="en-US" sz="2400" kern="0" dirty="0" err="1" smtClean="0"/>
              <a:t>strategije</a:t>
            </a:r>
            <a:r>
              <a:rPr lang="en-US" sz="2400" kern="0" dirty="0" smtClean="0"/>
              <a:t> </a:t>
            </a:r>
            <a:r>
              <a:rPr lang="en-US" sz="2400" kern="0" dirty="0" err="1" smtClean="0"/>
              <a:t>Evropa</a:t>
            </a:r>
            <a:r>
              <a:rPr lang="en-US" sz="2400" kern="0" dirty="0" smtClean="0"/>
              <a:t> 2020: </a:t>
            </a:r>
            <a:r>
              <a:rPr lang="en-US" sz="2400" kern="0" dirty="0" err="1" smtClean="0"/>
              <a:t>nekaj</a:t>
            </a:r>
            <a:r>
              <a:rPr lang="en-US" sz="2400" kern="0" dirty="0" smtClean="0"/>
              <a:t> </a:t>
            </a:r>
            <a:r>
              <a:rPr lang="en-US" sz="2400" kern="0" dirty="0" err="1" smtClean="0"/>
              <a:t>dosežkov</a:t>
            </a:r>
            <a:r>
              <a:rPr lang="en-US" sz="2400" kern="0" dirty="0" smtClean="0"/>
              <a:t>, </a:t>
            </a:r>
            <a:r>
              <a:rPr lang="en-US" sz="2400" kern="0" dirty="0" err="1" smtClean="0"/>
              <a:t>vrsta</a:t>
            </a:r>
            <a:r>
              <a:rPr lang="en-US" sz="2400" kern="0" dirty="0" smtClean="0"/>
              <a:t> </a:t>
            </a:r>
            <a:r>
              <a:rPr lang="en-US" sz="2400" kern="0" dirty="0" err="1" smtClean="0"/>
              <a:t>izzivov</a:t>
            </a:r>
            <a:endParaRPr lang="en-US" sz="2400" kern="0" dirty="0" smtClean="0"/>
          </a:p>
        </p:txBody>
      </p:sp>
      <p:sp>
        <p:nvSpPr>
          <p:cNvPr id="6" name="Content Placeholder 2"/>
          <p:cNvSpPr txBox="1">
            <a:spLocks/>
          </p:cNvSpPr>
          <p:nvPr/>
        </p:nvSpPr>
        <p:spPr bwMode="auto">
          <a:xfrm>
            <a:off x="312738" y="1844675"/>
            <a:ext cx="8518525" cy="411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marL="342900" indent="-342900" algn="just">
              <a:spcBef>
                <a:spcPct val="20000"/>
              </a:spcBef>
              <a:buClr>
                <a:srgbClr val="0F5494"/>
              </a:buClr>
              <a:buFont typeface="Arial" panose="020B0604020202020204" pitchFamily="34" charset="0"/>
              <a:buChar char="•"/>
              <a:defRPr/>
            </a:pPr>
            <a:r>
              <a:rPr lang="sl-SI" altLang="en-US" sz="2200" b="1" dirty="0" smtClean="0"/>
              <a:t>Evropski semester</a:t>
            </a:r>
          </a:p>
          <a:p>
            <a:pPr marL="800100" lvl="1" indent="-342900" algn="just">
              <a:spcBef>
                <a:spcPct val="20000"/>
              </a:spcBef>
              <a:buClr>
                <a:srgbClr val="0F5494"/>
              </a:buClr>
              <a:buFont typeface="Arial" panose="020B0604020202020204" pitchFamily="34" charset="0"/>
              <a:buChar char="•"/>
              <a:defRPr/>
            </a:pPr>
            <a:r>
              <a:rPr lang="en-GB" altLang="en-US" sz="2000" dirty="0" err="1" smtClean="0"/>
              <a:t>Verodostojen</a:t>
            </a:r>
            <a:r>
              <a:rPr lang="en-GB" altLang="en-US" sz="2000" dirty="0" smtClean="0"/>
              <a:t> </a:t>
            </a:r>
            <a:r>
              <a:rPr lang="sl-SI" altLang="en-US" sz="2000" dirty="0" smtClean="0"/>
              <a:t>okvir za izvajanje politik</a:t>
            </a:r>
          </a:p>
          <a:p>
            <a:pPr marL="800100" lvl="1" indent="-342900" algn="just">
              <a:spcBef>
                <a:spcPct val="20000"/>
              </a:spcBef>
              <a:buClr>
                <a:srgbClr val="0F5494"/>
              </a:buClr>
              <a:buFont typeface="Arial" panose="020B0604020202020204" pitchFamily="34" charset="0"/>
              <a:buChar char="•"/>
              <a:defRPr/>
            </a:pPr>
            <a:r>
              <a:rPr lang="sl-SI" altLang="en-US" sz="2000" dirty="0" smtClean="0"/>
              <a:t>Celostni nadzor nad usklajevanjem gospodarskih in proračunskih prioritet</a:t>
            </a:r>
          </a:p>
          <a:p>
            <a:pPr marL="800100" lvl="1" indent="-342900" algn="just">
              <a:spcBef>
                <a:spcPct val="20000"/>
              </a:spcBef>
              <a:buClr>
                <a:srgbClr val="0F5494"/>
              </a:buClr>
              <a:buFont typeface="Arial" panose="020B0604020202020204" pitchFamily="34" charset="0"/>
              <a:buChar char="•"/>
              <a:defRPr/>
            </a:pPr>
            <a:r>
              <a:rPr lang="sl-SI" altLang="en-US" sz="2000" dirty="0" smtClean="0"/>
              <a:t>Okrepljeni stiki med državami članicami EU</a:t>
            </a:r>
          </a:p>
          <a:p>
            <a:pPr marL="800100" lvl="1" indent="-342900" algn="just">
              <a:spcBef>
                <a:spcPct val="20000"/>
              </a:spcBef>
              <a:buClr>
                <a:srgbClr val="0F5494"/>
              </a:buClr>
              <a:buFont typeface="Arial" panose="020B0604020202020204" pitchFamily="34" charset="0"/>
              <a:buChar char="•"/>
              <a:defRPr/>
            </a:pPr>
            <a:r>
              <a:rPr lang="sl-SI" altLang="en-US" sz="2000" dirty="0" smtClean="0"/>
              <a:t>Pozorno spremljanje napredka</a:t>
            </a:r>
          </a:p>
          <a:p>
            <a:pPr algn="just">
              <a:spcBef>
                <a:spcPct val="20000"/>
              </a:spcBef>
              <a:buClr>
                <a:srgbClr val="0F5494"/>
              </a:buClr>
              <a:defRPr/>
            </a:pPr>
            <a:endParaRPr lang="sl-SI" altLang="en-US" sz="2200" dirty="0" smtClean="0"/>
          </a:p>
          <a:p>
            <a:pPr marL="342900" indent="-342900" algn="just">
              <a:spcBef>
                <a:spcPct val="20000"/>
              </a:spcBef>
              <a:buClr>
                <a:srgbClr val="0F5494"/>
              </a:buClr>
              <a:buFont typeface="Arial" panose="020B0604020202020204" pitchFamily="34" charset="0"/>
              <a:buChar char="•"/>
              <a:defRPr/>
            </a:pPr>
            <a:r>
              <a:rPr lang="sl-SI" altLang="en-US" sz="2200" b="1" dirty="0" smtClean="0"/>
              <a:t>Preostali izzivi</a:t>
            </a:r>
          </a:p>
          <a:p>
            <a:pPr marL="800100" lvl="1" indent="-342900" algn="just">
              <a:spcBef>
                <a:spcPct val="20000"/>
              </a:spcBef>
              <a:buClr>
                <a:srgbClr val="0F5494"/>
              </a:buClr>
              <a:buFont typeface="Arial" panose="020B0604020202020204" pitchFamily="34" charset="0"/>
              <a:buChar char="•"/>
              <a:defRPr/>
            </a:pPr>
            <a:r>
              <a:rPr lang="sl-SI" altLang="en-US" sz="2000" dirty="0" smtClean="0"/>
              <a:t>Povezovanje politike z jasno dolgoročno vizijo</a:t>
            </a:r>
          </a:p>
          <a:p>
            <a:pPr marL="800100" lvl="1" indent="-342900" algn="just">
              <a:spcBef>
                <a:spcPct val="20000"/>
              </a:spcBef>
              <a:buClr>
                <a:srgbClr val="0F5494"/>
              </a:buClr>
              <a:buFont typeface="Arial" panose="020B0604020202020204" pitchFamily="34" charset="0"/>
              <a:buChar char="•"/>
              <a:defRPr/>
            </a:pPr>
            <a:r>
              <a:rPr lang="sl-SI" altLang="en-US" sz="2000" dirty="0" smtClean="0"/>
              <a:t>Krepitev ozaveščenosti in odgovornost vseh pomembnih akterjev</a:t>
            </a:r>
          </a:p>
          <a:p>
            <a:pPr marL="800100" lvl="1" indent="-342900" algn="just">
              <a:spcBef>
                <a:spcPct val="20000"/>
              </a:spcBef>
              <a:buClr>
                <a:srgbClr val="0F5494"/>
              </a:buClr>
              <a:buFont typeface="Arial" panose="020B0604020202020204" pitchFamily="34" charset="0"/>
              <a:buChar char="•"/>
              <a:defRPr/>
            </a:pPr>
            <a:r>
              <a:rPr lang="sl-SI" altLang="en-US" sz="2000" dirty="0" smtClean="0"/>
              <a:t>Izboljšanje jasnosti procesa in vloge akterjev</a:t>
            </a:r>
          </a:p>
          <a:p>
            <a:pPr algn="just">
              <a:spcBef>
                <a:spcPct val="20000"/>
              </a:spcBef>
              <a:buClr>
                <a:srgbClr val="0F5494"/>
              </a:buClr>
              <a:buFontTx/>
              <a:buChar char="•"/>
              <a:defRPr/>
            </a:pPr>
            <a:endParaRPr lang="sl-SI" altLang="en-US" sz="2200" dirty="0" smtClean="0"/>
          </a:p>
          <a:p>
            <a:pPr algn="just">
              <a:spcBef>
                <a:spcPct val="20000"/>
              </a:spcBef>
              <a:buClr>
                <a:srgbClr val="0F5494"/>
              </a:buClr>
              <a:defRPr/>
            </a:pPr>
            <a:endParaRPr lang="sl-SI" altLang="en-US"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E181"/>
        </a:solidFill>
        <a:effectLst/>
      </p:bgPr>
    </p:bg>
    <p:spTree>
      <p:nvGrpSpPr>
        <p:cNvPr id="1" name=""/>
        <p:cNvGrpSpPr/>
        <p:nvPr/>
      </p:nvGrpSpPr>
      <p:grpSpPr>
        <a:xfrm>
          <a:off x="0" y="0"/>
          <a:ext cx="0" cy="0"/>
          <a:chOff x="0" y="0"/>
          <a:chExt cx="0" cy="0"/>
        </a:xfrm>
      </p:grpSpPr>
      <p:sp>
        <p:nvSpPr>
          <p:cNvPr id="13314"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4C5A28C7-6BF2-4EC7-8A97-1F050FE94633}" type="slidenum">
              <a:rPr lang="en-GB" altLang="en-US" sz="1400" smtClean="0">
                <a:solidFill>
                  <a:schemeClr val="tx1"/>
                </a:solidFill>
                <a:latin typeface="Arial" charset="0"/>
              </a:rPr>
              <a:pPr eaLnBrk="1" hangingPunct="1"/>
              <a:t>11</a:t>
            </a:fld>
            <a:endParaRPr lang="en-GB" altLang="en-US" sz="1400" smtClean="0">
              <a:solidFill>
                <a:schemeClr val="tx1"/>
              </a:solidFill>
              <a:latin typeface="Arial" charset="0"/>
            </a:endParaRPr>
          </a:p>
        </p:txBody>
      </p:sp>
      <p:sp>
        <p:nvSpPr>
          <p:cNvPr id="5" name="Title 1"/>
          <p:cNvSpPr txBox="1">
            <a:spLocks/>
          </p:cNvSpPr>
          <p:nvPr/>
        </p:nvSpPr>
        <p:spPr bwMode="auto">
          <a:xfrm>
            <a:off x="-107950" y="692150"/>
            <a:ext cx="9144000"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algn="ctr">
              <a:defRPr/>
            </a:pPr>
            <a:r>
              <a:rPr lang="en-US" sz="2400" kern="0" dirty="0" smtClean="0"/>
              <a:t>	</a:t>
            </a:r>
            <a:r>
              <a:rPr lang="en-US" sz="2400" kern="0" dirty="0" err="1" smtClean="0"/>
              <a:t>Vprašanja</a:t>
            </a:r>
            <a:endParaRPr lang="en-US" sz="2400" kern="0" dirty="0" smtClean="0"/>
          </a:p>
        </p:txBody>
      </p:sp>
      <p:sp>
        <p:nvSpPr>
          <p:cNvPr id="7" name="Content Placeholder 2"/>
          <p:cNvSpPr>
            <a:spLocks noGrp="1"/>
          </p:cNvSpPr>
          <p:nvPr>
            <p:ph idx="1"/>
          </p:nvPr>
        </p:nvSpPr>
        <p:spPr>
          <a:xfrm>
            <a:off x="539750" y="5691188"/>
            <a:ext cx="8201025" cy="755650"/>
          </a:xfrm>
        </p:spPr>
        <p:txBody>
          <a:bodyPr/>
          <a:lstStyle/>
          <a:p>
            <a:pPr marL="0" indent="0" algn="just">
              <a:buFontTx/>
              <a:buNone/>
            </a:pPr>
            <a:r>
              <a:rPr lang="en-GB" altLang="sl-SI" sz="1500" i="0" smtClean="0"/>
              <a:t>Kakšna je dodana vrednost sedmih akcijskih programov za rast? Ali imate konkretne primere vpliva teh programov?</a:t>
            </a:r>
            <a:endParaRPr lang="en-GB" altLang="sl-SI" sz="1500" smtClean="0"/>
          </a:p>
        </p:txBody>
      </p:sp>
      <p:sp>
        <p:nvSpPr>
          <p:cNvPr id="8" name="Content Placeholder 2"/>
          <p:cNvSpPr txBox="1">
            <a:spLocks/>
          </p:cNvSpPr>
          <p:nvPr/>
        </p:nvSpPr>
        <p:spPr bwMode="auto">
          <a:xfrm>
            <a:off x="303213" y="1493838"/>
            <a:ext cx="8229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fr-BE" sz="2000" b="1" i="0" kern="0" dirty="0" err="1" smtClean="0"/>
              <a:t>Narava</a:t>
            </a:r>
            <a:r>
              <a:rPr lang="fr-BE" sz="2000" b="1" i="0" kern="0" dirty="0" smtClean="0"/>
              <a:t> </a:t>
            </a:r>
            <a:r>
              <a:rPr lang="fr-BE" sz="2000" b="1" i="0" kern="0" dirty="0" err="1" smtClean="0"/>
              <a:t>strategije</a:t>
            </a:r>
            <a:r>
              <a:rPr lang="fr-BE" sz="2000" b="1" i="0" kern="0" dirty="0" smtClean="0"/>
              <a:t> </a:t>
            </a:r>
            <a:r>
              <a:rPr lang="fr-BE" sz="2000" b="1" i="0" kern="0" dirty="0" err="1" smtClean="0"/>
              <a:t>Evropa</a:t>
            </a:r>
            <a:r>
              <a:rPr lang="fr-BE" sz="2000" b="1" i="0" kern="0" dirty="0" smtClean="0"/>
              <a:t> 2020</a:t>
            </a:r>
          </a:p>
        </p:txBody>
      </p:sp>
      <p:sp>
        <p:nvSpPr>
          <p:cNvPr id="9" name="TextBox 8"/>
          <p:cNvSpPr txBox="1">
            <a:spLocks noChangeArrowheads="1"/>
          </p:cNvSpPr>
          <p:nvPr/>
        </p:nvSpPr>
        <p:spPr bwMode="auto">
          <a:xfrm>
            <a:off x="539750" y="1493838"/>
            <a:ext cx="80645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1500"/>
              <a:t>Kaj za vas predstavlja strategija Evropa 2020? Kateri so glavni elementi, ki jih povezujete s strategijo?</a:t>
            </a:r>
          </a:p>
        </p:txBody>
      </p:sp>
      <p:sp>
        <p:nvSpPr>
          <p:cNvPr id="10" name="Content Placeholder 2"/>
          <p:cNvSpPr txBox="1">
            <a:spLocks/>
          </p:cNvSpPr>
          <p:nvPr/>
        </p:nvSpPr>
        <p:spPr bwMode="auto">
          <a:xfrm>
            <a:off x="303213" y="2420938"/>
            <a:ext cx="8229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fr-BE" sz="2000" b="1" i="0" kern="0" dirty="0" err="1" smtClean="0"/>
              <a:t>Vpliv</a:t>
            </a:r>
            <a:r>
              <a:rPr lang="fr-BE" sz="2000" b="1" i="0" kern="0" dirty="0" smtClean="0"/>
              <a:t> </a:t>
            </a:r>
            <a:r>
              <a:rPr lang="fr-BE" sz="2000" b="1" i="0" kern="0" dirty="0" err="1" smtClean="0"/>
              <a:t>strategije</a:t>
            </a:r>
            <a:r>
              <a:rPr lang="fr-BE" sz="2000" b="1" i="0" kern="0" dirty="0" smtClean="0"/>
              <a:t> </a:t>
            </a:r>
            <a:r>
              <a:rPr lang="fr-BE" sz="2000" b="1" i="0" kern="0" dirty="0" err="1" smtClean="0"/>
              <a:t>Evropa</a:t>
            </a:r>
            <a:r>
              <a:rPr lang="fr-BE" sz="2000" b="1" i="0" kern="0" dirty="0" smtClean="0"/>
              <a:t> 2020</a:t>
            </a:r>
          </a:p>
        </p:txBody>
      </p:sp>
      <p:sp>
        <p:nvSpPr>
          <p:cNvPr id="11" name="TextBox 10"/>
          <p:cNvSpPr txBox="1">
            <a:spLocks noChangeArrowheads="1"/>
          </p:cNvSpPr>
          <p:nvPr/>
        </p:nvSpPr>
        <p:spPr bwMode="auto">
          <a:xfrm>
            <a:off x="539750" y="2133600"/>
            <a:ext cx="7993063"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1500"/>
              <a:t>V splošnem, ali menite, da je strategija Evropa 2020 pripomogla k spremembam? Prosimo, pojasnite. </a:t>
            </a:r>
          </a:p>
          <a:p>
            <a:pPr algn="just" eaLnBrk="1" hangingPunct="1"/>
            <a:r>
              <a:rPr lang="en-GB" altLang="sl-SI" sz="1500"/>
              <a:t>Ali je znanje o ukrepih v drugih državah EU v okviru Evrope 2020 vplivalo na pristop pri vaši državi? Prosimo, navedite primere.</a:t>
            </a:r>
          </a:p>
        </p:txBody>
      </p:sp>
      <p:sp>
        <p:nvSpPr>
          <p:cNvPr id="12" name="Content Placeholder 2"/>
          <p:cNvSpPr txBox="1">
            <a:spLocks/>
          </p:cNvSpPr>
          <p:nvPr/>
        </p:nvSpPr>
        <p:spPr bwMode="auto">
          <a:xfrm>
            <a:off x="303213" y="3357563"/>
            <a:ext cx="8229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fr-BE" sz="2000" b="1" i="0" kern="0" dirty="0" err="1" smtClean="0"/>
              <a:t>Vključevanje</a:t>
            </a:r>
            <a:r>
              <a:rPr lang="fr-BE" sz="2000" b="1" i="0" kern="0" dirty="0" smtClean="0"/>
              <a:t> v </a:t>
            </a:r>
            <a:r>
              <a:rPr lang="fr-BE" sz="2000" b="1" i="0" kern="0" dirty="0" err="1" smtClean="0"/>
              <a:t>strategijo</a:t>
            </a:r>
            <a:r>
              <a:rPr lang="fr-BE" sz="2000" b="1" i="0" kern="0" dirty="0" smtClean="0"/>
              <a:t> </a:t>
            </a:r>
            <a:r>
              <a:rPr lang="fr-BE" sz="2000" b="1" i="0" kern="0" dirty="0" err="1" smtClean="0"/>
              <a:t>Evropa</a:t>
            </a:r>
            <a:r>
              <a:rPr lang="fr-BE" sz="2000" b="1" i="0" kern="0" dirty="0" smtClean="0"/>
              <a:t> 2020</a:t>
            </a:r>
          </a:p>
        </p:txBody>
      </p:sp>
      <p:sp>
        <p:nvSpPr>
          <p:cNvPr id="13" name="TextBox 12"/>
          <p:cNvSpPr txBox="1">
            <a:spLocks noChangeArrowheads="1"/>
          </p:cNvSpPr>
          <p:nvPr/>
        </p:nvSpPr>
        <p:spPr bwMode="auto">
          <a:xfrm>
            <a:off x="539750" y="3284538"/>
            <a:ext cx="7993063"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1500"/>
              <a:t>Ali je bilo sodelovanje deležnikov v strategiji Evropa 2020 zadostno? Ali ste vpleteni v strategijo Evropa 2020? Ali si želite biti bolj vključeni? Če da, kako?</a:t>
            </a:r>
          </a:p>
        </p:txBody>
      </p:sp>
      <p:sp>
        <p:nvSpPr>
          <p:cNvPr id="14" name="Content Placeholder 2"/>
          <p:cNvSpPr txBox="1">
            <a:spLocks/>
          </p:cNvSpPr>
          <p:nvPr/>
        </p:nvSpPr>
        <p:spPr bwMode="auto">
          <a:xfrm>
            <a:off x="303213" y="4437063"/>
            <a:ext cx="8229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fr-BE" sz="2000" b="1" i="0" kern="0" dirty="0" err="1" smtClean="0"/>
              <a:t>Cilji</a:t>
            </a:r>
            <a:r>
              <a:rPr lang="fr-BE" sz="2000" b="1" i="0" kern="0" dirty="0" smtClean="0"/>
              <a:t> </a:t>
            </a:r>
            <a:r>
              <a:rPr lang="fr-BE" sz="2000" b="1" i="0" kern="0" dirty="0" err="1" smtClean="0"/>
              <a:t>Evropa</a:t>
            </a:r>
            <a:r>
              <a:rPr lang="fr-BE" sz="2000" b="1" i="0" kern="0" dirty="0" smtClean="0"/>
              <a:t> 2020</a:t>
            </a:r>
          </a:p>
        </p:txBody>
      </p:sp>
      <p:sp>
        <p:nvSpPr>
          <p:cNvPr id="15" name="TextBox 14"/>
          <p:cNvSpPr txBox="1">
            <a:spLocks noChangeArrowheads="1"/>
          </p:cNvSpPr>
          <p:nvPr/>
        </p:nvSpPr>
        <p:spPr bwMode="auto">
          <a:xfrm>
            <a:off x="539750" y="4111625"/>
            <a:ext cx="7993063"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1500"/>
              <a:t>Ali cilji do 2020 ustrezajo ciljem strategije za spodbujanje rasti in delovnih mest?</a:t>
            </a:r>
          </a:p>
          <a:p>
            <a:pPr algn="just" eaLnBrk="1" hangingPunct="1"/>
            <a:r>
              <a:rPr lang="en-GB" altLang="sl-SI" sz="1500"/>
              <a:t>Ali se vam, da so med sedanjimi cilji nekateri pomembnejši od drugih? Prosimo, pojasnite.</a:t>
            </a:r>
          </a:p>
          <a:p>
            <a:pPr algn="just" eaLnBrk="1" hangingPunct="1"/>
            <a:r>
              <a:rPr lang="en-GB" altLang="sl-SI" sz="1500"/>
              <a:t>Ali se vam zdi koristno, da so cilji EU razdeljeni na nacionalne cilje? Če da, kateri je po vašem mnenju najboljši način za določanje nacionalnih ciljev? Ali so bili doslej nacionalni cilji postavljeni ustrezno/preveč/premalo ambiciozno?</a:t>
            </a:r>
          </a:p>
        </p:txBody>
      </p:sp>
      <p:sp>
        <p:nvSpPr>
          <p:cNvPr id="16" name="Content Placeholder 2"/>
          <p:cNvSpPr txBox="1">
            <a:spLocks/>
          </p:cNvSpPr>
          <p:nvPr/>
        </p:nvSpPr>
        <p:spPr bwMode="auto">
          <a:xfrm>
            <a:off x="374650" y="5741988"/>
            <a:ext cx="8229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fr-BE" sz="2000" b="1" i="0" kern="0" dirty="0" err="1" smtClean="0"/>
              <a:t>Vodilne</a:t>
            </a:r>
            <a:r>
              <a:rPr lang="fr-BE" sz="2000" b="1" i="0" kern="0" dirty="0" smtClean="0"/>
              <a:t> </a:t>
            </a:r>
            <a:r>
              <a:rPr lang="fr-BE" sz="2000" b="1" i="0" kern="0" dirty="0" err="1" smtClean="0"/>
              <a:t>iniciative</a:t>
            </a:r>
            <a:endParaRPr lang="fr-BE" sz="2000" b="1" i="0" kern="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1000"/>
                                        <p:tgtEl>
                                          <p:spTgt spid="8">
                                            <p:txEl>
                                              <p:pRg st="0" end="0"/>
                                            </p:txEl>
                                          </p:spTgt>
                                        </p:tgtEl>
                                      </p:cBhvr>
                                    </p:animEffect>
                                    <p:set>
                                      <p:cBhvr>
                                        <p:cTn id="7" dur="1" fill="hold">
                                          <p:stCondLst>
                                            <p:cond delay="999"/>
                                          </p:stCondLst>
                                        </p:cTn>
                                        <p:tgtEl>
                                          <p:spTgt spid="8">
                                            <p:txEl>
                                              <p:pRg st="0" end="0"/>
                                            </p:txEl>
                                          </p:spTgt>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1000"/>
                                        <p:tgtEl>
                                          <p:spTgt spid="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xit" presetSubtype="0" fill="hold" grpId="0" nodeType="clickEffect">
                                  <p:stCondLst>
                                    <p:cond delay="0"/>
                                  </p:stCondLst>
                                  <p:childTnLst>
                                    <p:animEffect transition="out" filter="fade">
                                      <p:cBhvr>
                                        <p:cTn id="14" dur="1000"/>
                                        <p:tgtEl>
                                          <p:spTgt spid="10">
                                            <p:txEl>
                                              <p:pRg st="0" end="0"/>
                                            </p:txEl>
                                          </p:spTgt>
                                        </p:tgtEl>
                                      </p:cBhvr>
                                    </p:animEffect>
                                    <p:set>
                                      <p:cBhvr>
                                        <p:cTn id="15" dur="1" fill="hold">
                                          <p:stCondLst>
                                            <p:cond delay="999"/>
                                          </p:stCondLst>
                                        </p:cTn>
                                        <p:tgtEl>
                                          <p:spTgt spid="10">
                                            <p:txEl>
                                              <p:pRg st="0" end="0"/>
                                            </p:txEl>
                                          </p:spTgt>
                                        </p:tgtEl>
                                        <p:attrNameLst>
                                          <p:attrName>style.visibility</p:attrName>
                                        </p:attrNameLst>
                                      </p:cBhvr>
                                      <p:to>
                                        <p:strVal val="hidden"/>
                                      </p:to>
                                    </p:se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1000"/>
                                        <p:tgtEl>
                                          <p:spTgt spid="1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xit" presetSubtype="0" fill="hold" grpId="0" nodeType="clickEffect">
                                  <p:stCondLst>
                                    <p:cond delay="0"/>
                                  </p:stCondLst>
                                  <p:childTnLst>
                                    <p:animEffect transition="out" filter="fade">
                                      <p:cBhvr>
                                        <p:cTn id="22" dur="1000"/>
                                        <p:tgtEl>
                                          <p:spTgt spid="12">
                                            <p:txEl>
                                              <p:pRg st="0" end="0"/>
                                            </p:txEl>
                                          </p:spTgt>
                                        </p:tgtEl>
                                      </p:cBhvr>
                                    </p:animEffect>
                                    <p:set>
                                      <p:cBhvr>
                                        <p:cTn id="23" dur="1" fill="hold">
                                          <p:stCondLst>
                                            <p:cond delay="999"/>
                                          </p:stCondLst>
                                        </p:cTn>
                                        <p:tgtEl>
                                          <p:spTgt spid="12">
                                            <p:txEl>
                                              <p:pRg st="0" end="0"/>
                                            </p:txEl>
                                          </p:spTgt>
                                        </p:tgtEl>
                                        <p:attrNameLst>
                                          <p:attrName>style.visibility</p:attrName>
                                        </p:attrNameLst>
                                      </p:cBhvr>
                                      <p:to>
                                        <p:strVal val="hidden"/>
                                      </p:to>
                                    </p:se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1000"/>
                                        <p:tgtEl>
                                          <p:spTgt spid="1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xit" presetSubtype="0" fill="hold" grpId="0" nodeType="clickEffect">
                                  <p:stCondLst>
                                    <p:cond delay="0"/>
                                  </p:stCondLst>
                                  <p:childTnLst>
                                    <p:animEffect transition="out" filter="fade">
                                      <p:cBhvr>
                                        <p:cTn id="30" dur="1000"/>
                                        <p:tgtEl>
                                          <p:spTgt spid="14">
                                            <p:txEl>
                                              <p:pRg st="0" end="0"/>
                                            </p:txEl>
                                          </p:spTgt>
                                        </p:tgtEl>
                                      </p:cBhvr>
                                    </p:animEffect>
                                    <p:set>
                                      <p:cBhvr>
                                        <p:cTn id="31" dur="1" fill="hold">
                                          <p:stCondLst>
                                            <p:cond delay="999"/>
                                          </p:stCondLst>
                                        </p:cTn>
                                        <p:tgtEl>
                                          <p:spTgt spid="14">
                                            <p:txEl>
                                              <p:pRg st="0" end="0"/>
                                            </p:txEl>
                                          </p:spTgt>
                                        </p:tgtEl>
                                        <p:attrNameLst>
                                          <p:attrName>style.visibility</p:attrName>
                                        </p:attrNameLst>
                                      </p:cBhvr>
                                      <p:to>
                                        <p:strVal val="hidden"/>
                                      </p:to>
                                    </p:set>
                                  </p:childTnLst>
                                </p:cTn>
                              </p:par>
                              <p:par>
                                <p:cTn id="32" presetID="10"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1000"/>
                                        <p:tgtEl>
                                          <p:spTgt spid="1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xit" presetSubtype="0" fill="hold" nodeType="clickEffect">
                                  <p:stCondLst>
                                    <p:cond delay="0"/>
                                  </p:stCondLst>
                                  <p:childTnLst>
                                    <p:animEffect transition="out" filter="fade">
                                      <p:cBhvr>
                                        <p:cTn id="38" dur="1000"/>
                                        <p:tgtEl>
                                          <p:spTgt spid="16">
                                            <p:txEl>
                                              <p:pRg st="0" end="0"/>
                                            </p:txEl>
                                          </p:spTgt>
                                        </p:tgtEl>
                                      </p:cBhvr>
                                    </p:animEffect>
                                    <p:set>
                                      <p:cBhvr>
                                        <p:cTn id="39" dur="1" fill="hold">
                                          <p:stCondLst>
                                            <p:cond delay="999"/>
                                          </p:stCondLst>
                                        </p:cTn>
                                        <p:tgtEl>
                                          <p:spTgt spid="16">
                                            <p:txEl>
                                              <p:pRg st="0" end="0"/>
                                            </p:txEl>
                                          </p:spTgt>
                                        </p:tgtEl>
                                        <p:attrNameLst>
                                          <p:attrName>style.visibility</p:attrName>
                                        </p:attrNameLst>
                                      </p:cBhvr>
                                      <p:to>
                                        <p:strVal val="hidden"/>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
                                            <p:txEl>
                                              <p:pRg st="0" end="0"/>
                                            </p:txEl>
                                          </p:spTgt>
                                        </p:tgtEl>
                                        <p:attrNameLst>
                                          <p:attrName>style.visibility</p:attrName>
                                        </p:attrNameLst>
                                      </p:cBhvr>
                                      <p:to>
                                        <p:strVal val="visible"/>
                                      </p:to>
                                    </p:set>
                                    <p:animEffect transition="in" filter="fade">
                                      <p:cBhvr>
                                        <p:cTn id="44"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allAtOnce"/>
      <p:bldP spid="9" grpId="0"/>
      <p:bldP spid="10" grpId="0" build="allAtOnce"/>
      <p:bldP spid="11" grpId="0"/>
      <p:bldP spid="12" grpId="0" build="allAtOnce"/>
      <p:bldP spid="13" grpId="0"/>
      <p:bldP spid="14" grpId="0" build="allAtOnce"/>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79388" y="836613"/>
            <a:ext cx="8713787" cy="936625"/>
          </a:xfrm>
        </p:spPr>
        <p:txBody>
          <a:bodyPr/>
          <a:lstStyle/>
          <a:p>
            <a:pPr algn="ctr"/>
            <a:r>
              <a:rPr lang="en-GB" altLang="sl-SI" sz="2600" smtClean="0"/>
              <a:t>Evropa 2020 kot učinkovita strategija rasti za Evropo v času po krizi</a:t>
            </a:r>
          </a:p>
        </p:txBody>
      </p:sp>
      <p:sp>
        <p:nvSpPr>
          <p:cNvPr id="3" name="Content Placeholder 2"/>
          <p:cNvSpPr>
            <a:spLocks noGrp="1"/>
          </p:cNvSpPr>
          <p:nvPr>
            <p:ph idx="1"/>
          </p:nvPr>
        </p:nvSpPr>
        <p:spPr>
          <a:xfrm>
            <a:off x="457200" y="2060575"/>
            <a:ext cx="8229600" cy="3960813"/>
          </a:xfrm>
        </p:spPr>
        <p:txBody>
          <a:bodyPr/>
          <a:lstStyle/>
          <a:p>
            <a:pPr algn="just">
              <a:buClr>
                <a:srgbClr val="0F5494"/>
              </a:buClr>
              <a:defRPr/>
            </a:pPr>
            <a:r>
              <a:rPr lang="sl-SI" sz="2200" b="1" i="0" dirty="0" smtClean="0">
                <a:latin typeface="+mj-lt"/>
              </a:rPr>
              <a:t>Povezava postopkovnih, ekonomskih in institucionalnih dejavnikov </a:t>
            </a:r>
          </a:p>
          <a:p>
            <a:pPr lvl="1">
              <a:buClr>
                <a:srgbClr val="0F5494"/>
              </a:buClr>
              <a:defRPr/>
            </a:pPr>
            <a:r>
              <a:rPr lang="sl-SI" b="0" dirty="0" smtClean="0">
                <a:latin typeface="+mj-lt"/>
              </a:rPr>
              <a:t>Postopkovni: na pol poti do izteka roka 2020</a:t>
            </a:r>
            <a:endParaRPr lang="en-GB" b="0" dirty="0" smtClean="0">
              <a:latin typeface="+mj-lt"/>
            </a:endParaRPr>
          </a:p>
          <a:p>
            <a:pPr lvl="1">
              <a:buClr>
                <a:srgbClr val="0F5494"/>
              </a:buClr>
              <a:defRPr/>
            </a:pPr>
            <a:endParaRPr lang="sl-SI" b="0" dirty="0" smtClean="0">
              <a:latin typeface="+mj-lt"/>
            </a:endParaRPr>
          </a:p>
          <a:p>
            <a:pPr lvl="1" algn="just">
              <a:buClr>
                <a:srgbClr val="0F5494"/>
              </a:buClr>
              <a:defRPr/>
            </a:pPr>
            <a:r>
              <a:rPr lang="sl-SI" b="0" dirty="0" smtClean="0">
                <a:latin typeface="+mj-lt"/>
              </a:rPr>
              <a:t>Ekonomski: evropska </a:t>
            </a:r>
            <a:r>
              <a:rPr lang="sl-SI" b="0" dirty="0" err="1" smtClean="0">
                <a:latin typeface="+mj-lt"/>
              </a:rPr>
              <a:t>gospodars</a:t>
            </a:r>
            <a:r>
              <a:rPr lang="en-GB" b="0" dirty="0" err="1" smtClean="0">
                <a:latin typeface="+mj-lt"/>
              </a:rPr>
              <a:t>tva</a:t>
            </a:r>
            <a:r>
              <a:rPr lang="sl-SI" b="0" dirty="0" smtClean="0">
                <a:latin typeface="+mj-lt"/>
              </a:rPr>
              <a:t> postopoma okrevajo po globoki recesiji</a:t>
            </a:r>
          </a:p>
          <a:p>
            <a:pPr marL="857250" lvl="2" indent="0" algn="just">
              <a:buClr>
                <a:srgbClr val="0F5494"/>
              </a:buClr>
              <a:defRPr/>
            </a:pPr>
            <a:r>
              <a:rPr lang="sl-SI" dirty="0" smtClean="0">
                <a:latin typeface="+mj-lt"/>
              </a:rPr>
              <a:t> </a:t>
            </a:r>
          </a:p>
          <a:p>
            <a:pPr marL="857250" lvl="2" indent="0" algn="just">
              <a:buClr>
                <a:srgbClr val="0F5494"/>
              </a:buClr>
              <a:defRPr/>
            </a:pPr>
            <a:r>
              <a:rPr lang="sl-SI" dirty="0" smtClean="0">
                <a:latin typeface="+mj-lt"/>
              </a:rPr>
              <a:t> </a:t>
            </a:r>
            <a:r>
              <a:rPr lang="sl-SI" sz="2000" dirty="0" smtClean="0">
                <a:latin typeface="+mj-lt"/>
              </a:rPr>
              <a:t>potreba po krepitvi in ohranjanju postopnega okrevanja</a:t>
            </a:r>
          </a:p>
          <a:p>
            <a:pPr marL="857250" lvl="2" indent="0" algn="just">
              <a:buClr>
                <a:srgbClr val="0F5494"/>
              </a:buClr>
              <a:defRPr/>
            </a:pPr>
            <a:endParaRPr lang="sl-SI" sz="2000" dirty="0" smtClean="0">
              <a:latin typeface="+mj-lt"/>
            </a:endParaRPr>
          </a:p>
          <a:p>
            <a:pPr lvl="1" algn="just">
              <a:buClr>
                <a:srgbClr val="0F5494"/>
              </a:buClr>
              <a:defRPr/>
            </a:pPr>
            <a:r>
              <a:rPr lang="sl-SI" b="0" dirty="0" smtClean="0">
                <a:latin typeface="+mj-lt"/>
              </a:rPr>
              <a:t>Institucionalni: novi </a:t>
            </a:r>
            <a:r>
              <a:rPr lang="en-GB" b="0" dirty="0" err="1" smtClean="0">
                <a:latin typeface="+mj-lt"/>
              </a:rPr>
              <a:t>Evropski</a:t>
            </a:r>
            <a:r>
              <a:rPr lang="en-GB" b="0" dirty="0" smtClean="0">
                <a:latin typeface="+mj-lt"/>
              </a:rPr>
              <a:t> k</a:t>
            </a:r>
            <a:r>
              <a:rPr lang="sl-SI" b="0" dirty="0" err="1" smtClean="0">
                <a:latin typeface="+mj-lt"/>
              </a:rPr>
              <a:t>omisiji</a:t>
            </a:r>
            <a:r>
              <a:rPr lang="en-GB" b="0" dirty="0" smtClean="0">
                <a:latin typeface="+mj-lt"/>
              </a:rPr>
              <a:t> </a:t>
            </a:r>
            <a:r>
              <a:rPr lang="en-GB" b="0" dirty="0" err="1" smtClean="0">
                <a:latin typeface="+mj-lt"/>
              </a:rPr>
              <a:t>podati</a:t>
            </a:r>
            <a:r>
              <a:rPr lang="en-GB" sz="1800" b="0" dirty="0" smtClean="0"/>
              <a:t> </a:t>
            </a:r>
            <a:r>
              <a:rPr lang="sl-SI" b="0" dirty="0" smtClean="0">
                <a:latin typeface="+mj-lt"/>
              </a:rPr>
              <a:t>oceno prvega obdobja strategije Evropa 2020 in ideje o tem, kako jo nadalje razvijati v prihodnjih letih</a:t>
            </a:r>
          </a:p>
          <a:p>
            <a:pPr>
              <a:defRPr/>
            </a:pPr>
            <a:r>
              <a:rPr lang="en-GB" sz="2000" dirty="0">
                <a:latin typeface="+mj-lt"/>
              </a:rPr>
              <a:t> </a:t>
            </a:r>
          </a:p>
          <a:p>
            <a:pPr>
              <a:defRPr/>
            </a:pPr>
            <a:endParaRPr lang="en-GB" dirty="0">
              <a:latin typeface="+mj-lt"/>
            </a:endParaRPr>
          </a:p>
        </p:txBody>
      </p:sp>
      <p:sp>
        <p:nvSpPr>
          <p:cNvPr id="14340"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7F37CC21-965E-4817-BC46-97C7AA043973}" type="slidenum">
              <a:rPr lang="en-GB" altLang="en-US" sz="1400" smtClean="0">
                <a:solidFill>
                  <a:schemeClr val="tx1"/>
                </a:solidFill>
                <a:latin typeface="Arial" charset="0"/>
              </a:rPr>
              <a:pPr eaLnBrk="1" hangingPunct="1"/>
              <a:t>12</a:t>
            </a:fld>
            <a:endParaRPr lang="en-GB" altLang="en-US" sz="1400" smtClean="0">
              <a:solidFill>
                <a:schemeClr val="tx1"/>
              </a:solidFill>
              <a:latin typeface="Arial" charset="0"/>
            </a:endParaRPr>
          </a:p>
        </p:txBody>
      </p:sp>
      <p:sp>
        <p:nvSpPr>
          <p:cNvPr id="14341" name="Right Arrow 4"/>
          <p:cNvSpPr>
            <a:spLocks noChangeArrowheads="1"/>
          </p:cNvSpPr>
          <p:nvPr/>
        </p:nvSpPr>
        <p:spPr bwMode="auto">
          <a:xfrm>
            <a:off x="611188" y="4508500"/>
            <a:ext cx="504825" cy="288925"/>
          </a:xfrm>
          <a:prstGeom prst="rightArrow">
            <a:avLst>
              <a:gd name="adj1" fmla="val 50000"/>
              <a:gd name="adj2" fmla="val 49918"/>
            </a:avLst>
          </a:prstGeom>
          <a:solidFill>
            <a:srgbClr val="0F5494"/>
          </a:solidFill>
          <a:ln w="9525">
            <a:solidFill>
              <a:srgbClr val="FFC000"/>
            </a:solidFill>
            <a:miter lim="800000"/>
            <a:headEnd/>
            <a:tailEnd/>
          </a:ln>
        </p:spPr>
        <p:txBody>
          <a:bodyPr anchor="ct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sl-SI"/>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E181"/>
        </a:solidFill>
        <a:effectLst/>
      </p:bgPr>
    </p:bg>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CD994251-446C-4D2A-B193-3A4CE353DE70}" type="slidenum">
              <a:rPr lang="en-GB" altLang="en-US" sz="1400" smtClean="0">
                <a:solidFill>
                  <a:schemeClr val="tx1"/>
                </a:solidFill>
                <a:latin typeface="Arial" charset="0"/>
              </a:rPr>
              <a:pPr eaLnBrk="1" hangingPunct="1"/>
              <a:t>13</a:t>
            </a:fld>
            <a:endParaRPr lang="en-GB" altLang="en-US" sz="1400" smtClean="0">
              <a:solidFill>
                <a:schemeClr val="tx1"/>
              </a:solidFill>
              <a:latin typeface="Arial" charset="0"/>
            </a:endParaRPr>
          </a:p>
        </p:txBody>
      </p:sp>
      <p:sp>
        <p:nvSpPr>
          <p:cNvPr id="5" name="Title 1"/>
          <p:cNvSpPr txBox="1">
            <a:spLocks/>
          </p:cNvSpPr>
          <p:nvPr/>
        </p:nvSpPr>
        <p:spPr bwMode="auto">
          <a:xfrm>
            <a:off x="-107950" y="692150"/>
            <a:ext cx="9144000"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algn="ctr">
              <a:defRPr/>
            </a:pPr>
            <a:r>
              <a:rPr lang="en-US" sz="2400" kern="0" dirty="0" smtClean="0"/>
              <a:t>	</a:t>
            </a:r>
            <a:r>
              <a:rPr lang="en-US" sz="2400" kern="0" dirty="0" err="1" smtClean="0"/>
              <a:t>Vprašanja</a:t>
            </a:r>
            <a:endParaRPr lang="en-US" sz="2400" kern="0" dirty="0" smtClean="0"/>
          </a:p>
        </p:txBody>
      </p:sp>
      <p:sp>
        <p:nvSpPr>
          <p:cNvPr id="8" name="Content Placeholder 2"/>
          <p:cNvSpPr txBox="1">
            <a:spLocks/>
          </p:cNvSpPr>
          <p:nvPr/>
        </p:nvSpPr>
        <p:spPr bwMode="auto">
          <a:xfrm>
            <a:off x="303213" y="1493838"/>
            <a:ext cx="8229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fr-BE" sz="2000" b="1" i="0" kern="0" dirty="0" err="1" smtClean="0"/>
              <a:t>Narava</a:t>
            </a:r>
            <a:r>
              <a:rPr lang="fr-BE" sz="2000" b="1" i="0" kern="0" dirty="0" smtClean="0"/>
              <a:t> in </a:t>
            </a:r>
            <a:r>
              <a:rPr lang="fr-BE" sz="2000" b="1" i="0" kern="0" dirty="0" err="1" smtClean="0"/>
              <a:t>obseg</a:t>
            </a:r>
            <a:r>
              <a:rPr lang="fr-BE" sz="2000" b="1" i="0" kern="0" dirty="0" smtClean="0"/>
              <a:t> </a:t>
            </a:r>
            <a:r>
              <a:rPr lang="fr-BE" sz="2000" b="1" i="0" kern="0" dirty="0" err="1" smtClean="0"/>
              <a:t>strategije</a:t>
            </a:r>
            <a:endParaRPr lang="fr-BE" sz="2000" b="1" i="0" kern="0" dirty="0" smtClean="0"/>
          </a:p>
        </p:txBody>
      </p:sp>
      <p:sp>
        <p:nvSpPr>
          <p:cNvPr id="9" name="TextBox 8"/>
          <p:cNvSpPr txBox="1">
            <a:spLocks noChangeArrowheads="1"/>
          </p:cNvSpPr>
          <p:nvPr/>
        </p:nvSpPr>
        <p:spPr bwMode="auto">
          <a:xfrm>
            <a:off x="611188" y="1408113"/>
            <a:ext cx="8064500"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1500"/>
              <a:t>Ali EU potrebuje celovito in sistematično srednjeročno strategijo za rast in delovna mesta v prihodnjih letih? </a:t>
            </a:r>
          </a:p>
          <a:p>
            <a:pPr algn="just" eaLnBrk="1" hangingPunct="1"/>
            <a:r>
              <a:rPr lang="en-GB" altLang="sl-SI" sz="1500"/>
              <a:t>Katera so najbolj pomembna in relevantna področja, ki jih je treba obravnavati, da bi dosegli pametno, trajnostno in vključujočo rast? </a:t>
            </a:r>
          </a:p>
          <a:p>
            <a:pPr algn="just" eaLnBrk="1" hangingPunct="1"/>
            <a:r>
              <a:rPr lang="en-GB" altLang="sl-SI" sz="1500"/>
              <a:t>Katere nove izzive je treba upoštevati v prihodnosti? </a:t>
            </a:r>
          </a:p>
          <a:p>
            <a:pPr algn="just" eaLnBrk="1" hangingPunct="1"/>
            <a:r>
              <a:rPr lang="en-GB" altLang="sl-SI" sz="1500"/>
              <a:t>Kako bi lahko strategijo najbolje povezali z drugimi politikami EU? </a:t>
            </a:r>
          </a:p>
          <a:p>
            <a:pPr algn="just" eaLnBrk="1" hangingPunct="1"/>
            <a:r>
              <a:rPr lang="en-GB" altLang="sl-SI" sz="1500"/>
              <a:t>Kaj bi bilo najbolje narediti na ravni EU, da se zagotovijo rezultati strategije? Kaj bi bilo najbolje narediti na ravni držav članic?</a:t>
            </a:r>
          </a:p>
        </p:txBody>
      </p:sp>
      <p:sp>
        <p:nvSpPr>
          <p:cNvPr id="10" name="Content Placeholder 2"/>
          <p:cNvSpPr txBox="1">
            <a:spLocks/>
          </p:cNvSpPr>
          <p:nvPr/>
        </p:nvSpPr>
        <p:spPr bwMode="auto">
          <a:xfrm>
            <a:off x="303213" y="3284538"/>
            <a:ext cx="8229600" cy="64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fr-BE" sz="2000" b="1" i="0" kern="0" dirty="0" err="1" smtClean="0"/>
              <a:t>Vključenost</a:t>
            </a:r>
            <a:r>
              <a:rPr lang="fr-BE" sz="2000" b="1" i="0" kern="0" dirty="0" smtClean="0"/>
              <a:t> v </a:t>
            </a:r>
            <a:r>
              <a:rPr lang="fr-BE" sz="2000" b="1" i="0" kern="0" dirty="0" err="1" smtClean="0"/>
              <a:t>strategijo</a:t>
            </a:r>
            <a:endParaRPr lang="fr-BE" sz="2000" b="1" i="0" kern="0" dirty="0" smtClean="0"/>
          </a:p>
        </p:txBody>
      </p:sp>
      <p:sp>
        <p:nvSpPr>
          <p:cNvPr id="11" name="TextBox 10"/>
          <p:cNvSpPr txBox="1">
            <a:spLocks noChangeArrowheads="1"/>
          </p:cNvSpPr>
          <p:nvPr/>
        </p:nvSpPr>
        <p:spPr bwMode="auto">
          <a:xfrm>
            <a:off x="611188" y="3508375"/>
            <a:ext cx="7991475"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1500"/>
              <a:t>Kaj bi izboljšalo sodelovanje deležnikov v strategiji rasti v času po krizi v Evropi? Kaj je mogoče storiti za povečanje ozaveščenosti, podporo in boljše izvajanje strategije v vaši državi?</a:t>
            </a:r>
          </a:p>
        </p:txBody>
      </p:sp>
      <p:sp>
        <p:nvSpPr>
          <p:cNvPr id="12" name="Content Placeholder 2"/>
          <p:cNvSpPr txBox="1">
            <a:spLocks/>
          </p:cNvSpPr>
          <p:nvPr/>
        </p:nvSpPr>
        <p:spPr bwMode="auto">
          <a:xfrm>
            <a:off x="277813" y="5033963"/>
            <a:ext cx="8229600" cy="64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defRPr/>
            </a:pPr>
            <a:r>
              <a:rPr lang="fr-BE" sz="2000" b="1" i="0" kern="0" dirty="0" err="1" smtClean="0"/>
              <a:t>Izvajanje</a:t>
            </a:r>
            <a:r>
              <a:rPr lang="fr-BE" sz="2000" b="1" i="0" kern="0" dirty="0" smtClean="0"/>
              <a:t> </a:t>
            </a:r>
            <a:r>
              <a:rPr lang="fr-BE" sz="2000" b="1" i="0" kern="0" dirty="0" err="1" smtClean="0"/>
              <a:t>strtegije</a:t>
            </a:r>
            <a:endParaRPr lang="fr-BE" sz="2000" b="1" i="0" kern="0" dirty="0" smtClean="0"/>
          </a:p>
        </p:txBody>
      </p:sp>
      <p:sp>
        <p:nvSpPr>
          <p:cNvPr id="13" name="TextBox 12"/>
          <p:cNvSpPr txBox="1">
            <a:spLocks noChangeArrowheads="1"/>
          </p:cNvSpPr>
          <p:nvPr/>
        </p:nvSpPr>
        <p:spPr bwMode="auto">
          <a:xfrm>
            <a:off x="611188" y="4437063"/>
            <a:ext cx="7991475" cy="217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1500"/>
              <a:t>Kateri instrumenti bi bili primerni za doseganje pametne, trajnostne in vključujoče rasti?</a:t>
            </a:r>
          </a:p>
          <a:p>
            <a:pPr algn="just" eaLnBrk="1" hangingPunct="1"/>
            <a:r>
              <a:rPr lang="en-GB" altLang="sl-SI" sz="1500"/>
              <a:t>Kako lahko strategija države članice spodbudi, naj večjo pozornost usmerijo na politike rasti?</a:t>
            </a:r>
          </a:p>
          <a:p>
            <a:pPr algn="just" eaLnBrk="1" hangingPunct="1"/>
            <a:r>
              <a:rPr lang="en-GB" altLang="sl-SI" sz="1500"/>
              <a:t>Ali so cilji koristni? Prosimo, pojasnite.</a:t>
            </a:r>
          </a:p>
          <a:p>
            <a:pPr algn="just" eaLnBrk="1" hangingPunct="1"/>
            <a:r>
              <a:rPr lang="en-GB" altLang="sl-SI" sz="1500"/>
              <a:t>Ali bi priporočili dodajanje ali umik določenih ciljev ali ciljev na splošno? Prosimo, pojasnite.</a:t>
            </a:r>
          </a:p>
          <a:p>
            <a:pPr algn="just" eaLnBrk="1" hangingPunct="1"/>
            <a:r>
              <a:rPr lang="en-GB" altLang="sl-SI" sz="1500"/>
              <a:t>Katera so najboljša področja za skupno ukrepanje EU in držav članic? Kaj bi lahko bila dodana vrednost?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1000"/>
                                        <p:tgtEl>
                                          <p:spTgt spid="8">
                                            <p:txEl>
                                              <p:pRg st="0" end="0"/>
                                            </p:txEl>
                                          </p:spTgt>
                                        </p:tgtEl>
                                      </p:cBhvr>
                                    </p:animEffect>
                                    <p:set>
                                      <p:cBhvr>
                                        <p:cTn id="7" dur="1" fill="hold">
                                          <p:stCondLst>
                                            <p:cond delay="999"/>
                                          </p:stCondLst>
                                        </p:cTn>
                                        <p:tgtEl>
                                          <p:spTgt spid="8">
                                            <p:txEl>
                                              <p:pRg st="0" end="0"/>
                                            </p:txEl>
                                          </p:spTgt>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1000"/>
                                        <p:tgtEl>
                                          <p:spTgt spid="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xit" presetSubtype="0" fill="hold" grpId="0" nodeType="clickEffect">
                                  <p:stCondLst>
                                    <p:cond delay="0"/>
                                  </p:stCondLst>
                                  <p:childTnLst>
                                    <p:animEffect transition="out" filter="fade">
                                      <p:cBhvr>
                                        <p:cTn id="14" dur="1000"/>
                                        <p:tgtEl>
                                          <p:spTgt spid="10">
                                            <p:txEl>
                                              <p:pRg st="0" end="0"/>
                                            </p:txEl>
                                          </p:spTgt>
                                        </p:tgtEl>
                                      </p:cBhvr>
                                    </p:animEffect>
                                    <p:set>
                                      <p:cBhvr>
                                        <p:cTn id="15" dur="1" fill="hold">
                                          <p:stCondLst>
                                            <p:cond delay="999"/>
                                          </p:stCondLst>
                                        </p:cTn>
                                        <p:tgtEl>
                                          <p:spTgt spid="10">
                                            <p:txEl>
                                              <p:pRg st="0" end="0"/>
                                            </p:txEl>
                                          </p:spTgt>
                                        </p:tgtEl>
                                        <p:attrNameLst>
                                          <p:attrName>style.visibility</p:attrName>
                                        </p:attrNameLst>
                                      </p:cBhvr>
                                      <p:to>
                                        <p:strVal val="hidden"/>
                                      </p:to>
                                    </p:se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1000"/>
                                        <p:tgtEl>
                                          <p:spTgt spid="1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xit" presetSubtype="0" fill="hold" grpId="0" nodeType="clickEffect">
                                  <p:stCondLst>
                                    <p:cond delay="0"/>
                                  </p:stCondLst>
                                  <p:childTnLst>
                                    <p:animEffect transition="out" filter="fade">
                                      <p:cBhvr>
                                        <p:cTn id="22" dur="1000"/>
                                        <p:tgtEl>
                                          <p:spTgt spid="12">
                                            <p:txEl>
                                              <p:pRg st="0" end="0"/>
                                            </p:txEl>
                                          </p:spTgt>
                                        </p:tgtEl>
                                      </p:cBhvr>
                                    </p:animEffect>
                                    <p:set>
                                      <p:cBhvr>
                                        <p:cTn id="23" dur="1" fill="hold">
                                          <p:stCondLst>
                                            <p:cond delay="999"/>
                                          </p:stCondLst>
                                        </p:cTn>
                                        <p:tgtEl>
                                          <p:spTgt spid="12">
                                            <p:txEl>
                                              <p:pRg st="0" end="0"/>
                                            </p:txEl>
                                          </p:spTgt>
                                        </p:tgtEl>
                                        <p:attrNameLst>
                                          <p:attrName>style.visibility</p:attrName>
                                        </p:attrNameLst>
                                      </p:cBhvr>
                                      <p:to>
                                        <p:strVal val="hidden"/>
                                      </p:to>
                                    </p:se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P spid="9" grpId="0"/>
      <p:bldP spid="10" grpId="0" build="allAtOnce"/>
      <p:bldP spid="11" grpId="0"/>
      <p:bldP spid="12" grpId="0" build="allAtOnce"/>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8E30A2CC-D7D1-4570-9C1C-4E7581459E02}" type="slidenum">
              <a:rPr lang="en-GB" altLang="en-US" sz="1400" smtClean="0">
                <a:solidFill>
                  <a:schemeClr val="tx1"/>
                </a:solidFill>
                <a:latin typeface="Arial" charset="0"/>
              </a:rPr>
              <a:pPr eaLnBrk="1" hangingPunct="1"/>
              <a:t>14</a:t>
            </a:fld>
            <a:endParaRPr lang="en-GB" altLang="en-US" sz="1400" smtClean="0">
              <a:solidFill>
                <a:schemeClr val="tx1"/>
              </a:solidFill>
              <a:latin typeface="Arial" charset="0"/>
            </a:endParaRPr>
          </a:p>
        </p:txBody>
      </p:sp>
      <p:sp>
        <p:nvSpPr>
          <p:cNvPr id="16387" name="Title 1"/>
          <p:cNvSpPr>
            <a:spLocks noGrp="1"/>
          </p:cNvSpPr>
          <p:nvPr>
            <p:ph type="title"/>
          </p:nvPr>
        </p:nvSpPr>
        <p:spPr>
          <a:xfrm>
            <a:off x="395288" y="908050"/>
            <a:ext cx="8229600" cy="936625"/>
          </a:xfrm>
          <a:ln w="25400">
            <a:solidFill>
              <a:srgbClr val="0F5494"/>
            </a:solidFill>
            <a:miter lim="800000"/>
            <a:headEnd/>
            <a:tailEnd/>
          </a:ln>
        </p:spPr>
        <p:txBody>
          <a:bodyPr/>
          <a:lstStyle/>
          <a:p>
            <a:pPr algn="ctr"/>
            <a:r>
              <a:rPr lang="en-GB" altLang="sl-SI" sz="2600" smtClean="0"/>
              <a:t>Javno posvetovanje o strategiji Evropa: kako?</a:t>
            </a:r>
          </a:p>
        </p:txBody>
      </p:sp>
      <p:sp>
        <p:nvSpPr>
          <p:cNvPr id="16388" name="Content Placeholder 2"/>
          <p:cNvSpPr>
            <a:spLocks noGrp="1"/>
          </p:cNvSpPr>
          <p:nvPr>
            <p:ph idx="1"/>
          </p:nvPr>
        </p:nvSpPr>
        <p:spPr>
          <a:xfrm>
            <a:off x="468313" y="2492375"/>
            <a:ext cx="8229600" cy="3673475"/>
          </a:xfrm>
          <a:solidFill>
            <a:srgbClr val="FFE181"/>
          </a:solidFill>
          <a:ln w="19050">
            <a:solidFill>
              <a:srgbClr val="0F5494"/>
            </a:solidFill>
            <a:miter lim="800000"/>
            <a:headEnd/>
            <a:tailEnd/>
          </a:ln>
        </p:spPr>
        <p:txBody>
          <a:bodyPr/>
          <a:lstStyle/>
          <a:p>
            <a:pPr marL="0" indent="0" algn="just">
              <a:buFontTx/>
              <a:buNone/>
            </a:pPr>
            <a:r>
              <a:rPr lang="sl-SI" altLang="sl-SI" sz="2200" i="0" smtClean="0"/>
              <a:t>Da bi bila lahko uspešna, mora imeti strategija Evropa 2020 neposredne učinke.</a:t>
            </a:r>
          </a:p>
          <a:p>
            <a:pPr marL="0" indent="0" algn="just">
              <a:buFontTx/>
              <a:buNone/>
            </a:pPr>
            <a:endParaRPr lang="sl-SI" altLang="sl-SI" sz="2200" i="0" smtClean="0"/>
          </a:p>
          <a:p>
            <a:pPr marL="0" indent="0" algn="just">
              <a:buFontTx/>
              <a:buNone/>
            </a:pPr>
            <a:r>
              <a:rPr lang="sl-SI" altLang="sl-SI" sz="2200" i="0" smtClean="0"/>
              <a:t>Odgovori </a:t>
            </a:r>
            <a:r>
              <a:rPr lang="en-GB" altLang="sl-SI" sz="2200" i="0" smtClean="0"/>
              <a:t>v okviru </a:t>
            </a:r>
            <a:r>
              <a:rPr lang="sl-SI" altLang="sl-SI" sz="2200" i="0" smtClean="0"/>
              <a:t>javn</a:t>
            </a:r>
            <a:r>
              <a:rPr lang="en-GB" altLang="sl-SI" sz="2200" i="0" smtClean="0"/>
              <a:t>ega</a:t>
            </a:r>
            <a:r>
              <a:rPr lang="sl-SI" altLang="sl-SI" sz="2200" i="0" smtClean="0"/>
              <a:t> posvetovanj</a:t>
            </a:r>
            <a:r>
              <a:rPr lang="en-GB" altLang="sl-SI" sz="2200" i="0" smtClean="0"/>
              <a:t>a</a:t>
            </a:r>
            <a:r>
              <a:rPr lang="sl-SI" altLang="sl-SI" sz="2200" i="0" smtClean="0"/>
              <a:t> bodo pripomogli k oblikovanju idej in naboru izkušenj o delovanju strategije.</a:t>
            </a:r>
          </a:p>
          <a:p>
            <a:pPr marL="0" indent="0" algn="just">
              <a:buFontTx/>
              <a:buNone/>
            </a:pPr>
            <a:endParaRPr lang="sl-SI" altLang="sl-SI" sz="2200" i="0" smtClean="0"/>
          </a:p>
          <a:p>
            <a:pPr marL="0" indent="0" algn="just">
              <a:buFontTx/>
              <a:buNone/>
            </a:pPr>
            <a:r>
              <a:rPr lang="sl-SI" altLang="sl-SI" sz="2200" i="0" smtClean="0"/>
              <a:t>Udeležba ustreznih akterjev in deležnikov je </a:t>
            </a:r>
            <a:r>
              <a:rPr lang="en-GB" altLang="sl-SI" sz="2200" i="0" smtClean="0"/>
              <a:t>zato </a:t>
            </a:r>
            <a:r>
              <a:rPr lang="sl-SI" altLang="sl-SI" sz="2200" i="0" smtClean="0"/>
              <a:t>ključnega pomena za uspeh javn</a:t>
            </a:r>
            <a:r>
              <a:rPr lang="en-GB" altLang="sl-SI" sz="2200" i="0" smtClean="0"/>
              <a:t>ega</a:t>
            </a:r>
            <a:r>
              <a:rPr lang="sl-SI" altLang="sl-SI" sz="2200" i="0" smtClean="0"/>
              <a:t> posvetovanj</a:t>
            </a:r>
            <a:r>
              <a:rPr lang="en-GB" altLang="sl-SI" sz="2200" i="0" smtClean="0"/>
              <a:t>a</a:t>
            </a:r>
            <a:r>
              <a:rPr lang="sl-SI" altLang="sl-SI" sz="2200" i="0" smtClean="0"/>
              <a:t> in pregleda strategije.</a:t>
            </a:r>
          </a:p>
          <a:p>
            <a:pPr marL="0" indent="0" algn="just">
              <a:buFontTx/>
              <a:buNone/>
            </a:pPr>
            <a:endParaRPr lang="en-GB" altLang="sl-SI" sz="2200" i="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95288" y="981075"/>
            <a:ext cx="8229600" cy="936625"/>
          </a:xfrm>
        </p:spPr>
        <p:txBody>
          <a:bodyPr/>
          <a:lstStyle/>
          <a:p>
            <a:pPr algn="ctr"/>
            <a:r>
              <a:rPr lang="en-GB" altLang="sl-SI" sz="2600" smtClean="0"/>
              <a:t>Modalitete javnega posvetovanja</a:t>
            </a:r>
          </a:p>
        </p:txBody>
      </p:sp>
      <p:sp>
        <p:nvSpPr>
          <p:cNvPr id="3" name="Content Placeholder 2"/>
          <p:cNvSpPr>
            <a:spLocks noGrp="1"/>
          </p:cNvSpPr>
          <p:nvPr>
            <p:ph idx="1"/>
          </p:nvPr>
        </p:nvSpPr>
        <p:spPr>
          <a:xfrm>
            <a:off x="250825" y="2132013"/>
            <a:ext cx="8435975" cy="4033837"/>
          </a:xfrm>
        </p:spPr>
        <p:txBody>
          <a:bodyPr/>
          <a:lstStyle/>
          <a:p>
            <a:pPr algn="just">
              <a:buClr>
                <a:srgbClr val="0F5494"/>
              </a:buClr>
              <a:defRPr/>
            </a:pPr>
            <a:r>
              <a:rPr lang="en-GB" sz="2000" b="1" i="0" dirty="0" err="1" smtClean="0"/>
              <a:t>Ciljne</a:t>
            </a:r>
            <a:r>
              <a:rPr lang="en-GB" sz="2000" b="1" i="0" dirty="0" smtClean="0"/>
              <a:t> </a:t>
            </a:r>
            <a:r>
              <a:rPr lang="en-GB" sz="2000" b="1" i="0" dirty="0" err="1" smtClean="0"/>
              <a:t>skupine</a:t>
            </a:r>
            <a:r>
              <a:rPr lang="en-GB" sz="2000" i="0" dirty="0" smtClean="0"/>
              <a:t>: </a:t>
            </a:r>
            <a:r>
              <a:rPr lang="en-GB" sz="2000" i="0" dirty="0" err="1" smtClean="0"/>
              <a:t>vsi</a:t>
            </a:r>
            <a:r>
              <a:rPr lang="en-GB" sz="2000" i="0" dirty="0" smtClean="0"/>
              <a:t> </a:t>
            </a:r>
            <a:r>
              <a:rPr lang="en-GB" sz="2000" i="0" dirty="0" err="1" smtClean="0"/>
              <a:t>akterji</a:t>
            </a:r>
            <a:r>
              <a:rPr lang="en-GB" sz="2000" i="0" dirty="0" smtClean="0"/>
              <a:t>, </a:t>
            </a:r>
            <a:r>
              <a:rPr lang="en-GB" sz="2000" i="0" dirty="0" err="1" smtClean="0"/>
              <a:t>deležniki</a:t>
            </a:r>
            <a:r>
              <a:rPr lang="en-GB" sz="2000" i="0" dirty="0" smtClean="0"/>
              <a:t> in </a:t>
            </a:r>
            <a:r>
              <a:rPr lang="en-GB" sz="2000" i="0" dirty="0" err="1" smtClean="0"/>
              <a:t>organizacije</a:t>
            </a:r>
            <a:r>
              <a:rPr lang="en-GB" sz="2000" i="0" dirty="0" smtClean="0"/>
              <a:t>, </a:t>
            </a:r>
            <a:r>
              <a:rPr lang="en-GB" sz="2000" i="0" dirty="0" err="1" smtClean="0"/>
              <a:t>ki</a:t>
            </a:r>
            <a:r>
              <a:rPr lang="en-GB" sz="2000" i="0" dirty="0" smtClean="0"/>
              <a:t> </a:t>
            </a:r>
            <a:r>
              <a:rPr lang="en-GB" sz="2000" i="0" dirty="0" err="1" smtClean="0"/>
              <a:t>imajo</a:t>
            </a:r>
            <a:r>
              <a:rPr lang="en-GB" sz="2000" i="0" dirty="0" smtClean="0"/>
              <a:t> </a:t>
            </a:r>
            <a:r>
              <a:rPr lang="en-GB" sz="2000" i="0" dirty="0" err="1" smtClean="0"/>
              <a:t>izkušnje</a:t>
            </a:r>
            <a:r>
              <a:rPr lang="en-GB" sz="2000" i="0" dirty="0" smtClean="0"/>
              <a:t> z </a:t>
            </a:r>
            <a:r>
              <a:rPr lang="en-GB" sz="2000" i="0" dirty="0" err="1" smtClean="0"/>
              <a:t>ali</a:t>
            </a:r>
            <a:r>
              <a:rPr lang="en-GB" sz="2000" i="0" dirty="0" smtClean="0"/>
              <a:t> </a:t>
            </a:r>
            <a:r>
              <a:rPr lang="en-GB" sz="2000" i="0" dirty="0" err="1" smtClean="0"/>
              <a:t>pogled</a:t>
            </a:r>
            <a:r>
              <a:rPr lang="en-GB" sz="2000" i="0" dirty="0" smtClean="0"/>
              <a:t> </a:t>
            </a:r>
            <a:r>
              <a:rPr lang="en-GB" sz="2000" i="0" dirty="0" err="1" smtClean="0"/>
              <a:t>na</a:t>
            </a:r>
            <a:r>
              <a:rPr lang="en-GB" sz="2000" i="0" dirty="0" smtClean="0"/>
              <a:t> </a:t>
            </a:r>
            <a:r>
              <a:rPr lang="en-GB" sz="2000" i="0" dirty="0" err="1" smtClean="0"/>
              <a:t>strategijo</a:t>
            </a:r>
            <a:r>
              <a:rPr lang="en-GB" sz="2000" i="0" dirty="0" smtClean="0"/>
              <a:t> </a:t>
            </a:r>
            <a:r>
              <a:rPr lang="en-GB" sz="2000" i="0" dirty="0" err="1" smtClean="0"/>
              <a:t>Evropa</a:t>
            </a:r>
            <a:r>
              <a:rPr lang="en-GB" sz="2000" i="0" dirty="0" smtClean="0"/>
              <a:t> 2020</a:t>
            </a:r>
          </a:p>
          <a:p>
            <a:pPr marL="0" indent="0">
              <a:buClr>
                <a:srgbClr val="0F5494"/>
              </a:buClr>
              <a:buFontTx/>
              <a:buNone/>
              <a:defRPr/>
            </a:pPr>
            <a:endParaRPr lang="en-GB" sz="2000" i="0" dirty="0" smtClean="0"/>
          </a:p>
          <a:p>
            <a:pPr>
              <a:buClr>
                <a:srgbClr val="0F5494"/>
              </a:buClr>
              <a:defRPr/>
            </a:pPr>
            <a:r>
              <a:rPr lang="en-GB" sz="2000" b="1" i="0" dirty="0" err="1" smtClean="0"/>
              <a:t>Dostop</a:t>
            </a:r>
            <a:r>
              <a:rPr lang="en-GB" sz="2000" b="1" i="0" dirty="0" smtClean="0"/>
              <a:t> do </a:t>
            </a:r>
            <a:r>
              <a:rPr lang="en-GB" sz="2000" b="1" i="0" dirty="0" err="1" smtClean="0"/>
              <a:t>javne</a:t>
            </a:r>
            <a:r>
              <a:rPr lang="en-GB" sz="2000" b="1" i="0" dirty="0" smtClean="0"/>
              <a:t> </a:t>
            </a:r>
            <a:r>
              <a:rPr lang="en-GB" sz="2000" b="1" i="0" dirty="0" err="1" smtClean="0"/>
              <a:t>razprave</a:t>
            </a:r>
            <a:endParaRPr lang="en-GB" sz="2000" b="1" i="0" dirty="0" smtClean="0"/>
          </a:p>
          <a:p>
            <a:pPr lvl="1">
              <a:buClr>
                <a:srgbClr val="0F5494"/>
              </a:buClr>
              <a:defRPr/>
            </a:pPr>
            <a:r>
              <a:rPr lang="en-GB" sz="1600" u="sng" dirty="0" err="1" smtClean="0">
                <a:hlinkClick r:id="rId2"/>
              </a:rPr>
              <a:t>Vaš</a:t>
            </a:r>
            <a:r>
              <a:rPr lang="en-GB" sz="1600" u="sng" dirty="0" smtClean="0">
                <a:hlinkClick r:id="rId2"/>
              </a:rPr>
              <a:t> </a:t>
            </a:r>
            <a:r>
              <a:rPr lang="en-GB" sz="1600" u="sng" dirty="0" err="1" smtClean="0">
                <a:hlinkClick r:id="rId2"/>
              </a:rPr>
              <a:t>glas</a:t>
            </a:r>
            <a:r>
              <a:rPr lang="en-GB" sz="1600" u="sng" dirty="0" smtClean="0">
                <a:hlinkClick r:id="rId2"/>
              </a:rPr>
              <a:t> v </a:t>
            </a:r>
            <a:r>
              <a:rPr lang="en-GB" sz="1600" u="sng" dirty="0" err="1" smtClean="0">
                <a:hlinkClick r:id="rId2"/>
              </a:rPr>
              <a:t>Evropi</a:t>
            </a:r>
            <a:endParaRPr lang="en-GB" sz="1600" u="sng" dirty="0" smtClean="0"/>
          </a:p>
          <a:p>
            <a:pPr marL="457200" lvl="1" indent="0">
              <a:buClr>
                <a:srgbClr val="0F5494"/>
              </a:buClr>
              <a:buFontTx/>
              <a:buNone/>
              <a:defRPr/>
            </a:pPr>
            <a:r>
              <a:rPr lang="en-GB" sz="1600" dirty="0" err="1"/>
              <a:t>a</a:t>
            </a:r>
            <a:r>
              <a:rPr lang="en-GB" sz="1600" dirty="0" err="1" smtClean="0"/>
              <a:t>li</a:t>
            </a:r>
            <a:endParaRPr lang="en-GB" sz="1600" dirty="0" smtClean="0"/>
          </a:p>
          <a:p>
            <a:pPr lvl="1">
              <a:buClr>
                <a:srgbClr val="0F5494"/>
              </a:buClr>
              <a:defRPr/>
            </a:pPr>
            <a:r>
              <a:rPr lang="en-GB" sz="1600" dirty="0" err="1" smtClean="0">
                <a:hlinkClick r:id="rId3"/>
              </a:rPr>
              <a:t>Spletna</a:t>
            </a:r>
            <a:r>
              <a:rPr lang="en-GB" sz="1600" dirty="0" smtClean="0">
                <a:hlinkClick r:id="rId3"/>
              </a:rPr>
              <a:t> </a:t>
            </a:r>
            <a:r>
              <a:rPr lang="en-GB" sz="1600" dirty="0" err="1" smtClean="0">
                <a:hlinkClick r:id="rId3"/>
              </a:rPr>
              <a:t>stran</a:t>
            </a:r>
            <a:r>
              <a:rPr lang="en-GB" sz="1600" dirty="0" smtClean="0">
                <a:hlinkClick r:id="rId3"/>
              </a:rPr>
              <a:t> </a:t>
            </a:r>
            <a:r>
              <a:rPr lang="en-GB" sz="1600" dirty="0" err="1" smtClean="0">
                <a:hlinkClick r:id="rId3"/>
              </a:rPr>
              <a:t>Evropa</a:t>
            </a:r>
            <a:r>
              <a:rPr lang="en-GB" sz="1600" dirty="0" smtClean="0">
                <a:hlinkClick r:id="rId3"/>
              </a:rPr>
              <a:t> 2020</a:t>
            </a:r>
            <a:endParaRPr lang="en-GB" sz="1600" dirty="0" smtClean="0"/>
          </a:p>
          <a:p>
            <a:pPr lvl="1">
              <a:buClr>
                <a:srgbClr val="0F5494"/>
              </a:buClr>
              <a:defRPr/>
            </a:pPr>
            <a:endParaRPr lang="en-GB" dirty="0" smtClean="0"/>
          </a:p>
          <a:p>
            <a:pPr>
              <a:buClr>
                <a:srgbClr val="0F5494"/>
              </a:buClr>
              <a:defRPr/>
            </a:pPr>
            <a:r>
              <a:rPr lang="en-GB" sz="2000" b="1" i="0" dirty="0" err="1" smtClean="0"/>
              <a:t>Časovni</a:t>
            </a:r>
            <a:r>
              <a:rPr lang="en-GB" sz="2000" b="1" i="0" dirty="0" smtClean="0"/>
              <a:t> </a:t>
            </a:r>
            <a:r>
              <a:rPr lang="en-GB" sz="2000" b="1" i="0" dirty="0" err="1" smtClean="0"/>
              <a:t>okvir</a:t>
            </a:r>
            <a:r>
              <a:rPr lang="en-GB" sz="2000" b="1" i="0" dirty="0"/>
              <a:t> </a:t>
            </a:r>
            <a:r>
              <a:rPr lang="en-GB" sz="2000" b="1" i="0" dirty="0" err="1" smtClean="0"/>
              <a:t>javnega</a:t>
            </a:r>
            <a:r>
              <a:rPr lang="en-GB" sz="2000" b="1" i="0" dirty="0" smtClean="0"/>
              <a:t> </a:t>
            </a:r>
            <a:r>
              <a:rPr lang="en-GB" sz="2000" b="1" i="0" dirty="0" err="1" smtClean="0"/>
              <a:t>posvetovanja</a:t>
            </a:r>
            <a:r>
              <a:rPr lang="en-GB" sz="2000" i="0" dirty="0" smtClean="0"/>
              <a:t>: 5. </a:t>
            </a:r>
            <a:r>
              <a:rPr lang="en-GB" sz="2000" i="0" smtClean="0"/>
              <a:t>maj-31. </a:t>
            </a:r>
            <a:r>
              <a:rPr lang="en-GB" sz="2000" i="0" dirty="0" err="1" smtClean="0"/>
              <a:t>oktober</a:t>
            </a:r>
            <a:r>
              <a:rPr lang="en-GB" sz="2000" i="0" dirty="0" smtClean="0"/>
              <a:t> 2014</a:t>
            </a:r>
            <a:endParaRPr lang="en-GB" sz="2000" b="1" i="0" dirty="0"/>
          </a:p>
        </p:txBody>
      </p:sp>
      <p:sp>
        <p:nvSpPr>
          <p:cNvPr id="17412"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27639C30-3C66-47EC-BBB1-46B263223C4F}" type="slidenum">
              <a:rPr lang="en-GB" altLang="en-US" sz="1400" smtClean="0">
                <a:solidFill>
                  <a:schemeClr val="tx1"/>
                </a:solidFill>
                <a:latin typeface="Arial" charset="0"/>
              </a:rPr>
              <a:pPr eaLnBrk="1" hangingPunct="1"/>
              <a:t>15</a:t>
            </a:fld>
            <a:endParaRPr lang="en-GB" altLang="en-US" sz="140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95288" y="836613"/>
            <a:ext cx="8229600" cy="936625"/>
          </a:xfrm>
        </p:spPr>
        <p:txBody>
          <a:bodyPr/>
          <a:lstStyle/>
          <a:p>
            <a:pPr algn="ctr"/>
            <a:r>
              <a:rPr lang="en-GB" altLang="sl-SI" sz="2600" smtClean="0"/>
              <a:t>Kako lahko prispevamo</a:t>
            </a:r>
          </a:p>
        </p:txBody>
      </p:sp>
      <p:sp>
        <p:nvSpPr>
          <p:cNvPr id="18435" name="Content Placeholder 2"/>
          <p:cNvSpPr>
            <a:spLocks noGrp="1"/>
          </p:cNvSpPr>
          <p:nvPr>
            <p:ph idx="1"/>
          </p:nvPr>
        </p:nvSpPr>
        <p:spPr>
          <a:xfrm>
            <a:off x="468313" y="2060575"/>
            <a:ext cx="8229600" cy="3529013"/>
          </a:xfrm>
        </p:spPr>
        <p:txBody>
          <a:bodyPr/>
          <a:lstStyle/>
          <a:p>
            <a:pPr>
              <a:buClr>
                <a:srgbClr val="0F5494"/>
              </a:buClr>
            </a:pPr>
            <a:r>
              <a:rPr lang="sl-SI" altLang="sl-SI" sz="2200" i="0" smtClean="0"/>
              <a:t>Vrsta oblik razprav</a:t>
            </a:r>
          </a:p>
          <a:p>
            <a:pPr lvl="1">
              <a:buClr>
                <a:srgbClr val="0F5494"/>
              </a:buClr>
            </a:pPr>
            <a:r>
              <a:rPr lang="sl-SI" altLang="sl-SI" sz="1800" b="0" smtClean="0"/>
              <a:t>Seminarji</a:t>
            </a:r>
          </a:p>
          <a:p>
            <a:pPr lvl="1">
              <a:buClr>
                <a:srgbClr val="0F5494"/>
              </a:buClr>
            </a:pPr>
            <a:r>
              <a:rPr lang="sl-SI" altLang="sl-SI" sz="1800" b="0" smtClean="0"/>
              <a:t>Okrogle mize</a:t>
            </a:r>
          </a:p>
          <a:p>
            <a:pPr lvl="1">
              <a:buClr>
                <a:srgbClr val="0F5494"/>
              </a:buClr>
            </a:pPr>
            <a:r>
              <a:rPr lang="sl-SI" altLang="sl-SI" sz="1800" b="0" smtClean="0"/>
              <a:t>Tematska zasedanja</a:t>
            </a:r>
          </a:p>
          <a:p>
            <a:pPr lvl="1">
              <a:buClr>
                <a:srgbClr val="0F5494"/>
              </a:buClr>
            </a:pPr>
            <a:r>
              <a:rPr lang="sl-SI" altLang="sl-SI" sz="1800" b="0" smtClean="0"/>
              <a:t>Debate</a:t>
            </a:r>
          </a:p>
          <a:p>
            <a:pPr lvl="1">
              <a:buClr>
                <a:srgbClr val="0F5494"/>
              </a:buClr>
            </a:pPr>
            <a:r>
              <a:rPr lang="sl-SI" altLang="sl-SI" sz="1800" b="0" smtClean="0"/>
              <a:t>Konference…</a:t>
            </a:r>
          </a:p>
          <a:p>
            <a:pPr>
              <a:buClr>
                <a:srgbClr val="0F5494"/>
              </a:buClr>
            </a:pPr>
            <a:endParaRPr lang="sl-SI" altLang="sl-SI" sz="2200" i="0" smtClean="0"/>
          </a:p>
          <a:p>
            <a:pPr algn="just">
              <a:buClr>
                <a:srgbClr val="0F5494"/>
              </a:buClr>
            </a:pPr>
            <a:r>
              <a:rPr lang="sl-SI" altLang="sl-SI" sz="2200" i="0" smtClean="0"/>
              <a:t>Enotna pot prispevanja k pregledu strategije: </a:t>
            </a:r>
            <a:r>
              <a:rPr lang="sl-SI" altLang="sl-SI" sz="2200" i="0" u="sng" smtClean="0"/>
              <a:t>odgovor na javno posvetovanje</a:t>
            </a:r>
          </a:p>
        </p:txBody>
      </p:sp>
      <p:sp>
        <p:nvSpPr>
          <p:cNvPr id="18436"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E8653D41-7A58-4153-A173-13C8B05AEA7C}" type="slidenum">
              <a:rPr lang="en-GB" altLang="en-US" sz="1400" smtClean="0">
                <a:solidFill>
                  <a:schemeClr val="tx1"/>
                </a:solidFill>
                <a:latin typeface="Arial" charset="0"/>
              </a:rPr>
              <a:pPr eaLnBrk="1" hangingPunct="1"/>
              <a:t>16</a:t>
            </a:fld>
            <a:endParaRPr lang="en-GB" altLang="en-US" sz="140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D187F5E8-4889-4B5E-A7F8-8410FE3CE4EA}" type="slidenum">
              <a:rPr lang="en-GB" altLang="en-US" sz="1400" smtClean="0">
                <a:solidFill>
                  <a:schemeClr val="tx1"/>
                </a:solidFill>
                <a:latin typeface="Arial" charset="0"/>
              </a:rPr>
              <a:pPr eaLnBrk="1" hangingPunct="1"/>
              <a:t>17</a:t>
            </a:fld>
            <a:endParaRPr lang="en-GB" altLang="en-US" sz="1400" smtClean="0">
              <a:solidFill>
                <a:schemeClr val="tx1"/>
              </a:solidFill>
              <a:latin typeface="Arial" charset="0"/>
            </a:endParaRPr>
          </a:p>
        </p:txBody>
      </p:sp>
      <p:sp>
        <p:nvSpPr>
          <p:cNvPr id="5" name="Title 1"/>
          <p:cNvSpPr txBox="1">
            <a:spLocks/>
          </p:cNvSpPr>
          <p:nvPr/>
        </p:nvSpPr>
        <p:spPr bwMode="auto">
          <a:xfrm>
            <a:off x="395288" y="908050"/>
            <a:ext cx="8229600" cy="936625"/>
          </a:xfrm>
          <a:prstGeom prst="rect">
            <a:avLst/>
          </a:prstGeom>
          <a:noFill/>
          <a:ln w="25400">
            <a:solidFill>
              <a:srgbClr val="0F5494"/>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algn="ctr">
              <a:defRPr/>
            </a:pPr>
            <a:r>
              <a:rPr lang="en-GB" sz="2600" kern="0" dirty="0" err="1" smtClean="0"/>
              <a:t>Javno</a:t>
            </a:r>
            <a:r>
              <a:rPr lang="en-GB" sz="2600" kern="0" dirty="0" smtClean="0"/>
              <a:t> </a:t>
            </a:r>
            <a:r>
              <a:rPr lang="en-GB" sz="2600" kern="0" dirty="0" err="1"/>
              <a:t>posvetovanje</a:t>
            </a:r>
            <a:r>
              <a:rPr lang="en-GB" sz="2600" kern="0" dirty="0"/>
              <a:t> o </a:t>
            </a:r>
            <a:r>
              <a:rPr lang="en-GB" sz="2600" kern="0" dirty="0" err="1"/>
              <a:t>strategiji</a:t>
            </a:r>
            <a:r>
              <a:rPr lang="en-GB" sz="2600" kern="0" dirty="0"/>
              <a:t> </a:t>
            </a:r>
            <a:r>
              <a:rPr lang="en-GB" sz="2600" kern="0" dirty="0" err="1" smtClean="0"/>
              <a:t>Evropa</a:t>
            </a:r>
            <a:r>
              <a:rPr lang="en-GB" sz="2600" kern="0" dirty="0" smtClean="0"/>
              <a:t>: </a:t>
            </a:r>
            <a:r>
              <a:rPr lang="en-GB" sz="2600" kern="0" dirty="0" err="1" smtClean="0"/>
              <a:t>kje</a:t>
            </a:r>
            <a:r>
              <a:rPr lang="en-GB" sz="2600" kern="0" dirty="0" smtClean="0"/>
              <a:t>?</a:t>
            </a:r>
          </a:p>
        </p:txBody>
      </p:sp>
      <p:sp>
        <p:nvSpPr>
          <p:cNvPr id="6" name="Content Placeholder 2"/>
          <p:cNvSpPr txBox="1">
            <a:spLocks/>
          </p:cNvSpPr>
          <p:nvPr/>
        </p:nvSpPr>
        <p:spPr bwMode="auto">
          <a:xfrm>
            <a:off x="500063" y="2852738"/>
            <a:ext cx="8229600" cy="1296987"/>
          </a:xfrm>
          <a:prstGeom prst="rect">
            <a:avLst/>
          </a:prstGeom>
          <a:solidFill>
            <a:srgbClr val="FFE181"/>
          </a:solidFill>
          <a:ln w="19050">
            <a:solidFill>
              <a:srgbClr val="0F5494"/>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lgn="just">
              <a:buFontTx/>
              <a:buNone/>
              <a:defRPr/>
            </a:pPr>
            <a:r>
              <a:rPr lang="en-GB" sz="2200" i="0" kern="0" dirty="0" err="1" smtClean="0"/>
              <a:t>Javno</a:t>
            </a:r>
            <a:r>
              <a:rPr lang="en-GB" sz="2200" i="0" kern="0" dirty="0" smtClean="0"/>
              <a:t> </a:t>
            </a:r>
            <a:r>
              <a:rPr lang="en-GB" sz="2200" i="0" kern="0" dirty="0" err="1"/>
              <a:t>posvetovanje</a:t>
            </a:r>
            <a:r>
              <a:rPr lang="en-GB" sz="2200" i="0" kern="0" dirty="0"/>
              <a:t> </a:t>
            </a:r>
            <a:r>
              <a:rPr lang="en-GB" sz="2200" i="0" kern="0" dirty="0" err="1"/>
              <a:t>bo</a:t>
            </a:r>
            <a:r>
              <a:rPr lang="en-GB" sz="2200" i="0" kern="0" dirty="0"/>
              <a:t> </a:t>
            </a:r>
            <a:r>
              <a:rPr lang="en-GB" sz="2200" i="0" kern="0" dirty="0" smtClean="0"/>
              <a:t>del </a:t>
            </a:r>
            <a:r>
              <a:rPr lang="en-GB" sz="2200" i="0" kern="0" dirty="0" err="1" smtClean="0"/>
              <a:t>pregleda</a:t>
            </a:r>
            <a:r>
              <a:rPr lang="en-GB" sz="2200" i="0" kern="0" dirty="0" smtClean="0"/>
              <a:t> </a:t>
            </a:r>
            <a:r>
              <a:rPr lang="en-GB" sz="2200" i="0" kern="0" dirty="0" err="1"/>
              <a:t>strategije</a:t>
            </a:r>
            <a:r>
              <a:rPr lang="en-GB" sz="2200" i="0" kern="0" dirty="0"/>
              <a:t> </a:t>
            </a:r>
            <a:r>
              <a:rPr lang="en-GB" sz="2200" i="0" kern="0" dirty="0" err="1"/>
              <a:t>Evropa</a:t>
            </a:r>
            <a:r>
              <a:rPr lang="en-GB" sz="2200" i="0" kern="0" dirty="0"/>
              <a:t> 2020, </a:t>
            </a:r>
            <a:r>
              <a:rPr lang="en-GB" sz="2200" i="0" kern="0" dirty="0" err="1"/>
              <a:t>ki</a:t>
            </a:r>
            <a:r>
              <a:rPr lang="en-GB" sz="2200" i="0" kern="0" dirty="0"/>
              <a:t> </a:t>
            </a:r>
            <a:r>
              <a:rPr lang="en-GB" sz="2200" i="0" kern="0" dirty="0" err="1" smtClean="0"/>
              <a:t>bo</a:t>
            </a:r>
            <a:r>
              <a:rPr lang="en-GB" sz="2200" i="0" kern="0" dirty="0" smtClean="0"/>
              <a:t> </a:t>
            </a:r>
            <a:r>
              <a:rPr lang="en-GB" sz="2200" i="0" kern="0" dirty="0" err="1"/>
              <a:t>potekal</a:t>
            </a:r>
            <a:r>
              <a:rPr lang="en-GB" sz="2200" i="0" kern="0" dirty="0"/>
              <a:t> </a:t>
            </a:r>
            <a:r>
              <a:rPr lang="en-GB" sz="2200" i="0" kern="0" dirty="0" err="1"/>
              <a:t>leta</a:t>
            </a:r>
            <a:r>
              <a:rPr lang="en-GB" sz="2200" i="0" kern="0" dirty="0"/>
              <a:t> </a:t>
            </a:r>
            <a:r>
              <a:rPr lang="en-GB" sz="2200" i="0" kern="0" dirty="0" smtClean="0"/>
              <a:t>2015.</a:t>
            </a:r>
            <a:endParaRPr lang="en-GB" sz="2200" i="0" kern="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68313" y="765175"/>
            <a:ext cx="8229600" cy="936625"/>
          </a:xfrm>
        </p:spPr>
        <p:txBody>
          <a:bodyPr/>
          <a:lstStyle/>
          <a:p>
            <a:pPr algn="ctr"/>
            <a:r>
              <a:rPr lang="en-GB" altLang="en-US" sz="2800" smtClean="0"/>
              <a:t>Nadaljnji koraki</a:t>
            </a:r>
          </a:p>
        </p:txBody>
      </p:sp>
      <p:sp>
        <p:nvSpPr>
          <p:cNvPr id="20483"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9ABF0D56-6AF7-438C-B074-3D4945555C1A}" type="slidenum">
              <a:rPr lang="en-GB" altLang="en-US" sz="1400" smtClean="0">
                <a:solidFill>
                  <a:schemeClr val="tx1"/>
                </a:solidFill>
                <a:latin typeface="Arial" charset="0"/>
              </a:rPr>
              <a:pPr eaLnBrk="1" hangingPunct="1"/>
              <a:t>18</a:t>
            </a:fld>
            <a:endParaRPr lang="en-GB" altLang="en-US" sz="1400" smtClean="0">
              <a:solidFill>
                <a:schemeClr val="tx1"/>
              </a:solidFill>
              <a:latin typeface="Arial" charset="0"/>
            </a:endParaRPr>
          </a:p>
        </p:txBody>
      </p:sp>
      <p:sp>
        <p:nvSpPr>
          <p:cNvPr id="28676" name="Content Placeholder 2"/>
          <p:cNvSpPr txBox="1">
            <a:spLocks/>
          </p:cNvSpPr>
          <p:nvPr/>
        </p:nvSpPr>
        <p:spPr bwMode="auto">
          <a:xfrm>
            <a:off x="323850" y="1628775"/>
            <a:ext cx="8518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a:spcBef>
                <a:spcPct val="20000"/>
              </a:spcBef>
              <a:buClr>
                <a:srgbClr val="0F5494"/>
              </a:buClr>
              <a:buFont typeface="Arial" charset="0"/>
              <a:buChar char="•"/>
              <a:defRPr/>
            </a:pPr>
            <a:r>
              <a:rPr lang="en-GB" altLang="en-US" sz="2200" b="1" dirty="0" smtClean="0"/>
              <a:t>5. maj-31. </a:t>
            </a:r>
            <a:r>
              <a:rPr lang="en-GB" altLang="en-US" sz="2200" b="1" dirty="0" err="1" smtClean="0"/>
              <a:t>oktober</a:t>
            </a:r>
            <a:r>
              <a:rPr lang="en-GB" altLang="en-US" sz="2200" b="1" dirty="0" smtClean="0"/>
              <a:t> 2014</a:t>
            </a:r>
            <a:r>
              <a:rPr lang="en-GB" altLang="en-US" sz="2200" dirty="0" smtClean="0"/>
              <a:t>: </a:t>
            </a:r>
            <a:r>
              <a:rPr lang="en-GB" altLang="en-US" sz="2200" dirty="0" err="1"/>
              <a:t>javno</a:t>
            </a:r>
            <a:r>
              <a:rPr lang="en-GB" altLang="en-US" sz="2200" dirty="0"/>
              <a:t> </a:t>
            </a:r>
            <a:r>
              <a:rPr lang="en-GB" altLang="en-US" sz="2200" dirty="0" err="1"/>
              <a:t>posvetovanje</a:t>
            </a:r>
            <a:r>
              <a:rPr lang="en-GB" altLang="en-US" sz="2200" dirty="0"/>
              <a:t> o </a:t>
            </a:r>
            <a:r>
              <a:rPr lang="en-GB" altLang="en-US" sz="2200" dirty="0" err="1" smtClean="0"/>
              <a:t>strategiji</a:t>
            </a:r>
            <a:r>
              <a:rPr lang="en-GB" altLang="en-US" sz="2200" dirty="0" smtClean="0"/>
              <a:t> </a:t>
            </a:r>
            <a:r>
              <a:rPr lang="en-GB" altLang="en-US" sz="2200" dirty="0" err="1" smtClean="0"/>
              <a:t>Evropa</a:t>
            </a:r>
            <a:r>
              <a:rPr lang="en-GB" altLang="en-US" sz="2200" dirty="0" smtClean="0"/>
              <a:t> 2020</a:t>
            </a:r>
          </a:p>
          <a:p>
            <a:pPr algn="just">
              <a:spcBef>
                <a:spcPct val="20000"/>
              </a:spcBef>
              <a:buClr>
                <a:srgbClr val="0F5494"/>
              </a:buClr>
              <a:buFont typeface="Arial" charset="0"/>
              <a:buChar char="•"/>
              <a:defRPr/>
            </a:pPr>
            <a:endParaRPr lang="en-GB" altLang="en-US" sz="2200" b="1" dirty="0" smtClean="0"/>
          </a:p>
          <a:p>
            <a:pPr algn="just">
              <a:spcBef>
                <a:spcPct val="20000"/>
              </a:spcBef>
              <a:buClr>
                <a:srgbClr val="0F5494"/>
              </a:buClr>
              <a:buFont typeface="Arial" charset="0"/>
              <a:buChar char="•"/>
              <a:defRPr/>
            </a:pPr>
            <a:r>
              <a:rPr lang="en-GB" altLang="en-US" sz="2200" b="1" dirty="0" smtClean="0"/>
              <a:t>Po </a:t>
            </a:r>
            <a:r>
              <a:rPr lang="en-GB" altLang="en-US" sz="2200" b="1" dirty="0" err="1"/>
              <a:t>zaključku</a:t>
            </a:r>
            <a:r>
              <a:rPr lang="en-GB" altLang="en-US" sz="2200" b="1" dirty="0"/>
              <a:t> </a:t>
            </a:r>
            <a:r>
              <a:rPr lang="en-GB" altLang="en-US" sz="2200" b="1" dirty="0" err="1" smtClean="0"/>
              <a:t>javnega</a:t>
            </a:r>
            <a:r>
              <a:rPr lang="en-GB" altLang="en-US" sz="2200" b="1" dirty="0" smtClean="0"/>
              <a:t> </a:t>
            </a:r>
            <a:r>
              <a:rPr lang="en-GB" altLang="en-US" sz="2200" b="1" dirty="0" err="1" smtClean="0"/>
              <a:t>posvetovanja</a:t>
            </a:r>
            <a:r>
              <a:rPr lang="en-GB" altLang="en-US" sz="2200" dirty="0" smtClean="0"/>
              <a:t>: </a:t>
            </a:r>
            <a:r>
              <a:rPr lang="en-GB" altLang="en-US" sz="2200" dirty="0" err="1"/>
              <a:t>sinteza</a:t>
            </a:r>
            <a:r>
              <a:rPr lang="en-GB" altLang="en-US" sz="2200" dirty="0"/>
              <a:t> </a:t>
            </a:r>
            <a:r>
              <a:rPr lang="en-GB" altLang="en-US" sz="2200" dirty="0" err="1"/>
              <a:t>rezultatov</a:t>
            </a:r>
            <a:r>
              <a:rPr lang="en-GB" altLang="en-US" sz="2200" dirty="0"/>
              <a:t> in </a:t>
            </a:r>
            <a:r>
              <a:rPr lang="en-GB" altLang="en-US" sz="2200" dirty="0" err="1"/>
              <a:t>glavnih</a:t>
            </a:r>
            <a:r>
              <a:rPr lang="en-GB" altLang="en-US" sz="2200" dirty="0"/>
              <a:t> </a:t>
            </a:r>
            <a:r>
              <a:rPr lang="en-GB" altLang="en-US" sz="2200" dirty="0" err="1"/>
              <a:t>sporočil</a:t>
            </a:r>
            <a:endParaRPr lang="en-GB" altLang="en-US" sz="2200" dirty="0"/>
          </a:p>
          <a:p>
            <a:pPr algn="just">
              <a:spcBef>
                <a:spcPct val="20000"/>
              </a:spcBef>
              <a:buClr>
                <a:srgbClr val="0F5494"/>
              </a:buClr>
              <a:buFont typeface="Arial" charset="0"/>
              <a:buChar char="•"/>
              <a:defRPr/>
            </a:pPr>
            <a:endParaRPr lang="en-GB" altLang="en-US" sz="2200" dirty="0" smtClean="0"/>
          </a:p>
          <a:p>
            <a:pPr algn="just">
              <a:spcBef>
                <a:spcPct val="20000"/>
              </a:spcBef>
              <a:buClr>
                <a:srgbClr val="0F5494"/>
              </a:buClr>
              <a:buFont typeface="Arial" charset="0"/>
              <a:buChar char="•"/>
              <a:defRPr/>
            </a:pPr>
            <a:r>
              <a:rPr lang="fr-BE" altLang="en-US" sz="2200" b="1" dirty="0" err="1" smtClean="0"/>
              <a:t>Začetek</a:t>
            </a:r>
            <a:r>
              <a:rPr lang="fr-BE" altLang="en-US" sz="2200" b="1" dirty="0" smtClean="0"/>
              <a:t> 2015</a:t>
            </a:r>
            <a:r>
              <a:rPr lang="fr-BE" altLang="en-US" sz="2200" dirty="0" smtClean="0"/>
              <a:t>: p</a:t>
            </a:r>
            <a:r>
              <a:rPr lang="pl-PL" altLang="en-US" sz="2200" dirty="0" err="1" smtClean="0"/>
              <a:t>olitični</a:t>
            </a:r>
            <a:r>
              <a:rPr lang="pl-PL" altLang="en-US" sz="2200" dirty="0" smtClean="0"/>
              <a:t> </a:t>
            </a:r>
            <a:r>
              <a:rPr lang="pl-PL" altLang="en-US" sz="2200" dirty="0"/>
              <a:t>sklepi in </a:t>
            </a:r>
            <a:r>
              <a:rPr lang="pl-PL" altLang="en-US" sz="2200" dirty="0" err="1"/>
              <a:t>predlogi</a:t>
            </a:r>
            <a:r>
              <a:rPr lang="pl-PL" altLang="en-US" sz="2200" dirty="0"/>
              <a:t> </a:t>
            </a:r>
            <a:r>
              <a:rPr lang="en-GB" altLang="en-US" sz="2200" dirty="0" err="1" smtClean="0"/>
              <a:t>Evropske</a:t>
            </a:r>
            <a:r>
              <a:rPr lang="en-GB" altLang="en-US" sz="2200" dirty="0" smtClean="0"/>
              <a:t> k</a:t>
            </a:r>
            <a:r>
              <a:rPr lang="pl-PL" altLang="en-US" sz="2200" dirty="0" err="1" smtClean="0"/>
              <a:t>omisije</a:t>
            </a:r>
            <a:r>
              <a:rPr lang="pl-PL" altLang="en-US" sz="2200" dirty="0" smtClean="0"/>
              <a:t> </a:t>
            </a:r>
            <a:r>
              <a:rPr lang="pl-PL" altLang="en-US" sz="2200" dirty="0"/>
              <a:t>za </a:t>
            </a:r>
            <a:r>
              <a:rPr lang="pl-PL" altLang="en-US" sz="2200" dirty="0" err="1"/>
              <a:t>uresničevanje</a:t>
            </a:r>
            <a:r>
              <a:rPr lang="pl-PL" altLang="en-US" sz="2200" dirty="0"/>
              <a:t> </a:t>
            </a:r>
            <a:r>
              <a:rPr lang="pl-PL" altLang="en-US" sz="2200" dirty="0" err="1" smtClean="0"/>
              <a:t>strategije</a:t>
            </a:r>
            <a:endParaRPr lang="fr-BE" altLang="en-US" sz="2200" dirty="0" smtClean="0"/>
          </a:p>
          <a:p>
            <a:pPr marL="0" indent="0" algn="just">
              <a:spcBef>
                <a:spcPct val="20000"/>
              </a:spcBef>
              <a:buClr>
                <a:srgbClr val="0F5494"/>
              </a:buClr>
              <a:defRPr/>
            </a:pPr>
            <a:endParaRPr lang="fr-BE" altLang="en-US" sz="2200" dirty="0" smtClean="0"/>
          </a:p>
          <a:p>
            <a:pPr algn="just">
              <a:spcBef>
                <a:spcPct val="20000"/>
              </a:spcBef>
              <a:buClr>
                <a:srgbClr val="0F5494"/>
              </a:buClr>
              <a:buFont typeface="Arial" charset="0"/>
              <a:buChar char="•"/>
              <a:defRPr/>
            </a:pPr>
            <a:r>
              <a:rPr lang="fr-BE" altLang="en-US" sz="2200" b="1" dirty="0" err="1" smtClean="0"/>
              <a:t>Pomlad</a:t>
            </a:r>
            <a:r>
              <a:rPr lang="fr-BE" altLang="en-US" sz="2200" b="1" dirty="0" smtClean="0"/>
              <a:t> 2015</a:t>
            </a:r>
            <a:r>
              <a:rPr lang="fr-BE" altLang="en-US" sz="2200" dirty="0" smtClean="0"/>
              <a:t>: </a:t>
            </a:r>
            <a:r>
              <a:rPr lang="fr-BE" altLang="en-US" sz="2200" dirty="0" err="1" smtClean="0"/>
              <a:t>razprava</a:t>
            </a:r>
            <a:r>
              <a:rPr lang="fr-BE" altLang="en-US" sz="2200" dirty="0" smtClean="0"/>
              <a:t> o </a:t>
            </a:r>
            <a:r>
              <a:rPr lang="fr-BE" altLang="en-US" sz="2200" dirty="0" err="1" smtClean="0"/>
              <a:t>pregledu</a:t>
            </a:r>
            <a:r>
              <a:rPr lang="fr-BE" altLang="en-US" sz="2200" dirty="0" smtClean="0"/>
              <a:t> </a:t>
            </a:r>
            <a:r>
              <a:rPr lang="fr-BE" altLang="en-US" sz="2200" dirty="0" err="1" smtClean="0"/>
              <a:t>strategije</a:t>
            </a:r>
            <a:r>
              <a:rPr lang="fr-BE" altLang="en-US" sz="2200" dirty="0" smtClean="0"/>
              <a:t> </a:t>
            </a:r>
            <a:r>
              <a:rPr lang="fr-BE" altLang="en-US" sz="2200" dirty="0" err="1" smtClean="0"/>
              <a:t>Evropa</a:t>
            </a:r>
            <a:r>
              <a:rPr lang="fr-BE" altLang="en-US" sz="2200" dirty="0" smtClean="0"/>
              <a:t> 2020 v </a:t>
            </a:r>
            <a:r>
              <a:rPr lang="fr-BE" altLang="en-US" sz="2200" dirty="0" err="1" smtClean="0"/>
              <a:t>Evropskem</a:t>
            </a:r>
            <a:r>
              <a:rPr lang="fr-BE" altLang="en-US" sz="2200" dirty="0" smtClean="0"/>
              <a:t> </a:t>
            </a:r>
            <a:r>
              <a:rPr lang="fr-BE" altLang="en-US" sz="2200" dirty="0" err="1" smtClean="0"/>
              <a:t>svetu</a:t>
            </a:r>
            <a:endParaRPr lang="en-GB" altLang="en-US" sz="2200" dirty="0" smtClean="0"/>
          </a:p>
          <a:p>
            <a:pPr algn="just">
              <a:spcBef>
                <a:spcPct val="20000"/>
              </a:spcBef>
              <a:buClr>
                <a:srgbClr val="0F5494"/>
              </a:buClr>
              <a:buFontTx/>
              <a:buChar char="•"/>
              <a:defRPr/>
            </a:pPr>
            <a:endParaRPr lang="en-GB" altLang="en-US" sz="2200" dirty="0" smtClean="0"/>
          </a:p>
          <a:p>
            <a:pPr algn="just">
              <a:spcBef>
                <a:spcPct val="20000"/>
              </a:spcBef>
              <a:buClr>
                <a:srgbClr val="0F5494"/>
              </a:buClr>
              <a:defRPr/>
            </a:pPr>
            <a:endParaRPr lang="fr-BE" altLang="en-US" sz="2200" dirty="0" smtClean="0"/>
          </a:p>
          <a:p>
            <a:pPr algn="just">
              <a:spcBef>
                <a:spcPct val="20000"/>
              </a:spcBef>
              <a:buClr>
                <a:srgbClr val="0F5494"/>
              </a:buClr>
              <a:defRPr/>
            </a:pPr>
            <a:endParaRPr lang="fr-BE" altLang="en-US" sz="2200" dirty="0" smtClean="0"/>
          </a:p>
          <a:p>
            <a:pPr algn="just">
              <a:spcBef>
                <a:spcPct val="20000"/>
              </a:spcBef>
              <a:buClr>
                <a:srgbClr val="0F5494"/>
              </a:buClr>
              <a:defRPr/>
            </a:pPr>
            <a:endParaRPr lang="en-GB" altLang="en-US" sz="2200" dirty="0" smtClean="0"/>
          </a:p>
          <a:p>
            <a:pPr algn="just">
              <a:spcBef>
                <a:spcPct val="20000"/>
              </a:spcBef>
              <a:buClr>
                <a:srgbClr val="0F5494"/>
              </a:buClr>
              <a:defRPr/>
            </a:pPr>
            <a:endParaRPr lang="en-GB" altLang="en-US" sz="2200" dirty="0" smtClean="0"/>
          </a:p>
          <a:p>
            <a:pPr algn="just">
              <a:spcBef>
                <a:spcPct val="20000"/>
              </a:spcBef>
              <a:buClr>
                <a:srgbClr val="0F5494"/>
              </a:buClr>
              <a:defRPr/>
            </a:pPr>
            <a:endParaRPr lang="en-GB" altLang="en-US" sz="22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95288" y="908050"/>
            <a:ext cx="8229600" cy="936625"/>
          </a:xfrm>
        </p:spPr>
        <p:txBody>
          <a:bodyPr/>
          <a:lstStyle/>
          <a:p>
            <a:pPr algn="ctr"/>
            <a:r>
              <a:rPr lang="fr-BE" altLang="sl-SI" sz="2600" smtClean="0"/>
              <a:t>Več informacij</a:t>
            </a:r>
            <a:endParaRPr lang="en-GB" altLang="sl-SI" sz="2600" smtClean="0"/>
          </a:p>
        </p:txBody>
      </p:sp>
      <p:sp>
        <p:nvSpPr>
          <p:cNvPr id="3" name="Content Placeholder 2"/>
          <p:cNvSpPr>
            <a:spLocks noGrp="1"/>
          </p:cNvSpPr>
          <p:nvPr>
            <p:ph idx="1"/>
          </p:nvPr>
        </p:nvSpPr>
        <p:spPr>
          <a:xfrm>
            <a:off x="468313" y="2276475"/>
            <a:ext cx="8229600" cy="3529013"/>
          </a:xfrm>
        </p:spPr>
        <p:txBody>
          <a:bodyPr/>
          <a:lstStyle/>
          <a:p>
            <a:pPr marL="0" indent="0">
              <a:buClr>
                <a:srgbClr val="0F5494"/>
              </a:buClr>
              <a:buFontTx/>
              <a:buNone/>
              <a:defRPr/>
            </a:pPr>
            <a:r>
              <a:rPr lang="en-GB" sz="2200" b="1" i="0" dirty="0"/>
              <a:t>O </a:t>
            </a:r>
            <a:r>
              <a:rPr lang="en-GB" sz="2200" b="1" i="0" dirty="0" err="1" smtClean="0"/>
              <a:t>javnem</a:t>
            </a:r>
            <a:r>
              <a:rPr lang="en-GB" sz="2200" b="1" i="0" dirty="0" smtClean="0"/>
              <a:t> </a:t>
            </a:r>
            <a:r>
              <a:rPr lang="en-GB" sz="2200" b="1" i="0" dirty="0" err="1" smtClean="0"/>
              <a:t>posvetovanju</a:t>
            </a:r>
            <a:r>
              <a:rPr lang="en-GB" sz="2200" b="1" i="0" dirty="0" smtClean="0"/>
              <a:t> </a:t>
            </a:r>
          </a:p>
          <a:p>
            <a:pPr>
              <a:buClr>
                <a:srgbClr val="0F5494"/>
              </a:buClr>
              <a:defRPr/>
            </a:pPr>
            <a:r>
              <a:rPr lang="en-GB" sz="2000" i="0" dirty="0" err="1">
                <a:hlinkClick r:id="rId2"/>
              </a:rPr>
              <a:t>V</a:t>
            </a:r>
            <a:r>
              <a:rPr lang="en-GB" sz="2000" i="0" dirty="0" err="1" smtClean="0">
                <a:hlinkClick r:id="rId2"/>
              </a:rPr>
              <a:t>aš</a:t>
            </a:r>
            <a:r>
              <a:rPr lang="en-GB" sz="2000" i="0" dirty="0" smtClean="0">
                <a:hlinkClick r:id="rId2"/>
              </a:rPr>
              <a:t> </a:t>
            </a:r>
            <a:r>
              <a:rPr lang="en-GB" sz="2000" i="0" dirty="0" err="1" smtClean="0">
                <a:hlinkClick r:id="rId2"/>
              </a:rPr>
              <a:t>glas</a:t>
            </a:r>
            <a:r>
              <a:rPr lang="en-GB" sz="2000" i="0" dirty="0" smtClean="0">
                <a:hlinkClick r:id="rId2"/>
              </a:rPr>
              <a:t> v </a:t>
            </a:r>
            <a:r>
              <a:rPr lang="en-GB" sz="2000" i="0" dirty="0" err="1" smtClean="0">
                <a:hlinkClick r:id="rId2"/>
              </a:rPr>
              <a:t>Evropi</a:t>
            </a:r>
            <a:r>
              <a:rPr lang="en-GB" sz="2000" i="0" dirty="0" smtClean="0"/>
              <a:t> in </a:t>
            </a:r>
            <a:r>
              <a:rPr lang="en-GB" sz="2000" i="0" dirty="0" err="1" smtClean="0">
                <a:hlinkClick r:id="rId3"/>
              </a:rPr>
              <a:t>spletna</a:t>
            </a:r>
            <a:r>
              <a:rPr lang="en-GB" sz="2000" i="0" dirty="0" smtClean="0">
                <a:hlinkClick r:id="rId3"/>
              </a:rPr>
              <a:t> </a:t>
            </a:r>
            <a:r>
              <a:rPr lang="en-GB" sz="2000" i="0" dirty="0" err="1" smtClean="0">
                <a:hlinkClick r:id="rId3"/>
              </a:rPr>
              <a:t>stran</a:t>
            </a:r>
            <a:r>
              <a:rPr lang="en-GB" sz="2000" i="0" dirty="0" smtClean="0">
                <a:hlinkClick r:id="rId3"/>
              </a:rPr>
              <a:t>, </a:t>
            </a:r>
            <a:r>
              <a:rPr lang="en-GB" sz="2000" i="0" dirty="0" err="1" smtClean="0">
                <a:hlinkClick r:id="rId3"/>
              </a:rPr>
              <a:t>namenjena</a:t>
            </a:r>
            <a:r>
              <a:rPr lang="en-GB" sz="2000" i="0" dirty="0" smtClean="0">
                <a:hlinkClick r:id="rId3"/>
              </a:rPr>
              <a:t> </a:t>
            </a:r>
            <a:r>
              <a:rPr lang="en-GB" sz="2000" i="0" dirty="0" err="1" smtClean="0">
                <a:hlinkClick r:id="rId3"/>
              </a:rPr>
              <a:t>javnemu</a:t>
            </a:r>
            <a:r>
              <a:rPr lang="en-GB" sz="2000" i="0" dirty="0" smtClean="0">
                <a:hlinkClick r:id="rId3"/>
              </a:rPr>
              <a:t> </a:t>
            </a:r>
            <a:r>
              <a:rPr lang="en-GB" sz="2000" i="0" dirty="0" err="1" smtClean="0">
                <a:hlinkClick r:id="rId3"/>
              </a:rPr>
              <a:t>posvetovanju</a:t>
            </a:r>
            <a:endParaRPr lang="en-GB" sz="2000" i="0" dirty="0" smtClean="0"/>
          </a:p>
          <a:p>
            <a:pPr>
              <a:buClr>
                <a:srgbClr val="0F5494"/>
              </a:buClr>
              <a:defRPr/>
            </a:pPr>
            <a:r>
              <a:rPr lang="en-GB" sz="2000" i="0" dirty="0" err="1" smtClean="0"/>
              <a:t>Kontakt</a:t>
            </a:r>
            <a:r>
              <a:rPr lang="en-GB" sz="2000" i="0" dirty="0" smtClean="0"/>
              <a:t>: </a:t>
            </a:r>
            <a:r>
              <a:rPr lang="en-GB" sz="2000" i="0" u="sng" dirty="0" smtClean="0">
                <a:hlinkClick r:id="rId4"/>
              </a:rPr>
              <a:t>SG-EUROPE2020-CONSULTATION@ec.europa.eu</a:t>
            </a:r>
            <a:endParaRPr lang="en-GB" sz="2000" i="0" u="sng" dirty="0" smtClean="0"/>
          </a:p>
          <a:p>
            <a:pPr marL="0" indent="0">
              <a:buClr>
                <a:srgbClr val="0F5494"/>
              </a:buClr>
              <a:buFontTx/>
              <a:buNone/>
              <a:defRPr/>
            </a:pPr>
            <a:endParaRPr lang="en-GB" sz="2000" i="0" u="sng" dirty="0" smtClean="0"/>
          </a:p>
          <a:p>
            <a:pPr marL="0" indent="0">
              <a:buClr>
                <a:srgbClr val="0F5494"/>
              </a:buClr>
              <a:buFontTx/>
              <a:buNone/>
              <a:defRPr/>
            </a:pPr>
            <a:r>
              <a:rPr lang="en-GB" sz="2200" b="1" i="0" dirty="0" smtClean="0"/>
              <a:t>O </a:t>
            </a:r>
            <a:r>
              <a:rPr lang="en-GB" sz="2200" b="1" i="0" dirty="0" err="1" smtClean="0"/>
              <a:t>strategiji</a:t>
            </a:r>
            <a:r>
              <a:rPr lang="en-GB" sz="2200" b="1" i="0" dirty="0" smtClean="0"/>
              <a:t> </a:t>
            </a:r>
            <a:r>
              <a:rPr lang="en-GB" sz="2200" b="1" i="0" dirty="0" err="1" smtClean="0"/>
              <a:t>Evropa</a:t>
            </a:r>
            <a:r>
              <a:rPr lang="en-GB" sz="2200" b="1" i="0" dirty="0" smtClean="0"/>
              <a:t> 2020</a:t>
            </a:r>
          </a:p>
          <a:p>
            <a:pPr>
              <a:buClr>
                <a:srgbClr val="0F5494"/>
              </a:buClr>
              <a:defRPr/>
            </a:pPr>
            <a:r>
              <a:rPr lang="en-GB" sz="2000" i="0" dirty="0" err="1">
                <a:hlinkClick r:id="rId5"/>
              </a:rPr>
              <a:t>S</a:t>
            </a:r>
            <a:r>
              <a:rPr lang="en-GB" sz="2000" i="0" dirty="0" err="1" smtClean="0">
                <a:hlinkClick r:id="rId5"/>
              </a:rPr>
              <a:t>pletna</a:t>
            </a:r>
            <a:r>
              <a:rPr lang="en-GB" sz="2000" i="0" dirty="0" smtClean="0">
                <a:hlinkClick r:id="rId5"/>
              </a:rPr>
              <a:t> </a:t>
            </a:r>
            <a:r>
              <a:rPr lang="en-GB" sz="2000" i="0" dirty="0" err="1" smtClean="0">
                <a:hlinkClick r:id="rId5"/>
              </a:rPr>
              <a:t>stran</a:t>
            </a:r>
            <a:r>
              <a:rPr lang="en-GB" sz="2000" i="0" dirty="0" smtClean="0">
                <a:hlinkClick r:id="rId5"/>
              </a:rPr>
              <a:t> </a:t>
            </a:r>
            <a:r>
              <a:rPr lang="en-GB" sz="2000" i="0" dirty="0" err="1" smtClean="0">
                <a:hlinkClick r:id="rId5"/>
              </a:rPr>
              <a:t>Evropa</a:t>
            </a:r>
            <a:r>
              <a:rPr lang="en-GB" sz="2000" i="0" dirty="0" smtClean="0">
                <a:hlinkClick r:id="rId5"/>
              </a:rPr>
              <a:t> 2020</a:t>
            </a:r>
            <a:endParaRPr lang="en-GB" sz="2000" i="0" dirty="0" smtClean="0"/>
          </a:p>
          <a:p>
            <a:pPr>
              <a:buClr>
                <a:srgbClr val="0F5494"/>
              </a:buClr>
              <a:defRPr/>
            </a:pPr>
            <a:r>
              <a:rPr lang="en-GB" sz="2000" i="0" dirty="0" err="1" smtClean="0">
                <a:hlinkClick r:id="rId6"/>
              </a:rPr>
              <a:t>Spletna</a:t>
            </a:r>
            <a:r>
              <a:rPr lang="en-GB" sz="2000" i="0" dirty="0" smtClean="0">
                <a:hlinkClick r:id="rId6"/>
              </a:rPr>
              <a:t> </a:t>
            </a:r>
            <a:r>
              <a:rPr lang="en-GB" sz="2000" i="0" dirty="0" err="1">
                <a:hlinkClick r:id="rId6"/>
              </a:rPr>
              <a:t>stran</a:t>
            </a:r>
            <a:r>
              <a:rPr lang="en-GB" sz="2000" i="0" dirty="0">
                <a:hlinkClick r:id="rId6"/>
              </a:rPr>
              <a:t> </a:t>
            </a:r>
            <a:r>
              <a:rPr lang="en-GB" sz="2000" i="0" dirty="0" err="1" smtClean="0">
                <a:hlinkClick r:id="rId6"/>
              </a:rPr>
              <a:t>Evropskega</a:t>
            </a:r>
            <a:r>
              <a:rPr lang="en-GB" sz="2000" i="0" dirty="0" smtClean="0">
                <a:hlinkClick r:id="rId6"/>
              </a:rPr>
              <a:t> </a:t>
            </a:r>
            <a:r>
              <a:rPr lang="en-GB" sz="2000" i="0" dirty="0" err="1" smtClean="0">
                <a:hlinkClick r:id="rId6"/>
              </a:rPr>
              <a:t>semestra</a:t>
            </a:r>
            <a:endParaRPr lang="en-GB" sz="2000" i="0" dirty="0" smtClean="0"/>
          </a:p>
          <a:p>
            <a:pPr>
              <a:buClr>
                <a:srgbClr val="0F5494"/>
              </a:buClr>
              <a:defRPr/>
            </a:pPr>
            <a:r>
              <a:rPr lang="en-GB" sz="2000" i="0" dirty="0" err="1">
                <a:hlinkClick r:id="rId7"/>
              </a:rPr>
              <a:t>I</a:t>
            </a:r>
            <a:r>
              <a:rPr lang="en-GB" sz="2000" i="0" dirty="0" err="1" smtClean="0">
                <a:hlinkClick r:id="rId7"/>
              </a:rPr>
              <a:t>ndikatorji</a:t>
            </a:r>
            <a:r>
              <a:rPr lang="en-GB" sz="2000" i="0" dirty="0" smtClean="0">
                <a:hlinkClick r:id="rId7"/>
              </a:rPr>
              <a:t> Eurostat </a:t>
            </a:r>
            <a:r>
              <a:rPr lang="en-GB" sz="2000" i="0" dirty="0" smtClean="0"/>
              <a:t>in </a:t>
            </a:r>
            <a:r>
              <a:rPr lang="en-GB" sz="2000" i="0" dirty="0" err="1" smtClean="0">
                <a:hlinkClick r:id="rId8"/>
              </a:rPr>
              <a:t>publikacije</a:t>
            </a:r>
            <a:endParaRPr lang="en-GB" sz="2000" i="0" dirty="0" smtClean="0"/>
          </a:p>
          <a:p>
            <a:pPr marL="0" indent="0">
              <a:buClr>
                <a:srgbClr val="0F5494"/>
              </a:buClr>
              <a:buFontTx/>
              <a:buNone/>
              <a:defRPr/>
            </a:pPr>
            <a:endParaRPr lang="en-GB" dirty="0" smtClean="0"/>
          </a:p>
          <a:p>
            <a:pPr>
              <a:buClr>
                <a:srgbClr val="0F5494"/>
              </a:buClr>
              <a:defRPr/>
            </a:pPr>
            <a:endParaRPr lang="en-GB" sz="2000" i="0" u="sng" dirty="0" smtClean="0"/>
          </a:p>
          <a:p>
            <a:pPr marL="0" indent="0">
              <a:buClr>
                <a:srgbClr val="0F5494"/>
              </a:buClr>
              <a:buFontTx/>
              <a:buNone/>
              <a:defRPr/>
            </a:pPr>
            <a:r>
              <a:rPr lang="en-GB" sz="2200" i="0" dirty="0" smtClean="0"/>
              <a:t> </a:t>
            </a:r>
            <a:endParaRPr lang="en-GB" sz="2200" i="0" dirty="0"/>
          </a:p>
        </p:txBody>
      </p:sp>
      <p:sp>
        <p:nvSpPr>
          <p:cNvPr id="21508"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C1C48FB6-EC42-4844-8188-042738D2FC00}" type="slidenum">
              <a:rPr lang="en-GB" altLang="en-US" sz="1400" smtClean="0">
                <a:solidFill>
                  <a:schemeClr val="tx1"/>
                </a:solidFill>
                <a:latin typeface="Arial" charset="0"/>
              </a:rPr>
              <a:pPr eaLnBrk="1" hangingPunct="1"/>
              <a:t>19</a:t>
            </a:fld>
            <a:endParaRPr lang="en-GB" altLang="en-US" sz="140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0" y="549275"/>
            <a:ext cx="9036050" cy="936625"/>
          </a:xfrm>
        </p:spPr>
        <p:txBody>
          <a:bodyPr/>
          <a:lstStyle/>
          <a:p>
            <a:pPr algn="ctr"/>
            <a:r>
              <a:rPr lang="en-GB" altLang="en-US" sz="2700" smtClean="0"/>
              <a:t>Strategija Evropa 2020: mejniki</a:t>
            </a:r>
          </a:p>
        </p:txBody>
      </p:sp>
      <p:sp>
        <p:nvSpPr>
          <p:cNvPr id="4099" name="Slide Number Placeholder 4"/>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C336B0AB-69EB-4E07-BC4F-49D64C2E73D7}" type="slidenum">
              <a:rPr lang="en-GB" altLang="en-US" sz="1400" smtClean="0">
                <a:solidFill>
                  <a:schemeClr val="tx1"/>
                </a:solidFill>
                <a:latin typeface="Arial" charset="0"/>
              </a:rPr>
              <a:pPr eaLnBrk="1" hangingPunct="1"/>
              <a:t>2</a:t>
            </a:fld>
            <a:endParaRPr lang="en-GB" altLang="en-US" sz="1400" smtClean="0">
              <a:solidFill>
                <a:schemeClr val="tx1"/>
              </a:solidFill>
              <a:latin typeface="Arial" charset="0"/>
            </a:endParaRPr>
          </a:p>
        </p:txBody>
      </p:sp>
      <p:sp>
        <p:nvSpPr>
          <p:cNvPr id="3" name="Chevron 2"/>
          <p:cNvSpPr>
            <a:spLocks noChangeArrowheads="1"/>
          </p:cNvSpPr>
          <p:nvPr/>
        </p:nvSpPr>
        <p:spPr bwMode="auto">
          <a:xfrm rot="5400000">
            <a:off x="369094" y="1583532"/>
            <a:ext cx="1622425" cy="1138237"/>
          </a:xfrm>
          <a:prstGeom prst="chevron">
            <a:avLst>
              <a:gd name="adj" fmla="val 49935"/>
            </a:avLst>
          </a:prstGeom>
          <a:solidFill>
            <a:srgbClr val="0F5494"/>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sl-SI"/>
          </a:p>
        </p:txBody>
      </p:sp>
      <p:sp>
        <p:nvSpPr>
          <p:cNvPr id="7" name="Round Same Side Corner Rectangle 6"/>
          <p:cNvSpPr/>
          <p:nvPr/>
        </p:nvSpPr>
        <p:spPr>
          <a:xfrm rot="5400000">
            <a:off x="4684713" y="-1593850"/>
            <a:ext cx="1055687" cy="6926263"/>
          </a:xfrm>
          <a:prstGeom prst="round2SameRect">
            <a:avLst/>
          </a:prstGeom>
        </p:spPr>
        <p:style>
          <a:lnRef idx="2">
            <a:schemeClr val="accent6">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Chevron 7"/>
          <p:cNvSpPr>
            <a:spLocks noChangeArrowheads="1"/>
          </p:cNvSpPr>
          <p:nvPr/>
        </p:nvSpPr>
        <p:spPr bwMode="auto">
          <a:xfrm rot="5400000">
            <a:off x="369094" y="3248819"/>
            <a:ext cx="1622425" cy="1138237"/>
          </a:xfrm>
          <a:prstGeom prst="chevron">
            <a:avLst>
              <a:gd name="adj" fmla="val 49935"/>
            </a:avLst>
          </a:prstGeom>
          <a:solidFill>
            <a:srgbClr val="5757A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sl-SI"/>
          </a:p>
        </p:txBody>
      </p:sp>
      <p:sp>
        <p:nvSpPr>
          <p:cNvPr id="9" name="Round Same Side Corner Rectangle 8"/>
          <p:cNvSpPr/>
          <p:nvPr/>
        </p:nvSpPr>
        <p:spPr>
          <a:xfrm rot="5400000">
            <a:off x="4683919" y="62706"/>
            <a:ext cx="1057275" cy="6926263"/>
          </a:xfrm>
          <a:prstGeom prst="round2SameRect">
            <a:avLst/>
          </a:prstGeom>
          <a:ln>
            <a:solidFill>
              <a:srgbClr val="5757AD"/>
            </a:solidFill>
          </a:ln>
        </p:spPr>
        <p:style>
          <a:lnRef idx="2">
            <a:schemeClr val="accent6">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Chevron 9"/>
          <p:cNvSpPr>
            <a:spLocks noChangeArrowheads="1"/>
          </p:cNvSpPr>
          <p:nvPr/>
        </p:nvSpPr>
        <p:spPr bwMode="auto">
          <a:xfrm rot="5400000">
            <a:off x="368300" y="4967288"/>
            <a:ext cx="1624013" cy="1138237"/>
          </a:xfrm>
          <a:prstGeom prst="chevron">
            <a:avLst>
              <a:gd name="adj" fmla="val 49984"/>
            </a:avLst>
          </a:prstGeom>
          <a:solidFill>
            <a:srgbClr val="9999B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sl-SI"/>
          </a:p>
        </p:txBody>
      </p:sp>
      <p:sp>
        <p:nvSpPr>
          <p:cNvPr id="11" name="Round Same Side Corner Rectangle 10"/>
          <p:cNvSpPr/>
          <p:nvPr/>
        </p:nvSpPr>
        <p:spPr>
          <a:xfrm rot="5400000">
            <a:off x="4683919" y="1789906"/>
            <a:ext cx="1057275" cy="6926263"/>
          </a:xfrm>
          <a:prstGeom prst="round2SameRect">
            <a:avLst/>
          </a:prstGeom>
          <a:ln>
            <a:solidFill>
              <a:srgbClr val="9999B8"/>
            </a:solidFill>
          </a:ln>
        </p:spPr>
        <p:style>
          <a:lnRef idx="2">
            <a:schemeClr val="accent6">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 name="TextBox 3"/>
          <p:cNvSpPr txBox="1">
            <a:spLocks noChangeArrowheads="1"/>
          </p:cNvSpPr>
          <p:nvPr/>
        </p:nvSpPr>
        <p:spPr bwMode="auto">
          <a:xfrm>
            <a:off x="1979613" y="1484313"/>
            <a:ext cx="64801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2200">
                <a:solidFill>
                  <a:schemeClr val="tx1"/>
                </a:solidFill>
              </a:rPr>
              <a:t>Začetek izvajanja strategije Evropa 2020 za pametno, trajnostno in vključujočo rast</a:t>
            </a:r>
          </a:p>
        </p:txBody>
      </p:sp>
      <p:sp>
        <p:nvSpPr>
          <p:cNvPr id="5" name="TextBox 4"/>
          <p:cNvSpPr txBox="1">
            <a:spLocks noChangeArrowheads="1"/>
          </p:cNvSpPr>
          <p:nvPr/>
        </p:nvSpPr>
        <p:spPr bwMode="auto">
          <a:xfrm>
            <a:off x="684213" y="1916113"/>
            <a:ext cx="1223962"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fr-BE" altLang="sl-SI" sz="1900" b="1">
                <a:solidFill>
                  <a:schemeClr val="bg1"/>
                </a:solidFill>
              </a:rPr>
              <a:t>Marec</a:t>
            </a:r>
          </a:p>
          <a:p>
            <a:pPr eaLnBrk="1" hangingPunct="1"/>
            <a:r>
              <a:rPr lang="fr-BE" altLang="sl-SI" sz="1900" b="1">
                <a:solidFill>
                  <a:schemeClr val="bg1"/>
                </a:solidFill>
              </a:rPr>
              <a:t>2010</a:t>
            </a:r>
            <a:endParaRPr lang="en-GB" altLang="sl-SI" sz="1900" b="1">
              <a:solidFill>
                <a:schemeClr val="bg1"/>
              </a:solidFill>
            </a:endParaRPr>
          </a:p>
        </p:txBody>
      </p:sp>
      <p:sp>
        <p:nvSpPr>
          <p:cNvPr id="14" name="TextBox 13"/>
          <p:cNvSpPr txBox="1">
            <a:spLocks noChangeArrowheads="1"/>
          </p:cNvSpPr>
          <p:nvPr/>
        </p:nvSpPr>
        <p:spPr bwMode="auto">
          <a:xfrm>
            <a:off x="595313" y="3467100"/>
            <a:ext cx="1223962"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eaLnBrk="1" hangingPunct="1"/>
            <a:r>
              <a:rPr lang="fr-BE" altLang="sl-SI" sz="1900" b="1">
                <a:solidFill>
                  <a:schemeClr val="bg1"/>
                </a:solidFill>
              </a:rPr>
              <a:t>Marec</a:t>
            </a:r>
          </a:p>
          <a:p>
            <a:pPr algn="ctr" eaLnBrk="1" hangingPunct="1"/>
            <a:r>
              <a:rPr lang="fr-BE" altLang="sl-SI" sz="1900" b="1">
                <a:solidFill>
                  <a:schemeClr val="bg1"/>
                </a:solidFill>
              </a:rPr>
              <a:t>2014</a:t>
            </a:r>
            <a:endParaRPr lang="en-GB" altLang="sl-SI" sz="1900" b="1">
              <a:solidFill>
                <a:schemeClr val="bg1"/>
              </a:solidFill>
            </a:endParaRPr>
          </a:p>
        </p:txBody>
      </p:sp>
      <p:sp>
        <p:nvSpPr>
          <p:cNvPr id="15" name="TextBox 14"/>
          <p:cNvSpPr txBox="1">
            <a:spLocks noChangeArrowheads="1"/>
          </p:cNvSpPr>
          <p:nvPr/>
        </p:nvSpPr>
        <p:spPr bwMode="auto">
          <a:xfrm>
            <a:off x="1979613" y="3068638"/>
            <a:ext cx="64801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2200">
                <a:solidFill>
                  <a:schemeClr val="tx1"/>
                </a:solidFill>
              </a:rPr>
              <a:t>Sporočilo Evropske komisije ob preučitvi strategije Evropa 2020</a:t>
            </a:r>
          </a:p>
        </p:txBody>
      </p:sp>
      <p:sp>
        <p:nvSpPr>
          <p:cNvPr id="16" name="TextBox 15"/>
          <p:cNvSpPr txBox="1">
            <a:spLocks noChangeArrowheads="1"/>
          </p:cNvSpPr>
          <p:nvPr/>
        </p:nvSpPr>
        <p:spPr bwMode="auto">
          <a:xfrm>
            <a:off x="542925" y="5259388"/>
            <a:ext cx="1223963"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eaLnBrk="1" hangingPunct="1"/>
            <a:r>
              <a:rPr lang="en-GB" altLang="sl-SI" sz="1900" b="1">
                <a:solidFill>
                  <a:schemeClr val="bg1"/>
                </a:solidFill>
              </a:rPr>
              <a:t>Kaj sledi</a:t>
            </a:r>
          </a:p>
        </p:txBody>
      </p:sp>
      <p:sp>
        <p:nvSpPr>
          <p:cNvPr id="17" name="TextBox 16"/>
          <p:cNvSpPr txBox="1">
            <a:spLocks noChangeArrowheads="1"/>
          </p:cNvSpPr>
          <p:nvPr/>
        </p:nvSpPr>
        <p:spPr bwMode="auto">
          <a:xfrm>
            <a:off x="1979613" y="4859338"/>
            <a:ext cx="64801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en-GB" altLang="sl-SI" sz="2200">
                <a:solidFill>
                  <a:schemeClr val="tx1"/>
                </a:solidFill>
              </a:rPr>
              <a:t>Javno posvetovanje kot del pregleda</a:t>
            </a:r>
          </a:p>
          <a:p>
            <a:pPr algn="just" eaLnBrk="1" hangingPunct="1"/>
            <a:r>
              <a:rPr lang="en-GB" altLang="sl-SI" sz="2200">
                <a:solidFill>
                  <a:schemeClr val="tx1"/>
                </a:solidFill>
              </a:rPr>
              <a:t>strategije Evropa 2020</a:t>
            </a:r>
          </a:p>
        </p:txBody>
      </p:sp>
      <p:graphicFrame>
        <p:nvGraphicFramePr>
          <p:cNvPr id="6" name="Diagram 5"/>
          <p:cNvGraphicFramePr/>
          <p:nvPr/>
        </p:nvGraphicFramePr>
        <p:xfrm>
          <a:off x="35496" y="2403384"/>
          <a:ext cx="9252520" cy="448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Box 11"/>
          <p:cNvSpPr txBox="1">
            <a:spLocks noChangeArrowheads="1"/>
          </p:cNvSpPr>
          <p:nvPr/>
        </p:nvSpPr>
        <p:spPr bwMode="auto">
          <a:xfrm>
            <a:off x="3784600" y="3768725"/>
            <a:ext cx="17240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eaLnBrk="1" hangingPunct="1"/>
            <a:r>
              <a:rPr lang="fr-BE" altLang="sl-SI" sz="800">
                <a:solidFill>
                  <a:schemeClr val="bg1"/>
                </a:solidFill>
              </a:rPr>
              <a:t>Zaposlovanje, raziskave in razvoj, podnebne spremembe in energetska trajnost, izobraževanje, boj proti revščini in socialni izključenosti</a:t>
            </a:r>
            <a:endParaRPr lang="en-GB" altLang="sl-SI" sz="800">
              <a:solidFill>
                <a:schemeClr val="bg1"/>
              </a:solidFill>
            </a:endParaRPr>
          </a:p>
        </p:txBody>
      </p:sp>
      <p:sp>
        <p:nvSpPr>
          <p:cNvPr id="20" name="TextBox 19"/>
          <p:cNvSpPr txBox="1">
            <a:spLocks noChangeArrowheads="1"/>
          </p:cNvSpPr>
          <p:nvPr/>
        </p:nvSpPr>
        <p:spPr bwMode="auto">
          <a:xfrm>
            <a:off x="2627313" y="5994400"/>
            <a:ext cx="18002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a:r>
              <a:rPr lang="en-GB" altLang="sl-SI" sz="800">
                <a:solidFill>
                  <a:schemeClr val="bg1"/>
                </a:solidFill>
              </a:rPr>
              <a:t>Inovacije, digitalno gospodarstvo, zaposlovanje, izobraževanje/mladi, industrijska politika, revščina in učinkovita raba virov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10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10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1000"/>
                                        <p:tgtEl>
                                          <p:spTgt spid="2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xit" presetSubtype="0" fill="hold" grpId="1" nodeType="clickEffect">
                                  <p:stCondLst>
                                    <p:cond delay="0"/>
                                  </p:stCondLst>
                                  <p:childTnLst>
                                    <p:animEffect transition="out" filter="fade">
                                      <p:cBhvr>
                                        <p:cTn id="29" dur="1000"/>
                                        <p:tgtEl>
                                          <p:spTgt spid="6"/>
                                        </p:tgtEl>
                                      </p:cBhvr>
                                    </p:animEffect>
                                    <p:set>
                                      <p:cBhvr>
                                        <p:cTn id="30" dur="1" fill="hold">
                                          <p:stCondLst>
                                            <p:cond delay="999"/>
                                          </p:stCondLst>
                                        </p:cTn>
                                        <p:tgtEl>
                                          <p:spTgt spid="6"/>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1000"/>
                                        <p:tgtEl>
                                          <p:spTgt spid="12"/>
                                        </p:tgtEl>
                                      </p:cBhvr>
                                    </p:animEffect>
                                    <p:set>
                                      <p:cBhvr>
                                        <p:cTn id="33" dur="1" fill="hold">
                                          <p:stCondLst>
                                            <p:cond delay="999"/>
                                          </p:stCondLst>
                                        </p:cTn>
                                        <p:tgtEl>
                                          <p:spTgt spid="12"/>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1000"/>
                                        <p:tgtEl>
                                          <p:spTgt spid="20"/>
                                        </p:tgtEl>
                                      </p:cBhvr>
                                    </p:animEffect>
                                    <p:set>
                                      <p:cBhvr>
                                        <p:cTn id="36" dur="1" fill="hold">
                                          <p:stCondLst>
                                            <p:cond delay="999"/>
                                          </p:stCondLst>
                                        </p:cTn>
                                        <p:tgtEl>
                                          <p:spTgt spid="20"/>
                                        </p:tgtEl>
                                        <p:attrNameLst>
                                          <p:attrName>style.visibility</p:attrName>
                                        </p:attrNameLst>
                                      </p:cBhvr>
                                      <p:to>
                                        <p:strVal val="hidden"/>
                                      </p:to>
                                    </p:set>
                                  </p:childTnLst>
                                </p:cTn>
                              </p:par>
                              <p:par>
                                <p:cTn id="37" presetID="10" presetClass="entr" presetSubtype="0" fill="hold"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1000"/>
                                        <p:tgtEl>
                                          <p:spTgt spid="9"/>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1000"/>
                                        <p:tgtEl>
                                          <p:spTgt spid="8"/>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1000"/>
                                        <p:tgtEl>
                                          <p:spTgt spid="16"/>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fade">
                                      <p:cBhvr>
                                        <p:cTn id="56" dur="1000"/>
                                        <p:tgtEl>
                                          <p:spTgt spid="10"/>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fade">
                                      <p:cBhvr>
                                        <p:cTn id="59" dur="1000"/>
                                        <p:tgtEl>
                                          <p:spTgt spid="17"/>
                                        </p:tgtEl>
                                      </p:cBhvr>
                                    </p:animEffect>
                                  </p:childTnLst>
                                </p:cTn>
                              </p:par>
                              <p:par>
                                <p:cTn id="60" presetID="10" presetClass="entr" presetSubtype="0" fill="hold" nodeType="with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10" grpId="0" animBg="1"/>
      <p:bldP spid="4" grpId="0"/>
      <p:bldP spid="5" grpId="0"/>
      <p:bldP spid="14" grpId="0"/>
      <p:bldP spid="15" grpId="0"/>
      <p:bldP spid="16" grpId="0"/>
      <p:bldP spid="17" grpId="0"/>
      <p:bldGraphic spid="6" grpId="0">
        <p:bldAsOne/>
      </p:bldGraphic>
      <p:bldGraphic spid="6" grpId="1">
        <p:bldAsOne/>
      </p:bldGraphic>
      <p:bldP spid="12" grpId="0"/>
      <p:bldP spid="12" grpId="1"/>
      <p:bldP spid="20" grpId="0"/>
      <p:bldP spid="20"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27"/>
          <p:cNvSpPr txBox="1">
            <a:spLocks noChangeArrowheads="1"/>
          </p:cNvSpPr>
          <p:nvPr/>
        </p:nvSpPr>
        <p:spPr bwMode="auto">
          <a:xfrm>
            <a:off x="300038" y="4797425"/>
            <a:ext cx="1314450" cy="1008063"/>
          </a:xfrm>
          <a:prstGeom prst="rect">
            <a:avLst/>
          </a:prstGeom>
          <a:noFill/>
          <a:ln w="28575">
            <a:solidFill>
              <a:srgbClr val="0F5494"/>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eaLnBrk="1" hangingPunct="1"/>
            <a:endParaRPr lang="fr-BE" altLang="sl-SI" sz="2000"/>
          </a:p>
          <a:p>
            <a:pPr algn="ctr" eaLnBrk="1" hangingPunct="1"/>
            <a:r>
              <a:rPr lang="fr-BE" altLang="sl-SI" sz="2000"/>
              <a:t>KJE</a:t>
            </a:r>
          </a:p>
          <a:p>
            <a:pPr algn="ctr" eaLnBrk="1" hangingPunct="1"/>
            <a:endParaRPr lang="en-GB" altLang="sl-SI" sz="2000"/>
          </a:p>
        </p:txBody>
      </p:sp>
      <p:sp>
        <p:nvSpPr>
          <p:cNvPr id="5123" name="TextBox 24"/>
          <p:cNvSpPr txBox="1">
            <a:spLocks noChangeArrowheads="1"/>
          </p:cNvSpPr>
          <p:nvPr/>
        </p:nvSpPr>
        <p:spPr bwMode="auto">
          <a:xfrm>
            <a:off x="300038" y="3500438"/>
            <a:ext cx="1314450" cy="1008062"/>
          </a:xfrm>
          <a:prstGeom prst="rect">
            <a:avLst/>
          </a:prstGeom>
          <a:noFill/>
          <a:ln w="28575">
            <a:solidFill>
              <a:srgbClr val="0F5494"/>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eaLnBrk="1" hangingPunct="1"/>
            <a:endParaRPr lang="fr-BE" altLang="sl-SI" sz="2000"/>
          </a:p>
          <a:p>
            <a:pPr algn="ctr" eaLnBrk="1" hangingPunct="1"/>
            <a:r>
              <a:rPr lang="fr-BE" altLang="sl-SI" sz="2000"/>
              <a:t>KAKO</a:t>
            </a:r>
          </a:p>
          <a:p>
            <a:pPr algn="ctr" eaLnBrk="1" hangingPunct="1"/>
            <a:endParaRPr lang="en-GB" altLang="sl-SI" sz="2000"/>
          </a:p>
        </p:txBody>
      </p:sp>
      <p:sp>
        <p:nvSpPr>
          <p:cNvPr id="5124" name="TextBox 2"/>
          <p:cNvSpPr txBox="1">
            <a:spLocks noChangeArrowheads="1"/>
          </p:cNvSpPr>
          <p:nvPr/>
        </p:nvSpPr>
        <p:spPr bwMode="auto">
          <a:xfrm>
            <a:off x="307975" y="2205038"/>
            <a:ext cx="1314450" cy="1008062"/>
          </a:xfrm>
          <a:prstGeom prst="rect">
            <a:avLst/>
          </a:prstGeom>
          <a:noFill/>
          <a:ln w="28575">
            <a:solidFill>
              <a:srgbClr val="0F5494"/>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eaLnBrk="1" hangingPunct="1"/>
            <a:endParaRPr lang="fr-BE" altLang="sl-SI" sz="2000"/>
          </a:p>
          <a:p>
            <a:pPr algn="ctr" eaLnBrk="1" hangingPunct="1"/>
            <a:r>
              <a:rPr lang="fr-BE" altLang="sl-SI" sz="2000"/>
              <a:t>KAJ</a:t>
            </a:r>
          </a:p>
          <a:p>
            <a:pPr algn="ctr" eaLnBrk="1" hangingPunct="1"/>
            <a:endParaRPr lang="en-GB" altLang="sl-SI" sz="2000"/>
          </a:p>
        </p:txBody>
      </p:sp>
      <p:sp>
        <p:nvSpPr>
          <p:cNvPr id="5125" name="Title 1"/>
          <p:cNvSpPr txBox="1">
            <a:spLocks/>
          </p:cNvSpPr>
          <p:nvPr/>
        </p:nvSpPr>
        <p:spPr bwMode="auto">
          <a:xfrm>
            <a:off x="230188" y="836613"/>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58775" indent="-3587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a:r>
              <a:rPr lang="fr-BE" altLang="en-US" sz="2600" b="1"/>
              <a:t>Javno posvetovanje o strategiji Evropa 2020</a:t>
            </a:r>
            <a:endParaRPr lang="en-GB" altLang="en-US" sz="2600" b="1"/>
          </a:p>
        </p:txBody>
      </p:sp>
      <p:sp>
        <p:nvSpPr>
          <p:cNvPr id="5126" name="AutoShape 10" descr="data:image/jpeg;base64,/9j/4AAQSkZJRgABAQAAAQABAAD/2wCEAAkGBxQTEhUUExQVFBQVFRYVFxYYGRcZGBgZGBgWHBoXGhgYHiggGBolGxgUITEhJiorLi4uFyAzODMsNygtLiwBCgoKDg0OGxAQGywmHyQsLC8vLCwsLCwsLC4sLCwsLC0sLCwsLCwsLCwsLCwsLCwsLCwsLCwsLCwsLCwsLCsyK//AABEIAHAA7gMBIgACEQEDEQH/xAAbAAABBQEBAAAAAAAAAAAAAAAEAQIDBQYAB//EAD0QAAIBAwIDBgQEBQMCBwAAAAECEQADIQQSBTFBBhNRYXGBIpGhsRQyUtEHQmLB8MLh8YKiFSMkM2Nykv/EABoBAAIDAQEAAAAAAAAAAAAAAAADAQIEBQb/xAAsEQACAgEEAQMDAgcAAAAAAAAAAQIDEQQSITFRBRNBI2FxIuEUMjOBkaHB/9oADAMBAAIRAxEAPwCQhGqJtH4GhqeLhFelx4OHhrols95bMoSD4j/M1M2rR/8A3bWf1J8J9xyNDjUGnfifEVSVMZPLXPkZG2cVj4HjSIc27qnycbT/AHBp/E0uudzW4AAEoJXHmtQF1PSnIwGVYqfIkVT2pblLOWvP7E+6sYax+Bl9LYRSrEuZ3CMD96S1pGZGcRCkA5znyor8U55lX/8AsoP150hZTztD/pZl/cfShe7FY+/5/t8E7oP5AEQnkCeuKbFWdh1QyjXLZIjkGx4SI+1Q27Cgg70MGYaRPkcVb3Xl5XBGF5A4rqN1OnZmLKqwcwhBA9BM0zVWVG3aHB2/FuEZ8vKrxtTx9/8AQNAlLUy2PgLSMECJyZ6geFRqKupJkDYpIp8V1WIyMiuin11AZGRXRT66gMjK6nxSRQGRsUtLFdUEiRXRTq6gBKWK6loIErqWuoAmGjf9DfIj7134Vuu0eroPpNdsnxNO7k9RHrj70r9Xlf4/cNyG/h/6k+c/YV3cD9a/X9qUqPEfekkVOJeQ3Lwd3K/rHyNd3S/r/wC010iu3VO1+SN32E7pf1/Q0vdj9f0NJNdmp2vyGfsPCj9f0Ndt/qU/P9qjzXSaNr8hx4H935qfePvT03DkT6BgfoDUOa6DRtIJWLdVn1X9qbaubSGUFWGQQf7GmgkeVKHNG3gBpyZJnMmcUt+CSVXavQTP1qe3ZZv5cEjJwMmOeOtLqLKLENLdQMge/wDnKo4yTyDXrURkGQDjz6etRxUpTwpx+KAFyBGObHxNWzjsCCK6KeRU17TEAMMqeo6evhU5AGrqdXRUgJFdSxXRUAJFJFOiloAbXUsV0UAJXUtdQBK19j1+WPtUdLFdFVSSJG11OFT8OsLcchmKgeHU+tLvvjRDfLoZTTK6WyPYPFNLAdRUuoslH25IM7fE8sR45FRabQo1p+8VS53HeZlecekVjv8AUY11xsispminRSnY4N4wOofVXmEBEZ3aYUAk/Sn8Ls3Dbk5j+bofOiBtW4p3Bm/KApkmecRzjFMt1SlS5VPnBSvTtWqNi4A9Peubtl1O7eAYmcUSTRGt0Ny5dtm2iklTBY7SdpEyROPiFVmvvm3etpfQWtpBeG3gqTEzHiPCslfqX0eeZmmzQfV4/l8hCXgW253YxBzPKPGjDonBhhtPPOPfNS67XINVYJyzqybjBVcrAxj/AJojtLrgUXdGXAGIODJI9ppdPqtkpRjJLn5GW+mwjGUk+iku2NQzN3Kh0TBbmJHPrjpRnDtcGUbLQ38iSS2RzincLvhy4sAsu8KYJMs2Qp24JgfSmcAYvcuWu8FrY7BtoGCCcTUw1koWz915SKz0kZ1w9tcsl114qpa+4tqIwfOeQHpQ1vW2Lgi0+9gcnw9udR8W0Vsaqyr3O8UPORIMiBPv9qi1+nRdSpQKsW4IUAD8xjlg9abX6jvujGK4Yueg2VOT7RJqrm1ZAk4AHmTA9qY5u2nUXCh3CQUJx5E0fouEW3t943fd9kiDtUR4A4MYqt4/qXsiw14gB2YwDuMgCWPlkYpL18rNQlHiKfI1aKMKG5ct9BF8kKSMmDHrRF/Rtas94j3TcABZSF2tywV8KptXxy0FO0m4Y5KCfmelWe9rmmQqxLPaDqNvUMF2lvJqv6lbmUdkuuyugrSjJTj+AiwEuKDOxiOR/L/tQd8XO97m2neXI3EAgBR0JJ8f7VPe02otgNfW0EOJtzK+BI61VdndROp1CwWzIcDpyj0irX+opU7qnz0Vp0Tdu2xcBWm1G4srDa6Eqy84P9xEGp4qm4VqmuX75TT3Lh3ck6AYli2Ku9Ey3cK21gxVkf4WUjxFa9Jq42RSk/1GbUad1yeF+kbFdFT3dMy5IMDr0qut8TtFtocEzHv4TyrXKyK7ZnUZPpBdJFOroqxA2up1dFAE+1P6j8qXavRGOR15+IwPSns7R+ccunn0wK53/wDkP1qhYCsaS9qCxtvasohI+IFmMeIOAKgsapxqO5baGCsWKghCqwdw8+VWHBNVaLPbUhipDMQJjdIz4ZoHtDrDa1mnuONlt7d5VY4yQoJPgMJXmbr7XZKE+Ud+qqpVxnHhg/abiR07W7gO83A20DEFCM5z/N9Km7M8Zsm0ty8EZ5vtcEtgIoZBtGDPnzqh7da1blyyqkEW7ZEj+pp+wFVPA7TXLm1JLNiJjHM1G76Si+kVlH6za7PSeH8SV7AYPClZOQIxyj2rD8N4yo163iSbfeZn9LCD6DM1dcb4Pd0aC6H3jlGCF3Lz9BmsOixSKV20Ovl0n8HpPDeLq5sWdvxpbuFmEiJcR+XngT71X9qbZPfR8LraRhOS6Etu/NkRt+prN9nNbsvMzFpa1cQQSDuIhRI5VvuLdjPxMXzdIfYiqvMQq8ieZ6/OmPbGW5lYuU47UjNa/izXhZlVXuyrY/mI5z5c8Vo+2ti0dMQIJa/tUySQoQNHP+qsWkglDzBo/U6ksqCeQk+vKfWBUY6wCe6Mssd2Z140jrBhBcF5p/pRh9iaf2BvXDevM0Q6m48kAzuywnzaqO8S04O3x6Dy9cUVwbUlHBQxuG0+kgwQfMColymTXnMS87Va97WqmFLoqMqnIzmDHWI+Yqs1faBr5DtbCMAQESeQ6mfOaTjut76/cu9GaQPoBW+7HaVLemVgibnnc0Sx9T6UlxUUa69RNy+OFgz3ZvX79OpZ2l7z2lwx2mARMY5RzrM9ruO/iWtQpUWbewg5l9x3MPIwtGcc1Rsaq5aXCpqEviMZCiqjhWkF+8CxATvBIPWTMU+CUU5GGyUpPDNJ2Q4Bau2jcvyR/IFcr6sSvP4pGfCodDxI2mNr8/c3GtoJyRcfGfHcZrbtwxktkq6hDyVcFfTyisTZsoLswCbd3cCDzYGQT40mEsyeTQ3sSwjXajRXdUty1bQIANpdgRB6qBzMeNZXRcRbQXHtG2GczDzAWBE+Yrdvrtz3Gt43GcsQDuXJx5ivPO3N0HUwBthRJzmQD8v2q1Ve+agWnaow3sK7E6wd7qASSzEPOfMHA/zNJpdbbOtvhgUBIj1Cxmfb5VVdmNd3OptsfysQjejYn2MH2o/jGlB4o9tsjvdpjEwv/FdGuh0XOXwlk51l6vq2/LZZcdeNPdNu6GhDgEgxHL70JxTR2X0S3A23YgKsoAkwIU+J6etazU8NsmyE7nksEzy8pnrWetaS21prRQADKjzUyR51lv1T1ElLrA6rT/w6cXzkTg6XtTaVbSqtwAbnaYH/AE+NE6nR3NOdt5laRhlEZ8COnrUvA9Slu4Le4SwJAnMiKTtJxFFuW0Ypkkmescs0+GrueoUU+P8AguWlq/h3JrkkOnU/ldenPFcuiY8oPuKRLiEflMeIM1zbIxun/b95r0OWziYHEgZ2fevPuO8TuPcdN5CKxAUY5eJHOt/eIgy5j0NeVO8mfEz865+vm0kka9LBNts1n8Mb+3Vm2SQL1tkx4jI/vVj/ABVvAtpkDbtiXZPqyj5fDWM4bqu7u27mfhYExzic/SR71f8A8Rdfbu6v/wAozbt20QRy6kx5ZrlY4Ohn4Mtc5VadldU1rU2XVSx3ARyndjn71UTNXfCdaLNy3cK7gjAleUxUNZTCLxJHo/bdLraJ9oECN245jrHnyrya/aZCAylcdRFbvjfbkX7ey1bKQysSxB/KZAgeYzWN4vqzcgmBtG0ATAAzGZPU9aXVBpcjb5qUuAO1cIaRzBn5V7hwy+t2yjIoIZAVAmZIE49a8X01obeVbzhnaLutMqq7BhpLtuMbQxuFUI843H5VM69xFduwyeoul7r3MAFjAHTOKW9dgE0OVipuIoEtWXD7muBjEfl2mKn7FcN5Zuf4dW7L6V1dQzC6Q8gGZAKnI6Ax86xOphdReFsQq3W2jwg9K1P8LOLWkt6kXSo2jviW8AIPr0x51juMcV77UXLqDaHaYgcvPzpag9zHyeYI7VMTCj1r0b+H9wfhlBJl9Q1sAECPhUzB6/vXnN1AHwwcYII8wD7EVo+z3EO7ssBzt3Te9yqD/RTFFPsQ5tPKKjtTaVtZfKSFLkDrMYJ+lC8JvCyST8R3AiPal1Nz5sefrzNDHBJ8qbVCM5bX0LnJx5R6+vEt2k7xwbYNuTuiACOeOf3ryu7rGLSMdZHOf7Vd9pe0v4hLdu2CltEWV8WA8ug6Vm2em0+n/pcn38Fr9VmSijb9jNbt0utLPDBUYEwSCZAifM0L/Em2v4pIMzp7RnxndBx5RWe4ZqiJWcOAGHpkfWie1PEO9vSOS27dv/8ACgH6zWfpEvlFSlwB1BMCQSfDNWvaTiCXda12wxKFkIYgqSQFBMHPMGs9ulhRNqn+7JxQjYk8nr2vQ7LyltvdWe8cw+ZWRBIgTXmWv4y7IotlkEHfESSfMZitLxPj5azqDJ/9StpY8Asf6VisU7xWeNSiaJ2yl2JpAS42k7pwes0Vx0lrzFiT0ySeQHU/5mmdmzOotg/qoztSu28fMA/SjBZPMQbgGudLyhSYJgicHHgcdBXokP8ApHyFeYcFWdQnhM/SvSkC/qPLwrsen5cGcvV43Ii15ItuQowp+xryo16tqEBUicEEV5Y6Rg8wYpfqK5iX0nTFWldvGSaQUt+5uMxHL6ACuYbCK2M0ajcxQ9mycMQYJwYMfOpreCfWrIhhTWjb+E8xB+Yn7Gg2yD6/eikaVoe4IU+1SQE2W5DyolTj3oOwwYAjnRCzEwYOAYMfOqZL4yNdxujyNC3XJMEyAYA8Bzj51PdYKD1NAoSR70ItF8kos/Wk2QanVsCoX50DHgksdY6GrC1fIUgfzAA+1Vek/MJMAsAT4CRJ9q9G1XYJLirc02o+BgDDLMyOcg4n0qkpKPYtQcujAudzeS1EX+Jo8hU+uAQsgIO0kSDIx1FB6MYJ8TWvSLNgm3iIXOKjXrUoFMjJrrMxoWwcedNvnHrSWjiuunFcF9m8Dt/zHwEUTpWxQ1r8jetEaYVdFWH6rUSiDwGfn/tVUXlqluVBZ50NgH8CuBdTbJMDeKse2F0G+YIJCgHyOceuRVDyYnzpt4yZOT4nnVH2MUuDQdj9IWuF8fCIzW4MnoPYVjuxEbnnyrXkDxNdzRLFSwcvU/1GLB8OlUOq4Tp1tXWZAbzbiu5iBPMQOXWr33qp7T6cNp36kCR7VOto92v8E6a3259dnnu7FJSNRWu03dsAf0g/SuHteMnQzzgv+Ca837VvSEbUVgWaeYnwjFAdoOGHT6m5a5LMr5qeVRdn9Z3RuXNpYrtIA8QScnoMVNxrjP4q93kQAoAHUcyRPXJMGpcduMFt+5PIJbXGDir21wlRw17xG65cuAIf0gGPecn3qjBxU3/jF10taaQLat05t8U5/wA6VDTbSQRaSbfgG4Y2wqxUOAZ2kwDHQ+Veg8X7Z2b2lKBDvKlQkAbTETPKPTPpWDuWWtmGWJkioy8EedVnDnkmFmFwOKTM1AghVJ/LJ9eefepb18jpTrpnTWzGe8b7GrwjlP8ABRyw0bXTdl9HetpetXri2hJugwTgAkT/ACn2PtWM16WxeIssWtBvgLYJFAnpRnC7e66gjrNVri9yWRs7Vt6G3B8Z9TVhY4peW2bS3WFs52g/TxA8qC1lybrGObHFD3Cdw9aJpbmLi3gfeHOobN4AR5/3p+r5UNbWB9aZVY4corKKl2WSsPEVdX+zdxNIdUzIFx8Gd2YjyBMjFZdBVzc4xcu6Y2Y+FCHYklmdieZJ9seQp8tXZLiJWNUFzIrw0LTbjQKRjyrrySD6E/KsnbGBmn4cn4Fr7MQxuBEXociZ+vyoe1gUN+OPc9yQCofeD1BIyB5GnOxgedTHPyTLHGBWbBqThOguXrm22u4qpYjyH/IqJ7ZGDzFWPZziC6fvbs/HsKIgH5i0ZJ6AQKJtoIJN8lZdWGI6yR70w8qL4da7y8oOZMn70zVptdx4MR9ana9u4rlbsGk7EKfiMf5Fa2fIVQ9krQFgHqavIHjXe0scVJHLueZs/9k="/>
          <p:cNvSpPr>
            <a:spLocks noChangeAspect="1" noChangeArrowheads="1"/>
          </p:cNvSpPr>
          <p:nvPr/>
        </p:nvSpPr>
        <p:spPr bwMode="auto">
          <a:xfrm>
            <a:off x="0" y="-3841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en-US"/>
          </a:p>
        </p:txBody>
      </p:sp>
      <p:sp>
        <p:nvSpPr>
          <p:cNvPr id="5127" name="AutoShape 12" descr="data:image/jpeg;base64,/9j/4AAQSkZJRgABAQAAAQABAAD/2wCEAAkGBxQTEhUUExQVFBQVFRYVFxYYGRcZGBgZGBgWHBoXGhgYHiggGBolGxgUITEhJiorLi4uFyAzODMsNygtLiwBCgoKDg0OGxAQGywmHyQsLC8vLCwsLCwsLC4sLCwsLC0sLCwsLCwsLCwsLCwsLCwsLCwsLCwsLCwsLCwsLCsyK//AABEIAHAA7gMBIgACEQEDEQH/xAAbAAABBQEBAAAAAAAAAAAAAAAEAQIDBQYAB//EAD0QAAIBAwIDBgQEBQMCBwAAAAECEQADIQQSBTFBBhNRYXGBIpGhsRQyUtEHQmLB8MLh8YKiFSMkM2Nykv/EABoBAAIDAQEAAAAAAAAAAAAAAAADAQIEBQb/xAAsEQACAgEEAQMDAgcAAAAAAAAAAQIDEQQSITFRBRNBI2FxIuEUMjOBkaHB/9oADAMBAAIRAxEAPwCQhGqJtH4GhqeLhFelx4OHhrols95bMoSD4j/M1M2rR/8A3bWf1J8J9xyNDjUGnfifEVSVMZPLXPkZG2cVj4HjSIc27qnycbT/AHBp/E0uudzW4AAEoJXHmtQF1PSnIwGVYqfIkVT2pblLOWvP7E+6sYax+Bl9LYRSrEuZ3CMD96S1pGZGcRCkA5znyor8U55lX/8AsoP150hZTztD/pZl/cfShe7FY+/5/t8E7oP5AEQnkCeuKbFWdh1QyjXLZIjkGx4SI+1Q27Cgg70MGYaRPkcVb3Xl5XBGF5A4rqN1OnZmLKqwcwhBA9BM0zVWVG3aHB2/FuEZ8vKrxtTx9/8AQNAlLUy2PgLSMECJyZ6geFRqKupJkDYpIp8V1WIyMiuin11AZGRXRT66gMjK6nxSRQGRsUtLFdUEiRXRTq6gBKWK6loIErqWuoAmGjf9DfIj7134Vuu0eroPpNdsnxNO7k9RHrj70r9Xlf4/cNyG/h/6k+c/YV3cD9a/X9qUqPEfekkVOJeQ3Lwd3K/rHyNd3S/r/wC010iu3VO1+SN32E7pf1/Q0vdj9f0NJNdmp2vyGfsPCj9f0Ndt/qU/P9qjzXSaNr8hx4H935qfePvT03DkT6BgfoDUOa6DRtIJWLdVn1X9qbaubSGUFWGQQf7GmgkeVKHNG3gBpyZJnMmcUt+CSVXavQTP1qe3ZZv5cEjJwMmOeOtLqLKLENLdQMge/wDnKo4yTyDXrURkGQDjz6etRxUpTwpx+KAFyBGObHxNWzjsCCK6KeRU17TEAMMqeo6evhU5AGrqdXRUgJFdSxXRUAJFJFOiloAbXUsV0UAJXUtdQBK19j1+WPtUdLFdFVSSJG11OFT8OsLcchmKgeHU+tLvvjRDfLoZTTK6WyPYPFNLAdRUuoslH25IM7fE8sR45FRabQo1p+8VS53HeZlecekVjv8AUY11xsispminRSnY4N4wOofVXmEBEZ3aYUAk/Sn8Ls3Dbk5j+bofOiBtW4p3Bm/KApkmecRzjFMt1SlS5VPnBSvTtWqNi4A9Peubtl1O7eAYmcUSTRGt0Ny5dtm2iklTBY7SdpEyROPiFVmvvm3etpfQWtpBeG3gqTEzHiPCslfqX0eeZmmzQfV4/l8hCXgW253YxBzPKPGjDonBhhtPPOPfNS67XINVYJyzqybjBVcrAxj/AJojtLrgUXdGXAGIODJI9ppdPqtkpRjJLn5GW+mwjGUk+iku2NQzN3Kh0TBbmJHPrjpRnDtcGUbLQ38iSS2RzincLvhy4sAsu8KYJMs2Qp24JgfSmcAYvcuWu8FrY7BtoGCCcTUw1koWz915SKz0kZ1w9tcsl114qpa+4tqIwfOeQHpQ1vW2Lgi0+9gcnw9udR8W0Vsaqyr3O8UPORIMiBPv9qi1+nRdSpQKsW4IUAD8xjlg9abX6jvujGK4Yueg2VOT7RJqrm1ZAk4AHmTA9qY5u2nUXCh3CQUJx5E0fouEW3t943fd9kiDtUR4A4MYqt4/qXsiw14gB2YwDuMgCWPlkYpL18rNQlHiKfI1aKMKG5ct9BF8kKSMmDHrRF/Rtas94j3TcABZSF2tywV8KptXxy0FO0m4Y5KCfmelWe9rmmQqxLPaDqNvUMF2lvJqv6lbmUdkuuyugrSjJTj+AiwEuKDOxiOR/L/tQd8XO97m2neXI3EAgBR0JJ8f7VPe02otgNfW0EOJtzK+BI61VdndROp1CwWzIcDpyj0irX+opU7qnz0Vp0Tdu2xcBWm1G4srDa6Eqy84P9xEGp4qm4VqmuX75TT3Lh3ck6AYli2Ku9Ey3cK21gxVkf4WUjxFa9Jq42RSk/1GbUad1yeF+kbFdFT3dMy5IMDr0qut8TtFtocEzHv4TyrXKyK7ZnUZPpBdJFOroqxA2up1dFAE+1P6j8qXavRGOR15+IwPSns7R+ccunn0wK53/wDkP1qhYCsaS9qCxtvasohI+IFmMeIOAKgsapxqO5baGCsWKghCqwdw8+VWHBNVaLPbUhipDMQJjdIz4ZoHtDrDa1mnuONlt7d5VY4yQoJPgMJXmbr7XZKE+Ud+qqpVxnHhg/abiR07W7gO83A20DEFCM5z/N9Km7M8Zsm0ty8EZ5vtcEtgIoZBtGDPnzqh7da1blyyqkEW7ZEj+pp+wFVPA7TXLm1JLNiJjHM1G76Si+kVlH6za7PSeH8SV7AYPClZOQIxyj2rD8N4yo163iSbfeZn9LCD6DM1dcb4Pd0aC6H3jlGCF3Lz9BmsOixSKV20Ovl0n8HpPDeLq5sWdvxpbuFmEiJcR+XngT71X9qbZPfR8LraRhOS6Etu/NkRt+prN9nNbsvMzFpa1cQQSDuIhRI5VvuLdjPxMXzdIfYiqvMQq8ieZ6/OmPbGW5lYuU47UjNa/izXhZlVXuyrY/mI5z5c8Vo+2ti0dMQIJa/tUySQoQNHP+qsWkglDzBo/U6ksqCeQk+vKfWBUY6wCe6Mssd2Z140jrBhBcF5p/pRh9iaf2BvXDevM0Q6m48kAzuywnzaqO8S04O3x6Dy9cUVwbUlHBQxuG0+kgwQfMColymTXnMS87Va97WqmFLoqMqnIzmDHWI+Yqs1faBr5DtbCMAQESeQ6mfOaTjut76/cu9GaQPoBW+7HaVLemVgibnnc0Sx9T6UlxUUa69RNy+OFgz3ZvX79OpZ2l7z2lwx2mARMY5RzrM9ruO/iWtQpUWbewg5l9x3MPIwtGcc1Rsaq5aXCpqEviMZCiqjhWkF+8CxATvBIPWTMU+CUU5GGyUpPDNJ2Q4Bau2jcvyR/IFcr6sSvP4pGfCodDxI2mNr8/c3GtoJyRcfGfHcZrbtwxktkq6hDyVcFfTyisTZsoLswCbd3cCDzYGQT40mEsyeTQ3sSwjXajRXdUty1bQIANpdgRB6qBzMeNZXRcRbQXHtG2GczDzAWBE+Yrdvrtz3Gt43GcsQDuXJx5ivPO3N0HUwBthRJzmQD8v2q1Ve+agWnaow3sK7E6wd7qASSzEPOfMHA/zNJpdbbOtvhgUBIj1Cxmfb5VVdmNd3OptsfysQjejYn2MH2o/jGlB4o9tsjvdpjEwv/FdGuh0XOXwlk51l6vq2/LZZcdeNPdNu6GhDgEgxHL70JxTR2X0S3A23YgKsoAkwIU+J6etazU8NsmyE7nksEzy8pnrWetaS21prRQADKjzUyR51lv1T1ElLrA6rT/w6cXzkTg6XtTaVbSqtwAbnaYH/AE+NE6nR3NOdt5laRhlEZ8COnrUvA9Slu4Le4SwJAnMiKTtJxFFuW0Ypkkmescs0+GrueoUU+P8AguWlq/h3JrkkOnU/ldenPFcuiY8oPuKRLiEflMeIM1zbIxun/b95r0OWziYHEgZ2fevPuO8TuPcdN5CKxAUY5eJHOt/eIgy5j0NeVO8mfEz865+vm0kka9LBNts1n8Mb+3Vm2SQL1tkx4jI/vVj/ABVvAtpkDbtiXZPqyj5fDWM4bqu7u27mfhYExzic/SR71f8A8Rdfbu6v/wAozbt20QRy6kx5ZrlY4Ohn4Mtc5VadldU1rU2XVSx3ARyndjn71UTNXfCdaLNy3cK7gjAleUxUNZTCLxJHo/bdLraJ9oECN245jrHnyrya/aZCAylcdRFbvjfbkX7ey1bKQysSxB/KZAgeYzWN4vqzcgmBtG0ATAAzGZPU9aXVBpcjb5qUuAO1cIaRzBn5V7hwy+t2yjIoIZAVAmZIE49a8X01obeVbzhnaLutMqq7BhpLtuMbQxuFUI843H5VM69xFduwyeoul7r3MAFjAHTOKW9dgE0OVipuIoEtWXD7muBjEfl2mKn7FcN5Zuf4dW7L6V1dQzC6Q8gGZAKnI6Ax86xOphdReFsQq3W2jwg9K1P8LOLWkt6kXSo2jviW8AIPr0x51juMcV77UXLqDaHaYgcvPzpag9zHyeYI7VMTCj1r0b+H9wfhlBJl9Q1sAECPhUzB6/vXnN1AHwwcYII8wD7EVo+z3EO7ssBzt3Te9yqD/RTFFPsQ5tPKKjtTaVtZfKSFLkDrMYJ+lC8JvCyST8R3AiPal1Nz5sefrzNDHBJ8qbVCM5bX0LnJx5R6+vEt2k7xwbYNuTuiACOeOf3ryu7rGLSMdZHOf7Vd9pe0v4hLdu2CltEWV8WA8ug6Vm2em0+n/pcn38Fr9VmSijb9jNbt0utLPDBUYEwSCZAifM0L/Em2v4pIMzp7RnxndBx5RWe4ZqiJWcOAGHpkfWie1PEO9vSOS27dv/8ACgH6zWfpEvlFSlwB1BMCQSfDNWvaTiCXda12wxKFkIYgqSQFBMHPMGs9ulhRNqn+7JxQjYk8nr2vQ7LyltvdWe8cw+ZWRBIgTXmWv4y7IotlkEHfESSfMZitLxPj5azqDJ/9StpY8Asf6VisU7xWeNSiaJ2yl2JpAS42k7pwes0Vx0lrzFiT0ySeQHU/5mmdmzOotg/qoztSu28fMA/SjBZPMQbgGudLyhSYJgicHHgcdBXokP8ApHyFeYcFWdQnhM/SvSkC/qPLwrsen5cGcvV43Ii15ItuQowp+xryo16tqEBUicEEV5Y6Rg8wYpfqK5iX0nTFWldvGSaQUt+5uMxHL6ACuYbCK2M0ajcxQ9mycMQYJwYMfOpreCfWrIhhTWjb+E8xB+Yn7Gg2yD6/eikaVoe4IU+1SQE2W5DyolTj3oOwwYAjnRCzEwYOAYMfOqZL4yNdxujyNC3XJMEyAYA8Bzj51PdYKD1NAoSR70ItF8kos/Wk2QanVsCoX50DHgksdY6GrC1fIUgfzAA+1Vek/MJMAsAT4CRJ9q9G1XYJLirc02o+BgDDLMyOcg4n0qkpKPYtQcujAudzeS1EX+Jo8hU+uAQsgIO0kSDIx1FB6MYJ8TWvSLNgm3iIXOKjXrUoFMjJrrMxoWwcedNvnHrSWjiuunFcF9m8Dt/zHwEUTpWxQ1r8jetEaYVdFWH6rUSiDwGfn/tVUXlqluVBZ50NgH8CuBdTbJMDeKse2F0G+YIJCgHyOceuRVDyYnzpt4yZOT4nnVH2MUuDQdj9IWuF8fCIzW4MnoPYVjuxEbnnyrXkDxNdzRLFSwcvU/1GLB8OlUOq4Tp1tXWZAbzbiu5iBPMQOXWr33qp7T6cNp36kCR7VOto92v8E6a3259dnnu7FJSNRWu03dsAf0g/SuHteMnQzzgv+Ca837VvSEbUVgWaeYnwjFAdoOGHT6m5a5LMr5qeVRdn9Z3RuXNpYrtIA8QScnoMVNxrjP4q93kQAoAHUcyRPXJMGpcduMFt+5PIJbXGDir21wlRw17xG65cuAIf0gGPecn3qjBxU3/jF10taaQLat05t8U5/wA6VDTbSQRaSbfgG4Y2wqxUOAZ2kwDHQ+Veg8X7Z2b2lKBDvKlQkAbTETPKPTPpWDuWWtmGWJkioy8EedVnDnkmFmFwOKTM1AghVJ/LJ9eefepb18jpTrpnTWzGe8b7GrwjlP8ABRyw0bXTdl9HetpetXri2hJugwTgAkT/ACn2PtWM16WxeIssWtBvgLYJFAnpRnC7e66gjrNVri9yWRs7Vt6G3B8Z9TVhY4peW2bS3WFs52g/TxA8qC1lybrGObHFD3Cdw9aJpbmLi3gfeHOobN4AR5/3p+r5UNbWB9aZVY4corKKl2WSsPEVdX+zdxNIdUzIFx8Gd2YjyBMjFZdBVzc4xcu6Y2Y+FCHYklmdieZJ9seQp8tXZLiJWNUFzIrw0LTbjQKRjyrrySD6E/KsnbGBmn4cn4Fr7MQxuBEXociZ+vyoe1gUN+OPc9yQCofeD1BIyB5GnOxgedTHPyTLHGBWbBqThOguXrm22u4qpYjyH/IqJ7ZGDzFWPZziC6fvbs/HsKIgH5i0ZJ6AQKJtoIJN8lZdWGI6yR70w8qL4da7y8oOZMn70zVptdx4MR9ana9u4rlbsGk7EKfiMf5Fa2fIVQ9krQFgHqavIHjXe0scVJHLueZs/9k="/>
          <p:cNvSpPr>
            <a:spLocks noChangeAspect="1" noChangeArrowheads="1"/>
          </p:cNvSpPr>
          <p:nvPr/>
        </p:nvSpPr>
        <p:spPr bwMode="auto">
          <a:xfrm>
            <a:off x="152400" y="-2317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en-US"/>
          </a:p>
        </p:txBody>
      </p:sp>
      <p:sp>
        <p:nvSpPr>
          <p:cNvPr id="5128" name="Slide Number Placeholder 1"/>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EC35CDA1-78CC-424D-B929-63A8BD86A2C4}" type="slidenum">
              <a:rPr lang="en-GB" altLang="en-US" sz="1400" smtClean="0">
                <a:solidFill>
                  <a:schemeClr val="tx1"/>
                </a:solidFill>
                <a:latin typeface="Arial" charset="0"/>
              </a:rPr>
              <a:pPr eaLnBrk="1" hangingPunct="1"/>
              <a:t>3</a:t>
            </a:fld>
            <a:endParaRPr lang="en-GB" altLang="en-US" sz="1400" smtClean="0">
              <a:solidFill>
                <a:schemeClr val="tx1"/>
              </a:solidFill>
              <a:latin typeface="Arial" charset="0"/>
            </a:endParaRPr>
          </a:p>
        </p:txBody>
      </p:sp>
      <p:sp>
        <p:nvSpPr>
          <p:cNvPr id="2" name="Action Button: Help 1">
            <a:hlinkClick r:id="" action="ppaction://noaction" highlightClick="1"/>
          </p:cNvPr>
          <p:cNvSpPr>
            <a:spLocks noChangeArrowheads="1"/>
          </p:cNvSpPr>
          <p:nvPr/>
        </p:nvSpPr>
        <p:spPr bwMode="auto">
          <a:xfrm>
            <a:off x="307975" y="2203450"/>
            <a:ext cx="1314450" cy="1008063"/>
          </a:xfrm>
          <a:prstGeom prst="actionButtonHelp">
            <a:avLst/>
          </a:prstGeom>
          <a:solidFill>
            <a:srgbClr val="0F5494"/>
          </a:solidFill>
          <a:ln w="9525">
            <a:solidFill>
              <a:srgbClr val="FFC000"/>
            </a:solidFill>
            <a:miter lim="800000"/>
            <a:headEnd/>
            <a:tailEnd/>
          </a:ln>
        </p:spPr>
        <p:txBody>
          <a:bodyPr anchor="ct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sl-SI"/>
          </a:p>
        </p:txBody>
      </p:sp>
      <p:sp>
        <p:nvSpPr>
          <p:cNvPr id="23" name="Action Button: Help 22">
            <a:hlinkClick r:id="" action="ppaction://noaction" highlightClick="1"/>
          </p:cNvPr>
          <p:cNvSpPr>
            <a:spLocks noChangeArrowheads="1"/>
          </p:cNvSpPr>
          <p:nvPr/>
        </p:nvSpPr>
        <p:spPr bwMode="auto">
          <a:xfrm>
            <a:off x="304800" y="3486150"/>
            <a:ext cx="1316038" cy="1008063"/>
          </a:xfrm>
          <a:prstGeom prst="actionButtonHelp">
            <a:avLst/>
          </a:prstGeom>
          <a:solidFill>
            <a:srgbClr val="0F5494"/>
          </a:solidFill>
          <a:ln w="9525">
            <a:solidFill>
              <a:srgbClr val="FFC000"/>
            </a:solidFill>
            <a:miter lim="800000"/>
            <a:headEnd/>
            <a:tailEnd/>
          </a:ln>
        </p:spPr>
        <p:txBody>
          <a:bodyPr anchor="ct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sl-SI"/>
          </a:p>
        </p:txBody>
      </p:sp>
      <p:sp>
        <p:nvSpPr>
          <p:cNvPr id="24" name="Action Button: Help 23">
            <a:hlinkClick r:id="" action="ppaction://noaction" highlightClick="1"/>
          </p:cNvPr>
          <p:cNvSpPr>
            <a:spLocks noChangeArrowheads="1"/>
          </p:cNvSpPr>
          <p:nvPr/>
        </p:nvSpPr>
        <p:spPr bwMode="auto">
          <a:xfrm>
            <a:off x="300038" y="4797425"/>
            <a:ext cx="1314450" cy="1008063"/>
          </a:xfrm>
          <a:prstGeom prst="actionButtonHelp">
            <a:avLst/>
          </a:prstGeom>
          <a:solidFill>
            <a:srgbClr val="0F5494"/>
          </a:solidFill>
          <a:ln w="9525">
            <a:solidFill>
              <a:srgbClr val="FFC000"/>
            </a:solidFill>
            <a:miter lim="800000"/>
            <a:headEnd/>
            <a:tailEnd/>
          </a:ln>
        </p:spPr>
        <p:txBody>
          <a:bodyPr anchor="ct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sl-SI"/>
          </a:p>
        </p:txBody>
      </p:sp>
      <p:sp>
        <p:nvSpPr>
          <p:cNvPr id="29" name="Round Same Side Corner Rectangle 28"/>
          <p:cNvSpPr/>
          <p:nvPr/>
        </p:nvSpPr>
        <p:spPr>
          <a:xfrm rot="5400000">
            <a:off x="4646613" y="-749300"/>
            <a:ext cx="1017587" cy="6926263"/>
          </a:xfrm>
          <a:prstGeom prst="round2SameRect">
            <a:avLst/>
          </a:prstGeom>
        </p:spPr>
        <p:style>
          <a:lnRef idx="2">
            <a:schemeClr val="accent6">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 name="TextBox 3"/>
          <p:cNvSpPr txBox="1">
            <a:spLocks noChangeArrowheads="1"/>
          </p:cNvSpPr>
          <p:nvPr/>
        </p:nvSpPr>
        <p:spPr bwMode="auto">
          <a:xfrm>
            <a:off x="2051050" y="2417763"/>
            <a:ext cx="62658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sl-SI" altLang="sl-SI" sz="1600">
                <a:solidFill>
                  <a:schemeClr val="tx1"/>
                </a:solidFill>
              </a:rPr>
              <a:t>Kakšen cilj in namen ima javn</a:t>
            </a:r>
            <a:r>
              <a:rPr lang="en-GB" altLang="sl-SI" sz="1600">
                <a:solidFill>
                  <a:schemeClr val="tx1"/>
                </a:solidFill>
              </a:rPr>
              <a:t>o posvetovanje </a:t>
            </a:r>
            <a:r>
              <a:rPr lang="sl-SI" altLang="sl-SI" sz="1600">
                <a:solidFill>
                  <a:schemeClr val="tx1"/>
                </a:solidFill>
              </a:rPr>
              <a:t>o strategiji Evropa 2020?</a:t>
            </a:r>
          </a:p>
        </p:txBody>
      </p:sp>
      <p:sp>
        <p:nvSpPr>
          <p:cNvPr id="30" name="Round Same Side Corner Rectangle 29"/>
          <p:cNvSpPr/>
          <p:nvPr/>
        </p:nvSpPr>
        <p:spPr>
          <a:xfrm rot="5400000">
            <a:off x="4646613" y="536575"/>
            <a:ext cx="1017587" cy="6926263"/>
          </a:xfrm>
          <a:prstGeom prst="round2SameRect">
            <a:avLst/>
          </a:prstGeom>
        </p:spPr>
        <p:style>
          <a:lnRef idx="2">
            <a:schemeClr val="accent6">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1" name="TextBox 30"/>
          <p:cNvSpPr txBox="1">
            <a:spLocks noChangeArrowheads="1"/>
          </p:cNvSpPr>
          <p:nvPr/>
        </p:nvSpPr>
        <p:spPr bwMode="auto">
          <a:xfrm>
            <a:off x="2051050" y="3706813"/>
            <a:ext cx="62658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sl-SI" altLang="sl-SI" sz="1600">
                <a:solidFill>
                  <a:schemeClr val="tx1"/>
                </a:solidFill>
              </a:rPr>
              <a:t>Kako lahko prispevam</a:t>
            </a:r>
            <a:r>
              <a:rPr lang="en-GB" altLang="sl-SI" sz="1600">
                <a:solidFill>
                  <a:schemeClr val="tx1"/>
                </a:solidFill>
              </a:rPr>
              <a:t>o</a:t>
            </a:r>
            <a:r>
              <a:rPr lang="sl-SI" altLang="sl-SI" sz="1600">
                <a:solidFill>
                  <a:schemeClr val="tx1"/>
                </a:solidFill>
              </a:rPr>
              <a:t> k javn</a:t>
            </a:r>
            <a:r>
              <a:rPr lang="en-GB" altLang="sl-SI" sz="1600">
                <a:solidFill>
                  <a:schemeClr val="tx1"/>
                </a:solidFill>
              </a:rPr>
              <a:t>emu</a:t>
            </a:r>
            <a:r>
              <a:rPr lang="sl-SI" altLang="sl-SI" sz="1600">
                <a:solidFill>
                  <a:schemeClr val="tx1"/>
                </a:solidFill>
              </a:rPr>
              <a:t> posvetovanj</a:t>
            </a:r>
            <a:r>
              <a:rPr lang="en-GB" altLang="sl-SI" sz="1600">
                <a:solidFill>
                  <a:schemeClr val="tx1"/>
                </a:solidFill>
              </a:rPr>
              <a:t>u</a:t>
            </a:r>
            <a:r>
              <a:rPr lang="sl-SI" altLang="sl-SI" sz="1600">
                <a:solidFill>
                  <a:schemeClr val="tx1"/>
                </a:solidFill>
              </a:rPr>
              <a:t> o strategiji Evropa 2020?</a:t>
            </a:r>
          </a:p>
        </p:txBody>
      </p:sp>
      <p:sp>
        <p:nvSpPr>
          <p:cNvPr id="32" name="Round Same Side Corner Rectangle 31"/>
          <p:cNvSpPr/>
          <p:nvPr/>
        </p:nvSpPr>
        <p:spPr>
          <a:xfrm rot="5400000">
            <a:off x="4648994" y="1824832"/>
            <a:ext cx="1017587" cy="6927850"/>
          </a:xfrm>
          <a:prstGeom prst="round2SameRect">
            <a:avLst/>
          </a:prstGeom>
        </p:spPr>
        <p:style>
          <a:lnRef idx="2">
            <a:schemeClr val="accent6">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3" name="TextBox 32"/>
          <p:cNvSpPr txBox="1">
            <a:spLocks noChangeArrowheads="1"/>
          </p:cNvSpPr>
          <p:nvPr/>
        </p:nvSpPr>
        <p:spPr bwMode="auto">
          <a:xfrm>
            <a:off x="2054225" y="4991100"/>
            <a:ext cx="62642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eaLnBrk="1" hangingPunct="1"/>
            <a:r>
              <a:rPr lang="sl-SI" altLang="sl-SI" sz="1600">
                <a:solidFill>
                  <a:schemeClr val="tx1"/>
                </a:solidFill>
              </a:rPr>
              <a:t>Kateri so nadaljnji koraki pri razvoju strategije Evropa 2020?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1000"/>
                                        <p:tgtEl>
                                          <p:spTgt spid="2"/>
                                        </p:tgtEl>
                                      </p:cBhvr>
                                    </p:animEffect>
                                    <p:set>
                                      <p:cBhvr>
                                        <p:cTn id="7" dur="1" fill="hold">
                                          <p:stCondLst>
                                            <p:cond delay="999"/>
                                          </p:stCondLst>
                                        </p:cTn>
                                        <p:tgtEl>
                                          <p:spTgt spid="2"/>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fade">
                                      <p:cBhvr>
                                        <p:cTn id="10" dur="1000"/>
                                        <p:tgtEl>
                                          <p:spTgt spid="2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xit" presetSubtype="0" fill="hold" grpId="0" nodeType="clickEffect">
                                  <p:stCondLst>
                                    <p:cond delay="0"/>
                                  </p:stCondLst>
                                  <p:childTnLst>
                                    <p:animEffect transition="out" filter="fade">
                                      <p:cBhvr>
                                        <p:cTn id="17" dur="1000"/>
                                        <p:tgtEl>
                                          <p:spTgt spid="23"/>
                                        </p:tgtEl>
                                      </p:cBhvr>
                                    </p:animEffect>
                                    <p:set>
                                      <p:cBhvr>
                                        <p:cTn id="18" dur="1" fill="hold">
                                          <p:stCondLst>
                                            <p:cond delay="999"/>
                                          </p:stCondLst>
                                        </p:cTn>
                                        <p:tgtEl>
                                          <p:spTgt spid="23"/>
                                        </p:tgtEl>
                                        <p:attrNameLst>
                                          <p:attrName>style.visibility</p:attrName>
                                        </p:attrNameLst>
                                      </p:cBhvr>
                                      <p:to>
                                        <p:strVal val="hidden"/>
                                      </p:to>
                                    </p:set>
                                  </p:childTnLst>
                                </p:cTn>
                              </p:par>
                              <p:par>
                                <p:cTn id="19" presetID="10" presetClass="entr" presetSubtype="0"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1000"/>
                                        <p:tgtEl>
                                          <p:spTgt spid="3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fade">
                                      <p:cBhvr>
                                        <p:cTn id="24" dur="1000"/>
                                        <p:tgtEl>
                                          <p:spTgt spid="3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xit" presetSubtype="0" fill="hold" grpId="0" nodeType="clickEffect">
                                  <p:stCondLst>
                                    <p:cond delay="0"/>
                                  </p:stCondLst>
                                  <p:childTnLst>
                                    <p:animEffect transition="out" filter="fade">
                                      <p:cBhvr>
                                        <p:cTn id="28" dur="1000"/>
                                        <p:tgtEl>
                                          <p:spTgt spid="24"/>
                                        </p:tgtEl>
                                      </p:cBhvr>
                                    </p:animEffect>
                                    <p:set>
                                      <p:cBhvr>
                                        <p:cTn id="29" dur="1" fill="hold">
                                          <p:stCondLst>
                                            <p:cond delay="999"/>
                                          </p:stCondLst>
                                        </p:cTn>
                                        <p:tgtEl>
                                          <p:spTgt spid="24"/>
                                        </p:tgtEl>
                                        <p:attrNameLst>
                                          <p:attrName>style.visibility</p:attrName>
                                        </p:attrNameLst>
                                      </p:cBhvr>
                                      <p:to>
                                        <p:strVal val="hidden"/>
                                      </p:to>
                                    </p:set>
                                  </p:childTnLst>
                                </p:cTn>
                              </p:par>
                              <p:par>
                                <p:cTn id="30" presetID="10" presetClass="entr" presetSubtype="0" fill="hold" nodeType="with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fade">
                                      <p:cBhvr>
                                        <p:cTn id="32" dur="1000"/>
                                        <p:tgtEl>
                                          <p:spTgt spid="32"/>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1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3" grpId="0" animBg="1"/>
      <p:bldP spid="24" grpId="0" animBg="1"/>
      <p:bldP spid="4" grpId="0"/>
      <p:bldP spid="31" grpId="0"/>
      <p:bldP spid="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95288" y="908050"/>
            <a:ext cx="8229600" cy="936625"/>
          </a:xfrm>
          <a:ln w="25400">
            <a:solidFill>
              <a:srgbClr val="0F5494"/>
            </a:solidFill>
            <a:miter lim="800000"/>
            <a:headEnd/>
            <a:tailEnd/>
          </a:ln>
        </p:spPr>
        <p:txBody>
          <a:bodyPr/>
          <a:lstStyle/>
          <a:p>
            <a:pPr algn="ctr"/>
            <a:r>
              <a:rPr lang="en-GB" altLang="sl-SI" sz="2600" smtClean="0"/>
              <a:t>Javno posvetovanje o strategiji Evropa: zakaj?</a:t>
            </a:r>
          </a:p>
        </p:txBody>
      </p:sp>
      <p:sp>
        <p:nvSpPr>
          <p:cNvPr id="3" name="Content Placeholder 2"/>
          <p:cNvSpPr>
            <a:spLocks noGrp="1"/>
          </p:cNvSpPr>
          <p:nvPr>
            <p:ph idx="1"/>
          </p:nvPr>
        </p:nvSpPr>
        <p:spPr>
          <a:xfrm>
            <a:off x="468313" y="2636838"/>
            <a:ext cx="8229600" cy="2087562"/>
          </a:xfrm>
          <a:solidFill>
            <a:srgbClr val="FFE181"/>
          </a:solidFill>
          <a:ln w="19050">
            <a:solidFill>
              <a:srgbClr val="0F5494"/>
            </a:solidFill>
          </a:ln>
        </p:spPr>
        <p:txBody>
          <a:bodyPr/>
          <a:lstStyle/>
          <a:p>
            <a:pPr marL="0" indent="0" algn="just">
              <a:buFontTx/>
              <a:buNone/>
              <a:defRPr/>
            </a:pPr>
            <a:r>
              <a:rPr lang="sl-SI" sz="2200" i="0" dirty="0" smtClean="0"/>
              <a:t>Pripraviti pregled strategije Evropa 2020 v prvih letih izvajanja…</a:t>
            </a:r>
          </a:p>
          <a:p>
            <a:pPr algn="just">
              <a:defRPr/>
            </a:pPr>
            <a:endParaRPr lang="sl-SI" sz="2200" i="0" dirty="0" smtClean="0"/>
          </a:p>
          <a:p>
            <a:pPr marL="0" indent="0" algn="just">
              <a:buFontTx/>
              <a:buNone/>
              <a:defRPr/>
            </a:pPr>
            <a:r>
              <a:rPr lang="sl-SI" sz="2200" i="0" dirty="0" smtClean="0"/>
              <a:t>… in jo razvijati naprej v učinkovito strategijo rasti za Evropo v času po krizi.</a:t>
            </a:r>
            <a:endParaRPr lang="sl-SI" sz="2200" i="0" dirty="0"/>
          </a:p>
        </p:txBody>
      </p:sp>
      <p:sp>
        <p:nvSpPr>
          <p:cNvPr id="6148"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F2EACF81-5EC6-4DE1-834A-7C53C16670BA}" type="slidenum">
              <a:rPr lang="en-GB" altLang="en-US" sz="1400" smtClean="0">
                <a:solidFill>
                  <a:schemeClr val="tx1"/>
                </a:solidFill>
                <a:latin typeface="Arial" charset="0"/>
              </a:rPr>
              <a:pPr eaLnBrk="1" hangingPunct="1"/>
              <a:t>4</a:t>
            </a:fld>
            <a:endParaRPr lang="en-GB" altLang="en-US" sz="140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9DD238E7-A336-41FB-A5E3-CD4A052C1A6A}" type="slidenum">
              <a:rPr lang="en-GB" altLang="en-US" sz="1400" smtClean="0">
                <a:solidFill>
                  <a:schemeClr val="tx1"/>
                </a:solidFill>
                <a:latin typeface="Arial" charset="0"/>
              </a:rPr>
              <a:pPr eaLnBrk="1" hangingPunct="1"/>
              <a:t>5</a:t>
            </a:fld>
            <a:endParaRPr lang="en-GB" altLang="en-US" sz="1400" smtClean="0">
              <a:solidFill>
                <a:schemeClr val="tx1"/>
              </a:solidFill>
              <a:latin typeface="Arial" charset="0"/>
            </a:endParaRPr>
          </a:p>
        </p:txBody>
      </p:sp>
      <p:sp>
        <p:nvSpPr>
          <p:cNvPr id="5" name="Title 1"/>
          <p:cNvSpPr txBox="1">
            <a:spLocks/>
          </p:cNvSpPr>
          <p:nvPr/>
        </p:nvSpPr>
        <p:spPr bwMode="auto">
          <a:xfrm>
            <a:off x="395288" y="908050"/>
            <a:ext cx="8229600"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algn="ctr">
              <a:defRPr/>
            </a:pPr>
            <a:r>
              <a:rPr lang="en-GB" sz="2600" kern="0" dirty="0" err="1" smtClean="0"/>
              <a:t>Strategija</a:t>
            </a:r>
            <a:r>
              <a:rPr lang="en-GB" sz="2600" kern="0" dirty="0" smtClean="0"/>
              <a:t> </a:t>
            </a:r>
            <a:r>
              <a:rPr lang="en-GB" sz="2600" kern="0" dirty="0" err="1"/>
              <a:t>Evropa</a:t>
            </a:r>
            <a:r>
              <a:rPr lang="en-GB" sz="2600" kern="0" dirty="0"/>
              <a:t> </a:t>
            </a:r>
            <a:r>
              <a:rPr lang="en-GB" sz="2600" kern="0" dirty="0" smtClean="0"/>
              <a:t>2020 v </a:t>
            </a:r>
            <a:r>
              <a:rPr lang="en-GB" sz="2600" kern="0" dirty="0" err="1" smtClean="0"/>
              <a:t>obdobju</a:t>
            </a:r>
            <a:r>
              <a:rPr lang="en-GB" sz="2600" kern="0" dirty="0" smtClean="0"/>
              <a:t> 2010-2014: </a:t>
            </a:r>
            <a:r>
              <a:rPr lang="en-GB" sz="2600" kern="0" dirty="0" err="1" smtClean="0"/>
              <a:t>mešana</a:t>
            </a:r>
            <a:r>
              <a:rPr lang="en-GB" sz="2600" kern="0" dirty="0" smtClean="0"/>
              <a:t> </a:t>
            </a:r>
            <a:r>
              <a:rPr lang="en-GB" sz="2600" kern="0" dirty="0" err="1" smtClean="0"/>
              <a:t>slika</a:t>
            </a:r>
            <a:r>
              <a:rPr lang="en-GB" sz="2600" kern="0" dirty="0" smtClean="0"/>
              <a:t> (1) </a:t>
            </a:r>
            <a:endParaRPr lang="en-GB" sz="2600" kern="0" dirty="0"/>
          </a:p>
        </p:txBody>
      </p:sp>
      <p:sp>
        <p:nvSpPr>
          <p:cNvPr id="6" name="Title 1"/>
          <p:cNvSpPr txBox="1">
            <a:spLocks noGrp="1"/>
          </p:cNvSpPr>
          <p:nvPr>
            <p:ph idx="1"/>
          </p:nvPr>
        </p:nvSpPr>
        <p:spPr>
          <a:xfrm>
            <a:off x="457200" y="2133600"/>
            <a:ext cx="8229600" cy="3887788"/>
          </a:xfrm>
          <a:extLst/>
        </p:spPr>
        <p:txBody>
          <a:bodyPr anchor="ctr"/>
          <a:ls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algn="just">
              <a:buClr>
                <a:srgbClr val="0F5494"/>
              </a:buClr>
              <a:defRPr/>
            </a:pPr>
            <a:r>
              <a:rPr lang="sl-SI" altLang="en-US" sz="2200" i="0" dirty="0" smtClean="0"/>
              <a:t>Vrsta spodbudnih dogodkov…</a:t>
            </a:r>
          </a:p>
          <a:p>
            <a:pPr marL="0" indent="0" algn="just">
              <a:buClr>
                <a:srgbClr val="0F5494"/>
              </a:buClr>
              <a:buFontTx/>
              <a:buNone/>
              <a:defRPr/>
            </a:pPr>
            <a:endParaRPr lang="sl-SI" altLang="en-US" sz="2200" i="0" dirty="0" smtClean="0"/>
          </a:p>
          <a:p>
            <a:pPr lvl="1" algn="just">
              <a:buClr>
                <a:srgbClr val="0F5494"/>
              </a:buClr>
              <a:defRPr/>
            </a:pPr>
            <a:r>
              <a:rPr lang="sl-SI" altLang="en-US" sz="2000" b="0" dirty="0" smtClean="0"/>
              <a:t>Napovedan</a:t>
            </a:r>
            <a:r>
              <a:rPr lang="en-GB" altLang="en-US" sz="2000" b="0" dirty="0" smtClean="0"/>
              <a:t>o</a:t>
            </a:r>
            <a:r>
              <a:rPr lang="sl-SI" altLang="en-US" sz="2000" b="0" dirty="0" smtClean="0"/>
              <a:t> je </a:t>
            </a:r>
            <a:r>
              <a:rPr lang="en-GB" altLang="en-US" sz="2000" b="0" dirty="0" err="1" smtClean="0"/>
              <a:t>nižanje</a:t>
            </a:r>
            <a:r>
              <a:rPr lang="en-GB" altLang="en-US" sz="2000" b="0" dirty="0" smtClean="0"/>
              <a:t> </a:t>
            </a:r>
            <a:r>
              <a:rPr lang="sl-SI" altLang="en-US" sz="2000" b="0" dirty="0" smtClean="0"/>
              <a:t>visokih ravni državnega dolga v </a:t>
            </a:r>
            <a:r>
              <a:rPr lang="en-GB" altLang="en-US" sz="2000" b="0" dirty="0" err="1" smtClean="0"/>
              <a:t>državah</a:t>
            </a:r>
            <a:r>
              <a:rPr lang="en-GB" altLang="en-US" sz="2000" b="0" dirty="0" smtClean="0"/>
              <a:t> </a:t>
            </a:r>
            <a:r>
              <a:rPr lang="sl-SI" altLang="en-US" sz="2000" b="0" dirty="0" smtClean="0"/>
              <a:t>članicah od leta 2015</a:t>
            </a:r>
          </a:p>
          <a:p>
            <a:pPr lvl="1" algn="just">
              <a:buClr>
                <a:srgbClr val="0F5494"/>
              </a:buClr>
              <a:defRPr/>
            </a:pPr>
            <a:endParaRPr lang="sl-SI" altLang="en-US" sz="2000" b="0" dirty="0" smtClean="0"/>
          </a:p>
          <a:p>
            <a:pPr lvl="1" algn="just">
              <a:buClr>
                <a:srgbClr val="0F5494"/>
              </a:buClr>
              <a:defRPr/>
            </a:pPr>
            <a:r>
              <a:rPr lang="sl-SI" altLang="en-US" sz="2000" b="0" dirty="0" smtClean="0"/>
              <a:t>Pričakuje se postopno okrevanje po globoki recesiji</a:t>
            </a:r>
          </a:p>
          <a:p>
            <a:pPr lvl="1" algn="just">
              <a:buClr>
                <a:srgbClr val="0F5494"/>
              </a:buClr>
              <a:defRPr/>
            </a:pPr>
            <a:endParaRPr lang="sl-SI" altLang="en-US" sz="2000" b="0" dirty="0" smtClean="0"/>
          </a:p>
          <a:p>
            <a:pPr lvl="1" algn="just">
              <a:buClr>
                <a:srgbClr val="0F5494"/>
              </a:buClr>
              <a:defRPr/>
            </a:pPr>
            <a:r>
              <a:rPr lang="sl-SI" altLang="en-US" sz="2000" b="0" dirty="0" smtClean="0"/>
              <a:t>Visoke stopnje brezposelnosti se bodo od leta 2014 počasi začele </a:t>
            </a:r>
            <a:r>
              <a:rPr lang="sl-SI" altLang="en-US" sz="2000" b="0" dirty="0" err="1" smtClean="0"/>
              <a:t>zniževa</a:t>
            </a:r>
            <a:r>
              <a:rPr lang="en-GB" altLang="en-US" sz="2000" b="0" dirty="0" err="1" smtClean="0"/>
              <a:t>ti</a:t>
            </a:r>
            <a:endParaRPr lang="en-GB" altLang="en-US" sz="2000" b="0" dirty="0" smtClean="0"/>
          </a:p>
          <a:p>
            <a:pPr lvl="1" algn="just">
              <a:buClr>
                <a:srgbClr val="0F5494"/>
              </a:buClr>
              <a:defRPr/>
            </a:pPr>
            <a:endParaRPr lang="sl-SI" altLang="en-US" sz="2000" b="0" dirty="0" smtClean="0"/>
          </a:p>
          <a:p>
            <a:pPr lvl="1" algn="just">
              <a:buClr>
                <a:srgbClr val="0F5494"/>
              </a:buClr>
              <a:defRPr/>
            </a:pPr>
            <a:r>
              <a:rPr lang="sl-SI" altLang="en-US" sz="2000" b="0" dirty="0" smtClean="0"/>
              <a:t>Kažejo se prvi znaki popuščanja kreditnega krča</a:t>
            </a:r>
            <a:endParaRPr lang="sl-SI" altLang="en-US" sz="2000" b="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FA78778C-D686-40AB-855E-11DE66D29C06}" type="slidenum">
              <a:rPr lang="en-GB" altLang="en-US" sz="1400" smtClean="0">
                <a:solidFill>
                  <a:schemeClr val="tx1"/>
                </a:solidFill>
                <a:latin typeface="Arial" charset="0"/>
              </a:rPr>
              <a:pPr eaLnBrk="1" hangingPunct="1"/>
              <a:t>6</a:t>
            </a:fld>
            <a:endParaRPr lang="en-GB" altLang="en-US" sz="1400" smtClean="0">
              <a:solidFill>
                <a:schemeClr val="tx1"/>
              </a:solidFill>
              <a:latin typeface="Arial" charset="0"/>
            </a:endParaRPr>
          </a:p>
        </p:txBody>
      </p:sp>
      <p:sp>
        <p:nvSpPr>
          <p:cNvPr id="5" name="Title 1"/>
          <p:cNvSpPr txBox="1">
            <a:spLocks/>
          </p:cNvSpPr>
          <p:nvPr/>
        </p:nvSpPr>
        <p:spPr bwMode="auto">
          <a:xfrm>
            <a:off x="395288" y="908050"/>
            <a:ext cx="8229600"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algn="ctr">
              <a:defRPr/>
            </a:pPr>
            <a:r>
              <a:rPr lang="en-GB" sz="2600" kern="0" dirty="0" err="1"/>
              <a:t>Strategija</a:t>
            </a:r>
            <a:r>
              <a:rPr lang="en-GB" sz="2600" kern="0" dirty="0"/>
              <a:t> </a:t>
            </a:r>
            <a:r>
              <a:rPr lang="en-GB" sz="2600" kern="0" dirty="0" err="1"/>
              <a:t>Evropa</a:t>
            </a:r>
            <a:r>
              <a:rPr lang="en-GB" sz="2600" kern="0" dirty="0"/>
              <a:t> 2020 v </a:t>
            </a:r>
            <a:r>
              <a:rPr lang="en-GB" sz="2600" kern="0" dirty="0" err="1"/>
              <a:t>obdobju</a:t>
            </a:r>
            <a:r>
              <a:rPr lang="en-GB" sz="2600" kern="0" dirty="0"/>
              <a:t> 2010-2014: </a:t>
            </a:r>
            <a:r>
              <a:rPr lang="en-GB" sz="2600" kern="0" dirty="0" err="1"/>
              <a:t>mešana</a:t>
            </a:r>
            <a:r>
              <a:rPr lang="en-GB" sz="2600" kern="0" dirty="0"/>
              <a:t> </a:t>
            </a:r>
            <a:r>
              <a:rPr lang="en-GB" sz="2600" kern="0" dirty="0" err="1"/>
              <a:t>slika</a:t>
            </a:r>
            <a:r>
              <a:rPr lang="en-GB" sz="2600" kern="0" dirty="0"/>
              <a:t> </a:t>
            </a:r>
            <a:r>
              <a:rPr lang="en-GB" sz="2600" kern="0" dirty="0" smtClean="0"/>
              <a:t>(2) </a:t>
            </a:r>
            <a:endParaRPr lang="en-GB" sz="2600" kern="0" dirty="0"/>
          </a:p>
        </p:txBody>
      </p:sp>
      <p:sp>
        <p:nvSpPr>
          <p:cNvPr id="6" name="Title 1"/>
          <p:cNvSpPr txBox="1">
            <a:spLocks noGrp="1"/>
          </p:cNvSpPr>
          <p:nvPr>
            <p:ph idx="1"/>
          </p:nvPr>
        </p:nvSpPr>
        <p:spPr>
          <a:xfrm>
            <a:off x="457200" y="2133600"/>
            <a:ext cx="8229600" cy="3887788"/>
          </a:xfrm>
          <a:extLst/>
        </p:spPr>
        <p:txBody>
          <a:bodyPr anchor="ctr"/>
          <a:ls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algn="just">
              <a:buClr>
                <a:srgbClr val="0F5494"/>
              </a:buClr>
              <a:defRPr/>
            </a:pPr>
            <a:r>
              <a:rPr lang="sl-SI" altLang="en-US" sz="2200" i="0" dirty="0" smtClean="0"/>
              <a:t>… vendar izzivi ostajajo</a:t>
            </a:r>
          </a:p>
          <a:p>
            <a:pPr marL="0" indent="0" algn="just">
              <a:buClr>
                <a:srgbClr val="0F5494"/>
              </a:buClr>
              <a:buFontTx/>
              <a:buNone/>
              <a:defRPr/>
            </a:pPr>
            <a:endParaRPr lang="sl-SI" altLang="en-US" sz="2200" i="0" dirty="0" smtClean="0"/>
          </a:p>
          <a:p>
            <a:pPr lvl="1" algn="just">
              <a:buClr>
                <a:srgbClr val="0F5494"/>
              </a:buClr>
              <a:defRPr/>
            </a:pPr>
            <a:r>
              <a:rPr lang="sl-SI" altLang="en-US" sz="2000" b="0" dirty="0" smtClean="0"/>
              <a:t>Vrsta dolgoročnih izzivov</a:t>
            </a:r>
          </a:p>
          <a:p>
            <a:pPr marL="1028700" lvl="2" indent="-342900" algn="just">
              <a:buClr>
                <a:srgbClr val="0F5494"/>
              </a:buClr>
              <a:buFont typeface="Arial" panose="020B0604020202020204" pitchFamily="34" charset="0"/>
              <a:buChar char="•"/>
              <a:defRPr/>
            </a:pPr>
            <a:r>
              <a:rPr lang="sl-SI" altLang="en-US" sz="1800" dirty="0" smtClean="0"/>
              <a:t>Staranje</a:t>
            </a:r>
          </a:p>
          <a:p>
            <a:pPr marL="1028700" lvl="2" indent="-342900" algn="just">
              <a:buClr>
                <a:srgbClr val="0F5494"/>
              </a:buClr>
              <a:buFont typeface="Arial" panose="020B0604020202020204" pitchFamily="34" charset="0"/>
              <a:buChar char="•"/>
              <a:defRPr/>
            </a:pPr>
            <a:r>
              <a:rPr lang="sl-SI" altLang="en-US" sz="1800" dirty="0" smtClean="0"/>
              <a:t>Poglabljanje neenakosti</a:t>
            </a:r>
          </a:p>
          <a:p>
            <a:pPr marL="1028700" lvl="2" indent="-342900" algn="just">
              <a:buClr>
                <a:srgbClr val="0F5494"/>
              </a:buClr>
              <a:buFont typeface="Arial" panose="020B0604020202020204" pitchFamily="34" charset="0"/>
              <a:buChar char="•"/>
              <a:defRPr/>
            </a:pPr>
            <a:r>
              <a:rPr lang="sl-SI" altLang="en-US" sz="1800" dirty="0" smtClean="0"/>
              <a:t>Globalizacija</a:t>
            </a:r>
          </a:p>
          <a:p>
            <a:pPr marL="1028700" lvl="2" indent="-342900" algn="just">
              <a:buClr>
                <a:srgbClr val="0F5494"/>
              </a:buClr>
              <a:buFont typeface="Arial" panose="020B0604020202020204" pitchFamily="34" charset="0"/>
              <a:buChar char="•"/>
              <a:defRPr/>
            </a:pPr>
            <a:r>
              <a:rPr lang="sl-SI" altLang="en-US" sz="1800" dirty="0" smtClean="0"/>
              <a:t>Digitalno gospodarstvo</a:t>
            </a:r>
          </a:p>
          <a:p>
            <a:pPr marL="1028700" lvl="2" indent="-342900" algn="just">
              <a:buClr>
                <a:srgbClr val="0F5494"/>
              </a:buClr>
              <a:buFont typeface="Arial" panose="020B0604020202020204" pitchFamily="34" charset="0"/>
              <a:buChar char="•"/>
              <a:defRPr/>
            </a:pPr>
            <a:r>
              <a:rPr lang="sl-SI" altLang="en-US" sz="1800" dirty="0" smtClean="0"/>
              <a:t>Izzivi produktivnosti</a:t>
            </a:r>
          </a:p>
          <a:p>
            <a:pPr marL="1028700" lvl="2" indent="-342900" algn="just">
              <a:buClr>
                <a:srgbClr val="0F5494"/>
              </a:buClr>
              <a:buFont typeface="Arial" panose="020B0604020202020204" pitchFamily="34" charset="0"/>
              <a:buChar char="•"/>
              <a:defRPr/>
            </a:pPr>
            <a:r>
              <a:rPr lang="en-GB" altLang="en-US" sz="1800" dirty="0" err="1" smtClean="0"/>
              <a:t>Ogroženost</a:t>
            </a:r>
            <a:r>
              <a:rPr lang="en-GB" altLang="en-US" sz="1800" dirty="0" smtClean="0"/>
              <a:t> </a:t>
            </a:r>
            <a:r>
              <a:rPr lang="sl-SI" altLang="en-US" sz="1800" dirty="0" err="1" smtClean="0"/>
              <a:t>naravn</a:t>
            </a:r>
            <a:r>
              <a:rPr lang="en-GB" altLang="en-US" sz="1800" dirty="0" err="1" smtClean="0"/>
              <a:t>ih</a:t>
            </a:r>
            <a:r>
              <a:rPr lang="sl-SI" altLang="en-US" sz="1800" dirty="0" smtClean="0"/>
              <a:t> vir</a:t>
            </a:r>
            <a:r>
              <a:rPr lang="en-GB" altLang="en-US" sz="1800" dirty="0" err="1" smtClean="0"/>
              <a:t>ov</a:t>
            </a:r>
            <a:r>
              <a:rPr lang="sl-SI" altLang="en-US" sz="1800" dirty="0" smtClean="0"/>
              <a:t> in skrb za okolje</a:t>
            </a:r>
          </a:p>
          <a:p>
            <a:pPr marL="685800" lvl="2" indent="0" algn="just">
              <a:buClr>
                <a:srgbClr val="0F5494"/>
              </a:buClr>
              <a:defRPr/>
            </a:pPr>
            <a:endParaRPr lang="sl-SI" altLang="en-US" sz="1800" dirty="0" smtClean="0"/>
          </a:p>
          <a:p>
            <a:pPr lvl="1" algn="just">
              <a:buClr>
                <a:srgbClr val="0F5494"/>
              </a:buClr>
              <a:defRPr/>
            </a:pPr>
            <a:r>
              <a:rPr lang="sl-SI" altLang="en-US" sz="2000" b="0" dirty="0" smtClean="0"/>
              <a:t>Potreba po ohranitvi zagona reform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395288" y="836613"/>
            <a:ext cx="8229600" cy="936625"/>
          </a:xfrm>
        </p:spPr>
        <p:txBody>
          <a:bodyPr/>
          <a:lstStyle/>
          <a:p>
            <a:pPr algn="ctr"/>
            <a:r>
              <a:rPr lang="en-US" altLang="sl-SI" sz="2600" smtClean="0"/>
              <a:t>	Neenakomeren napredek pri doseganju ciljev Evrope 2020</a:t>
            </a:r>
          </a:p>
        </p:txBody>
      </p:sp>
      <p:sp>
        <p:nvSpPr>
          <p:cNvPr id="9219"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29104A2F-2B94-4A14-9122-E7275C578EC6}" type="slidenum">
              <a:rPr lang="en-GB" altLang="en-US" sz="1400" smtClean="0">
                <a:solidFill>
                  <a:schemeClr val="tx1"/>
                </a:solidFill>
                <a:latin typeface="Arial" charset="0"/>
              </a:rPr>
              <a:pPr eaLnBrk="1" hangingPunct="1"/>
              <a:t>7</a:t>
            </a:fld>
            <a:endParaRPr lang="en-GB" altLang="en-US" sz="1400" smtClean="0">
              <a:solidFill>
                <a:schemeClr val="tx1"/>
              </a:solidFill>
              <a:latin typeface="Arial" charset="0"/>
            </a:endParaRPr>
          </a:p>
        </p:txBody>
      </p:sp>
      <p:sp>
        <p:nvSpPr>
          <p:cNvPr id="5" name="Content Placeholder 2"/>
          <p:cNvSpPr txBox="1">
            <a:spLocks/>
          </p:cNvSpPr>
          <p:nvPr/>
        </p:nvSpPr>
        <p:spPr bwMode="auto">
          <a:xfrm>
            <a:off x="457200" y="1916113"/>
            <a:ext cx="8229600" cy="3529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algn="just">
              <a:spcBef>
                <a:spcPct val="20000"/>
              </a:spcBef>
              <a:buClr>
                <a:srgbClr val="0F5494"/>
              </a:buClr>
              <a:defRPr/>
            </a:pPr>
            <a:endParaRPr lang="en-GB" altLang="en-US" sz="2200" dirty="0" smtClean="0"/>
          </a:p>
          <a:p>
            <a:pPr marL="342900" indent="-342900" algn="just">
              <a:spcBef>
                <a:spcPct val="20000"/>
              </a:spcBef>
              <a:buClr>
                <a:srgbClr val="0F5494"/>
              </a:buClr>
              <a:buFont typeface="Arial" panose="020B0604020202020204" pitchFamily="34" charset="0"/>
              <a:buChar char="•"/>
              <a:defRPr/>
            </a:pPr>
            <a:r>
              <a:rPr lang="sl-SI" altLang="en-US" sz="2200" dirty="0" smtClean="0"/>
              <a:t>EU je na dobri poti doseganja ciljev na področju izobraževanja, okolja in energije.</a:t>
            </a:r>
          </a:p>
          <a:p>
            <a:pPr algn="just">
              <a:spcBef>
                <a:spcPct val="20000"/>
              </a:spcBef>
              <a:buClr>
                <a:srgbClr val="0F5494"/>
              </a:buClr>
              <a:buFont typeface="Arial" charset="0"/>
              <a:buChar char="•"/>
              <a:defRPr/>
            </a:pPr>
            <a:endParaRPr lang="sl-SI" altLang="en-US" sz="2200" dirty="0" smtClean="0"/>
          </a:p>
          <a:p>
            <a:pPr marL="342900" indent="-342900" algn="just">
              <a:spcBef>
                <a:spcPct val="20000"/>
              </a:spcBef>
              <a:buClr>
                <a:srgbClr val="0F5494"/>
              </a:buClr>
              <a:buFont typeface="Arial" panose="020B0604020202020204" pitchFamily="34" charset="0"/>
              <a:buChar char="•"/>
              <a:defRPr/>
            </a:pPr>
            <a:r>
              <a:rPr lang="sl-SI" altLang="en-US" sz="2200" dirty="0" smtClean="0"/>
              <a:t>To pa ne drži za zaposlovanje, raziskave in razvoj in zmanjšanje revščine.</a:t>
            </a:r>
          </a:p>
          <a:p>
            <a:pPr algn="just">
              <a:spcBef>
                <a:spcPct val="20000"/>
              </a:spcBef>
              <a:buClr>
                <a:srgbClr val="0F5494"/>
              </a:buClr>
              <a:buFont typeface="Arial" charset="0"/>
              <a:buChar char="•"/>
              <a:defRPr/>
            </a:pPr>
            <a:endParaRPr lang="sl-SI" altLang="en-US" sz="2200" dirty="0" smtClean="0"/>
          </a:p>
          <a:p>
            <a:pPr marL="342900" indent="-342900" algn="just">
              <a:spcBef>
                <a:spcPct val="20000"/>
              </a:spcBef>
              <a:buClr>
                <a:srgbClr val="0F5494"/>
              </a:buClr>
              <a:buFont typeface="Arial" panose="020B0604020202020204" pitchFamily="34" charset="0"/>
              <a:buChar char="•"/>
              <a:defRPr/>
            </a:pPr>
            <a:r>
              <a:rPr lang="sl-SI" altLang="en-US" sz="2200" dirty="0" smtClean="0"/>
              <a:t>Doseganje ciljev kaže na povečevanje razlik med in znotraj držav članic na več področjih</a:t>
            </a:r>
            <a:r>
              <a:rPr lang="en-GB" altLang="en-US" sz="2200" dirty="0" smtClean="0"/>
              <a:t>.</a:t>
            </a:r>
            <a:endParaRPr lang="sl-SI" altLang="en-US" sz="2200" dirty="0" smtClean="0"/>
          </a:p>
          <a:p>
            <a:pPr algn="just">
              <a:spcBef>
                <a:spcPct val="20000"/>
              </a:spcBef>
              <a:buClr>
                <a:srgbClr val="0F5494"/>
              </a:buClr>
              <a:buFontTx/>
              <a:buChar char="•"/>
              <a:defRPr/>
            </a:pPr>
            <a:endParaRPr lang="en-GB" altLang="en-US" sz="2200" dirty="0" smtClean="0"/>
          </a:p>
          <a:p>
            <a:pPr algn="just">
              <a:spcBef>
                <a:spcPct val="20000"/>
              </a:spcBef>
              <a:buClr>
                <a:srgbClr val="0F5494"/>
              </a:buClr>
              <a:buFontTx/>
              <a:buChar char="•"/>
              <a:defRPr/>
            </a:pPr>
            <a:endParaRPr lang="en-GB" altLang="en-US" sz="2200" dirty="0" smtClean="0"/>
          </a:p>
          <a:p>
            <a:pPr algn="just">
              <a:spcBef>
                <a:spcPct val="20000"/>
              </a:spcBef>
              <a:buClr>
                <a:srgbClr val="0F5494"/>
              </a:buClr>
              <a:buFontTx/>
              <a:buChar char="•"/>
              <a:defRPr/>
            </a:pPr>
            <a:endParaRPr lang="en-GB" altLang="en-US" sz="2200" dirty="0" smtClean="0"/>
          </a:p>
          <a:p>
            <a:pPr algn="just">
              <a:spcBef>
                <a:spcPct val="20000"/>
              </a:spcBef>
              <a:buClr>
                <a:srgbClr val="0F5494"/>
              </a:buClr>
              <a:defRPr/>
            </a:pPr>
            <a:endParaRPr lang="en-GB" altLang="en-US" sz="2200" dirty="0" smtClean="0"/>
          </a:p>
          <a:p>
            <a:pPr algn="just">
              <a:spcBef>
                <a:spcPct val="20000"/>
              </a:spcBef>
              <a:buClr>
                <a:srgbClr val="0F5494"/>
              </a:buClr>
              <a:defRPr/>
            </a:pPr>
            <a:endParaRPr lang="en-GB" altLang="en-US" sz="2200" dirty="0" smtClean="0"/>
          </a:p>
          <a:p>
            <a:pPr algn="just">
              <a:spcBef>
                <a:spcPct val="20000"/>
              </a:spcBef>
              <a:buClr>
                <a:srgbClr val="0F5494"/>
              </a:buClr>
              <a:defRPr/>
            </a:pPr>
            <a:endParaRPr lang="en-GB" altLang="en-US" sz="2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95288" y="836613"/>
            <a:ext cx="8229600" cy="936625"/>
          </a:xfrm>
        </p:spPr>
        <p:txBody>
          <a:bodyPr/>
          <a:lstStyle/>
          <a:p>
            <a:pPr algn="ctr"/>
            <a:r>
              <a:rPr lang="en-GB" altLang="sl-SI" sz="2600" smtClean="0"/>
              <a:t>Cilji Evropa 2020: nekaj omejitev, vrsta prednosti</a:t>
            </a:r>
          </a:p>
        </p:txBody>
      </p:sp>
      <p:sp>
        <p:nvSpPr>
          <p:cNvPr id="10243"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20CA1F2C-0144-412A-A5D9-814152067719}" type="slidenum">
              <a:rPr lang="en-GB" altLang="en-US" sz="1400" smtClean="0">
                <a:solidFill>
                  <a:schemeClr val="tx1"/>
                </a:solidFill>
                <a:latin typeface="Arial" charset="0"/>
              </a:rPr>
              <a:pPr eaLnBrk="1" hangingPunct="1"/>
              <a:t>8</a:t>
            </a:fld>
            <a:endParaRPr lang="en-GB" altLang="en-US" sz="1400" smtClean="0">
              <a:solidFill>
                <a:schemeClr val="tx1"/>
              </a:solidFill>
              <a:latin typeface="Arial" charset="0"/>
            </a:endParaRPr>
          </a:p>
        </p:txBody>
      </p:sp>
      <p:graphicFrame>
        <p:nvGraphicFramePr>
          <p:cNvPr id="5" name="Table 4"/>
          <p:cNvGraphicFramePr>
            <a:graphicFrameLocks noGrp="1"/>
          </p:cNvGraphicFramePr>
          <p:nvPr/>
        </p:nvGraphicFramePr>
        <p:xfrm>
          <a:off x="468313" y="2420938"/>
          <a:ext cx="8351838" cy="2952751"/>
        </p:xfrm>
        <a:graphic>
          <a:graphicData uri="http://schemas.openxmlformats.org/drawingml/2006/table">
            <a:tbl>
              <a:tblPr firstRow="1" bandRow="1">
                <a:tableStyleId>{21E4AEA4-8DFA-4A89-87EB-49C32662AFE0}</a:tableStyleId>
              </a:tblPr>
              <a:tblGrid>
                <a:gridCol w="4175919"/>
                <a:gridCol w="4175919"/>
              </a:tblGrid>
              <a:tr h="476917">
                <a:tc>
                  <a:txBody>
                    <a:bodyPr/>
                    <a:lstStyle/>
                    <a:p>
                      <a:pPr algn="ctr"/>
                      <a:r>
                        <a:rPr lang="en-GB" sz="1800" noProof="0" dirty="0" smtClean="0"/>
                        <a:t>OMEJITVE</a:t>
                      </a:r>
                      <a:endParaRPr lang="en-GB" sz="1800" noProof="0" dirty="0"/>
                    </a:p>
                  </a:txBody>
                  <a:tcPr marL="91428" marR="91428" marT="45719" marB="45719">
                    <a:solidFill>
                      <a:srgbClr val="0F5494"/>
                    </a:solidFill>
                  </a:tcPr>
                </a:tc>
                <a:tc>
                  <a:txBody>
                    <a:bodyPr/>
                    <a:lstStyle/>
                    <a:p>
                      <a:pPr algn="ctr"/>
                      <a:r>
                        <a:rPr lang="en-GB" sz="1800" noProof="0" dirty="0" smtClean="0"/>
                        <a:t>PREDNOSTI</a:t>
                      </a:r>
                      <a:endParaRPr lang="en-GB" sz="1800" noProof="0" dirty="0"/>
                    </a:p>
                  </a:txBody>
                  <a:tcPr marL="91428" marR="91428" marT="45719" marB="45719">
                    <a:solidFill>
                      <a:srgbClr val="0F5494"/>
                    </a:solidFill>
                  </a:tcPr>
                </a:tc>
              </a:tr>
              <a:tr h="476917">
                <a:tc>
                  <a:txBody>
                    <a:bodyPr/>
                    <a:lstStyle/>
                    <a:p>
                      <a:pPr algn="just"/>
                      <a:r>
                        <a:rPr lang="en-GB" sz="1600" noProof="0" dirty="0" err="1" smtClean="0"/>
                        <a:t>Niso</a:t>
                      </a:r>
                      <a:r>
                        <a:rPr lang="en-GB" sz="1600" noProof="0" dirty="0" smtClean="0"/>
                        <a:t> </a:t>
                      </a:r>
                      <a:r>
                        <a:rPr lang="en-GB" sz="1600" noProof="0" dirty="0" err="1" smtClean="0"/>
                        <a:t>dovolj</a:t>
                      </a:r>
                      <a:r>
                        <a:rPr lang="en-GB" sz="1600" noProof="0" dirty="0" smtClean="0"/>
                        <a:t> </a:t>
                      </a:r>
                      <a:r>
                        <a:rPr lang="en-GB" sz="1600" noProof="0" dirty="0" err="1" smtClean="0"/>
                        <a:t>izčrpni</a:t>
                      </a:r>
                      <a:endParaRPr lang="en-GB" sz="1600" noProof="0" dirty="0"/>
                    </a:p>
                  </a:txBody>
                  <a:tcPr marL="91428" marR="91428" marT="45719" marB="45719"/>
                </a:tc>
                <a:tc>
                  <a:txBody>
                    <a:bodyPr/>
                    <a:lstStyle/>
                    <a:p>
                      <a:pPr algn="just"/>
                      <a:r>
                        <a:rPr lang="en-GB" sz="1600" noProof="0" dirty="0" err="1" smtClean="0"/>
                        <a:t>Preprost</a:t>
                      </a:r>
                      <a:r>
                        <a:rPr lang="en-GB" sz="1600" noProof="0" dirty="0" smtClean="0"/>
                        <a:t> </a:t>
                      </a:r>
                      <a:r>
                        <a:rPr lang="en-GB" sz="1600" noProof="0" dirty="0" err="1" smtClean="0"/>
                        <a:t>nadzor</a:t>
                      </a:r>
                      <a:r>
                        <a:rPr lang="en-GB" sz="1600" noProof="0" dirty="0" smtClean="0"/>
                        <a:t> in </a:t>
                      </a:r>
                      <a:r>
                        <a:rPr lang="en-GB" sz="1600" noProof="0" dirty="0" err="1" smtClean="0"/>
                        <a:t>opazovanje</a:t>
                      </a:r>
                      <a:endParaRPr lang="en-GB" sz="1600" noProof="0" dirty="0"/>
                    </a:p>
                  </a:txBody>
                  <a:tcPr marL="91428" marR="91428" marT="45719" marB="45719"/>
                </a:tc>
              </a:tr>
              <a:tr h="1175959">
                <a:tc>
                  <a:txBody>
                    <a:bodyPr/>
                    <a:lstStyle/>
                    <a:p>
                      <a:pPr algn="just"/>
                      <a:r>
                        <a:rPr lang="en-GB" sz="1600" noProof="0" dirty="0" err="1" smtClean="0"/>
                        <a:t>Različne</a:t>
                      </a:r>
                      <a:r>
                        <a:rPr lang="en-GB" sz="1600" noProof="0" dirty="0" smtClean="0"/>
                        <a:t> </a:t>
                      </a:r>
                      <a:r>
                        <a:rPr lang="en-GB" sz="1600" noProof="0" dirty="0" err="1" smtClean="0"/>
                        <a:t>ravni</a:t>
                      </a:r>
                      <a:r>
                        <a:rPr lang="en-GB" sz="1600" baseline="0" noProof="0" dirty="0" smtClean="0"/>
                        <a:t> </a:t>
                      </a:r>
                      <a:r>
                        <a:rPr lang="en-GB" sz="1600" baseline="0" noProof="0" dirty="0" err="1" smtClean="0"/>
                        <a:t>prizadevanj</a:t>
                      </a:r>
                      <a:r>
                        <a:rPr lang="en-GB" sz="1600" noProof="0" dirty="0" smtClean="0"/>
                        <a:t> in </a:t>
                      </a:r>
                      <a:r>
                        <a:rPr lang="en-GB" sz="1600" noProof="0" dirty="0" err="1" smtClean="0"/>
                        <a:t>zavez</a:t>
                      </a:r>
                      <a:r>
                        <a:rPr lang="en-GB" sz="1600" noProof="0" dirty="0" smtClean="0"/>
                        <a:t> med </a:t>
                      </a:r>
                      <a:r>
                        <a:rPr lang="en-GB" sz="1600" noProof="0" dirty="0" err="1" smtClean="0"/>
                        <a:t>državami</a:t>
                      </a:r>
                      <a:r>
                        <a:rPr lang="en-GB" sz="1600" noProof="0" dirty="0" smtClean="0"/>
                        <a:t> </a:t>
                      </a:r>
                      <a:r>
                        <a:rPr lang="en-GB" sz="1600" noProof="0" dirty="0" err="1" smtClean="0"/>
                        <a:t>članicami</a:t>
                      </a:r>
                      <a:endParaRPr lang="en-GB" sz="1600" noProof="0" dirty="0"/>
                    </a:p>
                  </a:txBody>
                  <a:tcPr marL="91428" marR="91428" marT="45719" marB="45719"/>
                </a:tc>
                <a:tc>
                  <a:txBody>
                    <a:bodyPr/>
                    <a:lstStyle/>
                    <a:p>
                      <a:pPr algn="just"/>
                      <a:r>
                        <a:rPr lang="pl-PL" sz="1600" noProof="0" dirty="0" smtClean="0"/>
                        <a:t>S</a:t>
                      </a:r>
                      <a:r>
                        <a:rPr lang="en-GB" sz="1600" noProof="0" dirty="0" smtClean="0"/>
                        <a:t>amok</a:t>
                      </a:r>
                      <a:r>
                        <a:rPr lang="pl-PL" sz="1600" noProof="0" dirty="0" err="1" smtClean="0"/>
                        <a:t>repit</a:t>
                      </a:r>
                      <a:r>
                        <a:rPr lang="en-GB" sz="1600" noProof="0" dirty="0" err="1" smtClean="0"/>
                        <a:t>ev</a:t>
                      </a:r>
                      <a:r>
                        <a:rPr lang="pl-PL" sz="1600" noProof="0" dirty="0" smtClean="0"/>
                        <a:t>: </a:t>
                      </a:r>
                      <a:r>
                        <a:rPr lang="pl-PL" sz="1600" noProof="0" dirty="0" err="1" smtClean="0"/>
                        <a:t>napredek</a:t>
                      </a:r>
                      <a:r>
                        <a:rPr lang="pl-PL" sz="1600" noProof="0" dirty="0" smtClean="0"/>
                        <a:t> na enem </a:t>
                      </a:r>
                      <a:r>
                        <a:rPr lang="pl-PL" sz="1600" noProof="0" dirty="0" err="1" smtClean="0"/>
                        <a:t>področju</a:t>
                      </a:r>
                      <a:r>
                        <a:rPr lang="en-GB" sz="1600" noProof="0" dirty="0" smtClean="0"/>
                        <a:t> se </a:t>
                      </a:r>
                      <a:r>
                        <a:rPr lang="en-GB" sz="1600" noProof="0" dirty="0" err="1" smtClean="0"/>
                        <a:t>odraža</a:t>
                      </a:r>
                      <a:r>
                        <a:rPr lang="en-GB" sz="1600" noProof="0" dirty="0" smtClean="0"/>
                        <a:t> </a:t>
                      </a:r>
                      <a:r>
                        <a:rPr lang="pl-PL" sz="1600" noProof="0" dirty="0" smtClean="0"/>
                        <a:t>v </a:t>
                      </a:r>
                      <a:r>
                        <a:rPr lang="en-GB" sz="1600" noProof="0" dirty="0" err="1" smtClean="0"/>
                        <a:t>napred</a:t>
                      </a:r>
                      <a:r>
                        <a:rPr lang="pl-PL" sz="1600" noProof="0" dirty="0" smtClean="0"/>
                        <a:t>ku na </a:t>
                      </a:r>
                      <a:r>
                        <a:rPr lang="pl-PL" sz="1600" noProof="0" dirty="0" err="1" smtClean="0"/>
                        <a:t>drugih</a:t>
                      </a:r>
                      <a:r>
                        <a:rPr lang="pl-PL" sz="1600" noProof="0" dirty="0" smtClean="0"/>
                        <a:t> </a:t>
                      </a:r>
                      <a:r>
                        <a:rPr lang="pl-PL" sz="1600" noProof="0" dirty="0" err="1" smtClean="0"/>
                        <a:t>področjih</a:t>
                      </a:r>
                      <a:endParaRPr lang="en-GB" sz="1600" noProof="0" dirty="0" smtClean="0"/>
                    </a:p>
                  </a:txBody>
                  <a:tcPr marL="91428" marR="91428" marT="45719" marB="45719"/>
                </a:tc>
              </a:tr>
              <a:tr h="822958">
                <a:tc>
                  <a:txBody>
                    <a:bodyPr/>
                    <a:lstStyle/>
                    <a:p>
                      <a:pPr algn="just"/>
                      <a:r>
                        <a:rPr lang="en-GB" sz="1600" noProof="0" dirty="0" err="1" smtClean="0"/>
                        <a:t>Potreba</a:t>
                      </a:r>
                      <a:r>
                        <a:rPr lang="en-GB" sz="1600" noProof="0" dirty="0" smtClean="0"/>
                        <a:t> </a:t>
                      </a:r>
                      <a:r>
                        <a:rPr lang="en-GB" sz="1600" noProof="0" dirty="0" err="1" smtClean="0"/>
                        <a:t>bo</a:t>
                      </a:r>
                      <a:r>
                        <a:rPr lang="en-GB" sz="1600" noProof="0" dirty="0" smtClean="0"/>
                        <a:t> </a:t>
                      </a:r>
                      <a:r>
                        <a:rPr lang="en-GB" sz="1600" noProof="0" dirty="0" err="1" smtClean="0"/>
                        <a:t>kvalitativni</a:t>
                      </a:r>
                      <a:r>
                        <a:rPr lang="en-GB" sz="1600" noProof="0" dirty="0" smtClean="0"/>
                        <a:t> </a:t>
                      </a:r>
                      <a:r>
                        <a:rPr lang="en-GB" sz="1600" noProof="0" dirty="0" err="1" smtClean="0"/>
                        <a:t>oceni</a:t>
                      </a:r>
                      <a:endParaRPr lang="en-GB" sz="1600" noProof="0" dirty="0"/>
                    </a:p>
                  </a:txBody>
                  <a:tcPr marL="91428" marR="91428" marT="45719" marB="45719"/>
                </a:tc>
                <a:tc>
                  <a:txBody>
                    <a:bodyPr/>
                    <a:lstStyle/>
                    <a:p>
                      <a:pPr algn="just"/>
                      <a:r>
                        <a:rPr lang="en-GB" sz="1600" noProof="0" dirty="0" err="1" smtClean="0"/>
                        <a:t>Ključne</a:t>
                      </a:r>
                      <a:r>
                        <a:rPr lang="en-GB" sz="1600" baseline="0" noProof="0" dirty="0" smtClean="0"/>
                        <a:t> </a:t>
                      </a:r>
                      <a:r>
                        <a:rPr lang="en-GB" sz="1600" baseline="0" noProof="0" dirty="0" err="1" smtClean="0"/>
                        <a:t>smernice</a:t>
                      </a:r>
                      <a:r>
                        <a:rPr lang="en-GB" sz="1600" noProof="0" dirty="0" smtClean="0"/>
                        <a:t> </a:t>
                      </a:r>
                      <a:r>
                        <a:rPr lang="en-GB" sz="1600" noProof="0" dirty="0" err="1" smtClean="0"/>
                        <a:t>za</a:t>
                      </a:r>
                      <a:r>
                        <a:rPr lang="en-GB" sz="1600" noProof="0" dirty="0" smtClean="0"/>
                        <a:t> </a:t>
                      </a:r>
                      <a:r>
                        <a:rPr lang="en-GB" sz="1600" noProof="0" dirty="0" err="1" smtClean="0"/>
                        <a:t>ukrepe</a:t>
                      </a:r>
                      <a:r>
                        <a:rPr lang="en-GB" sz="1600" noProof="0" dirty="0" smtClean="0"/>
                        <a:t>, </a:t>
                      </a:r>
                      <a:r>
                        <a:rPr lang="en-GB" sz="1600" noProof="0" dirty="0" err="1" smtClean="0"/>
                        <a:t>ki</a:t>
                      </a:r>
                      <a:r>
                        <a:rPr lang="en-GB" sz="1600" noProof="0" dirty="0" smtClean="0"/>
                        <a:t> so </a:t>
                      </a:r>
                      <a:r>
                        <a:rPr lang="en-GB" sz="1600" noProof="0" dirty="0" err="1" smtClean="0"/>
                        <a:t>oblikovale</a:t>
                      </a:r>
                      <a:r>
                        <a:rPr lang="en-GB" sz="1600" noProof="0" dirty="0" smtClean="0"/>
                        <a:t> </a:t>
                      </a:r>
                      <a:r>
                        <a:rPr lang="en-GB" sz="1600" noProof="0" dirty="0" err="1" smtClean="0"/>
                        <a:t>reformne</a:t>
                      </a:r>
                      <a:r>
                        <a:rPr lang="en-GB" sz="1600" noProof="0" dirty="0" smtClean="0"/>
                        <a:t> </a:t>
                      </a:r>
                      <a:r>
                        <a:rPr lang="en-GB" sz="1600" noProof="0" dirty="0" err="1" smtClean="0"/>
                        <a:t>programe</a:t>
                      </a:r>
                      <a:r>
                        <a:rPr lang="en-GB" sz="1600" noProof="0" dirty="0" smtClean="0"/>
                        <a:t> </a:t>
                      </a:r>
                      <a:r>
                        <a:rPr lang="en-GB" sz="1600" noProof="0" dirty="0" err="1" smtClean="0"/>
                        <a:t>držav</a:t>
                      </a:r>
                      <a:r>
                        <a:rPr lang="en-GB" sz="1600" noProof="0" dirty="0" smtClean="0"/>
                        <a:t> </a:t>
                      </a:r>
                      <a:r>
                        <a:rPr lang="en-GB" sz="1600" noProof="0" dirty="0" err="1" smtClean="0"/>
                        <a:t>članic</a:t>
                      </a:r>
                      <a:endParaRPr lang="en-GB" sz="1600" noProof="0" dirty="0" smtClean="0"/>
                    </a:p>
                  </a:txBody>
                  <a:tcPr marL="91428" marR="91428" marT="45719" marB="45719"/>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95288" y="908050"/>
            <a:ext cx="8229600" cy="936625"/>
          </a:xfrm>
        </p:spPr>
        <p:txBody>
          <a:bodyPr/>
          <a:lstStyle/>
          <a:p>
            <a:pPr algn="ctr"/>
            <a:r>
              <a:rPr lang="en-US" altLang="sl-SI" sz="2600" smtClean="0"/>
              <a:t>	Vpliv ključnih iniciativ zahteva bolj poglobljeno oceno</a:t>
            </a:r>
          </a:p>
        </p:txBody>
      </p:sp>
      <p:sp>
        <p:nvSpPr>
          <p:cNvPr id="11267" name="Slide Number Placeholder 3"/>
          <p:cNvSpPr>
            <a:spLocks noGrp="1"/>
          </p:cNvSpPr>
          <p:nvPr>
            <p:ph type="sldNum" sz="quarter" idx="12"/>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8264C36B-6145-4A08-B5E3-15784BBE82AE}" type="slidenum">
              <a:rPr lang="en-GB" altLang="en-US" sz="1400" smtClean="0">
                <a:solidFill>
                  <a:schemeClr val="tx1"/>
                </a:solidFill>
                <a:latin typeface="Arial" charset="0"/>
              </a:rPr>
              <a:pPr eaLnBrk="1" hangingPunct="1"/>
              <a:t>9</a:t>
            </a:fld>
            <a:endParaRPr lang="en-GB" altLang="en-US" sz="1400" smtClean="0">
              <a:solidFill>
                <a:schemeClr val="tx1"/>
              </a:solidFill>
              <a:latin typeface="Arial" charset="0"/>
            </a:endParaRPr>
          </a:p>
        </p:txBody>
      </p:sp>
      <p:sp>
        <p:nvSpPr>
          <p:cNvPr id="5" name="Content Placeholder 2"/>
          <p:cNvSpPr txBox="1">
            <a:spLocks/>
          </p:cNvSpPr>
          <p:nvPr/>
        </p:nvSpPr>
        <p:spPr bwMode="auto">
          <a:xfrm>
            <a:off x="457200" y="1773238"/>
            <a:ext cx="8229600" cy="1655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algn="just">
              <a:spcBef>
                <a:spcPct val="20000"/>
              </a:spcBef>
              <a:buClr>
                <a:srgbClr val="0F5494"/>
              </a:buClr>
              <a:defRPr/>
            </a:pPr>
            <a:endParaRPr lang="en-GB" altLang="en-US" sz="2200" dirty="0" smtClean="0"/>
          </a:p>
          <a:p>
            <a:pPr marL="342900" indent="-342900" algn="just">
              <a:spcBef>
                <a:spcPct val="20000"/>
              </a:spcBef>
              <a:buClr>
                <a:srgbClr val="0F5494"/>
              </a:buClr>
              <a:buFont typeface="Arial" panose="020B0604020202020204" pitchFamily="34" charset="0"/>
              <a:buChar char="•"/>
              <a:defRPr/>
            </a:pPr>
            <a:r>
              <a:rPr lang="sl-SI" altLang="en-US" sz="2200" dirty="0" smtClean="0"/>
              <a:t>Večino iniciativ je Evropska komisija že predstavila, mnoge pa so bile tudi sprejete.</a:t>
            </a:r>
          </a:p>
          <a:p>
            <a:pPr algn="just">
              <a:spcBef>
                <a:spcPct val="20000"/>
              </a:spcBef>
              <a:buClr>
                <a:srgbClr val="0F5494"/>
              </a:buClr>
              <a:buFontTx/>
              <a:buChar char="•"/>
              <a:defRPr/>
            </a:pPr>
            <a:endParaRPr lang="sl-SI" altLang="en-US" sz="1500" dirty="0" smtClean="0"/>
          </a:p>
          <a:p>
            <a:pPr marL="342900" indent="-342900" algn="just">
              <a:spcBef>
                <a:spcPct val="20000"/>
              </a:spcBef>
              <a:buClr>
                <a:srgbClr val="0F5494"/>
              </a:buClr>
              <a:buFont typeface="Arial" panose="020B0604020202020204" pitchFamily="34" charset="0"/>
              <a:buChar char="•"/>
              <a:defRPr/>
            </a:pPr>
            <a:r>
              <a:rPr lang="sl-SI" altLang="en-US" sz="2200" dirty="0" smtClean="0"/>
              <a:t>Vendar je še prezgodaj za oceno njihovih učinkov. </a:t>
            </a:r>
          </a:p>
          <a:p>
            <a:pPr algn="just">
              <a:spcBef>
                <a:spcPct val="20000"/>
              </a:spcBef>
              <a:buClr>
                <a:srgbClr val="0F5494"/>
              </a:buClr>
              <a:buFontTx/>
              <a:buChar char="•"/>
              <a:defRPr/>
            </a:pPr>
            <a:endParaRPr lang="en-GB" altLang="en-US" sz="2200" dirty="0" smtClean="0"/>
          </a:p>
          <a:p>
            <a:pPr algn="just">
              <a:spcBef>
                <a:spcPct val="20000"/>
              </a:spcBef>
              <a:buClr>
                <a:srgbClr val="0F5494"/>
              </a:buClr>
              <a:defRPr/>
            </a:pPr>
            <a:endParaRPr lang="en-GB" altLang="en-US" sz="2200" dirty="0" smtClean="0"/>
          </a:p>
          <a:p>
            <a:pPr algn="just">
              <a:spcBef>
                <a:spcPct val="20000"/>
              </a:spcBef>
              <a:buClr>
                <a:srgbClr val="0F5494"/>
              </a:buClr>
              <a:buFontTx/>
              <a:buChar char="•"/>
              <a:defRPr/>
            </a:pPr>
            <a:endParaRPr lang="en-GB" altLang="en-US" sz="2200" dirty="0" smtClean="0"/>
          </a:p>
          <a:p>
            <a:pPr algn="just">
              <a:spcBef>
                <a:spcPct val="20000"/>
              </a:spcBef>
              <a:buClr>
                <a:srgbClr val="0F5494"/>
              </a:buClr>
              <a:buFontTx/>
              <a:buChar char="•"/>
              <a:defRPr/>
            </a:pPr>
            <a:endParaRPr lang="en-GB" altLang="en-US" sz="2200" dirty="0" smtClean="0"/>
          </a:p>
          <a:p>
            <a:pPr algn="just">
              <a:spcBef>
                <a:spcPct val="20000"/>
              </a:spcBef>
              <a:buClr>
                <a:srgbClr val="0F5494"/>
              </a:buClr>
              <a:buFontTx/>
              <a:buChar char="•"/>
              <a:defRPr/>
            </a:pPr>
            <a:endParaRPr lang="en-GB" altLang="en-US" sz="2200" dirty="0" smtClean="0"/>
          </a:p>
          <a:p>
            <a:pPr algn="just">
              <a:spcBef>
                <a:spcPct val="20000"/>
              </a:spcBef>
              <a:buClr>
                <a:srgbClr val="0F5494"/>
              </a:buClr>
              <a:defRPr/>
            </a:pPr>
            <a:endParaRPr lang="en-GB" altLang="en-US" sz="2200" dirty="0" smtClean="0"/>
          </a:p>
          <a:p>
            <a:pPr algn="just">
              <a:spcBef>
                <a:spcPct val="20000"/>
              </a:spcBef>
              <a:buClr>
                <a:srgbClr val="0F5494"/>
              </a:buClr>
              <a:defRPr/>
            </a:pPr>
            <a:endParaRPr lang="en-GB" altLang="en-US" sz="2200" dirty="0" smtClean="0"/>
          </a:p>
          <a:p>
            <a:pPr algn="just">
              <a:spcBef>
                <a:spcPct val="20000"/>
              </a:spcBef>
              <a:buClr>
                <a:srgbClr val="0F5494"/>
              </a:buClr>
              <a:defRPr/>
            </a:pPr>
            <a:endParaRPr lang="en-GB" altLang="en-US" sz="2200" dirty="0" smtClean="0"/>
          </a:p>
        </p:txBody>
      </p:sp>
      <p:graphicFrame>
        <p:nvGraphicFramePr>
          <p:cNvPr id="7" name="Table 6"/>
          <p:cNvGraphicFramePr>
            <a:graphicFrameLocks noGrp="1"/>
          </p:cNvGraphicFramePr>
          <p:nvPr/>
        </p:nvGraphicFramePr>
        <p:xfrm>
          <a:off x="457200" y="4149725"/>
          <a:ext cx="8353424" cy="2020889"/>
        </p:xfrm>
        <a:graphic>
          <a:graphicData uri="http://schemas.openxmlformats.org/drawingml/2006/table">
            <a:tbl>
              <a:tblPr firstRow="1" bandRow="1">
                <a:tableStyleId>{21E4AEA4-8DFA-4A89-87EB-49C32662AFE0}</a:tableStyleId>
              </a:tblPr>
              <a:tblGrid>
                <a:gridCol w="4176712"/>
                <a:gridCol w="4176712"/>
              </a:tblGrid>
              <a:tr h="365706">
                <a:tc>
                  <a:txBody>
                    <a:bodyPr/>
                    <a:lstStyle/>
                    <a:p>
                      <a:pPr algn="ctr"/>
                      <a:r>
                        <a:rPr lang="sl-SI" sz="1800" noProof="0" dirty="0" smtClean="0"/>
                        <a:t>OMEJITVE</a:t>
                      </a:r>
                      <a:endParaRPr lang="sl-SI" sz="1800" noProof="0" dirty="0"/>
                    </a:p>
                  </a:txBody>
                  <a:tcPr marL="91445" marR="91445" marT="45693" marB="45693">
                    <a:solidFill>
                      <a:srgbClr val="0F5494"/>
                    </a:solidFill>
                  </a:tcPr>
                </a:tc>
                <a:tc>
                  <a:txBody>
                    <a:bodyPr/>
                    <a:lstStyle/>
                    <a:p>
                      <a:pPr algn="ctr"/>
                      <a:r>
                        <a:rPr lang="sl-SI" sz="1800" noProof="0" dirty="0" smtClean="0"/>
                        <a:t>PREDNOSTI</a:t>
                      </a:r>
                      <a:endParaRPr lang="sl-SI" sz="1800" noProof="0" dirty="0"/>
                    </a:p>
                  </a:txBody>
                  <a:tcPr marL="91445" marR="91445" marT="45693" marB="45693">
                    <a:solidFill>
                      <a:srgbClr val="0F5494"/>
                    </a:solidFill>
                  </a:tcPr>
                </a:tc>
              </a:tr>
              <a:tr h="476648">
                <a:tc>
                  <a:txBody>
                    <a:bodyPr/>
                    <a:lstStyle/>
                    <a:p>
                      <a:pPr algn="just"/>
                      <a:r>
                        <a:rPr lang="sl-SI" sz="1600" noProof="0" dirty="0" smtClean="0"/>
                        <a:t>Ovire</a:t>
                      </a:r>
                      <a:r>
                        <a:rPr lang="sl-SI" sz="1600" baseline="0" noProof="0" dirty="0" smtClean="0"/>
                        <a:t> prepoznavnosti in ozaveščenosti</a:t>
                      </a:r>
                      <a:endParaRPr lang="sl-SI" sz="1600" noProof="0" dirty="0"/>
                    </a:p>
                  </a:txBody>
                  <a:tcPr marL="91445" marR="91445" marT="45693" marB="45693"/>
                </a:tc>
                <a:tc>
                  <a:txBody>
                    <a:bodyPr/>
                    <a:lstStyle/>
                    <a:p>
                      <a:pPr algn="just"/>
                      <a:r>
                        <a:rPr lang="sl-SI" sz="1600" noProof="0" dirty="0" smtClean="0"/>
                        <a:t>Spodbujanje vzajemnega učenja</a:t>
                      </a:r>
                      <a:endParaRPr lang="sl-SI" sz="1600" noProof="0" dirty="0"/>
                    </a:p>
                  </a:txBody>
                  <a:tcPr marL="91445" marR="91445" marT="45693" marB="45693"/>
                </a:tc>
              </a:tr>
              <a:tr h="701887">
                <a:tc>
                  <a:txBody>
                    <a:bodyPr/>
                    <a:lstStyle/>
                    <a:p>
                      <a:pPr algn="just"/>
                      <a:r>
                        <a:rPr lang="sl-SI" sz="1600" noProof="0" dirty="0" smtClean="0"/>
                        <a:t>Krovni okvirji</a:t>
                      </a:r>
                      <a:r>
                        <a:rPr lang="sl-SI" sz="1600" baseline="0" noProof="0" dirty="0" smtClean="0"/>
                        <a:t> namesto operativnih programov</a:t>
                      </a:r>
                      <a:endParaRPr lang="sl-SI" sz="1600" noProof="0" dirty="0"/>
                    </a:p>
                  </a:txBody>
                  <a:tcPr marL="91445" marR="91445" marT="45693" marB="45693"/>
                </a:tc>
                <a:tc>
                  <a:txBody>
                    <a:bodyPr/>
                    <a:lstStyle/>
                    <a:p>
                      <a:pPr algn="just"/>
                      <a:r>
                        <a:rPr lang="sl-SI" sz="1600" noProof="0" dirty="0" smtClean="0"/>
                        <a:t>Spodbujanje političnih ukrepov v državah članicah in več regijah</a:t>
                      </a:r>
                      <a:endParaRPr lang="sl-SI" sz="1600" noProof="0" dirty="0"/>
                    </a:p>
                  </a:txBody>
                  <a:tcPr marL="91445" marR="91445" marT="45693" marB="45693"/>
                </a:tc>
              </a:tr>
              <a:tr h="476648">
                <a:tc>
                  <a:txBody>
                    <a:bodyPr/>
                    <a:lstStyle/>
                    <a:p>
                      <a:pPr algn="just"/>
                      <a:r>
                        <a:rPr lang="sl-SI" sz="1600" noProof="0" dirty="0" smtClean="0"/>
                        <a:t>Slaba osredotočenost: nabor</a:t>
                      </a:r>
                      <a:r>
                        <a:rPr lang="sl-SI" sz="1600" baseline="0" noProof="0" dirty="0" smtClean="0"/>
                        <a:t> ukrepov</a:t>
                      </a:r>
                      <a:endParaRPr lang="sl-SI" sz="1600" noProof="0" dirty="0"/>
                    </a:p>
                  </a:txBody>
                  <a:tcPr marL="91445" marR="91445" marT="45693" marB="45693"/>
                </a:tc>
                <a:tc>
                  <a:txBody>
                    <a:bodyPr/>
                    <a:lstStyle/>
                    <a:p>
                      <a:pPr algn="just"/>
                      <a:r>
                        <a:rPr lang="sl-SI" sz="1600" noProof="0" dirty="0" smtClean="0"/>
                        <a:t>Vodnik za</a:t>
                      </a:r>
                      <a:r>
                        <a:rPr lang="sl-SI" sz="1600" baseline="0" noProof="0" dirty="0" smtClean="0"/>
                        <a:t> uporabo EU sredstev</a:t>
                      </a:r>
                      <a:endParaRPr lang="sl-SI" sz="1600" noProof="0" dirty="0"/>
                    </a:p>
                  </a:txBody>
                  <a:tcPr marL="91445" marR="91445" marT="45693" marB="45693"/>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F5494"/>
      </a:hlink>
      <a:folHlink>
        <a:srgbClr val="0F5494"/>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14245</TotalTime>
  <Words>1216</Words>
  <Application>Microsoft Office PowerPoint</Application>
  <PresentationFormat>Diaprojekcija na zaslonu (4:3)</PresentationFormat>
  <Paragraphs>213</Paragraphs>
  <Slides>19</Slides>
  <Notes>1</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19</vt:i4>
      </vt:variant>
    </vt:vector>
  </HeadingPairs>
  <TitlesOfParts>
    <vt:vector size="22" baseType="lpstr">
      <vt:lpstr>Verdana</vt:lpstr>
      <vt:lpstr>Arial</vt:lpstr>
      <vt:lpstr>Slide_Master</vt:lpstr>
      <vt:lpstr>JAVNO POSVETOVANJE O STRATEGIJI EVROPA 2020  Pregled strategije Evropa 2020  </vt:lpstr>
      <vt:lpstr>Strategija Evropa 2020: mejniki</vt:lpstr>
      <vt:lpstr>PowerPointova predstavitev</vt:lpstr>
      <vt:lpstr>Javno posvetovanje o strategiji Evropa: zakaj?</vt:lpstr>
      <vt:lpstr>PowerPointova predstavitev</vt:lpstr>
      <vt:lpstr>PowerPointova predstavitev</vt:lpstr>
      <vt:lpstr> Neenakomeren napredek pri doseganju ciljev Evrope 2020</vt:lpstr>
      <vt:lpstr>Cilji Evropa 2020: nekaj omejitev, vrsta prednosti</vt:lpstr>
      <vt:lpstr> Vpliv ključnih iniciativ zahteva bolj poglobljeno oceno</vt:lpstr>
      <vt:lpstr>PowerPointova predstavitev</vt:lpstr>
      <vt:lpstr>PowerPointova predstavitev</vt:lpstr>
      <vt:lpstr>Evropa 2020 kot učinkovita strategija rasti za Evropo v času po krizi</vt:lpstr>
      <vt:lpstr>PowerPointova predstavitev</vt:lpstr>
      <vt:lpstr>Javno posvetovanje o strategiji Evropa: kako?</vt:lpstr>
      <vt:lpstr>Modalitete javnega posvetovanja</vt:lpstr>
      <vt:lpstr>Kako lahko prispevamo</vt:lpstr>
      <vt:lpstr>PowerPointova predstavitev</vt:lpstr>
      <vt:lpstr>Nadaljnji koraki</vt:lpstr>
      <vt:lpstr>Več informacij</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Mschulte</dc:creator>
  <cp:lastModifiedBy>Nataša Kogej</cp:lastModifiedBy>
  <cp:revision>881</cp:revision>
  <cp:lastPrinted>2014-04-25T15:27:20Z</cp:lastPrinted>
  <dcterms:created xsi:type="dcterms:W3CDTF">2011-10-28T10:25:18Z</dcterms:created>
  <dcterms:modified xsi:type="dcterms:W3CDTF">2014-06-02T10:01:44Z</dcterms:modified>
</cp:coreProperties>
</file>