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handoutMasterIdLst>
    <p:handoutMasterId r:id="rId31"/>
  </p:handoutMasterIdLst>
  <p:sldIdLst>
    <p:sldId id="256" r:id="rId2"/>
    <p:sldId id="273" r:id="rId3"/>
    <p:sldId id="271" r:id="rId4"/>
    <p:sldId id="269" r:id="rId5"/>
    <p:sldId id="268" r:id="rId6"/>
    <p:sldId id="262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258" r:id="rId28"/>
    <p:sldId id="259" r:id="rId29"/>
  </p:sldIdLst>
  <p:sldSz cx="9144000" cy="6858000" type="screen4x3"/>
  <p:notesSz cx="6662738" cy="9926638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azdelek brez naslova" id="{A089F1A8-B3B9-4E25-9D83-5561DF5C4A8B}">
          <p14:sldIdLst>
            <p14:sldId id="256"/>
            <p14:sldId id="273"/>
            <p14:sldId id="271"/>
            <p14:sldId id="269"/>
            <p14:sldId id="268"/>
            <p14:sldId id="262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6"/>
            <p14:sldId id="297"/>
            <p14:sldId id="298"/>
            <p14:sldId id="299"/>
            <p14:sldId id="300"/>
            <p14:sldId id="301"/>
            <p14:sldId id="302"/>
            <p14:sldId id="258"/>
            <p14:sldId id="25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7"/>
    <a:srgbClr val="E1D3C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62513" autoAdjust="0"/>
  </p:normalViewPr>
  <p:slideViewPr>
    <p:cSldViewPr>
      <p:cViewPr varScale="1">
        <p:scale>
          <a:sx n="46" d="100"/>
          <a:sy n="46" d="100"/>
        </p:scale>
        <p:origin x="-185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7913" cy="4956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quarter" idx="1"/>
          </p:nvPr>
        </p:nvSpPr>
        <p:spPr>
          <a:xfrm>
            <a:off x="3773270" y="1"/>
            <a:ext cx="2887913" cy="4956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EF577-3B22-442C-A475-3D7B96BB19F6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2"/>
          </p:nvPr>
        </p:nvSpPr>
        <p:spPr>
          <a:xfrm>
            <a:off x="0" y="9427828"/>
            <a:ext cx="2887913" cy="4972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3773270" y="9427828"/>
            <a:ext cx="2887913" cy="4972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DDE2EE-B8F1-4281-B15A-51C35468969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56116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774011" y="1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07594-BB29-4489-8BBF-61D2DF0FED08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850900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66274" y="4715153"/>
            <a:ext cx="533019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774011" y="9428584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64060-CFA0-4A18-9820-9B53FB4C019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35199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sl-SI" dirty="0" smtClean="0"/>
              <a:t>- Digitaliziranih 1158 kaset oz. 180 naslov knjig </a:t>
            </a:r>
          </a:p>
          <a:p>
            <a:pPr lvl="1"/>
            <a:r>
              <a:rPr lang="sl-SI" dirty="0" smtClean="0"/>
              <a:t>- Vsak mesec izhajajo časopisi v prilagojenih tehnikah (Naš glas – časopis v zvočnem formatu, Oko – časopis v povečanem tisku)</a:t>
            </a:r>
          </a:p>
          <a:p>
            <a:pPr lvl="1"/>
            <a:r>
              <a:rPr lang="sl-SI" dirty="0" smtClean="0"/>
              <a:t>- Četrtletno izhaja časopis v </a:t>
            </a:r>
            <a:r>
              <a:rPr lang="sl-SI" dirty="0" err="1" smtClean="0"/>
              <a:t>brajici</a:t>
            </a:r>
            <a:r>
              <a:rPr lang="sl-SI" dirty="0" smtClean="0"/>
              <a:t> – Zrno</a:t>
            </a:r>
          </a:p>
          <a:p>
            <a:pPr marL="457200" lvl="1" indent="0">
              <a:buFontTx/>
              <a:buNone/>
            </a:pPr>
            <a:r>
              <a:rPr lang="sl-SI" dirty="0" smtClean="0"/>
              <a:t>- Včlanili smo se v DAISY konzorcij, izvedli izobraževanje zaposlenih in produkcijo prvih testnih DAISY knjig v Sloveniji</a:t>
            </a:r>
          </a:p>
          <a:p>
            <a:pPr lvl="1"/>
            <a:r>
              <a:rPr lang="sl-SI" dirty="0" smtClean="0"/>
              <a:t>- </a:t>
            </a:r>
            <a:r>
              <a:rPr lang="sl-SI" sz="1200" dirty="0" smtClean="0"/>
              <a:t>Pripravljen ne načrt novih studiev in dobavljena potrebna oprema </a:t>
            </a:r>
          </a:p>
          <a:p>
            <a:pPr lvl="1"/>
            <a:r>
              <a:rPr lang="sl-SI" sz="1200" dirty="0" smtClean="0"/>
              <a:t>- Vzpostavljen nov sistem branja</a:t>
            </a:r>
          </a:p>
          <a:p>
            <a:pPr lvl="1"/>
            <a:r>
              <a:rPr lang="sl-SI" sz="1200" dirty="0" smtClean="0"/>
              <a:t>- Testno je prebranih in obdelanih že 11 zvočnih knjig</a:t>
            </a:r>
            <a:endParaRPr lang="en-US" sz="1200" dirty="0" smtClean="0"/>
          </a:p>
          <a:p>
            <a:pPr marL="457200" lvl="1" indent="0">
              <a:buFontTx/>
              <a:buNone/>
            </a:pPr>
            <a:r>
              <a:rPr lang="sl-SI" dirty="0" smtClean="0"/>
              <a:t>----</a:t>
            </a:r>
          </a:p>
          <a:p>
            <a:pPr marL="628650" lvl="1" indent="-171450">
              <a:buFontTx/>
              <a:buChar char="-"/>
            </a:pPr>
            <a:r>
              <a:rPr lang="sl-SI" baseline="0" dirty="0" smtClean="0"/>
              <a:t>Korigiranih je 266 knjig v </a:t>
            </a:r>
            <a:r>
              <a:rPr lang="sl-SI" baseline="0" dirty="0" err="1" smtClean="0"/>
              <a:t>brajici</a:t>
            </a:r>
            <a:endParaRPr lang="sl-SI" baseline="0" dirty="0" smtClean="0"/>
          </a:p>
          <a:p>
            <a:pPr marL="457200" lvl="1" indent="0">
              <a:buFontTx/>
              <a:buNone/>
            </a:pPr>
            <a:r>
              <a:rPr lang="sl-SI" baseline="0" dirty="0" smtClean="0"/>
              <a:t>----</a:t>
            </a:r>
          </a:p>
          <a:p>
            <a:pPr marL="457200" lvl="1" indent="0">
              <a:buFontTx/>
              <a:buNone/>
            </a:pPr>
            <a:r>
              <a:rPr lang="sl-SI" baseline="0" dirty="0" smtClean="0"/>
              <a:t>Elektronski informacijski sistem je v fazi izdelave</a:t>
            </a:r>
          </a:p>
          <a:p>
            <a:pPr marL="457200" lvl="1" indent="0">
              <a:buFontTx/>
              <a:buNone/>
            </a:pPr>
            <a:r>
              <a:rPr lang="sl-SI" baseline="0" dirty="0" smtClean="0"/>
              <a:t>----</a:t>
            </a:r>
          </a:p>
          <a:p>
            <a:pPr marL="457200" lvl="1" indent="0">
              <a:buFontTx/>
              <a:buNone/>
            </a:pPr>
            <a:r>
              <a:rPr lang="sl-SI" baseline="0" dirty="0" smtClean="0"/>
              <a:t>Najeti so prostori na Kotnikovi 32</a:t>
            </a:r>
          </a:p>
          <a:p>
            <a:pPr marL="457200" lvl="1" indent="0">
              <a:buFontTx/>
              <a:buNone/>
            </a:pPr>
            <a:r>
              <a:rPr lang="sl-SI" baseline="0" dirty="0" smtClean="0"/>
              <a:t>Obnova prostorov bo zaključena do 15.06.2014</a:t>
            </a:r>
          </a:p>
          <a:p>
            <a:pPr marL="457200" lvl="1" indent="0">
              <a:buFontTx/>
              <a:buNone/>
            </a:pPr>
            <a:r>
              <a:rPr lang="sl-SI" baseline="0" dirty="0" smtClean="0"/>
              <a:t>Čez poletje se izvede selitev knjižnice</a:t>
            </a:r>
          </a:p>
          <a:p>
            <a:pPr marL="457200" lvl="1" indent="0">
              <a:buFontTx/>
              <a:buNone/>
            </a:pPr>
            <a:r>
              <a:rPr lang="sl-SI" baseline="0" dirty="0" smtClean="0"/>
              <a:t>Jeseni 2014 se načrtuje odprtje knjižnice</a:t>
            </a:r>
          </a:p>
          <a:p>
            <a:pPr marL="628650" lvl="1" indent="-171450">
              <a:buFontTx/>
              <a:buChar char="-"/>
            </a:pPr>
            <a:endParaRPr lang="sl-SI" dirty="0" smtClean="0"/>
          </a:p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Pripravili smo pet različnih modulov, usposobili</a:t>
            </a:r>
            <a:r>
              <a:rPr lang="sl-SI" baseline="0" dirty="0" smtClean="0"/>
              <a:t> smo že skoraj 200 uporabnikov.</a:t>
            </a:r>
          </a:p>
          <a:p>
            <a:r>
              <a:rPr lang="sl-SI" baseline="0" dirty="0" smtClean="0"/>
              <a:t>Izobraževanja želimo prenesti bliže uporabnikom – na društva. Zato smo pripravili načrt usposabljanja trenerjev na lokalni ravni in prenos izvajanja izobraževanj na lokalno raven.</a:t>
            </a:r>
          </a:p>
          <a:p>
            <a:endParaRPr lang="sl-SI" baseline="0" dirty="0" smtClean="0"/>
          </a:p>
          <a:p>
            <a:r>
              <a:rPr lang="sl-SI" baseline="0" dirty="0" smtClean="0"/>
              <a:t>NUK je izvedel že 13 delavnic, katerih se je udeležilo ??? strokovnih delavcev in zainteresirane javnosti</a:t>
            </a:r>
          </a:p>
          <a:p>
            <a:endParaRPr lang="sl-SI" baseline="0" dirty="0" smtClean="0"/>
          </a:p>
          <a:p>
            <a:r>
              <a:rPr lang="sl-SI" baseline="0" dirty="0" smtClean="0"/>
              <a:t>Prvo izobraževanje za </a:t>
            </a:r>
            <a:r>
              <a:rPr lang="sl-SI" baseline="0" dirty="0" err="1" smtClean="0"/>
              <a:t>delodajce</a:t>
            </a:r>
            <a:r>
              <a:rPr lang="sl-SI" baseline="0" dirty="0" smtClean="0"/>
              <a:t> bo izvedeno 17.06.2014 v hotelu </a:t>
            </a:r>
            <a:r>
              <a:rPr lang="sl-SI" baseline="0" dirty="0" err="1" smtClean="0"/>
              <a:t>Mons</a:t>
            </a:r>
            <a:r>
              <a:rPr lang="sl-SI" baseline="0" dirty="0" smtClean="0"/>
              <a:t> </a:t>
            </a:r>
            <a:r>
              <a:rPr lang="sl-SI" baseline="0" smtClean="0"/>
              <a:t>v Ljubljani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Poleg samega</a:t>
            </a:r>
            <a:r>
              <a:rPr lang="sl-SI" baseline="0" dirty="0" smtClean="0"/>
              <a:t> obveščanja o projektu je naša naloga tudi ozaveščanje o slepoti.</a:t>
            </a:r>
          </a:p>
          <a:p>
            <a:r>
              <a:rPr lang="sl-SI" baseline="0" dirty="0" smtClean="0"/>
              <a:t>Tako 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Poleg samega</a:t>
            </a:r>
            <a:r>
              <a:rPr lang="sl-SI" baseline="0" dirty="0" smtClean="0"/>
              <a:t> obveščanja o projektu je naša naloga tudi ozaveščanje o slepoti.</a:t>
            </a:r>
          </a:p>
          <a:p>
            <a:r>
              <a:rPr lang="sl-SI" baseline="0" dirty="0" smtClean="0"/>
              <a:t>Tako 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20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Poleg samega</a:t>
            </a:r>
            <a:r>
              <a:rPr lang="sl-SI" baseline="0" dirty="0" smtClean="0"/>
              <a:t> obveščanja o projektu je naša naloga tudi ozaveščanje o slepoti.</a:t>
            </a:r>
          </a:p>
          <a:p>
            <a:r>
              <a:rPr lang="sl-SI" baseline="0" dirty="0" smtClean="0"/>
              <a:t>Tako 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21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Poleg samega</a:t>
            </a:r>
            <a:r>
              <a:rPr lang="sl-SI" baseline="0" dirty="0" smtClean="0"/>
              <a:t> obveščanja o projektu je naša naloga tudi ozaveščanje o slepoti.</a:t>
            </a:r>
          </a:p>
          <a:p>
            <a:r>
              <a:rPr lang="sl-SI" baseline="0" dirty="0" smtClean="0"/>
              <a:t>Tako 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22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Poleg samega</a:t>
            </a:r>
            <a:r>
              <a:rPr lang="sl-SI" baseline="0" dirty="0" smtClean="0"/>
              <a:t> obveščanja o projektu je naša naloga tudi ozaveščanje o slepoti.</a:t>
            </a:r>
          </a:p>
          <a:p>
            <a:r>
              <a:rPr lang="sl-SI" baseline="0" dirty="0" smtClean="0"/>
              <a:t>Tako 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23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24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Poleg samega</a:t>
            </a:r>
            <a:r>
              <a:rPr lang="sl-SI" baseline="0" dirty="0" smtClean="0"/>
              <a:t> obveščanja o projektu je naša naloga tudi ozaveščanje o slepoti.</a:t>
            </a:r>
          </a:p>
          <a:p>
            <a:r>
              <a:rPr lang="sl-SI" baseline="0" dirty="0" smtClean="0"/>
              <a:t>Tako 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25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Poleg samega</a:t>
            </a:r>
            <a:r>
              <a:rPr lang="sl-SI" baseline="0" dirty="0" smtClean="0"/>
              <a:t> obveščanja o projektu je naša naloga tudi ozaveščanje o slepoti.</a:t>
            </a:r>
          </a:p>
          <a:p>
            <a:r>
              <a:rPr lang="sl-SI" baseline="0" dirty="0" smtClean="0"/>
              <a:t>Tako 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26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Vsa usposabljanja so v fazi izvajanja</a:t>
            </a:r>
          </a:p>
          <a:p>
            <a:endParaRPr lang="sl-SI" dirty="0" smtClean="0"/>
          </a:p>
          <a:p>
            <a:r>
              <a:rPr lang="sl-SI" dirty="0" smtClean="0"/>
              <a:t>Pripravili smo pet različnih modulov, usposobili</a:t>
            </a:r>
            <a:r>
              <a:rPr lang="sl-SI" baseline="0" dirty="0" smtClean="0"/>
              <a:t> smo že skoraj 200 uporabnikov.</a:t>
            </a:r>
          </a:p>
          <a:p>
            <a:r>
              <a:rPr lang="sl-SI" baseline="0" dirty="0" smtClean="0"/>
              <a:t>Izobraževanja želimo prenesti bliže uporabnikom – na društva. Zato smo pripravili načrt usposabljanja trenerjev na lokalni ravni in prenos izvajanja izobraževanj na lokalno raven.</a:t>
            </a:r>
          </a:p>
          <a:p>
            <a:endParaRPr lang="sl-SI" baseline="0" dirty="0" smtClean="0"/>
          </a:p>
          <a:p>
            <a:r>
              <a:rPr lang="sl-SI" baseline="0" dirty="0" smtClean="0"/>
              <a:t>NUK je izvedel že 13 delavnic, katerih se je udeležilo ??? strokovnih delavcev in zainteresirane javnosti</a:t>
            </a:r>
          </a:p>
          <a:p>
            <a:endParaRPr lang="sl-SI" baseline="0" dirty="0" smtClean="0"/>
          </a:p>
          <a:p>
            <a:r>
              <a:rPr lang="sl-SI" baseline="0" dirty="0" smtClean="0"/>
              <a:t>Prvo izobraževanje za </a:t>
            </a:r>
            <a:r>
              <a:rPr lang="sl-SI" baseline="0" dirty="0" err="1" smtClean="0"/>
              <a:t>delodajce</a:t>
            </a:r>
            <a:r>
              <a:rPr lang="sl-SI" baseline="0" dirty="0" smtClean="0"/>
              <a:t> bo izvedeno 17.06.2014 v hotelu </a:t>
            </a:r>
            <a:r>
              <a:rPr lang="sl-SI" baseline="0" dirty="0" err="1" smtClean="0"/>
              <a:t>Mons</a:t>
            </a:r>
            <a:r>
              <a:rPr lang="sl-SI" baseline="0" dirty="0" smtClean="0"/>
              <a:t> v Ljubljani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Pripravili smo pet različnih modulov, usposobili</a:t>
            </a:r>
            <a:r>
              <a:rPr lang="sl-SI" baseline="0" dirty="0" smtClean="0"/>
              <a:t> smo že skoraj 200 uporabnikov.</a:t>
            </a:r>
          </a:p>
          <a:p>
            <a:r>
              <a:rPr lang="sl-SI" baseline="0" dirty="0" smtClean="0"/>
              <a:t>Izobraževanja želimo prenesti bliže uporabnikom – na društva. Zato smo pripravili načrt usposabljanja trenerjev na lokalni ravni in prenos izvajanja izobraževanj na lokalno raven.</a:t>
            </a:r>
          </a:p>
          <a:p>
            <a:endParaRPr lang="sl-SI" baseline="0" dirty="0" smtClean="0"/>
          </a:p>
          <a:p>
            <a:r>
              <a:rPr lang="sl-SI" baseline="0" dirty="0" smtClean="0"/>
              <a:t>NUK je izvedel že 13 delavnic, katerih se je udeležilo ??? strokovnih delavcev in zainteresirane javnosti</a:t>
            </a:r>
          </a:p>
          <a:p>
            <a:endParaRPr lang="sl-SI" baseline="0" dirty="0" smtClean="0"/>
          </a:p>
          <a:p>
            <a:r>
              <a:rPr lang="sl-SI" baseline="0" dirty="0" smtClean="0"/>
              <a:t>Prvo izobraževanje za </a:t>
            </a:r>
            <a:r>
              <a:rPr lang="sl-SI" baseline="0" dirty="0" err="1" smtClean="0"/>
              <a:t>delodajce</a:t>
            </a:r>
            <a:r>
              <a:rPr lang="sl-SI" baseline="0" dirty="0" smtClean="0"/>
              <a:t> bo izvedeno 17.06.2014 v hotelu </a:t>
            </a:r>
            <a:r>
              <a:rPr lang="sl-SI" baseline="0" dirty="0" err="1" smtClean="0"/>
              <a:t>Mons</a:t>
            </a:r>
            <a:r>
              <a:rPr lang="sl-SI" baseline="0" dirty="0" smtClean="0"/>
              <a:t> </a:t>
            </a:r>
            <a:r>
              <a:rPr lang="sl-SI" baseline="0" smtClean="0"/>
              <a:t>v Ljubljani</a:t>
            </a:r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64060-CFA0-4A18-9820-9B53FB4C019D}" type="slidenum">
              <a:rPr lang="sl-SI" smtClean="0"/>
              <a:t>16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9851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37863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3402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99257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1002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1162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48022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2361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59605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25626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36570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3064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22CC-EC33-4DF0-B241-60C78294D39B}" type="datetimeFigureOut">
              <a:rPr lang="sl-SI" smtClean="0"/>
              <a:t>28.5.2014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0AE63-30CB-498B-8A9B-78C9CD8D845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13000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kss-ess.si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b="1" dirty="0" smtClean="0">
                <a:latin typeface="Arial" pitchFamily="34" charset="0"/>
                <a:cs typeface="Arial" pitchFamily="34" charset="0"/>
              </a:rPr>
              <a:t>Knjižnica slepih in slabovidnih</a:t>
            </a:r>
            <a:endParaRPr lang="sl-SI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23120"/>
          </a:xfrm>
        </p:spPr>
        <p:txBody>
          <a:bodyPr>
            <a:normAutofit fontScale="92500" lnSpcReduction="10000"/>
          </a:bodyPr>
          <a:lstStyle/>
          <a:p>
            <a:r>
              <a:rPr lang="sl-SI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Projekt »</a:t>
            </a:r>
            <a:r>
              <a:rPr lang="sl-SI" sz="27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Vzpostavitev infrastrukture za zagotavljanje enakih možnosti dostopa do publikacij slepim in slabovidnim ter osebam z motnjami branja</a:t>
            </a:r>
            <a:r>
              <a:rPr lang="sl-SI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</a:t>
            </a:r>
          </a:p>
          <a:p>
            <a:endParaRPr lang="sl-SI" sz="27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sl-SI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Operacija št. 3330-12-804005</a:t>
            </a:r>
            <a:endParaRPr lang="en-US" sz="27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sl-SI" dirty="0"/>
          </a:p>
        </p:txBody>
      </p:sp>
      <p:pic>
        <p:nvPicPr>
          <p:cNvPr id="8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3810"/>
            <a:ext cx="3388842" cy="76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90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99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037" y="0"/>
            <a:ext cx="68859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5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4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89284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320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251520" y="1126708"/>
            <a:ext cx="8229600" cy="5182611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l-SI" sz="3000" b="1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sl-SI" sz="3000" b="1" dirty="0" smtClean="0">
                <a:latin typeface="Arial" pitchFamily="34" charset="0"/>
                <a:cs typeface="Arial" pitchFamily="34" charset="0"/>
              </a:rPr>
              <a:t>Izobraževanja in usposabljanja</a:t>
            </a:r>
            <a:endParaRPr lang="sl-SI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sl-SI" dirty="0" smtClean="0"/>
              <a:t>Ciljne skupine: uporabniki, strokovni delavci, delodajalci</a:t>
            </a:r>
          </a:p>
          <a:p>
            <a:r>
              <a:rPr lang="sl-SI" dirty="0" smtClean="0"/>
              <a:t>Delavnice za informacijsko pismenost</a:t>
            </a:r>
          </a:p>
          <a:p>
            <a:r>
              <a:rPr lang="sl-SI" dirty="0" smtClean="0"/>
              <a:t>Delavnice za praktično uporabo spleta</a:t>
            </a:r>
          </a:p>
          <a:p>
            <a:r>
              <a:rPr lang="sl-SI" dirty="0" smtClean="0"/>
              <a:t>Izobraževanje in usposabljanje strokovnih delavcev</a:t>
            </a:r>
          </a:p>
          <a:p>
            <a:r>
              <a:rPr lang="sl-SI" dirty="0" smtClean="0"/>
              <a:t>Usposabljanje delodajalcev</a:t>
            </a:r>
          </a:p>
          <a:p>
            <a:r>
              <a:rPr lang="sl-SI" dirty="0" smtClean="0"/>
              <a:t>Usposabljanje bralcev</a:t>
            </a:r>
          </a:p>
          <a:p>
            <a:r>
              <a:rPr lang="sl-SI" dirty="0" smtClean="0"/>
              <a:t>Usposabljanje strokovnih delavcev na projektu (DAISY, izvedba prenosov - </a:t>
            </a:r>
            <a:r>
              <a:rPr lang="sl-SI" dirty="0" err="1" smtClean="0"/>
              <a:t>streaming</a:t>
            </a:r>
            <a:r>
              <a:rPr lang="sl-SI" dirty="0" smtClean="0"/>
              <a:t>)</a:t>
            </a:r>
          </a:p>
          <a:p>
            <a:pPr lvl="1"/>
            <a:endParaRPr lang="en-US" dirty="0"/>
          </a:p>
        </p:txBody>
      </p:sp>
      <p:pic>
        <p:nvPicPr>
          <p:cNvPr id="8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4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3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157" y="3068960"/>
            <a:ext cx="2081784" cy="3121152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0688"/>
            <a:ext cx="5900928" cy="3950208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42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" y="476672"/>
            <a:ext cx="2081784" cy="3121152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5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251520" y="1126708"/>
            <a:ext cx="8229600" cy="5182611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l-SI" sz="3000" b="1" dirty="0" smtClean="0">
                <a:latin typeface="Arial" pitchFamily="34" charset="0"/>
                <a:cs typeface="Arial" pitchFamily="34" charset="0"/>
              </a:rPr>
              <a:t>5. Informiranje in obveščanje</a:t>
            </a:r>
            <a:endParaRPr lang="sl-SI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sl-SI" dirty="0" smtClean="0"/>
              <a:t>Celostna podo</a:t>
            </a:r>
            <a:r>
              <a:rPr lang="sl-SI" dirty="0" smtClean="0"/>
              <a:t>ba projekta</a:t>
            </a:r>
          </a:p>
          <a:p>
            <a:r>
              <a:rPr lang="sl-SI" dirty="0" smtClean="0"/>
              <a:t>izdelani promocijski materiali,</a:t>
            </a:r>
          </a:p>
          <a:p>
            <a:r>
              <a:rPr lang="sl-SI" dirty="0" smtClean="0"/>
              <a:t>spletna stran projekta, prilagojene slepim, slabovidnim in osebam z motnjami branja, </a:t>
            </a:r>
            <a:r>
              <a:rPr lang="sl-SI" dirty="0" err="1"/>
              <a:t>Facebook</a:t>
            </a:r>
            <a:r>
              <a:rPr lang="sl-SI" dirty="0"/>
              <a:t> </a:t>
            </a:r>
            <a:r>
              <a:rPr lang="sl-SI" dirty="0" smtClean="0"/>
              <a:t>stran </a:t>
            </a:r>
            <a:r>
              <a:rPr lang="sl-SI" dirty="0"/>
              <a:t>projekta</a:t>
            </a:r>
            <a:r>
              <a:rPr lang="sl-SI" dirty="0" smtClean="0"/>
              <a:t>, </a:t>
            </a:r>
            <a:r>
              <a:rPr lang="sl-SI" dirty="0" err="1"/>
              <a:t>T</a:t>
            </a:r>
            <a:r>
              <a:rPr lang="sl-SI" dirty="0" err="1" smtClean="0"/>
              <a:t>witter</a:t>
            </a:r>
            <a:r>
              <a:rPr lang="sl-SI" dirty="0" smtClean="0"/>
              <a:t> profil</a:t>
            </a:r>
          </a:p>
          <a:p>
            <a:r>
              <a:rPr lang="sl-SI" dirty="0" smtClean="0"/>
              <a:t>Simpozij „Uvideti – o slepoti, slabovidnosti in motnjah branja</a:t>
            </a:r>
          </a:p>
          <a:p>
            <a:r>
              <a:rPr lang="sl-SI" dirty="0" smtClean="0"/>
              <a:t>predstavitve projekta društvom in članstvu,</a:t>
            </a:r>
          </a:p>
          <a:p>
            <a:r>
              <a:rPr lang="sl-SI" dirty="0" smtClean="0"/>
              <a:t>znani Slovenci berejo,</a:t>
            </a:r>
          </a:p>
          <a:p>
            <a:r>
              <a:rPr lang="sl-SI" dirty="0" smtClean="0"/>
              <a:t>prenosi dogodkov, arhiv prenosov dostopen na našem </a:t>
            </a:r>
            <a:r>
              <a:rPr lang="sl-SI" dirty="0" err="1"/>
              <a:t>Y</a:t>
            </a:r>
            <a:r>
              <a:rPr lang="sl-SI" dirty="0" err="1" smtClean="0"/>
              <a:t>outube</a:t>
            </a:r>
            <a:r>
              <a:rPr lang="sl-SI" dirty="0" smtClean="0"/>
              <a:t> kanalu</a:t>
            </a:r>
            <a:endParaRPr lang="sl-SI" dirty="0" smtClean="0"/>
          </a:p>
          <a:p>
            <a:endParaRPr lang="sl-SI" dirty="0" smtClean="0"/>
          </a:p>
          <a:p>
            <a:pPr lvl="1"/>
            <a:endParaRPr lang="en-US" dirty="0"/>
          </a:p>
        </p:txBody>
      </p:sp>
      <p:pic>
        <p:nvPicPr>
          <p:cNvPr id="8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5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229600" cy="864096"/>
          </a:xfrm>
        </p:spPr>
        <p:txBody>
          <a:bodyPr>
            <a:normAutofit/>
          </a:bodyPr>
          <a:lstStyle/>
          <a:p>
            <a:pPr algn="l"/>
            <a:r>
              <a:rPr lang="sl-SI" sz="3500" b="1" dirty="0" smtClean="0">
                <a:latin typeface="Arial" pitchFamily="34" charset="0"/>
                <a:cs typeface="Arial" pitchFamily="34" charset="0"/>
              </a:rPr>
              <a:t>Zakaj je projekt potreben?</a:t>
            </a:r>
            <a:endParaRPr lang="en-US" sz="3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323528" y="2132856"/>
            <a:ext cx="8424936" cy="41764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endParaRPr lang="sl-SI" sz="21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200" dirty="0" smtClean="0">
                <a:latin typeface="Arial" pitchFamily="34" charset="0"/>
                <a:cs typeface="Arial" pitchFamily="34" charset="0"/>
              </a:rPr>
              <a:t>Ker prostorske 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in kadrovske 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razmere v naši knjižnici 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niso 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v 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skladu z zahtevami časa, ki je 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prinesel 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nove tehnologije in načine tiskanja v </a:t>
            </a:r>
            <a:r>
              <a:rPr lang="sl-SI" sz="2200" dirty="0" err="1">
                <a:latin typeface="Arial" pitchFamily="34" charset="0"/>
                <a:cs typeface="Arial" pitchFamily="34" charset="0"/>
              </a:rPr>
              <a:t>brajici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, povečanem tisku in 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snemanju zvoka. </a:t>
            </a:r>
            <a:endParaRPr lang="en-US" sz="2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200" dirty="0" smtClean="0">
                <a:latin typeface="Arial" pitchFamily="34" charset="0"/>
                <a:cs typeface="Arial" pitchFamily="34" charset="0"/>
              </a:rPr>
              <a:t>Ker so se pojavili novi 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formati, ki omogočajo lažje obvladovanje posnetega ali digitaliziranega 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besedila.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200" dirty="0" smtClean="0">
                <a:latin typeface="Arial" pitchFamily="34" charset="0"/>
                <a:cs typeface="Arial" pitchFamily="34" charset="0"/>
              </a:rPr>
              <a:t>Ker se bodo v 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prihodnje 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pojavile 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nove, nepričakovane rešitve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07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95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66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106"/>
            <a:ext cx="9144000" cy="607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7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106"/>
            <a:ext cx="9144000" cy="607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6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251520" y="1126708"/>
            <a:ext cx="8229600" cy="57312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b="1" dirty="0" smtClean="0"/>
              <a:t>Ključni mejniki</a:t>
            </a:r>
          </a:p>
          <a:p>
            <a:pPr marL="0" indent="0">
              <a:buNone/>
            </a:pPr>
            <a:r>
              <a:rPr lang="sl-SI" sz="2800" dirty="0" smtClean="0"/>
              <a:t>  1. Vzpostavitev projektne skupine</a:t>
            </a:r>
          </a:p>
          <a:p>
            <a:pPr marL="0" indent="0">
              <a:buNone/>
            </a:pPr>
            <a:r>
              <a:rPr lang="sl-SI" sz="2800" dirty="0"/>
              <a:t> </a:t>
            </a:r>
            <a:r>
              <a:rPr lang="sl-SI" sz="2800" dirty="0" smtClean="0"/>
              <a:t> 2. Začetek produkcije (izdaje časopisov)</a:t>
            </a:r>
          </a:p>
          <a:p>
            <a:pPr marL="0" indent="0">
              <a:buNone/>
            </a:pPr>
            <a:r>
              <a:rPr lang="sl-SI" sz="2800" dirty="0"/>
              <a:t> </a:t>
            </a:r>
            <a:r>
              <a:rPr lang="sl-SI" sz="2800" dirty="0" smtClean="0"/>
              <a:t> 3. Vključitev v DAISY konzorcij</a:t>
            </a:r>
          </a:p>
          <a:p>
            <a:pPr marL="0" indent="0">
              <a:buNone/>
            </a:pPr>
            <a:r>
              <a:rPr lang="sl-SI" sz="2800" dirty="0"/>
              <a:t> </a:t>
            </a:r>
            <a:r>
              <a:rPr lang="sl-SI" sz="2800" dirty="0" smtClean="0"/>
              <a:t> 4. Strokovne študije – osnova za model knjižnice</a:t>
            </a:r>
          </a:p>
          <a:p>
            <a:pPr marL="0" indent="0">
              <a:buNone/>
            </a:pPr>
            <a:r>
              <a:rPr lang="sl-SI" sz="2800" dirty="0"/>
              <a:t> </a:t>
            </a:r>
            <a:r>
              <a:rPr lang="sl-SI" sz="2800" dirty="0" smtClean="0"/>
              <a:t> 5. Podpis pogodbe za najem novih prostorov knjižnice</a:t>
            </a:r>
          </a:p>
          <a:p>
            <a:pPr marL="0" indent="0">
              <a:buNone/>
            </a:pPr>
            <a:r>
              <a:rPr lang="sl-SI" sz="2800" dirty="0"/>
              <a:t> </a:t>
            </a:r>
            <a:r>
              <a:rPr lang="sl-SI" sz="2800" dirty="0" smtClean="0"/>
              <a:t> 6. Odprtje knjižnice </a:t>
            </a:r>
          </a:p>
          <a:p>
            <a:pPr marL="0" indent="0">
              <a:buNone/>
            </a:pPr>
            <a:r>
              <a:rPr lang="sl-SI" sz="2800" dirty="0"/>
              <a:t> </a:t>
            </a:r>
            <a:r>
              <a:rPr lang="sl-SI" sz="2800" dirty="0" smtClean="0"/>
              <a:t> 7. Vključitev v sistem COBISS</a:t>
            </a:r>
          </a:p>
          <a:p>
            <a:pPr marL="0" indent="0">
              <a:buNone/>
            </a:pPr>
            <a:r>
              <a:rPr lang="sl-SI" sz="2800" dirty="0"/>
              <a:t> </a:t>
            </a:r>
            <a:r>
              <a:rPr lang="sl-SI" sz="2800" dirty="0" smtClean="0"/>
              <a:t> 8. Zaključna konferenca s predstavitvijo rezultatov</a:t>
            </a:r>
          </a:p>
          <a:p>
            <a:pPr marL="0" indent="0">
              <a:buNone/>
            </a:pPr>
            <a:endParaRPr lang="sl-SI" sz="1800" dirty="0"/>
          </a:p>
          <a:p>
            <a:pPr marL="0" indent="0">
              <a:buNone/>
            </a:pPr>
            <a:endParaRPr lang="sl-SI" sz="2800" dirty="0"/>
          </a:p>
          <a:p>
            <a:pPr marL="0" indent="0">
              <a:buNone/>
            </a:pPr>
            <a:endParaRPr lang="sl-SI" dirty="0" smtClean="0"/>
          </a:p>
        </p:txBody>
      </p:sp>
      <p:pic>
        <p:nvPicPr>
          <p:cNvPr id="8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2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251520" y="1126708"/>
            <a:ext cx="8229600" cy="51826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b="1" dirty="0" smtClean="0"/>
              <a:t>Dobre izkušnje</a:t>
            </a:r>
          </a:p>
          <a:p>
            <a:pPr marL="0" indent="0">
              <a:buNone/>
            </a:pPr>
            <a:r>
              <a:rPr lang="sl-SI" sz="2800" dirty="0" smtClean="0"/>
              <a:t>Brez financiranja razvoj knjižnice ne bi bil mogoč</a:t>
            </a:r>
          </a:p>
          <a:p>
            <a:pPr marL="0" indent="0">
              <a:buNone/>
            </a:pPr>
            <a:r>
              <a:rPr lang="sl-SI" sz="2800" dirty="0" smtClean="0"/>
              <a:t>Zelo dober odziv vseh ciljnih skupin na dogodke, izobraževanja in pobude</a:t>
            </a:r>
          </a:p>
          <a:p>
            <a:pPr marL="0" indent="0">
              <a:buNone/>
            </a:pPr>
            <a:r>
              <a:rPr lang="sl-SI" sz="2800" dirty="0" smtClean="0"/>
              <a:t>Zaposlovanje slepih in slabovidnih ter mladih (prva zaposlitev)</a:t>
            </a:r>
          </a:p>
          <a:p>
            <a:pPr marL="0" indent="0">
              <a:buNone/>
            </a:pPr>
            <a:endParaRPr lang="sl-SI" sz="1800" dirty="0"/>
          </a:p>
          <a:p>
            <a:pPr marL="0" indent="0">
              <a:buNone/>
            </a:pPr>
            <a:r>
              <a:rPr lang="sl-SI" b="1" dirty="0" smtClean="0"/>
              <a:t>Slabe izkušnje</a:t>
            </a:r>
            <a:endParaRPr lang="sl-SI" b="1" dirty="0"/>
          </a:p>
          <a:p>
            <a:pPr marL="0" indent="0">
              <a:buNone/>
            </a:pPr>
            <a:r>
              <a:rPr lang="sl-SI" sz="2800" dirty="0" smtClean="0"/>
              <a:t>Administrativno  - podvajanje dokazil (npr. 5x kopija istih dokazil)</a:t>
            </a:r>
          </a:p>
          <a:p>
            <a:pPr marL="0" indent="0">
              <a:buNone/>
            </a:pPr>
            <a:endParaRPr lang="sl-SI" sz="2800" dirty="0"/>
          </a:p>
          <a:p>
            <a:pPr marL="0" indent="0">
              <a:buNone/>
            </a:pPr>
            <a:endParaRPr lang="sl-SI" dirty="0" smtClean="0"/>
          </a:p>
        </p:txBody>
      </p:sp>
      <p:pic>
        <p:nvPicPr>
          <p:cNvPr id="8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91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467544" y="11122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l-SI" sz="35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sl-SI" sz="3500" b="1" dirty="0" smtClean="0">
                <a:latin typeface="Arial" pitchFamily="34" charset="0"/>
                <a:cs typeface="Arial" pitchFamily="34" charset="0"/>
              </a:rPr>
            </a:br>
            <a:r>
              <a:rPr lang="sl-SI" sz="3500" b="1" dirty="0" smtClean="0">
                <a:latin typeface="Arial" pitchFamily="34" charset="0"/>
                <a:cs typeface="Arial" pitchFamily="34" charset="0"/>
              </a:rPr>
              <a:t>Več </a:t>
            </a:r>
            <a:r>
              <a:rPr lang="sl-SI" sz="3500" b="1" dirty="0">
                <a:latin typeface="Arial" pitchFamily="34" charset="0"/>
                <a:cs typeface="Arial" pitchFamily="34" charset="0"/>
              </a:rPr>
              <a:t>informacij o projektu: </a:t>
            </a:r>
            <a:endParaRPr lang="en-US" sz="3500" b="1" dirty="0"/>
          </a:p>
        </p:txBody>
      </p:sp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467544" y="2345397"/>
            <a:ext cx="8229600" cy="4525963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sl-SI" sz="22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>
              <a:buNone/>
            </a:pPr>
            <a:r>
              <a:rPr lang="en-US" sz="22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Zveza</a:t>
            </a:r>
            <a:r>
              <a:rPr lang="en-US" sz="2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društev</a:t>
            </a:r>
            <a:r>
              <a:rPr lang="en-US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slepih</a:t>
            </a:r>
            <a:r>
              <a:rPr lang="en-US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sz="22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slabovidnih</a:t>
            </a:r>
            <a:r>
              <a:rPr lang="en-US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Slovenije</a:t>
            </a:r>
            <a:endParaRPr lang="sl-SI" sz="2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>
              <a:buNone/>
            </a:pPr>
            <a:r>
              <a:rPr lang="en-US" sz="22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Groharjeva</a:t>
            </a:r>
            <a:r>
              <a:rPr lang="en-US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cesta</a:t>
            </a:r>
            <a:r>
              <a:rPr lang="en-US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2</a:t>
            </a:r>
            <a:br>
              <a:rPr lang="en-US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1000 Ljubljana</a:t>
            </a:r>
          </a:p>
          <a:p>
            <a:pPr marL="0" lvl="0" indent="0" algn="ctr">
              <a:buNone/>
            </a:pPr>
            <a:r>
              <a:rPr lang="sl-SI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Tel: </a:t>
            </a:r>
            <a:r>
              <a:rPr lang="sl-SI" sz="2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01/200 29 26</a:t>
            </a:r>
          </a:p>
          <a:p>
            <a:pPr marL="0" lvl="0" indent="0" algn="ctr">
              <a:buNone/>
            </a:pPr>
            <a:endParaRPr lang="en-US" sz="2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>
              <a:buNone/>
            </a:pPr>
            <a:r>
              <a:rPr lang="sl-SI" sz="2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E-</a:t>
            </a:r>
            <a:r>
              <a:rPr lang="sl-SI" sz="22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mail</a:t>
            </a:r>
            <a:r>
              <a:rPr lang="sl-SI" sz="2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sl-SI" sz="2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info@kss-ess.si</a:t>
            </a:r>
            <a:endParaRPr lang="en-US" sz="2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>
              <a:buNone/>
            </a:pPr>
            <a:r>
              <a:rPr lang="sl-SI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Spletno mesto: </a:t>
            </a:r>
            <a:r>
              <a:rPr lang="sl-SI" sz="2200" b="1" u="sng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2"/>
              </a:rPr>
              <a:t>www.kss</a:t>
            </a:r>
            <a:r>
              <a:rPr lang="sl-SI" sz="2200" b="1" u="sng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2"/>
              </a:rPr>
              <a:t>-</a:t>
            </a:r>
            <a:r>
              <a:rPr lang="sl-SI" sz="2200" b="1" u="sng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2"/>
              </a:rPr>
              <a:t>ess.si</a:t>
            </a:r>
            <a:endParaRPr lang="sl-SI" sz="2200" b="1" u="sng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>
              <a:buNone/>
            </a:pPr>
            <a:endParaRPr lang="en-US" sz="2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8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2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1772817"/>
            <a:ext cx="8062664" cy="1827634"/>
          </a:xfrm>
        </p:spPr>
        <p:txBody>
          <a:bodyPr>
            <a:normAutofit fontScale="90000"/>
          </a:bodyPr>
          <a:lstStyle/>
          <a:p>
            <a:r>
              <a:rPr lang="sl-SI" dirty="0" smtClean="0">
                <a:latin typeface="Arial" pitchFamily="34" charset="0"/>
                <a:cs typeface="Arial" pitchFamily="34" charset="0"/>
              </a:rPr>
              <a:t/>
            </a:r>
            <a:br>
              <a:rPr lang="sl-SI" dirty="0" smtClean="0">
                <a:latin typeface="Arial" pitchFamily="34" charset="0"/>
                <a:cs typeface="Arial" pitchFamily="34" charset="0"/>
              </a:rPr>
            </a:br>
            <a:r>
              <a:rPr lang="sl-SI" dirty="0" smtClean="0">
                <a:latin typeface="Arial" pitchFamily="34" charset="0"/>
                <a:cs typeface="Arial" pitchFamily="34" charset="0"/>
              </a:rPr>
              <a:t/>
            </a:r>
            <a:br>
              <a:rPr lang="sl-SI" dirty="0" smtClean="0">
                <a:latin typeface="Arial" pitchFamily="34" charset="0"/>
                <a:cs typeface="Arial" pitchFamily="34" charset="0"/>
              </a:rPr>
            </a:br>
            <a:r>
              <a:rPr lang="sl-SI" b="1" dirty="0" smtClean="0">
                <a:latin typeface="Arial" pitchFamily="34" charset="0"/>
                <a:cs typeface="Arial" pitchFamily="34" charset="0"/>
              </a:rPr>
              <a:t>»Edina tema, </a:t>
            </a:r>
            <a:r>
              <a:rPr lang="sl-SI" b="1" smtClean="0">
                <a:latin typeface="Arial" pitchFamily="34" charset="0"/>
                <a:cs typeface="Arial" pitchFamily="34" charset="0"/>
              </a:rPr>
              <a:t>ki obstaja</a:t>
            </a:r>
            <a:r>
              <a:rPr lang="sl-SI" b="1" dirty="0" smtClean="0">
                <a:latin typeface="Arial" pitchFamily="34" charset="0"/>
                <a:cs typeface="Arial" pitchFamily="34" charset="0"/>
              </a:rPr>
              <a:t>, je neznanje.«</a:t>
            </a:r>
            <a:br>
              <a:rPr lang="sl-SI" b="1" dirty="0" smtClean="0">
                <a:latin typeface="Arial" pitchFamily="34" charset="0"/>
                <a:cs typeface="Arial" pitchFamily="34" charset="0"/>
              </a:rPr>
            </a:br>
            <a:r>
              <a:rPr lang="sl-SI" dirty="0" smtClean="0">
                <a:latin typeface="Arial" pitchFamily="34" charset="0"/>
                <a:cs typeface="Arial" pitchFamily="34" charset="0"/>
              </a:rPr>
              <a:t/>
            </a:r>
            <a:br>
              <a:rPr lang="sl-SI" dirty="0" smtClean="0">
                <a:latin typeface="Arial" pitchFamily="34" charset="0"/>
                <a:cs typeface="Arial" pitchFamily="34" charset="0"/>
              </a:rPr>
            </a:br>
            <a:r>
              <a:rPr lang="sl-SI" sz="2700" i="1" dirty="0" smtClean="0">
                <a:latin typeface="Arial" pitchFamily="34" charset="0"/>
                <a:cs typeface="Arial" pitchFamily="34" charset="0"/>
              </a:rPr>
              <a:t>W</a:t>
            </a:r>
            <a:r>
              <a:rPr lang="sl-SI" sz="2700" i="1" dirty="0">
                <a:latin typeface="Arial" pitchFamily="34" charset="0"/>
                <a:cs typeface="Arial" pitchFamily="34" charset="0"/>
              </a:rPr>
              <a:t>. </a:t>
            </a:r>
            <a:r>
              <a:rPr lang="sl-SI" sz="2700" i="1" dirty="0" smtClean="0">
                <a:latin typeface="Arial" pitchFamily="34" charset="0"/>
                <a:cs typeface="Arial" pitchFamily="34" charset="0"/>
              </a:rPr>
              <a:t>Shakespeare</a:t>
            </a:r>
            <a:endParaRPr lang="sl-SI" sz="27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sl-SI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sl-SI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sl-SI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Zahvaljujemo se vam za pozornost!</a:t>
            </a:r>
            <a:endParaRPr lang="sl-SI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467544" y="1107629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l-SI" sz="3500" b="1" dirty="0" smtClean="0">
                <a:latin typeface="Arial" pitchFamily="34" charset="0"/>
                <a:cs typeface="Arial" pitchFamily="34" charset="0"/>
              </a:rPr>
              <a:t>O projektu</a:t>
            </a:r>
            <a:endParaRPr lang="en-US" sz="3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1764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endParaRPr lang="sl-SI" sz="2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200" dirty="0" smtClean="0">
                <a:latin typeface="Arial" pitchFamily="34" charset="0"/>
                <a:cs typeface="Arial" pitchFamily="34" charset="0"/>
              </a:rPr>
              <a:t>Projekt poteka od </a:t>
            </a:r>
            <a:r>
              <a:rPr lang="en-US" sz="2200" b="1" dirty="0" err="1">
                <a:latin typeface="Arial" pitchFamily="34" charset="0"/>
                <a:cs typeface="Arial" pitchFamily="34" charset="0"/>
              </a:rPr>
              <a:t>februar</a:t>
            </a:r>
            <a:r>
              <a:rPr lang="sl-SI" sz="2200" b="1" dirty="0">
                <a:latin typeface="Arial" pitchFamily="34" charset="0"/>
                <a:cs typeface="Arial" pitchFamily="34" charset="0"/>
              </a:rPr>
              <a:t>ja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 2013 </a:t>
            </a:r>
            <a:r>
              <a:rPr lang="sl-SI" sz="2200" b="1" dirty="0">
                <a:latin typeface="Arial" pitchFamily="34" charset="0"/>
                <a:cs typeface="Arial" pitchFamily="34" charset="0"/>
              </a:rPr>
              <a:t>do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 </a:t>
            </a:r>
            <a:r>
              <a:rPr lang="sl-SI" sz="2200" b="1" dirty="0" smtClean="0">
                <a:latin typeface="Arial" pitchFamily="34" charset="0"/>
                <a:cs typeface="Arial" pitchFamily="34" charset="0"/>
              </a:rPr>
              <a:t>junija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2015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, </a:t>
            </a:r>
            <a:endParaRPr lang="sl-SI" sz="22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l-SI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mesecev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200" dirty="0" smtClean="0">
                <a:latin typeface="Arial" pitchFamily="34" charset="0"/>
                <a:cs typeface="Arial" pitchFamily="34" charset="0"/>
              </a:rPr>
              <a:t>Financira ga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Evropska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unija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iz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Evropskega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socialnega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sklada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v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okviru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Operativnega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programa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razvoja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človeških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virov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za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obdobje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2007–201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3.</a:t>
            </a:r>
            <a:endParaRPr lang="sl-SI" sz="2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200" dirty="0" smtClean="0">
                <a:latin typeface="Arial" pitchFamily="34" charset="0"/>
                <a:cs typeface="Arial" pitchFamily="34" charset="0"/>
              </a:rPr>
              <a:t>Za izpeljavo projekta je zagotovljenih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2,7 </a:t>
            </a:r>
            <a:r>
              <a:rPr lang="en-US" sz="2200" b="1" dirty="0" err="1">
                <a:latin typeface="Arial" pitchFamily="34" charset="0"/>
                <a:cs typeface="Arial" pitchFamily="34" charset="0"/>
              </a:rPr>
              <a:t>milijona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 </a:t>
            </a:r>
            <a:r>
              <a:rPr lang="sl-SI" sz="2200" b="1" dirty="0" smtClean="0">
                <a:latin typeface="Arial" pitchFamily="34" charset="0"/>
                <a:cs typeface="Arial" pitchFamily="34" charset="0"/>
              </a:rPr>
              <a:t>evrov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latin typeface="Arial" pitchFamily="34" charset="0"/>
                <a:cs typeface="Arial" pitchFamily="34" charset="0"/>
              </a:rPr>
              <a:t>sredstev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323528" y="1107629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err="1">
                <a:latin typeface="Arial" pitchFamily="34" charset="0"/>
                <a:cs typeface="Arial" pitchFamily="34" charset="0"/>
              </a:rPr>
              <a:t>Slepim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slabovidnim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latin typeface="Arial" pitchFamily="34" charset="0"/>
                <a:cs typeface="Arial" pitchFamily="34" charset="0"/>
              </a:rPr>
              <a:t>ter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l-SI" sz="3200" b="1" dirty="0">
                <a:latin typeface="Arial" pitchFamily="34" charset="0"/>
                <a:cs typeface="Arial" pitchFamily="34" charset="0"/>
              </a:rPr>
              <a:t>osebam </a:t>
            </a:r>
            <a:r>
              <a:rPr lang="sl-SI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sl-SI" sz="3200" b="1" dirty="0" smtClean="0">
                <a:latin typeface="Arial" pitchFamily="34" charset="0"/>
                <a:cs typeface="Arial" pitchFamily="34" charset="0"/>
              </a:rPr>
            </a:br>
            <a:r>
              <a:rPr lang="sl-SI" sz="3200" b="1" dirty="0" smtClean="0">
                <a:latin typeface="Arial" pitchFamily="34" charset="0"/>
                <a:cs typeface="Arial" pitchFamily="34" charset="0"/>
              </a:rPr>
              <a:t>z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motnjami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branja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latin typeface="Arial" pitchFamily="34" charset="0"/>
                <a:cs typeface="Arial" pitchFamily="34" charset="0"/>
              </a:rPr>
              <a:t>želimo</a:t>
            </a:r>
            <a:r>
              <a:rPr lang="sl-SI" sz="3200" b="1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3200" b="1" dirty="0"/>
          </a:p>
        </p:txBody>
      </p:sp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395536" y="2336621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endParaRPr lang="sl-SI" sz="2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200" dirty="0" smtClean="0">
                <a:latin typeface="Arial" pitchFamily="34" charset="0"/>
                <a:cs typeface="Arial" pitchFamily="34" charset="0"/>
              </a:rPr>
              <a:t>omogočiti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do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stop 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do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publikacij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in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informacij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v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njim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prilagojenih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tehnikah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200" dirty="0" smtClean="0">
                <a:latin typeface="Arial" pitchFamily="34" charset="0"/>
                <a:cs typeface="Arial" pitchFamily="34" charset="0"/>
              </a:rPr>
              <a:t>omogočiti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dostop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do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vseh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vrst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izobraževanj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strokovnega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izpopolnjevanja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in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kulturnega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življenja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200" dirty="0" err="1">
                <a:latin typeface="Arial" pitchFamily="34" charset="0"/>
                <a:cs typeface="Arial" pitchFamily="34" charset="0"/>
              </a:rPr>
              <a:t>omogočiti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boljše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pogoje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za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usposabljanje</a:t>
            </a:r>
            <a:r>
              <a:rPr lang="sl-SI" sz="2200" dirty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200" dirty="0" err="1">
                <a:latin typeface="Arial" pitchFamily="34" charset="0"/>
                <a:cs typeface="Arial" pitchFamily="34" charset="0"/>
              </a:rPr>
              <a:t>povečati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njihovo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zaposljivost</a:t>
            </a:r>
            <a:r>
              <a:rPr lang="sl-SI" sz="2200" dirty="0" smtClean="0">
                <a:latin typeface="Arial" pitchFamily="34" charset="0"/>
                <a:cs typeface="Arial" pitchFamily="34" charset="0"/>
              </a:rPr>
              <a:t>;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endParaRPr lang="sl-SI" sz="2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200" dirty="0" err="1">
                <a:latin typeface="Arial" pitchFamily="34" charset="0"/>
                <a:cs typeface="Arial" pitchFamily="34" charset="0"/>
              </a:rPr>
              <a:t>zagotoviti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možnosti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ki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bodo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primerljive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s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tistimi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ki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jih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družba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nudi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drugim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državljanom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  <p:pic>
        <p:nvPicPr>
          <p:cNvPr id="8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>
          <a:xfrm>
            <a:off x="395536" y="314096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l-SI" b="1" dirty="0" smtClean="0">
                <a:latin typeface="Arial" pitchFamily="34" charset="0"/>
                <a:cs typeface="Arial" pitchFamily="34" charset="0"/>
              </a:rPr>
              <a:t>Rezultati izvajanja projekta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251520" y="1126708"/>
            <a:ext cx="8229600" cy="518261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l-SI" sz="2700" b="1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sl-SI" sz="2700" b="1" dirty="0" smtClean="0">
                <a:latin typeface="Arial" pitchFamily="34" charset="0"/>
                <a:cs typeface="Arial" pitchFamily="34" charset="0"/>
              </a:rPr>
              <a:t>VODENJE PROJEKTA</a:t>
            </a:r>
            <a:endParaRPr lang="sl-SI" sz="27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l-SI" sz="2700" dirty="0" smtClean="0">
                <a:latin typeface="Arial" pitchFamily="34" charset="0"/>
                <a:cs typeface="Arial" pitchFamily="34" charset="0"/>
              </a:rPr>
              <a:t>Vzpostavljena je projektna skupina. Zaposlenih je 17 oseb, od česar: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700" dirty="0" smtClean="0">
                <a:latin typeface="Arial" pitchFamily="34" charset="0"/>
                <a:cs typeface="Arial" pitchFamily="34" charset="0"/>
              </a:rPr>
              <a:t>8 oseb iz ranljive skupine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2700" dirty="0" smtClean="0">
                <a:latin typeface="Arial" pitchFamily="34" charset="0"/>
                <a:cs typeface="Arial" pitchFamily="34" charset="0"/>
              </a:rPr>
              <a:t>večini to predstavlja prvo zaposlitev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l-SI" sz="2700" dirty="0" smtClean="0">
                <a:latin typeface="Arial" pitchFamily="34" charset="0"/>
                <a:cs typeface="Arial" pitchFamily="34" charset="0"/>
              </a:rPr>
              <a:t>Vzpostavljeni sistemi za spremljanje doseganja rezultatov, za nadzor projekta in za poročanje.</a:t>
            </a:r>
            <a:endParaRPr lang="en-US" sz="2700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8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251520" y="1126708"/>
            <a:ext cx="8229600" cy="5182611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l-SI" sz="5100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sl-SI" sz="5100" b="1" dirty="0" smtClean="0">
                <a:latin typeface="Arial" pitchFamily="34" charset="0"/>
                <a:cs typeface="Arial" pitchFamily="34" charset="0"/>
              </a:rPr>
              <a:t>Izdelava vsebinskega in organizacijskega modela </a:t>
            </a:r>
            <a:endParaRPr lang="sl-SI" sz="51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4500" dirty="0" smtClean="0">
                <a:latin typeface="Arial" pitchFamily="34" charset="0"/>
                <a:cs typeface="Arial" pitchFamily="34" charset="0"/>
              </a:rPr>
              <a:t>Izvedena je študija potencialnih uporabnikov in njihovih potreb (FSD)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4500" dirty="0" smtClean="0">
                <a:latin typeface="Arial" pitchFamily="34" charset="0"/>
                <a:cs typeface="Arial" pitchFamily="34" charset="0"/>
              </a:rPr>
              <a:t>Izvedena je študija o avtorsko-pravnih vprašanjih (IPI)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4500" dirty="0" smtClean="0">
                <a:latin typeface="Arial" pitchFamily="34" charset="0"/>
                <a:cs typeface="Arial" pitchFamily="34" charset="0"/>
              </a:rPr>
              <a:t>Izvedena je študija prostorskih potreb za nove prostore knjižnice (</a:t>
            </a:r>
            <a:r>
              <a:rPr lang="sl-SI" sz="4500" dirty="0" err="1" smtClean="0">
                <a:latin typeface="Arial" pitchFamily="34" charset="0"/>
                <a:cs typeface="Arial" pitchFamily="34" charset="0"/>
              </a:rPr>
              <a:t>dr.Silva</a:t>
            </a:r>
            <a:r>
              <a:rPr lang="sl-SI" sz="4500" dirty="0" smtClean="0">
                <a:latin typeface="Arial" pitchFamily="34" charset="0"/>
                <a:cs typeface="Arial" pitchFamily="34" charset="0"/>
              </a:rPr>
              <a:t> Novljan)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l-SI" sz="4500" dirty="0" smtClean="0">
                <a:latin typeface="Arial" pitchFamily="34" charset="0"/>
                <a:cs typeface="Arial" pitchFamily="34" charset="0"/>
              </a:rPr>
              <a:t>V izdelavi je Model trajnostne vzpostavitve KSS (NUK)</a:t>
            </a:r>
            <a:endParaRPr lang="en-US" sz="4500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8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1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>
          <a:xfrm>
            <a:off x="251520" y="1126708"/>
            <a:ext cx="8229600" cy="518261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l-SI" sz="3000" b="1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sl-SI" sz="3000" b="1" dirty="0" smtClean="0">
                <a:latin typeface="Arial" pitchFamily="34" charset="0"/>
                <a:cs typeface="Arial" pitchFamily="34" charset="0"/>
              </a:rPr>
              <a:t>Produkcija knjižničnih gradiv in vzpostavitev knjižnice</a:t>
            </a:r>
            <a:endParaRPr lang="sl-SI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sl-SI" dirty="0" smtClean="0"/>
              <a:t>Produkcija knjižničnih gradiv v zvoku</a:t>
            </a:r>
          </a:p>
          <a:p>
            <a:r>
              <a:rPr lang="sl-SI" dirty="0" smtClean="0"/>
              <a:t>Produkcija knjižničnih gradiv v </a:t>
            </a:r>
            <a:r>
              <a:rPr lang="sl-SI" dirty="0" err="1" smtClean="0"/>
              <a:t>brajici</a:t>
            </a:r>
            <a:endParaRPr lang="sl-SI" dirty="0" smtClean="0"/>
          </a:p>
          <a:p>
            <a:r>
              <a:rPr lang="sl-SI" dirty="0" smtClean="0"/>
              <a:t>Vzpostavitev elektronskega informacijskega sistema </a:t>
            </a:r>
          </a:p>
          <a:p>
            <a:r>
              <a:rPr lang="sl-SI" dirty="0" smtClean="0"/>
              <a:t>Prostor in oprema knjižnice</a:t>
            </a:r>
            <a:endParaRPr lang="sl-SI" dirty="0" smtClean="0"/>
          </a:p>
          <a:p>
            <a:pPr lvl="1"/>
            <a:endParaRPr lang="en-US" dirty="0"/>
          </a:p>
        </p:txBody>
      </p:sp>
      <p:pic>
        <p:nvPicPr>
          <p:cNvPr id="8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271334"/>
            <a:ext cx="1980565" cy="167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5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8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1571</TotalTime>
  <Words>1004</Words>
  <Application>Microsoft Office PowerPoint</Application>
  <PresentationFormat>Diaprojekcija na zaslonu (4:3)</PresentationFormat>
  <Paragraphs>152</Paragraphs>
  <Slides>28</Slides>
  <Notes>19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28</vt:i4>
      </vt:variant>
    </vt:vector>
  </HeadingPairs>
  <TitlesOfParts>
    <vt:vector size="29" baseType="lpstr">
      <vt:lpstr>Officeova tema</vt:lpstr>
      <vt:lpstr>Knjižnica slepih in slabovidnih</vt:lpstr>
      <vt:lpstr>Zakaj je projekt potreben?</vt:lpstr>
      <vt:lpstr>O projektu</vt:lpstr>
      <vt:lpstr>Slepim, slabovidnim ter osebam  z motnjami branja želimo:</vt:lpstr>
      <vt:lpstr>Rezultati izvajanja projekta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 Več informacij o projektu: </vt:lpstr>
      <vt:lpstr>  »Edina tema, ki obstaja, je neznanje.«  W. Shakespeare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Sanja Grobovšek</dc:creator>
  <cp:lastModifiedBy>Tilen</cp:lastModifiedBy>
  <cp:revision>68</cp:revision>
  <cp:lastPrinted>2014-05-28T08:55:29Z</cp:lastPrinted>
  <dcterms:created xsi:type="dcterms:W3CDTF">2013-10-16T06:09:58Z</dcterms:created>
  <dcterms:modified xsi:type="dcterms:W3CDTF">2014-05-28T09:54:13Z</dcterms:modified>
</cp:coreProperties>
</file>