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5" r:id="rId4"/>
    <p:sldId id="275" r:id="rId5"/>
    <p:sldId id="277" r:id="rId6"/>
    <p:sldId id="281" r:id="rId7"/>
    <p:sldId id="284" r:id="rId8"/>
    <p:sldId id="285" r:id="rId9"/>
    <p:sldId id="305" r:id="rId10"/>
    <p:sldId id="289" r:id="rId11"/>
    <p:sldId id="303" r:id="rId12"/>
    <p:sldId id="290" r:id="rId13"/>
    <p:sldId id="294" r:id="rId14"/>
    <p:sldId id="295" r:id="rId15"/>
    <p:sldId id="301" r:id="rId16"/>
    <p:sldId id="302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3FIL.wkoe.wk.wknet\WHIS2\ARCHIV\112\1124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3FIL.wkoe.wk.wknet\WHIS2\ARCHIV\&#214;-AH\2011\122011v\Grafiken\12491_&#214;-AH_2000-2011vor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27046847997883"/>
          <c:y val="2.4951092420712747E-2"/>
          <c:w val="0.82146708907151533"/>
          <c:h val="0.9313844958430399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7"/>
              <c:layout>
                <c:manualLayout>
                  <c:x val="-0.15151425011898428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4343333952645523"/>
                  <c:y val="-3.1188865525890934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4747371528776385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Osteuropa!$A$6:$A$16</c:f>
              <c:strCache>
                <c:ptCount val="11"/>
                <c:pt idx="0">
                  <c:v>Estonia</c:v>
                </c:pt>
                <c:pt idx="1">
                  <c:v>Latvia</c:v>
                </c:pt>
                <c:pt idx="2">
                  <c:v>Lithuania</c:v>
                </c:pt>
                <c:pt idx="3">
                  <c:v>Bulgaria</c:v>
                </c:pt>
                <c:pt idx="4">
                  <c:v>Croatia</c:v>
                </c:pt>
                <c:pt idx="5">
                  <c:v>Romania</c:v>
                </c:pt>
                <c:pt idx="6">
                  <c:v>Slovenia</c:v>
                </c:pt>
                <c:pt idx="7">
                  <c:v>Slovakia</c:v>
                </c:pt>
                <c:pt idx="8">
                  <c:v>Poland</c:v>
                </c:pt>
                <c:pt idx="9">
                  <c:v>Hungary</c:v>
                </c:pt>
                <c:pt idx="10">
                  <c:v>Czech Rep.</c:v>
                </c:pt>
              </c:strCache>
            </c:strRef>
          </c:cat>
          <c:val>
            <c:numRef>
              <c:f>Osteuropa!$B$6:$B$16</c:f>
              <c:numCache>
                <c:formatCode>#,##0</c:formatCode>
                <c:ptCount val="11"/>
                <c:pt idx="0">
                  <c:v>127525.505</c:v>
                </c:pt>
                <c:pt idx="1">
                  <c:v>153493.53400000001</c:v>
                </c:pt>
                <c:pt idx="2">
                  <c:v>186191.03099999999</c:v>
                </c:pt>
                <c:pt idx="3">
                  <c:v>626287.42200000002</c:v>
                </c:pt>
                <c:pt idx="4">
                  <c:v>1073623.9369999999</c:v>
                </c:pt>
                <c:pt idx="5">
                  <c:v>1787437.9539999999</c:v>
                </c:pt>
                <c:pt idx="6">
                  <c:v>2483913.7280000001</c:v>
                </c:pt>
                <c:pt idx="7">
                  <c:v>2502877.8640000001</c:v>
                </c:pt>
                <c:pt idx="8">
                  <c:v>3618602.43</c:v>
                </c:pt>
                <c:pt idx="9">
                  <c:v>3935635.6069999998</c:v>
                </c:pt>
                <c:pt idx="10">
                  <c:v>4359661.38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119727232"/>
        <c:axId val="119670272"/>
      </c:barChart>
      <c:catAx>
        <c:axId val="119727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rebuchet MS" pitchFamily="34" charset="0"/>
              </a:defRPr>
            </a:pPr>
            <a:endParaRPr lang="en-US"/>
          </a:p>
        </c:txPr>
        <c:crossAx val="119670272"/>
        <c:crosses val="autoZero"/>
        <c:auto val="1"/>
        <c:lblAlgn val="ctr"/>
        <c:lblOffset val="100"/>
        <c:noMultiLvlLbl val="0"/>
      </c:catAx>
      <c:valAx>
        <c:axId val="1196702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one"/>
        <c:crossAx val="119727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74405170867778E-2"/>
          <c:y val="0.11522123976146902"/>
          <c:w val="0.90799424150260699"/>
          <c:h val="0.77286862363077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'Tabelle1 (2)'!$D$14</c:f>
              <c:strCache>
                <c:ptCount val="1"/>
                <c:pt idx="0">
                  <c:v>exports - bn Euro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ysClr val="window" lastClr="FFFFFF">
                  <a:lumMod val="50000"/>
                </a:sysClr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1.2190476190476191E-2"/>
                  <c:y val="4.7789725209080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1428571428571435E-3"/>
                  <c:y val="4.7789725209080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714285714285603E-2"/>
                  <c:y val="-4.7789725209080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'Tabelle1 (2)'!$C$15:$C$28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'Tabelle1 (2)'!$D$15:$D$28</c:f>
              <c:numCache>
                <c:formatCode>#,##0.0</c:formatCode>
                <c:ptCount val="14"/>
                <c:pt idx="0">
                  <c:v>69.69230278409627</c:v>
                </c:pt>
                <c:pt idx="1">
                  <c:v>74.251469237999999</c:v>
                </c:pt>
                <c:pt idx="2">
                  <c:v>77.400404940000001</c:v>
                </c:pt>
                <c:pt idx="3">
                  <c:v>78.902594499000003</c:v>
                </c:pt>
                <c:pt idx="4">
                  <c:v>89.847712087999994</c:v>
                </c:pt>
                <c:pt idx="5">
                  <c:v>94.705447309999997</c:v>
                </c:pt>
                <c:pt idx="6">
                  <c:v>103.741778181</c:v>
                </c:pt>
                <c:pt idx="7">
                  <c:v>114.680332611</c:v>
                </c:pt>
                <c:pt idx="8">
                  <c:v>117.52534686200001</c:v>
                </c:pt>
                <c:pt idx="9">
                  <c:v>93.739239651999995</c:v>
                </c:pt>
                <c:pt idx="10">
                  <c:v>109.37</c:v>
                </c:pt>
                <c:pt idx="11">
                  <c:v>121.773598939</c:v>
                </c:pt>
                <c:pt idx="12">
                  <c:v>123.469953164</c:v>
                </c:pt>
                <c:pt idx="13">
                  <c:v>125.4</c:v>
                </c:pt>
              </c:numCache>
            </c:numRef>
          </c:val>
        </c:ser>
        <c:ser>
          <c:idx val="0"/>
          <c:order val="1"/>
          <c:tx>
            <c:strRef>
              <c:f>'Tabelle1 (2)'!$E$14</c:f>
              <c:strCache>
                <c:ptCount val="1"/>
                <c:pt idx="0">
                  <c:v>imports - bn Euro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noFill/>
              <a:prstDash val="solid"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'Tabelle1 (2)'!$C$15:$C$28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'Tabelle1 (2)'!$E$15:$E$28</c:f>
              <c:numCache>
                <c:formatCode>#,##0.0</c:formatCode>
                <c:ptCount val="14"/>
                <c:pt idx="0">
                  <c:v>74.935176195286431</c:v>
                </c:pt>
                <c:pt idx="1">
                  <c:v>78.691572024999999</c:v>
                </c:pt>
                <c:pt idx="2">
                  <c:v>77.104414366</c:v>
                </c:pt>
                <c:pt idx="3">
                  <c:v>80.993348732999991</c:v>
                </c:pt>
                <c:pt idx="4">
                  <c:v>91.094351231000005</c:v>
                </c:pt>
                <c:pt idx="5">
                  <c:v>96.498905742000005</c:v>
                </c:pt>
                <c:pt idx="6">
                  <c:v>104.200577129</c:v>
                </c:pt>
                <c:pt idx="7">
                  <c:v>114.254858481</c:v>
                </c:pt>
                <c:pt idx="8">
                  <c:v>119.56795654299999</c:v>
                </c:pt>
                <c:pt idx="9">
                  <c:v>97.574002856999996</c:v>
                </c:pt>
                <c:pt idx="10">
                  <c:v>113.65</c:v>
                </c:pt>
                <c:pt idx="11">
                  <c:v>131.00755082800001</c:v>
                </c:pt>
                <c:pt idx="12">
                  <c:v>131.96407741900001</c:v>
                </c:pt>
                <c:pt idx="13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57280"/>
        <c:axId val="123076992"/>
      </c:barChart>
      <c:lineChart>
        <c:grouping val="standard"/>
        <c:varyColors val="0"/>
        <c:ser>
          <c:idx val="2"/>
          <c:order val="2"/>
          <c:tx>
            <c:strRef>
              <c:f>'Tabelle1 (2)'!$F$14</c:f>
              <c:strCache>
                <c:ptCount val="1"/>
                <c:pt idx="0">
                  <c:v>export share - %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bg1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'Tabelle1 (2)'!$C$15:$C$28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'Tabelle1 (2)'!$F$15:$F$28</c:f>
              <c:numCache>
                <c:formatCode>#,##0.0</c:formatCode>
                <c:ptCount val="14"/>
                <c:pt idx="0">
                  <c:v>33.721538096528896</c:v>
                </c:pt>
                <c:pt idx="1">
                  <c:v>34.940223630887957</c:v>
                </c:pt>
                <c:pt idx="2">
                  <c:v>35.021222994434645</c:v>
                </c:pt>
                <c:pt idx="3">
                  <c:v>34.763446490285062</c:v>
                </c:pt>
                <c:pt idx="4">
                  <c:v>38.100123860571621</c:v>
                </c:pt>
                <c:pt idx="5">
                  <c:v>38.603288350385192</c:v>
                </c:pt>
                <c:pt idx="6">
                  <c:v>40.300000000000004</c:v>
                </c:pt>
                <c:pt idx="7">
                  <c:v>42.4</c:v>
                </c:pt>
                <c:pt idx="8" formatCode="General">
                  <c:v>41.5</c:v>
                </c:pt>
                <c:pt idx="9" formatCode="0.0">
                  <c:v>34.1</c:v>
                </c:pt>
                <c:pt idx="10" formatCode="0.0">
                  <c:v>38.200000000000003</c:v>
                </c:pt>
                <c:pt idx="11" formatCode="0.0">
                  <c:v>40.5</c:v>
                </c:pt>
                <c:pt idx="12" formatCode="0.0">
                  <c:v>39.700000000000003</c:v>
                </c:pt>
                <c:pt idx="13" formatCode="0.0">
                  <c:v>40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'Tabelle1 (2)'!$G$14</c:f>
              <c:strCache>
                <c:ptCount val="1"/>
                <c:pt idx="0">
                  <c:v>export share of goods and services - %</c:v>
                </c:pt>
              </c:strCache>
            </c:strRef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9"/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10"/>
              <c:layout>
                <c:manualLayout>
                  <c:x val="0"/>
                  <c:y val="-4.0621266427718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'Tabelle1 (2)'!$C$15:$C$28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'Tabelle1 (2)'!$G$15:$G$28</c:f>
              <c:numCache>
                <c:formatCode>#,##0.0</c:formatCode>
                <c:ptCount val="14"/>
                <c:pt idx="0">
                  <c:v>50.042242601294951</c:v>
                </c:pt>
                <c:pt idx="1">
                  <c:v>52.313523710884191</c:v>
                </c:pt>
                <c:pt idx="2">
                  <c:v>51.825892466404234</c:v>
                </c:pt>
                <c:pt idx="3">
                  <c:v>48.218969246596465</c:v>
                </c:pt>
                <c:pt idx="4">
                  <c:v>51.491693701976082</c:v>
                </c:pt>
                <c:pt idx="5">
                  <c:v>52.869786536501863</c:v>
                </c:pt>
                <c:pt idx="6">
                  <c:v>55.500000000000007</c:v>
                </c:pt>
                <c:pt idx="7">
                  <c:v>58.1</c:v>
                </c:pt>
                <c:pt idx="8" formatCode="General">
                  <c:v>57.8</c:v>
                </c:pt>
                <c:pt idx="9" formatCode="General">
                  <c:v>49.2</c:v>
                </c:pt>
                <c:pt idx="10" formatCode="0.0">
                  <c:v>53.4</c:v>
                </c:pt>
                <c:pt idx="11" formatCode="0.0">
                  <c:v>56.3</c:v>
                </c:pt>
                <c:pt idx="12" formatCode="0.0">
                  <c:v>56.1</c:v>
                </c:pt>
                <c:pt idx="13" formatCode="0.0">
                  <c:v>56.7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078528"/>
        <c:axId val="123080064"/>
      </c:lineChart>
      <c:catAx>
        <c:axId val="1214572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0769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3076992"/>
        <c:scaling>
          <c:orientation val="minMax"/>
        </c:scaling>
        <c:delete val="0"/>
        <c:axPos val="l"/>
        <c:numFmt formatCode="#,##0.0" sourceLinked="1"/>
        <c:majorTickMark val="cross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457280"/>
        <c:crosses val="autoZero"/>
        <c:crossBetween val="between"/>
      </c:valAx>
      <c:catAx>
        <c:axId val="12307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080064"/>
        <c:crosses val="autoZero"/>
        <c:auto val="0"/>
        <c:lblAlgn val="ctr"/>
        <c:lblOffset val="100"/>
        <c:noMultiLvlLbl val="0"/>
      </c:catAx>
      <c:valAx>
        <c:axId val="1230800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3078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063994000749907"/>
          <c:y val="8.2852946017705445E-2"/>
          <c:w val="0.37651341582302211"/>
          <c:h val="0.1985350755886697"/>
        </c:manualLayout>
      </c:layout>
      <c:overlay val="1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73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-3.7720506338921655E-2"/>
                  <c:y val="-2.887139107611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280442804428027E-2"/>
                  <c:y val="-4.199475065616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640426404264041E-2"/>
                  <c:y val="-4.724409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800328003280033E-2"/>
                  <c:y val="-5.2493438320209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920459204592048E-2"/>
                  <c:y val="-2.887139107611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200492004920111E-2"/>
                  <c:y val="-3.937007874015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360393603936041E-2"/>
                  <c:y val="-3.937007874015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720377203772096E-2"/>
                  <c:y val="-3.937007874015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1000410004100041E-2"/>
                  <c:y val="-4.724409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360393603936041E-2"/>
                  <c:y val="-4.199475065616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360393603936041E-2"/>
                  <c:y val="-3.412073490813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360393603936041E-2"/>
                  <c:y val="-3.4120734908136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4280442804428041E-2"/>
                  <c:y val="-2.8871391076115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6080360803608033E-2"/>
                  <c:y val="-2.362204724409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Tabelle1!$A$1:$A$14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Tabelle1!$B$1:$B$14</c:f>
              <c:numCache>
                <c:formatCode>General</c:formatCode>
                <c:ptCount val="14"/>
                <c:pt idx="0">
                  <c:v>12500</c:v>
                </c:pt>
                <c:pt idx="1">
                  <c:v>15000</c:v>
                </c:pt>
                <c:pt idx="2">
                  <c:v>18000</c:v>
                </c:pt>
                <c:pt idx="3">
                  <c:v>19000</c:v>
                </c:pt>
                <c:pt idx="4">
                  <c:v>22500</c:v>
                </c:pt>
                <c:pt idx="5">
                  <c:v>26000</c:v>
                </c:pt>
                <c:pt idx="6">
                  <c:v>29000</c:v>
                </c:pt>
                <c:pt idx="7">
                  <c:v>30000</c:v>
                </c:pt>
                <c:pt idx="8">
                  <c:v>34000</c:v>
                </c:pt>
                <c:pt idx="9">
                  <c:v>38000</c:v>
                </c:pt>
                <c:pt idx="10">
                  <c:v>40000</c:v>
                </c:pt>
                <c:pt idx="11">
                  <c:v>42000</c:v>
                </c:pt>
                <c:pt idx="12">
                  <c:v>44000</c:v>
                </c:pt>
                <c:pt idx="13">
                  <c:v>47000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06432"/>
        <c:axId val="123107968"/>
      </c:lineChart>
      <c:catAx>
        <c:axId val="12310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3107968"/>
        <c:crosses val="autoZero"/>
        <c:auto val="1"/>
        <c:lblAlgn val="ctr"/>
        <c:lblOffset val="100"/>
        <c:noMultiLvlLbl val="0"/>
      </c:catAx>
      <c:valAx>
        <c:axId val="123107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310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C4C84-4BB5-4A9D-A8CA-D164A41F879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DB1ED-B177-4E94-94E0-AFD3FE62E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3F090-5D74-4DD1-B873-59E6B363972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A9C6E-7343-4D81-A772-02E2036F01C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46484-6766-48E5-A4C5-20DFFF78307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titel 2zeilig und Fließ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707904" y="6589861"/>
            <a:ext cx="1738536" cy="26813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D4BA57F-3CF6-4992-B6C6-1BB630FB6B14}" type="slidenum">
              <a:rPr lang="de-AT" smtClean="0"/>
              <a:pPr/>
              <a:t>‹#›</a:t>
            </a:fld>
            <a:endParaRPr lang="de-AT" dirty="0" smtClean="0"/>
          </a:p>
        </p:txBody>
      </p:sp>
      <p:pic>
        <p:nvPicPr>
          <p:cNvPr id="3" name="Picture 2" descr="ppt_podloga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5" t="4065" r="2062" b="75523"/>
          <a:stretch/>
        </p:blipFill>
        <p:spPr>
          <a:xfrm>
            <a:off x="76200" y="5181600"/>
            <a:ext cx="1330569" cy="15439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Überschrift, Listen zweispalti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W0_AUSTRIA_A_gesperrt_jp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304800"/>
            <a:ext cx="11318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92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4C02E-88A0-4B7E-A623-5C753A7EE6A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C0CC0-65B8-4690-A661-92975BE9102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A5ECF-9E92-4EA8-9E62-83DF5E2160E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0827-C27B-4FA4-889E-0FDA787A1C1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A7E0C-AF2F-41AD-99E6-4658B0134EF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9FF41-7206-40A2-8227-68B27082564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A240-03FD-4458-A444-9C923FEC3BE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9BBEA-AA28-43E1-9A2D-2854EE0EC05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604C0E3-D6C9-44C4-BFC1-9A09E4CC6F39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ljubljana@advantageaustria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podlog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8" b="31730"/>
          <a:stretch/>
        </p:blipFill>
        <p:spPr>
          <a:xfrm>
            <a:off x="0" y="-2"/>
            <a:ext cx="9144001" cy="6858001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57564" y="2438400"/>
            <a:ext cx="7747000" cy="291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5400" dirty="0">
                <a:solidFill>
                  <a:srgbClr val="CD0921"/>
                </a:solidFill>
                <a:latin typeface="Trebuchet MS Bold" pitchFamily="80" charset="0"/>
                <a:ea typeface="ＭＳ Ｐゴシック" pitchFamily="34" charset="-128"/>
              </a:rPr>
              <a:t>ADVANTAGE AUSTRIA</a:t>
            </a:r>
          </a:p>
          <a:p>
            <a:pPr>
              <a:spcBef>
                <a:spcPct val="50000"/>
              </a:spcBef>
              <a:defRPr/>
            </a:pPr>
            <a:r>
              <a:rPr lang="de-DE" sz="2850" dirty="0" err="1">
                <a:solidFill>
                  <a:srgbClr val="8D8D8D"/>
                </a:solidFill>
                <a:latin typeface="Trebuchet MS" pitchFamily="34" charset="0"/>
                <a:ea typeface="ＭＳ Ｐゴシック" pitchFamily="34" charset="-128"/>
              </a:rPr>
              <a:t>Austria’s</a:t>
            </a:r>
            <a:r>
              <a:rPr lang="de-DE" sz="2850" dirty="0">
                <a:solidFill>
                  <a:srgbClr val="8D8D8D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de-DE" sz="2850" dirty="0" err="1">
                <a:solidFill>
                  <a:srgbClr val="8D8D8D"/>
                </a:solidFill>
                <a:latin typeface="Trebuchet MS" pitchFamily="34" charset="0"/>
                <a:ea typeface="ＭＳ Ｐゴシック" pitchFamily="34" charset="-128"/>
              </a:rPr>
              <a:t>Internationalisation</a:t>
            </a:r>
            <a:r>
              <a:rPr lang="de-DE" sz="2850" dirty="0">
                <a:solidFill>
                  <a:srgbClr val="8D8D8D"/>
                </a:solidFill>
                <a:latin typeface="Trebuchet MS" pitchFamily="34" charset="0"/>
                <a:ea typeface="ＭＳ Ｐゴシック" pitchFamily="34" charset="-128"/>
              </a:rPr>
              <a:t> Agency</a:t>
            </a:r>
          </a:p>
          <a:p>
            <a:pPr>
              <a:defRPr/>
            </a:pPr>
            <a:endParaRPr lang="de-DE" dirty="0">
              <a:solidFill>
                <a:srgbClr val="404040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lnSpc>
                <a:spcPct val="130000"/>
              </a:lnSpc>
              <a:defRPr/>
            </a:pPr>
            <a:endParaRPr lang="de-AT" sz="1600" dirty="0" smtClean="0">
              <a:solidFill>
                <a:srgbClr val="404040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lnSpc>
                <a:spcPct val="130000"/>
              </a:lnSpc>
              <a:defRPr/>
            </a:pPr>
            <a:r>
              <a:rPr lang="de-AT" sz="1600" dirty="0" err="1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Konferenca</a:t>
            </a:r>
            <a:r>
              <a:rPr lang="de-AT" sz="1600" dirty="0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: </a:t>
            </a:r>
            <a:r>
              <a:rPr lang="de-AT" sz="1600" dirty="0" err="1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Urejanje</a:t>
            </a:r>
            <a:r>
              <a:rPr lang="de-AT" sz="1600" dirty="0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de-AT" sz="1600" dirty="0" err="1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trga</a:t>
            </a:r>
            <a:r>
              <a:rPr lang="de-AT" sz="1600" dirty="0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de-AT" sz="1600" dirty="0" err="1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za</a:t>
            </a:r>
            <a:r>
              <a:rPr lang="de-AT" sz="1600" dirty="0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de-AT" sz="1600" dirty="0" err="1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lesne</a:t>
            </a:r>
            <a:r>
              <a:rPr lang="de-AT" sz="1600" dirty="0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de-AT" sz="1600" dirty="0" err="1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proizvode</a:t>
            </a:r>
            <a:r>
              <a:rPr lang="de-AT" sz="1600" dirty="0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 in </a:t>
            </a:r>
            <a:r>
              <a:rPr lang="de-AT" sz="1600" dirty="0" err="1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storitve</a:t>
            </a:r>
            <a:r>
              <a:rPr lang="de-AT" sz="1600" dirty="0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, Ljubljana 12.5.2014</a:t>
            </a:r>
            <a:endParaRPr lang="de-DE" sz="1600" dirty="0">
              <a:solidFill>
                <a:srgbClr val="404040"/>
              </a:solidFill>
              <a:latin typeface="Trebuchet MS" pitchFamily="34" charset="0"/>
              <a:ea typeface="ＭＳ Ｐゴシック" pitchFamily="34" charset="-12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GB" sz="1600" dirty="0" err="1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Dr.</a:t>
            </a:r>
            <a:r>
              <a:rPr lang="en-GB" sz="1600" dirty="0" smtClean="0">
                <a:solidFill>
                  <a:srgbClr val="404040"/>
                </a:solidFill>
                <a:latin typeface="Trebuchet MS" pitchFamily="34" charset="0"/>
                <a:ea typeface="ＭＳ Ｐゴシック" pitchFamily="34" charset="-128"/>
              </a:rPr>
              <a:t> Damijan Habernik, ADVANTAGE AUSTRIA</a:t>
            </a:r>
            <a:endParaRPr lang="de-DE" sz="1600" dirty="0">
              <a:solidFill>
                <a:srgbClr val="404040"/>
              </a:solidFill>
              <a:latin typeface="Trebuchet MS" pitchFamily="34" charset="0"/>
              <a:ea typeface="ＭＳ Ｐゴシック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1</a:t>
            </a:fld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366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533400"/>
            <a:ext cx="6200328" cy="1368425"/>
          </a:xfrm>
          <a:prstGeom prst="rect">
            <a:avLst/>
          </a:prstGeom>
        </p:spPr>
        <p:txBody>
          <a:bodyPr/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200" dirty="0" smtClean="0">
                <a:solidFill>
                  <a:srgbClr val="CD0921"/>
                </a:solidFill>
                <a:latin typeface="Trebuchet MS" pitchFamily="34" charset="0"/>
              </a:rPr>
              <a:t>Worldwide Business Support -Facts </a:t>
            </a:r>
            <a:r>
              <a:rPr lang="en-GB" sz="3200" dirty="0">
                <a:solidFill>
                  <a:srgbClr val="CD0921"/>
                </a:solidFill>
                <a:latin typeface="Trebuchet MS" pitchFamily="34" charset="0"/>
              </a:rPr>
              <a:t>and </a:t>
            </a:r>
            <a:r>
              <a:rPr lang="en-GB" sz="3200" dirty="0" smtClean="0">
                <a:solidFill>
                  <a:srgbClr val="CD0921"/>
                </a:solidFill>
                <a:latin typeface="Trebuchet MS" pitchFamily="34" charset="0"/>
              </a:rPr>
              <a:t>Figures </a:t>
            </a:r>
            <a:endParaRPr lang="en-US" sz="3200" dirty="0">
              <a:solidFill>
                <a:srgbClr val="CD0921"/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2388" y="1952625"/>
            <a:ext cx="7351712" cy="371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tabLst>
                <a:tab pos="482600" algn="l"/>
              </a:tabLst>
            </a:pPr>
            <a:r>
              <a:rPr lang="en-GB" sz="1900" b="1" dirty="0" smtClean="0">
                <a:solidFill>
                  <a:srgbClr val="404040"/>
                </a:solidFill>
                <a:latin typeface="Trebuchet MS" pitchFamily="34" charset="0"/>
              </a:rPr>
              <a:t>400,000 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companies / 47,000 export businesses</a:t>
            </a:r>
            <a:endParaRPr lang="en-GB" sz="1900" b="1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tabLst>
                <a:tab pos="482600" algn="l"/>
              </a:tabLst>
            </a:pPr>
            <a:r>
              <a:rPr lang="en-GB" sz="1900" b="1" dirty="0" smtClean="0">
                <a:solidFill>
                  <a:srgbClr val="404040"/>
                </a:solidFill>
                <a:latin typeface="Trebuchet MS" pitchFamily="34" charset="0"/>
              </a:rPr>
              <a:t>113 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offices in 70 countries 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tabLst>
                <a:tab pos="482600" algn="l"/>
              </a:tabLst>
            </a:pPr>
            <a:r>
              <a:rPr lang="en-GB" sz="1900" b="1" dirty="0" smtClean="0">
                <a:solidFill>
                  <a:srgbClr val="404040"/>
                </a:solidFill>
                <a:latin typeface="Trebuchet MS" pitchFamily="34" charset="0"/>
              </a:rPr>
              <a:t>750 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employees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tabLst>
                <a:tab pos="482600" algn="l"/>
              </a:tabLst>
            </a:pPr>
            <a:r>
              <a:rPr lang="en-GB" sz="1900" b="1" dirty="0">
                <a:solidFill>
                  <a:srgbClr val="404040"/>
                </a:solidFill>
                <a:latin typeface="Trebuchet MS" pitchFamily="34" charset="0"/>
              </a:rPr>
              <a:t>80 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nationalities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tabLst>
                <a:tab pos="482600" algn="l"/>
              </a:tabLst>
            </a:pPr>
            <a:r>
              <a:rPr lang="en-GB" sz="1900" b="1" dirty="0" smtClean="0">
                <a:solidFill>
                  <a:srgbClr val="404040"/>
                </a:solidFill>
                <a:latin typeface="Trebuchet MS" pitchFamily="34" charset="0"/>
              </a:rPr>
              <a:t>1,232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ADVANTAGE AUSTRIA events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tabLst>
                <a:tab pos="482600" algn="l"/>
              </a:tabLst>
            </a:pPr>
            <a:r>
              <a:rPr lang="en-GB" sz="1900" b="1" dirty="0">
                <a:solidFill>
                  <a:srgbClr val="404040"/>
                </a:solidFill>
                <a:latin typeface="Trebuchet MS" pitchFamily="34" charset="0"/>
              </a:rPr>
              <a:t>1,100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 ADVANTAGE AUSTRIA publications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tabLst>
                <a:tab pos="482600" algn="l"/>
              </a:tabLst>
            </a:pPr>
            <a:r>
              <a:rPr lang="en-GB" sz="1900" b="1" dirty="0">
                <a:solidFill>
                  <a:srgbClr val="404040"/>
                </a:solidFill>
                <a:latin typeface="Trebuchet MS" pitchFamily="34" charset="0"/>
              </a:rPr>
              <a:t>22,000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 Austrian companies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  <a:tabLst>
                <a:tab pos="482600" algn="l"/>
              </a:tabLst>
            </a:pPr>
            <a:r>
              <a:rPr lang="en-GB" sz="1900" b="1" dirty="0">
                <a:solidFill>
                  <a:srgbClr val="404040"/>
                </a:solidFill>
                <a:latin typeface="Trebuchet MS" pitchFamily="34" charset="0"/>
              </a:rPr>
              <a:t>60+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 years’ experience</a:t>
            </a:r>
            <a:endParaRPr lang="en-GB" sz="1900" b="1" dirty="0">
              <a:solidFill>
                <a:srgbClr val="404040"/>
              </a:solidFill>
              <a:latin typeface="Trebuchet MS" pitchFamily="34" charset="0"/>
            </a:endParaRPr>
          </a:p>
          <a:p>
            <a:pPr eaLnBrk="0" hangingPunct="0">
              <a:lnSpc>
                <a:spcPct val="170000"/>
              </a:lnSpc>
              <a:spcBef>
                <a:spcPct val="20000"/>
              </a:spcBef>
              <a:tabLst>
                <a:tab pos="482600" algn="l"/>
              </a:tabLst>
            </a:pPr>
            <a:r>
              <a:rPr lang="en-GB" sz="2200" b="1" dirty="0">
                <a:solidFill>
                  <a:srgbClr val="404040"/>
                </a:solidFill>
                <a:latin typeface="Trebuchet MS" pitchFamily="34" charset="0"/>
              </a:rPr>
              <a:t>Global business support</a:t>
            </a:r>
            <a:endParaRPr lang="en-GB" sz="1600" b="1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10</a:t>
            </a:fld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7197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182"/>
            <a:ext cx="8839200" cy="651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2676" y="404664"/>
            <a:ext cx="7362825" cy="838200"/>
          </a:xfrm>
          <a:prstGeom prst="rect">
            <a:avLst/>
          </a:prstGeom>
        </p:spPr>
        <p:txBody>
          <a:bodyPr/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defRPr/>
            </a:pPr>
            <a:r>
              <a:rPr lang="de-AT" sz="3200" dirty="0" err="1">
                <a:solidFill>
                  <a:srgbClr val="CD0921"/>
                </a:solidFill>
                <a:latin typeface="Trebuchet MS" pitchFamily="34" charset="0"/>
              </a:rPr>
              <a:t>Number</a:t>
            </a:r>
            <a:r>
              <a:rPr lang="de-AT" sz="3200" dirty="0">
                <a:solidFill>
                  <a:srgbClr val="CD0921"/>
                </a:solidFill>
                <a:latin typeface="Trebuchet MS" pitchFamily="34" charset="0"/>
              </a:rPr>
              <a:t> </a:t>
            </a:r>
            <a:r>
              <a:rPr lang="de-AT" sz="3200" dirty="0" err="1">
                <a:solidFill>
                  <a:srgbClr val="CD0921"/>
                </a:solidFill>
                <a:latin typeface="Trebuchet MS" pitchFamily="34" charset="0"/>
              </a:rPr>
              <a:t>of</a:t>
            </a:r>
            <a:r>
              <a:rPr lang="de-AT" sz="3200" dirty="0">
                <a:solidFill>
                  <a:srgbClr val="CD0921"/>
                </a:solidFill>
                <a:latin typeface="Trebuchet MS" pitchFamily="34" charset="0"/>
              </a:rPr>
              <a:t> </a:t>
            </a:r>
            <a:r>
              <a:rPr lang="de-AT" sz="3200" dirty="0" err="1">
                <a:solidFill>
                  <a:srgbClr val="CD0921"/>
                </a:solidFill>
                <a:latin typeface="Trebuchet MS" pitchFamily="34" charset="0"/>
              </a:rPr>
              <a:t>exporters</a:t>
            </a:r>
            <a:endParaRPr lang="en-US" sz="3200" dirty="0">
              <a:solidFill>
                <a:srgbClr val="CD0921"/>
              </a:solidFill>
              <a:latin typeface="Trebuchet MS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12</a:t>
            </a:fld>
            <a:endParaRPr lang="de-AT" dirty="0" smtClean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143918"/>
              </p:ext>
            </p:extLst>
          </p:nvPr>
        </p:nvGraphicFramePr>
        <p:xfrm>
          <a:off x="762000" y="1143000"/>
          <a:ext cx="8111672" cy="452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1124744"/>
            <a:ext cx="7654952" cy="13684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de-AT" sz="3200" dirty="0">
                <a:solidFill>
                  <a:srgbClr val="CD0921"/>
                </a:solidFill>
                <a:latin typeface="Trebuchet MS" pitchFamily="34" charset="0"/>
              </a:rPr>
              <a:t>ADVANTAGE AUSTRIA </a:t>
            </a:r>
            <a:r>
              <a:rPr lang="de-AT" sz="3200" dirty="0" err="1" smtClean="0">
                <a:solidFill>
                  <a:srgbClr val="CD0921"/>
                </a:solidFill>
                <a:latin typeface="Trebuchet MS" pitchFamily="34" charset="0"/>
              </a:rPr>
              <a:t>events</a:t>
            </a:r>
            <a:endParaRPr lang="en-US" sz="3200" dirty="0">
              <a:solidFill>
                <a:srgbClr val="CD0921"/>
              </a:solidFill>
              <a:latin typeface="Trebuchet MS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13</a:t>
            </a:fld>
            <a:endParaRPr lang="de-AT" dirty="0" smtClean="0"/>
          </a:p>
        </p:txBody>
      </p:sp>
      <p:graphicFrame>
        <p:nvGraphicFramePr>
          <p:cNvPr id="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039473"/>
              </p:ext>
            </p:extLst>
          </p:nvPr>
        </p:nvGraphicFramePr>
        <p:xfrm>
          <a:off x="1187624" y="1808956"/>
          <a:ext cx="6624736" cy="3780281"/>
        </p:xfrm>
        <a:graphic>
          <a:graphicData uri="http://schemas.openxmlformats.org/drawingml/2006/table">
            <a:tbl>
              <a:tblPr/>
              <a:tblGrid>
                <a:gridCol w="5152079"/>
                <a:gridCol w="1472657"/>
              </a:tblGrid>
              <a:tr h="434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2013</a:t>
                      </a:r>
                      <a:endParaRPr kumimoji="0" lang="de-DE" sz="1400" b="1" i="0" u="none" strike="noStrike" cap="none" normalizeH="0" baseline="66000" dirty="0" smtClean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22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Austrian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Pavillions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   118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22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Group Stands </a:t>
                      </a: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(Joint Booth)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   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487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Trade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Missions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   39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22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Fact-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Finding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Missions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   90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22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Forums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  226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487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Austria Showcases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   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487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Catalogue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Exhibitions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   80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22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Matchmaking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Events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  79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322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Others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  501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8487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D09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Total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1.232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14</a:t>
            </a:fld>
            <a:endParaRPr lang="de-AT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2286000"/>
            <a:ext cx="74168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>
              <a:lnSpc>
                <a:spcPct val="150000"/>
              </a:lnSpc>
              <a:buClr>
                <a:srgbClr val="CD0921"/>
              </a:buClr>
              <a:buFontTx/>
              <a:buChar char="•"/>
            </a:pPr>
            <a:endParaRPr lang="en-GB" sz="1900" dirty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150000"/>
              </a:lnSpc>
              <a:buClr>
                <a:srgbClr val="CD0921"/>
              </a:buClr>
              <a:buFontTx/>
              <a:buChar char="•"/>
            </a:pPr>
            <a:r>
              <a:rPr lang="en-GB" sz="1900" b="1" dirty="0">
                <a:solidFill>
                  <a:srgbClr val="404040"/>
                </a:solidFill>
              </a:rPr>
              <a:t>advantageaustria.org:</a:t>
            </a:r>
            <a:r>
              <a:rPr lang="en-GB" sz="1900" dirty="0">
                <a:solidFill>
                  <a:srgbClr val="404040"/>
                </a:solidFill>
              </a:rPr>
              <a:t> </a:t>
            </a:r>
            <a:r>
              <a:rPr lang="en-GB" sz="1900" dirty="0" smtClean="0">
                <a:solidFill>
                  <a:srgbClr val="404040"/>
                </a:solidFill>
              </a:rPr>
              <a:t>200 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country 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sites (</a:t>
            </a:r>
            <a:r>
              <a:rPr lang="en-GB" sz="1900" dirty="0">
                <a:solidFill>
                  <a:srgbClr val="404040"/>
                </a:solidFill>
              </a:rPr>
              <a:t>20 million </a:t>
            </a:r>
            <a:r>
              <a:rPr lang="en-GB" sz="1900" dirty="0" smtClean="0">
                <a:solidFill>
                  <a:srgbClr val="404040"/>
                </a:solidFill>
              </a:rPr>
              <a:t>hits)</a:t>
            </a:r>
            <a:endParaRPr lang="en-GB" sz="1900" dirty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150000"/>
              </a:lnSpc>
              <a:buClr>
                <a:srgbClr val="CD0921"/>
              </a:buClr>
              <a:buFontTx/>
              <a:buChar char="•"/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28 languages (special focus on East European languages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lnSpc>
                <a:spcPct val="150000"/>
              </a:lnSpc>
              <a:buClr>
                <a:srgbClr val="CD0921"/>
              </a:buClr>
              <a:buFontTx/>
              <a:buChar char="•"/>
            </a:pPr>
            <a:r>
              <a:rPr lang="en-GB" sz="1900" b="1" dirty="0">
                <a:solidFill>
                  <a:srgbClr val="404040"/>
                </a:solidFill>
              </a:rPr>
              <a:t>company presentations:</a:t>
            </a:r>
            <a:r>
              <a:rPr lang="en-GB" sz="1900" dirty="0">
                <a:solidFill>
                  <a:srgbClr val="404040"/>
                </a:solidFill>
              </a:rPr>
              <a:t> 13,000 business opportunities</a:t>
            </a:r>
            <a:endParaRPr lang="en-GB" sz="1900" dirty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150000"/>
              </a:lnSpc>
              <a:buClr>
                <a:srgbClr val="CD0921"/>
              </a:buClr>
              <a:buFontTx/>
              <a:buChar char="•"/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10 Content 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Partners</a:t>
            </a:r>
            <a:endParaRPr lang="en-GB" sz="1900" dirty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150000"/>
              </a:lnSpc>
              <a:buClr>
                <a:srgbClr val="CD0921"/>
              </a:buClr>
              <a:buFontTx/>
              <a:buChar char="•"/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Listings of all events abroad with 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participating companies</a:t>
            </a:r>
            <a:endParaRPr lang="en-GB" sz="1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9153" y="1447800"/>
            <a:ext cx="7947025" cy="13684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200" dirty="0">
                <a:solidFill>
                  <a:srgbClr val="CD0921"/>
                </a:solidFill>
                <a:latin typeface="Trebuchet MS" pitchFamily="34" charset="0"/>
              </a:rPr>
              <a:t>   www.advantageaustria.org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3200" dirty="0">
                <a:solidFill>
                  <a:srgbClr val="CD0921"/>
                </a:solidFill>
                <a:latin typeface="Trebuchet MS" pitchFamily="34" charset="0"/>
              </a:rPr>
              <a:t>Austria’s Internet Platform </a:t>
            </a:r>
            <a:r>
              <a:rPr lang="de-DE" sz="3200" dirty="0">
                <a:solidFill>
                  <a:srgbClr val="CD0921"/>
                </a:solidFill>
                <a:latin typeface="Trebuchet MS" pitchFamily="34" charset="0"/>
              </a:rPr>
              <a:t>—</a:t>
            </a:r>
            <a:r>
              <a:rPr lang="en-GB" sz="3200" dirty="0">
                <a:solidFill>
                  <a:srgbClr val="CD0921"/>
                </a:solidFill>
                <a:latin typeface="Trebuchet MS" pitchFamily="34" charset="0"/>
              </a:rPr>
              <a:t> Overview</a:t>
            </a:r>
          </a:p>
        </p:txBody>
      </p:sp>
    </p:spTree>
    <p:extLst>
      <p:ext uri="{BB962C8B-B14F-4D97-AF65-F5344CB8AC3E}">
        <p14:creationId xmlns:p14="http://schemas.microsoft.com/office/powerpoint/2010/main" val="11477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/>
          <a:srcRect l="733" t="11570" r="1818" b="6818"/>
          <a:stretch>
            <a:fillRect/>
          </a:stretch>
        </p:blipFill>
        <p:spPr bwMode="auto">
          <a:xfrm>
            <a:off x="1295400" y="1056238"/>
            <a:ext cx="6644208" cy="458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15</a:t>
            </a:fld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5087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81199" y="1600200"/>
            <a:ext cx="4879405" cy="37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r>
              <a:rPr lang="en-GB" sz="2200" dirty="0">
                <a:solidFill>
                  <a:srgbClr val="CD0921"/>
                </a:solidFill>
                <a:latin typeface="Trebuchet MS" pitchFamily="34" charset="0"/>
              </a:rPr>
              <a:t>Any questions?</a:t>
            </a:r>
            <a:endParaRPr lang="en-GB" sz="1500" dirty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endParaRPr lang="en-GB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endParaRPr lang="en-GB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endParaRPr lang="en-GB" dirty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endParaRPr lang="en-GB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endParaRPr lang="en-GB" dirty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endParaRPr lang="en-GB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endParaRPr lang="en-GB" sz="1900" dirty="0" smtClean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r>
              <a:rPr lang="en-GB" sz="1900" dirty="0" err="1" smtClean="0">
                <a:solidFill>
                  <a:srgbClr val="404040"/>
                </a:solidFill>
                <a:latin typeface="Trebuchet MS" pitchFamily="34" charset="0"/>
              </a:rPr>
              <a:t>Dr.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 Damijan R. Habernik</a:t>
            </a:r>
            <a:endParaRPr lang="en-GB" sz="1900" dirty="0">
              <a:solidFill>
                <a:srgbClr val="404040"/>
              </a:solidFill>
              <a:latin typeface="Trebuchet MS" pitchFamily="34" charset="0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ADVANTAGE AUSTRIA</a:t>
            </a: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r>
              <a:rPr lang="en-GB" sz="1900" dirty="0" err="1" smtClean="0">
                <a:solidFill>
                  <a:srgbClr val="404040"/>
                </a:solidFill>
              </a:rPr>
              <a:t>Avstrijsko</a:t>
            </a:r>
            <a:r>
              <a:rPr lang="en-GB" sz="1900" dirty="0" smtClean="0">
                <a:solidFill>
                  <a:srgbClr val="404040"/>
                </a:solidFill>
              </a:rPr>
              <a:t> </a:t>
            </a:r>
            <a:r>
              <a:rPr lang="en-GB" sz="1900" dirty="0" err="1" smtClean="0">
                <a:solidFill>
                  <a:srgbClr val="404040"/>
                </a:solidFill>
              </a:rPr>
              <a:t>veleposlani</a:t>
            </a:r>
            <a:r>
              <a:rPr lang="sl-SI" sz="1900" dirty="0" err="1" smtClean="0">
                <a:solidFill>
                  <a:srgbClr val="404040"/>
                </a:solidFill>
              </a:rPr>
              <a:t>štvo</a:t>
            </a:r>
            <a:r>
              <a:rPr lang="sl-SI" sz="1900" dirty="0" smtClean="0">
                <a:solidFill>
                  <a:srgbClr val="404040"/>
                </a:solidFill>
              </a:rPr>
              <a:t> – gosp. oddelek</a:t>
            </a:r>
            <a:endParaRPr lang="en-GB" sz="1900" dirty="0">
              <a:solidFill>
                <a:srgbClr val="404040"/>
              </a:solidFill>
              <a:hlinkClick r:id="rId2"/>
            </a:endParaRPr>
          </a:p>
          <a:p>
            <a:pPr marL="288925" indent="-288925">
              <a:lnSpc>
                <a:spcPct val="90000"/>
              </a:lnSpc>
              <a:spcBef>
                <a:spcPct val="20000"/>
              </a:spcBef>
            </a:pP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  <a:hlinkClick r:id="rId2"/>
              </a:rPr>
              <a:t>ljubljana@advantageaustria.org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endParaRPr lang="en-GB" sz="1500" dirty="0">
              <a:solidFill>
                <a:srgbClr val="CD0921"/>
              </a:solidFill>
              <a:latin typeface="Trebuchet MS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16</a:t>
            </a:fld>
            <a:endParaRPr lang="de-A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208" y="2347932"/>
            <a:ext cx="3033514" cy="129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11213" y="1155700"/>
            <a:ext cx="46434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CD0921"/>
                </a:solidFill>
                <a:latin typeface="Trebuchet MS" pitchFamily="34" charset="0"/>
              </a:rPr>
              <a:t>Contents</a:t>
            </a:r>
            <a:endParaRPr lang="de-AT" sz="3200" dirty="0">
              <a:solidFill>
                <a:srgbClr val="CD0921"/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9200" y="2133600"/>
            <a:ext cx="7397750" cy="2595563"/>
          </a:xfrm>
          <a:prstGeom prst="rect">
            <a:avLst/>
          </a:prstGeom>
        </p:spPr>
        <p:txBody>
          <a:bodyPr/>
          <a:lstStyle/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Clr>
                <a:srgbClr val="CD0921"/>
              </a:buClr>
              <a:buSzPct val="110000"/>
              <a:buFont typeface="Arial"/>
              <a:buChar char="•"/>
              <a:defRPr/>
            </a:pPr>
            <a:r>
              <a:rPr lang="en-GB" sz="1900" dirty="0">
                <a:solidFill>
                  <a:srgbClr val="333333"/>
                </a:solidFill>
              </a:rPr>
              <a:t>Importance of exports to the Austrian economy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Clr>
                <a:srgbClr val="CD0921"/>
              </a:buClr>
              <a:buSzPct val="110000"/>
              <a:buFont typeface="Arial"/>
              <a:buChar char="•"/>
              <a:defRPr/>
            </a:pPr>
            <a:r>
              <a:rPr lang="en-GB" sz="1900" dirty="0">
                <a:solidFill>
                  <a:srgbClr val="333333"/>
                </a:solidFill>
              </a:rPr>
              <a:t>ADVANTAGE AUSTRIA — Who are we? 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Clr>
                <a:srgbClr val="CD0921"/>
              </a:buClr>
              <a:buSzPct val="110000"/>
              <a:buFont typeface="Arial"/>
              <a:buChar char="•"/>
              <a:defRPr/>
            </a:pPr>
            <a:r>
              <a:rPr lang="en-GB" sz="1900" dirty="0" smtClean="0">
                <a:solidFill>
                  <a:srgbClr val="333333"/>
                </a:solidFill>
              </a:rPr>
              <a:t>What </a:t>
            </a:r>
            <a:r>
              <a:rPr lang="en-GB" sz="1900" dirty="0">
                <a:solidFill>
                  <a:srgbClr val="333333"/>
                </a:solidFill>
              </a:rPr>
              <a:t>do we do? </a:t>
            </a:r>
          </a:p>
          <a:p>
            <a:pPr marL="342900" indent="-342900" defTabSz="457200">
              <a:lnSpc>
                <a:spcPct val="145000"/>
              </a:lnSpc>
              <a:spcBef>
                <a:spcPct val="20000"/>
              </a:spcBef>
              <a:buClr>
                <a:srgbClr val="CD0921"/>
              </a:buClr>
              <a:buSzPct val="110000"/>
              <a:buFont typeface="Arial"/>
              <a:buChar char="•"/>
              <a:defRPr/>
            </a:pPr>
            <a:r>
              <a:rPr lang="en-GB" sz="1900" dirty="0" smtClean="0">
                <a:solidFill>
                  <a:srgbClr val="333333"/>
                </a:solidFill>
              </a:rPr>
              <a:t>advantageaustria.org </a:t>
            </a:r>
            <a:r>
              <a:rPr lang="en-GB" sz="1900" dirty="0">
                <a:solidFill>
                  <a:srgbClr val="333333"/>
                </a:solidFill>
              </a:rPr>
              <a:t>– the online platform</a:t>
            </a:r>
          </a:p>
          <a:p>
            <a:pPr defTabSz="457200">
              <a:lnSpc>
                <a:spcPct val="145000"/>
              </a:lnSpc>
              <a:spcBef>
                <a:spcPct val="20000"/>
              </a:spcBef>
              <a:buClr>
                <a:srgbClr val="CD0921"/>
              </a:buClr>
              <a:buSzPct val="110000"/>
              <a:defRPr/>
            </a:pPr>
            <a:endParaRPr lang="en-GB" dirty="0">
              <a:solidFill>
                <a:srgbClr val="33333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2</a:t>
            </a:fld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2828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980728"/>
            <a:ext cx="7992888" cy="1071569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ct val="0"/>
              </a:spcBef>
              <a:defRPr/>
            </a:pPr>
            <a:r>
              <a:rPr lang="en-US" sz="3200" dirty="0">
                <a:solidFill>
                  <a:srgbClr val="CD0921"/>
                </a:solidFill>
                <a:latin typeface="Trebuchet MS" pitchFamily="34" charset="0"/>
              </a:rPr>
              <a:t>Austrian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CD0921"/>
                </a:solidFill>
                <a:latin typeface="Trebuchet MS" pitchFamily="34" charset="0"/>
              </a:rPr>
              <a:t>Exports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CD0921"/>
                </a:solidFill>
                <a:latin typeface="Trebuchet MS" pitchFamily="34" charset="0"/>
              </a:rPr>
              <a:t>to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CD0921"/>
                </a:solidFill>
                <a:latin typeface="Trebuchet MS" pitchFamily="34" charset="0"/>
              </a:rPr>
              <a:t>Eastern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CD0921"/>
                </a:solidFill>
                <a:latin typeface="Trebuchet MS" pitchFamily="34" charset="0"/>
              </a:rPr>
              <a:t>Europe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srgbClr val="CD0921"/>
                </a:solidFill>
                <a:latin typeface="Trebuchet MS" pitchFamily="34" charset="0"/>
              </a:rPr>
              <a:t>2013</a:t>
            </a:r>
            <a:br>
              <a:rPr lang="en-US" sz="3200" dirty="0" smtClean="0">
                <a:solidFill>
                  <a:srgbClr val="CD0921"/>
                </a:solidFill>
                <a:latin typeface="Trebuchet MS" pitchFamily="34" charset="0"/>
              </a:rPr>
            </a:br>
            <a:r>
              <a:rPr lang="en-US" dirty="0" smtClean="0">
                <a:solidFill>
                  <a:srgbClr val="CD0921"/>
                </a:solidFill>
                <a:latin typeface="Trebuchet MS" pitchFamily="34" charset="0"/>
              </a:rPr>
              <a:t>(preliminary data)</a:t>
            </a:r>
            <a:br>
              <a:rPr lang="en-US" dirty="0" smtClean="0">
                <a:solidFill>
                  <a:srgbClr val="CD0921"/>
                </a:solidFill>
                <a:latin typeface="Trebuchet MS" pitchFamily="34" charset="0"/>
              </a:rPr>
            </a:br>
            <a:r>
              <a:rPr lang="en-US" sz="3200" dirty="0">
                <a:solidFill>
                  <a:srgbClr val="CD0921"/>
                </a:solidFill>
                <a:latin typeface="Trebuchet MS" pitchFamily="34" charset="0"/>
              </a:rPr>
              <a:t/>
            </a:r>
            <a:br>
              <a:rPr lang="en-US" sz="3200" dirty="0">
                <a:solidFill>
                  <a:srgbClr val="CD0921"/>
                </a:solidFill>
                <a:latin typeface="Trebuchet MS" pitchFamily="34" charset="0"/>
              </a:rPr>
            </a:br>
            <a:r>
              <a:rPr lang="en-US" sz="3200" dirty="0">
                <a:solidFill>
                  <a:srgbClr val="CD0921"/>
                </a:solidFill>
                <a:latin typeface="Trebuchet MS" pitchFamily="34" charset="0"/>
              </a:rPr>
              <a:t/>
            </a:r>
            <a:br>
              <a:rPr lang="en-US" sz="3200" dirty="0">
                <a:solidFill>
                  <a:srgbClr val="CD0921"/>
                </a:solidFill>
                <a:latin typeface="Trebuchet MS" pitchFamily="34" charset="0"/>
              </a:rPr>
            </a:br>
            <a:r>
              <a:rPr lang="en-US" sz="3000" dirty="0">
                <a:solidFill>
                  <a:prstClr val="black"/>
                </a:solidFill>
              </a:rPr>
              <a:t/>
            </a:r>
            <a:br>
              <a:rPr lang="en-US" sz="3000" dirty="0">
                <a:solidFill>
                  <a:prstClr val="black"/>
                </a:solidFill>
              </a:rPr>
            </a:br>
            <a:endParaRPr lang="de-DE" sz="30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018752011"/>
              </p:ext>
            </p:extLst>
          </p:nvPr>
        </p:nvGraphicFramePr>
        <p:xfrm>
          <a:off x="1609726" y="2000240"/>
          <a:ext cx="628654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Inhaltsplatzhalter 6"/>
          <p:cNvSpPr txBox="1">
            <a:spLocks/>
          </p:cNvSpPr>
          <p:nvPr/>
        </p:nvSpPr>
        <p:spPr bwMode="auto">
          <a:xfrm rot="-5400000">
            <a:off x="540545" y="3745706"/>
            <a:ext cx="2138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AT" sz="1200" dirty="0">
                <a:solidFill>
                  <a:srgbClr val="333333"/>
                </a:solidFill>
                <a:latin typeface="Trebuchet MS"/>
              </a:rPr>
              <a:t>in </a:t>
            </a:r>
            <a:r>
              <a:rPr lang="de-AT" sz="1200" dirty="0" err="1">
                <a:solidFill>
                  <a:srgbClr val="333333"/>
                </a:solidFill>
                <a:latin typeface="Trebuchet MS"/>
              </a:rPr>
              <a:t>thousands</a:t>
            </a:r>
            <a:r>
              <a:rPr lang="de-AT" sz="1200" dirty="0">
                <a:solidFill>
                  <a:srgbClr val="333333"/>
                </a:solidFill>
                <a:latin typeface="Trebuchet MS"/>
              </a:rPr>
              <a:t> </a:t>
            </a:r>
            <a:r>
              <a:rPr lang="de-AT" sz="1200" dirty="0" err="1">
                <a:solidFill>
                  <a:srgbClr val="333333"/>
                </a:solidFill>
                <a:latin typeface="Trebuchet MS"/>
              </a:rPr>
              <a:t>of</a:t>
            </a:r>
            <a:r>
              <a:rPr lang="de-AT" sz="1200" dirty="0">
                <a:solidFill>
                  <a:srgbClr val="333333"/>
                </a:solidFill>
                <a:latin typeface="Trebuchet MS"/>
              </a:rPr>
              <a:t> EUR</a:t>
            </a:r>
            <a:endParaRPr lang="de-DE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Inhaltsplatzhalter 6"/>
          <p:cNvSpPr>
            <a:spLocks/>
          </p:cNvSpPr>
          <p:nvPr/>
        </p:nvSpPr>
        <p:spPr bwMode="auto">
          <a:xfrm>
            <a:off x="6286513" y="5786454"/>
            <a:ext cx="253395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algn="r" eaLnBrk="0" hangingPunct="0">
              <a:spcBef>
                <a:spcPct val="20000"/>
              </a:spcBef>
            </a:pPr>
            <a:r>
              <a:rPr lang="de-AT" sz="900" dirty="0">
                <a:solidFill>
                  <a:srgbClr val="333333"/>
                </a:solidFill>
                <a:latin typeface="Trebuchet MS"/>
              </a:rPr>
              <a:t>Source: </a:t>
            </a:r>
            <a:r>
              <a:rPr lang="de-AT" sz="900" dirty="0" err="1">
                <a:solidFill>
                  <a:srgbClr val="333333"/>
                </a:solidFill>
                <a:latin typeface="Trebuchet MS"/>
              </a:rPr>
              <a:t>Statistics</a:t>
            </a:r>
            <a:r>
              <a:rPr lang="de-AT" sz="900" dirty="0">
                <a:solidFill>
                  <a:srgbClr val="333333"/>
                </a:solidFill>
                <a:latin typeface="Trebuchet MS"/>
              </a:rPr>
              <a:t> Austria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3</a:t>
            </a:fld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8088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6055" y="1295400"/>
            <a:ext cx="82296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800" dirty="0">
                <a:solidFill>
                  <a:srgbClr val="CD0921"/>
                </a:solidFill>
              </a:rPr>
              <a:t>The Value of Exports </a:t>
            </a:r>
            <a:r>
              <a:rPr lang="en-GB" sz="2800" dirty="0" smtClean="0">
                <a:solidFill>
                  <a:srgbClr val="CD0921"/>
                </a:solidFill>
              </a:rPr>
              <a:t>to </a:t>
            </a:r>
            <a:r>
              <a:rPr lang="en-GB" sz="2800" dirty="0">
                <a:solidFill>
                  <a:srgbClr val="CD0921"/>
                </a:solidFill>
              </a:rPr>
              <a:t>the Austrian Economy</a:t>
            </a:r>
            <a:r>
              <a:rPr lang="en-GB" sz="2800" b="1" dirty="0">
                <a:solidFill>
                  <a:srgbClr val="CD0921"/>
                </a:solidFill>
              </a:rPr>
              <a:t>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23938" y="2292350"/>
            <a:ext cx="77374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GB" sz="1900" b="1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EUR </a:t>
            </a:r>
            <a:r>
              <a:rPr lang="en-GB" sz="1900" b="1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125.4 </a:t>
            </a:r>
            <a:r>
              <a:rPr lang="en-GB" sz="1900" b="1" dirty="0" err="1">
                <a:solidFill>
                  <a:srgbClr val="404040"/>
                </a:solidFill>
                <a:latin typeface="trebuchet"/>
                <a:cs typeface="Times New Roman" pitchFamily="18" charset="0"/>
              </a:rPr>
              <a:t>bn</a:t>
            </a:r>
            <a:r>
              <a:rPr lang="en-GB" sz="1900" b="1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 </a:t>
            </a:r>
            <a:r>
              <a:rPr lang="en-GB" sz="1900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export of goods </a:t>
            </a:r>
            <a:r>
              <a:rPr lang="en-GB" sz="1900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2013 (preliminary data) </a:t>
            </a:r>
            <a:r>
              <a:rPr lang="en-GB" sz="1400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 </a:t>
            </a:r>
            <a:endParaRPr lang="en-GB" sz="1400" dirty="0">
              <a:solidFill>
                <a:srgbClr val="404040"/>
              </a:solidFill>
              <a:latin typeface="trebuchet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GB" sz="1900" b="1">
                <a:solidFill>
                  <a:srgbClr val="404040"/>
                </a:solidFill>
                <a:latin typeface="trebuchet"/>
                <a:cs typeface="Times New Roman" pitchFamily="18" charset="0"/>
              </a:rPr>
              <a:t>EUR </a:t>
            </a:r>
            <a:r>
              <a:rPr lang="en-GB" sz="1900" b="1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130.0 </a:t>
            </a:r>
            <a:r>
              <a:rPr lang="en-GB" sz="1900" b="1" dirty="0" err="1">
                <a:solidFill>
                  <a:srgbClr val="404040"/>
                </a:solidFill>
                <a:latin typeface="trebuchet"/>
                <a:cs typeface="Times New Roman" pitchFamily="18" charset="0"/>
              </a:rPr>
              <a:t>bn</a:t>
            </a:r>
            <a:r>
              <a:rPr lang="en-GB" sz="1900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 import of goods </a:t>
            </a:r>
            <a:r>
              <a:rPr lang="en-GB" sz="1900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2013 </a:t>
            </a:r>
            <a:endParaRPr lang="en-GB" sz="1900" dirty="0">
              <a:solidFill>
                <a:srgbClr val="404040"/>
              </a:solidFill>
              <a:latin typeface="trebuchet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GB" sz="1900" b="1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47,000 </a:t>
            </a:r>
            <a:r>
              <a:rPr lang="en-GB" sz="1900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exporters: 10% of all Austrian companies </a:t>
            </a:r>
          </a:p>
          <a:p>
            <a:pPr>
              <a:lnSpc>
                <a:spcPct val="170000"/>
              </a:lnSpc>
            </a:pPr>
            <a:r>
              <a:rPr lang="en-GB" sz="1900" b="1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56.7 %</a:t>
            </a:r>
            <a:r>
              <a:rPr lang="en-GB" sz="1900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 </a:t>
            </a:r>
            <a:r>
              <a:rPr lang="en-GB" sz="1900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export sales ratio: </a:t>
            </a:r>
            <a:r>
              <a:rPr lang="en-GB" sz="1900" b="1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6</a:t>
            </a:r>
            <a:r>
              <a:rPr lang="en-GB" sz="1900" b="1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 </a:t>
            </a:r>
            <a:r>
              <a:rPr lang="en-GB" sz="1900" b="1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in every 10 EUR </a:t>
            </a:r>
          </a:p>
          <a:p>
            <a:pPr>
              <a:lnSpc>
                <a:spcPct val="170000"/>
              </a:lnSpc>
            </a:pPr>
            <a:r>
              <a:rPr lang="en-GB" sz="1900" b="1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USD </a:t>
            </a:r>
            <a:r>
              <a:rPr lang="en-GB" sz="1900" b="1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20.134 </a:t>
            </a:r>
            <a:r>
              <a:rPr lang="en-GB" sz="1900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export per capita: </a:t>
            </a:r>
            <a:r>
              <a:rPr lang="en-GB" sz="1900" b="1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world’s </a:t>
            </a:r>
            <a:r>
              <a:rPr lang="en-GB" sz="1900" b="1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7</a:t>
            </a:r>
            <a:r>
              <a:rPr lang="en-GB" sz="1900" b="1" baseline="30000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th</a:t>
            </a:r>
            <a:r>
              <a:rPr lang="en-GB" sz="1900" b="1" dirty="0" smtClean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 </a:t>
            </a:r>
            <a:r>
              <a:rPr lang="en-GB" sz="1900" b="1" dirty="0">
                <a:solidFill>
                  <a:srgbClr val="404040"/>
                </a:solidFill>
                <a:latin typeface="trebuchet"/>
                <a:cs typeface="Times New Roman" pitchFamily="18" charset="0"/>
              </a:rPr>
              <a:t>largest exporter </a:t>
            </a:r>
            <a:endParaRPr lang="en-GB" sz="1600" dirty="0">
              <a:solidFill>
                <a:srgbClr val="404040"/>
              </a:solidFill>
              <a:latin typeface="Trebuchet MS" pitchFamily="34" charset="0"/>
              <a:cs typeface="Times New Roman" pitchFamily="18" charset="0"/>
            </a:endParaRPr>
          </a:p>
          <a:p>
            <a:endParaRPr lang="de-DE" sz="2000" dirty="0">
              <a:solidFill>
                <a:srgbClr val="40404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4357688" y="5929313"/>
            <a:ext cx="4403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>
              <a:spcBef>
                <a:spcPct val="20000"/>
              </a:spcBef>
            </a:pPr>
            <a:r>
              <a:rPr lang="en-US" sz="1000" dirty="0">
                <a:solidFill>
                  <a:srgbClr val="404040"/>
                </a:solidFill>
                <a:latin typeface="Trebuchet MS" pitchFamily="34" charset="0"/>
              </a:rPr>
              <a:t>Sources: 1) Statistics Austria, 2) AWO, 3) UNO, 4) WTO	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4</a:t>
            </a:fld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5669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50" y="857250"/>
            <a:ext cx="76342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200" dirty="0">
                <a:solidFill>
                  <a:srgbClr val="CD0921"/>
                </a:solidFill>
                <a:latin typeface="Trebuchet MS" pitchFamily="34" charset="0"/>
              </a:rPr>
              <a:t>Austrian Exports </a:t>
            </a:r>
            <a:r>
              <a:rPr lang="en-GB" sz="3200" dirty="0" smtClean="0">
                <a:solidFill>
                  <a:srgbClr val="CD0921"/>
                </a:solidFill>
                <a:latin typeface="Trebuchet MS" pitchFamily="34" charset="0"/>
              </a:rPr>
              <a:t>2000-2013</a:t>
            </a:r>
            <a:r>
              <a:rPr lang="en-GB" sz="3200" smtClean="0">
                <a:solidFill>
                  <a:srgbClr val="CD0921"/>
                </a:solidFill>
                <a:latin typeface="Trebuchet MS" pitchFamily="34" charset="0"/>
              </a:rPr>
              <a:t/>
            </a:r>
            <a:br>
              <a:rPr lang="en-GB" sz="3200" smtClean="0">
                <a:solidFill>
                  <a:srgbClr val="CD0921"/>
                </a:solidFill>
                <a:latin typeface="Trebuchet MS" pitchFamily="34" charset="0"/>
              </a:rPr>
            </a:br>
            <a:r>
              <a:rPr lang="en-GB" sz="1400" smtClean="0">
                <a:solidFill>
                  <a:srgbClr val="CD0921"/>
                </a:solidFill>
                <a:latin typeface="Trebuchet MS" pitchFamily="34" charset="0"/>
              </a:rPr>
              <a:t>(2013 = preliminary </a:t>
            </a:r>
            <a:r>
              <a:rPr lang="en-GB" sz="1400" dirty="0" smtClean="0">
                <a:solidFill>
                  <a:srgbClr val="CD0921"/>
                </a:solidFill>
                <a:latin typeface="Trebuchet MS" pitchFamily="34" charset="0"/>
              </a:rPr>
              <a:t>data)</a:t>
            </a:r>
            <a:r>
              <a:rPr lang="en-GB" sz="3200" dirty="0" smtClean="0">
                <a:solidFill>
                  <a:srgbClr val="CD0921"/>
                </a:solidFill>
                <a:latin typeface="Trebuchet MS" pitchFamily="34" charset="0"/>
              </a:rPr>
              <a:t/>
            </a:r>
            <a:br>
              <a:rPr lang="en-GB" sz="3200" dirty="0" smtClean="0">
                <a:solidFill>
                  <a:srgbClr val="CD0921"/>
                </a:solidFill>
                <a:latin typeface="Trebuchet MS" pitchFamily="34" charset="0"/>
              </a:rPr>
            </a:br>
            <a:endParaRPr lang="en-GB" sz="1400" b="1" dirty="0">
              <a:solidFill>
                <a:srgbClr val="CC0000"/>
              </a:solidFill>
              <a:latin typeface="Trebuchet MS" pitchFamily="34" charset="0"/>
            </a:endParaRPr>
          </a:p>
        </p:txBody>
      </p:sp>
      <p:sp>
        <p:nvSpPr>
          <p:cNvPr id="4" name="Inhaltsplatzhalter 6"/>
          <p:cNvSpPr>
            <a:spLocks/>
          </p:cNvSpPr>
          <p:nvPr/>
        </p:nvSpPr>
        <p:spPr bwMode="auto">
          <a:xfrm>
            <a:off x="6062646" y="5805264"/>
            <a:ext cx="2685818" cy="4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 algn="r" eaLnBrk="0" hangingPunct="0">
              <a:spcBef>
                <a:spcPct val="20000"/>
              </a:spcBef>
            </a:pPr>
            <a:r>
              <a:rPr lang="de-AT" sz="1000" dirty="0">
                <a:solidFill>
                  <a:srgbClr val="333333"/>
                </a:solidFill>
                <a:latin typeface="Trebuchet MS"/>
              </a:rPr>
              <a:t>Source: </a:t>
            </a:r>
            <a:r>
              <a:rPr lang="de-AT" sz="1000" dirty="0" err="1">
                <a:solidFill>
                  <a:srgbClr val="333333"/>
                </a:solidFill>
                <a:latin typeface="Trebuchet MS"/>
              </a:rPr>
              <a:t>Statistics</a:t>
            </a:r>
            <a:r>
              <a:rPr lang="de-AT" sz="1000" dirty="0">
                <a:solidFill>
                  <a:srgbClr val="333333"/>
                </a:solidFill>
                <a:latin typeface="Trebuchet MS"/>
              </a:rPr>
              <a:t> </a:t>
            </a:r>
            <a:r>
              <a:rPr lang="de-AT" sz="1000" dirty="0" smtClean="0">
                <a:solidFill>
                  <a:srgbClr val="333333"/>
                </a:solidFill>
                <a:latin typeface="Trebuchet MS"/>
              </a:rPr>
              <a:t>Austria, WIFO		</a:t>
            </a:r>
            <a:endParaRPr lang="de-AT" sz="1000" dirty="0">
              <a:solidFill>
                <a:srgbClr val="333333"/>
              </a:solidFill>
              <a:latin typeface="Trebuchet MS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173660"/>
              </p:ext>
            </p:extLst>
          </p:nvPr>
        </p:nvGraphicFramePr>
        <p:xfrm>
          <a:off x="414089" y="1700808"/>
          <a:ext cx="8334375" cy="4471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275856" y="6234463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>
                <a:latin typeface="Trebuchet MS" panose="020B0603020202020204" pitchFamily="34" charset="0"/>
              </a:rPr>
              <a:t>Source: </a:t>
            </a:r>
            <a:r>
              <a:rPr lang="de-AT" sz="1000" dirty="0" err="1" smtClean="0">
                <a:latin typeface="Trebuchet MS" panose="020B0603020202020204" pitchFamily="34" charset="0"/>
              </a:rPr>
              <a:t>Statistics</a:t>
            </a:r>
            <a:r>
              <a:rPr lang="de-AT" sz="1000" dirty="0" smtClean="0">
                <a:latin typeface="Trebuchet MS" panose="020B0603020202020204" pitchFamily="34" charset="0"/>
              </a:rPr>
              <a:t> Austria, WIFO</a:t>
            </a:r>
            <a:endParaRPr lang="de-AT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1"/>
          <a:stretch/>
        </p:blipFill>
        <p:spPr>
          <a:xfrm>
            <a:off x="611560" y="2378680"/>
            <a:ext cx="6984776" cy="4057631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295400" y="333375"/>
            <a:ext cx="7064375" cy="796925"/>
          </a:xfrm>
          <a:prstGeom prst="rect">
            <a:avLst/>
          </a:prstGeom>
        </p:spPr>
        <p:txBody>
          <a:bodyPr lIns="0" tIns="0" rIns="0" bIns="0"/>
          <a:lstStyle/>
          <a:p>
            <a:pPr defTabSz="457200" fontAlgn="auto">
              <a:spcAft>
                <a:spcPts val="0"/>
              </a:spcAft>
              <a:defRPr/>
            </a:pPr>
            <a:r>
              <a:rPr lang="de-DE" sz="33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Austria‘s</a:t>
            </a:r>
            <a:r>
              <a:rPr lang="de-DE" sz="3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Export </a:t>
            </a:r>
            <a:r>
              <a:rPr lang="de-DE" sz="33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Destinations</a:t>
            </a:r>
            <a:endParaRPr lang="ar-AE" sz="33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15454"/>
            <a:ext cx="2582416" cy="15494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491880" y="357272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EU 68.1 %</a:t>
            </a:r>
            <a:endParaRPr lang="de-AT" dirty="0"/>
          </a:p>
        </p:txBody>
      </p:sp>
      <p:cxnSp>
        <p:nvCxnSpPr>
          <p:cNvPr id="9" name="Gerade Verbindung mit Pfeil 8"/>
          <p:cNvCxnSpPr>
            <a:endCxn id="7" idx="0"/>
          </p:cNvCxnSpPr>
          <p:nvPr/>
        </p:nvCxnSpPr>
        <p:spPr>
          <a:xfrm flipH="1">
            <a:off x="4211960" y="2420306"/>
            <a:ext cx="36004" cy="1152423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611180" y="3678498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err="1" smtClean="0"/>
              <a:t>Asia</a:t>
            </a:r>
            <a:r>
              <a:rPr lang="de-AT" sz="1100" dirty="0" smtClean="0"/>
              <a:t> 9.3 % </a:t>
            </a:r>
            <a:endParaRPr lang="de-AT" sz="1100" dirty="0"/>
          </a:p>
        </p:txBody>
      </p:sp>
      <p:cxnSp>
        <p:nvCxnSpPr>
          <p:cNvPr id="15" name="Gerade Verbindung mit Pfeil 14"/>
          <p:cNvCxnSpPr>
            <a:endCxn id="14" idx="0"/>
          </p:cNvCxnSpPr>
          <p:nvPr/>
        </p:nvCxnSpPr>
        <p:spPr>
          <a:xfrm>
            <a:off x="5004048" y="2348880"/>
            <a:ext cx="1147192" cy="1329618"/>
          </a:xfrm>
          <a:prstGeom prst="straightConnector1">
            <a:avLst/>
          </a:prstGeom>
          <a:ln>
            <a:solidFill>
              <a:srgbClr val="3399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868144" y="533013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Australia</a:t>
            </a:r>
            <a:r>
              <a:rPr lang="de-AT" sz="1000" dirty="0" smtClean="0"/>
              <a:t> &amp;</a:t>
            </a:r>
          </a:p>
          <a:p>
            <a:r>
              <a:rPr lang="de-AT" sz="1000" dirty="0" err="1" smtClean="0"/>
              <a:t>Oceania</a:t>
            </a:r>
            <a:r>
              <a:rPr lang="de-AT" sz="1000" dirty="0" smtClean="0"/>
              <a:t> 0.7 %</a:t>
            </a:r>
            <a:endParaRPr lang="de-AT" sz="1000" dirty="0"/>
          </a:p>
        </p:txBody>
      </p:sp>
      <p:sp>
        <p:nvSpPr>
          <p:cNvPr id="23" name="Textfeld 22"/>
          <p:cNvSpPr txBox="1"/>
          <p:nvPr/>
        </p:nvSpPr>
        <p:spPr>
          <a:xfrm>
            <a:off x="2846763" y="3148515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Rest </a:t>
            </a:r>
            <a:r>
              <a:rPr lang="de-AT" sz="1100" dirty="0" err="1" smtClean="0"/>
              <a:t>of</a:t>
            </a:r>
            <a:r>
              <a:rPr lang="de-AT" sz="1100" dirty="0" smtClean="0"/>
              <a:t> Europe 6.2 % </a:t>
            </a:r>
            <a:endParaRPr lang="de-AT" sz="1100" dirty="0"/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3389537" y="2420888"/>
            <a:ext cx="362504" cy="672836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043608" y="4748081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err="1" smtClean="0"/>
              <a:t>America</a:t>
            </a:r>
            <a:r>
              <a:rPr lang="de-AT" sz="1100" dirty="0" smtClean="0"/>
              <a:t> 8.4 % </a:t>
            </a:r>
            <a:endParaRPr lang="de-AT" sz="1100" dirty="0"/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1547665" y="2348880"/>
            <a:ext cx="1769624" cy="2291676"/>
          </a:xfrm>
          <a:prstGeom prst="straightConnector1">
            <a:avLst/>
          </a:prstGeom>
          <a:ln>
            <a:solidFill>
              <a:srgbClr val="6666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109372" y="4609381"/>
            <a:ext cx="1083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 smtClean="0"/>
              <a:t>Africa</a:t>
            </a:r>
            <a:r>
              <a:rPr lang="de-AT" sz="1000" dirty="0" smtClean="0"/>
              <a:t> 1.3 %</a:t>
            </a:r>
            <a:endParaRPr lang="de-AT" sz="1000" dirty="0"/>
          </a:p>
        </p:txBody>
      </p:sp>
      <p:cxnSp>
        <p:nvCxnSpPr>
          <p:cNvPr id="23559" name="Gerade Verbindung mit Pfeil 23558"/>
          <p:cNvCxnSpPr>
            <a:endCxn id="17" idx="0"/>
          </p:cNvCxnSpPr>
          <p:nvPr/>
        </p:nvCxnSpPr>
        <p:spPr>
          <a:xfrm>
            <a:off x="4788024" y="2420306"/>
            <a:ext cx="1692188" cy="2909826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2482783" y="4107992"/>
            <a:ext cx="1028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EFTA 5.9 % </a:t>
            </a:r>
            <a:endParaRPr lang="de-AT" sz="1100" dirty="0"/>
          </a:p>
        </p:txBody>
      </p:sp>
      <p:cxnSp>
        <p:nvCxnSpPr>
          <p:cNvPr id="23572" name="Gerade Verbindung mit Pfeil 23571"/>
          <p:cNvCxnSpPr/>
          <p:nvPr/>
        </p:nvCxnSpPr>
        <p:spPr>
          <a:xfrm>
            <a:off x="4539656" y="2492896"/>
            <a:ext cx="111673" cy="2116485"/>
          </a:xfrm>
          <a:prstGeom prst="straightConnector1">
            <a:avLst/>
          </a:prstGeom>
          <a:ln>
            <a:solidFill>
              <a:srgbClr val="FFCC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77" name="Gerade Verbindung mit Pfeil 23576"/>
          <p:cNvCxnSpPr>
            <a:endCxn id="51" idx="0"/>
          </p:cNvCxnSpPr>
          <p:nvPr/>
        </p:nvCxnSpPr>
        <p:spPr>
          <a:xfrm flipH="1">
            <a:off x="2997196" y="2420888"/>
            <a:ext cx="926732" cy="1687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H="1">
            <a:off x="1691681" y="2348880"/>
            <a:ext cx="1803154" cy="230425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63600" y="1011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3200" dirty="0">
                <a:solidFill>
                  <a:srgbClr val="CD0921"/>
                </a:solidFill>
                <a:latin typeface="Trebuchet MS" pitchFamily="34" charset="0"/>
              </a:rPr>
              <a:t>Austrian FDI in Eastern Europe</a:t>
            </a:r>
          </a:p>
        </p:txBody>
      </p:sp>
      <p:graphicFrame>
        <p:nvGraphicFramePr>
          <p:cNvPr id="4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595120"/>
              </p:ext>
            </p:extLst>
          </p:nvPr>
        </p:nvGraphicFramePr>
        <p:xfrm>
          <a:off x="1214438" y="1676400"/>
          <a:ext cx="5715039" cy="4313678"/>
        </p:xfrm>
        <a:graphic>
          <a:graphicData uri="http://schemas.openxmlformats.org/drawingml/2006/table">
            <a:tbl>
              <a:tblPr/>
              <a:tblGrid>
                <a:gridCol w="1813971"/>
                <a:gridCol w="743796"/>
                <a:gridCol w="1219621"/>
                <a:gridCol w="965390"/>
                <a:gridCol w="972261"/>
              </a:tblGrid>
              <a:tr h="5183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 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0921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Investor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Ranking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Total Inward Investment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(in EUR billion)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Austrian Share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Latest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available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D0921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data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</a:rPr>
                        <a:t>Slovenia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11.7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48.9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Croatia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  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23.9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29.2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Bosnia-Herzegovina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 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5.4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22.1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Serbia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  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14.8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17.1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6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Romania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 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55.1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17.5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Bulgaria 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36.6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16.0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Slovak Republic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  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39.6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15.0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Macedonia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3.6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11.4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Albania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  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3.0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15.6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Czech Republic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93.2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13.2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6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Hungary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65.3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12.1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Ukraine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39.1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6.1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Poland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10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153.3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3.1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Montenegro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3.3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2.7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27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Russia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352.3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1.8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rebuchet MS" pitchFamily="34" charset="0"/>
                          <a:ea typeface="ＭＳ Ｐゴシック" pitchFamily="34" charset="-128"/>
                          <a:cs typeface="Arial" pitchFamily="34" charset="0"/>
                        </a:rPr>
                        <a:t>2012</a:t>
                      </a:r>
                    </a:p>
                  </a:txBody>
                  <a:tcPr marL="64825" marR="64825" marT="32412" marB="3241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3851920" y="6237312"/>
            <a:ext cx="31149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404040"/>
                </a:solidFill>
                <a:latin typeface="Trebuchet MS" pitchFamily="34" charset="0"/>
              </a:rPr>
              <a:t>Source: </a:t>
            </a:r>
            <a:r>
              <a:rPr lang="en-US" sz="1000" dirty="0" err="1" smtClean="0">
                <a:solidFill>
                  <a:srgbClr val="404040"/>
                </a:solidFill>
                <a:latin typeface="Trebuchet MS" pitchFamily="34" charset="0"/>
              </a:rPr>
              <a:t>OeNB</a:t>
            </a:r>
            <a:r>
              <a:rPr lang="en-US" sz="1000" dirty="0" smtClean="0">
                <a:solidFill>
                  <a:srgbClr val="404040"/>
                </a:solidFill>
                <a:latin typeface="Trebuchet MS" pitchFamily="34" charset="0"/>
              </a:rPr>
              <a:t>, Gabor </a:t>
            </a:r>
            <a:r>
              <a:rPr lang="en-US" sz="1000" dirty="0" err="1" smtClean="0">
                <a:solidFill>
                  <a:srgbClr val="404040"/>
                </a:solidFill>
                <a:latin typeface="Trebuchet MS" pitchFamily="34" charset="0"/>
              </a:rPr>
              <a:t>Hunya</a:t>
            </a:r>
            <a:r>
              <a:rPr lang="en-US" sz="1000" dirty="0" smtClean="0">
                <a:solidFill>
                  <a:srgbClr val="404040"/>
                </a:solidFill>
                <a:latin typeface="Trebuchet MS" pitchFamily="34" charset="0"/>
              </a:rPr>
              <a:t>: WIIW FDI Report 2013</a:t>
            </a:r>
            <a:endParaRPr lang="de-AT" sz="1000" dirty="0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4910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1309670"/>
            <a:ext cx="8135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3200" dirty="0">
                <a:solidFill>
                  <a:srgbClr val="CD0921"/>
                </a:solidFill>
                <a:latin typeface="Trebuchet MS"/>
                <a:ea typeface="ＭＳ Ｐゴシック" pitchFamily="34" charset="-128"/>
              </a:rPr>
              <a:t>ADVANTAGE AUSTRIA </a:t>
            </a:r>
            <a:r>
              <a:rPr lang="de-DE" sz="3200" dirty="0">
                <a:solidFill>
                  <a:srgbClr val="CD0921"/>
                </a:solidFill>
                <a:latin typeface="Trebuchet MS"/>
                <a:ea typeface="ＭＳ Ｐゴシック" pitchFamily="34" charset="-128"/>
              </a:rPr>
              <a:t>—</a:t>
            </a:r>
            <a:r>
              <a:rPr lang="en-GB" sz="3200" dirty="0">
                <a:solidFill>
                  <a:srgbClr val="CD0921"/>
                </a:solidFill>
                <a:latin typeface="Trebuchet MS"/>
                <a:ea typeface="ＭＳ Ｐゴシック" pitchFamily="34" charset="-128"/>
              </a:rPr>
              <a:t> Internationalisation agency for the Austrian economy</a:t>
            </a:r>
            <a:endParaRPr lang="en-GB" sz="3200" b="1" dirty="0">
              <a:solidFill>
                <a:srgbClr val="CC0000"/>
              </a:solidFill>
              <a:latin typeface="Trebuchet MS"/>
              <a:ea typeface="ＭＳ Ｐゴシック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81088" y="2564904"/>
            <a:ext cx="735171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  <a:tabLst>
                <a:tab pos="482600" algn="l"/>
              </a:tabLst>
            </a:pPr>
            <a:endParaRPr lang="en-GB" sz="900" dirty="0">
              <a:solidFill>
                <a:srgbClr val="404040"/>
              </a:solidFill>
              <a:latin typeface="Trebuchet MS" pitchFamily="34" charset="0"/>
            </a:endParaRPr>
          </a:p>
          <a:p>
            <a:pPr marL="190500" lvl="1" indent="292100" eaLnBrk="0" hangingPunct="0">
              <a:lnSpc>
                <a:spcPct val="140000"/>
              </a:lnSpc>
              <a:buClr>
                <a:srgbClr val="CD0921"/>
              </a:buClr>
              <a:buSzPct val="110000"/>
              <a:buFont typeface="Times"/>
              <a:buChar char="•"/>
              <a:tabLst>
                <a:tab pos="482600" algn="l"/>
              </a:tabLst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Encouraging international activities by identifying</a:t>
            </a:r>
          </a:p>
          <a:p>
            <a:pPr marL="190500" lvl="1" indent="292100" eaLnBrk="0" hangingPunct="0">
              <a:lnSpc>
                <a:spcPct val="110000"/>
              </a:lnSpc>
              <a:buClr>
                <a:srgbClr val="CD0921"/>
              </a:buClr>
              <a:buSzPct val="110000"/>
              <a:buFont typeface="Times"/>
              <a:buNone/>
              <a:tabLst>
                <a:tab pos="482600" algn="l"/>
              </a:tabLst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business opportunities abroad</a:t>
            </a:r>
          </a:p>
          <a:p>
            <a:pPr marL="190500" lvl="1" indent="292100" eaLnBrk="0" hangingPunct="0">
              <a:lnSpc>
                <a:spcPct val="140000"/>
              </a:lnSpc>
              <a:buClr>
                <a:srgbClr val="CD0921"/>
              </a:buClr>
              <a:buSzPct val="110000"/>
              <a:buFont typeface="Times"/>
              <a:buChar char="•"/>
              <a:tabLst>
                <a:tab pos="482600" algn="l"/>
              </a:tabLst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Supports cross-border commercial activities</a:t>
            </a:r>
          </a:p>
          <a:p>
            <a:pPr marL="190500" lvl="1" indent="292100" eaLnBrk="0" hangingPunct="0">
              <a:lnSpc>
                <a:spcPct val="140000"/>
              </a:lnSpc>
              <a:buClr>
                <a:srgbClr val="CD0921"/>
              </a:buClr>
              <a:buSzPct val="110000"/>
              <a:buFont typeface="Times"/>
              <a:buChar char="•"/>
              <a:tabLst>
                <a:tab pos="482600" algn="l"/>
              </a:tabLst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Positions Austria globally as an attractive business 	</a:t>
            </a:r>
          </a:p>
          <a:p>
            <a:pPr marL="190500" lvl="1" indent="292100" eaLnBrk="0" hangingPunct="0">
              <a:lnSpc>
                <a:spcPct val="110000"/>
              </a:lnSpc>
              <a:buClr>
                <a:srgbClr val="CD0921"/>
              </a:buClr>
              <a:buSzPct val="110000"/>
              <a:buFont typeface="Times"/>
              <a:buNone/>
              <a:tabLst>
                <a:tab pos="482600" algn="l"/>
              </a:tabLst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location and a reliable business partner</a:t>
            </a:r>
            <a:endParaRPr lang="en-GB" sz="2000" dirty="0">
              <a:solidFill>
                <a:srgbClr val="404040"/>
              </a:solidFill>
              <a:latin typeface="Trebuchet MS" pitchFamily="34" charset="0"/>
            </a:endParaRPr>
          </a:p>
          <a:p>
            <a:pPr eaLnBrk="0" hangingPunct="0">
              <a:lnSpc>
                <a:spcPct val="60000"/>
              </a:lnSpc>
              <a:buClr>
                <a:srgbClr val="CD0921"/>
              </a:buClr>
              <a:buSzPct val="110000"/>
              <a:buFont typeface="Times"/>
              <a:buNone/>
              <a:tabLst>
                <a:tab pos="482600" algn="l"/>
              </a:tabLst>
            </a:pPr>
            <a:endParaRPr lang="en-GB" sz="20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57F-3CF6-4992-B6C6-1BB630FB6B14}" type="slidenum">
              <a:rPr lang="de-AT" smtClean="0"/>
              <a:pPr/>
              <a:t>8</a:t>
            </a:fld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636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1447800" y="345541"/>
            <a:ext cx="62071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en-US" dirty="0" smtClean="0">
                <a:solidFill>
                  <a:srgbClr val="CD0921"/>
                </a:solidFill>
                <a:latin typeface="Trebuchet MS" pitchFamily="34" charset="0"/>
              </a:rPr>
              <a:t>Market </a:t>
            </a:r>
            <a:r>
              <a:rPr lang="de-DE" altLang="en-US" dirty="0" err="1" smtClean="0">
                <a:solidFill>
                  <a:srgbClr val="CD0921"/>
                </a:solidFill>
                <a:latin typeface="Trebuchet MS" pitchFamily="34" charset="0"/>
              </a:rPr>
              <a:t>support</a:t>
            </a:r>
            <a:r>
              <a:rPr lang="de-DE" altLang="en-US" dirty="0" smtClean="0">
                <a:solidFill>
                  <a:srgbClr val="CD0921"/>
                </a:solidFill>
                <a:latin typeface="Trebuchet MS" pitchFamily="34" charset="0"/>
              </a:rPr>
              <a:t> –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altLang="en-US" dirty="0" smtClean="0">
                <a:solidFill>
                  <a:srgbClr val="CD0921"/>
                </a:solidFill>
                <a:latin typeface="Trebuchet MS" pitchFamily="34" charset="0"/>
              </a:rPr>
              <a:t>at </a:t>
            </a:r>
            <a:r>
              <a:rPr lang="de-DE" altLang="en-US" dirty="0" err="1" smtClean="0">
                <a:solidFill>
                  <a:srgbClr val="CD0921"/>
                </a:solidFill>
                <a:latin typeface="Trebuchet MS" pitchFamily="34" charset="0"/>
              </a:rPr>
              <a:t>home</a:t>
            </a:r>
            <a:r>
              <a:rPr lang="de-DE" altLang="en-US" dirty="0" smtClean="0">
                <a:solidFill>
                  <a:srgbClr val="CD0921"/>
                </a:solidFill>
                <a:latin typeface="Trebuchet MS" pitchFamily="34" charset="0"/>
              </a:rPr>
              <a:t> &amp; </a:t>
            </a:r>
            <a:r>
              <a:rPr lang="de-DE" altLang="en-US" dirty="0" err="1" smtClean="0">
                <a:solidFill>
                  <a:srgbClr val="CD0921"/>
                </a:solidFill>
                <a:latin typeface="Trebuchet MS" pitchFamily="34" charset="0"/>
              </a:rPr>
              <a:t>abroad</a:t>
            </a:r>
            <a:endParaRPr lang="en-US" altLang="en-US" dirty="0">
              <a:solidFill>
                <a:srgbClr val="CD0921"/>
              </a:solidFill>
              <a:latin typeface="Trebuchet MS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24481" y="1371600"/>
            <a:ext cx="7777162" cy="48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Tx/>
              <a:buChar char="•"/>
              <a:defRPr/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</a:rPr>
              <a:t>First point of 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</a:rPr>
              <a:t>contact</a:t>
            </a:r>
            <a:endParaRPr lang="en-GB" sz="1900" dirty="0" smtClean="0">
              <a:solidFill>
                <a:srgbClr val="404040"/>
              </a:solidFill>
              <a:latin typeface="Trebuchet MS" pitchFamily="34" charset="0"/>
              <a:cs typeface="+mn-cs"/>
            </a:endParaRPr>
          </a:p>
          <a:p>
            <a:pPr marL="285750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Tx/>
              <a:buChar char="•"/>
              <a:defRPr/>
            </a:pP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  <a:cs typeface="+mn-cs"/>
              </a:rPr>
              <a:t>Evaluating 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the target market, 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  <a:cs typeface="+mn-cs"/>
              </a:rPr>
              <a:t>market potential, reports, competition</a:t>
            </a:r>
            <a:endParaRPr lang="en-GB" sz="1900" dirty="0">
              <a:solidFill>
                <a:srgbClr val="404040"/>
              </a:solidFill>
              <a:latin typeface="Trebuchet MS" pitchFamily="34" charset="0"/>
              <a:cs typeface="+mn-cs"/>
            </a:endParaRPr>
          </a:p>
          <a:p>
            <a:pPr marL="285750" lvl="1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Tx/>
              <a:buChar char="•"/>
              <a:defRPr/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General legal 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  <a:cs typeface="+mn-cs"/>
              </a:rPr>
              <a:t>information, taxes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, </a:t>
            </a: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  <a:cs typeface="+mn-cs"/>
              </a:rPr>
              <a:t>import 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procedure</a:t>
            </a:r>
          </a:p>
          <a:p>
            <a:pPr marL="285750" lvl="1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Tx/>
              <a:buChar char="•"/>
              <a:defRPr/>
            </a:pP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  <a:cs typeface="+mn-cs"/>
              </a:rPr>
              <a:t>Identifying 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potential distributors, sourcing</a:t>
            </a:r>
          </a:p>
          <a:p>
            <a:pPr marL="285750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Tx/>
              <a:buChar char="•"/>
              <a:defRPr/>
            </a:pPr>
            <a:r>
              <a:rPr lang="en-GB" sz="1900" dirty="0" smtClean="0">
                <a:solidFill>
                  <a:srgbClr val="404040"/>
                </a:solidFill>
                <a:latin typeface="Trebuchet MS" pitchFamily="34" charset="0"/>
                <a:cs typeface="+mn-cs"/>
              </a:rPr>
              <a:t>Organising </a:t>
            </a: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business trips</a:t>
            </a:r>
          </a:p>
          <a:p>
            <a:pPr marL="285750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Tx/>
              <a:buChar char="•"/>
              <a:defRPr/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Scheduling appointments, accompanied meetings service</a:t>
            </a:r>
          </a:p>
          <a:p>
            <a:pPr marL="285750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Tx/>
              <a:buChar char="•"/>
              <a:defRPr/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Credit checks on foreign companies</a:t>
            </a:r>
          </a:p>
          <a:p>
            <a:pPr marL="285750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Tx/>
              <a:buChar char="•"/>
              <a:defRPr/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Procurement, projects </a:t>
            </a:r>
          </a:p>
          <a:p>
            <a:pPr marL="285750" indent="-285750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Tx/>
              <a:buChar char="•"/>
              <a:defRPr/>
            </a:pPr>
            <a:r>
              <a:rPr lang="en-GB" sz="1900" dirty="0">
                <a:solidFill>
                  <a:srgbClr val="404040"/>
                </a:solidFill>
                <a:latin typeface="Trebuchet MS" pitchFamily="34" charset="0"/>
                <a:cs typeface="+mn-cs"/>
              </a:rPr>
              <a:t>Recruiting staff, finding specialists </a:t>
            </a:r>
          </a:p>
          <a:p>
            <a:pPr marL="190500" lvl="1" indent="266700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D0921"/>
              </a:buClr>
              <a:buFont typeface="Times"/>
              <a:buChar char="•"/>
              <a:defRPr/>
            </a:pPr>
            <a:endParaRPr lang="en-GB" sz="1900" dirty="0">
              <a:solidFill>
                <a:srgbClr val="40404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3708400" y="6589713"/>
            <a:ext cx="1738313" cy="2682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7E5D7F-E432-4644-A6D7-F13CB02BF61D}" type="slidenum">
              <a:rPr lang="de-AT"/>
              <a:pPr>
                <a:defRPr/>
              </a:pPr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71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ere Präsentation 13">
    <a:dk1>
      <a:srgbClr val="404040"/>
    </a:dk1>
    <a:lt1>
      <a:srgbClr val="FFFFFF"/>
    </a:lt1>
    <a:dk2>
      <a:srgbClr val="CD0921"/>
    </a:dk2>
    <a:lt2>
      <a:srgbClr val="808080"/>
    </a:lt2>
    <a:accent1>
      <a:srgbClr val="666699"/>
    </a:accent1>
    <a:accent2>
      <a:srgbClr val="B2AED0"/>
    </a:accent2>
    <a:accent3>
      <a:srgbClr val="FFFFFF"/>
    </a:accent3>
    <a:accent4>
      <a:srgbClr val="353535"/>
    </a:accent4>
    <a:accent5>
      <a:srgbClr val="B8B8CA"/>
    </a:accent5>
    <a:accent6>
      <a:srgbClr val="A19DBC"/>
    </a:accent6>
    <a:hlink>
      <a:srgbClr val="DBDBE1"/>
    </a:hlink>
    <a:folHlink>
      <a:srgbClr val="CD609B"/>
    </a:folHlink>
  </a:clrScheme>
  <a:fontScheme name="Leere Präsentation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Office PowerPoint</Application>
  <PresentationFormat>On-screen Show (4:3)</PresentationFormat>
  <Paragraphs>224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WKOe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wkovista</dc:creator>
  <cp:lastModifiedBy>Habernik Damijan, AC Laibach</cp:lastModifiedBy>
  <cp:revision>16</cp:revision>
  <dcterms:created xsi:type="dcterms:W3CDTF">2009-04-27T13:35:54Z</dcterms:created>
  <dcterms:modified xsi:type="dcterms:W3CDTF">2014-05-09T10:50:05Z</dcterms:modified>
</cp:coreProperties>
</file>