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1" r:id="rId2"/>
    <p:sldId id="314" r:id="rId3"/>
    <p:sldId id="316" r:id="rId4"/>
    <p:sldId id="315" r:id="rId5"/>
    <p:sldId id="317" r:id="rId6"/>
    <p:sldId id="318" r:id="rId7"/>
    <p:sldId id="319" r:id="rId8"/>
    <p:sldId id="320" r:id="rId9"/>
    <p:sldId id="322" r:id="rId10"/>
    <p:sldId id="321" r:id="rId11"/>
    <p:sldId id="323" r:id="rId12"/>
    <p:sldId id="313" r:id="rId13"/>
    <p:sldId id="324" r:id="rId14"/>
    <p:sldId id="301" r:id="rId15"/>
  </p:sldIdLst>
  <p:sldSz cx="9144000" cy="7315200"/>
  <p:notesSz cx="6797675" cy="9926638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EA2"/>
    <a:srgbClr val="C2D69A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3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EBC969-210C-462E-935F-16B3F0681BD2}" type="datetimeFigureOut">
              <a:rPr lang="en-US"/>
              <a:pPr>
                <a:defRPr/>
              </a:pPr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3150" y="744538"/>
            <a:ext cx="46513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49BC03-5918-4C96-A07B-58A12FC26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271713"/>
            <a:ext cx="7772400" cy="156845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4144963"/>
            <a:ext cx="6400800" cy="18700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A9D7-C675-4CD9-B4DB-F8422EA259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0F8D9-109C-4D08-A427-4873B0516E7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93688"/>
            <a:ext cx="2057400" cy="624205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93688"/>
            <a:ext cx="6019800" cy="624205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9899-DB91-40CB-BBF8-9D2A0B1BCC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962025" y="755650"/>
            <a:ext cx="27797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 smtClean="0">
                <a:solidFill>
                  <a:schemeClr val="tx2"/>
                </a:solidFill>
                <a:latin typeface="Republika" pitchFamily="2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 smtClean="0">
                <a:solidFill>
                  <a:schemeClr val="tx2"/>
                </a:solidFill>
                <a:latin typeface="Republika" pitchFamily="2" charset="-18"/>
              </a:rPr>
              <a:t>MINISTRSTVO ZA </a:t>
            </a:r>
            <a:r>
              <a:rPr lang="sl-SI" sz="700" b="1" smtClean="0">
                <a:solidFill>
                  <a:schemeClr val="tx2"/>
                </a:solidFill>
                <a:latin typeface="Republika" pitchFamily="2" charset="-18"/>
              </a:rPr>
              <a:t>GOSPODARSKI RAZVOJ IN TEHNOLOGIJO</a:t>
            </a:r>
            <a:endParaRPr lang="en-US" sz="700" b="1" smtClean="0">
              <a:solidFill>
                <a:schemeClr val="tx2"/>
              </a:solidFill>
              <a:latin typeface="Republika" pitchFamily="2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760413"/>
            <a:ext cx="16668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651200"/>
            <a:ext cx="7200000" cy="158999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780213"/>
            <a:ext cx="1495425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FE67-4A2E-4B50-99E2-E155373A26A5}" type="datetimeFigureOut">
              <a:rPr lang="en-US"/>
              <a:pPr>
                <a:defRPr/>
              </a:pPr>
              <a:t>6/8/2012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780213"/>
            <a:ext cx="1331913" cy="3889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9CF62-40E2-4CBA-A910-E7AA8C356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D3F6F-79FF-4C02-A6C0-BB4A56E7152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700588"/>
            <a:ext cx="77724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100388"/>
            <a:ext cx="77724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1B1F-F6EA-465B-A250-EA3EE8766C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706563"/>
            <a:ext cx="40386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038600" cy="4829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512E9-8858-4B7D-BC12-E675E148967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36713"/>
            <a:ext cx="4040188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319338"/>
            <a:ext cx="4040188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636713"/>
            <a:ext cx="404177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19338"/>
            <a:ext cx="404177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D7E66-17D3-41EA-9F73-6ED485CCC59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7506D-812C-4F21-B6A7-70282917572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C771D-1C62-4555-AFED-61FCB2FE91A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90513"/>
            <a:ext cx="3008313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90513"/>
            <a:ext cx="5111750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530350"/>
            <a:ext cx="3008313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6FC96-07CE-490C-865E-510DFDF066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5121275"/>
            <a:ext cx="5486400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54050"/>
            <a:ext cx="5486400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724525"/>
            <a:ext cx="5486400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3E68F-0429-465F-8146-1862C39BE5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3688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6563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61150"/>
            <a:ext cx="2133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61150"/>
            <a:ext cx="2895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61150"/>
            <a:ext cx="21336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C21A936-8C1D-4A78-8F77-BDEF2B93064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book.com/EUsklad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grada številke diapozitiva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B364F0-3544-48BB-ACDF-F3FD99E77328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44000" cy="732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D:\Documents and Settings\omerzan\Desktop\GLAVE MGRT\Logotipi-Nina\Logo_MG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71538"/>
            <a:ext cx="4129088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Pravokotnik 9"/>
          <p:cNvSpPr>
            <a:spLocks noChangeArrowheads="1"/>
          </p:cNvSpPr>
          <p:nvPr/>
        </p:nvSpPr>
        <p:spPr bwMode="auto">
          <a:xfrm>
            <a:off x="1143000" y="2514600"/>
            <a:ext cx="650081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sz="4000" b="1">
                <a:solidFill>
                  <a:srgbClr val="034EA2"/>
                </a:solidFill>
              </a:rPr>
              <a:t>2. sprememba komunikacijskega načrta &amp; predstavitev Velikega dogodka 2012</a:t>
            </a:r>
            <a:br>
              <a:rPr lang="sl-SI" sz="4000" b="1">
                <a:solidFill>
                  <a:srgbClr val="034EA2"/>
                </a:solidFill>
              </a:rPr>
            </a:br>
            <a:r>
              <a:rPr lang="sl-SI" sz="4000" b="1">
                <a:solidFill>
                  <a:srgbClr val="034EA2"/>
                </a:solidFill>
              </a:rPr>
              <a:t/>
            </a:r>
            <a:br>
              <a:rPr lang="sl-SI" sz="4000" b="1">
                <a:solidFill>
                  <a:srgbClr val="034EA2"/>
                </a:solidFill>
              </a:rPr>
            </a:br>
            <a:r>
              <a:rPr lang="sl-SI" sz="2000" b="1">
                <a:solidFill>
                  <a:srgbClr val="034EA2"/>
                </a:solidFill>
              </a:rPr>
              <a:t>junij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>
          <a:xfrm>
            <a:off x="142875" y="871538"/>
            <a:ext cx="8543925" cy="1219200"/>
          </a:xfrm>
        </p:spPr>
        <p:txBody>
          <a:bodyPr/>
          <a:lstStyle/>
          <a:p>
            <a:r>
              <a:rPr lang="sl-SI" sz="4000" smtClean="0">
                <a:solidFill>
                  <a:srgbClr val="034EA2"/>
                </a:solidFill>
              </a:rPr>
              <a:t/>
            </a:r>
            <a:br>
              <a:rPr lang="sl-SI" sz="4000" smtClean="0">
                <a:solidFill>
                  <a:srgbClr val="034EA2"/>
                </a:solidFill>
              </a:rPr>
            </a:br>
            <a:r>
              <a:rPr lang="sl-SI" sz="4000" smtClean="0">
                <a:solidFill>
                  <a:srgbClr val="0070C0"/>
                </a:solidFill>
              </a:rPr>
              <a:t>Vpeljava novega komunikacijskega orodja – socialno omrežje Facebook</a:t>
            </a:r>
          </a:p>
        </p:txBody>
      </p:sp>
      <p:sp>
        <p:nvSpPr>
          <p:cNvPr id="24578" name="Ograda vsebine 2"/>
          <p:cNvSpPr>
            <a:spLocks noGrp="1"/>
          </p:cNvSpPr>
          <p:nvPr>
            <p:ph idx="1"/>
          </p:nvPr>
        </p:nvSpPr>
        <p:spPr>
          <a:xfrm>
            <a:off x="428625" y="2300288"/>
            <a:ext cx="8229600" cy="4829175"/>
          </a:xfrm>
        </p:spPr>
        <p:txBody>
          <a:bodyPr/>
          <a:lstStyle/>
          <a:p>
            <a:endParaRPr lang="sl-SI" smtClean="0"/>
          </a:p>
          <a:p>
            <a:r>
              <a:rPr lang="sl-SI" smtClean="0"/>
              <a:t>Naslov: </a:t>
            </a:r>
            <a:r>
              <a:rPr lang="sl-SI" smtClean="0">
                <a:hlinkClick r:id="rId2"/>
              </a:rPr>
              <a:t>www.facebook.com/EUskladi</a:t>
            </a:r>
            <a:endParaRPr lang="sl-SI" smtClean="0"/>
          </a:p>
          <a:p>
            <a:r>
              <a:rPr lang="sl-SI" smtClean="0"/>
              <a:t>Novice, povezave na razpise in objave dogodkov s področja črpanja EU sredstev v Sloveniji</a:t>
            </a:r>
          </a:p>
          <a:p>
            <a:r>
              <a:rPr lang="sl-SI" smtClean="0"/>
              <a:t>Primeri dobrih praks po skladih</a:t>
            </a:r>
          </a:p>
          <a:p>
            <a:r>
              <a:rPr lang="sl-SI" smtClean="0"/>
              <a:t>Video kotiček</a:t>
            </a:r>
          </a:p>
          <a:p>
            <a:r>
              <a:rPr lang="sl-SI" smtClean="0"/>
              <a:t>Arhiv E-novičk</a:t>
            </a:r>
          </a:p>
          <a:p>
            <a:pPr>
              <a:buFontTx/>
              <a:buNone/>
            </a:pPr>
            <a:endParaRPr lang="sl-SI" smtClean="0"/>
          </a:p>
          <a:p>
            <a:endParaRPr lang="sl-SI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>
          <a:xfrm>
            <a:off x="428625" y="585788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EU Skladi na Facebooku</a:t>
            </a:r>
          </a:p>
        </p:txBody>
      </p:sp>
      <p:pic>
        <p:nvPicPr>
          <p:cNvPr id="2560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7857" r="948"/>
          <a:stretch>
            <a:fillRect/>
          </a:stretch>
        </p:blipFill>
        <p:spPr>
          <a:xfrm>
            <a:off x="300038" y="1514475"/>
            <a:ext cx="8272462" cy="528637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28813"/>
            <a:ext cx="8229600" cy="4829175"/>
          </a:xfrm>
        </p:spPr>
        <p:txBody>
          <a:bodyPr/>
          <a:lstStyle/>
          <a:p>
            <a:r>
              <a:rPr lang="sl-SI" sz="2800" b="1" smtClean="0"/>
              <a:t>“Razvijamo se s sredstvi Evropske unije”</a:t>
            </a:r>
          </a:p>
          <a:p>
            <a:endParaRPr lang="sl-SI" sz="2800" b="1" smtClean="0"/>
          </a:p>
          <a:p>
            <a:r>
              <a:rPr lang="sl-SI" sz="2800" smtClean="0"/>
              <a:t>8. september 2012</a:t>
            </a:r>
          </a:p>
          <a:p>
            <a:endParaRPr lang="sl-SI" sz="2800" smtClean="0"/>
          </a:p>
          <a:p>
            <a:r>
              <a:rPr lang="sl-SI" sz="2800" smtClean="0"/>
              <a:t>skupen dogodek za vse tri sklade – ESS, ESRR in KS</a:t>
            </a:r>
          </a:p>
          <a:p>
            <a:endParaRPr lang="sl-SI" sz="2800" smtClean="0"/>
          </a:p>
          <a:p>
            <a:r>
              <a:rPr lang="sl-SI" sz="2800" smtClean="0"/>
              <a:t>kolesarska pot in ogled sofinanciranih projektov</a:t>
            </a:r>
          </a:p>
          <a:p>
            <a:endParaRPr lang="sl-SI" sz="2800" smtClean="0"/>
          </a:p>
          <a:p>
            <a:pPr algn="ctr">
              <a:buFontTx/>
              <a:buNone/>
            </a:pPr>
            <a:endParaRPr lang="sl-SI" smtClean="0"/>
          </a:p>
        </p:txBody>
      </p:sp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849313"/>
            <a:ext cx="7931150" cy="771525"/>
          </a:xfrm>
        </p:spPr>
        <p:txBody>
          <a:bodyPr/>
          <a:lstStyle/>
          <a:p>
            <a:r>
              <a:rPr lang="sl-SI" sz="4000" b="1" smtClean="0">
                <a:solidFill>
                  <a:srgbClr val="0070C0"/>
                </a:solidFill>
              </a:rPr>
              <a:t>VELIKI DOGODEK 2012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>
          <a:xfrm>
            <a:off x="500063" y="657225"/>
            <a:ext cx="8229600" cy="1219200"/>
          </a:xfrm>
        </p:spPr>
        <p:txBody>
          <a:bodyPr/>
          <a:lstStyle/>
          <a:p>
            <a:r>
              <a:rPr lang="sl-SI" sz="4000" b="1" smtClean="0">
                <a:solidFill>
                  <a:srgbClr val="0070C0"/>
                </a:solidFill>
              </a:rPr>
              <a:t>VELIKI DOGODEK 2012 - projekti</a:t>
            </a:r>
            <a:endParaRPr lang="sl-SI" sz="4000" smtClean="0">
              <a:solidFill>
                <a:srgbClr val="0070C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0063" y="1514475"/>
            <a:ext cx="8229600" cy="4829175"/>
          </a:xfrm>
        </p:spPr>
        <p:txBody>
          <a:bodyPr/>
          <a:lstStyle/>
          <a:p>
            <a:r>
              <a:rPr lang="sl-SI" sz="2800" b="1" smtClean="0">
                <a:latin typeface="Calibri" pitchFamily="34" charset="0"/>
              </a:rPr>
              <a:t>ESRR</a:t>
            </a:r>
            <a:r>
              <a:rPr lang="sl-SI" sz="2800" smtClean="0">
                <a:latin typeface="Calibri" pitchFamily="34" charset="0"/>
              </a:rPr>
              <a:t>: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Večnamenska športna dvorana - Podčetrtek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Terme Olimje - Podčetrtek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Mrežni podjetniški inkubator Obsotelja in Kozjanskega – Rogaška Slatina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Lokalne ceste v občinah Podčetrtek in Rogaška Slatina</a:t>
            </a:r>
          </a:p>
          <a:p>
            <a:r>
              <a:rPr lang="sl-SI" sz="2800" b="1" smtClean="0">
                <a:latin typeface="Calibri" pitchFamily="34" charset="0"/>
              </a:rPr>
              <a:t>KS</a:t>
            </a:r>
            <a:r>
              <a:rPr lang="sl-SI" sz="2800" smtClean="0">
                <a:latin typeface="Calibri" pitchFamily="34" charset="0"/>
              </a:rPr>
              <a:t>: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Kolesarska povezava Rogaška Slatina- Podčetrtek-Bistrica ob Sotli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Kotlovnica na lesno biomaso - Podčetrtek</a:t>
            </a:r>
          </a:p>
          <a:p>
            <a:r>
              <a:rPr lang="sl-SI" sz="2800" b="1" smtClean="0">
                <a:latin typeface="Calibri" pitchFamily="34" charset="0"/>
              </a:rPr>
              <a:t>ESS</a:t>
            </a:r>
            <a:r>
              <a:rPr lang="sl-SI" sz="2800" smtClean="0">
                <a:latin typeface="Calibri" pitchFamily="34" charset="0"/>
              </a:rPr>
              <a:t>: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Ljudska univerza - Rogaška Slatina</a:t>
            </a:r>
          </a:p>
          <a:p>
            <a:pPr lvl="1"/>
            <a:r>
              <a:rPr lang="sl-SI" sz="2400" smtClean="0">
                <a:latin typeface="Calibri" pitchFamily="34" charset="0"/>
              </a:rPr>
              <a:t>Center ponovne uporabe - Tuncovec</a:t>
            </a:r>
          </a:p>
          <a:p>
            <a:pPr lvl="1">
              <a:buFontTx/>
              <a:buNone/>
            </a:pPr>
            <a:endParaRPr lang="sl-SI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900113" y="3370263"/>
            <a:ext cx="727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sl-SI" sz="2800">
              <a:solidFill>
                <a:srgbClr val="034EA2"/>
              </a:solidFill>
            </a:endParaRPr>
          </a:p>
          <a:p>
            <a:pPr algn="ctr"/>
            <a:r>
              <a:rPr lang="sl-SI" sz="2800">
                <a:solidFill>
                  <a:srgbClr val="034EA2"/>
                </a:solidFill>
              </a:rPr>
              <a:t> </a:t>
            </a:r>
            <a:r>
              <a:rPr lang="sl-SI" sz="4000">
                <a:solidFill>
                  <a:srgbClr val="034EA2"/>
                </a:solidFill>
              </a:rPr>
              <a:t>Obiščite nas tudi na:</a:t>
            </a:r>
          </a:p>
          <a:p>
            <a:pPr algn="ctr"/>
            <a:endParaRPr lang="sl-SI" sz="4000">
              <a:solidFill>
                <a:srgbClr val="034EA2"/>
              </a:solidFill>
            </a:endParaRPr>
          </a:p>
          <a:p>
            <a:pPr algn="ctr"/>
            <a:r>
              <a:rPr lang="sl-SI" sz="4000">
                <a:solidFill>
                  <a:srgbClr val="034EA2"/>
                </a:solidFill>
              </a:rPr>
              <a:t>www.facebook.com/EUskladi</a:t>
            </a:r>
          </a:p>
          <a:p>
            <a:pPr algn="ctr"/>
            <a:r>
              <a:rPr lang="sl-SI" sz="4000">
                <a:solidFill>
                  <a:srgbClr val="034EA2"/>
                </a:solidFill>
              </a:rPr>
              <a:t>www.eu-skladi.si </a:t>
            </a:r>
            <a:br>
              <a:rPr lang="sl-SI" sz="4000">
                <a:solidFill>
                  <a:srgbClr val="034EA2"/>
                </a:solidFill>
              </a:rPr>
            </a:br>
            <a:r>
              <a:rPr lang="sl-SI" sz="4000">
                <a:solidFill>
                  <a:srgbClr val="034EA2"/>
                </a:solidFill>
              </a:rPr>
              <a:t/>
            </a:r>
            <a:br>
              <a:rPr lang="sl-SI" sz="4000">
                <a:solidFill>
                  <a:srgbClr val="034EA2"/>
                </a:solidFill>
              </a:rPr>
            </a:br>
            <a:endParaRPr lang="sl-SI" sz="2800">
              <a:solidFill>
                <a:srgbClr val="034EA2"/>
              </a:solidFill>
            </a:endParaRPr>
          </a:p>
        </p:txBody>
      </p:sp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011238" y="2219325"/>
            <a:ext cx="658495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endParaRPr lang="en-GB" sz="2400">
              <a:solidFill>
                <a:srgbClr val="034EA2"/>
              </a:solidFill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695450" y="2686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81000" y="2590800"/>
            <a:ext cx="7543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1600">
              <a:solidFill>
                <a:schemeClr val="accent2"/>
              </a:solidFill>
              <a:latin typeface="Verdana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81000" y="1889125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 sz="2000">
              <a:solidFill>
                <a:schemeClr val="accent2"/>
              </a:solidFill>
              <a:sym typeface="Symbol" pitchFamily="18" charset="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>
          <a:xfrm>
            <a:off x="285750" y="871538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Zgodovina sprememb KN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785813" y="2300288"/>
          <a:ext cx="7786687" cy="4022725"/>
        </p:xfrm>
        <a:graphic>
          <a:graphicData uri="http://schemas.openxmlformats.org/drawingml/2006/table">
            <a:tbl>
              <a:tblPr/>
              <a:tblGrid>
                <a:gridCol w="1595437"/>
                <a:gridCol w="1406525"/>
                <a:gridCol w="4784725"/>
              </a:tblGrid>
              <a:tr h="509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Verzija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Datum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Opomba/sprememba</a:t>
                      </a: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endParaRPr kumimoji="0" lang="sl-SI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strani oz. poglavja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CDDC"/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1.00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30.5.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/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1.10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30.6.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2009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Posodobitev celotnega 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Komunikacijskega načrta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1.20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23.5.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Posodobitev Komunikacijskega 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načrta v skladu s priporočili EK ter 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priporočili Vmesnega vrednotenja 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Komunikacijskega načrta iz julija 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2012</a:t>
                      </a:r>
                      <a:endParaRPr kumimoji="0" lang="sl-SI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>
          <a:xfrm>
            <a:off x="428625" y="1085850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Pregled sprememb v zadnji verziji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28625" y="2486025"/>
            <a:ext cx="8229600" cy="4829175"/>
          </a:xfrm>
        </p:spPr>
        <p:txBody>
          <a:bodyPr/>
          <a:lstStyle/>
          <a:p>
            <a:r>
              <a:rPr lang="sl-SI" smtClean="0"/>
              <a:t>Formalne spremembe vezane na reorganizacijo organa upravljanja</a:t>
            </a:r>
          </a:p>
          <a:p>
            <a:r>
              <a:rPr lang="sl-SI" smtClean="0"/>
              <a:t>Spremembe kazalnikov </a:t>
            </a:r>
          </a:p>
          <a:p>
            <a:r>
              <a:rPr lang="sl-SI" smtClean="0"/>
              <a:t>Sprememba finančnega načrta izvajanja </a:t>
            </a:r>
          </a:p>
          <a:p>
            <a:r>
              <a:rPr lang="sl-SI" smtClean="0"/>
              <a:t>Vpeljava uporabe socialnega omrežja Facebook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>
          <a:xfrm>
            <a:off x="428625" y="657225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Vmesno vrednotenje 2011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smtClean="0"/>
              <a:t>Poglavitni izsledki vrednotenja, kot osnova za spremembo KN:</a:t>
            </a:r>
          </a:p>
          <a:p>
            <a:endParaRPr lang="sl-SI" sz="2400" smtClean="0"/>
          </a:p>
          <a:p>
            <a:pPr lvl="1"/>
            <a:r>
              <a:rPr lang="sl-SI" sz="2200" smtClean="0"/>
              <a:t>Preučiti kazalnike in jih okrepiti ter uskladiti z realizacijo v obdobju 2007-2010</a:t>
            </a:r>
          </a:p>
          <a:p>
            <a:pPr lvl="1"/>
            <a:r>
              <a:rPr lang="sl-SI" sz="2200" smtClean="0"/>
              <a:t>Uporabiti najnovejša komunikacijska orodja, kot so socialna omrežja</a:t>
            </a:r>
          </a:p>
          <a:p>
            <a:pPr lvl="1"/>
            <a:r>
              <a:rPr lang="sl-SI" sz="2200" smtClean="0"/>
              <a:t>Uporabiti že obstoječe mreže (npr. razvojne agencije)</a:t>
            </a:r>
          </a:p>
          <a:p>
            <a:pPr lvl="1"/>
            <a:r>
              <a:rPr lang="sl-SI" sz="2200" smtClean="0"/>
              <a:t>Nadaljevati z racionalno porabo (doseganje ciljev z majhnim vložkom sredstev)</a:t>
            </a:r>
          </a:p>
          <a:p>
            <a:pPr lvl="1"/>
            <a:r>
              <a:rPr lang="sl-SI" sz="2200" smtClean="0"/>
              <a:t>Aktivnejše sodelovanje z upravičenci, novinarji in DG EMPL ter DG REGIO</a:t>
            </a:r>
          </a:p>
          <a:p>
            <a:endParaRPr lang="sl-SI" sz="20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>
          <a:xfrm>
            <a:off x="500063" y="585788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Spremembe kazalnikov</a:t>
            </a: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sl-SI"/>
              <a:t/>
            </a:r>
            <a:br>
              <a:rPr lang="sl-SI"/>
            </a:br>
            <a:endParaRPr lang="sl-SI"/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l-SI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2875" y="1514475"/>
          <a:ext cx="8358188" cy="5399088"/>
        </p:xfrm>
        <a:graphic>
          <a:graphicData uri="http://schemas.openxmlformats.org/drawingml/2006/table">
            <a:tbl>
              <a:tblPr/>
              <a:tblGrid>
                <a:gridCol w="1947661"/>
                <a:gridCol w="1558129"/>
                <a:gridCol w="1187145"/>
                <a:gridCol w="1869754"/>
                <a:gridCol w="1795557"/>
              </a:tblGrid>
              <a:tr h="50006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Kazalnik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enota merjenja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Stanje ob vrednotenju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Stara ciljna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 vrednost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Nova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ciljna vrednost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782974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1) število obiskov spletne strani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obisk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2.076.855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70.000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2.500.000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78297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2) število izvedenih dogodkov po uredbi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dogodek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9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24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48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3) število drugih dogodkov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dogodek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29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61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l-SI" sz="1800" b="1" i="0" u="none" strike="noStrike" kern="1200" dirty="0">
                          <a:solidFill>
                            <a:schemeClr val="tx1"/>
                          </a:solidFill>
                          <a:latin typeface="Arial Narrow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152711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4) odstotek vprašanih, ki pozitivno ocenjujejo prispevek evropske kohezijske politike 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36%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&gt;50%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&gt;50%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933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5) število tiskovin -natisnjenih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izvod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142.300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150.000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78297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6) število tiskovin- distribuiranih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izvod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139.900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150.000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sp>
        <p:nvSpPr>
          <p:cNvPr id="19510" name="PoljeZBesedilom 11"/>
          <p:cNvSpPr txBox="1">
            <a:spLocks noChangeArrowheads="1"/>
          </p:cNvSpPr>
          <p:nvPr/>
        </p:nvSpPr>
        <p:spPr bwMode="auto">
          <a:xfrm>
            <a:off x="7286625" y="6945313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/>
              <a:t>se nadaljuje…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>
          <a:xfrm>
            <a:off x="428625" y="585788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Spremembe kazalnikov (nad.)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00063" y="1585913"/>
          <a:ext cx="8072437" cy="5432425"/>
        </p:xfrm>
        <a:graphic>
          <a:graphicData uri="http://schemas.openxmlformats.org/drawingml/2006/table">
            <a:tbl>
              <a:tblPr/>
              <a:tblGrid>
                <a:gridCol w="2214578"/>
                <a:gridCol w="1571636"/>
                <a:gridCol w="1357322"/>
                <a:gridCol w="1428760"/>
                <a:gridCol w="1500198"/>
              </a:tblGrid>
              <a:tr h="571504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Kazalnik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enota merjenja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Stanje ob vrednotenju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Stara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ciljna vrednost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Nova ciljna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vrednost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60512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7) število radijskih oddaj in spotov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oddaja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38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70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5122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8) število naslovnikov elektronskih sporočil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naslovnik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1.832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2.000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890873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9) število posredovanih elektronskih sporočil z informativno vsebino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sporočilo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907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800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1.000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748130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10) število objavljenih člankov in televizijskih ter radijskih prispevkov kot rezultat dogodkov ali posredovanih sporočil z informativno vsebino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članek/TV prispevek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chemeClr val="tx1"/>
                          </a:solidFill>
                          <a:latin typeface="Arial Narrow"/>
                        </a:rPr>
                        <a:t>228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60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250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89167"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11) število oseb, povezanih s socialnim omrežji OU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spremljanje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/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/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800" b="1" i="0" u="none" strike="noStrike" dirty="0">
                          <a:solidFill>
                            <a:schemeClr val="tx1"/>
                          </a:solidFill>
                          <a:latin typeface="Arial Narrow"/>
                        </a:rPr>
                        <a:t>800</a:t>
                      </a:r>
                    </a:p>
                  </a:txBody>
                  <a:tcPr marL="8121" marR="8121" marT="812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>
          <a:xfrm>
            <a:off x="0" y="585788"/>
            <a:ext cx="8658225" cy="1219200"/>
          </a:xfrm>
        </p:spPr>
        <p:txBody>
          <a:bodyPr/>
          <a:lstStyle/>
          <a:p>
            <a:r>
              <a:rPr lang="sl-SI" sz="4000" smtClean="0">
                <a:solidFill>
                  <a:srgbClr val="0070C0"/>
                </a:solidFill>
              </a:rPr>
              <a:t>Spremembe finančnega načrta KN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313" y="1585913"/>
          <a:ext cx="8501062" cy="5214937"/>
        </p:xfrm>
        <a:graphic>
          <a:graphicData uri="http://schemas.openxmlformats.org/drawingml/2006/table">
            <a:tbl>
              <a:tblPr/>
              <a:tblGrid>
                <a:gridCol w="3517706"/>
                <a:gridCol w="2491708"/>
                <a:gridCol w="2491708"/>
              </a:tblGrid>
              <a:tr h="1001282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Komunikacijsko orodje</a:t>
                      </a:r>
                    </a:p>
                  </a:txBody>
                  <a:tcPr marL="6046" marR="6046" marT="6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Stare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vrednosti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za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vse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tri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OPje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(v €)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Nove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vrednosti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za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vse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tri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</a:t>
                      </a:r>
                      <a:r>
                        <a:rPr lang="it-IT" sz="2000" b="1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OPje</a:t>
                      </a:r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(v €)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Splet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118.300,00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148.300,00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Informiranje 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 oglaševanje 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1.265.366,40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720.000,00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9375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Oblikovanje 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celostne grafične podobe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2.780,00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2.780,00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5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Tiskano 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 elektronsko gradivo in promocijski izdelki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1.281.793,60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891.730,00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Medijski 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 multimedijski izdelki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84.640,00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62.520,00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Dogodki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1.849.520,00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1.232.270,00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93753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Študije, vrednotenja in  raziskave javnega mnenja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89.580,00+88.020,00 (177.600)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142.400,00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81018">
                <a:tc>
                  <a:txBody>
                    <a:bodyPr/>
                    <a:lstStyle/>
                    <a:p>
                      <a:pPr algn="l" fontAlgn="b"/>
                      <a:r>
                        <a:rPr lang="sl-SI" sz="20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Druge 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aktivnosti 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220.000,00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150.000,00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50283">
                <a:tc>
                  <a:txBody>
                    <a:bodyPr/>
                    <a:lstStyle/>
                    <a:p>
                      <a:pPr algn="ctr" fontAlgn="b"/>
                      <a:r>
                        <a:rPr lang="sl-SI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SKUPAJ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5.000.000,00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3.350.000,00</a:t>
                      </a:r>
                    </a:p>
                  </a:txBody>
                  <a:tcPr marL="6046" marR="6046" marT="604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>
            <a:off x="0" y="871538"/>
            <a:ext cx="8858250" cy="1219200"/>
          </a:xfrm>
        </p:spPr>
        <p:txBody>
          <a:bodyPr/>
          <a:lstStyle/>
          <a:p>
            <a:r>
              <a:rPr lang="sl-SI" sz="4000" smtClean="0">
                <a:solidFill>
                  <a:srgbClr val="0070C0"/>
                </a:solidFill>
              </a:rPr>
              <a:t>Spremembe finančnega načrta KN po OPjih</a:t>
            </a:r>
            <a:endParaRPr lang="sl-SI" sz="400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14313" y="2152650"/>
          <a:ext cx="8358187" cy="5103813"/>
        </p:xfrm>
        <a:graphic>
          <a:graphicData uri="http://schemas.openxmlformats.org/drawingml/2006/table">
            <a:tbl>
              <a:tblPr/>
              <a:tblGrid>
                <a:gridCol w="4214842"/>
                <a:gridCol w="1357322"/>
                <a:gridCol w="1500198"/>
                <a:gridCol w="1285883"/>
              </a:tblGrid>
              <a:tr h="63085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Komunikacijsko orodje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OP </a:t>
                      </a:r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RR (€)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OP </a:t>
                      </a:r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ROPI (€)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OP </a:t>
                      </a:r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RČV (€)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splet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40.000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78.300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informiranje in oglaševanje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220.000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764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oblikovanje celostne grafične podobe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2.780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2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tiskano in elektronsko gradivo in promocijski izdelki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366.550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275.180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medijski in multimedijski izdelki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12.520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977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dogodki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238.800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692.370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301.100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952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Študije, vrednotenja in  raziskave javnega mnenja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31.200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80.000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31.200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117">
                <a:tc>
                  <a:txBody>
                    <a:bodyPr/>
                    <a:lstStyle/>
                    <a:p>
                      <a:pPr algn="l" fontAlgn="b"/>
                      <a:r>
                        <a:rPr lang="sl-SI" sz="22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druge aktivnosti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60.000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30.000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74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SKUPAJ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900.000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1.550.000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900.000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74"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SPREMEMBA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1.300.000</a:t>
                      </a:r>
                    </a:p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(-59%)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250.000</a:t>
                      </a:r>
                    </a:p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(-14%)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100.000</a:t>
                      </a:r>
                    </a:p>
                    <a:p>
                      <a:pPr algn="r" fontAlgn="b"/>
                      <a:r>
                        <a:rPr lang="sl-SI" sz="2200" b="1" i="0" u="none" strike="noStrike" dirty="0" smtClean="0">
                          <a:solidFill>
                            <a:srgbClr val="000000"/>
                          </a:solidFill>
                          <a:latin typeface="Arial Narrow"/>
                        </a:rPr>
                        <a:t>(-10%)</a:t>
                      </a:r>
                      <a:endParaRPr lang="sl-SI" sz="2200" b="1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>
          <a:xfrm>
            <a:off x="357188" y="585788"/>
            <a:ext cx="8229600" cy="1219200"/>
          </a:xfrm>
        </p:spPr>
        <p:txBody>
          <a:bodyPr/>
          <a:lstStyle/>
          <a:p>
            <a:r>
              <a:rPr lang="sl-SI" smtClean="0">
                <a:solidFill>
                  <a:srgbClr val="0070C0"/>
                </a:solidFill>
              </a:rPr>
              <a:t>Spremembe finančnega načrta 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mtClean="0"/>
              <a:t>Sredstva za horizontalno pokrivanje ukrepov informiranja in obveščanja </a:t>
            </a:r>
          </a:p>
          <a:p>
            <a:r>
              <a:rPr lang="sl-SI" smtClean="0"/>
              <a:t>Višina določene glede na analizo porabe v obdobju 2007-2011 ter priporočila vrednotenja</a:t>
            </a:r>
          </a:p>
          <a:p>
            <a:pPr lvl="3">
              <a:buFontTx/>
              <a:buNone/>
            </a:pPr>
            <a:r>
              <a:rPr lang="sl-SI" sz="3200" smtClean="0">
                <a:solidFill>
                  <a:srgbClr val="034EA2"/>
                </a:solidFill>
              </a:rPr>
              <a:t>28,13% realizacija </a:t>
            </a:r>
          </a:p>
          <a:p>
            <a:r>
              <a:rPr lang="sl-SI" smtClean="0"/>
              <a:t>Dodatna sredstva zagotovljena na ravni posameznih operacij v okviru stroškov operacije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583</Words>
  <Application>Microsoft Office PowerPoint</Application>
  <PresentationFormat>Custom</PresentationFormat>
  <Paragraphs>244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Predloga načrta</vt:lpstr>
      </vt:variant>
      <vt:variant>
        <vt:i4>2</vt:i4>
      </vt:variant>
      <vt:variant>
        <vt:lpstr>Naslovi diapozitivov</vt:lpstr>
      </vt:variant>
      <vt:variant>
        <vt:i4>14</vt:i4>
      </vt:variant>
    </vt:vector>
  </HeadingPairs>
  <TitlesOfParts>
    <vt:vector size="23" baseType="lpstr">
      <vt:lpstr>Arial</vt:lpstr>
      <vt:lpstr>Calibri</vt:lpstr>
      <vt:lpstr>Republika</vt:lpstr>
      <vt:lpstr>Times New Roman</vt:lpstr>
      <vt:lpstr>Arial Narrow</vt:lpstr>
      <vt:lpstr>Verdana</vt:lpstr>
      <vt:lpstr>Symbol</vt:lpstr>
      <vt:lpstr>Privzeti načrt</vt:lpstr>
      <vt:lpstr>Privzeti načrt</vt:lpstr>
      <vt:lpstr>Diapozitiv 1</vt:lpstr>
      <vt:lpstr>Zgodovina sprememb KN</vt:lpstr>
      <vt:lpstr>Pregled sprememb v zadnji verziji</vt:lpstr>
      <vt:lpstr>Vmesno vrednotenje 2011</vt:lpstr>
      <vt:lpstr>Spremembe kazalnikov</vt:lpstr>
      <vt:lpstr>Spremembe kazalnikov (nad.)</vt:lpstr>
      <vt:lpstr>Spremembe finančnega načrta KN</vt:lpstr>
      <vt:lpstr>Spremembe finančnega načrta KN po OPjih</vt:lpstr>
      <vt:lpstr>Spremembe finančnega načrta </vt:lpstr>
      <vt:lpstr> Vpeljava novega komunikacijskega orodja – socialno omrežje Facebook</vt:lpstr>
      <vt:lpstr>EU Skladi na Facebooku</vt:lpstr>
      <vt:lpstr>VELIKI DOGODEK 2012</vt:lpstr>
      <vt:lpstr>VELIKI DOGODEK 2012 - projekti</vt:lpstr>
      <vt:lpstr>Diapozitiv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Z</dc:creator>
  <cp:lastModifiedBy>dvorana</cp:lastModifiedBy>
  <cp:revision>200</cp:revision>
  <dcterms:created xsi:type="dcterms:W3CDTF">2007-10-11T06:19:56Z</dcterms:created>
  <dcterms:modified xsi:type="dcterms:W3CDTF">2012-06-08T13:05:38Z</dcterms:modified>
</cp:coreProperties>
</file>