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22" r:id="rId2"/>
    <p:sldId id="542" r:id="rId3"/>
    <p:sldId id="550" r:id="rId4"/>
    <p:sldId id="531" r:id="rId5"/>
    <p:sldId id="545" r:id="rId6"/>
    <p:sldId id="546" r:id="rId7"/>
    <p:sldId id="532" r:id="rId8"/>
    <p:sldId id="543" r:id="rId9"/>
    <p:sldId id="544" r:id="rId10"/>
    <p:sldId id="533" r:id="rId11"/>
    <p:sldId id="535" r:id="rId12"/>
    <p:sldId id="537" r:id="rId13"/>
    <p:sldId id="547" r:id="rId14"/>
    <p:sldId id="548" r:id="rId15"/>
    <p:sldId id="538" r:id="rId16"/>
    <p:sldId id="539" r:id="rId17"/>
    <p:sldId id="541" r:id="rId18"/>
    <p:sldId id="549" r:id="rId19"/>
    <p:sldId id="540" r:id="rId20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8B25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vetel slog 1 – poudarek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etel slog 1 – poudarek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88211" autoAdjust="0"/>
  </p:normalViewPr>
  <p:slideViewPr>
    <p:cSldViewPr snapToGrid="0">
      <p:cViewPr varScale="1">
        <p:scale>
          <a:sx n="99" d="100"/>
          <a:sy n="99" d="100"/>
        </p:scale>
        <p:origin x="19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ov_delovni_lis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dirty="0"/>
              <a:t>Finančna realizacija OP EKP 14 - 20</a:t>
            </a:r>
          </a:p>
        </c:rich>
      </c:tx>
      <c:layout>
        <c:manualLayout>
          <c:xMode val="edge"/>
          <c:yMode val="edge"/>
          <c:x val="0.32942158475140354"/>
          <c:y val="2.77778383024711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11402588668884656"/>
          <c:y val="0.12829379920884543"/>
          <c:w val="0.86325949178132433"/>
          <c:h val="0.7914637122384924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List1!$B$7:$E$7</c:f>
              <c:strCache>
                <c:ptCount val="4"/>
                <c:pt idx="0">
                  <c:v>Pravice porabe</c:v>
                </c:pt>
                <c:pt idx="1">
                  <c:v>Odločitve o podpori</c:v>
                </c:pt>
                <c:pt idx="2">
                  <c:v>Potrjene operacije</c:v>
                </c:pt>
                <c:pt idx="3">
                  <c:v>Izplačila iz DP</c:v>
                </c:pt>
              </c:strCache>
            </c:strRef>
          </c:cat>
          <c:val>
            <c:numRef>
              <c:f>List1!$B$8:$E$8</c:f>
              <c:numCache>
                <c:formatCode>#,##0</c:formatCode>
                <c:ptCount val="4"/>
                <c:pt idx="0">
                  <c:v>3336871135</c:v>
                </c:pt>
                <c:pt idx="1">
                  <c:v>3778499068</c:v>
                </c:pt>
                <c:pt idx="2">
                  <c:v>3561362616</c:v>
                </c:pt>
                <c:pt idx="3">
                  <c:v>2907158240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E3-47B3-8F5E-7EA28C537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366712"/>
        <c:axId val="444367040"/>
      </c:barChart>
      <c:catAx>
        <c:axId val="444366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44367040"/>
        <c:crosses val="autoZero"/>
        <c:auto val="1"/>
        <c:lblAlgn val="ctr"/>
        <c:lblOffset val="100"/>
        <c:noMultiLvlLbl val="0"/>
      </c:catAx>
      <c:valAx>
        <c:axId val="44436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44366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Realizacija na PO, kjer so potrebne spremembe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List2!$D$1</c:f>
              <c:strCache>
                <c:ptCount val="1"/>
                <c:pt idx="0">
                  <c:v>Pravice porabe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List2!$A$2:$C$16</c:f>
              <c:multiLvlStrCache>
                <c:ptCount val="15"/>
                <c:lvl>
                  <c:pt idx="0">
                    <c:v>Vzhod</c:v>
                  </c:pt>
                  <c:pt idx="1">
                    <c:v>Zahod</c:v>
                  </c:pt>
                  <c:pt idx="2">
                    <c:v>SI</c:v>
                  </c:pt>
                  <c:pt idx="3">
                    <c:v>Vzhod</c:v>
                  </c:pt>
                  <c:pt idx="4">
                    <c:v>Zahod</c:v>
                  </c:pt>
                  <c:pt idx="5">
                    <c:v>SI</c:v>
                  </c:pt>
                  <c:pt idx="6">
                    <c:v>Vzhod</c:v>
                  </c:pt>
                  <c:pt idx="7">
                    <c:v>SI</c:v>
                  </c:pt>
                  <c:pt idx="8">
                    <c:v>Vzhod</c:v>
                  </c:pt>
                  <c:pt idx="9">
                    <c:v>Zahod</c:v>
                  </c:pt>
                  <c:pt idx="10">
                    <c:v>SI</c:v>
                  </c:pt>
                  <c:pt idx="11">
                    <c:v>Vzhod</c:v>
                  </c:pt>
                  <c:pt idx="12">
                    <c:v>Vzhod</c:v>
                  </c:pt>
                  <c:pt idx="13">
                    <c:v>SI</c:v>
                  </c:pt>
                  <c:pt idx="14">
                    <c:v>SI</c:v>
                  </c:pt>
                </c:lvl>
                <c:lvl>
                  <c:pt idx="0">
                    <c:v>ESRR</c:v>
                  </c:pt>
                  <c:pt idx="1">
                    <c:v>ESRR</c:v>
                  </c:pt>
                  <c:pt idx="2">
                    <c:v>KS</c:v>
                  </c:pt>
                  <c:pt idx="3">
                    <c:v>ESRR</c:v>
                  </c:pt>
                  <c:pt idx="4">
                    <c:v>ESRR</c:v>
                  </c:pt>
                  <c:pt idx="5">
                    <c:v>KS</c:v>
                  </c:pt>
                  <c:pt idx="6">
                    <c:v>ESRR</c:v>
                  </c:pt>
                  <c:pt idx="7">
                    <c:v>KS</c:v>
                  </c:pt>
                  <c:pt idx="8">
                    <c:v>ESRR</c:v>
                  </c:pt>
                  <c:pt idx="9">
                    <c:v>ESRR</c:v>
                  </c:pt>
                  <c:pt idx="10">
                    <c:v>KS</c:v>
                  </c:pt>
                  <c:pt idx="11">
                    <c:v>ESRR</c:v>
                  </c:pt>
                  <c:pt idx="12">
                    <c:v>ESS</c:v>
                  </c:pt>
                  <c:pt idx="13">
                    <c:v>ESRR</c:v>
                  </c:pt>
                  <c:pt idx="14">
                    <c:v>ESS</c:v>
                  </c:pt>
                </c:lvl>
                <c:lvl>
                  <c:pt idx="0">
                    <c:v>3</c:v>
                  </c:pt>
                  <c:pt idx="2">
                    <c:v>4</c:v>
                  </c:pt>
                  <c:pt idx="5">
                    <c:v>5</c:v>
                  </c:pt>
                  <c:pt idx="7">
                    <c:v>6</c:v>
                  </c:pt>
                  <c:pt idx="10">
                    <c:v>7</c:v>
                  </c:pt>
                  <c:pt idx="12">
                    <c:v>9</c:v>
                  </c:pt>
                  <c:pt idx="13">
                    <c:v>15</c:v>
                  </c:pt>
                  <c:pt idx="14">
                    <c:v>16</c:v>
                  </c:pt>
                </c:lvl>
              </c:multiLvlStrCache>
            </c:multiLvlStrRef>
          </c:cat>
          <c:val>
            <c:numRef>
              <c:f>List2!$D$2:$D$16</c:f>
              <c:numCache>
                <c:formatCode>#,##0.00</c:formatCode>
                <c:ptCount val="15"/>
                <c:pt idx="0">
                  <c:v>263228743</c:v>
                </c:pt>
                <c:pt idx="1">
                  <c:v>164157114</c:v>
                </c:pt>
                <c:pt idx="2">
                  <c:v>238015650</c:v>
                </c:pt>
                <c:pt idx="3">
                  <c:v>26099288</c:v>
                </c:pt>
                <c:pt idx="4">
                  <c:v>17932912</c:v>
                </c:pt>
                <c:pt idx="5">
                  <c:v>56420616</c:v>
                </c:pt>
                <c:pt idx="6">
                  <c:v>36385069</c:v>
                </c:pt>
                <c:pt idx="7">
                  <c:v>284389163</c:v>
                </c:pt>
                <c:pt idx="8">
                  <c:v>100032755</c:v>
                </c:pt>
                <c:pt idx="9">
                  <c:v>48999997</c:v>
                </c:pt>
                <c:pt idx="10">
                  <c:v>245684430</c:v>
                </c:pt>
                <c:pt idx="11">
                  <c:v>108435292</c:v>
                </c:pt>
                <c:pt idx="12" formatCode="#,##0">
                  <c:v>92638770</c:v>
                </c:pt>
                <c:pt idx="13">
                  <c:v>255741210</c:v>
                </c:pt>
                <c:pt idx="14">
                  <c:v>13205000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06-44B2-8DB9-718D035051A3}"/>
            </c:ext>
          </c:extLst>
        </c:ser>
        <c:ser>
          <c:idx val="1"/>
          <c:order val="1"/>
          <c:tx>
            <c:strRef>
              <c:f>List2!$E$1</c:f>
              <c:strCache>
                <c:ptCount val="1"/>
                <c:pt idx="0">
                  <c:v>Odločitve o podpori 30.4.2023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List2!$A$2:$C$16</c:f>
              <c:multiLvlStrCache>
                <c:ptCount val="15"/>
                <c:lvl>
                  <c:pt idx="0">
                    <c:v>Vzhod</c:v>
                  </c:pt>
                  <c:pt idx="1">
                    <c:v>Zahod</c:v>
                  </c:pt>
                  <c:pt idx="2">
                    <c:v>SI</c:v>
                  </c:pt>
                  <c:pt idx="3">
                    <c:v>Vzhod</c:v>
                  </c:pt>
                  <c:pt idx="4">
                    <c:v>Zahod</c:v>
                  </c:pt>
                  <c:pt idx="5">
                    <c:v>SI</c:v>
                  </c:pt>
                  <c:pt idx="6">
                    <c:v>Vzhod</c:v>
                  </c:pt>
                  <c:pt idx="7">
                    <c:v>SI</c:v>
                  </c:pt>
                  <c:pt idx="8">
                    <c:v>Vzhod</c:v>
                  </c:pt>
                  <c:pt idx="9">
                    <c:v>Zahod</c:v>
                  </c:pt>
                  <c:pt idx="10">
                    <c:v>SI</c:v>
                  </c:pt>
                  <c:pt idx="11">
                    <c:v>Vzhod</c:v>
                  </c:pt>
                  <c:pt idx="12">
                    <c:v>Vzhod</c:v>
                  </c:pt>
                  <c:pt idx="13">
                    <c:v>SI</c:v>
                  </c:pt>
                  <c:pt idx="14">
                    <c:v>SI</c:v>
                  </c:pt>
                </c:lvl>
                <c:lvl>
                  <c:pt idx="0">
                    <c:v>ESRR</c:v>
                  </c:pt>
                  <c:pt idx="1">
                    <c:v>ESRR</c:v>
                  </c:pt>
                  <c:pt idx="2">
                    <c:v>KS</c:v>
                  </c:pt>
                  <c:pt idx="3">
                    <c:v>ESRR</c:v>
                  </c:pt>
                  <c:pt idx="4">
                    <c:v>ESRR</c:v>
                  </c:pt>
                  <c:pt idx="5">
                    <c:v>KS</c:v>
                  </c:pt>
                  <c:pt idx="6">
                    <c:v>ESRR</c:v>
                  </c:pt>
                  <c:pt idx="7">
                    <c:v>KS</c:v>
                  </c:pt>
                  <c:pt idx="8">
                    <c:v>ESRR</c:v>
                  </c:pt>
                  <c:pt idx="9">
                    <c:v>ESRR</c:v>
                  </c:pt>
                  <c:pt idx="10">
                    <c:v>KS</c:v>
                  </c:pt>
                  <c:pt idx="11">
                    <c:v>ESRR</c:v>
                  </c:pt>
                  <c:pt idx="12">
                    <c:v>ESS</c:v>
                  </c:pt>
                  <c:pt idx="13">
                    <c:v>ESRR</c:v>
                  </c:pt>
                  <c:pt idx="14">
                    <c:v>ESS</c:v>
                  </c:pt>
                </c:lvl>
                <c:lvl>
                  <c:pt idx="0">
                    <c:v>3</c:v>
                  </c:pt>
                  <c:pt idx="2">
                    <c:v>4</c:v>
                  </c:pt>
                  <c:pt idx="5">
                    <c:v>5</c:v>
                  </c:pt>
                  <c:pt idx="7">
                    <c:v>6</c:v>
                  </c:pt>
                  <c:pt idx="10">
                    <c:v>7</c:v>
                  </c:pt>
                  <c:pt idx="12">
                    <c:v>9</c:v>
                  </c:pt>
                  <c:pt idx="13">
                    <c:v>15</c:v>
                  </c:pt>
                  <c:pt idx="14">
                    <c:v>16</c:v>
                  </c:pt>
                </c:lvl>
              </c:multiLvlStrCache>
            </c:multiLvlStrRef>
          </c:cat>
          <c:val>
            <c:numRef>
              <c:f>List2!$E$2:$E$16</c:f>
              <c:numCache>
                <c:formatCode>#,##0.00</c:formatCode>
                <c:ptCount val="15"/>
                <c:pt idx="0">
                  <c:v>352472057</c:v>
                </c:pt>
                <c:pt idx="1">
                  <c:v>247775689</c:v>
                </c:pt>
                <c:pt idx="2">
                  <c:v>276024833</c:v>
                </c:pt>
                <c:pt idx="3">
                  <c:v>70382436</c:v>
                </c:pt>
                <c:pt idx="4">
                  <c:v>55674969</c:v>
                </c:pt>
                <c:pt idx="5">
                  <c:v>88054744</c:v>
                </c:pt>
                <c:pt idx="6">
                  <c:v>36385069</c:v>
                </c:pt>
                <c:pt idx="7">
                  <c:v>352325236</c:v>
                </c:pt>
                <c:pt idx="8">
                  <c:v>96441802</c:v>
                </c:pt>
                <c:pt idx="9">
                  <c:v>46411756</c:v>
                </c:pt>
                <c:pt idx="10">
                  <c:v>299691427</c:v>
                </c:pt>
                <c:pt idx="11">
                  <c:v>82609861</c:v>
                </c:pt>
                <c:pt idx="12" formatCode="#,##0">
                  <c:v>106338841</c:v>
                </c:pt>
                <c:pt idx="13">
                  <c:v>219798600</c:v>
                </c:pt>
                <c:pt idx="14">
                  <c:v>9160526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06-44B2-8DB9-718D035051A3}"/>
            </c:ext>
          </c:extLst>
        </c:ser>
        <c:ser>
          <c:idx val="2"/>
          <c:order val="2"/>
          <c:tx>
            <c:strRef>
              <c:f>List2!$F$1</c:f>
              <c:strCache>
                <c:ptCount val="1"/>
                <c:pt idx="0">
                  <c:v>Potrjene operacije 30.4.2023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List2!$A$2:$C$16</c:f>
              <c:multiLvlStrCache>
                <c:ptCount val="15"/>
                <c:lvl>
                  <c:pt idx="0">
                    <c:v>Vzhod</c:v>
                  </c:pt>
                  <c:pt idx="1">
                    <c:v>Zahod</c:v>
                  </c:pt>
                  <c:pt idx="2">
                    <c:v>SI</c:v>
                  </c:pt>
                  <c:pt idx="3">
                    <c:v>Vzhod</c:v>
                  </c:pt>
                  <c:pt idx="4">
                    <c:v>Zahod</c:v>
                  </c:pt>
                  <c:pt idx="5">
                    <c:v>SI</c:v>
                  </c:pt>
                  <c:pt idx="6">
                    <c:v>Vzhod</c:v>
                  </c:pt>
                  <c:pt idx="7">
                    <c:v>SI</c:v>
                  </c:pt>
                  <c:pt idx="8">
                    <c:v>Vzhod</c:v>
                  </c:pt>
                  <c:pt idx="9">
                    <c:v>Zahod</c:v>
                  </c:pt>
                  <c:pt idx="10">
                    <c:v>SI</c:v>
                  </c:pt>
                  <c:pt idx="11">
                    <c:v>Vzhod</c:v>
                  </c:pt>
                  <c:pt idx="12">
                    <c:v>Vzhod</c:v>
                  </c:pt>
                  <c:pt idx="13">
                    <c:v>SI</c:v>
                  </c:pt>
                  <c:pt idx="14">
                    <c:v>SI</c:v>
                  </c:pt>
                </c:lvl>
                <c:lvl>
                  <c:pt idx="0">
                    <c:v>ESRR</c:v>
                  </c:pt>
                  <c:pt idx="1">
                    <c:v>ESRR</c:v>
                  </c:pt>
                  <c:pt idx="2">
                    <c:v>KS</c:v>
                  </c:pt>
                  <c:pt idx="3">
                    <c:v>ESRR</c:v>
                  </c:pt>
                  <c:pt idx="4">
                    <c:v>ESRR</c:v>
                  </c:pt>
                  <c:pt idx="5">
                    <c:v>KS</c:v>
                  </c:pt>
                  <c:pt idx="6">
                    <c:v>ESRR</c:v>
                  </c:pt>
                  <c:pt idx="7">
                    <c:v>KS</c:v>
                  </c:pt>
                  <c:pt idx="8">
                    <c:v>ESRR</c:v>
                  </c:pt>
                  <c:pt idx="9">
                    <c:v>ESRR</c:v>
                  </c:pt>
                  <c:pt idx="10">
                    <c:v>KS</c:v>
                  </c:pt>
                  <c:pt idx="11">
                    <c:v>ESRR</c:v>
                  </c:pt>
                  <c:pt idx="12">
                    <c:v>ESS</c:v>
                  </c:pt>
                  <c:pt idx="13">
                    <c:v>ESRR</c:v>
                  </c:pt>
                  <c:pt idx="14">
                    <c:v>ESS</c:v>
                  </c:pt>
                </c:lvl>
                <c:lvl>
                  <c:pt idx="0">
                    <c:v>3</c:v>
                  </c:pt>
                  <c:pt idx="2">
                    <c:v>4</c:v>
                  </c:pt>
                  <c:pt idx="5">
                    <c:v>5</c:v>
                  </c:pt>
                  <c:pt idx="7">
                    <c:v>6</c:v>
                  </c:pt>
                  <c:pt idx="10">
                    <c:v>7</c:v>
                  </c:pt>
                  <c:pt idx="12">
                    <c:v>9</c:v>
                  </c:pt>
                  <c:pt idx="13">
                    <c:v>15</c:v>
                  </c:pt>
                  <c:pt idx="14">
                    <c:v>16</c:v>
                  </c:pt>
                </c:lvl>
              </c:multiLvlStrCache>
            </c:multiLvlStrRef>
          </c:cat>
          <c:val>
            <c:numRef>
              <c:f>List2!$F$2:$F$16</c:f>
              <c:numCache>
                <c:formatCode>#,##0.00</c:formatCode>
                <c:ptCount val="15"/>
                <c:pt idx="0">
                  <c:v>325650325</c:v>
                </c:pt>
                <c:pt idx="1">
                  <c:v>236785834</c:v>
                </c:pt>
                <c:pt idx="2">
                  <c:v>192959213</c:v>
                </c:pt>
                <c:pt idx="3">
                  <c:v>70455862</c:v>
                </c:pt>
                <c:pt idx="4">
                  <c:v>53709960</c:v>
                </c:pt>
                <c:pt idx="5">
                  <c:v>68054744</c:v>
                </c:pt>
                <c:pt idx="6">
                  <c:v>36385069</c:v>
                </c:pt>
                <c:pt idx="7">
                  <c:v>317363498</c:v>
                </c:pt>
                <c:pt idx="8">
                  <c:v>91606845</c:v>
                </c:pt>
                <c:pt idx="9">
                  <c:v>43067580</c:v>
                </c:pt>
                <c:pt idx="10">
                  <c:v>299691429</c:v>
                </c:pt>
                <c:pt idx="11">
                  <c:v>84060962</c:v>
                </c:pt>
                <c:pt idx="12" formatCode="#,##0">
                  <c:v>100627454</c:v>
                </c:pt>
                <c:pt idx="13">
                  <c:v>219642032</c:v>
                </c:pt>
                <c:pt idx="14">
                  <c:v>5669256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06-44B2-8DB9-718D035051A3}"/>
            </c:ext>
          </c:extLst>
        </c:ser>
        <c:ser>
          <c:idx val="3"/>
          <c:order val="3"/>
          <c:tx>
            <c:strRef>
              <c:f>List2!$G$1</c:f>
              <c:strCache>
                <c:ptCount val="1"/>
                <c:pt idx="0">
                  <c:v>Izplačila iz DP 30.4.2023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List2!$A$2:$C$16</c:f>
              <c:multiLvlStrCache>
                <c:ptCount val="15"/>
                <c:lvl>
                  <c:pt idx="0">
                    <c:v>Vzhod</c:v>
                  </c:pt>
                  <c:pt idx="1">
                    <c:v>Zahod</c:v>
                  </c:pt>
                  <c:pt idx="2">
                    <c:v>SI</c:v>
                  </c:pt>
                  <c:pt idx="3">
                    <c:v>Vzhod</c:v>
                  </c:pt>
                  <c:pt idx="4">
                    <c:v>Zahod</c:v>
                  </c:pt>
                  <c:pt idx="5">
                    <c:v>SI</c:v>
                  </c:pt>
                  <c:pt idx="6">
                    <c:v>Vzhod</c:v>
                  </c:pt>
                  <c:pt idx="7">
                    <c:v>SI</c:v>
                  </c:pt>
                  <c:pt idx="8">
                    <c:v>Vzhod</c:v>
                  </c:pt>
                  <c:pt idx="9">
                    <c:v>Zahod</c:v>
                  </c:pt>
                  <c:pt idx="10">
                    <c:v>SI</c:v>
                  </c:pt>
                  <c:pt idx="11">
                    <c:v>Vzhod</c:v>
                  </c:pt>
                  <c:pt idx="12">
                    <c:v>Vzhod</c:v>
                  </c:pt>
                  <c:pt idx="13">
                    <c:v>SI</c:v>
                  </c:pt>
                  <c:pt idx="14">
                    <c:v>SI</c:v>
                  </c:pt>
                </c:lvl>
                <c:lvl>
                  <c:pt idx="0">
                    <c:v>ESRR</c:v>
                  </c:pt>
                  <c:pt idx="1">
                    <c:v>ESRR</c:v>
                  </c:pt>
                  <c:pt idx="2">
                    <c:v>KS</c:v>
                  </c:pt>
                  <c:pt idx="3">
                    <c:v>ESRR</c:v>
                  </c:pt>
                  <c:pt idx="4">
                    <c:v>ESRR</c:v>
                  </c:pt>
                  <c:pt idx="5">
                    <c:v>KS</c:v>
                  </c:pt>
                  <c:pt idx="6">
                    <c:v>ESRR</c:v>
                  </c:pt>
                  <c:pt idx="7">
                    <c:v>KS</c:v>
                  </c:pt>
                  <c:pt idx="8">
                    <c:v>ESRR</c:v>
                  </c:pt>
                  <c:pt idx="9">
                    <c:v>ESRR</c:v>
                  </c:pt>
                  <c:pt idx="10">
                    <c:v>KS</c:v>
                  </c:pt>
                  <c:pt idx="11">
                    <c:v>ESRR</c:v>
                  </c:pt>
                  <c:pt idx="12">
                    <c:v>ESS</c:v>
                  </c:pt>
                  <c:pt idx="13">
                    <c:v>ESRR</c:v>
                  </c:pt>
                  <c:pt idx="14">
                    <c:v>ESS</c:v>
                  </c:pt>
                </c:lvl>
                <c:lvl>
                  <c:pt idx="0">
                    <c:v>3</c:v>
                  </c:pt>
                  <c:pt idx="2">
                    <c:v>4</c:v>
                  </c:pt>
                  <c:pt idx="5">
                    <c:v>5</c:v>
                  </c:pt>
                  <c:pt idx="7">
                    <c:v>6</c:v>
                  </c:pt>
                  <c:pt idx="10">
                    <c:v>7</c:v>
                  </c:pt>
                  <c:pt idx="12">
                    <c:v>9</c:v>
                  </c:pt>
                  <c:pt idx="13">
                    <c:v>15</c:v>
                  </c:pt>
                  <c:pt idx="14">
                    <c:v>16</c:v>
                  </c:pt>
                </c:lvl>
              </c:multiLvlStrCache>
            </c:multiLvlStrRef>
          </c:cat>
          <c:val>
            <c:numRef>
              <c:f>List2!$G$2:$G$16</c:f>
              <c:numCache>
                <c:formatCode>#,##0.00</c:formatCode>
                <c:ptCount val="15"/>
                <c:pt idx="0">
                  <c:v>299479547</c:v>
                </c:pt>
                <c:pt idx="1">
                  <c:v>222688010</c:v>
                </c:pt>
                <c:pt idx="2">
                  <c:v>135208982</c:v>
                </c:pt>
                <c:pt idx="3">
                  <c:v>44186744</c:v>
                </c:pt>
                <c:pt idx="4">
                  <c:v>29066316</c:v>
                </c:pt>
                <c:pt idx="5">
                  <c:v>24358736</c:v>
                </c:pt>
                <c:pt idx="6">
                  <c:v>16941502</c:v>
                </c:pt>
                <c:pt idx="7">
                  <c:v>239119585</c:v>
                </c:pt>
                <c:pt idx="8">
                  <c:v>72785421</c:v>
                </c:pt>
                <c:pt idx="9">
                  <c:v>38148996</c:v>
                </c:pt>
                <c:pt idx="10">
                  <c:v>243662350</c:v>
                </c:pt>
                <c:pt idx="11">
                  <c:v>61331267</c:v>
                </c:pt>
                <c:pt idx="12" formatCode="#,##0">
                  <c:v>99210296</c:v>
                </c:pt>
                <c:pt idx="13">
                  <c:v>95507422</c:v>
                </c:pt>
                <c:pt idx="14">
                  <c:v>1244684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06-44B2-8DB9-718D03505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9115960"/>
        <c:axId val="339116944"/>
      </c:barChart>
      <c:catAx>
        <c:axId val="339115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39116944"/>
        <c:crosses val="autoZero"/>
        <c:auto val="1"/>
        <c:lblAlgn val="ctr"/>
        <c:lblOffset val="100"/>
        <c:noMultiLvlLbl val="0"/>
      </c:catAx>
      <c:valAx>
        <c:axId val="33911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39115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0.19254</cdr:x>
      <cdr:y>0.17408</cdr:y>
    </cdr:from>
    <cdr:to>
      <cdr:x>0.27085</cdr:x>
      <cdr:y>0.22745</cdr:y>
    </cdr:to>
    <cdr:sp macro="" textlink="">
      <cdr:nvSpPr>
        <cdr:cNvPr id="2" name="PoljeZBesedilom 1"/>
        <cdr:cNvSpPr txBox="1"/>
      </cdr:nvSpPr>
      <cdr:spPr>
        <a:xfrm xmlns:a="http://schemas.openxmlformats.org/drawingml/2006/main">
          <a:off x="1399489" y="639147"/>
          <a:ext cx="569168" cy="1959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1100" dirty="0"/>
            <a:t>100 %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0.16171</cdr:x>
      <cdr:y>1</cdr:y>
    </cdr:from>
    <cdr:to>
      <cdr:x>0.21615</cdr:x>
      <cdr:y>1</cdr:y>
    </cdr:to>
    <cdr:cxnSp macro="">
      <cdr:nvCxnSpPr>
        <cdr:cNvPr id="2" name="Raven povezovalnik 1">
          <a:extLst xmlns:a="http://schemas.openxmlformats.org/drawingml/2006/main">
            <a:ext uri="{FF2B5EF4-FFF2-40B4-BE49-F238E27FC236}">
              <a16:creationId xmlns:a16="http://schemas.microsoft.com/office/drawing/2014/main" id="{0011EB77-4830-AAA4-CC23-EC3CDF974933}"/>
            </a:ext>
          </a:extLst>
        </cdr:cNvPr>
        <cdr:cNvCxnSpPr/>
      </cdr:nvCxnSpPr>
      <cdr:spPr>
        <a:xfrm xmlns:a="http://schemas.openxmlformats.org/drawingml/2006/main">
          <a:off x="1504630" y="4544955"/>
          <a:ext cx="506538" cy="0"/>
        </a:xfrm>
        <a:prstGeom xmlns:a="http://schemas.openxmlformats.org/drawingml/2006/main" prst="line">
          <a:avLst/>
        </a:prstGeom>
        <a:ln xmlns:a="http://schemas.openxmlformats.org/drawingml/2006/main" w="19050" cmpd="sng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7CFEFA-5E3D-41E0-88FD-D4C958AFE161}" type="datetimeFigureOut">
              <a:rPr lang="sl-SI"/>
              <a:pPr>
                <a:defRPr/>
              </a:pPr>
              <a:t>6. 07. 2023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2D2048-C3C5-4B38-8AAB-1C9FAD9D54E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A12173E5-C622-45AE-95C4-955ACFE497DA}" type="datetimeFigureOut">
              <a:rPr lang="sl-SI"/>
              <a:pPr>
                <a:defRPr/>
              </a:pPr>
              <a:t>6. 07. 2023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5600" cy="44704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DE64B9-CE84-422F-A984-C6A8DDE34D7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18436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4E5076-4BEF-4E1A-927B-D5C9558DFE5A}" type="slidenum">
              <a:rPr lang="sl-SI" altLang="sl-SI" smtClean="0"/>
              <a:pPr>
                <a:spcBef>
                  <a:spcPct val="0"/>
                </a:spcBef>
              </a:pPr>
              <a:t>1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DE64B9-CE84-422F-A984-C6A8DDE34D7D}" type="slidenum">
              <a:rPr lang="sl-SI" altLang="sl-SI" smtClean="0"/>
              <a:pPr>
                <a:defRPr/>
              </a:pPr>
              <a:t>6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41454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DE64B9-CE84-422F-A984-C6A8DDE34D7D}" type="slidenum">
              <a:rPr lang="sl-SI" altLang="sl-SI" smtClean="0"/>
              <a:pPr>
                <a:defRPr/>
              </a:pPr>
              <a:t>7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7897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DE64B9-CE84-422F-A984-C6A8DDE34D7D}" type="slidenum">
              <a:rPr lang="sl-SI" altLang="sl-SI" smtClean="0"/>
              <a:pPr>
                <a:defRPr/>
              </a:pPr>
              <a:t>8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91711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DE64B9-CE84-422F-A984-C6A8DDE34D7D}" type="slidenum">
              <a:rPr lang="sl-SI" altLang="sl-SI" smtClean="0"/>
              <a:pPr>
                <a:defRPr/>
              </a:pPr>
              <a:t>9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3786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5570538"/>
            <a:ext cx="231140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972175"/>
            <a:ext cx="25574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6425" y="2532063"/>
            <a:ext cx="10110788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0"/>
          <p:cNvSpPr txBox="1">
            <a:spLocks noChangeArrowheads="1"/>
          </p:cNvSpPr>
          <p:nvPr userDrawn="1"/>
        </p:nvSpPr>
        <p:spPr bwMode="auto">
          <a:xfrm>
            <a:off x="6235700" y="1366838"/>
            <a:ext cx="1922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600">
                <a:cs typeface="Arial" charset="0"/>
              </a:rPr>
              <a:t>www.eu-skladi.si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541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28588"/>
            <a:ext cx="2987675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74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313" y="-112713"/>
            <a:ext cx="271780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754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180975"/>
            <a:ext cx="2497137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766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5570538"/>
            <a:ext cx="231140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972175"/>
            <a:ext cx="25574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187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8420100" y="-12700"/>
            <a:ext cx="1787525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8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53975"/>
            <a:ext cx="3802062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313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325" y="38100"/>
            <a:ext cx="4879975" cy="24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88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7799388" y="73025"/>
            <a:ext cx="2368550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63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98914">
            <a:off x="7043738" y="420688"/>
            <a:ext cx="3143250" cy="16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7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7705725" y="190500"/>
            <a:ext cx="238125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16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-520700"/>
            <a:ext cx="3033712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24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7700963" y="-412750"/>
            <a:ext cx="2241550" cy="276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62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Bojan Suvorov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50C4F7E-3C0F-46B0-942D-840746F1D3C5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00" r:id="rId1"/>
    <p:sldLayoutId id="2147486001" r:id="rId2"/>
    <p:sldLayoutId id="2147486002" r:id="rId3"/>
    <p:sldLayoutId id="2147486003" r:id="rId4"/>
    <p:sldLayoutId id="2147486004" r:id="rId5"/>
    <p:sldLayoutId id="2147486005" r:id="rId6"/>
    <p:sldLayoutId id="2147486006" r:id="rId7"/>
    <p:sldLayoutId id="2147486007" r:id="rId8"/>
    <p:sldLayoutId id="2147486008" r:id="rId9"/>
    <p:sldLayoutId id="2147486009" r:id="rId10"/>
    <p:sldLayoutId id="2147486010" r:id="rId11"/>
    <p:sldLayoutId id="2147486011" r:id="rId12"/>
    <p:sldLayoutId id="2147486012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5255" y="450008"/>
            <a:ext cx="9147175" cy="1277938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nl-NL" altLang="sl-SI" sz="4000" dirty="0">
                <a:solidFill>
                  <a:srgbClr val="034EA2"/>
                </a:solidFill>
              </a:rPr>
              <a:t>Sprememba OP EKP 14 – 20, verzija 8.0</a:t>
            </a:r>
            <a:endParaRPr lang="sl-SI" altLang="sl-SI" sz="4000" dirty="0">
              <a:solidFill>
                <a:srgbClr val="034EA2"/>
              </a:solidFill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325120" y="5577840"/>
            <a:ext cx="8686800" cy="116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172" y="5577840"/>
            <a:ext cx="6208776" cy="30739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/>
          <a:srcRect r="2122" b="2458"/>
          <a:stretch/>
        </p:blipFill>
        <p:spPr>
          <a:xfrm>
            <a:off x="-1" y="405959"/>
            <a:ext cx="6456785" cy="6293422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6214188" y="2416629"/>
            <a:ext cx="2733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rgbClr val="002060"/>
                </a:solidFill>
                <a:latin typeface="Trebuchet MS" panose="020B0603020202020204" pitchFamily="34" charset="0"/>
              </a:rPr>
              <a:t>Slovenija je na 6. mestu glede na višino certificiranih izdatkov s strani EU.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6802016" y="6560881"/>
            <a:ext cx="2649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>
                <a:solidFill>
                  <a:srgbClr val="002060"/>
                </a:solidFill>
              </a:rPr>
              <a:t>https://cohesiondata.ec.europa.eu</a:t>
            </a:r>
          </a:p>
        </p:txBody>
      </p:sp>
    </p:spTree>
    <p:extLst>
      <p:ext uri="{BB962C8B-B14F-4D97-AF65-F5344CB8AC3E}">
        <p14:creationId xmlns:p14="http://schemas.microsoft.com/office/powerpoint/2010/main" val="243184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98" y="1816382"/>
            <a:ext cx="8502686" cy="4336562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6802016" y="6560881"/>
            <a:ext cx="2649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>
                <a:solidFill>
                  <a:srgbClr val="002060"/>
                </a:solidFill>
              </a:rPr>
              <a:t>https://cohesiondata.ec.europa.eu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662473" y="578498"/>
            <a:ext cx="4777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>
                <a:solidFill>
                  <a:srgbClr val="002060"/>
                </a:solidFill>
              </a:rPr>
              <a:t>Črpanje EU sredstev v Sloveniji po letih</a:t>
            </a:r>
          </a:p>
        </p:txBody>
      </p:sp>
    </p:spTree>
    <p:extLst>
      <p:ext uri="{BB962C8B-B14F-4D97-AF65-F5344CB8AC3E}">
        <p14:creationId xmlns:p14="http://schemas.microsoft.com/office/powerpoint/2010/main" val="1362122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62473" y="1582341"/>
            <a:ext cx="76884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</a:rPr>
              <a:t>delež potrjenih operacij relativno visok (razen na PO 16 </a:t>
            </a:r>
            <a:r>
              <a:rPr lang="sl-SI" dirty="0" err="1">
                <a:solidFill>
                  <a:srgbClr val="002060"/>
                </a:solidFill>
              </a:rPr>
              <a:t>React</a:t>
            </a:r>
            <a:r>
              <a:rPr lang="sl-SI" dirty="0">
                <a:solidFill>
                  <a:srgbClr val="002060"/>
                </a:solidFill>
              </a:rPr>
              <a:t> EU ESS)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</a:rPr>
              <a:t>v okvir določenih PO vrednost potrjenih operacij presega 100 % glede na trenutna razpoložljiva sredstva (</a:t>
            </a:r>
            <a:r>
              <a:rPr lang="sl-SI" dirty="0" err="1">
                <a:solidFill>
                  <a:srgbClr val="002060"/>
                </a:solidFill>
              </a:rPr>
              <a:t>overcommitment</a:t>
            </a:r>
            <a:r>
              <a:rPr lang="sl-SI" dirty="0">
                <a:solidFill>
                  <a:srgbClr val="002060"/>
                </a:solidFill>
              </a:rPr>
              <a:t>, COVID – 19 ukrepi)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</a:rPr>
              <a:t>stanje glede izplačil iz državnega proračuna ni zadovoljivo v okviru PO 2, 4, 5, ter obeh osi za izvajanje mehanizma </a:t>
            </a:r>
            <a:r>
              <a:rPr lang="sl-SI" dirty="0" err="1">
                <a:solidFill>
                  <a:srgbClr val="002060"/>
                </a:solidFill>
              </a:rPr>
              <a:t>React</a:t>
            </a:r>
            <a:r>
              <a:rPr lang="sl-SI" dirty="0">
                <a:solidFill>
                  <a:srgbClr val="002060"/>
                </a:solidFill>
              </a:rPr>
              <a:t> EU (PO 15 in PO 16)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746448" y="438538"/>
            <a:ext cx="663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rgbClr val="002060"/>
                </a:solidFill>
                <a:latin typeface="+mn-lt"/>
              </a:rPr>
              <a:t>Sprememba OP EKP 14 - 20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3481" y="3722511"/>
            <a:ext cx="573140" cy="1272489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2118348" y="5103845"/>
            <a:ext cx="5036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>
                <a:solidFill>
                  <a:srgbClr val="002060"/>
                </a:solidFill>
              </a:rPr>
              <a:t>8. sprememba OP EKP 14 - 20</a:t>
            </a:r>
          </a:p>
        </p:txBody>
      </p:sp>
    </p:spTree>
    <p:extLst>
      <p:ext uri="{BB962C8B-B14F-4D97-AF65-F5344CB8AC3E}">
        <p14:creationId xmlns:p14="http://schemas.microsoft.com/office/powerpoint/2010/main" val="882523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62473" y="1582341"/>
            <a:ext cx="815495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>
                <a:solidFill>
                  <a:srgbClr val="002060"/>
                </a:solidFill>
                <a:latin typeface="+mn-lt"/>
                <a:cs typeface="+mn-cs"/>
              </a:rPr>
              <a:t>Sprememba pravic porabe KS v višini </a:t>
            </a:r>
            <a:r>
              <a:rPr lang="en-US" sz="2400">
                <a:solidFill>
                  <a:srgbClr val="002060"/>
                </a:solidFill>
                <a:latin typeface="+mn-lt"/>
                <a:cs typeface="+mn-cs"/>
              </a:rPr>
              <a:t>6,4</a:t>
            </a:r>
            <a:r>
              <a:rPr lang="sl-SI" sz="240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sl-SI" sz="2400" dirty="0">
                <a:solidFill>
                  <a:srgbClr val="002060"/>
                </a:solidFill>
                <a:latin typeface="+mn-lt"/>
                <a:cs typeface="+mn-cs"/>
              </a:rPr>
              <a:t>mio EUR iz PO4 (trajnostna raba) na PO7 (železniška infrastruktura)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40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>
                <a:solidFill>
                  <a:srgbClr val="002060"/>
                </a:solidFill>
                <a:latin typeface="+mn-lt"/>
                <a:cs typeface="+mn-cs"/>
              </a:rPr>
              <a:t>Prenos 28,5 mio EUR iz PO 7, ESRR Vzhod na PO 4, ESRR Vzhod. (iz državnih cest na kolesarske povezave)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40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>
                <a:solidFill>
                  <a:srgbClr val="002060"/>
                </a:solidFill>
                <a:latin typeface="+mn-lt"/>
                <a:cs typeface="+mn-cs"/>
              </a:rPr>
              <a:t>Prenos pravic porabe v višini 8,2 mio EUR iz PO5, ESRR Vzhod na PO4, ESRR Vzhod.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40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>
                <a:solidFill>
                  <a:srgbClr val="002060"/>
                </a:solidFill>
                <a:latin typeface="+mn-lt"/>
                <a:cs typeface="+mn-cs"/>
              </a:rPr>
              <a:t>Prenos pravic porabe iz PO5 v višini 4.6 EUR (KS) na PO7, 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746448" y="438538"/>
            <a:ext cx="6634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rgbClr val="002060"/>
                </a:solidFill>
                <a:latin typeface="+mn-lt"/>
              </a:rPr>
              <a:t>Sprememba OP EKP 14 – 20 - </a:t>
            </a:r>
            <a:r>
              <a:rPr lang="sl-SI" sz="2400" b="1" u="sng" dirty="0">
                <a:solidFill>
                  <a:srgbClr val="002060"/>
                </a:solidFill>
                <a:latin typeface="+mn-lt"/>
              </a:rPr>
              <a:t>spremembe pravic porabe med prednostnimi osmi:</a:t>
            </a:r>
          </a:p>
        </p:txBody>
      </p:sp>
    </p:spTree>
    <p:extLst>
      <p:ext uri="{BB962C8B-B14F-4D97-AF65-F5344CB8AC3E}">
        <p14:creationId xmlns:p14="http://schemas.microsoft.com/office/powerpoint/2010/main" val="316586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746448" y="1974227"/>
            <a:ext cx="815495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>
                <a:solidFill>
                  <a:srgbClr val="002060"/>
                </a:solidFill>
                <a:latin typeface="+mn-lt"/>
                <a:cs typeface="+mn-cs"/>
              </a:rPr>
              <a:t>ESRR: Prestavitev posameznih ukrepov iz PO 3 na PO 15: ukrepi COVID turizem in zaščitna oprema na PO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40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>
                <a:solidFill>
                  <a:srgbClr val="002060"/>
                </a:solidFill>
                <a:latin typeface="+mn-lt"/>
                <a:cs typeface="+mn-cs"/>
              </a:rPr>
              <a:t>ESS: Prestavitev posameznih ukrepov COVID 19 iz PO 9 na PO 16.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746448" y="438538"/>
            <a:ext cx="6634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rgbClr val="002060"/>
                </a:solidFill>
                <a:latin typeface="+mn-lt"/>
              </a:rPr>
              <a:t>Sprememba OP EKP 14 – 20 – dopušča </a:t>
            </a:r>
            <a:r>
              <a:rPr lang="sl-SI" sz="2400" b="1" u="sng" dirty="0">
                <a:solidFill>
                  <a:srgbClr val="002060"/>
                </a:solidFill>
                <a:latin typeface="+mn-lt"/>
              </a:rPr>
              <a:t>možnost prenosa že potrjenih ukrepov na REACT EU</a:t>
            </a:r>
          </a:p>
        </p:txBody>
      </p:sp>
    </p:spTree>
    <p:extLst>
      <p:ext uri="{BB962C8B-B14F-4D97-AF65-F5344CB8AC3E}">
        <p14:creationId xmlns:p14="http://schemas.microsoft.com/office/powerpoint/2010/main" val="719135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746448" y="438538"/>
            <a:ext cx="663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rgbClr val="002060"/>
                </a:solidFill>
                <a:latin typeface="+mn-lt"/>
              </a:rPr>
              <a:t>Sprememba OP EKP 14 - 20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485192" y="1073020"/>
            <a:ext cx="80336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l-SI" dirty="0">
                <a:solidFill>
                  <a:srgbClr val="002060"/>
                </a:solidFill>
              </a:rPr>
              <a:t>prenos izvedenih COVID ukrepov iz PO 3, 9 na PO 15, 16 (</a:t>
            </a:r>
            <a:r>
              <a:rPr lang="sl-SI" dirty="0" err="1">
                <a:solidFill>
                  <a:srgbClr val="002060"/>
                </a:solidFill>
              </a:rPr>
              <a:t>React</a:t>
            </a:r>
            <a:r>
              <a:rPr lang="sl-SI" dirty="0">
                <a:solidFill>
                  <a:srgbClr val="002060"/>
                </a:solidFill>
              </a:rPr>
              <a:t> EU)</a:t>
            </a:r>
          </a:p>
          <a:p>
            <a:pPr marL="342900" indent="-342900">
              <a:buFont typeface="+mj-lt"/>
              <a:buAutoNum type="arabicPeriod"/>
            </a:pPr>
            <a:r>
              <a:rPr lang="sl-SI" dirty="0">
                <a:solidFill>
                  <a:srgbClr val="002060"/>
                </a:solidFill>
              </a:rPr>
              <a:t>prerazporeditev pravic porabe med prednostnimi osmi zaradi slabšega črpanja</a:t>
            </a:r>
          </a:p>
          <a:p>
            <a:pPr marL="342900" indent="-342900">
              <a:buFont typeface="+mj-lt"/>
              <a:buAutoNum type="arabicPeriod"/>
            </a:pPr>
            <a:r>
              <a:rPr lang="sl-SI" dirty="0">
                <a:solidFill>
                  <a:srgbClr val="002060"/>
                </a:solidFill>
              </a:rPr>
              <a:t>Vključitev/sprememba novih ukrepov na PO 15, 16 (</a:t>
            </a:r>
            <a:r>
              <a:rPr lang="sl-SI" dirty="0" err="1">
                <a:solidFill>
                  <a:srgbClr val="002060"/>
                </a:solidFill>
              </a:rPr>
              <a:t>React</a:t>
            </a:r>
            <a:r>
              <a:rPr lang="sl-SI" dirty="0">
                <a:solidFill>
                  <a:srgbClr val="002060"/>
                </a:solidFill>
              </a:rPr>
              <a:t> EU)</a:t>
            </a:r>
            <a:endParaRPr lang="pt-BR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endParaRPr lang="sl-SI" dirty="0"/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932694"/>
              </p:ext>
            </p:extLst>
          </p:nvPr>
        </p:nvGraphicFramePr>
        <p:xfrm>
          <a:off x="625151" y="1937657"/>
          <a:ext cx="8246706" cy="467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Raven povezovalnik 5"/>
          <p:cNvCxnSpPr/>
          <p:nvPr/>
        </p:nvCxnSpPr>
        <p:spPr>
          <a:xfrm>
            <a:off x="1513350" y="3512954"/>
            <a:ext cx="506538" cy="0"/>
          </a:xfrm>
          <a:prstGeom prst="line">
            <a:avLst/>
          </a:prstGeom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povezovalnik 6"/>
          <p:cNvCxnSpPr/>
          <p:nvPr/>
        </p:nvCxnSpPr>
        <p:spPr>
          <a:xfrm>
            <a:off x="2019888" y="4298212"/>
            <a:ext cx="506538" cy="0"/>
          </a:xfrm>
          <a:prstGeom prst="line">
            <a:avLst/>
          </a:prstGeom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ovezovalnik 9"/>
          <p:cNvCxnSpPr/>
          <p:nvPr/>
        </p:nvCxnSpPr>
        <p:spPr>
          <a:xfrm>
            <a:off x="6765119" y="4725105"/>
            <a:ext cx="506538" cy="0"/>
          </a:xfrm>
          <a:prstGeom prst="line">
            <a:avLst/>
          </a:prstGeom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aven povezovalnik 3">
            <a:extLst>
              <a:ext uri="{FF2B5EF4-FFF2-40B4-BE49-F238E27FC236}">
                <a16:creationId xmlns:a16="http://schemas.microsoft.com/office/drawing/2014/main" id="{0F162114-A267-636A-00BE-B1451129C8FE}"/>
              </a:ext>
            </a:extLst>
          </p:cNvPr>
          <p:cNvCxnSpPr/>
          <p:nvPr/>
        </p:nvCxnSpPr>
        <p:spPr>
          <a:xfrm>
            <a:off x="3477633" y="5443562"/>
            <a:ext cx="506538" cy="0"/>
          </a:xfrm>
          <a:prstGeom prst="line">
            <a:avLst/>
          </a:prstGeom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povezovalnik 7">
            <a:extLst>
              <a:ext uri="{FF2B5EF4-FFF2-40B4-BE49-F238E27FC236}">
                <a16:creationId xmlns:a16="http://schemas.microsoft.com/office/drawing/2014/main" id="{C8D524BC-EBD2-0A20-0B32-372185FB894C}"/>
              </a:ext>
            </a:extLst>
          </p:cNvPr>
          <p:cNvCxnSpPr/>
          <p:nvPr/>
        </p:nvCxnSpPr>
        <p:spPr>
          <a:xfrm>
            <a:off x="2971095" y="5400724"/>
            <a:ext cx="506538" cy="0"/>
          </a:xfrm>
          <a:prstGeom prst="line">
            <a:avLst/>
          </a:prstGeom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055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67950" y="1120246"/>
            <a:ext cx="807097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Iz Uredbe EU izhaja, da je z namenom zmanjšanja obremenitve javnih proračunov v zvezi z odpravo posledic krize v okviru pandemije COVID-19 možna 100 % stopnja sofinanciranja (PO </a:t>
            </a:r>
            <a:r>
              <a:rPr lang="sl-SI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React</a:t>
            </a: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 EU)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Zaradi vključitve ukrepov energetske prenove stavb zdravstvene infrastrukture (predvidenih 68 mio EUR </a:t>
            </a:r>
            <a:r>
              <a:rPr lang="sl-SI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React</a:t>
            </a: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 EU ESRR) EK odločila, da je </a:t>
            </a:r>
            <a:r>
              <a:rPr lang="sl-SI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max</a:t>
            </a: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 stopnja sofinanciranja 85 % (projekti energetske sanacije ustvarjajo prihodke),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v času izvajanja se je izkazalo, da najobsežnejši projekt »Energetska sanacija stavbe UKC Hospital« (ESRR - 49,8 mio EUR) ne bo izvedljiv do konca leta 2023 ter da bo od predvidenih 6 ukrepov izveden le 1 (URI Soča)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delež ukrepov energetske sanacije na PO </a:t>
            </a:r>
            <a:r>
              <a:rPr lang="sl-SI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React</a:t>
            </a: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 EU ESRR se je iz 27 % zmanjšal na 3 %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l-SI" dirty="0">
              <a:solidFill>
                <a:srgbClr val="002060"/>
              </a:solidFill>
              <a:latin typeface="+mn-lt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Predlaga se povišanje stopnje sofinanciranja na najvišjo možno stopnjo 100 % in se omogoči čim bolj uspešno črpanje sredstev v okviru PO 15 </a:t>
            </a:r>
            <a:r>
              <a:rPr lang="sl-SI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React</a:t>
            </a:r>
            <a:r>
              <a:rPr lang="sl-SI" dirty="0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 EU ESRR</a:t>
            </a:r>
            <a:endParaRPr lang="sl-SI" dirty="0">
              <a:solidFill>
                <a:srgbClr val="00206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494522" y="289249"/>
            <a:ext cx="7165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2060"/>
                </a:solidFill>
              </a:rPr>
              <a:t>100 % sofinanciranje React EU ESRR ukrepov</a:t>
            </a:r>
            <a:r>
              <a:rPr lang="sl-SI" sz="2400" b="1" dirty="0">
                <a:solidFill>
                  <a:srgbClr val="002060"/>
                </a:solidFill>
              </a:rPr>
              <a:t> - utemeljitev</a:t>
            </a:r>
            <a:endParaRPr lang="pt-B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097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62473" y="709127"/>
            <a:ext cx="445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rgbClr val="002060"/>
                </a:solidFill>
              </a:rPr>
              <a:t>Zaključevanje OP EKP 14 - 20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555171" y="1375511"/>
            <a:ext cx="847997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2060"/>
                </a:solidFill>
              </a:rPr>
              <a:t>Obdobje upravičenih izdatkov ostaja 31.12.2023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2060"/>
                </a:solidFill>
              </a:rPr>
              <a:t>Predlog EK „STEP“ – poleg drugih sprememb vključuje tudi predlog: en</a:t>
            </a:r>
            <a:r>
              <a:rPr lang="sl-SI" sz="2000" dirty="0"/>
              <a:t>oletno podaljšanje finančnega obračunskega obdobja 2014-2020 predložitev končnega zahtevka za vmesno plačilo do 31.7.2025, in predložitev zaključnega svežnja do </a:t>
            </a:r>
            <a:r>
              <a:rPr lang="sl-SI" sz="2000" dirty="0">
                <a:solidFill>
                  <a:srgbClr val="FF0000"/>
                </a:solidFill>
              </a:rPr>
              <a:t>15.2.2026. </a:t>
            </a:r>
            <a:r>
              <a:rPr lang="sl-SI" sz="2000" dirty="0"/>
              <a:t>Podaljšanje bo omočilo podaljšanje obdobja za zaključek operacij, brez da bi jih morali voditi kot „nedelujoče operacije“. Hkrati tudi več časa tudi za zaključevanje v informacijskih sistemih.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/>
              <a:t>Izjemno velik napor do konca leta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2060"/>
                </a:solidFill>
              </a:rPr>
              <a:t>OU izdal Navodila za zaključevanje OP EKP 14 – 20 na podlagi Smernic 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84845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62473" y="709127"/>
            <a:ext cx="445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>
                <a:solidFill>
                  <a:srgbClr val="002060"/>
                </a:solidFill>
              </a:rPr>
              <a:t>Sprememba OP EKP 14 - 20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555171" y="1375511"/>
            <a:ext cx="847997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l-S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2060"/>
                </a:solidFill>
              </a:rPr>
              <a:t>Sprememba OP 14-20 je bila neformalno že usklajevana z EK;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2060"/>
                </a:solidFill>
              </a:rPr>
              <a:t>Sprememba OP 14-20 je medresorsko usklajena;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2060"/>
                </a:solidFill>
              </a:rPr>
              <a:t>Sprememba OP 14-20 je nujni ukrep, verjamemo da tudi ZADOSTNI za 100% črpanje.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2000" dirty="0">
              <a:solidFill>
                <a:srgbClr val="00206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41669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155372" y="1884784"/>
            <a:ext cx="6820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b="1" dirty="0">
                <a:solidFill>
                  <a:srgbClr val="002060"/>
                </a:solidFill>
              </a:rPr>
              <a:t>Hvala za pozornost!</a:t>
            </a:r>
          </a:p>
        </p:txBody>
      </p:sp>
    </p:spTree>
    <p:extLst>
      <p:ext uri="{BB962C8B-B14F-4D97-AF65-F5344CB8AC3E}">
        <p14:creationId xmlns:p14="http://schemas.microsoft.com/office/powerpoint/2010/main" val="428247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500339" y="371843"/>
            <a:ext cx="72596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l-SI" sz="2400" b="1" dirty="0">
                <a:solidFill>
                  <a:schemeClr val="accent5">
                    <a:lumMod val="50000"/>
                  </a:schemeClr>
                </a:solidFill>
              </a:rPr>
              <a:t>Sprememba Operativnega programa 14-20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0" y="923558"/>
            <a:ext cx="8980714" cy="5562599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Namen: 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Vzpostavitev pogojev za 100% črpanje sredstev OP 14-20.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Ukrepi:</a:t>
            </a:r>
          </a:p>
          <a:p>
            <a:pPr lvl="1">
              <a:lnSpc>
                <a:spcPct val="120000"/>
              </a:lnSpc>
              <a:defRPr/>
            </a:pPr>
            <a:r>
              <a:rPr lang="sl-SI" dirty="0">
                <a:solidFill>
                  <a:srgbClr val="002060"/>
                </a:solidFill>
              </a:rPr>
              <a:t>Ustrezna prilagoditev pravic porabe po prednostnih oseh; </a:t>
            </a:r>
          </a:p>
          <a:p>
            <a:pPr lvl="1">
              <a:lnSpc>
                <a:spcPct val="120000"/>
              </a:lnSpc>
              <a:defRPr/>
            </a:pPr>
            <a:r>
              <a:rPr lang="sl-SI" dirty="0">
                <a:solidFill>
                  <a:srgbClr val="002060"/>
                </a:solidFill>
              </a:rPr>
              <a:t>Vsebinske spremembe v okviru sredstev REACT EU;</a:t>
            </a:r>
          </a:p>
          <a:p>
            <a:pPr lvl="1">
              <a:lnSpc>
                <a:spcPct val="120000"/>
              </a:lnSpc>
              <a:defRPr/>
            </a:pPr>
            <a:r>
              <a:rPr lang="sl-SI" dirty="0">
                <a:solidFill>
                  <a:srgbClr val="002060"/>
                </a:solidFill>
              </a:rPr>
              <a:t>Zvišanje % EU sofinanciranja na REACT EU ESRR (PO 15).</a:t>
            </a: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sl-SI" dirty="0">
                <a:solidFill>
                  <a:srgbClr val="002060"/>
                </a:solidFill>
              </a:rPr>
              <a:t>Pravna podlaga: 30. člen Uredbe 1303/2013;</a:t>
            </a:r>
          </a:p>
          <a:p>
            <a:pPr lvl="1">
              <a:lnSpc>
                <a:spcPct val="120000"/>
              </a:lnSpc>
              <a:defRPr/>
            </a:pPr>
            <a:r>
              <a:rPr lang="sl-SI" dirty="0">
                <a:solidFill>
                  <a:srgbClr val="002060"/>
                </a:solidFill>
              </a:rPr>
              <a:t>Odločitev, da se ne uporabi mehanizma „SAFE“.</a:t>
            </a: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6" name="Raven povezovalnik 5"/>
          <p:cNvCxnSpPr>
            <a:cxnSpLocks/>
          </p:cNvCxnSpPr>
          <p:nvPr/>
        </p:nvCxnSpPr>
        <p:spPr>
          <a:xfrm>
            <a:off x="668296" y="4946267"/>
            <a:ext cx="7644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44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500339" y="371843"/>
            <a:ext cx="72596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l-SI" sz="2400" b="1" dirty="0">
                <a:solidFill>
                  <a:schemeClr val="accent5">
                    <a:lumMod val="50000"/>
                  </a:schemeClr>
                </a:solidFill>
              </a:rPr>
              <a:t>Sprememba Operativnega programa 14-20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0" y="923558"/>
            <a:ext cx="8980714" cy="5562599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Namen: 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Vzpostavitev pogojev za 100% črpanje sredstev OP 14-20.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Nujna predpogoja za 100% črpanje EU sredstev:</a:t>
            </a:r>
          </a:p>
          <a:p>
            <a:pPr lvl="1">
              <a:lnSpc>
                <a:spcPct val="120000"/>
              </a:lnSpc>
              <a:defRPr/>
            </a:pPr>
            <a:r>
              <a:rPr lang="sl-SI" dirty="0">
                <a:solidFill>
                  <a:srgbClr val="002060"/>
                </a:solidFill>
              </a:rPr>
              <a:t>Doseganje kazalnikov okvira uspešnosti po vsebinah;</a:t>
            </a:r>
          </a:p>
          <a:p>
            <a:pPr lvl="1">
              <a:lnSpc>
                <a:spcPct val="120000"/>
              </a:lnSpc>
              <a:defRPr/>
            </a:pPr>
            <a:r>
              <a:rPr lang="sl-SI" dirty="0">
                <a:solidFill>
                  <a:srgbClr val="002060"/>
                </a:solidFill>
              </a:rPr>
              <a:t>Dovolj upravičenih izdatkov po skladu, regiji in prednostni osi.</a:t>
            </a: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6" name="Raven povezovalnik 5"/>
          <p:cNvCxnSpPr>
            <a:cxnSpLocks/>
          </p:cNvCxnSpPr>
          <p:nvPr/>
        </p:nvCxnSpPr>
        <p:spPr>
          <a:xfrm>
            <a:off x="635638" y="4456410"/>
            <a:ext cx="7644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64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329697" y="352108"/>
            <a:ext cx="72596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l-SI" sz="2400" b="1" dirty="0">
                <a:solidFill>
                  <a:schemeClr val="accent5">
                    <a:lumMod val="50000"/>
                  </a:schemeClr>
                </a:solidFill>
              </a:rPr>
              <a:t>Razlogi za zatečeno stanje OP 14-20: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0" y="879854"/>
            <a:ext cx="9263743" cy="443190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l-SI" dirty="0">
                <a:solidFill>
                  <a:srgbClr val="002060"/>
                </a:solidFill>
              </a:rPr>
              <a:t>Izvajanje mehanizma DRR preko </a:t>
            </a:r>
            <a:r>
              <a:rPr lang="sl-SI" dirty="0" err="1">
                <a:solidFill>
                  <a:srgbClr val="002060"/>
                </a:solidFill>
              </a:rPr>
              <a:t>overcommitmenta</a:t>
            </a:r>
            <a:r>
              <a:rPr lang="sl-SI" dirty="0">
                <a:solidFill>
                  <a:srgbClr val="002060"/>
                </a:solidFill>
              </a:rPr>
              <a:t> v okviru mehanizma DRR (kolesarske povezave);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l-SI" dirty="0">
                <a:solidFill>
                  <a:srgbClr val="002060"/>
                </a:solidFill>
              </a:rPr>
              <a:t>Odziv na COVID-19 krizo – izvedeni ukrepi v tem delu presegali pravice porabe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l-SI" dirty="0">
                <a:solidFill>
                  <a:srgbClr val="002060"/>
                </a:solidFill>
              </a:rPr>
              <a:t>Sistemske korekcije, nepravilnosti, …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l-SI" dirty="0">
                <a:solidFill>
                  <a:srgbClr val="002060"/>
                </a:solidFill>
              </a:rPr>
              <a:t>Vojna v Ukrajini, dvig cen energije in surovin, zamiki pri dobavah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l-SI" dirty="0">
                <a:solidFill>
                  <a:srgbClr val="002060"/>
                </a:solidFill>
              </a:rPr>
              <a:t>Zamiki pri izvajanju (konec obdobja upravičenih ostaja 31. 12. 2023); projekti se bodo zaključevali brez EU sredstev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defRPr/>
            </a:pPr>
            <a:endParaRPr lang="sl-SI" sz="1600" b="1" dirty="0">
              <a:solidFill>
                <a:srgbClr val="002060"/>
              </a:solidFill>
            </a:endParaRPr>
          </a:p>
          <a:p>
            <a:pPr marL="457200" lvl="1" indent="0" algn="ctr">
              <a:lnSpc>
                <a:spcPct val="120000"/>
              </a:lnSpc>
              <a:buNone/>
              <a:defRPr/>
            </a:pPr>
            <a:r>
              <a:rPr lang="sl-SI" b="1" dirty="0">
                <a:solidFill>
                  <a:srgbClr val="002060"/>
                </a:solidFill>
              </a:rPr>
              <a:t>zagotoviti 100 % črpanje sredstev do konca leta 2023</a:t>
            </a:r>
          </a:p>
          <a:p>
            <a:pPr marL="742950" lvl="1" indent="-285750">
              <a:lnSpc>
                <a:spcPct val="120000"/>
              </a:lnSpc>
              <a:defRPr/>
            </a:pPr>
            <a:endParaRPr lang="sl-SI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430" y="5873102"/>
            <a:ext cx="573140" cy="4950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263913" y="292938"/>
            <a:ext cx="8020116" cy="589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defRPr/>
            </a:pPr>
            <a:r>
              <a:rPr lang="sl-SI" sz="2400" b="1" dirty="0">
                <a:solidFill>
                  <a:schemeClr val="accent5">
                    <a:lumMod val="50000"/>
                  </a:schemeClr>
                </a:solidFill>
              </a:rPr>
              <a:t>Razlogi za zatečeno stanje OP 14-20 - Odziv na COVID-19 </a:t>
            </a: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357976" y="990600"/>
            <a:ext cx="8709824" cy="530134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lnSpc>
                <a:spcPct val="100000"/>
              </a:lnSpc>
              <a:spcBef>
                <a:spcPts val="0"/>
              </a:spcBef>
              <a:defRPr/>
            </a:pPr>
            <a:endParaRPr lang="sl-SI" sz="1600" b="1" dirty="0">
              <a:solidFill>
                <a:srgbClr val="002060"/>
              </a:solidFill>
            </a:endParaRPr>
          </a:p>
          <a:p>
            <a:r>
              <a:rPr lang="sl-SI" sz="2400" dirty="0">
                <a:solidFill>
                  <a:srgbClr val="002060"/>
                </a:solidFill>
              </a:rPr>
              <a:t>Evropska Komisija v marcu 2020 napovedala pobudo za naložbe v odzivu na </a:t>
            </a:r>
            <a:r>
              <a:rPr lang="sl-SI" sz="2400" dirty="0" err="1">
                <a:solidFill>
                  <a:srgbClr val="002060"/>
                </a:solidFill>
              </a:rPr>
              <a:t>Coronavirus</a:t>
            </a:r>
            <a:r>
              <a:rPr lang="sl-SI" sz="2400" dirty="0">
                <a:solidFill>
                  <a:srgbClr val="002060"/>
                </a:solidFill>
              </a:rPr>
              <a:t> (CRII) - prožna uporaba evropskih strukturnih in investicijskih skladov v obdobju 2014–2020. </a:t>
            </a:r>
          </a:p>
          <a:p>
            <a:r>
              <a:rPr lang="sl-SI" sz="2400" dirty="0">
                <a:solidFill>
                  <a:srgbClr val="FF0000"/>
                </a:solidFill>
              </a:rPr>
              <a:t>Ni bilo novih sredstev, pač pa naj bi šlo za preusmeritev sredstev iz obstoječih skladov in vsebin. </a:t>
            </a:r>
          </a:p>
          <a:p>
            <a:r>
              <a:rPr lang="sl-SI" sz="2400" dirty="0">
                <a:solidFill>
                  <a:srgbClr val="002060"/>
                </a:solidFill>
              </a:rPr>
              <a:t>Veliko upravičenih potreb s strani resorjev (turizem, gospodarstvo, zdravstvo, trg dela), vendar samih prilagoditev v OP 14-20 (opustitev predvidenih ukrepov ali racionalizacije že odobrenih projektov) skoraj ni bilo. </a:t>
            </a:r>
          </a:p>
          <a:p>
            <a:r>
              <a:rPr lang="sl-SI" sz="2400" dirty="0">
                <a:solidFill>
                  <a:srgbClr val="002060"/>
                </a:solidFill>
              </a:rPr>
              <a:t>Iz tega naslov sprejeta odločitev, da se gre v „</a:t>
            </a:r>
            <a:r>
              <a:rPr lang="sl-SI" sz="2400" dirty="0" err="1">
                <a:solidFill>
                  <a:srgbClr val="002060"/>
                </a:solidFill>
              </a:rPr>
              <a:t>overcommitment</a:t>
            </a:r>
            <a:r>
              <a:rPr lang="sl-SI" sz="2400" dirty="0">
                <a:solidFill>
                  <a:srgbClr val="002060"/>
                </a:solidFill>
              </a:rPr>
              <a:t> na posameznih vsebinah. Odobrenih za 237 mio EUR EU dela.</a:t>
            </a:r>
          </a:p>
          <a:p>
            <a:endParaRPr lang="sl-SI" sz="1400" dirty="0"/>
          </a:p>
          <a:p>
            <a:endParaRPr lang="sl-SI" sz="1400" dirty="0">
              <a:solidFill>
                <a:srgbClr val="002060"/>
              </a:solidFill>
            </a:endParaRPr>
          </a:p>
          <a:p>
            <a:endParaRPr lang="sl-SI" sz="1400" dirty="0">
              <a:solidFill>
                <a:srgbClr val="002060"/>
              </a:solidFill>
            </a:endParaRPr>
          </a:p>
          <a:p>
            <a:endParaRPr lang="sl-SI" sz="1400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endParaRPr lang="sl-SI" sz="1400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sz="14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7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slov 2"/>
          <p:cNvSpPr txBox="1">
            <a:spLocks/>
          </p:cNvSpPr>
          <p:nvPr/>
        </p:nvSpPr>
        <p:spPr>
          <a:xfrm>
            <a:off x="771525" y="1967266"/>
            <a:ext cx="1971675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COVID 19- </a:t>
            </a:r>
            <a:r>
              <a:rPr lang="en-US" sz="2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ukrepi</a:t>
            </a:r>
            <a: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 </a:t>
            </a:r>
            <a:r>
              <a:rPr lang="en-US" sz="2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sredstvi</a:t>
            </a:r>
            <a: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OP 14-20</a:t>
            </a:r>
          </a:p>
          <a:p>
            <a:pPr algn="ctr">
              <a:spcAft>
                <a:spcPts val="600"/>
              </a:spcAft>
            </a:pPr>
            <a:r>
              <a:rPr lang="sl-SI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Skupaj 237 mio EUR</a:t>
            </a:r>
            <a: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9A86936-3CDF-2637-9ACA-B10701516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872051"/>
              </p:ext>
            </p:extLst>
          </p:nvPr>
        </p:nvGraphicFramePr>
        <p:xfrm>
          <a:off x="3298372" y="643466"/>
          <a:ext cx="5399314" cy="5568753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5399314">
                  <a:extLst>
                    <a:ext uri="{9D8B030D-6E8A-4147-A177-3AD203B41FA5}">
                      <a16:colId xmlns:a16="http://schemas.microsoft.com/office/drawing/2014/main" val="3210760604"/>
                    </a:ext>
                  </a:extLst>
                </a:gridCol>
              </a:tblGrid>
              <a:tr h="284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200" b="0" cap="none" spc="0">
                          <a:solidFill>
                            <a:schemeClr val="bg1"/>
                          </a:solidFill>
                          <a:effectLst/>
                        </a:rPr>
                        <a:t>COVID19 - Krajši delovni čas</a:t>
                      </a:r>
                      <a:endParaRPr lang="sl-SI" sz="12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68397"/>
                  </a:ext>
                </a:extLst>
              </a:tr>
              <a:tr h="237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COVID19 - Pomoč najbolj ranljivim skupinam prebivalcev - 63 mio EUR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375329"/>
                  </a:ext>
                </a:extLst>
              </a:tr>
              <a:tr h="237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>
                          <a:solidFill>
                            <a:schemeClr val="tx1"/>
                          </a:solidFill>
                          <a:effectLst/>
                        </a:rPr>
                        <a:t>COVID19 - Začasno denarno nadomestilo</a:t>
                      </a:r>
                      <a:endParaRPr lang="sl-SI" sz="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485062"/>
                  </a:ext>
                </a:extLst>
              </a:tr>
              <a:tr h="237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 19 - FI – MSP – 60 mio EUR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29092"/>
                  </a:ext>
                </a:extLst>
              </a:tr>
              <a:tr h="237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 19 - FI – RRI – 5 mio EUR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4086"/>
                  </a:ext>
                </a:extLst>
              </a:tr>
              <a:tr h="534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COVID19 - JP - Javni poziv za sofinanciranje stroškov digitalizacije prodajnih poti ter predstavitvenih in trženjskih gradiv za promocijo na tujih trgih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64692"/>
                  </a:ext>
                </a:extLst>
              </a:tr>
              <a:tr h="385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>
                          <a:solidFill>
                            <a:schemeClr val="tx1"/>
                          </a:solidFill>
                          <a:effectLst/>
                        </a:rPr>
                        <a:t>COVID19 - Javni razpis za financiranje spodbud za ponovni zagon poslovanja podjetij v obmejnih problemskih območjih</a:t>
                      </a:r>
                      <a:endParaRPr lang="sl-SI" sz="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039147"/>
                  </a:ext>
                </a:extLst>
              </a:tr>
              <a:tr h="385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COVID19 - Javni razpis »Razvojno - raziskovalni projekti za odpravo posledic COVID-19«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5576"/>
                  </a:ext>
                </a:extLst>
              </a:tr>
              <a:tr h="237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>
                          <a:solidFill>
                            <a:schemeClr val="tx1"/>
                          </a:solidFill>
                          <a:effectLst/>
                        </a:rPr>
                        <a:t>COVID19 - nakup zaščitne opreme</a:t>
                      </a:r>
                      <a:endParaRPr lang="sl-SI" sz="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41373"/>
                  </a:ext>
                </a:extLst>
              </a:tr>
              <a:tr h="385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COVID19 - Sofinanciranje obratovalnih stroškov podjetjem v gostinstvu in turizmu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19102"/>
                  </a:ext>
                </a:extLst>
              </a:tr>
              <a:tr h="385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COVID19 - Sofinanciranje obratovalnih stroškov podjetjem v gostinstvu in turizmu 2 – 26 mio EUR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208290"/>
                  </a:ext>
                </a:extLst>
              </a:tr>
              <a:tr h="385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>
                          <a:solidFill>
                            <a:schemeClr val="tx1"/>
                          </a:solidFill>
                          <a:effectLst/>
                        </a:rPr>
                        <a:t>COVID19 - JAVNI RAZPIS za izbor operacije "Nabava mobilnih nastanitvenih oziroma filtrskih enot z ustrezno opremo"</a:t>
                      </a:r>
                      <a:endParaRPr lang="sl-SI" sz="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214827"/>
                  </a:ext>
                </a:extLst>
              </a:tr>
              <a:tr h="385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COVID19 - Zagotovitev ključne medicinske in osebne varovalne opreme zaradi epidemije – 34 mio EUR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356689"/>
                  </a:ext>
                </a:extLst>
              </a:tr>
              <a:tr h="385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>
                          <a:solidFill>
                            <a:schemeClr val="tx1"/>
                          </a:solidFill>
                          <a:effectLst/>
                        </a:rPr>
                        <a:t>COVID19 - Ukrepi na področju obvladovanja širitve COVID-19 s poudarkom na ranljivih skupinah prebivalstva</a:t>
                      </a:r>
                      <a:endParaRPr lang="sl-SI" sz="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337511"/>
                  </a:ext>
                </a:extLst>
              </a:tr>
              <a:tr h="237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>
                          <a:solidFill>
                            <a:schemeClr val="tx1"/>
                          </a:solidFill>
                          <a:effectLst/>
                        </a:rPr>
                        <a:t>COVID19- MOBILNI TIMI ZA REHABILITACIJO</a:t>
                      </a:r>
                      <a:endParaRPr lang="sl-SI" sz="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05690"/>
                  </a:ext>
                </a:extLst>
              </a:tr>
              <a:tr h="237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>
                          <a:solidFill>
                            <a:schemeClr val="tx1"/>
                          </a:solidFill>
                          <a:effectLst/>
                        </a:rPr>
                        <a:t>COVID19 - modularne pisarne</a:t>
                      </a:r>
                      <a:endParaRPr lang="sl-SI" sz="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40374"/>
                  </a:ext>
                </a:extLst>
              </a:tr>
              <a:tr h="385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900" b="1" cap="none" spc="0" dirty="0">
                          <a:solidFill>
                            <a:schemeClr val="tx1"/>
                          </a:solidFill>
                          <a:effectLst/>
                        </a:rPr>
                        <a:t>COVID19 - Dodatna podporna IKT infrastruktura za izvajanje vzgojno-izobraževalnega procesa</a:t>
                      </a:r>
                      <a:endParaRPr lang="sl-SI" sz="9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1" marR="31051" marT="69234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93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4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PoljeZBesedilom 4"/>
          <p:cNvSpPr txBox="1">
            <a:spLocks noChangeArrowheads="1"/>
          </p:cNvSpPr>
          <p:nvPr/>
        </p:nvSpPr>
        <p:spPr bwMode="auto">
          <a:xfrm>
            <a:off x="630023" y="5536604"/>
            <a:ext cx="762689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800" dirty="0">
                <a:solidFill>
                  <a:srgbClr val="002060"/>
                </a:solidFill>
              </a:rPr>
              <a:t>Za zagotovitev 100 % črpanja sredstev moramo do konca leta 2023 izvesti še približno 11 % izplačil.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sl-SI" altLang="sl-SI" sz="1800" dirty="0">
              <a:solidFill>
                <a:srgbClr val="002060"/>
              </a:solidFill>
            </a:endParaRPr>
          </a:p>
        </p:txBody>
      </p:sp>
      <p:sp>
        <p:nvSpPr>
          <p:cNvPr id="6" name="Naslov 2"/>
          <p:cNvSpPr txBox="1">
            <a:spLocks/>
          </p:cNvSpPr>
          <p:nvPr/>
        </p:nvSpPr>
        <p:spPr>
          <a:xfrm>
            <a:off x="630023" y="677172"/>
            <a:ext cx="6197705" cy="569886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sl-SI" sz="2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Črpanje sredstev do 30. 6. 2023</a:t>
            </a:r>
          </a:p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endParaRPr lang="sl-SI" dirty="0"/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152432"/>
              </p:ext>
            </p:extLst>
          </p:nvPr>
        </p:nvGraphicFramePr>
        <p:xfrm>
          <a:off x="630023" y="1556033"/>
          <a:ext cx="7268446" cy="3671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oljeZBesedilom 1"/>
          <p:cNvSpPr txBox="1"/>
          <p:nvPr/>
        </p:nvSpPr>
        <p:spPr>
          <a:xfrm>
            <a:off x="3537494" y="1959430"/>
            <a:ext cx="567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dirty="0"/>
              <a:t>115 %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5103353" y="2090235"/>
            <a:ext cx="567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dirty="0"/>
              <a:t>109 %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6716252" y="2478834"/>
            <a:ext cx="567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100" dirty="0"/>
              <a:t>89 %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2"/>
          <p:cNvSpPr txBox="1">
            <a:spLocks/>
          </p:cNvSpPr>
          <p:nvPr/>
        </p:nvSpPr>
        <p:spPr>
          <a:xfrm>
            <a:off x="630023" y="677172"/>
            <a:ext cx="6197705" cy="569886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sl-SI" sz="2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Črpanje sredstev do 30. 6. 2023</a:t>
            </a:r>
          </a:p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23" y="1348834"/>
            <a:ext cx="8275950" cy="470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764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2"/>
          <p:cNvSpPr txBox="1">
            <a:spLocks/>
          </p:cNvSpPr>
          <p:nvPr/>
        </p:nvSpPr>
        <p:spPr>
          <a:xfrm>
            <a:off x="630023" y="677172"/>
            <a:ext cx="6197705" cy="569886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sl-SI" sz="2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Črpanje sredstev do 30. 6. 2023</a:t>
            </a:r>
          </a:p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endParaRPr lang="sl-SI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4" y="2536372"/>
            <a:ext cx="9318172" cy="2166258"/>
          </a:xfrm>
          <a:prstGeom prst="rect">
            <a:avLst/>
          </a:prstGeom>
        </p:spPr>
      </p:pic>
      <p:sp>
        <p:nvSpPr>
          <p:cNvPr id="5" name="Označba mesta besedila 4"/>
          <p:cNvSpPr txBox="1">
            <a:spLocks/>
          </p:cNvSpPr>
          <p:nvPr/>
        </p:nvSpPr>
        <p:spPr>
          <a:xfrm>
            <a:off x="532853" y="962115"/>
            <a:ext cx="7440190" cy="145009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lnSpc>
                <a:spcPct val="100000"/>
              </a:lnSpc>
              <a:spcBef>
                <a:spcPts val="0"/>
              </a:spcBef>
              <a:defRPr/>
            </a:pPr>
            <a:endParaRPr lang="sl-SI" sz="1600" b="1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sl-SI" dirty="0">
                <a:solidFill>
                  <a:srgbClr val="002060"/>
                </a:solidFill>
              </a:rPr>
              <a:t>Izplačila iz DP - brez REACT EU – 93 %</a:t>
            </a:r>
          </a:p>
          <a:p>
            <a:pPr lvl="1">
              <a:lnSpc>
                <a:spcPct val="120000"/>
              </a:lnSpc>
              <a:defRPr/>
            </a:pPr>
            <a:r>
              <a:rPr lang="sl-SI" dirty="0" err="1">
                <a:solidFill>
                  <a:srgbClr val="002060"/>
                </a:solidFill>
              </a:rPr>
              <a:t>React</a:t>
            </a:r>
            <a:r>
              <a:rPr lang="sl-SI" dirty="0">
                <a:solidFill>
                  <a:srgbClr val="002060"/>
                </a:solidFill>
              </a:rPr>
              <a:t> EU - 42 %</a:t>
            </a: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641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12058</TotalTime>
  <Words>1219</Words>
  <Application>Microsoft Office PowerPoint</Application>
  <PresentationFormat>Diaprojekcija na zaslonu (4:3)</PresentationFormat>
  <Paragraphs>141</Paragraphs>
  <Slides>19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Trebuchet MS</vt:lpstr>
      <vt:lpstr>Office Theme</vt:lpstr>
      <vt:lpstr>Sprememba OP EKP 14 – 20, verzija 8.0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 Suvorov</dc:creator>
  <cp:lastModifiedBy>bblagus</cp:lastModifiedBy>
  <cp:revision>801</cp:revision>
  <cp:lastPrinted>2019-03-12T09:14:26Z</cp:lastPrinted>
  <dcterms:created xsi:type="dcterms:W3CDTF">2015-02-26T08:26:11Z</dcterms:created>
  <dcterms:modified xsi:type="dcterms:W3CDTF">2023-07-06T06:26:56Z</dcterms:modified>
</cp:coreProperties>
</file>