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9" r:id="rId2"/>
    <p:sldId id="278" r:id="rId3"/>
    <p:sldId id="270" r:id="rId4"/>
    <p:sldId id="274" r:id="rId5"/>
    <p:sldId id="273" r:id="rId6"/>
    <p:sldId id="275" r:id="rId7"/>
    <p:sldId id="271" r:id="rId8"/>
    <p:sldId id="276" r:id="rId9"/>
    <p:sldId id="277" r:id="rId10"/>
    <p:sldId id="279" r:id="rId11"/>
    <p:sldId id="262" r:id="rId12"/>
    <p:sldId id="280" r:id="rId13"/>
    <p:sldId id="272" r:id="rId14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26466C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rednji slog 2 – poudarek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Srednji slog 4 – poudarek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46F890A9-2807-4EBB-B81D-B2AA78EC7F39}" styleName="Temni slog 2 – poudarek 5/poudarek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C2FFA5D-87B4-456A-9821-1D502468CF0F}" styleName="Tematski slog 1 – poudarek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ematski slog 2 – poudarek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25E5076-3810-47DD-B79F-674D7AD40C01}" styleName="Temni slog 1 – poudarek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EC20E35-A176-4012-BC5E-935CFFF8708E}" styleName="Srednji slog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Svetel slog 1 – poudarek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0A15C55-8517-42AA-B614-E9B94910E393}" styleName="Srednji slog 2 – poudarek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86400" autoAdjust="0"/>
  </p:normalViewPr>
  <p:slideViewPr>
    <p:cSldViewPr snapToGrid="0">
      <p:cViewPr varScale="1">
        <p:scale>
          <a:sx n="113" d="100"/>
          <a:sy n="113" d="100"/>
        </p:scale>
        <p:origin x="219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-3870" y="-12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48251515e1008a3d" providerId="LiveId" clId="{C81AA4AB-5C01-477C-AA78-7C42E2A786D9}"/>
    <pc:docChg chg="modSld">
      <pc:chgData name="" userId="48251515e1008a3d" providerId="LiveId" clId="{C81AA4AB-5C01-477C-AA78-7C42E2A786D9}" dt="2023-07-05T04:33:47.109" v="42" actId="1076"/>
      <pc:docMkLst>
        <pc:docMk/>
      </pc:docMkLst>
      <pc:sldChg chg="addSp delSp modSp mod">
        <pc:chgData name="" userId="48251515e1008a3d" providerId="LiveId" clId="{C81AA4AB-5C01-477C-AA78-7C42E2A786D9}" dt="2023-07-05T04:33:47.109" v="42" actId="1076"/>
        <pc:sldMkLst>
          <pc:docMk/>
          <pc:sldMk cId="127403195" sldId="271"/>
        </pc:sldMkLst>
        <pc:graphicFrameChg chg="mod modGraphic">
          <ac:chgData name="" userId="48251515e1008a3d" providerId="LiveId" clId="{C81AA4AB-5C01-477C-AA78-7C42E2A786D9}" dt="2023-07-05T04:33:05.446" v="38" actId="20577"/>
          <ac:graphicFrameMkLst>
            <pc:docMk/>
            <pc:sldMk cId="127403195" sldId="271"/>
            <ac:graphicFrameMk id="2" creationId="{AA85EB34-F07F-F84D-64F3-D206F3107586}"/>
          </ac:graphicFrameMkLst>
        </pc:graphicFrameChg>
        <pc:graphicFrameChg chg="del">
          <ac:chgData name="" userId="48251515e1008a3d" providerId="LiveId" clId="{C81AA4AB-5C01-477C-AA78-7C42E2A786D9}" dt="2023-07-05T04:33:39.554" v="39" actId="478"/>
          <ac:graphicFrameMkLst>
            <pc:docMk/>
            <pc:sldMk cId="127403195" sldId="271"/>
            <ac:graphicFrameMk id="3" creationId="{C071E1FB-909C-92DB-6F0A-F04D1BEA3739}"/>
          </ac:graphicFrameMkLst>
        </pc:graphicFrameChg>
        <pc:graphicFrameChg chg="add mod">
          <ac:chgData name="" userId="48251515e1008a3d" providerId="LiveId" clId="{C81AA4AB-5C01-477C-AA78-7C42E2A786D9}" dt="2023-07-05T04:33:47.109" v="42" actId="1076"/>
          <ac:graphicFrameMkLst>
            <pc:docMk/>
            <pc:sldMk cId="127403195" sldId="271"/>
            <ac:graphicFrameMk id="6" creationId="{C071E1FB-909C-92DB-6F0A-F04D1BEA3739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Zveze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Zveze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Zveze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Zvezek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c\Downloads\Zvezek1%20(1)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Realizacija FN v %</a:t>
            </a:r>
            <a:r>
              <a:rPr lang="sl-SI"/>
              <a:t> na dan 30/3/2023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List1!$G$74</c:f>
              <c:strCache>
                <c:ptCount val="1"/>
                <c:pt idx="0">
                  <c:v>Realizacija FN v %</c:v>
                </c:pt>
              </c:strCache>
            </c:strRef>
          </c:tx>
          <c:spPr>
            <a:gradFill flip="none" rotWithShape="1">
              <a:gsLst>
                <a:gs pos="0">
                  <a:schemeClr val="accent1"/>
                </a:gs>
                <a:gs pos="75000">
                  <a:schemeClr val="accent1">
                    <a:lumMod val="60000"/>
                    <a:lumOff val="40000"/>
                  </a:schemeClr>
                </a:gs>
                <a:gs pos="51000">
                  <a:schemeClr val="accent1">
                    <a:alpha val="75000"/>
                  </a:schemeClr>
                </a:gs>
                <a:gs pos="100000">
                  <a:schemeClr val="accent1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List1!$B$75:$B$79</c:f>
              <c:strCache>
                <c:ptCount val="5"/>
                <c:pt idx="0">
                  <c:v>ESRR</c:v>
                </c:pt>
                <c:pt idx="1">
                  <c:v>ESS</c:v>
                </c:pt>
                <c:pt idx="2">
                  <c:v>PMZ</c:v>
                </c:pt>
                <c:pt idx="3">
                  <c:v>KS</c:v>
                </c:pt>
                <c:pt idx="4">
                  <c:v>Skupaj:</c:v>
                </c:pt>
              </c:strCache>
            </c:strRef>
          </c:cat>
          <c:val>
            <c:numRef>
              <c:f>List1!$G$75:$G$79</c:f>
              <c:numCache>
                <c:formatCode>#,##0.0</c:formatCode>
                <c:ptCount val="5"/>
                <c:pt idx="0">
                  <c:v>87.279107822451465</c:v>
                </c:pt>
                <c:pt idx="1">
                  <c:v>94.169825521061952</c:v>
                </c:pt>
                <c:pt idx="2">
                  <c:v>93.720336760340516</c:v>
                </c:pt>
                <c:pt idx="3">
                  <c:v>86.056018649896515</c:v>
                </c:pt>
                <c:pt idx="4">
                  <c:v>88.491182396829345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49-40E6-B09E-4E197F49520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355"/>
        <c:overlap val="-70"/>
        <c:axId val="799564816"/>
        <c:axId val="799559568"/>
      </c:barChart>
      <c:catAx>
        <c:axId val="799564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799559568"/>
        <c:crosses val="autoZero"/>
        <c:auto val="1"/>
        <c:lblAlgn val="ctr"/>
        <c:lblOffset val="100"/>
        <c:noMultiLvlLbl val="0"/>
      </c:catAx>
      <c:valAx>
        <c:axId val="79955956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tx1">
                      <a:lumMod val="5000"/>
                      <a:lumOff val="95000"/>
                    </a:schemeClr>
                  </a:gs>
                  <a:gs pos="0">
                    <a:schemeClr val="tx1">
                      <a:lumMod val="25000"/>
                      <a:lumOff val="7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799564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l-S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none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l-SI"/>
              <a:t>Certificirani izdatki po obračunskih letih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none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>
        <c:manualLayout>
          <c:layoutTarget val="inner"/>
          <c:xMode val="edge"/>
          <c:yMode val="edge"/>
          <c:x val="4.6935659115623217E-2"/>
          <c:y val="0.20858688706008302"/>
          <c:w val="0.88605216577470369"/>
          <c:h val="0.7095583484286625"/>
        </c:manualLayout>
      </c:layout>
      <c:barChart>
        <c:barDir val="col"/>
        <c:grouping val="clustered"/>
        <c:varyColors val="0"/>
        <c:ser>
          <c:idx val="0"/>
          <c:order val="0"/>
          <c:tx>
            <c:v>ESRR</c:v>
          </c:tx>
          <c:spPr>
            <a:noFill/>
            <a:ln w="9525" cap="flat" cmpd="sng" algn="ctr">
              <a:solidFill>
                <a:schemeClr val="accent1"/>
              </a:solidFill>
              <a:miter lim="800000"/>
            </a:ln>
            <a:effectLst>
              <a:glow rad="63500">
                <a:schemeClr val="accent1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List1!$A$2:$A$10</c:f>
              <c:numCache>
                <c:formatCode>General</c:formatCod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</c:numCache>
            </c:numRef>
          </c:cat>
          <c:val>
            <c:numRef>
              <c:f>List1!$B$2:$B$10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 formatCode="#,##0.00">
                  <c:v>63850349.719999999</c:v>
                </c:pt>
                <c:pt idx="4" formatCode="#,##0.00">
                  <c:v>206740649.56999999</c:v>
                </c:pt>
                <c:pt idx="5" formatCode="#,##0.00">
                  <c:v>238097621.25</c:v>
                </c:pt>
                <c:pt idx="6" formatCode="#,##0.00">
                  <c:v>350819064.88</c:v>
                </c:pt>
                <c:pt idx="7" formatCode="#,##0.00">
                  <c:v>411060003.55000001</c:v>
                </c:pt>
                <c:pt idx="8" formatCode="#,##0.00">
                  <c:v>189111302.93000001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33-4C90-AD48-B107D1C9B9A7}"/>
            </c:ext>
          </c:extLst>
        </c:ser>
        <c:ser>
          <c:idx val="1"/>
          <c:order val="1"/>
          <c:tx>
            <c:v>ESS</c:v>
          </c:tx>
          <c:spPr>
            <a:noFill/>
            <a:ln w="9525" cap="flat" cmpd="sng" algn="ctr">
              <a:solidFill>
                <a:schemeClr val="accent2"/>
              </a:solidFill>
              <a:miter lim="800000"/>
            </a:ln>
            <a:effectLst>
              <a:glow rad="63500">
                <a:schemeClr val="accent2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List1!$A$2:$A$10</c:f>
              <c:numCache>
                <c:formatCode>General</c:formatCod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</c:numCache>
            </c:numRef>
          </c:cat>
          <c:val>
            <c:numRef>
              <c:f>List1!$C$2:$C$10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 formatCode="#,##0.00">
                  <c:v>6783721.4500000002</c:v>
                </c:pt>
                <c:pt idx="3" formatCode="#,##0.00">
                  <c:v>51961037.369999997</c:v>
                </c:pt>
                <c:pt idx="4" formatCode="#,##0.00">
                  <c:v>146571650.53</c:v>
                </c:pt>
                <c:pt idx="5" formatCode="#,##0.00">
                  <c:v>89507763.469999999</c:v>
                </c:pt>
                <c:pt idx="6" formatCode="#,##0.00">
                  <c:v>127620859.87</c:v>
                </c:pt>
                <c:pt idx="7" formatCode="#,##0.00">
                  <c:v>153642111.36000001</c:v>
                </c:pt>
                <c:pt idx="8" formatCode="#,##0.00">
                  <c:v>113212054.92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33-4C90-AD48-B107D1C9B9A7}"/>
            </c:ext>
          </c:extLst>
        </c:ser>
        <c:ser>
          <c:idx val="2"/>
          <c:order val="2"/>
          <c:tx>
            <c:v>PMZ</c:v>
          </c:tx>
          <c:spPr>
            <a:noFill/>
            <a:ln w="9525" cap="flat" cmpd="sng" algn="ctr">
              <a:solidFill>
                <a:schemeClr val="accent3"/>
              </a:solidFill>
              <a:miter lim="800000"/>
            </a:ln>
            <a:effectLst>
              <a:glow rad="63500">
                <a:schemeClr val="accent3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List1!$A$2:$A$10</c:f>
              <c:numCache>
                <c:formatCode>General</c:formatCod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</c:numCache>
            </c:numRef>
          </c:cat>
          <c:val>
            <c:numRef>
              <c:f>List1!$E$2:$E$10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 formatCode="#,##0.00">
                  <c:v>7639725.2400000002</c:v>
                </c:pt>
                <c:pt idx="3" formatCode="#,##0.00">
                  <c:v>9734205.6300000008</c:v>
                </c:pt>
                <c:pt idx="4" formatCode="#,##0.00">
                  <c:v>-80267.31</c:v>
                </c:pt>
                <c:pt idx="5" formatCode="#,##0.00">
                  <c:v>-27498.44</c:v>
                </c:pt>
                <c:pt idx="6" formatCode="#,##0.00">
                  <c:v>0</c:v>
                </c:pt>
                <c:pt idx="7" formatCode="#,##0.00">
                  <c:v>0</c:v>
                </c:pt>
                <c:pt idx="8" formatCode="#,##0.0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33-4C90-AD48-B107D1C9B9A7}"/>
            </c:ext>
          </c:extLst>
        </c:ser>
        <c:ser>
          <c:idx val="3"/>
          <c:order val="3"/>
          <c:tx>
            <c:v>KS</c:v>
          </c:tx>
          <c:spPr>
            <a:noFill/>
            <a:ln w="9525" cap="flat" cmpd="sng" algn="ctr">
              <a:solidFill>
                <a:schemeClr val="accent4"/>
              </a:solidFill>
              <a:miter lim="800000"/>
            </a:ln>
            <a:effectLst>
              <a:glow rad="63500">
                <a:schemeClr val="accent4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List1!$A$2:$A$10</c:f>
              <c:numCache>
                <c:formatCode>General</c:formatCod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</c:numCache>
            </c:numRef>
          </c:cat>
          <c:val>
            <c:numRef>
              <c:f>List1!$G$2:$G$10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 formatCode="#,##0.00">
                  <c:v>54525469.359999999</c:v>
                </c:pt>
                <c:pt idx="3" formatCode="#,##0.00">
                  <c:v>79915688.290000007</c:v>
                </c:pt>
                <c:pt idx="4" formatCode="#,##0.00">
                  <c:v>130658469.59</c:v>
                </c:pt>
                <c:pt idx="5" formatCode="#,##0.00">
                  <c:v>127522390.42</c:v>
                </c:pt>
                <c:pt idx="6" formatCode="#,##0.00">
                  <c:v>114848338.98</c:v>
                </c:pt>
                <c:pt idx="7" formatCode="#,##0.00">
                  <c:v>147734842.87</c:v>
                </c:pt>
                <c:pt idx="8" formatCode="#,##0.00">
                  <c:v>131387166.92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D33-4C90-AD48-B107D1C9B9A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315"/>
        <c:overlap val="-40"/>
        <c:axId val="739598224"/>
        <c:axId val="739603472"/>
      </c:barChart>
      <c:catAx>
        <c:axId val="739598224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739603472"/>
        <c:crosses val="autoZero"/>
        <c:auto val="1"/>
        <c:lblAlgn val="ctr"/>
        <c:lblOffset val="100"/>
        <c:noMultiLvlLbl val="0"/>
      </c:catAx>
      <c:valAx>
        <c:axId val="739603472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739598224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legend>
    <c:plotVisOnly val="1"/>
    <c:dispBlanksAs val="gap"/>
    <c:showDLblsOverMax val="0"/>
  </c:chart>
  <c:spPr>
    <a:solidFill>
      <a:schemeClr val="dk1">
        <a:lumMod val="75000"/>
        <a:lumOff val="2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sl-SI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l-SI"/>
              <a:t>Dinamika ZaP 2014-2023 v mio EUR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yVal>
            <c:numRef>
              <c:f>List1!$H$2:$H$10</c:f>
              <c:numCache>
                <c:formatCode>#,##0</c:formatCode>
                <c:ptCount val="9"/>
                <c:pt idx="0">
                  <c:v>0</c:v>
                </c:pt>
                <c:pt idx="1">
                  <c:v>0</c:v>
                </c:pt>
                <c:pt idx="2">
                  <c:v>68948916.049999997</c:v>
                </c:pt>
                <c:pt idx="3">
                  <c:v>205461281.00999999</c:v>
                </c:pt>
                <c:pt idx="4">
                  <c:v>483890502.38</c:v>
                </c:pt>
                <c:pt idx="5">
                  <c:v>455100276.70000005</c:v>
                </c:pt>
                <c:pt idx="6">
                  <c:v>593288263.73000002</c:v>
                </c:pt>
                <c:pt idx="7">
                  <c:v>712436957.78000009</c:v>
                </c:pt>
                <c:pt idx="8">
                  <c:v>433710524.77000004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7BB-4FA7-A7F7-B4B6C0894F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46533344"/>
        <c:axId val="546533016"/>
      </c:scatterChart>
      <c:valAx>
        <c:axId val="5465333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546533016"/>
        <c:crosses val="autoZero"/>
        <c:crossBetween val="midCat"/>
      </c:valAx>
      <c:valAx>
        <c:axId val="546533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546533344"/>
        <c:crosses val="autoZero"/>
        <c:crossBetween val="midCat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l-SI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sl-SI"/>
              <a:t>Izdatki vključeni v RI 2014-2023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v>ESRR</c:v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List1!$B$42:$B$50</c:f>
              <c:numCache>
                <c:formatCode>General</c:formatCod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</c:numCache>
            </c:numRef>
          </c:cat>
          <c:val>
            <c:numRef>
              <c:f>List1!$E$42:$E$50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 formatCode="#,##0.00">
                  <c:v>63850349.719999999</c:v>
                </c:pt>
                <c:pt idx="4" formatCode="#,##0.00">
                  <c:v>146579077.94999999</c:v>
                </c:pt>
                <c:pt idx="5" formatCode="#,##0.00">
                  <c:v>204981657.49000001</c:v>
                </c:pt>
                <c:pt idx="6" formatCode="#,##0.00">
                  <c:v>347249264.14999998</c:v>
                </c:pt>
                <c:pt idx="7" formatCode="#,##0.00">
                  <c:v>410105446.86000001</c:v>
                </c:pt>
                <c:pt idx="8" formatCode="#,##0.00">
                  <c:v>189111302.93000001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5E-4A8E-8BEF-A1C8994A77FA}"/>
            </c:ext>
          </c:extLst>
        </c:ser>
        <c:ser>
          <c:idx val="1"/>
          <c:order val="1"/>
          <c:tx>
            <c:v>ESS</c:v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List1!$B$42:$B$50</c:f>
              <c:numCache>
                <c:formatCode>General</c:formatCod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</c:numCache>
            </c:numRef>
          </c:cat>
          <c:val>
            <c:numRef>
              <c:f>List1!$G$42:$G$50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 formatCode="#,##0.00">
                  <c:v>6694465.3300000001</c:v>
                </c:pt>
                <c:pt idx="3" formatCode="#,##0.00">
                  <c:v>51450281.559999995</c:v>
                </c:pt>
                <c:pt idx="4" formatCode="#,##0.00">
                  <c:v>128476794.73</c:v>
                </c:pt>
                <c:pt idx="5" formatCode="#,##0.00">
                  <c:v>88770024.019999996</c:v>
                </c:pt>
                <c:pt idx="6" formatCode="#,##0.00">
                  <c:v>126213179.99000001</c:v>
                </c:pt>
                <c:pt idx="7" formatCode="#,##0.00">
                  <c:v>152810595.02000001</c:v>
                </c:pt>
                <c:pt idx="8" formatCode="#,##0.00">
                  <c:v>113212054.92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C5E-4A8E-8BEF-A1C8994A77FA}"/>
            </c:ext>
          </c:extLst>
        </c:ser>
        <c:ser>
          <c:idx val="2"/>
          <c:order val="2"/>
          <c:tx>
            <c:v>PMZ</c:v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elete val="1"/>
          </c:dLbls>
          <c:cat>
            <c:numRef>
              <c:f>List1!$B$42:$B$50</c:f>
              <c:numCache>
                <c:formatCode>General</c:formatCod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</c:numCache>
            </c:numRef>
          </c:cat>
          <c:val>
            <c:numRef>
              <c:f>List1!$H$42:$H$50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 formatCode="#,##0.00">
                  <c:v>7409378.8600000003</c:v>
                </c:pt>
                <c:pt idx="3" formatCode="#,##0.00">
                  <c:v>9523538.9600000009</c:v>
                </c:pt>
                <c:pt idx="4" formatCode="#,##0.00">
                  <c:v>-80267.31</c:v>
                </c:pt>
                <c:pt idx="5" formatCode="#,##0.00">
                  <c:v>-27498.44</c:v>
                </c:pt>
                <c:pt idx="6" formatCode="#,##0.00">
                  <c:v>0</c:v>
                </c:pt>
                <c:pt idx="7" formatCode="#,##0.00">
                  <c:v>0</c:v>
                </c:pt>
                <c:pt idx="8" formatCode="#,##0.0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C5E-4A8E-8BEF-A1C8994A77FA}"/>
            </c:ext>
          </c:extLst>
        </c:ser>
        <c:ser>
          <c:idx val="3"/>
          <c:order val="3"/>
          <c:tx>
            <c:v>KS</c:v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2"/>
              <c:layout>
                <c:manualLayout>
                  <c:x val="0"/>
                  <c:y val="-6.325424062930236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C5E-4A8E-8BEF-A1C8994A77FA}"/>
                </c:ext>
              </c:extLst>
            </c:dLbl>
            <c:dLbl>
              <c:idx val="3"/>
              <c:layout>
                <c:manualLayout>
                  <c:x val="-6.9840463038281107E-17"/>
                  <c:y val="-6.991258174817642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C5E-4A8E-8BEF-A1C8994A77FA}"/>
                </c:ext>
              </c:extLst>
            </c:dLbl>
            <c:dLbl>
              <c:idx val="4"/>
              <c:layout>
                <c:manualLayout>
                  <c:x val="-1.9047619047619048E-3"/>
                  <c:y val="-9.321677566423518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C5E-4A8E-8BEF-A1C8994A77FA}"/>
                </c:ext>
              </c:extLst>
            </c:dLbl>
            <c:dLbl>
              <c:idx val="5"/>
              <c:layout>
                <c:manualLayout>
                  <c:x val="0"/>
                  <c:y val="-8.65584345453611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C5E-4A8E-8BEF-A1C8994A77FA}"/>
                </c:ext>
              </c:extLst>
            </c:dLbl>
            <c:dLbl>
              <c:idx val="6"/>
              <c:layout>
                <c:manualLayout>
                  <c:x val="-1.9047619047619048E-3"/>
                  <c:y val="-8.655843454536116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C5E-4A8E-8BEF-A1C8994A77FA}"/>
                </c:ext>
              </c:extLst>
            </c:dLbl>
            <c:dLbl>
              <c:idx val="7"/>
              <c:layout>
                <c:manualLayout>
                  <c:x val="0"/>
                  <c:y val="-8.988760510479809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C5E-4A8E-8BEF-A1C8994A77FA}"/>
                </c:ext>
              </c:extLst>
            </c:dLbl>
            <c:dLbl>
              <c:idx val="8"/>
              <c:layout>
                <c:manualLayout>
                  <c:x val="-1.9047619047619048E-3"/>
                  <c:y val="-9.321677566423512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C5E-4A8E-8BEF-A1C8994A77F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List1!$B$42:$B$50</c:f>
              <c:numCache>
                <c:formatCode>General</c:formatCod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</c:numCache>
            </c:numRef>
          </c:cat>
          <c:val>
            <c:numRef>
              <c:f>List1!$I$42:$I$50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 formatCode="#,##0.00">
                  <c:v>54525469.359999999</c:v>
                </c:pt>
                <c:pt idx="3" formatCode="#,##0.00">
                  <c:v>79022648.780000001</c:v>
                </c:pt>
                <c:pt idx="4" formatCode="#,##0.00">
                  <c:v>128931436.94</c:v>
                </c:pt>
                <c:pt idx="5" formatCode="#,##0.00">
                  <c:v>126965035.46000001</c:v>
                </c:pt>
                <c:pt idx="6" formatCode="#,##0.00">
                  <c:v>108766357.58</c:v>
                </c:pt>
                <c:pt idx="7" formatCode="#,##0.00">
                  <c:v>133800235.82000001</c:v>
                </c:pt>
                <c:pt idx="8" formatCode="#,##0.00">
                  <c:v>131387166.92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C5E-4A8E-8BEF-A1C8994A77F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787315776"/>
        <c:axId val="787314136"/>
      </c:barChart>
      <c:catAx>
        <c:axId val="787315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787314136"/>
        <c:crosses val="autoZero"/>
        <c:auto val="1"/>
        <c:lblAlgn val="ctr"/>
        <c:lblOffset val="100"/>
        <c:noMultiLvlLbl val="0"/>
      </c:catAx>
      <c:valAx>
        <c:axId val="787314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787315776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cap="all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 algn="just">
        <a:defRPr/>
      </a:pPr>
      <a:endParaRPr lang="sl-SI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l-SI"/>
              <a:t>Primerjava 8. in 9. obr. leta – prispevek Skupnosti v EUR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List1!$B$97</c:f>
              <c:strCache>
                <c:ptCount val="1"/>
                <c:pt idx="0">
                  <c:v>EU del – 8. leto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List1!$C$96:$H$96</c:f>
              <c:strCache>
                <c:ptCount val="6"/>
                <c:pt idx="0">
                  <c:v>ESRR</c:v>
                </c:pt>
                <c:pt idx="2">
                  <c:v>ESS</c:v>
                </c:pt>
                <c:pt idx="4">
                  <c:v>KS</c:v>
                </c:pt>
                <c:pt idx="5">
                  <c:v>Skupaj</c:v>
                </c:pt>
              </c:strCache>
            </c:strRef>
          </c:cat>
          <c:val>
            <c:numRef>
              <c:f>List1!$C$97:$H$97</c:f>
              <c:numCache>
                <c:formatCode>General</c:formatCode>
                <c:ptCount val="6"/>
                <c:pt idx="0" formatCode="#,##0.00">
                  <c:v>411060003.55000001</c:v>
                </c:pt>
                <c:pt idx="2" formatCode="#,##0.00">
                  <c:v>153642111.36000001</c:v>
                </c:pt>
                <c:pt idx="4" formatCode="#,##0.00">
                  <c:v>147734842.87</c:v>
                </c:pt>
                <c:pt idx="5" formatCode="#,##0.00">
                  <c:v>712436957.77999997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1B-4730-BC8E-E30874D3B0D9}"/>
            </c:ext>
          </c:extLst>
        </c:ser>
        <c:ser>
          <c:idx val="1"/>
          <c:order val="1"/>
          <c:tx>
            <c:strRef>
              <c:f>List1!$B$98</c:f>
              <c:strCache>
                <c:ptCount val="1"/>
                <c:pt idx="0">
                  <c:v>EU del - 9. leto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List1!$C$96:$H$96</c:f>
              <c:strCache>
                <c:ptCount val="6"/>
                <c:pt idx="0">
                  <c:v>ESRR</c:v>
                </c:pt>
                <c:pt idx="2">
                  <c:v>ESS</c:v>
                </c:pt>
                <c:pt idx="4">
                  <c:v>KS</c:v>
                </c:pt>
                <c:pt idx="5">
                  <c:v>Skupaj</c:v>
                </c:pt>
              </c:strCache>
            </c:strRef>
          </c:cat>
          <c:val>
            <c:numRef>
              <c:f>List1!$C$98:$H$98</c:f>
              <c:numCache>
                <c:formatCode>General</c:formatCode>
                <c:ptCount val="6"/>
                <c:pt idx="0" formatCode="#,##0.00">
                  <c:v>189111302.93000001</c:v>
                </c:pt>
                <c:pt idx="2" formatCode="#,##0.00">
                  <c:v>113212054.92</c:v>
                </c:pt>
                <c:pt idx="4" formatCode="#,##0.00">
                  <c:v>131387166.92</c:v>
                </c:pt>
                <c:pt idx="5" formatCode="#,##0.00">
                  <c:v>433710524.77000004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21B-4730-BC8E-E30874D3B0D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57690064"/>
        <c:axId val="832845720"/>
      </c:barChart>
      <c:catAx>
        <c:axId val="5576900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832845720"/>
        <c:crosses val="autoZero"/>
        <c:auto val="1"/>
        <c:lblAlgn val="ctr"/>
        <c:lblOffset val="100"/>
        <c:noMultiLvlLbl val="0"/>
      </c:catAx>
      <c:valAx>
        <c:axId val="832845720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557690064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l-S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3">
  <cs:axisTitle>
    <cs:lnRef idx="0"/>
    <cs:fillRef idx="0"/>
    <cs:effectRef idx="0"/>
    <cs:fontRef idx="minor">
      <a:schemeClr val="lt1">
        <a:lumMod val="75000"/>
      </a:schemeClr>
    </cs:fontRef>
    <cs:defRPr sz="900" b="1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>
        <a:lumMod val="75000"/>
      </a:schemeClr>
    </cs:fontRef>
    <cs:defRPr sz="900" kern="1200"/>
  </cs:dataLabel>
  <cs:dataLabelCallout>
    <cs:lnRef idx="0"/>
    <cs:fillRef idx="0"/>
    <cs:effectRef idx="0"/>
    <cs:fontRef idx="minor">
      <a:schemeClr val="lt1">
        <a:lumMod val="15000"/>
        <a:lumOff val="85000"/>
      </a:schemeClr>
    </cs:fontRef>
    <cs:spPr>
      <a:solidFill>
        <a:schemeClr val="dk1">
          <a:lumMod val="65000"/>
          <a:lumOff val="3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3D>
  <cs:dataPointLine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22225" cap="rnd">
        <a:solidFill>
          <a:schemeClr val="phClr"/>
        </a:solidFill>
      </a:ln>
      <a:effectLst>
        <a:glow rad="139700">
          <a:schemeClr val="phClr">
            <a:satMod val="175000"/>
            <a:alpha val="14000"/>
          </a:schemeClr>
        </a:glow>
      </a:effectLst>
    </cs:spPr>
  </cs:dataPointLine>
  <cs:dataPointMarker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lumMod val="60000"/>
          <a:lumOff val="40000"/>
        </a:schemeClr>
      </a:solidFill>
      <a:effectLst>
        <a:glow rad="63500">
          <a:schemeClr val="phClr">
            <a:satMod val="175000"/>
            <a:alpha val="25000"/>
          </a:schemeClr>
        </a:glow>
      </a:effectLst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</a:schemeClr>
            </a:gs>
            <a:gs pos="0">
              <a:schemeClr val="dk1">
                <a:lumMod val="65000"/>
                <a:lumOff val="3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  <a:alpha val="25000"/>
              </a:schemeClr>
            </a:gs>
            <a:gs pos="0">
              <a:schemeClr val="dk1">
                <a:lumMod val="65000"/>
                <a:lumOff val="35000"/>
                <a:alpha val="2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85000"/>
      </a:schemeClr>
    </cs:fontRef>
    <cs:defRPr sz="1400" b="1" kern="1200" cap="none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25400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04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0C3776-9DDC-414D-B1F6-B174A3FD42FF}" type="datetimeFigureOut">
              <a:rPr lang="sl-SI" smtClean="0"/>
              <a:t>6. 07. 2023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7FFA51-3292-46F4-81B8-FB8362BF36F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17452272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7C51C5-0FB8-4E19-B943-B306EE70FF94}" type="datetimeFigureOut">
              <a:rPr lang="sl-SI" smtClean="0"/>
              <a:t>6. 07. 2023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A153E0-AAD0-4622-B241-1B26B16E4FB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53463180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3690" y="5569889"/>
            <a:ext cx="2311400" cy="117604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6173" y="2532189"/>
            <a:ext cx="10109770" cy="2888504"/>
          </a:xfrm>
          <a:prstGeom prst="rect">
            <a:avLst/>
          </a:prstGeom>
        </p:spPr>
      </p:pic>
      <p:pic>
        <p:nvPicPr>
          <p:cNvPr id="1026" name="Picture 2" descr="glava_dopis_MF_DP_SUSEUCA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28963" cy="140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3901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544255" y="129199"/>
            <a:ext cx="2987109" cy="255569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482" y="777874"/>
            <a:ext cx="736637" cy="500063"/>
          </a:xfrm>
          <a:prstGeom prst="rect">
            <a:avLst/>
          </a:prstGeom>
        </p:spPr>
      </p:pic>
      <p:sp>
        <p:nvSpPr>
          <p:cNvPr id="4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55055" y="482886"/>
            <a:ext cx="6749871" cy="1079304"/>
          </a:xfrm>
        </p:spPr>
        <p:txBody>
          <a:bodyPr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 b="1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Slide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55054" y="2075380"/>
            <a:ext cx="7099193" cy="4315145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Slide content</a:t>
            </a:r>
          </a:p>
        </p:txBody>
      </p:sp>
    </p:spTree>
    <p:extLst>
      <p:ext uri="{BB962C8B-B14F-4D97-AF65-F5344CB8AC3E}">
        <p14:creationId xmlns:p14="http://schemas.microsoft.com/office/powerpoint/2010/main" val="1928203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j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596" y="-111920"/>
            <a:ext cx="2717083" cy="214041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482" y="777874"/>
            <a:ext cx="736637" cy="500063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55055" y="482886"/>
            <a:ext cx="6934806" cy="1079304"/>
          </a:xfrm>
        </p:spPr>
        <p:txBody>
          <a:bodyPr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 b="1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Slide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55054" y="2075380"/>
            <a:ext cx="7099193" cy="4315145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Slide content</a:t>
            </a:r>
          </a:p>
        </p:txBody>
      </p:sp>
    </p:spTree>
    <p:extLst>
      <p:ext uri="{BB962C8B-B14F-4D97-AF65-F5344CB8AC3E}">
        <p14:creationId xmlns:p14="http://schemas.microsoft.com/office/powerpoint/2010/main" val="15329666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mele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8245" y="181521"/>
            <a:ext cx="2497397" cy="199353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482" y="777874"/>
            <a:ext cx="736637" cy="500063"/>
          </a:xfrm>
          <a:prstGeom prst="rect">
            <a:avLst/>
          </a:prstGeom>
        </p:spPr>
      </p:pic>
      <p:sp>
        <p:nvSpPr>
          <p:cNvPr id="4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55055" y="482886"/>
            <a:ext cx="6544388" cy="1079304"/>
          </a:xfrm>
        </p:spPr>
        <p:txBody>
          <a:bodyPr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 b="1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Slide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55054" y="2075380"/>
            <a:ext cx="7099193" cy="4315145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Slide content</a:t>
            </a:r>
          </a:p>
        </p:txBody>
      </p:sp>
    </p:spTree>
    <p:extLst>
      <p:ext uri="{BB962C8B-B14F-4D97-AF65-F5344CB8AC3E}">
        <p14:creationId xmlns:p14="http://schemas.microsoft.com/office/powerpoint/2010/main" val="12818966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00076" y="2323303"/>
            <a:ext cx="7984947" cy="1277937"/>
          </a:xfrm>
        </p:spPr>
        <p:txBody>
          <a:bodyPr anchor="ctr">
            <a:normAutofit/>
          </a:bodyPr>
          <a:lstStyle>
            <a:lvl1pPr algn="ctr">
              <a:defRPr sz="28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3690" y="5569889"/>
            <a:ext cx="2311400" cy="1176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414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00000">
            <a:off x="8420598" y="-12700"/>
            <a:ext cx="1787100" cy="28067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482" y="777874"/>
            <a:ext cx="736637" cy="500063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55055" y="482886"/>
            <a:ext cx="7099192" cy="1079304"/>
          </a:xfrm>
        </p:spPr>
        <p:txBody>
          <a:bodyPr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 b="1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Slide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55054" y="2075380"/>
            <a:ext cx="7099193" cy="4315145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Slide content</a:t>
            </a:r>
          </a:p>
        </p:txBody>
      </p:sp>
    </p:spTree>
    <p:extLst>
      <p:ext uri="{BB962C8B-B14F-4D97-AF65-F5344CB8AC3E}">
        <p14:creationId xmlns:p14="http://schemas.microsoft.com/office/powerpoint/2010/main" val="216051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v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440956" y="53975"/>
            <a:ext cx="3801204" cy="23939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482" y="777874"/>
            <a:ext cx="736637" cy="500063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55056" y="482886"/>
            <a:ext cx="6719048" cy="1079304"/>
          </a:xfrm>
        </p:spPr>
        <p:txBody>
          <a:bodyPr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 b="1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Slide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55054" y="2075380"/>
            <a:ext cx="7099193" cy="4315145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Slide content</a:t>
            </a:r>
          </a:p>
        </p:txBody>
      </p:sp>
    </p:spTree>
    <p:extLst>
      <p:ext uri="{BB962C8B-B14F-4D97-AF65-F5344CB8AC3E}">
        <p14:creationId xmlns:p14="http://schemas.microsoft.com/office/powerpoint/2010/main" val="1883947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p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065" y="38109"/>
            <a:ext cx="4879775" cy="245851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482" y="777874"/>
            <a:ext cx="736637" cy="500063"/>
          </a:xfrm>
          <a:prstGeom prst="rect">
            <a:avLst/>
          </a:prstGeom>
        </p:spPr>
      </p:pic>
      <p:sp>
        <p:nvSpPr>
          <p:cNvPr id="4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55055" y="482886"/>
            <a:ext cx="6544388" cy="1079304"/>
          </a:xfrm>
        </p:spPr>
        <p:txBody>
          <a:bodyPr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 b="1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Slide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55054" y="2075380"/>
            <a:ext cx="7099193" cy="4315145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Slide content</a:t>
            </a:r>
          </a:p>
        </p:txBody>
      </p:sp>
    </p:spTree>
    <p:extLst>
      <p:ext uri="{BB962C8B-B14F-4D97-AF65-F5344CB8AC3E}">
        <p14:creationId xmlns:p14="http://schemas.microsoft.com/office/powerpoint/2010/main" val="2066455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l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00000">
            <a:off x="7799441" y="73042"/>
            <a:ext cx="2367744" cy="253201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482" y="777874"/>
            <a:ext cx="736637" cy="500063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55055" y="482886"/>
            <a:ext cx="7058096" cy="1079304"/>
          </a:xfrm>
        </p:spPr>
        <p:txBody>
          <a:bodyPr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 b="1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Slide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55054" y="2075380"/>
            <a:ext cx="7099193" cy="4315145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Slide content</a:t>
            </a:r>
          </a:p>
        </p:txBody>
      </p:sp>
    </p:spTree>
    <p:extLst>
      <p:ext uri="{BB962C8B-B14F-4D97-AF65-F5344CB8AC3E}">
        <p14:creationId xmlns:p14="http://schemas.microsoft.com/office/powerpoint/2010/main" val="199111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veska rib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198914">
            <a:off x="7043882" y="421051"/>
            <a:ext cx="3142407" cy="165883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482" y="777874"/>
            <a:ext cx="736637" cy="500063"/>
          </a:xfrm>
          <a:prstGeom prst="rect">
            <a:avLst/>
          </a:prstGeom>
        </p:spPr>
      </p:pic>
      <p:sp>
        <p:nvSpPr>
          <p:cNvPr id="4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55055" y="482886"/>
            <a:ext cx="6431372" cy="1079304"/>
          </a:xfrm>
        </p:spPr>
        <p:txBody>
          <a:bodyPr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 b="1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Slide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55054" y="2075380"/>
            <a:ext cx="7099193" cy="4315145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Slide content</a:t>
            </a:r>
          </a:p>
        </p:txBody>
      </p:sp>
    </p:spTree>
    <p:extLst>
      <p:ext uri="{BB962C8B-B14F-4D97-AF65-F5344CB8AC3E}">
        <p14:creationId xmlns:p14="http://schemas.microsoft.com/office/powerpoint/2010/main" val="1965326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00000">
            <a:off x="7705423" y="190519"/>
            <a:ext cx="2381402" cy="214117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482" y="777874"/>
            <a:ext cx="736637" cy="500063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55055" y="482886"/>
            <a:ext cx="7099192" cy="1079304"/>
          </a:xfrm>
        </p:spPr>
        <p:txBody>
          <a:bodyPr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 b="1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Slide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55054" y="2075380"/>
            <a:ext cx="7099193" cy="4315145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Slide content</a:t>
            </a:r>
          </a:p>
        </p:txBody>
      </p:sp>
    </p:spTree>
    <p:extLst>
      <p:ext uri="{BB962C8B-B14F-4D97-AF65-F5344CB8AC3E}">
        <p14:creationId xmlns:p14="http://schemas.microsoft.com/office/powerpoint/2010/main" val="3304011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ngur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736194" y="-520699"/>
            <a:ext cx="3032662" cy="301732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482" y="777874"/>
            <a:ext cx="736637" cy="500063"/>
          </a:xfrm>
          <a:prstGeom prst="rect">
            <a:avLst/>
          </a:prstGeom>
        </p:spPr>
      </p:pic>
      <p:sp>
        <p:nvSpPr>
          <p:cNvPr id="4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55055" y="482886"/>
            <a:ext cx="7016999" cy="1079304"/>
          </a:xfrm>
        </p:spPr>
        <p:txBody>
          <a:bodyPr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 b="1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Slide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55054" y="2075380"/>
            <a:ext cx="7099193" cy="4315145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Slide content</a:t>
            </a:r>
          </a:p>
        </p:txBody>
      </p:sp>
    </p:spTree>
    <p:extLst>
      <p:ext uri="{BB962C8B-B14F-4D97-AF65-F5344CB8AC3E}">
        <p14:creationId xmlns:p14="http://schemas.microsoft.com/office/powerpoint/2010/main" val="929395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ravl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00000">
            <a:off x="7700851" y="-413222"/>
            <a:ext cx="2241589" cy="276479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482" y="777874"/>
            <a:ext cx="736637" cy="500063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55055" y="482886"/>
            <a:ext cx="6826195" cy="1079304"/>
          </a:xfrm>
        </p:spPr>
        <p:txBody>
          <a:bodyPr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 b="1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Slide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55054" y="2075380"/>
            <a:ext cx="7099193" cy="4315145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Slide content</a:t>
            </a:r>
          </a:p>
        </p:txBody>
      </p:sp>
    </p:spTree>
    <p:extLst>
      <p:ext uri="{BB962C8B-B14F-4D97-AF65-F5344CB8AC3E}">
        <p14:creationId xmlns:p14="http://schemas.microsoft.com/office/powerpoint/2010/main" val="2611007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3D1D6-B1F3-4478-9636-E4F676B8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603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4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568007" y="2886393"/>
            <a:ext cx="7985125" cy="2706687"/>
          </a:xfrm>
        </p:spPr>
        <p:txBody>
          <a:bodyPr>
            <a:normAutofit fontScale="90000"/>
          </a:bodyPr>
          <a:lstStyle/>
          <a:p>
            <a:pPr lvl="0" algn="ctr"/>
            <a:r>
              <a:rPr lang="sl-SI" sz="4000" b="1" dirty="0">
                <a:solidFill>
                  <a:schemeClr val="accent5">
                    <a:lumMod val="75000"/>
                  </a:schemeClr>
                </a:solidFill>
              </a:rPr>
              <a:t>Finančna realizacija izvajanja Operativnega programa za izvajanje evropske kohezijske politike 2014–2020</a:t>
            </a:r>
            <a:br>
              <a:rPr lang="sl-SI" sz="40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sl-SI" sz="40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sl-SI" sz="40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sl-SI" sz="4000" b="1" dirty="0">
                <a:solidFill>
                  <a:schemeClr val="accent5">
                    <a:lumMod val="75000"/>
                  </a:schemeClr>
                </a:solidFill>
              </a:rPr>
              <a:t>(</a:t>
            </a:r>
            <a:r>
              <a:rPr lang="sl-SI" sz="3100" b="1" dirty="0">
                <a:solidFill>
                  <a:schemeClr val="accent5">
                    <a:lumMod val="75000"/>
                  </a:schemeClr>
                </a:solidFill>
              </a:rPr>
              <a:t>poročilo organa za potrjevanje</a:t>
            </a:r>
            <a:r>
              <a:rPr lang="sl-SI" sz="4000" b="1" dirty="0">
                <a:solidFill>
                  <a:schemeClr val="accent5">
                    <a:lumMod val="75000"/>
                  </a:schemeClr>
                </a:solidFill>
              </a:rPr>
              <a:t>)</a:t>
            </a:r>
            <a:br>
              <a:rPr lang="sl-SI" sz="40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sl-SI" sz="4000" b="1" dirty="0">
                <a:solidFill>
                  <a:srgbClr val="FF0000"/>
                </a:solidFill>
              </a:rPr>
              <a:t/>
            </a:r>
            <a:br>
              <a:rPr lang="sl-SI" sz="4000" b="1" dirty="0">
                <a:solidFill>
                  <a:srgbClr val="FF0000"/>
                </a:solidFill>
              </a:rPr>
            </a:br>
            <a:r>
              <a:rPr lang="sl-SI" sz="2700" b="1" dirty="0"/>
              <a:t>mag. Evelyn Filip, vodja CA</a:t>
            </a:r>
            <a:endParaRPr lang="en-US" sz="2700" b="1" dirty="0"/>
          </a:p>
        </p:txBody>
      </p:sp>
      <p:sp>
        <p:nvSpPr>
          <p:cNvPr id="3" name="PoljeZBesedilom 2"/>
          <p:cNvSpPr txBox="1"/>
          <p:nvPr/>
        </p:nvSpPr>
        <p:spPr>
          <a:xfrm>
            <a:off x="2712720" y="6035040"/>
            <a:ext cx="3695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/>
              <a:t>Ljubljana, 5/7/2023</a:t>
            </a:r>
          </a:p>
        </p:txBody>
      </p:sp>
    </p:spTree>
    <p:extLst>
      <p:ext uri="{BB962C8B-B14F-4D97-AF65-F5344CB8AC3E}">
        <p14:creationId xmlns:p14="http://schemas.microsoft.com/office/powerpoint/2010/main" val="989672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lowchart: Document 19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631" y="0"/>
            <a:ext cx="2436019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grada besedila 1">
            <a:extLst>
              <a:ext uri="{FF2B5EF4-FFF2-40B4-BE49-F238E27FC236}">
                <a16:creationId xmlns:a16="http://schemas.microsoft.com/office/drawing/2014/main" id="{BAB909E1-D9D0-460B-B560-9DED23DBF73C}"/>
              </a:ext>
            </a:extLst>
          </p:cNvPr>
          <p:cNvSpPr txBox="1">
            <a:spLocks/>
          </p:cNvSpPr>
          <p:nvPr/>
        </p:nvSpPr>
        <p:spPr>
          <a:xfrm>
            <a:off x="628650" y="171162"/>
            <a:ext cx="2130136" cy="23711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</a:pPr>
            <a:r>
              <a:rPr lang="sl-SI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Vračilo</a:t>
            </a: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letn</a:t>
            </a:r>
            <a:r>
              <a:rPr lang="sl-SI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ega</a:t>
            </a: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sl-SI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pred</a:t>
            </a:r>
            <a:r>
              <a:rPr lang="sl-SI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)</a:t>
            </a:r>
            <a:r>
              <a:rPr lang="en-US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plačila</a:t>
            </a: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2023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62E16885-ACAF-F4F5-69B2-3165C660D0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790922"/>
              </p:ext>
            </p:extLst>
          </p:nvPr>
        </p:nvGraphicFramePr>
        <p:xfrm>
          <a:off x="3155949" y="1694072"/>
          <a:ext cx="5510653" cy="3470835"/>
        </p:xfrm>
        <a:graphic>
          <a:graphicData uri="http://schemas.openxmlformats.org/drawingml/2006/table">
            <a:tbl>
              <a:tblPr firstRow="1" firstCol="1" bandRow="1">
                <a:noFill/>
                <a:tableStyleId>{5C22544A-7EE6-4342-B048-85BDC9FD1C3A}</a:tableStyleId>
              </a:tblPr>
              <a:tblGrid>
                <a:gridCol w="2990495">
                  <a:extLst>
                    <a:ext uri="{9D8B030D-6E8A-4147-A177-3AD203B41FA5}">
                      <a16:colId xmlns:a16="http://schemas.microsoft.com/office/drawing/2014/main" val="2469073855"/>
                    </a:ext>
                  </a:extLst>
                </a:gridCol>
                <a:gridCol w="2520158">
                  <a:extLst>
                    <a:ext uri="{9D8B030D-6E8A-4147-A177-3AD203B41FA5}">
                      <a16:colId xmlns:a16="http://schemas.microsoft.com/office/drawing/2014/main" val="2711945618"/>
                    </a:ext>
                  </a:extLst>
                </a:gridCol>
              </a:tblGrid>
              <a:tr h="1109723">
                <a:tc>
                  <a:txBody>
                    <a:bodyPr/>
                    <a:lstStyle/>
                    <a:p>
                      <a:r>
                        <a:rPr lang="sl-SI" sz="23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ESS</a:t>
                      </a:r>
                      <a:endParaRPr lang="sl-SI" sz="23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5139" marR="177083" marT="177083" marB="17708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23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-106.797,10 €</a:t>
                      </a:r>
                    </a:p>
                  </a:txBody>
                  <a:tcPr marL="295139" marR="177083" marT="177083" marB="17708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3608918"/>
                  </a:ext>
                </a:extLst>
              </a:tr>
              <a:tr h="1180556">
                <a:tc>
                  <a:txBody>
                    <a:bodyPr/>
                    <a:lstStyle/>
                    <a:p>
                      <a:r>
                        <a:rPr lang="sl-SI" sz="2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KS</a:t>
                      </a:r>
                      <a:endParaRPr lang="sl-SI" sz="2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5139" marR="153472" marT="153472" marB="153472" anchor="ctr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2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-4.899.022,88</a:t>
                      </a:r>
                    </a:p>
                  </a:txBody>
                  <a:tcPr marL="295139" marR="153472" marT="153472" marB="153472" anchor="ctr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5133720"/>
                  </a:ext>
                </a:extLst>
              </a:tr>
              <a:tr h="1180556">
                <a:tc>
                  <a:txBody>
                    <a:bodyPr/>
                    <a:lstStyle/>
                    <a:p>
                      <a:r>
                        <a:rPr lang="sl-SI" sz="2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PMZ</a:t>
                      </a:r>
                      <a:endParaRPr lang="sl-SI" sz="2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5139" marR="153472" marT="153472" marB="153472" anchor="ctr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2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-368.461,44</a:t>
                      </a:r>
                    </a:p>
                  </a:txBody>
                  <a:tcPr marL="295139" marR="153472" marT="153472" marB="153472" anchor="ctr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9141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61989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besedila 1"/>
          <p:cNvSpPr>
            <a:spLocks noGrp="1"/>
          </p:cNvSpPr>
          <p:nvPr>
            <p:ph type="body" sz="quarter" idx="10"/>
          </p:nvPr>
        </p:nvSpPr>
        <p:spPr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endParaRPr lang="sl-SI" dirty="0"/>
          </a:p>
          <a:p>
            <a:endParaRPr lang="sl-SI" dirty="0"/>
          </a:p>
        </p:txBody>
      </p:sp>
      <p:sp>
        <p:nvSpPr>
          <p:cNvPr id="6" name="Označba mesta besedila 5">
            <a:extLst>
              <a:ext uri="{FF2B5EF4-FFF2-40B4-BE49-F238E27FC236}">
                <a16:creationId xmlns:a16="http://schemas.microsoft.com/office/drawing/2014/main" id="{7DB6D9A3-FE2E-996C-5EFC-E03FA317B16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5055" y="482886"/>
            <a:ext cx="8033890" cy="1079304"/>
          </a:xfrm>
        </p:spPr>
        <p:txBody>
          <a:bodyPr/>
          <a:lstStyle/>
          <a:p>
            <a:r>
              <a:rPr lang="sl-SI" dirty="0">
                <a:solidFill>
                  <a:schemeClr val="bg1"/>
                </a:solidFill>
              </a:rPr>
              <a:t>10. obračunsko leto</a:t>
            </a: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37225A81-B642-7D8D-0599-93C6F5FB36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7517400"/>
              </p:ext>
            </p:extLst>
          </p:nvPr>
        </p:nvGraphicFramePr>
        <p:xfrm>
          <a:off x="555055" y="1832965"/>
          <a:ext cx="6105804" cy="47250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4503">
                  <a:extLst>
                    <a:ext uri="{9D8B030D-6E8A-4147-A177-3AD203B41FA5}">
                      <a16:colId xmlns:a16="http://schemas.microsoft.com/office/drawing/2014/main" val="374439779"/>
                    </a:ext>
                  </a:extLst>
                </a:gridCol>
                <a:gridCol w="1004503">
                  <a:extLst>
                    <a:ext uri="{9D8B030D-6E8A-4147-A177-3AD203B41FA5}">
                      <a16:colId xmlns:a16="http://schemas.microsoft.com/office/drawing/2014/main" val="3234297627"/>
                    </a:ext>
                  </a:extLst>
                </a:gridCol>
                <a:gridCol w="371413">
                  <a:extLst>
                    <a:ext uri="{9D8B030D-6E8A-4147-A177-3AD203B41FA5}">
                      <a16:colId xmlns:a16="http://schemas.microsoft.com/office/drawing/2014/main" val="2989289712"/>
                    </a:ext>
                  </a:extLst>
                </a:gridCol>
                <a:gridCol w="1080474">
                  <a:extLst>
                    <a:ext uri="{9D8B030D-6E8A-4147-A177-3AD203B41FA5}">
                      <a16:colId xmlns:a16="http://schemas.microsoft.com/office/drawing/2014/main" val="1163833906"/>
                    </a:ext>
                  </a:extLst>
                </a:gridCol>
                <a:gridCol w="315138">
                  <a:extLst>
                    <a:ext uri="{9D8B030D-6E8A-4147-A177-3AD203B41FA5}">
                      <a16:colId xmlns:a16="http://schemas.microsoft.com/office/drawing/2014/main" val="2139255634"/>
                    </a:ext>
                  </a:extLst>
                </a:gridCol>
                <a:gridCol w="922905">
                  <a:extLst>
                    <a:ext uri="{9D8B030D-6E8A-4147-A177-3AD203B41FA5}">
                      <a16:colId xmlns:a16="http://schemas.microsoft.com/office/drawing/2014/main" val="1657290614"/>
                    </a:ext>
                  </a:extLst>
                </a:gridCol>
                <a:gridCol w="540237">
                  <a:extLst>
                    <a:ext uri="{9D8B030D-6E8A-4147-A177-3AD203B41FA5}">
                      <a16:colId xmlns:a16="http://schemas.microsoft.com/office/drawing/2014/main" val="503384601"/>
                    </a:ext>
                  </a:extLst>
                </a:gridCol>
                <a:gridCol w="866631">
                  <a:extLst>
                    <a:ext uri="{9D8B030D-6E8A-4147-A177-3AD203B41FA5}">
                      <a16:colId xmlns:a16="http://schemas.microsoft.com/office/drawing/2014/main" val="3617421816"/>
                    </a:ext>
                  </a:extLst>
                </a:gridCol>
              </a:tblGrid>
              <a:tr h="163586"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 dirty="0">
                          <a:effectLst/>
                        </a:rPr>
                        <a:t>Prednostna os</a:t>
                      </a:r>
                      <a:endParaRPr lang="sl-SI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Regija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Sklad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Prispevek EU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Sklad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Prispevek EU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Sklad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Prispevek EU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641111706"/>
                  </a:ext>
                </a:extLst>
              </a:tr>
              <a:tr h="163586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1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rowSpan="27">
                  <a:txBody>
                    <a:bodyPr/>
                    <a:lstStyle/>
                    <a:p>
                      <a:pPr algn="ctr" fontAlgn="b"/>
                      <a:r>
                        <a:rPr lang="sl-SI" sz="900" b="1" u="none" strike="noStrike" dirty="0">
                          <a:effectLst/>
                        </a:rPr>
                        <a:t>ESRR</a:t>
                      </a:r>
                      <a:endParaRPr lang="sl-SI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0,00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rowSpan="27"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 dirty="0">
                          <a:effectLst/>
                        </a:rPr>
                        <a:t>ESS</a:t>
                      </a:r>
                      <a:endParaRPr lang="sl-SI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rowSpan="27"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 dirty="0">
                          <a:effectLst/>
                        </a:rPr>
                        <a:t>KS</a:t>
                      </a:r>
                      <a:endParaRPr lang="sl-SI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22084719"/>
                  </a:ext>
                </a:extLst>
              </a:tr>
              <a:tr h="163586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1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0,00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2529132298"/>
                  </a:ext>
                </a:extLst>
              </a:tr>
              <a:tr h="163586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2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V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14.490.572,54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3698931783"/>
                  </a:ext>
                </a:extLst>
              </a:tr>
              <a:tr h="163586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2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Z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5.870.549,27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828881320"/>
                  </a:ext>
                </a:extLst>
              </a:tr>
              <a:tr h="163586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3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V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796.723,22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2104023004"/>
                  </a:ext>
                </a:extLst>
              </a:tr>
              <a:tr h="163586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3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Z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0,00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4103645099"/>
                  </a:ext>
                </a:extLst>
              </a:tr>
              <a:tr h="163586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4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V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140.256,50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6.468.982,77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4109733663"/>
                  </a:ext>
                </a:extLst>
              </a:tr>
              <a:tr h="163586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4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Z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84.066,92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39.863.030,70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2347852995"/>
                  </a:ext>
                </a:extLst>
              </a:tr>
              <a:tr h="163586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5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Slo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21.570.337,84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83.233.139,68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2340275837"/>
                  </a:ext>
                </a:extLst>
              </a:tr>
              <a:tr h="163586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6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V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20.060.096,89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8.718.912,98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3307600713"/>
                  </a:ext>
                </a:extLst>
              </a:tr>
              <a:tr h="163586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6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Z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3.476.542,16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3496943847"/>
                  </a:ext>
                </a:extLst>
              </a:tr>
              <a:tr h="163586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7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Slo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49.693.934,84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924181126"/>
                  </a:ext>
                </a:extLst>
              </a:tr>
              <a:tr h="163586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8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V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489.781,43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3972903894"/>
                  </a:ext>
                </a:extLst>
              </a:tr>
              <a:tr h="163586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8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Z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283.160,51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3708542977"/>
                  </a:ext>
                </a:extLst>
              </a:tr>
              <a:tr h="163586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9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V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6.089.175,87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290.600,62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3449557226"/>
                  </a:ext>
                </a:extLst>
              </a:tr>
              <a:tr h="163586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9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Z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11.790.322,35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7.832.489,50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334380024"/>
                  </a:ext>
                </a:extLst>
              </a:tr>
              <a:tr h="163586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10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V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0,00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18.064.190,81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568072150"/>
                  </a:ext>
                </a:extLst>
              </a:tr>
              <a:tr h="163586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10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Z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0,00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7.653.095,94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3523418007"/>
                  </a:ext>
                </a:extLst>
              </a:tr>
              <a:tr h="163586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11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V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5.953.792,94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792313159"/>
                  </a:ext>
                </a:extLst>
              </a:tr>
              <a:tr h="163586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11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Z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9.788.919,54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824166048"/>
                  </a:ext>
                </a:extLst>
              </a:tr>
              <a:tr h="163586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12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Slo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4.734.334,82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2118023748"/>
                  </a:ext>
                </a:extLst>
              </a:tr>
              <a:tr h="163586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13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V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1.405.221,15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470626285"/>
                  </a:ext>
                </a:extLst>
              </a:tr>
              <a:tr h="163586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13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Z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287.543,58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2602438438"/>
                  </a:ext>
                </a:extLst>
              </a:tr>
              <a:tr h="163586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14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V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719.979,73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283614517"/>
                  </a:ext>
                </a:extLst>
              </a:tr>
              <a:tr h="163586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14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Z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198.105,12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3429220638"/>
                  </a:ext>
                </a:extLst>
              </a:tr>
              <a:tr h="163586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15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i="0" u="sng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React</a:t>
                      </a:r>
                      <a:r>
                        <a:rPr lang="sl-SI" sz="900" b="1" i="0" u="sng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-EU</a:t>
                      </a: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171.014.225,10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313451442"/>
                  </a:ext>
                </a:extLst>
              </a:tr>
              <a:tr h="163586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16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React-EU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12.139.400,08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2075355097"/>
                  </a:ext>
                </a:extLst>
              </a:tr>
              <a:tr h="121651"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306.769.568,23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>
                          <a:effectLst/>
                        </a:rPr>
                        <a:t>63.413.516,22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 dirty="0">
                          <a:effectLst/>
                        </a:rPr>
                        <a:t>143.018.400,95</a:t>
                      </a:r>
                      <a:endParaRPr lang="sl-SI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240708953"/>
                  </a:ext>
                </a:extLst>
              </a:tr>
            </a:tbl>
          </a:graphicData>
        </a:graphic>
      </p:graphicFrame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3D1EDC3D-5F14-929B-2887-FA10CF7C8CA3}"/>
              </a:ext>
            </a:extLst>
          </p:cNvPr>
          <p:cNvSpPr txBox="1"/>
          <p:nvPr/>
        </p:nvSpPr>
        <p:spPr>
          <a:xfrm>
            <a:off x="6862195" y="3217149"/>
            <a:ext cx="1965602" cy="120032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dirty="0"/>
              <a:t>Minimalno je </a:t>
            </a:r>
          </a:p>
          <a:p>
            <a:r>
              <a:rPr lang="sl-SI" dirty="0"/>
              <a:t>potrebno </a:t>
            </a:r>
          </a:p>
          <a:p>
            <a:r>
              <a:rPr lang="sl-SI" dirty="0"/>
              <a:t>certificirati</a:t>
            </a:r>
          </a:p>
          <a:p>
            <a:r>
              <a:rPr lang="sl-SI" dirty="0"/>
              <a:t>513,3 mio €.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1634E8C9-031E-A924-F75B-583AC68159F9}"/>
              </a:ext>
            </a:extLst>
          </p:cNvPr>
          <p:cNvSpPr txBox="1"/>
          <p:nvPr/>
        </p:nvSpPr>
        <p:spPr>
          <a:xfrm>
            <a:off x="6862195" y="5080707"/>
            <a:ext cx="1965603" cy="14773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sl-SI" dirty="0"/>
              <a:t>Izdatki, ki že </a:t>
            </a:r>
          </a:p>
          <a:p>
            <a:r>
              <a:rPr lang="sl-SI" dirty="0"/>
              <a:t>izpolnjujejo pogoje</a:t>
            </a:r>
          </a:p>
          <a:p>
            <a:r>
              <a:rPr lang="sl-SI" dirty="0"/>
              <a:t>za certifikacijo:</a:t>
            </a:r>
          </a:p>
          <a:p>
            <a:endParaRPr lang="sl-SI" dirty="0"/>
          </a:p>
          <a:p>
            <a:r>
              <a:rPr lang="sl-SI" dirty="0"/>
              <a:t>360,0 mio €.</a:t>
            </a:r>
          </a:p>
        </p:txBody>
      </p:sp>
      <p:sp>
        <p:nvSpPr>
          <p:cNvPr id="15" name="Pravokotnik 14">
            <a:extLst>
              <a:ext uri="{FF2B5EF4-FFF2-40B4-BE49-F238E27FC236}">
                <a16:creationId xmlns:a16="http://schemas.microsoft.com/office/drawing/2014/main" id="{9DFFDBA6-A994-F99E-D962-839281A2A348}"/>
              </a:ext>
            </a:extLst>
          </p:cNvPr>
          <p:cNvSpPr/>
          <p:nvPr/>
        </p:nvSpPr>
        <p:spPr>
          <a:xfrm>
            <a:off x="2894202" y="6073629"/>
            <a:ext cx="1283515" cy="192947"/>
          </a:xfrm>
          <a:prstGeom prst="rect">
            <a:avLst/>
          </a:prstGeom>
          <a:noFill/>
          <a:effectLst>
            <a:outerShdw blurRad="50800" dist="50800" dir="5400000" algn="ctr" rotWithShape="0">
              <a:srgbClr val="FF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6" name="Pravokotnik 15">
            <a:extLst>
              <a:ext uri="{FF2B5EF4-FFF2-40B4-BE49-F238E27FC236}">
                <a16:creationId xmlns:a16="http://schemas.microsoft.com/office/drawing/2014/main" id="{04E15F42-D97A-B34D-20FB-433E7CDD755E}"/>
              </a:ext>
            </a:extLst>
          </p:cNvPr>
          <p:cNvSpPr/>
          <p:nvPr/>
        </p:nvSpPr>
        <p:spPr>
          <a:xfrm>
            <a:off x="5813571" y="3129094"/>
            <a:ext cx="847288" cy="299906"/>
          </a:xfrm>
          <a:prstGeom prst="rect">
            <a:avLst/>
          </a:prstGeom>
          <a:noFill/>
          <a:effectLst>
            <a:outerShdw blurRad="50800" dist="50800" dir="5400000" algn="ctr" rotWithShape="0">
              <a:srgbClr val="FF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93083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besedila 1"/>
          <p:cNvSpPr>
            <a:spLocks noGrp="1"/>
          </p:cNvSpPr>
          <p:nvPr>
            <p:ph type="body" sz="quarter" idx="10"/>
          </p:nvPr>
        </p:nvSpPr>
        <p:spPr>
          <a:xfrm>
            <a:off x="555054" y="482886"/>
            <a:ext cx="8110773" cy="1079304"/>
          </a:xfr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endParaRPr lang="sl-SI" dirty="0"/>
          </a:p>
          <a:p>
            <a:endParaRPr lang="sl-SI" dirty="0"/>
          </a:p>
        </p:txBody>
      </p:sp>
      <p:sp>
        <p:nvSpPr>
          <p:cNvPr id="6" name="Označba mesta besedila 5">
            <a:extLst>
              <a:ext uri="{FF2B5EF4-FFF2-40B4-BE49-F238E27FC236}">
                <a16:creationId xmlns:a16="http://schemas.microsoft.com/office/drawing/2014/main" id="{7DB6D9A3-FE2E-996C-5EFC-E03FA317B16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5055" y="482886"/>
            <a:ext cx="8033890" cy="1079304"/>
          </a:xfrm>
        </p:spPr>
        <p:txBody>
          <a:bodyPr/>
          <a:lstStyle/>
          <a:p>
            <a:r>
              <a:rPr lang="sl-SI" dirty="0">
                <a:solidFill>
                  <a:schemeClr val="bg1"/>
                </a:solidFill>
              </a:rPr>
              <a:t>Pričakovana napoved plačil EK - osnutek</a:t>
            </a: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B8114F89-DE9B-A119-BFB9-243F35B3D6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5610342"/>
              </p:ext>
            </p:extLst>
          </p:nvPr>
        </p:nvGraphicFramePr>
        <p:xfrm>
          <a:off x="555054" y="2402046"/>
          <a:ext cx="7833937" cy="2564236"/>
        </p:xfrm>
        <a:graphic>
          <a:graphicData uri="http://schemas.openxmlformats.org/drawingml/2006/table">
            <a:tbl>
              <a:tblPr>
                <a:effectLst/>
                <a:tableStyleId>{5C22544A-7EE6-4342-B048-85BDC9FD1C3A}</a:tableStyleId>
              </a:tblPr>
              <a:tblGrid>
                <a:gridCol w="1744426">
                  <a:extLst>
                    <a:ext uri="{9D8B030D-6E8A-4147-A177-3AD203B41FA5}">
                      <a16:colId xmlns:a16="http://schemas.microsoft.com/office/drawing/2014/main" val="3472911569"/>
                    </a:ext>
                  </a:extLst>
                </a:gridCol>
                <a:gridCol w="2019187">
                  <a:extLst>
                    <a:ext uri="{9D8B030D-6E8A-4147-A177-3AD203B41FA5}">
                      <a16:colId xmlns:a16="http://schemas.microsoft.com/office/drawing/2014/main" val="3805819683"/>
                    </a:ext>
                  </a:extLst>
                </a:gridCol>
                <a:gridCol w="2019187">
                  <a:extLst>
                    <a:ext uri="{9D8B030D-6E8A-4147-A177-3AD203B41FA5}">
                      <a16:colId xmlns:a16="http://schemas.microsoft.com/office/drawing/2014/main" val="64986756"/>
                    </a:ext>
                  </a:extLst>
                </a:gridCol>
                <a:gridCol w="2051137">
                  <a:extLst>
                    <a:ext uri="{9D8B030D-6E8A-4147-A177-3AD203B41FA5}">
                      <a16:colId xmlns:a16="http://schemas.microsoft.com/office/drawing/2014/main" val="1016779180"/>
                    </a:ext>
                  </a:extLst>
                </a:gridCol>
              </a:tblGrid>
              <a:tr h="641059">
                <a:tc>
                  <a:txBody>
                    <a:bodyPr/>
                    <a:lstStyle/>
                    <a:p>
                      <a:pPr algn="l" fontAlgn="b"/>
                      <a:r>
                        <a:rPr lang="sl-SI" sz="2400" u="none" strike="noStrike" dirty="0">
                          <a:effectLst/>
                        </a:rPr>
                        <a:t>Leto </a:t>
                      </a:r>
                      <a:endParaRPr lang="sl-SI" sz="2400" b="0" i="0" u="none" strike="noStrike" dirty="0">
                        <a:solidFill>
                          <a:srgbClr val="0061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400" u="none" strike="noStrike" dirty="0">
                          <a:effectLst/>
                        </a:rPr>
                        <a:t>ESRR</a:t>
                      </a:r>
                      <a:endParaRPr lang="sl-SI" sz="2400" b="0" i="0" u="none" strike="noStrike" dirty="0">
                        <a:solidFill>
                          <a:srgbClr val="0061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400" u="none" strike="noStrike" dirty="0">
                          <a:effectLst/>
                        </a:rPr>
                        <a:t>ESS</a:t>
                      </a:r>
                      <a:endParaRPr lang="sl-SI" sz="2400" b="0" i="0" u="none" strike="noStrike" dirty="0">
                        <a:solidFill>
                          <a:srgbClr val="0061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400" u="none" strike="noStrike" dirty="0">
                          <a:effectLst/>
                        </a:rPr>
                        <a:t>KS</a:t>
                      </a:r>
                      <a:endParaRPr lang="sl-SI" sz="2400" b="0" i="0" u="none" strike="noStrike" dirty="0">
                        <a:solidFill>
                          <a:srgbClr val="0061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12829792"/>
                  </a:ext>
                </a:extLst>
              </a:tr>
              <a:tr h="641059">
                <a:tc>
                  <a:txBody>
                    <a:bodyPr/>
                    <a:lstStyle/>
                    <a:p>
                      <a:pPr algn="r" fontAlgn="b"/>
                      <a:r>
                        <a:rPr lang="sl-SI" sz="2400" u="none" strike="noStrike">
                          <a:effectLst/>
                        </a:rPr>
                        <a:t>2023</a:t>
                      </a:r>
                      <a:endParaRPr lang="sl-SI" sz="2400" b="0" i="0" u="none" strike="noStrike">
                        <a:solidFill>
                          <a:srgbClr val="0061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400" u="none" strike="noStrike">
                          <a:effectLst/>
                        </a:rPr>
                        <a:t>304.566.526,58</a:t>
                      </a:r>
                      <a:endParaRPr lang="sl-SI" sz="2400" b="0" i="0" u="none" strike="noStrike">
                        <a:solidFill>
                          <a:srgbClr val="0061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400" u="none" strike="noStrike" dirty="0">
                          <a:effectLst/>
                        </a:rPr>
                        <a:t>79.695.350,81</a:t>
                      </a:r>
                      <a:endParaRPr lang="sl-SI" sz="2400" b="0" i="0" u="none" strike="noStrike" dirty="0">
                        <a:solidFill>
                          <a:srgbClr val="0061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400" u="none" strike="noStrike">
                          <a:effectLst/>
                        </a:rPr>
                        <a:t>162.777.884,79</a:t>
                      </a:r>
                      <a:endParaRPr lang="sl-SI" sz="2400" b="0" i="0" u="none" strike="noStrike">
                        <a:solidFill>
                          <a:srgbClr val="0061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3874383"/>
                  </a:ext>
                </a:extLst>
              </a:tr>
              <a:tr h="641059">
                <a:tc>
                  <a:txBody>
                    <a:bodyPr/>
                    <a:lstStyle/>
                    <a:p>
                      <a:pPr algn="r" fontAlgn="b"/>
                      <a:r>
                        <a:rPr lang="sl-SI" sz="2400" u="none" strike="noStrike">
                          <a:effectLst/>
                        </a:rPr>
                        <a:t>2024</a:t>
                      </a:r>
                      <a:endParaRPr lang="sl-SI" sz="2400" b="0" i="0" u="none" strike="noStrike">
                        <a:solidFill>
                          <a:srgbClr val="0061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400" u="none" strike="noStrike">
                          <a:effectLst/>
                        </a:rPr>
                        <a:t>91.369.957,98</a:t>
                      </a:r>
                      <a:endParaRPr lang="sl-SI" sz="2400" b="0" i="0" u="none" strike="noStrike">
                        <a:solidFill>
                          <a:srgbClr val="0061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400" u="none" strike="noStrike">
                          <a:effectLst/>
                        </a:rPr>
                        <a:t>23.908.605,24</a:t>
                      </a:r>
                      <a:endParaRPr lang="sl-SI" sz="2400" b="0" i="0" u="none" strike="noStrike">
                        <a:solidFill>
                          <a:srgbClr val="0061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400" u="none" strike="noStrike" dirty="0">
                          <a:effectLst/>
                        </a:rPr>
                        <a:t>48.833.365,44</a:t>
                      </a:r>
                      <a:endParaRPr lang="sl-SI" sz="2400" b="0" i="0" u="none" strike="noStrike" dirty="0">
                        <a:solidFill>
                          <a:srgbClr val="0061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858974374"/>
                  </a:ext>
                </a:extLst>
              </a:tr>
              <a:tr h="641059">
                <a:tc>
                  <a:txBody>
                    <a:bodyPr/>
                    <a:lstStyle/>
                    <a:p>
                      <a:pPr algn="r" fontAlgn="b"/>
                      <a:r>
                        <a:rPr lang="sl-SI" sz="2400" u="none" strike="noStrike">
                          <a:effectLst/>
                        </a:rPr>
                        <a:t>2026-2027</a:t>
                      </a:r>
                      <a:endParaRPr lang="sl-SI" sz="2400" b="0" i="0" u="none" strike="noStrike">
                        <a:solidFill>
                          <a:srgbClr val="0061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400" u="none" strike="noStrike">
                          <a:effectLst/>
                        </a:rPr>
                        <a:t>33.840.725,18</a:t>
                      </a:r>
                      <a:endParaRPr lang="sl-SI" sz="2400" b="0" i="0" u="none" strike="noStrike">
                        <a:solidFill>
                          <a:srgbClr val="0061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400" u="none" strike="noStrike">
                          <a:effectLst/>
                        </a:rPr>
                        <a:t>8.855.038,98</a:t>
                      </a:r>
                      <a:endParaRPr lang="sl-SI" sz="2400" b="0" i="0" u="none" strike="noStrike">
                        <a:solidFill>
                          <a:srgbClr val="0061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2400" u="none" strike="noStrike" dirty="0">
                          <a:effectLst/>
                        </a:rPr>
                        <a:t>18.086.431,64</a:t>
                      </a:r>
                      <a:endParaRPr lang="sl-SI" sz="2400" b="0" i="0" u="none" strike="noStrike" dirty="0">
                        <a:solidFill>
                          <a:srgbClr val="0061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24398442"/>
                  </a:ext>
                </a:extLst>
              </a:tr>
            </a:tbl>
          </a:graphicData>
        </a:graphic>
      </p:graphicFrame>
      <p:sp>
        <p:nvSpPr>
          <p:cNvPr id="5" name="PoljeZBesedilom 4">
            <a:extLst>
              <a:ext uri="{FF2B5EF4-FFF2-40B4-BE49-F238E27FC236}">
                <a16:creationId xmlns:a16="http://schemas.microsoft.com/office/drawing/2014/main" id="{26F02457-4066-71CF-B1BB-55CED20E0DA5}"/>
              </a:ext>
            </a:extLst>
          </p:cNvPr>
          <p:cNvSpPr txBox="1"/>
          <p:nvPr/>
        </p:nvSpPr>
        <p:spPr>
          <a:xfrm>
            <a:off x="555054" y="5452844"/>
            <a:ext cx="7833937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dirty="0"/>
              <a:t>Rok za oddajo: 31. julij 2023</a:t>
            </a:r>
          </a:p>
        </p:txBody>
      </p:sp>
    </p:spTree>
    <p:extLst>
      <p:ext uri="{BB962C8B-B14F-4D97-AF65-F5344CB8AC3E}">
        <p14:creationId xmlns:p14="http://schemas.microsoft.com/office/powerpoint/2010/main" val="9455361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32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3771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34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942996" y="4267832"/>
            <a:ext cx="3604497" cy="1297115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3500" kern="1200" dirty="0" err="1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Hvala</a:t>
            </a:r>
            <a:r>
              <a:rPr lang="en-US" sz="3500" kern="120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za </a:t>
            </a:r>
            <a:r>
              <a:rPr lang="en-US" sz="3500" kern="1200" dirty="0" err="1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vašo</a:t>
            </a:r>
            <a:r>
              <a:rPr lang="en-US" sz="3500" kern="120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3500" kern="1200" dirty="0" err="1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pozornost</a:t>
            </a:r>
            <a:r>
              <a:rPr lang="en-US" sz="3500" kern="120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.</a:t>
            </a:r>
          </a:p>
        </p:txBody>
      </p:sp>
      <p:pic>
        <p:nvPicPr>
          <p:cNvPr id="44" name="Graphic 29" descr="Wind Chime">
            <a:extLst>
              <a:ext uri="{FF2B5EF4-FFF2-40B4-BE49-F238E27FC236}">
                <a16:creationId xmlns:a16="http://schemas.microsoft.com/office/drawing/2014/main" id="{8B6907C3-757E-6BAB-758A-C36CDEA546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55352" y="2333040"/>
            <a:ext cx="3106320" cy="310632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45" name="Group 36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89" y="-5977"/>
            <a:ext cx="4679005" cy="6863979"/>
            <a:chOff x="305" y="-5977"/>
            <a:chExt cx="6238675" cy="6863979"/>
          </a:xfrm>
        </p:grpSpPr>
        <p:sp>
          <p:nvSpPr>
            <p:cNvPr id="46" name="Freeform: Shape 37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: Shape 38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: Shape 39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175614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besedila 1">
            <a:extLst>
              <a:ext uri="{FF2B5EF4-FFF2-40B4-BE49-F238E27FC236}">
                <a16:creationId xmlns:a16="http://schemas.microsoft.com/office/drawing/2014/main" id="{3083CA72-F227-4A32-BE78-2FAB432264E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2308" y="63786"/>
            <a:ext cx="8699383" cy="1079304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sl-SI" dirty="0">
                <a:solidFill>
                  <a:schemeClr val="bg1"/>
                </a:solidFill>
              </a:rPr>
              <a:t>Certificirani izdatki 2014 – marec 2023 (</a:t>
            </a:r>
            <a:r>
              <a:rPr lang="sl-SI" dirty="0" err="1">
                <a:solidFill>
                  <a:schemeClr val="bg1"/>
                </a:solidFill>
              </a:rPr>
              <a:t>vZaP</a:t>
            </a:r>
            <a:r>
              <a:rPr lang="sl-SI" dirty="0">
                <a:solidFill>
                  <a:schemeClr val="bg1"/>
                </a:solidFill>
              </a:rPr>
              <a:t>)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16B07599-0002-A64A-E776-C5A8711DFB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1823545"/>
              </p:ext>
            </p:extLst>
          </p:nvPr>
        </p:nvGraphicFramePr>
        <p:xfrm>
          <a:off x="2245220" y="1408630"/>
          <a:ext cx="4902200" cy="1333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59555">
                  <a:extLst>
                    <a:ext uri="{9D8B030D-6E8A-4147-A177-3AD203B41FA5}">
                      <a16:colId xmlns:a16="http://schemas.microsoft.com/office/drawing/2014/main" val="3536795237"/>
                    </a:ext>
                  </a:extLst>
                </a:gridCol>
                <a:gridCol w="1383404">
                  <a:extLst>
                    <a:ext uri="{9D8B030D-6E8A-4147-A177-3AD203B41FA5}">
                      <a16:colId xmlns:a16="http://schemas.microsoft.com/office/drawing/2014/main" val="1338428944"/>
                    </a:ext>
                  </a:extLst>
                </a:gridCol>
                <a:gridCol w="1132741">
                  <a:extLst>
                    <a:ext uri="{9D8B030D-6E8A-4147-A177-3AD203B41FA5}">
                      <a16:colId xmlns:a16="http://schemas.microsoft.com/office/drawing/2014/main" val="2290572700"/>
                    </a:ext>
                  </a:extLst>
                </a:gridCol>
                <a:gridCol w="926500">
                  <a:extLst>
                    <a:ext uri="{9D8B030D-6E8A-4147-A177-3AD203B41FA5}">
                      <a16:colId xmlns:a16="http://schemas.microsoft.com/office/drawing/2014/main" val="39632817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b="1" u="none" strike="noStrike" dirty="0">
                          <a:effectLst/>
                        </a:rPr>
                        <a:t>Finančni načrt</a:t>
                      </a:r>
                      <a:endParaRPr lang="sl-SI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b="1" u="none" strike="noStrike" dirty="0">
                          <a:effectLst/>
                        </a:rPr>
                        <a:t>Certificirano do 30/3/2023</a:t>
                      </a:r>
                      <a:endParaRPr lang="sl-SI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b="1" u="none" strike="noStrike" dirty="0">
                          <a:effectLst/>
                        </a:rPr>
                        <a:t>Realizacija FN v %</a:t>
                      </a:r>
                      <a:endParaRPr lang="sl-SI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1943932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b="1" u="none" strike="noStrike" dirty="0">
                          <a:effectLst/>
                        </a:rPr>
                        <a:t>ESRR</a:t>
                      </a:r>
                      <a:endParaRPr lang="sl-SI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l-SI" sz="1100" u="none" strike="noStrike">
                          <a:effectLst/>
                        </a:rPr>
                        <a:t>1.672.426.573,00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1.459.678.991,90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87,3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481708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b="1" u="none" strike="noStrike">
                          <a:effectLst/>
                        </a:rPr>
                        <a:t>ESS</a:t>
                      </a:r>
                      <a:endParaRPr lang="sl-SI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l-SI" sz="1100" u="none" strike="noStrike">
                          <a:effectLst/>
                        </a:rPr>
                        <a:t>731.974.595,00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689.299.198,97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94,2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666262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b="1" u="none" strike="noStrike">
                          <a:effectLst/>
                        </a:rPr>
                        <a:t>PMZ</a:t>
                      </a:r>
                      <a:endParaRPr lang="sl-SI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l-SI" sz="1100" u="none" strike="noStrike">
                          <a:effectLst/>
                        </a:rPr>
                        <a:t>18.423.072,00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17.266.165,12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93,7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163642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b="1" u="none" strike="noStrike">
                          <a:effectLst/>
                        </a:rPr>
                        <a:t>KS</a:t>
                      </a:r>
                      <a:endParaRPr lang="sl-SI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l-SI" sz="1100" u="none" strike="noStrike">
                          <a:effectLst/>
                        </a:rPr>
                        <a:t>914.046.895,00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786.592.366,43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86,1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224667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b="1" u="none" strike="noStrike" dirty="0">
                          <a:effectLst/>
                        </a:rPr>
                        <a:t>Skupaj:</a:t>
                      </a:r>
                      <a:endParaRPr lang="sl-SI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l-SI" sz="1100" b="1" u="none" strike="noStrike" dirty="0">
                          <a:effectLst/>
                        </a:rPr>
                        <a:t>3.336.871.135,00</a:t>
                      </a:r>
                      <a:endParaRPr lang="sl-SI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b="1" u="none" strike="noStrike" dirty="0">
                          <a:effectLst/>
                        </a:rPr>
                        <a:t>2.952.836.722,42</a:t>
                      </a:r>
                      <a:endParaRPr lang="sl-SI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b="1" u="none" strike="noStrike" dirty="0">
                          <a:effectLst/>
                        </a:rPr>
                        <a:t>88,5</a:t>
                      </a:r>
                      <a:endParaRPr lang="sl-SI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49410914"/>
                  </a:ext>
                </a:extLst>
              </a:tr>
            </a:tbl>
          </a:graphicData>
        </a:graphic>
      </p:graphicFrame>
      <p:graphicFrame>
        <p:nvGraphicFramePr>
          <p:cNvPr id="8" name="Grafikon 7">
            <a:extLst>
              <a:ext uri="{FF2B5EF4-FFF2-40B4-BE49-F238E27FC236}">
                <a16:creationId xmlns:a16="http://schemas.microsoft.com/office/drawing/2014/main" id="{20ED1D18-FE3B-E84B-05B6-A50BD387D1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1688075"/>
              </p:ext>
            </p:extLst>
          </p:nvPr>
        </p:nvGraphicFramePr>
        <p:xfrm>
          <a:off x="1616060" y="3007670"/>
          <a:ext cx="6029325" cy="3709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64524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besedila 1"/>
          <p:cNvSpPr>
            <a:spLocks noGrp="1"/>
          </p:cNvSpPr>
          <p:nvPr>
            <p:ph type="body" sz="quarter" idx="10"/>
          </p:nvPr>
        </p:nvSpPr>
        <p:spPr>
          <a:xfrm>
            <a:off x="251670" y="63786"/>
            <a:ext cx="8657438" cy="1079304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sl-SI" dirty="0">
                <a:solidFill>
                  <a:schemeClr val="bg1"/>
                </a:solidFill>
              </a:rPr>
              <a:t>Certificirani izdatki 2014 – 2023 po obračunskih letih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F1156D2E-C363-E183-5A0C-A668BBA590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6476833"/>
              </p:ext>
            </p:extLst>
          </p:nvPr>
        </p:nvGraphicFramePr>
        <p:xfrm>
          <a:off x="577915" y="1319628"/>
          <a:ext cx="7886699" cy="21093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8185">
                  <a:extLst>
                    <a:ext uri="{9D8B030D-6E8A-4147-A177-3AD203B41FA5}">
                      <a16:colId xmlns:a16="http://schemas.microsoft.com/office/drawing/2014/main" val="4062440354"/>
                    </a:ext>
                  </a:extLst>
                </a:gridCol>
                <a:gridCol w="1430215">
                  <a:extLst>
                    <a:ext uri="{9D8B030D-6E8A-4147-A177-3AD203B41FA5}">
                      <a16:colId xmlns:a16="http://schemas.microsoft.com/office/drawing/2014/main" val="1333230913"/>
                    </a:ext>
                  </a:extLst>
                </a:gridCol>
                <a:gridCol w="1125415">
                  <a:extLst>
                    <a:ext uri="{9D8B030D-6E8A-4147-A177-3AD203B41FA5}">
                      <a16:colId xmlns:a16="http://schemas.microsoft.com/office/drawing/2014/main" val="870864706"/>
                    </a:ext>
                  </a:extLst>
                </a:gridCol>
                <a:gridCol w="1148862">
                  <a:extLst>
                    <a:ext uri="{9D8B030D-6E8A-4147-A177-3AD203B41FA5}">
                      <a16:colId xmlns:a16="http://schemas.microsoft.com/office/drawing/2014/main" val="805831788"/>
                    </a:ext>
                  </a:extLst>
                </a:gridCol>
                <a:gridCol w="1125415">
                  <a:extLst>
                    <a:ext uri="{9D8B030D-6E8A-4147-A177-3AD203B41FA5}">
                      <a16:colId xmlns:a16="http://schemas.microsoft.com/office/drawing/2014/main" val="1519635051"/>
                    </a:ext>
                  </a:extLst>
                </a:gridCol>
                <a:gridCol w="1046284">
                  <a:extLst>
                    <a:ext uri="{9D8B030D-6E8A-4147-A177-3AD203B41FA5}">
                      <a16:colId xmlns:a16="http://schemas.microsoft.com/office/drawing/2014/main" val="1301496888"/>
                    </a:ext>
                  </a:extLst>
                </a:gridCol>
                <a:gridCol w="1002323">
                  <a:extLst>
                    <a:ext uri="{9D8B030D-6E8A-4147-A177-3AD203B41FA5}">
                      <a16:colId xmlns:a16="http://schemas.microsoft.com/office/drawing/2014/main" val="2810932606"/>
                    </a:ext>
                  </a:extLst>
                </a:gridCol>
              </a:tblGrid>
              <a:tr h="175781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Obračunsko leto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Obr. obdobje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pl-PL" sz="1000" u="none" strike="noStrike">
                          <a:effectLst/>
                        </a:rPr>
                        <a:t>Zahtevki do EK po obr. letih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7027418"/>
                  </a:ext>
                </a:extLst>
              </a:tr>
              <a:tr h="175781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 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 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ESRR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ESS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YEI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KS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Skupaj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extLst>
                  <a:ext uri="{0D108BD9-81ED-4DB2-BD59-A6C34878D82A}">
                    <a16:rowId xmlns:a16="http://schemas.microsoft.com/office/drawing/2014/main" val="4075146672"/>
                  </a:ext>
                </a:extLst>
              </a:tr>
              <a:tr h="175781"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1.1.2014-30.6.2015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extLst>
                  <a:ext uri="{0D108BD9-81ED-4DB2-BD59-A6C34878D82A}">
                    <a16:rowId xmlns:a16="http://schemas.microsoft.com/office/drawing/2014/main" val="1866776042"/>
                  </a:ext>
                </a:extLst>
              </a:tr>
              <a:tr h="175781"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2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1.7.2015-30.6.2016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extLst>
                  <a:ext uri="{0D108BD9-81ED-4DB2-BD59-A6C34878D82A}">
                    <a16:rowId xmlns:a16="http://schemas.microsoft.com/office/drawing/2014/main" val="1908376279"/>
                  </a:ext>
                </a:extLst>
              </a:tr>
              <a:tr h="175781"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3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1.7.2016-30.6.2017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6.783.721,45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7.639.725,24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54.525.469,36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68.948.916,05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extLst>
                  <a:ext uri="{0D108BD9-81ED-4DB2-BD59-A6C34878D82A}">
                    <a16:rowId xmlns:a16="http://schemas.microsoft.com/office/drawing/2014/main" val="1889082739"/>
                  </a:ext>
                </a:extLst>
              </a:tr>
              <a:tr h="175781"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4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1.7.2017-30.6.2018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63.850.349,72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51.961.037,37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9.734.205,63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79.915.688,29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205.461.281,01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extLst>
                  <a:ext uri="{0D108BD9-81ED-4DB2-BD59-A6C34878D82A}">
                    <a16:rowId xmlns:a16="http://schemas.microsoft.com/office/drawing/2014/main" val="3850724196"/>
                  </a:ext>
                </a:extLst>
              </a:tr>
              <a:tr h="175781"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5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1.7.2018-30.6.2019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000" u="none" strike="noStrike">
                          <a:effectLst/>
                        </a:rPr>
                        <a:t>206.740.649,57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146.571.650,53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000" u="none" strike="noStrike">
                          <a:effectLst/>
                        </a:rPr>
                        <a:t>-80.267,31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130.658.469,59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483.890.502,38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extLst>
                  <a:ext uri="{0D108BD9-81ED-4DB2-BD59-A6C34878D82A}">
                    <a16:rowId xmlns:a16="http://schemas.microsoft.com/office/drawing/2014/main" val="3576780696"/>
                  </a:ext>
                </a:extLst>
              </a:tr>
              <a:tr h="175781"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6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1.7.2019-30.6.2020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000" u="none" strike="noStrike">
                          <a:effectLst/>
                        </a:rPr>
                        <a:t>238.097.621,25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89.507.763,47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000" u="none" strike="noStrike">
                          <a:effectLst/>
                        </a:rPr>
                        <a:t>-27.498,44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127.522.390,42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455.100.276,70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extLst>
                  <a:ext uri="{0D108BD9-81ED-4DB2-BD59-A6C34878D82A}">
                    <a16:rowId xmlns:a16="http://schemas.microsoft.com/office/drawing/2014/main" val="2998217319"/>
                  </a:ext>
                </a:extLst>
              </a:tr>
              <a:tr h="175781"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7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1.7.20-30.6.2021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000" u="none" strike="noStrike">
                          <a:effectLst/>
                        </a:rPr>
                        <a:t>350.819.064,88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000" u="none" strike="noStrike">
                          <a:effectLst/>
                        </a:rPr>
                        <a:t>127.620.859,87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000" u="none" strike="noStrike">
                          <a:effectLst/>
                        </a:rPr>
                        <a:t>0,00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000" u="none" strike="noStrike">
                          <a:effectLst/>
                        </a:rPr>
                        <a:t>114.848.338,98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593.288.263,73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extLst>
                  <a:ext uri="{0D108BD9-81ED-4DB2-BD59-A6C34878D82A}">
                    <a16:rowId xmlns:a16="http://schemas.microsoft.com/office/drawing/2014/main" val="751592342"/>
                  </a:ext>
                </a:extLst>
              </a:tr>
              <a:tr h="175781"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8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1.7.20-30.6.2022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000" u="none" strike="noStrike">
                          <a:effectLst/>
                        </a:rPr>
                        <a:t>411.060.003,55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000" u="none" strike="noStrike">
                          <a:effectLst/>
                        </a:rPr>
                        <a:t>153.642.111,36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000" u="none" strike="noStrike">
                          <a:effectLst/>
                        </a:rPr>
                        <a:t>0,00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000" u="none" strike="noStrike">
                          <a:effectLst/>
                        </a:rPr>
                        <a:t>147.734.842,87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712.436.957,78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extLst>
                  <a:ext uri="{0D108BD9-81ED-4DB2-BD59-A6C34878D82A}">
                    <a16:rowId xmlns:a16="http://schemas.microsoft.com/office/drawing/2014/main" val="1671149198"/>
                  </a:ext>
                </a:extLst>
              </a:tr>
              <a:tr h="175781"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9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1.7.20-30.6.2023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000" u="none" strike="noStrike">
                          <a:effectLst/>
                        </a:rPr>
                        <a:t>189.111.302,93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000" u="none" strike="noStrike">
                          <a:effectLst/>
                        </a:rPr>
                        <a:t>113.212.054,92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000" u="none" strike="noStrike">
                          <a:effectLst/>
                        </a:rPr>
                        <a:t>0,00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000" u="none" strike="noStrike">
                          <a:effectLst/>
                        </a:rPr>
                        <a:t>131.387.166,92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433.710.524,77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extLst>
                  <a:ext uri="{0D108BD9-81ED-4DB2-BD59-A6C34878D82A}">
                    <a16:rowId xmlns:a16="http://schemas.microsoft.com/office/drawing/2014/main" val="1494608297"/>
                  </a:ext>
                </a:extLst>
              </a:tr>
              <a:tr h="175781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 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Skupaj: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effectLst/>
                        </a:rPr>
                        <a:t>1.459.678.991,90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effectLst/>
                        </a:rPr>
                        <a:t>689.299.198,97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effectLst/>
                        </a:rPr>
                        <a:t>17.266.165,12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effectLst/>
                        </a:rPr>
                        <a:t>786.592.366,43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effectLst/>
                        </a:rPr>
                        <a:t>2.952.836.722,42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9" marR="8789" marT="8789" marB="0" anchor="b"/>
                </a:tc>
                <a:extLst>
                  <a:ext uri="{0D108BD9-81ED-4DB2-BD59-A6C34878D82A}">
                    <a16:rowId xmlns:a16="http://schemas.microsoft.com/office/drawing/2014/main" val="1813054842"/>
                  </a:ext>
                </a:extLst>
              </a:tr>
            </a:tbl>
          </a:graphicData>
        </a:graphic>
      </p:graphicFrame>
      <p:graphicFrame>
        <p:nvGraphicFramePr>
          <p:cNvPr id="4" name="Grafikon 3">
            <a:extLst>
              <a:ext uri="{FF2B5EF4-FFF2-40B4-BE49-F238E27FC236}">
                <a16:creationId xmlns:a16="http://schemas.microsoft.com/office/drawing/2014/main" id="{A0899424-2FD1-2777-898B-5CD6A7D7C3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2274591"/>
              </p:ext>
            </p:extLst>
          </p:nvPr>
        </p:nvGraphicFramePr>
        <p:xfrm>
          <a:off x="1255438" y="3605538"/>
          <a:ext cx="6633123" cy="31030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60517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besedila 1">
            <a:extLst>
              <a:ext uri="{FF2B5EF4-FFF2-40B4-BE49-F238E27FC236}">
                <a16:creationId xmlns:a16="http://schemas.microsoft.com/office/drawing/2014/main" id="{0DDF7A19-226E-463C-B2F9-B298D3D9E4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5054" y="482886"/>
            <a:ext cx="8269231" cy="1079304"/>
          </a:xfr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sl-SI" dirty="0"/>
              <a:t>Dinamika posredovanja </a:t>
            </a:r>
            <a:r>
              <a:rPr lang="sl-SI" dirty="0" err="1"/>
              <a:t>ZaP</a:t>
            </a:r>
            <a:r>
              <a:rPr lang="sl-SI" dirty="0"/>
              <a:t> na EK – po obračunskem letu 2014-2023</a:t>
            </a:r>
          </a:p>
        </p:txBody>
      </p:sp>
      <p:graphicFrame>
        <p:nvGraphicFramePr>
          <p:cNvPr id="3" name="Grafikon 2">
            <a:extLst>
              <a:ext uri="{FF2B5EF4-FFF2-40B4-BE49-F238E27FC236}">
                <a16:creationId xmlns:a16="http://schemas.microsoft.com/office/drawing/2014/main" id="{6094F5DC-CB33-0A44-B4F9-E3F7248B04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9402307"/>
              </p:ext>
            </p:extLst>
          </p:nvPr>
        </p:nvGraphicFramePr>
        <p:xfrm>
          <a:off x="949336" y="1716881"/>
          <a:ext cx="6867525" cy="3424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PoljeZBesedilom 3">
            <a:extLst>
              <a:ext uri="{FF2B5EF4-FFF2-40B4-BE49-F238E27FC236}">
                <a16:creationId xmlns:a16="http://schemas.microsoft.com/office/drawing/2014/main" id="{DDD91DFA-7B83-F3CD-CE26-9EF93A72FD24}"/>
              </a:ext>
            </a:extLst>
          </p:cNvPr>
          <p:cNvSpPr txBox="1"/>
          <p:nvPr/>
        </p:nvSpPr>
        <p:spPr>
          <a:xfrm>
            <a:off x="2461975" y="5771626"/>
            <a:ext cx="4455387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sl-SI" dirty="0"/>
              <a:t>Realizacija FN na dan 30. marec 2023: 88,5 %.</a:t>
            </a:r>
          </a:p>
        </p:txBody>
      </p:sp>
    </p:spTree>
    <p:extLst>
      <p:ext uri="{BB962C8B-B14F-4D97-AF65-F5344CB8AC3E}">
        <p14:creationId xmlns:p14="http://schemas.microsoft.com/office/powerpoint/2010/main" val="3211573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besedila 1">
            <a:extLst>
              <a:ext uri="{FF2B5EF4-FFF2-40B4-BE49-F238E27FC236}">
                <a16:creationId xmlns:a16="http://schemas.microsoft.com/office/drawing/2014/main" id="{F1788B44-F9CA-41DA-BCA8-55E7DCEEB3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5054" y="92280"/>
            <a:ext cx="7886699" cy="981512"/>
          </a:xfr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sl-SI" dirty="0"/>
              <a:t>Stanje po računovodskih izkazih– marec 2023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1B1F22EB-AE92-5860-BF9D-5479A3EBC2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2959109"/>
              </p:ext>
            </p:extLst>
          </p:nvPr>
        </p:nvGraphicFramePr>
        <p:xfrm>
          <a:off x="555051" y="880844"/>
          <a:ext cx="7886702" cy="22237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6868">
                  <a:extLst>
                    <a:ext uri="{9D8B030D-6E8A-4147-A177-3AD203B41FA5}">
                      <a16:colId xmlns:a16="http://schemas.microsoft.com/office/drawing/2014/main" val="1183778562"/>
                    </a:ext>
                  </a:extLst>
                </a:gridCol>
                <a:gridCol w="1272301">
                  <a:extLst>
                    <a:ext uri="{9D8B030D-6E8A-4147-A177-3AD203B41FA5}">
                      <a16:colId xmlns:a16="http://schemas.microsoft.com/office/drawing/2014/main" val="1447722142"/>
                    </a:ext>
                  </a:extLst>
                </a:gridCol>
                <a:gridCol w="1001155">
                  <a:extLst>
                    <a:ext uri="{9D8B030D-6E8A-4147-A177-3AD203B41FA5}">
                      <a16:colId xmlns:a16="http://schemas.microsoft.com/office/drawing/2014/main" val="3704373687"/>
                    </a:ext>
                  </a:extLst>
                </a:gridCol>
                <a:gridCol w="1022012">
                  <a:extLst>
                    <a:ext uri="{9D8B030D-6E8A-4147-A177-3AD203B41FA5}">
                      <a16:colId xmlns:a16="http://schemas.microsoft.com/office/drawing/2014/main" val="3382380493"/>
                    </a:ext>
                  </a:extLst>
                </a:gridCol>
                <a:gridCol w="1001155">
                  <a:extLst>
                    <a:ext uri="{9D8B030D-6E8A-4147-A177-3AD203B41FA5}">
                      <a16:colId xmlns:a16="http://schemas.microsoft.com/office/drawing/2014/main" val="3805471120"/>
                    </a:ext>
                  </a:extLst>
                </a:gridCol>
                <a:gridCol w="930761">
                  <a:extLst>
                    <a:ext uri="{9D8B030D-6E8A-4147-A177-3AD203B41FA5}">
                      <a16:colId xmlns:a16="http://schemas.microsoft.com/office/drawing/2014/main" val="3214609906"/>
                    </a:ext>
                  </a:extLst>
                </a:gridCol>
                <a:gridCol w="896868">
                  <a:extLst>
                    <a:ext uri="{9D8B030D-6E8A-4147-A177-3AD203B41FA5}">
                      <a16:colId xmlns:a16="http://schemas.microsoft.com/office/drawing/2014/main" val="3346422346"/>
                    </a:ext>
                  </a:extLst>
                </a:gridCol>
                <a:gridCol w="865582">
                  <a:extLst>
                    <a:ext uri="{9D8B030D-6E8A-4147-A177-3AD203B41FA5}">
                      <a16:colId xmlns:a16="http://schemas.microsoft.com/office/drawing/2014/main" val="182940315"/>
                    </a:ext>
                  </a:extLst>
                </a:gridCol>
              </a:tblGrid>
              <a:tr h="159388"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l-SI" sz="900" b="1" u="none" strike="noStrike" dirty="0">
                          <a:effectLst/>
                        </a:rPr>
                        <a:t>RAČUNOVODSKI IZKAZI</a:t>
                      </a:r>
                      <a:endParaRPr lang="sl-SI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extLst>
                  <a:ext uri="{0D108BD9-81ED-4DB2-BD59-A6C34878D82A}">
                    <a16:rowId xmlns:a16="http://schemas.microsoft.com/office/drawing/2014/main" val="880838190"/>
                  </a:ext>
                </a:extLst>
              </a:tr>
              <a:tr h="172028"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Obračunsko leto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Obr. obdobje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extLst>
                  <a:ext uri="{0D108BD9-81ED-4DB2-BD59-A6C34878D82A}">
                    <a16:rowId xmlns:a16="http://schemas.microsoft.com/office/drawing/2014/main" val="3577767878"/>
                  </a:ext>
                </a:extLst>
              </a:tr>
              <a:tr h="172028"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ESRR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ESS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YEI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KS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Skupaj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 dirty="0">
                          <a:effectLst/>
                        </a:rPr>
                        <a:t>Razlika do </a:t>
                      </a:r>
                      <a:r>
                        <a:rPr lang="sl-SI" sz="900" u="none" strike="noStrike" dirty="0" err="1">
                          <a:effectLst/>
                        </a:rPr>
                        <a:t>kZaP</a:t>
                      </a:r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extLst>
                  <a:ext uri="{0D108BD9-81ED-4DB2-BD59-A6C34878D82A}">
                    <a16:rowId xmlns:a16="http://schemas.microsoft.com/office/drawing/2014/main" val="4027692915"/>
                  </a:ext>
                </a:extLst>
              </a:tr>
              <a:tr h="172028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1.1.2014-30.6.2015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sl-SI" sz="900" u="none" strike="noStrike">
                          <a:effectLst/>
                        </a:rPr>
                        <a:t>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extLst>
                  <a:ext uri="{0D108BD9-81ED-4DB2-BD59-A6C34878D82A}">
                    <a16:rowId xmlns:a16="http://schemas.microsoft.com/office/drawing/2014/main" val="113109360"/>
                  </a:ext>
                </a:extLst>
              </a:tr>
              <a:tr h="172028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1.7.2015-30.6.2016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extLst>
                  <a:ext uri="{0D108BD9-81ED-4DB2-BD59-A6C34878D82A}">
                    <a16:rowId xmlns:a16="http://schemas.microsoft.com/office/drawing/2014/main" val="2940446220"/>
                  </a:ext>
                </a:extLst>
              </a:tr>
              <a:tr h="172028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1.7.2016-30.6.2017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6.694.465,33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7.409.378,86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54.525.469,36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68.629.313,55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319.602,50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extLst>
                  <a:ext uri="{0D108BD9-81ED-4DB2-BD59-A6C34878D82A}">
                    <a16:rowId xmlns:a16="http://schemas.microsoft.com/office/drawing/2014/main" val="636232049"/>
                  </a:ext>
                </a:extLst>
              </a:tr>
              <a:tr h="172028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4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1.7.2017-30.6.2018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63.850.349,72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51.450.281,56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9.523.538,96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79.022.648,78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203.846.819,02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1.614.461,99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extLst>
                  <a:ext uri="{0D108BD9-81ED-4DB2-BD59-A6C34878D82A}">
                    <a16:rowId xmlns:a16="http://schemas.microsoft.com/office/drawing/2014/main" val="2772822602"/>
                  </a:ext>
                </a:extLst>
              </a:tr>
              <a:tr h="172028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5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1.7.2018-30.6.2019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146.579.077,95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128.476.794,73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-80.267,31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128.931.436,94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403.907.042,31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79.983.460,07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extLst>
                  <a:ext uri="{0D108BD9-81ED-4DB2-BD59-A6C34878D82A}">
                    <a16:rowId xmlns:a16="http://schemas.microsoft.com/office/drawing/2014/main" val="19856108"/>
                  </a:ext>
                </a:extLst>
              </a:tr>
              <a:tr h="172028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6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1.7.2019-30.6.2020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204.981.657,49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900" u="none" strike="noStrike">
                          <a:effectLst/>
                        </a:rPr>
                        <a:t>88.770.024,02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900" u="none" strike="noStrike" dirty="0">
                          <a:effectLst/>
                        </a:rPr>
                        <a:t>-27.498,44</a:t>
                      </a:r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900" u="none" strike="noStrike">
                          <a:effectLst/>
                        </a:rPr>
                        <a:t>126.965.035,46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420.689.218,53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34.411.058,17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extLst>
                  <a:ext uri="{0D108BD9-81ED-4DB2-BD59-A6C34878D82A}">
                    <a16:rowId xmlns:a16="http://schemas.microsoft.com/office/drawing/2014/main" val="3380123213"/>
                  </a:ext>
                </a:extLst>
              </a:tr>
              <a:tr h="172028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7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1.7.2020-30.6.2021 (kZaP)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900" u="none" strike="noStrike">
                          <a:effectLst/>
                        </a:rPr>
                        <a:t>347.249.264,15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900" u="none" strike="noStrike">
                          <a:effectLst/>
                        </a:rPr>
                        <a:t>126.213.179,99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900" u="none" strike="noStrike">
                          <a:effectLst/>
                        </a:rPr>
                        <a:t>0,00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900" u="none" strike="noStrike">
                          <a:effectLst/>
                        </a:rPr>
                        <a:t>108.766.357,58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900" u="none" strike="noStrike">
                          <a:effectLst/>
                        </a:rPr>
                        <a:t>582.228.801,72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11.059.462,01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extLst>
                  <a:ext uri="{0D108BD9-81ED-4DB2-BD59-A6C34878D82A}">
                    <a16:rowId xmlns:a16="http://schemas.microsoft.com/office/drawing/2014/main" val="4179028576"/>
                  </a:ext>
                </a:extLst>
              </a:tr>
              <a:tr h="172028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8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1.7.20-30.6.2022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900" u="none" strike="noStrike">
                          <a:effectLst/>
                        </a:rPr>
                        <a:t>410.105.446,86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900" u="none" strike="noStrike">
                          <a:effectLst/>
                        </a:rPr>
                        <a:t>152.810.595,02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900" u="none" strike="noStrike">
                          <a:effectLst/>
                        </a:rPr>
                        <a:t>0,00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900" u="none" strike="noStrike">
                          <a:effectLst/>
                        </a:rPr>
                        <a:t>133.800.235,82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696.716.277,70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15.720.680,08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extLst>
                  <a:ext uri="{0D108BD9-81ED-4DB2-BD59-A6C34878D82A}">
                    <a16:rowId xmlns:a16="http://schemas.microsoft.com/office/drawing/2014/main" val="2466934364"/>
                  </a:ext>
                </a:extLst>
              </a:tr>
              <a:tr h="172028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9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1.7.20-30.6.2023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900" u="none" strike="noStrike">
                          <a:effectLst/>
                        </a:rPr>
                        <a:t>189.111.302,93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900" u="none" strike="noStrike">
                          <a:effectLst/>
                        </a:rPr>
                        <a:t>113.212.054,92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900" u="none" strike="noStrike">
                          <a:effectLst/>
                        </a:rPr>
                        <a:t>0,00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900" u="none" strike="noStrike">
                          <a:effectLst/>
                        </a:rPr>
                        <a:t>131.387.166,92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433.710.524,77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extLst>
                  <a:ext uri="{0D108BD9-81ED-4DB2-BD59-A6C34878D82A}">
                    <a16:rowId xmlns:a16="http://schemas.microsoft.com/office/drawing/2014/main" val="1281003213"/>
                  </a:ext>
                </a:extLst>
              </a:tr>
              <a:tr h="172028"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 dirty="0">
                          <a:effectLst/>
                        </a:rPr>
                        <a:t> </a:t>
                      </a:r>
                      <a:endParaRPr lang="sl-SI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b="1" u="none" strike="noStrike" dirty="0">
                          <a:effectLst/>
                        </a:rPr>
                        <a:t>Skupaj:</a:t>
                      </a:r>
                      <a:endParaRPr lang="sl-SI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 dirty="0">
                          <a:effectLst/>
                        </a:rPr>
                        <a:t>1.361.877.099,10</a:t>
                      </a:r>
                      <a:endParaRPr lang="sl-SI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900" b="1" u="none" strike="noStrike" dirty="0">
                          <a:effectLst/>
                        </a:rPr>
                        <a:t>667.627.395,57</a:t>
                      </a:r>
                      <a:endParaRPr lang="sl-SI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900" b="1" u="none" strike="noStrike" dirty="0">
                          <a:effectLst/>
                        </a:rPr>
                        <a:t>16.825.152,07</a:t>
                      </a:r>
                      <a:endParaRPr lang="sl-SI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900" b="1" u="none" strike="noStrike" dirty="0">
                          <a:effectLst/>
                        </a:rPr>
                        <a:t>763.398.350,86</a:t>
                      </a:r>
                      <a:endParaRPr lang="sl-SI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900" b="1" u="none" strike="noStrike" dirty="0">
                          <a:effectLst/>
                        </a:rPr>
                        <a:t>2.809.727.997,60</a:t>
                      </a:r>
                      <a:endParaRPr lang="sl-SI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b="1" u="none" strike="noStrike" dirty="0">
                          <a:effectLst/>
                        </a:rPr>
                        <a:t>143.108.724,82</a:t>
                      </a:r>
                      <a:endParaRPr lang="sl-SI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4" marR="7824" marT="7824" marB="0" anchor="b"/>
                </a:tc>
                <a:extLst>
                  <a:ext uri="{0D108BD9-81ED-4DB2-BD59-A6C34878D82A}">
                    <a16:rowId xmlns:a16="http://schemas.microsoft.com/office/drawing/2014/main" val="2592541597"/>
                  </a:ext>
                </a:extLst>
              </a:tr>
            </a:tbl>
          </a:graphicData>
        </a:graphic>
      </p:graphicFrame>
      <p:graphicFrame>
        <p:nvGraphicFramePr>
          <p:cNvPr id="7" name="Grafikon 6">
            <a:extLst>
              <a:ext uri="{FF2B5EF4-FFF2-40B4-BE49-F238E27FC236}">
                <a16:creationId xmlns:a16="http://schemas.microsoft.com/office/drawing/2014/main" id="{BC80C4ED-43B1-7A87-227A-938AC9F38A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7654568"/>
              </p:ext>
            </p:extLst>
          </p:nvPr>
        </p:nvGraphicFramePr>
        <p:xfrm>
          <a:off x="1288399" y="3271706"/>
          <a:ext cx="6420006" cy="35862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51263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besedila 1">
            <a:extLst>
              <a:ext uri="{FF2B5EF4-FFF2-40B4-BE49-F238E27FC236}">
                <a16:creationId xmlns:a16="http://schemas.microsoft.com/office/drawing/2014/main" id="{4D717332-F60F-4BE5-8B0B-15F72D28C76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5054" y="482886"/>
            <a:ext cx="8010105" cy="1079304"/>
          </a:xfr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sl-SI" dirty="0"/>
              <a:t>Znižanja certificiranih izdatkov v računovodskih izkazih 2014-2023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214FFAC1-E9E9-451D-82FA-979396D87A40}"/>
              </a:ext>
            </a:extLst>
          </p:cNvPr>
          <p:cNvSpPr txBox="1"/>
          <p:nvPr/>
        </p:nvSpPr>
        <p:spPr>
          <a:xfrm>
            <a:off x="1921078" y="4899171"/>
            <a:ext cx="5017271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sl-SI" sz="1200" dirty="0"/>
              <a:t>ESRR 5. </a:t>
            </a:r>
            <a:r>
              <a:rPr lang="sl-SI" sz="1200" dirty="0" err="1"/>
              <a:t>obr</a:t>
            </a:r>
            <a:r>
              <a:rPr lang="sl-SI" sz="1200" dirty="0"/>
              <a:t> leto: - začasna izključitev izdatkov, povezanih z ugotovitvami UNP.</a:t>
            </a:r>
          </a:p>
          <a:p>
            <a:r>
              <a:rPr lang="sl-SI" sz="1200" dirty="0"/>
              <a:t>ESS:  5. </a:t>
            </a:r>
            <a:r>
              <a:rPr lang="sl-SI" sz="1200" dirty="0" err="1"/>
              <a:t>obr</a:t>
            </a:r>
            <a:r>
              <a:rPr lang="sl-SI" sz="1200" dirty="0"/>
              <a:t>. leto: - začasna izključitev izdatkov zaradi ugotovitev ERS.</a:t>
            </a:r>
          </a:p>
          <a:p>
            <a:endParaRPr lang="sl-SI" sz="1200" dirty="0"/>
          </a:p>
          <a:p>
            <a:r>
              <a:rPr lang="sl-SI" sz="1200" dirty="0"/>
              <a:t>ESRR 6. </a:t>
            </a:r>
            <a:r>
              <a:rPr lang="sl-SI" sz="1200" dirty="0" err="1"/>
              <a:t>obr</a:t>
            </a:r>
            <a:r>
              <a:rPr lang="sl-SI" sz="1200" dirty="0"/>
              <a:t>. leto: - začasna izključitev izdatkov, povezanih z ugotovitvami UNP,</a:t>
            </a:r>
          </a:p>
          <a:p>
            <a:r>
              <a:rPr lang="sl-SI" sz="1200" dirty="0"/>
              <a:t>                               - </a:t>
            </a:r>
            <a:r>
              <a:rPr lang="sl-SI" sz="1200" dirty="0" err="1"/>
              <a:t>samokorekcija</a:t>
            </a:r>
            <a:r>
              <a:rPr lang="sl-SI" sz="1200" dirty="0"/>
              <a:t> zaradi preseganja 2 % dopustne napake.</a:t>
            </a:r>
          </a:p>
          <a:p>
            <a:r>
              <a:rPr lang="sl-SI" sz="1200" dirty="0"/>
              <a:t>KS 8. </a:t>
            </a:r>
            <a:r>
              <a:rPr lang="sl-SI" sz="1200" dirty="0" err="1"/>
              <a:t>obr</a:t>
            </a:r>
            <a:r>
              <a:rPr lang="sl-SI" sz="1200" dirty="0"/>
              <a:t> leto:      sistemska korekcija + umik izdatkov za FI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7C3AC0CE-01F5-2D18-04BB-8B3DC93F93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495480"/>
              </p:ext>
            </p:extLst>
          </p:nvPr>
        </p:nvGraphicFramePr>
        <p:xfrm>
          <a:off x="2815030" y="2087680"/>
          <a:ext cx="5829299" cy="2286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48321">
                  <a:extLst>
                    <a:ext uri="{9D8B030D-6E8A-4147-A177-3AD203B41FA5}">
                      <a16:colId xmlns:a16="http://schemas.microsoft.com/office/drawing/2014/main" val="3349239401"/>
                    </a:ext>
                  </a:extLst>
                </a:gridCol>
                <a:gridCol w="1219864">
                  <a:extLst>
                    <a:ext uri="{9D8B030D-6E8A-4147-A177-3AD203B41FA5}">
                      <a16:colId xmlns:a16="http://schemas.microsoft.com/office/drawing/2014/main" val="2460765039"/>
                    </a:ext>
                  </a:extLst>
                </a:gridCol>
                <a:gridCol w="1156330">
                  <a:extLst>
                    <a:ext uri="{9D8B030D-6E8A-4147-A177-3AD203B41FA5}">
                      <a16:colId xmlns:a16="http://schemas.microsoft.com/office/drawing/2014/main" val="270777149"/>
                    </a:ext>
                  </a:extLst>
                </a:gridCol>
                <a:gridCol w="1232571">
                  <a:extLst>
                    <a:ext uri="{9D8B030D-6E8A-4147-A177-3AD203B41FA5}">
                      <a16:colId xmlns:a16="http://schemas.microsoft.com/office/drawing/2014/main" val="2920732594"/>
                    </a:ext>
                  </a:extLst>
                </a:gridCol>
                <a:gridCol w="1172213">
                  <a:extLst>
                    <a:ext uri="{9D8B030D-6E8A-4147-A177-3AD203B41FA5}">
                      <a16:colId xmlns:a16="http://schemas.microsoft.com/office/drawing/2014/main" val="2804291251"/>
                    </a:ext>
                  </a:extLst>
                </a:gridCol>
              </a:tblGrid>
              <a:tr h="19050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sl-SI" sz="1100" u="none" strike="noStrike" dirty="0">
                          <a:effectLst/>
                        </a:rPr>
                        <a:t>Umiki izdatkov iz računovodskih izkazov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23528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ESRR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ESS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YEI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KS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Skupaj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5560908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0,00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0,00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0,00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0,00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0,00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511025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0,00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0,00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0,00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0,00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0,00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105058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0,00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-89.256,12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-230.346,38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0,00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-319.602,50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303356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0,00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-510.755,81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-210.666,67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-893.039,51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-1.614.461,99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331428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-60.161.571,62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-18.094.855,80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0,00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-1.727.032,65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-79.983.460,07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437659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-33.115.963,76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-737.739,45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0,00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-557.354,96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-34.411.058,17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2151931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-3.569.800,73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-1.407.679,88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0,00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-6.081.981,40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-11.059.462,01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05487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-954.556,69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-831.516,34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0,00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-13.934.607,05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u="none" strike="noStrike">
                          <a:effectLst/>
                        </a:rPr>
                        <a:t>-15.720.680,08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954473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12481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b="1" u="none" strike="noStrike" dirty="0">
                          <a:effectLst/>
                        </a:rPr>
                        <a:t>-97.801.892,80</a:t>
                      </a:r>
                      <a:endParaRPr lang="sl-SI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b="1" u="none" strike="noStrike" dirty="0">
                          <a:effectLst/>
                        </a:rPr>
                        <a:t>-21.671.803,40</a:t>
                      </a:r>
                      <a:endParaRPr lang="sl-SI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b="1" u="none" strike="noStrike" dirty="0">
                          <a:effectLst/>
                        </a:rPr>
                        <a:t>-441.013,05</a:t>
                      </a:r>
                      <a:endParaRPr lang="sl-SI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b="1" u="none" strike="noStrike" dirty="0">
                          <a:effectLst/>
                        </a:rPr>
                        <a:t>-23.194.015,57</a:t>
                      </a:r>
                      <a:endParaRPr lang="sl-SI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100" b="1" u="none" strike="noStrike" dirty="0">
                          <a:effectLst/>
                        </a:rPr>
                        <a:t>-143.108.724,82</a:t>
                      </a:r>
                      <a:endParaRPr lang="sl-SI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32645999"/>
                  </a:ext>
                </a:extLst>
              </a:tr>
            </a:tbl>
          </a:graphicData>
        </a:graphic>
      </p:graphicFrame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EA77D902-FE39-ED87-EF61-CD335C006C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3961506"/>
              </p:ext>
            </p:extLst>
          </p:nvPr>
        </p:nvGraphicFramePr>
        <p:xfrm>
          <a:off x="173430" y="2087680"/>
          <a:ext cx="2641600" cy="2286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2200">
                  <a:extLst>
                    <a:ext uri="{9D8B030D-6E8A-4147-A177-3AD203B41FA5}">
                      <a16:colId xmlns:a16="http://schemas.microsoft.com/office/drawing/2014/main" val="2188610715"/>
                    </a:ext>
                  </a:extLst>
                </a:gridCol>
                <a:gridCol w="1549400">
                  <a:extLst>
                    <a:ext uri="{9D8B030D-6E8A-4147-A177-3AD203B41FA5}">
                      <a16:colId xmlns:a16="http://schemas.microsoft.com/office/drawing/2014/main" val="360500269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>
                          <a:effectLst/>
                        </a:rPr>
                        <a:t>Obračunsko leto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Obr. obdobje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46101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083245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>
                          <a:effectLst/>
                        </a:rPr>
                        <a:t>1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1.1.2014-30.6.2015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9990091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>
                          <a:effectLst/>
                        </a:rPr>
                        <a:t>2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1.7.2015-30.6.2016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14880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>
                          <a:effectLst/>
                        </a:rPr>
                        <a:t>3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1.7.2016-30.6.2017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6412357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>
                          <a:effectLst/>
                        </a:rPr>
                        <a:t>4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1.7.2017-30.6.2018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0394193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>
                          <a:effectLst/>
                        </a:rPr>
                        <a:t>5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1.7.2018-30.6.2019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647162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>
                          <a:effectLst/>
                        </a:rPr>
                        <a:t>6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1.7.2019-30.6.2020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03414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>
                          <a:effectLst/>
                        </a:rPr>
                        <a:t>7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1.7.20-30.6.2021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835391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>
                          <a:effectLst/>
                        </a:rPr>
                        <a:t>8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1.7.20-30.6.2022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205261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 dirty="0">
                          <a:effectLst/>
                        </a:rPr>
                        <a:t>9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1.7.20-30.6.2023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581239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u="none" strike="noStrike">
                          <a:effectLst/>
                        </a:rPr>
                        <a:t> 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100" b="1" u="none" strike="noStrike" dirty="0">
                          <a:effectLst/>
                        </a:rPr>
                        <a:t>Skupaj:</a:t>
                      </a:r>
                      <a:endParaRPr lang="sl-SI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01452923"/>
                  </a:ext>
                </a:extLst>
              </a:tr>
            </a:tbl>
          </a:graphicData>
        </a:graphic>
      </p:graphicFrame>
      <p:sp>
        <p:nvSpPr>
          <p:cNvPr id="8" name="Pravokotnik 7">
            <a:extLst>
              <a:ext uri="{FF2B5EF4-FFF2-40B4-BE49-F238E27FC236}">
                <a16:creationId xmlns:a16="http://schemas.microsoft.com/office/drawing/2014/main" id="{5FD055B7-2111-7894-5881-BD0219A9E787}"/>
              </a:ext>
            </a:extLst>
          </p:cNvPr>
          <p:cNvSpPr/>
          <p:nvPr/>
        </p:nvSpPr>
        <p:spPr>
          <a:xfrm>
            <a:off x="100668" y="3825380"/>
            <a:ext cx="8543661" cy="15939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21386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besedila 1"/>
          <p:cNvSpPr>
            <a:spLocks noGrp="1"/>
          </p:cNvSpPr>
          <p:nvPr>
            <p:ph type="body" sz="quarter" idx="10"/>
          </p:nvPr>
        </p:nvSpPr>
        <p:spPr>
          <a:xfrm>
            <a:off x="502483" y="41945"/>
            <a:ext cx="8104622" cy="1079304"/>
          </a:xfr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r>
              <a:rPr lang="sl-SI" dirty="0"/>
              <a:t>Certificirani izdatki – 9. obračunsko leto</a:t>
            </a:r>
          </a:p>
        </p:txBody>
      </p:sp>
      <p:sp>
        <p:nvSpPr>
          <p:cNvPr id="8" name="Pravokotnik 7"/>
          <p:cNvSpPr/>
          <p:nvPr/>
        </p:nvSpPr>
        <p:spPr>
          <a:xfrm>
            <a:off x="7575258" y="4007316"/>
            <a:ext cx="1359779" cy="175432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sl-SI" sz="54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-39</a:t>
            </a:r>
            <a:r>
              <a:rPr lang="sl-SI" sz="5400" b="1" cap="none" spc="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%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AA85EB34-F07F-F84D-64F3-D206F3107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647429"/>
              </p:ext>
            </p:extLst>
          </p:nvPr>
        </p:nvGraphicFramePr>
        <p:xfrm>
          <a:off x="502483" y="1354122"/>
          <a:ext cx="6121399" cy="609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59743">
                  <a:extLst>
                    <a:ext uri="{9D8B030D-6E8A-4147-A177-3AD203B41FA5}">
                      <a16:colId xmlns:a16="http://schemas.microsoft.com/office/drawing/2014/main" val="1250125817"/>
                    </a:ext>
                  </a:extLst>
                </a:gridCol>
                <a:gridCol w="1383582">
                  <a:extLst>
                    <a:ext uri="{9D8B030D-6E8A-4147-A177-3AD203B41FA5}">
                      <a16:colId xmlns:a16="http://schemas.microsoft.com/office/drawing/2014/main" val="615516053"/>
                    </a:ext>
                  </a:extLst>
                </a:gridCol>
                <a:gridCol w="1132887">
                  <a:extLst>
                    <a:ext uri="{9D8B030D-6E8A-4147-A177-3AD203B41FA5}">
                      <a16:colId xmlns:a16="http://schemas.microsoft.com/office/drawing/2014/main" val="3880768098"/>
                    </a:ext>
                  </a:extLst>
                </a:gridCol>
                <a:gridCol w="926619">
                  <a:extLst>
                    <a:ext uri="{9D8B030D-6E8A-4147-A177-3AD203B41FA5}">
                      <a16:colId xmlns:a16="http://schemas.microsoft.com/office/drawing/2014/main" val="155949398"/>
                    </a:ext>
                  </a:extLst>
                </a:gridCol>
                <a:gridCol w="1218568">
                  <a:extLst>
                    <a:ext uri="{9D8B030D-6E8A-4147-A177-3AD203B41FA5}">
                      <a16:colId xmlns:a16="http://schemas.microsoft.com/office/drawing/2014/main" val="638337376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100" u="none" strike="noStrike" dirty="0">
                          <a:effectLst/>
                        </a:rPr>
                        <a:t> </a:t>
                      </a:r>
                      <a:endParaRPr lang="sl-SI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100" u="none" strike="noStrike" dirty="0">
                          <a:effectLst/>
                        </a:rPr>
                        <a:t>ESRR</a:t>
                      </a:r>
                      <a:endParaRPr lang="sl-SI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100" u="none" strike="noStrike" dirty="0">
                          <a:effectLst/>
                        </a:rPr>
                        <a:t>ESS</a:t>
                      </a:r>
                      <a:endParaRPr lang="sl-SI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100" u="none" strike="noStrike" dirty="0">
                          <a:effectLst/>
                        </a:rPr>
                        <a:t>KS</a:t>
                      </a:r>
                      <a:endParaRPr lang="sl-SI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100" u="none" strike="noStrike" dirty="0">
                          <a:effectLst/>
                        </a:rPr>
                        <a:t>Skupaj</a:t>
                      </a:r>
                      <a:endParaRPr lang="sl-SI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46351848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100" u="none" strike="noStrike" dirty="0">
                          <a:effectLst/>
                        </a:rPr>
                        <a:t>EU del –  8. leto</a:t>
                      </a:r>
                      <a:endParaRPr lang="sl-SI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100" u="none" strike="noStrike" dirty="0">
                          <a:effectLst/>
                        </a:rPr>
                        <a:t>411.060.003,55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100" u="none" strike="noStrike">
                          <a:effectLst/>
                        </a:rPr>
                        <a:t>153.642.111,36</a:t>
                      </a:r>
                      <a:endParaRPr lang="sl-S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100" u="none" strike="noStrike" dirty="0">
                          <a:effectLst/>
                        </a:rPr>
                        <a:t>147.734.842,87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l-SI" sz="1100" u="none" strike="noStrike" dirty="0">
                          <a:effectLst/>
                        </a:rPr>
                        <a:t>712.436.957,78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9848499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100" u="none" strike="noStrike" dirty="0">
                          <a:effectLst/>
                        </a:rPr>
                        <a:t>EU del -   9. leto</a:t>
                      </a:r>
                      <a:endParaRPr lang="sl-SI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189.111.302,93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l-SI" sz="1100" u="none" strike="noStrike" dirty="0">
                          <a:effectLst/>
                        </a:rPr>
                        <a:t>113.212.054,92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l-SI" sz="1100" u="none" strike="noStrike" dirty="0">
                          <a:effectLst/>
                        </a:rPr>
                        <a:t>131.387.166,92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l-SI" sz="1100" u="none" strike="noStrike" dirty="0">
                          <a:effectLst/>
                        </a:rPr>
                        <a:t>433.710.524,77</a:t>
                      </a:r>
                      <a:endParaRPr lang="sl-S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04664579"/>
                  </a:ext>
                </a:extLst>
              </a:tr>
            </a:tbl>
          </a:graphicData>
        </a:graphic>
      </p:graphicFrame>
      <p:graphicFrame>
        <p:nvGraphicFramePr>
          <p:cNvPr id="6" name="Grafikon 5">
            <a:extLst>
              <a:ext uri="{FF2B5EF4-FFF2-40B4-BE49-F238E27FC236}">
                <a16:creationId xmlns:a16="http://schemas.microsoft.com/office/drawing/2014/main" id="{C071E1FB-909C-92DB-6F0A-F04D1BEA37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1452230"/>
              </p:ext>
            </p:extLst>
          </p:nvPr>
        </p:nvGraphicFramePr>
        <p:xfrm>
          <a:off x="502483" y="2594579"/>
          <a:ext cx="7058025" cy="3167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7403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besedila 1">
            <a:extLst>
              <a:ext uri="{FF2B5EF4-FFF2-40B4-BE49-F238E27FC236}">
                <a16:creationId xmlns:a16="http://schemas.microsoft.com/office/drawing/2014/main" id="{49051288-D107-4307-AA27-6B809189F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5054" y="482886"/>
            <a:ext cx="8044177" cy="1079304"/>
          </a:xfr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sl-SI" dirty="0"/>
              <a:t>Posredovanje </a:t>
            </a:r>
            <a:r>
              <a:rPr lang="sl-SI" dirty="0" err="1"/>
              <a:t>vZaP</a:t>
            </a:r>
            <a:r>
              <a:rPr lang="sl-SI" dirty="0"/>
              <a:t> na EK – 9. </a:t>
            </a:r>
            <a:r>
              <a:rPr lang="sl-SI" dirty="0" err="1"/>
              <a:t>obr</a:t>
            </a:r>
            <a:r>
              <a:rPr lang="sl-SI" dirty="0"/>
              <a:t>. leto</a:t>
            </a:r>
          </a:p>
        </p:txBody>
      </p:sp>
      <p:sp>
        <p:nvSpPr>
          <p:cNvPr id="7" name="Pravokotnik 6">
            <a:extLst>
              <a:ext uri="{FF2B5EF4-FFF2-40B4-BE49-F238E27FC236}">
                <a16:creationId xmlns:a16="http://schemas.microsoft.com/office/drawing/2014/main" id="{53901D1F-A2D4-42AE-AE21-13F96027D933}"/>
              </a:ext>
            </a:extLst>
          </p:cNvPr>
          <p:cNvSpPr/>
          <p:nvPr/>
        </p:nvSpPr>
        <p:spPr>
          <a:xfrm>
            <a:off x="3245923" y="5679086"/>
            <a:ext cx="2480166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5400" b="1" cap="none" spc="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13 % FN</a:t>
            </a: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F308D59A-4DD8-B703-436D-9034D40019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1129587"/>
              </p:ext>
            </p:extLst>
          </p:nvPr>
        </p:nvGraphicFramePr>
        <p:xfrm>
          <a:off x="555054" y="2019927"/>
          <a:ext cx="8044175" cy="34664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0453">
                  <a:extLst>
                    <a:ext uri="{9D8B030D-6E8A-4147-A177-3AD203B41FA5}">
                      <a16:colId xmlns:a16="http://schemas.microsoft.com/office/drawing/2014/main" val="860657193"/>
                    </a:ext>
                  </a:extLst>
                </a:gridCol>
                <a:gridCol w="845784">
                  <a:extLst>
                    <a:ext uri="{9D8B030D-6E8A-4147-A177-3AD203B41FA5}">
                      <a16:colId xmlns:a16="http://schemas.microsoft.com/office/drawing/2014/main" val="1789688834"/>
                    </a:ext>
                  </a:extLst>
                </a:gridCol>
                <a:gridCol w="632362">
                  <a:extLst>
                    <a:ext uri="{9D8B030D-6E8A-4147-A177-3AD203B41FA5}">
                      <a16:colId xmlns:a16="http://schemas.microsoft.com/office/drawing/2014/main" val="1826302891"/>
                    </a:ext>
                  </a:extLst>
                </a:gridCol>
                <a:gridCol w="632362">
                  <a:extLst>
                    <a:ext uri="{9D8B030D-6E8A-4147-A177-3AD203B41FA5}">
                      <a16:colId xmlns:a16="http://schemas.microsoft.com/office/drawing/2014/main" val="2432090456"/>
                    </a:ext>
                  </a:extLst>
                </a:gridCol>
                <a:gridCol w="790453">
                  <a:extLst>
                    <a:ext uri="{9D8B030D-6E8A-4147-A177-3AD203B41FA5}">
                      <a16:colId xmlns:a16="http://schemas.microsoft.com/office/drawing/2014/main" val="2573528379"/>
                    </a:ext>
                  </a:extLst>
                </a:gridCol>
                <a:gridCol w="790453">
                  <a:extLst>
                    <a:ext uri="{9D8B030D-6E8A-4147-A177-3AD203B41FA5}">
                      <a16:colId xmlns:a16="http://schemas.microsoft.com/office/drawing/2014/main" val="4036745074"/>
                    </a:ext>
                  </a:extLst>
                </a:gridCol>
                <a:gridCol w="790453">
                  <a:extLst>
                    <a:ext uri="{9D8B030D-6E8A-4147-A177-3AD203B41FA5}">
                      <a16:colId xmlns:a16="http://schemas.microsoft.com/office/drawing/2014/main" val="991403680"/>
                    </a:ext>
                  </a:extLst>
                </a:gridCol>
                <a:gridCol w="790453">
                  <a:extLst>
                    <a:ext uri="{9D8B030D-6E8A-4147-A177-3AD203B41FA5}">
                      <a16:colId xmlns:a16="http://schemas.microsoft.com/office/drawing/2014/main" val="3747168047"/>
                    </a:ext>
                  </a:extLst>
                </a:gridCol>
                <a:gridCol w="790453">
                  <a:extLst>
                    <a:ext uri="{9D8B030D-6E8A-4147-A177-3AD203B41FA5}">
                      <a16:colId xmlns:a16="http://schemas.microsoft.com/office/drawing/2014/main" val="1657191087"/>
                    </a:ext>
                  </a:extLst>
                </a:gridCol>
                <a:gridCol w="1190949">
                  <a:extLst>
                    <a:ext uri="{9D8B030D-6E8A-4147-A177-3AD203B41FA5}">
                      <a16:colId xmlns:a16="http://schemas.microsoft.com/office/drawing/2014/main" val="695886449"/>
                    </a:ext>
                  </a:extLst>
                </a:gridCol>
              </a:tblGrid>
              <a:tr h="660279">
                <a:tc>
                  <a:txBody>
                    <a:bodyPr/>
                    <a:lstStyle/>
                    <a:p>
                      <a:pPr algn="l" fontAlgn="t"/>
                      <a:r>
                        <a:rPr lang="sl-SI" sz="900" b="1" u="none" strike="noStrike" dirty="0">
                          <a:effectLst/>
                        </a:rPr>
                        <a:t>Datum kreiranja ZAP</a:t>
                      </a:r>
                      <a:endParaRPr lang="sl-SI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1" u="none" strike="noStrike">
                          <a:effectLst/>
                        </a:rPr>
                        <a:t>(300.) Številka zahtevka za plačilo</a:t>
                      </a:r>
                      <a:endParaRPr lang="pl-PL" sz="9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l-SI" sz="900" b="1" u="none" strike="noStrike">
                          <a:effectLst/>
                        </a:rPr>
                        <a:t>(300.c) Vrsta ZAP-a</a:t>
                      </a:r>
                      <a:endParaRPr lang="sl-SI" sz="9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1" u="none" strike="noStrike">
                          <a:effectLst/>
                        </a:rPr>
                        <a:t>(306.a) Datum predložitve komisiji</a:t>
                      </a:r>
                      <a:endParaRPr lang="pl-PL" sz="9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1" u="none" strike="noStrike">
                          <a:effectLst/>
                        </a:rPr>
                        <a:t>(304.) Znesek zahtevka za plačilo iz SFC</a:t>
                      </a:r>
                      <a:endParaRPr lang="pl-PL" sz="9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l-SI" sz="900" b="1" u="none" strike="noStrike">
                          <a:effectLst/>
                        </a:rPr>
                        <a:t>(309.) Datum plačila</a:t>
                      </a:r>
                      <a:endParaRPr lang="sl-SI" sz="9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l-SI" sz="900" b="1" u="none" strike="noStrike">
                          <a:effectLst/>
                        </a:rPr>
                        <a:t>(308.) Znesek plačila</a:t>
                      </a:r>
                      <a:endParaRPr lang="sl-SI" sz="9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l-SI" sz="900" b="1" u="none" strike="noStrike">
                          <a:effectLst/>
                        </a:rPr>
                        <a:t>Razlika ((304.)-(308.))</a:t>
                      </a:r>
                      <a:endParaRPr lang="sl-SI" sz="9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l-SI" sz="900" b="1" u="none" strike="noStrike">
                          <a:effectLst/>
                        </a:rPr>
                        <a:t>(3.) Naziv sklada</a:t>
                      </a:r>
                      <a:endParaRPr lang="sl-SI" sz="9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l-SI" sz="900" b="1" u="none" strike="noStrike" dirty="0">
                          <a:effectLst/>
                        </a:rPr>
                        <a:t>Status</a:t>
                      </a:r>
                      <a:endParaRPr lang="sl-SI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/>
                </a:tc>
                <a:extLst>
                  <a:ext uri="{0D108BD9-81ED-4DB2-BD59-A6C34878D82A}">
                    <a16:rowId xmlns:a16="http://schemas.microsoft.com/office/drawing/2014/main" val="2450509661"/>
                  </a:ext>
                </a:extLst>
              </a:tr>
              <a:tr h="165070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2.08.2022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44/2022 ESRR (A)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Vmesni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3.08.2022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29.871.274,04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16.09.2022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19.485.345,86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10.385.928,18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ESRR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WPL - Plačano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extLst>
                  <a:ext uri="{0D108BD9-81ED-4DB2-BD59-A6C34878D82A}">
                    <a16:rowId xmlns:a16="http://schemas.microsoft.com/office/drawing/2014/main" val="839734257"/>
                  </a:ext>
                </a:extLst>
              </a:tr>
              <a:tr h="165070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4.08.2022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45/2022 ESS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Vmesni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4.08.2022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21.943.292,57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22.09.2022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19.748.963,31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2.194.329,26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ESS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WPL - Plačano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extLst>
                  <a:ext uri="{0D108BD9-81ED-4DB2-BD59-A6C34878D82A}">
                    <a16:rowId xmlns:a16="http://schemas.microsoft.com/office/drawing/2014/main" val="3398550225"/>
                  </a:ext>
                </a:extLst>
              </a:tr>
              <a:tr h="165070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4.08.2022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43/2022 KS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Vmesni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4.08.2022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17.808.650,99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16.09.2022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16.027.785,89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1.780.865,10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KS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WPL - Plačano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extLst>
                  <a:ext uri="{0D108BD9-81ED-4DB2-BD59-A6C34878D82A}">
                    <a16:rowId xmlns:a16="http://schemas.microsoft.com/office/drawing/2014/main" val="2207040021"/>
                  </a:ext>
                </a:extLst>
              </a:tr>
              <a:tr h="165070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6.10.2022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46/2022 ESS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Vmesni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7.10.2022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40.646.461,11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12.12.2022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36.581.815,00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4.064.646,11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ESS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WPL - Plačano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extLst>
                  <a:ext uri="{0D108BD9-81ED-4DB2-BD59-A6C34878D82A}">
                    <a16:rowId xmlns:a16="http://schemas.microsoft.com/office/drawing/2014/main" val="2091404373"/>
                  </a:ext>
                </a:extLst>
              </a:tr>
              <a:tr h="165070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12.10.2022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45/2022 ESRR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Vmesni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14.10.2022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18.756.589,91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7.12.2022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15.068.148,07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3.688.441,84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ESRR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WPL - Plačano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extLst>
                  <a:ext uri="{0D108BD9-81ED-4DB2-BD59-A6C34878D82A}">
                    <a16:rowId xmlns:a16="http://schemas.microsoft.com/office/drawing/2014/main" val="363952900"/>
                  </a:ext>
                </a:extLst>
              </a:tr>
              <a:tr h="165070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21.11.2022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44/2022 KS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Vmesni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23.11.2022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16.438.709,19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13.12.2022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14.794.838,27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1.643.870,92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KS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WPL - Plačano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extLst>
                  <a:ext uri="{0D108BD9-81ED-4DB2-BD59-A6C34878D82A}">
                    <a16:rowId xmlns:a16="http://schemas.microsoft.com/office/drawing/2014/main" val="3867109440"/>
                  </a:ext>
                </a:extLst>
              </a:tr>
              <a:tr h="165070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29.11.2022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47/2022 ESS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Vmesni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1.12.2022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26.157.642,60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22.12.2022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23.541.878,34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2.615.764,26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ESS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WPL - Plačano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extLst>
                  <a:ext uri="{0D108BD9-81ED-4DB2-BD59-A6C34878D82A}">
                    <a16:rowId xmlns:a16="http://schemas.microsoft.com/office/drawing/2014/main" val="3506067349"/>
                  </a:ext>
                </a:extLst>
              </a:tr>
              <a:tr h="165070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6.12.2022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46/2022 ESRR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Vmesni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6.12.2022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28.369.103,91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20.12.2022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19.681.790,26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8.687.313,65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ESRR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WPL - Plačano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extLst>
                  <a:ext uri="{0D108BD9-81ED-4DB2-BD59-A6C34878D82A}">
                    <a16:rowId xmlns:a16="http://schemas.microsoft.com/office/drawing/2014/main" val="1432463835"/>
                  </a:ext>
                </a:extLst>
              </a:tr>
              <a:tr h="165070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22.12.2022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48/2022 ESS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Vmesni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23.12.2022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8.133.195,27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30.12.2022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7.319.875,74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813.319,53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ESS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WPL - Plačano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extLst>
                  <a:ext uri="{0D108BD9-81ED-4DB2-BD59-A6C34878D82A}">
                    <a16:rowId xmlns:a16="http://schemas.microsoft.com/office/drawing/2014/main" val="3514729096"/>
                  </a:ext>
                </a:extLst>
              </a:tr>
              <a:tr h="165070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28.12.2022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47/2022 ESRR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Vmesni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28.12.2022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34.207.379,41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23.02.2023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30.318.748,04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3.888.631,37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ESRR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WPL - Plačano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extLst>
                  <a:ext uri="{0D108BD9-81ED-4DB2-BD59-A6C34878D82A}">
                    <a16:rowId xmlns:a16="http://schemas.microsoft.com/office/drawing/2014/main" val="666067437"/>
                  </a:ext>
                </a:extLst>
              </a:tr>
              <a:tr h="165070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28.12.2022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45/2022 KS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Vmesni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28.12.2022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28.768.092,98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3.01.2023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25.891.283,68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2.876.809,30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KS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WPL - Plačano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extLst>
                  <a:ext uri="{0D108BD9-81ED-4DB2-BD59-A6C34878D82A}">
                    <a16:rowId xmlns:a16="http://schemas.microsoft.com/office/drawing/2014/main" val="4050527893"/>
                  </a:ext>
                </a:extLst>
              </a:tr>
              <a:tr h="165070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6.02.2023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48/2023 ESRR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Vmesni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7.02.2023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41.099.907,57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10.03.2023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34.516.652,41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6.583.255,16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ESRR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WPL - Plačano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extLst>
                  <a:ext uri="{0D108BD9-81ED-4DB2-BD59-A6C34878D82A}">
                    <a16:rowId xmlns:a16="http://schemas.microsoft.com/office/drawing/2014/main" val="176144118"/>
                  </a:ext>
                </a:extLst>
              </a:tr>
              <a:tr h="165070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9.02.2023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46/2023 KS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Vmesni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14.02.2023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56.867.971,76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14.03.2023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51.181.174,58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5.686.797,18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KS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WPL - Plačano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extLst>
                  <a:ext uri="{0D108BD9-81ED-4DB2-BD59-A6C34878D82A}">
                    <a16:rowId xmlns:a16="http://schemas.microsoft.com/office/drawing/2014/main" val="3758140855"/>
                  </a:ext>
                </a:extLst>
              </a:tr>
              <a:tr h="165070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29.03.2023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49/2023 ESS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Vmesni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30.03.2023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17.265.142,54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17.04.2023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15.538.628,29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1.726.514,25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ESS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WPL - Plačano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extLst>
                  <a:ext uri="{0D108BD9-81ED-4DB2-BD59-A6C34878D82A}">
                    <a16:rowId xmlns:a16="http://schemas.microsoft.com/office/drawing/2014/main" val="959100585"/>
                  </a:ext>
                </a:extLst>
              </a:tr>
              <a:tr h="165070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29.03.2023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47/2023 KS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Vmesni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30.03.2023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11.503.747,06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25.04.2023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10.353.372,35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1.150.374,71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KS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WPL - Plačano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extLst>
                  <a:ext uri="{0D108BD9-81ED-4DB2-BD59-A6C34878D82A}">
                    <a16:rowId xmlns:a16="http://schemas.microsoft.com/office/drawing/2014/main" val="2868998835"/>
                  </a:ext>
                </a:extLst>
              </a:tr>
              <a:tr h="165070"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29.03.2023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49/2023 ESRR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Vmesni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30.03.2023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37.185.265,84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24.04.2023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30.295.948,55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6.889.317,29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ESRR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WPL - Plačano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extLst>
                  <a:ext uri="{0D108BD9-81ED-4DB2-BD59-A6C34878D82A}">
                    <a16:rowId xmlns:a16="http://schemas.microsoft.com/office/drawing/2014/main" val="642727634"/>
                  </a:ext>
                </a:extLst>
              </a:tr>
              <a:tr h="165070"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435.022.426,75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370.346.248,64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900" u="none" strike="noStrike">
                          <a:effectLst/>
                        </a:rPr>
                        <a:t>64.676.178,11</a:t>
                      </a:r>
                      <a:endParaRPr lang="sl-SI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>
                          <a:effectLst/>
                        </a:rPr>
                        <a:t> </a:t>
                      </a:r>
                      <a:endParaRPr lang="sl-SI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900" u="none" strike="noStrike" dirty="0">
                          <a:effectLst/>
                        </a:rPr>
                        <a:t> </a:t>
                      </a:r>
                      <a:endParaRPr lang="sl-SI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2" marR="7752" marT="7752" marB="0" anchor="b"/>
                </a:tc>
                <a:extLst>
                  <a:ext uri="{0D108BD9-81ED-4DB2-BD59-A6C34878D82A}">
                    <a16:rowId xmlns:a16="http://schemas.microsoft.com/office/drawing/2014/main" val="767292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8422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lowchart: Document 19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631" y="0"/>
            <a:ext cx="2436019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grada besedila 1">
            <a:extLst>
              <a:ext uri="{FF2B5EF4-FFF2-40B4-BE49-F238E27FC236}">
                <a16:creationId xmlns:a16="http://schemas.microsoft.com/office/drawing/2014/main" id="{BAB909E1-D9D0-460B-B560-9DED23DBF73C}"/>
              </a:ext>
            </a:extLst>
          </p:cNvPr>
          <p:cNvSpPr txBox="1">
            <a:spLocks/>
          </p:cNvSpPr>
          <p:nvPr/>
        </p:nvSpPr>
        <p:spPr>
          <a:xfrm>
            <a:off x="628650" y="171162"/>
            <a:ext cx="2130136" cy="23711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</a:pPr>
            <a:r>
              <a:rPr lang="en-US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Prejeta letna predplačila 2023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62E16885-ACAF-F4F5-69B2-3165C660D0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823116"/>
              </p:ext>
            </p:extLst>
          </p:nvPr>
        </p:nvGraphicFramePr>
        <p:xfrm>
          <a:off x="3155949" y="1694072"/>
          <a:ext cx="5510653" cy="3470835"/>
        </p:xfrm>
        <a:graphic>
          <a:graphicData uri="http://schemas.openxmlformats.org/drawingml/2006/table">
            <a:tbl>
              <a:tblPr firstRow="1" firstCol="1" bandRow="1">
                <a:noFill/>
                <a:tableStyleId>{5C22544A-7EE6-4342-B048-85BDC9FD1C3A}</a:tableStyleId>
              </a:tblPr>
              <a:tblGrid>
                <a:gridCol w="2990495">
                  <a:extLst>
                    <a:ext uri="{9D8B030D-6E8A-4147-A177-3AD203B41FA5}">
                      <a16:colId xmlns:a16="http://schemas.microsoft.com/office/drawing/2014/main" val="2469073855"/>
                    </a:ext>
                  </a:extLst>
                </a:gridCol>
                <a:gridCol w="2520158">
                  <a:extLst>
                    <a:ext uri="{9D8B030D-6E8A-4147-A177-3AD203B41FA5}">
                      <a16:colId xmlns:a16="http://schemas.microsoft.com/office/drawing/2014/main" val="2711945618"/>
                    </a:ext>
                  </a:extLst>
                </a:gridCol>
              </a:tblGrid>
              <a:tr h="1109723">
                <a:tc>
                  <a:txBody>
                    <a:bodyPr/>
                    <a:lstStyle/>
                    <a:p>
                      <a:r>
                        <a:rPr lang="sl-SI" sz="23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Nakazilo letnega predplačila 2023</a:t>
                      </a:r>
                      <a:endParaRPr lang="sl-SI" sz="23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5139" marR="177083" marT="177083" marB="17708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23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41.543.618,98</a:t>
                      </a:r>
                      <a:endParaRPr lang="sl-SI" sz="23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5139" marR="177083" marT="177083" marB="17708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3608918"/>
                  </a:ext>
                </a:extLst>
              </a:tr>
              <a:tr h="1180556">
                <a:tc>
                  <a:txBody>
                    <a:bodyPr/>
                    <a:lstStyle/>
                    <a:p>
                      <a:r>
                        <a:rPr lang="sl-SI" sz="18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Nakazilo letnega predplačila 2023 (3 %) ESRR</a:t>
                      </a:r>
                      <a:endParaRPr lang="sl-SI" sz="18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5139" marR="153472" marT="153472" marB="153472" anchor="ctr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18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23.262.681,08</a:t>
                      </a:r>
                      <a:endParaRPr lang="sl-SI" sz="18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5139" marR="153472" marT="153472" marB="153472" anchor="ctr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5133720"/>
                  </a:ext>
                </a:extLst>
              </a:tr>
              <a:tr h="1180556">
                <a:tc>
                  <a:txBody>
                    <a:bodyPr/>
                    <a:lstStyle/>
                    <a:p>
                      <a:r>
                        <a:rPr lang="sl-SI" sz="18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Nakazilo letnega predplačila 2023 (3 %) KS</a:t>
                      </a:r>
                      <a:endParaRPr lang="sl-SI" sz="18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5139" marR="153472" marT="153472" marB="153472" anchor="ctr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18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18.280.937,90</a:t>
                      </a:r>
                      <a:endParaRPr lang="sl-SI" sz="18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95139" marR="153472" marT="153472" marB="153472" anchor="ctr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9141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9323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6014</TotalTime>
  <Words>1121</Words>
  <Application>Microsoft Office PowerPoint</Application>
  <PresentationFormat>Diaprojekcija na zaslonu (4:3)</PresentationFormat>
  <Paragraphs>692</Paragraphs>
  <Slides>13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Finančna realizacija izvajanja Operativnega programa za izvajanje evropske kohezijske politike 2014–2020  (poročilo organa za potrjevanje)  mag. Evelyn Filip, vodja CA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Hvala za vašo pozornost.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Mitja Ribic</dc:creator>
  <cp:lastModifiedBy>bblagus</cp:lastModifiedBy>
  <cp:revision>156</cp:revision>
  <cp:lastPrinted>2023-07-04T14:13:10Z</cp:lastPrinted>
  <dcterms:created xsi:type="dcterms:W3CDTF">2015-02-26T08:26:11Z</dcterms:created>
  <dcterms:modified xsi:type="dcterms:W3CDTF">2023-07-06T06:27:12Z</dcterms:modified>
</cp:coreProperties>
</file>