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 bookmarkIdSeed="2">
  <p:sldMasterIdLst>
    <p:sldMasterId id="2147483650" r:id="rId1"/>
    <p:sldMasterId id="2147483731" r:id="rId2"/>
  </p:sldMasterIdLst>
  <p:notesMasterIdLst>
    <p:notesMasterId r:id="rId35"/>
  </p:notesMasterIdLst>
  <p:handoutMasterIdLst>
    <p:handoutMasterId r:id="rId36"/>
  </p:handoutMasterIdLst>
  <p:sldIdLst>
    <p:sldId id="350" r:id="rId3"/>
    <p:sldId id="400" r:id="rId4"/>
    <p:sldId id="449" r:id="rId5"/>
    <p:sldId id="413" r:id="rId6"/>
    <p:sldId id="401" r:id="rId7"/>
    <p:sldId id="335" r:id="rId8"/>
    <p:sldId id="420" r:id="rId9"/>
    <p:sldId id="431" r:id="rId10"/>
    <p:sldId id="432" r:id="rId11"/>
    <p:sldId id="453" r:id="rId12"/>
    <p:sldId id="454" r:id="rId13"/>
    <p:sldId id="456" r:id="rId14"/>
    <p:sldId id="434" r:id="rId15"/>
    <p:sldId id="359" r:id="rId16"/>
    <p:sldId id="417" r:id="rId17"/>
    <p:sldId id="436" r:id="rId18"/>
    <p:sldId id="398" r:id="rId19"/>
    <p:sldId id="387" r:id="rId20"/>
    <p:sldId id="439" r:id="rId21"/>
    <p:sldId id="440" r:id="rId22"/>
    <p:sldId id="395" r:id="rId23"/>
    <p:sldId id="447" r:id="rId24"/>
    <p:sldId id="433" r:id="rId25"/>
    <p:sldId id="386" r:id="rId26"/>
    <p:sldId id="372" r:id="rId27"/>
    <p:sldId id="343" r:id="rId28"/>
    <p:sldId id="452" r:id="rId29"/>
    <p:sldId id="379" r:id="rId30"/>
    <p:sldId id="305" r:id="rId31"/>
    <p:sldId id="426" r:id="rId32"/>
    <p:sldId id="446" r:id="rId33"/>
    <p:sldId id="303" r:id="rId34"/>
  </p:sldIdLst>
  <p:sldSz cx="9144000" cy="6858000" type="screen4x3"/>
  <p:notesSz cx="6794500" cy="992505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Republika" panose="02000506040000020004" pitchFamily="2" charset="-18"/>
      <p:regular r:id="rId41"/>
      <p:bold r:id="rId42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ivzeti razdelek" id="{877B6BFA-7B71-4678-893A-D855E8FABEE4}">
          <p14:sldIdLst>
            <p14:sldId id="350"/>
            <p14:sldId id="400"/>
            <p14:sldId id="449"/>
            <p14:sldId id="413"/>
            <p14:sldId id="401"/>
            <p14:sldId id="335"/>
            <p14:sldId id="420"/>
            <p14:sldId id="431"/>
            <p14:sldId id="432"/>
            <p14:sldId id="453"/>
            <p14:sldId id="454"/>
            <p14:sldId id="456"/>
            <p14:sldId id="434"/>
            <p14:sldId id="359"/>
            <p14:sldId id="417"/>
            <p14:sldId id="436"/>
            <p14:sldId id="398"/>
            <p14:sldId id="387"/>
            <p14:sldId id="439"/>
            <p14:sldId id="440"/>
            <p14:sldId id="395"/>
            <p14:sldId id="447"/>
            <p14:sldId id="433"/>
            <p14:sldId id="386"/>
            <p14:sldId id="372"/>
            <p14:sldId id="343"/>
            <p14:sldId id="452"/>
            <p14:sldId id="379"/>
            <p14:sldId id="305"/>
            <p14:sldId id="426"/>
            <p14:sldId id="446"/>
            <p14:sldId id="3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gor Greif" initials="GG" lastIdx="1" clrIdx="0">
    <p:extLst>
      <p:ext uri="{19B8F6BF-5375-455C-9EA6-DF929625EA0E}">
        <p15:presenceInfo xmlns:p15="http://schemas.microsoft.com/office/powerpoint/2012/main" userId="S::Gregor.Greif@gov.si::bade6438-5018-4881-9e5e-b570a03569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9999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75" autoAdjust="0"/>
    <p:restoredTop sz="85627" autoAdjust="0"/>
  </p:normalViewPr>
  <p:slideViewPr>
    <p:cSldViewPr snapToGrid="0" snapToObjects="1">
      <p:cViewPr varScale="1">
        <p:scale>
          <a:sx n="113" d="100"/>
          <a:sy n="113" d="100"/>
        </p:scale>
        <p:origin x="1518" y="102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0" y="-79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7" d="100"/>
          <a:sy n="77" d="100"/>
        </p:scale>
        <p:origin x="3360" y="108"/>
      </p:cViewPr>
      <p:guideLst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6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2.fntdata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43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2944813" cy="49561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68" tIns="45733" rIns="91468" bIns="4573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4" y="0"/>
            <a:ext cx="2944813" cy="49561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68" tIns="45733" rIns="91468" bIns="4573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C54768AD-204A-4215-BD53-84CC9E25AACA}" type="datetime1">
              <a:rPr lang="sl-SI"/>
              <a:pPr>
                <a:defRPr/>
              </a:pPr>
              <a:t>6. 07. 2023</a:t>
            </a:fld>
            <a:endParaRPr lang="sl-SI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9427845"/>
            <a:ext cx="2944813" cy="49561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68" tIns="45733" rIns="91468" bIns="45733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4" y="9427845"/>
            <a:ext cx="2944813" cy="49561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68" tIns="45733" rIns="91468" bIns="4573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0482F4F8-C183-4D42-9A3E-9EAED7A1E1D9}" type="slidenum">
              <a:rPr lang="sl-SI"/>
              <a:pPr>
                <a:defRPr/>
              </a:pPr>
              <a:t>‹#›</a:t>
            </a:fld>
            <a:r>
              <a:rPr lang="sl-SI"/>
              <a:t>/(##)</a:t>
            </a:r>
          </a:p>
        </p:txBody>
      </p:sp>
    </p:spTree>
    <p:extLst>
      <p:ext uri="{BB962C8B-B14F-4D97-AF65-F5344CB8AC3E}">
        <p14:creationId xmlns:p14="http://schemas.microsoft.com/office/powerpoint/2010/main" val="180488776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2944813" cy="49561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68" tIns="45733" rIns="91468" bIns="4573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4" y="0"/>
            <a:ext cx="2944813" cy="49561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68" tIns="45733" rIns="91468" bIns="4573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6960E445-93F1-4C19-8A25-638853BC2F51}" type="datetime1">
              <a:rPr lang="sl-SI"/>
              <a:pPr>
                <a:defRPr/>
              </a:pPr>
              <a:t>6. 07. 2023</a:t>
            </a:fld>
            <a:endParaRPr lang="sl-SI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720"/>
            <a:ext cx="5435600" cy="44653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68" tIns="45733" rIns="91468" bIns="457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noProof="0"/>
              <a:t>Click to edit Master text styles</a:t>
            </a:r>
          </a:p>
          <a:p>
            <a:pPr lvl="1"/>
            <a:r>
              <a:rPr lang="sl-SI" noProof="0"/>
              <a:t>Second level</a:t>
            </a:r>
          </a:p>
          <a:p>
            <a:pPr lvl="2"/>
            <a:r>
              <a:rPr lang="sl-SI" noProof="0"/>
              <a:t>Third level</a:t>
            </a:r>
          </a:p>
          <a:p>
            <a:pPr lvl="3"/>
            <a:r>
              <a:rPr lang="sl-SI" noProof="0"/>
              <a:t>Fourth level</a:t>
            </a:r>
          </a:p>
          <a:p>
            <a:pPr lvl="4"/>
            <a:r>
              <a:rPr lang="sl-SI" noProof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427845"/>
            <a:ext cx="2944813" cy="49561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68" tIns="45733" rIns="91468" bIns="45733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4" y="9427845"/>
            <a:ext cx="2944813" cy="49561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68" tIns="45733" rIns="91468" bIns="4573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A7D22BCA-1938-417C-9214-6164618E532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0781468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791251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35919038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b="0" dirty="0"/>
          </a:p>
        </p:txBody>
      </p:sp>
    </p:spTree>
    <p:extLst>
      <p:ext uri="{BB962C8B-B14F-4D97-AF65-F5344CB8AC3E}">
        <p14:creationId xmlns:p14="http://schemas.microsoft.com/office/powerpoint/2010/main" val="30276948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654726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1686875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51125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b="0" dirty="0"/>
          </a:p>
        </p:txBody>
      </p:sp>
    </p:spTree>
    <p:extLst>
      <p:ext uri="{BB962C8B-B14F-4D97-AF65-F5344CB8AC3E}">
        <p14:creationId xmlns:p14="http://schemas.microsoft.com/office/powerpoint/2010/main" val="2991956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13421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55039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35931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94967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04879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08063" y="6356350"/>
            <a:ext cx="19399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2390F-7B07-447C-8549-B88F7C6B761B}" type="datetime1">
              <a:rPr lang="sl-SI" smtClean="0"/>
              <a:t>6. 07. 2023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1E35F-680F-430C-9526-32D3E14CB1A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5846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AA2F3-7320-4A4D-9E8C-9BFE2B4EC902}" type="datetime1">
              <a:rPr lang="sl-SI" smtClean="0"/>
              <a:t>6. 07. 2023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BCED5-F7A4-4A94-8926-C44EACB1F4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25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3AFE7-3255-43E1-B45F-A2CBAB205BE9}" type="datetime1">
              <a:rPr lang="sl-SI" smtClean="0"/>
              <a:t>6. 07. 2023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41634-C9CC-457B-9500-661437989A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07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AF178-77FE-485C-B1A8-AC8E1C104704}" type="datetime1">
              <a:rPr lang="sl-SI" smtClean="0"/>
              <a:t>6. 07. 2023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63ED7-83F3-4A8F-A016-9A7DEA6E3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42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A1CB-3C1B-4D18-9A54-C74D53F9909E}" type="datetime1">
              <a:rPr lang="sl-SI" smtClean="0"/>
              <a:t>6. 07. 2023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8904D-197B-4E8A-81BC-DF5B722AB5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62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0B957-E1A0-4637-AE5C-8AF02B180F19}" type="datetime1">
              <a:rPr lang="sl-SI" smtClean="0"/>
              <a:t>6. 07. 2023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21234-13A9-41B2-88D2-98394431D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84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351C3-1904-4358-ABD4-04CA41BF5D86}" type="datetime1">
              <a:rPr lang="sl-SI" smtClean="0"/>
              <a:t>6. 07. 2023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F8C18-44A6-4213-B056-58502FF4BB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12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2526E-BF63-42D3-BB98-2ACA3AD12192}" type="datetime1">
              <a:rPr lang="sl-SI" smtClean="0"/>
              <a:t>6. 07. 2023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41343-760C-4A99-B169-F80D149FDF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77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2AE87-CD4E-4DBA-BE0B-94856C5D5C43}" type="datetime1">
              <a:rPr lang="sl-SI" smtClean="0"/>
              <a:t>6. 07. 2023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F6180-ED4E-4656-A76A-31E07C6EE0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83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D6071-C835-4D0A-8F3A-10589F69F7F1}" type="datetime1">
              <a:rPr lang="sl-SI" smtClean="0"/>
              <a:t>6. 07. 2023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24F7F-4C0C-4159-AE6E-E94CADBAA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8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11E17-685A-4365-BE8B-C51E6E4B0F20}" type="datetime1">
              <a:rPr lang="sl-SI" smtClean="0"/>
              <a:t>6. 07. 2023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AC279-F02B-4610-9F68-7B547C1FB1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4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999" y="1440000"/>
            <a:ext cx="7139407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7999" y="2880000"/>
            <a:ext cx="7139407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278D8-BF1B-4BBD-9F9F-4DDA9CB82596}" type="datetime1">
              <a:rPr lang="sl-SI" smtClean="0"/>
              <a:t>6. 07. 2023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88FB7-A3A3-4119-A653-60653CD5F557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287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78F9B-2BEF-44D5-9B87-D0CFBFFADD79}" type="datetime1">
              <a:rPr lang="sl-SI" smtClean="0"/>
              <a:t>6. 07. 2023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8447F-B0D8-46F9-8260-ECA4BE71D9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971425" y="3240088"/>
            <a:ext cx="7201025" cy="2627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EB1BE-0679-405C-B3CF-83D79CBFC66C}" type="datetime1">
              <a:rPr lang="sl-SI" smtClean="0"/>
              <a:t>6. 07. 2023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C70F7-4E74-4929-9F7A-E8D604488439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5538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000" y="3240000"/>
            <a:ext cx="7200000" cy="2628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8916F-C5DE-41EA-801C-F65376E25AE6}" type="datetime1">
              <a:rPr lang="sl-SI" smtClean="0"/>
              <a:t>6. 07. 2023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BE155-5F52-4164-89B0-B50466356DBC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7687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971550" y="3240088"/>
            <a:ext cx="3313113" cy="26273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848225" y="3240088"/>
            <a:ext cx="3312000" cy="2627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>
          <a:xfrm>
            <a:off x="1008063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F81E5-F37C-49CF-ABF4-47A696799C0B}" type="datetime1">
              <a:rPr lang="sl-SI" smtClean="0"/>
              <a:t>6. 07. 2023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9BF0E-1C5B-4CBD-9F6C-81A8A6BB527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8843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2000" y="3240000"/>
            <a:ext cx="3312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8599" y="3240000"/>
            <a:ext cx="3312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08063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12EDB-0D14-488B-BD4E-DC747D9EDF41}" type="datetime1">
              <a:rPr lang="sl-SI" smtClean="0"/>
              <a:t>6. 07. 2023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03D51-A900-4D58-B81B-B7EC72AA8C9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0704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8599" y="3240000"/>
            <a:ext cx="3312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l-SI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71550" y="3240088"/>
            <a:ext cx="3313113" cy="2627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>
          <a:xfrm>
            <a:off x="1008063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2BA6EB-4260-4D47-922F-92CA7EE85F27}" type="datetime1">
              <a:rPr lang="sl-SI" smtClean="0"/>
              <a:t>6. 07. 2023</a:t>
            </a:fld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08BA6-50F5-498A-B1CC-3967BE50714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58454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A3B25-CD04-4B92-9817-5B50AEEE0AB4}" type="datetime1">
              <a:rPr lang="sl-SI" smtClean="0"/>
              <a:t>6. 07. 2023</a:t>
            </a:fld>
            <a:endParaRPr lang="sl-SI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96124-80F1-4D58-A5FC-6DB148F08462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2790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2FDFF-F70C-41A1-92B5-A89B7EFB6D58}" type="datetime1">
              <a:rPr lang="sl-SI" smtClean="0"/>
              <a:t>6. 07. 2023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5C37-655F-4654-B61C-8B51ABC54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1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71550" y="1547813"/>
            <a:ext cx="72009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sl-SI"/>
              <a:t>Click to edit Master title style</a:t>
            </a:r>
            <a:endParaRPr lang="sl-SI" altLang="sl-SI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71550" y="3240088"/>
            <a:ext cx="7200900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  <a:endParaRPr lang="sl-SI" alt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550" y="6356350"/>
            <a:ext cx="1582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FBDCF0-A186-43B9-A2DE-5CE2A83F85AB}" type="datetime1">
              <a:rPr lang="sl-SI" smtClean="0"/>
              <a:t>6. 07. 2023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BABABA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6081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78BC18-41C7-4B1E-8064-13BFFCFF4898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  <p:sp>
        <p:nvSpPr>
          <p:cNvPr id="2055" name="TextBox 8"/>
          <p:cNvSpPr txBox="1">
            <a:spLocks noChangeArrowheads="1"/>
          </p:cNvSpPr>
          <p:nvPr/>
        </p:nvSpPr>
        <p:spPr bwMode="auto">
          <a:xfrm>
            <a:off x="962025" y="708025"/>
            <a:ext cx="1204913" cy="5127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838"/>
              </a:lnSpc>
              <a:defRPr/>
            </a:pPr>
            <a:r>
              <a:rPr lang="en-US" sz="700">
                <a:solidFill>
                  <a:schemeClr val="tx2"/>
                </a:solidFill>
                <a:latin typeface="Republika" charset="-18"/>
              </a:rPr>
              <a:t>REPUBLIKA SLOVENIJA</a:t>
            </a:r>
          </a:p>
          <a:p>
            <a:pPr eaLnBrk="1" hangingPunct="1">
              <a:lnSpc>
                <a:spcPts val="838"/>
              </a:lnSpc>
              <a:defRPr/>
            </a:pPr>
            <a:r>
              <a:rPr lang="en-US" sz="700" b="1">
                <a:solidFill>
                  <a:schemeClr val="tx2"/>
                </a:solidFill>
                <a:latin typeface="Republika" charset="-18"/>
              </a:rPr>
              <a:t>MINISTRSTVO ZA </a:t>
            </a:r>
            <a:r>
              <a:rPr lang="sl-SI" sz="700" b="1">
                <a:solidFill>
                  <a:schemeClr val="tx2"/>
                </a:solidFill>
                <a:latin typeface="Republika" charset="-18"/>
              </a:rPr>
              <a:t>FINANCE</a:t>
            </a:r>
          </a:p>
          <a:p>
            <a:pPr eaLnBrk="1" hangingPunct="1">
              <a:lnSpc>
                <a:spcPts val="838"/>
              </a:lnSpc>
              <a:defRPr/>
            </a:pPr>
            <a:endParaRPr lang="sl-SI" sz="700" b="1">
              <a:solidFill>
                <a:schemeClr val="tx2"/>
              </a:solidFill>
              <a:latin typeface="Republika" charset="-18"/>
            </a:endParaRPr>
          </a:p>
          <a:p>
            <a:pPr eaLnBrk="1" hangingPunct="1">
              <a:lnSpc>
                <a:spcPts val="838"/>
              </a:lnSpc>
              <a:defRPr/>
            </a:pPr>
            <a:r>
              <a:rPr lang="sl-SI" sz="700" b="1">
                <a:solidFill>
                  <a:schemeClr val="tx2"/>
                </a:solidFill>
                <a:latin typeface="Republika" charset="-18"/>
              </a:rPr>
              <a:t>URAD REPUBLIKE SLOVENIJE ZA NADZOR PRORAČUNA</a:t>
            </a:r>
            <a:endParaRPr lang="en-US" sz="700" b="1">
              <a:solidFill>
                <a:schemeClr val="tx2"/>
              </a:solidFill>
              <a:latin typeface="Republika" charset="-18"/>
            </a:endParaRPr>
          </a:p>
        </p:txBody>
      </p:sp>
      <p:pic>
        <p:nvPicPr>
          <p:cNvPr id="1032" name="Picture 9" descr="grb moder za 10 pt.wm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39" r:id="rId2"/>
    <p:sldLayoutId id="2147483738" r:id="rId3"/>
    <p:sldLayoutId id="2147483737" r:id="rId4"/>
    <p:sldLayoutId id="2147483753" r:id="rId5"/>
    <p:sldLayoutId id="2147483754" r:id="rId6"/>
    <p:sldLayoutId id="2147483755" r:id="rId7"/>
    <p:sldLayoutId id="2147483736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Z:\JAVNA UPRAVA 2010\Si CGP\CGP_prirocnik_WEB\OUT\05 Medijsko promocijski elementi\11 PPT predstavitev\untitled folder\ozadje-01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Box 7"/>
          <p:cNvSpPr txBox="1">
            <a:spLocks noChangeArrowheads="1"/>
          </p:cNvSpPr>
          <p:nvPr/>
        </p:nvSpPr>
        <p:spPr bwMode="auto">
          <a:xfrm>
            <a:off x="962025" y="708025"/>
            <a:ext cx="1204913" cy="5127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838"/>
              </a:lnSpc>
              <a:defRPr/>
            </a:pPr>
            <a:r>
              <a:rPr lang="en-US" sz="700">
                <a:solidFill>
                  <a:schemeClr val="tx2"/>
                </a:solidFill>
                <a:latin typeface="Republika" charset="-18"/>
              </a:rPr>
              <a:t>REPUBLIKA SLOVENIJA</a:t>
            </a:r>
          </a:p>
          <a:p>
            <a:pPr eaLnBrk="1" hangingPunct="1">
              <a:lnSpc>
                <a:spcPts val="838"/>
              </a:lnSpc>
              <a:defRPr/>
            </a:pPr>
            <a:r>
              <a:rPr lang="en-US" sz="700" b="1">
                <a:solidFill>
                  <a:schemeClr val="tx2"/>
                </a:solidFill>
                <a:latin typeface="Republika" charset="-18"/>
              </a:rPr>
              <a:t>MINISTRSTVO ZA </a:t>
            </a:r>
            <a:r>
              <a:rPr lang="sl-SI" sz="700" b="1">
                <a:solidFill>
                  <a:schemeClr val="tx2"/>
                </a:solidFill>
                <a:latin typeface="Republika" charset="-18"/>
              </a:rPr>
              <a:t>FINANCE</a:t>
            </a:r>
          </a:p>
          <a:p>
            <a:pPr eaLnBrk="1" hangingPunct="1">
              <a:lnSpc>
                <a:spcPts val="838"/>
              </a:lnSpc>
              <a:defRPr/>
            </a:pPr>
            <a:endParaRPr lang="sl-SI" sz="700" b="1">
              <a:solidFill>
                <a:schemeClr val="tx2"/>
              </a:solidFill>
              <a:latin typeface="Republika" charset="-18"/>
            </a:endParaRPr>
          </a:p>
          <a:p>
            <a:pPr eaLnBrk="1" hangingPunct="1">
              <a:lnSpc>
                <a:spcPts val="838"/>
              </a:lnSpc>
              <a:defRPr/>
            </a:pPr>
            <a:r>
              <a:rPr lang="sl-SI" sz="700" b="1">
                <a:solidFill>
                  <a:schemeClr val="tx2"/>
                </a:solidFill>
                <a:latin typeface="Republika" charset="-18"/>
              </a:rPr>
              <a:t>URAD REPUBLIKE SLOVENIJE ZA NADZOR PRORAČUNA</a:t>
            </a:r>
            <a:endParaRPr lang="en-US" sz="700" b="1">
              <a:solidFill>
                <a:schemeClr val="tx2"/>
              </a:solidFill>
              <a:latin typeface="Republika" charset="-18"/>
            </a:endParaRPr>
          </a:p>
        </p:txBody>
      </p:sp>
      <p:pic>
        <p:nvPicPr>
          <p:cNvPr id="10244" name="Picture 8" descr="grb moder za 10 pt.wm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861ED7-1EF0-44F6-83D0-D4D2B4B7AEF3}" type="datetime1">
              <a:rPr lang="sl-SI" smtClean="0"/>
              <a:t>6. 07. 2023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BABABA"/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9BC7E42-9AE6-44A7-9A06-F57D2053B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0" r:id="rId2"/>
    <p:sldLayoutId id="2147483749" r:id="rId3"/>
    <p:sldLayoutId id="2147483748" r:id="rId4"/>
    <p:sldLayoutId id="2147483747" r:id="rId5"/>
    <p:sldLayoutId id="2147483746" r:id="rId6"/>
    <p:sldLayoutId id="2147483745" r:id="rId7"/>
    <p:sldLayoutId id="2147483744" r:id="rId8"/>
    <p:sldLayoutId id="2147483743" r:id="rId9"/>
    <p:sldLayoutId id="2147483742" r:id="rId10"/>
    <p:sldLayoutId id="2147483741" r:id="rId11"/>
    <p:sldLayoutId id="214748374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gov.si/drzavni-organi/organi-v-sestavi/urad-za-nadzor-proracuna/o-uradu/sektor-za-revizijo-evropskih-strukturnih-skladov/" TargetMode="Externa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p.gov.si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BF8C18-44A6-4213-B056-58502FF4BB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6869DA8-E1ED-4FD3-B495-C8DF49C82840}"/>
              </a:ext>
            </a:extLst>
          </p:cNvPr>
          <p:cNvSpPr txBox="1">
            <a:spLocks/>
          </p:cNvSpPr>
          <p:nvPr/>
        </p:nvSpPr>
        <p:spPr bwMode="auto">
          <a:xfrm>
            <a:off x="984069" y="1587000"/>
            <a:ext cx="7106740" cy="41954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sl-SI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sl-SI" sz="3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Revidiranje OP EKP 2014-2020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Urad RS za nadzor proračuna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sl-SI" sz="2800" b="1" kern="0" dirty="0">
                <a:solidFill>
                  <a:srgbClr val="C00000"/>
                </a:solidFill>
                <a:latin typeface="Calibri"/>
              </a:rPr>
              <a:t>(r</a:t>
            </a:r>
            <a:r>
              <a:rPr kumimoji="0" lang="sl-SI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evizijski</a:t>
            </a:r>
            <a:r>
              <a:rPr kumimoji="0" lang="sl-SI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organ)</a:t>
            </a:r>
            <a:r>
              <a:rPr kumimoji="0" lang="sl-SI" sz="4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sl-SI" sz="4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sl-SI" sz="2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Ljubljana, </a:t>
            </a:r>
            <a:r>
              <a:rPr lang="sl-SI" sz="1800" b="1" kern="0" dirty="0">
                <a:solidFill>
                  <a:srgbClr val="002060"/>
                </a:solidFill>
                <a:latin typeface="Calibri"/>
              </a:rPr>
              <a:t>5</a:t>
            </a:r>
            <a:r>
              <a:rPr kumimoji="0" lang="sl-SI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lang="sl-SI" sz="1800" b="1" kern="0" dirty="0">
                <a:solidFill>
                  <a:srgbClr val="002060"/>
                </a:solidFill>
                <a:latin typeface="Calibri"/>
              </a:rPr>
              <a:t>julij</a:t>
            </a:r>
            <a:r>
              <a:rPr kumimoji="0" lang="sl-SI" sz="1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2023</a:t>
            </a:r>
            <a:endParaRPr kumimoji="0" lang="en-GB" altLang="sl-SI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3" descr="image003">
            <a:extLst>
              <a:ext uri="{FF2B5EF4-FFF2-40B4-BE49-F238E27FC236}">
                <a16:creationId xmlns:a16="http://schemas.microsoft.com/office/drawing/2014/main" id="{16C8418F-E370-84FB-9412-302137E65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7" y="604007"/>
            <a:ext cx="1584325" cy="655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številke diapozitiva 1">
            <a:extLst>
              <a:ext uri="{FF2B5EF4-FFF2-40B4-BE49-F238E27FC236}">
                <a16:creationId xmlns:a16="http://schemas.microsoft.com/office/drawing/2014/main" id="{AF56E858-C3E3-4D14-90FE-1069C03E3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BF8C18-44A6-4213-B056-58502FF4BB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4E54D7AF-2703-B223-50C9-2D4E1B43FCF8}"/>
              </a:ext>
            </a:extLst>
          </p:cNvPr>
          <p:cNvSpPr txBox="1">
            <a:spLocks/>
          </p:cNvSpPr>
          <p:nvPr/>
        </p:nvSpPr>
        <p:spPr>
          <a:xfrm>
            <a:off x="2232660" y="720725"/>
            <a:ext cx="6362700" cy="828039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l-SI" sz="2500" b="1" kern="0" dirty="0">
                <a:solidFill>
                  <a:srgbClr val="002060"/>
                </a:solidFill>
              </a:rPr>
              <a:t>Ugotovitve in priporočila iz revizij sistema po ključnih zahtevah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D45431-7A11-FBCF-5520-41E3A6543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" y="1614486"/>
            <a:ext cx="7806690" cy="47705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>
              <a:defRPr/>
            </a:pPr>
            <a:r>
              <a:rPr lang="sl-SI" altLang="sl-SI" sz="2400" b="1" dirty="0">
                <a:solidFill>
                  <a:srgbClr val="C00000"/>
                </a:solidFill>
              </a:rPr>
              <a:t>Organ upravljanja (OU) in posredniški organi (PO)</a:t>
            </a:r>
          </a:p>
        </p:txBody>
      </p:sp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54FD59CE-E452-8765-556A-9B92F1B67A43}"/>
              </a:ext>
            </a:extLst>
          </p:cNvPr>
          <p:cNvGraphicFramePr>
            <a:graphicFrameLocks noGrp="1"/>
          </p:cNvGraphicFramePr>
          <p:nvPr/>
        </p:nvGraphicFramePr>
        <p:xfrm>
          <a:off x="777240" y="2157262"/>
          <a:ext cx="7806694" cy="422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951">
                  <a:extLst>
                    <a:ext uri="{9D8B030D-6E8A-4147-A177-3AD203B41FA5}">
                      <a16:colId xmlns:a16="http://schemas.microsoft.com/office/drawing/2014/main" val="2656663254"/>
                    </a:ext>
                  </a:extLst>
                </a:gridCol>
                <a:gridCol w="872248">
                  <a:extLst>
                    <a:ext uri="{9D8B030D-6E8A-4147-A177-3AD203B41FA5}">
                      <a16:colId xmlns:a16="http://schemas.microsoft.com/office/drawing/2014/main" val="3692009108"/>
                    </a:ext>
                  </a:extLst>
                </a:gridCol>
                <a:gridCol w="489290">
                  <a:extLst>
                    <a:ext uri="{9D8B030D-6E8A-4147-A177-3AD203B41FA5}">
                      <a16:colId xmlns:a16="http://schemas.microsoft.com/office/drawing/2014/main" val="2761932552"/>
                    </a:ext>
                  </a:extLst>
                </a:gridCol>
                <a:gridCol w="489290">
                  <a:extLst>
                    <a:ext uri="{9D8B030D-6E8A-4147-A177-3AD203B41FA5}">
                      <a16:colId xmlns:a16="http://schemas.microsoft.com/office/drawing/2014/main" val="1150786564"/>
                    </a:ext>
                  </a:extLst>
                </a:gridCol>
                <a:gridCol w="489290">
                  <a:extLst>
                    <a:ext uri="{9D8B030D-6E8A-4147-A177-3AD203B41FA5}">
                      <a16:colId xmlns:a16="http://schemas.microsoft.com/office/drawing/2014/main" val="127619975"/>
                    </a:ext>
                  </a:extLst>
                </a:gridCol>
                <a:gridCol w="489290">
                  <a:extLst>
                    <a:ext uri="{9D8B030D-6E8A-4147-A177-3AD203B41FA5}">
                      <a16:colId xmlns:a16="http://schemas.microsoft.com/office/drawing/2014/main" val="2238591320"/>
                    </a:ext>
                  </a:extLst>
                </a:gridCol>
                <a:gridCol w="489290">
                  <a:extLst>
                    <a:ext uri="{9D8B030D-6E8A-4147-A177-3AD203B41FA5}">
                      <a16:colId xmlns:a16="http://schemas.microsoft.com/office/drawing/2014/main" val="4263446536"/>
                    </a:ext>
                  </a:extLst>
                </a:gridCol>
                <a:gridCol w="489290">
                  <a:extLst>
                    <a:ext uri="{9D8B030D-6E8A-4147-A177-3AD203B41FA5}">
                      <a16:colId xmlns:a16="http://schemas.microsoft.com/office/drawing/2014/main" val="3560755252"/>
                    </a:ext>
                  </a:extLst>
                </a:gridCol>
                <a:gridCol w="489290">
                  <a:extLst>
                    <a:ext uri="{9D8B030D-6E8A-4147-A177-3AD203B41FA5}">
                      <a16:colId xmlns:a16="http://schemas.microsoft.com/office/drawing/2014/main" val="3419312320"/>
                    </a:ext>
                  </a:extLst>
                </a:gridCol>
                <a:gridCol w="489290">
                  <a:extLst>
                    <a:ext uri="{9D8B030D-6E8A-4147-A177-3AD203B41FA5}">
                      <a16:colId xmlns:a16="http://schemas.microsoft.com/office/drawing/2014/main" val="4169976269"/>
                    </a:ext>
                  </a:extLst>
                </a:gridCol>
                <a:gridCol w="689338">
                  <a:extLst>
                    <a:ext uri="{9D8B030D-6E8A-4147-A177-3AD203B41FA5}">
                      <a16:colId xmlns:a16="http://schemas.microsoft.com/office/drawing/2014/main" val="3514465287"/>
                    </a:ext>
                  </a:extLst>
                </a:gridCol>
                <a:gridCol w="1393837">
                  <a:extLst>
                    <a:ext uri="{9D8B030D-6E8A-4147-A177-3AD203B41FA5}">
                      <a16:colId xmlns:a16="http://schemas.microsoft.com/office/drawing/2014/main" val="6246788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l-SI" sz="1100" dirty="0"/>
                        <a:t>Organ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100" dirty="0"/>
                        <a:t>Št. revizije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100" dirty="0"/>
                        <a:t>KZ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100" dirty="0"/>
                        <a:t>KZ 2</a:t>
                      </a:r>
                    </a:p>
                    <a:p>
                      <a:endParaRPr lang="sl-SI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100" dirty="0"/>
                        <a:t>KZ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100" dirty="0"/>
                        <a:t>KZ 4</a:t>
                      </a:r>
                    </a:p>
                    <a:p>
                      <a:endParaRPr lang="sl-SI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100" dirty="0"/>
                        <a:t>KZ 5</a:t>
                      </a:r>
                    </a:p>
                    <a:p>
                      <a:endParaRPr lang="sl-SI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100" dirty="0"/>
                        <a:t>KZ 6</a:t>
                      </a:r>
                    </a:p>
                    <a:p>
                      <a:endParaRPr lang="sl-SI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100" dirty="0"/>
                        <a:t>KZ 7</a:t>
                      </a:r>
                    </a:p>
                    <a:p>
                      <a:endParaRPr lang="sl-SI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100" dirty="0"/>
                        <a:t>KZ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100" dirty="0"/>
                        <a:t>SKUPAJ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100" dirty="0"/>
                        <a:t>Še odprta priporočila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79691"/>
                  </a:ext>
                </a:extLst>
              </a:tr>
              <a:tr h="156156">
                <a:tc>
                  <a:txBody>
                    <a:bodyPr/>
                    <a:lstStyle/>
                    <a:p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RS17-2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b="1" dirty="0">
                          <a:solidFill>
                            <a:srgbClr val="000000"/>
                          </a:solidFill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70C0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6087721"/>
                  </a:ext>
                </a:extLst>
              </a:tr>
              <a:tr h="156156">
                <a:tc>
                  <a:txBody>
                    <a:bodyPr/>
                    <a:lstStyle/>
                    <a:p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PO MGRT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RS17-3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b="1" dirty="0">
                          <a:solidFill>
                            <a:srgbClr val="000000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8911254"/>
                  </a:ext>
                </a:extLst>
              </a:tr>
              <a:tr h="156156">
                <a:tc>
                  <a:txBody>
                    <a:bodyPr/>
                    <a:lstStyle/>
                    <a:p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PO MOP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RS18-1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b="1" dirty="0">
                          <a:solidFill>
                            <a:srgbClr val="000000"/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4114828"/>
                  </a:ext>
                </a:extLst>
              </a:tr>
              <a:tr h="156156">
                <a:tc>
                  <a:txBody>
                    <a:bodyPr/>
                    <a:lstStyle/>
                    <a:p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PO MIZŠ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RS18-2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b="1" dirty="0">
                          <a:solidFill>
                            <a:srgbClr val="00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70C0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802496"/>
                  </a:ext>
                </a:extLst>
              </a:tr>
              <a:tr h="156156">
                <a:tc>
                  <a:txBody>
                    <a:bodyPr/>
                    <a:lstStyle/>
                    <a:p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PO MDDSZ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RS19-1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11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b="1" dirty="0">
                          <a:solidFill>
                            <a:srgbClr val="00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70C0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1282653"/>
                  </a:ext>
                </a:extLst>
              </a:tr>
              <a:tr h="156156">
                <a:tc>
                  <a:txBody>
                    <a:bodyPr/>
                    <a:lstStyle/>
                    <a:p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PO MzI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RS19-2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b="1" dirty="0">
                          <a:solidFill>
                            <a:srgbClr val="00000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70C0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8330085"/>
                  </a:ext>
                </a:extLst>
              </a:tr>
              <a:tr h="156156">
                <a:tc>
                  <a:txBody>
                    <a:bodyPr/>
                    <a:lstStyle/>
                    <a:p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PO ZMOS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RS19-3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11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l-SI" sz="11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b="1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70C0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149443"/>
                  </a:ext>
                </a:extLst>
              </a:tr>
              <a:tr h="156156">
                <a:tc>
                  <a:txBody>
                    <a:bodyPr/>
                    <a:lstStyle/>
                    <a:p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PO MJU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RS20-1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b="1" dirty="0">
                          <a:solidFill>
                            <a:srgbClr val="000000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70C0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1014522"/>
                  </a:ext>
                </a:extLst>
              </a:tr>
              <a:tr h="15615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sl-SI" sz="11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PO MK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RS20-2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b="1" dirty="0">
                          <a:solidFill>
                            <a:srgbClr val="00000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70C0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9254023"/>
                  </a:ext>
                </a:extLst>
              </a:tr>
              <a:tr h="156156">
                <a:tc>
                  <a:txBody>
                    <a:bodyPr/>
                    <a:lstStyle/>
                    <a:p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PO MGRT (ESS&amp;CLLD)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RS20-3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b="1" dirty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231338"/>
                  </a:ext>
                </a:extLst>
              </a:tr>
              <a:tr h="156156">
                <a:tc>
                  <a:txBody>
                    <a:bodyPr/>
                    <a:lstStyle/>
                    <a:p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RS21-2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b="1" dirty="0">
                          <a:solidFill>
                            <a:srgbClr val="000000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4590375"/>
                  </a:ext>
                </a:extLst>
              </a:tr>
              <a:tr h="156156">
                <a:tc>
                  <a:txBody>
                    <a:bodyPr/>
                    <a:lstStyle/>
                    <a:p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PO MZ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RS21-3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b="1" dirty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70C0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0637981"/>
                  </a:ext>
                </a:extLst>
              </a:tr>
              <a:tr h="156156">
                <a:tc>
                  <a:txBody>
                    <a:bodyPr/>
                    <a:lstStyle/>
                    <a:p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PO 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RS22-1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b="1" dirty="0">
                          <a:solidFill>
                            <a:srgbClr val="00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70C0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3995852"/>
                  </a:ext>
                </a:extLst>
              </a:tr>
              <a:tr h="156156">
                <a:tc>
                  <a:txBody>
                    <a:bodyPr/>
                    <a:lstStyle/>
                    <a:p>
                      <a:r>
                        <a:rPr lang="sl-SI" sz="1100" b="1" dirty="0">
                          <a:solidFill>
                            <a:srgbClr val="0070C0"/>
                          </a:solidFill>
                        </a:rPr>
                        <a:t>Skupaj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100" b="1" dirty="0">
                          <a:solidFill>
                            <a:srgbClr val="0070C0"/>
                          </a:solidFill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b="1" dirty="0">
                          <a:solidFill>
                            <a:srgbClr val="0070C0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b="1" dirty="0">
                          <a:solidFill>
                            <a:srgbClr val="0070C0"/>
                          </a:solidFill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b="1" dirty="0">
                          <a:solidFill>
                            <a:srgbClr val="0070C0"/>
                          </a:solidFill>
                        </a:rPr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b="1" dirty="0">
                          <a:solidFill>
                            <a:srgbClr val="0070C0"/>
                          </a:solidFill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b="1" dirty="0">
                          <a:solidFill>
                            <a:srgbClr val="0070C0"/>
                          </a:solidFill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b="1" dirty="0">
                          <a:solidFill>
                            <a:srgbClr val="0070C0"/>
                          </a:solidFill>
                        </a:rPr>
                        <a:t>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70C0"/>
                          </a:solidFill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985640"/>
                  </a:ext>
                </a:extLst>
              </a:tr>
            </a:tbl>
          </a:graphicData>
        </a:graphic>
      </p:graphicFrame>
      <p:pic>
        <p:nvPicPr>
          <p:cNvPr id="6" name="Picture 3" descr="image003">
            <a:extLst>
              <a:ext uri="{FF2B5EF4-FFF2-40B4-BE49-F238E27FC236}">
                <a16:creationId xmlns:a16="http://schemas.microsoft.com/office/drawing/2014/main" id="{35D1FBFB-0FBD-756D-9BD7-3BAA0E82D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0"/>
            <a:ext cx="1584325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885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številke diapozitiva 1">
            <a:extLst>
              <a:ext uri="{FF2B5EF4-FFF2-40B4-BE49-F238E27FC236}">
                <a16:creationId xmlns:a16="http://schemas.microsoft.com/office/drawing/2014/main" id="{AF56E858-C3E3-4D14-90FE-1069C03E3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BF8C18-44A6-4213-B056-58502FF4BB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4E54D7AF-2703-B223-50C9-2D4E1B43FCF8}"/>
              </a:ext>
            </a:extLst>
          </p:cNvPr>
          <p:cNvSpPr txBox="1">
            <a:spLocks/>
          </p:cNvSpPr>
          <p:nvPr/>
        </p:nvSpPr>
        <p:spPr>
          <a:xfrm>
            <a:off x="2232660" y="720725"/>
            <a:ext cx="6362700" cy="828039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l-SI" sz="2500" b="1" kern="0" dirty="0">
                <a:solidFill>
                  <a:srgbClr val="002060"/>
                </a:solidFill>
              </a:rPr>
              <a:t>Ugotovitve in priporočila iz tematskih revizij sistema po ključnih zahtevah oz. področjih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D45431-7A11-FBCF-5520-41E3A6543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" y="1614486"/>
            <a:ext cx="7806690" cy="47705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>
              <a:defRPr/>
            </a:pPr>
            <a:r>
              <a:rPr lang="sl-SI" altLang="sl-SI" sz="2400" b="1" dirty="0">
                <a:solidFill>
                  <a:srgbClr val="C00000"/>
                </a:solidFill>
              </a:rPr>
              <a:t>Organ upravljanja (OU) in posredniški organi (PO)</a:t>
            </a:r>
          </a:p>
        </p:txBody>
      </p:sp>
      <p:pic>
        <p:nvPicPr>
          <p:cNvPr id="7" name="Picture 3" descr="image003">
            <a:extLst>
              <a:ext uri="{FF2B5EF4-FFF2-40B4-BE49-F238E27FC236}">
                <a16:creationId xmlns:a16="http://schemas.microsoft.com/office/drawing/2014/main" id="{BAB8A333-FF44-2DC0-58A3-715FA697B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0"/>
            <a:ext cx="1584325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ela 5">
            <a:extLst>
              <a:ext uri="{FF2B5EF4-FFF2-40B4-BE49-F238E27FC236}">
                <a16:creationId xmlns:a16="http://schemas.microsoft.com/office/drawing/2014/main" id="{30D66D50-5566-2DDC-AE0A-6BF8C5303F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789679"/>
              </p:ext>
            </p:extLst>
          </p:nvPr>
        </p:nvGraphicFramePr>
        <p:xfrm>
          <a:off x="777234" y="2157262"/>
          <a:ext cx="7818124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628">
                  <a:extLst>
                    <a:ext uri="{9D8B030D-6E8A-4147-A177-3AD203B41FA5}">
                      <a16:colId xmlns:a16="http://schemas.microsoft.com/office/drawing/2014/main" val="2656663254"/>
                    </a:ext>
                  </a:extLst>
                </a:gridCol>
                <a:gridCol w="919169">
                  <a:extLst>
                    <a:ext uri="{9D8B030D-6E8A-4147-A177-3AD203B41FA5}">
                      <a16:colId xmlns:a16="http://schemas.microsoft.com/office/drawing/2014/main" val="3692009108"/>
                    </a:ext>
                  </a:extLst>
                </a:gridCol>
                <a:gridCol w="490092">
                  <a:extLst>
                    <a:ext uri="{9D8B030D-6E8A-4147-A177-3AD203B41FA5}">
                      <a16:colId xmlns:a16="http://schemas.microsoft.com/office/drawing/2014/main" val="2761932552"/>
                    </a:ext>
                  </a:extLst>
                </a:gridCol>
                <a:gridCol w="490092">
                  <a:extLst>
                    <a:ext uri="{9D8B030D-6E8A-4147-A177-3AD203B41FA5}">
                      <a16:colId xmlns:a16="http://schemas.microsoft.com/office/drawing/2014/main" val="1150786564"/>
                    </a:ext>
                  </a:extLst>
                </a:gridCol>
                <a:gridCol w="490092">
                  <a:extLst>
                    <a:ext uri="{9D8B030D-6E8A-4147-A177-3AD203B41FA5}">
                      <a16:colId xmlns:a16="http://schemas.microsoft.com/office/drawing/2014/main" val="127619975"/>
                    </a:ext>
                  </a:extLst>
                </a:gridCol>
                <a:gridCol w="490092">
                  <a:extLst>
                    <a:ext uri="{9D8B030D-6E8A-4147-A177-3AD203B41FA5}">
                      <a16:colId xmlns:a16="http://schemas.microsoft.com/office/drawing/2014/main" val="2238591320"/>
                    </a:ext>
                  </a:extLst>
                </a:gridCol>
                <a:gridCol w="490092">
                  <a:extLst>
                    <a:ext uri="{9D8B030D-6E8A-4147-A177-3AD203B41FA5}">
                      <a16:colId xmlns:a16="http://schemas.microsoft.com/office/drawing/2014/main" val="4263446536"/>
                    </a:ext>
                  </a:extLst>
                </a:gridCol>
                <a:gridCol w="490092">
                  <a:extLst>
                    <a:ext uri="{9D8B030D-6E8A-4147-A177-3AD203B41FA5}">
                      <a16:colId xmlns:a16="http://schemas.microsoft.com/office/drawing/2014/main" val="3560755252"/>
                    </a:ext>
                  </a:extLst>
                </a:gridCol>
                <a:gridCol w="490092">
                  <a:extLst>
                    <a:ext uri="{9D8B030D-6E8A-4147-A177-3AD203B41FA5}">
                      <a16:colId xmlns:a16="http://schemas.microsoft.com/office/drawing/2014/main" val="3419312320"/>
                    </a:ext>
                  </a:extLst>
                </a:gridCol>
                <a:gridCol w="490092">
                  <a:extLst>
                    <a:ext uri="{9D8B030D-6E8A-4147-A177-3AD203B41FA5}">
                      <a16:colId xmlns:a16="http://schemas.microsoft.com/office/drawing/2014/main" val="4169976269"/>
                    </a:ext>
                  </a:extLst>
                </a:gridCol>
                <a:gridCol w="690467">
                  <a:extLst>
                    <a:ext uri="{9D8B030D-6E8A-4147-A177-3AD203B41FA5}">
                      <a16:colId xmlns:a16="http://schemas.microsoft.com/office/drawing/2014/main" val="3514465287"/>
                    </a:ext>
                  </a:extLst>
                </a:gridCol>
                <a:gridCol w="1396124">
                  <a:extLst>
                    <a:ext uri="{9D8B030D-6E8A-4147-A177-3AD203B41FA5}">
                      <a16:colId xmlns:a16="http://schemas.microsoft.com/office/drawing/2014/main" val="6246788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l-SI" sz="1100" dirty="0"/>
                        <a:t>Organ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100" dirty="0"/>
                        <a:t>Št. revizije*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100" dirty="0"/>
                        <a:t>KZ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100" dirty="0"/>
                        <a:t>KZ 2</a:t>
                      </a:r>
                    </a:p>
                    <a:p>
                      <a:endParaRPr lang="sl-SI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100" dirty="0"/>
                        <a:t>KZ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100" dirty="0"/>
                        <a:t>KZ 4</a:t>
                      </a:r>
                    </a:p>
                    <a:p>
                      <a:endParaRPr lang="sl-SI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100" dirty="0"/>
                        <a:t>KZ 5</a:t>
                      </a:r>
                    </a:p>
                    <a:p>
                      <a:endParaRPr lang="sl-SI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100" dirty="0"/>
                        <a:t>KZ 6</a:t>
                      </a:r>
                    </a:p>
                    <a:p>
                      <a:endParaRPr lang="sl-SI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100" dirty="0"/>
                        <a:t>KZ 7</a:t>
                      </a:r>
                    </a:p>
                    <a:p>
                      <a:endParaRPr lang="sl-SI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100" dirty="0"/>
                        <a:t>KZ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100" dirty="0"/>
                        <a:t>SKUPAJ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100" dirty="0"/>
                        <a:t>Še odprta priporočila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79691"/>
                  </a:ext>
                </a:extLst>
              </a:tr>
              <a:tr h="156156">
                <a:tc>
                  <a:txBody>
                    <a:bodyPr/>
                    <a:lstStyle/>
                    <a:p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OU, 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TR18-1 (upravljalna preverjanja)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b="1" dirty="0">
                          <a:solidFill>
                            <a:srgbClr val="000000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70C0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6087721"/>
                  </a:ext>
                </a:extLst>
              </a:tr>
              <a:tr h="156156">
                <a:tc>
                  <a:txBody>
                    <a:bodyPr/>
                    <a:lstStyle/>
                    <a:p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OU, MF-CA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TR18-2 (IT)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b="1" dirty="0">
                          <a:solidFill>
                            <a:srgbClr val="000000"/>
                          </a:solidFill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70C0"/>
                          </a:solidFill>
                        </a:rPr>
                        <a:t>1**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8911254"/>
                  </a:ext>
                </a:extLst>
              </a:tr>
              <a:tr h="156156">
                <a:tc>
                  <a:txBody>
                    <a:bodyPr/>
                    <a:lstStyle/>
                    <a:p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OU, </a:t>
                      </a:r>
                    </a:p>
                    <a:p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PO MGRT, 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TR20-1 (FI)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b="1" dirty="0">
                          <a:solidFill>
                            <a:srgbClr val="000000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70C0"/>
                          </a:solidFill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4114828"/>
                  </a:ext>
                </a:extLst>
              </a:tr>
              <a:tr h="156156">
                <a:tc>
                  <a:txBody>
                    <a:bodyPr/>
                    <a:lstStyle/>
                    <a:p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OU, 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TR22-1 (kazalniki)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b="1" dirty="0">
                          <a:solidFill>
                            <a:srgbClr val="000000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70C0"/>
                          </a:solidFill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802496"/>
                  </a:ext>
                </a:extLst>
              </a:tr>
              <a:tr h="156156">
                <a:tc>
                  <a:txBody>
                    <a:bodyPr/>
                    <a:lstStyle/>
                    <a:p>
                      <a:r>
                        <a:rPr lang="sl-SI" sz="1100" b="1" dirty="0">
                          <a:solidFill>
                            <a:srgbClr val="0070C0"/>
                          </a:solidFill>
                        </a:rPr>
                        <a:t>Skupaj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100" b="1" dirty="0">
                          <a:solidFill>
                            <a:srgbClr val="0070C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b="1" dirty="0">
                          <a:solidFill>
                            <a:srgbClr val="0070C0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b="1" dirty="0">
                          <a:solidFill>
                            <a:srgbClr val="0070C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b="1" dirty="0">
                          <a:solidFill>
                            <a:srgbClr val="0070C0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b="1" dirty="0">
                          <a:solidFill>
                            <a:srgbClr val="0070C0"/>
                          </a:solidFill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b="1" dirty="0">
                          <a:solidFill>
                            <a:srgbClr val="0070C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b="1" dirty="0">
                          <a:solidFill>
                            <a:srgbClr val="0070C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b="1" dirty="0">
                          <a:solidFill>
                            <a:srgbClr val="0070C0"/>
                          </a:solidFill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100" dirty="0">
                          <a:solidFill>
                            <a:srgbClr val="0070C0"/>
                          </a:solidFill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985640"/>
                  </a:ext>
                </a:extLst>
              </a:tr>
            </a:tbl>
          </a:graphicData>
        </a:graphic>
      </p:graphicFrame>
      <p:sp>
        <p:nvSpPr>
          <p:cNvPr id="11" name="TextBox 7">
            <a:extLst>
              <a:ext uri="{FF2B5EF4-FFF2-40B4-BE49-F238E27FC236}">
                <a16:creationId xmlns:a16="http://schemas.microsoft.com/office/drawing/2014/main" id="{AF272463-FDD6-3490-15C1-23F394CCD7FE}"/>
              </a:ext>
            </a:extLst>
          </p:cNvPr>
          <p:cNvSpPr txBox="1"/>
          <p:nvPr/>
        </p:nvSpPr>
        <p:spPr>
          <a:xfrm>
            <a:off x="777240" y="4797238"/>
            <a:ext cx="7818126" cy="4462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 font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000" dirty="0">
                <a:solidFill>
                  <a:srgbClr val="000000"/>
                </a:solidFill>
              </a:rPr>
              <a:t>* 	Tematska revizija št. TR23-1 pri OU in PO je še v teku</a:t>
            </a:r>
            <a:r>
              <a:rPr lang="sl-SI" sz="1000" dirty="0">
                <a:solidFill>
                  <a:srgbClr val="000000"/>
                </a:solidFill>
                <a:latin typeface="Calibri"/>
              </a:rPr>
              <a:t>.</a:t>
            </a:r>
          </a:p>
          <a:p>
            <a:pPr lvl="0" algn="just" font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000" dirty="0">
                <a:solidFill>
                  <a:srgbClr val="000000"/>
                </a:solidFill>
                <a:latin typeface="Calibri"/>
              </a:rPr>
              <a:t>**	</a:t>
            </a:r>
            <a:r>
              <a:rPr lang="sl-SI" sz="1000" dirty="0">
                <a:solidFill>
                  <a:srgbClr val="000000"/>
                </a:solidFill>
              </a:rPr>
              <a:t>Odprto 1 priporočilo, dano organu za potrjevanje</a:t>
            </a:r>
            <a:r>
              <a:rPr lang="sl-SI" sz="1000" dirty="0">
                <a:solidFill>
                  <a:srgbClr val="000000"/>
                </a:solidFill>
                <a:latin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97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številke diapozitiva 1">
            <a:extLst>
              <a:ext uri="{FF2B5EF4-FFF2-40B4-BE49-F238E27FC236}">
                <a16:creationId xmlns:a16="http://schemas.microsoft.com/office/drawing/2014/main" id="{AF56E858-C3E3-4D14-90FE-1069C03E3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BF8C18-44A6-4213-B056-58502FF4BB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4E54D7AF-2703-B223-50C9-2D4E1B43FCF8}"/>
              </a:ext>
            </a:extLst>
          </p:cNvPr>
          <p:cNvSpPr txBox="1">
            <a:spLocks/>
          </p:cNvSpPr>
          <p:nvPr/>
        </p:nvSpPr>
        <p:spPr>
          <a:xfrm>
            <a:off x="2232660" y="720725"/>
            <a:ext cx="6362700" cy="828039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l-SI" sz="2500" b="1" kern="0" dirty="0">
                <a:solidFill>
                  <a:srgbClr val="002060"/>
                </a:solidFill>
              </a:rPr>
              <a:t>Število priporočil iz revizij sistema po ključnih zahtevah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D45431-7A11-FBCF-5520-41E3A6543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" y="1614486"/>
            <a:ext cx="7806690" cy="47705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>
              <a:defRPr/>
            </a:pPr>
            <a:r>
              <a:rPr lang="sl-SI" altLang="sl-SI" sz="2400" b="1" dirty="0">
                <a:solidFill>
                  <a:srgbClr val="C00000"/>
                </a:solidFill>
              </a:rPr>
              <a:t>Organ upravljanja (OU) in posredniški organi (PO)</a:t>
            </a:r>
          </a:p>
        </p:txBody>
      </p:sp>
      <p:pic>
        <p:nvPicPr>
          <p:cNvPr id="6" name="Picture 3" descr="image003">
            <a:extLst>
              <a:ext uri="{FF2B5EF4-FFF2-40B4-BE49-F238E27FC236}">
                <a16:creationId xmlns:a16="http://schemas.microsoft.com/office/drawing/2014/main" id="{35FCD672-A317-28F2-9FF0-E112CBAC1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0"/>
            <a:ext cx="1584325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F7CD442D-F512-DECD-696F-784A03900A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8969"/>
              </p:ext>
            </p:extLst>
          </p:nvPr>
        </p:nvGraphicFramePr>
        <p:xfrm>
          <a:off x="765809" y="2327610"/>
          <a:ext cx="7818121" cy="321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146">
                  <a:extLst>
                    <a:ext uri="{9D8B030D-6E8A-4147-A177-3AD203B41FA5}">
                      <a16:colId xmlns:a16="http://schemas.microsoft.com/office/drawing/2014/main" val="1485901581"/>
                    </a:ext>
                  </a:extLst>
                </a:gridCol>
                <a:gridCol w="5885178">
                  <a:extLst>
                    <a:ext uri="{9D8B030D-6E8A-4147-A177-3AD203B41FA5}">
                      <a16:colId xmlns:a16="http://schemas.microsoft.com/office/drawing/2014/main" val="3652735091"/>
                    </a:ext>
                  </a:extLst>
                </a:gridCol>
                <a:gridCol w="1133797">
                  <a:extLst>
                    <a:ext uri="{9D8B030D-6E8A-4147-A177-3AD203B41FA5}">
                      <a16:colId xmlns:a16="http://schemas.microsoft.com/office/drawing/2014/main" val="853136045"/>
                    </a:ext>
                  </a:extLst>
                </a:gridCol>
              </a:tblGrid>
              <a:tr h="180597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l-SI" sz="1600" u="none" strike="noStrike" dirty="0">
                          <a:effectLst/>
                        </a:rPr>
                        <a:t>KZ</a:t>
                      </a:r>
                      <a:endParaRPr lang="sl-SI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l-SI" sz="1600" u="none" strike="noStrike" dirty="0">
                          <a:effectLst/>
                        </a:rPr>
                        <a:t>Vsebina KZ</a:t>
                      </a:r>
                      <a:endParaRPr lang="sl-SI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l-SI" sz="1600" u="none" strike="noStrike">
                          <a:effectLst/>
                        </a:rPr>
                        <a:t>Št. prip.</a:t>
                      </a:r>
                      <a:endParaRPr lang="sl-SI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94382301"/>
                  </a:ext>
                </a:extLst>
              </a:tr>
              <a:tr h="172106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l-SI" sz="16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KZ 4</a:t>
                      </a:r>
                      <a:endParaRPr lang="sl-SI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l-SI" sz="16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Ustrezno preverjanje upravljanja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l-SI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22</a:t>
                      </a:r>
                      <a:endParaRPr lang="sl-SI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868346482"/>
                  </a:ext>
                </a:extLst>
              </a:tr>
              <a:tr h="230889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l-SI" sz="16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KZ 7</a:t>
                      </a:r>
                      <a:endParaRPr lang="sl-SI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l-SI" sz="16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Učinkovito izvajanje sorazmernih ukrepov za preprečevanje goljufij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l-SI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19</a:t>
                      </a:r>
                      <a:endParaRPr lang="sl-SI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982321219"/>
                  </a:ext>
                </a:extLst>
              </a:tr>
              <a:tr h="35726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l-SI" sz="16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KZ 2</a:t>
                      </a:r>
                      <a:endParaRPr lang="sl-SI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l-SI" sz="16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Ustrezen izbor operacij 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l-SI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16</a:t>
                      </a:r>
                      <a:endParaRPr lang="sl-SI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836050976"/>
                  </a:ext>
                </a:extLst>
              </a:tr>
              <a:tr h="219976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l-SI" sz="16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KZ 6</a:t>
                      </a:r>
                      <a:endParaRPr lang="sl-SI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l-SI" sz="16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Zanesljiv sistem za zbiranje, beleženje in hrambo podatkov 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l-SI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14</a:t>
                      </a:r>
                      <a:endParaRPr lang="sl-SI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698089400"/>
                  </a:ext>
                </a:extLst>
              </a:tr>
              <a:tr h="245353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l-SI" sz="16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KZ 1</a:t>
                      </a:r>
                      <a:endParaRPr lang="sl-SI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l-SI" sz="16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Ustrezna ločenost funkcij ter ustrezni sistemi poročanja in spremljanja prenesenih nalog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l-SI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  <a:endParaRPr lang="sl-SI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4103589723"/>
                  </a:ext>
                </a:extLst>
              </a:tr>
              <a:tr h="179488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l-SI" sz="16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KZ 8</a:t>
                      </a:r>
                      <a:endParaRPr lang="sl-SI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l-SI" sz="16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Ustrezni postopki za pripravo izjave o upravljanju ter letnega povzetka 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l-SI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sl-SI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88163541"/>
                  </a:ext>
                </a:extLst>
              </a:tr>
              <a:tr h="212821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l-SI" sz="1600" u="none" strike="noStrike">
                          <a:solidFill>
                            <a:srgbClr val="000000"/>
                          </a:solidFill>
                          <a:effectLst/>
                        </a:rPr>
                        <a:t>KZ 3</a:t>
                      </a:r>
                      <a:endParaRPr lang="sl-SI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l-SI" sz="16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Ustrezno obveščanje upravičencev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l-SI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sl-SI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567362331"/>
                  </a:ext>
                </a:extLst>
              </a:tr>
              <a:tr h="417240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l-SI" sz="1600" u="none" strike="noStrike">
                          <a:solidFill>
                            <a:srgbClr val="000000"/>
                          </a:solidFill>
                          <a:effectLst/>
                        </a:rPr>
                        <a:t>KZ 5</a:t>
                      </a:r>
                      <a:endParaRPr lang="sl-SI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l-SI" sz="16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Vzpostavljen učinkovit sistem za hranjenje dokumentov v zvezi z izdatki in revizijami ter ustrezna revizijska sled</a:t>
                      </a:r>
                      <a:endParaRPr lang="sl-SI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l-SI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sl-SI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524999280"/>
                  </a:ext>
                </a:extLst>
              </a:tr>
              <a:tr h="212821">
                <a:tc>
                  <a:txBody>
                    <a:bodyPr/>
                    <a:lstStyle/>
                    <a:p>
                      <a:pPr algn="l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l-SI" sz="1600" u="none" strike="noStrike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sl-SI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l-SI" sz="16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r>
                        <a:rPr lang="sl-SI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SKUPAJ št. priporočil pri OU in PO</a:t>
                      </a:r>
                      <a:endParaRPr lang="sl-SI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l-SI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84</a:t>
                      </a:r>
                      <a:endParaRPr lang="sl-SI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343295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630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številke diapozitiva 1">
            <a:extLst>
              <a:ext uri="{FF2B5EF4-FFF2-40B4-BE49-F238E27FC236}">
                <a16:creationId xmlns:a16="http://schemas.microsoft.com/office/drawing/2014/main" id="{AF56E858-C3E3-4D14-90FE-1069C03E3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BF8C18-44A6-4213-B056-58502FF4BB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FA8CD4B6-A3C7-DFEA-5591-2DD92E15E9B4}"/>
              </a:ext>
            </a:extLst>
          </p:cNvPr>
          <p:cNvSpPr txBox="1">
            <a:spLocks/>
          </p:cNvSpPr>
          <p:nvPr/>
        </p:nvSpPr>
        <p:spPr>
          <a:xfrm>
            <a:off x="2232660" y="720725"/>
            <a:ext cx="6362700" cy="696595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l-SI" sz="3000" b="1" kern="0" dirty="0">
                <a:solidFill>
                  <a:srgbClr val="002060"/>
                </a:solidFill>
              </a:rPr>
              <a:t>Povzetek najpomembnejših ugotovitev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A2136E16-5A5F-A741-A5C6-F777C421B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" y="1548764"/>
            <a:ext cx="7806690" cy="4616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>
              <a:defRPr/>
            </a:pPr>
            <a:r>
              <a:rPr lang="sl-SI" altLang="sl-SI" sz="2400" b="1" dirty="0">
                <a:solidFill>
                  <a:srgbClr val="C00000"/>
                </a:solidFill>
              </a:rPr>
              <a:t>Organ upravljanja (OU) in posredniški organi (PO)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503E6F93-EE03-8B31-2D1C-C25BB2645859}"/>
              </a:ext>
            </a:extLst>
          </p:cNvPr>
          <p:cNvSpPr txBox="1"/>
          <p:nvPr/>
        </p:nvSpPr>
        <p:spPr>
          <a:xfrm>
            <a:off x="771253" y="2092414"/>
            <a:ext cx="7806690" cy="22006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KZ 4: 	</a:t>
            </a:r>
          </a:p>
          <a:p>
            <a:pPr marL="0" marR="0" lvl="0" indent="271463" algn="just" defTabSz="263525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pomanjkljivosti pri izvajanju administrativnih preverjanj ter preverjanj na kraju samem;</a:t>
            </a:r>
          </a:p>
          <a:p>
            <a:pPr marL="0" marR="0" lvl="0" indent="271463" algn="just" defTabSz="263525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pomanjkljivosti pri preverjanju področij napredka operacije in kazalnikov;</a:t>
            </a:r>
          </a:p>
          <a:p>
            <a:pPr marL="0" marR="0" lvl="0" indent="271463" algn="just" defTabSz="263525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tveganje, da se določena preverjanja podvajajo </a:t>
            </a:r>
            <a:r>
              <a:rPr kumimoji="0" lang="sl-SI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(v okviru tematske revizije upravljalnih preverjanj)</a:t>
            </a:r>
            <a:r>
              <a:rPr kumimoji="0" lang="sl-S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</a:t>
            </a:r>
          </a:p>
          <a:p>
            <a:pPr marL="269875" indent="-269875" algn="just" defTabSz="263525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kumimoji="0" lang="sl-S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ugotovitev, da niti OU niti PO še nista izvedla preverjanj na kraju samem operacij finančnih instrumentov </a:t>
            </a:r>
            <a:r>
              <a:rPr kumimoji="0" lang="sl-SI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(v okviru tematske revizije upravljalnih preverjanj FI);</a:t>
            </a:r>
          </a:p>
          <a:p>
            <a:pPr marL="269875" indent="-269875" algn="just" defTabSz="263525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kumimoji="0" lang="sl-S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ugotovitev, da določeni podatki o kazalnikih niso bili ustrezno preverjeni oz. ustrezna dokazila za potrditev poročanih vrednosti niso obstajala</a:t>
            </a:r>
            <a:r>
              <a:rPr kumimoji="0" lang="sl-SI" sz="14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(v okviru tematske revizije kazalnikov in mejnikov)</a:t>
            </a:r>
            <a:r>
              <a:rPr kumimoji="0" lang="sl-S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	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9893D2D8-9BD6-8960-BB6E-DF3074840A88}"/>
              </a:ext>
            </a:extLst>
          </p:cNvPr>
          <p:cNvSpPr txBox="1"/>
          <p:nvPr/>
        </p:nvSpPr>
        <p:spPr>
          <a:xfrm>
            <a:off x="788670" y="4365346"/>
            <a:ext cx="7806690" cy="16158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KZ 2:</a:t>
            </a:r>
          </a:p>
          <a:p>
            <a:pPr marL="269875" indent="-269875" algn="just" defTabSz="263525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l-SI" sz="1400" dirty="0">
                <a:solidFill>
                  <a:srgbClr val="000000"/>
                </a:solidFill>
                <a:latin typeface="+mj-lt"/>
              </a:rPr>
              <a:t>pomanjkljivosti pri opredelitvi metodologij za ocenjevanje vlog na JR in glede ocenjevanj vlog; </a:t>
            </a:r>
          </a:p>
          <a:p>
            <a:pPr marL="269875" indent="-269875" algn="just" defTabSz="263525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l-SI" sz="1400" dirty="0">
                <a:solidFill>
                  <a:srgbClr val="000000"/>
                </a:solidFill>
                <a:latin typeface="+mj-lt"/>
              </a:rPr>
              <a:t>pomanjkljivo izvajanje upravljalnih preverjanj </a:t>
            </a:r>
            <a:r>
              <a:rPr lang="pl-PL" sz="1400" dirty="0">
                <a:solidFill>
                  <a:srgbClr val="000000"/>
                </a:solidFill>
                <a:latin typeface="+mj-lt"/>
              </a:rPr>
              <a:t>pred izdajo odločitve o podpori </a:t>
            </a:r>
            <a:r>
              <a:rPr lang="sl-SI" sz="1400" dirty="0">
                <a:solidFill>
                  <a:srgbClr val="000000"/>
                </a:solidFill>
                <a:latin typeface="+mj-lt"/>
              </a:rPr>
              <a:t>v delu, ki se nanaša na področje preverjanja analize stroškov in koristi </a:t>
            </a:r>
          </a:p>
          <a:p>
            <a:pPr marL="269875" indent="-269875" algn="just" defTabSz="263525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kumimoji="0" lang="sl-S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tveganje, da nekatere operacije ne bodo zaključene v programskem obdobju 2014–2020, kar pomeni, da obstaja tveganje naknadne izgube že certificiranih upravičenih izdatkov pri teh operacijah</a:t>
            </a:r>
            <a:r>
              <a:rPr kumimoji="0" lang="sl-SI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65343450-C88F-26C2-E616-750AFC80CFD3}"/>
              </a:ext>
            </a:extLst>
          </p:cNvPr>
          <p:cNvSpPr txBox="1"/>
          <p:nvPr/>
        </p:nvSpPr>
        <p:spPr>
          <a:xfrm>
            <a:off x="788670" y="6053504"/>
            <a:ext cx="7824107" cy="8156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KZ 7: </a:t>
            </a:r>
          </a:p>
          <a:p>
            <a:pPr marL="269875" indent="-269875" algn="just" defTabSz="263525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sl-SI" sz="1400" dirty="0">
                <a:solidFill>
                  <a:srgbClr val="000000"/>
                </a:solidFill>
                <a:latin typeface="Calibri" pitchFamily="34" charset="0"/>
              </a:rPr>
              <a:t>ni bilo vzpostavljenih postopkov ravnanja v primeru suma goljufij, prav tako ni bilo vzpostavljenih postopkov za zmanjševanje tveganja njihove pojavitve v prihodnosti.</a:t>
            </a:r>
          </a:p>
        </p:txBody>
      </p:sp>
      <p:pic>
        <p:nvPicPr>
          <p:cNvPr id="11" name="Picture 3" descr="image003">
            <a:extLst>
              <a:ext uri="{FF2B5EF4-FFF2-40B4-BE49-F238E27FC236}">
                <a16:creationId xmlns:a16="http://schemas.microsoft.com/office/drawing/2014/main" id="{3E49591E-267F-CA92-CF31-14AB5FD38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0"/>
            <a:ext cx="1584325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963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2068959" y="720089"/>
            <a:ext cx="6356350" cy="615553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66700" lvl="1" algn="ctr" eaLnBrk="0" hangingPunct="0"/>
            <a:r>
              <a:rPr lang="sl-SI" sz="3400" b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Revizije sistema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BF8C18-44A6-4213-B056-58502FF4BB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7240" y="2668107"/>
            <a:ext cx="7806690" cy="32932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66700" marR="0" lvl="1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66700" marR="0" lvl="1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l-SI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Revizijski organ je vzpostavljeni sistem upravljanja in nadzora za OP EKP ocenil v: </a:t>
            </a:r>
          </a:p>
          <a:p>
            <a:pPr marL="266700" marR="0" lvl="1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l-SI" sz="2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kategoriji 2 – deluje, vendar so potrebne nekatere izboljšave.</a:t>
            </a:r>
          </a:p>
          <a:p>
            <a:pPr marL="266700" marR="0" lvl="1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sl-SI" sz="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66700" marR="0" lvl="1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sl-SI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 ocena daje </a:t>
            </a:r>
            <a:r>
              <a:rPr kumimoji="0" lang="sl-SI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ZMERNO ZAGOTOVILO </a:t>
            </a:r>
            <a:r>
              <a:rPr kumimoji="0" lang="sl-SI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je, skupaj z rezultati opravljenih revizij operacij, podlaga za izrazitev </a:t>
            </a:r>
            <a:r>
              <a:rPr kumimoji="0" lang="sl-SI" sz="2200" b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mnenja o</a:t>
            </a:r>
            <a:r>
              <a:rPr kumimoji="0" lang="sl-SI" sz="22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sl-SI" sz="2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pravilnosti delovanja vzpostavljenega sistema upravljanja in nadzora</a:t>
            </a:r>
            <a:r>
              <a:rPr kumimoji="0" lang="sl-SI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r>
              <a:rPr kumimoji="0" lang="sl-SI" sz="2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lang="sl-SI" sz="800" b="1" i="1" dirty="0">
              <a:solidFill>
                <a:srgbClr val="0070C0"/>
              </a:solidFill>
              <a:latin typeface="Calibri"/>
            </a:endParaRPr>
          </a:p>
          <a:p>
            <a:pPr marL="266700" marR="0" lvl="1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sl-SI" sz="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FCA72FA-9282-4684-8A17-FE0F4EA56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" y="1545754"/>
            <a:ext cx="7806690" cy="8309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66700" marR="0" lvl="1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Ocena sistema upravljanja in nadzora </a:t>
            </a:r>
          </a:p>
          <a:p>
            <a:pPr marL="266700" marR="0" lvl="1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na podlagi revizij sistema</a:t>
            </a:r>
          </a:p>
        </p:txBody>
      </p:sp>
      <p:pic>
        <p:nvPicPr>
          <p:cNvPr id="9" name="Picture 3" descr="image003">
            <a:extLst>
              <a:ext uri="{FF2B5EF4-FFF2-40B4-BE49-F238E27FC236}">
                <a16:creationId xmlns:a16="http://schemas.microsoft.com/office/drawing/2014/main" id="{7BE1ADD4-612B-4760-94BE-F69F557C0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0"/>
            <a:ext cx="1584325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92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BF8C18-44A6-4213-B056-58502FF4BB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098" name="Picture 3" descr="image003"/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7" y="604007"/>
            <a:ext cx="1584325" cy="65563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6869DA8-E1ED-4FD3-B495-C8DF49C82840}"/>
              </a:ext>
            </a:extLst>
          </p:cNvPr>
          <p:cNvSpPr txBox="1">
            <a:spLocks/>
          </p:cNvSpPr>
          <p:nvPr/>
        </p:nvSpPr>
        <p:spPr bwMode="auto">
          <a:xfrm>
            <a:off x="1018630" y="1863224"/>
            <a:ext cx="7106740" cy="30484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sl-SI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sl-SI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3200" b="1" kern="0" dirty="0">
                <a:solidFill>
                  <a:srgbClr val="C00000"/>
                </a:solidFill>
                <a:latin typeface="Calibri"/>
              </a:rPr>
              <a:t>Predstavitev revizij operacij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3200" b="1" kern="0" dirty="0">
                <a:solidFill>
                  <a:srgbClr val="C00000"/>
                </a:solidFill>
                <a:latin typeface="Calibri"/>
              </a:rPr>
              <a:t>d</a:t>
            </a:r>
            <a:r>
              <a:rPr kumimoji="0" lang="sl-SI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8. obračunskega leta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sl-SI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GB" altLang="sl-SI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48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BF8C18-44A6-4213-B056-58502FF4BB9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7" name="PoljeZBesedilom 56">
            <a:extLst>
              <a:ext uri="{FF2B5EF4-FFF2-40B4-BE49-F238E27FC236}">
                <a16:creationId xmlns:a16="http://schemas.microsoft.com/office/drawing/2014/main" id="{9CA7F947-F081-4E94-A3D6-E3C792CA5AE0}"/>
              </a:ext>
            </a:extLst>
          </p:cNvPr>
          <p:cNvSpPr txBox="1"/>
          <p:nvPr/>
        </p:nvSpPr>
        <p:spPr>
          <a:xfrm>
            <a:off x="639540" y="2334973"/>
            <a:ext cx="7689668" cy="3046988"/>
          </a:xfrm>
          <a:prstGeom prst="rect">
            <a:avLst/>
          </a:prstGeom>
          <a:solidFill>
            <a:schemeClr val="bg1"/>
          </a:solidFill>
          <a:ln w="25400">
            <a:solidFill>
              <a:srgbClr val="999999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sl-SI" sz="2400" dirty="0">
              <a:solidFill>
                <a:srgbClr val="000000"/>
              </a:solidFill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sl-SI" sz="2400" dirty="0">
                <a:solidFill>
                  <a:srgbClr val="000000"/>
                </a:solidFill>
              </a:rPr>
              <a:t>Revizijski organ mora pridobiti zadostne in ustrezne revizijske dokaze za podajo mnenja o tem, ali: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sl-SI" sz="2400" dirty="0">
                <a:solidFill>
                  <a:srgbClr val="000000"/>
                </a:solidFill>
              </a:rPr>
              <a:t>so izdatki v računovodskih izkazih, v zvezi s katerimi je bil Komisiji predložen zahtevek za povračilo, </a:t>
            </a:r>
            <a:r>
              <a:rPr lang="sl-SI" sz="2400" b="1" dirty="0">
                <a:solidFill>
                  <a:srgbClr val="000000"/>
                </a:solidFill>
              </a:rPr>
              <a:t>zakoniti in pravilni.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endParaRPr lang="sl-SI" sz="1800" dirty="0">
              <a:solidFill>
                <a:srgbClr val="000000"/>
              </a:solidFill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6569A943-32B2-FDAC-1307-28A9C5A1A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9494" y="717587"/>
            <a:ext cx="6059714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999999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Revizije operacij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EDB620-339F-EE08-C615-EAE6BB8FB4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540" y="1528769"/>
            <a:ext cx="7689668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999999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/>
            <a:r>
              <a:rPr lang="sl-SI" altLang="sl-SI" sz="2800" b="1" dirty="0">
                <a:solidFill>
                  <a:srgbClr val="C00000"/>
                </a:solidFill>
              </a:rPr>
              <a:t>Namen revizij operacij</a:t>
            </a:r>
          </a:p>
        </p:txBody>
      </p:sp>
      <p:pic>
        <p:nvPicPr>
          <p:cNvPr id="5" name="Picture 3" descr="image003">
            <a:extLst>
              <a:ext uri="{FF2B5EF4-FFF2-40B4-BE49-F238E27FC236}">
                <a16:creationId xmlns:a16="http://schemas.microsoft.com/office/drawing/2014/main" id="{89117273-C73C-4A25-42CD-7DB821F89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0"/>
            <a:ext cx="1584325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50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BF8C18-44A6-4213-B056-58502FF4BB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2DBC5672-1741-40CE-B579-88B497505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540" y="2341031"/>
            <a:ext cx="7686412" cy="3970318"/>
          </a:xfrm>
          <a:prstGeom prst="rect">
            <a:avLst/>
          </a:prstGeom>
          <a:solidFill>
            <a:schemeClr val="bg1"/>
          </a:solidFill>
          <a:ln w="25400">
            <a:solidFill>
              <a:srgbClr val="999999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marR="0" lvl="0" indent="-457200" algn="just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endParaRPr lang="sl-SI" sz="2400" b="1" dirty="0">
              <a:solidFill>
                <a:srgbClr val="0070C0"/>
              </a:solidFill>
            </a:endParaRPr>
          </a:p>
          <a:p>
            <a:pPr marL="457200" marR="0" lvl="0" indent="-457200" algn="just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lang="sl-SI" sz="2400" b="1" dirty="0">
                <a:solidFill>
                  <a:srgbClr val="0070C0"/>
                </a:solidFill>
              </a:rPr>
              <a:t>Populacija</a:t>
            </a: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potrjenih (certificiranih) izdatkov</a:t>
            </a:r>
          </a:p>
          <a:p>
            <a:pPr marL="457200" marR="0" lvl="0" indent="-457200" algn="just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lang="sl-SI" sz="2400" b="1" dirty="0">
                <a:solidFill>
                  <a:srgbClr val="0070C0"/>
                </a:solidFill>
              </a:rPr>
              <a:t>Izračun</a:t>
            </a: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lang="sl-SI" sz="2400" b="1" dirty="0">
                <a:solidFill>
                  <a:srgbClr val="0070C0"/>
                </a:solidFill>
              </a:rPr>
              <a:t>(določitev) </a:t>
            </a: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velikosti vzorca</a:t>
            </a:r>
          </a:p>
          <a:p>
            <a:pPr marL="457200" marR="0" lvl="0" indent="-457200" algn="just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lang="sl-SI" sz="2400" b="1" dirty="0">
                <a:solidFill>
                  <a:srgbClr val="0070C0"/>
                </a:solidFill>
              </a:rPr>
              <a:t>I</a:t>
            </a: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zbor vzorca</a:t>
            </a:r>
          </a:p>
          <a:p>
            <a:pPr marL="457200" marR="0" lvl="0" indent="-457200" algn="just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Revizije operacij (iz vzorca)</a:t>
            </a:r>
          </a:p>
          <a:p>
            <a:pPr marL="457200" marR="0" lvl="0" indent="-457200" algn="just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Vrednotenje rezultatov revizij operacij (TER, RTER)</a:t>
            </a:r>
          </a:p>
          <a:p>
            <a:pPr marL="457200" marR="0" lvl="0" indent="-457200" algn="just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endParaRPr kumimoji="0" lang="sl-SI" sz="2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45129AF-7762-58F1-A122-27759FCC4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9494" y="717587"/>
            <a:ext cx="6059714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999999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Revizije operacij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7D8F4D3E-3DBB-5349-7B1D-ADEAA7971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540" y="1528769"/>
            <a:ext cx="7689668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999999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sz="2800" b="1" dirty="0">
                <a:solidFill>
                  <a:srgbClr val="C00000"/>
                </a:solidFill>
              </a:rPr>
              <a:t>Osnovni postopek za </a:t>
            </a:r>
            <a:r>
              <a:rPr kumimoji="0" lang="sl-SI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revizije operacij</a:t>
            </a:r>
            <a:endParaRPr kumimoji="0" lang="sl-SI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3" descr="image003">
            <a:extLst>
              <a:ext uri="{FF2B5EF4-FFF2-40B4-BE49-F238E27FC236}">
                <a16:creationId xmlns:a16="http://schemas.microsoft.com/office/drawing/2014/main" id="{E1FF3704-4236-8935-DE4A-7B41B340F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0"/>
            <a:ext cx="1584325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62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BF8C18-44A6-4213-B056-58502FF4BB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25D76C4C-3CC2-4341-B953-D7309AFA41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58537"/>
              </p:ext>
            </p:extLst>
          </p:nvPr>
        </p:nvGraphicFramePr>
        <p:xfrm>
          <a:off x="639540" y="2312376"/>
          <a:ext cx="7689667" cy="4021880"/>
        </p:xfrm>
        <a:graphic>
          <a:graphicData uri="http://schemas.openxmlformats.org/drawingml/2006/table">
            <a:tbl>
              <a:tblPr/>
              <a:tblGrid>
                <a:gridCol w="2583494">
                  <a:extLst>
                    <a:ext uri="{9D8B030D-6E8A-4147-A177-3AD203B41FA5}">
                      <a16:colId xmlns:a16="http://schemas.microsoft.com/office/drawing/2014/main" val="2922317806"/>
                    </a:ext>
                  </a:extLst>
                </a:gridCol>
                <a:gridCol w="1693969">
                  <a:extLst>
                    <a:ext uri="{9D8B030D-6E8A-4147-A177-3AD203B41FA5}">
                      <a16:colId xmlns:a16="http://schemas.microsoft.com/office/drawing/2014/main" val="1320875352"/>
                    </a:ext>
                  </a:extLst>
                </a:gridCol>
                <a:gridCol w="1834131">
                  <a:extLst>
                    <a:ext uri="{9D8B030D-6E8A-4147-A177-3AD203B41FA5}">
                      <a16:colId xmlns:a16="http://schemas.microsoft.com/office/drawing/2014/main" val="370659114"/>
                    </a:ext>
                  </a:extLst>
                </a:gridCol>
                <a:gridCol w="1578073">
                  <a:extLst>
                    <a:ext uri="{9D8B030D-6E8A-4147-A177-3AD203B41FA5}">
                      <a16:colId xmlns:a16="http://schemas.microsoft.com/office/drawing/2014/main" val="3167218916"/>
                    </a:ext>
                  </a:extLst>
                </a:gridCol>
              </a:tblGrid>
              <a:tr h="687230"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Obračunsko leto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Število </a:t>
                      </a:r>
                      <a:r>
                        <a:rPr lang="sl-SI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ZzI</a:t>
                      </a:r>
                      <a:r>
                        <a:rPr lang="sl-SI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v populaciji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Število izbranih ZzI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 izbranih</a:t>
                      </a:r>
                    </a:p>
                    <a:p>
                      <a:pPr algn="ctr" rtl="0" fontAlgn="ctr"/>
                      <a:r>
                        <a:rPr lang="sl-SI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sl-SI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ZzI</a:t>
                      </a:r>
                      <a:endParaRPr lang="sl-SI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547884"/>
                  </a:ext>
                </a:extLst>
              </a:tr>
              <a:tr h="555775"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 obračunsko leto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l-SI" sz="22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2,23 %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875992"/>
                  </a:ext>
                </a:extLst>
              </a:tr>
              <a:tr h="555775"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 obračunsko leto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l-SI" sz="22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0,41 %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746943"/>
                  </a:ext>
                </a:extLst>
              </a:tr>
              <a:tr h="555775"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 obračunsko leto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11.354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l-SI" sz="22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0,56 %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0142107"/>
                  </a:ext>
                </a:extLst>
              </a:tr>
              <a:tr h="555775"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 obračunsko leto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l-SI" sz="22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0,44 %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570561"/>
                  </a:ext>
                </a:extLst>
              </a:tr>
              <a:tr h="555775"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 obračunsko leto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13.553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l-SI" sz="22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0,28 %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292298"/>
                  </a:ext>
                </a:extLst>
              </a:tr>
              <a:tr h="555775"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Vse skupaj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58.596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l-SI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l-SI" sz="22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0,51 %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275335"/>
                  </a:ext>
                </a:extLst>
              </a:tr>
            </a:tbl>
          </a:graphicData>
        </a:graphic>
      </p:graphicFrame>
      <p:sp>
        <p:nvSpPr>
          <p:cNvPr id="2" name="Rectangle 4">
            <a:extLst>
              <a:ext uri="{FF2B5EF4-FFF2-40B4-BE49-F238E27FC236}">
                <a16:creationId xmlns:a16="http://schemas.microsoft.com/office/drawing/2014/main" id="{2FC1AC0C-44C1-EB50-E996-0F20B449A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9494" y="717587"/>
            <a:ext cx="6059714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999999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Revizije operacij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16D6E5-BFCF-7856-E9F6-08AFA48A3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540" y="1528769"/>
            <a:ext cx="7689668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999999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FF"/>
                </a:highlight>
                <a:uLnTx/>
                <a:uFillTx/>
                <a:latin typeface="Arial" charset="0"/>
                <a:ea typeface="+mn-ea"/>
                <a:cs typeface="+mn-cs"/>
              </a:rPr>
              <a:t>Odstotek revidiranih zahtevkov za izplačilo</a:t>
            </a:r>
          </a:p>
        </p:txBody>
      </p:sp>
      <p:pic>
        <p:nvPicPr>
          <p:cNvPr id="7" name="Picture 3" descr="image003">
            <a:extLst>
              <a:ext uri="{FF2B5EF4-FFF2-40B4-BE49-F238E27FC236}">
                <a16:creationId xmlns:a16="http://schemas.microsoft.com/office/drawing/2014/main" id="{AAB2A1F9-D590-E100-26BF-3AFD4AD82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0"/>
            <a:ext cx="1584325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22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BF8C18-44A6-4213-B056-58502FF4BB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7ED5D83F-1D35-E22B-48E3-DECB9B26D2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774735"/>
              </p:ext>
            </p:extLst>
          </p:nvPr>
        </p:nvGraphicFramePr>
        <p:xfrm>
          <a:off x="639541" y="2339951"/>
          <a:ext cx="7689668" cy="37436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01600">
                  <a:extLst>
                    <a:ext uri="{9D8B030D-6E8A-4147-A177-3AD203B41FA5}">
                      <a16:colId xmlns:a16="http://schemas.microsoft.com/office/drawing/2014/main" val="845449277"/>
                    </a:ext>
                  </a:extLst>
                </a:gridCol>
                <a:gridCol w="2498756">
                  <a:extLst>
                    <a:ext uri="{9D8B030D-6E8A-4147-A177-3AD203B41FA5}">
                      <a16:colId xmlns:a16="http://schemas.microsoft.com/office/drawing/2014/main" val="2276970400"/>
                    </a:ext>
                  </a:extLst>
                </a:gridCol>
                <a:gridCol w="2589312">
                  <a:extLst>
                    <a:ext uri="{9D8B030D-6E8A-4147-A177-3AD203B41FA5}">
                      <a16:colId xmlns:a16="http://schemas.microsoft.com/office/drawing/2014/main" val="3342254081"/>
                    </a:ext>
                  </a:extLst>
                </a:gridCol>
              </a:tblGrid>
              <a:tr h="876163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Obračunsko leto </a:t>
                      </a:r>
                    </a:p>
                    <a:p>
                      <a:pPr algn="ctr" fontAlgn="ctr"/>
                      <a:r>
                        <a:rPr lang="sl-SI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(oznaka revizijskih poročil)</a:t>
                      </a:r>
                      <a:endParaRPr lang="sl-SI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24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Dana priporočila</a:t>
                      </a:r>
                      <a:endParaRPr lang="sl-SI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24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Odprta priporočila</a:t>
                      </a:r>
                      <a:endParaRPr lang="sl-SI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247490"/>
                  </a:ext>
                </a:extLst>
              </a:tr>
              <a:tr h="477907">
                <a:tc>
                  <a:txBody>
                    <a:bodyPr/>
                    <a:lstStyle/>
                    <a:p>
                      <a:pPr algn="just" fontAlgn="ctr"/>
                      <a:r>
                        <a:rPr lang="sl-SI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4. obračunsko leto (RO18)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24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22</a:t>
                      </a:r>
                      <a:endParaRPr lang="sl-SI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24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sl-SI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819635"/>
                  </a:ext>
                </a:extLst>
              </a:tr>
              <a:tr h="477907">
                <a:tc>
                  <a:txBody>
                    <a:bodyPr/>
                    <a:lstStyle/>
                    <a:p>
                      <a:pPr algn="just" fontAlgn="ctr"/>
                      <a:r>
                        <a:rPr lang="sl-SI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5. obračunsko leto (RO19)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2400" u="none" strike="noStrike">
                          <a:solidFill>
                            <a:srgbClr val="000000"/>
                          </a:solidFill>
                          <a:effectLst/>
                        </a:rPr>
                        <a:t>45</a:t>
                      </a:r>
                      <a:endParaRPr lang="sl-SI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24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sl-SI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649912"/>
                  </a:ext>
                </a:extLst>
              </a:tr>
              <a:tr h="477907">
                <a:tc>
                  <a:txBody>
                    <a:bodyPr/>
                    <a:lstStyle/>
                    <a:p>
                      <a:pPr algn="just" fontAlgn="ctr"/>
                      <a:r>
                        <a:rPr lang="sl-SI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6. obračunsko leto (RO20)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2400" u="none" strike="noStrike">
                          <a:solidFill>
                            <a:srgbClr val="000000"/>
                          </a:solidFill>
                          <a:effectLst/>
                        </a:rPr>
                        <a:t>50</a:t>
                      </a:r>
                      <a:endParaRPr lang="sl-SI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24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sl-SI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351096"/>
                  </a:ext>
                </a:extLst>
              </a:tr>
              <a:tr h="477907">
                <a:tc>
                  <a:txBody>
                    <a:bodyPr/>
                    <a:lstStyle/>
                    <a:p>
                      <a:pPr algn="just" fontAlgn="ctr"/>
                      <a:r>
                        <a:rPr lang="sl-SI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7. obračunsko leto (RO21)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2400" u="none" strike="noStrike">
                          <a:solidFill>
                            <a:srgbClr val="000000"/>
                          </a:solidFill>
                          <a:effectLst/>
                        </a:rPr>
                        <a:t>62</a:t>
                      </a:r>
                      <a:endParaRPr lang="sl-SI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24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36</a:t>
                      </a:r>
                      <a:endParaRPr lang="sl-SI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608521"/>
                  </a:ext>
                </a:extLst>
              </a:tr>
              <a:tr h="477907">
                <a:tc>
                  <a:txBody>
                    <a:bodyPr/>
                    <a:lstStyle/>
                    <a:p>
                      <a:pPr algn="just" fontAlgn="ctr"/>
                      <a:r>
                        <a:rPr lang="sl-SI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8. obračunsko leto (RO22)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24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31</a:t>
                      </a:r>
                      <a:endParaRPr lang="sl-SI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24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30</a:t>
                      </a:r>
                      <a:endParaRPr lang="sl-SI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293764"/>
                  </a:ext>
                </a:extLst>
              </a:tr>
              <a:tr h="477907">
                <a:tc>
                  <a:txBody>
                    <a:bodyPr/>
                    <a:lstStyle/>
                    <a:p>
                      <a:pPr algn="just" fontAlgn="ctr"/>
                      <a:r>
                        <a:rPr lang="sl-SI" sz="24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Skupaj</a:t>
                      </a:r>
                      <a:endParaRPr lang="sl-SI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2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210</a:t>
                      </a:r>
                      <a:endParaRPr lang="sl-SI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24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83</a:t>
                      </a:r>
                      <a:endParaRPr lang="sl-SI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805543"/>
                  </a:ext>
                </a:extLst>
              </a:tr>
            </a:tbl>
          </a:graphicData>
        </a:graphic>
      </p:graphicFrame>
      <p:sp>
        <p:nvSpPr>
          <p:cNvPr id="2" name="Rectangle 4">
            <a:extLst>
              <a:ext uri="{FF2B5EF4-FFF2-40B4-BE49-F238E27FC236}">
                <a16:creationId xmlns:a16="http://schemas.microsoft.com/office/drawing/2014/main" id="{6EC81DB0-7350-26A2-3762-3984DD239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9494" y="717587"/>
            <a:ext cx="6059714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999999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Revizije operacij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556838-530E-79A5-5682-4E4A849DB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540" y="1528769"/>
            <a:ext cx="7689668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999999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Dana in odprta priporočila (31. 12. 2022)</a:t>
            </a:r>
          </a:p>
        </p:txBody>
      </p:sp>
      <p:pic>
        <p:nvPicPr>
          <p:cNvPr id="7" name="Picture 3" descr="image003">
            <a:extLst>
              <a:ext uri="{FF2B5EF4-FFF2-40B4-BE49-F238E27FC236}">
                <a16:creationId xmlns:a16="http://schemas.microsoft.com/office/drawing/2014/main" id="{E283D102-BB04-3800-B280-55B556426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0"/>
            <a:ext cx="1584325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413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A34DBB-2B06-49CB-9EC6-870E089F1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BF8C18-44A6-4213-B056-58502FF4BB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857A22-5A7A-497F-B9BA-4A9CC9832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ED35A4-3DD5-44B4-ADDE-D35FF054D03B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BF8C18-44A6-4213-B056-58502FF4BB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F1FC0F-3C63-4696-AA5B-2535CC9F6DEB}"/>
              </a:ext>
            </a:extLst>
          </p:cNvPr>
          <p:cNvSpPr txBox="1"/>
          <p:nvPr/>
        </p:nvSpPr>
        <p:spPr>
          <a:xfrm>
            <a:off x="627017" y="1699168"/>
            <a:ext cx="7979489" cy="2885405"/>
          </a:xfrm>
          <a:prstGeom prst="rect">
            <a:avLst/>
          </a:prstGeom>
          <a:solidFill>
            <a:schemeClr val="bg1"/>
          </a:solidFill>
          <a:ln w="25400">
            <a:solidFill>
              <a:schemeClr val="dk1"/>
            </a:solidFill>
          </a:ln>
        </p:spPr>
        <p:txBody>
          <a:bodyPr wrap="square" rtlCol="0">
            <a:spAutoFit/>
          </a:bodyPr>
          <a:lstStyle/>
          <a:p>
            <a:pPr marR="0" lvl="0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VSEBINA </a:t>
            </a:r>
          </a:p>
          <a:p>
            <a:pPr marL="432000" marR="0" lvl="0" indent="-457200" defTabSz="4572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sl-SI" sz="19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Uvod</a:t>
            </a:r>
          </a:p>
          <a:p>
            <a:pPr marL="43200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sl-SI" sz="1900" dirty="0">
                <a:solidFill>
                  <a:srgbClr val="000000"/>
                </a:solidFill>
                <a:latin typeface="+mn-lt"/>
              </a:rPr>
              <a:t>Predstavitev revizij sistema </a:t>
            </a:r>
          </a:p>
          <a:p>
            <a:pPr marL="43200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sl-SI" sz="1900" dirty="0">
                <a:solidFill>
                  <a:srgbClr val="000000"/>
                </a:solidFill>
                <a:latin typeface="+mn-lt"/>
              </a:rPr>
              <a:t>Predstavitev revizij operacij </a:t>
            </a:r>
          </a:p>
          <a:p>
            <a:pPr marL="43200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sl-SI" sz="1900" dirty="0">
                <a:solidFill>
                  <a:srgbClr val="000000"/>
                </a:solidFill>
                <a:latin typeface="+mn-lt"/>
              </a:rPr>
              <a:t>Predstavitev revizij računovodskih izkazov</a:t>
            </a:r>
          </a:p>
          <a:p>
            <a:pPr marL="43200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sl-SI" sz="1900" dirty="0">
                <a:solidFill>
                  <a:srgbClr val="000000"/>
                </a:solidFill>
                <a:highlight>
                  <a:srgbClr val="FFFFFF"/>
                </a:highlight>
                <a:latin typeface="+mn-lt"/>
              </a:rPr>
              <a:t>Zaključevanje OP EKP 2014-20</a:t>
            </a:r>
            <a:r>
              <a:rPr lang="sl-SI" sz="1900" dirty="0">
                <a:solidFill>
                  <a:srgbClr val="000000"/>
                </a:solidFill>
                <a:latin typeface="+mn-lt"/>
              </a:rPr>
              <a:t>20</a:t>
            </a:r>
            <a:endParaRPr kumimoji="0" lang="sl-SI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A245F646-DE52-72FA-D27C-1B02B2B0215E}"/>
              </a:ext>
            </a:extLst>
          </p:cNvPr>
          <p:cNvSpPr txBox="1">
            <a:spLocks/>
          </p:cNvSpPr>
          <p:nvPr/>
        </p:nvSpPr>
        <p:spPr>
          <a:xfrm>
            <a:off x="2232660" y="720725"/>
            <a:ext cx="6362700" cy="696595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l-SI" sz="3200" b="1" kern="0" dirty="0">
                <a:solidFill>
                  <a:srgbClr val="002060"/>
                </a:solidFill>
              </a:rPr>
              <a:t>Revidiranje sredstev EKP</a:t>
            </a:r>
          </a:p>
        </p:txBody>
      </p:sp>
      <p:pic>
        <p:nvPicPr>
          <p:cNvPr id="3" name="Picture 3" descr="image003">
            <a:extLst>
              <a:ext uri="{FF2B5EF4-FFF2-40B4-BE49-F238E27FC236}">
                <a16:creationId xmlns:a16="http://schemas.microsoft.com/office/drawing/2014/main" id="{074E5DAE-34D8-F3E5-A89A-C2313B38A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0"/>
            <a:ext cx="1584325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514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BF8C18-44A6-4213-B056-58502FF4BB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2C185A23-4BEB-9A37-34A5-88DA125E3C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922705"/>
              </p:ext>
            </p:extLst>
          </p:nvPr>
        </p:nvGraphicFramePr>
        <p:xfrm>
          <a:off x="639541" y="2212843"/>
          <a:ext cx="7689668" cy="44496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03871">
                  <a:extLst>
                    <a:ext uri="{9D8B030D-6E8A-4147-A177-3AD203B41FA5}">
                      <a16:colId xmlns:a16="http://schemas.microsoft.com/office/drawing/2014/main" val="3498750971"/>
                    </a:ext>
                  </a:extLst>
                </a:gridCol>
                <a:gridCol w="1084960">
                  <a:extLst>
                    <a:ext uri="{9D8B030D-6E8A-4147-A177-3AD203B41FA5}">
                      <a16:colId xmlns:a16="http://schemas.microsoft.com/office/drawing/2014/main" val="499407210"/>
                    </a:ext>
                  </a:extLst>
                </a:gridCol>
                <a:gridCol w="2000837">
                  <a:extLst>
                    <a:ext uri="{9D8B030D-6E8A-4147-A177-3AD203B41FA5}">
                      <a16:colId xmlns:a16="http://schemas.microsoft.com/office/drawing/2014/main" val="1387816122"/>
                    </a:ext>
                  </a:extLst>
                </a:gridCol>
              </a:tblGrid>
              <a:tr h="540571"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17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Kategorija nepravilnosti</a:t>
                      </a:r>
                      <a:endParaRPr lang="sl-SI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l-SI" sz="17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Število priporočil</a:t>
                      </a:r>
                      <a:endParaRPr lang="sl-SI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l-SI" sz="17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Dejanska vrednost nepravilnosti (v EUR)</a:t>
                      </a:r>
                      <a:endParaRPr lang="sl-SI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807266"/>
                  </a:ext>
                </a:extLst>
              </a:tr>
              <a:tr h="270286"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7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Dobro finančno poslovodenje</a:t>
                      </a:r>
                      <a:endParaRPr lang="sl-SI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83</a:t>
                      </a:r>
                      <a:endParaRPr lang="sl-SI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l-SI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3.535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8768478"/>
                  </a:ext>
                </a:extLst>
              </a:tr>
              <a:tr h="270286"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7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Drugi neupravičeni izdatki</a:t>
                      </a:r>
                      <a:endParaRPr lang="sl-SI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34</a:t>
                      </a:r>
                      <a:endParaRPr lang="sl-SI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l-SI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271.280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40229"/>
                  </a:ext>
                </a:extLst>
              </a:tr>
              <a:tr h="270286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7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Manjkajoče dodatne informacije ali dokumentacija</a:t>
                      </a:r>
                      <a:endParaRPr lang="pl-PL" sz="1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23</a:t>
                      </a:r>
                      <a:endParaRPr lang="sl-SI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l-SI" sz="1800" u="none" strike="noStrike">
                          <a:solidFill>
                            <a:srgbClr val="000000"/>
                          </a:solidFill>
                          <a:effectLst/>
                        </a:rPr>
                        <a:t>178.057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916278"/>
                  </a:ext>
                </a:extLst>
              </a:tr>
              <a:tr h="270286"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Projekti, ki ustvarjajo prihodek</a:t>
                      </a:r>
                      <a:endParaRPr lang="sl-SI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14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l-SI" sz="180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9480902"/>
                  </a:ext>
                </a:extLst>
              </a:tr>
              <a:tr h="270286"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Državna pomoč</a:t>
                      </a:r>
                      <a:endParaRPr lang="sl-SI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l-SI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418.702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970805"/>
                  </a:ext>
                </a:extLst>
              </a:tr>
              <a:tr h="270286"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Kazalniki uspešnosti</a:t>
                      </a:r>
                      <a:endParaRPr lang="sl-SI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l-SI" sz="180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850586"/>
                  </a:ext>
                </a:extLst>
              </a:tr>
              <a:tr h="270286"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Poenostavljene možnosti obračunavanja stroškov</a:t>
                      </a:r>
                      <a:endParaRPr lang="sl-SI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1800" u="none" strike="noStrike">
                          <a:solidFill>
                            <a:srgbClr val="000000"/>
                          </a:solidFill>
                          <a:effectLst/>
                        </a:rPr>
                        <a:t>11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l-SI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74.618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69199"/>
                  </a:ext>
                </a:extLst>
              </a:tr>
              <a:tr h="270286"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Javno naročanje</a:t>
                      </a:r>
                      <a:endParaRPr lang="sl-SI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1800" u="none" strike="noStrike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l-SI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1.296.455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339829"/>
                  </a:ext>
                </a:extLst>
              </a:tr>
              <a:tr h="273598"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Finančni instrumenti</a:t>
                      </a:r>
                      <a:endParaRPr lang="sl-SI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1800" u="none" strike="noStrike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l-SI" sz="180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00216"/>
                  </a:ext>
                </a:extLst>
              </a:tr>
              <a:tr h="270286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Računovodska ali računska napaka na ravni operacije</a:t>
                      </a:r>
                      <a:endParaRPr lang="pl-PL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1800" u="none" strike="noStrike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l-SI" sz="1800" u="none" strike="noStrike">
                          <a:solidFill>
                            <a:srgbClr val="000000"/>
                          </a:solidFill>
                          <a:effectLst/>
                        </a:rPr>
                        <a:t>500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936029"/>
                  </a:ext>
                </a:extLst>
              </a:tr>
              <a:tr h="270286"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Ukrepi informiranja in obveščanja javnosti</a:t>
                      </a:r>
                      <a:endParaRPr lang="sl-SI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1800" u="none" strike="noStrike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l-SI" sz="180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087316"/>
                  </a:ext>
                </a:extLst>
              </a:tr>
              <a:tr h="270286"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17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Neupravičen projekt</a:t>
                      </a:r>
                      <a:endParaRPr lang="sl-SI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l-SI" sz="1800" u="none" strike="noStrike">
                          <a:solidFill>
                            <a:srgbClr val="000000"/>
                          </a:solidFill>
                          <a:effectLst/>
                        </a:rPr>
                        <a:t>1.132.333</a:t>
                      </a:r>
                      <a:endParaRPr lang="sl-SI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321469"/>
                  </a:ext>
                </a:extLst>
              </a:tr>
              <a:tr h="281548"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Skupaj</a:t>
                      </a:r>
                      <a:endParaRPr lang="sl-SI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l-SI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210</a:t>
                      </a:r>
                      <a:endParaRPr lang="sl-SI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sl-SI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3.375.480</a:t>
                      </a:r>
                      <a:endParaRPr lang="sl-SI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695034"/>
                  </a:ext>
                </a:extLst>
              </a:tr>
            </a:tbl>
          </a:graphicData>
        </a:graphic>
      </p:graphicFrame>
      <p:sp>
        <p:nvSpPr>
          <p:cNvPr id="4" name="Rectangle 4">
            <a:extLst>
              <a:ext uri="{FF2B5EF4-FFF2-40B4-BE49-F238E27FC236}">
                <a16:creationId xmlns:a16="http://schemas.microsoft.com/office/drawing/2014/main" id="{22EA84ED-0C1D-EE01-582F-85B2C9D3B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9494" y="717587"/>
            <a:ext cx="6059714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999999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Revizije operacij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B10BE8-CB7C-6595-9653-0F7194783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540" y="1311326"/>
            <a:ext cx="7689668" cy="830997"/>
          </a:xfrm>
          <a:prstGeom prst="rect">
            <a:avLst/>
          </a:prstGeom>
          <a:solidFill>
            <a:schemeClr val="bg1"/>
          </a:solidFill>
          <a:ln w="25400">
            <a:solidFill>
              <a:srgbClr val="999999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altLang="sl-SI" sz="2400" b="1" dirty="0">
                <a:solidFill>
                  <a:srgbClr val="C00000"/>
                </a:solidFill>
              </a:rPr>
              <a:t>Ugotovitve</a:t>
            </a:r>
            <a:r>
              <a:rPr kumimoji="0" lang="sl-SI" alt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in priporočila po tipologiji Komisije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l-SI" sz="2400" b="1" dirty="0">
                <a:solidFill>
                  <a:srgbClr val="0070C0"/>
                </a:solidFill>
              </a:rPr>
              <a:t>skupaj o</a:t>
            </a: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 4. do 8. obračunskega leta</a:t>
            </a:r>
            <a:endParaRPr kumimoji="0" lang="sl-SI" altLang="sl-SI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7" name="Picture 3" descr="image003">
            <a:extLst>
              <a:ext uri="{FF2B5EF4-FFF2-40B4-BE49-F238E27FC236}">
                <a16:creationId xmlns:a16="http://schemas.microsoft.com/office/drawing/2014/main" id="{9C7298FC-EEBF-B21C-6C46-901B76239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0"/>
            <a:ext cx="1584325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122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BF8C18-44A6-4213-B056-58502FF4BB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E4F11B6-4DC1-4C77-8CE7-A9FC8ED75203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BF8C18-44A6-4213-B056-58502FF4BB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E75699BF-C6ED-424A-9BBC-FE7F064C37BF}"/>
              </a:ext>
            </a:extLst>
          </p:cNvPr>
          <p:cNvSpPr/>
          <p:nvPr/>
        </p:nvSpPr>
        <p:spPr>
          <a:xfrm>
            <a:off x="639541" y="1842615"/>
            <a:ext cx="7689668" cy="4785926"/>
          </a:xfrm>
          <a:prstGeom prst="rect">
            <a:avLst/>
          </a:prstGeom>
          <a:solidFill>
            <a:srgbClr val="FFFFFF"/>
          </a:solidFill>
          <a:ln w="25400">
            <a:solidFill>
              <a:srgbClr val="999999"/>
            </a:solidFill>
          </a:ln>
        </p:spPr>
        <p:txBody>
          <a:bodyPr wrap="square">
            <a:spAutoFit/>
          </a:bodyPr>
          <a:lstStyle/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sl-SI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</a:t>
            </a:r>
            <a:r>
              <a:rPr lang="sl-SI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osredniški organ sklepa o izboru upravičencu ni izdal v roku, ki ga je določil v javnem razpisu, prav </a:t>
            </a:r>
            <a:r>
              <a:rPr lang="sl-SI" sz="17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tako pa upravičenca </a:t>
            </a:r>
            <a:r>
              <a:rPr lang="sl-SI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ni pozval k podpisu pogodbe v skladu z določili Zakona o podpornem okolju za podjetništvo.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sl-SI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 informacijskem sistemu e-MA podatki v nekaterih primerih pomanjkljivi ali nepravilni. 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sl-SI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Določeni podatki v informacijskem sistemu e-MA ali niso vneseni ali pa niso ustrezno opredeljeni, prav tako obstajajo neskladja med določenimi členi pogodbe o sofinanciranju.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sl-SI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Posredniški organ administrativne kontrole zahtevka za izplačilo ni izvedel v za to predpisanih rokih. 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sl-SI" sz="17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Posredniški organ v okviru administrativnih preverjanj ni preveril dokazil o plačilih, izvedenih s strani upravičenca.</a:t>
            </a:r>
            <a:r>
              <a:rPr lang="sl-SI" sz="17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kumimoji="0" lang="sl-SI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Upravičenec ni postopal v skladu s pogodbo o sofinanciranju, ker pred sklenitvijo sporazumov s potencialnimi prejemniki storitev ni preveril podatkov o dodeljenih pomočeh »de </a:t>
            </a:r>
            <a:r>
              <a:rPr kumimoji="0" lang="sl-SI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minimis</a:t>
            </a:r>
            <a:r>
              <a:rPr kumimoji="0" lang="sl-SI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«.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69BF3B9E-D02C-1B1E-14B7-FED654EA9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9494" y="717587"/>
            <a:ext cx="6059714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999999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Revizije operacij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1A24BD8-1B57-20B1-291F-F4BE721BC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540" y="1311326"/>
            <a:ext cx="7689668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999999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4572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Nepravilnosti (povezane z dobrim </a:t>
            </a:r>
            <a:r>
              <a:rPr kumimoji="0" lang="sl-SI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poslovodenjem</a:t>
            </a: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</a:t>
            </a:r>
          </a:p>
        </p:txBody>
      </p:sp>
      <p:pic>
        <p:nvPicPr>
          <p:cNvPr id="5" name="Picture 3" descr="image003">
            <a:extLst>
              <a:ext uri="{FF2B5EF4-FFF2-40B4-BE49-F238E27FC236}">
                <a16:creationId xmlns:a16="http://schemas.microsoft.com/office/drawing/2014/main" id="{722F46CA-7D5A-D48E-BC30-92565DC69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0"/>
            <a:ext cx="1584325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27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BF8C18-44A6-4213-B056-58502FF4BB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E4F11B6-4DC1-4C77-8CE7-A9FC8ED75203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BF8C18-44A6-4213-B056-58502FF4BB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E75699BF-C6ED-424A-9BBC-FE7F064C37BF}"/>
              </a:ext>
            </a:extLst>
          </p:cNvPr>
          <p:cNvSpPr/>
          <p:nvPr/>
        </p:nvSpPr>
        <p:spPr>
          <a:xfrm>
            <a:off x="639540" y="1843510"/>
            <a:ext cx="7689668" cy="4184864"/>
          </a:xfrm>
          <a:prstGeom prst="rect">
            <a:avLst/>
          </a:prstGeom>
          <a:solidFill>
            <a:srgbClr val="FFFFFF"/>
          </a:solidFill>
          <a:ln w="25400">
            <a:solidFill>
              <a:srgbClr val="999999"/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kumimoji="0" lang="sl-SI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Upravičenec je uveljavljal subvencijo za zaposlitev brezposelne osebe pri prijavitelju, ki ni izpolnjeval vseh pogojev za dodelitev subvencije.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lang="sl-SI" dirty="0"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Neupravičeni izdatki</a:t>
            </a:r>
            <a:r>
              <a:rPr kumimoji="0" lang="sl-SI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zaradi neskladnosti z Navodili organa upravljanja o upravičenih stroških in določili javnega razpisa.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kumimoji="0" lang="sl-SI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Upravičenec je uveljavljal izdatke za ukrepe tudi za prostore, ki skladno z določili javnega razpisa in vloge upravičenca niso bili upravičeni do sofinanciranja.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kumimoji="0" lang="sl-SI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Upravičenec je uveljavljal izdatke, ki niso bili povezani z revidirano operacijo, in izdatke, ki niso nastali v obdobju upravičenosti.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kumimoji="0" lang="sl-SI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Upravičenec je uveljavljal izdatke, za katere prejemniki sredstev niso predložili ustreznih dokazil ali pa dokazil sploh niso predložili.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8DB2C9CB-43E7-2365-899F-4BBAA3EB8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9494" y="717587"/>
            <a:ext cx="6059714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999999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Revizije operacij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C4AB6E2-8348-5616-43CC-741A10255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540" y="1311326"/>
            <a:ext cx="7689668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999999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457200" rtl="0" eaLnBrk="1" fontAlgn="b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Nepravilnosti (drugi neupravičeni izdatki)</a:t>
            </a:r>
          </a:p>
        </p:txBody>
      </p:sp>
      <p:pic>
        <p:nvPicPr>
          <p:cNvPr id="5" name="Picture 3" descr="image003">
            <a:extLst>
              <a:ext uri="{FF2B5EF4-FFF2-40B4-BE49-F238E27FC236}">
                <a16:creationId xmlns:a16="http://schemas.microsoft.com/office/drawing/2014/main" id="{C9D4245D-7524-AD63-7AE4-C86253EBC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0"/>
            <a:ext cx="1584325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65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BF8C18-44A6-4213-B056-58502FF4BB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E4F11B6-4DC1-4C77-8CE7-A9FC8ED75203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BF8C18-44A6-4213-B056-58502FF4BB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E75699BF-C6ED-424A-9BBC-FE7F064C37BF}"/>
              </a:ext>
            </a:extLst>
          </p:cNvPr>
          <p:cNvSpPr/>
          <p:nvPr/>
        </p:nvSpPr>
        <p:spPr>
          <a:xfrm>
            <a:off x="639539" y="1828121"/>
            <a:ext cx="7689669" cy="2756780"/>
          </a:xfrm>
          <a:prstGeom prst="rect">
            <a:avLst/>
          </a:prstGeom>
          <a:solidFill>
            <a:srgbClr val="FFFFFF"/>
          </a:solidFill>
          <a:ln w="25400">
            <a:solidFill>
              <a:srgbClr val="999999"/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Podatki o realizaciji kazalnikov niso sprotno in usrezno poročani.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Realizacija kazalnika v informacijskem sistemu e-MA se razlikuje od realizirane vrednosti kazalnika iz Letnega poročila o izvajanju.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Upravičenec ne razpolaga s poročili za opravljeno delo iz naslova povečanega obsega dela za javne uslužbence, ki se financirajo iz projekta tehnične pomoči. 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  <a:defRPr/>
            </a:pPr>
            <a:r>
              <a:rPr kumimoji="0" lang="sl-SI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Posredniški organ ne izvaja aktivnosti spremljanja kazalnika. 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C6468EC5-C436-BB68-E397-88A23CDA2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9494" y="717587"/>
            <a:ext cx="6059714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999999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Revizije operacij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C8B4F4F-0768-0C29-83A0-AE4829279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540" y="1311326"/>
            <a:ext cx="7689668" cy="446276"/>
          </a:xfrm>
          <a:prstGeom prst="rect">
            <a:avLst/>
          </a:prstGeom>
          <a:solidFill>
            <a:schemeClr val="bg1"/>
          </a:solidFill>
          <a:ln w="25400">
            <a:solidFill>
              <a:srgbClr val="999999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">
              <a:defRPr/>
            </a:pPr>
            <a:r>
              <a:rPr kumimoji="0" lang="sl-SI" sz="23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Nepravilnosti (</a:t>
            </a:r>
            <a:r>
              <a:rPr lang="pl-PL" sz="2300" b="1" dirty="0">
                <a:solidFill>
                  <a:srgbClr val="C00000"/>
                </a:solidFill>
              </a:rPr>
              <a:t>dodatne informacije ali dokumentacija</a:t>
            </a:r>
            <a:r>
              <a:rPr kumimoji="0" lang="sl-SI" sz="23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</a:t>
            </a:r>
          </a:p>
        </p:txBody>
      </p:sp>
      <p:pic>
        <p:nvPicPr>
          <p:cNvPr id="5" name="Picture 3" descr="image003">
            <a:extLst>
              <a:ext uri="{FF2B5EF4-FFF2-40B4-BE49-F238E27FC236}">
                <a16:creationId xmlns:a16="http://schemas.microsoft.com/office/drawing/2014/main" id="{70B8FB37-20C9-F6E5-6D15-4FD1B3E94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0"/>
            <a:ext cx="1584325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882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BF8C18-44A6-4213-B056-58502FF4BB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D1416B51-EA4A-4328-A06A-CC5879A4A1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269982"/>
              </p:ext>
            </p:extLst>
          </p:nvPr>
        </p:nvGraphicFramePr>
        <p:xfrm>
          <a:off x="639540" y="1847577"/>
          <a:ext cx="7689667" cy="3406140"/>
        </p:xfrm>
        <a:graphic>
          <a:graphicData uri="http://schemas.openxmlformats.org/drawingml/2006/table">
            <a:tbl>
              <a:tblPr/>
              <a:tblGrid>
                <a:gridCol w="2556935">
                  <a:extLst>
                    <a:ext uri="{9D8B030D-6E8A-4147-A177-3AD203B41FA5}">
                      <a16:colId xmlns:a16="http://schemas.microsoft.com/office/drawing/2014/main" val="3552023214"/>
                    </a:ext>
                  </a:extLst>
                </a:gridCol>
                <a:gridCol w="1801914">
                  <a:extLst>
                    <a:ext uri="{9D8B030D-6E8A-4147-A177-3AD203B41FA5}">
                      <a16:colId xmlns:a16="http://schemas.microsoft.com/office/drawing/2014/main" val="1302776309"/>
                    </a:ext>
                  </a:extLst>
                </a:gridCol>
                <a:gridCol w="1702736">
                  <a:extLst>
                    <a:ext uri="{9D8B030D-6E8A-4147-A177-3AD203B41FA5}">
                      <a16:colId xmlns:a16="http://schemas.microsoft.com/office/drawing/2014/main" val="110558548"/>
                    </a:ext>
                  </a:extLst>
                </a:gridCol>
                <a:gridCol w="1628082">
                  <a:extLst>
                    <a:ext uri="{9D8B030D-6E8A-4147-A177-3AD203B41FA5}">
                      <a16:colId xmlns:a16="http://schemas.microsoft.com/office/drawing/2014/main" val="2784228149"/>
                    </a:ext>
                  </a:extLst>
                </a:gridCol>
              </a:tblGrid>
              <a:tr h="1246458"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2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Obračunsko leto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2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Dejanski neupravičeni izdatki </a:t>
                      </a:r>
                    </a:p>
                    <a:p>
                      <a:pPr algn="ctr" rtl="0" fontAlgn="ctr"/>
                      <a:r>
                        <a:rPr lang="sl-SI" sz="2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(v EUR)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l-SI" sz="22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Projicirana vrednost napak </a:t>
                      </a:r>
                    </a:p>
                    <a:p>
                      <a:pPr algn="ctr" rtl="0" fontAlgn="ctr"/>
                      <a:r>
                        <a:rPr lang="sl-SI" sz="22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(v EUR)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22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% </a:t>
                      </a:r>
                    </a:p>
                    <a:p>
                      <a:pPr algn="ctr" fontAlgn="ctr"/>
                      <a:r>
                        <a:rPr lang="sl-SI" sz="22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(stopnja napake, TER)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886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2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4. obračunsko leto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1.027.715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1.746.135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0,68 %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521356"/>
                  </a:ext>
                </a:extLst>
              </a:tr>
              <a:tr h="145676"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2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5. obračunsko leto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672.974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15.038.784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2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2,50 %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6078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2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6. obračunsko leto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1.509.915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21.005.233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2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3,60 %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86996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rtl="0" fontAlgn="ctr"/>
                      <a:r>
                        <a:rPr lang="sl-SI" sz="2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7. obračunsko leto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88.458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7.514.266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1,00 %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10649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 obračunsko leto</a:t>
                      </a:r>
                      <a:endParaRPr lang="sl-SI" sz="22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76.418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14.322.527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1,45 %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16731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Vse skupaj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l-SI" sz="2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3.375.480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sl-SI" sz="2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59.626.945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sl-SI" sz="2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236215"/>
                  </a:ext>
                </a:extLst>
              </a:tr>
            </a:tbl>
          </a:graphicData>
        </a:graphic>
      </p:graphicFrame>
      <p:sp>
        <p:nvSpPr>
          <p:cNvPr id="10" name="Rectangle 4">
            <a:extLst>
              <a:ext uri="{FF2B5EF4-FFF2-40B4-BE49-F238E27FC236}">
                <a16:creationId xmlns:a16="http://schemas.microsoft.com/office/drawing/2014/main" id="{13AEE309-E89B-493E-B370-8371A3F47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539" y="5572743"/>
            <a:ext cx="7689667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999999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Dopustna napaka: 2 % vrednosti potrjenih  izdatkov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E748C502-013F-704E-E7CF-9D91E5ADD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9494" y="717587"/>
            <a:ext cx="6059714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999999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Revizije operacij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5645A9-EAC4-7742-970F-34E0E3FE4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540" y="1311326"/>
            <a:ext cx="7689668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999999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Dejanske in projicirane vrednosti napak</a:t>
            </a:r>
          </a:p>
        </p:txBody>
      </p:sp>
      <p:pic>
        <p:nvPicPr>
          <p:cNvPr id="7" name="Picture 3" descr="image003">
            <a:extLst>
              <a:ext uri="{FF2B5EF4-FFF2-40B4-BE49-F238E27FC236}">
                <a16:creationId xmlns:a16="http://schemas.microsoft.com/office/drawing/2014/main" id="{BCF45AD9-6AF0-0604-4FA1-A53F1407C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0"/>
            <a:ext cx="1584325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129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A34DBB-2B06-49CB-9EC6-870E089F1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BF8C18-44A6-4213-B056-58502FF4BB9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857A22-5A7A-497F-B9BA-4A9CC9832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ED35A4-3DD5-44B4-ADDE-D35FF054D03B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DBF8C18-44A6-4213-B056-58502FF4BB9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31CB44-87B8-4A24-A992-876DC90DD584}"/>
              </a:ext>
            </a:extLst>
          </p:cNvPr>
          <p:cNvSpPr txBox="1"/>
          <p:nvPr/>
        </p:nvSpPr>
        <p:spPr>
          <a:xfrm>
            <a:off x="727166" y="2673462"/>
            <a:ext cx="7689668" cy="18312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3600" b="1" kern="0" dirty="0">
                <a:solidFill>
                  <a:srgbClr val="C00000"/>
                </a:solidFill>
                <a:latin typeface="Calibri"/>
              </a:rPr>
              <a:t>Predstavitev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3600" b="1" kern="0" dirty="0">
                <a:solidFill>
                  <a:srgbClr val="C00000"/>
                </a:solidFill>
                <a:latin typeface="Calibri"/>
              </a:rPr>
              <a:t>revizij računovodskih izkazov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3600" b="1" kern="0" dirty="0">
                <a:solidFill>
                  <a:srgbClr val="C00000"/>
                </a:solidFill>
                <a:latin typeface="Calibri"/>
              </a:rPr>
              <a:t>d</a:t>
            </a:r>
            <a:r>
              <a:rPr kumimoji="0" lang="sl-SI" sz="3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8. obračunskega leta</a:t>
            </a:r>
          </a:p>
        </p:txBody>
      </p:sp>
      <p:pic>
        <p:nvPicPr>
          <p:cNvPr id="3" name="Picture 3" descr="image003">
            <a:extLst>
              <a:ext uri="{FF2B5EF4-FFF2-40B4-BE49-F238E27FC236}">
                <a16:creationId xmlns:a16="http://schemas.microsoft.com/office/drawing/2014/main" id="{4609FBAD-B5EA-335E-5301-CF1278602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0"/>
            <a:ext cx="1584325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733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89266-2FAF-41ED-84C2-900F88206A2D}" type="slidenum">
              <a:rPr lang="en-US" smtClean="0"/>
              <a:t>26</a:t>
            </a:fld>
            <a:endParaRPr lang="en-US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EBFDB595-B50D-40A1-8480-85EFBCC78D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" y="1466773"/>
            <a:ext cx="790738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/>
            <a:r>
              <a:rPr lang="sl-SI" altLang="sl-SI" sz="2800" b="1" dirty="0">
                <a:solidFill>
                  <a:srgbClr val="C00000"/>
                </a:solidFill>
              </a:rPr>
              <a:t>Računovodski izkazi (Uredba 1011/2014)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20B73F01-B7F5-4FB3-9979-69A06252C6F5}"/>
              </a:ext>
            </a:extLst>
          </p:cNvPr>
          <p:cNvGraphicFramePr>
            <a:graphicFrameLocks noGrp="1"/>
          </p:cNvGraphicFramePr>
          <p:nvPr/>
        </p:nvGraphicFramePr>
        <p:xfrm>
          <a:off x="853440" y="2119816"/>
          <a:ext cx="7907382" cy="3657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86560">
                  <a:extLst>
                    <a:ext uri="{9D8B030D-6E8A-4147-A177-3AD203B41FA5}">
                      <a16:colId xmlns:a16="http://schemas.microsoft.com/office/drawing/2014/main" val="2823473594"/>
                    </a:ext>
                  </a:extLst>
                </a:gridCol>
                <a:gridCol w="6220822">
                  <a:extLst>
                    <a:ext uri="{9D8B030D-6E8A-4147-A177-3AD203B41FA5}">
                      <a16:colId xmlns:a16="http://schemas.microsoft.com/office/drawing/2014/main" val="2246391744"/>
                    </a:ext>
                  </a:extLst>
                </a:gridCol>
              </a:tblGrid>
              <a:tr h="362131">
                <a:tc>
                  <a:txBody>
                    <a:bodyPr/>
                    <a:lstStyle/>
                    <a:p>
                      <a:r>
                        <a:rPr lang="sl-SI" sz="24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Dodatek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24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Skupni upravičeni izdatki (+javni, plačila)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818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l-SI" sz="24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</a:rPr>
                        <a:t>Dodatek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24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</a:rPr>
                        <a:t>Preklicani in izterjani zneski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460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</a:rPr>
                        <a:t>Dodatek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24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</a:rPr>
                        <a:t>Zneski, ki jih je treba izterjati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921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</a:rPr>
                        <a:t>Dodatek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24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</a:rPr>
                        <a:t>Izterjani zneski iz člena 71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937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</a:rPr>
                        <a:t>Dodatek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24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</a:rPr>
                        <a:t>Neizterljivi zneski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025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</a:rPr>
                        <a:t>Dodatek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2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</a:rPr>
                        <a:t>Zneski, izplačani finančnim instrumentom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83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</a:rPr>
                        <a:t>Dodatek 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2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anose="020B0604020202020204" pitchFamily="34" charset="0"/>
                        </a:rPr>
                        <a:t>Vnaprejšnja plačila (DP)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627355"/>
                  </a:ext>
                </a:extLst>
              </a:tr>
              <a:tr h="3839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b="1" i="1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Dodatek 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2400" b="1" i="1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</a:rPr>
                        <a:t>Uskladitev izdatkov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74632"/>
                  </a:ext>
                </a:extLst>
              </a:tr>
            </a:tbl>
          </a:graphicData>
        </a:graphic>
      </p:graphicFrame>
      <p:sp>
        <p:nvSpPr>
          <p:cNvPr id="8" name="Pravokotnik 7">
            <a:extLst>
              <a:ext uri="{FF2B5EF4-FFF2-40B4-BE49-F238E27FC236}">
                <a16:creationId xmlns:a16="http://schemas.microsoft.com/office/drawing/2014/main" id="{4B0554C2-776E-42CA-B574-F4F24AC1886F}"/>
              </a:ext>
            </a:extLst>
          </p:cNvPr>
          <p:cNvSpPr/>
          <p:nvPr/>
        </p:nvSpPr>
        <p:spPr>
          <a:xfrm>
            <a:off x="853440" y="5899540"/>
            <a:ext cx="7907382" cy="530517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*Dodatki od 2 do 7 so pojasnila k obračunu: zneski med obračunskim letom/stanje na koncu obračunskega leta!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9A585D28-B4DB-4A23-B5DB-2D2E31757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4720" y="727710"/>
            <a:ext cx="655610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/>
            <a:r>
              <a:rPr lang="sl-SI" sz="2800" b="1" dirty="0">
                <a:solidFill>
                  <a:srgbClr val="002060"/>
                </a:solidFill>
              </a:rPr>
              <a:t>Revizija računovodskih izkazov</a:t>
            </a:r>
            <a:endParaRPr lang="sl-SI" altLang="sl-SI" sz="2800" b="1" dirty="0">
              <a:solidFill>
                <a:srgbClr val="002060"/>
              </a:solidFill>
            </a:endParaRPr>
          </a:p>
        </p:txBody>
      </p:sp>
      <p:pic>
        <p:nvPicPr>
          <p:cNvPr id="3" name="Picture 3" descr="image003">
            <a:extLst>
              <a:ext uri="{FF2B5EF4-FFF2-40B4-BE49-F238E27FC236}">
                <a16:creationId xmlns:a16="http://schemas.microsoft.com/office/drawing/2014/main" id="{68E14008-0F41-BD88-2B5F-39A67248D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0"/>
            <a:ext cx="1584325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915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BF8C18-44A6-4213-B056-58502FF4BB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7ED5D83F-1D35-E22B-48E3-DECB9B26D2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521341"/>
              </p:ext>
            </p:extLst>
          </p:nvPr>
        </p:nvGraphicFramePr>
        <p:xfrm>
          <a:off x="639541" y="2339951"/>
          <a:ext cx="7689668" cy="43946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01600">
                  <a:extLst>
                    <a:ext uri="{9D8B030D-6E8A-4147-A177-3AD203B41FA5}">
                      <a16:colId xmlns:a16="http://schemas.microsoft.com/office/drawing/2014/main" val="845449277"/>
                    </a:ext>
                  </a:extLst>
                </a:gridCol>
                <a:gridCol w="2498756">
                  <a:extLst>
                    <a:ext uri="{9D8B030D-6E8A-4147-A177-3AD203B41FA5}">
                      <a16:colId xmlns:a16="http://schemas.microsoft.com/office/drawing/2014/main" val="2276970400"/>
                    </a:ext>
                  </a:extLst>
                </a:gridCol>
                <a:gridCol w="2589312">
                  <a:extLst>
                    <a:ext uri="{9D8B030D-6E8A-4147-A177-3AD203B41FA5}">
                      <a16:colId xmlns:a16="http://schemas.microsoft.com/office/drawing/2014/main" val="3342254081"/>
                    </a:ext>
                  </a:extLst>
                </a:gridCol>
              </a:tblGrid>
              <a:tr h="1012849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Obračunsko leto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8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Celotni upravičeni izdatki EUR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8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Javni upravičeni izdatki EUR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247490"/>
                  </a:ext>
                </a:extLst>
              </a:tr>
              <a:tr h="496389">
                <a:tc>
                  <a:txBody>
                    <a:bodyPr/>
                    <a:lstStyle/>
                    <a:p>
                      <a:pPr algn="just" fontAlgn="ctr"/>
                      <a:r>
                        <a:rPr lang="sl-SI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3. obračunsko leto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80.851.245,23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80.851.245,23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819635"/>
                  </a:ext>
                </a:extLst>
              </a:tr>
              <a:tr h="495832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obračunsko leto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252.237.856,77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232.179.548,79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19950"/>
                  </a:ext>
                </a:extLst>
              </a:tr>
              <a:tr h="477907">
                <a:tc>
                  <a:txBody>
                    <a:bodyPr/>
                    <a:lstStyle/>
                    <a:p>
                      <a:pPr algn="just" fontAlgn="ctr"/>
                      <a:r>
                        <a:rPr lang="sl-SI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5. obračunsko leto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501.108.234,71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429.267.570,34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649912"/>
                  </a:ext>
                </a:extLst>
              </a:tr>
              <a:tr h="477907">
                <a:tc>
                  <a:txBody>
                    <a:bodyPr/>
                    <a:lstStyle/>
                    <a:p>
                      <a:pPr algn="just" fontAlgn="ctr"/>
                      <a:r>
                        <a:rPr lang="sl-SI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6. obračunsko leto 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524.065.189,54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422.787.220,29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351096"/>
                  </a:ext>
                </a:extLst>
              </a:tr>
              <a:tr h="477907">
                <a:tc>
                  <a:txBody>
                    <a:bodyPr/>
                    <a:lstStyle/>
                    <a:p>
                      <a:pPr algn="just" fontAlgn="ctr"/>
                      <a:r>
                        <a:rPr lang="sl-SI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7. obračunsko leto 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735.701.508,83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575.748.778,74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608521"/>
                  </a:ext>
                </a:extLst>
              </a:tr>
              <a:tr h="477907">
                <a:tc>
                  <a:txBody>
                    <a:bodyPr/>
                    <a:lstStyle/>
                    <a:p>
                      <a:pPr algn="just" fontAlgn="ctr"/>
                      <a:r>
                        <a:rPr lang="sl-SI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8. obračunsko leto </a:t>
                      </a:r>
                      <a:endParaRPr lang="sl-SI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800" b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963.849.752,06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800" b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796.927.248,24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293764"/>
                  </a:ext>
                </a:extLst>
              </a:tr>
              <a:tr h="477907">
                <a:tc>
                  <a:txBody>
                    <a:bodyPr/>
                    <a:lstStyle/>
                    <a:p>
                      <a:pPr algn="just" fontAlgn="ctr"/>
                      <a:r>
                        <a:rPr lang="sl-SI" sz="24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Skupaj</a:t>
                      </a:r>
                      <a:endParaRPr lang="sl-SI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8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3.057.813.787,14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l-SI" sz="18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2.537.761.611,63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805543"/>
                  </a:ext>
                </a:extLst>
              </a:tr>
            </a:tbl>
          </a:graphicData>
        </a:graphic>
      </p:graphicFrame>
      <p:sp>
        <p:nvSpPr>
          <p:cNvPr id="2" name="Rectangle 4">
            <a:extLst>
              <a:ext uri="{FF2B5EF4-FFF2-40B4-BE49-F238E27FC236}">
                <a16:creationId xmlns:a16="http://schemas.microsoft.com/office/drawing/2014/main" id="{6EC81DB0-7350-26A2-3762-3984DD239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9494" y="717587"/>
            <a:ext cx="6059714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999999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Revizije računovodskih izkazov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556838-530E-79A5-5682-4E4A849DB6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540" y="1528769"/>
            <a:ext cx="7689668" cy="523220"/>
          </a:xfrm>
          <a:prstGeom prst="rect">
            <a:avLst/>
          </a:prstGeom>
          <a:solidFill>
            <a:schemeClr val="bg1"/>
          </a:solidFill>
          <a:ln w="25400">
            <a:solidFill>
              <a:srgbClr val="999999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Dodatek 1 računovodskih izkazov</a:t>
            </a:r>
          </a:p>
        </p:txBody>
      </p:sp>
      <p:pic>
        <p:nvPicPr>
          <p:cNvPr id="7" name="Picture 3" descr="image003">
            <a:extLst>
              <a:ext uri="{FF2B5EF4-FFF2-40B4-BE49-F238E27FC236}">
                <a16:creationId xmlns:a16="http://schemas.microsoft.com/office/drawing/2014/main" id="{8F3C2DD6-451C-F009-3345-02781D918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0"/>
            <a:ext cx="1584325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090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BF8C18-44A6-4213-B056-58502FF4BB9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254997" y="675860"/>
            <a:ext cx="6562436" cy="52322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/>
            <a:r>
              <a:rPr lang="sl-SI" sz="2800" b="1" dirty="0">
                <a:solidFill>
                  <a:srgbClr val="002060"/>
                </a:solidFill>
              </a:rPr>
              <a:t>Zaključki izvedenih revizij</a:t>
            </a:r>
            <a:endParaRPr lang="sl-SI" altLang="sl-SI" sz="2800" b="1" dirty="0">
              <a:solidFill>
                <a:srgbClr val="002060"/>
              </a:solidFill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9E35C5A-2CAA-4CA9-822A-629C90598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199" y="1987970"/>
            <a:ext cx="8373291" cy="4001095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l-SI" sz="2000" b="1" dirty="0">
                <a:solidFill>
                  <a:srgbClr val="000000"/>
                </a:solidFill>
              </a:rPr>
              <a:t>Na podlagi izvedenih revizij za posamezno obračunsko leto je revizijski organ lahko izdal mnenje, da: 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sl-SI" sz="2000" dirty="0">
                <a:solidFill>
                  <a:srgbClr val="000000"/>
                </a:solidFill>
              </a:rPr>
              <a:t>računovodski izkazi dajejo </a:t>
            </a:r>
            <a:r>
              <a:rPr lang="sl-SI" sz="2000" b="1" dirty="0">
                <a:solidFill>
                  <a:srgbClr val="000000"/>
                </a:solidFill>
              </a:rPr>
              <a:t>resnično in pošteno sliko</a:t>
            </a:r>
            <a:r>
              <a:rPr lang="sl-SI" sz="2000" dirty="0">
                <a:solidFill>
                  <a:srgbClr val="000000"/>
                </a:solidFill>
              </a:rPr>
              <a:t>,</a:t>
            </a:r>
            <a:r>
              <a:rPr lang="sl-SI" dirty="0"/>
              <a:t> </a:t>
            </a:r>
            <a:r>
              <a:rPr lang="sl-SI" sz="2000" dirty="0">
                <a:solidFill>
                  <a:srgbClr val="000000"/>
                </a:solidFill>
              </a:rPr>
              <a:t>kot je določeno v členu 29(5) Uredbe (EU) št. 480/2014,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sl-SI" sz="2000" dirty="0">
                <a:solidFill>
                  <a:srgbClr val="000000"/>
                </a:solidFill>
              </a:rPr>
              <a:t>so </a:t>
            </a:r>
            <a:r>
              <a:rPr lang="sl-SI" sz="2000" b="1" dirty="0">
                <a:solidFill>
                  <a:srgbClr val="000000"/>
                </a:solidFill>
              </a:rPr>
              <a:t>izdatki </a:t>
            </a:r>
            <a:r>
              <a:rPr lang="sl-SI" sz="2000" dirty="0">
                <a:solidFill>
                  <a:srgbClr val="000000"/>
                </a:solidFill>
              </a:rPr>
              <a:t>v računovodskih izkazih, v zvezi s katerimi je bil Komisiji predložen zahtevek za povračilo, </a:t>
            </a:r>
            <a:r>
              <a:rPr lang="sl-SI" sz="2000" b="1" dirty="0">
                <a:solidFill>
                  <a:srgbClr val="000000"/>
                </a:solidFill>
              </a:rPr>
              <a:t>zakoniti in pravilni</a:t>
            </a:r>
            <a:r>
              <a:rPr lang="sl-SI" sz="2000" dirty="0">
                <a:solidFill>
                  <a:srgbClr val="000000"/>
                </a:solidFill>
              </a:rPr>
              <a:t>,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sl-SI" sz="2000" dirty="0">
                <a:solidFill>
                  <a:srgbClr val="000000"/>
                </a:solidFill>
              </a:rPr>
              <a:t>vzpostavljeni sistem upravljanja in nadzora </a:t>
            </a:r>
            <a:r>
              <a:rPr lang="sl-SI" sz="2000" b="1" dirty="0">
                <a:solidFill>
                  <a:srgbClr val="000000"/>
                </a:solidFill>
              </a:rPr>
              <a:t>deluje pravilno</a:t>
            </a:r>
            <a:r>
              <a:rPr lang="sl-SI" sz="2000" dirty="0">
                <a:solidFill>
                  <a:srgbClr val="000000"/>
                </a:solidFill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l-SI" sz="2000" dirty="0">
                <a:solidFill>
                  <a:srgbClr val="000000"/>
                </a:solidFill>
              </a:rPr>
              <a:t>Izvedena revizija </a:t>
            </a:r>
            <a:r>
              <a:rPr lang="sl-SI" sz="2000" b="1" dirty="0">
                <a:solidFill>
                  <a:srgbClr val="000000"/>
                </a:solidFill>
              </a:rPr>
              <a:t>ne zmanjšuje zanesljivosti trditev iz izjave o upravljanju,</a:t>
            </a:r>
            <a:r>
              <a:rPr lang="sl-SI" sz="2000" dirty="0">
                <a:solidFill>
                  <a:srgbClr val="000000"/>
                </a:solidFill>
              </a:rPr>
              <a:t> zato je Komisiji predloženo: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sl-SI" sz="2400" b="1" dirty="0">
                <a:solidFill>
                  <a:srgbClr val="FF0000"/>
                </a:solidFill>
              </a:rPr>
              <a:t>Mnenje brez pridržkov</a:t>
            </a:r>
            <a:endParaRPr lang="sl-SI" sz="24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" name="Picture 3" descr="image003">
            <a:extLst>
              <a:ext uri="{FF2B5EF4-FFF2-40B4-BE49-F238E27FC236}">
                <a16:creationId xmlns:a16="http://schemas.microsoft.com/office/drawing/2014/main" id="{DDD16E6E-BA40-15C0-053B-90C035FAC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0"/>
            <a:ext cx="1584325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50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22020" y="1604010"/>
            <a:ext cx="7639050" cy="64633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t">
              <a:spcBef>
                <a:spcPts val="600"/>
              </a:spcBef>
              <a:spcAft>
                <a:spcPts val="600"/>
              </a:spcAft>
            </a:pPr>
            <a:r>
              <a:rPr lang="sl-SI" sz="3600" b="1" dirty="0">
                <a:solidFill>
                  <a:srgbClr val="0070C0"/>
                </a:solidFill>
              </a:rPr>
              <a:t>Evropska komisija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204720" y="651510"/>
            <a:ext cx="6356350" cy="52322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/>
            <a:r>
              <a:rPr lang="sl-SI" sz="2800" b="1" dirty="0">
                <a:solidFill>
                  <a:srgbClr val="C00000"/>
                </a:solidFill>
              </a:rPr>
              <a:t>Odziv na LPN za 8. obračunsko leto</a:t>
            </a:r>
            <a:endParaRPr lang="sl-SI" altLang="sl-SI" sz="2800" b="1" dirty="0">
              <a:solidFill>
                <a:srgbClr val="C00000"/>
              </a:solidFill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26EE5224-5C13-4B17-8010-5EDEC3332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980" y="2826018"/>
            <a:ext cx="7578090" cy="2431435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t">
              <a:spcAft>
                <a:spcPts val="1200"/>
              </a:spcAft>
            </a:pPr>
            <a:r>
              <a:rPr lang="sl-SI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17. 05. 2023</a:t>
            </a:r>
            <a:r>
              <a:rPr lang="sl-SI" sz="2400" b="1" dirty="0">
                <a:solidFill>
                  <a:schemeClr val="tx2"/>
                </a:solidFill>
                <a:highlight>
                  <a:srgbClr val="FFFFFF"/>
                </a:highlight>
              </a:rPr>
              <a:t> prejet odziv na poslano LPN: </a:t>
            </a:r>
          </a:p>
          <a:p>
            <a:pPr fontAlgn="t">
              <a:spcAft>
                <a:spcPts val="1200"/>
              </a:spcAft>
            </a:pPr>
            <a:r>
              <a:rPr lang="sl-SI" sz="2400" b="1" dirty="0">
                <a:solidFill>
                  <a:schemeClr val="tx2"/>
                </a:solidFill>
                <a:highlight>
                  <a:srgbClr val="FFFFFF"/>
                </a:highlight>
              </a:rPr>
              <a:t>Komisija sprejme obračune, kot je določeno v členu 139(2) in (3) uredbe o skupnih določbah. </a:t>
            </a:r>
            <a:r>
              <a:rPr lang="sl-SI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https://www.gov.si/drzavni-organi/organi-v-sestavi/urad-za-nadzor-proracuna/o-uradu/sektor-za-revizijo-evropskih-strukturnih-skladov/</a:t>
            </a:r>
            <a:r>
              <a:rPr lang="sl-SI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fontAlgn="t">
              <a:spcAft>
                <a:spcPts val="1200"/>
              </a:spcAft>
            </a:pPr>
            <a:endParaRPr lang="sl-SI" sz="2400" b="1" dirty="0">
              <a:solidFill>
                <a:schemeClr val="tx2"/>
              </a:solidFill>
              <a:highlight>
                <a:srgbClr val="FFFFFF"/>
              </a:highlight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CB911E-FFDA-463F-A011-4C869F1B7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BF8C18-44A6-4213-B056-58502FF4BB9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4" name="Picture 3" descr="image003">
            <a:extLst>
              <a:ext uri="{FF2B5EF4-FFF2-40B4-BE49-F238E27FC236}">
                <a16:creationId xmlns:a16="http://schemas.microsoft.com/office/drawing/2014/main" id="{BDF1F6C9-3F11-864C-60AE-67CE3CB6A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0"/>
            <a:ext cx="1584325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687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A34DBB-2B06-49CB-9EC6-870E089F1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BF8C18-44A6-4213-B056-58502FF4BB9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857A22-5A7A-497F-B9BA-4A9CC9832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ED35A4-3DD5-44B4-ADDE-D35FF054D03B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DBF8C18-44A6-4213-B056-58502FF4BB9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31CB44-87B8-4A24-A992-876DC90DD584}"/>
              </a:ext>
            </a:extLst>
          </p:cNvPr>
          <p:cNvSpPr txBox="1"/>
          <p:nvPr/>
        </p:nvSpPr>
        <p:spPr>
          <a:xfrm>
            <a:off x="777240" y="1734583"/>
            <a:ext cx="7806690" cy="41857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66700" lvl="1">
              <a:spcBef>
                <a:spcPts val="600"/>
              </a:spcBef>
              <a:spcAft>
                <a:spcPts val="600"/>
              </a:spcAft>
            </a:pPr>
            <a:r>
              <a:rPr lang="sl-SI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Revizijski organ mora do 15.2. n+1 predložiti EK mnenje o tem, ali: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sl-SI" sz="2000" dirty="0">
                <a:solidFill>
                  <a:srgbClr val="000000"/>
                </a:solidFill>
              </a:rPr>
              <a:t>dajejo računovodski izkazi </a:t>
            </a:r>
            <a:r>
              <a:rPr lang="sl-SI" sz="2000" b="1" dirty="0">
                <a:solidFill>
                  <a:srgbClr val="000000"/>
                </a:solidFill>
              </a:rPr>
              <a:t>resnično in pošteno sliko</a:t>
            </a:r>
            <a:r>
              <a:rPr lang="sl-SI" sz="2000" dirty="0">
                <a:solidFill>
                  <a:srgbClr val="000000"/>
                </a:solidFill>
              </a:rPr>
              <a:t>,</a:t>
            </a:r>
            <a:r>
              <a:rPr lang="sl-SI" dirty="0"/>
              <a:t> </a:t>
            </a:r>
            <a:r>
              <a:rPr lang="sl-SI" sz="2000" dirty="0">
                <a:solidFill>
                  <a:srgbClr val="000000"/>
                </a:solidFill>
              </a:rPr>
              <a:t>kot je določeno v členu 29(5) Uredbe (EU) št. 480/2014,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sl-SI" sz="2000" dirty="0">
                <a:solidFill>
                  <a:srgbClr val="000000"/>
                </a:solidFill>
              </a:rPr>
              <a:t>so izdatki v računovodskih izkazih, v zvezi s katerimi je bil Komisiji predložen zahtevek za povračilo, </a:t>
            </a:r>
            <a:r>
              <a:rPr lang="sl-SI" sz="2000" b="1" dirty="0">
                <a:solidFill>
                  <a:srgbClr val="000000"/>
                </a:solidFill>
              </a:rPr>
              <a:t>zakoniti in pravilni</a:t>
            </a:r>
            <a:r>
              <a:rPr lang="sl-SI" sz="2000" dirty="0">
                <a:solidFill>
                  <a:srgbClr val="000000"/>
                </a:solidFill>
              </a:rPr>
              <a:t>,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sl-SI" sz="2000" dirty="0">
                <a:solidFill>
                  <a:srgbClr val="000000"/>
                </a:solidFill>
              </a:rPr>
              <a:t>vzpostavljeni sistem upravljanja in nadzora </a:t>
            </a:r>
            <a:r>
              <a:rPr lang="sl-SI" sz="2000" b="1" dirty="0">
                <a:solidFill>
                  <a:srgbClr val="000000"/>
                </a:solidFill>
              </a:rPr>
              <a:t>deluje pravilno</a:t>
            </a:r>
            <a:r>
              <a:rPr lang="sl-SI" sz="2000" dirty="0">
                <a:solidFill>
                  <a:srgbClr val="000000"/>
                </a:solidFill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l-SI" sz="2000" dirty="0">
                <a:solidFill>
                  <a:srgbClr val="000000"/>
                </a:solidFill>
              </a:rPr>
              <a:t>V mnenju je treba tudi navesti, ali izvedena revizija ne zmanjšuje zanesljivosti trditev iz izjave o upravljanju.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l-SI" sz="2000" dirty="0">
                <a:solidFill>
                  <a:srgbClr val="000000"/>
                </a:solidFill>
              </a:rPr>
              <a:t>Mnenje spremlja Letno poročilo o nadzoru.</a:t>
            </a:r>
            <a:endParaRPr lang="sl-SI"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 descr="image003">
            <a:extLst>
              <a:ext uri="{FF2B5EF4-FFF2-40B4-BE49-F238E27FC236}">
                <a16:creationId xmlns:a16="http://schemas.microsoft.com/office/drawing/2014/main" id="{57D8219D-66E8-2550-17B2-6DED46388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0"/>
            <a:ext cx="1584325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71F00B92-8D57-8C13-4BB2-C89D31A179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7580" y="720089"/>
            <a:ext cx="6356350" cy="523220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/>
            <a:r>
              <a:rPr lang="sl-SI" altLang="sl-SI" sz="2800" b="1" dirty="0">
                <a:solidFill>
                  <a:srgbClr val="002060"/>
                </a:solidFill>
              </a:rPr>
              <a:t>Uvod</a:t>
            </a:r>
            <a:endParaRPr lang="en-US" altLang="sl-SI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6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BF8C18-44A6-4213-B056-58502FF4BB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098" name="Picture 3" descr="image003"/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7" y="604007"/>
            <a:ext cx="1584325" cy="65563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6869DA8-E1ED-4FD3-B495-C8DF49C82840}"/>
              </a:ext>
            </a:extLst>
          </p:cNvPr>
          <p:cNvSpPr txBox="1">
            <a:spLocks/>
          </p:cNvSpPr>
          <p:nvPr/>
        </p:nvSpPr>
        <p:spPr bwMode="auto">
          <a:xfrm>
            <a:off x="1126944" y="2074985"/>
            <a:ext cx="7106740" cy="20749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sl-SI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sl-SI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Nadaljnje aktivnosti RO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3200" b="1" kern="0" dirty="0">
                <a:solidFill>
                  <a:srgbClr val="C00000"/>
                </a:solidFill>
                <a:latin typeface="Calibri"/>
              </a:rPr>
              <a:t>-&gt;</a:t>
            </a:r>
            <a:r>
              <a:rPr kumimoji="0" lang="sl-SI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zaključevanje OP EKP 2014-2020</a:t>
            </a:r>
            <a:br>
              <a:rPr kumimoji="0" lang="sl-SI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sl-SI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sl-SI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en-GB" altLang="sl-SI" sz="3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2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A34DBB-2B06-49CB-9EC6-870E089F1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BF8C18-44A6-4213-B056-58502FF4BB9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857A22-5A7A-497F-B9BA-4A9CC9832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ED35A4-3DD5-44B4-ADDE-D35FF054D03B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DBF8C18-44A6-4213-B056-58502FF4BB9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31CB44-87B8-4A24-A992-876DC90DD584}"/>
              </a:ext>
            </a:extLst>
          </p:cNvPr>
          <p:cNvSpPr txBox="1"/>
          <p:nvPr/>
        </p:nvSpPr>
        <p:spPr>
          <a:xfrm>
            <a:off x="624689" y="2151763"/>
            <a:ext cx="7959241" cy="37548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66700" lvl="1" algn="just">
              <a:spcBef>
                <a:spcPts val="600"/>
              </a:spcBef>
              <a:spcAft>
                <a:spcPts val="600"/>
              </a:spcAft>
            </a:pPr>
            <a:r>
              <a:rPr lang="sl-SI" sz="2200" b="1" dirty="0">
                <a:solidFill>
                  <a:srgbClr val="000000"/>
                </a:solidFill>
                <a:latin typeface="Calibri"/>
              </a:rPr>
              <a:t>Skladno s smernicami EK za zaključevanje mora RO v zadnje LPN vključiti tudi informacije o:</a:t>
            </a:r>
          </a:p>
          <a:p>
            <a:pPr marL="552450" lvl="1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sl-SI" sz="2200" dirty="0" err="1">
                <a:solidFill>
                  <a:srgbClr val="000000"/>
                </a:solidFill>
                <a:latin typeface="Calibri"/>
              </a:rPr>
              <a:t>neodpravljenih</a:t>
            </a:r>
            <a:r>
              <a:rPr lang="sl-SI" sz="2200" dirty="0">
                <a:solidFill>
                  <a:srgbClr val="000000"/>
                </a:solidFill>
                <a:latin typeface="Calibri"/>
              </a:rPr>
              <a:t> pomanjkljivostih iz revizij RO, EK in ERS</a:t>
            </a:r>
          </a:p>
          <a:p>
            <a:pPr marL="552450" lvl="1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sl-SI" sz="2200" dirty="0">
                <a:solidFill>
                  <a:srgbClr val="000000"/>
                </a:solidFill>
                <a:latin typeface="Calibri"/>
              </a:rPr>
              <a:t>zagotovilih o zanesljivosti podatkov v zvezi s kazalniki</a:t>
            </a:r>
          </a:p>
          <a:p>
            <a:pPr marL="552450" lvl="1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sl-SI" sz="2200" dirty="0">
                <a:solidFill>
                  <a:srgbClr val="000000"/>
                </a:solidFill>
                <a:latin typeface="Calibri"/>
              </a:rPr>
              <a:t>zagotovilih o zakonitosti in pravilnosti izdatkov na podlagi FI (upravičenosti končnih zneskov porabe)  </a:t>
            </a:r>
          </a:p>
          <a:p>
            <a:pPr marL="552450" lvl="1" indent="-28575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sl-SI" sz="2200" dirty="0">
                <a:solidFill>
                  <a:srgbClr val="000000"/>
                </a:solidFill>
                <a:latin typeface="Calibri"/>
              </a:rPr>
              <a:t>zagotovilih, da je znesek javnih izdatkov, plačan upravičencem vsaj enak prispevku sklada, ki ga je Komisija plačala državi članici </a:t>
            </a:r>
            <a:endParaRPr lang="sl-SI" sz="2200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CE48D7FD-34F7-ACEE-8C4A-E4E051DFC68D}"/>
              </a:ext>
            </a:extLst>
          </p:cNvPr>
          <p:cNvSpPr txBox="1">
            <a:spLocks/>
          </p:cNvSpPr>
          <p:nvPr/>
        </p:nvSpPr>
        <p:spPr>
          <a:xfrm>
            <a:off x="2221230" y="673217"/>
            <a:ext cx="6362700" cy="1028834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914400"/>
            <a:r>
              <a:rPr lang="sl-SI" altLang="sl-SI" sz="3200" b="1" dirty="0">
                <a:solidFill>
                  <a:srgbClr val="002060"/>
                </a:solidFill>
              </a:rPr>
              <a:t>Zaključevanje OP EKP 2014-2020 aktivnosti</a:t>
            </a:r>
            <a:endParaRPr lang="en-US" altLang="sl-SI" sz="3200" b="1" dirty="0">
              <a:solidFill>
                <a:srgbClr val="002060"/>
              </a:solidFill>
            </a:endParaRPr>
          </a:p>
        </p:txBody>
      </p:sp>
      <p:pic>
        <p:nvPicPr>
          <p:cNvPr id="7" name="Picture 3" descr="image003">
            <a:extLst>
              <a:ext uri="{FF2B5EF4-FFF2-40B4-BE49-F238E27FC236}">
                <a16:creationId xmlns:a16="http://schemas.microsoft.com/office/drawing/2014/main" id="{A5369019-E411-49E9-D95B-1CAEBA4AB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0"/>
            <a:ext cx="1584325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94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059180" y="2213609"/>
            <a:ext cx="7275829" cy="584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>
              <a:spcBef>
                <a:spcPts val="600"/>
              </a:spcBef>
              <a:spcAft>
                <a:spcPts val="600"/>
              </a:spcAft>
            </a:pPr>
            <a:r>
              <a:rPr lang="sl-SI" altLang="sl-SI" sz="3200" b="1" dirty="0">
                <a:solidFill>
                  <a:srgbClr val="0070C0"/>
                </a:solidFill>
              </a:rPr>
              <a:t>Hvala za vašo pozornost!</a:t>
            </a:r>
            <a:endParaRPr lang="en-US" altLang="sl-SI" sz="3200" b="1" dirty="0">
              <a:solidFill>
                <a:srgbClr val="0070C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BF8C18-44A6-4213-B056-58502FF4BB9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3073" name="Picture 1" descr="Description: cid:image001.jpg@01CD506C.1F588F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787" y="3631626"/>
            <a:ext cx="1622425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124102" y="3635291"/>
            <a:ext cx="2895793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   	</a:t>
            </a:r>
            <a:endParaRPr lang="sl-SI" altLang="sl-SI" sz="1400" dirty="0">
              <a:solidFill>
                <a:schemeClr val="tx2">
                  <a:lumMod val="75000"/>
                  <a:lumOff val="25000"/>
                </a:schemeClr>
              </a:solidFill>
              <a:latin typeface="+mn-lt"/>
              <a:ea typeface="Calibri" pitchFamily="34" charset="0"/>
              <a:cs typeface="Calibri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40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Calibri" pitchFamily="34" charset="0"/>
              <a:cs typeface="Calibri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40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ea typeface="Calibri" pitchFamily="34" charset="0"/>
              <a:cs typeface="Calibri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l-SI" altLang="sl-SI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Calibri" pitchFamily="34" charset="0"/>
                <a:cs typeface="Calibri" pitchFamily="34" charset="0"/>
              </a:rPr>
              <a:t>	</a:t>
            </a:r>
            <a:endParaRPr kumimoji="0" lang="sl-SI" altLang="sl-SI" sz="1400" i="0" u="none" strike="noStrike" cap="none" normalizeH="0" baseline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400" i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+mn-lt"/>
                <a:ea typeface="Calibri" pitchFamily="34" charset="0"/>
                <a:cs typeface="Calibri" pitchFamily="34" charset="0"/>
              </a:rPr>
              <a:t>Fajfarjeva 33, 1502 Ljubljana </a:t>
            </a:r>
            <a:endParaRPr lang="sl-SI" altLang="sl-SI" sz="1400" dirty="0">
              <a:solidFill>
                <a:schemeClr val="tx2">
                  <a:lumMod val="75000"/>
                  <a:lumOff val="25000"/>
                </a:schemeClr>
              </a:solidFill>
              <a:latin typeface="+mn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40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+mn-lt"/>
                <a:ea typeface="Calibri" pitchFamily="34" charset="0"/>
                <a:cs typeface="Calibri" pitchFamily="34" charset="0"/>
                <a:hlinkClick r:id="rId3"/>
              </a:rPr>
              <a:t>www.unp.gov.si</a:t>
            </a:r>
            <a:endParaRPr kumimoji="0" lang="sl-SI" altLang="sl-SI" sz="1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2" name="Picture 3" descr="image003">
            <a:extLst>
              <a:ext uri="{FF2B5EF4-FFF2-40B4-BE49-F238E27FC236}">
                <a16:creationId xmlns:a16="http://schemas.microsoft.com/office/drawing/2014/main" id="{D36B072F-A08E-54FD-3B04-DB4D01262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7" y="604007"/>
            <a:ext cx="1584325" cy="6556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724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BF8C18-44A6-4213-B056-58502FF4BB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1290B3D4-3B2F-57E0-BE4A-C8753100FEC5}"/>
              </a:ext>
            </a:extLst>
          </p:cNvPr>
          <p:cNvSpPr txBox="1">
            <a:spLocks/>
          </p:cNvSpPr>
          <p:nvPr/>
        </p:nvSpPr>
        <p:spPr>
          <a:xfrm>
            <a:off x="2232660" y="720725"/>
            <a:ext cx="6362700" cy="696595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l-SI" sz="3400" b="1" kern="0" dirty="0">
                <a:solidFill>
                  <a:srgbClr val="002060"/>
                </a:solidFill>
              </a:rPr>
              <a:t>Potek letne revizije</a:t>
            </a:r>
          </a:p>
          <a:p>
            <a:endParaRPr lang="sl-SI" sz="3400" b="1" kern="0" dirty="0">
              <a:solidFill>
                <a:srgbClr val="C00000"/>
              </a:solidFill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10FF29-1CE0-1D8F-997C-1B2C89057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" y="1548764"/>
            <a:ext cx="7806690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>
              <a:defRPr/>
            </a:pPr>
            <a:r>
              <a:rPr lang="sl-SI" altLang="sl-SI" sz="2800" b="1" dirty="0">
                <a:solidFill>
                  <a:srgbClr val="0070C0"/>
                </a:solidFill>
              </a:rPr>
              <a:t>Letna revizija in rezultati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3E7546EB-37DA-9622-B01B-BED552A569F1}"/>
              </a:ext>
            </a:extLst>
          </p:cNvPr>
          <p:cNvSpPr txBox="1"/>
          <p:nvPr/>
        </p:nvSpPr>
        <p:spPr>
          <a:xfrm>
            <a:off x="777240" y="2207554"/>
            <a:ext cx="7806690" cy="40934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Letna revizija 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 izvaja za vsako </a:t>
            </a: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obračunsko leto 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 je sestavljena iz: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Revizije sistemov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Revizij operacij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Revizije računovodskih izkazov (obračunov)</a:t>
            </a:r>
            <a:r>
              <a:rPr kumimoji="0" lang="sl-SI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kar je osnova za </a:t>
            </a:r>
            <a:r>
              <a:rPr lang="sl-SI" sz="2400" dirty="0">
                <a:solidFill>
                  <a:schemeClr val="tx2"/>
                </a:solidFill>
                <a:latin typeface="+mj-lt"/>
              </a:rPr>
              <a:t>pripravo: </a:t>
            </a:r>
          </a:p>
          <a:p>
            <a:pPr marL="895350" lvl="1" indent="-438150">
              <a:buFont typeface="Arial" panose="020B0604020202020204" pitchFamily="34" charset="0"/>
              <a:buChar char="•"/>
              <a:defRPr/>
            </a:pPr>
            <a:r>
              <a:rPr lang="sl-SI" sz="2400" b="1" dirty="0">
                <a:solidFill>
                  <a:srgbClr val="002060"/>
                </a:solidFill>
                <a:latin typeface="+mj-lt"/>
              </a:rPr>
              <a:t>Mnenja in </a:t>
            </a:r>
          </a:p>
          <a:p>
            <a:pPr marL="895350" lvl="1" indent="-438150">
              <a:buFont typeface="Arial" panose="020B0604020202020204" pitchFamily="34" charset="0"/>
              <a:buChar char="•"/>
              <a:defRPr/>
            </a:pP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Letnega poročila o nadzoru 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defRPr/>
            </a:pPr>
            <a:r>
              <a:rPr lang="sl-SI" sz="2400" dirty="0">
                <a:solidFill>
                  <a:schemeClr val="tx2"/>
                </a:solidFill>
                <a:latin typeface="+mj-lt"/>
              </a:rPr>
              <a:t>ter njuno predložitev 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Komisiji do </a:t>
            </a:r>
            <a:r>
              <a:rPr kumimoji="0" 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15. februarja </a:t>
            </a: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vsakega leta (</a:t>
            </a:r>
            <a:r>
              <a:rPr lang="sl-SI" sz="2400" dirty="0">
                <a:solidFill>
                  <a:schemeClr val="tx2"/>
                </a:solidFill>
                <a:latin typeface="+mj-lt"/>
              </a:rPr>
              <a:t>po SFC2014).</a:t>
            </a: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7" name="Picture 3" descr="image003">
            <a:extLst>
              <a:ext uri="{FF2B5EF4-FFF2-40B4-BE49-F238E27FC236}">
                <a16:creationId xmlns:a16="http://schemas.microsoft.com/office/drawing/2014/main" id="{008C6658-3C24-D0C2-5563-4EE885894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0"/>
            <a:ext cx="1584325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64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BF8C18-44A6-4213-B056-58502FF4BB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098" name="Picture 3" descr="image003"/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837" y="604007"/>
            <a:ext cx="1584325" cy="65563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B60381F-AA07-C5A4-8B6D-A929E676656E}"/>
              </a:ext>
            </a:extLst>
          </p:cNvPr>
          <p:cNvSpPr txBox="1">
            <a:spLocks/>
          </p:cNvSpPr>
          <p:nvPr/>
        </p:nvSpPr>
        <p:spPr bwMode="auto">
          <a:xfrm>
            <a:off x="1126944" y="2444249"/>
            <a:ext cx="7106740" cy="25283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4572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9144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3716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8288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sl-SI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sl-SI" sz="2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Predstavitev revizij sistema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3000" b="1" kern="0" dirty="0">
                <a:solidFill>
                  <a:srgbClr val="C00000"/>
                </a:solidFill>
                <a:latin typeface="Calibri"/>
              </a:rPr>
              <a:t>d</a:t>
            </a:r>
            <a:r>
              <a:rPr kumimoji="0" lang="sl-SI" sz="3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 8. obračunskega leta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sl-SI" sz="32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sl-SI" sz="36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A34DBB-2B06-49CB-9EC6-870E089F1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BF8C18-44A6-4213-B056-58502FF4BB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857A22-5A7A-497F-B9BA-4A9CC9832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ED35A4-3DD5-44B4-ADDE-D35FF054D03B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BF8C18-44A6-4213-B056-58502FF4BB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49E129-694A-4BBE-8101-1EDCD761EDDE}"/>
              </a:ext>
            </a:extLst>
          </p:cNvPr>
          <p:cNvSpPr txBox="1"/>
          <p:nvPr/>
        </p:nvSpPr>
        <p:spPr>
          <a:xfrm>
            <a:off x="777240" y="2203428"/>
            <a:ext cx="7806690" cy="32470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08038" marR="0" lvl="1" indent="-541338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sl-SI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08038" marR="0" lvl="1" indent="-541338" algn="l" defTabSz="4572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sl-SI" sz="3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Revizije sistema upravljanja in nadzora</a:t>
            </a:r>
          </a:p>
          <a:p>
            <a:pPr marL="808038" lvl="1" indent="-541338">
              <a:spcBef>
                <a:spcPts val="1200"/>
              </a:spcBef>
              <a:spcAft>
                <a:spcPts val="1200"/>
              </a:spcAft>
              <a:buFont typeface="+mj-lt"/>
              <a:buAutoNum type="arabicParenR"/>
              <a:defRPr/>
            </a:pPr>
            <a:r>
              <a:rPr kumimoji="0" lang="sl-SI" sz="3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Tematske (horizontalne) revizije</a:t>
            </a:r>
          </a:p>
          <a:p>
            <a:pPr marL="808038" marR="0" lvl="1" indent="-541338" algn="l" defTabSz="4572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sl-SI" sz="3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Revizije izpolnjevanja priporočil </a:t>
            </a:r>
          </a:p>
          <a:p>
            <a:pPr marL="809625" marR="0" lvl="1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sl-SI" sz="3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(iz sistemskih in tematskih revizij)</a:t>
            </a:r>
          </a:p>
          <a:p>
            <a:pPr marL="266700" marR="0" lvl="1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sl-SI" sz="15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0E43314D-F56F-A4EF-1666-37E5A3E10449}"/>
              </a:ext>
            </a:extLst>
          </p:cNvPr>
          <p:cNvSpPr txBox="1">
            <a:spLocks/>
          </p:cNvSpPr>
          <p:nvPr/>
        </p:nvSpPr>
        <p:spPr>
          <a:xfrm>
            <a:off x="2232660" y="720725"/>
            <a:ext cx="6362700" cy="696595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l-SI" sz="3400" b="1" kern="0" dirty="0">
                <a:solidFill>
                  <a:srgbClr val="002060"/>
                </a:solidFill>
              </a:rPr>
              <a:t>Poročila revizijskega organa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F5617B1E-227A-7561-47CC-269A87A23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" y="1548764"/>
            <a:ext cx="7806690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>
              <a:defRPr/>
            </a:pPr>
            <a:r>
              <a:rPr lang="sl-SI" altLang="sl-SI" sz="2800" b="1" dirty="0">
                <a:solidFill>
                  <a:srgbClr val="C00000"/>
                </a:solidFill>
              </a:rPr>
              <a:t>Revizije sistema</a:t>
            </a:r>
          </a:p>
        </p:txBody>
      </p:sp>
      <p:pic>
        <p:nvPicPr>
          <p:cNvPr id="3" name="Picture 3" descr="image003">
            <a:extLst>
              <a:ext uri="{FF2B5EF4-FFF2-40B4-BE49-F238E27FC236}">
                <a16:creationId xmlns:a16="http://schemas.microsoft.com/office/drawing/2014/main" id="{4AB519E1-A1AD-1ED5-C863-0085A0F94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0"/>
            <a:ext cx="1584325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88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BF8C18-44A6-4213-B056-58502FF4BB9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8CEC1B73-FF65-E25A-64EF-CF09425774EF}"/>
              </a:ext>
            </a:extLst>
          </p:cNvPr>
          <p:cNvSpPr txBox="1">
            <a:spLocks/>
          </p:cNvSpPr>
          <p:nvPr/>
        </p:nvSpPr>
        <p:spPr>
          <a:xfrm>
            <a:off x="2232660" y="720725"/>
            <a:ext cx="6362700" cy="696595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l-SI" sz="3400" b="1" kern="0" dirty="0">
                <a:solidFill>
                  <a:srgbClr val="002060"/>
                </a:solidFill>
              </a:rPr>
              <a:t>Revizije sistema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51C2D5-5F8A-358C-E148-5C9E66C63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" y="1548764"/>
            <a:ext cx="7806690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>
              <a:defRPr/>
            </a:pPr>
            <a:r>
              <a:rPr lang="sl-SI" altLang="sl-SI" sz="2800" b="1" dirty="0">
                <a:solidFill>
                  <a:srgbClr val="C00000"/>
                </a:solidFill>
              </a:rPr>
              <a:t>Namen revizij sistema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C236E0-45EB-4FD2-5EDF-6665E92B57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" y="2203428"/>
            <a:ext cx="7806690" cy="232371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sl-SI" sz="2300" dirty="0">
              <a:solidFill>
                <a:srgbClr val="000000"/>
              </a:solidFill>
              <a:latin typeface="+mj-lt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sl-SI" sz="2300" dirty="0">
                <a:solidFill>
                  <a:srgbClr val="000000"/>
                </a:solidFill>
                <a:latin typeface="+mj-lt"/>
              </a:rPr>
              <a:t>Revizijski organ mora pridobiti zadostne in ustrezne revizijske dokaze za podajo mnenja o tem, ali: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sl-SI" sz="2300" dirty="0">
                <a:solidFill>
                  <a:srgbClr val="000000"/>
                </a:solidFill>
                <a:latin typeface="+mj-lt"/>
              </a:rPr>
              <a:t>vzpostavljeni sistem upravljanja in nadzora </a:t>
            </a:r>
            <a:r>
              <a:rPr lang="sl-SI" sz="2300" b="1" i="1" dirty="0">
                <a:solidFill>
                  <a:srgbClr val="000000"/>
                </a:solidFill>
                <a:latin typeface="+mj-lt"/>
              </a:rPr>
              <a:t>deluje pravilno</a:t>
            </a:r>
            <a:r>
              <a:rPr lang="sl-SI" sz="2300" b="1" dirty="0">
                <a:solidFill>
                  <a:srgbClr val="000000"/>
                </a:solidFill>
                <a:latin typeface="+mj-lt"/>
              </a:rPr>
              <a:t>.</a:t>
            </a: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sl-SI" sz="2300" b="1" dirty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7" name="Picture 3" descr="image003">
            <a:extLst>
              <a:ext uri="{FF2B5EF4-FFF2-40B4-BE49-F238E27FC236}">
                <a16:creationId xmlns:a16="http://schemas.microsoft.com/office/drawing/2014/main" id="{A5B3818A-72CE-8F49-4C15-01DB48E8B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0"/>
            <a:ext cx="1584325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70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BF8C18-44A6-4213-B056-58502FF4BB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7240" y="2203428"/>
            <a:ext cx="7806690" cy="42011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457200" rtl="0" eaLnBrk="1" fontAlgn="ctr" latinLnBrk="0" hangingPunct="1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sl-SI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 je v obdobju 2014-2020 izvedel </a:t>
            </a:r>
            <a:r>
              <a:rPr lang="sl-SI" b="1" u="sng" dirty="0">
                <a:solidFill>
                  <a:srgbClr val="0070C0"/>
                </a:solidFill>
                <a:latin typeface="Calibri"/>
              </a:rPr>
              <a:t>5</a:t>
            </a:r>
            <a:r>
              <a:rPr kumimoji="0" lang="sl-SI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  <a:r>
              <a:rPr kumimoji="0" lang="sl-SI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revizij sistema</a:t>
            </a:r>
            <a:r>
              <a:rPr kumimoji="0" lang="sl-SI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od tega:</a:t>
            </a:r>
          </a:p>
          <a:p>
            <a:pPr marL="285750" marR="0" lvl="0" indent="-285750" algn="just" defTabSz="457200" rtl="0" eaLnBrk="1" fontAlgn="ctr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 sistemskih revizij:	</a:t>
            </a:r>
            <a:r>
              <a:rPr lang="sl-SI" sz="1400" dirty="0">
                <a:solidFill>
                  <a:srgbClr val="000000"/>
                </a:solidFill>
                <a:latin typeface="Calibri"/>
              </a:rPr>
              <a:t>- </a:t>
            </a:r>
            <a:r>
              <a:rPr kumimoji="0" lang="sl-S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 eno sistemsko revizijo pri 9 posredniških organih, </a:t>
            </a:r>
          </a:p>
          <a:p>
            <a:pPr marL="0" marR="0" lvl="0" indent="0" algn="just" defTabSz="457200" rtl="0" eaLnBrk="1" fontAlgn="ctr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400" dirty="0">
                <a:solidFill>
                  <a:srgbClr val="000000"/>
                </a:solidFill>
                <a:latin typeface="Calibri"/>
              </a:rPr>
              <a:t>					- pri PO MGRT dve sistemski reviziji (sistemska revizija PO ter ločeno za </a:t>
            </a:r>
          </a:p>
          <a:p>
            <a:pPr marL="0" marR="0" lvl="0" indent="0" algn="just" defTabSz="457200" rtl="0" eaLnBrk="1" fontAlgn="ctr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400" dirty="0">
                <a:solidFill>
                  <a:srgbClr val="000000"/>
                </a:solidFill>
                <a:latin typeface="Calibri"/>
              </a:rPr>
              <a:t>					  področji CLLD in ESS),</a:t>
            </a:r>
          </a:p>
          <a:p>
            <a:pPr marL="0" marR="0" lvl="0" indent="0" algn="just" defTabSz="457200" rtl="0" eaLnBrk="1" fontAlgn="ctr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400" dirty="0">
                <a:solidFill>
                  <a:srgbClr val="000000"/>
                </a:solidFill>
                <a:latin typeface="Calibri"/>
              </a:rPr>
              <a:t>					- </a:t>
            </a:r>
            <a:r>
              <a:rPr kumimoji="0" lang="sl-S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 organu za potrjevanje dve sistemski reviziji,</a:t>
            </a:r>
          </a:p>
          <a:p>
            <a:pPr marL="0" marR="0" lvl="0" indent="0" algn="just" defTabSz="457200" rtl="0" eaLnBrk="1" fontAlgn="ctr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400" dirty="0">
                <a:solidFill>
                  <a:srgbClr val="000000"/>
                </a:solidFill>
                <a:latin typeface="Calibri"/>
              </a:rPr>
              <a:t>					- pri</a:t>
            </a:r>
            <a:r>
              <a:rPr kumimoji="0" lang="sl-S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organu upravljanja dve sistemski reviziji. </a:t>
            </a:r>
          </a:p>
          <a:p>
            <a:pPr marL="285750" marR="0" lvl="0" indent="-285750" algn="just" defTabSz="457200" rtl="0" eaLnBrk="1" fontAlgn="ctr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b="1" dirty="0">
                <a:solidFill>
                  <a:srgbClr val="000000"/>
                </a:solidFill>
                <a:latin typeface="Calibri"/>
              </a:rPr>
              <a:t>5 tematskih revizij</a:t>
            </a:r>
            <a:r>
              <a:rPr kumimoji="0" lang="sl-SI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sl-SI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lang="sl-SI" sz="1400" dirty="0">
                <a:solidFill>
                  <a:srgbClr val="000000"/>
                </a:solidFill>
                <a:latin typeface="Calibri"/>
              </a:rPr>
              <a:t>- upravljalna preverjanja,</a:t>
            </a:r>
          </a:p>
          <a:p>
            <a:pPr marL="0" marR="0" lvl="0" indent="0" algn="just" defTabSz="457200" rtl="0" eaLnBrk="1" fontAlgn="ctr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		- </a:t>
            </a:r>
            <a:r>
              <a:rPr kumimoji="0" lang="pl-PL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informacijski sistemi za izvajanje OP EKP</a:t>
            </a:r>
            <a:r>
              <a:rPr kumimoji="0" lang="sl-S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</a:t>
            </a:r>
          </a:p>
          <a:p>
            <a:pPr marL="0" marR="0" lvl="0" indent="0" algn="just" defTabSz="457200" rtl="0" eaLnBrk="1" fontAlgn="ctr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400" dirty="0">
                <a:solidFill>
                  <a:srgbClr val="000000"/>
                </a:solidFill>
                <a:latin typeface="Calibri"/>
              </a:rPr>
              <a:t>					- kakovost izbora projektov ter upravljalnih preverjanj, povezanih z					 	  izvajanjem FI,</a:t>
            </a:r>
          </a:p>
          <a:p>
            <a:pPr marL="0" marR="0" lvl="0" indent="0" algn="just" defTabSz="457200" rtl="0" eaLnBrk="1" fontAlgn="ctr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		- zanesljivost informacij o kazalnikih in mejnikih ter napredku OP EKP,</a:t>
            </a:r>
          </a:p>
          <a:p>
            <a:pPr marL="0" marR="0" lvl="0" indent="0" algn="just" defTabSz="457200" rtl="0" eaLnBrk="1" fontAlgn="ctr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400" dirty="0">
                <a:solidFill>
                  <a:srgbClr val="000000"/>
                </a:solidFill>
                <a:latin typeface="Calibri"/>
              </a:rPr>
              <a:t>					</a:t>
            </a:r>
            <a:r>
              <a:rPr lang="sl-SI" sz="1400" i="1" dirty="0">
                <a:solidFill>
                  <a:srgbClr val="000000"/>
                </a:solidFill>
                <a:latin typeface="Calibri"/>
              </a:rPr>
              <a:t>- izvajanje učinkovitih in sorazmernih ukrepov za preprečevanje goljufij, 				 	  podprtih z oceno tveganja goljufije (še v teku).</a:t>
            </a:r>
          </a:p>
          <a:p>
            <a:pPr marL="285750" indent="-285750" algn="just" font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b="1" dirty="0">
                <a:solidFill>
                  <a:srgbClr val="000000"/>
                </a:solidFill>
                <a:latin typeface="Calibri"/>
              </a:rPr>
              <a:t>35 naknadnih revizij</a:t>
            </a:r>
            <a:r>
              <a:rPr kumimoji="0" lang="sl-SI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	</a:t>
            </a:r>
            <a:r>
              <a:rPr lang="sl-SI" sz="1400" dirty="0">
                <a:solidFill>
                  <a:srgbClr val="000000"/>
                </a:solidFill>
                <a:latin typeface="Calibri"/>
              </a:rPr>
              <a:t>- </a:t>
            </a:r>
            <a:r>
              <a:rPr kumimoji="0" lang="sl-S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 revizij izpolnjevanja priporočil iz sistemskih revizij </a:t>
            </a:r>
            <a:r>
              <a:rPr lang="sl-SI" sz="1400" i="1" dirty="0">
                <a:solidFill>
                  <a:srgbClr val="000000"/>
                </a:solidFill>
                <a:latin typeface="Calibri"/>
              </a:rPr>
              <a:t>(1 še v teku),</a:t>
            </a:r>
            <a:endParaRPr kumimoji="0" lang="sl-SI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algn="just" font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l-SI" sz="1400" dirty="0">
                <a:solidFill>
                  <a:srgbClr val="000000"/>
                </a:solidFill>
                <a:latin typeface="Calibri"/>
              </a:rPr>
              <a:t>					- 5 </a:t>
            </a:r>
            <a:r>
              <a:rPr kumimoji="0" lang="sl-S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revizij izpolnjevanja priporočil iz tematskih revizij </a:t>
            </a:r>
            <a:r>
              <a:rPr lang="sl-SI" sz="1400" i="1" dirty="0">
                <a:solidFill>
                  <a:srgbClr val="000000"/>
                </a:solidFill>
                <a:latin typeface="Calibri"/>
              </a:rPr>
              <a:t>(1 še v teku)</a:t>
            </a:r>
            <a:r>
              <a:rPr kumimoji="0" lang="sl-S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lang="sl-SI" sz="14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19E53E50-9580-28A7-414F-F6A0E0330403}"/>
              </a:ext>
            </a:extLst>
          </p:cNvPr>
          <p:cNvSpPr txBox="1">
            <a:spLocks/>
          </p:cNvSpPr>
          <p:nvPr/>
        </p:nvSpPr>
        <p:spPr>
          <a:xfrm>
            <a:off x="2232660" y="720725"/>
            <a:ext cx="6362700" cy="696595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l-SI" sz="3400" b="1" kern="0" dirty="0">
                <a:solidFill>
                  <a:srgbClr val="002060"/>
                </a:solidFill>
              </a:rPr>
              <a:t>Revizije sistema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2420B5-FCA3-7EE6-BC02-DE796552D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" y="1548764"/>
            <a:ext cx="7806690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>
              <a:defRPr/>
            </a:pPr>
            <a:r>
              <a:rPr lang="sl-SI" altLang="sl-SI" sz="2800" b="1" dirty="0">
                <a:solidFill>
                  <a:srgbClr val="C00000"/>
                </a:solidFill>
              </a:rPr>
              <a:t>Izvedene revizije sistema</a:t>
            </a:r>
          </a:p>
        </p:txBody>
      </p:sp>
      <p:pic>
        <p:nvPicPr>
          <p:cNvPr id="5" name="Picture 3" descr="image003">
            <a:extLst>
              <a:ext uri="{FF2B5EF4-FFF2-40B4-BE49-F238E27FC236}">
                <a16:creationId xmlns:a16="http://schemas.microsoft.com/office/drawing/2014/main" id="{80C46FC5-496A-EB82-4913-503C16CA5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675" y="0"/>
            <a:ext cx="1584325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688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srgbClr val="99999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BF8C18-44A6-4213-B056-58502FF4BB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7240" y="2203428"/>
            <a:ext cx="7806690" cy="38118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457200" rtl="0" eaLnBrk="1" fontAlgn="ctr" latinLnBrk="0" hangingPunct="1">
              <a:lnSpc>
                <a:spcPct val="115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sl-SI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 je v obdobju 2014-2020 v okviru opravljenih revizij sistema podal </a:t>
            </a:r>
            <a:r>
              <a:rPr kumimoji="0" lang="sl-SI" b="1" i="0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146</a:t>
            </a:r>
            <a:r>
              <a:rPr kumimoji="0" lang="sl-SI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ugotovitev in priporočil</a:t>
            </a:r>
            <a:r>
              <a:rPr kumimoji="0" lang="sl-SI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in sicer pri:</a:t>
            </a:r>
          </a:p>
          <a:p>
            <a:pPr marL="285750" marR="0" lvl="0" indent="-285750" algn="just" defTabSz="457200" rtl="0" eaLnBrk="1" fontAlgn="ctr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l-SI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revizijah sistema:</a:t>
            </a:r>
            <a:r>
              <a:rPr kumimoji="0" lang="sl-SI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</a:t>
            </a:r>
            <a:r>
              <a:rPr lang="sl-SI" sz="1400" dirty="0">
                <a:solidFill>
                  <a:srgbClr val="000000"/>
                </a:solidFill>
                <a:latin typeface="Calibri"/>
              </a:rPr>
              <a:t>- 96 priporočil</a:t>
            </a:r>
          </a:p>
          <a:p>
            <a:pPr marL="285750" marR="0" lvl="0" indent="-285750" algn="just" defTabSz="457200" rtl="0" eaLnBrk="1" fontAlgn="ctr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l-SI" b="1" dirty="0">
                <a:solidFill>
                  <a:srgbClr val="000000"/>
                </a:solidFill>
                <a:latin typeface="Calibri"/>
              </a:rPr>
              <a:t>4 tematskih revizijah</a:t>
            </a:r>
            <a:r>
              <a:rPr kumimoji="0" lang="sl-SI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r>
              <a:rPr kumimoji="0" lang="sl-SI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lang="sl-SI" sz="1400" dirty="0">
                <a:solidFill>
                  <a:srgbClr val="000000"/>
                </a:solidFill>
                <a:latin typeface="Calibri"/>
              </a:rPr>
              <a:t>- 50 priporočil </a:t>
            </a:r>
            <a:r>
              <a:rPr lang="sl-SI" sz="1400" i="1" dirty="0">
                <a:solidFill>
                  <a:srgbClr val="000000"/>
                </a:solidFill>
                <a:latin typeface="Calibri"/>
              </a:rPr>
              <a:t>(1 tematska revizija še v teku) </a:t>
            </a:r>
          </a:p>
          <a:p>
            <a:pPr marL="285750" marR="0" lvl="0" indent="-285750" algn="just" defTabSz="457200" rtl="0" eaLnBrk="1" fontAlgn="ctr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l-SI" sz="1400" dirty="0">
              <a:solidFill>
                <a:srgbClr val="000000"/>
              </a:solidFill>
              <a:latin typeface="Calibri"/>
            </a:endParaRPr>
          </a:p>
          <a:p>
            <a:pPr algn="just" font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sl-SI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Od navedenih 146 priporočil je </a:t>
            </a:r>
            <a:r>
              <a:rPr kumimoji="0" lang="sl-SI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zaključenih 115</a:t>
            </a:r>
            <a:r>
              <a:rPr kumimoji="0" lang="sl-SI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in sicer pri:</a:t>
            </a:r>
          </a:p>
          <a:p>
            <a:pPr marL="285750" indent="-285750" algn="just" font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b="1" dirty="0">
                <a:solidFill>
                  <a:srgbClr val="000000"/>
                </a:solidFill>
                <a:latin typeface="Calibri"/>
              </a:rPr>
              <a:t>revizijah sistema:		</a:t>
            </a:r>
            <a:r>
              <a:rPr lang="sl-SI" sz="1400" dirty="0">
                <a:solidFill>
                  <a:srgbClr val="000000"/>
                </a:solidFill>
                <a:latin typeface="Calibri"/>
              </a:rPr>
              <a:t>- 82 priporočil</a:t>
            </a:r>
          </a:p>
          <a:p>
            <a:pPr marL="285750" indent="-285750" algn="just" font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b="1" dirty="0">
                <a:solidFill>
                  <a:srgbClr val="000000"/>
                </a:solidFill>
                <a:latin typeface="Calibri"/>
              </a:rPr>
              <a:t>4 tematskih revizijah: 	</a:t>
            </a:r>
            <a:r>
              <a:rPr lang="sl-SI" sz="1400" dirty="0">
                <a:solidFill>
                  <a:srgbClr val="000000"/>
                </a:solidFill>
                <a:latin typeface="Calibri"/>
              </a:rPr>
              <a:t>- 33 priporočil</a:t>
            </a:r>
            <a:endParaRPr lang="sl-SI" sz="1400" i="1" dirty="0">
              <a:solidFill>
                <a:srgbClr val="000000"/>
              </a:solidFill>
              <a:latin typeface="Calibri"/>
            </a:endParaRPr>
          </a:p>
          <a:p>
            <a:pPr marL="285750" indent="-285750" algn="just" font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l-SI" sz="1400" dirty="0">
              <a:solidFill>
                <a:srgbClr val="000000"/>
              </a:solidFill>
              <a:latin typeface="Calibri"/>
            </a:endParaRPr>
          </a:p>
          <a:p>
            <a:pPr algn="just" font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i="1" dirty="0">
                <a:solidFill>
                  <a:srgbClr val="0070C0"/>
                </a:solidFill>
                <a:latin typeface="Calibri"/>
              </a:rPr>
              <a:t>Odprta priporočila morajo biti izpolnjena do konca programskega obdobja 2014-2020 oz. do oddaje paketa zagotovil Komisiji, tj. do 15. februarja 2025.</a:t>
            </a:r>
          </a:p>
          <a:p>
            <a:pPr marL="285750" marR="0" lvl="0" indent="-285750" algn="just" defTabSz="457200" rtl="0" eaLnBrk="1" fontAlgn="ctr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l-SI" sz="14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D4D85358-9DFD-9723-87C0-947A94A90649}"/>
              </a:ext>
            </a:extLst>
          </p:cNvPr>
          <p:cNvSpPr txBox="1">
            <a:spLocks/>
          </p:cNvSpPr>
          <p:nvPr/>
        </p:nvSpPr>
        <p:spPr>
          <a:xfrm>
            <a:off x="2232660" y="720725"/>
            <a:ext cx="6362700" cy="696595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l-SI" sz="3400" b="1" kern="0" dirty="0">
                <a:solidFill>
                  <a:srgbClr val="002060"/>
                </a:solidFill>
              </a:rPr>
              <a:t>Revizije sistema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1D3A01B-6B89-C5BF-CC20-C1EF9EB72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" y="1548764"/>
            <a:ext cx="7806690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>
              <a:defRPr/>
            </a:pPr>
            <a:r>
              <a:rPr lang="sl-SI" altLang="sl-SI" sz="2800" b="1" dirty="0">
                <a:solidFill>
                  <a:srgbClr val="C00000"/>
                </a:solidFill>
              </a:rPr>
              <a:t>Izvedene revizije sistema - priporočila</a:t>
            </a:r>
          </a:p>
        </p:txBody>
      </p:sp>
      <p:pic>
        <p:nvPicPr>
          <p:cNvPr id="5" name="Picture 3" descr="image003">
            <a:extLst>
              <a:ext uri="{FF2B5EF4-FFF2-40B4-BE49-F238E27FC236}">
                <a16:creationId xmlns:a16="http://schemas.microsoft.com/office/drawing/2014/main" id="{4CA29ED7-2F1A-8490-F900-6BA1F05A7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037" y="47625"/>
            <a:ext cx="1584325" cy="6556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26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ustom Design">
  <a:themeElements>
    <a:clrScheme name="DU 2010">
      <a:dk1>
        <a:srgbClr val="999999"/>
      </a:dk1>
      <a:lt1>
        <a:sysClr val="window" lastClr="FFFFFF"/>
      </a:lt1>
      <a:dk2>
        <a:srgbClr val="000000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026_si10-cgp-mpe-PREDLOGA-97-2003">
  <a:themeElements>
    <a:clrScheme name="026_si10-cgp-mpe-PREDLOGA-97-2003 1">
      <a:dk1>
        <a:srgbClr val="999999"/>
      </a:dk1>
      <a:lt1>
        <a:srgbClr val="FFFFFF"/>
      </a:lt1>
      <a:dk2>
        <a:srgbClr val="000000"/>
      </a:dk2>
      <a:lt2>
        <a:srgbClr val="D8D8D8"/>
      </a:lt2>
      <a:accent1>
        <a:srgbClr val="4F81BD"/>
      </a:accent1>
      <a:accent2>
        <a:srgbClr val="C0504D"/>
      </a:accent2>
      <a:accent3>
        <a:srgbClr val="FFFFFF"/>
      </a:accent3>
      <a:accent4>
        <a:srgbClr val="828282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026_si10-cgp-mpe-PREDLOGA-97-2003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26_si10-cgp-mpe-PREDLOGA-97-2003 1">
        <a:dk1>
          <a:srgbClr val="999999"/>
        </a:dk1>
        <a:lt1>
          <a:srgbClr val="FFFFFF"/>
        </a:lt1>
        <a:dk2>
          <a:srgbClr val="000000"/>
        </a:dk2>
        <a:lt2>
          <a:srgbClr val="D8D8D8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828282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20279</TotalTime>
  <Words>2523</Words>
  <Application>Microsoft Office PowerPoint</Application>
  <PresentationFormat>Diaprojekcija na zaslonu (4:3)</PresentationFormat>
  <Paragraphs>664</Paragraphs>
  <Slides>32</Slides>
  <Notes>14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32</vt:i4>
      </vt:variant>
    </vt:vector>
  </HeadingPairs>
  <TitlesOfParts>
    <vt:vector size="38" baseType="lpstr">
      <vt:lpstr>Arial</vt:lpstr>
      <vt:lpstr>Calibri</vt:lpstr>
      <vt:lpstr>Times New Roman</vt:lpstr>
      <vt:lpstr>Republika</vt:lpstr>
      <vt:lpstr>Custom Design</vt:lpstr>
      <vt:lpstr>026_si10-cgp-mpe-PREDLOGA-97-2003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of the work of AA (for OP RD, OP HRD, OP DETI )   Annual Review Meeting          Ljubljana, 28 November 2012</dc:title>
  <dc:creator>Roman Rojko</dc:creator>
  <cp:lastModifiedBy>bblagus</cp:lastModifiedBy>
  <cp:revision>724</cp:revision>
  <cp:lastPrinted>2023-04-19T06:11:34Z</cp:lastPrinted>
  <dcterms:created xsi:type="dcterms:W3CDTF">2010-10-04T10:22:54Z</dcterms:created>
  <dcterms:modified xsi:type="dcterms:W3CDTF">2023-07-06T06:27:32Z</dcterms:modified>
</cp:coreProperties>
</file>