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22" r:id="rId2"/>
    <p:sldId id="542" r:id="rId3"/>
    <p:sldId id="543" r:id="rId4"/>
    <p:sldId id="544" r:id="rId5"/>
    <p:sldId id="545" r:id="rId6"/>
    <p:sldId id="546" r:id="rId7"/>
    <p:sldId id="540" r:id="rId8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B25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etel slog 1 – poudarek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88211" autoAdjust="0"/>
  </p:normalViewPr>
  <p:slideViewPr>
    <p:cSldViewPr snapToGrid="0">
      <p:cViewPr varScale="1">
        <p:scale>
          <a:sx n="99" d="100"/>
          <a:sy n="99" d="100"/>
        </p:scale>
        <p:origin x="19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7CFEFA-5E3D-41E0-88FD-D4C958AFE161}" type="datetimeFigureOut">
              <a:rPr lang="sl-SI"/>
              <a:pPr>
                <a:defRPr/>
              </a:pPr>
              <a:t>6. 07. 2023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2D2048-C3C5-4B38-8AAB-1C9FAD9D54E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12173E5-C622-45AE-95C4-955ACFE497DA}" type="datetimeFigureOut">
              <a:rPr lang="sl-SI"/>
              <a:pPr>
                <a:defRPr/>
              </a:pPr>
              <a:t>6. 07. 2023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5600" cy="4470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DE64B9-CE84-422F-A984-C6A8DDE34D7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8436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4E5076-4BEF-4E1A-927B-D5C9558DFE5A}" type="slidenum">
              <a:rPr lang="sl-SI" altLang="sl-SI" smtClean="0"/>
              <a:pPr>
                <a:spcBef>
                  <a:spcPct val="0"/>
                </a:spcBef>
              </a:pPr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5570538"/>
            <a:ext cx="23114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972175"/>
            <a:ext cx="2557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425" y="2532063"/>
            <a:ext cx="10110788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6235700" y="1366838"/>
            <a:ext cx="1922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600">
                <a:cs typeface="Arial" charset="0"/>
              </a:rPr>
              <a:t>www.eu-skladi.si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541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28588"/>
            <a:ext cx="29876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4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-112713"/>
            <a:ext cx="27178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75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180975"/>
            <a:ext cx="2497137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66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5570538"/>
            <a:ext cx="23114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972175"/>
            <a:ext cx="2557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187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8420100" y="-12700"/>
            <a:ext cx="178752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53975"/>
            <a:ext cx="3802062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13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5" y="38100"/>
            <a:ext cx="48799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88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99388" y="73025"/>
            <a:ext cx="236855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63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8914">
            <a:off x="7043738" y="420688"/>
            <a:ext cx="31432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05725" y="190500"/>
            <a:ext cx="23812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16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-520700"/>
            <a:ext cx="3033712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2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00963" y="-412750"/>
            <a:ext cx="224155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62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Bojan Suvorov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0C4F7E-3C0F-46B0-942D-840746F1D3C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0" r:id="rId1"/>
    <p:sldLayoutId id="2147486001" r:id="rId2"/>
    <p:sldLayoutId id="2147486002" r:id="rId3"/>
    <p:sldLayoutId id="2147486003" r:id="rId4"/>
    <p:sldLayoutId id="2147486004" r:id="rId5"/>
    <p:sldLayoutId id="2147486005" r:id="rId6"/>
    <p:sldLayoutId id="2147486006" r:id="rId7"/>
    <p:sldLayoutId id="2147486007" r:id="rId8"/>
    <p:sldLayoutId id="2147486008" r:id="rId9"/>
    <p:sldLayoutId id="2147486009" r:id="rId10"/>
    <p:sldLayoutId id="2147486010" r:id="rId11"/>
    <p:sldLayoutId id="2147486011" r:id="rId12"/>
    <p:sldLayoutId id="2147486012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5255" y="450008"/>
            <a:ext cx="9147175" cy="1277938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sl-SI" altLang="sl-SI" dirty="0">
                <a:solidFill>
                  <a:srgbClr val="034EA2"/>
                </a:solidFill>
              </a:rPr>
              <a:t>Vrednotenje izvajanja kohezijske politike </a:t>
            </a:r>
            <a:r>
              <a:rPr lang="sl-SI" altLang="sl-SI" dirty="0" smtClean="0">
                <a:solidFill>
                  <a:srgbClr val="034EA2"/>
                </a:solidFill>
              </a:rPr>
              <a:t>       OP </a:t>
            </a:r>
            <a:r>
              <a:rPr lang="sl-SI" altLang="sl-SI" dirty="0">
                <a:solidFill>
                  <a:srgbClr val="034EA2"/>
                </a:solidFill>
              </a:rPr>
              <a:t>2014 – 2020</a:t>
            </a:r>
          </a:p>
        </p:txBody>
      </p:sp>
      <p:sp>
        <p:nvSpPr>
          <p:cNvPr id="4" name="Pravokotnik 3"/>
          <p:cNvSpPr/>
          <p:nvPr/>
        </p:nvSpPr>
        <p:spPr>
          <a:xfrm>
            <a:off x="325120" y="5577840"/>
            <a:ext cx="86868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172" y="5577840"/>
            <a:ext cx="6208776" cy="3073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PREDVIDENE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AKTIVNOSTI </a:t>
            </a:r>
          </a:p>
          <a:p>
            <a:pPr>
              <a:defRPr/>
            </a:pPr>
            <a:r>
              <a:rPr lang="sl-SI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1530849"/>
            <a:ext cx="8980714" cy="495530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 smtClean="0">
                <a:solidFill>
                  <a:srgbClr val="002060"/>
                </a:solidFill>
              </a:rPr>
              <a:t>Izvedba </a:t>
            </a:r>
            <a:r>
              <a:rPr lang="sl-SI" dirty="0">
                <a:solidFill>
                  <a:srgbClr val="002060"/>
                </a:solidFill>
              </a:rPr>
              <a:t>vrednotenja s tremi sklopi - julij 2023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 Sklop 1: Vrednotenje učinkovitosti in uspešnosti izvajanja ukrepov s področja   visokega šolstva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 Sklop 2: Vrednotenje spodbujanje izvajanja RR programov in RR projektov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 Sklop 3: Vrednotenje izvajanja projekta Finančni instrumenti 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 smtClean="0">
                <a:solidFill>
                  <a:srgbClr val="002060"/>
                </a:solidFill>
              </a:rPr>
              <a:t> </a:t>
            </a: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" name="Raven povezovalnik 5"/>
          <p:cNvCxnSpPr>
            <a:cxnSpLocks/>
          </p:cNvCxnSpPr>
          <p:nvPr/>
        </p:nvCxnSpPr>
        <p:spPr>
          <a:xfrm>
            <a:off x="668296" y="4946267"/>
            <a:ext cx="7644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44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13157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l-SI" sz="35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  <a:cs typeface="+mn-cs"/>
              </a:rPr>
              <a:t>AKTIVNOSTI </a:t>
            </a:r>
            <a:r>
              <a:rPr lang="sl-SI" sz="35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  <a:cs typeface="+mn-cs"/>
              </a:rPr>
              <a:t>V IZVAJANJU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1530849"/>
            <a:ext cx="8980714" cy="495530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defRPr/>
            </a:pPr>
            <a:r>
              <a:rPr lang="sl-SI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Vrednotenji v teku</a:t>
            </a:r>
          </a:p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sl-SI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sl-SI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Učinkovitost </a:t>
            </a:r>
            <a:r>
              <a:rPr lang="sl-SI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uspešnost izvajanja specifičnega cilja „Povečan delež inovacijsko aktivnih podjetij“ – potrjevanje končnega </a:t>
            </a:r>
            <a:r>
              <a:rPr lang="sl-SI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poročila</a:t>
            </a:r>
          </a:p>
          <a:p>
            <a:pPr marL="0" indent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endParaRPr lang="sl-SI" sz="1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sl-SI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Vrednotenje uspešnosti izvajanja vseživljenjske karierne orientacije (VKO), vključno s sistemom napovedovanja potreb na trgu dela – 20. 7. vmesno poročilo, zaključek december 2023</a:t>
            </a: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09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4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AKTIVNOSTI </a:t>
            </a:r>
            <a:r>
              <a:rPr lang="sl-SI" sz="24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V IZVAJANJU ZA OBDOBJE 21 - 27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n-ea"/>
                <a:cs typeface="Arial" panose="020B0604020202020204" pitchFamily="34" charset="0"/>
              </a:rPr>
              <a:t> 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1366463"/>
            <a:ext cx="8980714" cy="5119694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Oblikovana nova Interdisciplinarna posvetovalna skupina za vrednotenje izvajanja   Programa evropske kohezijske politike </a:t>
            </a:r>
            <a:r>
              <a:rPr lang="sl-SI" sz="2400" dirty="0" smtClean="0"/>
              <a:t>       2021-2017 </a:t>
            </a:r>
            <a:r>
              <a:rPr lang="sl-SI" sz="2400" dirty="0"/>
              <a:t>- potrjevanje na seji </a:t>
            </a:r>
            <a:r>
              <a:rPr lang="sl-SI" sz="2400" dirty="0" err="1"/>
              <a:t>OzS</a:t>
            </a:r>
            <a:r>
              <a:rPr lang="sl-SI" sz="2400" dirty="0"/>
              <a:t> 21-27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Poziv resorjem k posredovanju predlogov za Načrt vrednotenj izvajanja Programa evropske kohezijske politike 2021-2017 - osnutek NV predvidoma september 2023</a:t>
            </a:r>
          </a:p>
          <a:p>
            <a:pPr marL="0" indent="0">
              <a:buNone/>
            </a:pPr>
            <a:endParaRPr lang="sl-SI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sl-SI" sz="2400" dirty="0"/>
              <a:t> Načrt dela in izvajanja vrednotenj za obdobje 21-27 – predvidoma oktober 2023</a:t>
            </a: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05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695548" y="608149"/>
            <a:ext cx="7259637" cy="9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l-SI" sz="35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  <a:cs typeface="+mn-cs"/>
              </a:rPr>
              <a:t>IZZIVI </a:t>
            </a:r>
            <a:r>
              <a:rPr lang="sl-SI" sz="35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  <a:cs typeface="+mn-cs"/>
              </a:rPr>
              <a:t>VREDNOTENJ 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1931542"/>
            <a:ext cx="8980714" cy="4554615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ü"/>
              <a:defRPr/>
            </a:pPr>
            <a:r>
              <a:rPr lang="sl-SI" sz="2400" dirty="0">
                <a:solidFill>
                  <a:prstClr val="black"/>
                </a:solidFill>
              </a:rPr>
              <a:t>zgraditi in vzdrževati zmogljivost vrednotenja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400" dirty="0">
                <a:solidFill>
                  <a:prstClr val="black"/>
                </a:solidFill>
              </a:rPr>
              <a:t> večji poudarek na vsebini 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400" dirty="0">
                <a:solidFill>
                  <a:prstClr val="black"/>
                </a:solidFill>
              </a:rPr>
              <a:t> pregled novih oz. določitev prednostnih področij vrednotenj 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400" dirty="0" smtClean="0">
                <a:solidFill>
                  <a:prstClr val="black"/>
                </a:solidFill>
              </a:rPr>
              <a:t>izvedba </a:t>
            </a:r>
            <a:r>
              <a:rPr lang="sl-SI" sz="2400" dirty="0">
                <a:solidFill>
                  <a:prstClr val="black"/>
                </a:solidFill>
              </a:rPr>
              <a:t>vrednotenja – vpliv izvajanja EKP po posameznem skladu</a:t>
            </a:r>
          </a:p>
          <a:p>
            <a:pPr lvl="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400" dirty="0">
                <a:solidFill>
                  <a:prstClr val="black"/>
                </a:solidFill>
              </a:rPr>
              <a:t> vključitev vrednotenj v IS e-MA</a:t>
            </a: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42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904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l-SI" sz="3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IZVEDENO VREDNOTENJE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1428108"/>
            <a:ext cx="8980714" cy="505805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Učinkovitost in uspešnost izvajanja specifičnega cilja „Povečanje učinkovitosti rabe energije v javnem sektorju“ (zaključeno 31. 5. 2023)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Ugotovitve: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zamik realizacije načrtovanih energetskih prenov v zadnje leto obdobja upravičenosti predstavlja tveganje za dosego načrtovanega rezultata OP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dolžina projektnega cikla kot tudi hitrost izvedbe energetskih prenov sta v trenutnem sistemu izvajanja prepočasna za doseganje zastavljenih ciljev</a:t>
            </a:r>
            <a:r>
              <a:rPr lang="sl-SI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/>
              <a:t>Identificirani izzivi: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l-SI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pozen začetek implementacije, zahtevnost/kompleksnost projektne dokumentacije in poročanja, decentralizirano izvajanje projektov, pomanjkanje kadrovskih virov, specializiranega znanja in izkušenj, dolgi projektni cikli.</a:t>
            </a:r>
          </a:p>
        </p:txBody>
      </p:sp>
    </p:spTree>
    <p:extLst>
      <p:ext uri="{BB962C8B-B14F-4D97-AF65-F5344CB8AC3E}">
        <p14:creationId xmlns:p14="http://schemas.microsoft.com/office/powerpoint/2010/main" val="224432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206742" y="2891652"/>
            <a:ext cx="6820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rgbClr val="002060"/>
                </a:solidFill>
              </a:rPr>
              <a:t>Hvala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28247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12072</TotalTime>
  <Words>310</Words>
  <Application>Microsoft Office PowerPoint</Application>
  <PresentationFormat>Diaprojekcija na zaslonu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Republika</vt:lpstr>
      <vt:lpstr>Times New Roman</vt:lpstr>
      <vt:lpstr>Trebuchet MS</vt:lpstr>
      <vt:lpstr>Wingdings</vt:lpstr>
      <vt:lpstr>Office Theme</vt:lpstr>
      <vt:lpstr>Vrednotenje izvajanja kohezijske politike        OP 2014 – 2020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 Suvorov</dc:creator>
  <cp:lastModifiedBy>bblagus</cp:lastModifiedBy>
  <cp:revision>817</cp:revision>
  <cp:lastPrinted>2019-03-12T09:14:26Z</cp:lastPrinted>
  <dcterms:created xsi:type="dcterms:W3CDTF">2015-02-26T08:26:11Z</dcterms:created>
  <dcterms:modified xsi:type="dcterms:W3CDTF">2023-07-06T06:33:00Z</dcterms:modified>
</cp:coreProperties>
</file>