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22" r:id="rId2"/>
    <p:sldId id="542" r:id="rId3"/>
    <p:sldId id="543" r:id="rId4"/>
    <p:sldId id="544" r:id="rId5"/>
    <p:sldId id="545" r:id="rId6"/>
    <p:sldId id="546" r:id="rId7"/>
    <p:sldId id="540" r:id="rId8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8B25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vetel slog 1 – poudarek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etel slog 1 – poudarek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88211" autoAdjust="0"/>
  </p:normalViewPr>
  <p:slideViewPr>
    <p:cSldViewPr snapToGrid="0">
      <p:cViewPr varScale="1">
        <p:scale>
          <a:sx n="99" d="100"/>
          <a:sy n="99" d="100"/>
        </p:scale>
        <p:origin x="19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7CFEFA-5E3D-41E0-88FD-D4C958AFE161}" type="datetimeFigureOut">
              <a:rPr lang="sl-SI"/>
              <a:pPr>
                <a:defRPr/>
              </a:pPr>
              <a:t>6. 07. 2023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2D2048-C3C5-4B38-8AAB-1C9FAD9D54E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A12173E5-C622-45AE-95C4-955ACFE497DA}" type="datetimeFigureOut">
              <a:rPr lang="sl-SI"/>
              <a:pPr>
                <a:defRPr/>
              </a:pPr>
              <a:t>6. 07. 2023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5600" cy="44704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noProof="0"/>
              <a:t>Uredite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DDE64B9-CE84-422F-A984-C6A8DDE34D7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grad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Ograd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18436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4E5076-4BEF-4E1A-927B-D5C9558DFE5A}" type="slidenum">
              <a:rPr lang="sl-SI" altLang="sl-SI" smtClean="0"/>
              <a:pPr>
                <a:spcBef>
                  <a:spcPct val="0"/>
                </a:spcBef>
              </a:pPr>
              <a:t>1</a:t>
            </a:fld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813" y="5570538"/>
            <a:ext cx="231140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972175"/>
            <a:ext cx="25574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6425" y="2532063"/>
            <a:ext cx="10110788" cy="288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0"/>
          <p:cNvSpPr txBox="1">
            <a:spLocks noChangeArrowheads="1"/>
          </p:cNvSpPr>
          <p:nvPr userDrawn="1"/>
        </p:nvSpPr>
        <p:spPr bwMode="auto">
          <a:xfrm>
            <a:off x="6235700" y="1366838"/>
            <a:ext cx="19224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600">
                <a:cs typeface="Arial" charset="0"/>
              </a:rPr>
              <a:t>www.eu-skladi.si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63152" y="340391"/>
            <a:ext cx="5385585" cy="1277937"/>
          </a:xfrm>
        </p:spPr>
        <p:txBody>
          <a:bodyPr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541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28588"/>
            <a:ext cx="2987675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74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j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313" y="-112713"/>
            <a:ext cx="2717800" cy="214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754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mele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738" y="180975"/>
            <a:ext cx="2497137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5766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813" y="5570538"/>
            <a:ext cx="231140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972175"/>
            <a:ext cx="25574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0076" y="2323303"/>
            <a:ext cx="7984947" cy="1277937"/>
          </a:xfrm>
        </p:spPr>
        <p:txBody>
          <a:bodyPr>
            <a:normAutofit/>
          </a:bodyPr>
          <a:lstStyle>
            <a:lvl1pPr algn="ctr">
              <a:defRPr sz="28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187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0000">
            <a:off x="8420100" y="-12700"/>
            <a:ext cx="1787525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8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613" y="53975"/>
            <a:ext cx="3802062" cy="239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313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p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325" y="38100"/>
            <a:ext cx="4879975" cy="245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088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l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0000">
            <a:off x="7799388" y="73025"/>
            <a:ext cx="2368550" cy="253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563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veska rib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198914">
            <a:off x="7043738" y="420688"/>
            <a:ext cx="3143250" cy="165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27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0000">
            <a:off x="7705725" y="190500"/>
            <a:ext cx="2381250" cy="214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16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ngu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88" y="-520700"/>
            <a:ext cx="3033712" cy="301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24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ravl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0000">
            <a:off x="7700963" y="-412750"/>
            <a:ext cx="2241550" cy="276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777875"/>
            <a:ext cx="736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62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Bojan Suvorov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50C4F7E-3C0F-46B0-942D-840746F1D3C5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00" r:id="rId1"/>
    <p:sldLayoutId id="2147486001" r:id="rId2"/>
    <p:sldLayoutId id="2147486002" r:id="rId3"/>
    <p:sldLayoutId id="2147486003" r:id="rId4"/>
    <p:sldLayoutId id="2147486004" r:id="rId5"/>
    <p:sldLayoutId id="2147486005" r:id="rId6"/>
    <p:sldLayoutId id="2147486006" r:id="rId7"/>
    <p:sldLayoutId id="2147486007" r:id="rId8"/>
    <p:sldLayoutId id="2147486008" r:id="rId9"/>
    <p:sldLayoutId id="2147486009" r:id="rId10"/>
    <p:sldLayoutId id="2147486010" r:id="rId11"/>
    <p:sldLayoutId id="2147486011" r:id="rId12"/>
    <p:sldLayoutId id="2147486012" r:id="rId13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35255" y="450008"/>
            <a:ext cx="9147175" cy="1277938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sl-SI" altLang="sl-SI" dirty="0">
                <a:solidFill>
                  <a:srgbClr val="034EA2"/>
                </a:solidFill>
              </a:rPr>
              <a:t>Vrednotenje izvajanja kohezijske politike </a:t>
            </a:r>
            <a:r>
              <a:rPr lang="sl-SI" altLang="sl-SI" dirty="0" smtClean="0">
                <a:solidFill>
                  <a:srgbClr val="034EA2"/>
                </a:solidFill>
              </a:rPr>
              <a:t>       OP </a:t>
            </a:r>
            <a:r>
              <a:rPr lang="sl-SI" altLang="sl-SI" dirty="0">
                <a:solidFill>
                  <a:srgbClr val="034EA2"/>
                </a:solidFill>
              </a:rPr>
              <a:t>2014 – 2020</a:t>
            </a:r>
          </a:p>
        </p:txBody>
      </p:sp>
      <p:sp>
        <p:nvSpPr>
          <p:cNvPr id="4" name="Pravokotnik 3"/>
          <p:cNvSpPr/>
          <p:nvPr/>
        </p:nvSpPr>
        <p:spPr>
          <a:xfrm>
            <a:off x="325120" y="5577840"/>
            <a:ext cx="8686800" cy="116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172" y="5577840"/>
            <a:ext cx="6208776" cy="30739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500339" y="371843"/>
            <a:ext cx="72596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l-SI" sz="2400" dirty="0" smtClean="0">
                <a:solidFill>
                  <a:srgbClr val="034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epublika" panose="02000506040000020004"/>
              </a:rPr>
              <a:t>PREDVIDENE </a:t>
            </a:r>
            <a:r>
              <a:rPr lang="sl-SI" sz="2400" dirty="0">
                <a:solidFill>
                  <a:srgbClr val="034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epublika" panose="02000506040000020004"/>
              </a:rPr>
              <a:t>AKTIVNOSTI </a:t>
            </a:r>
          </a:p>
          <a:p>
            <a:pPr>
              <a:defRPr/>
            </a:pPr>
            <a:r>
              <a:rPr lang="sl-SI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Označba mesta besedila 4"/>
          <p:cNvSpPr txBox="1">
            <a:spLocks/>
          </p:cNvSpPr>
          <p:nvPr/>
        </p:nvSpPr>
        <p:spPr>
          <a:xfrm>
            <a:off x="0" y="1530849"/>
            <a:ext cx="8980714" cy="4955308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20000"/>
              </a:lnSpc>
              <a:buNone/>
              <a:defRPr/>
            </a:pPr>
            <a:r>
              <a:rPr lang="sl-SI" dirty="0" smtClean="0">
                <a:solidFill>
                  <a:srgbClr val="002060"/>
                </a:solidFill>
              </a:rPr>
              <a:t>Izvedba </a:t>
            </a:r>
            <a:r>
              <a:rPr lang="sl-SI" dirty="0">
                <a:solidFill>
                  <a:srgbClr val="002060"/>
                </a:solidFill>
              </a:rPr>
              <a:t>vrednotenja s tremi sklopi - julij 2023</a:t>
            </a:r>
          </a:p>
          <a:p>
            <a:pPr marL="457200" lvl="1" indent="0">
              <a:lnSpc>
                <a:spcPct val="120000"/>
              </a:lnSpc>
              <a:buNone/>
              <a:defRPr/>
            </a:pPr>
            <a:endParaRPr lang="sl-SI" dirty="0">
              <a:solidFill>
                <a:srgbClr val="002060"/>
              </a:solidFill>
            </a:endParaRP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sl-SI" dirty="0">
                <a:solidFill>
                  <a:srgbClr val="002060"/>
                </a:solidFill>
              </a:rPr>
              <a:t> Sklop 1: Vrednotenje učinkovitosti in uspešnosti izvajanja ukrepov s področja   visokega šolstva</a:t>
            </a: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sl-SI" dirty="0">
                <a:solidFill>
                  <a:srgbClr val="002060"/>
                </a:solidFill>
              </a:rPr>
              <a:t> Sklop 2: Vrednotenje spodbujanje izvajanja RR programov in RR projektov</a:t>
            </a: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sl-SI" dirty="0">
                <a:solidFill>
                  <a:srgbClr val="002060"/>
                </a:solidFill>
              </a:rPr>
              <a:t> Sklop 3: Vrednotenje izvajanja projekta Finančni instrumenti </a:t>
            </a:r>
          </a:p>
          <a:p>
            <a:pPr marL="457200" lvl="1" indent="0">
              <a:lnSpc>
                <a:spcPct val="120000"/>
              </a:lnSpc>
              <a:buNone/>
              <a:defRPr/>
            </a:pPr>
            <a:endParaRPr lang="sl-SI" dirty="0">
              <a:solidFill>
                <a:srgbClr val="002060"/>
              </a:solidFill>
            </a:endParaRPr>
          </a:p>
          <a:p>
            <a:pPr marL="457200" lvl="1" indent="0">
              <a:lnSpc>
                <a:spcPct val="120000"/>
              </a:lnSpc>
              <a:buNone/>
              <a:defRPr/>
            </a:pPr>
            <a:endParaRPr lang="sl-SI" dirty="0">
              <a:solidFill>
                <a:srgbClr val="002060"/>
              </a:solidFill>
            </a:endParaRP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sl-SI" dirty="0" smtClean="0">
                <a:solidFill>
                  <a:srgbClr val="002060"/>
                </a:solidFill>
              </a:rPr>
              <a:t> </a:t>
            </a:r>
            <a:endParaRPr lang="sl-SI" dirty="0">
              <a:solidFill>
                <a:srgbClr val="002060"/>
              </a:solidFill>
            </a:endParaRPr>
          </a:p>
          <a:p>
            <a:pPr lvl="1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</a:endParaRPr>
          </a:p>
          <a:p>
            <a:pPr lvl="1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</a:endParaRPr>
          </a:p>
          <a:p>
            <a:pPr lvl="1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</a:endParaRPr>
          </a:p>
          <a:p>
            <a:pPr marL="742950" lvl="1" indent="-285750">
              <a:lnSpc>
                <a:spcPct val="120000"/>
              </a:lnSpc>
              <a:defRPr/>
            </a:pPr>
            <a:endParaRPr lang="sl-SI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742950" lvl="1" indent="-285750">
              <a:lnSpc>
                <a:spcPct val="120000"/>
              </a:lnSpc>
              <a:defRPr/>
            </a:pPr>
            <a:endParaRPr lang="sl-SI" sz="16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6" name="Raven povezovalnik 5"/>
          <p:cNvCxnSpPr>
            <a:cxnSpLocks/>
          </p:cNvCxnSpPr>
          <p:nvPr/>
        </p:nvCxnSpPr>
        <p:spPr>
          <a:xfrm>
            <a:off x="668296" y="4946267"/>
            <a:ext cx="7644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444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500339" y="371843"/>
            <a:ext cx="7259637" cy="13157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 algn="ctr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l-SI" sz="3500" dirty="0" smtClean="0">
                <a:solidFill>
                  <a:srgbClr val="034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epublika" panose="02000506040000020004"/>
                <a:cs typeface="+mn-cs"/>
              </a:rPr>
              <a:t>AKTIVNOSTI </a:t>
            </a:r>
            <a:r>
              <a:rPr lang="sl-SI" sz="3500" dirty="0">
                <a:solidFill>
                  <a:srgbClr val="034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epublika" panose="02000506040000020004"/>
                <a:cs typeface="+mn-cs"/>
              </a:rPr>
              <a:t>V IZVAJANJU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34E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epublika" panose="020005060400000200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Označba mesta besedila 4"/>
          <p:cNvSpPr txBox="1">
            <a:spLocks/>
          </p:cNvSpPr>
          <p:nvPr/>
        </p:nvSpPr>
        <p:spPr>
          <a:xfrm>
            <a:off x="0" y="1530849"/>
            <a:ext cx="8980714" cy="4955308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lang="sl-SI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Vrednotenji v teku</a:t>
            </a:r>
          </a:p>
          <a:p>
            <a:pPr lvl="0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endParaRPr lang="sl-SI" sz="2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sl-SI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Učinkovitost </a:t>
            </a:r>
            <a:r>
              <a:rPr lang="sl-SI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 uspešnost izvajanja specifičnega cilja „Povečan delež inovacijsko aktivnih podjetij“ – potrjevanje končnega </a:t>
            </a:r>
            <a:r>
              <a:rPr lang="sl-SI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poročila</a:t>
            </a:r>
          </a:p>
          <a:p>
            <a:pPr marL="0" indent="0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defRPr/>
            </a:pPr>
            <a:endParaRPr lang="sl-SI" sz="1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sl-SI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Vrednotenje uspešnosti izvajanja vseživljenjske karierne orientacije (VKO), vključno s sistemom napovedovanja potreb na trgu dela – 20. 7. vmesno poročilo, zaključek december 2023</a:t>
            </a:r>
          </a:p>
          <a:p>
            <a:pPr marL="457200" marR="0" lvl="1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092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500339" y="371843"/>
            <a:ext cx="7259637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l-SI" sz="2400" dirty="0" smtClean="0">
                <a:solidFill>
                  <a:srgbClr val="034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epublika" panose="02000506040000020004"/>
              </a:rPr>
              <a:t>AKTIVNOSTI </a:t>
            </a:r>
            <a:r>
              <a:rPr lang="sl-SI" sz="2400" dirty="0">
                <a:solidFill>
                  <a:srgbClr val="034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epublika" panose="02000506040000020004"/>
              </a:rPr>
              <a:t>V IZVAJANJU ZA OBDOBJE 21 - 27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34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epublika" panose="02000506040000020004"/>
                <a:ea typeface="+mn-ea"/>
                <a:cs typeface="Arial" panose="020B0604020202020204" pitchFamily="34" charset="0"/>
              </a:rPr>
              <a:t> </a:t>
            </a: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34E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epublika" panose="020005060400000200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Označba mesta besedila 4"/>
          <p:cNvSpPr txBox="1">
            <a:spLocks/>
          </p:cNvSpPr>
          <p:nvPr/>
        </p:nvSpPr>
        <p:spPr>
          <a:xfrm>
            <a:off x="0" y="1366463"/>
            <a:ext cx="8980714" cy="5119694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sl-SI" sz="2400" dirty="0"/>
              <a:t>Oblikovana nova Interdisciplinarna posvetovalna skupina za vrednotenje izvajanja   Programa evropske kohezijske politike </a:t>
            </a:r>
            <a:r>
              <a:rPr lang="sl-SI" sz="2400" dirty="0" smtClean="0"/>
              <a:t>       2021-2017 </a:t>
            </a:r>
            <a:r>
              <a:rPr lang="sl-SI" sz="2400" dirty="0"/>
              <a:t>- potrjevanje na seji </a:t>
            </a:r>
            <a:r>
              <a:rPr lang="sl-SI" sz="2400" dirty="0" err="1"/>
              <a:t>OzS</a:t>
            </a:r>
            <a:r>
              <a:rPr lang="sl-SI" sz="2400" dirty="0"/>
              <a:t> 21-27</a:t>
            </a:r>
          </a:p>
          <a:p>
            <a:pPr>
              <a:buFont typeface="Wingdings" panose="05000000000000000000" pitchFamily="2" charset="2"/>
              <a:buChar char="ü"/>
            </a:pPr>
            <a:endParaRPr lang="sl-SI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sl-SI" sz="2400" dirty="0"/>
              <a:t> Poziv resorjem k posredovanju predlogov za Načrt vrednotenj izvajanja Programa evropske kohezijske politike 2021-2017 - osnutek NV predvidoma september 2023</a:t>
            </a:r>
          </a:p>
          <a:p>
            <a:pPr marL="0" indent="0">
              <a:buNone/>
            </a:pPr>
            <a:endParaRPr lang="sl-SI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sl-SI" sz="2400" dirty="0"/>
              <a:t> Načrt dela in izvajanja vrednotenj za obdobje 21-27 – predvidoma oktober 2023</a:t>
            </a:r>
          </a:p>
          <a:p>
            <a:pPr marL="457200" marR="0" lvl="1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057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695548" y="608149"/>
            <a:ext cx="7259637" cy="946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 algn="ctr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l-SI" sz="3500" dirty="0" smtClean="0">
                <a:solidFill>
                  <a:srgbClr val="034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epublika" panose="02000506040000020004"/>
                <a:cs typeface="+mn-cs"/>
              </a:rPr>
              <a:t>IZZIVI </a:t>
            </a:r>
            <a:r>
              <a:rPr lang="sl-SI" sz="3500" dirty="0">
                <a:solidFill>
                  <a:srgbClr val="034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epublika" panose="02000506040000020004"/>
                <a:cs typeface="+mn-cs"/>
              </a:rPr>
              <a:t>VREDNOTENJ </a:t>
            </a: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34E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epublika" panose="020005060400000200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Označba mesta besedila 4"/>
          <p:cNvSpPr txBox="1">
            <a:spLocks/>
          </p:cNvSpPr>
          <p:nvPr/>
        </p:nvSpPr>
        <p:spPr>
          <a:xfrm>
            <a:off x="0" y="1931542"/>
            <a:ext cx="8980714" cy="4554615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Wingdings" panose="05000000000000000000" pitchFamily="2" charset="2"/>
              <a:buChar char="ü"/>
              <a:defRPr/>
            </a:pPr>
            <a:r>
              <a:rPr lang="sl-SI" sz="2400" dirty="0">
                <a:solidFill>
                  <a:prstClr val="black"/>
                </a:solidFill>
              </a:rPr>
              <a:t>zgraditi in vzdrževati zmogljivost vrednotenja</a:t>
            </a:r>
          </a:p>
          <a:p>
            <a:pPr lvl="0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sl-SI" sz="2400" dirty="0">
                <a:solidFill>
                  <a:prstClr val="black"/>
                </a:solidFill>
              </a:rPr>
              <a:t> večji poudarek na vsebini </a:t>
            </a:r>
          </a:p>
          <a:p>
            <a:pPr lvl="0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sl-SI" sz="2400" dirty="0">
                <a:solidFill>
                  <a:prstClr val="black"/>
                </a:solidFill>
              </a:rPr>
              <a:t> pregled novih oz. določitev prednostnih področij vrednotenj </a:t>
            </a:r>
          </a:p>
          <a:p>
            <a:pPr lvl="0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sl-SI" sz="2400" dirty="0" smtClean="0">
                <a:solidFill>
                  <a:prstClr val="black"/>
                </a:solidFill>
              </a:rPr>
              <a:t>izvedba </a:t>
            </a:r>
            <a:r>
              <a:rPr lang="sl-SI" sz="2400" dirty="0">
                <a:solidFill>
                  <a:prstClr val="black"/>
                </a:solidFill>
              </a:rPr>
              <a:t>vrednotenja – vpliv izvajanja EKP po posameznem skladu</a:t>
            </a:r>
          </a:p>
          <a:p>
            <a:pPr lvl="0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sl-SI" sz="2400" dirty="0">
                <a:solidFill>
                  <a:prstClr val="black"/>
                </a:solidFill>
              </a:rPr>
              <a:t> vključitev vrednotenj v IS e-MA</a:t>
            </a:r>
          </a:p>
          <a:p>
            <a:pPr marL="457200" marR="0" lvl="1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l-SI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442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500339" y="371843"/>
            <a:ext cx="7259637" cy="9048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sl-SI" sz="3200" dirty="0" smtClean="0">
                <a:solidFill>
                  <a:srgbClr val="034E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epublika" panose="02000506040000020004"/>
              </a:rPr>
              <a:t>IZVEDENO VREDNOTENJE</a:t>
            </a: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srgbClr val="034E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epublika" panose="020005060400000200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Označba mesta besedila 4"/>
          <p:cNvSpPr txBox="1">
            <a:spLocks/>
          </p:cNvSpPr>
          <p:nvPr/>
        </p:nvSpPr>
        <p:spPr>
          <a:xfrm>
            <a:off x="0" y="1428108"/>
            <a:ext cx="8980714" cy="505805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Učinkovitost in uspešnost izvajanja specifičnega cilja „Povečanje učinkovitosti rabe energije v javnem sektorju“ (zaključeno 31. 5. 2023)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Ugotovitve: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sl-SI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zamik realizacije načrtovanih energetskih prenov v zadnje leto obdobja upravičenosti predstavlja tveganje za dosego načrtovanega rezultata OP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sl-SI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dolžina projektnega cikla kot tudi hitrost izvedbe energetskih prenov sta v trenutnem sistemu izvajanja prepočasna za doseganje zastavljenih ciljev</a:t>
            </a:r>
            <a:r>
              <a:rPr lang="sl-SI" sz="20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l-SI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2000" dirty="0"/>
              <a:t>Identificirani izzivi: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sl-SI" sz="20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pozen začetek implementacije, zahtevnost/kompleksnost projektne dokumentacije in poročanja, decentralizirano izvajanje projektov, pomanjkanje kadrovskih virov, specializiranega znanja in izkušenj, dolgi projektni cikli.</a:t>
            </a:r>
          </a:p>
        </p:txBody>
      </p:sp>
    </p:spTree>
    <p:extLst>
      <p:ext uri="{BB962C8B-B14F-4D97-AF65-F5344CB8AC3E}">
        <p14:creationId xmlns:p14="http://schemas.microsoft.com/office/powerpoint/2010/main" val="2244324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2206742" y="2891652"/>
            <a:ext cx="6820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000" b="1" dirty="0">
                <a:solidFill>
                  <a:srgbClr val="002060"/>
                </a:solidFill>
              </a:rPr>
              <a:t>Hvala za pozornost!</a:t>
            </a:r>
          </a:p>
        </p:txBody>
      </p:sp>
    </p:spTree>
    <p:extLst>
      <p:ext uri="{BB962C8B-B14F-4D97-AF65-F5344CB8AC3E}">
        <p14:creationId xmlns:p14="http://schemas.microsoft.com/office/powerpoint/2010/main" val="4282474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12072</TotalTime>
  <Words>310</Words>
  <Application>Microsoft Office PowerPoint</Application>
  <PresentationFormat>Diaprojekcija na zaslonu (4:3)</PresentationFormat>
  <Paragraphs>65</Paragraphs>
  <Slides>7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Republika</vt:lpstr>
      <vt:lpstr>Times New Roman</vt:lpstr>
      <vt:lpstr>Trebuchet MS</vt:lpstr>
      <vt:lpstr>Wingdings</vt:lpstr>
      <vt:lpstr>Office Theme</vt:lpstr>
      <vt:lpstr>Vrednotenje izvajanja kohezijske politike        OP 2014 – 2020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Bojan Suvorov</dc:creator>
  <cp:lastModifiedBy>bblagus</cp:lastModifiedBy>
  <cp:revision>817</cp:revision>
  <cp:lastPrinted>2019-03-12T09:14:26Z</cp:lastPrinted>
  <dcterms:created xsi:type="dcterms:W3CDTF">2015-02-26T08:26:11Z</dcterms:created>
  <dcterms:modified xsi:type="dcterms:W3CDTF">2023-07-06T06:33:00Z</dcterms:modified>
</cp:coreProperties>
</file>