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1" r:id="rId9"/>
    <p:sldId id="262" r:id="rId10"/>
  </p:sldIdLst>
  <p:sldSz cx="12192000" cy="6858000"/>
  <p:notesSz cx="6810375" cy="99425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39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77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75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0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7/6/2023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6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0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684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6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6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8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7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33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EF9C298-2DFC-9C49-BC98-4615F4405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Primeri dobrih praks nevladnih organizacij iz obdobja 2014–2020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 njihovi načrti v obdobju 2021–2027 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292A6EB-1096-F652-BAE3-96827BA77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524024" cy="1576188"/>
          </a:xfrm>
        </p:spPr>
        <p:txBody>
          <a:bodyPr anchor="t">
            <a:normAutofit/>
          </a:bodyPr>
          <a:lstStyle/>
          <a:p>
            <a:endParaRPr lang="sl-SI"/>
          </a:p>
        </p:txBody>
      </p:sp>
      <p:sp>
        <p:nvSpPr>
          <p:cNvPr id="18" name="Freeform: Shape 10">
            <a:extLst>
              <a:ext uri="{FF2B5EF4-FFF2-40B4-BE49-F238E27FC236}">
                <a16:creationId xmlns:a16="http://schemas.microsoft.com/office/drawing/2014/main" id="{C7D887A3-61AD-4674-BC53-8DFA8CF7B4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Freeform: Shape 12">
            <a:extLst>
              <a:ext uri="{FF2B5EF4-FFF2-40B4-BE49-F238E27FC236}">
                <a16:creationId xmlns:a16="http://schemas.microsoft.com/office/drawing/2014/main" id="{479F0FB3-8461-462D-84A2-53106FBF4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5348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4">
            <a:extLst>
              <a:ext uri="{FF2B5EF4-FFF2-40B4-BE49-F238E27FC236}">
                <a16:creationId xmlns:a16="http://schemas.microsoft.com/office/drawing/2014/main" id="{11E3C311-4E8A-45D9-97BF-07F5FD3469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88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21" name="Picture 3" descr="A blue abstract watercolor pattern on a white background">
            <a:extLst>
              <a:ext uri="{FF2B5EF4-FFF2-40B4-BE49-F238E27FC236}">
                <a16:creationId xmlns:a16="http://schemas.microsoft.com/office/drawing/2014/main" id="{8321B5A9-F650-0724-6C97-B3B44D897E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30" r="29264" b="-1"/>
          <a:stretch/>
        </p:blipFill>
        <p:spPr>
          <a:xfrm>
            <a:off x="7187979" y="10"/>
            <a:ext cx="5004021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9121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19E942-F2BE-7604-5F14-2BEB6A942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Izkušnje 2012 - 2020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8CFED91-FA3A-E578-3FAD-603FC254C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39" y="2197916"/>
            <a:ext cx="8770571" cy="4017534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sl-SI" dirty="0"/>
              <a:t>Velike razlike med posredniškimi telesi tako vsebinsko kot administrativno</a:t>
            </a:r>
          </a:p>
          <a:p>
            <a:pPr marL="285750" indent="-285750">
              <a:buFontTx/>
              <a:buChar char="-"/>
            </a:pPr>
            <a:r>
              <a:rPr lang="sl-SI" dirty="0"/>
              <a:t>MJU: skupno programiranje, ciljno (rezultatsko) naravnani javni razpisi, uporaba poenostavljenih oblik stroškov </a:t>
            </a:r>
            <a:r>
              <a:rPr lang="sl-SI" dirty="0">
                <a:sym typeface="Wingdings" panose="05000000000000000000" pitchFamily="2" charset="2"/>
              </a:rPr>
              <a:t> dobri rezultati</a:t>
            </a:r>
          </a:p>
          <a:p>
            <a:pPr marL="285750" indent="-285750">
              <a:buFontTx/>
              <a:buChar char="-"/>
            </a:pPr>
            <a:r>
              <a:rPr lang="sl-SI" dirty="0">
                <a:sym typeface="Wingdings" panose="05000000000000000000" pitchFamily="2" charset="2"/>
              </a:rPr>
              <a:t>Večina ostalih (npr. MDDSZ, URSM): bolj </a:t>
            </a:r>
            <a:r>
              <a:rPr lang="sl-SI" dirty="0" err="1">
                <a:sym typeface="Wingdings" panose="05000000000000000000" pitchFamily="2" charset="2"/>
              </a:rPr>
              <a:t>bottom-down</a:t>
            </a:r>
            <a:r>
              <a:rPr lang="sl-SI" dirty="0">
                <a:sym typeface="Wingdings" panose="05000000000000000000" pitchFamily="2" charset="2"/>
              </a:rPr>
              <a:t> pristop, ki je tudi slabše </a:t>
            </a:r>
            <a:r>
              <a:rPr lang="sl-SI" dirty="0" err="1">
                <a:sym typeface="Wingdings" panose="05000000000000000000" pitchFamily="2" charset="2"/>
              </a:rPr>
              <a:t>skomuniciran</a:t>
            </a:r>
            <a:r>
              <a:rPr lang="sl-SI" dirty="0">
                <a:sym typeface="Wingdings" panose="05000000000000000000" pitchFamily="2" charset="2"/>
              </a:rPr>
              <a:t>, nejasni cilji razpisa z vidika pričakovanih rezultatov  generalno gledano slabši projekti</a:t>
            </a:r>
          </a:p>
          <a:p>
            <a:pPr lvl="4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2418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99E78E-10D6-18CE-FA37-A70AB2B5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Izkušnje 2012 - 2020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CF17761-1AC4-4731-FD58-0588EDBFA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l-SI" dirty="0"/>
              <a:t>Velike razlike pri administraciji (različna obravnava stroškov ipd.) </a:t>
            </a:r>
            <a:r>
              <a:rPr lang="sl-SI" dirty="0">
                <a:sym typeface="Wingdings" panose="05000000000000000000" pitchFamily="2" charset="2"/>
              </a:rPr>
              <a:t> težava predvsem za NVO, ki so imele projekte od različnih PO</a:t>
            </a:r>
          </a:p>
          <a:p>
            <a:pPr marL="285750" indent="-285750">
              <a:buFontTx/>
              <a:buChar char="-"/>
            </a:pPr>
            <a:r>
              <a:rPr lang="sl-SI" dirty="0">
                <a:sym typeface="Wingdings" panose="05000000000000000000" pitchFamily="2" charset="2"/>
              </a:rPr>
              <a:t>Največ kritik: </a:t>
            </a:r>
            <a:r>
              <a:rPr lang="sl-SI" dirty="0" err="1">
                <a:sym typeface="Wingdings" panose="05000000000000000000" pitchFamily="2" charset="2"/>
              </a:rPr>
              <a:t>eMA</a:t>
            </a:r>
            <a:r>
              <a:rPr lang="sl-S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9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778921-73BC-08D4-8392-EA2FBA9F0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Dobra praksa: JR za podporno okolje NVO (MJU)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E5E5CCC-F255-F7B4-BDA3-CA8291A29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l-SI" dirty="0"/>
              <a:t>Horizontalna mreža, regionalna stičišča, vsebinske mreže</a:t>
            </a:r>
          </a:p>
          <a:p>
            <a:pPr marL="285750" indent="-285750">
              <a:buFontTx/>
              <a:buChar char="-"/>
            </a:pPr>
            <a:r>
              <a:rPr lang="sl-SI" dirty="0"/>
              <a:t>Namen: podpora infrastrukturi, ki nevladnih organizacijam pomaga pri razvoju in zagovorništvu</a:t>
            </a:r>
          </a:p>
          <a:p>
            <a:pPr marL="285750" indent="-285750">
              <a:buFontTx/>
              <a:buChar char="-"/>
            </a:pPr>
            <a:r>
              <a:rPr lang="sl-SI" dirty="0"/>
              <a:t>JR sledil potrebam na terenu, upošteval izkušnje iz prejšnjih razpisov</a:t>
            </a:r>
          </a:p>
          <a:p>
            <a:pPr marL="285750" indent="-285750">
              <a:buFontTx/>
              <a:buChar char="-"/>
            </a:pPr>
            <a:r>
              <a:rPr lang="sl-SI" dirty="0"/>
              <a:t>Izboljšala se je pravna varnost NVO, usposobljenost za izvajanje projektov in storitev, izboljšala se je nacionalna zakonodaje, javno financiranje na lokalni ravni ipd. </a:t>
            </a:r>
          </a:p>
        </p:txBody>
      </p:sp>
    </p:spTree>
    <p:extLst>
      <p:ext uri="{BB962C8B-B14F-4D97-AF65-F5344CB8AC3E}">
        <p14:creationId xmlns:p14="http://schemas.microsoft.com/office/powerpoint/2010/main" val="2457778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43ED31-AB73-B615-B859-D32C12CC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Dobra praksa: Društvo NOVUS, socialna aktivacija 2019-2022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A451AD7-05D3-5368-0B35-2CCFD9130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Namen: aktivacija neaktivnih in dolgotrajno brezposelnih oseb z različnimi težavami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JR sledil potrebam na terenu, upošteval izkušnje iz pilotnega 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Izvedenih 10 8-mesečnih programov v krajih Velenje, Mozirje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Število vključenih oseb: načrtovano: 150 – realizirano 152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Delež oseb, vključenih v iskanje zaposlitve, izobraževanje/usposabljanje, pridobivanje kvalifikacij ali zaposlitev: načrtovano 25 % (38 oseb) – realizirano 45 % (68 oseb)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Aktivno sodelovanje z 32 institucijami/podjetji pri pridobivanju praktičnih izkušenj. </a:t>
            </a:r>
          </a:p>
        </p:txBody>
      </p:sp>
    </p:spTree>
    <p:extLst>
      <p:ext uri="{BB962C8B-B14F-4D97-AF65-F5344CB8AC3E}">
        <p14:creationId xmlns:p14="http://schemas.microsoft.com/office/powerpoint/2010/main" val="348841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43ED31-AB73-B615-B859-D32C12CC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Dobra praksa: Društvo NOVUS, karierni center 2019-2022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A451AD7-05D3-5368-0B35-2CCFD9130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Število aktivno vključenih osnovnih in srednjih šol: 110 </a:t>
            </a:r>
          </a:p>
          <a:p>
            <a:r>
              <a:rPr lang="sl-SI" dirty="0"/>
              <a:t>Število izvedenih dogodkov razvijanja interesov mladih, spoznavanja sveta dela in poklicev: načrtovano: 200 – realizirano 621 </a:t>
            </a:r>
          </a:p>
          <a:p>
            <a:r>
              <a:rPr lang="sl-SI" dirty="0"/>
              <a:t>Število izvedenih individualnih svetovanj: načrtovano 1000 – realizirano 1238</a:t>
            </a:r>
          </a:p>
          <a:p>
            <a:r>
              <a:rPr lang="sl-SI" dirty="0"/>
              <a:t>Število izvedenih podpornih aktivnosti za starše: načrtovano 50 – realizirano 96</a:t>
            </a:r>
          </a:p>
          <a:p>
            <a:r>
              <a:rPr lang="sl-SI" dirty="0"/>
              <a:t>Število izvedenih dogodkov z namenom promocije in krepitve sodelovanja z deležniki: načrtovano 44 – realizirano 88 </a:t>
            </a:r>
          </a:p>
        </p:txBody>
      </p:sp>
    </p:spTree>
    <p:extLst>
      <p:ext uri="{BB962C8B-B14F-4D97-AF65-F5344CB8AC3E}">
        <p14:creationId xmlns:p14="http://schemas.microsoft.com/office/powerpoint/2010/main" val="233329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43ED31-AB73-B615-B859-D32C12CC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Dobra praksa: Društvo NOVUS, SPIN - KRVS 2019-2022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9659695A-AC1E-C89C-1D3B-799908CCB7B7}"/>
              </a:ext>
            </a:extLst>
          </p:cNvPr>
          <p:cNvSpPr txBox="1"/>
          <p:nvPr/>
        </p:nvSpPr>
        <p:spPr>
          <a:xfrm>
            <a:off x="1494971" y="2257781"/>
            <a:ext cx="89926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Barlow" panose="00000500000000000000" pitchFamily="2" charset="-18"/>
              </a:rPr>
              <a:t>Namen projekta je spodbujanje vključevanja oseb, ki so pred izgubo zaposlitve oziroma oseb, katerih zaposlitev je ogrožena, v ukrepe na trgu dela.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V celotnem obdobju izvajanja od leta 2019 do konec projekta, se je 1.945 oseb vključilo v aktivnosti »Razvoj kariere«.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1.660 oseb je bilo v obdobju izvajanja vključenih v Aktivnosti za »Razvoj kompetenc«.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Skupno smo v sklopu 483 različnih usposabljanj in izvedli 68.187 opravljenih ur usposabljanj.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1758 oseb je ob zaključku aktivnosti v letu 2022 ohranilo zaposlitev ali pridobilo novo zaposlitev.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Aktivnosti so se izvajale na 46 priglašenih lokacijah po celotni KRVS (zavod RS za zaposlovanje, podjetja, institucije, organizacije)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Z aktivnostmi v kariernem projektu SPIN smo omogočili lažjih prehod v novo zaposlitev zaposlenim v podjetjih, katera so se soočila s stečajem ali zaprtjem obrata (Steklarna Rogaška, Dani AFC d.o.o.,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Escada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Group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2" charset="-18"/>
              </a:rPr>
              <a:t> – Gornja Radgona).</a:t>
            </a:r>
          </a:p>
        </p:txBody>
      </p:sp>
    </p:spTree>
    <p:extLst>
      <p:ext uri="{BB962C8B-B14F-4D97-AF65-F5344CB8AC3E}">
        <p14:creationId xmlns:p14="http://schemas.microsoft.com/office/powerpoint/2010/main" val="866033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112FCB-AFB0-3A3B-E202-8AC33278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Načrti 2021 - 2027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A92B03F-F105-DD76-3A32-4AD083563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l-SI" dirty="0"/>
              <a:t>Težko govorimo o načrtih, ker v programiranje OP civilna družba praktično ni bila vključena</a:t>
            </a:r>
          </a:p>
          <a:p>
            <a:pPr marL="285750" indent="-285750">
              <a:buFontTx/>
              <a:buChar char="-"/>
            </a:pPr>
            <a:r>
              <a:rPr lang="sl-SI" dirty="0"/>
              <a:t>Razumevanje vsebine OP odvisno od aktivnosti (komuniciranja načrtov) posameznega posredniškega telesa, ki pa je večinoma zelo skopo oz. tehnično</a:t>
            </a:r>
          </a:p>
        </p:txBody>
      </p:sp>
    </p:spTree>
    <p:extLst>
      <p:ext uri="{BB962C8B-B14F-4D97-AF65-F5344CB8AC3E}">
        <p14:creationId xmlns:p14="http://schemas.microsoft.com/office/powerpoint/2010/main" val="183666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EA0842-480E-DDBE-4278-583E7881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Priporočila za boljše izvajanje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B4D6B47-F3C6-2A61-C98B-BFF771C31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sl-SI" dirty="0"/>
              <a:t>Jasno definiranje ciljev v razpisih (cilji naj bodo vezani na rezultate – </a:t>
            </a:r>
            <a:r>
              <a:rPr lang="sl-SI" dirty="0" err="1"/>
              <a:t>outcomes</a:t>
            </a:r>
            <a:r>
              <a:rPr lang="sl-SI" dirty="0"/>
              <a:t>) </a:t>
            </a:r>
          </a:p>
          <a:p>
            <a:pPr marL="285750" indent="-285750">
              <a:buFontTx/>
              <a:buChar char="-"/>
            </a:pPr>
            <a:r>
              <a:rPr lang="sl-SI" dirty="0"/>
              <a:t>Zelo plastična predstavitev pričakovanih rezultatov na delavnici, zato da potencialni prijavitelji resnično razumejo, kakšni projekti so zaželeni</a:t>
            </a:r>
          </a:p>
          <a:p>
            <a:pPr marL="285750" indent="-285750">
              <a:buFontTx/>
              <a:buChar char="-"/>
            </a:pPr>
            <a:r>
              <a:rPr lang="sl-SI" dirty="0"/>
              <a:t>Več poguma pri uporabi poenostavljenih </a:t>
            </a:r>
            <a:r>
              <a:rPr lang="sl-SI"/>
              <a:t>oblik stroškov</a:t>
            </a:r>
          </a:p>
          <a:p>
            <a:pPr marL="285750" indent="-285750">
              <a:buFontTx/>
              <a:buChar char="-"/>
            </a:pPr>
            <a:r>
              <a:rPr lang="sl-SI"/>
              <a:t>Večja </a:t>
            </a:r>
            <a:r>
              <a:rPr lang="sl-SI" dirty="0"/>
              <a:t>usklajenost med PO glede administracije</a:t>
            </a:r>
          </a:p>
        </p:txBody>
      </p:sp>
    </p:spTree>
    <p:extLst>
      <p:ext uri="{BB962C8B-B14F-4D97-AF65-F5344CB8AC3E}">
        <p14:creationId xmlns:p14="http://schemas.microsoft.com/office/powerpoint/2010/main" val="16288657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604</Words>
  <Application>Microsoft Office PowerPoint</Application>
  <PresentationFormat>Širokozaslonsko</PresentationFormat>
  <Paragraphs>42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6" baseType="lpstr">
      <vt:lpstr>Arial</vt:lpstr>
      <vt:lpstr>Barlow</vt:lpstr>
      <vt:lpstr>Corbel</vt:lpstr>
      <vt:lpstr>Meiryo</vt:lpstr>
      <vt:lpstr>Times New Roman</vt:lpstr>
      <vt:lpstr>Wingdings</vt:lpstr>
      <vt:lpstr>SketchLinesVTI</vt:lpstr>
      <vt:lpstr>Primeri dobrih praks nevladnih organizacij iz obdobja 2014–2020 ter njihovi načrti v obdobju 2021–2027 </vt:lpstr>
      <vt:lpstr>Izkušnje 2012 - 2020</vt:lpstr>
      <vt:lpstr>Izkušnje 2012 - 2020</vt:lpstr>
      <vt:lpstr>Dobra praksa: JR za podporno okolje NVO (MJU)</vt:lpstr>
      <vt:lpstr>Dobra praksa: Društvo NOVUS, socialna aktivacija 2019-2022</vt:lpstr>
      <vt:lpstr>Dobra praksa: Društvo NOVUS, karierni center 2019-2022</vt:lpstr>
      <vt:lpstr>Dobra praksa: Društvo NOVUS, SPIN - KRVS 2019-2022</vt:lpstr>
      <vt:lpstr>Načrti 2021 - 2027</vt:lpstr>
      <vt:lpstr>Priporočila za boljše izvajanje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Primeri dobrih praks nevladnih organizacij iz obdobja 2014–2020 ter njihovi načrti v obdobju 2021–2027</dc:title>
  <dc:creator>Tina Divjak</dc:creator>
  <cp:lastModifiedBy>bblagus</cp:lastModifiedBy>
  <cp:revision>4</cp:revision>
  <cp:lastPrinted>2023-06-22T09:44:33Z</cp:lastPrinted>
  <dcterms:created xsi:type="dcterms:W3CDTF">2023-06-20T12:21:40Z</dcterms:created>
  <dcterms:modified xsi:type="dcterms:W3CDTF">2023-07-06T06:33:18Z</dcterms:modified>
</cp:coreProperties>
</file>