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6" r:id="rId8"/>
    <p:sldId id="261" r:id="rId9"/>
    <p:sldId id="262" r:id="rId10"/>
  </p:sldIdLst>
  <p:sldSz cx="12192000" cy="6858000"/>
  <p:notesSz cx="6810375" cy="9942513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7/6/2023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1395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7/6/2023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777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7753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7/6/2023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401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7/6/2023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068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7/6/2023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606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7/6/2023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86844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7/6/2023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16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7/6/2023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469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7/6/2023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08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7/6/2023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074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1335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2" r:id="rId5"/>
    <p:sldLayoutId id="2147483667" r:id="rId6"/>
    <p:sldLayoutId id="2147483663" r:id="rId7"/>
    <p:sldLayoutId id="2147483664" r:id="rId8"/>
    <p:sldLayoutId id="2147483665" r:id="rId9"/>
    <p:sldLayoutId id="2147483666" r:id="rId10"/>
    <p:sldLayoutId id="2147483668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EF9C298-2DFC-9C49-BC98-4615F4405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0531" y="1346268"/>
            <a:ext cx="5274860" cy="3066706"/>
          </a:xfrm>
        </p:spPr>
        <p:txBody>
          <a:bodyPr anchor="b">
            <a:normAutofit/>
          </a:bodyPr>
          <a:lstStyle/>
          <a:p>
            <a:r>
              <a:rPr lang="sl-SI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Primeri dobrih praks nevladnih organizacij iz obdobja 2014–2020</a:t>
            </a:r>
            <a:r>
              <a:rPr lang="sl-SI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ter njihovi načrti v obdobju 2021–2027 </a:t>
            </a:r>
            <a:endParaRPr lang="sl-SI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292A6EB-1096-F652-BAE3-96827BA773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1212" y="4412974"/>
            <a:ext cx="4524024" cy="1576188"/>
          </a:xfrm>
        </p:spPr>
        <p:txBody>
          <a:bodyPr anchor="t">
            <a:normAutofit/>
          </a:bodyPr>
          <a:lstStyle/>
          <a:p>
            <a:endParaRPr lang="sl-SI"/>
          </a:p>
        </p:txBody>
      </p:sp>
      <p:sp>
        <p:nvSpPr>
          <p:cNvPr id="18" name="Freeform: Shape 10">
            <a:extLst>
              <a:ext uri="{FF2B5EF4-FFF2-40B4-BE49-F238E27FC236}">
                <a16:creationId xmlns:a16="http://schemas.microsoft.com/office/drawing/2014/main" id="{C7D887A3-61AD-4674-BC53-8DFA8CF7B4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Freeform: Shape 12">
            <a:extLst>
              <a:ext uri="{FF2B5EF4-FFF2-40B4-BE49-F238E27FC236}">
                <a16:creationId xmlns:a16="http://schemas.microsoft.com/office/drawing/2014/main" id="{479F0FB3-8461-462D-84A2-53106FBF4E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5348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0" name="Freeform: Shape 14">
            <a:extLst>
              <a:ext uri="{FF2B5EF4-FFF2-40B4-BE49-F238E27FC236}">
                <a16:creationId xmlns:a16="http://schemas.microsoft.com/office/drawing/2014/main" id="{11E3C311-4E8A-45D9-97BF-07F5FD3469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58825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21" name="Picture 3" descr="A blue abstract watercolor pattern on a white background">
            <a:extLst>
              <a:ext uri="{FF2B5EF4-FFF2-40B4-BE49-F238E27FC236}">
                <a16:creationId xmlns:a16="http://schemas.microsoft.com/office/drawing/2014/main" id="{8321B5A9-F650-0724-6C97-B3B44D897E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030" r="29264" b="-1"/>
          <a:stretch/>
        </p:blipFill>
        <p:spPr>
          <a:xfrm>
            <a:off x="7187979" y="10"/>
            <a:ext cx="5004021" cy="6857990"/>
          </a:xfrm>
          <a:custGeom>
            <a:avLst/>
            <a:gdLst/>
            <a:ahLst/>
            <a:cxnLst/>
            <a:rect l="l" t="t" r="r" b="b"/>
            <a:pathLst>
              <a:path w="4901771" h="6858000">
                <a:moveTo>
                  <a:pt x="1623023" y="0"/>
                </a:moveTo>
                <a:lnTo>
                  <a:pt x="2716256" y="0"/>
                </a:lnTo>
                <a:lnTo>
                  <a:pt x="3496422" y="0"/>
                </a:lnTo>
                <a:lnTo>
                  <a:pt x="4544484" y="0"/>
                </a:lnTo>
                <a:lnTo>
                  <a:pt x="4710787" y="0"/>
                </a:lnTo>
                <a:lnTo>
                  <a:pt x="4901771" y="0"/>
                </a:lnTo>
                <a:lnTo>
                  <a:pt x="4901771" y="6858000"/>
                </a:lnTo>
                <a:lnTo>
                  <a:pt x="4710787" y="6858000"/>
                </a:lnTo>
                <a:lnTo>
                  <a:pt x="4544484" y="6858000"/>
                </a:lnTo>
                <a:lnTo>
                  <a:pt x="3496422" y="6858000"/>
                </a:lnTo>
                <a:lnTo>
                  <a:pt x="2716256" y="6858000"/>
                </a:lnTo>
                <a:lnTo>
                  <a:pt x="2502754" y="6858000"/>
                </a:lnTo>
                <a:lnTo>
                  <a:pt x="2390998" y="6780599"/>
                </a:lnTo>
                <a:cubicBezTo>
                  <a:pt x="2217180" y="6653108"/>
                  <a:pt x="2046553" y="6515397"/>
                  <a:pt x="1874350" y="6374814"/>
                </a:cubicBezTo>
                <a:cubicBezTo>
                  <a:pt x="928725" y="5602839"/>
                  <a:pt x="0" y="4969131"/>
                  <a:pt x="0" y="3621656"/>
                </a:cubicBezTo>
                <a:cubicBezTo>
                  <a:pt x="0" y="2093192"/>
                  <a:pt x="573736" y="754641"/>
                  <a:pt x="1600899" y="14997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091215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319E942-F2BE-7604-5F14-2BEB6A942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Izkušnje 2012 - 2020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8CFED91-FA3A-E578-3FAD-603FC254C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39" y="2197916"/>
            <a:ext cx="8770571" cy="4017534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sl-SI" dirty="0"/>
              <a:t>Velike razlike med posredniškimi telesi tako vsebinsko kot administrativno</a:t>
            </a:r>
          </a:p>
          <a:p>
            <a:pPr marL="285750" indent="-285750">
              <a:buFontTx/>
              <a:buChar char="-"/>
            </a:pPr>
            <a:r>
              <a:rPr lang="sl-SI" dirty="0"/>
              <a:t>MJU: skupno programiranje, ciljno (rezultatsko) naravnani javni razpisi, uporaba poenostavljenih oblik stroškov </a:t>
            </a:r>
            <a:r>
              <a:rPr lang="sl-SI" dirty="0">
                <a:sym typeface="Wingdings" panose="05000000000000000000" pitchFamily="2" charset="2"/>
              </a:rPr>
              <a:t> dobri rezultati</a:t>
            </a:r>
          </a:p>
          <a:p>
            <a:pPr marL="285750" indent="-285750">
              <a:buFontTx/>
              <a:buChar char="-"/>
            </a:pPr>
            <a:r>
              <a:rPr lang="sl-SI" dirty="0">
                <a:sym typeface="Wingdings" panose="05000000000000000000" pitchFamily="2" charset="2"/>
              </a:rPr>
              <a:t>Večina ostalih (npr. MDDSZ, URSM): bolj </a:t>
            </a:r>
            <a:r>
              <a:rPr lang="sl-SI" dirty="0" err="1">
                <a:sym typeface="Wingdings" panose="05000000000000000000" pitchFamily="2" charset="2"/>
              </a:rPr>
              <a:t>bottom-down</a:t>
            </a:r>
            <a:r>
              <a:rPr lang="sl-SI" dirty="0">
                <a:sym typeface="Wingdings" panose="05000000000000000000" pitchFamily="2" charset="2"/>
              </a:rPr>
              <a:t> pristop, ki je tudi slabše </a:t>
            </a:r>
            <a:r>
              <a:rPr lang="sl-SI" dirty="0" err="1">
                <a:sym typeface="Wingdings" panose="05000000000000000000" pitchFamily="2" charset="2"/>
              </a:rPr>
              <a:t>skomuniciran</a:t>
            </a:r>
            <a:r>
              <a:rPr lang="sl-SI" dirty="0">
                <a:sym typeface="Wingdings" panose="05000000000000000000" pitchFamily="2" charset="2"/>
              </a:rPr>
              <a:t>, nejasni cilji razpisa z vidika pričakovanih rezultatov  generalno gledano slabši projekti</a:t>
            </a:r>
          </a:p>
          <a:p>
            <a:pPr lvl="4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24180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99E78E-10D6-18CE-FA37-A70AB2B59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Izkušnje 2012 - 2020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CF17761-1AC4-4731-FD58-0588EDBFA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sl-SI" dirty="0"/>
              <a:t>Velike razlike pri administraciji (različna obravnava stroškov ipd.) </a:t>
            </a:r>
            <a:r>
              <a:rPr lang="sl-SI" dirty="0">
                <a:sym typeface="Wingdings" panose="05000000000000000000" pitchFamily="2" charset="2"/>
              </a:rPr>
              <a:t> težava predvsem za NVO, ki so imele projekte od različnih PO</a:t>
            </a:r>
          </a:p>
          <a:p>
            <a:pPr marL="285750" indent="-285750">
              <a:buFontTx/>
              <a:buChar char="-"/>
            </a:pPr>
            <a:r>
              <a:rPr lang="sl-SI" dirty="0">
                <a:sym typeface="Wingdings" panose="05000000000000000000" pitchFamily="2" charset="2"/>
              </a:rPr>
              <a:t>Največ kritik: </a:t>
            </a:r>
            <a:r>
              <a:rPr lang="sl-SI" dirty="0" err="1">
                <a:sym typeface="Wingdings" panose="05000000000000000000" pitchFamily="2" charset="2"/>
              </a:rPr>
              <a:t>eMA</a:t>
            </a:r>
            <a:r>
              <a:rPr lang="sl-S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594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778921-73BC-08D4-8392-EA2FBA9F0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Dobra praksa: JR za podporno okolje NVO (MJU)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E5E5CCC-F255-F7B4-BDA3-CA8291A29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sl-SI" dirty="0"/>
              <a:t>Horizontalna mreža, regionalna stičišča, vsebinske mreže</a:t>
            </a:r>
          </a:p>
          <a:p>
            <a:pPr marL="285750" indent="-285750">
              <a:buFontTx/>
              <a:buChar char="-"/>
            </a:pPr>
            <a:r>
              <a:rPr lang="sl-SI" dirty="0"/>
              <a:t>Namen: podpora infrastrukturi, ki nevladnih organizacijam pomaga pri razvoju in zagovorništvu</a:t>
            </a:r>
          </a:p>
          <a:p>
            <a:pPr marL="285750" indent="-285750">
              <a:buFontTx/>
              <a:buChar char="-"/>
            </a:pPr>
            <a:r>
              <a:rPr lang="sl-SI" dirty="0"/>
              <a:t>JR sledil potrebam na terenu, upošteval izkušnje iz prejšnjih razpisov</a:t>
            </a:r>
          </a:p>
          <a:p>
            <a:pPr marL="285750" indent="-285750">
              <a:buFontTx/>
              <a:buChar char="-"/>
            </a:pPr>
            <a:r>
              <a:rPr lang="sl-SI" dirty="0"/>
              <a:t>Izboljšala se je pravna varnost NVO, usposobljenost za izvajanje projektov in storitev, izboljšala se je nacionalna zakonodaje, javno financiranje na lokalni ravni ipd. </a:t>
            </a:r>
          </a:p>
        </p:txBody>
      </p:sp>
    </p:spTree>
    <p:extLst>
      <p:ext uri="{BB962C8B-B14F-4D97-AF65-F5344CB8AC3E}">
        <p14:creationId xmlns:p14="http://schemas.microsoft.com/office/powerpoint/2010/main" val="2457778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C43ED31-AB73-B615-B859-D32C12CCE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Dobra praksa: Društvo NOVUS, socialna aktivacija 2019-2022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A451AD7-05D3-5368-0B35-2CCFD9130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Namen: aktivacija neaktivnih in dolgotrajno brezposelnih oseb z različnimi težavami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JR sledil potrebam na terenu, upošteval izkušnje iz pilotnega projekta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Izvedenih 10 8-mesečnih programov v krajih Velenje, Mozirje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Število vključenih oseb: načrtovano: 150 – realizirano 152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Delež oseb, vključenih v iskanje zaposlitve, izobraževanje/usposabljanje, pridobivanje kvalifikacij ali zaposlitev: načrtovano 25 % (38 oseb) – realizirano 45 % (68 oseb)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Aktivno sodelovanje z 32 institucijami/podjetji pri pridobivanju praktičnih izkušenj. </a:t>
            </a:r>
          </a:p>
        </p:txBody>
      </p:sp>
    </p:spTree>
    <p:extLst>
      <p:ext uri="{BB962C8B-B14F-4D97-AF65-F5344CB8AC3E}">
        <p14:creationId xmlns:p14="http://schemas.microsoft.com/office/powerpoint/2010/main" val="3488410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C43ED31-AB73-B615-B859-D32C12CCE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Dobra praksa: Društvo NOVUS, karierni center 2019-2022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A451AD7-05D3-5368-0B35-2CCFD9130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/>
              <a:t>Število aktivno vključenih osnovnih in srednjih šol: 110 </a:t>
            </a:r>
          </a:p>
          <a:p>
            <a:r>
              <a:rPr lang="sl-SI" dirty="0"/>
              <a:t>Število izvedenih dogodkov razvijanja interesov mladih, spoznavanja sveta dela in poklicev: načrtovano: 200 – realizirano 621 </a:t>
            </a:r>
          </a:p>
          <a:p>
            <a:r>
              <a:rPr lang="sl-SI" dirty="0"/>
              <a:t>Število izvedenih individualnih svetovanj: načrtovano 1000 – realizirano 1238</a:t>
            </a:r>
          </a:p>
          <a:p>
            <a:r>
              <a:rPr lang="sl-SI" dirty="0"/>
              <a:t>Število izvedenih podpornih aktivnosti za starše: načrtovano 50 – realizirano 96</a:t>
            </a:r>
          </a:p>
          <a:p>
            <a:r>
              <a:rPr lang="sl-SI" dirty="0"/>
              <a:t>Število izvedenih dogodkov z namenom promocije in krepitve sodelovanja z deležniki: načrtovano 44 – realizirano 88 </a:t>
            </a:r>
          </a:p>
        </p:txBody>
      </p:sp>
    </p:spTree>
    <p:extLst>
      <p:ext uri="{BB962C8B-B14F-4D97-AF65-F5344CB8AC3E}">
        <p14:creationId xmlns:p14="http://schemas.microsoft.com/office/powerpoint/2010/main" val="2333299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C43ED31-AB73-B615-B859-D32C12CCE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Dobra praksa: Društvo NOVUS, SPIN - KRVS 2019-2022</a:t>
            </a: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9659695A-AC1E-C89C-1D3B-799908CCB7B7}"/>
              </a:ext>
            </a:extLst>
          </p:cNvPr>
          <p:cNvSpPr txBox="1"/>
          <p:nvPr/>
        </p:nvSpPr>
        <p:spPr>
          <a:xfrm>
            <a:off x="1494971" y="2257781"/>
            <a:ext cx="899264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Barlow" panose="00000500000000000000" pitchFamily="2" charset="-18"/>
              </a:rPr>
              <a:t>Namen projekta je spodbujanje vključevanja oseb, ki so pred izgubo zaposlitve oziroma oseb, katerih zaposlitev je ogrožena, v ukrepe na trgu dela.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Barlow" panose="00000500000000000000" pitchFamily="2" charset="-18"/>
              </a:rPr>
              <a:t>V celotnem obdobju izvajanja od leta 2019 do konec projekta, se je 1.945 oseb vključilo v aktivnosti »Razvoj kariere«.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Barlow" panose="00000500000000000000" pitchFamily="2" charset="-18"/>
              </a:rPr>
              <a:t>1.660 oseb je bilo v obdobju izvajanja vključenih v Aktivnosti za »Razvoj kompetenc«.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Barlow" panose="00000500000000000000" pitchFamily="2" charset="-18"/>
              </a:rPr>
              <a:t>Skupno smo v sklopu 483 različnih usposabljanj in izvedli 68.187 opravljenih ur usposabljanj.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Barlow" panose="00000500000000000000" pitchFamily="2" charset="-18"/>
              </a:rPr>
              <a:t>1758 oseb je ob zaključku aktivnosti v letu 2022 ohranilo zaposlitev ali pridobilo novo zaposlitev.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Barlow" panose="00000500000000000000" pitchFamily="2" charset="-18"/>
              </a:rPr>
              <a:t>Aktivnosti so se izvajale na 46 priglašenih lokacijah po celotni KRVS (zavod RS za zaposlovanje, podjetja, institucije, organizacije)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Barlow" panose="00000500000000000000" pitchFamily="2" charset="-18"/>
              </a:rPr>
              <a:t>Z aktivnostmi v kariernem projektu SPIN smo omogočili lažjih prehod v novo zaposlitev zaposlenim v podjetjih, katera so se soočila s stečajem ali zaprtjem obrata (Steklarna Rogaška, Dani AFC d.o.o., </a:t>
            </a: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arlow" panose="00000500000000000000" pitchFamily="2" charset="-18"/>
              </a:rPr>
              <a:t>Escada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Barlow" panose="00000500000000000000" pitchFamily="2" charset="-18"/>
              </a:rPr>
              <a:t> </a:t>
            </a: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arlow" panose="00000500000000000000" pitchFamily="2" charset="-18"/>
              </a:rPr>
              <a:t>Group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Barlow" panose="00000500000000000000" pitchFamily="2" charset="-18"/>
              </a:rPr>
              <a:t> – Gornja Radgona).</a:t>
            </a:r>
          </a:p>
        </p:txBody>
      </p:sp>
    </p:spTree>
    <p:extLst>
      <p:ext uri="{BB962C8B-B14F-4D97-AF65-F5344CB8AC3E}">
        <p14:creationId xmlns:p14="http://schemas.microsoft.com/office/powerpoint/2010/main" val="866033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9112FCB-AFB0-3A3B-E202-8AC33278F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Načrti 2021 - 2027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A92B03F-F105-DD76-3A32-4AD083563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sl-SI" dirty="0"/>
              <a:t>Težko govorimo o načrtih, ker v programiranje OP civilna družba praktično ni bila vključena</a:t>
            </a:r>
          </a:p>
          <a:p>
            <a:pPr marL="285750" indent="-285750">
              <a:buFontTx/>
              <a:buChar char="-"/>
            </a:pPr>
            <a:r>
              <a:rPr lang="sl-SI" dirty="0"/>
              <a:t>Razumevanje vsebine OP odvisno od aktivnosti (komuniciranja načrtov) posameznega posredniškega telesa, ki pa je večinoma zelo skopo oz. tehnično</a:t>
            </a:r>
          </a:p>
        </p:txBody>
      </p:sp>
    </p:spTree>
    <p:extLst>
      <p:ext uri="{BB962C8B-B14F-4D97-AF65-F5344CB8AC3E}">
        <p14:creationId xmlns:p14="http://schemas.microsoft.com/office/powerpoint/2010/main" val="1836663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AEA0842-480E-DDBE-4278-583E7881C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Priporočila za boljše izvajanje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B4D6B47-F3C6-2A61-C98B-BFF771C31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sl-SI" dirty="0"/>
              <a:t>Jasno definiranje ciljev v razpisih (cilji naj bodo vezani na rezultate – </a:t>
            </a:r>
            <a:r>
              <a:rPr lang="sl-SI" dirty="0" err="1"/>
              <a:t>outcomes</a:t>
            </a:r>
            <a:r>
              <a:rPr lang="sl-SI" dirty="0"/>
              <a:t>) </a:t>
            </a:r>
          </a:p>
          <a:p>
            <a:pPr marL="285750" indent="-285750">
              <a:buFontTx/>
              <a:buChar char="-"/>
            </a:pPr>
            <a:r>
              <a:rPr lang="sl-SI" dirty="0"/>
              <a:t>Zelo plastična predstavitev pričakovanih rezultatov na delavnici, zato da potencialni prijavitelji resnično razumejo, kakšni projekti so zaželeni</a:t>
            </a:r>
          </a:p>
          <a:p>
            <a:pPr marL="285750" indent="-285750">
              <a:buFontTx/>
              <a:buChar char="-"/>
            </a:pPr>
            <a:r>
              <a:rPr lang="sl-SI" dirty="0"/>
              <a:t>Več poguma pri uporabi poenostavljenih </a:t>
            </a:r>
            <a:r>
              <a:rPr lang="sl-SI"/>
              <a:t>oblik stroškov</a:t>
            </a:r>
          </a:p>
          <a:p>
            <a:pPr marL="285750" indent="-285750">
              <a:buFontTx/>
              <a:buChar char="-"/>
            </a:pPr>
            <a:r>
              <a:rPr lang="sl-SI"/>
              <a:t>Večja </a:t>
            </a:r>
            <a:r>
              <a:rPr lang="sl-SI" dirty="0"/>
              <a:t>usklajenost med PO glede administracije</a:t>
            </a:r>
          </a:p>
        </p:txBody>
      </p:sp>
    </p:spTree>
    <p:extLst>
      <p:ext uri="{BB962C8B-B14F-4D97-AF65-F5344CB8AC3E}">
        <p14:creationId xmlns:p14="http://schemas.microsoft.com/office/powerpoint/2010/main" val="162886578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AnalogousFromDarkSeedLeftStep">
      <a:dk1>
        <a:srgbClr val="000000"/>
      </a:dk1>
      <a:lt1>
        <a:srgbClr val="FFFFFF"/>
      </a:lt1>
      <a:dk2>
        <a:srgbClr val="1B2830"/>
      </a:dk2>
      <a:lt2>
        <a:srgbClr val="F1F3F0"/>
      </a:lt2>
      <a:accent1>
        <a:srgbClr val="A629E7"/>
      </a:accent1>
      <a:accent2>
        <a:srgbClr val="592FD9"/>
      </a:accent2>
      <a:accent3>
        <a:srgbClr val="294AE7"/>
      </a:accent3>
      <a:accent4>
        <a:srgbClr val="1787D5"/>
      </a:accent4>
      <a:accent5>
        <a:srgbClr val="22BFBE"/>
      </a:accent5>
      <a:accent6>
        <a:srgbClr val="16C67B"/>
      </a:accent6>
      <a:hlink>
        <a:srgbClr val="3897A9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604</Words>
  <Application>Microsoft Office PowerPoint</Application>
  <PresentationFormat>Širokozaslonsko</PresentationFormat>
  <Paragraphs>42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6" baseType="lpstr">
      <vt:lpstr>Arial</vt:lpstr>
      <vt:lpstr>Barlow</vt:lpstr>
      <vt:lpstr>Corbel</vt:lpstr>
      <vt:lpstr>Meiryo</vt:lpstr>
      <vt:lpstr>Times New Roman</vt:lpstr>
      <vt:lpstr>Wingdings</vt:lpstr>
      <vt:lpstr>SketchLinesVTI</vt:lpstr>
      <vt:lpstr>Primeri dobrih praks nevladnih organizacij iz obdobja 2014–2020 ter njihovi načrti v obdobju 2021–2027 </vt:lpstr>
      <vt:lpstr>Izkušnje 2012 - 2020</vt:lpstr>
      <vt:lpstr>Izkušnje 2012 - 2020</vt:lpstr>
      <vt:lpstr>Dobra praksa: JR za podporno okolje NVO (MJU)</vt:lpstr>
      <vt:lpstr>Dobra praksa: Društvo NOVUS, socialna aktivacija 2019-2022</vt:lpstr>
      <vt:lpstr>Dobra praksa: Društvo NOVUS, karierni center 2019-2022</vt:lpstr>
      <vt:lpstr>Dobra praksa: Društvo NOVUS, SPIN - KRVS 2019-2022</vt:lpstr>
      <vt:lpstr>Načrti 2021 - 2027</vt:lpstr>
      <vt:lpstr>Priporočila za boljše izvajanje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Primeri dobrih praks nevladnih organizacij iz obdobja 2014–2020 ter njihovi načrti v obdobju 2021–2027</dc:title>
  <dc:creator>Tina Divjak</dc:creator>
  <cp:lastModifiedBy>bblagus</cp:lastModifiedBy>
  <cp:revision>4</cp:revision>
  <cp:lastPrinted>2023-06-22T09:44:33Z</cp:lastPrinted>
  <dcterms:created xsi:type="dcterms:W3CDTF">2023-06-20T12:21:40Z</dcterms:created>
  <dcterms:modified xsi:type="dcterms:W3CDTF">2023-07-06T06:33:18Z</dcterms:modified>
</cp:coreProperties>
</file>