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705" r:id="rId4"/>
    <p:sldMasterId id="2147483718" r:id="rId5"/>
    <p:sldMasterId id="2147483740" r:id="rId6"/>
  </p:sldMasterIdLst>
  <p:notesMasterIdLst>
    <p:notesMasterId r:id="rId44"/>
  </p:notesMasterIdLst>
  <p:sldIdLst>
    <p:sldId id="279" r:id="rId7"/>
    <p:sldId id="280" r:id="rId8"/>
    <p:sldId id="267" r:id="rId9"/>
    <p:sldId id="273" r:id="rId10"/>
    <p:sldId id="275" r:id="rId11"/>
    <p:sldId id="262" r:id="rId12"/>
    <p:sldId id="259" r:id="rId13"/>
    <p:sldId id="270" r:id="rId14"/>
    <p:sldId id="256" r:id="rId15"/>
    <p:sldId id="264" r:id="rId16"/>
    <p:sldId id="271" r:id="rId17"/>
    <p:sldId id="272" r:id="rId18"/>
    <p:sldId id="257" r:id="rId19"/>
    <p:sldId id="277" r:id="rId20"/>
    <p:sldId id="276" r:id="rId21"/>
    <p:sldId id="298" r:id="rId22"/>
    <p:sldId id="282" r:id="rId23"/>
    <p:sldId id="281" r:id="rId24"/>
    <p:sldId id="283" r:id="rId25"/>
    <p:sldId id="284" r:id="rId26"/>
    <p:sldId id="287" r:id="rId27"/>
    <p:sldId id="286" r:id="rId28"/>
    <p:sldId id="288" r:id="rId29"/>
    <p:sldId id="289" r:id="rId30"/>
    <p:sldId id="290" r:id="rId31"/>
    <p:sldId id="291" r:id="rId32"/>
    <p:sldId id="292" r:id="rId33"/>
    <p:sldId id="293" r:id="rId34"/>
    <p:sldId id="294" r:id="rId35"/>
    <p:sldId id="295" r:id="rId36"/>
    <p:sldId id="296" r:id="rId37"/>
    <p:sldId id="297" r:id="rId38"/>
    <p:sldId id="309" r:id="rId39"/>
    <p:sldId id="310" r:id="rId40"/>
    <p:sldId id="311" r:id="rId41"/>
    <p:sldId id="313" r:id="rId42"/>
    <p:sldId id="278" r:id="rId43"/>
  </p:sldIdLst>
  <p:sldSz cx="12192000" cy="6858000"/>
  <p:notesSz cx="6858000" cy="9144000"/>
  <p:defaultText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5EB4"/>
    <a:srgbClr val="F2F2F2"/>
    <a:srgbClr val="D9FDE5"/>
    <a:srgbClr val="D4ECED"/>
    <a:srgbClr val="808AA2"/>
    <a:srgbClr val="07787E"/>
    <a:srgbClr val="19686C"/>
    <a:srgbClr val="2AA250"/>
    <a:srgbClr val="1C676B"/>
    <a:srgbClr val="3AA4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Brez sloga, brez mrež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Srednji slog 3 – poudarek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ematski slog 1 – poudarek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ematski slog 1 – poudarek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Svetel slog 3 – poudarek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38B1855-1B75-4FBE-930C-398BA8C253C6}" styleName="Tematski slog 2 – poudarek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Svetel slog 1 – poudarek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A488322-F2BA-4B5B-9748-0D474271808F}" styleName="Srednji slog 3 – poudarek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Srednji slog 1 – poudarek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Svetel slog 3 – poudarek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Svetel slog 2 – poudarek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Srednji slog 4 – poudarek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Tematski slog 1 – poudarek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ematski slog 2 – poudarek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Temni slog 1 – poudarek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Srednji slog 4 – poudarek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Srednji slog 4 – poudarek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A111915-BE36-4E01-A7E5-04B1672EAD32}" styleName="Svetel slog 2 – poudarek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Svetel slog 3 – poudarek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Svetel slog 2 – poudarek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4" autoAdjust="0"/>
    <p:restoredTop sz="94660"/>
  </p:normalViewPr>
  <p:slideViewPr>
    <p:cSldViewPr snapToGrid="0">
      <p:cViewPr varScale="1">
        <p:scale>
          <a:sx n="67" d="100"/>
          <a:sy n="67" d="100"/>
        </p:scale>
        <p:origin x="372"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5FE5DC-3371-41F5-8B01-0F0CD3933BF1}"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sl-SI"/>
        </a:p>
      </dgm:t>
    </dgm:pt>
    <dgm:pt modelId="{EC3DC31F-6AEC-4D61-8162-D3E4F2ACD9B7}">
      <dgm:prSet phldrT="[besedilo]"/>
      <dgm:spPr>
        <a:xfrm>
          <a:off x="1224740" y="230479"/>
          <a:ext cx="1750835" cy="1750835"/>
        </a:xfrm>
        <a:prstGeom prst="pieWedge">
          <a:avLst/>
        </a:prstGeom>
        <a:solidFill>
          <a:srgbClr val="AF5C3F"/>
        </a:solidFill>
        <a:ln w="12700" cap="flat" cmpd="sng" algn="ctr">
          <a:solidFill>
            <a:sysClr val="window" lastClr="FFFFFF">
              <a:hueOff val="0"/>
              <a:satOff val="0"/>
              <a:lumOff val="0"/>
              <a:alphaOff val="0"/>
            </a:sysClr>
          </a:solidFill>
          <a:prstDash val="solid"/>
          <a:miter lim="800000"/>
        </a:ln>
        <a:effectLst/>
      </dgm:spPr>
      <dgm:t>
        <a:bodyPr/>
        <a:lstStyle/>
        <a:p>
          <a:r>
            <a:rPr lang="sl-SI" dirty="0">
              <a:solidFill>
                <a:sysClr val="window" lastClr="FFFFFF"/>
              </a:solidFill>
              <a:latin typeface="Calibri" panose="020F0502020204030204"/>
              <a:ea typeface="+mn-ea"/>
              <a:cs typeface="+mn-cs"/>
            </a:rPr>
            <a:t>EVROPSKI SKLAD ZA REGIONALNI RAZVOJ</a:t>
          </a:r>
        </a:p>
      </dgm:t>
    </dgm:pt>
    <dgm:pt modelId="{71584E87-AC8C-4D52-BA05-F7B851E55DD5}" type="parTrans" cxnId="{E0444A85-A487-4C4A-B08A-4A864107C331}">
      <dgm:prSet/>
      <dgm:spPr/>
      <dgm:t>
        <a:bodyPr/>
        <a:lstStyle/>
        <a:p>
          <a:endParaRPr lang="sl-SI"/>
        </a:p>
      </dgm:t>
    </dgm:pt>
    <dgm:pt modelId="{16F9B024-8292-4920-A566-D467F945A6B0}" type="sibTrans" cxnId="{E0444A85-A487-4C4A-B08A-4A864107C331}">
      <dgm:prSet/>
      <dgm:spPr/>
      <dgm:t>
        <a:bodyPr/>
        <a:lstStyle/>
        <a:p>
          <a:endParaRPr lang="sl-SI"/>
        </a:p>
      </dgm:t>
    </dgm:pt>
    <dgm:pt modelId="{6B0B0928-68C9-47E2-BE22-F6128AEC07F9}">
      <dgm:prSet phldrT="[besedilo]"/>
      <dgm:spPr>
        <a:xfrm>
          <a:off x="387735" y="0"/>
          <a:ext cx="1997489" cy="1293920"/>
        </a:xfrm>
        <a:prstGeom prst="roundRect">
          <a:avLst>
            <a:gd name="adj" fmla="val 10000"/>
          </a:avLst>
        </a:prstGeo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gm:spPr>
      <dgm:t>
        <a:bodyPr/>
        <a:lstStyle/>
        <a:p>
          <a:r>
            <a:rPr lang="sl-SI" dirty="0">
              <a:solidFill>
                <a:sysClr val="windowText" lastClr="000000">
                  <a:hueOff val="0"/>
                  <a:satOff val="0"/>
                  <a:lumOff val="0"/>
                  <a:alphaOff val="0"/>
                </a:sysClr>
              </a:solidFill>
              <a:latin typeface="Calibri" panose="020F0502020204030204"/>
              <a:ea typeface="+mn-ea"/>
              <a:cs typeface="+mn-cs"/>
            </a:rPr>
            <a:t>Ločen na VZHODNO in ZAHODNO kohezijsko regijo*</a:t>
          </a:r>
        </a:p>
      </dgm:t>
    </dgm:pt>
    <dgm:pt modelId="{11DC07DF-3E1D-449E-BC35-88E495EB4E94}" type="parTrans" cxnId="{734AD607-BB52-4892-99BB-6776635FF6A7}">
      <dgm:prSet/>
      <dgm:spPr/>
      <dgm:t>
        <a:bodyPr/>
        <a:lstStyle/>
        <a:p>
          <a:endParaRPr lang="sl-SI"/>
        </a:p>
      </dgm:t>
    </dgm:pt>
    <dgm:pt modelId="{E3D90FA8-B805-4F0A-82D9-3B377F6C8026}" type="sibTrans" cxnId="{734AD607-BB52-4892-99BB-6776635FF6A7}">
      <dgm:prSet/>
      <dgm:spPr/>
      <dgm:t>
        <a:bodyPr/>
        <a:lstStyle/>
        <a:p>
          <a:endParaRPr lang="sl-SI"/>
        </a:p>
      </dgm:t>
    </dgm:pt>
    <dgm:pt modelId="{D3C4683B-C005-4993-84A5-4353F21ADF87}">
      <dgm:prSet phldrT="[besedilo]"/>
      <dgm:spPr>
        <a:xfrm rot="5400000">
          <a:off x="3056446" y="230479"/>
          <a:ext cx="1750835" cy="1750835"/>
        </a:xfrm>
        <a:prstGeom prst="pieWedge">
          <a:avLst/>
        </a:prstGeom>
        <a:solidFill>
          <a:srgbClr val="39C3DF"/>
        </a:solidFill>
        <a:ln w="12700" cap="flat" cmpd="sng" algn="ctr">
          <a:solidFill>
            <a:sysClr val="window" lastClr="FFFFFF">
              <a:hueOff val="0"/>
              <a:satOff val="0"/>
              <a:lumOff val="0"/>
              <a:alphaOff val="0"/>
            </a:sysClr>
          </a:solidFill>
          <a:prstDash val="solid"/>
          <a:miter lim="800000"/>
        </a:ln>
        <a:effectLst/>
      </dgm:spPr>
      <dgm:t>
        <a:bodyPr/>
        <a:lstStyle/>
        <a:p>
          <a:r>
            <a:rPr lang="sl-SI" dirty="0">
              <a:solidFill>
                <a:sysClr val="window" lastClr="FFFFFF"/>
              </a:solidFill>
              <a:latin typeface="Calibri" panose="020F0502020204030204"/>
              <a:ea typeface="+mn-ea"/>
              <a:cs typeface="+mn-cs"/>
            </a:rPr>
            <a:t>KOHEZIJSKI SKLAD</a:t>
          </a:r>
        </a:p>
      </dgm:t>
    </dgm:pt>
    <dgm:pt modelId="{290A7AA4-DC82-491A-A2EB-D1E225A20948}" type="parTrans" cxnId="{181C5A0F-F016-4F67-B34A-5DC0329FAB47}">
      <dgm:prSet/>
      <dgm:spPr/>
      <dgm:t>
        <a:bodyPr/>
        <a:lstStyle/>
        <a:p>
          <a:endParaRPr lang="sl-SI"/>
        </a:p>
      </dgm:t>
    </dgm:pt>
    <dgm:pt modelId="{1F36F9DC-6FF3-49C9-9FA9-E83C10CC49D9}" type="sibTrans" cxnId="{181C5A0F-F016-4F67-B34A-5DC0329FAB47}">
      <dgm:prSet/>
      <dgm:spPr/>
      <dgm:t>
        <a:bodyPr/>
        <a:lstStyle/>
        <a:p>
          <a:endParaRPr lang="sl-SI"/>
        </a:p>
      </dgm:t>
    </dgm:pt>
    <dgm:pt modelId="{C6A69909-8BB3-4333-8A07-DCC09C21D401}">
      <dgm:prSet phldrT="[besedilo]"/>
      <dgm:spPr>
        <a:xfrm>
          <a:off x="3646797" y="0"/>
          <a:ext cx="1997489" cy="1293920"/>
        </a:xfrm>
        <a:prstGeom prst="roundRect">
          <a:avLst>
            <a:gd name="adj" fmla="val 10000"/>
          </a:avLst>
        </a:prstGeom>
        <a:solidFill>
          <a:sysClr val="window" lastClr="FFFFFF">
            <a:alpha val="90000"/>
            <a:hueOff val="0"/>
            <a:satOff val="0"/>
            <a:lumOff val="0"/>
            <a:alphaOff val="0"/>
          </a:sysClr>
        </a:solidFill>
        <a:ln w="12700" cap="flat" cmpd="sng" algn="ctr">
          <a:solidFill>
            <a:srgbClr val="5B9BD5">
              <a:lumMod val="60000"/>
              <a:lumOff val="40000"/>
            </a:srgbClr>
          </a:solidFill>
          <a:prstDash val="solid"/>
          <a:miter lim="800000"/>
        </a:ln>
        <a:effectLst/>
      </dgm:spPr>
      <dgm:t>
        <a:bodyPr/>
        <a:lstStyle/>
        <a:p>
          <a:r>
            <a:rPr lang="sl-SI" dirty="0">
              <a:solidFill>
                <a:sysClr val="windowText" lastClr="000000">
                  <a:hueOff val="0"/>
                  <a:satOff val="0"/>
                  <a:lumOff val="0"/>
                  <a:alphaOff val="0"/>
                </a:sysClr>
              </a:solidFill>
              <a:latin typeface="Calibri" panose="020F0502020204030204"/>
              <a:ea typeface="+mn-ea"/>
              <a:cs typeface="+mn-cs"/>
            </a:rPr>
            <a:t>Celotna Slovenija</a:t>
          </a:r>
        </a:p>
      </dgm:t>
    </dgm:pt>
    <dgm:pt modelId="{266A8DAC-5324-426E-8CC9-752C62000717}" type="parTrans" cxnId="{A4E98016-50A2-4537-BFF4-1107C2C10A52}">
      <dgm:prSet/>
      <dgm:spPr/>
      <dgm:t>
        <a:bodyPr/>
        <a:lstStyle/>
        <a:p>
          <a:endParaRPr lang="sl-SI"/>
        </a:p>
      </dgm:t>
    </dgm:pt>
    <dgm:pt modelId="{9F76D1D5-1511-45E8-AD86-7CDBFFB4E569}" type="sibTrans" cxnId="{A4E98016-50A2-4537-BFF4-1107C2C10A52}">
      <dgm:prSet/>
      <dgm:spPr/>
      <dgm:t>
        <a:bodyPr/>
        <a:lstStyle/>
        <a:p>
          <a:endParaRPr lang="sl-SI"/>
        </a:p>
      </dgm:t>
    </dgm:pt>
    <dgm:pt modelId="{A19FC9E0-A7F5-49A7-ADF2-5FEBBAE2109A}">
      <dgm:prSet phldrT="[besedilo]"/>
      <dgm:spPr>
        <a:xfrm rot="10800000">
          <a:off x="3091550" y="2089130"/>
          <a:ext cx="1750835" cy="1750835"/>
        </a:xfrm>
        <a:prstGeom prst="pieWedge">
          <a:avLst/>
        </a:prstGeom>
        <a:solidFill>
          <a:srgbClr val="C41E57"/>
        </a:solidFill>
        <a:ln w="12700" cap="flat" cmpd="sng" algn="ctr">
          <a:solidFill>
            <a:sysClr val="window" lastClr="FFFFFF">
              <a:hueOff val="0"/>
              <a:satOff val="0"/>
              <a:lumOff val="0"/>
              <a:alphaOff val="0"/>
            </a:sysClr>
          </a:solidFill>
          <a:prstDash val="solid"/>
          <a:miter lim="800000"/>
        </a:ln>
        <a:effectLst/>
      </dgm:spPr>
      <dgm:t>
        <a:bodyPr/>
        <a:lstStyle/>
        <a:p>
          <a:r>
            <a:rPr lang="sl-SI" dirty="0">
              <a:solidFill>
                <a:sysClr val="window" lastClr="FFFFFF"/>
              </a:solidFill>
              <a:latin typeface="Calibri" panose="020F0502020204030204"/>
              <a:ea typeface="+mn-ea"/>
              <a:cs typeface="+mn-cs"/>
            </a:rPr>
            <a:t>SKLAD ZA PRAVIČNI PREHOD</a:t>
          </a:r>
        </a:p>
      </dgm:t>
    </dgm:pt>
    <dgm:pt modelId="{A24D6DBA-14D7-4159-8FE8-23C236A45BF2}" type="parTrans" cxnId="{EBC670D1-672E-4FE3-9F70-6AACFC33F15C}">
      <dgm:prSet/>
      <dgm:spPr/>
      <dgm:t>
        <a:bodyPr/>
        <a:lstStyle/>
        <a:p>
          <a:endParaRPr lang="sl-SI"/>
        </a:p>
      </dgm:t>
    </dgm:pt>
    <dgm:pt modelId="{F72BA58B-2A2A-491E-BB61-F352B0D30C72}" type="sibTrans" cxnId="{EBC670D1-672E-4FE3-9F70-6AACFC33F15C}">
      <dgm:prSet/>
      <dgm:spPr/>
      <dgm:t>
        <a:bodyPr/>
        <a:lstStyle/>
        <a:p>
          <a:endParaRPr lang="sl-SI"/>
        </a:p>
      </dgm:t>
    </dgm:pt>
    <dgm:pt modelId="{D9164600-2F06-442D-BBF8-24C5D4ED3836}">
      <dgm:prSet phldrT="[besedilo]"/>
      <dgm:spPr>
        <a:xfrm>
          <a:off x="3718786" y="2749580"/>
          <a:ext cx="1997489" cy="1293920"/>
        </a:xfrm>
        <a:prstGeom prst="roundRect">
          <a:avLst>
            <a:gd name="adj" fmla="val 10000"/>
          </a:avLst>
        </a:prstGeom>
        <a:solidFill>
          <a:sysClr val="window" lastClr="FFFFFF">
            <a:alpha val="90000"/>
            <a:hueOff val="0"/>
            <a:satOff val="0"/>
            <a:lumOff val="0"/>
            <a:alphaOff val="0"/>
          </a:sysClr>
        </a:solidFill>
        <a:ln w="12700" cap="flat" cmpd="sng" algn="ctr">
          <a:solidFill>
            <a:srgbClr val="C41E57"/>
          </a:solidFill>
          <a:prstDash val="solid"/>
          <a:miter lim="800000"/>
        </a:ln>
        <a:effectLst/>
      </dgm:spPr>
      <dgm:t>
        <a:bodyPr/>
        <a:lstStyle/>
        <a:p>
          <a:r>
            <a:rPr lang="sl-SI" dirty="0">
              <a:solidFill>
                <a:sysClr val="windowText" lastClr="000000">
                  <a:hueOff val="0"/>
                  <a:satOff val="0"/>
                  <a:lumOff val="0"/>
                  <a:alphaOff val="0"/>
                </a:sysClr>
              </a:solidFill>
              <a:latin typeface="Calibri" panose="020F0502020204030204"/>
              <a:ea typeface="+mn-ea"/>
              <a:cs typeface="+mn-cs"/>
            </a:rPr>
            <a:t>Za dve premogovniški regiji – Zasavje in Šaleška dolina</a:t>
          </a:r>
        </a:p>
      </dgm:t>
    </dgm:pt>
    <dgm:pt modelId="{B5C02B77-05C7-4F0D-B866-B85491DBE7C8}" type="parTrans" cxnId="{C4FDE10F-58E0-4159-8A53-8182B09C24E3}">
      <dgm:prSet/>
      <dgm:spPr/>
      <dgm:t>
        <a:bodyPr/>
        <a:lstStyle/>
        <a:p>
          <a:endParaRPr lang="sl-SI"/>
        </a:p>
      </dgm:t>
    </dgm:pt>
    <dgm:pt modelId="{75D6AFF4-A7F5-48D7-94AB-EE4257A54547}" type="sibTrans" cxnId="{C4FDE10F-58E0-4159-8A53-8182B09C24E3}">
      <dgm:prSet/>
      <dgm:spPr/>
      <dgm:t>
        <a:bodyPr/>
        <a:lstStyle/>
        <a:p>
          <a:endParaRPr lang="sl-SI"/>
        </a:p>
      </dgm:t>
    </dgm:pt>
    <dgm:pt modelId="{81FDCA24-21E2-4BC2-9204-B7D73DB26977}">
      <dgm:prSet phldrT="[besedilo]"/>
      <dgm:spPr>
        <a:xfrm rot="16200000">
          <a:off x="1224740" y="2062185"/>
          <a:ext cx="1750835" cy="1750835"/>
        </a:xfrm>
        <a:prstGeom prst="pieWedge">
          <a:avLst/>
        </a:prstGeom>
        <a:solidFill>
          <a:srgbClr val="3F8156"/>
        </a:solidFill>
        <a:ln w="12700" cap="flat" cmpd="sng" algn="ctr">
          <a:solidFill>
            <a:sysClr val="window" lastClr="FFFFFF">
              <a:hueOff val="0"/>
              <a:satOff val="0"/>
              <a:lumOff val="0"/>
              <a:alphaOff val="0"/>
            </a:sysClr>
          </a:solidFill>
          <a:prstDash val="solid"/>
          <a:miter lim="800000"/>
        </a:ln>
        <a:effectLst/>
      </dgm:spPr>
      <dgm:t>
        <a:bodyPr/>
        <a:lstStyle/>
        <a:p>
          <a:r>
            <a:rPr lang="sl-SI" dirty="0">
              <a:solidFill>
                <a:sysClr val="window" lastClr="FFFFFF"/>
              </a:solidFill>
              <a:latin typeface="Calibri" panose="020F0502020204030204"/>
              <a:ea typeface="+mn-ea"/>
              <a:cs typeface="+mn-cs"/>
            </a:rPr>
            <a:t>EVROPSKI SOCIALNI SKLAD PLUS</a:t>
          </a:r>
        </a:p>
      </dgm:t>
    </dgm:pt>
    <dgm:pt modelId="{CF50738C-7D4B-4D07-8ED2-9B764B9EDD6F}" type="parTrans" cxnId="{36BFCABB-1304-4997-BFE2-6EB65F94D6A8}">
      <dgm:prSet/>
      <dgm:spPr/>
      <dgm:t>
        <a:bodyPr/>
        <a:lstStyle/>
        <a:p>
          <a:endParaRPr lang="sl-SI"/>
        </a:p>
      </dgm:t>
    </dgm:pt>
    <dgm:pt modelId="{875DE954-162A-48AA-856B-571E9EAEAFF9}" type="sibTrans" cxnId="{36BFCABB-1304-4997-BFE2-6EB65F94D6A8}">
      <dgm:prSet/>
      <dgm:spPr/>
      <dgm:t>
        <a:bodyPr/>
        <a:lstStyle/>
        <a:p>
          <a:endParaRPr lang="sl-SI"/>
        </a:p>
      </dgm:t>
    </dgm:pt>
    <dgm:pt modelId="{B3ED0951-5AFC-4D80-A1DE-4814036E1FCC}">
      <dgm:prSet phldrT="[besedilo]"/>
      <dgm:spPr>
        <a:xfrm>
          <a:off x="387735" y="2749580"/>
          <a:ext cx="1997489" cy="1293920"/>
        </a:xfrm>
        <a:prstGeom prst="roundRect">
          <a:avLst>
            <a:gd name="adj" fmla="val 10000"/>
          </a:avLst>
        </a:prstGeom>
        <a:solidFill>
          <a:sysClr val="window" lastClr="FFFFFF">
            <a:alpha val="90000"/>
            <a:hueOff val="0"/>
            <a:satOff val="0"/>
            <a:lumOff val="0"/>
            <a:alphaOff val="0"/>
          </a:sysClr>
        </a:solidFill>
        <a:ln w="12700" cap="flat" cmpd="sng" algn="ctr">
          <a:solidFill>
            <a:srgbClr val="41A35C"/>
          </a:solidFill>
          <a:prstDash val="solid"/>
          <a:miter lim="800000"/>
        </a:ln>
        <a:effectLst/>
      </dgm:spPr>
      <dgm:t>
        <a:bodyPr/>
        <a:lstStyle/>
        <a:p>
          <a:r>
            <a:rPr lang="sl-SI" dirty="0">
              <a:solidFill>
                <a:sysClr val="windowText" lastClr="000000">
                  <a:hueOff val="0"/>
                  <a:satOff val="0"/>
                  <a:lumOff val="0"/>
                  <a:alphaOff val="0"/>
                </a:sysClr>
              </a:solidFill>
              <a:latin typeface="Calibri" panose="020F0502020204030204"/>
              <a:ea typeface="+mn-ea"/>
              <a:cs typeface="+mn-cs"/>
            </a:rPr>
            <a:t>Ločen na VZHODNO in ZAHODNO kohezijsko regijo*</a:t>
          </a:r>
        </a:p>
      </dgm:t>
    </dgm:pt>
    <dgm:pt modelId="{F310F32B-9E78-4AF0-9FAC-6F03B2D16111}" type="parTrans" cxnId="{8A38B5E4-45A6-4DC0-982F-99BF9B642EF9}">
      <dgm:prSet/>
      <dgm:spPr/>
      <dgm:t>
        <a:bodyPr/>
        <a:lstStyle/>
        <a:p>
          <a:endParaRPr lang="sl-SI"/>
        </a:p>
      </dgm:t>
    </dgm:pt>
    <dgm:pt modelId="{E90D967B-CD39-46A9-959E-3D8E0E7ED6CB}" type="sibTrans" cxnId="{8A38B5E4-45A6-4DC0-982F-99BF9B642EF9}">
      <dgm:prSet/>
      <dgm:spPr/>
      <dgm:t>
        <a:bodyPr/>
        <a:lstStyle/>
        <a:p>
          <a:endParaRPr lang="sl-SI"/>
        </a:p>
      </dgm:t>
    </dgm:pt>
    <dgm:pt modelId="{2C2B6DF0-C636-4F42-B6F9-1EADCBE62D0D}" type="pres">
      <dgm:prSet presAssocID="{505FE5DC-3371-41F5-8B01-0F0CD3933BF1}" presName="cycleMatrixDiagram" presStyleCnt="0">
        <dgm:presLayoutVars>
          <dgm:chMax val="1"/>
          <dgm:dir/>
          <dgm:animLvl val="lvl"/>
          <dgm:resizeHandles val="exact"/>
        </dgm:presLayoutVars>
      </dgm:prSet>
      <dgm:spPr/>
      <dgm:t>
        <a:bodyPr/>
        <a:lstStyle/>
        <a:p>
          <a:endParaRPr lang="sl-SI"/>
        </a:p>
      </dgm:t>
    </dgm:pt>
    <dgm:pt modelId="{9B0555DB-ED91-439A-AEF9-512512AE0EEA}" type="pres">
      <dgm:prSet presAssocID="{505FE5DC-3371-41F5-8B01-0F0CD3933BF1}" presName="children" presStyleCnt="0"/>
      <dgm:spPr/>
    </dgm:pt>
    <dgm:pt modelId="{1C6819A8-2C5F-43FB-9C5F-3E2143CABAB8}" type="pres">
      <dgm:prSet presAssocID="{505FE5DC-3371-41F5-8B01-0F0CD3933BF1}" presName="child1group" presStyleCnt="0"/>
      <dgm:spPr/>
    </dgm:pt>
    <dgm:pt modelId="{048075D7-BF92-4AB2-B960-5DDFED302D86}" type="pres">
      <dgm:prSet presAssocID="{505FE5DC-3371-41F5-8B01-0F0CD3933BF1}" presName="child1" presStyleLbl="bgAcc1" presStyleIdx="0" presStyleCnt="4"/>
      <dgm:spPr/>
      <dgm:t>
        <a:bodyPr/>
        <a:lstStyle/>
        <a:p>
          <a:endParaRPr lang="sl-SI"/>
        </a:p>
      </dgm:t>
    </dgm:pt>
    <dgm:pt modelId="{52A44681-B955-4A70-B22B-F40FE23DD14E}" type="pres">
      <dgm:prSet presAssocID="{505FE5DC-3371-41F5-8B01-0F0CD3933BF1}" presName="child1Text" presStyleLbl="bgAcc1" presStyleIdx="0" presStyleCnt="4">
        <dgm:presLayoutVars>
          <dgm:bulletEnabled val="1"/>
        </dgm:presLayoutVars>
      </dgm:prSet>
      <dgm:spPr/>
      <dgm:t>
        <a:bodyPr/>
        <a:lstStyle/>
        <a:p>
          <a:endParaRPr lang="sl-SI"/>
        </a:p>
      </dgm:t>
    </dgm:pt>
    <dgm:pt modelId="{1DE918F1-581B-4920-B31B-0E144B51E107}" type="pres">
      <dgm:prSet presAssocID="{505FE5DC-3371-41F5-8B01-0F0CD3933BF1}" presName="child2group" presStyleCnt="0"/>
      <dgm:spPr/>
    </dgm:pt>
    <dgm:pt modelId="{9DBBCE19-2F44-4D56-AF6A-2BAD30394C98}" type="pres">
      <dgm:prSet presAssocID="{505FE5DC-3371-41F5-8B01-0F0CD3933BF1}" presName="child2" presStyleLbl="bgAcc1" presStyleIdx="1" presStyleCnt="4"/>
      <dgm:spPr/>
      <dgm:t>
        <a:bodyPr/>
        <a:lstStyle/>
        <a:p>
          <a:endParaRPr lang="sl-SI"/>
        </a:p>
      </dgm:t>
    </dgm:pt>
    <dgm:pt modelId="{EC36F374-1CD4-4A9B-AD4D-588A9734B248}" type="pres">
      <dgm:prSet presAssocID="{505FE5DC-3371-41F5-8B01-0F0CD3933BF1}" presName="child2Text" presStyleLbl="bgAcc1" presStyleIdx="1" presStyleCnt="4">
        <dgm:presLayoutVars>
          <dgm:bulletEnabled val="1"/>
        </dgm:presLayoutVars>
      </dgm:prSet>
      <dgm:spPr/>
      <dgm:t>
        <a:bodyPr/>
        <a:lstStyle/>
        <a:p>
          <a:endParaRPr lang="sl-SI"/>
        </a:p>
      </dgm:t>
    </dgm:pt>
    <dgm:pt modelId="{F6A71C9A-B8B5-4A0D-8907-3791D3053437}" type="pres">
      <dgm:prSet presAssocID="{505FE5DC-3371-41F5-8B01-0F0CD3933BF1}" presName="child3group" presStyleCnt="0"/>
      <dgm:spPr/>
    </dgm:pt>
    <dgm:pt modelId="{A882C9B9-5347-4634-9048-CE6386B97679}" type="pres">
      <dgm:prSet presAssocID="{505FE5DC-3371-41F5-8B01-0F0CD3933BF1}" presName="child3" presStyleLbl="bgAcc1" presStyleIdx="2" presStyleCnt="4" custLinFactNeighborX="3604"/>
      <dgm:spPr/>
      <dgm:t>
        <a:bodyPr/>
        <a:lstStyle/>
        <a:p>
          <a:endParaRPr lang="sl-SI"/>
        </a:p>
      </dgm:t>
    </dgm:pt>
    <dgm:pt modelId="{4A2C72A9-8493-4EA1-B6C7-C9E1337898DE}" type="pres">
      <dgm:prSet presAssocID="{505FE5DC-3371-41F5-8B01-0F0CD3933BF1}" presName="child3Text" presStyleLbl="bgAcc1" presStyleIdx="2" presStyleCnt="4">
        <dgm:presLayoutVars>
          <dgm:bulletEnabled val="1"/>
        </dgm:presLayoutVars>
      </dgm:prSet>
      <dgm:spPr/>
      <dgm:t>
        <a:bodyPr/>
        <a:lstStyle/>
        <a:p>
          <a:endParaRPr lang="sl-SI"/>
        </a:p>
      </dgm:t>
    </dgm:pt>
    <dgm:pt modelId="{BD8598F7-9730-4FA6-AC18-52410E4B9722}" type="pres">
      <dgm:prSet presAssocID="{505FE5DC-3371-41F5-8B01-0F0CD3933BF1}" presName="child4group" presStyleCnt="0"/>
      <dgm:spPr/>
    </dgm:pt>
    <dgm:pt modelId="{2A7FA422-5A43-45FC-909B-1F3E49265EE2}" type="pres">
      <dgm:prSet presAssocID="{505FE5DC-3371-41F5-8B01-0F0CD3933BF1}" presName="child4" presStyleLbl="bgAcc1" presStyleIdx="3" presStyleCnt="4"/>
      <dgm:spPr/>
      <dgm:t>
        <a:bodyPr/>
        <a:lstStyle/>
        <a:p>
          <a:endParaRPr lang="sl-SI"/>
        </a:p>
      </dgm:t>
    </dgm:pt>
    <dgm:pt modelId="{FB2BB851-1059-44A1-8A6D-63F4732B0D96}" type="pres">
      <dgm:prSet presAssocID="{505FE5DC-3371-41F5-8B01-0F0CD3933BF1}" presName="child4Text" presStyleLbl="bgAcc1" presStyleIdx="3" presStyleCnt="4">
        <dgm:presLayoutVars>
          <dgm:bulletEnabled val="1"/>
        </dgm:presLayoutVars>
      </dgm:prSet>
      <dgm:spPr/>
      <dgm:t>
        <a:bodyPr/>
        <a:lstStyle/>
        <a:p>
          <a:endParaRPr lang="sl-SI"/>
        </a:p>
      </dgm:t>
    </dgm:pt>
    <dgm:pt modelId="{03DE521B-A595-44D7-8432-CC48248A7E03}" type="pres">
      <dgm:prSet presAssocID="{505FE5DC-3371-41F5-8B01-0F0CD3933BF1}" presName="childPlaceholder" presStyleCnt="0"/>
      <dgm:spPr/>
    </dgm:pt>
    <dgm:pt modelId="{A7A0DB65-14CE-4879-98DE-B1EAF6281BDE}" type="pres">
      <dgm:prSet presAssocID="{505FE5DC-3371-41F5-8B01-0F0CD3933BF1}" presName="circle" presStyleCnt="0"/>
      <dgm:spPr/>
    </dgm:pt>
    <dgm:pt modelId="{0401BBBA-87F2-4E84-A89A-EE75DE976899}" type="pres">
      <dgm:prSet presAssocID="{505FE5DC-3371-41F5-8B01-0F0CD3933BF1}" presName="quadrant1" presStyleLbl="node1" presStyleIdx="0" presStyleCnt="4">
        <dgm:presLayoutVars>
          <dgm:chMax val="1"/>
          <dgm:bulletEnabled val="1"/>
        </dgm:presLayoutVars>
      </dgm:prSet>
      <dgm:spPr/>
      <dgm:t>
        <a:bodyPr/>
        <a:lstStyle/>
        <a:p>
          <a:endParaRPr lang="sl-SI"/>
        </a:p>
      </dgm:t>
    </dgm:pt>
    <dgm:pt modelId="{91676E64-6E2C-406E-8A9C-748F4C6CB965}" type="pres">
      <dgm:prSet presAssocID="{505FE5DC-3371-41F5-8B01-0F0CD3933BF1}" presName="quadrant2" presStyleLbl="node1" presStyleIdx="1" presStyleCnt="4">
        <dgm:presLayoutVars>
          <dgm:chMax val="1"/>
          <dgm:bulletEnabled val="1"/>
        </dgm:presLayoutVars>
      </dgm:prSet>
      <dgm:spPr/>
      <dgm:t>
        <a:bodyPr/>
        <a:lstStyle/>
        <a:p>
          <a:endParaRPr lang="sl-SI"/>
        </a:p>
      </dgm:t>
    </dgm:pt>
    <dgm:pt modelId="{0F08183D-5827-47DD-BAFF-DAF4CAFD87B2}" type="pres">
      <dgm:prSet presAssocID="{505FE5DC-3371-41F5-8B01-0F0CD3933BF1}" presName="quadrant3" presStyleLbl="node1" presStyleIdx="2" presStyleCnt="4" custLinFactNeighborX="2005" custLinFactNeighborY="1539">
        <dgm:presLayoutVars>
          <dgm:chMax val="1"/>
          <dgm:bulletEnabled val="1"/>
        </dgm:presLayoutVars>
      </dgm:prSet>
      <dgm:spPr/>
      <dgm:t>
        <a:bodyPr/>
        <a:lstStyle/>
        <a:p>
          <a:endParaRPr lang="sl-SI"/>
        </a:p>
      </dgm:t>
    </dgm:pt>
    <dgm:pt modelId="{6C549403-71E6-4E2B-BD80-BDA7B1A75702}" type="pres">
      <dgm:prSet presAssocID="{505FE5DC-3371-41F5-8B01-0F0CD3933BF1}" presName="quadrant4" presStyleLbl="node1" presStyleIdx="3" presStyleCnt="4">
        <dgm:presLayoutVars>
          <dgm:chMax val="1"/>
          <dgm:bulletEnabled val="1"/>
        </dgm:presLayoutVars>
      </dgm:prSet>
      <dgm:spPr/>
      <dgm:t>
        <a:bodyPr/>
        <a:lstStyle/>
        <a:p>
          <a:endParaRPr lang="sl-SI"/>
        </a:p>
      </dgm:t>
    </dgm:pt>
    <dgm:pt modelId="{C0C82666-E62B-4208-A152-57AD99A3A1B6}" type="pres">
      <dgm:prSet presAssocID="{505FE5DC-3371-41F5-8B01-0F0CD3933BF1}" presName="quadrantPlaceholder" presStyleCnt="0"/>
      <dgm:spPr/>
    </dgm:pt>
    <dgm:pt modelId="{858FDC69-BE6A-4DDD-B280-EEF979D55358}" type="pres">
      <dgm:prSet presAssocID="{505FE5DC-3371-41F5-8B01-0F0CD3933BF1}" presName="center1" presStyleLbl="fgShp" presStyleIdx="0" presStyleCnt="2"/>
      <dgm:spPr>
        <a:xfrm>
          <a:off x="2713759" y="1657835"/>
          <a:ext cx="604503" cy="525655"/>
        </a:xfrm>
        <a:prstGeom prst="circularArrow">
          <a:avLst/>
        </a:prstGeom>
        <a:solidFill>
          <a:srgbClr val="ED7D31">
            <a:tint val="4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B1508F78-09B0-4CBC-8E58-DB95CC1379CF}" type="pres">
      <dgm:prSet presAssocID="{505FE5DC-3371-41F5-8B01-0F0CD3933BF1}" presName="center2" presStyleLbl="fgShp" presStyleIdx="1" presStyleCnt="2"/>
      <dgm:spPr>
        <a:xfrm rot="10800000">
          <a:off x="2713759" y="1860010"/>
          <a:ext cx="604503" cy="525655"/>
        </a:xfrm>
        <a:prstGeom prst="circularArrow">
          <a:avLst/>
        </a:prstGeom>
        <a:solidFill>
          <a:srgbClr val="ED7D31">
            <a:tint val="4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Lst>
  <dgm:cxnLst>
    <dgm:cxn modelId="{A689CD73-8796-42F8-AF28-A172882DD72D}" type="presOf" srcId="{81FDCA24-21E2-4BC2-9204-B7D73DB26977}" destId="{6C549403-71E6-4E2B-BD80-BDA7B1A75702}" srcOrd="0" destOrd="0" presId="urn:microsoft.com/office/officeart/2005/8/layout/cycle4"/>
    <dgm:cxn modelId="{8345FFFB-110C-415C-B894-10A232B092B3}" type="presOf" srcId="{B3ED0951-5AFC-4D80-A1DE-4814036E1FCC}" destId="{2A7FA422-5A43-45FC-909B-1F3E49265EE2}" srcOrd="0" destOrd="0" presId="urn:microsoft.com/office/officeart/2005/8/layout/cycle4"/>
    <dgm:cxn modelId="{F8BFF4F8-3787-4DE1-AC96-5AD920E15F33}" type="presOf" srcId="{B3ED0951-5AFC-4D80-A1DE-4814036E1FCC}" destId="{FB2BB851-1059-44A1-8A6D-63F4732B0D96}" srcOrd="1" destOrd="0" presId="urn:microsoft.com/office/officeart/2005/8/layout/cycle4"/>
    <dgm:cxn modelId="{960DE236-AD80-4849-9713-70580A7AB17C}" type="presOf" srcId="{A19FC9E0-A7F5-49A7-ADF2-5FEBBAE2109A}" destId="{0F08183D-5827-47DD-BAFF-DAF4CAFD87B2}" srcOrd="0" destOrd="0" presId="urn:microsoft.com/office/officeart/2005/8/layout/cycle4"/>
    <dgm:cxn modelId="{2C74660E-B12F-4DFC-877B-D7670FC879A5}" type="presOf" srcId="{6B0B0928-68C9-47E2-BE22-F6128AEC07F9}" destId="{52A44681-B955-4A70-B22B-F40FE23DD14E}" srcOrd="1" destOrd="0" presId="urn:microsoft.com/office/officeart/2005/8/layout/cycle4"/>
    <dgm:cxn modelId="{D1C53AEC-93E8-480A-8599-08BE45F57391}" type="presOf" srcId="{C6A69909-8BB3-4333-8A07-DCC09C21D401}" destId="{EC36F374-1CD4-4A9B-AD4D-588A9734B248}" srcOrd="1" destOrd="0" presId="urn:microsoft.com/office/officeart/2005/8/layout/cycle4"/>
    <dgm:cxn modelId="{181C5A0F-F016-4F67-B34A-5DC0329FAB47}" srcId="{505FE5DC-3371-41F5-8B01-0F0CD3933BF1}" destId="{D3C4683B-C005-4993-84A5-4353F21ADF87}" srcOrd="1" destOrd="0" parTransId="{290A7AA4-DC82-491A-A2EB-D1E225A20948}" sibTransId="{1F36F9DC-6FF3-49C9-9FA9-E83C10CC49D9}"/>
    <dgm:cxn modelId="{E0444A85-A487-4C4A-B08A-4A864107C331}" srcId="{505FE5DC-3371-41F5-8B01-0F0CD3933BF1}" destId="{EC3DC31F-6AEC-4D61-8162-D3E4F2ACD9B7}" srcOrd="0" destOrd="0" parTransId="{71584E87-AC8C-4D52-BA05-F7B851E55DD5}" sibTransId="{16F9B024-8292-4920-A566-D467F945A6B0}"/>
    <dgm:cxn modelId="{A880B356-082E-45D8-92CA-BFF85F82C2C3}" type="presOf" srcId="{6B0B0928-68C9-47E2-BE22-F6128AEC07F9}" destId="{048075D7-BF92-4AB2-B960-5DDFED302D86}" srcOrd="0" destOrd="0" presId="urn:microsoft.com/office/officeart/2005/8/layout/cycle4"/>
    <dgm:cxn modelId="{EBC670D1-672E-4FE3-9F70-6AACFC33F15C}" srcId="{505FE5DC-3371-41F5-8B01-0F0CD3933BF1}" destId="{A19FC9E0-A7F5-49A7-ADF2-5FEBBAE2109A}" srcOrd="2" destOrd="0" parTransId="{A24D6DBA-14D7-4159-8FE8-23C236A45BF2}" sibTransId="{F72BA58B-2A2A-491E-BB61-F352B0D30C72}"/>
    <dgm:cxn modelId="{8A38B5E4-45A6-4DC0-982F-99BF9B642EF9}" srcId="{81FDCA24-21E2-4BC2-9204-B7D73DB26977}" destId="{B3ED0951-5AFC-4D80-A1DE-4814036E1FCC}" srcOrd="0" destOrd="0" parTransId="{F310F32B-9E78-4AF0-9FAC-6F03B2D16111}" sibTransId="{E90D967B-CD39-46A9-959E-3D8E0E7ED6CB}"/>
    <dgm:cxn modelId="{5DBF61EE-9308-4C56-AB9F-7E24339C5F6B}" type="presOf" srcId="{D3C4683B-C005-4993-84A5-4353F21ADF87}" destId="{91676E64-6E2C-406E-8A9C-748F4C6CB965}" srcOrd="0" destOrd="0" presId="urn:microsoft.com/office/officeart/2005/8/layout/cycle4"/>
    <dgm:cxn modelId="{CFA98AA2-2D0E-4794-B78E-CD5FF8B4319D}" type="presOf" srcId="{C6A69909-8BB3-4333-8A07-DCC09C21D401}" destId="{9DBBCE19-2F44-4D56-AF6A-2BAD30394C98}" srcOrd="0" destOrd="0" presId="urn:microsoft.com/office/officeart/2005/8/layout/cycle4"/>
    <dgm:cxn modelId="{CB8A474F-47F9-4ED7-B69E-812EEEE346BE}" type="presOf" srcId="{EC3DC31F-6AEC-4D61-8162-D3E4F2ACD9B7}" destId="{0401BBBA-87F2-4E84-A89A-EE75DE976899}" srcOrd="0" destOrd="0" presId="urn:microsoft.com/office/officeart/2005/8/layout/cycle4"/>
    <dgm:cxn modelId="{36BFCABB-1304-4997-BFE2-6EB65F94D6A8}" srcId="{505FE5DC-3371-41F5-8B01-0F0CD3933BF1}" destId="{81FDCA24-21E2-4BC2-9204-B7D73DB26977}" srcOrd="3" destOrd="0" parTransId="{CF50738C-7D4B-4D07-8ED2-9B764B9EDD6F}" sibTransId="{875DE954-162A-48AA-856B-571E9EAEAFF9}"/>
    <dgm:cxn modelId="{734AD607-BB52-4892-99BB-6776635FF6A7}" srcId="{EC3DC31F-6AEC-4D61-8162-D3E4F2ACD9B7}" destId="{6B0B0928-68C9-47E2-BE22-F6128AEC07F9}" srcOrd="0" destOrd="0" parTransId="{11DC07DF-3E1D-449E-BC35-88E495EB4E94}" sibTransId="{E3D90FA8-B805-4F0A-82D9-3B377F6C8026}"/>
    <dgm:cxn modelId="{A4E98016-50A2-4537-BFF4-1107C2C10A52}" srcId="{D3C4683B-C005-4993-84A5-4353F21ADF87}" destId="{C6A69909-8BB3-4333-8A07-DCC09C21D401}" srcOrd="0" destOrd="0" parTransId="{266A8DAC-5324-426E-8CC9-752C62000717}" sibTransId="{9F76D1D5-1511-45E8-AD86-7CDBFFB4E569}"/>
    <dgm:cxn modelId="{879D8F58-4E0D-4877-8252-23593775EFB4}" type="presOf" srcId="{D9164600-2F06-442D-BBF8-24C5D4ED3836}" destId="{A882C9B9-5347-4634-9048-CE6386B97679}" srcOrd="0" destOrd="0" presId="urn:microsoft.com/office/officeart/2005/8/layout/cycle4"/>
    <dgm:cxn modelId="{33A26731-84BC-40AF-918F-B568B8F33C5B}" type="presOf" srcId="{D9164600-2F06-442D-BBF8-24C5D4ED3836}" destId="{4A2C72A9-8493-4EA1-B6C7-C9E1337898DE}" srcOrd="1" destOrd="0" presId="urn:microsoft.com/office/officeart/2005/8/layout/cycle4"/>
    <dgm:cxn modelId="{C4FDE10F-58E0-4159-8A53-8182B09C24E3}" srcId="{A19FC9E0-A7F5-49A7-ADF2-5FEBBAE2109A}" destId="{D9164600-2F06-442D-BBF8-24C5D4ED3836}" srcOrd="0" destOrd="0" parTransId="{B5C02B77-05C7-4F0D-B866-B85491DBE7C8}" sibTransId="{75D6AFF4-A7F5-48D7-94AB-EE4257A54547}"/>
    <dgm:cxn modelId="{E48DBD2D-D807-4072-BDCB-3A0CC33918FA}" type="presOf" srcId="{505FE5DC-3371-41F5-8B01-0F0CD3933BF1}" destId="{2C2B6DF0-C636-4F42-B6F9-1EADCBE62D0D}" srcOrd="0" destOrd="0" presId="urn:microsoft.com/office/officeart/2005/8/layout/cycle4"/>
    <dgm:cxn modelId="{FB9B5EEB-F221-43E3-A4BE-F3904408A7F9}" type="presParOf" srcId="{2C2B6DF0-C636-4F42-B6F9-1EADCBE62D0D}" destId="{9B0555DB-ED91-439A-AEF9-512512AE0EEA}" srcOrd="0" destOrd="0" presId="urn:microsoft.com/office/officeart/2005/8/layout/cycle4"/>
    <dgm:cxn modelId="{310EA6EF-DBAA-4D69-831E-BD06A6754056}" type="presParOf" srcId="{9B0555DB-ED91-439A-AEF9-512512AE0EEA}" destId="{1C6819A8-2C5F-43FB-9C5F-3E2143CABAB8}" srcOrd="0" destOrd="0" presId="urn:microsoft.com/office/officeart/2005/8/layout/cycle4"/>
    <dgm:cxn modelId="{CD52A39F-201A-4E63-A28C-1B14D5431EB5}" type="presParOf" srcId="{1C6819A8-2C5F-43FB-9C5F-3E2143CABAB8}" destId="{048075D7-BF92-4AB2-B960-5DDFED302D86}" srcOrd="0" destOrd="0" presId="urn:microsoft.com/office/officeart/2005/8/layout/cycle4"/>
    <dgm:cxn modelId="{9D047903-0A57-456B-8C9C-8B452B528005}" type="presParOf" srcId="{1C6819A8-2C5F-43FB-9C5F-3E2143CABAB8}" destId="{52A44681-B955-4A70-B22B-F40FE23DD14E}" srcOrd="1" destOrd="0" presId="urn:microsoft.com/office/officeart/2005/8/layout/cycle4"/>
    <dgm:cxn modelId="{00F6F850-62BC-4FA5-887C-FDE64A4C40BB}" type="presParOf" srcId="{9B0555DB-ED91-439A-AEF9-512512AE0EEA}" destId="{1DE918F1-581B-4920-B31B-0E144B51E107}" srcOrd="1" destOrd="0" presId="urn:microsoft.com/office/officeart/2005/8/layout/cycle4"/>
    <dgm:cxn modelId="{8FE6F5FC-0A2B-40D2-83CF-847C57587AD9}" type="presParOf" srcId="{1DE918F1-581B-4920-B31B-0E144B51E107}" destId="{9DBBCE19-2F44-4D56-AF6A-2BAD30394C98}" srcOrd="0" destOrd="0" presId="urn:microsoft.com/office/officeart/2005/8/layout/cycle4"/>
    <dgm:cxn modelId="{6F0DE9E9-753A-4AD2-8A93-62AF9B579640}" type="presParOf" srcId="{1DE918F1-581B-4920-B31B-0E144B51E107}" destId="{EC36F374-1CD4-4A9B-AD4D-588A9734B248}" srcOrd="1" destOrd="0" presId="urn:microsoft.com/office/officeart/2005/8/layout/cycle4"/>
    <dgm:cxn modelId="{ED17F2D0-80AA-425D-A974-0F68AA80B79E}" type="presParOf" srcId="{9B0555DB-ED91-439A-AEF9-512512AE0EEA}" destId="{F6A71C9A-B8B5-4A0D-8907-3791D3053437}" srcOrd="2" destOrd="0" presId="urn:microsoft.com/office/officeart/2005/8/layout/cycle4"/>
    <dgm:cxn modelId="{E5ECAD67-80CA-4476-AF5A-7C1079D68FE3}" type="presParOf" srcId="{F6A71C9A-B8B5-4A0D-8907-3791D3053437}" destId="{A882C9B9-5347-4634-9048-CE6386B97679}" srcOrd="0" destOrd="0" presId="urn:microsoft.com/office/officeart/2005/8/layout/cycle4"/>
    <dgm:cxn modelId="{7E48BD78-A8C2-4ED9-8A63-18EE055CBFDE}" type="presParOf" srcId="{F6A71C9A-B8B5-4A0D-8907-3791D3053437}" destId="{4A2C72A9-8493-4EA1-B6C7-C9E1337898DE}" srcOrd="1" destOrd="0" presId="urn:microsoft.com/office/officeart/2005/8/layout/cycle4"/>
    <dgm:cxn modelId="{0AC4FB68-2CF1-4301-8538-4BDC7E9A5AE7}" type="presParOf" srcId="{9B0555DB-ED91-439A-AEF9-512512AE0EEA}" destId="{BD8598F7-9730-4FA6-AC18-52410E4B9722}" srcOrd="3" destOrd="0" presId="urn:microsoft.com/office/officeart/2005/8/layout/cycle4"/>
    <dgm:cxn modelId="{7EC867F4-E910-45EA-A7B3-F4074377CB3B}" type="presParOf" srcId="{BD8598F7-9730-4FA6-AC18-52410E4B9722}" destId="{2A7FA422-5A43-45FC-909B-1F3E49265EE2}" srcOrd="0" destOrd="0" presId="urn:microsoft.com/office/officeart/2005/8/layout/cycle4"/>
    <dgm:cxn modelId="{CB3F90BE-1618-454A-8C95-5D705C69E252}" type="presParOf" srcId="{BD8598F7-9730-4FA6-AC18-52410E4B9722}" destId="{FB2BB851-1059-44A1-8A6D-63F4732B0D96}" srcOrd="1" destOrd="0" presId="urn:microsoft.com/office/officeart/2005/8/layout/cycle4"/>
    <dgm:cxn modelId="{BE62F135-EBEB-4223-A1F8-DDB7B2A89E47}" type="presParOf" srcId="{9B0555DB-ED91-439A-AEF9-512512AE0EEA}" destId="{03DE521B-A595-44D7-8432-CC48248A7E03}" srcOrd="4" destOrd="0" presId="urn:microsoft.com/office/officeart/2005/8/layout/cycle4"/>
    <dgm:cxn modelId="{8818B082-07B7-4DD3-BD86-A0AA2C314423}" type="presParOf" srcId="{2C2B6DF0-C636-4F42-B6F9-1EADCBE62D0D}" destId="{A7A0DB65-14CE-4879-98DE-B1EAF6281BDE}" srcOrd="1" destOrd="0" presId="urn:microsoft.com/office/officeart/2005/8/layout/cycle4"/>
    <dgm:cxn modelId="{310830C9-465D-42C1-B976-D04EB9932D9C}" type="presParOf" srcId="{A7A0DB65-14CE-4879-98DE-B1EAF6281BDE}" destId="{0401BBBA-87F2-4E84-A89A-EE75DE976899}" srcOrd="0" destOrd="0" presId="urn:microsoft.com/office/officeart/2005/8/layout/cycle4"/>
    <dgm:cxn modelId="{D2569836-F208-4027-8C76-542ACA52FF84}" type="presParOf" srcId="{A7A0DB65-14CE-4879-98DE-B1EAF6281BDE}" destId="{91676E64-6E2C-406E-8A9C-748F4C6CB965}" srcOrd="1" destOrd="0" presId="urn:microsoft.com/office/officeart/2005/8/layout/cycle4"/>
    <dgm:cxn modelId="{FFF55600-F5F9-4A2A-9485-251B8ED88E72}" type="presParOf" srcId="{A7A0DB65-14CE-4879-98DE-B1EAF6281BDE}" destId="{0F08183D-5827-47DD-BAFF-DAF4CAFD87B2}" srcOrd="2" destOrd="0" presId="urn:microsoft.com/office/officeart/2005/8/layout/cycle4"/>
    <dgm:cxn modelId="{77621A2D-E280-4609-AAFB-762EDE0C3B8A}" type="presParOf" srcId="{A7A0DB65-14CE-4879-98DE-B1EAF6281BDE}" destId="{6C549403-71E6-4E2B-BD80-BDA7B1A75702}" srcOrd="3" destOrd="0" presId="urn:microsoft.com/office/officeart/2005/8/layout/cycle4"/>
    <dgm:cxn modelId="{3C473CE0-AF72-4CC4-9F4D-C70631D58BDC}" type="presParOf" srcId="{A7A0DB65-14CE-4879-98DE-B1EAF6281BDE}" destId="{C0C82666-E62B-4208-A152-57AD99A3A1B6}" srcOrd="4" destOrd="0" presId="urn:microsoft.com/office/officeart/2005/8/layout/cycle4"/>
    <dgm:cxn modelId="{B61AD102-8B5C-4EDD-A967-E45FF7692DCD}" type="presParOf" srcId="{2C2B6DF0-C636-4F42-B6F9-1EADCBE62D0D}" destId="{858FDC69-BE6A-4DDD-B280-EEF979D55358}" srcOrd="2" destOrd="0" presId="urn:microsoft.com/office/officeart/2005/8/layout/cycle4"/>
    <dgm:cxn modelId="{8F20CDB4-9BEF-47A3-ACA1-72401F1EA075}" type="presParOf" srcId="{2C2B6DF0-C636-4F42-B6F9-1EADCBE62D0D}" destId="{B1508F78-09B0-4CBC-8E58-DB95CC1379CF}"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E3DFBA-F8E5-4813-BE51-D1348B927C45}"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sl-SI"/>
        </a:p>
      </dgm:t>
    </dgm:pt>
    <dgm:pt modelId="{4F4BA261-118F-4CC6-B501-2EA2199E8489}">
      <dgm:prSet phldrT="[besedilo]"/>
      <dgm:spPr>
        <a:solidFill>
          <a:srgbClr val="07787E"/>
        </a:solidFill>
      </dgm:spPr>
      <dgm:t>
        <a:bodyPr/>
        <a:lstStyle/>
        <a:p>
          <a:r>
            <a:rPr lang="sl-SI" dirty="0"/>
            <a:t>TERITORIALNI PRISTOPI                                     (celostni trajnostni razvoj)</a:t>
          </a:r>
        </a:p>
      </dgm:t>
    </dgm:pt>
    <dgm:pt modelId="{0BAEF847-9561-4608-910F-DD754ADEA4E4}" type="parTrans" cxnId="{03A9BAA5-5B61-4C2D-870A-34E557381F10}">
      <dgm:prSet/>
      <dgm:spPr/>
      <dgm:t>
        <a:bodyPr/>
        <a:lstStyle/>
        <a:p>
          <a:endParaRPr lang="sl-SI"/>
        </a:p>
      </dgm:t>
    </dgm:pt>
    <dgm:pt modelId="{5E3E2405-9E76-4DD0-AB1B-670CA3276702}" type="sibTrans" cxnId="{03A9BAA5-5B61-4C2D-870A-34E557381F10}">
      <dgm:prSet/>
      <dgm:spPr/>
      <dgm:t>
        <a:bodyPr/>
        <a:lstStyle/>
        <a:p>
          <a:endParaRPr lang="sl-SI"/>
        </a:p>
      </dgm:t>
    </dgm:pt>
    <dgm:pt modelId="{FBF420D4-C218-47D9-8A3D-6E4AC0AD28E9}">
      <dgm:prSet phldrT="[besedilo]" custT="1"/>
      <dgm:spPr>
        <a:solidFill>
          <a:srgbClr val="818BA4"/>
        </a:solidFill>
      </dgm:spPr>
      <dgm:t>
        <a:bodyPr anchor="t"/>
        <a:lstStyle/>
        <a:p>
          <a:pPr algn="ctr"/>
          <a:r>
            <a:rPr lang="sl-SI" sz="1400" b="1" dirty="0"/>
            <a:t>TRAJNOSTNI RAZVOJ MEST</a:t>
          </a:r>
        </a:p>
        <a:p>
          <a:pPr algn="l"/>
          <a:r>
            <a:rPr lang="sl-SI" sz="1400" b="1" dirty="0"/>
            <a:t>* </a:t>
          </a:r>
          <a:r>
            <a:rPr lang="sl-SI" sz="1400" b="0" dirty="0"/>
            <a:t>Re</a:t>
          </a:r>
          <a:r>
            <a:rPr lang="sl-SI" sz="1400" dirty="0"/>
            <a:t>ševanje </a:t>
          </a:r>
          <a:r>
            <a:rPr lang="sl-SI" sz="1400" dirty="0" err="1"/>
            <a:t>okoljskih</a:t>
          </a:r>
          <a:r>
            <a:rPr lang="sl-SI" sz="1400" dirty="0"/>
            <a:t> in podnebnih izzivov.</a:t>
          </a:r>
        </a:p>
        <a:p>
          <a:r>
            <a:rPr lang="sl-SI" sz="1400" dirty="0"/>
            <a:t>* Izkoriščanje potenciala digitalnih tehnologij za inovacije.</a:t>
          </a:r>
        </a:p>
        <a:p>
          <a:r>
            <a:rPr lang="sl-SI" sz="1400" dirty="0"/>
            <a:t>* Podpora razvoju funkcionalnih mestnih območij.</a:t>
          </a:r>
        </a:p>
        <a:p>
          <a:r>
            <a:rPr lang="sl-SI" sz="1400" dirty="0"/>
            <a:t>* SC: Pametna, Zelena, Družbena Evropa, Evropa bližje državljanom.</a:t>
          </a:r>
        </a:p>
        <a:p>
          <a:r>
            <a:rPr lang="sl-SI" sz="1400" dirty="0"/>
            <a:t>* Območje izvajanja: mestna območja.</a:t>
          </a:r>
        </a:p>
        <a:p>
          <a:endParaRPr lang="sl-SI" sz="1400" dirty="0"/>
        </a:p>
      </dgm:t>
    </dgm:pt>
    <dgm:pt modelId="{FDB2BE7E-193F-49A6-89BC-79663C31C85C}" type="parTrans" cxnId="{64C67400-F2A1-444A-97EF-16E241BFD762}">
      <dgm:prSet/>
      <dgm:spPr/>
      <dgm:t>
        <a:bodyPr/>
        <a:lstStyle/>
        <a:p>
          <a:endParaRPr lang="sl-SI"/>
        </a:p>
      </dgm:t>
    </dgm:pt>
    <dgm:pt modelId="{26B9BACC-FBC4-4F17-948A-A4C7AECEEC40}" type="sibTrans" cxnId="{64C67400-F2A1-444A-97EF-16E241BFD762}">
      <dgm:prSet/>
      <dgm:spPr/>
      <dgm:t>
        <a:bodyPr/>
        <a:lstStyle/>
        <a:p>
          <a:endParaRPr lang="sl-SI"/>
        </a:p>
      </dgm:t>
    </dgm:pt>
    <dgm:pt modelId="{169F6671-3827-4906-B6E5-C5B26D91DD0E}">
      <dgm:prSet phldrT="[besedilo]" custT="1"/>
      <dgm:spPr>
        <a:solidFill>
          <a:srgbClr val="808AA2"/>
        </a:solidFill>
      </dgm:spPr>
      <dgm:t>
        <a:bodyPr anchor="t"/>
        <a:lstStyle/>
        <a:p>
          <a:pPr algn="ctr"/>
          <a:r>
            <a:rPr lang="sl-SI" sz="1400" b="1" dirty="0"/>
            <a:t>LOKALNI RAZVOJ (CLLD)</a:t>
          </a:r>
        </a:p>
        <a:p>
          <a:pPr algn="l"/>
          <a:r>
            <a:rPr lang="sl-SI" sz="1400" b="1" dirty="0"/>
            <a:t>* </a:t>
          </a:r>
          <a:r>
            <a:rPr lang="sl-SI" sz="1400" b="0" dirty="0"/>
            <a:t>Pristop „od spodaj navzgor“ za razvoj in zmanjševanje razvojnih razlik posameznih območij.</a:t>
          </a:r>
        </a:p>
        <a:p>
          <a:pPr algn="l"/>
          <a:r>
            <a:rPr lang="sl-SI" sz="1400" b="1" dirty="0"/>
            <a:t> * </a:t>
          </a:r>
          <a:r>
            <a:rPr lang="sl-SI" sz="1400" b="0" dirty="0"/>
            <a:t>Lokalne akcijske skupine LAS.</a:t>
          </a:r>
        </a:p>
        <a:p>
          <a:r>
            <a:rPr lang="sl-SI" sz="1400" b="0" dirty="0"/>
            <a:t> * Območje izvajanja: celotna Slovenija.</a:t>
          </a:r>
        </a:p>
      </dgm:t>
    </dgm:pt>
    <dgm:pt modelId="{A3CB4217-D4DA-4201-A889-81CB236E31FC}" type="parTrans" cxnId="{B7B0F302-4F56-4346-A3D1-F35AFB1DAC42}">
      <dgm:prSet/>
      <dgm:spPr/>
      <dgm:t>
        <a:bodyPr/>
        <a:lstStyle/>
        <a:p>
          <a:endParaRPr lang="sl-SI"/>
        </a:p>
      </dgm:t>
    </dgm:pt>
    <dgm:pt modelId="{C4266DE0-36BE-4F6E-82FF-EF34430458E0}" type="sibTrans" cxnId="{B7B0F302-4F56-4346-A3D1-F35AFB1DAC42}">
      <dgm:prSet/>
      <dgm:spPr/>
      <dgm:t>
        <a:bodyPr/>
        <a:lstStyle/>
        <a:p>
          <a:endParaRPr lang="sl-SI"/>
        </a:p>
      </dgm:t>
    </dgm:pt>
    <dgm:pt modelId="{9F5A902D-C9AF-49F9-9148-EFBB4C146E80}">
      <dgm:prSet phldrT="[besedilo]" custT="1"/>
      <dgm:spPr>
        <a:solidFill>
          <a:srgbClr val="808AA2"/>
        </a:solidFill>
      </dgm:spPr>
      <dgm:t>
        <a:bodyPr/>
        <a:lstStyle/>
        <a:p>
          <a:pPr algn="ctr"/>
          <a:endParaRPr lang="sl-SI" sz="1400" b="1" dirty="0"/>
        </a:p>
        <a:p>
          <a:pPr algn="ctr"/>
          <a:endParaRPr lang="sl-SI" sz="1400" b="1" dirty="0"/>
        </a:p>
        <a:p>
          <a:pPr algn="ctr"/>
          <a:r>
            <a:rPr lang="sl-SI" sz="1400" b="1" dirty="0"/>
            <a:t>ENDOGENA REGIONALNA POLITIKA</a:t>
          </a:r>
        </a:p>
        <a:p>
          <a:pPr algn="l"/>
          <a:r>
            <a:rPr lang="sl-SI" sz="1400" b="0" dirty="0"/>
            <a:t>* Politika, ki je usmerjena v uresničevanje teritorialnih razvojnih ciljev in se izvaja kot povezovanje notranjih razvojnih pobud razvojnih regij po načelu »od spodaj navzgor«.</a:t>
          </a:r>
        </a:p>
        <a:p>
          <a:pPr algn="l"/>
          <a:r>
            <a:rPr lang="sl-SI" sz="1400" b="0" dirty="0"/>
            <a:t>* Regionalni razvojni programi RRP.</a:t>
          </a:r>
        </a:p>
        <a:p>
          <a:pPr algn="l"/>
          <a:r>
            <a:rPr lang="sl-SI" sz="1400" b="0" dirty="0"/>
            <a:t>* Geografsko območje RRP so razvojne regije.</a:t>
          </a:r>
        </a:p>
        <a:p>
          <a:pPr algn="l"/>
          <a:r>
            <a:rPr lang="sl-SI" sz="1400" b="0" dirty="0"/>
            <a:t>* Usmerja se na potenciale in posebna izhodišča oddaljenih lokalnih območij in skupnosti ter za premagovanje negativnih učinkov nizke stopnje poseljenosti in obrobnosti.</a:t>
          </a:r>
        </a:p>
        <a:p>
          <a:pPr algn="ctr"/>
          <a:endParaRPr lang="sl-SI" sz="1400" b="0" dirty="0"/>
        </a:p>
        <a:p>
          <a:pPr algn="ctr"/>
          <a:r>
            <a:rPr lang="sl-SI" sz="1400" b="0" dirty="0"/>
            <a:t> </a:t>
          </a:r>
        </a:p>
      </dgm:t>
    </dgm:pt>
    <dgm:pt modelId="{F909DBE0-2504-4DA3-991D-0155822D63B2}" type="parTrans" cxnId="{A18D826F-D8E5-46D9-8A15-0724E5CD4046}">
      <dgm:prSet/>
      <dgm:spPr/>
      <dgm:t>
        <a:bodyPr/>
        <a:lstStyle/>
        <a:p>
          <a:endParaRPr lang="sl-SI"/>
        </a:p>
      </dgm:t>
    </dgm:pt>
    <dgm:pt modelId="{C75CDAF7-D570-40C5-B7EF-1AB9CFD0099A}" type="sibTrans" cxnId="{A18D826F-D8E5-46D9-8A15-0724E5CD4046}">
      <dgm:prSet/>
      <dgm:spPr/>
      <dgm:t>
        <a:bodyPr/>
        <a:lstStyle/>
        <a:p>
          <a:endParaRPr lang="sl-SI"/>
        </a:p>
      </dgm:t>
    </dgm:pt>
    <dgm:pt modelId="{C5630003-2311-43B0-8C10-FA9EFF821B6E}" type="pres">
      <dgm:prSet presAssocID="{D1E3DFBA-F8E5-4813-BE51-D1348B927C45}" presName="composite" presStyleCnt="0">
        <dgm:presLayoutVars>
          <dgm:chMax val="1"/>
          <dgm:dir/>
          <dgm:resizeHandles val="exact"/>
        </dgm:presLayoutVars>
      </dgm:prSet>
      <dgm:spPr/>
      <dgm:t>
        <a:bodyPr/>
        <a:lstStyle/>
        <a:p>
          <a:endParaRPr lang="sl-SI"/>
        </a:p>
      </dgm:t>
    </dgm:pt>
    <dgm:pt modelId="{21B39A61-B301-4EE4-A27A-978BFBA0EC0E}" type="pres">
      <dgm:prSet presAssocID="{4F4BA261-118F-4CC6-B501-2EA2199E8489}" presName="roof" presStyleLbl="dkBgShp" presStyleIdx="0" presStyleCnt="2"/>
      <dgm:spPr/>
      <dgm:t>
        <a:bodyPr/>
        <a:lstStyle/>
        <a:p>
          <a:endParaRPr lang="sl-SI"/>
        </a:p>
      </dgm:t>
    </dgm:pt>
    <dgm:pt modelId="{B8729FBE-0AD7-4F92-9474-C52C677F02C8}" type="pres">
      <dgm:prSet presAssocID="{4F4BA261-118F-4CC6-B501-2EA2199E8489}" presName="pillars" presStyleCnt="0"/>
      <dgm:spPr/>
    </dgm:pt>
    <dgm:pt modelId="{2DAD5533-30D4-4B45-BCC4-EF76FDDEE428}" type="pres">
      <dgm:prSet presAssocID="{4F4BA261-118F-4CC6-B501-2EA2199E8489}" presName="pillar1" presStyleLbl="node1" presStyleIdx="0" presStyleCnt="3">
        <dgm:presLayoutVars>
          <dgm:bulletEnabled val="1"/>
        </dgm:presLayoutVars>
      </dgm:prSet>
      <dgm:spPr/>
      <dgm:t>
        <a:bodyPr/>
        <a:lstStyle/>
        <a:p>
          <a:endParaRPr lang="sl-SI"/>
        </a:p>
      </dgm:t>
    </dgm:pt>
    <dgm:pt modelId="{E7938CB2-5E28-48A3-A168-06ED264664F1}" type="pres">
      <dgm:prSet presAssocID="{169F6671-3827-4906-B6E5-C5B26D91DD0E}" presName="pillarX" presStyleLbl="node1" presStyleIdx="1" presStyleCnt="3">
        <dgm:presLayoutVars>
          <dgm:bulletEnabled val="1"/>
        </dgm:presLayoutVars>
      </dgm:prSet>
      <dgm:spPr/>
      <dgm:t>
        <a:bodyPr/>
        <a:lstStyle/>
        <a:p>
          <a:endParaRPr lang="sl-SI"/>
        </a:p>
      </dgm:t>
    </dgm:pt>
    <dgm:pt modelId="{BB5B7817-859A-425F-809F-1BEC8B47DB0C}" type="pres">
      <dgm:prSet presAssocID="{9F5A902D-C9AF-49F9-9148-EFBB4C146E80}" presName="pillarX" presStyleLbl="node1" presStyleIdx="2" presStyleCnt="3">
        <dgm:presLayoutVars>
          <dgm:bulletEnabled val="1"/>
        </dgm:presLayoutVars>
      </dgm:prSet>
      <dgm:spPr/>
      <dgm:t>
        <a:bodyPr/>
        <a:lstStyle/>
        <a:p>
          <a:endParaRPr lang="sl-SI"/>
        </a:p>
      </dgm:t>
    </dgm:pt>
    <dgm:pt modelId="{B09647CC-9AC8-4F9B-AD37-022AF791DC6C}" type="pres">
      <dgm:prSet presAssocID="{4F4BA261-118F-4CC6-B501-2EA2199E8489}" presName="base" presStyleLbl="dkBgShp" presStyleIdx="1" presStyleCnt="2"/>
      <dgm:spPr>
        <a:solidFill>
          <a:srgbClr val="07787E"/>
        </a:solidFill>
      </dgm:spPr>
    </dgm:pt>
  </dgm:ptLst>
  <dgm:cxnLst>
    <dgm:cxn modelId="{A18D826F-D8E5-46D9-8A15-0724E5CD4046}" srcId="{4F4BA261-118F-4CC6-B501-2EA2199E8489}" destId="{9F5A902D-C9AF-49F9-9148-EFBB4C146E80}" srcOrd="2" destOrd="0" parTransId="{F909DBE0-2504-4DA3-991D-0155822D63B2}" sibTransId="{C75CDAF7-D570-40C5-B7EF-1AB9CFD0099A}"/>
    <dgm:cxn modelId="{B7B0F302-4F56-4346-A3D1-F35AFB1DAC42}" srcId="{4F4BA261-118F-4CC6-B501-2EA2199E8489}" destId="{169F6671-3827-4906-B6E5-C5B26D91DD0E}" srcOrd="1" destOrd="0" parTransId="{A3CB4217-D4DA-4201-A889-81CB236E31FC}" sibTransId="{C4266DE0-36BE-4F6E-82FF-EF34430458E0}"/>
    <dgm:cxn modelId="{86D72488-F927-4C2C-821A-808D4F19B6A5}" type="presOf" srcId="{169F6671-3827-4906-B6E5-C5B26D91DD0E}" destId="{E7938CB2-5E28-48A3-A168-06ED264664F1}" srcOrd="0" destOrd="0" presId="urn:microsoft.com/office/officeart/2005/8/layout/hList3"/>
    <dgm:cxn modelId="{CB06FB9E-B254-4C1A-BE9C-C9DC0407587F}" type="presOf" srcId="{9F5A902D-C9AF-49F9-9148-EFBB4C146E80}" destId="{BB5B7817-859A-425F-809F-1BEC8B47DB0C}" srcOrd="0" destOrd="0" presId="urn:microsoft.com/office/officeart/2005/8/layout/hList3"/>
    <dgm:cxn modelId="{03A9BAA5-5B61-4C2D-870A-34E557381F10}" srcId="{D1E3DFBA-F8E5-4813-BE51-D1348B927C45}" destId="{4F4BA261-118F-4CC6-B501-2EA2199E8489}" srcOrd="0" destOrd="0" parTransId="{0BAEF847-9561-4608-910F-DD754ADEA4E4}" sibTransId="{5E3E2405-9E76-4DD0-AB1B-670CA3276702}"/>
    <dgm:cxn modelId="{A0781856-8D55-4CBA-ABD0-5D366EE6650F}" type="presOf" srcId="{D1E3DFBA-F8E5-4813-BE51-D1348B927C45}" destId="{C5630003-2311-43B0-8C10-FA9EFF821B6E}" srcOrd="0" destOrd="0" presId="urn:microsoft.com/office/officeart/2005/8/layout/hList3"/>
    <dgm:cxn modelId="{64C67400-F2A1-444A-97EF-16E241BFD762}" srcId="{4F4BA261-118F-4CC6-B501-2EA2199E8489}" destId="{FBF420D4-C218-47D9-8A3D-6E4AC0AD28E9}" srcOrd="0" destOrd="0" parTransId="{FDB2BE7E-193F-49A6-89BC-79663C31C85C}" sibTransId="{26B9BACC-FBC4-4F17-948A-A4C7AECEEC40}"/>
    <dgm:cxn modelId="{379A0F15-C19D-4D86-92A6-ECB29332BF55}" type="presOf" srcId="{4F4BA261-118F-4CC6-B501-2EA2199E8489}" destId="{21B39A61-B301-4EE4-A27A-978BFBA0EC0E}" srcOrd="0" destOrd="0" presId="urn:microsoft.com/office/officeart/2005/8/layout/hList3"/>
    <dgm:cxn modelId="{6190EBD4-AAE5-4699-AAE3-D8319285E4BC}" type="presOf" srcId="{FBF420D4-C218-47D9-8A3D-6E4AC0AD28E9}" destId="{2DAD5533-30D4-4B45-BCC4-EF76FDDEE428}" srcOrd="0" destOrd="0" presId="urn:microsoft.com/office/officeart/2005/8/layout/hList3"/>
    <dgm:cxn modelId="{E09B6D42-48E7-4883-8BFB-0A5AAA22A8DC}" type="presParOf" srcId="{C5630003-2311-43B0-8C10-FA9EFF821B6E}" destId="{21B39A61-B301-4EE4-A27A-978BFBA0EC0E}" srcOrd="0" destOrd="0" presId="urn:microsoft.com/office/officeart/2005/8/layout/hList3"/>
    <dgm:cxn modelId="{79162E3A-94EB-4A54-AF59-3891F08BB4D4}" type="presParOf" srcId="{C5630003-2311-43B0-8C10-FA9EFF821B6E}" destId="{B8729FBE-0AD7-4F92-9474-C52C677F02C8}" srcOrd="1" destOrd="0" presId="urn:microsoft.com/office/officeart/2005/8/layout/hList3"/>
    <dgm:cxn modelId="{BD28A32B-6A21-4A13-9943-B2FA121E79FF}" type="presParOf" srcId="{B8729FBE-0AD7-4F92-9474-C52C677F02C8}" destId="{2DAD5533-30D4-4B45-BCC4-EF76FDDEE428}" srcOrd="0" destOrd="0" presId="urn:microsoft.com/office/officeart/2005/8/layout/hList3"/>
    <dgm:cxn modelId="{F2E70151-5311-44D5-853F-37851301BF6F}" type="presParOf" srcId="{B8729FBE-0AD7-4F92-9474-C52C677F02C8}" destId="{E7938CB2-5E28-48A3-A168-06ED264664F1}" srcOrd="1" destOrd="0" presId="urn:microsoft.com/office/officeart/2005/8/layout/hList3"/>
    <dgm:cxn modelId="{013F2FC3-BD8C-4A41-8C30-D2B9E3EFBC91}" type="presParOf" srcId="{B8729FBE-0AD7-4F92-9474-C52C677F02C8}" destId="{BB5B7817-859A-425F-809F-1BEC8B47DB0C}" srcOrd="2" destOrd="0" presId="urn:microsoft.com/office/officeart/2005/8/layout/hList3"/>
    <dgm:cxn modelId="{AAA6DEE8-D72A-4DD8-A7ED-1A1C4C7E1BB3}" type="presParOf" srcId="{C5630003-2311-43B0-8C10-FA9EFF821B6E}" destId="{B09647CC-9AC8-4F9B-AD37-022AF791DC6C}" srcOrd="2" destOrd="0" presId="urn:microsoft.com/office/officeart/2005/8/layout/hList3"/>
  </dgm:cxnLst>
  <dgm:bg>
    <a:solidFill>
      <a:srgbClr val="8BE0A6"/>
    </a:solid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6AA931-1D16-49B1-8516-77B56B7B0EB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sl-SI"/>
        </a:p>
      </dgm:t>
    </dgm:pt>
    <dgm:pt modelId="{9F397A45-6CF6-438C-AD04-4DDB7FA7D2FC}">
      <dgm:prSet phldrT="[besedilo]"/>
      <dgm:spPr>
        <a:solidFill>
          <a:srgbClr val="A46BA7"/>
        </a:solidFill>
      </dgm:spPr>
      <dgm:t>
        <a:bodyPr/>
        <a:lstStyle/>
        <a:p>
          <a:r>
            <a:rPr lang="sl-SI" b="1" dirty="0"/>
            <a:t>UKREPI    </a:t>
          </a:r>
          <a:r>
            <a:rPr lang="sl-SI" dirty="0"/>
            <a:t>                                za pospešitev rasti produktivnosti: </a:t>
          </a:r>
        </a:p>
      </dgm:t>
    </dgm:pt>
    <dgm:pt modelId="{D01DE5B6-E202-4AE9-A5A1-3B762B7A3A5D}" type="parTrans" cxnId="{20FFE66E-27B6-4B34-B4D1-74B6312AFC71}">
      <dgm:prSet/>
      <dgm:spPr/>
      <dgm:t>
        <a:bodyPr/>
        <a:lstStyle/>
        <a:p>
          <a:endParaRPr lang="sl-SI"/>
        </a:p>
      </dgm:t>
    </dgm:pt>
    <dgm:pt modelId="{2B5FF60B-F41A-4D56-AC02-BDD350C791AF}" type="sibTrans" cxnId="{20FFE66E-27B6-4B34-B4D1-74B6312AFC71}">
      <dgm:prSet/>
      <dgm:spPr/>
      <dgm:t>
        <a:bodyPr/>
        <a:lstStyle/>
        <a:p>
          <a:endParaRPr lang="sl-SI"/>
        </a:p>
      </dgm:t>
    </dgm:pt>
    <dgm:pt modelId="{B1EF32DF-91A7-415D-9DC2-C5DCD6141EBB}">
      <dgm:prSet phldrT="[besedilo]"/>
      <dgm:spPr>
        <a:solidFill>
          <a:srgbClr val="FFFFFF"/>
        </a:solidFill>
        <a:ln>
          <a:solidFill>
            <a:srgbClr val="9E67A1">
              <a:alpha val="90000"/>
            </a:srgbClr>
          </a:solidFill>
        </a:ln>
      </dgm:spPr>
      <dgm:t>
        <a:bodyPr/>
        <a:lstStyle/>
        <a:p>
          <a:r>
            <a:rPr lang="sl-SI" dirty="0"/>
            <a:t>krepitev raziskovalno-razvojne dejavnosti in inovacij,</a:t>
          </a:r>
        </a:p>
      </dgm:t>
    </dgm:pt>
    <dgm:pt modelId="{1B2C6FFD-0BFF-4015-B4CA-14F8D545FAEE}" type="parTrans" cxnId="{BA4A1E2A-2B61-4A3A-9BBF-6D9CFD3228DA}">
      <dgm:prSet/>
      <dgm:spPr/>
      <dgm:t>
        <a:bodyPr/>
        <a:lstStyle/>
        <a:p>
          <a:endParaRPr lang="sl-SI"/>
        </a:p>
      </dgm:t>
    </dgm:pt>
    <dgm:pt modelId="{A39C9D30-9591-4727-A599-BCD6AAF350E4}" type="sibTrans" cxnId="{BA4A1E2A-2B61-4A3A-9BBF-6D9CFD3228DA}">
      <dgm:prSet/>
      <dgm:spPr/>
      <dgm:t>
        <a:bodyPr/>
        <a:lstStyle/>
        <a:p>
          <a:endParaRPr lang="sl-SI"/>
        </a:p>
      </dgm:t>
    </dgm:pt>
    <dgm:pt modelId="{684A8E52-B04B-4DE7-B905-9510BB8A36E2}">
      <dgm:prSet phldrT="[besedilo]"/>
      <dgm:spPr>
        <a:solidFill>
          <a:srgbClr val="FFFFFF"/>
        </a:solidFill>
        <a:ln>
          <a:solidFill>
            <a:srgbClr val="9E67A1">
              <a:alpha val="90000"/>
            </a:srgbClr>
          </a:solidFill>
        </a:ln>
      </dgm:spPr>
      <dgm:t>
        <a:bodyPr/>
        <a:lstStyle/>
        <a:p>
          <a:r>
            <a:rPr lang="sl-SI" dirty="0"/>
            <a:t>hitrejša digitalna preobrazba,</a:t>
          </a:r>
        </a:p>
      </dgm:t>
    </dgm:pt>
    <dgm:pt modelId="{804A88C1-E9EA-449A-B994-1EF14E7F88D8}" type="parTrans" cxnId="{C7FD4136-4BA1-4226-A796-A04D8714861C}">
      <dgm:prSet/>
      <dgm:spPr/>
      <dgm:t>
        <a:bodyPr/>
        <a:lstStyle/>
        <a:p>
          <a:endParaRPr lang="sl-SI"/>
        </a:p>
      </dgm:t>
    </dgm:pt>
    <dgm:pt modelId="{D899191C-7BA4-4DFB-AC8B-E0D0D5789900}" type="sibTrans" cxnId="{C7FD4136-4BA1-4226-A796-A04D8714861C}">
      <dgm:prSet/>
      <dgm:spPr/>
      <dgm:t>
        <a:bodyPr/>
        <a:lstStyle/>
        <a:p>
          <a:endParaRPr lang="sl-SI"/>
        </a:p>
      </dgm:t>
    </dgm:pt>
    <dgm:pt modelId="{5147936F-D668-4022-A075-60C7670B8626}">
      <dgm:prSet phldrT="[besedilo]"/>
      <dgm:spPr>
        <a:solidFill>
          <a:srgbClr val="9E67A1"/>
        </a:solidFill>
      </dgm:spPr>
      <dgm:t>
        <a:bodyPr/>
        <a:lstStyle/>
        <a:p>
          <a:r>
            <a:rPr lang="sl-SI" b="1" dirty="0"/>
            <a:t>NALOŽBE                                   </a:t>
          </a:r>
          <a:r>
            <a:rPr lang="sl-SI" b="0" dirty="0"/>
            <a:t>v izboljšave </a:t>
          </a:r>
          <a:r>
            <a:rPr lang="it-IT" b="0" dirty="0" err="1"/>
            <a:t>raziskovalnega</a:t>
          </a:r>
          <a:r>
            <a:rPr lang="it-IT" b="0" dirty="0"/>
            <a:t>, </a:t>
          </a:r>
          <a:r>
            <a:rPr lang="it-IT" b="0" dirty="0" err="1"/>
            <a:t>razvojnega</a:t>
          </a:r>
          <a:r>
            <a:rPr lang="it-IT" b="0" dirty="0"/>
            <a:t> in </a:t>
          </a:r>
          <a:r>
            <a:rPr lang="it-IT" b="0" dirty="0" err="1"/>
            <a:t>inovacijskega</a:t>
          </a:r>
          <a:r>
            <a:rPr lang="it-IT" b="0" dirty="0"/>
            <a:t> </a:t>
          </a:r>
          <a:r>
            <a:rPr lang="it-IT" b="0" dirty="0" err="1"/>
            <a:t>ekosistema</a:t>
          </a:r>
          <a:r>
            <a:rPr lang="sl-SI" b="0" dirty="0"/>
            <a:t>:</a:t>
          </a:r>
        </a:p>
      </dgm:t>
    </dgm:pt>
    <dgm:pt modelId="{8C5DD7F9-CE68-42E8-BF50-8B8ED91DBDC7}" type="parTrans" cxnId="{622B334B-A9CC-4DE1-8AC3-9E82A6288EB4}">
      <dgm:prSet/>
      <dgm:spPr/>
      <dgm:t>
        <a:bodyPr/>
        <a:lstStyle/>
        <a:p>
          <a:endParaRPr lang="sl-SI"/>
        </a:p>
      </dgm:t>
    </dgm:pt>
    <dgm:pt modelId="{81E1A6DB-81E4-4922-9C8A-66BF94F78378}" type="sibTrans" cxnId="{622B334B-A9CC-4DE1-8AC3-9E82A6288EB4}">
      <dgm:prSet/>
      <dgm:spPr/>
      <dgm:t>
        <a:bodyPr/>
        <a:lstStyle/>
        <a:p>
          <a:endParaRPr lang="sl-SI"/>
        </a:p>
      </dgm:t>
    </dgm:pt>
    <dgm:pt modelId="{D1A3E2EA-1E9B-4F64-B9ED-B953E30CB6F4}">
      <dgm:prSet phldrT="[besedilo]"/>
      <dgm:spPr>
        <a:solidFill>
          <a:srgbClr val="FFFFFF"/>
        </a:solidFill>
        <a:ln>
          <a:solidFill>
            <a:srgbClr val="A46BA7">
              <a:alpha val="90000"/>
            </a:srgbClr>
          </a:solidFill>
        </a:ln>
      </dgm:spPr>
      <dgm:t>
        <a:bodyPr/>
        <a:lstStyle/>
        <a:p>
          <a:r>
            <a:rPr lang="sl-SI" dirty="0"/>
            <a:t>raziskave, razvoj in inovacije,</a:t>
          </a:r>
        </a:p>
      </dgm:t>
    </dgm:pt>
    <dgm:pt modelId="{0133ACBA-ECAF-4C25-9ABE-5A08F80B344E}" type="parTrans" cxnId="{49D56586-F2A9-4CA0-BB1A-97F9A917D32D}">
      <dgm:prSet/>
      <dgm:spPr/>
      <dgm:t>
        <a:bodyPr/>
        <a:lstStyle/>
        <a:p>
          <a:endParaRPr lang="sl-SI"/>
        </a:p>
      </dgm:t>
    </dgm:pt>
    <dgm:pt modelId="{AAA64094-E4EA-41F3-BE2E-3E783D9054CF}" type="sibTrans" cxnId="{49D56586-F2A9-4CA0-BB1A-97F9A917D32D}">
      <dgm:prSet/>
      <dgm:spPr/>
      <dgm:t>
        <a:bodyPr/>
        <a:lstStyle/>
        <a:p>
          <a:endParaRPr lang="sl-SI"/>
        </a:p>
      </dgm:t>
    </dgm:pt>
    <dgm:pt modelId="{F7E1ED08-DEBB-4ABA-99CB-8F9A1DD1315E}">
      <dgm:prSet phldrT="[besedilo]"/>
      <dgm:spPr>
        <a:solidFill>
          <a:srgbClr val="9E67A1"/>
        </a:solidFill>
      </dgm:spPr>
      <dgm:t>
        <a:bodyPr/>
        <a:lstStyle/>
        <a:p>
          <a:r>
            <a:rPr lang="sl-SI" b="1" dirty="0"/>
            <a:t>OMOGOČITVENI POGOJI</a:t>
          </a:r>
        </a:p>
      </dgm:t>
    </dgm:pt>
    <dgm:pt modelId="{6AE98C0A-3F89-4730-AC7B-ABB38E101FC9}" type="parTrans" cxnId="{97B5AC40-B12E-46CC-AC6F-51B76BD3EED6}">
      <dgm:prSet/>
      <dgm:spPr/>
      <dgm:t>
        <a:bodyPr/>
        <a:lstStyle/>
        <a:p>
          <a:endParaRPr lang="sl-SI"/>
        </a:p>
      </dgm:t>
    </dgm:pt>
    <dgm:pt modelId="{AA5F6C2C-EC83-4ACC-B94B-F0D8745E1109}" type="sibTrans" cxnId="{97B5AC40-B12E-46CC-AC6F-51B76BD3EED6}">
      <dgm:prSet/>
      <dgm:spPr/>
      <dgm:t>
        <a:bodyPr/>
        <a:lstStyle/>
        <a:p>
          <a:endParaRPr lang="sl-SI"/>
        </a:p>
      </dgm:t>
    </dgm:pt>
    <dgm:pt modelId="{2EBEB493-7423-4781-B8D9-CD16C44B102F}">
      <dgm:prSet phldrT="[besedilo]"/>
      <dgm:spPr>
        <a:solidFill>
          <a:srgbClr val="FFFFFF"/>
        </a:solidFill>
        <a:ln>
          <a:solidFill>
            <a:srgbClr val="9E67A1">
              <a:alpha val="90000"/>
            </a:srgbClr>
          </a:solidFill>
        </a:ln>
      </dgm:spPr>
      <dgm:t>
        <a:bodyPr/>
        <a:lstStyle/>
        <a:p>
          <a:r>
            <a:rPr lang="sl-SI" dirty="0"/>
            <a:t>Dobro upravljanje nacionalne ali regionalne strategije pametne specializacije: </a:t>
          </a:r>
          <a:r>
            <a:rPr lang="sl-SI" b="1" dirty="0"/>
            <a:t>Slovenska strategija pametne specializacije. </a:t>
          </a:r>
        </a:p>
      </dgm:t>
    </dgm:pt>
    <dgm:pt modelId="{B58B3AB6-E199-493C-9565-63813A95BDD8}" type="parTrans" cxnId="{7DF4A410-AFCF-41BA-B6F4-8761FDB9ABDC}">
      <dgm:prSet/>
      <dgm:spPr/>
      <dgm:t>
        <a:bodyPr/>
        <a:lstStyle/>
        <a:p>
          <a:endParaRPr lang="sl-SI"/>
        </a:p>
      </dgm:t>
    </dgm:pt>
    <dgm:pt modelId="{E575841D-7227-4789-8135-9B01CAAB9E39}" type="sibTrans" cxnId="{7DF4A410-AFCF-41BA-B6F4-8761FDB9ABDC}">
      <dgm:prSet/>
      <dgm:spPr/>
      <dgm:t>
        <a:bodyPr/>
        <a:lstStyle/>
        <a:p>
          <a:endParaRPr lang="sl-SI"/>
        </a:p>
      </dgm:t>
    </dgm:pt>
    <dgm:pt modelId="{B7C061DE-8189-4370-AE6D-78E3B17F8546}">
      <dgm:prSet phldrT="[besedilo]"/>
      <dgm:spPr>
        <a:solidFill>
          <a:srgbClr val="FFFFFF"/>
        </a:solidFill>
        <a:ln>
          <a:solidFill>
            <a:srgbClr val="9E67A1">
              <a:alpha val="90000"/>
            </a:srgbClr>
          </a:solidFill>
        </a:ln>
      </dgm:spPr>
      <dgm:t>
        <a:bodyPr/>
        <a:lstStyle/>
        <a:p>
          <a:endParaRPr lang="sl-SI" dirty="0"/>
        </a:p>
      </dgm:t>
    </dgm:pt>
    <dgm:pt modelId="{3EB2DBB8-B031-4E8E-A7D3-2059D4E7AF9A}" type="parTrans" cxnId="{9F300876-7CAA-416A-8C9C-CA6085F7EA87}">
      <dgm:prSet/>
      <dgm:spPr/>
      <dgm:t>
        <a:bodyPr/>
        <a:lstStyle/>
        <a:p>
          <a:endParaRPr lang="sl-SI"/>
        </a:p>
      </dgm:t>
    </dgm:pt>
    <dgm:pt modelId="{407A6AF5-6D5F-4770-A6A9-60A557AE0F83}" type="sibTrans" cxnId="{9F300876-7CAA-416A-8C9C-CA6085F7EA87}">
      <dgm:prSet/>
      <dgm:spPr/>
      <dgm:t>
        <a:bodyPr/>
        <a:lstStyle/>
        <a:p>
          <a:endParaRPr lang="sl-SI"/>
        </a:p>
      </dgm:t>
    </dgm:pt>
    <dgm:pt modelId="{ED0E2799-FE88-4645-A919-2C7B32E56D57}">
      <dgm:prSet phldrT="[besedilo]"/>
      <dgm:spPr>
        <a:solidFill>
          <a:srgbClr val="FFFFFF"/>
        </a:solidFill>
        <a:ln>
          <a:solidFill>
            <a:srgbClr val="9E67A1">
              <a:alpha val="90000"/>
            </a:srgbClr>
          </a:solidFill>
        </a:ln>
      </dgm:spPr>
      <dgm:t>
        <a:bodyPr/>
        <a:lstStyle/>
        <a:p>
          <a:r>
            <a:rPr lang="sl-SI" dirty="0"/>
            <a:t>učinkovit prehod v </a:t>
          </a:r>
          <a:r>
            <a:rPr lang="sl-SI" dirty="0" err="1"/>
            <a:t>nizkoogljično</a:t>
          </a:r>
          <a:r>
            <a:rPr lang="sl-SI" dirty="0"/>
            <a:t> krožno gospodarstvo. </a:t>
          </a:r>
        </a:p>
      </dgm:t>
    </dgm:pt>
    <dgm:pt modelId="{DB709773-6247-49CA-BF05-5AF1630941CF}" type="parTrans" cxnId="{F3BB6E85-DE7B-4A1A-8079-718022D82400}">
      <dgm:prSet/>
      <dgm:spPr/>
      <dgm:t>
        <a:bodyPr/>
        <a:lstStyle/>
        <a:p>
          <a:endParaRPr lang="sl-SI"/>
        </a:p>
      </dgm:t>
    </dgm:pt>
    <dgm:pt modelId="{BCC0D7A1-8BAA-4051-A78A-7FF2C1B25807}" type="sibTrans" cxnId="{F3BB6E85-DE7B-4A1A-8079-718022D82400}">
      <dgm:prSet/>
      <dgm:spPr/>
      <dgm:t>
        <a:bodyPr/>
        <a:lstStyle/>
        <a:p>
          <a:endParaRPr lang="sl-SI"/>
        </a:p>
      </dgm:t>
    </dgm:pt>
    <dgm:pt modelId="{CE8C25A9-A7E8-494D-B85F-3A4BDF2775C3}">
      <dgm:prSet/>
      <dgm:spPr/>
      <dgm:t>
        <a:bodyPr/>
        <a:lstStyle/>
        <a:p>
          <a:r>
            <a:rPr lang="sl-SI"/>
            <a:t>konkurenčnost malih in srednjih podjetij,</a:t>
          </a:r>
        </a:p>
      </dgm:t>
    </dgm:pt>
    <dgm:pt modelId="{1A4745AF-D388-48B6-985C-79C71E096843}" type="parTrans" cxnId="{84051578-622D-40ED-80B8-7B0373C00DBE}">
      <dgm:prSet/>
      <dgm:spPr/>
      <dgm:t>
        <a:bodyPr/>
        <a:lstStyle/>
        <a:p>
          <a:endParaRPr lang="sl-SI"/>
        </a:p>
      </dgm:t>
    </dgm:pt>
    <dgm:pt modelId="{EF716CE8-A885-49E9-88F1-0E5D83C57EBF}" type="sibTrans" cxnId="{84051578-622D-40ED-80B8-7B0373C00DBE}">
      <dgm:prSet/>
      <dgm:spPr/>
      <dgm:t>
        <a:bodyPr/>
        <a:lstStyle/>
        <a:p>
          <a:endParaRPr lang="sl-SI"/>
        </a:p>
      </dgm:t>
    </dgm:pt>
    <dgm:pt modelId="{9FC80EC7-EF42-4CB5-8651-803B236D1B3A}">
      <dgm:prSet/>
      <dgm:spPr/>
      <dgm:t>
        <a:bodyPr/>
        <a:lstStyle/>
        <a:p>
          <a:r>
            <a:rPr lang="pl-PL" dirty="0"/>
            <a:t>znanja in spretnosti za pametno specializacijo,</a:t>
          </a:r>
          <a:endParaRPr lang="sl-SI" dirty="0"/>
        </a:p>
      </dgm:t>
    </dgm:pt>
    <dgm:pt modelId="{ADFC2DD8-EB0E-4801-BBEA-E227997A6352}" type="parTrans" cxnId="{F5C2F670-DBEA-4594-91EE-263BA5C18E0B}">
      <dgm:prSet/>
      <dgm:spPr/>
      <dgm:t>
        <a:bodyPr/>
        <a:lstStyle/>
        <a:p>
          <a:endParaRPr lang="sl-SI"/>
        </a:p>
      </dgm:t>
    </dgm:pt>
    <dgm:pt modelId="{92CC28E5-0E57-4DEF-8273-68F1ED2CF90D}" type="sibTrans" cxnId="{F5C2F670-DBEA-4594-91EE-263BA5C18E0B}">
      <dgm:prSet/>
      <dgm:spPr/>
      <dgm:t>
        <a:bodyPr/>
        <a:lstStyle/>
        <a:p>
          <a:endParaRPr lang="sl-SI"/>
        </a:p>
      </dgm:t>
    </dgm:pt>
    <dgm:pt modelId="{1A74FECC-4E1D-4B78-BEAD-E6A4951677CE}">
      <dgm:prSet/>
      <dgm:spPr/>
      <dgm:t>
        <a:bodyPr/>
        <a:lstStyle/>
        <a:p>
          <a:r>
            <a:rPr lang="sl-SI" dirty="0"/>
            <a:t>digitalna preobrazba.</a:t>
          </a:r>
        </a:p>
      </dgm:t>
    </dgm:pt>
    <dgm:pt modelId="{2445A968-2BBA-498B-B72C-1191F64019F2}" type="parTrans" cxnId="{BC17F941-A966-4525-8358-B246F78FF856}">
      <dgm:prSet/>
      <dgm:spPr/>
      <dgm:t>
        <a:bodyPr/>
        <a:lstStyle/>
        <a:p>
          <a:endParaRPr lang="sl-SI"/>
        </a:p>
      </dgm:t>
    </dgm:pt>
    <dgm:pt modelId="{7E9B9A3C-F1D7-4F3D-9933-2EB0D5E0582A}" type="sibTrans" cxnId="{BC17F941-A966-4525-8358-B246F78FF856}">
      <dgm:prSet/>
      <dgm:spPr/>
      <dgm:t>
        <a:bodyPr/>
        <a:lstStyle/>
        <a:p>
          <a:endParaRPr lang="sl-SI"/>
        </a:p>
      </dgm:t>
    </dgm:pt>
    <dgm:pt modelId="{D4AE7B1D-DD6C-4C62-ACBF-3D8B34EF338D}">
      <dgm:prSet/>
      <dgm:spPr/>
      <dgm:t>
        <a:bodyPr/>
        <a:lstStyle/>
        <a:p>
          <a:r>
            <a:rPr lang="sl-SI" dirty="0"/>
            <a:t>Nacionalni ali regionalni načrt za širokopasovna omrežja: </a:t>
          </a:r>
          <a:r>
            <a:rPr lang="sl-SI" b="1" dirty="0"/>
            <a:t>Načrt razvoja </a:t>
          </a:r>
          <a:r>
            <a:rPr lang="sl-SI" b="1" dirty="0" err="1"/>
            <a:t>gigabitne</a:t>
          </a:r>
          <a:r>
            <a:rPr lang="sl-SI" b="1" dirty="0"/>
            <a:t> infrastrukture.</a:t>
          </a:r>
          <a:endParaRPr lang="sl-SI" dirty="0"/>
        </a:p>
      </dgm:t>
    </dgm:pt>
    <dgm:pt modelId="{60D13394-A03E-4D09-8B77-7F58ED3762EA}" type="parTrans" cxnId="{1104347B-13A8-4232-B115-EE63349032AC}">
      <dgm:prSet/>
      <dgm:spPr/>
      <dgm:t>
        <a:bodyPr/>
        <a:lstStyle/>
        <a:p>
          <a:endParaRPr lang="sl-SI"/>
        </a:p>
      </dgm:t>
    </dgm:pt>
    <dgm:pt modelId="{80D0A5FC-511E-4FE3-A4EC-7A8BF6BDF8B8}" type="sibTrans" cxnId="{1104347B-13A8-4232-B115-EE63349032AC}">
      <dgm:prSet/>
      <dgm:spPr/>
      <dgm:t>
        <a:bodyPr/>
        <a:lstStyle/>
        <a:p>
          <a:endParaRPr lang="sl-SI"/>
        </a:p>
      </dgm:t>
    </dgm:pt>
    <dgm:pt modelId="{7781F22F-4E54-4E21-92CB-4D93C7FE2F86}" type="pres">
      <dgm:prSet presAssocID="{4F6AA931-1D16-49B1-8516-77B56B7B0EB1}" presName="Name0" presStyleCnt="0">
        <dgm:presLayoutVars>
          <dgm:dir/>
          <dgm:animLvl val="lvl"/>
          <dgm:resizeHandles val="exact"/>
        </dgm:presLayoutVars>
      </dgm:prSet>
      <dgm:spPr/>
      <dgm:t>
        <a:bodyPr/>
        <a:lstStyle/>
        <a:p>
          <a:endParaRPr lang="sl-SI"/>
        </a:p>
      </dgm:t>
    </dgm:pt>
    <dgm:pt modelId="{8DBBA6E5-36C4-446E-A967-00BACEDE2BA4}" type="pres">
      <dgm:prSet presAssocID="{9F397A45-6CF6-438C-AD04-4DDB7FA7D2FC}" presName="composite" presStyleCnt="0"/>
      <dgm:spPr/>
    </dgm:pt>
    <dgm:pt modelId="{17EDD76E-CB0D-48EE-BFB2-9C35C8F8947F}" type="pres">
      <dgm:prSet presAssocID="{9F397A45-6CF6-438C-AD04-4DDB7FA7D2FC}" presName="parTx" presStyleLbl="alignNode1" presStyleIdx="0" presStyleCnt="3">
        <dgm:presLayoutVars>
          <dgm:chMax val="0"/>
          <dgm:chPref val="0"/>
          <dgm:bulletEnabled val="1"/>
        </dgm:presLayoutVars>
      </dgm:prSet>
      <dgm:spPr/>
      <dgm:t>
        <a:bodyPr/>
        <a:lstStyle/>
        <a:p>
          <a:endParaRPr lang="sl-SI"/>
        </a:p>
      </dgm:t>
    </dgm:pt>
    <dgm:pt modelId="{0C2CCDA9-C818-40F8-97D4-04FC75573553}" type="pres">
      <dgm:prSet presAssocID="{9F397A45-6CF6-438C-AD04-4DDB7FA7D2FC}" presName="desTx" presStyleLbl="alignAccFollowNode1" presStyleIdx="0" presStyleCnt="3">
        <dgm:presLayoutVars>
          <dgm:bulletEnabled val="1"/>
        </dgm:presLayoutVars>
      </dgm:prSet>
      <dgm:spPr/>
      <dgm:t>
        <a:bodyPr/>
        <a:lstStyle/>
        <a:p>
          <a:endParaRPr lang="sl-SI"/>
        </a:p>
      </dgm:t>
    </dgm:pt>
    <dgm:pt modelId="{DF72F8A9-C5E9-402F-8A29-7AB8434E1F7A}" type="pres">
      <dgm:prSet presAssocID="{2B5FF60B-F41A-4D56-AC02-BDD350C791AF}" presName="space" presStyleCnt="0"/>
      <dgm:spPr/>
    </dgm:pt>
    <dgm:pt modelId="{1C978410-02B8-4F11-B091-58EAAB9BA3F8}" type="pres">
      <dgm:prSet presAssocID="{5147936F-D668-4022-A075-60C7670B8626}" presName="composite" presStyleCnt="0"/>
      <dgm:spPr/>
    </dgm:pt>
    <dgm:pt modelId="{1EB6123E-1559-4CBE-A0ED-7D3BD9C445E3}" type="pres">
      <dgm:prSet presAssocID="{5147936F-D668-4022-A075-60C7670B8626}" presName="parTx" presStyleLbl="alignNode1" presStyleIdx="1" presStyleCnt="3">
        <dgm:presLayoutVars>
          <dgm:chMax val="0"/>
          <dgm:chPref val="0"/>
          <dgm:bulletEnabled val="1"/>
        </dgm:presLayoutVars>
      </dgm:prSet>
      <dgm:spPr/>
      <dgm:t>
        <a:bodyPr/>
        <a:lstStyle/>
        <a:p>
          <a:endParaRPr lang="sl-SI"/>
        </a:p>
      </dgm:t>
    </dgm:pt>
    <dgm:pt modelId="{BD23F7E2-DA9A-4C3A-992C-74C7EF8F8445}" type="pres">
      <dgm:prSet presAssocID="{5147936F-D668-4022-A075-60C7670B8626}" presName="desTx" presStyleLbl="alignAccFollowNode1" presStyleIdx="1" presStyleCnt="3">
        <dgm:presLayoutVars>
          <dgm:bulletEnabled val="1"/>
        </dgm:presLayoutVars>
      </dgm:prSet>
      <dgm:spPr/>
      <dgm:t>
        <a:bodyPr/>
        <a:lstStyle/>
        <a:p>
          <a:endParaRPr lang="sl-SI"/>
        </a:p>
      </dgm:t>
    </dgm:pt>
    <dgm:pt modelId="{CD09C1C8-635E-46FA-B5AC-F581EF2D2ACD}" type="pres">
      <dgm:prSet presAssocID="{81E1A6DB-81E4-4922-9C8A-66BF94F78378}" presName="space" presStyleCnt="0"/>
      <dgm:spPr/>
    </dgm:pt>
    <dgm:pt modelId="{13EF8CBB-5D1F-4EB2-A50C-383603B06B29}" type="pres">
      <dgm:prSet presAssocID="{F7E1ED08-DEBB-4ABA-99CB-8F9A1DD1315E}" presName="composite" presStyleCnt="0"/>
      <dgm:spPr/>
    </dgm:pt>
    <dgm:pt modelId="{617CC5D9-4B4F-43F1-B6D9-E8218AAE548F}" type="pres">
      <dgm:prSet presAssocID="{F7E1ED08-DEBB-4ABA-99CB-8F9A1DD1315E}" presName="parTx" presStyleLbl="alignNode1" presStyleIdx="2" presStyleCnt="3">
        <dgm:presLayoutVars>
          <dgm:chMax val="0"/>
          <dgm:chPref val="0"/>
          <dgm:bulletEnabled val="1"/>
        </dgm:presLayoutVars>
      </dgm:prSet>
      <dgm:spPr/>
      <dgm:t>
        <a:bodyPr/>
        <a:lstStyle/>
        <a:p>
          <a:endParaRPr lang="sl-SI"/>
        </a:p>
      </dgm:t>
    </dgm:pt>
    <dgm:pt modelId="{BA7BE2A9-1F4B-48B2-8B6B-9E18DA24F5E0}" type="pres">
      <dgm:prSet presAssocID="{F7E1ED08-DEBB-4ABA-99CB-8F9A1DD1315E}" presName="desTx" presStyleLbl="alignAccFollowNode1" presStyleIdx="2" presStyleCnt="3">
        <dgm:presLayoutVars>
          <dgm:bulletEnabled val="1"/>
        </dgm:presLayoutVars>
      </dgm:prSet>
      <dgm:spPr/>
      <dgm:t>
        <a:bodyPr/>
        <a:lstStyle/>
        <a:p>
          <a:endParaRPr lang="sl-SI"/>
        </a:p>
      </dgm:t>
    </dgm:pt>
  </dgm:ptLst>
  <dgm:cxnLst>
    <dgm:cxn modelId="{F63C316A-15A3-4BDA-94D9-71E69C01B9D4}" type="presOf" srcId="{D1A3E2EA-1E9B-4F64-B9ED-B953E30CB6F4}" destId="{BD23F7E2-DA9A-4C3A-992C-74C7EF8F8445}" srcOrd="0" destOrd="0" presId="urn:microsoft.com/office/officeart/2005/8/layout/hList1"/>
    <dgm:cxn modelId="{BC17F941-A966-4525-8358-B246F78FF856}" srcId="{5147936F-D668-4022-A075-60C7670B8626}" destId="{1A74FECC-4E1D-4B78-BEAD-E6A4951677CE}" srcOrd="3" destOrd="0" parTransId="{2445A968-2BBA-498B-B72C-1191F64019F2}" sibTransId="{7E9B9A3C-F1D7-4F3D-9933-2EB0D5E0582A}"/>
    <dgm:cxn modelId="{DA6C9CA7-D26E-441E-97DD-7C6CB1F68739}" type="presOf" srcId="{5147936F-D668-4022-A075-60C7670B8626}" destId="{1EB6123E-1559-4CBE-A0ED-7D3BD9C445E3}" srcOrd="0" destOrd="0" presId="urn:microsoft.com/office/officeart/2005/8/layout/hList1"/>
    <dgm:cxn modelId="{622B334B-A9CC-4DE1-8AC3-9E82A6288EB4}" srcId="{4F6AA931-1D16-49B1-8516-77B56B7B0EB1}" destId="{5147936F-D668-4022-A075-60C7670B8626}" srcOrd="1" destOrd="0" parTransId="{8C5DD7F9-CE68-42E8-BF50-8B8ED91DBDC7}" sibTransId="{81E1A6DB-81E4-4922-9C8A-66BF94F78378}"/>
    <dgm:cxn modelId="{739D8D16-1928-4398-8F9E-11269BE39D0E}" type="presOf" srcId="{D4AE7B1D-DD6C-4C62-ACBF-3D8B34EF338D}" destId="{BA7BE2A9-1F4B-48B2-8B6B-9E18DA24F5E0}" srcOrd="0" destOrd="1" presId="urn:microsoft.com/office/officeart/2005/8/layout/hList1"/>
    <dgm:cxn modelId="{F3BB6E85-DE7B-4A1A-8079-718022D82400}" srcId="{9F397A45-6CF6-438C-AD04-4DDB7FA7D2FC}" destId="{ED0E2799-FE88-4645-A919-2C7B32E56D57}" srcOrd="2" destOrd="0" parTransId="{DB709773-6247-49CA-BF05-5AF1630941CF}" sibTransId="{BCC0D7A1-8BAA-4051-A78A-7FF2C1B25807}"/>
    <dgm:cxn modelId="{7DF4A410-AFCF-41BA-B6F4-8761FDB9ABDC}" srcId="{F7E1ED08-DEBB-4ABA-99CB-8F9A1DD1315E}" destId="{2EBEB493-7423-4781-B8D9-CD16C44B102F}" srcOrd="0" destOrd="0" parTransId="{B58B3AB6-E199-493C-9565-63813A95BDD8}" sibTransId="{E575841D-7227-4789-8135-9B01CAAB9E39}"/>
    <dgm:cxn modelId="{B187D138-378D-4B4D-9ABE-02CEE9695B8E}" type="presOf" srcId="{1A74FECC-4E1D-4B78-BEAD-E6A4951677CE}" destId="{BD23F7E2-DA9A-4C3A-992C-74C7EF8F8445}" srcOrd="0" destOrd="3" presId="urn:microsoft.com/office/officeart/2005/8/layout/hList1"/>
    <dgm:cxn modelId="{97B5AC40-B12E-46CC-AC6F-51B76BD3EED6}" srcId="{4F6AA931-1D16-49B1-8516-77B56B7B0EB1}" destId="{F7E1ED08-DEBB-4ABA-99CB-8F9A1DD1315E}" srcOrd="2" destOrd="0" parTransId="{6AE98C0A-3F89-4730-AC7B-ABB38E101FC9}" sibTransId="{AA5F6C2C-EC83-4ACC-B94B-F0D8745E1109}"/>
    <dgm:cxn modelId="{9F300876-7CAA-416A-8C9C-CA6085F7EA87}" srcId="{9F397A45-6CF6-438C-AD04-4DDB7FA7D2FC}" destId="{B7C061DE-8189-4370-AE6D-78E3B17F8546}" srcOrd="3" destOrd="0" parTransId="{3EB2DBB8-B031-4E8E-A7D3-2059D4E7AF9A}" sibTransId="{407A6AF5-6D5F-4770-A6A9-60A557AE0F83}"/>
    <dgm:cxn modelId="{E7DDC6D5-9D51-4BF2-AEFD-B590D51A7EB6}" type="presOf" srcId="{2EBEB493-7423-4781-B8D9-CD16C44B102F}" destId="{BA7BE2A9-1F4B-48B2-8B6B-9E18DA24F5E0}" srcOrd="0" destOrd="0" presId="urn:microsoft.com/office/officeart/2005/8/layout/hList1"/>
    <dgm:cxn modelId="{DB7A0A5F-FFF0-4A3A-960A-2F01BBA8B9ED}" type="presOf" srcId="{9FC80EC7-EF42-4CB5-8651-803B236D1B3A}" destId="{BD23F7E2-DA9A-4C3A-992C-74C7EF8F8445}" srcOrd="0" destOrd="2" presId="urn:microsoft.com/office/officeart/2005/8/layout/hList1"/>
    <dgm:cxn modelId="{0267E984-7153-4CE3-9B6E-07C9EEDE835B}" type="presOf" srcId="{4F6AA931-1D16-49B1-8516-77B56B7B0EB1}" destId="{7781F22F-4E54-4E21-92CB-4D93C7FE2F86}" srcOrd="0" destOrd="0" presId="urn:microsoft.com/office/officeart/2005/8/layout/hList1"/>
    <dgm:cxn modelId="{2FD5D336-F41A-4414-A4E6-95BC613CC97C}" type="presOf" srcId="{B7C061DE-8189-4370-AE6D-78E3B17F8546}" destId="{0C2CCDA9-C818-40F8-97D4-04FC75573553}" srcOrd="0" destOrd="3" presId="urn:microsoft.com/office/officeart/2005/8/layout/hList1"/>
    <dgm:cxn modelId="{719DAA7B-F39D-47EE-8651-B22CF4F1D177}" type="presOf" srcId="{ED0E2799-FE88-4645-A919-2C7B32E56D57}" destId="{0C2CCDA9-C818-40F8-97D4-04FC75573553}" srcOrd="0" destOrd="2" presId="urn:microsoft.com/office/officeart/2005/8/layout/hList1"/>
    <dgm:cxn modelId="{A8934EA1-92D1-4E43-9CA8-7EB284C995EF}" type="presOf" srcId="{684A8E52-B04B-4DE7-B905-9510BB8A36E2}" destId="{0C2CCDA9-C818-40F8-97D4-04FC75573553}" srcOrd="0" destOrd="1" presId="urn:microsoft.com/office/officeart/2005/8/layout/hList1"/>
    <dgm:cxn modelId="{B915D62A-48B9-4E0A-AB2E-279C338FE13E}" type="presOf" srcId="{F7E1ED08-DEBB-4ABA-99CB-8F9A1DD1315E}" destId="{617CC5D9-4B4F-43F1-B6D9-E8218AAE548F}" srcOrd="0" destOrd="0" presId="urn:microsoft.com/office/officeart/2005/8/layout/hList1"/>
    <dgm:cxn modelId="{205C2A7F-8F21-4D6D-926C-F51A803BD300}" type="presOf" srcId="{9F397A45-6CF6-438C-AD04-4DDB7FA7D2FC}" destId="{17EDD76E-CB0D-48EE-BFB2-9C35C8F8947F}" srcOrd="0" destOrd="0" presId="urn:microsoft.com/office/officeart/2005/8/layout/hList1"/>
    <dgm:cxn modelId="{20FFE66E-27B6-4B34-B4D1-74B6312AFC71}" srcId="{4F6AA931-1D16-49B1-8516-77B56B7B0EB1}" destId="{9F397A45-6CF6-438C-AD04-4DDB7FA7D2FC}" srcOrd="0" destOrd="0" parTransId="{D01DE5B6-E202-4AE9-A5A1-3B762B7A3A5D}" sibTransId="{2B5FF60B-F41A-4D56-AC02-BDD350C791AF}"/>
    <dgm:cxn modelId="{F5C2F670-DBEA-4594-91EE-263BA5C18E0B}" srcId="{5147936F-D668-4022-A075-60C7670B8626}" destId="{9FC80EC7-EF42-4CB5-8651-803B236D1B3A}" srcOrd="2" destOrd="0" parTransId="{ADFC2DD8-EB0E-4801-BBEA-E227997A6352}" sibTransId="{92CC28E5-0E57-4DEF-8273-68F1ED2CF90D}"/>
    <dgm:cxn modelId="{1104347B-13A8-4232-B115-EE63349032AC}" srcId="{F7E1ED08-DEBB-4ABA-99CB-8F9A1DD1315E}" destId="{D4AE7B1D-DD6C-4C62-ACBF-3D8B34EF338D}" srcOrd="1" destOrd="0" parTransId="{60D13394-A03E-4D09-8B77-7F58ED3762EA}" sibTransId="{80D0A5FC-511E-4FE3-A4EC-7A8BF6BDF8B8}"/>
    <dgm:cxn modelId="{49D56586-F2A9-4CA0-BB1A-97F9A917D32D}" srcId="{5147936F-D668-4022-A075-60C7670B8626}" destId="{D1A3E2EA-1E9B-4F64-B9ED-B953E30CB6F4}" srcOrd="0" destOrd="0" parTransId="{0133ACBA-ECAF-4C25-9ABE-5A08F80B344E}" sibTransId="{AAA64094-E4EA-41F3-BE2E-3E783D9054CF}"/>
    <dgm:cxn modelId="{84051578-622D-40ED-80B8-7B0373C00DBE}" srcId="{5147936F-D668-4022-A075-60C7670B8626}" destId="{CE8C25A9-A7E8-494D-B85F-3A4BDF2775C3}" srcOrd="1" destOrd="0" parTransId="{1A4745AF-D388-48B6-985C-79C71E096843}" sibTransId="{EF716CE8-A885-49E9-88F1-0E5D83C57EBF}"/>
    <dgm:cxn modelId="{D5A803FC-F43B-4A9A-AD92-BC2A550861EE}" type="presOf" srcId="{CE8C25A9-A7E8-494D-B85F-3A4BDF2775C3}" destId="{BD23F7E2-DA9A-4C3A-992C-74C7EF8F8445}" srcOrd="0" destOrd="1" presId="urn:microsoft.com/office/officeart/2005/8/layout/hList1"/>
    <dgm:cxn modelId="{C7FD4136-4BA1-4226-A796-A04D8714861C}" srcId="{9F397A45-6CF6-438C-AD04-4DDB7FA7D2FC}" destId="{684A8E52-B04B-4DE7-B905-9510BB8A36E2}" srcOrd="1" destOrd="0" parTransId="{804A88C1-E9EA-449A-B994-1EF14E7F88D8}" sibTransId="{D899191C-7BA4-4DFB-AC8B-E0D0D5789900}"/>
    <dgm:cxn modelId="{40D42EB0-E3B3-425D-A915-603D734439CB}" type="presOf" srcId="{B1EF32DF-91A7-415D-9DC2-C5DCD6141EBB}" destId="{0C2CCDA9-C818-40F8-97D4-04FC75573553}" srcOrd="0" destOrd="0" presId="urn:microsoft.com/office/officeart/2005/8/layout/hList1"/>
    <dgm:cxn modelId="{BA4A1E2A-2B61-4A3A-9BBF-6D9CFD3228DA}" srcId="{9F397A45-6CF6-438C-AD04-4DDB7FA7D2FC}" destId="{B1EF32DF-91A7-415D-9DC2-C5DCD6141EBB}" srcOrd="0" destOrd="0" parTransId="{1B2C6FFD-0BFF-4015-B4CA-14F8D545FAEE}" sibTransId="{A39C9D30-9591-4727-A599-BCD6AAF350E4}"/>
    <dgm:cxn modelId="{49CFDB13-2880-449A-9A5D-2402B093D08A}" type="presParOf" srcId="{7781F22F-4E54-4E21-92CB-4D93C7FE2F86}" destId="{8DBBA6E5-36C4-446E-A967-00BACEDE2BA4}" srcOrd="0" destOrd="0" presId="urn:microsoft.com/office/officeart/2005/8/layout/hList1"/>
    <dgm:cxn modelId="{549BBB89-6EF4-421E-B638-A2876D4BCC78}" type="presParOf" srcId="{8DBBA6E5-36C4-446E-A967-00BACEDE2BA4}" destId="{17EDD76E-CB0D-48EE-BFB2-9C35C8F8947F}" srcOrd="0" destOrd="0" presId="urn:microsoft.com/office/officeart/2005/8/layout/hList1"/>
    <dgm:cxn modelId="{BB77DDA6-4562-43E6-BF47-0909A27497AB}" type="presParOf" srcId="{8DBBA6E5-36C4-446E-A967-00BACEDE2BA4}" destId="{0C2CCDA9-C818-40F8-97D4-04FC75573553}" srcOrd="1" destOrd="0" presId="urn:microsoft.com/office/officeart/2005/8/layout/hList1"/>
    <dgm:cxn modelId="{BAD0C928-29EB-4B86-A76C-7799C3F936AE}" type="presParOf" srcId="{7781F22F-4E54-4E21-92CB-4D93C7FE2F86}" destId="{DF72F8A9-C5E9-402F-8A29-7AB8434E1F7A}" srcOrd="1" destOrd="0" presId="urn:microsoft.com/office/officeart/2005/8/layout/hList1"/>
    <dgm:cxn modelId="{BF2C13BA-C778-4807-8A0E-406327ADF9FF}" type="presParOf" srcId="{7781F22F-4E54-4E21-92CB-4D93C7FE2F86}" destId="{1C978410-02B8-4F11-B091-58EAAB9BA3F8}" srcOrd="2" destOrd="0" presId="urn:microsoft.com/office/officeart/2005/8/layout/hList1"/>
    <dgm:cxn modelId="{ED61C8DE-A8D7-4A80-AD07-8C6F1B5F9224}" type="presParOf" srcId="{1C978410-02B8-4F11-B091-58EAAB9BA3F8}" destId="{1EB6123E-1559-4CBE-A0ED-7D3BD9C445E3}" srcOrd="0" destOrd="0" presId="urn:microsoft.com/office/officeart/2005/8/layout/hList1"/>
    <dgm:cxn modelId="{F5665377-6872-4376-BBE7-2826960EB5F1}" type="presParOf" srcId="{1C978410-02B8-4F11-B091-58EAAB9BA3F8}" destId="{BD23F7E2-DA9A-4C3A-992C-74C7EF8F8445}" srcOrd="1" destOrd="0" presId="urn:microsoft.com/office/officeart/2005/8/layout/hList1"/>
    <dgm:cxn modelId="{C6DDE06F-4279-4F97-9EBC-476CDC52A2CF}" type="presParOf" srcId="{7781F22F-4E54-4E21-92CB-4D93C7FE2F86}" destId="{CD09C1C8-635E-46FA-B5AC-F581EF2D2ACD}" srcOrd="3" destOrd="0" presId="urn:microsoft.com/office/officeart/2005/8/layout/hList1"/>
    <dgm:cxn modelId="{77A30788-88C9-4B2D-858B-D909AFD1815B}" type="presParOf" srcId="{7781F22F-4E54-4E21-92CB-4D93C7FE2F86}" destId="{13EF8CBB-5D1F-4EB2-A50C-383603B06B29}" srcOrd="4" destOrd="0" presId="urn:microsoft.com/office/officeart/2005/8/layout/hList1"/>
    <dgm:cxn modelId="{377676D7-CCED-4FA4-A1C4-82EF2E3545DB}" type="presParOf" srcId="{13EF8CBB-5D1F-4EB2-A50C-383603B06B29}" destId="{617CC5D9-4B4F-43F1-B6D9-E8218AAE548F}" srcOrd="0" destOrd="0" presId="urn:microsoft.com/office/officeart/2005/8/layout/hList1"/>
    <dgm:cxn modelId="{9C8FAC8F-411C-467F-BAA7-0008E15F998C}" type="presParOf" srcId="{13EF8CBB-5D1F-4EB2-A50C-383603B06B29}" destId="{BA7BE2A9-1F4B-48B2-8B6B-9E18DA24F5E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6AA931-1D16-49B1-8516-77B56B7B0EB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sl-SI"/>
        </a:p>
      </dgm:t>
    </dgm:pt>
    <dgm:pt modelId="{9F397A45-6CF6-438C-AD04-4DDB7FA7D2FC}">
      <dgm:prSet phldrT="[besedilo]"/>
      <dgm:spPr>
        <a:solidFill>
          <a:srgbClr val="57B46F"/>
        </a:solidFill>
        <a:ln>
          <a:solidFill>
            <a:srgbClr val="57B46F"/>
          </a:solidFill>
        </a:ln>
      </dgm:spPr>
      <dgm:t>
        <a:bodyPr/>
        <a:lstStyle/>
        <a:p>
          <a:r>
            <a:rPr lang="sl-SI" b="1" dirty="0"/>
            <a:t>UKREPI    </a:t>
          </a:r>
          <a:r>
            <a:rPr lang="sl-SI" dirty="0"/>
            <a:t>                                                                        za doseganje ciljev NEPN in podnebne nevtralnosti: </a:t>
          </a:r>
        </a:p>
      </dgm:t>
    </dgm:pt>
    <dgm:pt modelId="{D01DE5B6-E202-4AE9-A5A1-3B762B7A3A5D}" type="parTrans" cxnId="{20FFE66E-27B6-4B34-B4D1-74B6312AFC71}">
      <dgm:prSet/>
      <dgm:spPr/>
      <dgm:t>
        <a:bodyPr/>
        <a:lstStyle/>
        <a:p>
          <a:endParaRPr lang="sl-SI"/>
        </a:p>
      </dgm:t>
    </dgm:pt>
    <dgm:pt modelId="{2B5FF60B-F41A-4D56-AC02-BDD350C791AF}" type="sibTrans" cxnId="{20FFE66E-27B6-4B34-B4D1-74B6312AFC71}">
      <dgm:prSet/>
      <dgm:spPr/>
      <dgm:t>
        <a:bodyPr/>
        <a:lstStyle/>
        <a:p>
          <a:endParaRPr lang="sl-SI"/>
        </a:p>
      </dgm:t>
    </dgm:pt>
    <dgm:pt modelId="{B1EF32DF-91A7-415D-9DC2-C5DCD6141EBB}">
      <dgm:prSet phldrT="[besedilo]" custT="1"/>
      <dgm:spPr>
        <a:solidFill>
          <a:srgbClr val="FFFFFF"/>
        </a:solidFill>
        <a:ln>
          <a:solidFill>
            <a:srgbClr val="57B46F">
              <a:alpha val="90000"/>
            </a:srgbClr>
          </a:solidFill>
        </a:ln>
      </dgm:spPr>
      <dgm:t>
        <a:bodyPr/>
        <a:lstStyle/>
        <a:p>
          <a:r>
            <a:rPr lang="sl-SI" sz="1200" dirty="0"/>
            <a:t> blažitev podnebnih sprememb,</a:t>
          </a:r>
        </a:p>
      </dgm:t>
    </dgm:pt>
    <dgm:pt modelId="{1B2C6FFD-0BFF-4015-B4CA-14F8D545FAEE}" type="parTrans" cxnId="{BA4A1E2A-2B61-4A3A-9BBF-6D9CFD3228DA}">
      <dgm:prSet/>
      <dgm:spPr/>
      <dgm:t>
        <a:bodyPr/>
        <a:lstStyle/>
        <a:p>
          <a:endParaRPr lang="sl-SI"/>
        </a:p>
      </dgm:t>
    </dgm:pt>
    <dgm:pt modelId="{A39C9D30-9591-4727-A599-BCD6AAF350E4}" type="sibTrans" cxnId="{BA4A1E2A-2B61-4A3A-9BBF-6D9CFD3228DA}">
      <dgm:prSet/>
      <dgm:spPr/>
      <dgm:t>
        <a:bodyPr/>
        <a:lstStyle/>
        <a:p>
          <a:endParaRPr lang="sl-SI"/>
        </a:p>
      </dgm:t>
    </dgm:pt>
    <dgm:pt modelId="{684A8E52-B04B-4DE7-B905-9510BB8A36E2}">
      <dgm:prSet phldrT="[besedilo]" custT="1"/>
      <dgm:spPr>
        <a:solidFill>
          <a:srgbClr val="FFFFFF"/>
        </a:solidFill>
        <a:ln>
          <a:solidFill>
            <a:srgbClr val="57B46F">
              <a:alpha val="90000"/>
            </a:srgbClr>
          </a:solidFill>
        </a:ln>
      </dgm:spPr>
      <dgm:t>
        <a:bodyPr/>
        <a:lstStyle/>
        <a:p>
          <a:r>
            <a:rPr lang="sl-SI" sz="1200" dirty="0"/>
            <a:t> prilagajanje podnebnim spremembam,</a:t>
          </a:r>
        </a:p>
      </dgm:t>
    </dgm:pt>
    <dgm:pt modelId="{804A88C1-E9EA-449A-B994-1EF14E7F88D8}" type="parTrans" cxnId="{C7FD4136-4BA1-4226-A796-A04D8714861C}">
      <dgm:prSet/>
      <dgm:spPr/>
      <dgm:t>
        <a:bodyPr/>
        <a:lstStyle/>
        <a:p>
          <a:endParaRPr lang="sl-SI"/>
        </a:p>
      </dgm:t>
    </dgm:pt>
    <dgm:pt modelId="{D899191C-7BA4-4DFB-AC8B-E0D0D5789900}" type="sibTrans" cxnId="{C7FD4136-4BA1-4226-A796-A04D8714861C}">
      <dgm:prSet/>
      <dgm:spPr/>
      <dgm:t>
        <a:bodyPr/>
        <a:lstStyle/>
        <a:p>
          <a:endParaRPr lang="sl-SI"/>
        </a:p>
      </dgm:t>
    </dgm:pt>
    <dgm:pt modelId="{5147936F-D668-4022-A075-60C7670B8626}">
      <dgm:prSet phldrT="[besedilo]"/>
      <dgm:spPr>
        <a:solidFill>
          <a:srgbClr val="57B46F"/>
        </a:solidFill>
        <a:ln>
          <a:solidFill>
            <a:srgbClr val="57B46F"/>
          </a:solidFill>
        </a:ln>
      </dgm:spPr>
      <dgm:t>
        <a:bodyPr/>
        <a:lstStyle/>
        <a:p>
          <a:r>
            <a:rPr lang="sl-SI" b="1" dirty="0"/>
            <a:t>NALOŽBE                                   </a:t>
          </a:r>
          <a:endParaRPr lang="sl-SI" b="0" dirty="0"/>
        </a:p>
      </dgm:t>
    </dgm:pt>
    <dgm:pt modelId="{8C5DD7F9-CE68-42E8-BF50-8B8ED91DBDC7}" type="parTrans" cxnId="{622B334B-A9CC-4DE1-8AC3-9E82A6288EB4}">
      <dgm:prSet/>
      <dgm:spPr/>
      <dgm:t>
        <a:bodyPr/>
        <a:lstStyle/>
        <a:p>
          <a:endParaRPr lang="sl-SI"/>
        </a:p>
      </dgm:t>
    </dgm:pt>
    <dgm:pt modelId="{81E1A6DB-81E4-4922-9C8A-66BF94F78378}" type="sibTrans" cxnId="{622B334B-A9CC-4DE1-8AC3-9E82A6288EB4}">
      <dgm:prSet/>
      <dgm:spPr/>
      <dgm:t>
        <a:bodyPr/>
        <a:lstStyle/>
        <a:p>
          <a:endParaRPr lang="sl-SI"/>
        </a:p>
      </dgm:t>
    </dgm:pt>
    <dgm:pt modelId="{D1A3E2EA-1E9B-4F64-B9ED-B953E30CB6F4}">
      <dgm:prSet phldrT="[besedilo]" custT="1"/>
      <dgm:spPr>
        <a:solidFill>
          <a:srgbClr val="FFFFFF"/>
        </a:solidFill>
        <a:ln>
          <a:solidFill>
            <a:srgbClr val="57B46F">
              <a:alpha val="90000"/>
            </a:srgbClr>
          </a:solidFill>
        </a:ln>
      </dgm:spPr>
      <dgm:t>
        <a:bodyPr/>
        <a:lstStyle/>
        <a:p>
          <a:r>
            <a:rPr lang="sl-SI" sz="1200" dirty="0"/>
            <a:t> v spodbujanje energetske učinkovitosti,</a:t>
          </a:r>
        </a:p>
      </dgm:t>
    </dgm:pt>
    <dgm:pt modelId="{0133ACBA-ECAF-4C25-9ABE-5A08F80B344E}" type="parTrans" cxnId="{49D56586-F2A9-4CA0-BB1A-97F9A917D32D}">
      <dgm:prSet/>
      <dgm:spPr/>
      <dgm:t>
        <a:bodyPr/>
        <a:lstStyle/>
        <a:p>
          <a:endParaRPr lang="sl-SI"/>
        </a:p>
      </dgm:t>
    </dgm:pt>
    <dgm:pt modelId="{AAA64094-E4EA-41F3-BE2E-3E783D9054CF}" type="sibTrans" cxnId="{49D56586-F2A9-4CA0-BB1A-97F9A917D32D}">
      <dgm:prSet/>
      <dgm:spPr/>
      <dgm:t>
        <a:bodyPr/>
        <a:lstStyle/>
        <a:p>
          <a:endParaRPr lang="sl-SI"/>
        </a:p>
      </dgm:t>
    </dgm:pt>
    <dgm:pt modelId="{F7E1ED08-DEBB-4ABA-99CB-8F9A1DD1315E}">
      <dgm:prSet phldrT="[besedilo]"/>
      <dgm:spPr>
        <a:solidFill>
          <a:srgbClr val="57B46F"/>
        </a:solidFill>
        <a:ln>
          <a:solidFill>
            <a:srgbClr val="57B46F"/>
          </a:solidFill>
        </a:ln>
      </dgm:spPr>
      <dgm:t>
        <a:bodyPr/>
        <a:lstStyle/>
        <a:p>
          <a:r>
            <a:rPr lang="sl-SI" b="1" dirty="0"/>
            <a:t>OMOGOČITVENI POGOJI</a:t>
          </a:r>
        </a:p>
      </dgm:t>
    </dgm:pt>
    <dgm:pt modelId="{6AE98C0A-3F89-4730-AC7B-ABB38E101FC9}" type="parTrans" cxnId="{97B5AC40-B12E-46CC-AC6F-51B76BD3EED6}">
      <dgm:prSet/>
      <dgm:spPr/>
      <dgm:t>
        <a:bodyPr/>
        <a:lstStyle/>
        <a:p>
          <a:endParaRPr lang="sl-SI"/>
        </a:p>
      </dgm:t>
    </dgm:pt>
    <dgm:pt modelId="{AA5F6C2C-EC83-4ACC-B94B-F0D8745E1109}" type="sibTrans" cxnId="{97B5AC40-B12E-46CC-AC6F-51B76BD3EED6}">
      <dgm:prSet/>
      <dgm:spPr/>
      <dgm:t>
        <a:bodyPr/>
        <a:lstStyle/>
        <a:p>
          <a:endParaRPr lang="sl-SI"/>
        </a:p>
      </dgm:t>
    </dgm:pt>
    <dgm:pt modelId="{2EBEB493-7423-4781-B8D9-CD16C44B102F}">
      <dgm:prSet phldrT="[besedilo]" custT="1"/>
      <dgm:spPr>
        <a:solidFill>
          <a:srgbClr val="FFFFFF"/>
        </a:solidFill>
        <a:ln>
          <a:solidFill>
            <a:srgbClr val="57B46F">
              <a:alpha val="90000"/>
            </a:srgbClr>
          </a:solidFill>
        </a:ln>
      </dgm:spPr>
      <dgm:t>
        <a:bodyPr/>
        <a:lstStyle/>
        <a:p>
          <a:endParaRPr lang="sl-SI" sz="1000" b="1" dirty="0"/>
        </a:p>
      </dgm:t>
    </dgm:pt>
    <dgm:pt modelId="{B58B3AB6-E199-493C-9565-63813A95BDD8}" type="parTrans" cxnId="{7DF4A410-AFCF-41BA-B6F4-8761FDB9ABDC}">
      <dgm:prSet/>
      <dgm:spPr/>
      <dgm:t>
        <a:bodyPr/>
        <a:lstStyle/>
        <a:p>
          <a:endParaRPr lang="sl-SI"/>
        </a:p>
      </dgm:t>
    </dgm:pt>
    <dgm:pt modelId="{E575841D-7227-4789-8135-9B01CAAB9E39}" type="sibTrans" cxnId="{7DF4A410-AFCF-41BA-B6F4-8761FDB9ABDC}">
      <dgm:prSet/>
      <dgm:spPr/>
      <dgm:t>
        <a:bodyPr/>
        <a:lstStyle/>
        <a:p>
          <a:endParaRPr lang="sl-SI"/>
        </a:p>
      </dgm:t>
    </dgm:pt>
    <dgm:pt modelId="{B7C061DE-8189-4370-AE6D-78E3B17F8546}">
      <dgm:prSet phldrT="[besedilo]"/>
      <dgm:spPr>
        <a:solidFill>
          <a:srgbClr val="FFFFFF"/>
        </a:solidFill>
        <a:ln>
          <a:solidFill>
            <a:srgbClr val="57B46F">
              <a:alpha val="90000"/>
            </a:srgbClr>
          </a:solidFill>
        </a:ln>
      </dgm:spPr>
      <dgm:t>
        <a:bodyPr/>
        <a:lstStyle/>
        <a:p>
          <a:endParaRPr lang="sl-SI" sz="1300" dirty="0"/>
        </a:p>
      </dgm:t>
    </dgm:pt>
    <dgm:pt modelId="{3EB2DBB8-B031-4E8E-A7D3-2059D4E7AF9A}" type="parTrans" cxnId="{9F300876-7CAA-416A-8C9C-CA6085F7EA87}">
      <dgm:prSet/>
      <dgm:spPr/>
      <dgm:t>
        <a:bodyPr/>
        <a:lstStyle/>
        <a:p>
          <a:endParaRPr lang="sl-SI"/>
        </a:p>
      </dgm:t>
    </dgm:pt>
    <dgm:pt modelId="{407A6AF5-6D5F-4770-A6A9-60A557AE0F83}" type="sibTrans" cxnId="{9F300876-7CAA-416A-8C9C-CA6085F7EA87}">
      <dgm:prSet/>
      <dgm:spPr/>
      <dgm:t>
        <a:bodyPr/>
        <a:lstStyle/>
        <a:p>
          <a:endParaRPr lang="sl-SI"/>
        </a:p>
      </dgm:t>
    </dgm:pt>
    <dgm:pt modelId="{ED0E2799-FE88-4645-A919-2C7B32E56D57}">
      <dgm:prSet phldrT="[besedilo]" custT="1"/>
      <dgm:spPr>
        <a:solidFill>
          <a:srgbClr val="FFFFFF"/>
        </a:solidFill>
        <a:ln>
          <a:solidFill>
            <a:srgbClr val="57B46F">
              <a:alpha val="90000"/>
            </a:srgbClr>
          </a:solidFill>
        </a:ln>
      </dgm:spPr>
      <dgm:t>
        <a:bodyPr/>
        <a:lstStyle/>
        <a:p>
          <a:r>
            <a:rPr lang="sl-SI" sz="1200" dirty="0"/>
            <a:t> trajnostna raba ter varstvo vodnih in morskih  virov, </a:t>
          </a:r>
        </a:p>
      </dgm:t>
    </dgm:pt>
    <dgm:pt modelId="{DB709773-6247-49CA-BF05-5AF1630941CF}" type="parTrans" cxnId="{F3BB6E85-DE7B-4A1A-8079-718022D82400}">
      <dgm:prSet/>
      <dgm:spPr/>
      <dgm:t>
        <a:bodyPr/>
        <a:lstStyle/>
        <a:p>
          <a:endParaRPr lang="sl-SI"/>
        </a:p>
      </dgm:t>
    </dgm:pt>
    <dgm:pt modelId="{BCC0D7A1-8BAA-4051-A78A-7FF2C1B25807}" type="sibTrans" cxnId="{F3BB6E85-DE7B-4A1A-8079-718022D82400}">
      <dgm:prSet/>
      <dgm:spPr/>
      <dgm:t>
        <a:bodyPr/>
        <a:lstStyle/>
        <a:p>
          <a:endParaRPr lang="sl-SI"/>
        </a:p>
      </dgm:t>
    </dgm:pt>
    <dgm:pt modelId="{CE8C25A9-A7E8-494D-B85F-3A4BDF2775C3}">
      <dgm:prSet custT="1"/>
      <dgm:spPr>
        <a:ln>
          <a:solidFill>
            <a:srgbClr val="57B46F">
              <a:alpha val="90000"/>
            </a:srgbClr>
          </a:solidFill>
        </a:ln>
      </dgm:spPr>
      <dgm:t>
        <a:bodyPr/>
        <a:lstStyle/>
        <a:p>
          <a:r>
            <a:rPr lang="sl-SI" sz="1200" dirty="0"/>
            <a:t> v vlaganje v obnovljive vire energije (OVE),</a:t>
          </a:r>
        </a:p>
      </dgm:t>
    </dgm:pt>
    <dgm:pt modelId="{1A4745AF-D388-48B6-985C-79C71E096843}" type="parTrans" cxnId="{84051578-622D-40ED-80B8-7B0373C00DBE}">
      <dgm:prSet/>
      <dgm:spPr/>
      <dgm:t>
        <a:bodyPr/>
        <a:lstStyle/>
        <a:p>
          <a:endParaRPr lang="sl-SI"/>
        </a:p>
      </dgm:t>
    </dgm:pt>
    <dgm:pt modelId="{EF716CE8-A885-49E9-88F1-0E5D83C57EBF}" type="sibTrans" cxnId="{84051578-622D-40ED-80B8-7B0373C00DBE}">
      <dgm:prSet/>
      <dgm:spPr/>
      <dgm:t>
        <a:bodyPr/>
        <a:lstStyle/>
        <a:p>
          <a:endParaRPr lang="sl-SI"/>
        </a:p>
      </dgm:t>
    </dgm:pt>
    <dgm:pt modelId="{BF261B61-7A33-42AE-9A90-D37D659F89DE}">
      <dgm:prSet phldrT="[besedilo]" custT="1"/>
      <dgm:spPr>
        <a:solidFill>
          <a:srgbClr val="FFFFFF"/>
        </a:solidFill>
        <a:ln>
          <a:solidFill>
            <a:srgbClr val="57B46F">
              <a:alpha val="90000"/>
            </a:srgbClr>
          </a:solidFill>
        </a:ln>
      </dgm:spPr>
      <dgm:t>
        <a:bodyPr/>
        <a:lstStyle/>
        <a:p>
          <a:r>
            <a:rPr lang="sl-SI" sz="1200" dirty="0"/>
            <a:t> prehod na krožno gospodarstvo, preprečevanje nastajanja odpadkov in njihovo recikliranje,</a:t>
          </a:r>
        </a:p>
      </dgm:t>
    </dgm:pt>
    <dgm:pt modelId="{4E6B01F5-3354-495A-85EE-7A0FA6756F1C}" type="parTrans" cxnId="{E6DAA544-2C74-4421-8004-94D5D55290BE}">
      <dgm:prSet/>
      <dgm:spPr/>
      <dgm:t>
        <a:bodyPr/>
        <a:lstStyle/>
        <a:p>
          <a:endParaRPr lang="sl-SI"/>
        </a:p>
      </dgm:t>
    </dgm:pt>
    <dgm:pt modelId="{E08C053F-046C-4BA9-975F-9C255E530E20}" type="sibTrans" cxnId="{E6DAA544-2C74-4421-8004-94D5D55290BE}">
      <dgm:prSet/>
      <dgm:spPr/>
      <dgm:t>
        <a:bodyPr/>
        <a:lstStyle/>
        <a:p>
          <a:endParaRPr lang="sl-SI"/>
        </a:p>
      </dgm:t>
    </dgm:pt>
    <dgm:pt modelId="{035CE27E-DE62-45C4-A9C7-1ED48C90418E}">
      <dgm:prSet phldrT="[besedilo]" custT="1"/>
      <dgm:spPr>
        <a:solidFill>
          <a:srgbClr val="FFFFFF"/>
        </a:solidFill>
        <a:ln>
          <a:solidFill>
            <a:srgbClr val="57B46F">
              <a:alpha val="90000"/>
            </a:srgbClr>
          </a:solidFill>
        </a:ln>
      </dgm:spPr>
      <dgm:t>
        <a:bodyPr/>
        <a:lstStyle/>
        <a:p>
          <a:r>
            <a:rPr lang="sl-SI" sz="1200" dirty="0"/>
            <a:t> </a:t>
          </a:r>
          <a:r>
            <a:rPr lang="sv-SE" sz="1200" dirty="0"/>
            <a:t>preprečevanje in nadzorovanje onesnaževanja</a:t>
          </a:r>
          <a:r>
            <a:rPr lang="sl-SI" sz="1200" dirty="0"/>
            <a:t>,</a:t>
          </a:r>
        </a:p>
      </dgm:t>
    </dgm:pt>
    <dgm:pt modelId="{F0FE775A-8D59-46F1-8AEE-329609D5D841}" type="parTrans" cxnId="{56394F04-2DD6-4118-93B4-79CE5C05C32A}">
      <dgm:prSet/>
      <dgm:spPr/>
      <dgm:t>
        <a:bodyPr/>
        <a:lstStyle/>
        <a:p>
          <a:endParaRPr lang="sl-SI"/>
        </a:p>
      </dgm:t>
    </dgm:pt>
    <dgm:pt modelId="{F0F7D042-AFDE-4AC9-BF53-225445CA8B4B}" type="sibTrans" cxnId="{56394F04-2DD6-4118-93B4-79CE5C05C32A}">
      <dgm:prSet/>
      <dgm:spPr/>
      <dgm:t>
        <a:bodyPr/>
        <a:lstStyle/>
        <a:p>
          <a:endParaRPr lang="sl-SI"/>
        </a:p>
      </dgm:t>
    </dgm:pt>
    <dgm:pt modelId="{ACE72695-9CCC-4439-8D29-5263E7D6C5DD}">
      <dgm:prSet phldrT="[besedilo]" custT="1"/>
      <dgm:spPr>
        <a:solidFill>
          <a:srgbClr val="FFFFFF"/>
        </a:solidFill>
        <a:ln>
          <a:solidFill>
            <a:srgbClr val="57B46F">
              <a:alpha val="90000"/>
            </a:srgbClr>
          </a:solidFill>
        </a:ln>
      </dgm:spPr>
      <dgm:t>
        <a:bodyPr/>
        <a:lstStyle/>
        <a:p>
          <a:r>
            <a:rPr lang="sl-SI" sz="1200" dirty="0"/>
            <a:t> varovanje zdravih ekosistemov.</a:t>
          </a:r>
        </a:p>
      </dgm:t>
    </dgm:pt>
    <dgm:pt modelId="{2D46D5E0-8EF5-479E-AF69-C361DDC1AA05}" type="parTrans" cxnId="{FA5040AA-A43D-4DE2-ABC1-4AFAFB023125}">
      <dgm:prSet/>
      <dgm:spPr/>
      <dgm:t>
        <a:bodyPr/>
        <a:lstStyle/>
        <a:p>
          <a:endParaRPr lang="sl-SI"/>
        </a:p>
      </dgm:t>
    </dgm:pt>
    <dgm:pt modelId="{FB459229-2C71-4A85-AB2F-3F3CD741F286}" type="sibTrans" cxnId="{FA5040AA-A43D-4DE2-ABC1-4AFAFB023125}">
      <dgm:prSet/>
      <dgm:spPr/>
      <dgm:t>
        <a:bodyPr/>
        <a:lstStyle/>
        <a:p>
          <a:endParaRPr lang="sl-SI"/>
        </a:p>
      </dgm:t>
    </dgm:pt>
    <dgm:pt modelId="{B6786934-94F6-437E-A2BE-19A96026C831}">
      <dgm:prSet custT="1"/>
      <dgm:spPr>
        <a:ln>
          <a:solidFill>
            <a:srgbClr val="57B46F">
              <a:alpha val="90000"/>
            </a:srgbClr>
          </a:solidFill>
        </a:ln>
      </dgm:spPr>
      <dgm:t>
        <a:bodyPr/>
        <a:lstStyle/>
        <a:p>
          <a:r>
            <a:rPr lang="sl-SI" sz="1200" dirty="0"/>
            <a:t> v prilagajanje na neizbežne posledice podnebnih sprememb</a:t>
          </a:r>
          <a:r>
            <a:rPr lang="pl-PL" sz="1200" dirty="0"/>
            <a:t>,</a:t>
          </a:r>
          <a:endParaRPr lang="sl-SI" sz="1200" dirty="0"/>
        </a:p>
      </dgm:t>
    </dgm:pt>
    <dgm:pt modelId="{48F891E1-B59E-4AD1-B5D5-E27E56686AA8}" type="parTrans" cxnId="{BF532DF6-EB2E-481E-8644-9227ACDA5AAA}">
      <dgm:prSet/>
      <dgm:spPr/>
      <dgm:t>
        <a:bodyPr/>
        <a:lstStyle/>
        <a:p>
          <a:endParaRPr lang="sl-SI"/>
        </a:p>
      </dgm:t>
    </dgm:pt>
    <dgm:pt modelId="{D92345EE-A228-485C-BB32-A5723BB9394F}" type="sibTrans" cxnId="{BF532DF6-EB2E-481E-8644-9227ACDA5AAA}">
      <dgm:prSet/>
      <dgm:spPr/>
      <dgm:t>
        <a:bodyPr/>
        <a:lstStyle/>
        <a:p>
          <a:endParaRPr lang="sl-SI"/>
        </a:p>
      </dgm:t>
    </dgm:pt>
    <dgm:pt modelId="{8011D3F3-69D0-4100-9CAF-6D3BACC0387C}">
      <dgm:prSet custT="1"/>
      <dgm:spPr>
        <a:ln>
          <a:solidFill>
            <a:srgbClr val="57B46F">
              <a:alpha val="90000"/>
            </a:srgbClr>
          </a:solidFill>
        </a:ln>
      </dgm:spPr>
      <dgm:t>
        <a:bodyPr/>
        <a:lstStyle/>
        <a:p>
          <a:r>
            <a:rPr lang="sl-SI" sz="1200" dirty="0"/>
            <a:t> v izboljšanje kakovosti javnih storitev na področju oskrbe s pitno vodo in odvajanja in čiščenja odpadnih voda,</a:t>
          </a:r>
        </a:p>
      </dgm:t>
    </dgm:pt>
    <dgm:pt modelId="{940E9E4C-39C9-48A7-BD00-10B4D8242839}" type="parTrans" cxnId="{BF7036C2-1FF0-47B9-AEA4-531BE3BDB23D}">
      <dgm:prSet/>
      <dgm:spPr/>
      <dgm:t>
        <a:bodyPr/>
        <a:lstStyle/>
        <a:p>
          <a:endParaRPr lang="sl-SI"/>
        </a:p>
      </dgm:t>
    </dgm:pt>
    <dgm:pt modelId="{FEECDDC1-1FAB-4E85-98B8-CAA39F6D2DC4}" type="sibTrans" cxnId="{BF7036C2-1FF0-47B9-AEA4-531BE3BDB23D}">
      <dgm:prSet/>
      <dgm:spPr/>
      <dgm:t>
        <a:bodyPr/>
        <a:lstStyle/>
        <a:p>
          <a:endParaRPr lang="sl-SI"/>
        </a:p>
      </dgm:t>
    </dgm:pt>
    <dgm:pt modelId="{00D89A12-0605-4F04-B1DD-47DC31E1B4DA}">
      <dgm:prSet custT="1"/>
      <dgm:spPr>
        <a:ln>
          <a:solidFill>
            <a:srgbClr val="57B46F">
              <a:alpha val="90000"/>
            </a:srgbClr>
          </a:solidFill>
        </a:ln>
      </dgm:spPr>
      <dgm:t>
        <a:bodyPr/>
        <a:lstStyle/>
        <a:p>
          <a:r>
            <a:rPr lang="sl-SI" sz="1200" dirty="0"/>
            <a:t> v krožno gospodarstvo,</a:t>
          </a:r>
        </a:p>
      </dgm:t>
    </dgm:pt>
    <dgm:pt modelId="{805E5C20-FF39-41CD-8247-BD79775AF13B}" type="parTrans" cxnId="{2F6B4ECC-35EC-41A5-9596-25487176FB44}">
      <dgm:prSet/>
      <dgm:spPr/>
      <dgm:t>
        <a:bodyPr/>
        <a:lstStyle/>
        <a:p>
          <a:endParaRPr lang="sl-SI"/>
        </a:p>
      </dgm:t>
    </dgm:pt>
    <dgm:pt modelId="{A9019A59-2C08-466A-ABC7-9498544E5671}" type="sibTrans" cxnId="{2F6B4ECC-35EC-41A5-9596-25487176FB44}">
      <dgm:prSet/>
      <dgm:spPr/>
      <dgm:t>
        <a:bodyPr/>
        <a:lstStyle/>
        <a:p>
          <a:endParaRPr lang="sl-SI"/>
        </a:p>
      </dgm:t>
    </dgm:pt>
    <dgm:pt modelId="{8B1676FD-A9B4-423D-AC44-E7F286BD8F10}">
      <dgm:prSet custT="1"/>
      <dgm:spPr>
        <a:ln>
          <a:solidFill>
            <a:srgbClr val="57B46F">
              <a:alpha val="90000"/>
            </a:srgbClr>
          </a:solidFill>
        </a:ln>
      </dgm:spPr>
      <dgm:t>
        <a:bodyPr/>
        <a:lstStyle/>
        <a:p>
          <a:r>
            <a:rPr lang="sl-SI" sz="1200" dirty="0"/>
            <a:t> v izboljšanje stanja biotske raznovrstnosti,</a:t>
          </a:r>
        </a:p>
      </dgm:t>
    </dgm:pt>
    <dgm:pt modelId="{9043A3B4-09B2-4F01-9E45-D297F9E2EE9E}" type="parTrans" cxnId="{2C6A7F9A-DB11-417C-8252-5F8E3DACDE1A}">
      <dgm:prSet/>
      <dgm:spPr/>
      <dgm:t>
        <a:bodyPr/>
        <a:lstStyle/>
        <a:p>
          <a:endParaRPr lang="sl-SI"/>
        </a:p>
      </dgm:t>
    </dgm:pt>
    <dgm:pt modelId="{38F27BF4-C845-4733-8B10-7DF507EC2D2E}" type="sibTrans" cxnId="{2C6A7F9A-DB11-417C-8252-5F8E3DACDE1A}">
      <dgm:prSet/>
      <dgm:spPr/>
      <dgm:t>
        <a:bodyPr/>
        <a:lstStyle/>
        <a:p>
          <a:endParaRPr lang="sl-SI"/>
        </a:p>
      </dgm:t>
    </dgm:pt>
    <dgm:pt modelId="{45313214-8E6E-41E9-A315-D5FEBC206214}">
      <dgm:prSet custT="1"/>
      <dgm:spPr>
        <a:ln>
          <a:solidFill>
            <a:srgbClr val="57B46F">
              <a:alpha val="90000"/>
            </a:srgbClr>
          </a:solidFill>
        </a:ln>
      </dgm:spPr>
      <dgm:t>
        <a:bodyPr/>
        <a:lstStyle/>
        <a:p>
          <a:r>
            <a:rPr lang="sl-SI" sz="1200" dirty="0"/>
            <a:t> v spodbujanje uporabe alternativnih goriv ter infrastrukture za trajnostno mobilnost v mestih.</a:t>
          </a:r>
        </a:p>
      </dgm:t>
    </dgm:pt>
    <dgm:pt modelId="{0BA59599-2D98-4706-921C-7D384BC1FC91}" type="parTrans" cxnId="{0BE6A87D-8DD2-42DC-9366-A621440B0FCE}">
      <dgm:prSet/>
      <dgm:spPr/>
      <dgm:t>
        <a:bodyPr/>
        <a:lstStyle/>
        <a:p>
          <a:endParaRPr lang="sl-SI"/>
        </a:p>
      </dgm:t>
    </dgm:pt>
    <dgm:pt modelId="{E0DDAF7A-B5C6-49F4-8D89-7260C0635FF3}" type="sibTrans" cxnId="{0BE6A87D-8DD2-42DC-9366-A621440B0FCE}">
      <dgm:prSet/>
      <dgm:spPr/>
      <dgm:t>
        <a:bodyPr/>
        <a:lstStyle/>
        <a:p>
          <a:endParaRPr lang="sl-SI"/>
        </a:p>
      </dgm:t>
    </dgm:pt>
    <dgm:pt modelId="{171C845B-4572-44E0-80A9-D611939FCD67}">
      <dgm:prSet custT="1"/>
      <dgm:spPr>
        <a:ln>
          <a:solidFill>
            <a:srgbClr val="57B46F">
              <a:alpha val="90000"/>
            </a:srgbClr>
          </a:solidFill>
        </a:ln>
      </dgm:spPr>
      <dgm:t>
        <a:bodyPr/>
        <a:lstStyle/>
        <a:p>
          <a:endParaRPr lang="sl-SI" sz="1200" dirty="0"/>
        </a:p>
      </dgm:t>
    </dgm:pt>
    <dgm:pt modelId="{44FA02B6-5D01-46CB-8F29-90D6C9219124}" type="parTrans" cxnId="{89C0AB5F-DC70-4F9A-8FE0-82D31658B997}">
      <dgm:prSet/>
      <dgm:spPr/>
      <dgm:t>
        <a:bodyPr/>
        <a:lstStyle/>
        <a:p>
          <a:endParaRPr lang="sl-SI"/>
        </a:p>
      </dgm:t>
    </dgm:pt>
    <dgm:pt modelId="{78133A5E-EF69-4765-9655-2E18F99AEB1D}" type="sibTrans" cxnId="{89C0AB5F-DC70-4F9A-8FE0-82D31658B997}">
      <dgm:prSet/>
      <dgm:spPr/>
      <dgm:t>
        <a:bodyPr/>
        <a:lstStyle/>
        <a:p>
          <a:endParaRPr lang="sl-SI"/>
        </a:p>
      </dgm:t>
    </dgm:pt>
    <dgm:pt modelId="{7781F22F-4E54-4E21-92CB-4D93C7FE2F86}" type="pres">
      <dgm:prSet presAssocID="{4F6AA931-1D16-49B1-8516-77B56B7B0EB1}" presName="Name0" presStyleCnt="0">
        <dgm:presLayoutVars>
          <dgm:dir/>
          <dgm:animLvl val="lvl"/>
          <dgm:resizeHandles val="exact"/>
        </dgm:presLayoutVars>
      </dgm:prSet>
      <dgm:spPr/>
      <dgm:t>
        <a:bodyPr/>
        <a:lstStyle/>
        <a:p>
          <a:endParaRPr lang="sl-SI"/>
        </a:p>
      </dgm:t>
    </dgm:pt>
    <dgm:pt modelId="{8DBBA6E5-36C4-446E-A967-00BACEDE2BA4}" type="pres">
      <dgm:prSet presAssocID="{9F397A45-6CF6-438C-AD04-4DDB7FA7D2FC}" presName="composite" presStyleCnt="0"/>
      <dgm:spPr/>
    </dgm:pt>
    <dgm:pt modelId="{17EDD76E-CB0D-48EE-BFB2-9C35C8F8947F}" type="pres">
      <dgm:prSet presAssocID="{9F397A45-6CF6-438C-AD04-4DDB7FA7D2FC}" presName="parTx" presStyleLbl="alignNode1" presStyleIdx="0" presStyleCnt="3">
        <dgm:presLayoutVars>
          <dgm:chMax val="0"/>
          <dgm:chPref val="0"/>
          <dgm:bulletEnabled val="1"/>
        </dgm:presLayoutVars>
      </dgm:prSet>
      <dgm:spPr/>
      <dgm:t>
        <a:bodyPr/>
        <a:lstStyle/>
        <a:p>
          <a:endParaRPr lang="sl-SI"/>
        </a:p>
      </dgm:t>
    </dgm:pt>
    <dgm:pt modelId="{0C2CCDA9-C818-40F8-97D4-04FC75573553}" type="pres">
      <dgm:prSet presAssocID="{9F397A45-6CF6-438C-AD04-4DDB7FA7D2FC}" presName="desTx" presStyleLbl="alignAccFollowNode1" presStyleIdx="0" presStyleCnt="3">
        <dgm:presLayoutVars>
          <dgm:bulletEnabled val="1"/>
        </dgm:presLayoutVars>
      </dgm:prSet>
      <dgm:spPr/>
      <dgm:t>
        <a:bodyPr/>
        <a:lstStyle/>
        <a:p>
          <a:endParaRPr lang="sl-SI"/>
        </a:p>
      </dgm:t>
    </dgm:pt>
    <dgm:pt modelId="{DF72F8A9-C5E9-402F-8A29-7AB8434E1F7A}" type="pres">
      <dgm:prSet presAssocID="{2B5FF60B-F41A-4D56-AC02-BDD350C791AF}" presName="space" presStyleCnt="0"/>
      <dgm:spPr/>
    </dgm:pt>
    <dgm:pt modelId="{1C978410-02B8-4F11-B091-58EAAB9BA3F8}" type="pres">
      <dgm:prSet presAssocID="{5147936F-D668-4022-A075-60C7670B8626}" presName="composite" presStyleCnt="0"/>
      <dgm:spPr/>
    </dgm:pt>
    <dgm:pt modelId="{1EB6123E-1559-4CBE-A0ED-7D3BD9C445E3}" type="pres">
      <dgm:prSet presAssocID="{5147936F-D668-4022-A075-60C7670B8626}" presName="parTx" presStyleLbl="alignNode1" presStyleIdx="1" presStyleCnt="3">
        <dgm:presLayoutVars>
          <dgm:chMax val="0"/>
          <dgm:chPref val="0"/>
          <dgm:bulletEnabled val="1"/>
        </dgm:presLayoutVars>
      </dgm:prSet>
      <dgm:spPr/>
      <dgm:t>
        <a:bodyPr/>
        <a:lstStyle/>
        <a:p>
          <a:endParaRPr lang="sl-SI"/>
        </a:p>
      </dgm:t>
    </dgm:pt>
    <dgm:pt modelId="{BD23F7E2-DA9A-4C3A-992C-74C7EF8F8445}" type="pres">
      <dgm:prSet presAssocID="{5147936F-D668-4022-A075-60C7670B8626}" presName="desTx" presStyleLbl="alignAccFollowNode1" presStyleIdx="1" presStyleCnt="3">
        <dgm:presLayoutVars>
          <dgm:bulletEnabled val="1"/>
        </dgm:presLayoutVars>
      </dgm:prSet>
      <dgm:spPr/>
      <dgm:t>
        <a:bodyPr/>
        <a:lstStyle/>
        <a:p>
          <a:endParaRPr lang="sl-SI"/>
        </a:p>
      </dgm:t>
    </dgm:pt>
    <dgm:pt modelId="{CD09C1C8-635E-46FA-B5AC-F581EF2D2ACD}" type="pres">
      <dgm:prSet presAssocID="{81E1A6DB-81E4-4922-9C8A-66BF94F78378}" presName="space" presStyleCnt="0"/>
      <dgm:spPr/>
    </dgm:pt>
    <dgm:pt modelId="{13EF8CBB-5D1F-4EB2-A50C-383603B06B29}" type="pres">
      <dgm:prSet presAssocID="{F7E1ED08-DEBB-4ABA-99CB-8F9A1DD1315E}" presName="composite" presStyleCnt="0"/>
      <dgm:spPr/>
    </dgm:pt>
    <dgm:pt modelId="{617CC5D9-4B4F-43F1-B6D9-E8218AAE548F}" type="pres">
      <dgm:prSet presAssocID="{F7E1ED08-DEBB-4ABA-99CB-8F9A1DD1315E}" presName="parTx" presStyleLbl="alignNode1" presStyleIdx="2" presStyleCnt="3" custScaleX="173432">
        <dgm:presLayoutVars>
          <dgm:chMax val="0"/>
          <dgm:chPref val="0"/>
          <dgm:bulletEnabled val="1"/>
        </dgm:presLayoutVars>
      </dgm:prSet>
      <dgm:spPr/>
      <dgm:t>
        <a:bodyPr/>
        <a:lstStyle/>
        <a:p>
          <a:endParaRPr lang="sl-SI"/>
        </a:p>
      </dgm:t>
    </dgm:pt>
    <dgm:pt modelId="{BA7BE2A9-1F4B-48B2-8B6B-9E18DA24F5E0}" type="pres">
      <dgm:prSet presAssocID="{F7E1ED08-DEBB-4ABA-99CB-8F9A1DD1315E}" presName="desTx" presStyleLbl="alignAccFollowNode1" presStyleIdx="2" presStyleCnt="3" custScaleX="172289">
        <dgm:presLayoutVars>
          <dgm:bulletEnabled val="1"/>
        </dgm:presLayoutVars>
      </dgm:prSet>
      <dgm:spPr/>
      <dgm:t>
        <a:bodyPr/>
        <a:lstStyle/>
        <a:p>
          <a:endParaRPr lang="sl-SI"/>
        </a:p>
      </dgm:t>
    </dgm:pt>
  </dgm:ptLst>
  <dgm:cxnLst>
    <dgm:cxn modelId="{2F6B4ECC-35EC-41A5-9596-25487176FB44}" srcId="{5147936F-D668-4022-A075-60C7670B8626}" destId="{00D89A12-0605-4F04-B1DD-47DC31E1B4DA}" srcOrd="4" destOrd="0" parTransId="{805E5C20-FF39-41CD-8247-BD79775AF13B}" sibTransId="{A9019A59-2C08-466A-ABC7-9498544E5671}"/>
    <dgm:cxn modelId="{A5597BD4-3D46-435E-B657-C190418CEFC5}" type="presOf" srcId="{BF261B61-7A33-42AE-9A90-D37D659F89DE}" destId="{0C2CCDA9-C818-40F8-97D4-04FC75573553}" srcOrd="0" destOrd="3" presId="urn:microsoft.com/office/officeart/2005/8/layout/hList1"/>
    <dgm:cxn modelId="{DE7F7686-F55C-42EE-ABB6-27D54BBDEB67}" type="presOf" srcId="{B6786934-94F6-437E-A2BE-19A96026C831}" destId="{BD23F7E2-DA9A-4C3A-992C-74C7EF8F8445}" srcOrd="0" destOrd="2" presId="urn:microsoft.com/office/officeart/2005/8/layout/hList1"/>
    <dgm:cxn modelId="{81E34250-7310-4566-AF95-981C9DA059D9}" type="presOf" srcId="{171C845B-4572-44E0-80A9-D611939FCD67}" destId="{BD23F7E2-DA9A-4C3A-992C-74C7EF8F8445}" srcOrd="0" destOrd="7" presId="urn:microsoft.com/office/officeart/2005/8/layout/hList1"/>
    <dgm:cxn modelId="{97B5AC40-B12E-46CC-AC6F-51B76BD3EED6}" srcId="{4F6AA931-1D16-49B1-8516-77B56B7B0EB1}" destId="{F7E1ED08-DEBB-4ABA-99CB-8F9A1DD1315E}" srcOrd="2" destOrd="0" parTransId="{6AE98C0A-3F89-4730-AC7B-ABB38E101FC9}" sibTransId="{AA5F6C2C-EC83-4ACC-B94B-F0D8745E1109}"/>
    <dgm:cxn modelId="{BF7036C2-1FF0-47B9-AEA4-531BE3BDB23D}" srcId="{5147936F-D668-4022-A075-60C7670B8626}" destId="{8011D3F3-69D0-4100-9CAF-6D3BACC0387C}" srcOrd="3" destOrd="0" parTransId="{940E9E4C-39C9-48A7-BD00-10B4D8242839}" sibTransId="{FEECDDC1-1FAB-4E85-98B8-CAA39F6D2DC4}"/>
    <dgm:cxn modelId="{0BE6A87D-8DD2-42DC-9366-A621440B0FCE}" srcId="{5147936F-D668-4022-A075-60C7670B8626}" destId="{45313214-8E6E-41E9-A315-D5FEBC206214}" srcOrd="6" destOrd="0" parTransId="{0BA59599-2D98-4706-921C-7D384BC1FC91}" sibTransId="{E0DDAF7A-B5C6-49F4-8D89-7260C0635FF3}"/>
    <dgm:cxn modelId="{B915D62A-48B9-4E0A-AB2E-279C338FE13E}" type="presOf" srcId="{F7E1ED08-DEBB-4ABA-99CB-8F9A1DD1315E}" destId="{617CC5D9-4B4F-43F1-B6D9-E8218AAE548F}" srcOrd="0" destOrd="0" presId="urn:microsoft.com/office/officeart/2005/8/layout/hList1"/>
    <dgm:cxn modelId="{44031EA9-890C-4238-BB13-D23FFD35867E}" type="presOf" srcId="{035CE27E-DE62-45C4-A9C7-1ED48C90418E}" destId="{0C2CCDA9-C818-40F8-97D4-04FC75573553}" srcOrd="0" destOrd="4" presId="urn:microsoft.com/office/officeart/2005/8/layout/hList1"/>
    <dgm:cxn modelId="{205C2A7F-8F21-4D6D-926C-F51A803BD300}" type="presOf" srcId="{9F397A45-6CF6-438C-AD04-4DDB7FA7D2FC}" destId="{17EDD76E-CB0D-48EE-BFB2-9C35C8F8947F}" srcOrd="0" destOrd="0" presId="urn:microsoft.com/office/officeart/2005/8/layout/hList1"/>
    <dgm:cxn modelId="{BF532DF6-EB2E-481E-8644-9227ACDA5AAA}" srcId="{5147936F-D668-4022-A075-60C7670B8626}" destId="{B6786934-94F6-437E-A2BE-19A96026C831}" srcOrd="2" destOrd="0" parTransId="{48F891E1-B59E-4AD1-B5D5-E27E56686AA8}" sibTransId="{D92345EE-A228-485C-BB32-A5723BB9394F}"/>
    <dgm:cxn modelId="{C7FD4136-4BA1-4226-A796-A04D8714861C}" srcId="{9F397A45-6CF6-438C-AD04-4DDB7FA7D2FC}" destId="{684A8E52-B04B-4DE7-B905-9510BB8A36E2}" srcOrd="1" destOrd="0" parTransId="{804A88C1-E9EA-449A-B994-1EF14E7F88D8}" sibTransId="{D899191C-7BA4-4DFB-AC8B-E0D0D5789900}"/>
    <dgm:cxn modelId="{77B47C6A-EFCA-4FBC-AF56-A9C786E1775D}" type="presOf" srcId="{45313214-8E6E-41E9-A315-D5FEBC206214}" destId="{BD23F7E2-DA9A-4C3A-992C-74C7EF8F8445}" srcOrd="0" destOrd="6" presId="urn:microsoft.com/office/officeart/2005/8/layout/hList1"/>
    <dgm:cxn modelId="{9F300876-7CAA-416A-8C9C-CA6085F7EA87}" srcId="{9F397A45-6CF6-438C-AD04-4DDB7FA7D2FC}" destId="{B7C061DE-8189-4370-AE6D-78E3B17F8546}" srcOrd="6" destOrd="0" parTransId="{3EB2DBB8-B031-4E8E-A7D3-2059D4E7AF9A}" sibTransId="{407A6AF5-6D5F-4770-A6A9-60A557AE0F83}"/>
    <dgm:cxn modelId="{84051578-622D-40ED-80B8-7B0373C00DBE}" srcId="{5147936F-D668-4022-A075-60C7670B8626}" destId="{CE8C25A9-A7E8-494D-B85F-3A4BDF2775C3}" srcOrd="1" destOrd="0" parTransId="{1A4745AF-D388-48B6-985C-79C71E096843}" sibTransId="{EF716CE8-A885-49E9-88F1-0E5D83C57EBF}"/>
    <dgm:cxn modelId="{D5A803FC-F43B-4A9A-AD92-BC2A550861EE}" type="presOf" srcId="{CE8C25A9-A7E8-494D-B85F-3A4BDF2775C3}" destId="{BD23F7E2-DA9A-4C3A-992C-74C7EF8F8445}" srcOrd="0" destOrd="1" presId="urn:microsoft.com/office/officeart/2005/8/layout/hList1"/>
    <dgm:cxn modelId="{DA6C9CA7-D26E-441E-97DD-7C6CB1F68739}" type="presOf" srcId="{5147936F-D668-4022-A075-60C7670B8626}" destId="{1EB6123E-1559-4CBE-A0ED-7D3BD9C445E3}" srcOrd="0" destOrd="0" presId="urn:microsoft.com/office/officeart/2005/8/layout/hList1"/>
    <dgm:cxn modelId="{2C6A7F9A-DB11-417C-8252-5F8E3DACDE1A}" srcId="{5147936F-D668-4022-A075-60C7670B8626}" destId="{8B1676FD-A9B4-423D-AC44-E7F286BD8F10}" srcOrd="5" destOrd="0" parTransId="{9043A3B4-09B2-4F01-9E45-D297F9E2EE9E}" sibTransId="{38F27BF4-C845-4733-8B10-7DF507EC2D2E}"/>
    <dgm:cxn modelId="{56394F04-2DD6-4118-93B4-79CE5C05C32A}" srcId="{9F397A45-6CF6-438C-AD04-4DDB7FA7D2FC}" destId="{035CE27E-DE62-45C4-A9C7-1ED48C90418E}" srcOrd="4" destOrd="0" parTransId="{F0FE775A-8D59-46F1-8AEE-329609D5D841}" sibTransId="{F0F7D042-AFDE-4AC9-BF53-225445CA8B4B}"/>
    <dgm:cxn modelId="{40D42EB0-E3B3-425D-A915-603D734439CB}" type="presOf" srcId="{B1EF32DF-91A7-415D-9DC2-C5DCD6141EBB}" destId="{0C2CCDA9-C818-40F8-97D4-04FC75573553}" srcOrd="0" destOrd="0" presId="urn:microsoft.com/office/officeart/2005/8/layout/hList1"/>
    <dgm:cxn modelId="{719DAA7B-F39D-47EE-8651-B22CF4F1D177}" type="presOf" srcId="{ED0E2799-FE88-4645-A919-2C7B32E56D57}" destId="{0C2CCDA9-C818-40F8-97D4-04FC75573553}" srcOrd="0" destOrd="2" presId="urn:microsoft.com/office/officeart/2005/8/layout/hList1"/>
    <dgm:cxn modelId="{28252F43-7E9D-4996-B264-5BAC0027A65F}" type="presOf" srcId="{00D89A12-0605-4F04-B1DD-47DC31E1B4DA}" destId="{BD23F7E2-DA9A-4C3A-992C-74C7EF8F8445}" srcOrd="0" destOrd="4" presId="urn:microsoft.com/office/officeart/2005/8/layout/hList1"/>
    <dgm:cxn modelId="{F63C316A-15A3-4BDA-94D9-71E69C01B9D4}" type="presOf" srcId="{D1A3E2EA-1E9B-4F64-B9ED-B953E30CB6F4}" destId="{BD23F7E2-DA9A-4C3A-992C-74C7EF8F8445}" srcOrd="0" destOrd="0" presId="urn:microsoft.com/office/officeart/2005/8/layout/hList1"/>
    <dgm:cxn modelId="{49D56586-F2A9-4CA0-BB1A-97F9A917D32D}" srcId="{5147936F-D668-4022-A075-60C7670B8626}" destId="{D1A3E2EA-1E9B-4F64-B9ED-B953E30CB6F4}" srcOrd="0" destOrd="0" parTransId="{0133ACBA-ECAF-4C25-9ABE-5A08F80B344E}" sibTransId="{AAA64094-E4EA-41F3-BE2E-3E783D9054CF}"/>
    <dgm:cxn modelId="{20FFE66E-27B6-4B34-B4D1-74B6312AFC71}" srcId="{4F6AA931-1D16-49B1-8516-77B56B7B0EB1}" destId="{9F397A45-6CF6-438C-AD04-4DDB7FA7D2FC}" srcOrd="0" destOrd="0" parTransId="{D01DE5B6-E202-4AE9-A5A1-3B762B7A3A5D}" sibTransId="{2B5FF60B-F41A-4D56-AC02-BDD350C791AF}"/>
    <dgm:cxn modelId="{FA5040AA-A43D-4DE2-ABC1-4AFAFB023125}" srcId="{9F397A45-6CF6-438C-AD04-4DDB7FA7D2FC}" destId="{ACE72695-9CCC-4439-8D29-5263E7D6C5DD}" srcOrd="5" destOrd="0" parTransId="{2D46D5E0-8EF5-479E-AF69-C361DDC1AA05}" sibTransId="{FB459229-2C71-4A85-AB2F-3F3CD741F286}"/>
    <dgm:cxn modelId="{622B334B-A9CC-4DE1-8AC3-9E82A6288EB4}" srcId="{4F6AA931-1D16-49B1-8516-77B56B7B0EB1}" destId="{5147936F-D668-4022-A075-60C7670B8626}" srcOrd="1" destOrd="0" parTransId="{8C5DD7F9-CE68-42E8-BF50-8B8ED91DBDC7}" sibTransId="{81E1A6DB-81E4-4922-9C8A-66BF94F78378}"/>
    <dgm:cxn modelId="{21CEE331-4A4B-4A24-A671-C7D373248420}" type="presOf" srcId="{8011D3F3-69D0-4100-9CAF-6D3BACC0387C}" destId="{BD23F7E2-DA9A-4C3A-992C-74C7EF8F8445}" srcOrd="0" destOrd="3" presId="urn:microsoft.com/office/officeart/2005/8/layout/hList1"/>
    <dgm:cxn modelId="{BA4A1E2A-2B61-4A3A-9BBF-6D9CFD3228DA}" srcId="{9F397A45-6CF6-438C-AD04-4DDB7FA7D2FC}" destId="{B1EF32DF-91A7-415D-9DC2-C5DCD6141EBB}" srcOrd="0" destOrd="0" parTransId="{1B2C6FFD-0BFF-4015-B4CA-14F8D545FAEE}" sibTransId="{A39C9D30-9591-4727-A599-BCD6AAF350E4}"/>
    <dgm:cxn modelId="{FBEC780F-3ABB-475B-B480-5B23AB58B0D9}" type="presOf" srcId="{ACE72695-9CCC-4439-8D29-5263E7D6C5DD}" destId="{0C2CCDA9-C818-40F8-97D4-04FC75573553}" srcOrd="0" destOrd="5" presId="urn:microsoft.com/office/officeart/2005/8/layout/hList1"/>
    <dgm:cxn modelId="{F3BB6E85-DE7B-4A1A-8079-718022D82400}" srcId="{9F397A45-6CF6-438C-AD04-4DDB7FA7D2FC}" destId="{ED0E2799-FE88-4645-A919-2C7B32E56D57}" srcOrd="2" destOrd="0" parTransId="{DB709773-6247-49CA-BF05-5AF1630941CF}" sibTransId="{BCC0D7A1-8BAA-4051-A78A-7FF2C1B25807}"/>
    <dgm:cxn modelId="{89C0AB5F-DC70-4F9A-8FE0-82D31658B997}" srcId="{5147936F-D668-4022-A075-60C7670B8626}" destId="{171C845B-4572-44E0-80A9-D611939FCD67}" srcOrd="7" destOrd="0" parTransId="{44FA02B6-5D01-46CB-8F29-90D6C9219124}" sibTransId="{78133A5E-EF69-4765-9655-2E18F99AEB1D}"/>
    <dgm:cxn modelId="{D90308C0-0D55-4879-B149-3753EC8ECCBB}" type="presOf" srcId="{8B1676FD-A9B4-423D-AC44-E7F286BD8F10}" destId="{BD23F7E2-DA9A-4C3A-992C-74C7EF8F8445}" srcOrd="0" destOrd="5" presId="urn:microsoft.com/office/officeart/2005/8/layout/hList1"/>
    <dgm:cxn modelId="{2FD5D336-F41A-4414-A4E6-95BC613CC97C}" type="presOf" srcId="{B7C061DE-8189-4370-AE6D-78E3B17F8546}" destId="{0C2CCDA9-C818-40F8-97D4-04FC75573553}" srcOrd="0" destOrd="6" presId="urn:microsoft.com/office/officeart/2005/8/layout/hList1"/>
    <dgm:cxn modelId="{E7DDC6D5-9D51-4BF2-AEFD-B590D51A7EB6}" type="presOf" srcId="{2EBEB493-7423-4781-B8D9-CD16C44B102F}" destId="{BA7BE2A9-1F4B-48B2-8B6B-9E18DA24F5E0}" srcOrd="0" destOrd="0" presId="urn:microsoft.com/office/officeart/2005/8/layout/hList1"/>
    <dgm:cxn modelId="{A8934EA1-92D1-4E43-9CA8-7EB284C995EF}" type="presOf" srcId="{684A8E52-B04B-4DE7-B905-9510BB8A36E2}" destId="{0C2CCDA9-C818-40F8-97D4-04FC75573553}" srcOrd="0" destOrd="1" presId="urn:microsoft.com/office/officeart/2005/8/layout/hList1"/>
    <dgm:cxn modelId="{0267E984-7153-4CE3-9B6E-07C9EEDE835B}" type="presOf" srcId="{4F6AA931-1D16-49B1-8516-77B56B7B0EB1}" destId="{7781F22F-4E54-4E21-92CB-4D93C7FE2F86}" srcOrd="0" destOrd="0" presId="urn:microsoft.com/office/officeart/2005/8/layout/hList1"/>
    <dgm:cxn modelId="{7DF4A410-AFCF-41BA-B6F4-8761FDB9ABDC}" srcId="{F7E1ED08-DEBB-4ABA-99CB-8F9A1DD1315E}" destId="{2EBEB493-7423-4781-B8D9-CD16C44B102F}" srcOrd="0" destOrd="0" parTransId="{B58B3AB6-E199-493C-9565-63813A95BDD8}" sibTransId="{E575841D-7227-4789-8135-9B01CAAB9E39}"/>
    <dgm:cxn modelId="{E6DAA544-2C74-4421-8004-94D5D55290BE}" srcId="{9F397A45-6CF6-438C-AD04-4DDB7FA7D2FC}" destId="{BF261B61-7A33-42AE-9A90-D37D659F89DE}" srcOrd="3" destOrd="0" parTransId="{4E6B01F5-3354-495A-85EE-7A0FA6756F1C}" sibTransId="{E08C053F-046C-4BA9-975F-9C255E530E20}"/>
    <dgm:cxn modelId="{49CFDB13-2880-449A-9A5D-2402B093D08A}" type="presParOf" srcId="{7781F22F-4E54-4E21-92CB-4D93C7FE2F86}" destId="{8DBBA6E5-36C4-446E-A967-00BACEDE2BA4}" srcOrd="0" destOrd="0" presId="urn:microsoft.com/office/officeart/2005/8/layout/hList1"/>
    <dgm:cxn modelId="{549BBB89-6EF4-421E-B638-A2876D4BCC78}" type="presParOf" srcId="{8DBBA6E5-36C4-446E-A967-00BACEDE2BA4}" destId="{17EDD76E-CB0D-48EE-BFB2-9C35C8F8947F}" srcOrd="0" destOrd="0" presId="urn:microsoft.com/office/officeart/2005/8/layout/hList1"/>
    <dgm:cxn modelId="{BB77DDA6-4562-43E6-BF47-0909A27497AB}" type="presParOf" srcId="{8DBBA6E5-36C4-446E-A967-00BACEDE2BA4}" destId="{0C2CCDA9-C818-40F8-97D4-04FC75573553}" srcOrd="1" destOrd="0" presId="urn:microsoft.com/office/officeart/2005/8/layout/hList1"/>
    <dgm:cxn modelId="{BAD0C928-29EB-4B86-A76C-7799C3F936AE}" type="presParOf" srcId="{7781F22F-4E54-4E21-92CB-4D93C7FE2F86}" destId="{DF72F8A9-C5E9-402F-8A29-7AB8434E1F7A}" srcOrd="1" destOrd="0" presId="urn:microsoft.com/office/officeart/2005/8/layout/hList1"/>
    <dgm:cxn modelId="{BF2C13BA-C778-4807-8A0E-406327ADF9FF}" type="presParOf" srcId="{7781F22F-4E54-4E21-92CB-4D93C7FE2F86}" destId="{1C978410-02B8-4F11-B091-58EAAB9BA3F8}" srcOrd="2" destOrd="0" presId="urn:microsoft.com/office/officeart/2005/8/layout/hList1"/>
    <dgm:cxn modelId="{ED61C8DE-A8D7-4A80-AD07-8C6F1B5F9224}" type="presParOf" srcId="{1C978410-02B8-4F11-B091-58EAAB9BA3F8}" destId="{1EB6123E-1559-4CBE-A0ED-7D3BD9C445E3}" srcOrd="0" destOrd="0" presId="urn:microsoft.com/office/officeart/2005/8/layout/hList1"/>
    <dgm:cxn modelId="{F5665377-6872-4376-BBE7-2826960EB5F1}" type="presParOf" srcId="{1C978410-02B8-4F11-B091-58EAAB9BA3F8}" destId="{BD23F7E2-DA9A-4C3A-992C-74C7EF8F8445}" srcOrd="1" destOrd="0" presId="urn:microsoft.com/office/officeart/2005/8/layout/hList1"/>
    <dgm:cxn modelId="{C6DDE06F-4279-4F97-9EBC-476CDC52A2CF}" type="presParOf" srcId="{7781F22F-4E54-4E21-92CB-4D93C7FE2F86}" destId="{CD09C1C8-635E-46FA-B5AC-F581EF2D2ACD}" srcOrd="3" destOrd="0" presId="urn:microsoft.com/office/officeart/2005/8/layout/hList1"/>
    <dgm:cxn modelId="{77A30788-88C9-4B2D-858B-D909AFD1815B}" type="presParOf" srcId="{7781F22F-4E54-4E21-92CB-4D93C7FE2F86}" destId="{13EF8CBB-5D1F-4EB2-A50C-383603B06B29}" srcOrd="4" destOrd="0" presId="urn:microsoft.com/office/officeart/2005/8/layout/hList1"/>
    <dgm:cxn modelId="{377676D7-CCED-4FA4-A1C4-82EF2E3545DB}" type="presParOf" srcId="{13EF8CBB-5D1F-4EB2-A50C-383603B06B29}" destId="{617CC5D9-4B4F-43F1-B6D9-E8218AAE548F}" srcOrd="0" destOrd="0" presId="urn:microsoft.com/office/officeart/2005/8/layout/hList1"/>
    <dgm:cxn modelId="{9C8FAC8F-411C-467F-BAA7-0008E15F998C}" type="presParOf" srcId="{13EF8CBB-5D1F-4EB2-A50C-383603B06B29}" destId="{BA7BE2A9-1F4B-48B2-8B6B-9E18DA24F5E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6AA931-1D16-49B1-8516-77B56B7B0EB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sl-SI"/>
        </a:p>
      </dgm:t>
    </dgm:pt>
    <dgm:pt modelId="{9F397A45-6CF6-438C-AD04-4DDB7FA7D2FC}">
      <dgm:prSet phldrT="[besedilo]"/>
      <dgm:spPr>
        <a:solidFill>
          <a:srgbClr val="E87C4B"/>
        </a:solidFill>
        <a:ln>
          <a:solidFill>
            <a:srgbClr val="E87C4B"/>
          </a:solidFill>
        </a:ln>
      </dgm:spPr>
      <dgm:t>
        <a:bodyPr/>
        <a:lstStyle/>
        <a:p>
          <a:r>
            <a:rPr lang="sl-SI" b="1" dirty="0"/>
            <a:t>UKREPI    </a:t>
          </a:r>
          <a:r>
            <a:rPr lang="sl-SI" dirty="0"/>
            <a:t>                                      za celovit pristop k trajnostni mobilnosti:</a:t>
          </a:r>
        </a:p>
      </dgm:t>
    </dgm:pt>
    <dgm:pt modelId="{D01DE5B6-E202-4AE9-A5A1-3B762B7A3A5D}" type="parTrans" cxnId="{20FFE66E-27B6-4B34-B4D1-74B6312AFC71}">
      <dgm:prSet/>
      <dgm:spPr/>
      <dgm:t>
        <a:bodyPr/>
        <a:lstStyle/>
        <a:p>
          <a:endParaRPr lang="sl-SI"/>
        </a:p>
      </dgm:t>
    </dgm:pt>
    <dgm:pt modelId="{2B5FF60B-F41A-4D56-AC02-BDD350C791AF}" type="sibTrans" cxnId="{20FFE66E-27B6-4B34-B4D1-74B6312AFC71}">
      <dgm:prSet/>
      <dgm:spPr/>
      <dgm:t>
        <a:bodyPr/>
        <a:lstStyle/>
        <a:p>
          <a:endParaRPr lang="sl-SI"/>
        </a:p>
      </dgm:t>
    </dgm:pt>
    <dgm:pt modelId="{B1EF32DF-91A7-415D-9DC2-C5DCD6141EBB}">
      <dgm:prSet phldrT="[besedilo]"/>
      <dgm:spPr>
        <a:solidFill>
          <a:srgbClr val="FFFFFF"/>
        </a:solidFill>
        <a:ln>
          <a:solidFill>
            <a:srgbClr val="E87C4B">
              <a:alpha val="90000"/>
            </a:srgbClr>
          </a:solidFill>
        </a:ln>
      </dgm:spPr>
      <dgm:t>
        <a:bodyPr/>
        <a:lstStyle/>
        <a:p>
          <a:r>
            <a:rPr lang="it-IT" dirty="0" err="1"/>
            <a:t>učinkovitejš</a:t>
          </a:r>
          <a:r>
            <a:rPr lang="sl-SI" dirty="0"/>
            <a:t>a</a:t>
          </a:r>
          <a:r>
            <a:rPr lang="it-IT" dirty="0"/>
            <a:t> </a:t>
          </a:r>
          <a:r>
            <a:rPr lang="it-IT" dirty="0" err="1"/>
            <a:t>organizacij</a:t>
          </a:r>
          <a:r>
            <a:rPr lang="sl-SI" dirty="0"/>
            <a:t>a</a:t>
          </a:r>
          <a:r>
            <a:rPr lang="it-IT" dirty="0"/>
            <a:t> sistema </a:t>
          </a:r>
          <a:r>
            <a:rPr lang="it-IT" dirty="0" err="1"/>
            <a:t>mobilnosti</a:t>
          </a:r>
          <a:r>
            <a:rPr lang="it-IT" dirty="0"/>
            <a:t>,</a:t>
          </a:r>
          <a:endParaRPr lang="sl-SI" dirty="0"/>
        </a:p>
      </dgm:t>
    </dgm:pt>
    <dgm:pt modelId="{1B2C6FFD-0BFF-4015-B4CA-14F8D545FAEE}" type="parTrans" cxnId="{BA4A1E2A-2B61-4A3A-9BBF-6D9CFD3228DA}">
      <dgm:prSet/>
      <dgm:spPr/>
      <dgm:t>
        <a:bodyPr/>
        <a:lstStyle/>
        <a:p>
          <a:endParaRPr lang="sl-SI"/>
        </a:p>
      </dgm:t>
    </dgm:pt>
    <dgm:pt modelId="{A39C9D30-9591-4727-A599-BCD6AAF350E4}" type="sibTrans" cxnId="{BA4A1E2A-2B61-4A3A-9BBF-6D9CFD3228DA}">
      <dgm:prSet/>
      <dgm:spPr/>
      <dgm:t>
        <a:bodyPr/>
        <a:lstStyle/>
        <a:p>
          <a:endParaRPr lang="sl-SI"/>
        </a:p>
      </dgm:t>
    </dgm:pt>
    <dgm:pt modelId="{684A8E52-B04B-4DE7-B905-9510BB8A36E2}">
      <dgm:prSet phldrT="[besedilo]"/>
      <dgm:spPr>
        <a:solidFill>
          <a:srgbClr val="FFFFFF"/>
        </a:solidFill>
        <a:ln>
          <a:solidFill>
            <a:srgbClr val="E87C4B">
              <a:alpha val="90000"/>
            </a:srgbClr>
          </a:solidFill>
        </a:ln>
      </dgm:spPr>
      <dgm:t>
        <a:bodyPr/>
        <a:lstStyle/>
        <a:p>
          <a:r>
            <a:rPr lang="sl-SI" dirty="0"/>
            <a:t>spodbujanje javnega potniškega prometa in trajnostnega tovornega prometa,</a:t>
          </a:r>
        </a:p>
      </dgm:t>
    </dgm:pt>
    <dgm:pt modelId="{804A88C1-E9EA-449A-B994-1EF14E7F88D8}" type="parTrans" cxnId="{C7FD4136-4BA1-4226-A796-A04D8714861C}">
      <dgm:prSet/>
      <dgm:spPr/>
      <dgm:t>
        <a:bodyPr/>
        <a:lstStyle/>
        <a:p>
          <a:endParaRPr lang="sl-SI"/>
        </a:p>
      </dgm:t>
    </dgm:pt>
    <dgm:pt modelId="{D899191C-7BA4-4DFB-AC8B-E0D0D5789900}" type="sibTrans" cxnId="{C7FD4136-4BA1-4226-A796-A04D8714861C}">
      <dgm:prSet/>
      <dgm:spPr/>
      <dgm:t>
        <a:bodyPr/>
        <a:lstStyle/>
        <a:p>
          <a:endParaRPr lang="sl-SI"/>
        </a:p>
      </dgm:t>
    </dgm:pt>
    <dgm:pt modelId="{5147936F-D668-4022-A075-60C7670B8626}">
      <dgm:prSet phldrT="[besedilo]"/>
      <dgm:spPr>
        <a:solidFill>
          <a:srgbClr val="E87C4B"/>
        </a:solidFill>
        <a:ln>
          <a:solidFill>
            <a:srgbClr val="E87C4B"/>
          </a:solidFill>
        </a:ln>
      </dgm:spPr>
      <dgm:t>
        <a:bodyPr/>
        <a:lstStyle/>
        <a:p>
          <a:r>
            <a:rPr lang="sl-SI" b="1" dirty="0"/>
            <a:t>NALOŽBE</a:t>
          </a:r>
          <a:endParaRPr lang="sl-SI" b="0" dirty="0"/>
        </a:p>
      </dgm:t>
    </dgm:pt>
    <dgm:pt modelId="{8C5DD7F9-CE68-42E8-BF50-8B8ED91DBDC7}" type="parTrans" cxnId="{622B334B-A9CC-4DE1-8AC3-9E82A6288EB4}">
      <dgm:prSet/>
      <dgm:spPr/>
      <dgm:t>
        <a:bodyPr/>
        <a:lstStyle/>
        <a:p>
          <a:endParaRPr lang="sl-SI"/>
        </a:p>
      </dgm:t>
    </dgm:pt>
    <dgm:pt modelId="{81E1A6DB-81E4-4922-9C8A-66BF94F78378}" type="sibTrans" cxnId="{622B334B-A9CC-4DE1-8AC3-9E82A6288EB4}">
      <dgm:prSet/>
      <dgm:spPr/>
      <dgm:t>
        <a:bodyPr/>
        <a:lstStyle/>
        <a:p>
          <a:endParaRPr lang="sl-SI"/>
        </a:p>
      </dgm:t>
    </dgm:pt>
    <dgm:pt modelId="{D1A3E2EA-1E9B-4F64-B9ED-B953E30CB6F4}">
      <dgm:prSet phldrT="[besedilo]"/>
      <dgm:spPr>
        <a:solidFill>
          <a:srgbClr val="FFFFFF"/>
        </a:solidFill>
        <a:ln>
          <a:solidFill>
            <a:srgbClr val="E87C4B">
              <a:alpha val="90000"/>
            </a:srgbClr>
          </a:solidFill>
        </a:ln>
      </dgm:spPr>
      <dgm:t>
        <a:bodyPr/>
        <a:lstStyle/>
        <a:p>
          <a:r>
            <a:rPr lang="sl-SI" dirty="0"/>
            <a:t>za investicije v posodobitev </a:t>
          </a:r>
          <a:r>
            <a:rPr lang="sl-SI" b="1" dirty="0"/>
            <a:t>železniške infrastrukture</a:t>
          </a:r>
          <a:r>
            <a:rPr lang="sl-SI" dirty="0"/>
            <a:t>, nadaljevanje z izpolnjevanjem zavez, ki izhajajo iz evropske TEN-T uredbe,</a:t>
          </a:r>
        </a:p>
      </dgm:t>
    </dgm:pt>
    <dgm:pt modelId="{0133ACBA-ECAF-4C25-9ABE-5A08F80B344E}" type="parTrans" cxnId="{49D56586-F2A9-4CA0-BB1A-97F9A917D32D}">
      <dgm:prSet/>
      <dgm:spPr/>
      <dgm:t>
        <a:bodyPr/>
        <a:lstStyle/>
        <a:p>
          <a:endParaRPr lang="sl-SI"/>
        </a:p>
      </dgm:t>
    </dgm:pt>
    <dgm:pt modelId="{AAA64094-E4EA-41F3-BE2E-3E783D9054CF}" type="sibTrans" cxnId="{49D56586-F2A9-4CA0-BB1A-97F9A917D32D}">
      <dgm:prSet/>
      <dgm:spPr/>
      <dgm:t>
        <a:bodyPr/>
        <a:lstStyle/>
        <a:p>
          <a:endParaRPr lang="sl-SI"/>
        </a:p>
      </dgm:t>
    </dgm:pt>
    <dgm:pt modelId="{F7E1ED08-DEBB-4ABA-99CB-8F9A1DD1315E}">
      <dgm:prSet phldrT="[besedilo]"/>
      <dgm:spPr>
        <a:solidFill>
          <a:srgbClr val="E87C4B"/>
        </a:solidFill>
        <a:ln>
          <a:solidFill>
            <a:srgbClr val="E87C4B"/>
          </a:solidFill>
        </a:ln>
      </dgm:spPr>
      <dgm:t>
        <a:bodyPr/>
        <a:lstStyle/>
        <a:p>
          <a:r>
            <a:rPr lang="sl-SI" b="1" dirty="0"/>
            <a:t>OMOGOČITVENI POGOJI</a:t>
          </a:r>
        </a:p>
      </dgm:t>
    </dgm:pt>
    <dgm:pt modelId="{6AE98C0A-3F89-4730-AC7B-ABB38E101FC9}" type="parTrans" cxnId="{97B5AC40-B12E-46CC-AC6F-51B76BD3EED6}">
      <dgm:prSet/>
      <dgm:spPr/>
      <dgm:t>
        <a:bodyPr/>
        <a:lstStyle/>
        <a:p>
          <a:endParaRPr lang="sl-SI"/>
        </a:p>
      </dgm:t>
    </dgm:pt>
    <dgm:pt modelId="{AA5F6C2C-EC83-4ACC-B94B-F0D8745E1109}" type="sibTrans" cxnId="{97B5AC40-B12E-46CC-AC6F-51B76BD3EED6}">
      <dgm:prSet/>
      <dgm:spPr/>
      <dgm:t>
        <a:bodyPr/>
        <a:lstStyle/>
        <a:p>
          <a:endParaRPr lang="sl-SI"/>
        </a:p>
      </dgm:t>
    </dgm:pt>
    <dgm:pt modelId="{2EBEB493-7423-4781-B8D9-CD16C44B102F}">
      <dgm:prSet phldrT="[besedilo]"/>
      <dgm:spPr>
        <a:solidFill>
          <a:srgbClr val="FFFFFF"/>
        </a:solidFill>
        <a:ln>
          <a:solidFill>
            <a:srgbClr val="E87C4B">
              <a:alpha val="90000"/>
            </a:srgbClr>
          </a:solidFill>
        </a:ln>
      </dgm:spPr>
      <dgm:t>
        <a:bodyPr/>
        <a:lstStyle/>
        <a:p>
          <a:r>
            <a:rPr lang="sl-SI" dirty="0"/>
            <a:t>Celovito načrtovanje prometa na ustrezni ravni: </a:t>
          </a:r>
          <a:r>
            <a:rPr lang="sl-SI" b="1" dirty="0"/>
            <a:t>Strategija razvoja prometa v RS do leta 2030.</a:t>
          </a:r>
        </a:p>
      </dgm:t>
    </dgm:pt>
    <dgm:pt modelId="{B58B3AB6-E199-493C-9565-63813A95BDD8}" type="parTrans" cxnId="{7DF4A410-AFCF-41BA-B6F4-8761FDB9ABDC}">
      <dgm:prSet/>
      <dgm:spPr/>
      <dgm:t>
        <a:bodyPr/>
        <a:lstStyle/>
        <a:p>
          <a:endParaRPr lang="sl-SI"/>
        </a:p>
      </dgm:t>
    </dgm:pt>
    <dgm:pt modelId="{E575841D-7227-4789-8135-9B01CAAB9E39}" type="sibTrans" cxnId="{7DF4A410-AFCF-41BA-B6F4-8761FDB9ABDC}">
      <dgm:prSet/>
      <dgm:spPr/>
      <dgm:t>
        <a:bodyPr/>
        <a:lstStyle/>
        <a:p>
          <a:endParaRPr lang="sl-SI"/>
        </a:p>
      </dgm:t>
    </dgm:pt>
    <dgm:pt modelId="{B7C061DE-8189-4370-AE6D-78E3B17F8546}">
      <dgm:prSet phldrT="[besedilo]"/>
      <dgm:spPr>
        <a:solidFill>
          <a:srgbClr val="FFFFFF"/>
        </a:solidFill>
        <a:ln>
          <a:solidFill>
            <a:srgbClr val="E87C4B">
              <a:alpha val="90000"/>
            </a:srgbClr>
          </a:solidFill>
        </a:ln>
      </dgm:spPr>
      <dgm:t>
        <a:bodyPr/>
        <a:lstStyle/>
        <a:p>
          <a:endParaRPr lang="sl-SI" dirty="0"/>
        </a:p>
      </dgm:t>
    </dgm:pt>
    <dgm:pt modelId="{3EB2DBB8-B031-4E8E-A7D3-2059D4E7AF9A}" type="parTrans" cxnId="{9F300876-7CAA-416A-8C9C-CA6085F7EA87}">
      <dgm:prSet/>
      <dgm:spPr/>
      <dgm:t>
        <a:bodyPr/>
        <a:lstStyle/>
        <a:p>
          <a:endParaRPr lang="sl-SI"/>
        </a:p>
      </dgm:t>
    </dgm:pt>
    <dgm:pt modelId="{407A6AF5-6D5F-4770-A6A9-60A557AE0F83}" type="sibTrans" cxnId="{9F300876-7CAA-416A-8C9C-CA6085F7EA87}">
      <dgm:prSet/>
      <dgm:spPr/>
      <dgm:t>
        <a:bodyPr/>
        <a:lstStyle/>
        <a:p>
          <a:endParaRPr lang="sl-SI"/>
        </a:p>
      </dgm:t>
    </dgm:pt>
    <dgm:pt modelId="{ED0E2799-FE88-4645-A919-2C7B32E56D57}">
      <dgm:prSet phldrT="[besedilo]"/>
      <dgm:spPr>
        <a:solidFill>
          <a:srgbClr val="FFFFFF"/>
        </a:solidFill>
        <a:ln>
          <a:solidFill>
            <a:srgbClr val="E87C4B">
              <a:alpha val="90000"/>
            </a:srgbClr>
          </a:solidFill>
        </a:ln>
      </dgm:spPr>
      <dgm:t>
        <a:bodyPr/>
        <a:lstStyle/>
        <a:p>
          <a:r>
            <a:rPr lang="sl-SI" dirty="0"/>
            <a:t>nepovratne finančne spodbude za trajnostno mobilnost in železniško prometno infrastrukturo. </a:t>
          </a:r>
        </a:p>
      </dgm:t>
    </dgm:pt>
    <dgm:pt modelId="{DB709773-6247-49CA-BF05-5AF1630941CF}" type="parTrans" cxnId="{F3BB6E85-DE7B-4A1A-8079-718022D82400}">
      <dgm:prSet/>
      <dgm:spPr/>
      <dgm:t>
        <a:bodyPr/>
        <a:lstStyle/>
        <a:p>
          <a:endParaRPr lang="sl-SI"/>
        </a:p>
      </dgm:t>
    </dgm:pt>
    <dgm:pt modelId="{BCC0D7A1-8BAA-4051-A78A-7FF2C1B25807}" type="sibTrans" cxnId="{F3BB6E85-DE7B-4A1A-8079-718022D82400}">
      <dgm:prSet/>
      <dgm:spPr/>
      <dgm:t>
        <a:bodyPr/>
        <a:lstStyle/>
        <a:p>
          <a:endParaRPr lang="sl-SI"/>
        </a:p>
      </dgm:t>
    </dgm:pt>
    <dgm:pt modelId="{CE8C25A9-A7E8-494D-B85F-3A4BDF2775C3}">
      <dgm:prSet/>
      <dgm:spPr>
        <a:ln>
          <a:solidFill>
            <a:srgbClr val="E87C4B">
              <a:alpha val="90000"/>
            </a:srgbClr>
          </a:solidFill>
        </a:ln>
      </dgm:spPr>
      <dgm:t>
        <a:bodyPr/>
        <a:lstStyle/>
        <a:p>
          <a:r>
            <a:rPr lang="sl-SI" dirty="0"/>
            <a:t>za odpravo ozkih grl in prometnih zastojev na vseh </a:t>
          </a:r>
          <a:r>
            <a:rPr lang="sl-SI" b="1" dirty="0"/>
            <a:t>cestah,</a:t>
          </a:r>
        </a:p>
      </dgm:t>
    </dgm:pt>
    <dgm:pt modelId="{1A4745AF-D388-48B6-985C-79C71E096843}" type="parTrans" cxnId="{84051578-622D-40ED-80B8-7B0373C00DBE}">
      <dgm:prSet/>
      <dgm:spPr/>
      <dgm:t>
        <a:bodyPr/>
        <a:lstStyle/>
        <a:p>
          <a:endParaRPr lang="sl-SI"/>
        </a:p>
      </dgm:t>
    </dgm:pt>
    <dgm:pt modelId="{EF716CE8-A885-49E9-88F1-0E5D83C57EBF}" type="sibTrans" cxnId="{84051578-622D-40ED-80B8-7B0373C00DBE}">
      <dgm:prSet/>
      <dgm:spPr/>
      <dgm:t>
        <a:bodyPr/>
        <a:lstStyle/>
        <a:p>
          <a:endParaRPr lang="sl-SI"/>
        </a:p>
      </dgm:t>
    </dgm:pt>
    <dgm:pt modelId="{9FC80EC7-EF42-4CB5-8651-803B236D1B3A}">
      <dgm:prSet/>
      <dgm:spPr>
        <a:ln>
          <a:solidFill>
            <a:srgbClr val="E87C4B">
              <a:alpha val="90000"/>
            </a:srgbClr>
          </a:solidFill>
        </a:ln>
      </dgm:spPr>
      <dgm:t>
        <a:bodyPr/>
        <a:lstStyle/>
        <a:p>
          <a:r>
            <a:rPr lang="sl-SI" dirty="0"/>
            <a:t>za državno </a:t>
          </a:r>
          <a:r>
            <a:rPr lang="sl-SI" b="1" dirty="0"/>
            <a:t>kolesarsko omrežje</a:t>
          </a:r>
          <a:r>
            <a:rPr lang="sl-SI" dirty="0"/>
            <a:t>,</a:t>
          </a:r>
        </a:p>
      </dgm:t>
    </dgm:pt>
    <dgm:pt modelId="{ADFC2DD8-EB0E-4801-BBEA-E227997A6352}" type="parTrans" cxnId="{F5C2F670-DBEA-4594-91EE-263BA5C18E0B}">
      <dgm:prSet/>
      <dgm:spPr/>
      <dgm:t>
        <a:bodyPr/>
        <a:lstStyle/>
        <a:p>
          <a:endParaRPr lang="sl-SI"/>
        </a:p>
      </dgm:t>
    </dgm:pt>
    <dgm:pt modelId="{92CC28E5-0E57-4DEF-8273-68F1ED2CF90D}" type="sibTrans" cxnId="{F5C2F670-DBEA-4594-91EE-263BA5C18E0B}">
      <dgm:prSet/>
      <dgm:spPr/>
      <dgm:t>
        <a:bodyPr/>
        <a:lstStyle/>
        <a:p>
          <a:endParaRPr lang="sl-SI"/>
        </a:p>
      </dgm:t>
    </dgm:pt>
    <dgm:pt modelId="{29C4C37D-0223-44DD-89BC-013888D200A4}">
      <dgm:prSet/>
      <dgm:spPr>
        <a:ln>
          <a:solidFill>
            <a:srgbClr val="E87C4B">
              <a:alpha val="90000"/>
            </a:srgbClr>
          </a:solidFill>
        </a:ln>
      </dgm:spPr>
      <dgm:t>
        <a:bodyPr/>
        <a:lstStyle/>
        <a:p>
          <a:r>
            <a:rPr lang="pl-PL" dirty="0"/>
            <a:t>za spodbujanje </a:t>
          </a:r>
          <a:r>
            <a:rPr lang="pl-PL" b="1" dirty="0"/>
            <a:t>trajnostne mobilnosti </a:t>
          </a:r>
          <a:r>
            <a:rPr lang="pl-PL" dirty="0"/>
            <a:t>na horizontalni ravni.</a:t>
          </a:r>
          <a:endParaRPr lang="sl-SI" dirty="0"/>
        </a:p>
      </dgm:t>
    </dgm:pt>
    <dgm:pt modelId="{45F7D6D3-28E4-4031-8951-897212326F93}" type="parTrans" cxnId="{BAE29482-FBCA-41B7-A732-4D5D6F2619B4}">
      <dgm:prSet/>
      <dgm:spPr/>
    </dgm:pt>
    <dgm:pt modelId="{85C8F297-E609-40E6-A4B8-C74C417B1A25}" type="sibTrans" cxnId="{BAE29482-FBCA-41B7-A732-4D5D6F2619B4}">
      <dgm:prSet/>
      <dgm:spPr/>
    </dgm:pt>
    <dgm:pt modelId="{7781F22F-4E54-4E21-92CB-4D93C7FE2F86}" type="pres">
      <dgm:prSet presAssocID="{4F6AA931-1D16-49B1-8516-77B56B7B0EB1}" presName="Name0" presStyleCnt="0">
        <dgm:presLayoutVars>
          <dgm:dir/>
          <dgm:animLvl val="lvl"/>
          <dgm:resizeHandles val="exact"/>
        </dgm:presLayoutVars>
      </dgm:prSet>
      <dgm:spPr/>
      <dgm:t>
        <a:bodyPr/>
        <a:lstStyle/>
        <a:p>
          <a:endParaRPr lang="sl-SI"/>
        </a:p>
      </dgm:t>
    </dgm:pt>
    <dgm:pt modelId="{8DBBA6E5-36C4-446E-A967-00BACEDE2BA4}" type="pres">
      <dgm:prSet presAssocID="{9F397A45-6CF6-438C-AD04-4DDB7FA7D2FC}" presName="composite" presStyleCnt="0"/>
      <dgm:spPr/>
    </dgm:pt>
    <dgm:pt modelId="{17EDD76E-CB0D-48EE-BFB2-9C35C8F8947F}" type="pres">
      <dgm:prSet presAssocID="{9F397A45-6CF6-438C-AD04-4DDB7FA7D2FC}" presName="parTx" presStyleLbl="alignNode1" presStyleIdx="0" presStyleCnt="3">
        <dgm:presLayoutVars>
          <dgm:chMax val="0"/>
          <dgm:chPref val="0"/>
          <dgm:bulletEnabled val="1"/>
        </dgm:presLayoutVars>
      </dgm:prSet>
      <dgm:spPr/>
      <dgm:t>
        <a:bodyPr/>
        <a:lstStyle/>
        <a:p>
          <a:endParaRPr lang="sl-SI"/>
        </a:p>
      </dgm:t>
    </dgm:pt>
    <dgm:pt modelId="{0C2CCDA9-C818-40F8-97D4-04FC75573553}" type="pres">
      <dgm:prSet presAssocID="{9F397A45-6CF6-438C-AD04-4DDB7FA7D2FC}" presName="desTx" presStyleLbl="alignAccFollowNode1" presStyleIdx="0" presStyleCnt="3">
        <dgm:presLayoutVars>
          <dgm:bulletEnabled val="1"/>
        </dgm:presLayoutVars>
      </dgm:prSet>
      <dgm:spPr/>
      <dgm:t>
        <a:bodyPr/>
        <a:lstStyle/>
        <a:p>
          <a:endParaRPr lang="sl-SI"/>
        </a:p>
      </dgm:t>
    </dgm:pt>
    <dgm:pt modelId="{DF72F8A9-C5E9-402F-8A29-7AB8434E1F7A}" type="pres">
      <dgm:prSet presAssocID="{2B5FF60B-F41A-4D56-AC02-BDD350C791AF}" presName="space" presStyleCnt="0"/>
      <dgm:spPr/>
    </dgm:pt>
    <dgm:pt modelId="{1C978410-02B8-4F11-B091-58EAAB9BA3F8}" type="pres">
      <dgm:prSet presAssocID="{5147936F-D668-4022-A075-60C7670B8626}" presName="composite" presStyleCnt="0"/>
      <dgm:spPr/>
    </dgm:pt>
    <dgm:pt modelId="{1EB6123E-1559-4CBE-A0ED-7D3BD9C445E3}" type="pres">
      <dgm:prSet presAssocID="{5147936F-D668-4022-A075-60C7670B8626}" presName="parTx" presStyleLbl="alignNode1" presStyleIdx="1" presStyleCnt="3">
        <dgm:presLayoutVars>
          <dgm:chMax val="0"/>
          <dgm:chPref val="0"/>
          <dgm:bulletEnabled val="1"/>
        </dgm:presLayoutVars>
      </dgm:prSet>
      <dgm:spPr/>
      <dgm:t>
        <a:bodyPr/>
        <a:lstStyle/>
        <a:p>
          <a:endParaRPr lang="sl-SI"/>
        </a:p>
      </dgm:t>
    </dgm:pt>
    <dgm:pt modelId="{BD23F7E2-DA9A-4C3A-992C-74C7EF8F8445}" type="pres">
      <dgm:prSet presAssocID="{5147936F-D668-4022-A075-60C7670B8626}" presName="desTx" presStyleLbl="alignAccFollowNode1" presStyleIdx="1" presStyleCnt="3">
        <dgm:presLayoutVars>
          <dgm:bulletEnabled val="1"/>
        </dgm:presLayoutVars>
      </dgm:prSet>
      <dgm:spPr/>
      <dgm:t>
        <a:bodyPr/>
        <a:lstStyle/>
        <a:p>
          <a:endParaRPr lang="sl-SI"/>
        </a:p>
      </dgm:t>
    </dgm:pt>
    <dgm:pt modelId="{CD09C1C8-635E-46FA-B5AC-F581EF2D2ACD}" type="pres">
      <dgm:prSet presAssocID="{81E1A6DB-81E4-4922-9C8A-66BF94F78378}" presName="space" presStyleCnt="0"/>
      <dgm:spPr/>
    </dgm:pt>
    <dgm:pt modelId="{13EF8CBB-5D1F-4EB2-A50C-383603B06B29}" type="pres">
      <dgm:prSet presAssocID="{F7E1ED08-DEBB-4ABA-99CB-8F9A1DD1315E}" presName="composite" presStyleCnt="0"/>
      <dgm:spPr/>
    </dgm:pt>
    <dgm:pt modelId="{617CC5D9-4B4F-43F1-B6D9-E8218AAE548F}" type="pres">
      <dgm:prSet presAssocID="{F7E1ED08-DEBB-4ABA-99CB-8F9A1DD1315E}" presName="parTx" presStyleLbl="alignNode1" presStyleIdx="2" presStyleCnt="3">
        <dgm:presLayoutVars>
          <dgm:chMax val="0"/>
          <dgm:chPref val="0"/>
          <dgm:bulletEnabled val="1"/>
        </dgm:presLayoutVars>
      </dgm:prSet>
      <dgm:spPr/>
      <dgm:t>
        <a:bodyPr/>
        <a:lstStyle/>
        <a:p>
          <a:endParaRPr lang="sl-SI"/>
        </a:p>
      </dgm:t>
    </dgm:pt>
    <dgm:pt modelId="{BA7BE2A9-1F4B-48B2-8B6B-9E18DA24F5E0}" type="pres">
      <dgm:prSet presAssocID="{F7E1ED08-DEBB-4ABA-99CB-8F9A1DD1315E}" presName="desTx" presStyleLbl="alignAccFollowNode1" presStyleIdx="2" presStyleCnt="3">
        <dgm:presLayoutVars>
          <dgm:bulletEnabled val="1"/>
        </dgm:presLayoutVars>
      </dgm:prSet>
      <dgm:spPr/>
      <dgm:t>
        <a:bodyPr/>
        <a:lstStyle/>
        <a:p>
          <a:endParaRPr lang="sl-SI"/>
        </a:p>
      </dgm:t>
    </dgm:pt>
  </dgm:ptLst>
  <dgm:cxnLst>
    <dgm:cxn modelId="{F63C316A-15A3-4BDA-94D9-71E69C01B9D4}" type="presOf" srcId="{D1A3E2EA-1E9B-4F64-B9ED-B953E30CB6F4}" destId="{BD23F7E2-DA9A-4C3A-992C-74C7EF8F8445}" srcOrd="0" destOrd="0" presId="urn:microsoft.com/office/officeart/2005/8/layout/hList1"/>
    <dgm:cxn modelId="{DA6C9CA7-D26E-441E-97DD-7C6CB1F68739}" type="presOf" srcId="{5147936F-D668-4022-A075-60C7670B8626}" destId="{1EB6123E-1559-4CBE-A0ED-7D3BD9C445E3}" srcOrd="0" destOrd="0" presId="urn:microsoft.com/office/officeart/2005/8/layout/hList1"/>
    <dgm:cxn modelId="{622B334B-A9CC-4DE1-8AC3-9E82A6288EB4}" srcId="{4F6AA931-1D16-49B1-8516-77B56B7B0EB1}" destId="{5147936F-D668-4022-A075-60C7670B8626}" srcOrd="1" destOrd="0" parTransId="{8C5DD7F9-CE68-42E8-BF50-8B8ED91DBDC7}" sibTransId="{81E1A6DB-81E4-4922-9C8A-66BF94F78378}"/>
    <dgm:cxn modelId="{F3BB6E85-DE7B-4A1A-8079-718022D82400}" srcId="{9F397A45-6CF6-438C-AD04-4DDB7FA7D2FC}" destId="{ED0E2799-FE88-4645-A919-2C7B32E56D57}" srcOrd="2" destOrd="0" parTransId="{DB709773-6247-49CA-BF05-5AF1630941CF}" sibTransId="{BCC0D7A1-8BAA-4051-A78A-7FF2C1B25807}"/>
    <dgm:cxn modelId="{7DF4A410-AFCF-41BA-B6F4-8761FDB9ABDC}" srcId="{F7E1ED08-DEBB-4ABA-99CB-8F9A1DD1315E}" destId="{2EBEB493-7423-4781-B8D9-CD16C44B102F}" srcOrd="0" destOrd="0" parTransId="{B58B3AB6-E199-493C-9565-63813A95BDD8}" sibTransId="{E575841D-7227-4789-8135-9B01CAAB9E39}"/>
    <dgm:cxn modelId="{71BE83C8-4867-43BC-A929-2679B550DF88}" type="presOf" srcId="{29C4C37D-0223-44DD-89BC-013888D200A4}" destId="{BD23F7E2-DA9A-4C3A-992C-74C7EF8F8445}" srcOrd="0" destOrd="3" presId="urn:microsoft.com/office/officeart/2005/8/layout/hList1"/>
    <dgm:cxn modelId="{97B5AC40-B12E-46CC-AC6F-51B76BD3EED6}" srcId="{4F6AA931-1D16-49B1-8516-77B56B7B0EB1}" destId="{F7E1ED08-DEBB-4ABA-99CB-8F9A1DD1315E}" srcOrd="2" destOrd="0" parTransId="{6AE98C0A-3F89-4730-AC7B-ABB38E101FC9}" sibTransId="{AA5F6C2C-EC83-4ACC-B94B-F0D8745E1109}"/>
    <dgm:cxn modelId="{9F300876-7CAA-416A-8C9C-CA6085F7EA87}" srcId="{9F397A45-6CF6-438C-AD04-4DDB7FA7D2FC}" destId="{B7C061DE-8189-4370-AE6D-78E3B17F8546}" srcOrd="3" destOrd="0" parTransId="{3EB2DBB8-B031-4E8E-A7D3-2059D4E7AF9A}" sibTransId="{407A6AF5-6D5F-4770-A6A9-60A557AE0F83}"/>
    <dgm:cxn modelId="{E7DDC6D5-9D51-4BF2-AEFD-B590D51A7EB6}" type="presOf" srcId="{2EBEB493-7423-4781-B8D9-CD16C44B102F}" destId="{BA7BE2A9-1F4B-48B2-8B6B-9E18DA24F5E0}" srcOrd="0" destOrd="0" presId="urn:microsoft.com/office/officeart/2005/8/layout/hList1"/>
    <dgm:cxn modelId="{DB7A0A5F-FFF0-4A3A-960A-2F01BBA8B9ED}" type="presOf" srcId="{9FC80EC7-EF42-4CB5-8651-803B236D1B3A}" destId="{BD23F7E2-DA9A-4C3A-992C-74C7EF8F8445}" srcOrd="0" destOrd="2" presId="urn:microsoft.com/office/officeart/2005/8/layout/hList1"/>
    <dgm:cxn modelId="{0267E984-7153-4CE3-9B6E-07C9EEDE835B}" type="presOf" srcId="{4F6AA931-1D16-49B1-8516-77B56B7B0EB1}" destId="{7781F22F-4E54-4E21-92CB-4D93C7FE2F86}" srcOrd="0" destOrd="0" presId="urn:microsoft.com/office/officeart/2005/8/layout/hList1"/>
    <dgm:cxn modelId="{2FD5D336-F41A-4414-A4E6-95BC613CC97C}" type="presOf" srcId="{B7C061DE-8189-4370-AE6D-78E3B17F8546}" destId="{0C2CCDA9-C818-40F8-97D4-04FC75573553}" srcOrd="0" destOrd="3" presId="urn:microsoft.com/office/officeart/2005/8/layout/hList1"/>
    <dgm:cxn modelId="{719DAA7B-F39D-47EE-8651-B22CF4F1D177}" type="presOf" srcId="{ED0E2799-FE88-4645-A919-2C7B32E56D57}" destId="{0C2CCDA9-C818-40F8-97D4-04FC75573553}" srcOrd="0" destOrd="2" presId="urn:microsoft.com/office/officeart/2005/8/layout/hList1"/>
    <dgm:cxn modelId="{A8934EA1-92D1-4E43-9CA8-7EB284C995EF}" type="presOf" srcId="{684A8E52-B04B-4DE7-B905-9510BB8A36E2}" destId="{0C2CCDA9-C818-40F8-97D4-04FC75573553}" srcOrd="0" destOrd="1" presId="urn:microsoft.com/office/officeart/2005/8/layout/hList1"/>
    <dgm:cxn modelId="{BAE29482-FBCA-41B7-A732-4D5D6F2619B4}" srcId="{5147936F-D668-4022-A075-60C7670B8626}" destId="{29C4C37D-0223-44DD-89BC-013888D200A4}" srcOrd="3" destOrd="0" parTransId="{45F7D6D3-28E4-4031-8951-897212326F93}" sibTransId="{85C8F297-E609-40E6-A4B8-C74C417B1A25}"/>
    <dgm:cxn modelId="{B915D62A-48B9-4E0A-AB2E-279C338FE13E}" type="presOf" srcId="{F7E1ED08-DEBB-4ABA-99CB-8F9A1DD1315E}" destId="{617CC5D9-4B4F-43F1-B6D9-E8218AAE548F}" srcOrd="0" destOrd="0" presId="urn:microsoft.com/office/officeart/2005/8/layout/hList1"/>
    <dgm:cxn modelId="{205C2A7F-8F21-4D6D-926C-F51A803BD300}" type="presOf" srcId="{9F397A45-6CF6-438C-AD04-4DDB7FA7D2FC}" destId="{17EDD76E-CB0D-48EE-BFB2-9C35C8F8947F}" srcOrd="0" destOrd="0" presId="urn:microsoft.com/office/officeart/2005/8/layout/hList1"/>
    <dgm:cxn modelId="{20FFE66E-27B6-4B34-B4D1-74B6312AFC71}" srcId="{4F6AA931-1D16-49B1-8516-77B56B7B0EB1}" destId="{9F397A45-6CF6-438C-AD04-4DDB7FA7D2FC}" srcOrd="0" destOrd="0" parTransId="{D01DE5B6-E202-4AE9-A5A1-3B762B7A3A5D}" sibTransId="{2B5FF60B-F41A-4D56-AC02-BDD350C791AF}"/>
    <dgm:cxn modelId="{F5C2F670-DBEA-4594-91EE-263BA5C18E0B}" srcId="{5147936F-D668-4022-A075-60C7670B8626}" destId="{9FC80EC7-EF42-4CB5-8651-803B236D1B3A}" srcOrd="2" destOrd="0" parTransId="{ADFC2DD8-EB0E-4801-BBEA-E227997A6352}" sibTransId="{92CC28E5-0E57-4DEF-8273-68F1ED2CF90D}"/>
    <dgm:cxn modelId="{49D56586-F2A9-4CA0-BB1A-97F9A917D32D}" srcId="{5147936F-D668-4022-A075-60C7670B8626}" destId="{D1A3E2EA-1E9B-4F64-B9ED-B953E30CB6F4}" srcOrd="0" destOrd="0" parTransId="{0133ACBA-ECAF-4C25-9ABE-5A08F80B344E}" sibTransId="{AAA64094-E4EA-41F3-BE2E-3E783D9054CF}"/>
    <dgm:cxn modelId="{84051578-622D-40ED-80B8-7B0373C00DBE}" srcId="{5147936F-D668-4022-A075-60C7670B8626}" destId="{CE8C25A9-A7E8-494D-B85F-3A4BDF2775C3}" srcOrd="1" destOrd="0" parTransId="{1A4745AF-D388-48B6-985C-79C71E096843}" sibTransId="{EF716CE8-A885-49E9-88F1-0E5D83C57EBF}"/>
    <dgm:cxn modelId="{D5A803FC-F43B-4A9A-AD92-BC2A550861EE}" type="presOf" srcId="{CE8C25A9-A7E8-494D-B85F-3A4BDF2775C3}" destId="{BD23F7E2-DA9A-4C3A-992C-74C7EF8F8445}" srcOrd="0" destOrd="1" presId="urn:microsoft.com/office/officeart/2005/8/layout/hList1"/>
    <dgm:cxn modelId="{C7FD4136-4BA1-4226-A796-A04D8714861C}" srcId="{9F397A45-6CF6-438C-AD04-4DDB7FA7D2FC}" destId="{684A8E52-B04B-4DE7-B905-9510BB8A36E2}" srcOrd="1" destOrd="0" parTransId="{804A88C1-E9EA-449A-B994-1EF14E7F88D8}" sibTransId="{D899191C-7BA4-4DFB-AC8B-E0D0D5789900}"/>
    <dgm:cxn modelId="{40D42EB0-E3B3-425D-A915-603D734439CB}" type="presOf" srcId="{B1EF32DF-91A7-415D-9DC2-C5DCD6141EBB}" destId="{0C2CCDA9-C818-40F8-97D4-04FC75573553}" srcOrd="0" destOrd="0" presId="urn:microsoft.com/office/officeart/2005/8/layout/hList1"/>
    <dgm:cxn modelId="{BA4A1E2A-2B61-4A3A-9BBF-6D9CFD3228DA}" srcId="{9F397A45-6CF6-438C-AD04-4DDB7FA7D2FC}" destId="{B1EF32DF-91A7-415D-9DC2-C5DCD6141EBB}" srcOrd="0" destOrd="0" parTransId="{1B2C6FFD-0BFF-4015-B4CA-14F8D545FAEE}" sibTransId="{A39C9D30-9591-4727-A599-BCD6AAF350E4}"/>
    <dgm:cxn modelId="{49CFDB13-2880-449A-9A5D-2402B093D08A}" type="presParOf" srcId="{7781F22F-4E54-4E21-92CB-4D93C7FE2F86}" destId="{8DBBA6E5-36C4-446E-A967-00BACEDE2BA4}" srcOrd="0" destOrd="0" presId="urn:microsoft.com/office/officeart/2005/8/layout/hList1"/>
    <dgm:cxn modelId="{549BBB89-6EF4-421E-B638-A2876D4BCC78}" type="presParOf" srcId="{8DBBA6E5-36C4-446E-A967-00BACEDE2BA4}" destId="{17EDD76E-CB0D-48EE-BFB2-9C35C8F8947F}" srcOrd="0" destOrd="0" presId="urn:microsoft.com/office/officeart/2005/8/layout/hList1"/>
    <dgm:cxn modelId="{BB77DDA6-4562-43E6-BF47-0909A27497AB}" type="presParOf" srcId="{8DBBA6E5-36C4-446E-A967-00BACEDE2BA4}" destId="{0C2CCDA9-C818-40F8-97D4-04FC75573553}" srcOrd="1" destOrd="0" presId="urn:microsoft.com/office/officeart/2005/8/layout/hList1"/>
    <dgm:cxn modelId="{BAD0C928-29EB-4B86-A76C-7799C3F936AE}" type="presParOf" srcId="{7781F22F-4E54-4E21-92CB-4D93C7FE2F86}" destId="{DF72F8A9-C5E9-402F-8A29-7AB8434E1F7A}" srcOrd="1" destOrd="0" presId="urn:microsoft.com/office/officeart/2005/8/layout/hList1"/>
    <dgm:cxn modelId="{BF2C13BA-C778-4807-8A0E-406327ADF9FF}" type="presParOf" srcId="{7781F22F-4E54-4E21-92CB-4D93C7FE2F86}" destId="{1C978410-02B8-4F11-B091-58EAAB9BA3F8}" srcOrd="2" destOrd="0" presId="urn:microsoft.com/office/officeart/2005/8/layout/hList1"/>
    <dgm:cxn modelId="{ED61C8DE-A8D7-4A80-AD07-8C6F1B5F9224}" type="presParOf" srcId="{1C978410-02B8-4F11-B091-58EAAB9BA3F8}" destId="{1EB6123E-1559-4CBE-A0ED-7D3BD9C445E3}" srcOrd="0" destOrd="0" presId="urn:microsoft.com/office/officeart/2005/8/layout/hList1"/>
    <dgm:cxn modelId="{F5665377-6872-4376-BBE7-2826960EB5F1}" type="presParOf" srcId="{1C978410-02B8-4F11-B091-58EAAB9BA3F8}" destId="{BD23F7E2-DA9A-4C3A-992C-74C7EF8F8445}" srcOrd="1" destOrd="0" presId="urn:microsoft.com/office/officeart/2005/8/layout/hList1"/>
    <dgm:cxn modelId="{C6DDE06F-4279-4F97-9EBC-476CDC52A2CF}" type="presParOf" srcId="{7781F22F-4E54-4E21-92CB-4D93C7FE2F86}" destId="{CD09C1C8-635E-46FA-B5AC-F581EF2D2ACD}" srcOrd="3" destOrd="0" presId="urn:microsoft.com/office/officeart/2005/8/layout/hList1"/>
    <dgm:cxn modelId="{77A30788-88C9-4B2D-858B-D909AFD1815B}" type="presParOf" srcId="{7781F22F-4E54-4E21-92CB-4D93C7FE2F86}" destId="{13EF8CBB-5D1F-4EB2-A50C-383603B06B29}" srcOrd="4" destOrd="0" presId="urn:microsoft.com/office/officeart/2005/8/layout/hList1"/>
    <dgm:cxn modelId="{377676D7-CCED-4FA4-A1C4-82EF2E3545DB}" type="presParOf" srcId="{13EF8CBB-5D1F-4EB2-A50C-383603B06B29}" destId="{617CC5D9-4B4F-43F1-B6D9-E8218AAE548F}" srcOrd="0" destOrd="0" presId="urn:microsoft.com/office/officeart/2005/8/layout/hList1"/>
    <dgm:cxn modelId="{9C8FAC8F-411C-467F-BAA7-0008E15F998C}" type="presParOf" srcId="{13EF8CBB-5D1F-4EB2-A50C-383603B06B29}" destId="{BA7BE2A9-1F4B-48B2-8B6B-9E18DA24F5E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6AA931-1D16-49B1-8516-77B56B7B0EB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sl-SI"/>
        </a:p>
      </dgm:t>
    </dgm:pt>
    <dgm:pt modelId="{9F397A45-6CF6-438C-AD04-4DDB7FA7D2FC}">
      <dgm:prSet phldrT="[besedilo]"/>
      <dgm:spPr>
        <a:solidFill>
          <a:srgbClr val="6DA3BC"/>
        </a:solidFill>
        <a:ln>
          <a:solidFill>
            <a:srgbClr val="65A1BC"/>
          </a:solidFill>
        </a:ln>
      </dgm:spPr>
      <dgm:t>
        <a:bodyPr/>
        <a:lstStyle/>
        <a:p>
          <a:r>
            <a:rPr lang="sl-SI" b="1" dirty="0"/>
            <a:t>UKREPI</a:t>
          </a:r>
          <a:endParaRPr lang="sl-SI" dirty="0"/>
        </a:p>
      </dgm:t>
    </dgm:pt>
    <dgm:pt modelId="{D01DE5B6-E202-4AE9-A5A1-3B762B7A3A5D}" type="parTrans" cxnId="{20FFE66E-27B6-4B34-B4D1-74B6312AFC71}">
      <dgm:prSet/>
      <dgm:spPr/>
      <dgm:t>
        <a:bodyPr/>
        <a:lstStyle/>
        <a:p>
          <a:endParaRPr lang="sl-SI"/>
        </a:p>
      </dgm:t>
    </dgm:pt>
    <dgm:pt modelId="{2B5FF60B-F41A-4D56-AC02-BDD350C791AF}" type="sibTrans" cxnId="{20FFE66E-27B6-4B34-B4D1-74B6312AFC71}">
      <dgm:prSet/>
      <dgm:spPr/>
      <dgm:t>
        <a:bodyPr/>
        <a:lstStyle/>
        <a:p>
          <a:endParaRPr lang="sl-SI"/>
        </a:p>
      </dgm:t>
    </dgm:pt>
    <dgm:pt modelId="{B1EF32DF-91A7-415D-9DC2-C5DCD6141EBB}">
      <dgm:prSet phldrT="[besedilo]"/>
      <dgm:spPr>
        <a:solidFill>
          <a:srgbClr val="FFFFFF"/>
        </a:solidFill>
        <a:ln>
          <a:solidFill>
            <a:srgbClr val="65A1BC">
              <a:alpha val="90000"/>
            </a:srgbClr>
          </a:solidFill>
        </a:ln>
      </dgm:spPr>
      <dgm:t>
        <a:bodyPr/>
        <a:lstStyle/>
        <a:p>
          <a:r>
            <a:rPr lang="sl-SI" dirty="0"/>
            <a:t> za spodbujanje možnosti kakovostnega in dostopnega učenja za in skozi vse življenje,</a:t>
          </a:r>
        </a:p>
      </dgm:t>
    </dgm:pt>
    <dgm:pt modelId="{1B2C6FFD-0BFF-4015-B4CA-14F8D545FAEE}" type="parTrans" cxnId="{BA4A1E2A-2B61-4A3A-9BBF-6D9CFD3228DA}">
      <dgm:prSet/>
      <dgm:spPr/>
      <dgm:t>
        <a:bodyPr/>
        <a:lstStyle/>
        <a:p>
          <a:endParaRPr lang="sl-SI"/>
        </a:p>
      </dgm:t>
    </dgm:pt>
    <dgm:pt modelId="{A39C9D30-9591-4727-A599-BCD6AAF350E4}" type="sibTrans" cxnId="{BA4A1E2A-2B61-4A3A-9BBF-6D9CFD3228DA}">
      <dgm:prSet/>
      <dgm:spPr/>
      <dgm:t>
        <a:bodyPr/>
        <a:lstStyle/>
        <a:p>
          <a:endParaRPr lang="sl-SI"/>
        </a:p>
      </dgm:t>
    </dgm:pt>
    <dgm:pt modelId="{5147936F-D668-4022-A075-60C7670B8626}">
      <dgm:prSet phldrT="[besedilo]"/>
      <dgm:spPr>
        <a:solidFill>
          <a:srgbClr val="629CB7"/>
        </a:solidFill>
        <a:ln>
          <a:solidFill>
            <a:srgbClr val="65A1BC"/>
          </a:solidFill>
        </a:ln>
      </dgm:spPr>
      <dgm:t>
        <a:bodyPr/>
        <a:lstStyle/>
        <a:p>
          <a:r>
            <a:rPr lang="sl-SI" b="1" dirty="0"/>
            <a:t>NALOŽBE</a:t>
          </a:r>
          <a:endParaRPr lang="sl-SI" b="0" dirty="0"/>
        </a:p>
      </dgm:t>
    </dgm:pt>
    <dgm:pt modelId="{8C5DD7F9-CE68-42E8-BF50-8B8ED91DBDC7}" type="parTrans" cxnId="{622B334B-A9CC-4DE1-8AC3-9E82A6288EB4}">
      <dgm:prSet/>
      <dgm:spPr/>
      <dgm:t>
        <a:bodyPr/>
        <a:lstStyle/>
        <a:p>
          <a:endParaRPr lang="sl-SI"/>
        </a:p>
      </dgm:t>
    </dgm:pt>
    <dgm:pt modelId="{81E1A6DB-81E4-4922-9C8A-66BF94F78378}" type="sibTrans" cxnId="{622B334B-A9CC-4DE1-8AC3-9E82A6288EB4}">
      <dgm:prSet/>
      <dgm:spPr/>
      <dgm:t>
        <a:bodyPr/>
        <a:lstStyle/>
        <a:p>
          <a:endParaRPr lang="sl-SI"/>
        </a:p>
      </dgm:t>
    </dgm:pt>
    <dgm:pt modelId="{D1A3E2EA-1E9B-4F64-B9ED-B953E30CB6F4}">
      <dgm:prSet phldrT="[besedilo]" custT="1"/>
      <dgm:spPr>
        <a:solidFill>
          <a:srgbClr val="FFFFFF"/>
        </a:solidFill>
        <a:ln>
          <a:solidFill>
            <a:srgbClr val="65A1BC">
              <a:alpha val="90000"/>
            </a:srgbClr>
          </a:solidFill>
        </a:ln>
      </dgm:spPr>
      <dgm:t>
        <a:bodyPr/>
        <a:lstStyle/>
        <a:p>
          <a:r>
            <a:rPr lang="sl-SI" sz="1400" dirty="0"/>
            <a:t> na področju </a:t>
          </a:r>
          <a:r>
            <a:rPr lang="sl-SI" sz="1400" b="1" dirty="0"/>
            <a:t>trga dela,</a:t>
          </a:r>
        </a:p>
      </dgm:t>
    </dgm:pt>
    <dgm:pt modelId="{0133ACBA-ECAF-4C25-9ABE-5A08F80B344E}" type="parTrans" cxnId="{49D56586-F2A9-4CA0-BB1A-97F9A917D32D}">
      <dgm:prSet/>
      <dgm:spPr/>
      <dgm:t>
        <a:bodyPr/>
        <a:lstStyle/>
        <a:p>
          <a:endParaRPr lang="sl-SI"/>
        </a:p>
      </dgm:t>
    </dgm:pt>
    <dgm:pt modelId="{AAA64094-E4EA-41F3-BE2E-3E783D9054CF}" type="sibTrans" cxnId="{49D56586-F2A9-4CA0-BB1A-97F9A917D32D}">
      <dgm:prSet/>
      <dgm:spPr/>
      <dgm:t>
        <a:bodyPr/>
        <a:lstStyle/>
        <a:p>
          <a:endParaRPr lang="sl-SI"/>
        </a:p>
      </dgm:t>
    </dgm:pt>
    <dgm:pt modelId="{F7E1ED08-DEBB-4ABA-99CB-8F9A1DD1315E}">
      <dgm:prSet phldrT="[besedilo]"/>
      <dgm:spPr>
        <a:solidFill>
          <a:srgbClr val="65A1BC"/>
        </a:solidFill>
        <a:ln>
          <a:solidFill>
            <a:srgbClr val="65A1BC"/>
          </a:solidFill>
        </a:ln>
      </dgm:spPr>
      <dgm:t>
        <a:bodyPr/>
        <a:lstStyle/>
        <a:p>
          <a:r>
            <a:rPr lang="sl-SI" b="1" dirty="0"/>
            <a:t>OMOGOČITVENI POGOJI</a:t>
          </a:r>
        </a:p>
      </dgm:t>
    </dgm:pt>
    <dgm:pt modelId="{6AE98C0A-3F89-4730-AC7B-ABB38E101FC9}" type="parTrans" cxnId="{97B5AC40-B12E-46CC-AC6F-51B76BD3EED6}">
      <dgm:prSet/>
      <dgm:spPr/>
      <dgm:t>
        <a:bodyPr/>
        <a:lstStyle/>
        <a:p>
          <a:endParaRPr lang="sl-SI"/>
        </a:p>
      </dgm:t>
    </dgm:pt>
    <dgm:pt modelId="{AA5F6C2C-EC83-4ACC-B94B-F0D8745E1109}" type="sibTrans" cxnId="{97B5AC40-B12E-46CC-AC6F-51B76BD3EED6}">
      <dgm:prSet/>
      <dgm:spPr/>
      <dgm:t>
        <a:bodyPr/>
        <a:lstStyle/>
        <a:p>
          <a:endParaRPr lang="sl-SI"/>
        </a:p>
      </dgm:t>
    </dgm:pt>
    <dgm:pt modelId="{2EBEB493-7423-4781-B8D9-CD16C44B102F}">
      <dgm:prSet phldrT="[besedilo]"/>
      <dgm:spPr>
        <a:solidFill>
          <a:srgbClr val="FFFFFF"/>
        </a:solidFill>
        <a:ln>
          <a:solidFill>
            <a:srgbClr val="65A1BC">
              <a:alpha val="90000"/>
            </a:srgbClr>
          </a:solidFill>
        </a:ln>
      </dgm:spPr>
      <dgm:t>
        <a:bodyPr/>
        <a:lstStyle/>
        <a:p>
          <a:endParaRPr lang="sl-SI" b="1" dirty="0"/>
        </a:p>
      </dgm:t>
    </dgm:pt>
    <dgm:pt modelId="{B58B3AB6-E199-493C-9565-63813A95BDD8}" type="parTrans" cxnId="{7DF4A410-AFCF-41BA-B6F4-8761FDB9ABDC}">
      <dgm:prSet/>
      <dgm:spPr/>
      <dgm:t>
        <a:bodyPr/>
        <a:lstStyle/>
        <a:p>
          <a:endParaRPr lang="sl-SI"/>
        </a:p>
      </dgm:t>
    </dgm:pt>
    <dgm:pt modelId="{E575841D-7227-4789-8135-9B01CAAB9E39}" type="sibTrans" cxnId="{7DF4A410-AFCF-41BA-B6F4-8761FDB9ABDC}">
      <dgm:prSet/>
      <dgm:spPr/>
      <dgm:t>
        <a:bodyPr/>
        <a:lstStyle/>
        <a:p>
          <a:endParaRPr lang="sl-SI"/>
        </a:p>
      </dgm:t>
    </dgm:pt>
    <dgm:pt modelId="{B7C061DE-8189-4370-AE6D-78E3B17F8546}">
      <dgm:prSet phldrT="[besedilo]"/>
      <dgm:spPr>
        <a:solidFill>
          <a:srgbClr val="FFFFFF"/>
        </a:solidFill>
        <a:ln>
          <a:solidFill>
            <a:srgbClr val="65A1BC">
              <a:alpha val="90000"/>
            </a:srgbClr>
          </a:solidFill>
        </a:ln>
      </dgm:spPr>
      <dgm:t>
        <a:bodyPr/>
        <a:lstStyle/>
        <a:p>
          <a:endParaRPr lang="sl-SI" dirty="0"/>
        </a:p>
      </dgm:t>
    </dgm:pt>
    <dgm:pt modelId="{3EB2DBB8-B031-4E8E-A7D3-2059D4E7AF9A}" type="parTrans" cxnId="{9F300876-7CAA-416A-8C9C-CA6085F7EA87}">
      <dgm:prSet/>
      <dgm:spPr/>
      <dgm:t>
        <a:bodyPr/>
        <a:lstStyle/>
        <a:p>
          <a:endParaRPr lang="sl-SI"/>
        </a:p>
      </dgm:t>
    </dgm:pt>
    <dgm:pt modelId="{407A6AF5-6D5F-4770-A6A9-60A557AE0F83}" type="sibTrans" cxnId="{9F300876-7CAA-416A-8C9C-CA6085F7EA87}">
      <dgm:prSet/>
      <dgm:spPr/>
      <dgm:t>
        <a:bodyPr/>
        <a:lstStyle/>
        <a:p>
          <a:endParaRPr lang="sl-SI"/>
        </a:p>
      </dgm:t>
    </dgm:pt>
    <dgm:pt modelId="{CE8C25A9-A7E8-494D-B85F-3A4BDF2775C3}">
      <dgm:prSet custT="1"/>
      <dgm:spPr>
        <a:ln>
          <a:solidFill>
            <a:srgbClr val="65A1BC">
              <a:alpha val="90000"/>
            </a:srgbClr>
          </a:solidFill>
        </a:ln>
      </dgm:spPr>
      <dgm:t>
        <a:bodyPr/>
        <a:lstStyle/>
        <a:p>
          <a:r>
            <a:rPr lang="sl-SI" sz="1400" dirty="0"/>
            <a:t> na področju </a:t>
          </a:r>
          <a:r>
            <a:rPr lang="sl-SI" sz="1400" b="1" dirty="0"/>
            <a:t>izobraževanja in usposabljanja,</a:t>
          </a:r>
        </a:p>
      </dgm:t>
    </dgm:pt>
    <dgm:pt modelId="{1A4745AF-D388-48B6-985C-79C71E096843}" type="parTrans" cxnId="{84051578-622D-40ED-80B8-7B0373C00DBE}">
      <dgm:prSet/>
      <dgm:spPr/>
      <dgm:t>
        <a:bodyPr/>
        <a:lstStyle/>
        <a:p>
          <a:endParaRPr lang="sl-SI"/>
        </a:p>
      </dgm:t>
    </dgm:pt>
    <dgm:pt modelId="{EF716CE8-A885-49E9-88F1-0E5D83C57EBF}" type="sibTrans" cxnId="{84051578-622D-40ED-80B8-7B0373C00DBE}">
      <dgm:prSet/>
      <dgm:spPr/>
      <dgm:t>
        <a:bodyPr/>
        <a:lstStyle/>
        <a:p>
          <a:endParaRPr lang="sl-SI"/>
        </a:p>
      </dgm:t>
    </dgm:pt>
    <dgm:pt modelId="{9FC80EC7-EF42-4CB5-8651-803B236D1B3A}">
      <dgm:prSet custT="1"/>
      <dgm:spPr>
        <a:ln>
          <a:solidFill>
            <a:srgbClr val="65A1BC">
              <a:alpha val="90000"/>
            </a:srgbClr>
          </a:solidFill>
        </a:ln>
      </dgm:spPr>
      <dgm:t>
        <a:bodyPr/>
        <a:lstStyle/>
        <a:p>
          <a:r>
            <a:rPr lang="sl-SI" sz="1400" dirty="0"/>
            <a:t> na področju </a:t>
          </a:r>
          <a:r>
            <a:rPr lang="sl-SI" sz="1400" b="1" dirty="0"/>
            <a:t>socialno-ekonomskega vključevanja </a:t>
          </a:r>
          <a:r>
            <a:rPr lang="sl-SI" sz="1400" dirty="0"/>
            <a:t>prikrajšanih skupin,</a:t>
          </a:r>
        </a:p>
      </dgm:t>
    </dgm:pt>
    <dgm:pt modelId="{ADFC2DD8-EB0E-4801-BBEA-E227997A6352}" type="parTrans" cxnId="{F5C2F670-DBEA-4594-91EE-263BA5C18E0B}">
      <dgm:prSet/>
      <dgm:spPr/>
      <dgm:t>
        <a:bodyPr/>
        <a:lstStyle/>
        <a:p>
          <a:endParaRPr lang="sl-SI"/>
        </a:p>
      </dgm:t>
    </dgm:pt>
    <dgm:pt modelId="{92CC28E5-0E57-4DEF-8273-68F1ED2CF90D}" type="sibTrans" cxnId="{F5C2F670-DBEA-4594-91EE-263BA5C18E0B}">
      <dgm:prSet/>
      <dgm:spPr/>
      <dgm:t>
        <a:bodyPr/>
        <a:lstStyle/>
        <a:p>
          <a:endParaRPr lang="sl-SI"/>
        </a:p>
      </dgm:t>
    </dgm:pt>
    <dgm:pt modelId="{29C4C37D-0223-44DD-89BC-013888D200A4}">
      <dgm:prSet custT="1"/>
      <dgm:spPr>
        <a:ln>
          <a:solidFill>
            <a:srgbClr val="65A1BC">
              <a:alpha val="90000"/>
            </a:srgbClr>
          </a:solidFill>
        </a:ln>
      </dgm:spPr>
      <dgm:t>
        <a:bodyPr/>
        <a:lstStyle/>
        <a:p>
          <a:r>
            <a:rPr lang="sl-SI" sz="1400" dirty="0"/>
            <a:t> investicije </a:t>
          </a:r>
          <a:r>
            <a:rPr lang="sl-SI" sz="1400" b="1" dirty="0"/>
            <a:t>v zdravstvo,</a:t>
          </a:r>
        </a:p>
      </dgm:t>
    </dgm:pt>
    <dgm:pt modelId="{45F7D6D3-28E4-4031-8951-897212326F93}" type="parTrans" cxnId="{BAE29482-FBCA-41B7-A732-4D5D6F2619B4}">
      <dgm:prSet/>
      <dgm:spPr/>
      <dgm:t>
        <a:bodyPr/>
        <a:lstStyle/>
        <a:p>
          <a:endParaRPr lang="sl-SI"/>
        </a:p>
      </dgm:t>
    </dgm:pt>
    <dgm:pt modelId="{85C8F297-E609-40E6-A4B8-C74C417B1A25}" type="sibTrans" cxnId="{BAE29482-FBCA-41B7-A732-4D5D6F2619B4}">
      <dgm:prSet/>
      <dgm:spPr/>
      <dgm:t>
        <a:bodyPr/>
        <a:lstStyle/>
        <a:p>
          <a:endParaRPr lang="sl-SI"/>
        </a:p>
      </dgm:t>
    </dgm:pt>
    <dgm:pt modelId="{56A71AF1-BFB9-4C43-917B-C2404D8EE815}">
      <dgm:prSet phldrT="[besedilo]"/>
      <dgm:spPr>
        <a:solidFill>
          <a:srgbClr val="FFFFFF"/>
        </a:solidFill>
        <a:ln>
          <a:solidFill>
            <a:srgbClr val="65A1BC">
              <a:alpha val="90000"/>
            </a:srgbClr>
          </a:solidFill>
        </a:ln>
      </dgm:spPr>
      <dgm:t>
        <a:bodyPr/>
        <a:lstStyle/>
        <a:p>
          <a:endParaRPr lang="sl-SI" dirty="0"/>
        </a:p>
      </dgm:t>
    </dgm:pt>
    <dgm:pt modelId="{902C8A33-631C-416F-83D6-D10E4DB64060}" type="parTrans" cxnId="{FC734112-BFBE-40B0-807A-A8531F6246B0}">
      <dgm:prSet/>
      <dgm:spPr/>
      <dgm:t>
        <a:bodyPr/>
        <a:lstStyle/>
        <a:p>
          <a:endParaRPr lang="sl-SI"/>
        </a:p>
      </dgm:t>
    </dgm:pt>
    <dgm:pt modelId="{BFBD44CA-9D1B-4CC6-A7B4-24C8658F4B92}" type="sibTrans" cxnId="{FC734112-BFBE-40B0-807A-A8531F6246B0}">
      <dgm:prSet/>
      <dgm:spPr/>
      <dgm:t>
        <a:bodyPr/>
        <a:lstStyle/>
        <a:p>
          <a:endParaRPr lang="sl-SI"/>
        </a:p>
      </dgm:t>
    </dgm:pt>
    <dgm:pt modelId="{2890F79A-00C4-4302-86B6-E0533FB1053E}">
      <dgm:prSet phldrT="[besedilo]"/>
      <dgm:spPr>
        <a:solidFill>
          <a:srgbClr val="FFFFFF"/>
        </a:solidFill>
        <a:ln>
          <a:solidFill>
            <a:srgbClr val="65A1BC">
              <a:alpha val="90000"/>
            </a:srgbClr>
          </a:solidFill>
        </a:ln>
      </dgm:spPr>
      <dgm:t>
        <a:bodyPr/>
        <a:lstStyle/>
        <a:p>
          <a:r>
            <a:rPr lang="sl-SI" dirty="0"/>
            <a:t> za izboljšanje dostopa do zaposlitve s pomočjo aktivacijskih ukrepov za vse iskalce zaposlitve, zlasti mlade in brezposelne,</a:t>
          </a:r>
        </a:p>
      </dgm:t>
    </dgm:pt>
    <dgm:pt modelId="{42FCB554-5706-488D-805A-B6B3D30C3C20}" type="parTrans" cxnId="{CC0E1387-7C0B-46C8-9D1F-1E70A413CD4B}">
      <dgm:prSet/>
      <dgm:spPr/>
      <dgm:t>
        <a:bodyPr/>
        <a:lstStyle/>
        <a:p>
          <a:endParaRPr lang="sl-SI"/>
        </a:p>
      </dgm:t>
    </dgm:pt>
    <dgm:pt modelId="{F89C3AE6-D62D-4CC7-AE87-E487BA4C595A}" type="sibTrans" cxnId="{CC0E1387-7C0B-46C8-9D1F-1E70A413CD4B}">
      <dgm:prSet/>
      <dgm:spPr/>
      <dgm:t>
        <a:bodyPr/>
        <a:lstStyle/>
        <a:p>
          <a:endParaRPr lang="sl-SI"/>
        </a:p>
      </dgm:t>
    </dgm:pt>
    <dgm:pt modelId="{12F7B62E-D2BB-4737-A741-77A01983786A}">
      <dgm:prSet phldrT="[besedilo]"/>
      <dgm:spPr>
        <a:solidFill>
          <a:srgbClr val="FFFFFF"/>
        </a:solidFill>
        <a:ln>
          <a:solidFill>
            <a:srgbClr val="65A1BC">
              <a:alpha val="90000"/>
            </a:srgbClr>
          </a:solidFill>
        </a:ln>
      </dgm:spPr>
      <dgm:t>
        <a:bodyPr/>
        <a:lstStyle/>
        <a:p>
          <a:r>
            <a:rPr lang="sl-SI" dirty="0"/>
            <a:t> zagotovitev odpornosti zdravstvenega sistema in sistema dolgotrajne oskrbe,</a:t>
          </a:r>
        </a:p>
      </dgm:t>
    </dgm:pt>
    <dgm:pt modelId="{B629174E-DBE7-4CDB-9BB0-ADD5881863BE}" type="parTrans" cxnId="{A972F67E-DFBB-4CD7-ABD7-AF8187175AF5}">
      <dgm:prSet/>
      <dgm:spPr/>
      <dgm:t>
        <a:bodyPr/>
        <a:lstStyle/>
        <a:p>
          <a:endParaRPr lang="sl-SI"/>
        </a:p>
      </dgm:t>
    </dgm:pt>
    <dgm:pt modelId="{770791BD-4AF5-43EF-858A-E235234F867C}" type="sibTrans" cxnId="{A972F67E-DFBB-4CD7-ABD7-AF8187175AF5}">
      <dgm:prSet/>
      <dgm:spPr/>
      <dgm:t>
        <a:bodyPr/>
        <a:lstStyle/>
        <a:p>
          <a:endParaRPr lang="sl-SI"/>
        </a:p>
      </dgm:t>
    </dgm:pt>
    <dgm:pt modelId="{BC9E9E54-822F-4A1A-83F5-C1B6214C6AD4}">
      <dgm:prSet phldrT="[besedilo]"/>
      <dgm:spPr>
        <a:solidFill>
          <a:srgbClr val="FFFFFF"/>
        </a:solidFill>
        <a:ln>
          <a:solidFill>
            <a:srgbClr val="65A1BC">
              <a:alpha val="90000"/>
            </a:srgbClr>
          </a:solidFill>
        </a:ln>
      </dgm:spPr>
      <dgm:t>
        <a:bodyPr/>
        <a:lstStyle/>
        <a:p>
          <a:r>
            <a:rPr lang="sl-SI" dirty="0"/>
            <a:t> za spodbujanje socialno-ekonomskega vključevanja vseh ranljivih oseb,</a:t>
          </a:r>
        </a:p>
      </dgm:t>
    </dgm:pt>
    <dgm:pt modelId="{7D032899-D93E-4659-8806-8AE9FED35868}" type="sibTrans" cxnId="{1B0A17AE-4EFF-41E6-BECE-78F571370621}">
      <dgm:prSet/>
      <dgm:spPr/>
      <dgm:t>
        <a:bodyPr/>
        <a:lstStyle/>
        <a:p>
          <a:endParaRPr lang="sl-SI"/>
        </a:p>
      </dgm:t>
    </dgm:pt>
    <dgm:pt modelId="{F6D750F1-6344-4235-83A7-9AFBDA524B07}" type="parTrans" cxnId="{1B0A17AE-4EFF-41E6-BECE-78F571370621}">
      <dgm:prSet/>
      <dgm:spPr/>
      <dgm:t>
        <a:bodyPr/>
        <a:lstStyle/>
        <a:p>
          <a:endParaRPr lang="sl-SI"/>
        </a:p>
      </dgm:t>
    </dgm:pt>
    <dgm:pt modelId="{1B57D20E-A1E5-486C-8F91-8E37B719B7E7}">
      <dgm:prSet phldrT="[besedilo]"/>
      <dgm:spPr>
        <a:solidFill>
          <a:srgbClr val="FFFFFF"/>
        </a:solidFill>
        <a:ln>
          <a:solidFill>
            <a:srgbClr val="65A1BC">
              <a:alpha val="90000"/>
            </a:srgbClr>
          </a:solidFill>
        </a:ln>
      </dgm:spPr>
      <dgm:t>
        <a:bodyPr/>
        <a:lstStyle/>
        <a:p>
          <a:r>
            <a:rPr lang="sl-SI" dirty="0"/>
            <a:t> za krepitev vloge kulture in turizma pri socialni vključenosti.</a:t>
          </a:r>
        </a:p>
      </dgm:t>
    </dgm:pt>
    <dgm:pt modelId="{B3A3E8E5-3188-4EC3-B218-4C5B6BF3390D}" type="parTrans" cxnId="{A80EF86E-0303-41CD-A806-F7CF46FB34D6}">
      <dgm:prSet/>
      <dgm:spPr/>
      <dgm:t>
        <a:bodyPr/>
        <a:lstStyle/>
        <a:p>
          <a:endParaRPr lang="sl-SI"/>
        </a:p>
      </dgm:t>
    </dgm:pt>
    <dgm:pt modelId="{A5AA4207-2E2B-4A6C-9DEB-820B5F068904}" type="sibTrans" cxnId="{A80EF86E-0303-41CD-A806-F7CF46FB34D6}">
      <dgm:prSet/>
      <dgm:spPr/>
      <dgm:t>
        <a:bodyPr/>
        <a:lstStyle/>
        <a:p>
          <a:endParaRPr lang="sl-SI"/>
        </a:p>
      </dgm:t>
    </dgm:pt>
    <dgm:pt modelId="{AE494968-B918-427E-95B9-13B22583E7F4}">
      <dgm:prSet custT="1"/>
      <dgm:spPr>
        <a:ln>
          <a:solidFill>
            <a:srgbClr val="65A1BC">
              <a:alpha val="90000"/>
            </a:srgbClr>
          </a:solidFill>
        </a:ln>
      </dgm:spPr>
      <dgm:t>
        <a:bodyPr/>
        <a:lstStyle/>
        <a:p>
          <a:r>
            <a:rPr lang="sl-SI" sz="1400" b="1" dirty="0"/>
            <a:t> </a:t>
          </a:r>
          <a:r>
            <a:rPr lang="sl-SI" sz="1400" b="0" dirty="0"/>
            <a:t>na področju</a:t>
          </a:r>
          <a:r>
            <a:rPr lang="sl-SI" sz="1400" b="1" dirty="0"/>
            <a:t> socialnega varstva ter dolgotrajne oskrbe,</a:t>
          </a:r>
        </a:p>
      </dgm:t>
    </dgm:pt>
    <dgm:pt modelId="{0A2521D5-D930-4FE1-AB2B-F5F0DBE20966}" type="parTrans" cxnId="{B48E2D33-B715-4361-843F-6237B04E34EC}">
      <dgm:prSet/>
      <dgm:spPr/>
      <dgm:t>
        <a:bodyPr/>
        <a:lstStyle/>
        <a:p>
          <a:endParaRPr lang="sl-SI"/>
        </a:p>
      </dgm:t>
    </dgm:pt>
    <dgm:pt modelId="{2F853C24-FE4A-4DBD-B083-8D8B7333F6E5}" type="sibTrans" cxnId="{B48E2D33-B715-4361-843F-6237B04E34EC}">
      <dgm:prSet/>
      <dgm:spPr/>
      <dgm:t>
        <a:bodyPr/>
        <a:lstStyle/>
        <a:p>
          <a:endParaRPr lang="sl-SI"/>
        </a:p>
      </dgm:t>
    </dgm:pt>
    <dgm:pt modelId="{EEF752A9-2B09-4844-B319-EC1ADFA6BA20}">
      <dgm:prSet custT="1"/>
      <dgm:spPr>
        <a:ln>
          <a:solidFill>
            <a:srgbClr val="65A1BC">
              <a:alpha val="90000"/>
            </a:srgbClr>
          </a:solidFill>
        </a:ln>
      </dgm:spPr>
      <dgm:t>
        <a:bodyPr/>
        <a:lstStyle/>
        <a:p>
          <a:r>
            <a:rPr lang="sl-SI" sz="1400" b="0" dirty="0"/>
            <a:t> na</a:t>
          </a:r>
          <a:r>
            <a:rPr lang="pl-PL" sz="1400" b="0" dirty="0"/>
            <a:t> področju </a:t>
          </a:r>
          <a:r>
            <a:rPr lang="pl-PL" sz="1400" b="1" dirty="0"/>
            <a:t>turizma in kulture.</a:t>
          </a:r>
          <a:endParaRPr lang="sl-SI" sz="1400" b="1" dirty="0"/>
        </a:p>
      </dgm:t>
    </dgm:pt>
    <dgm:pt modelId="{FF2D12EB-B1B6-49FA-8770-022E1FF0F85C}" type="parTrans" cxnId="{B765B518-4A72-4595-89C2-E51E948D8A5E}">
      <dgm:prSet/>
      <dgm:spPr/>
      <dgm:t>
        <a:bodyPr/>
        <a:lstStyle/>
        <a:p>
          <a:endParaRPr lang="sl-SI"/>
        </a:p>
      </dgm:t>
    </dgm:pt>
    <dgm:pt modelId="{11384B56-DD64-4428-9288-5E73D3E34378}" type="sibTrans" cxnId="{B765B518-4A72-4595-89C2-E51E948D8A5E}">
      <dgm:prSet/>
      <dgm:spPr/>
      <dgm:t>
        <a:bodyPr/>
        <a:lstStyle/>
        <a:p>
          <a:endParaRPr lang="sl-SI"/>
        </a:p>
      </dgm:t>
    </dgm:pt>
    <dgm:pt modelId="{925328FB-2B2E-49F0-8883-720D9587A267}">
      <dgm:prSet phldrT="[besedilo]"/>
      <dgm:spPr>
        <a:solidFill>
          <a:srgbClr val="FFFFFF"/>
        </a:solidFill>
        <a:ln>
          <a:solidFill>
            <a:srgbClr val="65A1BC">
              <a:alpha val="90000"/>
            </a:srgbClr>
          </a:solidFill>
        </a:ln>
      </dgm:spPr>
      <dgm:t>
        <a:bodyPr/>
        <a:lstStyle/>
        <a:p>
          <a:endParaRPr lang="sl-SI" dirty="0"/>
        </a:p>
      </dgm:t>
    </dgm:pt>
    <dgm:pt modelId="{BDFCE941-68BA-4545-A36F-09D111883B24}" type="parTrans" cxnId="{043156C6-646D-435A-A12E-A8ECF6B1B2C5}">
      <dgm:prSet/>
      <dgm:spPr/>
      <dgm:t>
        <a:bodyPr/>
        <a:lstStyle/>
        <a:p>
          <a:endParaRPr lang="sl-SI"/>
        </a:p>
      </dgm:t>
    </dgm:pt>
    <dgm:pt modelId="{C809D9F1-169F-46AD-BB7B-8059588E032F}" type="sibTrans" cxnId="{043156C6-646D-435A-A12E-A8ECF6B1B2C5}">
      <dgm:prSet/>
      <dgm:spPr/>
      <dgm:t>
        <a:bodyPr/>
        <a:lstStyle/>
        <a:p>
          <a:endParaRPr lang="sl-SI"/>
        </a:p>
      </dgm:t>
    </dgm:pt>
    <dgm:pt modelId="{7781F22F-4E54-4E21-92CB-4D93C7FE2F86}" type="pres">
      <dgm:prSet presAssocID="{4F6AA931-1D16-49B1-8516-77B56B7B0EB1}" presName="Name0" presStyleCnt="0">
        <dgm:presLayoutVars>
          <dgm:dir/>
          <dgm:animLvl val="lvl"/>
          <dgm:resizeHandles val="exact"/>
        </dgm:presLayoutVars>
      </dgm:prSet>
      <dgm:spPr/>
      <dgm:t>
        <a:bodyPr/>
        <a:lstStyle/>
        <a:p>
          <a:endParaRPr lang="sl-SI"/>
        </a:p>
      </dgm:t>
    </dgm:pt>
    <dgm:pt modelId="{8DBBA6E5-36C4-446E-A967-00BACEDE2BA4}" type="pres">
      <dgm:prSet presAssocID="{9F397A45-6CF6-438C-AD04-4DDB7FA7D2FC}" presName="composite" presStyleCnt="0"/>
      <dgm:spPr/>
    </dgm:pt>
    <dgm:pt modelId="{17EDD76E-CB0D-48EE-BFB2-9C35C8F8947F}" type="pres">
      <dgm:prSet presAssocID="{9F397A45-6CF6-438C-AD04-4DDB7FA7D2FC}" presName="parTx" presStyleLbl="alignNode1" presStyleIdx="0" presStyleCnt="3">
        <dgm:presLayoutVars>
          <dgm:chMax val="0"/>
          <dgm:chPref val="0"/>
          <dgm:bulletEnabled val="1"/>
        </dgm:presLayoutVars>
      </dgm:prSet>
      <dgm:spPr/>
      <dgm:t>
        <a:bodyPr/>
        <a:lstStyle/>
        <a:p>
          <a:endParaRPr lang="sl-SI"/>
        </a:p>
      </dgm:t>
    </dgm:pt>
    <dgm:pt modelId="{0C2CCDA9-C818-40F8-97D4-04FC75573553}" type="pres">
      <dgm:prSet presAssocID="{9F397A45-6CF6-438C-AD04-4DDB7FA7D2FC}" presName="desTx" presStyleLbl="alignAccFollowNode1" presStyleIdx="0" presStyleCnt="3">
        <dgm:presLayoutVars>
          <dgm:bulletEnabled val="1"/>
        </dgm:presLayoutVars>
      </dgm:prSet>
      <dgm:spPr/>
      <dgm:t>
        <a:bodyPr/>
        <a:lstStyle/>
        <a:p>
          <a:endParaRPr lang="sl-SI"/>
        </a:p>
      </dgm:t>
    </dgm:pt>
    <dgm:pt modelId="{DF72F8A9-C5E9-402F-8A29-7AB8434E1F7A}" type="pres">
      <dgm:prSet presAssocID="{2B5FF60B-F41A-4D56-AC02-BDD350C791AF}" presName="space" presStyleCnt="0"/>
      <dgm:spPr/>
    </dgm:pt>
    <dgm:pt modelId="{1C978410-02B8-4F11-B091-58EAAB9BA3F8}" type="pres">
      <dgm:prSet presAssocID="{5147936F-D668-4022-A075-60C7670B8626}" presName="composite" presStyleCnt="0"/>
      <dgm:spPr/>
    </dgm:pt>
    <dgm:pt modelId="{1EB6123E-1559-4CBE-A0ED-7D3BD9C445E3}" type="pres">
      <dgm:prSet presAssocID="{5147936F-D668-4022-A075-60C7670B8626}" presName="parTx" presStyleLbl="alignNode1" presStyleIdx="1" presStyleCnt="3">
        <dgm:presLayoutVars>
          <dgm:chMax val="0"/>
          <dgm:chPref val="0"/>
          <dgm:bulletEnabled val="1"/>
        </dgm:presLayoutVars>
      </dgm:prSet>
      <dgm:spPr/>
      <dgm:t>
        <a:bodyPr/>
        <a:lstStyle/>
        <a:p>
          <a:endParaRPr lang="sl-SI"/>
        </a:p>
      </dgm:t>
    </dgm:pt>
    <dgm:pt modelId="{BD23F7E2-DA9A-4C3A-992C-74C7EF8F8445}" type="pres">
      <dgm:prSet presAssocID="{5147936F-D668-4022-A075-60C7670B8626}" presName="desTx" presStyleLbl="alignAccFollowNode1" presStyleIdx="1" presStyleCnt="3">
        <dgm:presLayoutVars>
          <dgm:bulletEnabled val="1"/>
        </dgm:presLayoutVars>
      </dgm:prSet>
      <dgm:spPr/>
      <dgm:t>
        <a:bodyPr/>
        <a:lstStyle/>
        <a:p>
          <a:endParaRPr lang="sl-SI"/>
        </a:p>
      </dgm:t>
    </dgm:pt>
    <dgm:pt modelId="{CD09C1C8-635E-46FA-B5AC-F581EF2D2ACD}" type="pres">
      <dgm:prSet presAssocID="{81E1A6DB-81E4-4922-9C8A-66BF94F78378}" presName="space" presStyleCnt="0"/>
      <dgm:spPr/>
    </dgm:pt>
    <dgm:pt modelId="{13EF8CBB-5D1F-4EB2-A50C-383603B06B29}" type="pres">
      <dgm:prSet presAssocID="{F7E1ED08-DEBB-4ABA-99CB-8F9A1DD1315E}" presName="composite" presStyleCnt="0"/>
      <dgm:spPr/>
    </dgm:pt>
    <dgm:pt modelId="{617CC5D9-4B4F-43F1-B6D9-E8218AAE548F}" type="pres">
      <dgm:prSet presAssocID="{F7E1ED08-DEBB-4ABA-99CB-8F9A1DD1315E}" presName="parTx" presStyleLbl="alignNode1" presStyleIdx="2" presStyleCnt="3" custScaleX="132898">
        <dgm:presLayoutVars>
          <dgm:chMax val="0"/>
          <dgm:chPref val="0"/>
          <dgm:bulletEnabled val="1"/>
        </dgm:presLayoutVars>
      </dgm:prSet>
      <dgm:spPr/>
      <dgm:t>
        <a:bodyPr/>
        <a:lstStyle/>
        <a:p>
          <a:endParaRPr lang="sl-SI"/>
        </a:p>
      </dgm:t>
    </dgm:pt>
    <dgm:pt modelId="{BA7BE2A9-1F4B-48B2-8B6B-9E18DA24F5E0}" type="pres">
      <dgm:prSet presAssocID="{F7E1ED08-DEBB-4ABA-99CB-8F9A1DD1315E}" presName="desTx" presStyleLbl="alignAccFollowNode1" presStyleIdx="2" presStyleCnt="3" custScaleX="131222">
        <dgm:presLayoutVars>
          <dgm:bulletEnabled val="1"/>
        </dgm:presLayoutVars>
      </dgm:prSet>
      <dgm:spPr/>
      <dgm:t>
        <a:bodyPr/>
        <a:lstStyle/>
        <a:p>
          <a:endParaRPr lang="sl-SI"/>
        </a:p>
      </dgm:t>
    </dgm:pt>
  </dgm:ptLst>
  <dgm:cxnLst>
    <dgm:cxn modelId="{B48E2D33-B715-4361-843F-6237B04E34EC}" srcId="{5147936F-D668-4022-A075-60C7670B8626}" destId="{AE494968-B918-427E-95B9-13B22583E7F4}" srcOrd="4" destOrd="0" parTransId="{0A2521D5-D930-4FE1-AB2B-F5F0DBE20966}" sibTransId="{2F853C24-FE4A-4DBD-B083-8D8B7333F6E5}"/>
    <dgm:cxn modelId="{97B5AC40-B12E-46CC-AC6F-51B76BD3EED6}" srcId="{4F6AA931-1D16-49B1-8516-77B56B7B0EB1}" destId="{F7E1ED08-DEBB-4ABA-99CB-8F9A1DD1315E}" srcOrd="2" destOrd="0" parTransId="{6AE98C0A-3F89-4730-AC7B-ABB38E101FC9}" sibTransId="{AA5F6C2C-EC83-4ACC-B94B-F0D8745E1109}"/>
    <dgm:cxn modelId="{043156C6-646D-435A-A12E-A8ECF6B1B2C5}" srcId="{9F397A45-6CF6-438C-AD04-4DDB7FA7D2FC}" destId="{925328FB-2B2E-49F0-8883-720D9587A267}" srcOrd="5" destOrd="0" parTransId="{BDFCE941-68BA-4545-A36F-09D111883B24}" sibTransId="{C809D9F1-169F-46AD-BB7B-8059588E032F}"/>
    <dgm:cxn modelId="{B915D62A-48B9-4E0A-AB2E-279C338FE13E}" type="presOf" srcId="{F7E1ED08-DEBB-4ABA-99CB-8F9A1DD1315E}" destId="{617CC5D9-4B4F-43F1-B6D9-E8218AAE548F}" srcOrd="0" destOrd="0" presId="urn:microsoft.com/office/officeart/2005/8/layout/hList1"/>
    <dgm:cxn modelId="{205C2A7F-8F21-4D6D-926C-F51A803BD300}" type="presOf" srcId="{9F397A45-6CF6-438C-AD04-4DDB7FA7D2FC}" destId="{17EDD76E-CB0D-48EE-BFB2-9C35C8F8947F}" srcOrd="0" destOrd="0" presId="urn:microsoft.com/office/officeart/2005/8/layout/hList1"/>
    <dgm:cxn modelId="{FC734112-BFBE-40B0-807A-A8531F6246B0}" srcId="{9F397A45-6CF6-438C-AD04-4DDB7FA7D2FC}" destId="{56A71AF1-BFB9-4C43-917B-C2404D8EE815}" srcOrd="6" destOrd="0" parTransId="{902C8A33-631C-416F-83D6-D10E4DB64060}" sibTransId="{BFBD44CA-9D1B-4CC6-A7B4-24C8658F4B92}"/>
    <dgm:cxn modelId="{7A339679-4F32-48D3-BD50-3306E91FF121}" type="presOf" srcId="{1B57D20E-A1E5-486C-8F91-8E37B719B7E7}" destId="{0C2CCDA9-C818-40F8-97D4-04FC75573553}" srcOrd="0" destOrd="4" presId="urn:microsoft.com/office/officeart/2005/8/layout/hList1"/>
    <dgm:cxn modelId="{9F300876-7CAA-416A-8C9C-CA6085F7EA87}" srcId="{9F397A45-6CF6-438C-AD04-4DDB7FA7D2FC}" destId="{B7C061DE-8189-4370-AE6D-78E3B17F8546}" srcOrd="7" destOrd="0" parTransId="{3EB2DBB8-B031-4E8E-A7D3-2059D4E7AF9A}" sibTransId="{407A6AF5-6D5F-4770-A6A9-60A557AE0F83}"/>
    <dgm:cxn modelId="{DB7A0A5F-FFF0-4A3A-960A-2F01BBA8B9ED}" type="presOf" srcId="{9FC80EC7-EF42-4CB5-8651-803B236D1B3A}" destId="{BD23F7E2-DA9A-4C3A-992C-74C7EF8F8445}" srcOrd="0" destOrd="2" presId="urn:microsoft.com/office/officeart/2005/8/layout/hList1"/>
    <dgm:cxn modelId="{84051578-622D-40ED-80B8-7B0373C00DBE}" srcId="{5147936F-D668-4022-A075-60C7670B8626}" destId="{CE8C25A9-A7E8-494D-B85F-3A4BDF2775C3}" srcOrd="1" destOrd="0" parTransId="{1A4745AF-D388-48B6-985C-79C71E096843}" sibTransId="{EF716CE8-A885-49E9-88F1-0E5D83C57EBF}"/>
    <dgm:cxn modelId="{D5A803FC-F43B-4A9A-AD92-BC2A550861EE}" type="presOf" srcId="{CE8C25A9-A7E8-494D-B85F-3A4BDF2775C3}" destId="{BD23F7E2-DA9A-4C3A-992C-74C7EF8F8445}" srcOrd="0" destOrd="1" presId="urn:microsoft.com/office/officeart/2005/8/layout/hList1"/>
    <dgm:cxn modelId="{DA6C9CA7-D26E-441E-97DD-7C6CB1F68739}" type="presOf" srcId="{5147936F-D668-4022-A075-60C7670B8626}" destId="{1EB6123E-1559-4CBE-A0ED-7D3BD9C445E3}" srcOrd="0" destOrd="0" presId="urn:microsoft.com/office/officeart/2005/8/layout/hList1"/>
    <dgm:cxn modelId="{71BE83C8-4867-43BC-A929-2679B550DF88}" type="presOf" srcId="{29C4C37D-0223-44DD-89BC-013888D200A4}" destId="{BD23F7E2-DA9A-4C3A-992C-74C7EF8F8445}" srcOrd="0" destOrd="3" presId="urn:microsoft.com/office/officeart/2005/8/layout/hList1"/>
    <dgm:cxn modelId="{A80EF86E-0303-41CD-A806-F7CF46FB34D6}" srcId="{9F397A45-6CF6-438C-AD04-4DDB7FA7D2FC}" destId="{1B57D20E-A1E5-486C-8F91-8E37B719B7E7}" srcOrd="4" destOrd="0" parTransId="{B3A3E8E5-3188-4EC3-B218-4C5B6BF3390D}" sibTransId="{A5AA4207-2E2B-4A6C-9DEB-820B5F068904}"/>
    <dgm:cxn modelId="{40D42EB0-E3B3-425D-A915-603D734439CB}" type="presOf" srcId="{B1EF32DF-91A7-415D-9DC2-C5DCD6141EBB}" destId="{0C2CCDA9-C818-40F8-97D4-04FC75573553}" srcOrd="0" destOrd="0" presId="urn:microsoft.com/office/officeart/2005/8/layout/hList1"/>
    <dgm:cxn modelId="{3735A94B-2676-4924-859B-108A24525EBA}" type="presOf" srcId="{AE494968-B918-427E-95B9-13B22583E7F4}" destId="{BD23F7E2-DA9A-4C3A-992C-74C7EF8F8445}" srcOrd="0" destOrd="4" presId="urn:microsoft.com/office/officeart/2005/8/layout/hList1"/>
    <dgm:cxn modelId="{0BB48021-6B2E-49E9-AEC9-00953EA3FFB5}" type="presOf" srcId="{2890F79A-00C4-4302-86B6-E0533FB1053E}" destId="{0C2CCDA9-C818-40F8-97D4-04FC75573553}" srcOrd="0" destOrd="1" presId="urn:microsoft.com/office/officeart/2005/8/layout/hList1"/>
    <dgm:cxn modelId="{A972F67E-DFBB-4CD7-ABD7-AF8187175AF5}" srcId="{9F397A45-6CF6-438C-AD04-4DDB7FA7D2FC}" destId="{12F7B62E-D2BB-4737-A741-77A01983786A}" srcOrd="2" destOrd="0" parTransId="{B629174E-DBE7-4CDB-9BB0-ADD5881863BE}" sibTransId="{770791BD-4AF5-43EF-858A-E235234F867C}"/>
    <dgm:cxn modelId="{CC0E1387-7C0B-46C8-9D1F-1E70A413CD4B}" srcId="{9F397A45-6CF6-438C-AD04-4DDB7FA7D2FC}" destId="{2890F79A-00C4-4302-86B6-E0533FB1053E}" srcOrd="1" destOrd="0" parTransId="{42FCB554-5706-488D-805A-B6B3D30C3C20}" sibTransId="{F89C3AE6-D62D-4CC7-AE87-E487BA4C595A}"/>
    <dgm:cxn modelId="{F63C316A-15A3-4BDA-94D9-71E69C01B9D4}" type="presOf" srcId="{D1A3E2EA-1E9B-4F64-B9ED-B953E30CB6F4}" destId="{BD23F7E2-DA9A-4C3A-992C-74C7EF8F8445}" srcOrd="0" destOrd="0" presId="urn:microsoft.com/office/officeart/2005/8/layout/hList1"/>
    <dgm:cxn modelId="{1AE9955F-C5CD-4400-A37D-DB119342FAF2}" type="presOf" srcId="{925328FB-2B2E-49F0-8883-720D9587A267}" destId="{0C2CCDA9-C818-40F8-97D4-04FC75573553}" srcOrd="0" destOrd="5" presId="urn:microsoft.com/office/officeart/2005/8/layout/hList1"/>
    <dgm:cxn modelId="{49D56586-F2A9-4CA0-BB1A-97F9A917D32D}" srcId="{5147936F-D668-4022-A075-60C7670B8626}" destId="{D1A3E2EA-1E9B-4F64-B9ED-B953E30CB6F4}" srcOrd="0" destOrd="0" parTransId="{0133ACBA-ECAF-4C25-9ABE-5A08F80B344E}" sibTransId="{AAA64094-E4EA-41F3-BE2E-3E783D9054CF}"/>
    <dgm:cxn modelId="{B765B518-4A72-4595-89C2-E51E948D8A5E}" srcId="{5147936F-D668-4022-A075-60C7670B8626}" destId="{EEF752A9-2B09-4844-B319-EC1ADFA6BA20}" srcOrd="5" destOrd="0" parTransId="{FF2D12EB-B1B6-49FA-8770-022E1FF0F85C}" sibTransId="{11384B56-DD64-4428-9288-5E73D3E34378}"/>
    <dgm:cxn modelId="{20FFE66E-27B6-4B34-B4D1-74B6312AFC71}" srcId="{4F6AA931-1D16-49B1-8516-77B56B7B0EB1}" destId="{9F397A45-6CF6-438C-AD04-4DDB7FA7D2FC}" srcOrd="0" destOrd="0" parTransId="{D01DE5B6-E202-4AE9-A5A1-3B762B7A3A5D}" sibTransId="{2B5FF60B-F41A-4D56-AC02-BDD350C791AF}"/>
    <dgm:cxn modelId="{17875CB8-BCB6-40BD-8EAD-0DE83AD26CA4}" type="presOf" srcId="{EEF752A9-2B09-4844-B319-EC1ADFA6BA20}" destId="{BD23F7E2-DA9A-4C3A-992C-74C7EF8F8445}" srcOrd="0" destOrd="5" presId="urn:microsoft.com/office/officeart/2005/8/layout/hList1"/>
    <dgm:cxn modelId="{BC71ADBE-FF17-4BD5-9D6B-FC5F5B427F08}" type="presOf" srcId="{12F7B62E-D2BB-4737-A741-77A01983786A}" destId="{0C2CCDA9-C818-40F8-97D4-04FC75573553}" srcOrd="0" destOrd="2" presId="urn:microsoft.com/office/officeart/2005/8/layout/hList1"/>
    <dgm:cxn modelId="{622B334B-A9CC-4DE1-8AC3-9E82A6288EB4}" srcId="{4F6AA931-1D16-49B1-8516-77B56B7B0EB1}" destId="{5147936F-D668-4022-A075-60C7670B8626}" srcOrd="1" destOrd="0" parTransId="{8C5DD7F9-CE68-42E8-BF50-8B8ED91DBDC7}" sibTransId="{81E1A6DB-81E4-4922-9C8A-66BF94F78378}"/>
    <dgm:cxn modelId="{BA4A1E2A-2B61-4A3A-9BBF-6D9CFD3228DA}" srcId="{9F397A45-6CF6-438C-AD04-4DDB7FA7D2FC}" destId="{B1EF32DF-91A7-415D-9DC2-C5DCD6141EBB}" srcOrd="0" destOrd="0" parTransId="{1B2C6FFD-0BFF-4015-B4CA-14F8D545FAEE}" sibTransId="{A39C9D30-9591-4727-A599-BCD6AAF350E4}"/>
    <dgm:cxn modelId="{4983F36C-47E3-488E-A8D3-23A6133CC2DC}" type="presOf" srcId="{56A71AF1-BFB9-4C43-917B-C2404D8EE815}" destId="{0C2CCDA9-C818-40F8-97D4-04FC75573553}" srcOrd="0" destOrd="6" presId="urn:microsoft.com/office/officeart/2005/8/layout/hList1"/>
    <dgm:cxn modelId="{1B0A17AE-4EFF-41E6-BECE-78F571370621}" srcId="{9F397A45-6CF6-438C-AD04-4DDB7FA7D2FC}" destId="{BC9E9E54-822F-4A1A-83F5-C1B6214C6AD4}" srcOrd="3" destOrd="0" parTransId="{F6D750F1-6344-4235-83A7-9AFBDA524B07}" sibTransId="{7D032899-D93E-4659-8806-8AE9FED35868}"/>
    <dgm:cxn modelId="{F5C2F670-DBEA-4594-91EE-263BA5C18E0B}" srcId="{5147936F-D668-4022-A075-60C7670B8626}" destId="{9FC80EC7-EF42-4CB5-8651-803B236D1B3A}" srcOrd="2" destOrd="0" parTransId="{ADFC2DD8-EB0E-4801-BBEA-E227997A6352}" sibTransId="{92CC28E5-0E57-4DEF-8273-68F1ED2CF90D}"/>
    <dgm:cxn modelId="{EE895558-C940-46DB-8134-E9339C54CE4A}" type="presOf" srcId="{BC9E9E54-822F-4A1A-83F5-C1B6214C6AD4}" destId="{0C2CCDA9-C818-40F8-97D4-04FC75573553}" srcOrd="0" destOrd="3" presId="urn:microsoft.com/office/officeart/2005/8/layout/hList1"/>
    <dgm:cxn modelId="{2FD5D336-F41A-4414-A4E6-95BC613CC97C}" type="presOf" srcId="{B7C061DE-8189-4370-AE6D-78E3B17F8546}" destId="{0C2CCDA9-C818-40F8-97D4-04FC75573553}" srcOrd="0" destOrd="7" presId="urn:microsoft.com/office/officeart/2005/8/layout/hList1"/>
    <dgm:cxn modelId="{E7DDC6D5-9D51-4BF2-AEFD-B590D51A7EB6}" type="presOf" srcId="{2EBEB493-7423-4781-B8D9-CD16C44B102F}" destId="{BA7BE2A9-1F4B-48B2-8B6B-9E18DA24F5E0}" srcOrd="0" destOrd="0" presId="urn:microsoft.com/office/officeart/2005/8/layout/hList1"/>
    <dgm:cxn modelId="{BAE29482-FBCA-41B7-A732-4D5D6F2619B4}" srcId="{5147936F-D668-4022-A075-60C7670B8626}" destId="{29C4C37D-0223-44DD-89BC-013888D200A4}" srcOrd="3" destOrd="0" parTransId="{45F7D6D3-28E4-4031-8951-897212326F93}" sibTransId="{85C8F297-E609-40E6-A4B8-C74C417B1A25}"/>
    <dgm:cxn modelId="{0267E984-7153-4CE3-9B6E-07C9EEDE835B}" type="presOf" srcId="{4F6AA931-1D16-49B1-8516-77B56B7B0EB1}" destId="{7781F22F-4E54-4E21-92CB-4D93C7FE2F86}" srcOrd="0" destOrd="0" presId="urn:microsoft.com/office/officeart/2005/8/layout/hList1"/>
    <dgm:cxn modelId="{7DF4A410-AFCF-41BA-B6F4-8761FDB9ABDC}" srcId="{F7E1ED08-DEBB-4ABA-99CB-8F9A1DD1315E}" destId="{2EBEB493-7423-4781-B8D9-CD16C44B102F}" srcOrd="0" destOrd="0" parTransId="{B58B3AB6-E199-493C-9565-63813A95BDD8}" sibTransId="{E575841D-7227-4789-8135-9B01CAAB9E39}"/>
    <dgm:cxn modelId="{49CFDB13-2880-449A-9A5D-2402B093D08A}" type="presParOf" srcId="{7781F22F-4E54-4E21-92CB-4D93C7FE2F86}" destId="{8DBBA6E5-36C4-446E-A967-00BACEDE2BA4}" srcOrd="0" destOrd="0" presId="urn:microsoft.com/office/officeart/2005/8/layout/hList1"/>
    <dgm:cxn modelId="{549BBB89-6EF4-421E-B638-A2876D4BCC78}" type="presParOf" srcId="{8DBBA6E5-36C4-446E-A967-00BACEDE2BA4}" destId="{17EDD76E-CB0D-48EE-BFB2-9C35C8F8947F}" srcOrd="0" destOrd="0" presId="urn:microsoft.com/office/officeart/2005/8/layout/hList1"/>
    <dgm:cxn modelId="{BB77DDA6-4562-43E6-BF47-0909A27497AB}" type="presParOf" srcId="{8DBBA6E5-36C4-446E-A967-00BACEDE2BA4}" destId="{0C2CCDA9-C818-40F8-97D4-04FC75573553}" srcOrd="1" destOrd="0" presId="urn:microsoft.com/office/officeart/2005/8/layout/hList1"/>
    <dgm:cxn modelId="{BAD0C928-29EB-4B86-A76C-7799C3F936AE}" type="presParOf" srcId="{7781F22F-4E54-4E21-92CB-4D93C7FE2F86}" destId="{DF72F8A9-C5E9-402F-8A29-7AB8434E1F7A}" srcOrd="1" destOrd="0" presId="urn:microsoft.com/office/officeart/2005/8/layout/hList1"/>
    <dgm:cxn modelId="{BF2C13BA-C778-4807-8A0E-406327ADF9FF}" type="presParOf" srcId="{7781F22F-4E54-4E21-92CB-4D93C7FE2F86}" destId="{1C978410-02B8-4F11-B091-58EAAB9BA3F8}" srcOrd="2" destOrd="0" presId="urn:microsoft.com/office/officeart/2005/8/layout/hList1"/>
    <dgm:cxn modelId="{ED61C8DE-A8D7-4A80-AD07-8C6F1B5F9224}" type="presParOf" srcId="{1C978410-02B8-4F11-B091-58EAAB9BA3F8}" destId="{1EB6123E-1559-4CBE-A0ED-7D3BD9C445E3}" srcOrd="0" destOrd="0" presId="urn:microsoft.com/office/officeart/2005/8/layout/hList1"/>
    <dgm:cxn modelId="{F5665377-6872-4376-BBE7-2826960EB5F1}" type="presParOf" srcId="{1C978410-02B8-4F11-B091-58EAAB9BA3F8}" destId="{BD23F7E2-DA9A-4C3A-992C-74C7EF8F8445}" srcOrd="1" destOrd="0" presId="urn:microsoft.com/office/officeart/2005/8/layout/hList1"/>
    <dgm:cxn modelId="{C6DDE06F-4279-4F97-9EBC-476CDC52A2CF}" type="presParOf" srcId="{7781F22F-4E54-4E21-92CB-4D93C7FE2F86}" destId="{CD09C1C8-635E-46FA-B5AC-F581EF2D2ACD}" srcOrd="3" destOrd="0" presId="urn:microsoft.com/office/officeart/2005/8/layout/hList1"/>
    <dgm:cxn modelId="{77A30788-88C9-4B2D-858B-D909AFD1815B}" type="presParOf" srcId="{7781F22F-4E54-4E21-92CB-4D93C7FE2F86}" destId="{13EF8CBB-5D1F-4EB2-A50C-383603B06B29}" srcOrd="4" destOrd="0" presId="urn:microsoft.com/office/officeart/2005/8/layout/hList1"/>
    <dgm:cxn modelId="{377676D7-CCED-4FA4-A1C4-82EF2E3545DB}" type="presParOf" srcId="{13EF8CBB-5D1F-4EB2-A50C-383603B06B29}" destId="{617CC5D9-4B4F-43F1-B6D9-E8218AAE548F}" srcOrd="0" destOrd="0" presId="urn:microsoft.com/office/officeart/2005/8/layout/hList1"/>
    <dgm:cxn modelId="{9C8FAC8F-411C-467F-BAA7-0008E15F998C}" type="presParOf" srcId="{13EF8CBB-5D1F-4EB2-A50C-383603B06B29}" destId="{BA7BE2A9-1F4B-48B2-8B6B-9E18DA24F5E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F6AA931-1D16-49B1-8516-77B56B7B0EB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sl-SI"/>
        </a:p>
      </dgm:t>
    </dgm:pt>
    <dgm:pt modelId="{9F397A45-6CF6-438C-AD04-4DDB7FA7D2FC}">
      <dgm:prSet phldrT="[besedilo]"/>
      <dgm:spPr>
        <a:solidFill>
          <a:srgbClr val="53449D"/>
        </a:solidFill>
        <a:ln>
          <a:solidFill>
            <a:srgbClr val="52439B"/>
          </a:solidFill>
        </a:ln>
      </dgm:spPr>
      <dgm:t>
        <a:bodyPr/>
        <a:lstStyle/>
        <a:p>
          <a:r>
            <a:rPr lang="sl-SI" b="1" dirty="0"/>
            <a:t>UKREPI    </a:t>
          </a:r>
          <a:r>
            <a:rPr lang="sl-SI" dirty="0"/>
            <a:t>                                     </a:t>
          </a:r>
        </a:p>
      </dgm:t>
    </dgm:pt>
    <dgm:pt modelId="{D01DE5B6-E202-4AE9-A5A1-3B762B7A3A5D}" type="parTrans" cxnId="{20FFE66E-27B6-4B34-B4D1-74B6312AFC71}">
      <dgm:prSet/>
      <dgm:spPr/>
      <dgm:t>
        <a:bodyPr/>
        <a:lstStyle/>
        <a:p>
          <a:endParaRPr lang="sl-SI"/>
        </a:p>
      </dgm:t>
    </dgm:pt>
    <dgm:pt modelId="{2B5FF60B-F41A-4D56-AC02-BDD350C791AF}" type="sibTrans" cxnId="{20FFE66E-27B6-4B34-B4D1-74B6312AFC71}">
      <dgm:prSet/>
      <dgm:spPr/>
      <dgm:t>
        <a:bodyPr/>
        <a:lstStyle/>
        <a:p>
          <a:endParaRPr lang="sl-SI"/>
        </a:p>
      </dgm:t>
    </dgm:pt>
    <dgm:pt modelId="{B1EF32DF-91A7-415D-9DC2-C5DCD6141EBB}">
      <dgm:prSet phldrT="[besedilo]"/>
      <dgm:spPr>
        <a:solidFill>
          <a:srgbClr val="FFFFFF"/>
        </a:solidFill>
        <a:ln>
          <a:solidFill>
            <a:srgbClr val="52439B">
              <a:alpha val="90000"/>
            </a:srgbClr>
          </a:solidFill>
        </a:ln>
      </dgm:spPr>
      <dgm:t>
        <a:bodyPr/>
        <a:lstStyle/>
        <a:p>
          <a:r>
            <a:rPr lang="sl-SI" dirty="0"/>
            <a:t> v okviru urbanih območij,</a:t>
          </a:r>
        </a:p>
      </dgm:t>
    </dgm:pt>
    <dgm:pt modelId="{1B2C6FFD-0BFF-4015-B4CA-14F8D545FAEE}" type="parTrans" cxnId="{BA4A1E2A-2B61-4A3A-9BBF-6D9CFD3228DA}">
      <dgm:prSet/>
      <dgm:spPr/>
      <dgm:t>
        <a:bodyPr/>
        <a:lstStyle/>
        <a:p>
          <a:endParaRPr lang="sl-SI"/>
        </a:p>
      </dgm:t>
    </dgm:pt>
    <dgm:pt modelId="{A39C9D30-9591-4727-A599-BCD6AAF350E4}" type="sibTrans" cxnId="{BA4A1E2A-2B61-4A3A-9BBF-6D9CFD3228DA}">
      <dgm:prSet/>
      <dgm:spPr/>
      <dgm:t>
        <a:bodyPr/>
        <a:lstStyle/>
        <a:p>
          <a:endParaRPr lang="sl-SI"/>
        </a:p>
      </dgm:t>
    </dgm:pt>
    <dgm:pt modelId="{5147936F-D668-4022-A075-60C7670B8626}">
      <dgm:prSet phldrT="[besedilo]"/>
      <dgm:spPr>
        <a:solidFill>
          <a:srgbClr val="5E50A4"/>
        </a:solidFill>
        <a:ln>
          <a:solidFill>
            <a:srgbClr val="52439B"/>
          </a:solidFill>
        </a:ln>
      </dgm:spPr>
      <dgm:t>
        <a:bodyPr/>
        <a:lstStyle/>
        <a:p>
          <a:r>
            <a:rPr lang="sl-SI" b="1" dirty="0"/>
            <a:t>NALOŽBE</a:t>
          </a:r>
          <a:endParaRPr lang="sl-SI" b="0" dirty="0"/>
        </a:p>
      </dgm:t>
    </dgm:pt>
    <dgm:pt modelId="{8C5DD7F9-CE68-42E8-BF50-8B8ED91DBDC7}" type="parTrans" cxnId="{622B334B-A9CC-4DE1-8AC3-9E82A6288EB4}">
      <dgm:prSet/>
      <dgm:spPr/>
      <dgm:t>
        <a:bodyPr/>
        <a:lstStyle/>
        <a:p>
          <a:endParaRPr lang="sl-SI"/>
        </a:p>
      </dgm:t>
    </dgm:pt>
    <dgm:pt modelId="{81E1A6DB-81E4-4922-9C8A-66BF94F78378}" type="sibTrans" cxnId="{622B334B-A9CC-4DE1-8AC3-9E82A6288EB4}">
      <dgm:prSet/>
      <dgm:spPr/>
      <dgm:t>
        <a:bodyPr/>
        <a:lstStyle/>
        <a:p>
          <a:endParaRPr lang="sl-SI"/>
        </a:p>
      </dgm:t>
    </dgm:pt>
    <dgm:pt modelId="{D1A3E2EA-1E9B-4F64-B9ED-B953E30CB6F4}">
      <dgm:prSet phldrT="[besedilo]"/>
      <dgm:spPr>
        <a:solidFill>
          <a:srgbClr val="FFFFFF"/>
        </a:solidFill>
        <a:ln>
          <a:solidFill>
            <a:srgbClr val="52439B">
              <a:alpha val="90000"/>
            </a:srgbClr>
          </a:solidFill>
        </a:ln>
      </dgm:spPr>
      <dgm:t>
        <a:bodyPr/>
        <a:lstStyle/>
        <a:p>
          <a:r>
            <a:rPr lang="sl-SI" dirty="0"/>
            <a:t>spodbujanje urbanega razvoja s pomočjo teritorialnih pristopov, izhajajoč iz pripravljenih teritorialnih strategij,</a:t>
          </a:r>
        </a:p>
      </dgm:t>
    </dgm:pt>
    <dgm:pt modelId="{0133ACBA-ECAF-4C25-9ABE-5A08F80B344E}" type="parTrans" cxnId="{49D56586-F2A9-4CA0-BB1A-97F9A917D32D}">
      <dgm:prSet/>
      <dgm:spPr/>
      <dgm:t>
        <a:bodyPr/>
        <a:lstStyle/>
        <a:p>
          <a:endParaRPr lang="sl-SI"/>
        </a:p>
      </dgm:t>
    </dgm:pt>
    <dgm:pt modelId="{AAA64094-E4EA-41F3-BE2E-3E783D9054CF}" type="sibTrans" cxnId="{49D56586-F2A9-4CA0-BB1A-97F9A917D32D}">
      <dgm:prSet/>
      <dgm:spPr/>
      <dgm:t>
        <a:bodyPr/>
        <a:lstStyle/>
        <a:p>
          <a:endParaRPr lang="sl-SI"/>
        </a:p>
      </dgm:t>
    </dgm:pt>
    <dgm:pt modelId="{B7C061DE-8189-4370-AE6D-78E3B17F8546}">
      <dgm:prSet phldrT="[besedilo]"/>
      <dgm:spPr>
        <a:solidFill>
          <a:srgbClr val="FFFFFF"/>
        </a:solidFill>
        <a:ln>
          <a:solidFill>
            <a:srgbClr val="52439B">
              <a:alpha val="90000"/>
            </a:srgbClr>
          </a:solidFill>
        </a:ln>
      </dgm:spPr>
      <dgm:t>
        <a:bodyPr/>
        <a:lstStyle/>
        <a:p>
          <a:r>
            <a:rPr lang="sl-SI" dirty="0"/>
            <a:t> v okviru podeželja in obalnih območij.</a:t>
          </a:r>
        </a:p>
      </dgm:t>
    </dgm:pt>
    <dgm:pt modelId="{3EB2DBB8-B031-4E8E-A7D3-2059D4E7AF9A}" type="parTrans" cxnId="{9F300876-7CAA-416A-8C9C-CA6085F7EA87}">
      <dgm:prSet/>
      <dgm:spPr/>
      <dgm:t>
        <a:bodyPr/>
        <a:lstStyle/>
        <a:p>
          <a:endParaRPr lang="sl-SI"/>
        </a:p>
      </dgm:t>
    </dgm:pt>
    <dgm:pt modelId="{407A6AF5-6D5F-4770-A6A9-60A557AE0F83}" type="sibTrans" cxnId="{9F300876-7CAA-416A-8C9C-CA6085F7EA87}">
      <dgm:prSet/>
      <dgm:spPr/>
      <dgm:t>
        <a:bodyPr/>
        <a:lstStyle/>
        <a:p>
          <a:endParaRPr lang="sl-SI"/>
        </a:p>
      </dgm:t>
    </dgm:pt>
    <dgm:pt modelId="{775F1697-C0E9-4436-94C4-505688CFD361}">
      <dgm:prSet phldrT="[besedilo]"/>
      <dgm:spPr>
        <a:solidFill>
          <a:srgbClr val="FFFFFF"/>
        </a:solidFill>
        <a:ln>
          <a:solidFill>
            <a:srgbClr val="52439B">
              <a:alpha val="90000"/>
            </a:srgbClr>
          </a:solidFill>
        </a:ln>
      </dgm:spPr>
      <dgm:t>
        <a:bodyPr/>
        <a:lstStyle/>
        <a:p>
          <a:r>
            <a:rPr lang="sl-SI" dirty="0"/>
            <a:t>spodbujanje lokalnega razvoja, ki ga vodi skupnost, izhajajoč iz pripravljenih strategij lokalnega razvoja. </a:t>
          </a:r>
        </a:p>
      </dgm:t>
    </dgm:pt>
    <dgm:pt modelId="{5B8A6B2D-CBE0-4F7F-BBF4-AF2A75DDD0B8}" type="sibTrans" cxnId="{9AD39BB5-FEF1-44A3-9605-B2B60F2D0ADF}">
      <dgm:prSet/>
      <dgm:spPr/>
      <dgm:t>
        <a:bodyPr/>
        <a:lstStyle/>
        <a:p>
          <a:endParaRPr lang="sl-SI"/>
        </a:p>
      </dgm:t>
    </dgm:pt>
    <dgm:pt modelId="{F08F18C1-324D-4457-B3EA-F1AF9B10B13B}" type="parTrans" cxnId="{9AD39BB5-FEF1-44A3-9605-B2B60F2D0ADF}">
      <dgm:prSet/>
      <dgm:spPr/>
      <dgm:t>
        <a:bodyPr/>
        <a:lstStyle/>
        <a:p>
          <a:endParaRPr lang="sl-SI"/>
        </a:p>
      </dgm:t>
    </dgm:pt>
    <dgm:pt modelId="{7781F22F-4E54-4E21-92CB-4D93C7FE2F86}" type="pres">
      <dgm:prSet presAssocID="{4F6AA931-1D16-49B1-8516-77B56B7B0EB1}" presName="Name0" presStyleCnt="0">
        <dgm:presLayoutVars>
          <dgm:dir/>
          <dgm:animLvl val="lvl"/>
          <dgm:resizeHandles val="exact"/>
        </dgm:presLayoutVars>
      </dgm:prSet>
      <dgm:spPr/>
      <dgm:t>
        <a:bodyPr/>
        <a:lstStyle/>
        <a:p>
          <a:endParaRPr lang="sl-SI"/>
        </a:p>
      </dgm:t>
    </dgm:pt>
    <dgm:pt modelId="{8DBBA6E5-36C4-446E-A967-00BACEDE2BA4}" type="pres">
      <dgm:prSet presAssocID="{9F397A45-6CF6-438C-AD04-4DDB7FA7D2FC}" presName="composite" presStyleCnt="0"/>
      <dgm:spPr/>
    </dgm:pt>
    <dgm:pt modelId="{17EDD76E-CB0D-48EE-BFB2-9C35C8F8947F}" type="pres">
      <dgm:prSet presAssocID="{9F397A45-6CF6-438C-AD04-4DDB7FA7D2FC}" presName="parTx" presStyleLbl="alignNode1" presStyleIdx="0" presStyleCnt="2">
        <dgm:presLayoutVars>
          <dgm:chMax val="0"/>
          <dgm:chPref val="0"/>
          <dgm:bulletEnabled val="1"/>
        </dgm:presLayoutVars>
      </dgm:prSet>
      <dgm:spPr/>
      <dgm:t>
        <a:bodyPr/>
        <a:lstStyle/>
        <a:p>
          <a:endParaRPr lang="sl-SI"/>
        </a:p>
      </dgm:t>
    </dgm:pt>
    <dgm:pt modelId="{0C2CCDA9-C818-40F8-97D4-04FC75573553}" type="pres">
      <dgm:prSet presAssocID="{9F397A45-6CF6-438C-AD04-4DDB7FA7D2FC}" presName="desTx" presStyleLbl="alignAccFollowNode1" presStyleIdx="0" presStyleCnt="2">
        <dgm:presLayoutVars>
          <dgm:bulletEnabled val="1"/>
        </dgm:presLayoutVars>
      </dgm:prSet>
      <dgm:spPr/>
      <dgm:t>
        <a:bodyPr/>
        <a:lstStyle/>
        <a:p>
          <a:endParaRPr lang="sl-SI"/>
        </a:p>
      </dgm:t>
    </dgm:pt>
    <dgm:pt modelId="{DF72F8A9-C5E9-402F-8A29-7AB8434E1F7A}" type="pres">
      <dgm:prSet presAssocID="{2B5FF60B-F41A-4D56-AC02-BDD350C791AF}" presName="space" presStyleCnt="0"/>
      <dgm:spPr/>
    </dgm:pt>
    <dgm:pt modelId="{1C978410-02B8-4F11-B091-58EAAB9BA3F8}" type="pres">
      <dgm:prSet presAssocID="{5147936F-D668-4022-A075-60C7670B8626}" presName="composite" presStyleCnt="0"/>
      <dgm:spPr/>
    </dgm:pt>
    <dgm:pt modelId="{1EB6123E-1559-4CBE-A0ED-7D3BD9C445E3}" type="pres">
      <dgm:prSet presAssocID="{5147936F-D668-4022-A075-60C7670B8626}" presName="parTx" presStyleLbl="alignNode1" presStyleIdx="1" presStyleCnt="2">
        <dgm:presLayoutVars>
          <dgm:chMax val="0"/>
          <dgm:chPref val="0"/>
          <dgm:bulletEnabled val="1"/>
        </dgm:presLayoutVars>
      </dgm:prSet>
      <dgm:spPr/>
      <dgm:t>
        <a:bodyPr/>
        <a:lstStyle/>
        <a:p>
          <a:endParaRPr lang="sl-SI"/>
        </a:p>
      </dgm:t>
    </dgm:pt>
    <dgm:pt modelId="{BD23F7E2-DA9A-4C3A-992C-74C7EF8F8445}" type="pres">
      <dgm:prSet presAssocID="{5147936F-D668-4022-A075-60C7670B8626}" presName="desTx" presStyleLbl="alignAccFollowNode1" presStyleIdx="1" presStyleCnt="2">
        <dgm:presLayoutVars>
          <dgm:bulletEnabled val="1"/>
        </dgm:presLayoutVars>
      </dgm:prSet>
      <dgm:spPr/>
      <dgm:t>
        <a:bodyPr/>
        <a:lstStyle/>
        <a:p>
          <a:endParaRPr lang="sl-SI"/>
        </a:p>
      </dgm:t>
    </dgm:pt>
  </dgm:ptLst>
  <dgm:cxnLst>
    <dgm:cxn modelId="{F63C316A-15A3-4BDA-94D9-71E69C01B9D4}" type="presOf" srcId="{D1A3E2EA-1E9B-4F64-B9ED-B953E30CB6F4}" destId="{BD23F7E2-DA9A-4C3A-992C-74C7EF8F8445}" srcOrd="0" destOrd="0" presId="urn:microsoft.com/office/officeart/2005/8/layout/hList1"/>
    <dgm:cxn modelId="{DA6C9CA7-D26E-441E-97DD-7C6CB1F68739}" type="presOf" srcId="{5147936F-D668-4022-A075-60C7670B8626}" destId="{1EB6123E-1559-4CBE-A0ED-7D3BD9C445E3}" srcOrd="0" destOrd="0" presId="urn:microsoft.com/office/officeart/2005/8/layout/hList1"/>
    <dgm:cxn modelId="{622B334B-A9CC-4DE1-8AC3-9E82A6288EB4}" srcId="{4F6AA931-1D16-49B1-8516-77B56B7B0EB1}" destId="{5147936F-D668-4022-A075-60C7670B8626}" srcOrd="1" destOrd="0" parTransId="{8C5DD7F9-CE68-42E8-BF50-8B8ED91DBDC7}" sibTransId="{81E1A6DB-81E4-4922-9C8A-66BF94F78378}"/>
    <dgm:cxn modelId="{9F300876-7CAA-416A-8C9C-CA6085F7EA87}" srcId="{9F397A45-6CF6-438C-AD04-4DDB7FA7D2FC}" destId="{B7C061DE-8189-4370-AE6D-78E3B17F8546}" srcOrd="1" destOrd="0" parTransId="{3EB2DBB8-B031-4E8E-A7D3-2059D4E7AF9A}" sibTransId="{407A6AF5-6D5F-4770-A6A9-60A557AE0F83}"/>
    <dgm:cxn modelId="{0267E984-7153-4CE3-9B6E-07C9EEDE835B}" type="presOf" srcId="{4F6AA931-1D16-49B1-8516-77B56B7B0EB1}" destId="{7781F22F-4E54-4E21-92CB-4D93C7FE2F86}" srcOrd="0" destOrd="0" presId="urn:microsoft.com/office/officeart/2005/8/layout/hList1"/>
    <dgm:cxn modelId="{2FD5D336-F41A-4414-A4E6-95BC613CC97C}" type="presOf" srcId="{B7C061DE-8189-4370-AE6D-78E3B17F8546}" destId="{0C2CCDA9-C818-40F8-97D4-04FC75573553}" srcOrd="0" destOrd="1" presId="urn:microsoft.com/office/officeart/2005/8/layout/hList1"/>
    <dgm:cxn modelId="{205C2A7F-8F21-4D6D-926C-F51A803BD300}" type="presOf" srcId="{9F397A45-6CF6-438C-AD04-4DDB7FA7D2FC}" destId="{17EDD76E-CB0D-48EE-BFB2-9C35C8F8947F}" srcOrd="0" destOrd="0" presId="urn:microsoft.com/office/officeart/2005/8/layout/hList1"/>
    <dgm:cxn modelId="{20FFE66E-27B6-4B34-B4D1-74B6312AFC71}" srcId="{4F6AA931-1D16-49B1-8516-77B56B7B0EB1}" destId="{9F397A45-6CF6-438C-AD04-4DDB7FA7D2FC}" srcOrd="0" destOrd="0" parTransId="{D01DE5B6-E202-4AE9-A5A1-3B762B7A3A5D}" sibTransId="{2B5FF60B-F41A-4D56-AC02-BDD350C791AF}"/>
    <dgm:cxn modelId="{49D56586-F2A9-4CA0-BB1A-97F9A917D32D}" srcId="{5147936F-D668-4022-A075-60C7670B8626}" destId="{D1A3E2EA-1E9B-4F64-B9ED-B953E30CB6F4}" srcOrd="0" destOrd="0" parTransId="{0133ACBA-ECAF-4C25-9ABE-5A08F80B344E}" sibTransId="{AAA64094-E4EA-41F3-BE2E-3E783D9054CF}"/>
    <dgm:cxn modelId="{40D42EB0-E3B3-425D-A915-603D734439CB}" type="presOf" srcId="{B1EF32DF-91A7-415D-9DC2-C5DCD6141EBB}" destId="{0C2CCDA9-C818-40F8-97D4-04FC75573553}" srcOrd="0" destOrd="0" presId="urn:microsoft.com/office/officeart/2005/8/layout/hList1"/>
    <dgm:cxn modelId="{50F646B1-FB0C-4A12-ADE9-937EDFA2CCB6}" type="presOf" srcId="{775F1697-C0E9-4436-94C4-505688CFD361}" destId="{BD23F7E2-DA9A-4C3A-992C-74C7EF8F8445}" srcOrd="0" destOrd="1" presId="urn:microsoft.com/office/officeart/2005/8/layout/hList1"/>
    <dgm:cxn modelId="{BA4A1E2A-2B61-4A3A-9BBF-6D9CFD3228DA}" srcId="{9F397A45-6CF6-438C-AD04-4DDB7FA7D2FC}" destId="{B1EF32DF-91A7-415D-9DC2-C5DCD6141EBB}" srcOrd="0" destOrd="0" parTransId="{1B2C6FFD-0BFF-4015-B4CA-14F8D545FAEE}" sibTransId="{A39C9D30-9591-4727-A599-BCD6AAF350E4}"/>
    <dgm:cxn modelId="{9AD39BB5-FEF1-44A3-9605-B2B60F2D0ADF}" srcId="{5147936F-D668-4022-A075-60C7670B8626}" destId="{775F1697-C0E9-4436-94C4-505688CFD361}" srcOrd="1" destOrd="0" parTransId="{F08F18C1-324D-4457-B3EA-F1AF9B10B13B}" sibTransId="{5B8A6B2D-CBE0-4F7F-BBF4-AF2A75DDD0B8}"/>
    <dgm:cxn modelId="{49CFDB13-2880-449A-9A5D-2402B093D08A}" type="presParOf" srcId="{7781F22F-4E54-4E21-92CB-4D93C7FE2F86}" destId="{8DBBA6E5-36C4-446E-A967-00BACEDE2BA4}" srcOrd="0" destOrd="0" presId="urn:microsoft.com/office/officeart/2005/8/layout/hList1"/>
    <dgm:cxn modelId="{549BBB89-6EF4-421E-B638-A2876D4BCC78}" type="presParOf" srcId="{8DBBA6E5-36C4-446E-A967-00BACEDE2BA4}" destId="{17EDD76E-CB0D-48EE-BFB2-9C35C8F8947F}" srcOrd="0" destOrd="0" presId="urn:microsoft.com/office/officeart/2005/8/layout/hList1"/>
    <dgm:cxn modelId="{BB77DDA6-4562-43E6-BF47-0909A27497AB}" type="presParOf" srcId="{8DBBA6E5-36C4-446E-A967-00BACEDE2BA4}" destId="{0C2CCDA9-C818-40F8-97D4-04FC75573553}" srcOrd="1" destOrd="0" presId="urn:microsoft.com/office/officeart/2005/8/layout/hList1"/>
    <dgm:cxn modelId="{BAD0C928-29EB-4B86-A76C-7799C3F936AE}" type="presParOf" srcId="{7781F22F-4E54-4E21-92CB-4D93C7FE2F86}" destId="{DF72F8A9-C5E9-402F-8A29-7AB8434E1F7A}" srcOrd="1" destOrd="0" presId="urn:microsoft.com/office/officeart/2005/8/layout/hList1"/>
    <dgm:cxn modelId="{BF2C13BA-C778-4807-8A0E-406327ADF9FF}" type="presParOf" srcId="{7781F22F-4E54-4E21-92CB-4D93C7FE2F86}" destId="{1C978410-02B8-4F11-B091-58EAAB9BA3F8}" srcOrd="2" destOrd="0" presId="urn:microsoft.com/office/officeart/2005/8/layout/hList1"/>
    <dgm:cxn modelId="{ED61C8DE-A8D7-4A80-AD07-8C6F1B5F9224}" type="presParOf" srcId="{1C978410-02B8-4F11-B091-58EAAB9BA3F8}" destId="{1EB6123E-1559-4CBE-A0ED-7D3BD9C445E3}" srcOrd="0" destOrd="0" presId="urn:microsoft.com/office/officeart/2005/8/layout/hList1"/>
    <dgm:cxn modelId="{F5665377-6872-4376-BBE7-2826960EB5F1}" type="presParOf" srcId="{1C978410-02B8-4F11-B091-58EAAB9BA3F8}" destId="{BD23F7E2-DA9A-4C3A-992C-74C7EF8F844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6AA931-1D16-49B1-8516-77B56B7B0EB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sl-SI"/>
        </a:p>
      </dgm:t>
    </dgm:pt>
    <dgm:pt modelId="{9F397A45-6CF6-438C-AD04-4DDB7FA7D2FC}">
      <dgm:prSet phldrT="[besedilo]"/>
      <dgm:spPr>
        <a:solidFill>
          <a:srgbClr val="1B6734"/>
        </a:solidFill>
        <a:ln>
          <a:solidFill>
            <a:srgbClr val="1B6734"/>
          </a:solidFill>
        </a:ln>
      </dgm:spPr>
      <dgm:t>
        <a:bodyPr/>
        <a:lstStyle/>
        <a:p>
          <a:r>
            <a:rPr lang="sl-SI" b="1" dirty="0"/>
            <a:t>UKREPI    </a:t>
          </a:r>
          <a:r>
            <a:rPr lang="sl-SI" dirty="0"/>
            <a:t>                                      Območna načrta za pravični prehod Savinjsko-Šaleške in Zasavske regije</a:t>
          </a:r>
        </a:p>
      </dgm:t>
    </dgm:pt>
    <dgm:pt modelId="{D01DE5B6-E202-4AE9-A5A1-3B762B7A3A5D}" type="parTrans" cxnId="{20FFE66E-27B6-4B34-B4D1-74B6312AFC71}">
      <dgm:prSet/>
      <dgm:spPr/>
      <dgm:t>
        <a:bodyPr/>
        <a:lstStyle/>
        <a:p>
          <a:endParaRPr lang="sl-SI"/>
        </a:p>
      </dgm:t>
    </dgm:pt>
    <dgm:pt modelId="{2B5FF60B-F41A-4D56-AC02-BDD350C791AF}" type="sibTrans" cxnId="{20FFE66E-27B6-4B34-B4D1-74B6312AFC71}">
      <dgm:prSet/>
      <dgm:spPr/>
      <dgm:t>
        <a:bodyPr/>
        <a:lstStyle/>
        <a:p>
          <a:endParaRPr lang="sl-SI"/>
        </a:p>
      </dgm:t>
    </dgm:pt>
    <dgm:pt modelId="{B1EF32DF-91A7-415D-9DC2-C5DCD6141EBB}">
      <dgm:prSet phldrT="[besedilo]"/>
      <dgm:spPr>
        <a:solidFill>
          <a:srgbClr val="FFFFFF"/>
        </a:solidFill>
        <a:ln>
          <a:solidFill>
            <a:srgbClr val="1B6734">
              <a:alpha val="90000"/>
            </a:srgbClr>
          </a:solidFill>
        </a:ln>
      </dgm:spPr>
      <dgm:t>
        <a:bodyPr/>
        <a:lstStyle/>
        <a:p>
          <a:r>
            <a:rPr lang="sl-SI" dirty="0"/>
            <a:t> </a:t>
          </a:r>
          <a:r>
            <a:rPr lang="sl-SI" b="1" dirty="0"/>
            <a:t>Energetika</a:t>
          </a:r>
          <a:r>
            <a:rPr lang="sl-SI" dirty="0"/>
            <a:t>: trajnostna preobrazba daljinskega ogrevanja ter energetike,</a:t>
          </a:r>
        </a:p>
      </dgm:t>
    </dgm:pt>
    <dgm:pt modelId="{1B2C6FFD-0BFF-4015-B4CA-14F8D545FAEE}" type="parTrans" cxnId="{BA4A1E2A-2B61-4A3A-9BBF-6D9CFD3228DA}">
      <dgm:prSet/>
      <dgm:spPr/>
      <dgm:t>
        <a:bodyPr/>
        <a:lstStyle/>
        <a:p>
          <a:endParaRPr lang="sl-SI"/>
        </a:p>
      </dgm:t>
    </dgm:pt>
    <dgm:pt modelId="{A39C9D30-9591-4727-A599-BCD6AAF350E4}" type="sibTrans" cxnId="{BA4A1E2A-2B61-4A3A-9BBF-6D9CFD3228DA}">
      <dgm:prSet/>
      <dgm:spPr/>
      <dgm:t>
        <a:bodyPr/>
        <a:lstStyle/>
        <a:p>
          <a:endParaRPr lang="sl-SI"/>
        </a:p>
      </dgm:t>
    </dgm:pt>
    <dgm:pt modelId="{684A8E52-B04B-4DE7-B905-9510BB8A36E2}">
      <dgm:prSet phldrT="[besedilo]"/>
      <dgm:spPr>
        <a:solidFill>
          <a:srgbClr val="FFFFFF"/>
        </a:solidFill>
        <a:ln>
          <a:solidFill>
            <a:srgbClr val="1B6734">
              <a:alpha val="90000"/>
            </a:srgbClr>
          </a:solidFill>
        </a:ln>
      </dgm:spPr>
      <dgm:t>
        <a:bodyPr/>
        <a:lstStyle/>
        <a:p>
          <a:r>
            <a:rPr lang="sl-SI" b="1" dirty="0"/>
            <a:t>okolje</a:t>
          </a:r>
          <a:r>
            <a:rPr lang="sl-SI" dirty="0"/>
            <a:t>: v celoti prostorsko in </a:t>
          </a:r>
          <a:r>
            <a:rPr lang="sl-SI" dirty="0" err="1"/>
            <a:t>okoljsko</a:t>
          </a:r>
          <a:r>
            <a:rPr lang="sl-SI" dirty="0"/>
            <a:t> sanirana in preurejena razvrednotena območja,</a:t>
          </a:r>
        </a:p>
      </dgm:t>
    </dgm:pt>
    <dgm:pt modelId="{804A88C1-E9EA-449A-B994-1EF14E7F88D8}" type="parTrans" cxnId="{C7FD4136-4BA1-4226-A796-A04D8714861C}">
      <dgm:prSet/>
      <dgm:spPr/>
      <dgm:t>
        <a:bodyPr/>
        <a:lstStyle/>
        <a:p>
          <a:endParaRPr lang="sl-SI"/>
        </a:p>
      </dgm:t>
    </dgm:pt>
    <dgm:pt modelId="{D899191C-7BA4-4DFB-AC8B-E0D0D5789900}" type="sibTrans" cxnId="{C7FD4136-4BA1-4226-A796-A04D8714861C}">
      <dgm:prSet/>
      <dgm:spPr/>
      <dgm:t>
        <a:bodyPr/>
        <a:lstStyle/>
        <a:p>
          <a:endParaRPr lang="sl-SI"/>
        </a:p>
      </dgm:t>
    </dgm:pt>
    <dgm:pt modelId="{5147936F-D668-4022-A075-60C7670B8626}">
      <dgm:prSet phldrT="[besedilo]"/>
      <dgm:spPr>
        <a:solidFill>
          <a:srgbClr val="1C6935"/>
        </a:solidFill>
        <a:ln>
          <a:solidFill>
            <a:srgbClr val="1B6734"/>
          </a:solidFill>
        </a:ln>
      </dgm:spPr>
      <dgm:t>
        <a:bodyPr/>
        <a:lstStyle/>
        <a:p>
          <a:r>
            <a:rPr lang="sl-SI" b="1" dirty="0"/>
            <a:t>NALOŽBE</a:t>
          </a:r>
          <a:endParaRPr lang="sl-SI" b="0" dirty="0"/>
        </a:p>
      </dgm:t>
    </dgm:pt>
    <dgm:pt modelId="{8C5DD7F9-CE68-42E8-BF50-8B8ED91DBDC7}" type="parTrans" cxnId="{622B334B-A9CC-4DE1-8AC3-9E82A6288EB4}">
      <dgm:prSet/>
      <dgm:spPr/>
      <dgm:t>
        <a:bodyPr/>
        <a:lstStyle/>
        <a:p>
          <a:endParaRPr lang="sl-SI"/>
        </a:p>
      </dgm:t>
    </dgm:pt>
    <dgm:pt modelId="{81E1A6DB-81E4-4922-9C8A-66BF94F78378}" type="sibTrans" cxnId="{622B334B-A9CC-4DE1-8AC3-9E82A6288EB4}">
      <dgm:prSet/>
      <dgm:spPr/>
      <dgm:t>
        <a:bodyPr/>
        <a:lstStyle/>
        <a:p>
          <a:endParaRPr lang="sl-SI"/>
        </a:p>
      </dgm:t>
    </dgm:pt>
    <dgm:pt modelId="{D1A3E2EA-1E9B-4F64-B9ED-B953E30CB6F4}">
      <dgm:prSet phldrT="[besedilo]"/>
      <dgm:spPr>
        <a:solidFill>
          <a:srgbClr val="FFFFFF"/>
        </a:solidFill>
        <a:ln>
          <a:solidFill>
            <a:srgbClr val="1B6734">
              <a:alpha val="90000"/>
            </a:srgbClr>
          </a:solidFill>
        </a:ln>
      </dgm:spPr>
      <dgm:t>
        <a:bodyPr/>
        <a:lstStyle/>
        <a:p>
          <a:r>
            <a:rPr lang="sl-SI" dirty="0"/>
            <a:t> ki naslavljajo socialne, zaposlitvene, gospodarske in </a:t>
          </a:r>
          <a:r>
            <a:rPr lang="sl-SI" dirty="0" err="1"/>
            <a:t>okoljske</a:t>
          </a:r>
          <a:r>
            <a:rPr lang="sl-SI" dirty="0"/>
            <a:t> učinke, ki jih ima prehod na energetske in podnebne cilje Unije za leto 2030 ter na podnebno nevtralno gospodarstvo Unije do leta 2050 na podlagi Pariškega sporazuma.</a:t>
          </a:r>
        </a:p>
      </dgm:t>
    </dgm:pt>
    <dgm:pt modelId="{0133ACBA-ECAF-4C25-9ABE-5A08F80B344E}" type="parTrans" cxnId="{49D56586-F2A9-4CA0-BB1A-97F9A917D32D}">
      <dgm:prSet/>
      <dgm:spPr/>
      <dgm:t>
        <a:bodyPr/>
        <a:lstStyle/>
        <a:p>
          <a:endParaRPr lang="sl-SI"/>
        </a:p>
      </dgm:t>
    </dgm:pt>
    <dgm:pt modelId="{AAA64094-E4EA-41F3-BE2E-3E783D9054CF}" type="sibTrans" cxnId="{49D56586-F2A9-4CA0-BB1A-97F9A917D32D}">
      <dgm:prSet/>
      <dgm:spPr/>
      <dgm:t>
        <a:bodyPr/>
        <a:lstStyle/>
        <a:p>
          <a:endParaRPr lang="sl-SI"/>
        </a:p>
      </dgm:t>
    </dgm:pt>
    <dgm:pt modelId="{F7E1ED08-DEBB-4ABA-99CB-8F9A1DD1315E}">
      <dgm:prSet phldrT="[besedilo]"/>
      <dgm:spPr>
        <a:solidFill>
          <a:srgbClr val="1B6734"/>
        </a:solidFill>
        <a:ln>
          <a:solidFill>
            <a:srgbClr val="1B6734"/>
          </a:solidFill>
        </a:ln>
      </dgm:spPr>
      <dgm:t>
        <a:bodyPr/>
        <a:lstStyle/>
        <a:p>
          <a:r>
            <a:rPr lang="sl-SI" b="1" dirty="0"/>
            <a:t>STRATEŠKI DOKUMENTI</a:t>
          </a:r>
        </a:p>
      </dgm:t>
    </dgm:pt>
    <dgm:pt modelId="{6AE98C0A-3F89-4730-AC7B-ABB38E101FC9}" type="parTrans" cxnId="{97B5AC40-B12E-46CC-AC6F-51B76BD3EED6}">
      <dgm:prSet/>
      <dgm:spPr/>
      <dgm:t>
        <a:bodyPr/>
        <a:lstStyle/>
        <a:p>
          <a:endParaRPr lang="sl-SI"/>
        </a:p>
      </dgm:t>
    </dgm:pt>
    <dgm:pt modelId="{AA5F6C2C-EC83-4ACC-B94B-F0D8745E1109}" type="sibTrans" cxnId="{97B5AC40-B12E-46CC-AC6F-51B76BD3EED6}">
      <dgm:prSet/>
      <dgm:spPr/>
      <dgm:t>
        <a:bodyPr/>
        <a:lstStyle/>
        <a:p>
          <a:endParaRPr lang="sl-SI"/>
        </a:p>
      </dgm:t>
    </dgm:pt>
    <dgm:pt modelId="{2EBEB493-7423-4781-B8D9-CD16C44B102F}">
      <dgm:prSet phldrT="[besedilo]"/>
      <dgm:spPr>
        <a:solidFill>
          <a:srgbClr val="FFFFFF"/>
        </a:solidFill>
        <a:ln>
          <a:solidFill>
            <a:srgbClr val="1B6734">
              <a:alpha val="90000"/>
            </a:srgbClr>
          </a:solidFill>
        </a:ln>
      </dgm:spPr>
      <dgm:t>
        <a:bodyPr/>
        <a:lstStyle/>
        <a:p>
          <a:r>
            <a:rPr lang="pl-PL" b="1" dirty="0"/>
            <a:t> Slovenska strategija pametne specializacije,</a:t>
          </a:r>
          <a:endParaRPr lang="sl-SI" b="1" dirty="0"/>
        </a:p>
      </dgm:t>
    </dgm:pt>
    <dgm:pt modelId="{B58B3AB6-E199-493C-9565-63813A95BDD8}" type="parTrans" cxnId="{7DF4A410-AFCF-41BA-B6F4-8761FDB9ABDC}">
      <dgm:prSet/>
      <dgm:spPr/>
      <dgm:t>
        <a:bodyPr/>
        <a:lstStyle/>
        <a:p>
          <a:endParaRPr lang="sl-SI"/>
        </a:p>
      </dgm:t>
    </dgm:pt>
    <dgm:pt modelId="{E575841D-7227-4789-8135-9B01CAAB9E39}" type="sibTrans" cxnId="{7DF4A410-AFCF-41BA-B6F4-8761FDB9ABDC}">
      <dgm:prSet/>
      <dgm:spPr/>
      <dgm:t>
        <a:bodyPr/>
        <a:lstStyle/>
        <a:p>
          <a:endParaRPr lang="sl-SI"/>
        </a:p>
      </dgm:t>
    </dgm:pt>
    <dgm:pt modelId="{B7C061DE-8189-4370-AE6D-78E3B17F8546}">
      <dgm:prSet phldrT="[besedilo]"/>
      <dgm:spPr>
        <a:solidFill>
          <a:srgbClr val="FFFFFF"/>
        </a:solidFill>
        <a:ln>
          <a:solidFill>
            <a:srgbClr val="1B6734">
              <a:alpha val="90000"/>
            </a:srgbClr>
          </a:solidFill>
        </a:ln>
      </dgm:spPr>
      <dgm:t>
        <a:bodyPr/>
        <a:lstStyle/>
        <a:p>
          <a:endParaRPr lang="sl-SI" dirty="0"/>
        </a:p>
      </dgm:t>
    </dgm:pt>
    <dgm:pt modelId="{3EB2DBB8-B031-4E8E-A7D3-2059D4E7AF9A}" type="parTrans" cxnId="{9F300876-7CAA-416A-8C9C-CA6085F7EA87}">
      <dgm:prSet/>
      <dgm:spPr/>
      <dgm:t>
        <a:bodyPr/>
        <a:lstStyle/>
        <a:p>
          <a:endParaRPr lang="sl-SI"/>
        </a:p>
      </dgm:t>
    </dgm:pt>
    <dgm:pt modelId="{407A6AF5-6D5F-4770-A6A9-60A557AE0F83}" type="sibTrans" cxnId="{9F300876-7CAA-416A-8C9C-CA6085F7EA87}">
      <dgm:prSet/>
      <dgm:spPr/>
      <dgm:t>
        <a:bodyPr/>
        <a:lstStyle/>
        <a:p>
          <a:endParaRPr lang="sl-SI"/>
        </a:p>
      </dgm:t>
    </dgm:pt>
    <dgm:pt modelId="{ED0E2799-FE88-4645-A919-2C7B32E56D57}">
      <dgm:prSet phldrT="[besedilo]"/>
      <dgm:spPr>
        <a:solidFill>
          <a:srgbClr val="FFFFFF"/>
        </a:solidFill>
        <a:ln>
          <a:solidFill>
            <a:srgbClr val="1B6734">
              <a:alpha val="90000"/>
            </a:srgbClr>
          </a:solidFill>
        </a:ln>
      </dgm:spPr>
      <dgm:t>
        <a:bodyPr/>
        <a:lstStyle/>
        <a:p>
          <a:r>
            <a:rPr lang="sl-SI" b="1" dirty="0"/>
            <a:t>gospodarstvo</a:t>
          </a:r>
          <a:r>
            <a:rPr lang="sl-SI" dirty="0"/>
            <a:t>: </a:t>
          </a:r>
          <a:r>
            <a:rPr lang="sl-SI" dirty="0" err="1"/>
            <a:t>diverzificirano</a:t>
          </a:r>
          <a:r>
            <a:rPr lang="sl-SI" dirty="0"/>
            <a:t> in odporno regionalno gospodarstvo,</a:t>
          </a:r>
        </a:p>
      </dgm:t>
    </dgm:pt>
    <dgm:pt modelId="{DB709773-6247-49CA-BF05-5AF1630941CF}" type="parTrans" cxnId="{F3BB6E85-DE7B-4A1A-8079-718022D82400}">
      <dgm:prSet/>
      <dgm:spPr/>
      <dgm:t>
        <a:bodyPr/>
        <a:lstStyle/>
        <a:p>
          <a:endParaRPr lang="sl-SI"/>
        </a:p>
      </dgm:t>
    </dgm:pt>
    <dgm:pt modelId="{BCC0D7A1-8BAA-4051-A78A-7FF2C1B25807}" type="sibTrans" cxnId="{F3BB6E85-DE7B-4A1A-8079-718022D82400}">
      <dgm:prSet/>
      <dgm:spPr/>
      <dgm:t>
        <a:bodyPr/>
        <a:lstStyle/>
        <a:p>
          <a:endParaRPr lang="sl-SI"/>
        </a:p>
      </dgm:t>
    </dgm:pt>
    <dgm:pt modelId="{CE8C25A9-A7E8-494D-B85F-3A4BDF2775C3}">
      <dgm:prSet/>
      <dgm:spPr>
        <a:ln>
          <a:solidFill>
            <a:srgbClr val="1B6734">
              <a:alpha val="90000"/>
            </a:srgbClr>
          </a:solidFill>
        </a:ln>
      </dgm:spPr>
      <dgm:t>
        <a:bodyPr/>
        <a:lstStyle/>
        <a:p>
          <a:r>
            <a:rPr lang="sl-SI" dirty="0"/>
            <a:t>Območni načrt za pravični prehod </a:t>
          </a:r>
          <a:r>
            <a:rPr lang="sl-SI" b="1" dirty="0"/>
            <a:t>Savinjsko-Šaleške regije.</a:t>
          </a:r>
        </a:p>
      </dgm:t>
    </dgm:pt>
    <dgm:pt modelId="{1A4745AF-D388-48B6-985C-79C71E096843}" type="parTrans" cxnId="{84051578-622D-40ED-80B8-7B0373C00DBE}">
      <dgm:prSet/>
      <dgm:spPr/>
      <dgm:t>
        <a:bodyPr/>
        <a:lstStyle/>
        <a:p>
          <a:endParaRPr lang="sl-SI"/>
        </a:p>
      </dgm:t>
    </dgm:pt>
    <dgm:pt modelId="{EF716CE8-A885-49E9-88F1-0E5D83C57EBF}" type="sibTrans" cxnId="{84051578-622D-40ED-80B8-7B0373C00DBE}">
      <dgm:prSet/>
      <dgm:spPr/>
      <dgm:t>
        <a:bodyPr/>
        <a:lstStyle/>
        <a:p>
          <a:endParaRPr lang="sl-SI"/>
        </a:p>
      </dgm:t>
    </dgm:pt>
    <dgm:pt modelId="{9FC80EC7-EF42-4CB5-8651-803B236D1B3A}">
      <dgm:prSet/>
      <dgm:spPr>
        <a:ln>
          <a:solidFill>
            <a:srgbClr val="1B6734">
              <a:alpha val="90000"/>
            </a:srgbClr>
          </a:solidFill>
        </a:ln>
      </dgm:spPr>
      <dgm:t>
        <a:bodyPr/>
        <a:lstStyle/>
        <a:p>
          <a:r>
            <a:rPr lang="sl-SI" dirty="0"/>
            <a:t>Območni načrt za pravični prehod </a:t>
          </a:r>
          <a:r>
            <a:rPr lang="sl-SI" b="1" dirty="0"/>
            <a:t>Zasavske regije.</a:t>
          </a:r>
        </a:p>
      </dgm:t>
    </dgm:pt>
    <dgm:pt modelId="{ADFC2DD8-EB0E-4801-BBEA-E227997A6352}" type="parTrans" cxnId="{F5C2F670-DBEA-4594-91EE-263BA5C18E0B}">
      <dgm:prSet/>
      <dgm:spPr/>
      <dgm:t>
        <a:bodyPr/>
        <a:lstStyle/>
        <a:p>
          <a:endParaRPr lang="sl-SI"/>
        </a:p>
      </dgm:t>
    </dgm:pt>
    <dgm:pt modelId="{92CC28E5-0E57-4DEF-8273-68F1ED2CF90D}" type="sibTrans" cxnId="{F5C2F670-DBEA-4594-91EE-263BA5C18E0B}">
      <dgm:prSet/>
      <dgm:spPr/>
      <dgm:t>
        <a:bodyPr/>
        <a:lstStyle/>
        <a:p>
          <a:endParaRPr lang="sl-SI"/>
        </a:p>
      </dgm:t>
    </dgm:pt>
    <dgm:pt modelId="{0895C2D2-E56F-4CB0-A885-CC521FB8D6A2}">
      <dgm:prSet phldrT="[besedilo]"/>
      <dgm:spPr>
        <a:solidFill>
          <a:srgbClr val="FFFFFF"/>
        </a:solidFill>
        <a:ln>
          <a:solidFill>
            <a:srgbClr val="1B6734">
              <a:alpha val="90000"/>
            </a:srgbClr>
          </a:solidFill>
        </a:ln>
      </dgm:spPr>
      <dgm:t>
        <a:bodyPr/>
        <a:lstStyle/>
        <a:p>
          <a:r>
            <a:rPr lang="sl-SI" dirty="0"/>
            <a:t> </a:t>
          </a:r>
          <a:r>
            <a:rPr lang="sl-SI" b="1" dirty="0"/>
            <a:t>človeški viri in socialna infrastruktura: </a:t>
          </a:r>
          <a:r>
            <a:rPr lang="sl-SI" b="0" dirty="0"/>
            <a:t>zadovoljni, motivirani prebivalci in kompetentni zaposleni.</a:t>
          </a:r>
        </a:p>
      </dgm:t>
    </dgm:pt>
    <dgm:pt modelId="{158C5403-FA1D-4A3E-A401-94CB5670F1CD}" type="parTrans" cxnId="{F7456124-5A85-4619-96E3-094C4E49E985}">
      <dgm:prSet/>
      <dgm:spPr/>
      <dgm:t>
        <a:bodyPr/>
        <a:lstStyle/>
        <a:p>
          <a:endParaRPr lang="sl-SI"/>
        </a:p>
      </dgm:t>
    </dgm:pt>
    <dgm:pt modelId="{D6A5161A-DC85-4D20-949A-C91BF10C8910}" type="sibTrans" cxnId="{F7456124-5A85-4619-96E3-094C4E49E985}">
      <dgm:prSet/>
      <dgm:spPr/>
      <dgm:t>
        <a:bodyPr/>
        <a:lstStyle/>
        <a:p>
          <a:endParaRPr lang="sl-SI"/>
        </a:p>
      </dgm:t>
    </dgm:pt>
    <dgm:pt modelId="{668922C6-17B4-4C25-ADEE-C7F72E10D4B1}">
      <dgm:prSet phldrT="[besedilo]"/>
      <dgm:spPr>
        <a:solidFill>
          <a:srgbClr val="FFFFFF"/>
        </a:solidFill>
        <a:ln>
          <a:solidFill>
            <a:srgbClr val="1B6734">
              <a:alpha val="90000"/>
            </a:srgbClr>
          </a:solidFill>
        </a:ln>
      </dgm:spPr>
      <dgm:t>
        <a:bodyPr/>
        <a:lstStyle/>
        <a:p>
          <a:endParaRPr lang="sl-SI" b="1" dirty="0"/>
        </a:p>
      </dgm:t>
    </dgm:pt>
    <dgm:pt modelId="{D820FF4E-2CEE-416A-A32F-FF664145DFEC}" type="parTrans" cxnId="{B223703E-F812-436C-A90B-D7255BACB928}">
      <dgm:prSet/>
      <dgm:spPr/>
      <dgm:t>
        <a:bodyPr/>
        <a:lstStyle/>
        <a:p>
          <a:endParaRPr lang="sl-SI"/>
        </a:p>
      </dgm:t>
    </dgm:pt>
    <dgm:pt modelId="{0BC4580A-C542-4A10-B9AE-6D1841CDCAA3}" type="sibTrans" cxnId="{B223703E-F812-436C-A90B-D7255BACB928}">
      <dgm:prSet/>
      <dgm:spPr/>
      <dgm:t>
        <a:bodyPr/>
        <a:lstStyle/>
        <a:p>
          <a:endParaRPr lang="sl-SI"/>
        </a:p>
      </dgm:t>
    </dgm:pt>
    <dgm:pt modelId="{23B0D8CA-B780-4FC2-B4C5-E814A4D6B1F1}">
      <dgm:prSet phldrT="[besedilo]"/>
      <dgm:spPr>
        <a:solidFill>
          <a:srgbClr val="FFFFFF"/>
        </a:solidFill>
        <a:ln>
          <a:solidFill>
            <a:srgbClr val="1B6734">
              <a:alpha val="90000"/>
            </a:srgbClr>
          </a:solidFill>
        </a:ln>
      </dgm:spPr>
      <dgm:t>
        <a:bodyPr/>
        <a:lstStyle/>
        <a:p>
          <a:r>
            <a:rPr lang="sl-SI" b="1" dirty="0"/>
            <a:t> </a:t>
          </a:r>
          <a:r>
            <a:rPr lang="pl-PL" b="1" dirty="0"/>
            <a:t>Nac. energetski in podnebni načrt,</a:t>
          </a:r>
          <a:endParaRPr lang="sl-SI" b="1" dirty="0"/>
        </a:p>
      </dgm:t>
    </dgm:pt>
    <dgm:pt modelId="{B20C3F56-2198-47F5-ABCD-173456BC51A6}" type="parTrans" cxnId="{8BEEB847-2595-4402-940D-5F5618EEA559}">
      <dgm:prSet/>
      <dgm:spPr/>
      <dgm:t>
        <a:bodyPr/>
        <a:lstStyle/>
        <a:p>
          <a:endParaRPr lang="sl-SI"/>
        </a:p>
      </dgm:t>
    </dgm:pt>
    <dgm:pt modelId="{F8F52C20-D205-4A31-BF64-8773812261AF}" type="sibTrans" cxnId="{8BEEB847-2595-4402-940D-5F5618EEA559}">
      <dgm:prSet/>
      <dgm:spPr/>
      <dgm:t>
        <a:bodyPr/>
        <a:lstStyle/>
        <a:p>
          <a:endParaRPr lang="sl-SI"/>
        </a:p>
      </dgm:t>
    </dgm:pt>
    <dgm:pt modelId="{AF1DF66E-4985-4148-88EE-2DC1132E01D1}">
      <dgm:prSet phldrT="[besedilo]"/>
      <dgm:spPr>
        <a:solidFill>
          <a:srgbClr val="FFFFFF"/>
        </a:solidFill>
        <a:ln>
          <a:solidFill>
            <a:srgbClr val="1B6734">
              <a:alpha val="90000"/>
            </a:srgbClr>
          </a:solidFill>
        </a:ln>
      </dgm:spPr>
      <dgm:t>
        <a:bodyPr/>
        <a:lstStyle/>
        <a:p>
          <a:r>
            <a:rPr lang="sl-SI" b="1" dirty="0"/>
            <a:t> </a:t>
          </a:r>
          <a:r>
            <a:rPr lang="pl-PL" b="1" dirty="0"/>
            <a:t>Nac. strategija za izstop iz premoga in prestrukturiranje premogovnih regij – </a:t>
          </a:r>
          <a:r>
            <a:rPr lang="pl-PL" b="0" dirty="0"/>
            <a:t>predlog,</a:t>
          </a:r>
          <a:endParaRPr lang="sl-SI" b="0" dirty="0"/>
        </a:p>
      </dgm:t>
    </dgm:pt>
    <dgm:pt modelId="{0095BFC1-A298-4814-B3E9-A8147FD20F1D}" type="parTrans" cxnId="{92879AD3-57C9-4B7A-8892-165567A11657}">
      <dgm:prSet/>
      <dgm:spPr/>
      <dgm:t>
        <a:bodyPr/>
        <a:lstStyle/>
        <a:p>
          <a:endParaRPr lang="sl-SI"/>
        </a:p>
      </dgm:t>
    </dgm:pt>
    <dgm:pt modelId="{7E152D59-38FC-487B-9F4B-CB08F43B77D1}" type="sibTrans" cxnId="{92879AD3-57C9-4B7A-8892-165567A11657}">
      <dgm:prSet/>
      <dgm:spPr/>
      <dgm:t>
        <a:bodyPr/>
        <a:lstStyle/>
        <a:p>
          <a:endParaRPr lang="sl-SI"/>
        </a:p>
      </dgm:t>
    </dgm:pt>
    <dgm:pt modelId="{6AD1584E-534A-4CA9-B177-2DF6517AA0FF}">
      <dgm:prSet phldrT="[besedilo]"/>
      <dgm:spPr>
        <a:solidFill>
          <a:srgbClr val="FFFFFF"/>
        </a:solidFill>
        <a:ln>
          <a:solidFill>
            <a:srgbClr val="1B6734">
              <a:alpha val="90000"/>
            </a:srgbClr>
          </a:solidFill>
        </a:ln>
      </dgm:spPr>
      <dgm:t>
        <a:bodyPr/>
        <a:lstStyle/>
        <a:p>
          <a:r>
            <a:rPr lang="sl-SI" b="0" dirty="0"/>
            <a:t> </a:t>
          </a:r>
          <a:r>
            <a:rPr lang="sl-SI" b="1" dirty="0"/>
            <a:t>Območni razvojni načrt Savinjsko-Šaleške regije za obdobje 2021-2027,</a:t>
          </a:r>
        </a:p>
      </dgm:t>
    </dgm:pt>
    <dgm:pt modelId="{893F977D-32E1-4F82-980D-2CBE92C85734}" type="parTrans" cxnId="{08049278-3A5F-4964-8152-748C9BC2FC7B}">
      <dgm:prSet/>
      <dgm:spPr/>
      <dgm:t>
        <a:bodyPr/>
        <a:lstStyle/>
        <a:p>
          <a:endParaRPr lang="sl-SI"/>
        </a:p>
      </dgm:t>
    </dgm:pt>
    <dgm:pt modelId="{76ABA12F-F19E-40F0-B598-5A16BB6E8C3C}" type="sibTrans" cxnId="{08049278-3A5F-4964-8152-748C9BC2FC7B}">
      <dgm:prSet/>
      <dgm:spPr/>
      <dgm:t>
        <a:bodyPr/>
        <a:lstStyle/>
        <a:p>
          <a:endParaRPr lang="sl-SI"/>
        </a:p>
      </dgm:t>
    </dgm:pt>
    <dgm:pt modelId="{7A005BB5-3C34-4EA9-9953-13DD164342E6}">
      <dgm:prSet phldrT="[besedilo]"/>
      <dgm:spPr>
        <a:solidFill>
          <a:srgbClr val="FFFFFF"/>
        </a:solidFill>
        <a:ln>
          <a:solidFill>
            <a:srgbClr val="1B6734">
              <a:alpha val="90000"/>
            </a:srgbClr>
          </a:solidFill>
        </a:ln>
      </dgm:spPr>
      <dgm:t>
        <a:bodyPr/>
        <a:lstStyle/>
        <a:p>
          <a:r>
            <a:rPr lang="sl-SI" b="1" dirty="0"/>
            <a:t> Trajnostna urbana strategija MO Velenje do leta 2025,</a:t>
          </a:r>
        </a:p>
      </dgm:t>
    </dgm:pt>
    <dgm:pt modelId="{FA614D36-DC6A-4408-B6A8-620D904A2757}" type="parTrans" cxnId="{D86163EF-C2A3-4463-B737-AEEE64225EA3}">
      <dgm:prSet/>
      <dgm:spPr/>
      <dgm:t>
        <a:bodyPr/>
        <a:lstStyle/>
        <a:p>
          <a:endParaRPr lang="sl-SI"/>
        </a:p>
      </dgm:t>
    </dgm:pt>
    <dgm:pt modelId="{4B8FD0B8-D218-45DA-A573-E21FEC22DEFB}" type="sibTrans" cxnId="{D86163EF-C2A3-4463-B737-AEEE64225EA3}">
      <dgm:prSet/>
      <dgm:spPr/>
      <dgm:t>
        <a:bodyPr/>
        <a:lstStyle/>
        <a:p>
          <a:endParaRPr lang="sl-SI"/>
        </a:p>
      </dgm:t>
    </dgm:pt>
    <dgm:pt modelId="{168AE097-0B22-4551-8519-7B46031FD946}">
      <dgm:prSet phldrT="[besedilo]"/>
      <dgm:spPr>
        <a:solidFill>
          <a:srgbClr val="FFFFFF"/>
        </a:solidFill>
        <a:ln>
          <a:solidFill>
            <a:srgbClr val="1B6734">
              <a:alpha val="90000"/>
            </a:srgbClr>
          </a:solidFill>
        </a:ln>
      </dgm:spPr>
      <dgm:t>
        <a:bodyPr/>
        <a:lstStyle/>
        <a:p>
          <a:r>
            <a:rPr lang="sl-SI" b="1" dirty="0"/>
            <a:t> </a:t>
          </a:r>
          <a:r>
            <a:rPr lang="pl-PL" b="1" dirty="0"/>
            <a:t>Regionalni razvojni program Zasavske regije 2021-2027 – </a:t>
          </a:r>
          <a:r>
            <a:rPr lang="pl-PL" b="0" dirty="0"/>
            <a:t>osnutek.</a:t>
          </a:r>
          <a:endParaRPr lang="sl-SI" b="0" dirty="0"/>
        </a:p>
      </dgm:t>
    </dgm:pt>
    <dgm:pt modelId="{935AEBE5-FA85-4F13-BAA5-03E6CFA395E5}" type="parTrans" cxnId="{DA96DC55-FE78-4097-882E-72217563AE02}">
      <dgm:prSet/>
      <dgm:spPr/>
      <dgm:t>
        <a:bodyPr/>
        <a:lstStyle/>
        <a:p>
          <a:endParaRPr lang="sl-SI"/>
        </a:p>
      </dgm:t>
    </dgm:pt>
    <dgm:pt modelId="{8E54CA66-4464-49B7-8AFD-480C66D925CC}" type="sibTrans" cxnId="{DA96DC55-FE78-4097-882E-72217563AE02}">
      <dgm:prSet/>
      <dgm:spPr/>
      <dgm:t>
        <a:bodyPr/>
        <a:lstStyle/>
        <a:p>
          <a:endParaRPr lang="sl-SI"/>
        </a:p>
      </dgm:t>
    </dgm:pt>
    <dgm:pt modelId="{7781F22F-4E54-4E21-92CB-4D93C7FE2F86}" type="pres">
      <dgm:prSet presAssocID="{4F6AA931-1D16-49B1-8516-77B56B7B0EB1}" presName="Name0" presStyleCnt="0">
        <dgm:presLayoutVars>
          <dgm:dir/>
          <dgm:animLvl val="lvl"/>
          <dgm:resizeHandles val="exact"/>
        </dgm:presLayoutVars>
      </dgm:prSet>
      <dgm:spPr/>
      <dgm:t>
        <a:bodyPr/>
        <a:lstStyle/>
        <a:p>
          <a:endParaRPr lang="sl-SI"/>
        </a:p>
      </dgm:t>
    </dgm:pt>
    <dgm:pt modelId="{8DBBA6E5-36C4-446E-A967-00BACEDE2BA4}" type="pres">
      <dgm:prSet presAssocID="{9F397A45-6CF6-438C-AD04-4DDB7FA7D2FC}" presName="composite" presStyleCnt="0"/>
      <dgm:spPr/>
    </dgm:pt>
    <dgm:pt modelId="{17EDD76E-CB0D-48EE-BFB2-9C35C8F8947F}" type="pres">
      <dgm:prSet presAssocID="{9F397A45-6CF6-438C-AD04-4DDB7FA7D2FC}" presName="parTx" presStyleLbl="alignNode1" presStyleIdx="0" presStyleCnt="3">
        <dgm:presLayoutVars>
          <dgm:chMax val="0"/>
          <dgm:chPref val="0"/>
          <dgm:bulletEnabled val="1"/>
        </dgm:presLayoutVars>
      </dgm:prSet>
      <dgm:spPr/>
      <dgm:t>
        <a:bodyPr/>
        <a:lstStyle/>
        <a:p>
          <a:endParaRPr lang="sl-SI"/>
        </a:p>
      </dgm:t>
    </dgm:pt>
    <dgm:pt modelId="{0C2CCDA9-C818-40F8-97D4-04FC75573553}" type="pres">
      <dgm:prSet presAssocID="{9F397A45-6CF6-438C-AD04-4DDB7FA7D2FC}" presName="desTx" presStyleLbl="alignAccFollowNode1" presStyleIdx="0" presStyleCnt="3">
        <dgm:presLayoutVars>
          <dgm:bulletEnabled val="1"/>
        </dgm:presLayoutVars>
      </dgm:prSet>
      <dgm:spPr/>
      <dgm:t>
        <a:bodyPr/>
        <a:lstStyle/>
        <a:p>
          <a:endParaRPr lang="sl-SI"/>
        </a:p>
      </dgm:t>
    </dgm:pt>
    <dgm:pt modelId="{DF72F8A9-C5E9-402F-8A29-7AB8434E1F7A}" type="pres">
      <dgm:prSet presAssocID="{2B5FF60B-F41A-4D56-AC02-BDD350C791AF}" presName="space" presStyleCnt="0"/>
      <dgm:spPr/>
    </dgm:pt>
    <dgm:pt modelId="{1C978410-02B8-4F11-B091-58EAAB9BA3F8}" type="pres">
      <dgm:prSet presAssocID="{5147936F-D668-4022-A075-60C7670B8626}" presName="composite" presStyleCnt="0"/>
      <dgm:spPr/>
    </dgm:pt>
    <dgm:pt modelId="{1EB6123E-1559-4CBE-A0ED-7D3BD9C445E3}" type="pres">
      <dgm:prSet presAssocID="{5147936F-D668-4022-A075-60C7670B8626}" presName="parTx" presStyleLbl="alignNode1" presStyleIdx="1" presStyleCnt="3" custLinFactNeighborX="-1053" custLinFactNeighborY="1431">
        <dgm:presLayoutVars>
          <dgm:chMax val="0"/>
          <dgm:chPref val="0"/>
          <dgm:bulletEnabled val="1"/>
        </dgm:presLayoutVars>
      </dgm:prSet>
      <dgm:spPr/>
      <dgm:t>
        <a:bodyPr/>
        <a:lstStyle/>
        <a:p>
          <a:endParaRPr lang="sl-SI"/>
        </a:p>
      </dgm:t>
    </dgm:pt>
    <dgm:pt modelId="{BD23F7E2-DA9A-4C3A-992C-74C7EF8F8445}" type="pres">
      <dgm:prSet presAssocID="{5147936F-D668-4022-A075-60C7670B8626}" presName="desTx" presStyleLbl="alignAccFollowNode1" presStyleIdx="1" presStyleCnt="3" custLinFactNeighborX="-1052" custLinFactNeighborY="308">
        <dgm:presLayoutVars>
          <dgm:bulletEnabled val="1"/>
        </dgm:presLayoutVars>
      </dgm:prSet>
      <dgm:spPr/>
      <dgm:t>
        <a:bodyPr/>
        <a:lstStyle/>
        <a:p>
          <a:endParaRPr lang="sl-SI"/>
        </a:p>
      </dgm:t>
    </dgm:pt>
    <dgm:pt modelId="{CD09C1C8-635E-46FA-B5AC-F581EF2D2ACD}" type="pres">
      <dgm:prSet presAssocID="{81E1A6DB-81E4-4922-9C8A-66BF94F78378}" presName="space" presStyleCnt="0"/>
      <dgm:spPr/>
    </dgm:pt>
    <dgm:pt modelId="{13EF8CBB-5D1F-4EB2-A50C-383603B06B29}" type="pres">
      <dgm:prSet presAssocID="{F7E1ED08-DEBB-4ABA-99CB-8F9A1DD1315E}" presName="composite" presStyleCnt="0"/>
      <dgm:spPr/>
    </dgm:pt>
    <dgm:pt modelId="{617CC5D9-4B4F-43F1-B6D9-E8218AAE548F}" type="pres">
      <dgm:prSet presAssocID="{F7E1ED08-DEBB-4ABA-99CB-8F9A1DD1315E}" presName="parTx" presStyleLbl="alignNode1" presStyleIdx="2" presStyleCnt="3">
        <dgm:presLayoutVars>
          <dgm:chMax val="0"/>
          <dgm:chPref val="0"/>
          <dgm:bulletEnabled val="1"/>
        </dgm:presLayoutVars>
      </dgm:prSet>
      <dgm:spPr/>
      <dgm:t>
        <a:bodyPr/>
        <a:lstStyle/>
        <a:p>
          <a:endParaRPr lang="sl-SI"/>
        </a:p>
      </dgm:t>
    </dgm:pt>
    <dgm:pt modelId="{BA7BE2A9-1F4B-48B2-8B6B-9E18DA24F5E0}" type="pres">
      <dgm:prSet presAssocID="{F7E1ED08-DEBB-4ABA-99CB-8F9A1DD1315E}" presName="desTx" presStyleLbl="alignAccFollowNode1" presStyleIdx="2" presStyleCnt="3">
        <dgm:presLayoutVars>
          <dgm:bulletEnabled val="1"/>
        </dgm:presLayoutVars>
      </dgm:prSet>
      <dgm:spPr/>
      <dgm:t>
        <a:bodyPr/>
        <a:lstStyle/>
        <a:p>
          <a:endParaRPr lang="sl-SI"/>
        </a:p>
      </dgm:t>
    </dgm:pt>
  </dgm:ptLst>
  <dgm:cxnLst>
    <dgm:cxn modelId="{B9136F3E-F631-4164-A60F-700161462A7F}" type="presOf" srcId="{0895C2D2-E56F-4CB0-A885-CC521FB8D6A2}" destId="{0C2CCDA9-C818-40F8-97D4-04FC75573553}" srcOrd="0" destOrd="3" presId="urn:microsoft.com/office/officeart/2005/8/layout/hList1"/>
    <dgm:cxn modelId="{F673EF69-6DB1-474F-AA52-B2B6B7CB0344}" type="presOf" srcId="{AF1DF66E-4985-4148-88EE-2DC1132E01D1}" destId="{BA7BE2A9-1F4B-48B2-8B6B-9E18DA24F5E0}" srcOrd="0" destOrd="2" presId="urn:microsoft.com/office/officeart/2005/8/layout/hList1"/>
    <dgm:cxn modelId="{8BEEB847-2595-4402-940D-5F5618EEA559}" srcId="{F7E1ED08-DEBB-4ABA-99CB-8F9A1DD1315E}" destId="{23B0D8CA-B780-4FC2-B4C5-E814A4D6B1F1}" srcOrd="1" destOrd="0" parTransId="{B20C3F56-2198-47F5-ABCD-173456BC51A6}" sibTransId="{F8F52C20-D205-4A31-BF64-8773812261AF}"/>
    <dgm:cxn modelId="{97B5AC40-B12E-46CC-AC6F-51B76BD3EED6}" srcId="{4F6AA931-1D16-49B1-8516-77B56B7B0EB1}" destId="{F7E1ED08-DEBB-4ABA-99CB-8F9A1DD1315E}" srcOrd="2" destOrd="0" parTransId="{6AE98C0A-3F89-4730-AC7B-ABB38E101FC9}" sibTransId="{AA5F6C2C-EC83-4ACC-B94B-F0D8745E1109}"/>
    <dgm:cxn modelId="{92879AD3-57C9-4B7A-8892-165567A11657}" srcId="{F7E1ED08-DEBB-4ABA-99CB-8F9A1DD1315E}" destId="{AF1DF66E-4985-4148-88EE-2DC1132E01D1}" srcOrd="2" destOrd="0" parTransId="{0095BFC1-A298-4814-B3E9-A8147FD20F1D}" sibTransId="{7E152D59-38FC-487B-9F4B-CB08F43B77D1}"/>
    <dgm:cxn modelId="{B915D62A-48B9-4E0A-AB2E-279C338FE13E}" type="presOf" srcId="{F7E1ED08-DEBB-4ABA-99CB-8F9A1DD1315E}" destId="{617CC5D9-4B4F-43F1-B6D9-E8218AAE548F}" srcOrd="0" destOrd="0" presId="urn:microsoft.com/office/officeart/2005/8/layout/hList1"/>
    <dgm:cxn modelId="{205C2A7F-8F21-4D6D-926C-F51A803BD300}" type="presOf" srcId="{9F397A45-6CF6-438C-AD04-4DDB7FA7D2FC}" destId="{17EDD76E-CB0D-48EE-BFB2-9C35C8F8947F}" srcOrd="0" destOrd="0" presId="urn:microsoft.com/office/officeart/2005/8/layout/hList1"/>
    <dgm:cxn modelId="{AF351ED3-5761-425F-92AF-0051DF2985C0}" type="presOf" srcId="{23B0D8CA-B780-4FC2-B4C5-E814A4D6B1F1}" destId="{BA7BE2A9-1F4B-48B2-8B6B-9E18DA24F5E0}" srcOrd="0" destOrd="1" presId="urn:microsoft.com/office/officeart/2005/8/layout/hList1"/>
    <dgm:cxn modelId="{C7FD4136-4BA1-4226-A796-A04D8714861C}" srcId="{9F397A45-6CF6-438C-AD04-4DDB7FA7D2FC}" destId="{684A8E52-B04B-4DE7-B905-9510BB8A36E2}" srcOrd="1" destOrd="0" parTransId="{804A88C1-E9EA-449A-B994-1EF14E7F88D8}" sibTransId="{D899191C-7BA4-4DFB-AC8B-E0D0D5789900}"/>
    <dgm:cxn modelId="{9F300876-7CAA-416A-8C9C-CA6085F7EA87}" srcId="{9F397A45-6CF6-438C-AD04-4DDB7FA7D2FC}" destId="{B7C061DE-8189-4370-AE6D-78E3B17F8546}" srcOrd="4" destOrd="0" parTransId="{3EB2DBB8-B031-4E8E-A7D3-2059D4E7AF9A}" sibTransId="{407A6AF5-6D5F-4770-A6A9-60A557AE0F83}"/>
    <dgm:cxn modelId="{DB7A0A5F-FFF0-4A3A-960A-2F01BBA8B9ED}" type="presOf" srcId="{9FC80EC7-EF42-4CB5-8651-803B236D1B3A}" destId="{BD23F7E2-DA9A-4C3A-992C-74C7EF8F8445}" srcOrd="0" destOrd="2" presId="urn:microsoft.com/office/officeart/2005/8/layout/hList1"/>
    <dgm:cxn modelId="{84051578-622D-40ED-80B8-7B0373C00DBE}" srcId="{5147936F-D668-4022-A075-60C7670B8626}" destId="{CE8C25A9-A7E8-494D-B85F-3A4BDF2775C3}" srcOrd="1" destOrd="0" parTransId="{1A4745AF-D388-48B6-985C-79C71E096843}" sibTransId="{EF716CE8-A885-49E9-88F1-0E5D83C57EBF}"/>
    <dgm:cxn modelId="{D5A803FC-F43B-4A9A-AD92-BC2A550861EE}" type="presOf" srcId="{CE8C25A9-A7E8-494D-B85F-3A4BDF2775C3}" destId="{BD23F7E2-DA9A-4C3A-992C-74C7EF8F8445}" srcOrd="0" destOrd="1" presId="urn:microsoft.com/office/officeart/2005/8/layout/hList1"/>
    <dgm:cxn modelId="{DA6C9CA7-D26E-441E-97DD-7C6CB1F68739}" type="presOf" srcId="{5147936F-D668-4022-A075-60C7670B8626}" destId="{1EB6123E-1559-4CBE-A0ED-7D3BD9C445E3}" srcOrd="0" destOrd="0" presId="urn:microsoft.com/office/officeart/2005/8/layout/hList1"/>
    <dgm:cxn modelId="{5312FCA5-2969-4BCF-90FE-DA55D9F4B5D4}" type="presOf" srcId="{668922C6-17B4-4C25-ADEE-C7F72E10D4B1}" destId="{BA7BE2A9-1F4B-48B2-8B6B-9E18DA24F5E0}" srcOrd="0" destOrd="6" presId="urn:microsoft.com/office/officeart/2005/8/layout/hList1"/>
    <dgm:cxn modelId="{76C0FF70-3343-4334-AD9A-E7E91EF6F95F}" type="presOf" srcId="{168AE097-0B22-4551-8519-7B46031FD946}" destId="{BA7BE2A9-1F4B-48B2-8B6B-9E18DA24F5E0}" srcOrd="0" destOrd="5" presId="urn:microsoft.com/office/officeart/2005/8/layout/hList1"/>
    <dgm:cxn modelId="{40D42EB0-E3B3-425D-A915-603D734439CB}" type="presOf" srcId="{B1EF32DF-91A7-415D-9DC2-C5DCD6141EBB}" destId="{0C2CCDA9-C818-40F8-97D4-04FC75573553}" srcOrd="0" destOrd="0" presId="urn:microsoft.com/office/officeart/2005/8/layout/hList1"/>
    <dgm:cxn modelId="{B223703E-F812-436C-A90B-D7255BACB928}" srcId="{F7E1ED08-DEBB-4ABA-99CB-8F9A1DD1315E}" destId="{668922C6-17B4-4C25-ADEE-C7F72E10D4B1}" srcOrd="6" destOrd="0" parTransId="{D820FF4E-2CEE-416A-A32F-FF664145DFEC}" sibTransId="{0BC4580A-C542-4A10-B9AE-6D1841CDCAA3}"/>
    <dgm:cxn modelId="{719DAA7B-F39D-47EE-8651-B22CF4F1D177}" type="presOf" srcId="{ED0E2799-FE88-4645-A919-2C7B32E56D57}" destId="{0C2CCDA9-C818-40F8-97D4-04FC75573553}" srcOrd="0" destOrd="2" presId="urn:microsoft.com/office/officeart/2005/8/layout/hList1"/>
    <dgm:cxn modelId="{F63C316A-15A3-4BDA-94D9-71E69C01B9D4}" type="presOf" srcId="{D1A3E2EA-1E9B-4F64-B9ED-B953E30CB6F4}" destId="{BD23F7E2-DA9A-4C3A-992C-74C7EF8F8445}" srcOrd="0" destOrd="0" presId="urn:microsoft.com/office/officeart/2005/8/layout/hList1"/>
    <dgm:cxn modelId="{49D56586-F2A9-4CA0-BB1A-97F9A917D32D}" srcId="{5147936F-D668-4022-A075-60C7670B8626}" destId="{D1A3E2EA-1E9B-4F64-B9ED-B953E30CB6F4}" srcOrd="0" destOrd="0" parTransId="{0133ACBA-ECAF-4C25-9ABE-5A08F80B344E}" sibTransId="{AAA64094-E4EA-41F3-BE2E-3E783D9054CF}"/>
    <dgm:cxn modelId="{20FFE66E-27B6-4B34-B4D1-74B6312AFC71}" srcId="{4F6AA931-1D16-49B1-8516-77B56B7B0EB1}" destId="{9F397A45-6CF6-438C-AD04-4DDB7FA7D2FC}" srcOrd="0" destOrd="0" parTransId="{D01DE5B6-E202-4AE9-A5A1-3B762B7A3A5D}" sibTransId="{2B5FF60B-F41A-4D56-AC02-BDD350C791AF}"/>
    <dgm:cxn modelId="{622B334B-A9CC-4DE1-8AC3-9E82A6288EB4}" srcId="{4F6AA931-1D16-49B1-8516-77B56B7B0EB1}" destId="{5147936F-D668-4022-A075-60C7670B8626}" srcOrd="1" destOrd="0" parTransId="{8C5DD7F9-CE68-42E8-BF50-8B8ED91DBDC7}" sibTransId="{81E1A6DB-81E4-4922-9C8A-66BF94F78378}"/>
    <dgm:cxn modelId="{08049278-3A5F-4964-8152-748C9BC2FC7B}" srcId="{F7E1ED08-DEBB-4ABA-99CB-8F9A1DD1315E}" destId="{6AD1584E-534A-4CA9-B177-2DF6517AA0FF}" srcOrd="3" destOrd="0" parTransId="{893F977D-32E1-4F82-980D-2CBE92C85734}" sibTransId="{76ABA12F-F19E-40F0-B598-5A16BB6E8C3C}"/>
    <dgm:cxn modelId="{BA4A1E2A-2B61-4A3A-9BBF-6D9CFD3228DA}" srcId="{9F397A45-6CF6-438C-AD04-4DDB7FA7D2FC}" destId="{B1EF32DF-91A7-415D-9DC2-C5DCD6141EBB}" srcOrd="0" destOrd="0" parTransId="{1B2C6FFD-0BFF-4015-B4CA-14F8D545FAEE}" sibTransId="{A39C9D30-9591-4727-A599-BCD6AAF350E4}"/>
    <dgm:cxn modelId="{DA96DC55-FE78-4097-882E-72217563AE02}" srcId="{F7E1ED08-DEBB-4ABA-99CB-8F9A1DD1315E}" destId="{168AE097-0B22-4551-8519-7B46031FD946}" srcOrd="5" destOrd="0" parTransId="{935AEBE5-FA85-4F13-BAA5-03E6CFA395E5}" sibTransId="{8E54CA66-4464-49B7-8AFD-480C66D925CC}"/>
    <dgm:cxn modelId="{D86163EF-C2A3-4463-B737-AEEE64225EA3}" srcId="{F7E1ED08-DEBB-4ABA-99CB-8F9A1DD1315E}" destId="{7A005BB5-3C34-4EA9-9953-13DD164342E6}" srcOrd="4" destOrd="0" parTransId="{FA614D36-DC6A-4408-B6A8-620D904A2757}" sibTransId="{4B8FD0B8-D218-45DA-A573-E21FEC22DEFB}"/>
    <dgm:cxn modelId="{F3BB6E85-DE7B-4A1A-8079-718022D82400}" srcId="{9F397A45-6CF6-438C-AD04-4DDB7FA7D2FC}" destId="{ED0E2799-FE88-4645-A919-2C7B32E56D57}" srcOrd="2" destOrd="0" parTransId="{DB709773-6247-49CA-BF05-5AF1630941CF}" sibTransId="{BCC0D7A1-8BAA-4051-A78A-7FF2C1B25807}"/>
    <dgm:cxn modelId="{F5C2F670-DBEA-4594-91EE-263BA5C18E0B}" srcId="{5147936F-D668-4022-A075-60C7670B8626}" destId="{9FC80EC7-EF42-4CB5-8651-803B236D1B3A}" srcOrd="2" destOrd="0" parTransId="{ADFC2DD8-EB0E-4801-BBEA-E227997A6352}" sibTransId="{92CC28E5-0E57-4DEF-8273-68F1ED2CF90D}"/>
    <dgm:cxn modelId="{2FD5D336-F41A-4414-A4E6-95BC613CC97C}" type="presOf" srcId="{B7C061DE-8189-4370-AE6D-78E3B17F8546}" destId="{0C2CCDA9-C818-40F8-97D4-04FC75573553}" srcOrd="0" destOrd="4" presId="urn:microsoft.com/office/officeart/2005/8/layout/hList1"/>
    <dgm:cxn modelId="{F7456124-5A85-4619-96E3-094C4E49E985}" srcId="{9F397A45-6CF6-438C-AD04-4DDB7FA7D2FC}" destId="{0895C2D2-E56F-4CB0-A885-CC521FB8D6A2}" srcOrd="3" destOrd="0" parTransId="{158C5403-FA1D-4A3E-A401-94CB5670F1CD}" sibTransId="{D6A5161A-DC85-4D20-949A-C91BF10C8910}"/>
    <dgm:cxn modelId="{E7DDC6D5-9D51-4BF2-AEFD-B590D51A7EB6}" type="presOf" srcId="{2EBEB493-7423-4781-B8D9-CD16C44B102F}" destId="{BA7BE2A9-1F4B-48B2-8B6B-9E18DA24F5E0}" srcOrd="0" destOrd="0" presId="urn:microsoft.com/office/officeart/2005/8/layout/hList1"/>
    <dgm:cxn modelId="{A8934EA1-92D1-4E43-9CA8-7EB284C995EF}" type="presOf" srcId="{684A8E52-B04B-4DE7-B905-9510BB8A36E2}" destId="{0C2CCDA9-C818-40F8-97D4-04FC75573553}" srcOrd="0" destOrd="1" presId="urn:microsoft.com/office/officeart/2005/8/layout/hList1"/>
    <dgm:cxn modelId="{0267E984-7153-4CE3-9B6E-07C9EEDE835B}" type="presOf" srcId="{4F6AA931-1D16-49B1-8516-77B56B7B0EB1}" destId="{7781F22F-4E54-4E21-92CB-4D93C7FE2F86}" srcOrd="0" destOrd="0" presId="urn:microsoft.com/office/officeart/2005/8/layout/hList1"/>
    <dgm:cxn modelId="{514B8594-940F-4127-8F96-0293A3F2606C}" type="presOf" srcId="{7A005BB5-3C34-4EA9-9953-13DD164342E6}" destId="{BA7BE2A9-1F4B-48B2-8B6B-9E18DA24F5E0}" srcOrd="0" destOrd="4" presId="urn:microsoft.com/office/officeart/2005/8/layout/hList1"/>
    <dgm:cxn modelId="{7DF4A410-AFCF-41BA-B6F4-8761FDB9ABDC}" srcId="{F7E1ED08-DEBB-4ABA-99CB-8F9A1DD1315E}" destId="{2EBEB493-7423-4781-B8D9-CD16C44B102F}" srcOrd="0" destOrd="0" parTransId="{B58B3AB6-E199-493C-9565-63813A95BDD8}" sibTransId="{E575841D-7227-4789-8135-9B01CAAB9E39}"/>
    <dgm:cxn modelId="{F75606D1-7D04-425C-8F08-D7F01F33B60C}" type="presOf" srcId="{6AD1584E-534A-4CA9-B177-2DF6517AA0FF}" destId="{BA7BE2A9-1F4B-48B2-8B6B-9E18DA24F5E0}" srcOrd="0" destOrd="3" presId="urn:microsoft.com/office/officeart/2005/8/layout/hList1"/>
    <dgm:cxn modelId="{49CFDB13-2880-449A-9A5D-2402B093D08A}" type="presParOf" srcId="{7781F22F-4E54-4E21-92CB-4D93C7FE2F86}" destId="{8DBBA6E5-36C4-446E-A967-00BACEDE2BA4}" srcOrd="0" destOrd="0" presId="urn:microsoft.com/office/officeart/2005/8/layout/hList1"/>
    <dgm:cxn modelId="{549BBB89-6EF4-421E-B638-A2876D4BCC78}" type="presParOf" srcId="{8DBBA6E5-36C4-446E-A967-00BACEDE2BA4}" destId="{17EDD76E-CB0D-48EE-BFB2-9C35C8F8947F}" srcOrd="0" destOrd="0" presId="urn:microsoft.com/office/officeart/2005/8/layout/hList1"/>
    <dgm:cxn modelId="{BB77DDA6-4562-43E6-BF47-0909A27497AB}" type="presParOf" srcId="{8DBBA6E5-36C4-446E-A967-00BACEDE2BA4}" destId="{0C2CCDA9-C818-40F8-97D4-04FC75573553}" srcOrd="1" destOrd="0" presId="urn:microsoft.com/office/officeart/2005/8/layout/hList1"/>
    <dgm:cxn modelId="{BAD0C928-29EB-4B86-A76C-7799C3F936AE}" type="presParOf" srcId="{7781F22F-4E54-4E21-92CB-4D93C7FE2F86}" destId="{DF72F8A9-C5E9-402F-8A29-7AB8434E1F7A}" srcOrd="1" destOrd="0" presId="urn:microsoft.com/office/officeart/2005/8/layout/hList1"/>
    <dgm:cxn modelId="{BF2C13BA-C778-4807-8A0E-406327ADF9FF}" type="presParOf" srcId="{7781F22F-4E54-4E21-92CB-4D93C7FE2F86}" destId="{1C978410-02B8-4F11-B091-58EAAB9BA3F8}" srcOrd="2" destOrd="0" presId="urn:microsoft.com/office/officeart/2005/8/layout/hList1"/>
    <dgm:cxn modelId="{ED61C8DE-A8D7-4A80-AD07-8C6F1B5F9224}" type="presParOf" srcId="{1C978410-02B8-4F11-B091-58EAAB9BA3F8}" destId="{1EB6123E-1559-4CBE-A0ED-7D3BD9C445E3}" srcOrd="0" destOrd="0" presId="urn:microsoft.com/office/officeart/2005/8/layout/hList1"/>
    <dgm:cxn modelId="{F5665377-6872-4376-BBE7-2826960EB5F1}" type="presParOf" srcId="{1C978410-02B8-4F11-B091-58EAAB9BA3F8}" destId="{BD23F7E2-DA9A-4C3A-992C-74C7EF8F8445}" srcOrd="1" destOrd="0" presId="urn:microsoft.com/office/officeart/2005/8/layout/hList1"/>
    <dgm:cxn modelId="{C6DDE06F-4279-4F97-9EBC-476CDC52A2CF}" type="presParOf" srcId="{7781F22F-4E54-4E21-92CB-4D93C7FE2F86}" destId="{CD09C1C8-635E-46FA-B5AC-F581EF2D2ACD}" srcOrd="3" destOrd="0" presId="urn:microsoft.com/office/officeart/2005/8/layout/hList1"/>
    <dgm:cxn modelId="{77A30788-88C9-4B2D-858B-D909AFD1815B}" type="presParOf" srcId="{7781F22F-4E54-4E21-92CB-4D93C7FE2F86}" destId="{13EF8CBB-5D1F-4EB2-A50C-383603B06B29}" srcOrd="4" destOrd="0" presId="urn:microsoft.com/office/officeart/2005/8/layout/hList1"/>
    <dgm:cxn modelId="{377676D7-CCED-4FA4-A1C4-82EF2E3545DB}" type="presParOf" srcId="{13EF8CBB-5D1F-4EB2-A50C-383603B06B29}" destId="{617CC5D9-4B4F-43F1-B6D9-E8218AAE548F}" srcOrd="0" destOrd="0" presId="urn:microsoft.com/office/officeart/2005/8/layout/hList1"/>
    <dgm:cxn modelId="{9C8FAC8F-411C-467F-BAA7-0008E15F998C}" type="presParOf" srcId="{13EF8CBB-5D1F-4EB2-A50C-383603B06B29}" destId="{BA7BE2A9-1F4B-48B2-8B6B-9E18DA24F5E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2C9B9-5347-4634-9048-CE6386B97679}">
      <dsp:nvSpPr>
        <dsp:cNvPr id="0" name=""/>
        <dsp:cNvSpPr/>
      </dsp:nvSpPr>
      <dsp:spPr>
        <a:xfrm>
          <a:off x="3718786" y="2749580"/>
          <a:ext cx="1997489" cy="1293920"/>
        </a:xfrm>
        <a:prstGeom prst="roundRect">
          <a:avLst>
            <a:gd name="adj" fmla="val 10000"/>
          </a:avLst>
        </a:prstGeom>
        <a:solidFill>
          <a:sysClr val="window" lastClr="FFFFFF">
            <a:alpha val="90000"/>
            <a:hueOff val="0"/>
            <a:satOff val="0"/>
            <a:lumOff val="0"/>
            <a:alphaOff val="0"/>
          </a:sysClr>
        </a:solidFill>
        <a:ln w="12700" cap="flat" cmpd="sng" algn="ctr">
          <a:solidFill>
            <a:srgbClr val="C41E5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sl-SI" sz="1200" kern="1200" dirty="0">
              <a:solidFill>
                <a:sysClr val="windowText" lastClr="000000">
                  <a:hueOff val="0"/>
                  <a:satOff val="0"/>
                  <a:lumOff val="0"/>
                  <a:alphaOff val="0"/>
                </a:sysClr>
              </a:solidFill>
              <a:latin typeface="Calibri" panose="020F0502020204030204"/>
              <a:ea typeface="+mn-ea"/>
              <a:cs typeface="+mn-cs"/>
            </a:rPr>
            <a:t>Za dve premogovniški regiji – Zasavje in Šaleška dolina</a:t>
          </a:r>
        </a:p>
      </dsp:txBody>
      <dsp:txXfrm>
        <a:off x="4346456" y="3101483"/>
        <a:ext cx="1341396" cy="913594"/>
      </dsp:txXfrm>
    </dsp:sp>
    <dsp:sp modelId="{2A7FA422-5A43-45FC-909B-1F3E49265EE2}">
      <dsp:nvSpPr>
        <dsp:cNvPr id="0" name=""/>
        <dsp:cNvSpPr/>
      </dsp:nvSpPr>
      <dsp:spPr>
        <a:xfrm>
          <a:off x="387735" y="2749580"/>
          <a:ext cx="1997489" cy="1293920"/>
        </a:xfrm>
        <a:prstGeom prst="roundRect">
          <a:avLst>
            <a:gd name="adj" fmla="val 10000"/>
          </a:avLst>
        </a:prstGeom>
        <a:solidFill>
          <a:sysClr val="window" lastClr="FFFFFF">
            <a:alpha val="90000"/>
            <a:hueOff val="0"/>
            <a:satOff val="0"/>
            <a:lumOff val="0"/>
            <a:alphaOff val="0"/>
          </a:sysClr>
        </a:solidFill>
        <a:ln w="12700" cap="flat" cmpd="sng" algn="ctr">
          <a:solidFill>
            <a:srgbClr val="41A35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sl-SI" sz="1200" kern="1200" dirty="0">
              <a:solidFill>
                <a:sysClr val="windowText" lastClr="000000">
                  <a:hueOff val="0"/>
                  <a:satOff val="0"/>
                  <a:lumOff val="0"/>
                  <a:alphaOff val="0"/>
                </a:sysClr>
              </a:solidFill>
              <a:latin typeface="Calibri" panose="020F0502020204030204"/>
              <a:ea typeface="+mn-ea"/>
              <a:cs typeface="+mn-cs"/>
            </a:rPr>
            <a:t>Ločen na VZHODNO in ZAHODNO kohezijsko regijo*</a:t>
          </a:r>
        </a:p>
      </dsp:txBody>
      <dsp:txXfrm>
        <a:off x="416158" y="3101483"/>
        <a:ext cx="1341396" cy="913594"/>
      </dsp:txXfrm>
    </dsp:sp>
    <dsp:sp modelId="{9DBBCE19-2F44-4D56-AF6A-2BAD30394C98}">
      <dsp:nvSpPr>
        <dsp:cNvPr id="0" name=""/>
        <dsp:cNvSpPr/>
      </dsp:nvSpPr>
      <dsp:spPr>
        <a:xfrm>
          <a:off x="3646797" y="0"/>
          <a:ext cx="1997489" cy="1293920"/>
        </a:xfrm>
        <a:prstGeom prst="roundRect">
          <a:avLst>
            <a:gd name="adj" fmla="val 10000"/>
          </a:avLst>
        </a:prstGeom>
        <a:solidFill>
          <a:sysClr val="window" lastClr="FFFFFF">
            <a:alpha val="90000"/>
            <a:hueOff val="0"/>
            <a:satOff val="0"/>
            <a:lumOff val="0"/>
            <a:alphaOff val="0"/>
          </a:sysClr>
        </a:solidFill>
        <a:ln w="12700" cap="flat" cmpd="sng" algn="ctr">
          <a:solidFill>
            <a:srgbClr val="5B9BD5">
              <a:lumMod val="60000"/>
              <a:lumOff val="4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sl-SI" sz="1200" kern="1200" dirty="0">
              <a:solidFill>
                <a:sysClr val="windowText" lastClr="000000">
                  <a:hueOff val="0"/>
                  <a:satOff val="0"/>
                  <a:lumOff val="0"/>
                  <a:alphaOff val="0"/>
                </a:sysClr>
              </a:solidFill>
              <a:latin typeface="Calibri" panose="020F0502020204030204"/>
              <a:ea typeface="+mn-ea"/>
              <a:cs typeface="+mn-cs"/>
            </a:rPr>
            <a:t>Celotna Slovenija</a:t>
          </a:r>
        </a:p>
      </dsp:txBody>
      <dsp:txXfrm>
        <a:off x="4274467" y="28423"/>
        <a:ext cx="1341396" cy="913594"/>
      </dsp:txXfrm>
    </dsp:sp>
    <dsp:sp modelId="{048075D7-BF92-4AB2-B960-5DDFED302D86}">
      <dsp:nvSpPr>
        <dsp:cNvPr id="0" name=""/>
        <dsp:cNvSpPr/>
      </dsp:nvSpPr>
      <dsp:spPr>
        <a:xfrm>
          <a:off x="387735" y="0"/>
          <a:ext cx="1997489" cy="1293920"/>
        </a:xfrm>
        <a:prstGeom prst="roundRect">
          <a:avLst>
            <a:gd name="adj" fmla="val 10000"/>
          </a:avLst>
        </a:prstGeo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sl-SI" sz="1200" kern="1200" dirty="0">
              <a:solidFill>
                <a:sysClr val="windowText" lastClr="000000">
                  <a:hueOff val="0"/>
                  <a:satOff val="0"/>
                  <a:lumOff val="0"/>
                  <a:alphaOff val="0"/>
                </a:sysClr>
              </a:solidFill>
              <a:latin typeface="Calibri" panose="020F0502020204030204"/>
              <a:ea typeface="+mn-ea"/>
              <a:cs typeface="+mn-cs"/>
            </a:rPr>
            <a:t>Ločen na VZHODNO in ZAHODNO kohezijsko regijo*</a:t>
          </a:r>
        </a:p>
      </dsp:txBody>
      <dsp:txXfrm>
        <a:off x="416158" y="28423"/>
        <a:ext cx="1341396" cy="913594"/>
      </dsp:txXfrm>
    </dsp:sp>
    <dsp:sp modelId="{0401BBBA-87F2-4E84-A89A-EE75DE976899}">
      <dsp:nvSpPr>
        <dsp:cNvPr id="0" name=""/>
        <dsp:cNvSpPr/>
      </dsp:nvSpPr>
      <dsp:spPr>
        <a:xfrm>
          <a:off x="1224740" y="230479"/>
          <a:ext cx="1750835" cy="1750835"/>
        </a:xfrm>
        <a:prstGeom prst="pieWedge">
          <a:avLst/>
        </a:prstGeom>
        <a:solidFill>
          <a:srgbClr val="AF5C3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sl-SI" sz="1500" kern="1200" dirty="0">
              <a:solidFill>
                <a:sysClr val="window" lastClr="FFFFFF"/>
              </a:solidFill>
              <a:latin typeface="Calibri" panose="020F0502020204030204"/>
              <a:ea typeface="+mn-ea"/>
              <a:cs typeface="+mn-cs"/>
            </a:rPr>
            <a:t>EVROPSKI SKLAD ZA REGIONALNI RAZVOJ</a:t>
          </a:r>
        </a:p>
      </dsp:txBody>
      <dsp:txXfrm>
        <a:off x="1737548" y="743287"/>
        <a:ext cx="1238027" cy="1238027"/>
      </dsp:txXfrm>
    </dsp:sp>
    <dsp:sp modelId="{91676E64-6E2C-406E-8A9C-748F4C6CB965}">
      <dsp:nvSpPr>
        <dsp:cNvPr id="0" name=""/>
        <dsp:cNvSpPr/>
      </dsp:nvSpPr>
      <dsp:spPr>
        <a:xfrm rot="5400000">
          <a:off x="3056446" y="230479"/>
          <a:ext cx="1750835" cy="1750835"/>
        </a:xfrm>
        <a:prstGeom prst="pieWedge">
          <a:avLst/>
        </a:prstGeom>
        <a:solidFill>
          <a:srgbClr val="39C3D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sl-SI" sz="1500" kern="1200" dirty="0">
              <a:solidFill>
                <a:sysClr val="window" lastClr="FFFFFF"/>
              </a:solidFill>
              <a:latin typeface="Calibri" panose="020F0502020204030204"/>
              <a:ea typeface="+mn-ea"/>
              <a:cs typeface="+mn-cs"/>
            </a:rPr>
            <a:t>KOHEZIJSKI SKLAD</a:t>
          </a:r>
        </a:p>
      </dsp:txBody>
      <dsp:txXfrm rot="-5400000">
        <a:off x="3056446" y="743287"/>
        <a:ext cx="1238027" cy="1238027"/>
      </dsp:txXfrm>
    </dsp:sp>
    <dsp:sp modelId="{0F08183D-5827-47DD-BAFF-DAF4CAFD87B2}">
      <dsp:nvSpPr>
        <dsp:cNvPr id="0" name=""/>
        <dsp:cNvSpPr/>
      </dsp:nvSpPr>
      <dsp:spPr>
        <a:xfrm rot="10800000">
          <a:off x="3091550" y="2089130"/>
          <a:ext cx="1750835" cy="1750835"/>
        </a:xfrm>
        <a:prstGeom prst="pieWedge">
          <a:avLst/>
        </a:prstGeom>
        <a:solidFill>
          <a:srgbClr val="C41E57"/>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sl-SI" sz="1500" kern="1200" dirty="0">
              <a:solidFill>
                <a:sysClr val="window" lastClr="FFFFFF"/>
              </a:solidFill>
              <a:latin typeface="Calibri" panose="020F0502020204030204"/>
              <a:ea typeface="+mn-ea"/>
              <a:cs typeface="+mn-cs"/>
            </a:rPr>
            <a:t>SKLAD ZA PRAVIČNI PREHOD</a:t>
          </a:r>
        </a:p>
      </dsp:txBody>
      <dsp:txXfrm rot="10800000">
        <a:off x="3091550" y="2089130"/>
        <a:ext cx="1238027" cy="1238027"/>
      </dsp:txXfrm>
    </dsp:sp>
    <dsp:sp modelId="{6C549403-71E6-4E2B-BD80-BDA7B1A75702}">
      <dsp:nvSpPr>
        <dsp:cNvPr id="0" name=""/>
        <dsp:cNvSpPr/>
      </dsp:nvSpPr>
      <dsp:spPr>
        <a:xfrm rot="16200000">
          <a:off x="1224740" y="2062185"/>
          <a:ext cx="1750835" cy="1750835"/>
        </a:xfrm>
        <a:prstGeom prst="pieWedge">
          <a:avLst/>
        </a:prstGeom>
        <a:solidFill>
          <a:srgbClr val="3F8156"/>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sl-SI" sz="1500" kern="1200" dirty="0">
              <a:solidFill>
                <a:sysClr val="window" lastClr="FFFFFF"/>
              </a:solidFill>
              <a:latin typeface="Calibri" panose="020F0502020204030204"/>
              <a:ea typeface="+mn-ea"/>
              <a:cs typeface="+mn-cs"/>
            </a:rPr>
            <a:t>EVROPSKI SOCIALNI SKLAD PLUS</a:t>
          </a:r>
        </a:p>
      </dsp:txBody>
      <dsp:txXfrm rot="5400000">
        <a:off x="1737548" y="2062185"/>
        <a:ext cx="1238027" cy="1238027"/>
      </dsp:txXfrm>
    </dsp:sp>
    <dsp:sp modelId="{858FDC69-BE6A-4DDD-B280-EEF979D55358}">
      <dsp:nvSpPr>
        <dsp:cNvPr id="0" name=""/>
        <dsp:cNvSpPr/>
      </dsp:nvSpPr>
      <dsp:spPr>
        <a:xfrm>
          <a:off x="2713759" y="1657835"/>
          <a:ext cx="604503" cy="525655"/>
        </a:xfrm>
        <a:prstGeom prst="circularArrow">
          <a:avLst/>
        </a:prstGeom>
        <a:solidFill>
          <a:srgbClr val="ED7D31">
            <a:tint val="4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B1508F78-09B0-4CBC-8E58-DB95CC1379CF}">
      <dsp:nvSpPr>
        <dsp:cNvPr id="0" name=""/>
        <dsp:cNvSpPr/>
      </dsp:nvSpPr>
      <dsp:spPr>
        <a:xfrm rot="10800000">
          <a:off x="2713759" y="1860010"/>
          <a:ext cx="604503" cy="525655"/>
        </a:xfrm>
        <a:prstGeom prst="circularArrow">
          <a:avLst/>
        </a:prstGeom>
        <a:solidFill>
          <a:srgbClr val="ED7D31">
            <a:tint val="4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39A61-B301-4EE4-A27A-978BFBA0EC0E}">
      <dsp:nvSpPr>
        <dsp:cNvPr id="0" name=""/>
        <dsp:cNvSpPr/>
      </dsp:nvSpPr>
      <dsp:spPr>
        <a:xfrm>
          <a:off x="0" y="0"/>
          <a:ext cx="8785761" cy="1456754"/>
        </a:xfrm>
        <a:prstGeom prst="rect">
          <a:avLst/>
        </a:prstGeom>
        <a:solidFill>
          <a:srgbClr val="07787E"/>
        </a:solidFill>
        <a:ln>
          <a:noFill/>
        </a:ln>
        <a:effectLst/>
      </dsp:spPr>
      <dsp:style>
        <a:lnRef idx="0">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sl-SI" sz="4100" kern="1200" dirty="0"/>
            <a:t>TERITORIALNI PRISTOPI                                     (celostni trajnostni razvoj)</a:t>
          </a:r>
        </a:p>
      </dsp:txBody>
      <dsp:txXfrm>
        <a:off x="0" y="0"/>
        <a:ext cx="8785761" cy="1456754"/>
      </dsp:txXfrm>
    </dsp:sp>
    <dsp:sp modelId="{2DAD5533-30D4-4B45-BCC4-EF76FDDEE428}">
      <dsp:nvSpPr>
        <dsp:cNvPr id="0" name=""/>
        <dsp:cNvSpPr/>
      </dsp:nvSpPr>
      <dsp:spPr>
        <a:xfrm>
          <a:off x="4289" y="1456754"/>
          <a:ext cx="2925727" cy="3059184"/>
        </a:xfrm>
        <a:prstGeom prst="rect">
          <a:avLst/>
        </a:prstGeom>
        <a:solidFill>
          <a:srgbClr val="818B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sl-SI" sz="1400" b="1" kern="1200" dirty="0"/>
            <a:t>TRAJNOSTNI RAZVOJ MEST</a:t>
          </a:r>
        </a:p>
        <a:p>
          <a:pPr lvl="0" algn="l" defTabSz="622300">
            <a:lnSpc>
              <a:spcPct val="90000"/>
            </a:lnSpc>
            <a:spcBef>
              <a:spcPct val="0"/>
            </a:spcBef>
            <a:spcAft>
              <a:spcPct val="35000"/>
            </a:spcAft>
          </a:pPr>
          <a:r>
            <a:rPr lang="sl-SI" sz="1400" b="1" kern="1200" dirty="0"/>
            <a:t>* </a:t>
          </a:r>
          <a:r>
            <a:rPr lang="sl-SI" sz="1400" b="0" kern="1200" dirty="0"/>
            <a:t>Re</a:t>
          </a:r>
          <a:r>
            <a:rPr lang="sl-SI" sz="1400" kern="1200" dirty="0"/>
            <a:t>ševanje </a:t>
          </a:r>
          <a:r>
            <a:rPr lang="sl-SI" sz="1400" kern="1200" dirty="0" err="1"/>
            <a:t>okoljskih</a:t>
          </a:r>
          <a:r>
            <a:rPr lang="sl-SI" sz="1400" kern="1200" dirty="0"/>
            <a:t> in podnebnih izzivov.</a:t>
          </a:r>
        </a:p>
        <a:p>
          <a:pPr lvl="0" defTabSz="622300">
            <a:lnSpc>
              <a:spcPct val="90000"/>
            </a:lnSpc>
            <a:spcBef>
              <a:spcPct val="0"/>
            </a:spcBef>
            <a:spcAft>
              <a:spcPct val="35000"/>
            </a:spcAft>
          </a:pPr>
          <a:r>
            <a:rPr lang="sl-SI" sz="1400" kern="1200" dirty="0"/>
            <a:t>* Izkoriščanje potenciala digitalnih tehnologij za inovacije.</a:t>
          </a:r>
        </a:p>
        <a:p>
          <a:pPr lvl="0" defTabSz="622300">
            <a:lnSpc>
              <a:spcPct val="90000"/>
            </a:lnSpc>
            <a:spcBef>
              <a:spcPct val="0"/>
            </a:spcBef>
            <a:spcAft>
              <a:spcPct val="35000"/>
            </a:spcAft>
          </a:pPr>
          <a:r>
            <a:rPr lang="sl-SI" sz="1400" kern="1200" dirty="0"/>
            <a:t>* Podpora razvoju funkcionalnih mestnih območij.</a:t>
          </a:r>
        </a:p>
        <a:p>
          <a:pPr lvl="0" defTabSz="622300">
            <a:lnSpc>
              <a:spcPct val="90000"/>
            </a:lnSpc>
            <a:spcBef>
              <a:spcPct val="0"/>
            </a:spcBef>
            <a:spcAft>
              <a:spcPct val="35000"/>
            </a:spcAft>
          </a:pPr>
          <a:r>
            <a:rPr lang="sl-SI" sz="1400" kern="1200" dirty="0"/>
            <a:t>* SC: Pametna, Zelena, Družbena Evropa, Evropa bližje državljanom.</a:t>
          </a:r>
        </a:p>
        <a:p>
          <a:pPr lvl="0" defTabSz="622300">
            <a:lnSpc>
              <a:spcPct val="90000"/>
            </a:lnSpc>
            <a:spcBef>
              <a:spcPct val="0"/>
            </a:spcBef>
            <a:spcAft>
              <a:spcPct val="35000"/>
            </a:spcAft>
          </a:pPr>
          <a:r>
            <a:rPr lang="sl-SI" sz="1400" kern="1200" dirty="0"/>
            <a:t>* Območje izvajanja: mestna območja.</a:t>
          </a:r>
        </a:p>
        <a:p>
          <a:pPr lvl="0" defTabSz="622300">
            <a:lnSpc>
              <a:spcPct val="90000"/>
            </a:lnSpc>
            <a:spcBef>
              <a:spcPct val="0"/>
            </a:spcBef>
            <a:spcAft>
              <a:spcPct val="35000"/>
            </a:spcAft>
          </a:pPr>
          <a:endParaRPr lang="sl-SI" sz="1400" kern="1200" dirty="0"/>
        </a:p>
      </dsp:txBody>
      <dsp:txXfrm>
        <a:off x="4289" y="1456754"/>
        <a:ext cx="2925727" cy="3059184"/>
      </dsp:txXfrm>
    </dsp:sp>
    <dsp:sp modelId="{E7938CB2-5E28-48A3-A168-06ED264664F1}">
      <dsp:nvSpPr>
        <dsp:cNvPr id="0" name=""/>
        <dsp:cNvSpPr/>
      </dsp:nvSpPr>
      <dsp:spPr>
        <a:xfrm>
          <a:off x="2930016" y="1456754"/>
          <a:ext cx="2925727" cy="3059184"/>
        </a:xfrm>
        <a:prstGeom prst="rect">
          <a:avLst/>
        </a:prstGeom>
        <a:solidFill>
          <a:srgbClr val="808A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sl-SI" sz="1400" b="1" kern="1200" dirty="0"/>
            <a:t>LOKALNI RAZVOJ (CLLD)</a:t>
          </a:r>
        </a:p>
        <a:p>
          <a:pPr lvl="0" algn="l" defTabSz="622300">
            <a:lnSpc>
              <a:spcPct val="90000"/>
            </a:lnSpc>
            <a:spcBef>
              <a:spcPct val="0"/>
            </a:spcBef>
            <a:spcAft>
              <a:spcPct val="35000"/>
            </a:spcAft>
          </a:pPr>
          <a:r>
            <a:rPr lang="sl-SI" sz="1400" b="1" kern="1200" dirty="0"/>
            <a:t>* </a:t>
          </a:r>
          <a:r>
            <a:rPr lang="sl-SI" sz="1400" b="0" kern="1200" dirty="0"/>
            <a:t>Pristop „od spodaj navzgor“ za razvoj in zmanjševanje razvojnih razlik posameznih območij.</a:t>
          </a:r>
        </a:p>
        <a:p>
          <a:pPr lvl="0" algn="l" defTabSz="622300">
            <a:lnSpc>
              <a:spcPct val="90000"/>
            </a:lnSpc>
            <a:spcBef>
              <a:spcPct val="0"/>
            </a:spcBef>
            <a:spcAft>
              <a:spcPct val="35000"/>
            </a:spcAft>
          </a:pPr>
          <a:r>
            <a:rPr lang="sl-SI" sz="1400" b="1" kern="1200" dirty="0"/>
            <a:t> * </a:t>
          </a:r>
          <a:r>
            <a:rPr lang="sl-SI" sz="1400" b="0" kern="1200" dirty="0"/>
            <a:t>Lokalne akcijske skupine LAS.</a:t>
          </a:r>
        </a:p>
        <a:p>
          <a:pPr lvl="0" defTabSz="622300">
            <a:lnSpc>
              <a:spcPct val="90000"/>
            </a:lnSpc>
            <a:spcBef>
              <a:spcPct val="0"/>
            </a:spcBef>
            <a:spcAft>
              <a:spcPct val="35000"/>
            </a:spcAft>
          </a:pPr>
          <a:r>
            <a:rPr lang="sl-SI" sz="1400" b="0" kern="1200" dirty="0"/>
            <a:t> * Območje izvajanja: celotna Slovenija.</a:t>
          </a:r>
        </a:p>
      </dsp:txBody>
      <dsp:txXfrm>
        <a:off x="2930016" y="1456754"/>
        <a:ext cx="2925727" cy="3059184"/>
      </dsp:txXfrm>
    </dsp:sp>
    <dsp:sp modelId="{BB5B7817-859A-425F-809F-1BEC8B47DB0C}">
      <dsp:nvSpPr>
        <dsp:cNvPr id="0" name=""/>
        <dsp:cNvSpPr/>
      </dsp:nvSpPr>
      <dsp:spPr>
        <a:xfrm>
          <a:off x="5855744" y="1456754"/>
          <a:ext cx="2925727" cy="3059184"/>
        </a:xfrm>
        <a:prstGeom prst="rect">
          <a:avLst/>
        </a:prstGeom>
        <a:solidFill>
          <a:srgbClr val="808A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sl-SI" sz="1400" b="1" kern="1200" dirty="0"/>
        </a:p>
        <a:p>
          <a:pPr lvl="0" algn="ctr" defTabSz="622300">
            <a:lnSpc>
              <a:spcPct val="90000"/>
            </a:lnSpc>
            <a:spcBef>
              <a:spcPct val="0"/>
            </a:spcBef>
            <a:spcAft>
              <a:spcPct val="35000"/>
            </a:spcAft>
          </a:pPr>
          <a:endParaRPr lang="sl-SI" sz="1400" b="1" kern="1200" dirty="0"/>
        </a:p>
        <a:p>
          <a:pPr lvl="0" algn="ctr" defTabSz="622300">
            <a:lnSpc>
              <a:spcPct val="90000"/>
            </a:lnSpc>
            <a:spcBef>
              <a:spcPct val="0"/>
            </a:spcBef>
            <a:spcAft>
              <a:spcPct val="35000"/>
            </a:spcAft>
          </a:pPr>
          <a:r>
            <a:rPr lang="sl-SI" sz="1400" b="1" kern="1200" dirty="0"/>
            <a:t>ENDOGENA REGIONALNA POLITIKA</a:t>
          </a:r>
        </a:p>
        <a:p>
          <a:pPr lvl="0" algn="l" defTabSz="622300">
            <a:lnSpc>
              <a:spcPct val="90000"/>
            </a:lnSpc>
            <a:spcBef>
              <a:spcPct val="0"/>
            </a:spcBef>
            <a:spcAft>
              <a:spcPct val="35000"/>
            </a:spcAft>
          </a:pPr>
          <a:r>
            <a:rPr lang="sl-SI" sz="1400" b="0" kern="1200" dirty="0"/>
            <a:t>* Politika, ki je usmerjena v uresničevanje teritorialnih razvojnih ciljev in se izvaja kot povezovanje notranjih razvojnih pobud razvojnih regij po načelu »od spodaj navzgor«.</a:t>
          </a:r>
        </a:p>
        <a:p>
          <a:pPr lvl="0" algn="l" defTabSz="622300">
            <a:lnSpc>
              <a:spcPct val="90000"/>
            </a:lnSpc>
            <a:spcBef>
              <a:spcPct val="0"/>
            </a:spcBef>
            <a:spcAft>
              <a:spcPct val="35000"/>
            </a:spcAft>
          </a:pPr>
          <a:r>
            <a:rPr lang="sl-SI" sz="1400" b="0" kern="1200" dirty="0"/>
            <a:t>* Regionalni razvojni programi RRP.</a:t>
          </a:r>
        </a:p>
        <a:p>
          <a:pPr lvl="0" algn="l" defTabSz="622300">
            <a:lnSpc>
              <a:spcPct val="90000"/>
            </a:lnSpc>
            <a:spcBef>
              <a:spcPct val="0"/>
            </a:spcBef>
            <a:spcAft>
              <a:spcPct val="35000"/>
            </a:spcAft>
          </a:pPr>
          <a:r>
            <a:rPr lang="sl-SI" sz="1400" b="0" kern="1200" dirty="0"/>
            <a:t>* Geografsko območje RRP so razvojne regije.</a:t>
          </a:r>
        </a:p>
        <a:p>
          <a:pPr lvl="0" algn="l" defTabSz="622300">
            <a:lnSpc>
              <a:spcPct val="90000"/>
            </a:lnSpc>
            <a:spcBef>
              <a:spcPct val="0"/>
            </a:spcBef>
            <a:spcAft>
              <a:spcPct val="35000"/>
            </a:spcAft>
          </a:pPr>
          <a:r>
            <a:rPr lang="sl-SI" sz="1400" b="0" kern="1200" dirty="0"/>
            <a:t>* Usmerja se na potenciale in posebna izhodišča oddaljenih lokalnih območij in skupnosti ter za premagovanje negativnih učinkov nizke stopnje poseljenosti in obrobnosti.</a:t>
          </a:r>
        </a:p>
        <a:p>
          <a:pPr lvl="0" algn="ctr" defTabSz="622300">
            <a:lnSpc>
              <a:spcPct val="90000"/>
            </a:lnSpc>
            <a:spcBef>
              <a:spcPct val="0"/>
            </a:spcBef>
            <a:spcAft>
              <a:spcPct val="35000"/>
            </a:spcAft>
          </a:pPr>
          <a:endParaRPr lang="sl-SI" sz="1400" b="0" kern="1200" dirty="0"/>
        </a:p>
        <a:p>
          <a:pPr lvl="0" algn="ctr" defTabSz="622300">
            <a:lnSpc>
              <a:spcPct val="90000"/>
            </a:lnSpc>
            <a:spcBef>
              <a:spcPct val="0"/>
            </a:spcBef>
            <a:spcAft>
              <a:spcPct val="35000"/>
            </a:spcAft>
          </a:pPr>
          <a:r>
            <a:rPr lang="sl-SI" sz="1400" b="0" kern="1200" dirty="0"/>
            <a:t> </a:t>
          </a:r>
        </a:p>
      </dsp:txBody>
      <dsp:txXfrm>
        <a:off x="5855744" y="1456754"/>
        <a:ext cx="2925727" cy="3059184"/>
      </dsp:txXfrm>
    </dsp:sp>
    <dsp:sp modelId="{B09647CC-9AC8-4F9B-AD37-022AF791DC6C}">
      <dsp:nvSpPr>
        <dsp:cNvPr id="0" name=""/>
        <dsp:cNvSpPr/>
      </dsp:nvSpPr>
      <dsp:spPr>
        <a:xfrm>
          <a:off x="0" y="4515938"/>
          <a:ext cx="8785761" cy="339909"/>
        </a:xfrm>
        <a:prstGeom prst="rect">
          <a:avLst/>
        </a:prstGeom>
        <a:solidFill>
          <a:srgbClr val="07787E"/>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DD76E-CB0D-48EE-BFB2-9C35C8F8947F}">
      <dsp:nvSpPr>
        <dsp:cNvPr id="0" name=""/>
        <dsp:cNvSpPr/>
      </dsp:nvSpPr>
      <dsp:spPr>
        <a:xfrm>
          <a:off x="2817" y="91860"/>
          <a:ext cx="2747124" cy="1091115"/>
        </a:xfrm>
        <a:prstGeom prst="rect">
          <a:avLst/>
        </a:prstGeom>
        <a:solidFill>
          <a:srgbClr val="A46BA7"/>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sl-SI" sz="1700" b="1" kern="1200" dirty="0"/>
            <a:t>UKREPI    </a:t>
          </a:r>
          <a:r>
            <a:rPr lang="sl-SI" sz="1700" kern="1200" dirty="0"/>
            <a:t>                                za pospešitev rasti produktivnosti: </a:t>
          </a:r>
        </a:p>
      </dsp:txBody>
      <dsp:txXfrm>
        <a:off x="2817" y="91860"/>
        <a:ext cx="2747124" cy="1091115"/>
      </dsp:txXfrm>
    </dsp:sp>
    <dsp:sp modelId="{0C2CCDA9-C818-40F8-97D4-04FC75573553}">
      <dsp:nvSpPr>
        <dsp:cNvPr id="0" name=""/>
        <dsp:cNvSpPr/>
      </dsp:nvSpPr>
      <dsp:spPr>
        <a:xfrm>
          <a:off x="2817" y="1182975"/>
          <a:ext cx="2747124" cy="2677404"/>
        </a:xfrm>
        <a:prstGeom prst="rect">
          <a:avLst/>
        </a:prstGeom>
        <a:solidFill>
          <a:srgbClr val="FFFFFF"/>
        </a:solidFill>
        <a:ln w="12700" cap="flat" cmpd="sng" algn="ctr">
          <a:solidFill>
            <a:srgbClr val="9E67A1">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sl-SI" sz="1700" kern="1200" dirty="0"/>
            <a:t>krepitev raziskovalno-razvojne dejavnosti in inovacij,</a:t>
          </a:r>
        </a:p>
        <a:p>
          <a:pPr marL="171450" lvl="1" indent="-171450" algn="l" defTabSz="755650">
            <a:lnSpc>
              <a:spcPct val="90000"/>
            </a:lnSpc>
            <a:spcBef>
              <a:spcPct val="0"/>
            </a:spcBef>
            <a:spcAft>
              <a:spcPct val="15000"/>
            </a:spcAft>
            <a:buChar char="••"/>
          </a:pPr>
          <a:r>
            <a:rPr lang="sl-SI" sz="1700" kern="1200" dirty="0"/>
            <a:t>hitrejša digitalna preobrazba,</a:t>
          </a:r>
        </a:p>
        <a:p>
          <a:pPr marL="171450" lvl="1" indent="-171450" algn="l" defTabSz="755650">
            <a:lnSpc>
              <a:spcPct val="90000"/>
            </a:lnSpc>
            <a:spcBef>
              <a:spcPct val="0"/>
            </a:spcBef>
            <a:spcAft>
              <a:spcPct val="15000"/>
            </a:spcAft>
            <a:buChar char="••"/>
          </a:pPr>
          <a:r>
            <a:rPr lang="sl-SI" sz="1700" kern="1200" dirty="0"/>
            <a:t>učinkovit prehod v </a:t>
          </a:r>
          <a:r>
            <a:rPr lang="sl-SI" sz="1700" kern="1200" dirty="0" err="1"/>
            <a:t>nizkoogljično</a:t>
          </a:r>
          <a:r>
            <a:rPr lang="sl-SI" sz="1700" kern="1200" dirty="0"/>
            <a:t> krožno gospodarstvo. </a:t>
          </a:r>
        </a:p>
        <a:p>
          <a:pPr marL="171450" lvl="1" indent="-171450" algn="l" defTabSz="755650">
            <a:lnSpc>
              <a:spcPct val="90000"/>
            </a:lnSpc>
            <a:spcBef>
              <a:spcPct val="0"/>
            </a:spcBef>
            <a:spcAft>
              <a:spcPct val="15000"/>
            </a:spcAft>
            <a:buChar char="••"/>
          </a:pPr>
          <a:endParaRPr lang="sl-SI" sz="1700" kern="1200" dirty="0"/>
        </a:p>
      </dsp:txBody>
      <dsp:txXfrm>
        <a:off x="2817" y="1182975"/>
        <a:ext cx="2747124" cy="2677404"/>
      </dsp:txXfrm>
    </dsp:sp>
    <dsp:sp modelId="{1EB6123E-1559-4CBE-A0ED-7D3BD9C445E3}">
      <dsp:nvSpPr>
        <dsp:cNvPr id="0" name=""/>
        <dsp:cNvSpPr/>
      </dsp:nvSpPr>
      <dsp:spPr>
        <a:xfrm>
          <a:off x="3134540" y="91860"/>
          <a:ext cx="2747124" cy="1091115"/>
        </a:xfrm>
        <a:prstGeom prst="rect">
          <a:avLst/>
        </a:prstGeom>
        <a:solidFill>
          <a:srgbClr val="9E67A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sl-SI" sz="1700" b="1" kern="1200" dirty="0"/>
            <a:t>NALOŽBE                                   </a:t>
          </a:r>
          <a:r>
            <a:rPr lang="sl-SI" sz="1700" b="0" kern="1200" dirty="0"/>
            <a:t>v izboljšave </a:t>
          </a:r>
          <a:r>
            <a:rPr lang="it-IT" sz="1700" b="0" kern="1200" dirty="0" err="1"/>
            <a:t>raziskovalnega</a:t>
          </a:r>
          <a:r>
            <a:rPr lang="it-IT" sz="1700" b="0" kern="1200" dirty="0"/>
            <a:t>, </a:t>
          </a:r>
          <a:r>
            <a:rPr lang="it-IT" sz="1700" b="0" kern="1200" dirty="0" err="1"/>
            <a:t>razvojnega</a:t>
          </a:r>
          <a:r>
            <a:rPr lang="it-IT" sz="1700" b="0" kern="1200" dirty="0"/>
            <a:t> in </a:t>
          </a:r>
          <a:r>
            <a:rPr lang="it-IT" sz="1700" b="0" kern="1200" dirty="0" err="1"/>
            <a:t>inovacijskega</a:t>
          </a:r>
          <a:r>
            <a:rPr lang="it-IT" sz="1700" b="0" kern="1200" dirty="0"/>
            <a:t> </a:t>
          </a:r>
          <a:r>
            <a:rPr lang="it-IT" sz="1700" b="0" kern="1200" dirty="0" err="1"/>
            <a:t>ekosistema</a:t>
          </a:r>
          <a:r>
            <a:rPr lang="sl-SI" sz="1700" b="0" kern="1200" dirty="0"/>
            <a:t>:</a:t>
          </a:r>
        </a:p>
      </dsp:txBody>
      <dsp:txXfrm>
        <a:off x="3134540" y="91860"/>
        <a:ext cx="2747124" cy="1091115"/>
      </dsp:txXfrm>
    </dsp:sp>
    <dsp:sp modelId="{BD23F7E2-DA9A-4C3A-992C-74C7EF8F8445}">
      <dsp:nvSpPr>
        <dsp:cNvPr id="0" name=""/>
        <dsp:cNvSpPr/>
      </dsp:nvSpPr>
      <dsp:spPr>
        <a:xfrm>
          <a:off x="3134540" y="1182975"/>
          <a:ext cx="2747124" cy="2677404"/>
        </a:xfrm>
        <a:prstGeom prst="rect">
          <a:avLst/>
        </a:prstGeom>
        <a:solidFill>
          <a:srgbClr val="FFFFFF"/>
        </a:solidFill>
        <a:ln w="12700" cap="flat" cmpd="sng" algn="ctr">
          <a:solidFill>
            <a:srgbClr val="A46BA7">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sl-SI" sz="1700" kern="1200" dirty="0"/>
            <a:t>raziskave, razvoj in inovacije,</a:t>
          </a:r>
        </a:p>
        <a:p>
          <a:pPr marL="171450" lvl="1" indent="-171450" algn="l" defTabSz="755650">
            <a:lnSpc>
              <a:spcPct val="90000"/>
            </a:lnSpc>
            <a:spcBef>
              <a:spcPct val="0"/>
            </a:spcBef>
            <a:spcAft>
              <a:spcPct val="15000"/>
            </a:spcAft>
            <a:buChar char="••"/>
          </a:pPr>
          <a:r>
            <a:rPr lang="sl-SI" sz="1700" kern="1200"/>
            <a:t>konkurenčnost malih in srednjih podjetij,</a:t>
          </a:r>
        </a:p>
        <a:p>
          <a:pPr marL="171450" lvl="1" indent="-171450" algn="l" defTabSz="755650">
            <a:lnSpc>
              <a:spcPct val="90000"/>
            </a:lnSpc>
            <a:spcBef>
              <a:spcPct val="0"/>
            </a:spcBef>
            <a:spcAft>
              <a:spcPct val="15000"/>
            </a:spcAft>
            <a:buChar char="••"/>
          </a:pPr>
          <a:r>
            <a:rPr lang="pl-PL" sz="1700" kern="1200" dirty="0"/>
            <a:t>znanja in spretnosti za pametno specializacijo,</a:t>
          </a:r>
          <a:endParaRPr lang="sl-SI" sz="1700" kern="1200" dirty="0"/>
        </a:p>
        <a:p>
          <a:pPr marL="171450" lvl="1" indent="-171450" algn="l" defTabSz="755650">
            <a:lnSpc>
              <a:spcPct val="90000"/>
            </a:lnSpc>
            <a:spcBef>
              <a:spcPct val="0"/>
            </a:spcBef>
            <a:spcAft>
              <a:spcPct val="15000"/>
            </a:spcAft>
            <a:buChar char="••"/>
          </a:pPr>
          <a:r>
            <a:rPr lang="sl-SI" sz="1700" kern="1200" dirty="0"/>
            <a:t>digitalna preobrazba.</a:t>
          </a:r>
        </a:p>
      </dsp:txBody>
      <dsp:txXfrm>
        <a:off x="3134540" y="1182975"/>
        <a:ext cx="2747124" cy="2677404"/>
      </dsp:txXfrm>
    </dsp:sp>
    <dsp:sp modelId="{617CC5D9-4B4F-43F1-B6D9-E8218AAE548F}">
      <dsp:nvSpPr>
        <dsp:cNvPr id="0" name=""/>
        <dsp:cNvSpPr/>
      </dsp:nvSpPr>
      <dsp:spPr>
        <a:xfrm>
          <a:off x="6266262" y="91860"/>
          <a:ext cx="2747124" cy="1091115"/>
        </a:xfrm>
        <a:prstGeom prst="rect">
          <a:avLst/>
        </a:prstGeom>
        <a:solidFill>
          <a:srgbClr val="9E67A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sl-SI" sz="1700" b="1" kern="1200" dirty="0"/>
            <a:t>OMOGOČITVENI POGOJI</a:t>
          </a:r>
        </a:p>
      </dsp:txBody>
      <dsp:txXfrm>
        <a:off x="6266262" y="91860"/>
        <a:ext cx="2747124" cy="1091115"/>
      </dsp:txXfrm>
    </dsp:sp>
    <dsp:sp modelId="{BA7BE2A9-1F4B-48B2-8B6B-9E18DA24F5E0}">
      <dsp:nvSpPr>
        <dsp:cNvPr id="0" name=""/>
        <dsp:cNvSpPr/>
      </dsp:nvSpPr>
      <dsp:spPr>
        <a:xfrm>
          <a:off x="6266262" y="1182975"/>
          <a:ext cx="2747124" cy="2677404"/>
        </a:xfrm>
        <a:prstGeom prst="rect">
          <a:avLst/>
        </a:prstGeom>
        <a:solidFill>
          <a:srgbClr val="FFFFFF"/>
        </a:solidFill>
        <a:ln w="12700" cap="flat" cmpd="sng" algn="ctr">
          <a:solidFill>
            <a:srgbClr val="9E67A1">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sl-SI" sz="1700" kern="1200" dirty="0"/>
            <a:t>Dobro upravljanje nacionalne ali regionalne strategije pametne specializacije: </a:t>
          </a:r>
          <a:r>
            <a:rPr lang="sl-SI" sz="1700" b="1" kern="1200" dirty="0"/>
            <a:t>Slovenska strategija pametne specializacije. </a:t>
          </a:r>
        </a:p>
        <a:p>
          <a:pPr marL="171450" lvl="1" indent="-171450" algn="l" defTabSz="755650">
            <a:lnSpc>
              <a:spcPct val="90000"/>
            </a:lnSpc>
            <a:spcBef>
              <a:spcPct val="0"/>
            </a:spcBef>
            <a:spcAft>
              <a:spcPct val="15000"/>
            </a:spcAft>
            <a:buChar char="••"/>
          </a:pPr>
          <a:r>
            <a:rPr lang="sl-SI" sz="1700" kern="1200" dirty="0"/>
            <a:t>Nacionalni ali regionalni načrt za širokopasovna omrežja: </a:t>
          </a:r>
          <a:r>
            <a:rPr lang="sl-SI" sz="1700" b="1" kern="1200" dirty="0"/>
            <a:t>Načrt razvoja </a:t>
          </a:r>
          <a:r>
            <a:rPr lang="sl-SI" sz="1700" b="1" kern="1200" dirty="0" err="1"/>
            <a:t>gigabitne</a:t>
          </a:r>
          <a:r>
            <a:rPr lang="sl-SI" sz="1700" b="1" kern="1200" dirty="0"/>
            <a:t> infrastrukture.</a:t>
          </a:r>
          <a:endParaRPr lang="sl-SI" sz="1700" kern="1200" dirty="0"/>
        </a:p>
      </dsp:txBody>
      <dsp:txXfrm>
        <a:off x="6266262" y="1182975"/>
        <a:ext cx="2747124" cy="26774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DD76E-CB0D-48EE-BFB2-9C35C8F8947F}">
      <dsp:nvSpPr>
        <dsp:cNvPr id="0" name=""/>
        <dsp:cNvSpPr/>
      </dsp:nvSpPr>
      <dsp:spPr>
        <a:xfrm>
          <a:off x="1558" y="29736"/>
          <a:ext cx="2282042" cy="762561"/>
        </a:xfrm>
        <a:prstGeom prst="rect">
          <a:avLst/>
        </a:prstGeom>
        <a:solidFill>
          <a:srgbClr val="57B46F"/>
        </a:solidFill>
        <a:ln w="12700" cap="flat" cmpd="sng" algn="ctr">
          <a:solidFill>
            <a:srgbClr val="57B46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sl-SI" sz="1500" b="1" kern="1200" dirty="0"/>
            <a:t>UKREPI    </a:t>
          </a:r>
          <a:r>
            <a:rPr lang="sl-SI" sz="1500" kern="1200" dirty="0"/>
            <a:t>                                                                        za doseganje ciljev NEPN in podnebne nevtralnosti: </a:t>
          </a:r>
        </a:p>
      </dsp:txBody>
      <dsp:txXfrm>
        <a:off x="1558" y="29736"/>
        <a:ext cx="2282042" cy="762561"/>
      </dsp:txXfrm>
    </dsp:sp>
    <dsp:sp modelId="{0C2CCDA9-C818-40F8-97D4-04FC75573553}">
      <dsp:nvSpPr>
        <dsp:cNvPr id="0" name=""/>
        <dsp:cNvSpPr/>
      </dsp:nvSpPr>
      <dsp:spPr>
        <a:xfrm>
          <a:off x="1558" y="792298"/>
          <a:ext cx="2282042" cy="3589945"/>
        </a:xfrm>
        <a:prstGeom prst="rect">
          <a:avLst/>
        </a:prstGeom>
        <a:solidFill>
          <a:srgbClr val="FFFFFF"/>
        </a:solidFill>
        <a:ln w="12700" cap="flat" cmpd="sng" algn="ctr">
          <a:solidFill>
            <a:srgbClr val="57B46F">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sl-SI" sz="1200" kern="1200" dirty="0"/>
            <a:t> blažitev podnebnih sprememb,</a:t>
          </a:r>
        </a:p>
        <a:p>
          <a:pPr marL="114300" lvl="1" indent="-114300" algn="l" defTabSz="533400">
            <a:lnSpc>
              <a:spcPct val="90000"/>
            </a:lnSpc>
            <a:spcBef>
              <a:spcPct val="0"/>
            </a:spcBef>
            <a:spcAft>
              <a:spcPct val="15000"/>
            </a:spcAft>
            <a:buChar char="••"/>
          </a:pPr>
          <a:r>
            <a:rPr lang="sl-SI" sz="1200" kern="1200" dirty="0"/>
            <a:t> prilagajanje podnebnim spremembam,</a:t>
          </a:r>
        </a:p>
        <a:p>
          <a:pPr marL="114300" lvl="1" indent="-114300" algn="l" defTabSz="533400">
            <a:lnSpc>
              <a:spcPct val="90000"/>
            </a:lnSpc>
            <a:spcBef>
              <a:spcPct val="0"/>
            </a:spcBef>
            <a:spcAft>
              <a:spcPct val="15000"/>
            </a:spcAft>
            <a:buChar char="••"/>
          </a:pPr>
          <a:r>
            <a:rPr lang="sl-SI" sz="1200" kern="1200" dirty="0"/>
            <a:t> trajnostna raba ter varstvo vodnih in morskih  virov, </a:t>
          </a:r>
        </a:p>
        <a:p>
          <a:pPr marL="114300" lvl="1" indent="-114300" algn="l" defTabSz="533400">
            <a:lnSpc>
              <a:spcPct val="90000"/>
            </a:lnSpc>
            <a:spcBef>
              <a:spcPct val="0"/>
            </a:spcBef>
            <a:spcAft>
              <a:spcPct val="15000"/>
            </a:spcAft>
            <a:buChar char="••"/>
          </a:pPr>
          <a:r>
            <a:rPr lang="sl-SI" sz="1200" kern="1200" dirty="0"/>
            <a:t> prehod na krožno gospodarstvo, preprečevanje nastajanja odpadkov in njihovo recikliranje,</a:t>
          </a:r>
        </a:p>
        <a:p>
          <a:pPr marL="114300" lvl="1" indent="-114300" algn="l" defTabSz="533400">
            <a:lnSpc>
              <a:spcPct val="90000"/>
            </a:lnSpc>
            <a:spcBef>
              <a:spcPct val="0"/>
            </a:spcBef>
            <a:spcAft>
              <a:spcPct val="15000"/>
            </a:spcAft>
            <a:buChar char="••"/>
          </a:pPr>
          <a:r>
            <a:rPr lang="sl-SI" sz="1200" kern="1200" dirty="0"/>
            <a:t> </a:t>
          </a:r>
          <a:r>
            <a:rPr lang="sv-SE" sz="1200" kern="1200" dirty="0"/>
            <a:t>preprečevanje in nadzorovanje onesnaževanja</a:t>
          </a:r>
          <a:r>
            <a:rPr lang="sl-SI" sz="1200" kern="1200" dirty="0"/>
            <a:t>,</a:t>
          </a:r>
        </a:p>
        <a:p>
          <a:pPr marL="114300" lvl="1" indent="-114300" algn="l" defTabSz="533400">
            <a:lnSpc>
              <a:spcPct val="90000"/>
            </a:lnSpc>
            <a:spcBef>
              <a:spcPct val="0"/>
            </a:spcBef>
            <a:spcAft>
              <a:spcPct val="15000"/>
            </a:spcAft>
            <a:buChar char="••"/>
          </a:pPr>
          <a:r>
            <a:rPr lang="sl-SI" sz="1200" kern="1200" dirty="0"/>
            <a:t> varovanje zdravih ekosistemov.</a:t>
          </a:r>
        </a:p>
        <a:p>
          <a:pPr marL="114300" lvl="1" indent="-114300" algn="l" defTabSz="577850">
            <a:lnSpc>
              <a:spcPct val="90000"/>
            </a:lnSpc>
            <a:spcBef>
              <a:spcPct val="0"/>
            </a:spcBef>
            <a:spcAft>
              <a:spcPct val="15000"/>
            </a:spcAft>
            <a:buChar char="••"/>
          </a:pPr>
          <a:endParaRPr lang="sl-SI" sz="1300" kern="1200" dirty="0"/>
        </a:p>
      </dsp:txBody>
      <dsp:txXfrm>
        <a:off x="1558" y="792298"/>
        <a:ext cx="2282042" cy="3589945"/>
      </dsp:txXfrm>
    </dsp:sp>
    <dsp:sp modelId="{1EB6123E-1559-4CBE-A0ED-7D3BD9C445E3}">
      <dsp:nvSpPr>
        <dsp:cNvPr id="0" name=""/>
        <dsp:cNvSpPr/>
      </dsp:nvSpPr>
      <dsp:spPr>
        <a:xfrm>
          <a:off x="2603086" y="29736"/>
          <a:ext cx="2282042" cy="762561"/>
        </a:xfrm>
        <a:prstGeom prst="rect">
          <a:avLst/>
        </a:prstGeom>
        <a:solidFill>
          <a:srgbClr val="57B46F"/>
        </a:solidFill>
        <a:ln w="12700" cap="flat" cmpd="sng" algn="ctr">
          <a:solidFill>
            <a:srgbClr val="57B46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sl-SI" sz="1500" b="1" kern="1200" dirty="0"/>
            <a:t>NALOŽBE                                   </a:t>
          </a:r>
          <a:endParaRPr lang="sl-SI" sz="1500" b="0" kern="1200" dirty="0"/>
        </a:p>
      </dsp:txBody>
      <dsp:txXfrm>
        <a:off x="2603086" y="29736"/>
        <a:ext cx="2282042" cy="762561"/>
      </dsp:txXfrm>
    </dsp:sp>
    <dsp:sp modelId="{BD23F7E2-DA9A-4C3A-992C-74C7EF8F8445}">
      <dsp:nvSpPr>
        <dsp:cNvPr id="0" name=""/>
        <dsp:cNvSpPr/>
      </dsp:nvSpPr>
      <dsp:spPr>
        <a:xfrm>
          <a:off x="2603086" y="792298"/>
          <a:ext cx="2282042" cy="3589945"/>
        </a:xfrm>
        <a:prstGeom prst="rect">
          <a:avLst/>
        </a:prstGeom>
        <a:solidFill>
          <a:srgbClr val="FFFFFF"/>
        </a:solidFill>
        <a:ln w="12700" cap="flat" cmpd="sng" algn="ctr">
          <a:solidFill>
            <a:srgbClr val="57B46F">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sl-SI" sz="1200" kern="1200" dirty="0"/>
            <a:t> v spodbujanje energetske učinkovitosti,</a:t>
          </a:r>
        </a:p>
        <a:p>
          <a:pPr marL="114300" lvl="1" indent="-114300" algn="l" defTabSz="533400">
            <a:lnSpc>
              <a:spcPct val="90000"/>
            </a:lnSpc>
            <a:spcBef>
              <a:spcPct val="0"/>
            </a:spcBef>
            <a:spcAft>
              <a:spcPct val="15000"/>
            </a:spcAft>
            <a:buChar char="••"/>
          </a:pPr>
          <a:r>
            <a:rPr lang="sl-SI" sz="1200" kern="1200" dirty="0"/>
            <a:t> v vlaganje v obnovljive vire energije (OVE),</a:t>
          </a:r>
        </a:p>
        <a:p>
          <a:pPr marL="114300" lvl="1" indent="-114300" algn="l" defTabSz="533400">
            <a:lnSpc>
              <a:spcPct val="90000"/>
            </a:lnSpc>
            <a:spcBef>
              <a:spcPct val="0"/>
            </a:spcBef>
            <a:spcAft>
              <a:spcPct val="15000"/>
            </a:spcAft>
            <a:buChar char="••"/>
          </a:pPr>
          <a:r>
            <a:rPr lang="sl-SI" sz="1200" kern="1200" dirty="0"/>
            <a:t> v prilagajanje na neizbežne posledice podnebnih sprememb</a:t>
          </a:r>
          <a:r>
            <a:rPr lang="pl-PL" sz="1200" kern="1200" dirty="0"/>
            <a:t>,</a:t>
          </a:r>
          <a:endParaRPr lang="sl-SI" sz="1200" kern="1200" dirty="0"/>
        </a:p>
        <a:p>
          <a:pPr marL="114300" lvl="1" indent="-114300" algn="l" defTabSz="533400">
            <a:lnSpc>
              <a:spcPct val="90000"/>
            </a:lnSpc>
            <a:spcBef>
              <a:spcPct val="0"/>
            </a:spcBef>
            <a:spcAft>
              <a:spcPct val="15000"/>
            </a:spcAft>
            <a:buChar char="••"/>
          </a:pPr>
          <a:r>
            <a:rPr lang="sl-SI" sz="1200" kern="1200" dirty="0"/>
            <a:t> v izboljšanje kakovosti javnih storitev na področju oskrbe s pitno vodo in odvajanja in čiščenja odpadnih voda,</a:t>
          </a:r>
        </a:p>
        <a:p>
          <a:pPr marL="114300" lvl="1" indent="-114300" algn="l" defTabSz="533400">
            <a:lnSpc>
              <a:spcPct val="90000"/>
            </a:lnSpc>
            <a:spcBef>
              <a:spcPct val="0"/>
            </a:spcBef>
            <a:spcAft>
              <a:spcPct val="15000"/>
            </a:spcAft>
            <a:buChar char="••"/>
          </a:pPr>
          <a:r>
            <a:rPr lang="sl-SI" sz="1200" kern="1200" dirty="0"/>
            <a:t> v krožno gospodarstvo,</a:t>
          </a:r>
        </a:p>
        <a:p>
          <a:pPr marL="114300" lvl="1" indent="-114300" algn="l" defTabSz="533400">
            <a:lnSpc>
              <a:spcPct val="90000"/>
            </a:lnSpc>
            <a:spcBef>
              <a:spcPct val="0"/>
            </a:spcBef>
            <a:spcAft>
              <a:spcPct val="15000"/>
            </a:spcAft>
            <a:buChar char="••"/>
          </a:pPr>
          <a:r>
            <a:rPr lang="sl-SI" sz="1200" kern="1200" dirty="0"/>
            <a:t> v izboljšanje stanja biotske raznovrstnosti,</a:t>
          </a:r>
        </a:p>
        <a:p>
          <a:pPr marL="114300" lvl="1" indent="-114300" algn="l" defTabSz="533400">
            <a:lnSpc>
              <a:spcPct val="90000"/>
            </a:lnSpc>
            <a:spcBef>
              <a:spcPct val="0"/>
            </a:spcBef>
            <a:spcAft>
              <a:spcPct val="15000"/>
            </a:spcAft>
            <a:buChar char="••"/>
          </a:pPr>
          <a:r>
            <a:rPr lang="sl-SI" sz="1200" kern="1200" dirty="0"/>
            <a:t> v spodbujanje uporabe alternativnih goriv ter infrastrukture za trajnostno mobilnost v mestih.</a:t>
          </a:r>
        </a:p>
        <a:p>
          <a:pPr marL="114300" lvl="1" indent="-114300" algn="l" defTabSz="533400">
            <a:lnSpc>
              <a:spcPct val="90000"/>
            </a:lnSpc>
            <a:spcBef>
              <a:spcPct val="0"/>
            </a:spcBef>
            <a:spcAft>
              <a:spcPct val="15000"/>
            </a:spcAft>
            <a:buChar char="••"/>
          </a:pPr>
          <a:endParaRPr lang="sl-SI" sz="1200" kern="1200" dirty="0"/>
        </a:p>
      </dsp:txBody>
      <dsp:txXfrm>
        <a:off x="2603086" y="792298"/>
        <a:ext cx="2282042" cy="3589945"/>
      </dsp:txXfrm>
    </dsp:sp>
    <dsp:sp modelId="{617CC5D9-4B4F-43F1-B6D9-E8218AAE548F}">
      <dsp:nvSpPr>
        <dsp:cNvPr id="0" name=""/>
        <dsp:cNvSpPr/>
      </dsp:nvSpPr>
      <dsp:spPr>
        <a:xfrm>
          <a:off x="5204614" y="29736"/>
          <a:ext cx="3957791" cy="762561"/>
        </a:xfrm>
        <a:prstGeom prst="rect">
          <a:avLst/>
        </a:prstGeom>
        <a:solidFill>
          <a:srgbClr val="57B46F"/>
        </a:solidFill>
        <a:ln w="12700" cap="flat" cmpd="sng" algn="ctr">
          <a:solidFill>
            <a:srgbClr val="57B46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sl-SI" sz="1500" b="1" kern="1200" dirty="0"/>
            <a:t>OMOGOČITVENI POGOJI</a:t>
          </a:r>
        </a:p>
      </dsp:txBody>
      <dsp:txXfrm>
        <a:off x="5204614" y="29736"/>
        <a:ext cx="3957791" cy="762561"/>
      </dsp:txXfrm>
    </dsp:sp>
    <dsp:sp modelId="{BA7BE2A9-1F4B-48B2-8B6B-9E18DA24F5E0}">
      <dsp:nvSpPr>
        <dsp:cNvPr id="0" name=""/>
        <dsp:cNvSpPr/>
      </dsp:nvSpPr>
      <dsp:spPr>
        <a:xfrm>
          <a:off x="5217656" y="792298"/>
          <a:ext cx="3931707" cy="3589945"/>
        </a:xfrm>
        <a:prstGeom prst="rect">
          <a:avLst/>
        </a:prstGeom>
        <a:solidFill>
          <a:srgbClr val="FFFFFF"/>
        </a:solidFill>
        <a:ln w="12700" cap="flat" cmpd="sng" algn="ctr">
          <a:solidFill>
            <a:srgbClr val="57B46F">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endParaRPr lang="sl-SI" sz="1000" b="1" kern="1200" dirty="0"/>
        </a:p>
      </dsp:txBody>
      <dsp:txXfrm>
        <a:off x="5217656" y="792298"/>
        <a:ext cx="3931707" cy="35899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DD76E-CB0D-48EE-BFB2-9C35C8F8947F}">
      <dsp:nvSpPr>
        <dsp:cNvPr id="0" name=""/>
        <dsp:cNvSpPr/>
      </dsp:nvSpPr>
      <dsp:spPr>
        <a:xfrm>
          <a:off x="2970" y="107867"/>
          <a:ext cx="2896591" cy="809718"/>
        </a:xfrm>
        <a:prstGeom prst="rect">
          <a:avLst/>
        </a:prstGeom>
        <a:solidFill>
          <a:srgbClr val="E87C4B"/>
        </a:solidFill>
        <a:ln w="12700" cap="flat" cmpd="sng" algn="ctr">
          <a:solidFill>
            <a:srgbClr val="E87C4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sl-SI" sz="1600" b="1" kern="1200" dirty="0"/>
            <a:t>UKREPI    </a:t>
          </a:r>
          <a:r>
            <a:rPr lang="sl-SI" sz="1600" kern="1200" dirty="0"/>
            <a:t>                                      za celovit pristop k trajnostni mobilnosti:</a:t>
          </a:r>
        </a:p>
      </dsp:txBody>
      <dsp:txXfrm>
        <a:off x="2970" y="107867"/>
        <a:ext cx="2896591" cy="809718"/>
      </dsp:txXfrm>
    </dsp:sp>
    <dsp:sp modelId="{0C2CCDA9-C818-40F8-97D4-04FC75573553}">
      <dsp:nvSpPr>
        <dsp:cNvPr id="0" name=""/>
        <dsp:cNvSpPr/>
      </dsp:nvSpPr>
      <dsp:spPr>
        <a:xfrm>
          <a:off x="2970" y="917586"/>
          <a:ext cx="2896591" cy="3250080"/>
        </a:xfrm>
        <a:prstGeom prst="rect">
          <a:avLst/>
        </a:prstGeom>
        <a:solidFill>
          <a:srgbClr val="FFFFFF"/>
        </a:solidFill>
        <a:ln w="12700" cap="flat" cmpd="sng" algn="ctr">
          <a:solidFill>
            <a:srgbClr val="E87C4B">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it-IT" sz="1600" kern="1200" dirty="0" err="1"/>
            <a:t>učinkovitejš</a:t>
          </a:r>
          <a:r>
            <a:rPr lang="sl-SI" sz="1600" kern="1200" dirty="0"/>
            <a:t>a</a:t>
          </a:r>
          <a:r>
            <a:rPr lang="it-IT" sz="1600" kern="1200" dirty="0"/>
            <a:t> </a:t>
          </a:r>
          <a:r>
            <a:rPr lang="it-IT" sz="1600" kern="1200" dirty="0" err="1"/>
            <a:t>organizacij</a:t>
          </a:r>
          <a:r>
            <a:rPr lang="sl-SI" sz="1600" kern="1200" dirty="0"/>
            <a:t>a</a:t>
          </a:r>
          <a:r>
            <a:rPr lang="it-IT" sz="1600" kern="1200" dirty="0"/>
            <a:t> sistema </a:t>
          </a:r>
          <a:r>
            <a:rPr lang="it-IT" sz="1600" kern="1200" dirty="0" err="1"/>
            <a:t>mobilnosti</a:t>
          </a:r>
          <a:r>
            <a:rPr lang="it-IT" sz="1600" kern="1200" dirty="0"/>
            <a:t>,</a:t>
          </a:r>
          <a:endParaRPr lang="sl-SI" sz="1600" kern="1200" dirty="0"/>
        </a:p>
        <a:p>
          <a:pPr marL="171450" lvl="1" indent="-171450" algn="l" defTabSz="711200">
            <a:lnSpc>
              <a:spcPct val="90000"/>
            </a:lnSpc>
            <a:spcBef>
              <a:spcPct val="0"/>
            </a:spcBef>
            <a:spcAft>
              <a:spcPct val="15000"/>
            </a:spcAft>
            <a:buChar char="••"/>
          </a:pPr>
          <a:r>
            <a:rPr lang="sl-SI" sz="1600" kern="1200" dirty="0"/>
            <a:t>spodbujanje javnega potniškega prometa in trajnostnega tovornega prometa,</a:t>
          </a:r>
        </a:p>
        <a:p>
          <a:pPr marL="171450" lvl="1" indent="-171450" algn="l" defTabSz="711200">
            <a:lnSpc>
              <a:spcPct val="90000"/>
            </a:lnSpc>
            <a:spcBef>
              <a:spcPct val="0"/>
            </a:spcBef>
            <a:spcAft>
              <a:spcPct val="15000"/>
            </a:spcAft>
            <a:buChar char="••"/>
          </a:pPr>
          <a:r>
            <a:rPr lang="sl-SI" sz="1600" kern="1200" dirty="0"/>
            <a:t>nepovratne finančne spodbude za trajnostno mobilnost in železniško prometno infrastrukturo. </a:t>
          </a:r>
        </a:p>
        <a:p>
          <a:pPr marL="171450" lvl="1" indent="-171450" algn="l" defTabSz="711200">
            <a:lnSpc>
              <a:spcPct val="90000"/>
            </a:lnSpc>
            <a:spcBef>
              <a:spcPct val="0"/>
            </a:spcBef>
            <a:spcAft>
              <a:spcPct val="15000"/>
            </a:spcAft>
            <a:buChar char="••"/>
          </a:pPr>
          <a:endParaRPr lang="sl-SI" sz="1600" kern="1200" dirty="0"/>
        </a:p>
      </dsp:txBody>
      <dsp:txXfrm>
        <a:off x="2970" y="917586"/>
        <a:ext cx="2896591" cy="3250080"/>
      </dsp:txXfrm>
    </dsp:sp>
    <dsp:sp modelId="{1EB6123E-1559-4CBE-A0ED-7D3BD9C445E3}">
      <dsp:nvSpPr>
        <dsp:cNvPr id="0" name=""/>
        <dsp:cNvSpPr/>
      </dsp:nvSpPr>
      <dsp:spPr>
        <a:xfrm>
          <a:off x="3305085" y="107867"/>
          <a:ext cx="2896591" cy="809718"/>
        </a:xfrm>
        <a:prstGeom prst="rect">
          <a:avLst/>
        </a:prstGeom>
        <a:solidFill>
          <a:srgbClr val="E87C4B"/>
        </a:solidFill>
        <a:ln w="12700" cap="flat" cmpd="sng" algn="ctr">
          <a:solidFill>
            <a:srgbClr val="E87C4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sl-SI" sz="1600" b="1" kern="1200" dirty="0"/>
            <a:t>NALOŽBE</a:t>
          </a:r>
          <a:endParaRPr lang="sl-SI" sz="1600" b="0" kern="1200" dirty="0"/>
        </a:p>
      </dsp:txBody>
      <dsp:txXfrm>
        <a:off x="3305085" y="107867"/>
        <a:ext cx="2896591" cy="809718"/>
      </dsp:txXfrm>
    </dsp:sp>
    <dsp:sp modelId="{BD23F7E2-DA9A-4C3A-992C-74C7EF8F8445}">
      <dsp:nvSpPr>
        <dsp:cNvPr id="0" name=""/>
        <dsp:cNvSpPr/>
      </dsp:nvSpPr>
      <dsp:spPr>
        <a:xfrm>
          <a:off x="3305085" y="917586"/>
          <a:ext cx="2896591" cy="3250080"/>
        </a:xfrm>
        <a:prstGeom prst="rect">
          <a:avLst/>
        </a:prstGeom>
        <a:solidFill>
          <a:srgbClr val="FFFFFF"/>
        </a:solidFill>
        <a:ln w="12700" cap="flat" cmpd="sng" algn="ctr">
          <a:solidFill>
            <a:srgbClr val="E87C4B">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sl-SI" sz="1600" kern="1200" dirty="0"/>
            <a:t>za investicije v posodobitev </a:t>
          </a:r>
          <a:r>
            <a:rPr lang="sl-SI" sz="1600" b="1" kern="1200" dirty="0"/>
            <a:t>železniške infrastrukture</a:t>
          </a:r>
          <a:r>
            <a:rPr lang="sl-SI" sz="1600" kern="1200" dirty="0"/>
            <a:t>, nadaljevanje z izpolnjevanjem zavez, ki izhajajo iz evropske TEN-T uredbe,</a:t>
          </a:r>
        </a:p>
        <a:p>
          <a:pPr marL="171450" lvl="1" indent="-171450" algn="l" defTabSz="711200">
            <a:lnSpc>
              <a:spcPct val="90000"/>
            </a:lnSpc>
            <a:spcBef>
              <a:spcPct val="0"/>
            </a:spcBef>
            <a:spcAft>
              <a:spcPct val="15000"/>
            </a:spcAft>
            <a:buChar char="••"/>
          </a:pPr>
          <a:r>
            <a:rPr lang="sl-SI" sz="1600" kern="1200" dirty="0"/>
            <a:t>za odpravo ozkih grl in prometnih zastojev na vseh </a:t>
          </a:r>
          <a:r>
            <a:rPr lang="sl-SI" sz="1600" b="1" kern="1200" dirty="0"/>
            <a:t>cestah,</a:t>
          </a:r>
        </a:p>
        <a:p>
          <a:pPr marL="171450" lvl="1" indent="-171450" algn="l" defTabSz="711200">
            <a:lnSpc>
              <a:spcPct val="90000"/>
            </a:lnSpc>
            <a:spcBef>
              <a:spcPct val="0"/>
            </a:spcBef>
            <a:spcAft>
              <a:spcPct val="15000"/>
            </a:spcAft>
            <a:buChar char="••"/>
          </a:pPr>
          <a:r>
            <a:rPr lang="sl-SI" sz="1600" kern="1200" dirty="0"/>
            <a:t>za državno </a:t>
          </a:r>
          <a:r>
            <a:rPr lang="sl-SI" sz="1600" b="1" kern="1200" dirty="0"/>
            <a:t>kolesarsko omrežje</a:t>
          </a:r>
          <a:r>
            <a:rPr lang="sl-SI" sz="1600" kern="1200" dirty="0"/>
            <a:t>,</a:t>
          </a:r>
        </a:p>
        <a:p>
          <a:pPr marL="171450" lvl="1" indent="-171450" algn="l" defTabSz="711200">
            <a:lnSpc>
              <a:spcPct val="90000"/>
            </a:lnSpc>
            <a:spcBef>
              <a:spcPct val="0"/>
            </a:spcBef>
            <a:spcAft>
              <a:spcPct val="15000"/>
            </a:spcAft>
            <a:buChar char="••"/>
          </a:pPr>
          <a:r>
            <a:rPr lang="pl-PL" sz="1600" kern="1200" dirty="0"/>
            <a:t>za spodbujanje </a:t>
          </a:r>
          <a:r>
            <a:rPr lang="pl-PL" sz="1600" b="1" kern="1200" dirty="0"/>
            <a:t>trajnostne mobilnosti </a:t>
          </a:r>
          <a:r>
            <a:rPr lang="pl-PL" sz="1600" kern="1200" dirty="0"/>
            <a:t>na horizontalni ravni.</a:t>
          </a:r>
          <a:endParaRPr lang="sl-SI" sz="1600" kern="1200" dirty="0"/>
        </a:p>
      </dsp:txBody>
      <dsp:txXfrm>
        <a:off x="3305085" y="917586"/>
        <a:ext cx="2896591" cy="3250080"/>
      </dsp:txXfrm>
    </dsp:sp>
    <dsp:sp modelId="{617CC5D9-4B4F-43F1-B6D9-E8218AAE548F}">
      <dsp:nvSpPr>
        <dsp:cNvPr id="0" name=""/>
        <dsp:cNvSpPr/>
      </dsp:nvSpPr>
      <dsp:spPr>
        <a:xfrm>
          <a:off x="6607199" y="107867"/>
          <a:ext cx="2896591" cy="809718"/>
        </a:xfrm>
        <a:prstGeom prst="rect">
          <a:avLst/>
        </a:prstGeom>
        <a:solidFill>
          <a:srgbClr val="E87C4B"/>
        </a:solidFill>
        <a:ln w="12700" cap="flat" cmpd="sng" algn="ctr">
          <a:solidFill>
            <a:srgbClr val="E87C4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sl-SI" sz="1600" b="1" kern="1200" dirty="0"/>
            <a:t>OMOGOČITVENI POGOJI</a:t>
          </a:r>
        </a:p>
      </dsp:txBody>
      <dsp:txXfrm>
        <a:off x="6607199" y="107867"/>
        <a:ext cx="2896591" cy="809718"/>
      </dsp:txXfrm>
    </dsp:sp>
    <dsp:sp modelId="{BA7BE2A9-1F4B-48B2-8B6B-9E18DA24F5E0}">
      <dsp:nvSpPr>
        <dsp:cNvPr id="0" name=""/>
        <dsp:cNvSpPr/>
      </dsp:nvSpPr>
      <dsp:spPr>
        <a:xfrm>
          <a:off x="6607199" y="917586"/>
          <a:ext cx="2896591" cy="3250080"/>
        </a:xfrm>
        <a:prstGeom prst="rect">
          <a:avLst/>
        </a:prstGeom>
        <a:solidFill>
          <a:srgbClr val="FFFFFF"/>
        </a:solidFill>
        <a:ln w="12700" cap="flat" cmpd="sng" algn="ctr">
          <a:solidFill>
            <a:srgbClr val="E87C4B">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sl-SI" sz="1600" kern="1200" dirty="0"/>
            <a:t>Celovito načrtovanje prometa na ustrezni ravni: </a:t>
          </a:r>
          <a:r>
            <a:rPr lang="sl-SI" sz="1600" b="1" kern="1200" dirty="0"/>
            <a:t>Strategija razvoja prometa v RS do leta 2030.</a:t>
          </a:r>
        </a:p>
      </dsp:txBody>
      <dsp:txXfrm>
        <a:off x="6607199" y="917586"/>
        <a:ext cx="2896591" cy="32500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DD76E-CB0D-48EE-BFB2-9C35C8F8947F}">
      <dsp:nvSpPr>
        <dsp:cNvPr id="0" name=""/>
        <dsp:cNvSpPr/>
      </dsp:nvSpPr>
      <dsp:spPr>
        <a:xfrm>
          <a:off x="4139" y="104430"/>
          <a:ext cx="2747740" cy="403200"/>
        </a:xfrm>
        <a:prstGeom prst="rect">
          <a:avLst/>
        </a:prstGeom>
        <a:solidFill>
          <a:srgbClr val="6DA3BC"/>
        </a:solidFill>
        <a:ln w="12700" cap="flat" cmpd="sng" algn="ctr">
          <a:solidFill>
            <a:srgbClr val="65A1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sl-SI" sz="1400" b="1" kern="1200" dirty="0"/>
            <a:t>UKREPI</a:t>
          </a:r>
          <a:endParaRPr lang="sl-SI" sz="1400" kern="1200" dirty="0"/>
        </a:p>
      </dsp:txBody>
      <dsp:txXfrm>
        <a:off x="4139" y="104430"/>
        <a:ext cx="2747740" cy="403200"/>
      </dsp:txXfrm>
    </dsp:sp>
    <dsp:sp modelId="{0C2CCDA9-C818-40F8-97D4-04FC75573553}">
      <dsp:nvSpPr>
        <dsp:cNvPr id="0" name=""/>
        <dsp:cNvSpPr/>
      </dsp:nvSpPr>
      <dsp:spPr>
        <a:xfrm>
          <a:off x="4139" y="507630"/>
          <a:ext cx="2747740" cy="3996719"/>
        </a:xfrm>
        <a:prstGeom prst="rect">
          <a:avLst/>
        </a:prstGeom>
        <a:solidFill>
          <a:srgbClr val="FFFFFF"/>
        </a:solidFill>
        <a:ln w="12700" cap="flat" cmpd="sng" algn="ctr">
          <a:solidFill>
            <a:srgbClr val="65A1BC">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sl-SI" sz="1400" kern="1200" dirty="0"/>
            <a:t> za spodbujanje možnosti kakovostnega in dostopnega učenja za in skozi vse življenje,</a:t>
          </a:r>
        </a:p>
        <a:p>
          <a:pPr marL="114300" lvl="1" indent="-114300" algn="l" defTabSz="622300">
            <a:lnSpc>
              <a:spcPct val="90000"/>
            </a:lnSpc>
            <a:spcBef>
              <a:spcPct val="0"/>
            </a:spcBef>
            <a:spcAft>
              <a:spcPct val="15000"/>
            </a:spcAft>
            <a:buChar char="••"/>
          </a:pPr>
          <a:r>
            <a:rPr lang="sl-SI" sz="1400" kern="1200" dirty="0"/>
            <a:t> za izboljšanje dostopa do zaposlitve s pomočjo aktivacijskih ukrepov za vse iskalce zaposlitve, zlasti mlade in brezposelne,</a:t>
          </a:r>
        </a:p>
        <a:p>
          <a:pPr marL="114300" lvl="1" indent="-114300" algn="l" defTabSz="622300">
            <a:lnSpc>
              <a:spcPct val="90000"/>
            </a:lnSpc>
            <a:spcBef>
              <a:spcPct val="0"/>
            </a:spcBef>
            <a:spcAft>
              <a:spcPct val="15000"/>
            </a:spcAft>
            <a:buChar char="••"/>
          </a:pPr>
          <a:r>
            <a:rPr lang="sl-SI" sz="1400" kern="1200" dirty="0"/>
            <a:t> zagotovitev odpornosti zdravstvenega sistema in sistema dolgotrajne oskrbe,</a:t>
          </a:r>
        </a:p>
        <a:p>
          <a:pPr marL="114300" lvl="1" indent="-114300" algn="l" defTabSz="622300">
            <a:lnSpc>
              <a:spcPct val="90000"/>
            </a:lnSpc>
            <a:spcBef>
              <a:spcPct val="0"/>
            </a:spcBef>
            <a:spcAft>
              <a:spcPct val="15000"/>
            </a:spcAft>
            <a:buChar char="••"/>
          </a:pPr>
          <a:r>
            <a:rPr lang="sl-SI" sz="1400" kern="1200" dirty="0"/>
            <a:t> za spodbujanje socialno-ekonomskega vključevanja vseh ranljivih oseb,</a:t>
          </a:r>
        </a:p>
        <a:p>
          <a:pPr marL="114300" lvl="1" indent="-114300" algn="l" defTabSz="622300">
            <a:lnSpc>
              <a:spcPct val="90000"/>
            </a:lnSpc>
            <a:spcBef>
              <a:spcPct val="0"/>
            </a:spcBef>
            <a:spcAft>
              <a:spcPct val="15000"/>
            </a:spcAft>
            <a:buChar char="••"/>
          </a:pPr>
          <a:r>
            <a:rPr lang="sl-SI" sz="1400" kern="1200" dirty="0"/>
            <a:t> za krepitev vloge kulture in turizma pri socialni vključenosti.</a:t>
          </a:r>
        </a:p>
        <a:p>
          <a:pPr marL="114300" lvl="1" indent="-114300" algn="l" defTabSz="622300">
            <a:lnSpc>
              <a:spcPct val="90000"/>
            </a:lnSpc>
            <a:spcBef>
              <a:spcPct val="0"/>
            </a:spcBef>
            <a:spcAft>
              <a:spcPct val="15000"/>
            </a:spcAft>
            <a:buChar char="••"/>
          </a:pPr>
          <a:endParaRPr lang="sl-SI" sz="1400" kern="1200" dirty="0"/>
        </a:p>
        <a:p>
          <a:pPr marL="114300" lvl="1" indent="-114300" algn="l" defTabSz="622300">
            <a:lnSpc>
              <a:spcPct val="90000"/>
            </a:lnSpc>
            <a:spcBef>
              <a:spcPct val="0"/>
            </a:spcBef>
            <a:spcAft>
              <a:spcPct val="15000"/>
            </a:spcAft>
            <a:buChar char="••"/>
          </a:pPr>
          <a:endParaRPr lang="sl-SI" sz="1400" kern="1200" dirty="0"/>
        </a:p>
        <a:p>
          <a:pPr marL="114300" lvl="1" indent="-114300" algn="l" defTabSz="622300">
            <a:lnSpc>
              <a:spcPct val="90000"/>
            </a:lnSpc>
            <a:spcBef>
              <a:spcPct val="0"/>
            </a:spcBef>
            <a:spcAft>
              <a:spcPct val="15000"/>
            </a:spcAft>
            <a:buChar char="••"/>
          </a:pPr>
          <a:endParaRPr lang="sl-SI" sz="1400" kern="1200" dirty="0"/>
        </a:p>
      </dsp:txBody>
      <dsp:txXfrm>
        <a:off x="4139" y="507630"/>
        <a:ext cx="2747740" cy="3996719"/>
      </dsp:txXfrm>
    </dsp:sp>
    <dsp:sp modelId="{1EB6123E-1559-4CBE-A0ED-7D3BD9C445E3}">
      <dsp:nvSpPr>
        <dsp:cNvPr id="0" name=""/>
        <dsp:cNvSpPr/>
      </dsp:nvSpPr>
      <dsp:spPr>
        <a:xfrm>
          <a:off x="3136564" y="104430"/>
          <a:ext cx="2747740" cy="403200"/>
        </a:xfrm>
        <a:prstGeom prst="rect">
          <a:avLst/>
        </a:prstGeom>
        <a:solidFill>
          <a:srgbClr val="629CB7"/>
        </a:solidFill>
        <a:ln w="12700" cap="flat" cmpd="sng" algn="ctr">
          <a:solidFill>
            <a:srgbClr val="65A1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sl-SI" sz="1400" b="1" kern="1200" dirty="0"/>
            <a:t>NALOŽBE</a:t>
          </a:r>
          <a:endParaRPr lang="sl-SI" sz="1400" b="0" kern="1200" dirty="0"/>
        </a:p>
      </dsp:txBody>
      <dsp:txXfrm>
        <a:off x="3136564" y="104430"/>
        <a:ext cx="2747740" cy="403200"/>
      </dsp:txXfrm>
    </dsp:sp>
    <dsp:sp modelId="{BD23F7E2-DA9A-4C3A-992C-74C7EF8F8445}">
      <dsp:nvSpPr>
        <dsp:cNvPr id="0" name=""/>
        <dsp:cNvSpPr/>
      </dsp:nvSpPr>
      <dsp:spPr>
        <a:xfrm>
          <a:off x="3136564" y="507630"/>
          <a:ext cx="2747740" cy="3996719"/>
        </a:xfrm>
        <a:prstGeom prst="rect">
          <a:avLst/>
        </a:prstGeom>
        <a:solidFill>
          <a:srgbClr val="FFFFFF"/>
        </a:solidFill>
        <a:ln w="12700" cap="flat" cmpd="sng" algn="ctr">
          <a:solidFill>
            <a:srgbClr val="65A1BC">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sl-SI" sz="1400" kern="1200" dirty="0"/>
            <a:t> na področju </a:t>
          </a:r>
          <a:r>
            <a:rPr lang="sl-SI" sz="1400" b="1" kern="1200" dirty="0"/>
            <a:t>trga dela,</a:t>
          </a:r>
        </a:p>
        <a:p>
          <a:pPr marL="114300" lvl="1" indent="-114300" algn="l" defTabSz="622300">
            <a:lnSpc>
              <a:spcPct val="90000"/>
            </a:lnSpc>
            <a:spcBef>
              <a:spcPct val="0"/>
            </a:spcBef>
            <a:spcAft>
              <a:spcPct val="15000"/>
            </a:spcAft>
            <a:buChar char="••"/>
          </a:pPr>
          <a:r>
            <a:rPr lang="sl-SI" sz="1400" kern="1200" dirty="0"/>
            <a:t> na področju </a:t>
          </a:r>
          <a:r>
            <a:rPr lang="sl-SI" sz="1400" b="1" kern="1200" dirty="0"/>
            <a:t>izobraževanja in usposabljanja,</a:t>
          </a:r>
        </a:p>
        <a:p>
          <a:pPr marL="114300" lvl="1" indent="-114300" algn="l" defTabSz="622300">
            <a:lnSpc>
              <a:spcPct val="90000"/>
            </a:lnSpc>
            <a:spcBef>
              <a:spcPct val="0"/>
            </a:spcBef>
            <a:spcAft>
              <a:spcPct val="15000"/>
            </a:spcAft>
            <a:buChar char="••"/>
          </a:pPr>
          <a:r>
            <a:rPr lang="sl-SI" sz="1400" kern="1200" dirty="0"/>
            <a:t> na področju </a:t>
          </a:r>
          <a:r>
            <a:rPr lang="sl-SI" sz="1400" b="1" kern="1200" dirty="0"/>
            <a:t>socialno-ekonomskega vključevanja </a:t>
          </a:r>
          <a:r>
            <a:rPr lang="sl-SI" sz="1400" kern="1200" dirty="0"/>
            <a:t>prikrajšanih skupin,</a:t>
          </a:r>
        </a:p>
        <a:p>
          <a:pPr marL="114300" lvl="1" indent="-114300" algn="l" defTabSz="622300">
            <a:lnSpc>
              <a:spcPct val="90000"/>
            </a:lnSpc>
            <a:spcBef>
              <a:spcPct val="0"/>
            </a:spcBef>
            <a:spcAft>
              <a:spcPct val="15000"/>
            </a:spcAft>
            <a:buChar char="••"/>
          </a:pPr>
          <a:r>
            <a:rPr lang="sl-SI" sz="1400" kern="1200" dirty="0"/>
            <a:t> investicije </a:t>
          </a:r>
          <a:r>
            <a:rPr lang="sl-SI" sz="1400" b="1" kern="1200" dirty="0"/>
            <a:t>v zdravstvo,</a:t>
          </a:r>
        </a:p>
        <a:p>
          <a:pPr marL="114300" lvl="1" indent="-114300" algn="l" defTabSz="622300">
            <a:lnSpc>
              <a:spcPct val="90000"/>
            </a:lnSpc>
            <a:spcBef>
              <a:spcPct val="0"/>
            </a:spcBef>
            <a:spcAft>
              <a:spcPct val="15000"/>
            </a:spcAft>
            <a:buChar char="••"/>
          </a:pPr>
          <a:r>
            <a:rPr lang="sl-SI" sz="1400" b="1" kern="1200" dirty="0"/>
            <a:t> </a:t>
          </a:r>
          <a:r>
            <a:rPr lang="sl-SI" sz="1400" b="0" kern="1200" dirty="0"/>
            <a:t>na področju</a:t>
          </a:r>
          <a:r>
            <a:rPr lang="sl-SI" sz="1400" b="1" kern="1200" dirty="0"/>
            <a:t> socialnega varstva ter dolgotrajne oskrbe,</a:t>
          </a:r>
        </a:p>
        <a:p>
          <a:pPr marL="114300" lvl="1" indent="-114300" algn="l" defTabSz="622300">
            <a:lnSpc>
              <a:spcPct val="90000"/>
            </a:lnSpc>
            <a:spcBef>
              <a:spcPct val="0"/>
            </a:spcBef>
            <a:spcAft>
              <a:spcPct val="15000"/>
            </a:spcAft>
            <a:buChar char="••"/>
          </a:pPr>
          <a:r>
            <a:rPr lang="sl-SI" sz="1400" b="0" kern="1200" dirty="0"/>
            <a:t> na</a:t>
          </a:r>
          <a:r>
            <a:rPr lang="pl-PL" sz="1400" b="0" kern="1200" dirty="0"/>
            <a:t> področju </a:t>
          </a:r>
          <a:r>
            <a:rPr lang="pl-PL" sz="1400" b="1" kern="1200" dirty="0"/>
            <a:t>turizma in kulture.</a:t>
          </a:r>
          <a:endParaRPr lang="sl-SI" sz="1400" b="1" kern="1200" dirty="0"/>
        </a:p>
      </dsp:txBody>
      <dsp:txXfrm>
        <a:off x="3136564" y="507630"/>
        <a:ext cx="2747740" cy="3996719"/>
      </dsp:txXfrm>
    </dsp:sp>
    <dsp:sp modelId="{617CC5D9-4B4F-43F1-B6D9-E8218AAE548F}">
      <dsp:nvSpPr>
        <dsp:cNvPr id="0" name=""/>
        <dsp:cNvSpPr/>
      </dsp:nvSpPr>
      <dsp:spPr>
        <a:xfrm>
          <a:off x="6268988" y="104430"/>
          <a:ext cx="3651692" cy="403200"/>
        </a:xfrm>
        <a:prstGeom prst="rect">
          <a:avLst/>
        </a:prstGeom>
        <a:solidFill>
          <a:srgbClr val="65A1BC"/>
        </a:solidFill>
        <a:ln w="12700" cap="flat" cmpd="sng" algn="ctr">
          <a:solidFill>
            <a:srgbClr val="65A1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sl-SI" sz="1400" b="1" kern="1200" dirty="0"/>
            <a:t>OMOGOČITVENI POGOJI</a:t>
          </a:r>
        </a:p>
      </dsp:txBody>
      <dsp:txXfrm>
        <a:off x="6268988" y="104430"/>
        <a:ext cx="3651692" cy="403200"/>
      </dsp:txXfrm>
    </dsp:sp>
    <dsp:sp modelId="{BA7BE2A9-1F4B-48B2-8B6B-9E18DA24F5E0}">
      <dsp:nvSpPr>
        <dsp:cNvPr id="0" name=""/>
        <dsp:cNvSpPr/>
      </dsp:nvSpPr>
      <dsp:spPr>
        <a:xfrm>
          <a:off x="6292014" y="507630"/>
          <a:ext cx="3605640" cy="3996719"/>
        </a:xfrm>
        <a:prstGeom prst="rect">
          <a:avLst/>
        </a:prstGeom>
        <a:solidFill>
          <a:srgbClr val="FFFFFF"/>
        </a:solidFill>
        <a:ln w="12700" cap="flat" cmpd="sng" algn="ctr">
          <a:solidFill>
            <a:srgbClr val="65A1BC">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endParaRPr lang="sl-SI" sz="1400" b="1" kern="1200" dirty="0"/>
        </a:p>
      </dsp:txBody>
      <dsp:txXfrm>
        <a:off x="6292014" y="507630"/>
        <a:ext cx="3605640" cy="39967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DD76E-CB0D-48EE-BFB2-9C35C8F8947F}">
      <dsp:nvSpPr>
        <dsp:cNvPr id="0" name=""/>
        <dsp:cNvSpPr/>
      </dsp:nvSpPr>
      <dsp:spPr>
        <a:xfrm>
          <a:off x="42" y="73877"/>
          <a:ext cx="4095650" cy="604800"/>
        </a:xfrm>
        <a:prstGeom prst="rect">
          <a:avLst/>
        </a:prstGeom>
        <a:solidFill>
          <a:srgbClr val="53449D"/>
        </a:solidFill>
        <a:ln w="12700" cap="flat" cmpd="sng" algn="ctr">
          <a:solidFill>
            <a:srgbClr val="52439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sl-SI" sz="2100" b="1" kern="1200" dirty="0"/>
            <a:t>UKREPI    </a:t>
          </a:r>
          <a:r>
            <a:rPr lang="sl-SI" sz="2100" kern="1200" dirty="0"/>
            <a:t>                                     </a:t>
          </a:r>
        </a:p>
      </dsp:txBody>
      <dsp:txXfrm>
        <a:off x="42" y="73877"/>
        <a:ext cx="4095650" cy="604800"/>
      </dsp:txXfrm>
    </dsp:sp>
    <dsp:sp modelId="{0C2CCDA9-C818-40F8-97D4-04FC75573553}">
      <dsp:nvSpPr>
        <dsp:cNvPr id="0" name=""/>
        <dsp:cNvSpPr/>
      </dsp:nvSpPr>
      <dsp:spPr>
        <a:xfrm>
          <a:off x="42" y="678677"/>
          <a:ext cx="4095650" cy="2723726"/>
        </a:xfrm>
        <a:prstGeom prst="rect">
          <a:avLst/>
        </a:prstGeom>
        <a:solidFill>
          <a:srgbClr val="FFFFFF"/>
        </a:solidFill>
        <a:ln w="12700" cap="flat" cmpd="sng" algn="ctr">
          <a:solidFill>
            <a:srgbClr val="52439B">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sl-SI" sz="2100" kern="1200" dirty="0"/>
            <a:t> v okviru urbanih območij,</a:t>
          </a:r>
        </a:p>
        <a:p>
          <a:pPr marL="228600" lvl="1" indent="-228600" algn="l" defTabSz="933450">
            <a:lnSpc>
              <a:spcPct val="90000"/>
            </a:lnSpc>
            <a:spcBef>
              <a:spcPct val="0"/>
            </a:spcBef>
            <a:spcAft>
              <a:spcPct val="15000"/>
            </a:spcAft>
            <a:buChar char="••"/>
          </a:pPr>
          <a:r>
            <a:rPr lang="sl-SI" sz="2100" kern="1200" dirty="0"/>
            <a:t> v okviru podeželja in obalnih območij.</a:t>
          </a:r>
        </a:p>
      </dsp:txBody>
      <dsp:txXfrm>
        <a:off x="42" y="678677"/>
        <a:ext cx="4095650" cy="2723726"/>
      </dsp:txXfrm>
    </dsp:sp>
    <dsp:sp modelId="{1EB6123E-1559-4CBE-A0ED-7D3BD9C445E3}">
      <dsp:nvSpPr>
        <dsp:cNvPr id="0" name=""/>
        <dsp:cNvSpPr/>
      </dsp:nvSpPr>
      <dsp:spPr>
        <a:xfrm>
          <a:off x="4669084" y="73877"/>
          <a:ext cx="4095650" cy="604800"/>
        </a:xfrm>
        <a:prstGeom prst="rect">
          <a:avLst/>
        </a:prstGeom>
        <a:solidFill>
          <a:srgbClr val="5E50A4"/>
        </a:solidFill>
        <a:ln w="12700" cap="flat" cmpd="sng" algn="ctr">
          <a:solidFill>
            <a:srgbClr val="52439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sl-SI" sz="2100" b="1" kern="1200" dirty="0"/>
            <a:t>NALOŽBE</a:t>
          </a:r>
          <a:endParaRPr lang="sl-SI" sz="2100" b="0" kern="1200" dirty="0"/>
        </a:p>
      </dsp:txBody>
      <dsp:txXfrm>
        <a:off x="4669084" y="73877"/>
        <a:ext cx="4095650" cy="604800"/>
      </dsp:txXfrm>
    </dsp:sp>
    <dsp:sp modelId="{BD23F7E2-DA9A-4C3A-992C-74C7EF8F8445}">
      <dsp:nvSpPr>
        <dsp:cNvPr id="0" name=""/>
        <dsp:cNvSpPr/>
      </dsp:nvSpPr>
      <dsp:spPr>
        <a:xfrm>
          <a:off x="4669084" y="678677"/>
          <a:ext cx="4095650" cy="2723726"/>
        </a:xfrm>
        <a:prstGeom prst="rect">
          <a:avLst/>
        </a:prstGeom>
        <a:solidFill>
          <a:srgbClr val="FFFFFF"/>
        </a:solidFill>
        <a:ln w="12700" cap="flat" cmpd="sng" algn="ctr">
          <a:solidFill>
            <a:srgbClr val="52439B">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sl-SI" sz="2100" kern="1200" dirty="0"/>
            <a:t>spodbujanje urbanega razvoja s pomočjo teritorialnih pristopov, izhajajoč iz pripravljenih teritorialnih strategij,</a:t>
          </a:r>
        </a:p>
        <a:p>
          <a:pPr marL="228600" lvl="1" indent="-228600" algn="l" defTabSz="933450">
            <a:lnSpc>
              <a:spcPct val="90000"/>
            </a:lnSpc>
            <a:spcBef>
              <a:spcPct val="0"/>
            </a:spcBef>
            <a:spcAft>
              <a:spcPct val="15000"/>
            </a:spcAft>
            <a:buChar char="••"/>
          </a:pPr>
          <a:r>
            <a:rPr lang="sl-SI" sz="2100" kern="1200" dirty="0"/>
            <a:t>spodbujanje lokalnega razvoja, ki ga vodi skupnost, izhajajoč iz pripravljenih strategij lokalnega razvoja. </a:t>
          </a:r>
        </a:p>
      </dsp:txBody>
      <dsp:txXfrm>
        <a:off x="4669084" y="678677"/>
        <a:ext cx="4095650" cy="27237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DD76E-CB0D-48EE-BFB2-9C35C8F8947F}">
      <dsp:nvSpPr>
        <dsp:cNvPr id="0" name=""/>
        <dsp:cNvSpPr/>
      </dsp:nvSpPr>
      <dsp:spPr>
        <a:xfrm>
          <a:off x="2970" y="94200"/>
          <a:ext cx="2896591" cy="710096"/>
        </a:xfrm>
        <a:prstGeom prst="rect">
          <a:avLst/>
        </a:prstGeom>
        <a:solidFill>
          <a:srgbClr val="1B6734"/>
        </a:solidFill>
        <a:ln w="12700" cap="flat" cmpd="sng" algn="ctr">
          <a:solidFill>
            <a:srgbClr val="1B673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sl-SI" sz="1400" b="1" kern="1200" dirty="0"/>
            <a:t>UKREPI    </a:t>
          </a:r>
          <a:r>
            <a:rPr lang="sl-SI" sz="1400" kern="1200" dirty="0"/>
            <a:t>                                      Območna načrta za pravični prehod Savinjsko-Šaleške in Zasavske regije</a:t>
          </a:r>
        </a:p>
      </dsp:txBody>
      <dsp:txXfrm>
        <a:off x="2970" y="94200"/>
        <a:ext cx="2896591" cy="710096"/>
      </dsp:txXfrm>
    </dsp:sp>
    <dsp:sp modelId="{0C2CCDA9-C818-40F8-97D4-04FC75573553}">
      <dsp:nvSpPr>
        <dsp:cNvPr id="0" name=""/>
        <dsp:cNvSpPr/>
      </dsp:nvSpPr>
      <dsp:spPr>
        <a:xfrm>
          <a:off x="2970" y="804296"/>
          <a:ext cx="2896591" cy="3377036"/>
        </a:xfrm>
        <a:prstGeom prst="rect">
          <a:avLst/>
        </a:prstGeom>
        <a:solidFill>
          <a:srgbClr val="FFFFFF"/>
        </a:solidFill>
        <a:ln w="12700" cap="flat" cmpd="sng" algn="ctr">
          <a:solidFill>
            <a:srgbClr val="1B6734">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sl-SI" sz="1400" kern="1200" dirty="0"/>
            <a:t> </a:t>
          </a:r>
          <a:r>
            <a:rPr lang="sl-SI" sz="1400" b="1" kern="1200" dirty="0"/>
            <a:t>Energetika</a:t>
          </a:r>
          <a:r>
            <a:rPr lang="sl-SI" sz="1400" kern="1200" dirty="0"/>
            <a:t>: trajnostna preobrazba daljinskega ogrevanja ter energetike,</a:t>
          </a:r>
        </a:p>
        <a:p>
          <a:pPr marL="114300" lvl="1" indent="-114300" algn="l" defTabSz="622300">
            <a:lnSpc>
              <a:spcPct val="90000"/>
            </a:lnSpc>
            <a:spcBef>
              <a:spcPct val="0"/>
            </a:spcBef>
            <a:spcAft>
              <a:spcPct val="15000"/>
            </a:spcAft>
            <a:buChar char="••"/>
          </a:pPr>
          <a:r>
            <a:rPr lang="sl-SI" sz="1400" b="1" kern="1200" dirty="0"/>
            <a:t>okolje</a:t>
          </a:r>
          <a:r>
            <a:rPr lang="sl-SI" sz="1400" kern="1200" dirty="0"/>
            <a:t>: v celoti prostorsko in </a:t>
          </a:r>
          <a:r>
            <a:rPr lang="sl-SI" sz="1400" kern="1200" dirty="0" err="1"/>
            <a:t>okoljsko</a:t>
          </a:r>
          <a:r>
            <a:rPr lang="sl-SI" sz="1400" kern="1200" dirty="0"/>
            <a:t> sanirana in preurejena razvrednotena območja,</a:t>
          </a:r>
        </a:p>
        <a:p>
          <a:pPr marL="114300" lvl="1" indent="-114300" algn="l" defTabSz="622300">
            <a:lnSpc>
              <a:spcPct val="90000"/>
            </a:lnSpc>
            <a:spcBef>
              <a:spcPct val="0"/>
            </a:spcBef>
            <a:spcAft>
              <a:spcPct val="15000"/>
            </a:spcAft>
            <a:buChar char="••"/>
          </a:pPr>
          <a:r>
            <a:rPr lang="sl-SI" sz="1400" b="1" kern="1200" dirty="0"/>
            <a:t>gospodarstvo</a:t>
          </a:r>
          <a:r>
            <a:rPr lang="sl-SI" sz="1400" kern="1200" dirty="0"/>
            <a:t>: </a:t>
          </a:r>
          <a:r>
            <a:rPr lang="sl-SI" sz="1400" kern="1200" dirty="0" err="1"/>
            <a:t>diverzificirano</a:t>
          </a:r>
          <a:r>
            <a:rPr lang="sl-SI" sz="1400" kern="1200" dirty="0"/>
            <a:t> in odporno regionalno gospodarstvo,</a:t>
          </a:r>
        </a:p>
        <a:p>
          <a:pPr marL="114300" lvl="1" indent="-114300" algn="l" defTabSz="622300">
            <a:lnSpc>
              <a:spcPct val="90000"/>
            </a:lnSpc>
            <a:spcBef>
              <a:spcPct val="0"/>
            </a:spcBef>
            <a:spcAft>
              <a:spcPct val="15000"/>
            </a:spcAft>
            <a:buChar char="••"/>
          </a:pPr>
          <a:r>
            <a:rPr lang="sl-SI" sz="1400" kern="1200" dirty="0"/>
            <a:t> </a:t>
          </a:r>
          <a:r>
            <a:rPr lang="sl-SI" sz="1400" b="1" kern="1200" dirty="0"/>
            <a:t>človeški viri in socialna infrastruktura: </a:t>
          </a:r>
          <a:r>
            <a:rPr lang="sl-SI" sz="1400" b="0" kern="1200" dirty="0"/>
            <a:t>zadovoljni, motivirani prebivalci in kompetentni zaposleni.</a:t>
          </a:r>
        </a:p>
        <a:p>
          <a:pPr marL="114300" lvl="1" indent="-114300" algn="l" defTabSz="622300">
            <a:lnSpc>
              <a:spcPct val="90000"/>
            </a:lnSpc>
            <a:spcBef>
              <a:spcPct val="0"/>
            </a:spcBef>
            <a:spcAft>
              <a:spcPct val="15000"/>
            </a:spcAft>
            <a:buChar char="••"/>
          </a:pPr>
          <a:endParaRPr lang="sl-SI" sz="1400" kern="1200" dirty="0"/>
        </a:p>
      </dsp:txBody>
      <dsp:txXfrm>
        <a:off x="2970" y="804296"/>
        <a:ext cx="2896591" cy="3377036"/>
      </dsp:txXfrm>
    </dsp:sp>
    <dsp:sp modelId="{1EB6123E-1559-4CBE-A0ED-7D3BD9C445E3}">
      <dsp:nvSpPr>
        <dsp:cNvPr id="0" name=""/>
        <dsp:cNvSpPr/>
      </dsp:nvSpPr>
      <dsp:spPr>
        <a:xfrm>
          <a:off x="3274584" y="104362"/>
          <a:ext cx="2896591" cy="710096"/>
        </a:xfrm>
        <a:prstGeom prst="rect">
          <a:avLst/>
        </a:prstGeom>
        <a:solidFill>
          <a:srgbClr val="1C6935"/>
        </a:solidFill>
        <a:ln w="12700" cap="flat" cmpd="sng" algn="ctr">
          <a:solidFill>
            <a:srgbClr val="1B673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sl-SI" sz="1400" b="1" kern="1200" dirty="0"/>
            <a:t>NALOŽBE</a:t>
          </a:r>
          <a:endParaRPr lang="sl-SI" sz="1400" b="0" kern="1200" dirty="0"/>
        </a:p>
      </dsp:txBody>
      <dsp:txXfrm>
        <a:off x="3274584" y="104362"/>
        <a:ext cx="2896591" cy="710096"/>
      </dsp:txXfrm>
    </dsp:sp>
    <dsp:sp modelId="{BD23F7E2-DA9A-4C3A-992C-74C7EF8F8445}">
      <dsp:nvSpPr>
        <dsp:cNvPr id="0" name=""/>
        <dsp:cNvSpPr/>
      </dsp:nvSpPr>
      <dsp:spPr>
        <a:xfrm>
          <a:off x="3274613" y="814698"/>
          <a:ext cx="2896591" cy="3377036"/>
        </a:xfrm>
        <a:prstGeom prst="rect">
          <a:avLst/>
        </a:prstGeom>
        <a:solidFill>
          <a:srgbClr val="FFFFFF"/>
        </a:solidFill>
        <a:ln w="12700" cap="flat" cmpd="sng" algn="ctr">
          <a:solidFill>
            <a:srgbClr val="1B6734">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sl-SI" sz="1400" kern="1200" dirty="0"/>
            <a:t> ki naslavljajo socialne, zaposlitvene, gospodarske in </a:t>
          </a:r>
          <a:r>
            <a:rPr lang="sl-SI" sz="1400" kern="1200" dirty="0" err="1"/>
            <a:t>okoljske</a:t>
          </a:r>
          <a:r>
            <a:rPr lang="sl-SI" sz="1400" kern="1200" dirty="0"/>
            <a:t> učinke, ki jih ima prehod na energetske in podnebne cilje Unije za leto 2030 ter na podnebno nevtralno gospodarstvo Unije do leta 2050 na podlagi Pariškega sporazuma.</a:t>
          </a:r>
        </a:p>
        <a:p>
          <a:pPr marL="114300" lvl="1" indent="-114300" algn="l" defTabSz="622300">
            <a:lnSpc>
              <a:spcPct val="90000"/>
            </a:lnSpc>
            <a:spcBef>
              <a:spcPct val="0"/>
            </a:spcBef>
            <a:spcAft>
              <a:spcPct val="15000"/>
            </a:spcAft>
            <a:buChar char="••"/>
          </a:pPr>
          <a:r>
            <a:rPr lang="sl-SI" sz="1400" kern="1200" dirty="0"/>
            <a:t>Območni načrt za pravični prehod </a:t>
          </a:r>
          <a:r>
            <a:rPr lang="sl-SI" sz="1400" b="1" kern="1200" dirty="0"/>
            <a:t>Savinjsko-Šaleške regije.</a:t>
          </a:r>
        </a:p>
        <a:p>
          <a:pPr marL="114300" lvl="1" indent="-114300" algn="l" defTabSz="622300">
            <a:lnSpc>
              <a:spcPct val="90000"/>
            </a:lnSpc>
            <a:spcBef>
              <a:spcPct val="0"/>
            </a:spcBef>
            <a:spcAft>
              <a:spcPct val="15000"/>
            </a:spcAft>
            <a:buChar char="••"/>
          </a:pPr>
          <a:r>
            <a:rPr lang="sl-SI" sz="1400" kern="1200" dirty="0"/>
            <a:t>Območni načrt za pravični prehod </a:t>
          </a:r>
          <a:r>
            <a:rPr lang="sl-SI" sz="1400" b="1" kern="1200" dirty="0"/>
            <a:t>Zasavske regije.</a:t>
          </a:r>
        </a:p>
      </dsp:txBody>
      <dsp:txXfrm>
        <a:off x="3274613" y="814698"/>
        <a:ext cx="2896591" cy="3377036"/>
      </dsp:txXfrm>
    </dsp:sp>
    <dsp:sp modelId="{617CC5D9-4B4F-43F1-B6D9-E8218AAE548F}">
      <dsp:nvSpPr>
        <dsp:cNvPr id="0" name=""/>
        <dsp:cNvSpPr/>
      </dsp:nvSpPr>
      <dsp:spPr>
        <a:xfrm>
          <a:off x="6607199" y="94200"/>
          <a:ext cx="2896591" cy="710096"/>
        </a:xfrm>
        <a:prstGeom prst="rect">
          <a:avLst/>
        </a:prstGeom>
        <a:solidFill>
          <a:srgbClr val="1B6734"/>
        </a:solidFill>
        <a:ln w="12700" cap="flat" cmpd="sng" algn="ctr">
          <a:solidFill>
            <a:srgbClr val="1B673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sl-SI" sz="1400" b="1" kern="1200" dirty="0"/>
            <a:t>STRATEŠKI DOKUMENTI</a:t>
          </a:r>
        </a:p>
      </dsp:txBody>
      <dsp:txXfrm>
        <a:off x="6607199" y="94200"/>
        <a:ext cx="2896591" cy="710096"/>
      </dsp:txXfrm>
    </dsp:sp>
    <dsp:sp modelId="{BA7BE2A9-1F4B-48B2-8B6B-9E18DA24F5E0}">
      <dsp:nvSpPr>
        <dsp:cNvPr id="0" name=""/>
        <dsp:cNvSpPr/>
      </dsp:nvSpPr>
      <dsp:spPr>
        <a:xfrm>
          <a:off x="6607199" y="804296"/>
          <a:ext cx="2896591" cy="3377036"/>
        </a:xfrm>
        <a:prstGeom prst="rect">
          <a:avLst/>
        </a:prstGeom>
        <a:solidFill>
          <a:srgbClr val="FFFFFF"/>
        </a:solidFill>
        <a:ln w="12700" cap="flat" cmpd="sng" algn="ctr">
          <a:solidFill>
            <a:srgbClr val="1B6734">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pl-PL" sz="1400" b="1" kern="1200" dirty="0"/>
            <a:t> Slovenska strategija pametne specializacije,</a:t>
          </a:r>
          <a:endParaRPr lang="sl-SI" sz="1400" b="1" kern="1200" dirty="0"/>
        </a:p>
        <a:p>
          <a:pPr marL="114300" lvl="1" indent="-114300" algn="l" defTabSz="622300">
            <a:lnSpc>
              <a:spcPct val="90000"/>
            </a:lnSpc>
            <a:spcBef>
              <a:spcPct val="0"/>
            </a:spcBef>
            <a:spcAft>
              <a:spcPct val="15000"/>
            </a:spcAft>
            <a:buChar char="••"/>
          </a:pPr>
          <a:r>
            <a:rPr lang="sl-SI" sz="1400" b="1" kern="1200" dirty="0"/>
            <a:t> </a:t>
          </a:r>
          <a:r>
            <a:rPr lang="pl-PL" sz="1400" b="1" kern="1200" dirty="0"/>
            <a:t>Nac. energetski in podnebni načrt,</a:t>
          </a:r>
          <a:endParaRPr lang="sl-SI" sz="1400" b="1" kern="1200" dirty="0"/>
        </a:p>
        <a:p>
          <a:pPr marL="114300" lvl="1" indent="-114300" algn="l" defTabSz="622300">
            <a:lnSpc>
              <a:spcPct val="90000"/>
            </a:lnSpc>
            <a:spcBef>
              <a:spcPct val="0"/>
            </a:spcBef>
            <a:spcAft>
              <a:spcPct val="15000"/>
            </a:spcAft>
            <a:buChar char="••"/>
          </a:pPr>
          <a:r>
            <a:rPr lang="sl-SI" sz="1400" b="1" kern="1200" dirty="0"/>
            <a:t> </a:t>
          </a:r>
          <a:r>
            <a:rPr lang="pl-PL" sz="1400" b="1" kern="1200" dirty="0"/>
            <a:t>Nac. strategija za izstop iz premoga in prestrukturiranje premogovnih regij – </a:t>
          </a:r>
          <a:r>
            <a:rPr lang="pl-PL" sz="1400" b="0" kern="1200" dirty="0"/>
            <a:t>predlog,</a:t>
          </a:r>
          <a:endParaRPr lang="sl-SI" sz="1400" b="0" kern="1200" dirty="0"/>
        </a:p>
        <a:p>
          <a:pPr marL="114300" lvl="1" indent="-114300" algn="l" defTabSz="622300">
            <a:lnSpc>
              <a:spcPct val="90000"/>
            </a:lnSpc>
            <a:spcBef>
              <a:spcPct val="0"/>
            </a:spcBef>
            <a:spcAft>
              <a:spcPct val="15000"/>
            </a:spcAft>
            <a:buChar char="••"/>
          </a:pPr>
          <a:r>
            <a:rPr lang="sl-SI" sz="1400" b="0" kern="1200" dirty="0"/>
            <a:t> </a:t>
          </a:r>
          <a:r>
            <a:rPr lang="sl-SI" sz="1400" b="1" kern="1200" dirty="0"/>
            <a:t>Območni razvojni načrt Savinjsko-Šaleške regije za obdobje 2021-2027,</a:t>
          </a:r>
        </a:p>
        <a:p>
          <a:pPr marL="114300" lvl="1" indent="-114300" algn="l" defTabSz="622300">
            <a:lnSpc>
              <a:spcPct val="90000"/>
            </a:lnSpc>
            <a:spcBef>
              <a:spcPct val="0"/>
            </a:spcBef>
            <a:spcAft>
              <a:spcPct val="15000"/>
            </a:spcAft>
            <a:buChar char="••"/>
          </a:pPr>
          <a:r>
            <a:rPr lang="sl-SI" sz="1400" b="1" kern="1200" dirty="0"/>
            <a:t> Trajnostna urbana strategija MO Velenje do leta 2025,</a:t>
          </a:r>
        </a:p>
        <a:p>
          <a:pPr marL="114300" lvl="1" indent="-114300" algn="l" defTabSz="622300">
            <a:lnSpc>
              <a:spcPct val="90000"/>
            </a:lnSpc>
            <a:spcBef>
              <a:spcPct val="0"/>
            </a:spcBef>
            <a:spcAft>
              <a:spcPct val="15000"/>
            </a:spcAft>
            <a:buChar char="••"/>
          </a:pPr>
          <a:r>
            <a:rPr lang="sl-SI" sz="1400" b="1" kern="1200" dirty="0"/>
            <a:t> </a:t>
          </a:r>
          <a:r>
            <a:rPr lang="pl-PL" sz="1400" b="1" kern="1200" dirty="0"/>
            <a:t>Regionalni razvojni program Zasavske regije 2021-2027 – </a:t>
          </a:r>
          <a:r>
            <a:rPr lang="pl-PL" sz="1400" b="0" kern="1200" dirty="0"/>
            <a:t>osnutek.</a:t>
          </a:r>
          <a:endParaRPr lang="sl-SI" sz="1400" b="0" kern="1200" dirty="0"/>
        </a:p>
        <a:p>
          <a:pPr marL="114300" lvl="1" indent="-114300" algn="l" defTabSz="622300">
            <a:lnSpc>
              <a:spcPct val="90000"/>
            </a:lnSpc>
            <a:spcBef>
              <a:spcPct val="0"/>
            </a:spcBef>
            <a:spcAft>
              <a:spcPct val="15000"/>
            </a:spcAft>
            <a:buChar char="••"/>
          </a:pPr>
          <a:endParaRPr lang="sl-SI" sz="1400" b="1" kern="1200" dirty="0"/>
        </a:p>
      </dsp:txBody>
      <dsp:txXfrm>
        <a:off x="6607199" y="804296"/>
        <a:ext cx="2896591" cy="3377036"/>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BF8675-7F7C-4F71-8B73-E9FA38D9DB07}" type="datetimeFigureOut">
              <a:rPr lang="sl-SI" smtClean="0"/>
              <a:t>12. 02. 2022</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D53661-9CFD-485D-9229-93091AD566BD}" type="slidenum">
              <a:rPr lang="sl-SI" smtClean="0"/>
              <a:t>‹#›</a:t>
            </a:fld>
            <a:endParaRPr lang="sl-SI"/>
          </a:p>
        </p:txBody>
      </p:sp>
    </p:spTree>
    <p:extLst>
      <p:ext uri="{BB962C8B-B14F-4D97-AF65-F5344CB8AC3E}">
        <p14:creationId xmlns:p14="http://schemas.microsoft.com/office/powerpoint/2010/main" val="999429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C0D53661-9CFD-485D-9229-93091AD566BD}" type="slidenum">
              <a:rPr lang="sl-SI" smtClean="0"/>
              <a:t>5</a:t>
            </a:fld>
            <a:endParaRPr lang="sl-SI"/>
          </a:p>
        </p:txBody>
      </p:sp>
    </p:spTree>
    <p:extLst>
      <p:ext uri="{BB962C8B-B14F-4D97-AF65-F5344CB8AC3E}">
        <p14:creationId xmlns:p14="http://schemas.microsoft.com/office/powerpoint/2010/main" val="1713607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C0D53661-9CFD-485D-9229-93091AD566BD}" type="slidenum">
              <a:rPr lang="sl-SI" smtClean="0"/>
              <a:t>6</a:t>
            </a:fld>
            <a:endParaRPr lang="sl-SI"/>
          </a:p>
        </p:txBody>
      </p:sp>
    </p:spTree>
    <p:extLst>
      <p:ext uri="{BB962C8B-B14F-4D97-AF65-F5344CB8AC3E}">
        <p14:creationId xmlns:p14="http://schemas.microsoft.com/office/powerpoint/2010/main" val="4201768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C0D53661-9CFD-485D-9229-93091AD566BD}" type="slidenum">
              <a:rPr lang="sl-SI" smtClean="0"/>
              <a:t>7</a:t>
            </a:fld>
            <a:endParaRPr lang="sl-SI"/>
          </a:p>
        </p:txBody>
      </p:sp>
    </p:spTree>
    <p:extLst>
      <p:ext uri="{BB962C8B-B14F-4D97-AF65-F5344CB8AC3E}">
        <p14:creationId xmlns:p14="http://schemas.microsoft.com/office/powerpoint/2010/main" val="2200924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8D672-9CF4-4C75-A64C-8E67ACD8BD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I"/>
          </a:p>
        </p:txBody>
      </p:sp>
      <p:sp>
        <p:nvSpPr>
          <p:cNvPr id="3" name="Subtitle 2">
            <a:extLst>
              <a:ext uri="{FF2B5EF4-FFF2-40B4-BE49-F238E27FC236}">
                <a16:creationId xmlns:a16="http://schemas.microsoft.com/office/drawing/2014/main" id="{C2695050-D848-4718-B8C7-22AD3C9FA5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I"/>
          </a:p>
        </p:txBody>
      </p:sp>
      <p:sp>
        <p:nvSpPr>
          <p:cNvPr id="4" name="Date Placeholder 3">
            <a:extLst>
              <a:ext uri="{FF2B5EF4-FFF2-40B4-BE49-F238E27FC236}">
                <a16:creationId xmlns:a16="http://schemas.microsoft.com/office/drawing/2014/main" id="{6DD8C5BA-1685-4D65-A20B-74BB49AA9E9D}"/>
              </a:ext>
            </a:extLst>
          </p:cNvPr>
          <p:cNvSpPr>
            <a:spLocks noGrp="1"/>
          </p:cNvSpPr>
          <p:nvPr>
            <p:ph type="dt" sz="half" idx="10"/>
          </p:nvPr>
        </p:nvSpPr>
        <p:spPr/>
        <p:txBody>
          <a:bodyPr/>
          <a:lstStyle/>
          <a:p>
            <a:fld id="{5803C8E4-5ADB-478C-B72B-4595B62A0ADB}" type="datetimeFigureOut">
              <a:rPr lang="en-SI" smtClean="0"/>
              <a:t>02/12/2022</a:t>
            </a:fld>
            <a:endParaRPr lang="en-SI"/>
          </a:p>
        </p:txBody>
      </p:sp>
      <p:sp>
        <p:nvSpPr>
          <p:cNvPr id="5" name="Footer Placeholder 4">
            <a:extLst>
              <a:ext uri="{FF2B5EF4-FFF2-40B4-BE49-F238E27FC236}">
                <a16:creationId xmlns:a16="http://schemas.microsoft.com/office/drawing/2014/main" id="{5EB9E5DA-5E34-4BE1-A786-AEA2453383D6}"/>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A874689D-DFB8-49EC-96B6-2E68E05464A8}"/>
              </a:ext>
            </a:extLst>
          </p:cNvPr>
          <p:cNvSpPr>
            <a:spLocks noGrp="1"/>
          </p:cNvSpPr>
          <p:nvPr>
            <p:ph type="sldNum" sz="quarter" idx="12"/>
          </p:nvPr>
        </p:nvSpPr>
        <p:spPr/>
        <p:txBody>
          <a:bodyPr/>
          <a:lstStyle/>
          <a:p>
            <a:fld id="{55325368-10A9-47EB-8A09-2EDA0CF84A13}" type="slidenum">
              <a:rPr lang="en-SI" smtClean="0"/>
              <a:t>‹#›</a:t>
            </a:fld>
            <a:endParaRPr lang="en-SI"/>
          </a:p>
        </p:txBody>
      </p:sp>
    </p:spTree>
    <p:extLst>
      <p:ext uri="{BB962C8B-B14F-4D97-AF65-F5344CB8AC3E}">
        <p14:creationId xmlns:p14="http://schemas.microsoft.com/office/powerpoint/2010/main" val="1635151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F9F6E-A570-45FF-9524-F5EA9B31ADCA}"/>
              </a:ext>
            </a:extLst>
          </p:cNvPr>
          <p:cNvSpPr>
            <a:spLocks noGrp="1"/>
          </p:cNvSpPr>
          <p:nvPr>
            <p:ph type="title"/>
          </p:nvPr>
        </p:nvSpPr>
        <p:spPr/>
        <p:txBody>
          <a:bodyPr/>
          <a:lstStyle/>
          <a:p>
            <a:r>
              <a:rPr lang="en-US"/>
              <a:t>Click to edit Master title style</a:t>
            </a:r>
            <a:endParaRPr lang="en-SI"/>
          </a:p>
        </p:txBody>
      </p:sp>
      <p:sp>
        <p:nvSpPr>
          <p:cNvPr id="3" name="Vertical Text Placeholder 2">
            <a:extLst>
              <a:ext uri="{FF2B5EF4-FFF2-40B4-BE49-F238E27FC236}">
                <a16:creationId xmlns:a16="http://schemas.microsoft.com/office/drawing/2014/main" id="{8D019229-FDB0-494A-82F9-2F58843E92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CCB53091-CA3C-43BD-B86C-FBC6CC7F3ADD}"/>
              </a:ext>
            </a:extLst>
          </p:cNvPr>
          <p:cNvSpPr>
            <a:spLocks noGrp="1"/>
          </p:cNvSpPr>
          <p:nvPr>
            <p:ph type="dt" sz="half" idx="10"/>
          </p:nvPr>
        </p:nvSpPr>
        <p:spPr/>
        <p:txBody>
          <a:bodyPr/>
          <a:lstStyle/>
          <a:p>
            <a:fld id="{5803C8E4-5ADB-478C-B72B-4595B62A0ADB}" type="datetimeFigureOut">
              <a:rPr lang="en-SI" smtClean="0"/>
              <a:t>02/12/2022</a:t>
            </a:fld>
            <a:endParaRPr lang="en-SI"/>
          </a:p>
        </p:txBody>
      </p:sp>
      <p:sp>
        <p:nvSpPr>
          <p:cNvPr id="5" name="Footer Placeholder 4">
            <a:extLst>
              <a:ext uri="{FF2B5EF4-FFF2-40B4-BE49-F238E27FC236}">
                <a16:creationId xmlns:a16="http://schemas.microsoft.com/office/drawing/2014/main" id="{49F7ACB3-6D69-45D6-9A93-704E3705D529}"/>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0C5FB6C4-EE4D-4A25-8D54-E586F716921B}"/>
              </a:ext>
            </a:extLst>
          </p:cNvPr>
          <p:cNvSpPr>
            <a:spLocks noGrp="1"/>
          </p:cNvSpPr>
          <p:nvPr>
            <p:ph type="sldNum" sz="quarter" idx="12"/>
          </p:nvPr>
        </p:nvSpPr>
        <p:spPr/>
        <p:txBody>
          <a:bodyPr/>
          <a:lstStyle/>
          <a:p>
            <a:fld id="{55325368-10A9-47EB-8A09-2EDA0CF84A13}" type="slidenum">
              <a:rPr lang="en-SI" smtClean="0"/>
              <a:t>‹#›</a:t>
            </a:fld>
            <a:endParaRPr lang="en-SI"/>
          </a:p>
        </p:txBody>
      </p:sp>
    </p:spTree>
    <p:extLst>
      <p:ext uri="{BB962C8B-B14F-4D97-AF65-F5344CB8AC3E}">
        <p14:creationId xmlns:p14="http://schemas.microsoft.com/office/powerpoint/2010/main" val="143488348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
  <p:cSld name="Pricing plan">
    <p:spTree>
      <p:nvGrpSpPr>
        <p:cNvPr id="1" name=""/>
        <p:cNvGrpSpPr/>
        <p:nvPr/>
      </p:nvGrpSpPr>
      <p:grpSpPr>
        <a:xfrm>
          <a:off x="0" y="0"/>
          <a:ext cx="0" cy="0"/>
          <a:chOff x="0" y="0"/>
          <a:chExt cx="0" cy="0"/>
        </a:xfrm>
      </p:grpSpPr>
      <p:sp>
        <p:nvSpPr>
          <p:cNvPr id="307" name="Shape 307" descr="Picture Placeholder 8"/>
          <p:cNvSpPr>
            <a:spLocks noGrp="1"/>
          </p:cNvSpPr>
          <p:nvPr>
            <p:ph type="pic" idx="13"/>
          </p:nvPr>
        </p:nvSpPr>
        <p:spPr>
          <a:xfrm>
            <a:off x="0" y="0"/>
            <a:ext cx="12190142" cy="5324624"/>
          </a:xfrm>
          <a:prstGeom prst="rect">
            <a:avLst/>
          </a:prstGeom>
        </p:spPr>
        <p:txBody>
          <a:bodyPr lIns="91439" rIns="91439">
            <a:noAutofit/>
          </a:bodyPr>
          <a:lstStyle/>
          <a:p>
            <a:endParaRPr/>
          </a:p>
        </p:txBody>
      </p:sp>
      <p:sp>
        <p:nvSpPr>
          <p:cNvPr id="308" name="Shape 308" descr="Picture Placeholder 8"/>
          <p:cNvSpPr>
            <a:spLocks noGrp="1"/>
          </p:cNvSpPr>
          <p:nvPr>
            <p:ph type="pic" sz="quarter" idx="14"/>
          </p:nvPr>
        </p:nvSpPr>
        <p:spPr>
          <a:xfrm>
            <a:off x="4819650" y="2206505"/>
            <a:ext cx="2552700" cy="3731987"/>
          </a:xfrm>
          <a:prstGeom prst="rect">
            <a:avLst/>
          </a:prstGeom>
        </p:spPr>
        <p:txBody>
          <a:bodyPr lIns="91439" rIns="91439">
            <a:noAutofit/>
          </a:bodyPr>
          <a:lstStyle/>
          <a:p>
            <a:endParaRPr/>
          </a:p>
        </p:txBody>
      </p:sp>
      <p:sp>
        <p:nvSpPr>
          <p:cNvPr id="309" name="Shape 309"/>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211343826"/>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tx">
  <p:cSld name="Contact us">
    <p:spTree>
      <p:nvGrpSpPr>
        <p:cNvPr id="1" name=""/>
        <p:cNvGrpSpPr/>
        <p:nvPr/>
      </p:nvGrpSpPr>
      <p:grpSpPr>
        <a:xfrm>
          <a:off x="0" y="0"/>
          <a:ext cx="0" cy="0"/>
          <a:chOff x="0" y="0"/>
          <a:chExt cx="0" cy="0"/>
        </a:xfrm>
      </p:grpSpPr>
      <p:sp>
        <p:nvSpPr>
          <p:cNvPr id="316" name="Shape 316" descr="Picture Placeholder 7"/>
          <p:cNvSpPr>
            <a:spLocks noGrp="1"/>
          </p:cNvSpPr>
          <p:nvPr>
            <p:ph type="pic" idx="13"/>
          </p:nvPr>
        </p:nvSpPr>
        <p:spPr>
          <a:xfrm>
            <a:off x="0" y="0"/>
            <a:ext cx="6096000" cy="6858000"/>
          </a:xfrm>
          <a:prstGeom prst="rect">
            <a:avLst/>
          </a:prstGeom>
        </p:spPr>
        <p:txBody>
          <a:bodyPr lIns="91439" rIns="91439">
            <a:noAutofit/>
          </a:bodyPr>
          <a:lstStyle/>
          <a:p>
            <a:endParaRPr/>
          </a:p>
        </p:txBody>
      </p:sp>
      <p:sp>
        <p:nvSpPr>
          <p:cNvPr id="317" name="Shape 317"/>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66380266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34433E-D5E2-4DCF-BC20-83A9D5D5390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I"/>
          </a:p>
        </p:txBody>
      </p:sp>
      <p:sp>
        <p:nvSpPr>
          <p:cNvPr id="3" name="Vertical Text Placeholder 2">
            <a:extLst>
              <a:ext uri="{FF2B5EF4-FFF2-40B4-BE49-F238E27FC236}">
                <a16:creationId xmlns:a16="http://schemas.microsoft.com/office/drawing/2014/main" id="{F1C3A94A-FE5E-43AF-BCB1-F45C5DB360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EF70CDA2-7F09-462D-8348-83C546B2A653}"/>
              </a:ext>
            </a:extLst>
          </p:cNvPr>
          <p:cNvSpPr>
            <a:spLocks noGrp="1"/>
          </p:cNvSpPr>
          <p:nvPr>
            <p:ph type="dt" sz="half" idx="10"/>
          </p:nvPr>
        </p:nvSpPr>
        <p:spPr/>
        <p:txBody>
          <a:bodyPr/>
          <a:lstStyle/>
          <a:p>
            <a:fld id="{5803C8E4-5ADB-478C-B72B-4595B62A0ADB}" type="datetimeFigureOut">
              <a:rPr lang="en-SI" smtClean="0"/>
              <a:t>02/12/2022</a:t>
            </a:fld>
            <a:endParaRPr lang="en-SI"/>
          </a:p>
        </p:txBody>
      </p:sp>
      <p:sp>
        <p:nvSpPr>
          <p:cNvPr id="5" name="Footer Placeholder 4">
            <a:extLst>
              <a:ext uri="{FF2B5EF4-FFF2-40B4-BE49-F238E27FC236}">
                <a16:creationId xmlns:a16="http://schemas.microsoft.com/office/drawing/2014/main" id="{2688E317-4C60-4C46-9F9D-287679EC0736}"/>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60D054F3-46ED-4D34-BD9A-4A429B0FFA62}"/>
              </a:ext>
            </a:extLst>
          </p:cNvPr>
          <p:cNvSpPr>
            <a:spLocks noGrp="1"/>
          </p:cNvSpPr>
          <p:nvPr>
            <p:ph type="sldNum" sz="quarter" idx="12"/>
          </p:nvPr>
        </p:nvSpPr>
        <p:spPr/>
        <p:txBody>
          <a:bodyPr/>
          <a:lstStyle/>
          <a:p>
            <a:fld id="{55325368-10A9-47EB-8A09-2EDA0CF84A13}" type="slidenum">
              <a:rPr lang="en-SI" smtClean="0"/>
              <a:t>‹#›</a:t>
            </a:fld>
            <a:endParaRPr lang="en-SI"/>
          </a:p>
        </p:txBody>
      </p:sp>
    </p:spTree>
    <p:extLst>
      <p:ext uri="{BB962C8B-B14F-4D97-AF65-F5344CB8AC3E}">
        <p14:creationId xmlns:p14="http://schemas.microsoft.com/office/powerpoint/2010/main" val="3953983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p>
        </p:txBody>
      </p:sp>
      <p:sp>
        <p:nvSpPr>
          <p:cNvPr id="4" name="Označba mesta datum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12. 02. 2022</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značba mesta no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številke diapoz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4633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12. 02. 2022</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značba mesta no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številke diapoz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62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12. 02. 2022</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značba mesta no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številke diapoz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7889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12. 02. 2022</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no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Označba mesta številke diapoz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5850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12. 02. 2022</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Označba mesta noge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Označba mesta številke diapoz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9714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12. 02. 2022</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Označba mesta noge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značba mesta številke diapoz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5603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12. 02. 2022</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Označba mesta noge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Označba mesta številke diapoz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2566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12. 02. 2022</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no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Označba mesta številke diapoz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9612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CAD8C-75C6-4E6B-831C-B98FF85C13F8}"/>
              </a:ext>
            </a:extLst>
          </p:cNvPr>
          <p:cNvSpPr>
            <a:spLocks noGrp="1"/>
          </p:cNvSpPr>
          <p:nvPr>
            <p:ph type="title"/>
          </p:nvPr>
        </p:nvSpPr>
        <p:spPr/>
        <p:txBody>
          <a:bodyPr/>
          <a:lstStyle/>
          <a:p>
            <a:r>
              <a:rPr lang="en-US"/>
              <a:t>Click to edit Master title style</a:t>
            </a:r>
            <a:endParaRPr lang="en-SI"/>
          </a:p>
        </p:txBody>
      </p:sp>
      <p:sp>
        <p:nvSpPr>
          <p:cNvPr id="3" name="Content Placeholder 2">
            <a:extLst>
              <a:ext uri="{FF2B5EF4-FFF2-40B4-BE49-F238E27FC236}">
                <a16:creationId xmlns:a16="http://schemas.microsoft.com/office/drawing/2014/main" id="{17404565-4A4F-4D71-ABD1-ACEA8BDE39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02B00CA3-12FC-40E4-9416-DC7495218128}"/>
              </a:ext>
            </a:extLst>
          </p:cNvPr>
          <p:cNvSpPr>
            <a:spLocks noGrp="1"/>
          </p:cNvSpPr>
          <p:nvPr>
            <p:ph type="dt" sz="half" idx="10"/>
          </p:nvPr>
        </p:nvSpPr>
        <p:spPr/>
        <p:txBody>
          <a:bodyPr/>
          <a:lstStyle/>
          <a:p>
            <a:fld id="{5803C8E4-5ADB-478C-B72B-4595B62A0ADB}" type="datetimeFigureOut">
              <a:rPr lang="en-SI" smtClean="0"/>
              <a:t>02/12/2022</a:t>
            </a:fld>
            <a:endParaRPr lang="en-SI"/>
          </a:p>
        </p:txBody>
      </p:sp>
      <p:sp>
        <p:nvSpPr>
          <p:cNvPr id="5" name="Footer Placeholder 4">
            <a:extLst>
              <a:ext uri="{FF2B5EF4-FFF2-40B4-BE49-F238E27FC236}">
                <a16:creationId xmlns:a16="http://schemas.microsoft.com/office/drawing/2014/main" id="{74D7D16D-0851-4ED1-978F-03E097B66D56}"/>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30ADAEB1-6B2E-42BD-BE53-8A48F05D3273}"/>
              </a:ext>
            </a:extLst>
          </p:cNvPr>
          <p:cNvSpPr>
            <a:spLocks noGrp="1"/>
          </p:cNvSpPr>
          <p:nvPr>
            <p:ph type="sldNum" sz="quarter" idx="12"/>
          </p:nvPr>
        </p:nvSpPr>
        <p:spPr/>
        <p:txBody>
          <a:bodyPr/>
          <a:lstStyle/>
          <a:p>
            <a:fld id="{55325368-10A9-47EB-8A09-2EDA0CF84A13}" type="slidenum">
              <a:rPr lang="en-SI" smtClean="0"/>
              <a:t>‹#›</a:t>
            </a:fld>
            <a:endParaRPr lang="en-SI"/>
          </a:p>
        </p:txBody>
      </p:sp>
    </p:spTree>
    <p:extLst>
      <p:ext uri="{BB962C8B-B14F-4D97-AF65-F5344CB8AC3E}">
        <p14:creationId xmlns:p14="http://schemas.microsoft.com/office/powerpoint/2010/main" val="1741228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12. 02. 2022</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no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Označba mesta številke diapoz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327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12. 02. 2022</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značba mesta no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številke diapoz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4987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12. 02. 2022</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značba mesta no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številke diapoz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2227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5_Title Slide">
    <p:spTree>
      <p:nvGrpSpPr>
        <p:cNvPr id="1" name=""/>
        <p:cNvGrpSpPr/>
        <p:nvPr/>
      </p:nvGrpSpPr>
      <p:grpSpPr>
        <a:xfrm>
          <a:off x="0" y="0"/>
          <a:ext cx="0" cy="0"/>
          <a:chOff x="0" y="0"/>
          <a:chExt cx="0" cy="0"/>
        </a:xfrm>
      </p:grpSpPr>
      <p:sp>
        <p:nvSpPr>
          <p:cNvPr id="201" name="Shape 201" descr="Picture Placeholder 2"/>
          <p:cNvSpPr>
            <a:spLocks noGrp="1"/>
          </p:cNvSpPr>
          <p:nvPr>
            <p:ph type="pic" idx="13"/>
          </p:nvPr>
        </p:nvSpPr>
        <p:spPr>
          <a:xfrm>
            <a:off x="0" y="0"/>
            <a:ext cx="12192000" cy="6858000"/>
          </a:xfrm>
          <a:prstGeom prst="rect">
            <a:avLst/>
          </a:prstGeom>
          <a:ln w="12700"/>
        </p:spPr>
        <p:txBody>
          <a:bodyPr tIns="45719" bIns="45719">
            <a:noAutofit/>
          </a:bodyPr>
          <a:lstStyle/>
          <a:p>
            <a:endParaRPr/>
          </a:p>
        </p:txBody>
      </p:sp>
      <p:sp>
        <p:nvSpPr>
          <p:cNvPr id="202" name="Shape 202" descr="Picture Placeholder 4"/>
          <p:cNvSpPr>
            <a:spLocks noGrp="1"/>
          </p:cNvSpPr>
          <p:nvPr>
            <p:ph type="pic" sz="quarter" idx="14"/>
          </p:nvPr>
        </p:nvSpPr>
        <p:spPr>
          <a:xfrm>
            <a:off x="8886826" y="1095375"/>
            <a:ext cx="3305176" cy="4667250"/>
          </a:xfrm>
          <a:prstGeom prst="rect">
            <a:avLst/>
          </a:prstGeom>
          <a:ln w="12700"/>
        </p:spPr>
        <p:txBody>
          <a:bodyPr tIns="45719" bIns="45719">
            <a:noAutofit/>
          </a:bodyPr>
          <a:lstStyle/>
          <a:p>
            <a:endParaRPr/>
          </a:p>
        </p:txBody>
      </p:sp>
      <p:sp>
        <p:nvSpPr>
          <p:cNvPr id="203" name="Shape 203"/>
          <p:cNvSpPr>
            <a:spLocks noGrp="1"/>
          </p:cNvSpPr>
          <p:nvPr>
            <p:ph type="body" sz="quarter" idx="1"/>
          </p:nvPr>
        </p:nvSpPr>
        <p:spPr>
          <a:xfrm>
            <a:off x="1163410" y="2228850"/>
            <a:ext cx="4386490" cy="723899"/>
          </a:xfrm>
          <a:prstGeom prst="rect">
            <a:avLst/>
          </a:prstGeom>
        </p:spPr>
        <p:txBody>
          <a:bodyPr anchor="ctr"/>
          <a:lstStyle>
            <a:lvl1pPr marL="0" indent="0">
              <a:lnSpc>
                <a:spcPct val="100000"/>
              </a:lnSpc>
              <a:buSzTx/>
              <a:buFontTx/>
              <a:buNone/>
              <a:defRPr sz="3600" b="1">
                <a:solidFill>
                  <a:srgbClr val="FFFFFF"/>
                </a:solidFill>
              </a:defRPr>
            </a:lvl1pPr>
            <a:lvl2pPr marL="571500" indent="-342900">
              <a:lnSpc>
                <a:spcPct val="100000"/>
              </a:lnSpc>
              <a:buFontTx/>
              <a:defRPr sz="3600" b="1">
                <a:solidFill>
                  <a:srgbClr val="FFFFFF"/>
                </a:solidFill>
              </a:defRPr>
            </a:lvl2pPr>
            <a:lvl3pPr marL="868680" indent="-411480">
              <a:lnSpc>
                <a:spcPct val="100000"/>
              </a:lnSpc>
              <a:buFontTx/>
              <a:defRPr sz="3600" b="1">
                <a:solidFill>
                  <a:srgbClr val="FFFFFF"/>
                </a:solidFill>
              </a:defRPr>
            </a:lvl3pPr>
            <a:lvl4pPr marL="1143000" indent="-457200">
              <a:lnSpc>
                <a:spcPct val="100000"/>
              </a:lnSpc>
              <a:buFontTx/>
              <a:defRPr sz="3600" b="1">
                <a:solidFill>
                  <a:srgbClr val="FFFFFF"/>
                </a:solidFill>
              </a:defRPr>
            </a:lvl4pPr>
            <a:lvl5pPr marL="1371600" indent="-457200">
              <a:lnSpc>
                <a:spcPct val="100000"/>
              </a:lnSpc>
              <a:buFontTx/>
              <a:defRPr sz="36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04" name="Shape 204"/>
          <p:cNvSpPr>
            <a:spLocks noGrp="1"/>
          </p:cNvSpPr>
          <p:nvPr>
            <p:ph type="sldNum" sz="quarter" idx="2"/>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079288"/>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p>
        </p:txBody>
      </p:sp>
      <p:sp>
        <p:nvSpPr>
          <p:cNvPr id="4" name="Označba mesta datum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12. 02. 2022</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značba mesta no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številke diapoz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3146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12. 02. 2022</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značba mesta no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številke diapoz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0278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12. 02. 2022</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značba mesta no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številke diapoz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00068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12. 02. 2022</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no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Označba mesta številke diapoz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27419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12. 02. 2022</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Označba mesta noge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Označba mesta številke diapoz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4497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12. 02. 2022</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Označba mesta noge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značba mesta številke diapoz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913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D65C8-893B-4F37-863B-48881115F6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I"/>
          </a:p>
        </p:txBody>
      </p:sp>
      <p:sp>
        <p:nvSpPr>
          <p:cNvPr id="3" name="Text Placeholder 2">
            <a:extLst>
              <a:ext uri="{FF2B5EF4-FFF2-40B4-BE49-F238E27FC236}">
                <a16:creationId xmlns:a16="http://schemas.microsoft.com/office/drawing/2014/main" id="{69C28BDB-D7C9-4256-8E64-C75A6A210A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0FB116-E3C7-4CE0-A705-4917D9CECB91}"/>
              </a:ext>
            </a:extLst>
          </p:cNvPr>
          <p:cNvSpPr>
            <a:spLocks noGrp="1"/>
          </p:cNvSpPr>
          <p:nvPr>
            <p:ph type="dt" sz="half" idx="10"/>
          </p:nvPr>
        </p:nvSpPr>
        <p:spPr/>
        <p:txBody>
          <a:bodyPr/>
          <a:lstStyle/>
          <a:p>
            <a:fld id="{5803C8E4-5ADB-478C-B72B-4595B62A0ADB}" type="datetimeFigureOut">
              <a:rPr lang="en-SI" smtClean="0"/>
              <a:t>02/12/2022</a:t>
            </a:fld>
            <a:endParaRPr lang="en-SI"/>
          </a:p>
        </p:txBody>
      </p:sp>
      <p:sp>
        <p:nvSpPr>
          <p:cNvPr id="5" name="Footer Placeholder 4">
            <a:extLst>
              <a:ext uri="{FF2B5EF4-FFF2-40B4-BE49-F238E27FC236}">
                <a16:creationId xmlns:a16="http://schemas.microsoft.com/office/drawing/2014/main" id="{9A268FAC-7302-4D5E-825A-269BDF375BEE}"/>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0EE2C7D7-1616-4580-BA63-9220A2C34CC5}"/>
              </a:ext>
            </a:extLst>
          </p:cNvPr>
          <p:cNvSpPr>
            <a:spLocks noGrp="1"/>
          </p:cNvSpPr>
          <p:nvPr>
            <p:ph type="sldNum" sz="quarter" idx="12"/>
          </p:nvPr>
        </p:nvSpPr>
        <p:spPr/>
        <p:txBody>
          <a:bodyPr/>
          <a:lstStyle/>
          <a:p>
            <a:fld id="{55325368-10A9-47EB-8A09-2EDA0CF84A13}" type="slidenum">
              <a:rPr lang="en-SI" smtClean="0"/>
              <a:t>‹#›</a:t>
            </a:fld>
            <a:endParaRPr lang="en-SI"/>
          </a:p>
        </p:txBody>
      </p:sp>
    </p:spTree>
    <p:extLst>
      <p:ext uri="{BB962C8B-B14F-4D97-AF65-F5344CB8AC3E}">
        <p14:creationId xmlns:p14="http://schemas.microsoft.com/office/powerpoint/2010/main" val="30766375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12. 02. 2022</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Označba mesta noge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Označba mesta številke diapoz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49113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12. 02. 2022</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no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Označba mesta številke diapoz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56525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12. 02. 2022</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no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Označba mesta številke diapoz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25789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12. 02. 2022</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značba mesta no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številke diapoz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07780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12. 02. 2022</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značba mesta no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številke diapoz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91551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5_Title Slide">
    <p:spTree>
      <p:nvGrpSpPr>
        <p:cNvPr id="1" name=""/>
        <p:cNvGrpSpPr/>
        <p:nvPr/>
      </p:nvGrpSpPr>
      <p:grpSpPr>
        <a:xfrm>
          <a:off x="0" y="0"/>
          <a:ext cx="0" cy="0"/>
          <a:chOff x="0" y="0"/>
          <a:chExt cx="0" cy="0"/>
        </a:xfrm>
      </p:grpSpPr>
      <p:sp>
        <p:nvSpPr>
          <p:cNvPr id="201" name="Shape 201" descr="Picture Placeholder 2"/>
          <p:cNvSpPr>
            <a:spLocks noGrp="1"/>
          </p:cNvSpPr>
          <p:nvPr>
            <p:ph type="pic" idx="13"/>
          </p:nvPr>
        </p:nvSpPr>
        <p:spPr>
          <a:xfrm>
            <a:off x="0" y="0"/>
            <a:ext cx="12192000" cy="6858000"/>
          </a:xfrm>
          <a:prstGeom prst="rect">
            <a:avLst/>
          </a:prstGeom>
          <a:ln w="12700"/>
        </p:spPr>
        <p:txBody>
          <a:bodyPr tIns="45719" bIns="45719">
            <a:noAutofit/>
          </a:bodyPr>
          <a:lstStyle/>
          <a:p>
            <a:endParaRPr/>
          </a:p>
        </p:txBody>
      </p:sp>
      <p:sp>
        <p:nvSpPr>
          <p:cNvPr id="202" name="Shape 202" descr="Picture Placeholder 4"/>
          <p:cNvSpPr>
            <a:spLocks noGrp="1"/>
          </p:cNvSpPr>
          <p:nvPr>
            <p:ph type="pic" sz="quarter" idx="14"/>
          </p:nvPr>
        </p:nvSpPr>
        <p:spPr>
          <a:xfrm>
            <a:off x="8886826" y="1095375"/>
            <a:ext cx="3305176" cy="4667250"/>
          </a:xfrm>
          <a:prstGeom prst="rect">
            <a:avLst/>
          </a:prstGeom>
          <a:ln w="12700"/>
        </p:spPr>
        <p:txBody>
          <a:bodyPr tIns="45719" bIns="45719">
            <a:noAutofit/>
          </a:bodyPr>
          <a:lstStyle/>
          <a:p>
            <a:endParaRPr/>
          </a:p>
        </p:txBody>
      </p:sp>
      <p:sp>
        <p:nvSpPr>
          <p:cNvPr id="203" name="Shape 203"/>
          <p:cNvSpPr>
            <a:spLocks noGrp="1"/>
          </p:cNvSpPr>
          <p:nvPr>
            <p:ph type="body" sz="quarter" idx="1"/>
          </p:nvPr>
        </p:nvSpPr>
        <p:spPr>
          <a:xfrm>
            <a:off x="1163410" y="2228850"/>
            <a:ext cx="4386490" cy="723899"/>
          </a:xfrm>
          <a:prstGeom prst="rect">
            <a:avLst/>
          </a:prstGeom>
        </p:spPr>
        <p:txBody>
          <a:bodyPr anchor="ctr"/>
          <a:lstStyle>
            <a:lvl1pPr marL="0" indent="0">
              <a:lnSpc>
                <a:spcPct val="100000"/>
              </a:lnSpc>
              <a:buSzTx/>
              <a:buFontTx/>
              <a:buNone/>
              <a:defRPr sz="3600" b="1">
                <a:solidFill>
                  <a:srgbClr val="FFFFFF"/>
                </a:solidFill>
              </a:defRPr>
            </a:lvl1pPr>
            <a:lvl2pPr marL="571500" indent="-342900">
              <a:lnSpc>
                <a:spcPct val="100000"/>
              </a:lnSpc>
              <a:buFontTx/>
              <a:defRPr sz="3600" b="1">
                <a:solidFill>
                  <a:srgbClr val="FFFFFF"/>
                </a:solidFill>
              </a:defRPr>
            </a:lvl2pPr>
            <a:lvl3pPr marL="868680" indent="-411480">
              <a:lnSpc>
                <a:spcPct val="100000"/>
              </a:lnSpc>
              <a:buFontTx/>
              <a:defRPr sz="3600" b="1">
                <a:solidFill>
                  <a:srgbClr val="FFFFFF"/>
                </a:solidFill>
              </a:defRPr>
            </a:lvl3pPr>
            <a:lvl4pPr marL="1143000" indent="-457200">
              <a:lnSpc>
                <a:spcPct val="100000"/>
              </a:lnSpc>
              <a:buFontTx/>
              <a:defRPr sz="3600" b="1">
                <a:solidFill>
                  <a:srgbClr val="FFFFFF"/>
                </a:solidFill>
              </a:defRPr>
            </a:lvl4pPr>
            <a:lvl5pPr marL="1371600" indent="-457200">
              <a:lnSpc>
                <a:spcPct val="100000"/>
              </a:lnSpc>
              <a:buFontTx/>
              <a:defRPr sz="36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04" name="Shape 204"/>
          <p:cNvSpPr>
            <a:spLocks noGrp="1"/>
          </p:cNvSpPr>
          <p:nvPr>
            <p:ph type="sldNum" sz="quarter" idx="2"/>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1437744"/>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p>
        </p:txBody>
      </p:sp>
      <p:sp>
        <p:nvSpPr>
          <p:cNvPr id="4" name="Označba mesta datum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12. 02. 2022</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značba mesta no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številke diapoz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05022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12. 02. 2022</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značba mesta no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številke diapoz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66044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12. 02. 2022</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značba mesta no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številke diapoz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74928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12. 02. 2022</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no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Označba mesta številke diapoz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7017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1AE76-F67E-4324-A804-BDE9C07374FF}"/>
              </a:ext>
            </a:extLst>
          </p:cNvPr>
          <p:cNvSpPr>
            <a:spLocks noGrp="1"/>
          </p:cNvSpPr>
          <p:nvPr>
            <p:ph type="title"/>
          </p:nvPr>
        </p:nvSpPr>
        <p:spPr/>
        <p:txBody>
          <a:bodyPr/>
          <a:lstStyle/>
          <a:p>
            <a:r>
              <a:rPr lang="en-US"/>
              <a:t>Click to edit Master title style</a:t>
            </a:r>
            <a:endParaRPr lang="en-SI"/>
          </a:p>
        </p:txBody>
      </p:sp>
      <p:sp>
        <p:nvSpPr>
          <p:cNvPr id="3" name="Content Placeholder 2">
            <a:extLst>
              <a:ext uri="{FF2B5EF4-FFF2-40B4-BE49-F238E27FC236}">
                <a16:creationId xmlns:a16="http://schemas.microsoft.com/office/drawing/2014/main" id="{2F4F8B3A-4410-4B46-ACA3-8E00A8D573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Content Placeholder 3">
            <a:extLst>
              <a:ext uri="{FF2B5EF4-FFF2-40B4-BE49-F238E27FC236}">
                <a16:creationId xmlns:a16="http://schemas.microsoft.com/office/drawing/2014/main" id="{F10C5280-2FFD-403E-8244-09C6A7DF64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5" name="Date Placeholder 4">
            <a:extLst>
              <a:ext uri="{FF2B5EF4-FFF2-40B4-BE49-F238E27FC236}">
                <a16:creationId xmlns:a16="http://schemas.microsoft.com/office/drawing/2014/main" id="{D08C72E4-8152-450D-BBE1-795357953697}"/>
              </a:ext>
            </a:extLst>
          </p:cNvPr>
          <p:cNvSpPr>
            <a:spLocks noGrp="1"/>
          </p:cNvSpPr>
          <p:nvPr>
            <p:ph type="dt" sz="half" idx="10"/>
          </p:nvPr>
        </p:nvSpPr>
        <p:spPr/>
        <p:txBody>
          <a:bodyPr/>
          <a:lstStyle/>
          <a:p>
            <a:fld id="{5803C8E4-5ADB-478C-B72B-4595B62A0ADB}" type="datetimeFigureOut">
              <a:rPr lang="en-SI" smtClean="0"/>
              <a:t>02/12/2022</a:t>
            </a:fld>
            <a:endParaRPr lang="en-SI"/>
          </a:p>
        </p:txBody>
      </p:sp>
      <p:sp>
        <p:nvSpPr>
          <p:cNvPr id="6" name="Footer Placeholder 5">
            <a:extLst>
              <a:ext uri="{FF2B5EF4-FFF2-40B4-BE49-F238E27FC236}">
                <a16:creationId xmlns:a16="http://schemas.microsoft.com/office/drawing/2014/main" id="{28AF7D83-77DB-4632-A61D-0083E8184AE1}"/>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DCE2CF08-7E92-4A29-B5FB-E63D9094D2F3}"/>
              </a:ext>
            </a:extLst>
          </p:cNvPr>
          <p:cNvSpPr>
            <a:spLocks noGrp="1"/>
          </p:cNvSpPr>
          <p:nvPr>
            <p:ph type="sldNum" sz="quarter" idx="12"/>
          </p:nvPr>
        </p:nvSpPr>
        <p:spPr/>
        <p:txBody>
          <a:bodyPr/>
          <a:lstStyle/>
          <a:p>
            <a:fld id="{55325368-10A9-47EB-8A09-2EDA0CF84A13}" type="slidenum">
              <a:rPr lang="en-SI" smtClean="0"/>
              <a:t>‹#›</a:t>
            </a:fld>
            <a:endParaRPr lang="en-SI"/>
          </a:p>
        </p:txBody>
      </p:sp>
    </p:spTree>
    <p:extLst>
      <p:ext uri="{BB962C8B-B14F-4D97-AF65-F5344CB8AC3E}">
        <p14:creationId xmlns:p14="http://schemas.microsoft.com/office/powerpoint/2010/main" val="14674263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12. 02. 2022</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Označba mesta noge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Označba mesta številke diapoz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69145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12. 02. 2022</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Označba mesta noge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značba mesta številke diapoz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33239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12. 02. 2022</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Označba mesta noge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Označba mesta številke diapoz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72779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12. 02. 2022</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no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Označba mesta številke diapoz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47194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12. 02. 2022</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no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Označba mesta številke diapoz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67115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12. 02. 2022</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značba mesta no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številke diapoz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7583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12. 02. 2022</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značba mesta no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številke diapoz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08216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5_Title Slide">
    <p:spTree>
      <p:nvGrpSpPr>
        <p:cNvPr id="1" name=""/>
        <p:cNvGrpSpPr/>
        <p:nvPr/>
      </p:nvGrpSpPr>
      <p:grpSpPr>
        <a:xfrm>
          <a:off x="0" y="0"/>
          <a:ext cx="0" cy="0"/>
          <a:chOff x="0" y="0"/>
          <a:chExt cx="0" cy="0"/>
        </a:xfrm>
      </p:grpSpPr>
      <p:sp>
        <p:nvSpPr>
          <p:cNvPr id="201" name="Shape 201" descr="Picture Placeholder 2"/>
          <p:cNvSpPr>
            <a:spLocks noGrp="1"/>
          </p:cNvSpPr>
          <p:nvPr>
            <p:ph type="pic" idx="13"/>
          </p:nvPr>
        </p:nvSpPr>
        <p:spPr>
          <a:xfrm>
            <a:off x="0" y="0"/>
            <a:ext cx="12192000" cy="6858000"/>
          </a:xfrm>
          <a:prstGeom prst="rect">
            <a:avLst/>
          </a:prstGeom>
          <a:ln w="12700"/>
        </p:spPr>
        <p:txBody>
          <a:bodyPr tIns="45719" bIns="45719">
            <a:noAutofit/>
          </a:bodyPr>
          <a:lstStyle/>
          <a:p>
            <a:endParaRPr/>
          </a:p>
        </p:txBody>
      </p:sp>
      <p:sp>
        <p:nvSpPr>
          <p:cNvPr id="202" name="Shape 202" descr="Picture Placeholder 4"/>
          <p:cNvSpPr>
            <a:spLocks noGrp="1"/>
          </p:cNvSpPr>
          <p:nvPr>
            <p:ph type="pic" sz="quarter" idx="14"/>
          </p:nvPr>
        </p:nvSpPr>
        <p:spPr>
          <a:xfrm>
            <a:off x="8886826" y="1095375"/>
            <a:ext cx="3305176" cy="4667250"/>
          </a:xfrm>
          <a:prstGeom prst="rect">
            <a:avLst/>
          </a:prstGeom>
          <a:ln w="12700"/>
        </p:spPr>
        <p:txBody>
          <a:bodyPr tIns="45719" bIns="45719">
            <a:noAutofit/>
          </a:bodyPr>
          <a:lstStyle/>
          <a:p>
            <a:endParaRPr/>
          </a:p>
        </p:txBody>
      </p:sp>
      <p:sp>
        <p:nvSpPr>
          <p:cNvPr id="203" name="Shape 203"/>
          <p:cNvSpPr>
            <a:spLocks noGrp="1"/>
          </p:cNvSpPr>
          <p:nvPr>
            <p:ph type="body" sz="quarter" idx="1"/>
          </p:nvPr>
        </p:nvSpPr>
        <p:spPr>
          <a:xfrm>
            <a:off x="1163410" y="2228850"/>
            <a:ext cx="4386490" cy="723899"/>
          </a:xfrm>
          <a:prstGeom prst="rect">
            <a:avLst/>
          </a:prstGeom>
        </p:spPr>
        <p:txBody>
          <a:bodyPr anchor="ctr"/>
          <a:lstStyle>
            <a:lvl1pPr marL="0" indent="0">
              <a:lnSpc>
                <a:spcPct val="100000"/>
              </a:lnSpc>
              <a:buSzTx/>
              <a:buFontTx/>
              <a:buNone/>
              <a:defRPr sz="3600" b="1">
                <a:solidFill>
                  <a:srgbClr val="FFFFFF"/>
                </a:solidFill>
              </a:defRPr>
            </a:lvl1pPr>
            <a:lvl2pPr marL="571500" indent="-342900">
              <a:lnSpc>
                <a:spcPct val="100000"/>
              </a:lnSpc>
              <a:buFontTx/>
              <a:defRPr sz="3600" b="1">
                <a:solidFill>
                  <a:srgbClr val="FFFFFF"/>
                </a:solidFill>
              </a:defRPr>
            </a:lvl2pPr>
            <a:lvl3pPr marL="868680" indent="-411480">
              <a:lnSpc>
                <a:spcPct val="100000"/>
              </a:lnSpc>
              <a:buFontTx/>
              <a:defRPr sz="3600" b="1">
                <a:solidFill>
                  <a:srgbClr val="FFFFFF"/>
                </a:solidFill>
              </a:defRPr>
            </a:lvl3pPr>
            <a:lvl4pPr marL="1143000" indent="-457200">
              <a:lnSpc>
                <a:spcPct val="100000"/>
              </a:lnSpc>
              <a:buFontTx/>
              <a:defRPr sz="3600" b="1">
                <a:solidFill>
                  <a:srgbClr val="FFFFFF"/>
                </a:solidFill>
              </a:defRPr>
            </a:lvl4pPr>
            <a:lvl5pPr marL="1371600" indent="-457200">
              <a:lnSpc>
                <a:spcPct val="100000"/>
              </a:lnSpc>
              <a:buFontTx/>
              <a:defRPr sz="36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04" name="Shape 204"/>
          <p:cNvSpPr>
            <a:spLocks noGrp="1"/>
          </p:cNvSpPr>
          <p:nvPr>
            <p:ph type="sldNum" sz="quarter" idx="2"/>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3217516"/>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02 options">
    <p:spTree>
      <p:nvGrpSpPr>
        <p:cNvPr id="1" name=""/>
        <p:cNvGrpSpPr/>
        <p:nvPr/>
      </p:nvGrpSpPr>
      <p:grpSpPr>
        <a:xfrm>
          <a:off x="0" y="0"/>
          <a:ext cx="0" cy="0"/>
          <a:chOff x="0" y="0"/>
          <a:chExt cx="0" cy="0"/>
        </a:xfrm>
      </p:grpSpPr>
      <p:sp>
        <p:nvSpPr>
          <p:cNvPr id="34" name="Text Placeholder 33"/>
          <p:cNvSpPr>
            <a:spLocks noGrp="1"/>
          </p:cNvSpPr>
          <p:nvPr>
            <p:ph type="body" sz="quarter" idx="11" hasCustomPrompt="1"/>
          </p:nvPr>
        </p:nvSpPr>
        <p:spPr>
          <a:xfrm>
            <a:off x="840105" y="3279774"/>
            <a:ext cx="2531746" cy="1558925"/>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37" name="Text Placeholder 36"/>
          <p:cNvSpPr>
            <a:spLocks noGrp="1"/>
          </p:cNvSpPr>
          <p:nvPr>
            <p:ph type="body" sz="quarter" idx="12" hasCustomPrompt="1"/>
          </p:nvPr>
        </p:nvSpPr>
        <p:spPr>
          <a:xfrm>
            <a:off x="8905875" y="2484438"/>
            <a:ext cx="2489516" cy="541338"/>
          </a:xfrm>
        </p:spPr>
        <p:txBody>
          <a:bodyPr>
            <a:noAutofit/>
          </a:bodyPr>
          <a:lstStyle>
            <a:lvl1pPr marL="0" indent="0" algn="r">
              <a:buNone/>
              <a:defRPr kumimoji="0" lang="en-US" sz="24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02</a:t>
            </a:r>
            <a:endParaRPr lang="ru-RU" dirty="0"/>
          </a:p>
        </p:txBody>
      </p:sp>
      <p:sp>
        <p:nvSpPr>
          <p:cNvPr id="44" name="Text Placeholder 33"/>
          <p:cNvSpPr>
            <a:spLocks noGrp="1"/>
          </p:cNvSpPr>
          <p:nvPr>
            <p:ph type="body" sz="quarter" idx="13" hasCustomPrompt="1"/>
          </p:nvPr>
        </p:nvSpPr>
        <p:spPr>
          <a:xfrm>
            <a:off x="8905875" y="3301998"/>
            <a:ext cx="2489516" cy="1558925"/>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 Placeholder 36"/>
          <p:cNvSpPr>
            <a:spLocks noGrp="1"/>
          </p:cNvSpPr>
          <p:nvPr>
            <p:ph type="body" sz="quarter" idx="14" hasCustomPrompt="1"/>
          </p:nvPr>
        </p:nvSpPr>
        <p:spPr>
          <a:xfrm>
            <a:off x="840104" y="2490789"/>
            <a:ext cx="2531747" cy="541338"/>
          </a:xfrm>
        </p:spPr>
        <p:txBody>
          <a:bodyPr>
            <a:noAutofit/>
          </a:bodyPr>
          <a:lstStyle>
            <a:lvl1pPr marL="0" indent="0" algn="l">
              <a:buNone/>
              <a:defRPr kumimoji="0" lang="en-US" sz="24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Tree>
    <p:extLst>
      <p:ext uri="{BB962C8B-B14F-4D97-AF65-F5344CB8AC3E}">
        <p14:creationId xmlns:p14="http://schemas.microsoft.com/office/powerpoint/2010/main" val="9493412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03 options">
    <p:spTree>
      <p:nvGrpSpPr>
        <p:cNvPr id="1" name=""/>
        <p:cNvGrpSpPr/>
        <p:nvPr/>
      </p:nvGrpSpPr>
      <p:grpSpPr>
        <a:xfrm>
          <a:off x="0" y="0"/>
          <a:ext cx="0" cy="0"/>
          <a:chOff x="0" y="0"/>
          <a:chExt cx="0" cy="0"/>
        </a:xfrm>
      </p:grpSpPr>
      <p:sp>
        <p:nvSpPr>
          <p:cNvPr id="34" name="Text Placeholder 33"/>
          <p:cNvSpPr>
            <a:spLocks noGrp="1"/>
          </p:cNvSpPr>
          <p:nvPr>
            <p:ph type="body" sz="quarter" idx="11" hasCustomPrompt="1"/>
          </p:nvPr>
        </p:nvSpPr>
        <p:spPr>
          <a:xfrm>
            <a:off x="840105" y="1560511"/>
            <a:ext cx="3855720" cy="968376"/>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 Placeholder 36"/>
          <p:cNvSpPr>
            <a:spLocks noGrp="1"/>
          </p:cNvSpPr>
          <p:nvPr>
            <p:ph type="body" sz="quarter" idx="14" hasCustomPrompt="1"/>
          </p:nvPr>
        </p:nvSpPr>
        <p:spPr>
          <a:xfrm>
            <a:off x="840104" y="1019173"/>
            <a:ext cx="2531747" cy="541338"/>
          </a:xfrm>
        </p:spPr>
        <p:txBody>
          <a:bodyPr>
            <a:noAutofit/>
          </a:bodyPr>
          <a:lstStyle>
            <a:lvl1pPr marL="0" indent="0" algn="l">
              <a:buNone/>
              <a:defRPr kumimoji="0" lang="en-US" sz="24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6" name="Text Placeholder 33"/>
          <p:cNvSpPr>
            <a:spLocks noGrp="1"/>
          </p:cNvSpPr>
          <p:nvPr>
            <p:ph type="body" sz="quarter" idx="15" hasCustomPrompt="1"/>
          </p:nvPr>
        </p:nvSpPr>
        <p:spPr>
          <a:xfrm>
            <a:off x="840105" y="3355971"/>
            <a:ext cx="3855720" cy="968376"/>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7" name="Text Placeholder 36"/>
          <p:cNvSpPr>
            <a:spLocks noGrp="1"/>
          </p:cNvSpPr>
          <p:nvPr>
            <p:ph type="body" sz="quarter" idx="16" hasCustomPrompt="1"/>
          </p:nvPr>
        </p:nvSpPr>
        <p:spPr>
          <a:xfrm>
            <a:off x="840104" y="2814633"/>
            <a:ext cx="2531747" cy="541338"/>
          </a:xfrm>
        </p:spPr>
        <p:txBody>
          <a:bodyPr>
            <a:noAutofit/>
          </a:bodyPr>
          <a:lstStyle>
            <a:lvl1pPr marL="0" indent="0" algn="l">
              <a:buNone/>
              <a:defRPr kumimoji="0" lang="en-US" sz="24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02</a:t>
            </a:r>
            <a:endParaRPr lang="ru-RU" dirty="0"/>
          </a:p>
        </p:txBody>
      </p:sp>
      <p:sp>
        <p:nvSpPr>
          <p:cNvPr id="8" name="Text Placeholder 33"/>
          <p:cNvSpPr>
            <a:spLocks noGrp="1"/>
          </p:cNvSpPr>
          <p:nvPr>
            <p:ph type="body" sz="quarter" idx="17" hasCustomPrompt="1"/>
          </p:nvPr>
        </p:nvSpPr>
        <p:spPr>
          <a:xfrm>
            <a:off x="840105" y="5151431"/>
            <a:ext cx="3855720" cy="968376"/>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9" name="Text Placeholder 36"/>
          <p:cNvSpPr>
            <a:spLocks noGrp="1"/>
          </p:cNvSpPr>
          <p:nvPr>
            <p:ph type="body" sz="quarter" idx="18" hasCustomPrompt="1"/>
          </p:nvPr>
        </p:nvSpPr>
        <p:spPr>
          <a:xfrm>
            <a:off x="840104" y="4610093"/>
            <a:ext cx="2531747" cy="541338"/>
          </a:xfrm>
        </p:spPr>
        <p:txBody>
          <a:bodyPr>
            <a:noAutofit/>
          </a:bodyPr>
          <a:lstStyle>
            <a:lvl1pPr marL="0" indent="0" algn="l">
              <a:buNone/>
              <a:defRPr kumimoji="0" lang="en-US" sz="24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Tree>
    <p:extLst>
      <p:ext uri="{BB962C8B-B14F-4D97-AF65-F5344CB8AC3E}">
        <p14:creationId xmlns:p14="http://schemas.microsoft.com/office/powerpoint/2010/main" val="1507925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DC57C-75CE-4231-87BB-536F26BD489F}"/>
              </a:ext>
            </a:extLst>
          </p:cNvPr>
          <p:cNvSpPr>
            <a:spLocks noGrp="1"/>
          </p:cNvSpPr>
          <p:nvPr>
            <p:ph type="title"/>
          </p:nvPr>
        </p:nvSpPr>
        <p:spPr>
          <a:xfrm>
            <a:off x="839788" y="365125"/>
            <a:ext cx="10515600" cy="1325563"/>
          </a:xfrm>
        </p:spPr>
        <p:txBody>
          <a:bodyPr/>
          <a:lstStyle/>
          <a:p>
            <a:r>
              <a:rPr lang="en-US"/>
              <a:t>Click to edit Master title style</a:t>
            </a:r>
            <a:endParaRPr lang="en-SI"/>
          </a:p>
        </p:txBody>
      </p:sp>
      <p:sp>
        <p:nvSpPr>
          <p:cNvPr id="3" name="Text Placeholder 2">
            <a:extLst>
              <a:ext uri="{FF2B5EF4-FFF2-40B4-BE49-F238E27FC236}">
                <a16:creationId xmlns:a16="http://schemas.microsoft.com/office/drawing/2014/main" id="{73E38C28-7A53-4C2E-AA63-28C57B1626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60A697-76E2-45EB-9DEA-479915CDD2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5" name="Text Placeholder 4">
            <a:extLst>
              <a:ext uri="{FF2B5EF4-FFF2-40B4-BE49-F238E27FC236}">
                <a16:creationId xmlns:a16="http://schemas.microsoft.com/office/drawing/2014/main" id="{B14CED97-6240-478B-94B7-9854630C57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689A20-3093-4D0A-A563-9E8FF27D69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7" name="Date Placeholder 6">
            <a:extLst>
              <a:ext uri="{FF2B5EF4-FFF2-40B4-BE49-F238E27FC236}">
                <a16:creationId xmlns:a16="http://schemas.microsoft.com/office/drawing/2014/main" id="{2FA8C28C-CF3E-4061-AA0F-11768E133FF7}"/>
              </a:ext>
            </a:extLst>
          </p:cNvPr>
          <p:cNvSpPr>
            <a:spLocks noGrp="1"/>
          </p:cNvSpPr>
          <p:nvPr>
            <p:ph type="dt" sz="half" idx="10"/>
          </p:nvPr>
        </p:nvSpPr>
        <p:spPr/>
        <p:txBody>
          <a:bodyPr/>
          <a:lstStyle/>
          <a:p>
            <a:fld id="{5803C8E4-5ADB-478C-B72B-4595B62A0ADB}" type="datetimeFigureOut">
              <a:rPr lang="en-SI" smtClean="0"/>
              <a:t>02/12/2022</a:t>
            </a:fld>
            <a:endParaRPr lang="en-SI"/>
          </a:p>
        </p:txBody>
      </p:sp>
      <p:sp>
        <p:nvSpPr>
          <p:cNvPr id="8" name="Footer Placeholder 7">
            <a:extLst>
              <a:ext uri="{FF2B5EF4-FFF2-40B4-BE49-F238E27FC236}">
                <a16:creationId xmlns:a16="http://schemas.microsoft.com/office/drawing/2014/main" id="{9EEFC565-0EB1-42CA-8AF7-70191B31EA91}"/>
              </a:ext>
            </a:extLst>
          </p:cNvPr>
          <p:cNvSpPr>
            <a:spLocks noGrp="1"/>
          </p:cNvSpPr>
          <p:nvPr>
            <p:ph type="ftr" sz="quarter" idx="11"/>
          </p:nvPr>
        </p:nvSpPr>
        <p:spPr/>
        <p:txBody>
          <a:bodyPr/>
          <a:lstStyle/>
          <a:p>
            <a:endParaRPr lang="en-SI"/>
          </a:p>
        </p:txBody>
      </p:sp>
      <p:sp>
        <p:nvSpPr>
          <p:cNvPr id="9" name="Slide Number Placeholder 8">
            <a:extLst>
              <a:ext uri="{FF2B5EF4-FFF2-40B4-BE49-F238E27FC236}">
                <a16:creationId xmlns:a16="http://schemas.microsoft.com/office/drawing/2014/main" id="{8648CC54-1EA0-41F7-8A6D-C20F66E577CA}"/>
              </a:ext>
            </a:extLst>
          </p:cNvPr>
          <p:cNvSpPr>
            <a:spLocks noGrp="1"/>
          </p:cNvSpPr>
          <p:nvPr>
            <p:ph type="sldNum" sz="quarter" idx="12"/>
          </p:nvPr>
        </p:nvSpPr>
        <p:spPr/>
        <p:txBody>
          <a:bodyPr/>
          <a:lstStyle/>
          <a:p>
            <a:fld id="{55325368-10A9-47EB-8A09-2EDA0CF84A13}" type="slidenum">
              <a:rPr lang="en-SI" smtClean="0"/>
              <a:t>‹#›</a:t>
            </a:fld>
            <a:endParaRPr lang="en-SI"/>
          </a:p>
        </p:txBody>
      </p:sp>
    </p:spTree>
    <p:extLst>
      <p:ext uri="{BB962C8B-B14F-4D97-AF65-F5344CB8AC3E}">
        <p14:creationId xmlns:p14="http://schemas.microsoft.com/office/powerpoint/2010/main" val="6496150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04 options">
    <p:spTree>
      <p:nvGrpSpPr>
        <p:cNvPr id="1" name=""/>
        <p:cNvGrpSpPr/>
        <p:nvPr/>
      </p:nvGrpSpPr>
      <p:grpSpPr>
        <a:xfrm>
          <a:off x="0" y="0"/>
          <a:ext cx="0" cy="0"/>
          <a:chOff x="0" y="0"/>
          <a:chExt cx="0" cy="0"/>
        </a:xfrm>
      </p:grpSpPr>
      <p:sp>
        <p:nvSpPr>
          <p:cNvPr id="34" name="Text Placeholder 33"/>
          <p:cNvSpPr>
            <a:spLocks noGrp="1"/>
          </p:cNvSpPr>
          <p:nvPr>
            <p:ph type="body" sz="quarter" idx="11" hasCustomPrompt="1"/>
          </p:nvPr>
        </p:nvSpPr>
        <p:spPr>
          <a:xfrm>
            <a:off x="1106805" y="1274759"/>
            <a:ext cx="2531746"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a:t>
            </a:r>
          </a:p>
        </p:txBody>
      </p:sp>
      <p:sp>
        <p:nvSpPr>
          <p:cNvPr id="37" name="Text Placeholder 36"/>
          <p:cNvSpPr>
            <a:spLocks noGrp="1"/>
          </p:cNvSpPr>
          <p:nvPr>
            <p:ph type="body" sz="quarter" idx="12" hasCustomPrompt="1"/>
          </p:nvPr>
        </p:nvSpPr>
        <p:spPr>
          <a:xfrm>
            <a:off x="8905875" y="733421"/>
            <a:ext cx="2489516" cy="541338"/>
          </a:xfrm>
        </p:spPr>
        <p:txBody>
          <a:bodyPr>
            <a:noAutofit/>
          </a:bodyPr>
          <a:lstStyle>
            <a:lvl1pPr marL="0" indent="0" algn="r">
              <a:buNone/>
              <a:defRPr kumimoji="0" lang="en-US" sz="24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ru-RU" dirty="0"/>
              <a:t>3</a:t>
            </a:r>
          </a:p>
        </p:txBody>
      </p:sp>
      <p:sp>
        <p:nvSpPr>
          <p:cNvPr id="44" name="Text Placeholder 33"/>
          <p:cNvSpPr>
            <a:spLocks noGrp="1"/>
          </p:cNvSpPr>
          <p:nvPr>
            <p:ph type="body" sz="quarter" idx="13" hasCustomPrompt="1"/>
          </p:nvPr>
        </p:nvSpPr>
        <p:spPr>
          <a:xfrm>
            <a:off x="8791575" y="1287459"/>
            <a:ext cx="26038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 tempor incididunt ut labore et dolore magna aliqua. </a:t>
            </a:r>
          </a:p>
        </p:txBody>
      </p:sp>
      <p:sp>
        <p:nvSpPr>
          <p:cNvPr id="45" name="Text Placeholder 36"/>
          <p:cNvSpPr>
            <a:spLocks noGrp="1"/>
          </p:cNvSpPr>
          <p:nvPr>
            <p:ph type="body" sz="quarter" idx="14" hasCustomPrompt="1"/>
          </p:nvPr>
        </p:nvSpPr>
        <p:spPr>
          <a:xfrm>
            <a:off x="1106804" y="733421"/>
            <a:ext cx="2531747" cy="541338"/>
          </a:xfrm>
        </p:spPr>
        <p:txBody>
          <a:bodyPr>
            <a:noAutofit/>
          </a:bodyPr>
          <a:lstStyle>
            <a:lvl1pPr marL="0" indent="0" algn="l">
              <a:buNone/>
              <a:defRPr kumimoji="0" lang="en-US" sz="24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2</a:t>
            </a:r>
          </a:p>
        </p:txBody>
      </p:sp>
      <p:sp>
        <p:nvSpPr>
          <p:cNvPr id="10" name="Text Placeholder 33"/>
          <p:cNvSpPr>
            <a:spLocks noGrp="1"/>
          </p:cNvSpPr>
          <p:nvPr>
            <p:ph type="body" sz="quarter" idx="15" hasCustomPrompt="1"/>
          </p:nvPr>
        </p:nvSpPr>
        <p:spPr>
          <a:xfrm>
            <a:off x="1106805" y="5246684"/>
            <a:ext cx="2531746"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a:t>
            </a:r>
          </a:p>
        </p:txBody>
      </p:sp>
      <p:sp>
        <p:nvSpPr>
          <p:cNvPr id="11" name="Text Placeholder 36"/>
          <p:cNvSpPr>
            <a:spLocks noGrp="1"/>
          </p:cNvSpPr>
          <p:nvPr>
            <p:ph type="body" sz="quarter" idx="16" hasCustomPrompt="1"/>
          </p:nvPr>
        </p:nvSpPr>
        <p:spPr>
          <a:xfrm>
            <a:off x="1106804" y="4705346"/>
            <a:ext cx="2531747" cy="541338"/>
          </a:xfrm>
        </p:spPr>
        <p:txBody>
          <a:bodyPr>
            <a:noAutofit/>
          </a:bodyPr>
          <a:lstStyle>
            <a:lvl1pPr marL="0" indent="0" algn="l">
              <a:buNone/>
              <a:defRPr kumimoji="0" lang="en-US" sz="24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1</a:t>
            </a:r>
          </a:p>
        </p:txBody>
      </p:sp>
      <p:sp>
        <p:nvSpPr>
          <p:cNvPr id="12" name="Text Placeholder 36"/>
          <p:cNvSpPr>
            <a:spLocks noGrp="1"/>
          </p:cNvSpPr>
          <p:nvPr>
            <p:ph type="body" sz="quarter" idx="17" hasCustomPrompt="1"/>
          </p:nvPr>
        </p:nvSpPr>
        <p:spPr>
          <a:xfrm>
            <a:off x="8905875" y="4705346"/>
            <a:ext cx="2489516" cy="541338"/>
          </a:xfrm>
        </p:spPr>
        <p:txBody>
          <a:bodyPr>
            <a:noAutofit/>
          </a:bodyPr>
          <a:lstStyle>
            <a:lvl1pPr marL="0" indent="0" algn="r">
              <a:buNone/>
              <a:defRPr kumimoji="0" lang="en-US" sz="24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4</a:t>
            </a:r>
          </a:p>
        </p:txBody>
      </p:sp>
      <p:sp>
        <p:nvSpPr>
          <p:cNvPr id="13" name="Text Placeholder 33"/>
          <p:cNvSpPr>
            <a:spLocks noGrp="1"/>
          </p:cNvSpPr>
          <p:nvPr>
            <p:ph type="body" sz="quarter" idx="18" hasCustomPrompt="1"/>
          </p:nvPr>
        </p:nvSpPr>
        <p:spPr>
          <a:xfrm>
            <a:off x="8791575" y="5259384"/>
            <a:ext cx="26038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 tempor incididunt ut labore et dolore magna aliqua. </a:t>
            </a:r>
          </a:p>
        </p:txBody>
      </p:sp>
    </p:spTree>
    <p:extLst>
      <p:ext uri="{BB962C8B-B14F-4D97-AF65-F5344CB8AC3E}">
        <p14:creationId xmlns:p14="http://schemas.microsoft.com/office/powerpoint/2010/main" val="22323635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05 options">
    <p:spTree>
      <p:nvGrpSpPr>
        <p:cNvPr id="1" name=""/>
        <p:cNvGrpSpPr/>
        <p:nvPr/>
      </p:nvGrpSpPr>
      <p:grpSpPr>
        <a:xfrm>
          <a:off x="0" y="0"/>
          <a:ext cx="0" cy="0"/>
          <a:chOff x="0" y="0"/>
          <a:chExt cx="0" cy="0"/>
        </a:xfrm>
      </p:grpSpPr>
      <p:pic>
        <p:nvPicPr>
          <p:cNvPr id="2" name="Picture 1" hidden="1"/>
          <p:cNvPicPr>
            <a:picLocks noChangeAspect="1"/>
          </p:cNvPicPr>
          <p:nvPr userDrawn="1"/>
        </p:nvPicPr>
        <p:blipFill>
          <a:blip r:embed="rId2"/>
          <a:stretch>
            <a:fillRect/>
          </a:stretch>
        </p:blipFill>
        <p:spPr>
          <a:xfrm>
            <a:off x="3018" y="2412"/>
            <a:ext cx="12188982" cy="6859156"/>
          </a:xfrm>
          <a:prstGeom prst="rect">
            <a:avLst/>
          </a:prstGeom>
        </p:spPr>
      </p:pic>
      <p:sp>
        <p:nvSpPr>
          <p:cNvPr id="10" name="Text Placeholder 33"/>
          <p:cNvSpPr>
            <a:spLocks noGrp="1"/>
          </p:cNvSpPr>
          <p:nvPr>
            <p:ph type="body" sz="quarter" idx="15" hasCustomPrompt="1"/>
          </p:nvPr>
        </p:nvSpPr>
        <p:spPr>
          <a:xfrm>
            <a:off x="1106803" y="5418134"/>
            <a:ext cx="2074545"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a:t>
            </a:r>
          </a:p>
        </p:txBody>
      </p:sp>
      <p:sp>
        <p:nvSpPr>
          <p:cNvPr id="11" name="Text Placeholder 36"/>
          <p:cNvSpPr>
            <a:spLocks noGrp="1"/>
          </p:cNvSpPr>
          <p:nvPr>
            <p:ph type="body" sz="quarter" idx="16" hasCustomPrompt="1"/>
          </p:nvPr>
        </p:nvSpPr>
        <p:spPr>
          <a:xfrm>
            <a:off x="1106803" y="5035548"/>
            <a:ext cx="2226947" cy="541338"/>
          </a:xfrm>
        </p:spPr>
        <p:txBody>
          <a:bodyPr>
            <a:noAutofit/>
          </a:bodyPr>
          <a:lstStyle>
            <a:lvl1pPr marL="0" indent="0" algn="l">
              <a:buNone/>
              <a:defRPr kumimoji="0" lang="en-US" sz="20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1</a:t>
            </a:r>
          </a:p>
        </p:txBody>
      </p:sp>
      <p:sp>
        <p:nvSpPr>
          <p:cNvPr id="14" name="Text Placeholder 33"/>
          <p:cNvSpPr>
            <a:spLocks noGrp="1"/>
          </p:cNvSpPr>
          <p:nvPr>
            <p:ph type="body" sz="quarter" idx="19" hasCustomPrompt="1"/>
          </p:nvPr>
        </p:nvSpPr>
        <p:spPr>
          <a:xfrm>
            <a:off x="1011553" y="3433362"/>
            <a:ext cx="2074545"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a:t>
            </a:r>
          </a:p>
        </p:txBody>
      </p:sp>
      <p:sp>
        <p:nvSpPr>
          <p:cNvPr id="15" name="Text Placeholder 36"/>
          <p:cNvSpPr>
            <a:spLocks noGrp="1"/>
          </p:cNvSpPr>
          <p:nvPr>
            <p:ph type="body" sz="quarter" idx="20" hasCustomPrompt="1"/>
          </p:nvPr>
        </p:nvSpPr>
        <p:spPr>
          <a:xfrm>
            <a:off x="1011553" y="3050776"/>
            <a:ext cx="2322197" cy="541338"/>
          </a:xfrm>
        </p:spPr>
        <p:txBody>
          <a:bodyPr>
            <a:noAutofit/>
          </a:bodyPr>
          <a:lstStyle>
            <a:lvl1pPr marL="0" indent="0" algn="l">
              <a:buNone/>
              <a:defRPr kumimoji="0" lang="en-US" sz="20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2</a:t>
            </a:r>
          </a:p>
        </p:txBody>
      </p:sp>
      <p:sp>
        <p:nvSpPr>
          <p:cNvPr id="18" name="Text Placeholder 33"/>
          <p:cNvSpPr>
            <a:spLocks noGrp="1"/>
          </p:cNvSpPr>
          <p:nvPr>
            <p:ph type="body" sz="quarter" idx="21" hasCustomPrompt="1"/>
          </p:nvPr>
        </p:nvSpPr>
        <p:spPr>
          <a:xfrm>
            <a:off x="1478278" y="1405336"/>
            <a:ext cx="2074545"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a:t>
            </a:r>
          </a:p>
        </p:txBody>
      </p:sp>
      <p:sp>
        <p:nvSpPr>
          <p:cNvPr id="19" name="Text Placeholder 36"/>
          <p:cNvSpPr>
            <a:spLocks noGrp="1"/>
          </p:cNvSpPr>
          <p:nvPr>
            <p:ph type="body" sz="quarter" idx="22" hasCustomPrompt="1"/>
          </p:nvPr>
        </p:nvSpPr>
        <p:spPr>
          <a:xfrm>
            <a:off x="1478278" y="1022750"/>
            <a:ext cx="2322197" cy="541338"/>
          </a:xfrm>
        </p:spPr>
        <p:txBody>
          <a:bodyPr>
            <a:noAutofit/>
          </a:bodyPr>
          <a:lstStyle>
            <a:lvl1pPr marL="0" indent="0" algn="l">
              <a:buNone/>
              <a:defRPr kumimoji="0" lang="en-US" sz="20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3</a:t>
            </a:r>
          </a:p>
        </p:txBody>
      </p:sp>
      <p:sp>
        <p:nvSpPr>
          <p:cNvPr id="20" name="Text Placeholder 36"/>
          <p:cNvSpPr>
            <a:spLocks noGrp="1"/>
          </p:cNvSpPr>
          <p:nvPr>
            <p:ph type="body" sz="quarter" idx="23" hasCustomPrompt="1"/>
          </p:nvPr>
        </p:nvSpPr>
        <p:spPr>
          <a:xfrm>
            <a:off x="9258299" y="3112687"/>
            <a:ext cx="1889441" cy="541338"/>
          </a:xfrm>
        </p:spPr>
        <p:txBody>
          <a:bodyPr>
            <a:noAutofit/>
          </a:bodyPr>
          <a:lstStyle>
            <a:lvl1pPr marL="0" indent="0" algn="r">
              <a:buNone/>
              <a:defRPr kumimoji="0" lang="en-US" sz="2000" b="1" i="0" u="none" strike="noStrike" kern="1200" cap="none" normalizeH="0" baseline="0" dirty="0" smtClean="0">
                <a:ln>
                  <a:noFill/>
                </a:ln>
                <a:solidFill>
                  <a:schemeClr val="accent6"/>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5</a:t>
            </a:r>
          </a:p>
        </p:txBody>
      </p:sp>
      <p:sp>
        <p:nvSpPr>
          <p:cNvPr id="21" name="Text Placeholder 33"/>
          <p:cNvSpPr>
            <a:spLocks noGrp="1"/>
          </p:cNvSpPr>
          <p:nvPr>
            <p:ph type="body" sz="quarter" idx="24" hasCustomPrompt="1"/>
          </p:nvPr>
        </p:nvSpPr>
        <p:spPr>
          <a:xfrm>
            <a:off x="9382125" y="3507973"/>
            <a:ext cx="17656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a:t>
            </a:r>
          </a:p>
        </p:txBody>
      </p:sp>
      <p:sp>
        <p:nvSpPr>
          <p:cNvPr id="22" name="Text Placeholder 36"/>
          <p:cNvSpPr>
            <a:spLocks noGrp="1"/>
          </p:cNvSpPr>
          <p:nvPr>
            <p:ph type="body" sz="quarter" idx="25" hasCustomPrompt="1"/>
          </p:nvPr>
        </p:nvSpPr>
        <p:spPr>
          <a:xfrm>
            <a:off x="8848724" y="1022750"/>
            <a:ext cx="1889441" cy="541338"/>
          </a:xfrm>
        </p:spPr>
        <p:txBody>
          <a:bodyPr>
            <a:noAutofit/>
          </a:bodyPr>
          <a:lstStyle>
            <a:lvl1pPr marL="0" indent="0" algn="r">
              <a:buNone/>
              <a:defRPr kumimoji="0" lang="en-US" sz="20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4</a:t>
            </a:r>
          </a:p>
        </p:txBody>
      </p:sp>
      <p:sp>
        <p:nvSpPr>
          <p:cNvPr id="23" name="Text Placeholder 33"/>
          <p:cNvSpPr>
            <a:spLocks noGrp="1"/>
          </p:cNvSpPr>
          <p:nvPr>
            <p:ph type="body" sz="quarter" idx="26" hasCustomPrompt="1"/>
          </p:nvPr>
        </p:nvSpPr>
        <p:spPr>
          <a:xfrm>
            <a:off x="8972550" y="1418036"/>
            <a:ext cx="17656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a:t>
            </a:r>
          </a:p>
        </p:txBody>
      </p:sp>
    </p:spTree>
    <p:extLst>
      <p:ext uri="{BB962C8B-B14F-4D97-AF65-F5344CB8AC3E}">
        <p14:creationId xmlns:p14="http://schemas.microsoft.com/office/powerpoint/2010/main" val="40780579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06 options">
    <p:spTree>
      <p:nvGrpSpPr>
        <p:cNvPr id="1" name=""/>
        <p:cNvGrpSpPr/>
        <p:nvPr/>
      </p:nvGrpSpPr>
      <p:grpSpPr>
        <a:xfrm>
          <a:off x="0" y="0"/>
          <a:ext cx="0" cy="0"/>
          <a:chOff x="0" y="0"/>
          <a:chExt cx="0" cy="0"/>
        </a:xfrm>
      </p:grpSpPr>
      <p:pic>
        <p:nvPicPr>
          <p:cNvPr id="2" name="Picture 1" hidden="1"/>
          <p:cNvPicPr>
            <a:picLocks noChangeAspect="1"/>
          </p:cNvPicPr>
          <p:nvPr userDrawn="1"/>
        </p:nvPicPr>
        <p:blipFill>
          <a:blip r:embed="rId2"/>
          <a:stretch>
            <a:fillRect/>
          </a:stretch>
        </p:blipFill>
        <p:spPr>
          <a:xfrm>
            <a:off x="3018" y="2412"/>
            <a:ext cx="12188982" cy="6859156"/>
          </a:xfrm>
          <a:prstGeom prst="rect">
            <a:avLst/>
          </a:prstGeom>
        </p:spPr>
      </p:pic>
      <p:sp>
        <p:nvSpPr>
          <p:cNvPr id="10" name="Text Placeholder 33"/>
          <p:cNvSpPr>
            <a:spLocks noGrp="1"/>
          </p:cNvSpPr>
          <p:nvPr>
            <p:ph type="body" sz="quarter" idx="15" hasCustomPrompt="1"/>
          </p:nvPr>
        </p:nvSpPr>
        <p:spPr>
          <a:xfrm>
            <a:off x="1478278" y="5418134"/>
            <a:ext cx="2074545"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a:t>
            </a:r>
          </a:p>
        </p:txBody>
      </p:sp>
      <p:sp>
        <p:nvSpPr>
          <p:cNvPr id="11" name="Text Placeholder 36"/>
          <p:cNvSpPr>
            <a:spLocks noGrp="1"/>
          </p:cNvSpPr>
          <p:nvPr>
            <p:ph type="body" sz="quarter" idx="16" hasCustomPrompt="1"/>
          </p:nvPr>
        </p:nvSpPr>
        <p:spPr>
          <a:xfrm>
            <a:off x="1478278" y="5035548"/>
            <a:ext cx="2226947" cy="541338"/>
          </a:xfrm>
        </p:spPr>
        <p:txBody>
          <a:bodyPr>
            <a:noAutofit/>
          </a:bodyPr>
          <a:lstStyle>
            <a:lvl1pPr marL="0" indent="0" algn="l">
              <a:buNone/>
              <a:defRPr kumimoji="0" lang="en-US" sz="20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
        <p:nvSpPr>
          <p:cNvPr id="14" name="Text Placeholder 33"/>
          <p:cNvSpPr>
            <a:spLocks noGrp="1"/>
          </p:cNvSpPr>
          <p:nvPr>
            <p:ph type="body" sz="quarter" idx="19" hasCustomPrompt="1"/>
          </p:nvPr>
        </p:nvSpPr>
        <p:spPr>
          <a:xfrm>
            <a:off x="1011553" y="3433362"/>
            <a:ext cx="2074545"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a:t>
            </a:r>
          </a:p>
        </p:txBody>
      </p:sp>
      <p:sp>
        <p:nvSpPr>
          <p:cNvPr id="15" name="Text Placeholder 36"/>
          <p:cNvSpPr>
            <a:spLocks noGrp="1"/>
          </p:cNvSpPr>
          <p:nvPr>
            <p:ph type="body" sz="quarter" idx="20" hasCustomPrompt="1"/>
          </p:nvPr>
        </p:nvSpPr>
        <p:spPr>
          <a:xfrm>
            <a:off x="1011553" y="3050776"/>
            <a:ext cx="2322197" cy="541338"/>
          </a:xfrm>
        </p:spPr>
        <p:txBody>
          <a:bodyPr>
            <a:noAutofit/>
          </a:bodyPr>
          <a:lstStyle>
            <a:lvl1pPr marL="0" indent="0" algn="l">
              <a:buNone/>
              <a:defRPr kumimoji="0" lang="en-US" sz="20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2</a:t>
            </a:r>
          </a:p>
        </p:txBody>
      </p:sp>
      <p:sp>
        <p:nvSpPr>
          <p:cNvPr id="18" name="Text Placeholder 33"/>
          <p:cNvSpPr>
            <a:spLocks noGrp="1"/>
          </p:cNvSpPr>
          <p:nvPr>
            <p:ph type="body" sz="quarter" idx="21" hasCustomPrompt="1"/>
          </p:nvPr>
        </p:nvSpPr>
        <p:spPr>
          <a:xfrm>
            <a:off x="1478278" y="1405336"/>
            <a:ext cx="2074545"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a:t>
            </a:r>
          </a:p>
        </p:txBody>
      </p:sp>
      <p:sp>
        <p:nvSpPr>
          <p:cNvPr id="19" name="Text Placeholder 36"/>
          <p:cNvSpPr>
            <a:spLocks noGrp="1"/>
          </p:cNvSpPr>
          <p:nvPr>
            <p:ph type="body" sz="quarter" idx="22" hasCustomPrompt="1"/>
          </p:nvPr>
        </p:nvSpPr>
        <p:spPr>
          <a:xfrm>
            <a:off x="1478278" y="1022750"/>
            <a:ext cx="2322197" cy="541338"/>
          </a:xfrm>
        </p:spPr>
        <p:txBody>
          <a:bodyPr>
            <a:noAutofit/>
          </a:bodyPr>
          <a:lstStyle>
            <a:lvl1pPr marL="0" indent="0" algn="l">
              <a:buNone/>
              <a:defRPr kumimoji="0" lang="en-US" sz="20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20" name="Text Placeholder 36"/>
          <p:cNvSpPr>
            <a:spLocks noGrp="1"/>
          </p:cNvSpPr>
          <p:nvPr>
            <p:ph type="body" sz="quarter" idx="23" hasCustomPrompt="1"/>
          </p:nvPr>
        </p:nvSpPr>
        <p:spPr>
          <a:xfrm>
            <a:off x="9258299" y="3112687"/>
            <a:ext cx="1889441" cy="541338"/>
          </a:xfrm>
        </p:spPr>
        <p:txBody>
          <a:bodyPr>
            <a:noAutofit/>
          </a:bodyPr>
          <a:lstStyle>
            <a:lvl1pPr marL="0" indent="0" algn="r">
              <a:buNone/>
              <a:defRPr kumimoji="0" lang="en-US" sz="20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5</a:t>
            </a:r>
          </a:p>
        </p:txBody>
      </p:sp>
      <p:sp>
        <p:nvSpPr>
          <p:cNvPr id="21" name="Text Placeholder 33"/>
          <p:cNvSpPr>
            <a:spLocks noGrp="1"/>
          </p:cNvSpPr>
          <p:nvPr>
            <p:ph type="body" sz="quarter" idx="24" hasCustomPrompt="1"/>
          </p:nvPr>
        </p:nvSpPr>
        <p:spPr>
          <a:xfrm>
            <a:off x="9382125" y="3507973"/>
            <a:ext cx="17656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a:t>
            </a:r>
          </a:p>
        </p:txBody>
      </p:sp>
      <p:sp>
        <p:nvSpPr>
          <p:cNvPr id="22" name="Text Placeholder 36"/>
          <p:cNvSpPr>
            <a:spLocks noGrp="1"/>
          </p:cNvSpPr>
          <p:nvPr>
            <p:ph type="body" sz="quarter" idx="25" hasCustomPrompt="1"/>
          </p:nvPr>
        </p:nvSpPr>
        <p:spPr>
          <a:xfrm>
            <a:off x="8848724" y="1022750"/>
            <a:ext cx="1889441" cy="541338"/>
          </a:xfrm>
        </p:spPr>
        <p:txBody>
          <a:bodyPr>
            <a:noAutofit/>
          </a:bodyPr>
          <a:lstStyle>
            <a:lvl1pPr marL="0" indent="0" algn="r">
              <a:buNone/>
              <a:defRPr kumimoji="0" lang="en-US" sz="2000" b="1" i="0" u="none" strike="noStrike" kern="1200" cap="none" normalizeH="0" baseline="0" dirty="0" smtClean="0">
                <a:ln>
                  <a:noFill/>
                </a:ln>
                <a:solidFill>
                  <a:schemeClr val="accent4"/>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4</a:t>
            </a:r>
          </a:p>
        </p:txBody>
      </p:sp>
      <p:sp>
        <p:nvSpPr>
          <p:cNvPr id="23" name="Text Placeholder 33"/>
          <p:cNvSpPr>
            <a:spLocks noGrp="1"/>
          </p:cNvSpPr>
          <p:nvPr>
            <p:ph type="body" sz="quarter" idx="26" hasCustomPrompt="1"/>
          </p:nvPr>
        </p:nvSpPr>
        <p:spPr>
          <a:xfrm>
            <a:off x="8972550" y="1418036"/>
            <a:ext cx="17656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a:t>
            </a:r>
          </a:p>
        </p:txBody>
      </p:sp>
      <p:sp>
        <p:nvSpPr>
          <p:cNvPr id="13" name="Text Placeholder 36"/>
          <p:cNvSpPr>
            <a:spLocks noGrp="1"/>
          </p:cNvSpPr>
          <p:nvPr>
            <p:ph type="body" sz="quarter" idx="27" hasCustomPrompt="1"/>
          </p:nvPr>
        </p:nvSpPr>
        <p:spPr>
          <a:xfrm>
            <a:off x="8848724" y="5087938"/>
            <a:ext cx="1889441" cy="541338"/>
          </a:xfrm>
        </p:spPr>
        <p:txBody>
          <a:bodyPr>
            <a:noAutofit/>
          </a:bodyPr>
          <a:lstStyle>
            <a:lvl1pPr marL="0" indent="0" algn="r">
              <a:buNone/>
              <a:defRPr kumimoji="0" lang="en-US" sz="2000" b="1" i="0" u="none" strike="noStrike" kern="1200" cap="none" normalizeH="0" baseline="0" dirty="0" smtClean="0">
                <a:ln>
                  <a:noFill/>
                </a:ln>
                <a:solidFill>
                  <a:schemeClr val="accent6"/>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06</a:t>
            </a:r>
            <a:endParaRPr lang="ru-RU" dirty="0"/>
          </a:p>
        </p:txBody>
      </p:sp>
      <p:sp>
        <p:nvSpPr>
          <p:cNvPr id="16" name="Text Placeholder 33"/>
          <p:cNvSpPr>
            <a:spLocks noGrp="1"/>
          </p:cNvSpPr>
          <p:nvPr>
            <p:ph type="body" sz="quarter" idx="28" hasCustomPrompt="1"/>
          </p:nvPr>
        </p:nvSpPr>
        <p:spPr>
          <a:xfrm>
            <a:off x="8972550" y="5483224"/>
            <a:ext cx="17656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a:t>
            </a:r>
          </a:p>
        </p:txBody>
      </p:sp>
    </p:spTree>
    <p:extLst>
      <p:ext uri="{BB962C8B-B14F-4D97-AF65-F5344CB8AC3E}">
        <p14:creationId xmlns:p14="http://schemas.microsoft.com/office/powerpoint/2010/main" val="353376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07 options">
    <p:spTree>
      <p:nvGrpSpPr>
        <p:cNvPr id="1" name=""/>
        <p:cNvGrpSpPr/>
        <p:nvPr/>
      </p:nvGrpSpPr>
      <p:grpSpPr>
        <a:xfrm>
          <a:off x="0" y="0"/>
          <a:ext cx="0" cy="0"/>
          <a:chOff x="0" y="0"/>
          <a:chExt cx="0" cy="0"/>
        </a:xfrm>
      </p:grpSpPr>
      <p:sp>
        <p:nvSpPr>
          <p:cNvPr id="10" name="Text Placeholder 33"/>
          <p:cNvSpPr>
            <a:spLocks noGrp="1"/>
          </p:cNvSpPr>
          <p:nvPr>
            <p:ph type="body" sz="quarter" idx="15" hasCustomPrompt="1"/>
          </p:nvPr>
        </p:nvSpPr>
        <p:spPr>
          <a:xfrm>
            <a:off x="1592579" y="5462584"/>
            <a:ext cx="1741172" cy="858842"/>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11" name="Text Placeholder 36"/>
          <p:cNvSpPr>
            <a:spLocks noGrp="1"/>
          </p:cNvSpPr>
          <p:nvPr>
            <p:ph type="body" sz="quarter" idx="16" hasCustomPrompt="1"/>
          </p:nvPr>
        </p:nvSpPr>
        <p:spPr>
          <a:xfrm>
            <a:off x="1592580" y="5191915"/>
            <a:ext cx="1741172" cy="270669"/>
          </a:xfrm>
        </p:spPr>
        <p:txBody>
          <a:bodyPr>
            <a:noAutofit/>
          </a:bodyPr>
          <a:lstStyle>
            <a:lvl1pPr marL="0" indent="0" algn="l">
              <a:buNone/>
              <a:defRPr kumimoji="0" lang="en-US" sz="16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4</a:t>
            </a:r>
            <a:endParaRPr lang="ru-RU" dirty="0"/>
          </a:p>
        </p:txBody>
      </p:sp>
      <p:sp>
        <p:nvSpPr>
          <p:cNvPr id="26" name="Text Placeholder 33"/>
          <p:cNvSpPr>
            <a:spLocks noGrp="1"/>
          </p:cNvSpPr>
          <p:nvPr>
            <p:ph type="body" sz="quarter" idx="17" hasCustomPrompt="1"/>
          </p:nvPr>
        </p:nvSpPr>
        <p:spPr>
          <a:xfrm>
            <a:off x="1141729" y="4027484"/>
            <a:ext cx="1741172" cy="858842"/>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27" name="Text Placeholder 36"/>
          <p:cNvSpPr>
            <a:spLocks noGrp="1"/>
          </p:cNvSpPr>
          <p:nvPr>
            <p:ph type="body" sz="quarter" idx="18" hasCustomPrompt="1"/>
          </p:nvPr>
        </p:nvSpPr>
        <p:spPr>
          <a:xfrm>
            <a:off x="1141730" y="3756815"/>
            <a:ext cx="1741172" cy="270669"/>
          </a:xfrm>
        </p:spPr>
        <p:txBody>
          <a:bodyPr>
            <a:noAutofit/>
          </a:bodyPr>
          <a:lstStyle>
            <a:lvl1pPr marL="0" indent="0" algn="l">
              <a:buNone/>
              <a:defRPr kumimoji="0" lang="en-US" sz="16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
        <p:nvSpPr>
          <p:cNvPr id="28" name="Text Placeholder 33"/>
          <p:cNvSpPr>
            <a:spLocks noGrp="1"/>
          </p:cNvSpPr>
          <p:nvPr>
            <p:ph type="body" sz="quarter" idx="19" hasCustomPrompt="1"/>
          </p:nvPr>
        </p:nvSpPr>
        <p:spPr>
          <a:xfrm>
            <a:off x="1141729" y="2586034"/>
            <a:ext cx="1741172" cy="858842"/>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29" name="Text Placeholder 36"/>
          <p:cNvSpPr>
            <a:spLocks noGrp="1"/>
          </p:cNvSpPr>
          <p:nvPr>
            <p:ph type="body" sz="quarter" idx="20" hasCustomPrompt="1"/>
          </p:nvPr>
        </p:nvSpPr>
        <p:spPr>
          <a:xfrm>
            <a:off x="1141730" y="2315365"/>
            <a:ext cx="1741172" cy="270669"/>
          </a:xfrm>
        </p:spPr>
        <p:txBody>
          <a:bodyPr>
            <a:noAutofit/>
          </a:bodyPr>
          <a:lstStyle>
            <a:lvl1pPr marL="0" indent="0" algn="l">
              <a:buNone/>
              <a:defRPr kumimoji="0" lang="en-US" sz="16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02</a:t>
            </a:r>
            <a:endParaRPr lang="ru-RU" dirty="0"/>
          </a:p>
        </p:txBody>
      </p:sp>
      <p:sp>
        <p:nvSpPr>
          <p:cNvPr id="30" name="Text Placeholder 33"/>
          <p:cNvSpPr>
            <a:spLocks noGrp="1"/>
          </p:cNvSpPr>
          <p:nvPr>
            <p:ph type="body" sz="quarter" idx="21" hasCustomPrompt="1"/>
          </p:nvPr>
        </p:nvSpPr>
        <p:spPr>
          <a:xfrm>
            <a:off x="9115598" y="1129643"/>
            <a:ext cx="1741172" cy="858842"/>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a:t>
            </a:r>
          </a:p>
        </p:txBody>
      </p:sp>
      <p:sp>
        <p:nvSpPr>
          <p:cNvPr id="31" name="Text Placeholder 36"/>
          <p:cNvSpPr>
            <a:spLocks noGrp="1"/>
          </p:cNvSpPr>
          <p:nvPr>
            <p:ph type="body" sz="quarter" idx="22" hasCustomPrompt="1"/>
          </p:nvPr>
        </p:nvSpPr>
        <p:spPr>
          <a:xfrm>
            <a:off x="9115599" y="858974"/>
            <a:ext cx="1741172" cy="270669"/>
          </a:xfrm>
        </p:spPr>
        <p:txBody>
          <a:bodyPr>
            <a:noAutofit/>
          </a:bodyPr>
          <a:lstStyle>
            <a:lvl1pPr marL="0" indent="0" algn="r">
              <a:buNone/>
              <a:defRPr kumimoji="0" lang="en-US" sz="16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5</a:t>
            </a:r>
            <a:endParaRPr lang="ru-RU" dirty="0"/>
          </a:p>
        </p:txBody>
      </p:sp>
      <p:sp>
        <p:nvSpPr>
          <p:cNvPr id="32" name="Text Placeholder 33"/>
          <p:cNvSpPr>
            <a:spLocks noGrp="1"/>
          </p:cNvSpPr>
          <p:nvPr>
            <p:ph type="body" sz="quarter" idx="23" hasCustomPrompt="1"/>
          </p:nvPr>
        </p:nvSpPr>
        <p:spPr>
          <a:xfrm>
            <a:off x="9321338" y="3015455"/>
            <a:ext cx="1741172" cy="858842"/>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a:t>
            </a:r>
          </a:p>
        </p:txBody>
      </p:sp>
      <p:sp>
        <p:nvSpPr>
          <p:cNvPr id="33" name="Text Placeholder 36"/>
          <p:cNvSpPr>
            <a:spLocks noGrp="1"/>
          </p:cNvSpPr>
          <p:nvPr>
            <p:ph type="body" sz="quarter" idx="24" hasCustomPrompt="1"/>
          </p:nvPr>
        </p:nvSpPr>
        <p:spPr>
          <a:xfrm>
            <a:off x="9321339" y="2744786"/>
            <a:ext cx="1741172" cy="270669"/>
          </a:xfrm>
        </p:spPr>
        <p:txBody>
          <a:bodyPr>
            <a:noAutofit/>
          </a:bodyPr>
          <a:lstStyle>
            <a:lvl1pPr marL="0" indent="0" algn="r">
              <a:buNone/>
              <a:defRPr kumimoji="0" lang="en-US" sz="16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6</a:t>
            </a:r>
            <a:endParaRPr lang="ru-RU" dirty="0"/>
          </a:p>
        </p:txBody>
      </p:sp>
      <p:sp>
        <p:nvSpPr>
          <p:cNvPr id="34" name="Text Placeholder 33"/>
          <p:cNvSpPr>
            <a:spLocks noGrp="1"/>
          </p:cNvSpPr>
          <p:nvPr>
            <p:ph type="body" sz="quarter" idx="25" hasCustomPrompt="1"/>
          </p:nvPr>
        </p:nvSpPr>
        <p:spPr>
          <a:xfrm>
            <a:off x="9115598" y="4901267"/>
            <a:ext cx="1741172" cy="858842"/>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a:t>
            </a:r>
          </a:p>
        </p:txBody>
      </p:sp>
      <p:sp>
        <p:nvSpPr>
          <p:cNvPr id="35" name="Text Placeholder 36"/>
          <p:cNvSpPr>
            <a:spLocks noGrp="1"/>
          </p:cNvSpPr>
          <p:nvPr>
            <p:ph type="body" sz="quarter" idx="26" hasCustomPrompt="1"/>
          </p:nvPr>
        </p:nvSpPr>
        <p:spPr>
          <a:xfrm>
            <a:off x="9115599" y="4630598"/>
            <a:ext cx="1741172" cy="270669"/>
          </a:xfrm>
        </p:spPr>
        <p:txBody>
          <a:bodyPr>
            <a:noAutofit/>
          </a:bodyPr>
          <a:lstStyle>
            <a:lvl1pPr marL="0" indent="0" algn="r">
              <a:buNone/>
              <a:defRPr kumimoji="0" lang="en-US" sz="16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7</a:t>
            </a:r>
            <a:endParaRPr lang="ru-RU" dirty="0"/>
          </a:p>
        </p:txBody>
      </p:sp>
      <p:sp>
        <p:nvSpPr>
          <p:cNvPr id="36" name="Text Placeholder 33"/>
          <p:cNvSpPr>
            <a:spLocks noGrp="1"/>
          </p:cNvSpPr>
          <p:nvPr>
            <p:ph type="body" sz="quarter" idx="27" hasCustomPrompt="1"/>
          </p:nvPr>
        </p:nvSpPr>
        <p:spPr>
          <a:xfrm>
            <a:off x="1592579" y="1129643"/>
            <a:ext cx="1741172" cy="858842"/>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37" name="Text Placeholder 36"/>
          <p:cNvSpPr>
            <a:spLocks noGrp="1"/>
          </p:cNvSpPr>
          <p:nvPr>
            <p:ph type="body" sz="quarter" idx="28" hasCustomPrompt="1"/>
          </p:nvPr>
        </p:nvSpPr>
        <p:spPr>
          <a:xfrm>
            <a:off x="1592580" y="858974"/>
            <a:ext cx="1741172" cy="270669"/>
          </a:xfrm>
        </p:spPr>
        <p:txBody>
          <a:bodyPr>
            <a:noAutofit/>
          </a:bodyPr>
          <a:lstStyle>
            <a:lvl1pPr marL="0" indent="0" algn="l">
              <a:buNone/>
              <a:defRPr kumimoji="0" lang="en-US" sz="16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01</a:t>
            </a:r>
            <a:endParaRPr lang="ru-RU" dirty="0"/>
          </a:p>
        </p:txBody>
      </p:sp>
    </p:spTree>
    <p:extLst>
      <p:ext uri="{BB962C8B-B14F-4D97-AF65-F5344CB8AC3E}">
        <p14:creationId xmlns:p14="http://schemas.microsoft.com/office/powerpoint/2010/main" val="20359074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08 options">
    <p:spTree>
      <p:nvGrpSpPr>
        <p:cNvPr id="1" name=""/>
        <p:cNvGrpSpPr/>
        <p:nvPr/>
      </p:nvGrpSpPr>
      <p:grpSpPr>
        <a:xfrm>
          <a:off x="0" y="0"/>
          <a:ext cx="0" cy="0"/>
          <a:chOff x="0" y="0"/>
          <a:chExt cx="0" cy="0"/>
        </a:xfrm>
      </p:grpSpPr>
      <p:sp>
        <p:nvSpPr>
          <p:cNvPr id="10" name="Text Placeholder 33"/>
          <p:cNvSpPr>
            <a:spLocks noGrp="1"/>
          </p:cNvSpPr>
          <p:nvPr>
            <p:ph type="body" sz="quarter" idx="15" hasCustomPrompt="1"/>
          </p:nvPr>
        </p:nvSpPr>
        <p:spPr>
          <a:xfrm>
            <a:off x="1592579" y="5462584"/>
            <a:ext cx="1741172" cy="858842"/>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11" name="Text Placeholder 36"/>
          <p:cNvSpPr>
            <a:spLocks noGrp="1"/>
          </p:cNvSpPr>
          <p:nvPr>
            <p:ph type="body" sz="quarter" idx="16" hasCustomPrompt="1"/>
          </p:nvPr>
        </p:nvSpPr>
        <p:spPr>
          <a:xfrm>
            <a:off x="1592580" y="5191915"/>
            <a:ext cx="1741172" cy="270669"/>
          </a:xfrm>
        </p:spPr>
        <p:txBody>
          <a:bodyPr>
            <a:noAutofit/>
          </a:bodyPr>
          <a:lstStyle>
            <a:lvl1pPr marL="0" indent="0" algn="l">
              <a:buNone/>
              <a:defRPr kumimoji="0" lang="en-US" sz="16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4</a:t>
            </a:r>
            <a:endParaRPr lang="ru-RU" dirty="0"/>
          </a:p>
        </p:txBody>
      </p:sp>
      <p:sp>
        <p:nvSpPr>
          <p:cNvPr id="26" name="Text Placeholder 33"/>
          <p:cNvSpPr>
            <a:spLocks noGrp="1"/>
          </p:cNvSpPr>
          <p:nvPr>
            <p:ph type="body" sz="quarter" idx="17" hasCustomPrompt="1"/>
          </p:nvPr>
        </p:nvSpPr>
        <p:spPr>
          <a:xfrm>
            <a:off x="1141729" y="4027484"/>
            <a:ext cx="1741172" cy="858842"/>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27" name="Text Placeholder 36"/>
          <p:cNvSpPr>
            <a:spLocks noGrp="1"/>
          </p:cNvSpPr>
          <p:nvPr>
            <p:ph type="body" sz="quarter" idx="18" hasCustomPrompt="1"/>
          </p:nvPr>
        </p:nvSpPr>
        <p:spPr>
          <a:xfrm>
            <a:off x="1141730" y="3756815"/>
            <a:ext cx="1741172" cy="270669"/>
          </a:xfrm>
        </p:spPr>
        <p:txBody>
          <a:bodyPr>
            <a:noAutofit/>
          </a:bodyPr>
          <a:lstStyle>
            <a:lvl1pPr marL="0" indent="0" algn="l">
              <a:buNone/>
              <a:defRPr kumimoji="0" lang="en-US" sz="16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
        <p:nvSpPr>
          <p:cNvPr id="28" name="Text Placeholder 33"/>
          <p:cNvSpPr>
            <a:spLocks noGrp="1"/>
          </p:cNvSpPr>
          <p:nvPr>
            <p:ph type="body" sz="quarter" idx="19" hasCustomPrompt="1"/>
          </p:nvPr>
        </p:nvSpPr>
        <p:spPr>
          <a:xfrm>
            <a:off x="1141729" y="2586034"/>
            <a:ext cx="1741172" cy="858842"/>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29" name="Text Placeholder 36"/>
          <p:cNvSpPr>
            <a:spLocks noGrp="1"/>
          </p:cNvSpPr>
          <p:nvPr>
            <p:ph type="body" sz="quarter" idx="20" hasCustomPrompt="1"/>
          </p:nvPr>
        </p:nvSpPr>
        <p:spPr>
          <a:xfrm>
            <a:off x="1141730" y="2315365"/>
            <a:ext cx="1741172" cy="270669"/>
          </a:xfrm>
        </p:spPr>
        <p:txBody>
          <a:bodyPr>
            <a:noAutofit/>
          </a:bodyPr>
          <a:lstStyle>
            <a:lvl1pPr marL="0" indent="0" algn="l">
              <a:buNone/>
              <a:defRPr kumimoji="0" lang="en-US" sz="16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02</a:t>
            </a:r>
            <a:endParaRPr lang="ru-RU" dirty="0"/>
          </a:p>
        </p:txBody>
      </p:sp>
      <p:sp>
        <p:nvSpPr>
          <p:cNvPr id="30" name="Text Placeholder 33"/>
          <p:cNvSpPr>
            <a:spLocks noGrp="1"/>
          </p:cNvSpPr>
          <p:nvPr>
            <p:ph type="body" sz="quarter" idx="21" hasCustomPrompt="1"/>
          </p:nvPr>
        </p:nvSpPr>
        <p:spPr>
          <a:xfrm>
            <a:off x="8968276" y="1129643"/>
            <a:ext cx="1741172" cy="858842"/>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a:t>
            </a:r>
          </a:p>
        </p:txBody>
      </p:sp>
      <p:sp>
        <p:nvSpPr>
          <p:cNvPr id="31" name="Text Placeholder 36"/>
          <p:cNvSpPr>
            <a:spLocks noGrp="1"/>
          </p:cNvSpPr>
          <p:nvPr>
            <p:ph type="body" sz="quarter" idx="22" hasCustomPrompt="1"/>
          </p:nvPr>
        </p:nvSpPr>
        <p:spPr>
          <a:xfrm>
            <a:off x="8968277" y="858974"/>
            <a:ext cx="1741172" cy="270669"/>
          </a:xfrm>
        </p:spPr>
        <p:txBody>
          <a:bodyPr>
            <a:noAutofit/>
          </a:bodyPr>
          <a:lstStyle>
            <a:lvl1pPr marL="0" indent="0" algn="r">
              <a:buNone/>
              <a:defRPr kumimoji="0" lang="en-US" sz="16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5</a:t>
            </a:r>
            <a:endParaRPr lang="ru-RU" dirty="0"/>
          </a:p>
        </p:txBody>
      </p:sp>
      <p:sp>
        <p:nvSpPr>
          <p:cNvPr id="32" name="Text Placeholder 33"/>
          <p:cNvSpPr>
            <a:spLocks noGrp="1"/>
          </p:cNvSpPr>
          <p:nvPr>
            <p:ph type="body" sz="quarter" idx="23" hasCustomPrompt="1"/>
          </p:nvPr>
        </p:nvSpPr>
        <p:spPr>
          <a:xfrm>
            <a:off x="9388013" y="2572606"/>
            <a:ext cx="1741172" cy="858842"/>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a:t>
            </a:r>
          </a:p>
        </p:txBody>
      </p:sp>
      <p:sp>
        <p:nvSpPr>
          <p:cNvPr id="33" name="Text Placeholder 36"/>
          <p:cNvSpPr>
            <a:spLocks noGrp="1"/>
          </p:cNvSpPr>
          <p:nvPr>
            <p:ph type="body" sz="quarter" idx="24" hasCustomPrompt="1"/>
          </p:nvPr>
        </p:nvSpPr>
        <p:spPr>
          <a:xfrm>
            <a:off x="9388014" y="2301937"/>
            <a:ext cx="1741172" cy="270669"/>
          </a:xfrm>
        </p:spPr>
        <p:txBody>
          <a:bodyPr>
            <a:noAutofit/>
          </a:bodyPr>
          <a:lstStyle>
            <a:lvl1pPr marL="0" indent="0" algn="r">
              <a:buNone/>
              <a:defRPr kumimoji="0" lang="en-US" sz="16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6</a:t>
            </a:r>
            <a:endParaRPr lang="ru-RU" dirty="0"/>
          </a:p>
        </p:txBody>
      </p:sp>
      <p:sp>
        <p:nvSpPr>
          <p:cNvPr id="34" name="Text Placeholder 33"/>
          <p:cNvSpPr>
            <a:spLocks noGrp="1"/>
          </p:cNvSpPr>
          <p:nvPr>
            <p:ph type="body" sz="quarter" idx="25" hasCustomPrompt="1"/>
          </p:nvPr>
        </p:nvSpPr>
        <p:spPr>
          <a:xfrm>
            <a:off x="8968276" y="5462584"/>
            <a:ext cx="1741172" cy="858842"/>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a:t>
            </a:r>
          </a:p>
        </p:txBody>
      </p:sp>
      <p:sp>
        <p:nvSpPr>
          <p:cNvPr id="35" name="Text Placeholder 36"/>
          <p:cNvSpPr>
            <a:spLocks noGrp="1"/>
          </p:cNvSpPr>
          <p:nvPr>
            <p:ph type="body" sz="quarter" idx="26" hasCustomPrompt="1"/>
          </p:nvPr>
        </p:nvSpPr>
        <p:spPr>
          <a:xfrm>
            <a:off x="8968277" y="5191915"/>
            <a:ext cx="1741172" cy="270669"/>
          </a:xfrm>
        </p:spPr>
        <p:txBody>
          <a:bodyPr>
            <a:noAutofit/>
          </a:bodyPr>
          <a:lstStyle>
            <a:lvl1pPr marL="0" indent="0" algn="r">
              <a:buNone/>
              <a:defRPr kumimoji="0" lang="en-US" sz="16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7</a:t>
            </a:r>
            <a:endParaRPr lang="ru-RU" dirty="0"/>
          </a:p>
        </p:txBody>
      </p:sp>
      <p:sp>
        <p:nvSpPr>
          <p:cNvPr id="36" name="Text Placeholder 33"/>
          <p:cNvSpPr>
            <a:spLocks noGrp="1"/>
          </p:cNvSpPr>
          <p:nvPr>
            <p:ph type="body" sz="quarter" idx="27" hasCustomPrompt="1"/>
          </p:nvPr>
        </p:nvSpPr>
        <p:spPr>
          <a:xfrm>
            <a:off x="1592579" y="1129643"/>
            <a:ext cx="1741172" cy="858842"/>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37" name="Text Placeholder 36"/>
          <p:cNvSpPr>
            <a:spLocks noGrp="1"/>
          </p:cNvSpPr>
          <p:nvPr>
            <p:ph type="body" sz="quarter" idx="28" hasCustomPrompt="1"/>
          </p:nvPr>
        </p:nvSpPr>
        <p:spPr>
          <a:xfrm>
            <a:off x="1592580" y="858974"/>
            <a:ext cx="1741172" cy="270669"/>
          </a:xfrm>
        </p:spPr>
        <p:txBody>
          <a:bodyPr>
            <a:noAutofit/>
          </a:bodyPr>
          <a:lstStyle>
            <a:lvl1pPr marL="0" indent="0" algn="l">
              <a:buNone/>
              <a:defRPr kumimoji="0" lang="en-US" sz="16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01</a:t>
            </a:r>
            <a:endParaRPr lang="ru-RU" dirty="0"/>
          </a:p>
        </p:txBody>
      </p:sp>
      <p:sp>
        <p:nvSpPr>
          <p:cNvPr id="16" name="Text Placeholder 33"/>
          <p:cNvSpPr>
            <a:spLocks noGrp="1"/>
          </p:cNvSpPr>
          <p:nvPr>
            <p:ph type="body" sz="quarter" idx="29" hasCustomPrompt="1"/>
          </p:nvPr>
        </p:nvSpPr>
        <p:spPr>
          <a:xfrm>
            <a:off x="9388013" y="3972786"/>
            <a:ext cx="1741172" cy="858842"/>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a:t>
            </a:r>
          </a:p>
        </p:txBody>
      </p:sp>
      <p:sp>
        <p:nvSpPr>
          <p:cNvPr id="17" name="Text Placeholder 36"/>
          <p:cNvSpPr>
            <a:spLocks noGrp="1"/>
          </p:cNvSpPr>
          <p:nvPr>
            <p:ph type="body" sz="quarter" idx="30" hasCustomPrompt="1"/>
          </p:nvPr>
        </p:nvSpPr>
        <p:spPr>
          <a:xfrm>
            <a:off x="9388014" y="3702117"/>
            <a:ext cx="1741172" cy="270669"/>
          </a:xfrm>
        </p:spPr>
        <p:txBody>
          <a:bodyPr>
            <a:noAutofit/>
          </a:bodyPr>
          <a:lstStyle>
            <a:lvl1pPr marL="0" indent="0" algn="r">
              <a:buNone/>
              <a:defRPr kumimoji="0" lang="en-US" sz="16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7</a:t>
            </a:r>
            <a:endParaRPr lang="ru-RU" dirty="0"/>
          </a:p>
        </p:txBody>
      </p:sp>
    </p:spTree>
    <p:extLst>
      <p:ext uri="{BB962C8B-B14F-4D97-AF65-F5344CB8AC3E}">
        <p14:creationId xmlns:p14="http://schemas.microsoft.com/office/powerpoint/2010/main" val="19851285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09 options">
    <p:spTree>
      <p:nvGrpSpPr>
        <p:cNvPr id="1" name=""/>
        <p:cNvGrpSpPr/>
        <p:nvPr/>
      </p:nvGrpSpPr>
      <p:grpSpPr>
        <a:xfrm>
          <a:off x="0" y="0"/>
          <a:ext cx="0" cy="0"/>
          <a:chOff x="0" y="0"/>
          <a:chExt cx="0" cy="0"/>
        </a:xfrm>
      </p:grpSpPr>
      <p:sp>
        <p:nvSpPr>
          <p:cNvPr id="28" name="Text Placeholder 33"/>
          <p:cNvSpPr>
            <a:spLocks noGrp="1"/>
          </p:cNvSpPr>
          <p:nvPr>
            <p:ph type="body" sz="quarter" idx="19" hasCustomPrompt="1"/>
          </p:nvPr>
        </p:nvSpPr>
        <p:spPr>
          <a:xfrm>
            <a:off x="1287780" y="2224084"/>
            <a:ext cx="1741172" cy="588966"/>
          </a:xfrm>
        </p:spPr>
        <p:txBody>
          <a:bodyPr>
            <a:noAutofit/>
          </a:bodyPr>
          <a:lstStyle>
            <a:lvl1pPr marL="0" indent="0">
              <a:buNone/>
              <a:defRPr sz="1000">
                <a:solidFill>
                  <a:schemeClr val="tx1"/>
                </a:solidFill>
              </a:defRPr>
            </a:lvl1pPr>
          </a:lstStyle>
          <a:p>
            <a:pPr lvl="0"/>
            <a:r>
              <a:rPr lang="en-US" dirty="0"/>
              <a:t>Lorem ipsum dolor sit amet, consectetur adipiscing elit, sed do</a:t>
            </a:r>
          </a:p>
        </p:txBody>
      </p:sp>
      <p:sp>
        <p:nvSpPr>
          <p:cNvPr id="29" name="Text Placeholder 36"/>
          <p:cNvSpPr>
            <a:spLocks noGrp="1"/>
          </p:cNvSpPr>
          <p:nvPr>
            <p:ph type="body" sz="quarter" idx="20" hasCustomPrompt="1"/>
          </p:nvPr>
        </p:nvSpPr>
        <p:spPr>
          <a:xfrm>
            <a:off x="1287780" y="1953415"/>
            <a:ext cx="1741172" cy="270669"/>
          </a:xfrm>
        </p:spPr>
        <p:txBody>
          <a:bodyPr>
            <a:noAutofit/>
          </a:bodyPr>
          <a:lstStyle>
            <a:lvl1pPr marL="0" indent="0" algn="l">
              <a:buNone/>
              <a:defRPr kumimoji="0" lang="en-US" sz="15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02</a:t>
            </a:r>
            <a:endParaRPr lang="ru-RU" dirty="0"/>
          </a:p>
        </p:txBody>
      </p:sp>
      <p:sp>
        <p:nvSpPr>
          <p:cNvPr id="22" name="Text Placeholder 33"/>
          <p:cNvSpPr>
            <a:spLocks noGrp="1"/>
          </p:cNvSpPr>
          <p:nvPr>
            <p:ph type="body" sz="quarter" idx="21" hasCustomPrompt="1"/>
          </p:nvPr>
        </p:nvSpPr>
        <p:spPr>
          <a:xfrm>
            <a:off x="1579880" y="1150934"/>
            <a:ext cx="1741172" cy="588966"/>
          </a:xfrm>
        </p:spPr>
        <p:txBody>
          <a:bodyPr>
            <a:noAutofit/>
          </a:bodyPr>
          <a:lstStyle>
            <a:lvl1pPr marL="0" indent="0">
              <a:buNone/>
              <a:defRPr sz="1000">
                <a:solidFill>
                  <a:schemeClr val="tx1"/>
                </a:solidFill>
              </a:defRPr>
            </a:lvl1pPr>
          </a:lstStyle>
          <a:p>
            <a:pPr lvl="0"/>
            <a:r>
              <a:rPr lang="en-US" dirty="0"/>
              <a:t>Lorem ipsum dolor sit amet, consectetur adipiscing elit, sed do</a:t>
            </a:r>
          </a:p>
        </p:txBody>
      </p:sp>
      <p:sp>
        <p:nvSpPr>
          <p:cNvPr id="23" name="Text Placeholder 36"/>
          <p:cNvSpPr>
            <a:spLocks noGrp="1"/>
          </p:cNvSpPr>
          <p:nvPr>
            <p:ph type="body" sz="quarter" idx="22" hasCustomPrompt="1"/>
          </p:nvPr>
        </p:nvSpPr>
        <p:spPr>
          <a:xfrm>
            <a:off x="1579880" y="880265"/>
            <a:ext cx="1741172" cy="270669"/>
          </a:xfrm>
        </p:spPr>
        <p:txBody>
          <a:bodyPr>
            <a:noAutofit/>
          </a:bodyPr>
          <a:lstStyle>
            <a:lvl1pPr marL="0" indent="0" algn="l">
              <a:buNone/>
              <a:defRPr kumimoji="0" lang="en-US" sz="15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1</a:t>
            </a:r>
            <a:endParaRPr lang="ru-RU" dirty="0"/>
          </a:p>
        </p:txBody>
      </p:sp>
      <p:sp>
        <p:nvSpPr>
          <p:cNvPr id="24" name="Text Placeholder 33"/>
          <p:cNvSpPr>
            <a:spLocks noGrp="1"/>
          </p:cNvSpPr>
          <p:nvPr>
            <p:ph type="body" sz="quarter" idx="23" hasCustomPrompt="1"/>
          </p:nvPr>
        </p:nvSpPr>
        <p:spPr>
          <a:xfrm>
            <a:off x="1579880" y="5481634"/>
            <a:ext cx="1741172" cy="588966"/>
          </a:xfrm>
        </p:spPr>
        <p:txBody>
          <a:bodyPr>
            <a:noAutofit/>
          </a:bodyPr>
          <a:lstStyle>
            <a:lvl1pPr marL="0" indent="0">
              <a:buNone/>
              <a:defRPr sz="1000">
                <a:solidFill>
                  <a:schemeClr val="tx1"/>
                </a:solidFill>
              </a:defRPr>
            </a:lvl1pPr>
          </a:lstStyle>
          <a:p>
            <a:pPr lvl="0"/>
            <a:r>
              <a:rPr lang="en-US" dirty="0"/>
              <a:t>Lorem ipsum dolor sit amet, consectetur adipiscing elit, sed do</a:t>
            </a:r>
          </a:p>
        </p:txBody>
      </p:sp>
      <p:sp>
        <p:nvSpPr>
          <p:cNvPr id="25" name="Text Placeholder 36"/>
          <p:cNvSpPr>
            <a:spLocks noGrp="1"/>
          </p:cNvSpPr>
          <p:nvPr>
            <p:ph type="body" sz="quarter" idx="24" hasCustomPrompt="1"/>
          </p:nvPr>
        </p:nvSpPr>
        <p:spPr>
          <a:xfrm>
            <a:off x="1579880" y="5210965"/>
            <a:ext cx="1741172" cy="270669"/>
          </a:xfrm>
        </p:spPr>
        <p:txBody>
          <a:bodyPr>
            <a:noAutofit/>
          </a:bodyPr>
          <a:lstStyle>
            <a:lvl1pPr marL="0" indent="0" algn="l">
              <a:buNone/>
              <a:defRPr kumimoji="0" lang="en-US" sz="1500" b="1" i="0" u="none" strike="noStrike" kern="1200" cap="none" normalizeH="0" baseline="0" dirty="0" smtClean="0">
                <a:ln>
                  <a:noFill/>
                </a:ln>
                <a:solidFill>
                  <a:schemeClr val="accent6"/>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5</a:t>
            </a:r>
            <a:endParaRPr lang="ru-RU" dirty="0"/>
          </a:p>
        </p:txBody>
      </p:sp>
      <p:sp>
        <p:nvSpPr>
          <p:cNvPr id="38" name="Text Placeholder 33"/>
          <p:cNvSpPr>
            <a:spLocks noGrp="1"/>
          </p:cNvSpPr>
          <p:nvPr>
            <p:ph type="body" sz="quarter" idx="25" hasCustomPrompt="1"/>
          </p:nvPr>
        </p:nvSpPr>
        <p:spPr>
          <a:xfrm>
            <a:off x="1287780" y="4407352"/>
            <a:ext cx="1741172" cy="588966"/>
          </a:xfrm>
        </p:spPr>
        <p:txBody>
          <a:bodyPr>
            <a:noAutofit/>
          </a:bodyPr>
          <a:lstStyle>
            <a:lvl1pPr marL="0" indent="0">
              <a:buNone/>
              <a:defRPr sz="1000">
                <a:solidFill>
                  <a:schemeClr val="tx1"/>
                </a:solidFill>
              </a:defRPr>
            </a:lvl1pPr>
          </a:lstStyle>
          <a:p>
            <a:pPr lvl="0"/>
            <a:r>
              <a:rPr lang="en-US" dirty="0"/>
              <a:t>Lorem ipsum dolor sit amet, consectetur adipiscing elit, sed do</a:t>
            </a:r>
          </a:p>
        </p:txBody>
      </p:sp>
      <p:sp>
        <p:nvSpPr>
          <p:cNvPr id="39" name="Text Placeholder 36"/>
          <p:cNvSpPr>
            <a:spLocks noGrp="1"/>
          </p:cNvSpPr>
          <p:nvPr>
            <p:ph type="body" sz="quarter" idx="26" hasCustomPrompt="1"/>
          </p:nvPr>
        </p:nvSpPr>
        <p:spPr>
          <a:xfrm>
            <a:off x="1287780" y="4136683"/>
            <a:ext cx="1741172" cy="270669"/>
          </a:xfrm>
        </p:spPr>
        <p:txBody>
          <a:bodyPr>
            <a:noAutofit/>
          </a:bodyPr>
          <a:lstStyle>
            <a:lvl1pPr marL="0" indent="0" algn="l">
              <a:buNone/>
              <a:defRPr kumimoji="0" lang="en-US" sz="15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4</a:t>
            </a:r>
            <a:endParaRPr lang="ru-RU" dirty="0"/>
          </a:p>
        </p:txBody>
      </p:sp>
      <p:sp>
        <p:nvSpPr>
          <p:cNvPr id="40" name="Text Placeholder 33"/>
          <p:cNvSpPr>
            <a:spLocks noGrp="1"/>
          </p:cNvSpPr>
          <p:nvPr>
            <p:ph type="body" sz="quarter" idx="27" hasCustomPrompt="1"/>
          </p:nvPr>
        </p:nvSpPr>
        <p:spPr>
          <a:xfrm>
            <a:off x="1287780" y="3315718"/>
            <a:ext cx="1741172" cy="588966"/>
          </a:xfrm>
        </p:spPr>
        <p:txBody>
          <a:bodyPr>
            <a:noAutofit/>
          </a:bodyPr>
          <a:lstStyle>
            <a:lvl1pPr marL="0" indent="0">
              <a:buNone/>
              <a:defRPr sz="1000">
                <a:solidFill>
                  <a:schemeClr val="tx1"/>
                </a:solidFill>
              </a:defRPr>
            </a:lvl1pPr>
          </a:lstStyle>
          <a:p>
            <a:pPr lvl="0"/>
            <a:r>
              <a:rPr lang="en-US" dirty="0"/>
              <a:t>Lorem ipsum dolor sit amet, consectetur adipiscing elit, sed do</a:t>
            </a:r>
          </a:p>
        </p:txBody>
      </p:sp>
      <p:sp>
        <p:nvSpPr>
          <p:cNvPr id="41" name="Text Placeholder 36"/>
          <p:cNvSpPr>
            <a:spLocks noGrp="1"/>
          </p:cNvSpPr>
          <p:nvPr>
            <p:ph type="body" sz="quarter" idx="28" hasCustomPrompt="1"/>
          </p:nvPr>
        </p:nvSpPr>
        <p:spPr>
          <a:xfrm>
            <a:off x="1287780" y="3045049"/>
            <a:ext cx="1741172" cy="270669"/>
          </a:xfrm>
        </p:spPr>
        <p:txBody>
          <a:bodyPr>
            <a:noAutofit/>
          </a:bodyPr>
          <a:lstStyle>
            <a:lvl1pPr marL="0" indent="0" algn="l">
              <a:buNone/>
              <a:defRPr kumimoji="0" lang="en-US" sz="15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3</a:t>
            </a:r>
            <a:endParaRPr lang="ru-RU" dirty="0"/>
          </a:p>
        </p:txBody>
      </p:sp>
      <p:sp>
        <p:nvSpPr>
          <p:cNvPr id="42" name="Text Placeholder 33"/>
          <p:cNvSpPr>
            <a:spLocks noGrp="1"/>
          </p:cNvSpPr>
          <p:nvPr>
            <p:ph type="body" sz="quarter" idx="29" hasCustomPrompt="1"/>
          </p:nvPr>
        </p:nvSpPr>
        <p:spPr>
          <a:xfrm>
            <a:off x="8826500" y="1150934"/>
            <a:ext cx="1741172" cy="588966"/>
          </a:xfrm>
        </p:spPr>
        <p:txBody>
          <a:bodyPr>
            <a:noAutofit/>
          </a:bodyPr>
          <a:lstStyle>
            <a:lvl1pPr marL="0" indent="0" algn="r">
              <a:buNone/>
              <a:defRPr sz="1000">
                <a:solidFill>
                  <a:schemeClr val="tx1"/>
                </a:solidFill>
              </a:defRPr>
            </a:lvl1pPr>
          </a:lstStyle>
          <a:p>
            <a:pPr lvl="0"/>
            <a:r>
              <a:rPr lang="en-US" dirty="0"/>
              <a:t>Lorem ipsum dolor sit amet, consectetur adipiscing elit, sed do eiusmod tempor</a:t>
            </a:r>
          </a:p>
        </p:txBody>
      </p:sp>
      <p:sp>
        <p:nvSpPr>
          <p:cNvPr id="43" name="Text Placeholder 36"/>
          <p:cNvSpPr>
            <a:spLocks noGrp="1"/>
          </p:cNvSpPr>
          <p:nvPr>
            <p:ph type="body" sz="quarter" idx="30" hasCustomPrompt="1"/>
          </p:nvPr>
        </p:nvSpPr>
        <p:spPr>
          <a:xfrm>
            <a:off x="8826500" y="880265"/>
            <a:ext cx="1741172" cy="270669"/>
          </a:xfrm>
        </p:spPr>
        <p:txBody>
          <a:bodyPr>
            <a:noAutofit/>
          </a:bodyPr>
          <a:lstStyle>
            <a:lvl1pPr marL="0" indent="0" algn="r">
              <a:buNone/>
              <a:defRPr kumimoji="0" lang="en-US" sz="15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6</a:t>
            </a:r>
            <a:endParaRPr lang="ru-RU" dirty="0"/>
          </a:p>
        </p:txBody>
      </p:sp>
      <p:sp>
        <p:nvSpPr>
          <p:cNvPr id="44" name="Text Placeholder 33"/>
          <p:cNvSpPr>
            <a:spLocks noGrp="1"/>
          </p:cNvSpPr>
          <p:nvPr>
            <p:ph type="body" sz="quarter" idx="31" hasCustomPrompt="1"/>
          </p:nvPr>
        </p:nvSpPr>
        <p:spPr>
          <a:xfrm>
            <a:off x="9144000" y="2560634"/>
            <a:ext cx="1741172" cy="588966"/>
          </a:xfrm>
        </p:spPr>
        <p:txBody>
          <a:bodyPr>
            <a:noAutofit/>
          </a:bodyPr>
          <a:lstStyle>
            <a:lvl1pPr marL="0" indent="0" algn="r">
              <a:buNone/>
              <a:defRPr sz="1000">
                <a:solidFill>
                  <a:schemeClr val="tx1"/>
                </a:solidFill>
              </a:defRPr>
            </a:lvl1pPr>
          </a:lstStyle>
          <a:p>
            <a:pPr lvl="0"/>
            <a:r>
              <a:rPr lang="en-US" dirty="0"/>
              <a:t>Lorem ipsum dolor sit amet, consectetur adipiscing elit, sed do eiusmod tempor</a:t>
            </a:r>
          </a:p>
        </p:txBody>
      </p:sp>
      <p:sp>
        <p:nvSpPr>
          <p:cNvPr id="45" name="Text Placeholder 36"/>
          <p:cNvSpPr>
            <a:spLocks noGrp="1"/>
          </p:cNvSpPr>
          <p:nvPr>
            <p:ph type="body" sz="quarter" idx="32" hasCustomPrompt="1"/>
          </p:nvPr>
        </p:nvSpPr>
        <p:spPr>
          <a:xfrm>
            <a:off x="9144000" y="2289965"/>
            <a:ext cx="1741172" cy="270669"/>
          </a:xfrm>
        </p:spPr>
        <p:txBody>
          <a:bodyPr>
            <a:noAutofit/>
          </a:bodyPr>
          <a:lstStyle>
            <a:lvl1pPr marL="0" indent="0" algn="r">
              <a:buNone/>
              <a:defRPr kumimoji="0" lang="en-US" sz="15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7</a:t>
            </a:r>
            <a:endParaRPr lang="ru-RU" dirty="0"/>
          </a:p>
        </p:txBody>
      </p:sp>
      <p:sp>
        <p:nvSpPr>
          <p:cNvPr id="46" name="Text Placeholder 33"/>
          <p:cNvSpPr>
            <a:spLocks noGrp="1"/>
          </p:cNvSpPr>
          <p:nvPr>
            <p:ph type="body" sz="quarter" idx="33" hasCustomPrompt="1"/>
          </p:nvPr>
        </p:nvSpPr>
        <p:spPr>
          <a:xfrm>
            <a:off x="9144000" y="3938584"/>
            <a:ext cx="1741172" cy="588966"/>
          </a:xfrm>
        </p:spPr>
        <p:txBody>
          <a:bodyPr>
            <a:noAutofit/>
          </a:bodyPr>
          <a:lstStyle>
            <a:lvl1pPr marL="0" indent="0" algn="r">
              <a:buNone/>
              <a:defRPr sz="1000">
                <a:solidFill>
                  <a:schemeClr val="tx1"/>
                </a:solidFill>
              </a:defRPr>
            </a:lvl1pPr>
          </a:lstStyle>
          <a:p>
            <a:pPr lvl="0"/>
            <a:r>
              <a:rPr lang="en-US" dirty="0"/>
              <a:t>Lorem ipsum dolor sit amet, consectetur adipiscing elit, sed do eiusmod tempor</a:t>
            </a:r>
          </a:p>
        </p:txBody>
      </p:sp>
      <p:sp>
        <p:nvSpPr>
          <p:cNvPr id="47" name="Text Placeholder 36"/>
          <p:cNvSpPr>
            <a:spLocks noGrp="1"/>
          </p:cNvSpPr>
          <p:nvPr>
            <p:ph type="body" sz="quarter" idx="34" hasCustomPrompt="1"/>
          </p:nvPr>
        </p:nvSpPr>
        <p:spPr>
          <a:xfrm>
            <a:off x="9144000" y="3667915"/>
            <a:ext cx="1741172" cy="270669"/>
          </a:xfrm>
        </p:spPr>
        <p:txBody>
          <a:bodyPr>
            <a:noAutofit/>
          </a:bodyPr>
          <a:lstStyle>
            <a:lvl1pPr marL="0" indent="0" algn="r">
              <a:buNone/>
              <a:defRPr kumimoji="0" lang="en-US" sz="15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8</a:t>
            </a:r>
            <a:endParaRPr lang="ru-RU" dirty="0"/>
          </a:p>
        </p:txBody>
      </p:sp>
      <p:sp>
        <p:nvSpPr>
          <p:cNvPr id="51" name="Text Placeholder 33"/>
          <p:cNvSpPr>
            <a:spLocks noGrp="1"/>
          </p:cNvSpPr>
          <p:nvPr>
            <p:ph type="body" sz="quarter" idx="35" hasCustomPrompt="1"/>
          </p:nvPr>
        </p:nvSpPr>
        <p:spPr>
          <a:xfrm>
            <a:off x="8883650" y="5202234"/>
            <a:ext cx="1741172" cy="588966"/>
          </a:xfrm>
        </p:spPr>
        <p:txBody>
          <a:bodyPr>
            <a:noAutofit/>
          </a:bodyPr>
          <a:lstStyle>
            <a:lvl1pPr marL="0" indent="0" algn="r">
              <a:buNone/>
              <a:defRPr sz="1000">
                <a:solidFill>
                  <a:schemeClr val="tx1"/>
                </a:solidFill>
              </a:defRPr>
            </a:lvl1pPr>
          </a:lstStyle>
          <a:p>
            <a:pPr lvl="0"/>
            <a:r>
              <a:rPr lang="en-US" dirty="0"/>
              <a:t>Lorem ipsum dolor sit amet, consectetur adipiscing elit, sed do eiusmod tempor</a:t>
            </a:r>
          </a:p>
        </p:txBody>
      </p:sp>
      <p:sp>
        <p:nvSpPr>
          <p:cNvPr id="52" name="Text Placeholder 36"/>
          <p:cNvSpPr>
            <a:spLocks noGrp="1"/>
          </p:cNvSpPr>
          <p:nvPr>
            <p:ph type="body" sz="quarter" idx="36" hasCustomPrompt="1"/>
          </p:nvPr>
        </p:nvSpPr>
        <p:spPr>
          <a:xfrm>
            <a:off x="8883650" y="4931565"/>
            <a:ext cx="1741172" cy="270669"/>
          </a:xfrm>
        </p:spPr>
        <p:txBody>
          <a:bodyPr>
            <a:noAutofit/>
          </a:bodyPr>
          <a:lstStyle>
            <a:lvl1pPr marL="0" indent="0" algn="r">
              <a:buNone/>
              <a:defRPr kumimoji="0" lang="en-US" sz="15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09</a:t>
            </a:r>
            <a:endParaRPr lang="ru-RU" dirty="0"/>
          </a:p>
        </p:txBody>
      </p:sp>
    </p:spTree>
    <p:extLst>
      <p:ext uri="{BB962C8B-B14F-4D97-AF65-F5344CB8AC3E}">
        <p14:creationId xmlns:p14="http://schemas.microsoft.com/office/powerpoint/2010/main" val="14956991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0 options">
    <p:spTree>
      <p:nvGrpSpPr>
        <p:cNvPr id="1" name=""/>
        <p:cNvGrpSpPr/>
        <p:nvPr/>
      </p:nvGrpSpPr>
      <p:grpSpPr>
        <a:xfrm>
          <a:off x="0" y="0"/>
          <a:ext cx="0" cy="0"/>
          <a:chOff x="0" y="0"/>
          <a:chExt cx="0" cy="0"/>
        </a:xfrm>
      </p:grpSpPr>
      <p:sp>
        <p:nvSpPr>
          <p:cNvPr id="28" name="Text Placeholder 33"/>
          <p:cNvSpPr>
            <a:spLocks noGrp="1"/>
          </p:cNvSpPr>
          <p:nvPr>
            <p:ph type="body" sz="quarter" idx="19" hasCustomPrompt="1"/>
          </p:nvPr>
        </p:nvSpPr>
        <p:spPr>
          <a:xfrm>
            <a:off x="1287780" y="2224084"/>
            <a:ext cx="1741172" cy="588966"/>
          </a:xfrm>
        </p:spPr>
        <p:txBody>
          <a:bodyPr>
            <a:noAutofit/>
          </a:bodyPr>
          <a:lstStyle>
            <a:lvl1pPr marL="0" indent="0">
              <a:buNone/>
              <a:defRPr sz="1000">
                <a:solidFill>
                  <a:schemeClr val="tx1"/>
                </a:solidFill>
              </a:defRPr>
            </a:lvl1pPr>
          </a:lstStyle>
          <a:p>
            <a:pPr lvl="0"/>
            <a:r>
              <a:rPr lang="en-US" dirty="0"/>
              <a:t>Lorem ipsum dolor sit amet, consectetur adipiscing elit, sed do</a:t>
            </a:r>
          </a:p>
        </p:txBody>
      </p:sp>
      <p:sp>
        <p:nvSpPr>
          <p:cNvPr id="29" name="Text Placeholder 36"/>
          <p:cNvSpPr>
            <a:spLocks noGrp="1"/>
          </p:cNvSpPr>
          <p:nvPr>
            <p:ph type="body" sz="quarter" idx="20" hasCustomPrompt="1"/>
          </p:nvPr>
        </p:nvSpPr>
        <p:spPr>
          <a:xfrm>
            <a:off x="1287780" y="1953415"/>
            <a:ext cx="1741172" cy="270669"/>
          </a:xfrm>
        </p:spPr>
        <p:txBody>
          <a:bodyPr>
            <a:noAutofit/>
          </a:bodyPr>
          <a:lstStyle>
            <a:lvl1pPr marL="0" indent="0" algn="l">
              <a:buNone/>
              <a:defRPr kumimoji="0" lang="en-US" sz="15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02</a:t>
            </a:r>
            <a:endParaRPr lang="ru-RU" dirty="0"/>
          </a:p>
        </p:txBody>
      </p:sp>
      <p:sp>
        <p:nvSpPr>
          <p:cNvPr id="22" name="Text Placeholder 33"/>
          <p:cNvSpPr>
            <a:spLocks noGrp="1"/>
          </p:cNvSpPr>
          <p:nvPr>
            <p:ph type="body" sz="quarter" idx="21" hasCustomPrompt="1"/>
          </p:nvPr>
        </p:nvSpPr>
        <p:spPr>
          <a:xfrm>
            <a:off x="1579880" y="1150934"/>
            <a:ext cx="1741172" cy="588966"/>
          </a:xfrm>
        </p:spPr>
        <p:txBody>
          <a:bodyPr>
            <a:noAutofit/>
          </a:bodyPr>
          <a:lstStyle>
            <a:lvl1pPr marL="0" indent="0">
              <a:buNone/>
              <a:defRPr sz="1000">
                <a:solidFill>
                  <a:schemeClr val="tx1"/>
                </a:solidFill>
              </a:defRPr>
            </a:lvl1pPr>
          </a:lstStyle>
          <a:p>
            <a:pPr lvl="0"/>
            <a:r>
              <a:rPr lang="en-US" dirty="0"/>
              <a:t>Lorem ipsum dolor sit amet, consectetur adipiscing elit, sed do</a:t>
            </a:r>
          </a:p>
        </p:txBody>
      </p:sp>
      <p:sp>
        <p:nvSpPr>
          <p:cNvPr id="23" name="Text Placeholder 36"/>
          <p:cNvSpPr>
            <a:spLocks noGrp="1"/>
          </p:cNvSpPr>
          <p:nvPr>
            <p:ph type="body" sz="quarter" idx="22" hasCustomPrompt="1"/>
          </p:nvPr>
        </p:nvSpPr>
        <p:spPr>
          <a:xfrm>
            <a:off x="1579880" y="880265"/>
            <a:ext cx="1741172" cy="270669"/>
          </a:xfrm>
        </p:spPr>
        <p:txBody>
          <a:bodyPr>
            <a:noAutofit/>
          </a:bodyPr>
          <a:lstStyle>
            <a:lvl1pPr marL="0" indent="0" algn="l">
              <a:buNone/>
              <a:defRPr kumimoji="0" lang="en-US" sz="15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1</a:t>
            </a:r>
            <a:endParaRPr lang="ru-RU" dirty="0"/>
          </a:p>
        </p:txBody>
      </p:sp>
      <p:sp>
        <p:nvSpPr>
          <p:cNvPr id="24" name="Text Placeholder 33"/>
          <p:cNvSpPr>
            <a:spLocks noGrp="1"/>
          </p:cNvSpPr>
          <p:nvPr>
            <p:ph type="body" sz="quarter" idx="23" hasCustomPrompt="1"/>
          </p:nvPr>
        </p:nvSpPr>
        <p:spPr>
          <a:xfrm>
            <a:off x="1579880" y="5481634"/>
            <a:ext cx="1741172" cy="588966"/>
          </a:xfrm>
        </p:spPr>
        <p:txBody>
          <a:bodyPr>
            <a:noAutofit/>
          </a:bodyPr>
          <a:lstStyle>
            <a:lvl1pPr marL="0" indent="0">
              <a:buNone/>
              <a:defRPr sz="1000">
                <a:solidFill>
                  <a:schemeClr val="tx1"/>
                </a:solidFill>
              </a:defRPr>
            </a:lvl1pPr>
          </a:lstStyle>
          <a:p>
            <a:pPr lvl="0"/>
            <a:r>
              <a:rPr lang="en-US" dirty="0"/>
              <a:t>Lorem ipsum dolor sit amet, consectetur adipiscing elit, sed do</a:t>
            </a:r>
          </a:p>
        </p:txBody>
      </p:sp>
      <p:sp>
        <p:nvSpPr>
          <p:cNvPr id="25" name="Text Placeholder 36"/>
          <p:cNvSpPr>
            <a:spLocks noGrp="1"/>
          </p:cNvSpPr>
          <p:nvPr>
            <p:ph type="body" sz="quarter" idx="24" hasCustomPrompt="1"/>
          </p:nvPr>
        </p:nvSpPr>
        <p:spPr>
          <a:xfrm>
            <a:off x="1579880" y="5210965"/>
            <a:ext cx="1741172" cy="270669"/>
          </a:xfrm>
        </p:spPr>
        <p:txBody>
          <a:bodyPr>
            <a:noAutofit/>
          </a:bodyPr>
          <a:lstStyle>
            <a:lvl1pPr marL="0" indent="0" algn="l">
              <a:buNone/>
              <a:defRPr kumimoji="0" lang="en-US" sz="1500" b="1" i="0" u="none" strike="noStrike" kern="1200" cap="none" normalizeH="0" baseline="0" dirty="0" smtClean="0">
                <a:ln>
                  <a:noFill/>
                </a:ln>
                <a:solidFill>
                  <a:schemeClr val="accent6"/>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5</a:t>
            </a:r>
            <a:endParaRPr lang="ru-RU" dirty="0"/>
          </a:p>
        </p:txBody>
      </p:sp>
      <p:sp>
        <p:nvSpPr>
          <p:cNvPr id="38" name="Text Placeholder 33"/>
          <p:cNvSpPr>
            <a:spLocks noGrp="1"/>
          </p:cNvSpPr>
          <p:nvPr>
            <p:ph type="body" sz="quarter" idx="25" hasCustomPrompt="1"/>
          </p:nvPr>
        </p:nvSpPr>
        <p:spPr>
          <a:xfrm>
            <a:off x="1287780" y="4407352"/>
            <a:ext cx="1741172" cy="588966"/>
          </a:xfrm>
        </p:spPr>
        <p:txBody>
          <a:bodyPr>
            <a:noAutofit/>
          </a:bodyPr>
          <a:lstStyle>
            <a:lvl1pPr marL="0" indent="0">
              <a:buNone/>
              <a:defRPr sz="1000">
                <a:solidFill>
                  <a:schemeClr val="tx1"/>
                </a:solidFill>
              </a:defRPr>
            </a:lvl1pPr>
          </a:lstStyle>
          <a:p>
            <a:pPr lvl="0"/>
            <a:r>
              <a:rPr lang="en-US" dirty="0"/>
              <a:t>Lorem ipsum dolor sit amet, consectetur adipiscing elit, sed do</a:t>
            </a:r>
          </a:p>
        </p:txBody>
      </p:sp>
      <p:sp>
        <p:nvSpPr>
          <p:cNvPr id="39" name="Text Placeholder 36"/>
          <p:cNvSpPr>
            <a:spLocks noGrp="1"/>
          </p:cNvSpPr>
          <p:nvPr>
            <p:ph type="body" sz="quarter" idx="26" hasCustomPrompt="1"/>
          </p:nvPr>
        </p:nvSpPr>
        <p:spPr>
          <a:xfrm>
            <a:off x="1287780" y="4136683"/>
            <a:ext cx="1741172" cy="270669"/>
          </a:xfrm>
        </p:spPr>
        <p:txBody>
          <a:bodyPr>
            <a:noAutofit/>
          </a:bodyPr>
          <a:lstStyle>
            <a:lvl1pPr marL="0" indent="0" algn="l">
              <a:buNone/>
              <a:defRPr kumimoji="0" lang="en-US" sz="15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4</a:t>
            </a:r>
            <a:endParaRPr lang="ru-RU" dirty="0"/>
          </a:p>
        </p:txBody>
      </p:sp>
      <p:sp>
        <p:nvSpPr>
          <p:cNvPr id="40" name="Text Placeholder 33"/>
          <p:cNvSpPr>
            <a:spLocks noGrp="1"/>
          </p:cNvSpPr>
          <p:nvPr>
            <p:ph type="body" sz="quarter" idx="27" hasCustomPrompt="1"/>
          </p:nvPr>
        </p:nvSpPr>
        <p:spPr>
          <a:xfrm>
            <a:off x="1287780" y="3315718"/>
            <a:ext cx="1741172" cy="588966"/>
          </a:xfrm>
        </p:spPr>
        <p:txBody>
          <a:bodyPr>
            <a:noAutofit/>
          </a:bodyPr>
          <a:lstStyle>
            <a:lvl1pPr marL="0" indent="0">
              <a:buNone/>
              <a:defRPr sz="1000">
                <a:solidFill>
                  <a:schemeClr val="tx1"/>
                </a:solidFill>
              </a:defRPr>
            </a:lvl1pPr>
          </a:lstStyle>
          <a:p>
            <a:pPr lvl="0"/>
            <a:r>
              <a:rPr lang="en-US" dirty="0"/>
              <a:t>Lorem ipsum dolor sit amet, consectetur adipiscing elit, sed do</a:t>
            </a:r>
          </a:p>
        </p:txBody>
      </p:sp>
      <p:sp>
        <p:nvSpPr>
          <p:cNvPr id="41" name="Text Placeholder 36"/>
          <p:cNvSpPr>
            <a:spLocks noGrp="1"/>
          </p:cNvSpPr>
          <p:nvPr>
            <p:ph type="body" sz="quarter" idx="28" hasCustomPrompt="1"/>
          </p:nvPr>
        </p:nvSpPr>
        <p:spPr>
          <a:xfrm>
            <a:off x="1287780" y="3045049"/>
            <a:ext cx="1741172" cy="270669"/>
          </a:xfrm>
        </p:spPr>
        <p:txBody>
          <a:bodyPr>
            <a:noAutofit/>
          </a:bodyPr>
          <a:lstStyle>
            <a:lvl1pPr marL="0" indent="0" algn="l">
              <a:buNone/>
              <a:defRPr kumimoji="0" lang="en-US" sz="15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3</a:t>
            </a:r>
            <a:endParaRPr lang="ru-RU" dirty="0"/>
          </a:p>
        </p:txBody>
      </p:sp>
      <p:sp>
        <p:nvSpPr>
          <p:cNvPr id="20" name="Text Placeholder 33"/>
          <p:cNvSpPr>
            <a:spLocks noGrp="1"/>
          </p:cNvSpPr>
          <p:nvPr>
            <p:ph type="body" sz="quarter" idx="29" hasCustomPrompt="1"/>
          </p:nvPr>
        </p:nvSpPr>
        <p:spPr>
          <a:xfrm>
            <a:off x="9174480" y="2224084"/>
            <a:ext cx="1741172" cy="588966"/>
          </a:xfrm>
        </p:spPr>
        <p:txBody>
          <a:bodyPr>
            <a:noAutofit/>
          </a:bodyPr>
          <a:lstStyle>
            <a:lvl1pPr marL="0" indent="0" algn="r">
              <a:buNone/>
              <a:defRPr sz="1000">
                <a:solidFill>
                  <a:schemeClr val="tx1"/>
                </a:solidFill>
              </a:defRPr>
            </a:lvl1pPr>
          </a:lstStyle>
          <a:p>
            <a:pPr lvl="0"/>
            <a:r>
              <a:rPr lang="en-US" dirty="0"/>
              <a:t>Lorem ipsum dolor sit amet, consectetur adipiscing elit, sed do</a:t>
            </a:r>
          </a:p>
        </p:txBody>
      </p:sp>
      <p:sp>
        <p:nvSpPr>
          <p:cNvPr id="21" name="Text Placeholder 36"/>
          <p:cNvSpPr>
            <a:spLocks noGrp="1"/>
          </p:cNvSpPr>
          <p:nvPr>
            <p:ph type="body" sz="quarter" idx="30" hasCustomPrompt="1"/>
          </p:nvPr>
        </p:nvSpPr>
        <p:spPr>
          <a:xfrm>
            <a:off x="9174480" y="1953415"/>
            <a:ext cx="1741172" cy="270669"/>
          </a:xfrm>
        </p:spPr>
        <p:txBody>
          <a:bodyPr>
            <a:noAutofit/>
          </a:bodyPr>
          <a:lstStyle>
            <a:lvl1pPr marL="0" indent="0" algn="r">
              <a:buNone/>
              <a:defRPr kumimoji="0" lang="en-US" sz="15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07</a:t>
            </a:r>
            <a:endParaRPr lang="ru-RU" dirty="0"/>
          </a:p>
        </p:txBody>
      </p:sp>
      <p:sp>
        <p:nvSpPr>
          <p:cNvPr id="26" name="Text Placeholder 33"/>
          <p:cNvSpPr>
            <a:spLocks noGrp="1"/>
          </p:cNvSpPr>
          <p:nvPr>
            <p:ph type="body" sz="quarter" idx="31" hasCustomPrompt="1"/>
          </p:nvPr>
        </p:nvSpPr>
        <p:spPr>
          <a:xfrm>
            <a:off x="8914130" y="1150934"/>
            <a:ext cx="1741172" cy="588966"/>
          </a:xfrm>
        </p:spPr>
        <p:txBody>
          <a:bodyPr>
            <a:noAutofit/>
          </a:bodyPr>
          <a:lstStyle>
            <a:lvl1pPr marL="0" indent="0" algn="r">
              <a:buNone/>
              <a:defRPr sz="1000">
                <a:solidFill>
                  <a:schemeClr val="tx1"/>
                </a:solidFill>
              </a:defRPr>
            </a:lvl1pPr>
          </a:lstStyle>
          <a:p>
            <a:pPr lvl="0"/>
            <a:r>
              <a:rPr lang="en-US" dirty="0"/>
              <a:t>Lorem ipsum dolor sit amet, consectetur adipiscing elit, sed do</a:t>
            </a:r>
          </a:p>
        </p:txBody>
      </p:sp>
      <p:sp>
        <p:nvSpPr>
          <p:cNvPr id="27" name="Text Placeholder 36"/>
          <p:cNvSpPr>
            <a:spLocks noGrp="1"/>
          </p:cNvSpPr>
          <p:nvPr>
            <p:ph type="body" sz="quarter" idx="32" hasCustomPrompt="1"/>
          </p:nvPr>
        </p:nvSpPr>
        <p:spPr>
          <a:xfrm>
            <a:off x="8914130" y="880265"/>
            <a:ext cx="1741172" cy="270669"/>
          </a:xfrm>
        </p:spPr>
        <p:txBody>
          <a:bodyPr>
            <a:noAutofit/>
          </a:bodyPr>
          <a:lstStyle>
            <a:lvl1pPr marL="0" indent="0" algn="r">
              <a:buNone/>
              <a:defRPr kumimoji="0" lang="en-US" sz="15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6</a:t>
            </a:r>
            <a:endParaRPr lang="ru-RU" dirty="0"/>
          </a:p>
        </p:txBody>
      </p:sp>
      <p:sp>
        <p:nvSpPr>
          <p:cNvPr id="30" name="Text Placeholder 33"/>
          <p:cNvSpPr>
            <a:spLocks noGrp="1"/>
          </p:cNvSpPr>
          <p:nvPr>
            <p:ph type="body" sz="quarter" idx="33" hasCustomPrompt="1"/>
          </p:nvPr>
        </p:nvSpPr>
        <p:spPr>
          <a:xfrm>
            <a:off x="8914130" y="5481634"/>
            <a:ext cx="1741172" cy="588966"/>
          </a:xfrm>
        </p:spPr>
        <p:txBody>
          <a:bodyPr>
            <a:noAutofit/>
          </a:bodyPr>
          <a:lstStyle>
            <a:lvl1pPr marL="0" indent="0" algn="r">
              <a:buNone/>
              <a:defRPr sz="1000">
                <a:solidFill>
                  <a:schemeClr val="tx1"/>
                </a:solidFill>
              </a:defRPr>
            </a:lvl1pPr>
          </a:lstStyle>
          <a:p>
            <a:pPr lvl="0"/>
            <a:r>
              <a:rPr lang="en-US" dirty="0"/>
              <a:t>Lorem ipsum dolor sit amet, consectetur adipiscing elit, sed do</a:t>
            </a:r>
          </a:p>
        </p:txBody>
      </p:sp>
      <p:sp>
        <p:nvSpPr>
          <p:cNvPr id="31" name="Text Placeholder 36"/>
          <p:cNvSpPr>
            <a:spLocks noGrp="1"/>
          </p:cNvSpPr>
          <p:nvPr>
            <p:ph type="body" sz="quarter" idx="34" hasCustomPrompt="1"/>
          </p:nvPr>
        </p:nvSpPr>
        <p:spPr>
          <a:xfrm>
            <a:off x="8914130" y="5210965"/>
            <a:ext cx="1741172" cy="270669"/>
          </a:xfrm>
        </p:spPr>
        <p:txBody>
          <a:bodyPr>
            <a:noAutofit/>
          </a:bodyPr>
          <a:lstStyle>
            <a:lvl1pPr marL="0" indent="0" algn="r">
              <a:buNone/>
              <a:defRPr kumimoji="0" lang="en-US" sz="1500" b="1" i="0" u="none" strike="noStrike" kern="1200" cap="none" normalizeH="0" baseline="0" dirty="0" smtClean="0">
                <a:ln>
                  <a:noFill/>
                </a:ln>
                <a:solidFill>
                  <a:schemeClr val="accent6"/>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10</a:t>
            </a:r>
            <a:endParaRPr lang="ru-RU" dirty="0"/>
          </a:p>
        </p:txBody>
      </p:sp>
      <p:sp>
        <p:nvSpPr>
          <p:cNvPr id="32" name="Text Placeholder 33"/>
          <p:cNvSpPr>
            <a:spLocks noGrp="1"/>
          </p:cNvSpPr>
          <p:nvPr>
            <p:ph type="body" sz="quarter" idx="35" hasCustomPrompt="1"/>
          </p:nvPr>
        </p:nvSpPr>
        <p:spPr>
          <a:xfrm>
            <a:off x="9174480" y="4407352"/>
            <a:ext cx="1741172" cy="588966"/>
          </a:xfrm>
        </p:spPr>
        <p:txBody>
          <a:bodyPr>
            <a:noAutofit/>
          </a:bodyPr>
          <a:lstStyle>
            <a:lvl1pPr marL="0" indent="0" algn="r">
              <a:buNone/>
              <a:defRPr sz="1000">
                <a:solidFill>
                  <a:schemeClr val="tx1"/>
                </a:solidFill>
              </a:defRPr>
            </a:lvl1pPr>
          </a:lstStyle>
          <a:p>
            <a:pPr lvl="0"/>
            <a:r>
              <a:rPr lang="en-US" dirty="0"/>
              <a:t>Lorem ipsum dolor sit amet, consectetur adipiscing elit, sed do</a:t>
            </a:r>
          </a:p>
        </p:txBody>
      </p:sp>
      <p:sp>
        <p:nvSpPr>
          <p:cNvPr id="33" name="Text Placeholder 36"/>
          <p:cNvSpPr>
            <a:spLocks noGrp="1"/>
          </p:cNvSpPr>
          <p:nvPr>
            <p:ph type="body" sz="quarter" idx="36" hasCustomPrompt="1"/>
          </p:nvPr>
        </p:nvSpPr>
        <p:spPr>
          <a:xfrm>
            <a:off x="9174480" y="4136683"/>
            <a:ext cx="1741172" cy="270669"/>
          </a:xfrm>
        </p:spPr>
        <p:txBody>
          <a:bodyPr>
            <a:noAutofit/>
          </a:bodyPr>
          <a:lstStyle>
            <a:lvl1pPr marL="0" indent="0" algn="r">
              <a:buNone/>
              <a:defRPr kumimoji="0" lang="en-US" sz="15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9</a:t>
            </a:r>
            <a:endParaRPr lang="ru-RU" dirty="0"/>
          </a:p>
        </p:txBody>
      </p:sp>
      <p:sp>
        <p:nvSpPr>
          <p:cNvPr id="34" name="Text Placeholder 33"/>
          <p:cNvSpPr>
            <a:spLocks noGrp="1"/>
          </p:cNvSpPr>
          <p:nvPr>
            <p:ph type="body" sz="quarter" idx="37" hasCustomPrompt="1"/>
          </p:nvPr>
        </p:nvSpPr>
        <p:spPr>
          <a:xfrm>
            <a:off x="9174480" y="3315718"/>
            <a:ext cx="1741172" cy="588966"/>
          </a:xfrm>
        </p:spPr>
        <p:txBody>
          <a:bodyPr>
            <a:noAutofit/>
          </a:bodyPr>
          <a:lstStyle>
            <a:lvl1pPr marL="0" indent="0" algn="r">
              <a:buNone/>
              <a:defRPr sz="1000">
                <a:solidFill>
                  <a:schemeClr val="tx1"/>
                </a:solidFill>
              </a:defRPr>
            </a:lvl1pPr>
          </a:lstStyle>
          <a:p>
            <a:pPr lvl="0"/>
            <a:r>
              <a:rPr lang="en-US" dirty="0"/>
              <a:t>Lorem ipsum dolor sit amet, consectetur adipiscing elit, sed do</a:t>
            </a:r>
          </a:p>
        </p:txBody>
      </p:sp>
      <p:sp>
        <p:nvSpPr>
          <p:cNvPr id="35" name="Text Placeholder 36"/>
          <p:cNvSpPr>
            <a:spLocks noGrp="1"/>
          </p:cNvSpPr>
          <p:nvPr>
            <p:ph type="body" sz="quarter" idx="38" hasCustomPrompt="1"/>
          </p:nvPr>
        </p:nvSpPr>
        <p:spPr>
          <a:xfrm>
            <a:off x="9174480" y="3045049"/>
            <a:ext cx="1741172" cy="270669"/>
          </a:xfrm>
        </p:spPr>
        <p:txBody>
          <a:bodyPr>
            <a:noAutofit/>
          </a:bodyPr>
          <a:lstStyle>
            <a:lvl1pPr marL="0" indent="0" algn="r">
              <a:buNone/>
              <a:defRPr kumimoji="0" lang="en-US" sz="15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8</a:t>
            </a:r>
            <a:endParaRPr lang="ru-RU" dirty="0"/>
          </a:p>
        </p:txBody>
      </p:sp>
    </p:spTree>
    <p:extLst>
      <p:ext uri="{BB962C8B-B14F-4D97-AF65-F5344CB8AC3E}">
        <p14:creationId xmlns:p14="http://schemas.microsoft.com/office/powerpoint/2010/main" val="5788638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1 options">
    <p:spTree>
      <p:nvGrpSpPr>
        <p:cNvPr id="1" name=""/>
        <p:cNvGrpSpPr/>
        <p:nvPr/>
      </p:nvGrpSpPr>
      <p:grpSpPr>
        <a:xfrm>
          <a:off x="0" y="0"/>
          <a:ext cx="0" cy="0"/>
          <a:chOff x="0" y="0"/>
          <a:chExt cx="0" cy="0"/>
        </a:xfrm>
      </p:grpSpPr>
      <p:pic>
        <p:nvPicPr>
          <p:cNvPr id="2" name="Picture 1" hidden="1"/>
          <p:cNvPicPr>
            <a:picLocks noChangeAspect="1"/>
          </p:cNvPicPr>
          <p:nvPr userDrawn="1"/>
        </p:nvPicPr>
        <p:blipFill>
          <a:blip r:embed="rId2"/>
          <a:stretch>
            <a:fillRect/>
          </a:stretch>
        </p:blipFill>
        <p:spPr>
          <a:xfrm>
            <a:off x="2793" y="2398"/>
            <a:ext cx="12179886" cy="6855602"/>
          </a:xfrm>
          <a:prstGeom prst="rect">
            <a:avLst/>
          </a:prstGeom>
        </p:spPr>
      </p:pic>
      <p:sp>
        <p:nvSpPr>
          <p:cNvPr id="22" name="Text Placeholder 33"/>
          <p:cNvSpPr>
            <a:spLocks noGrp="1"/>
          </p:cNvSpPr>
          <p:nvPr>
            <p:ph type="body" sz="quarter" idx="21" hasCustomPrompt="1"/>
          </p:nvPr>
        </p:nvSpPr>
        <p:spPr>
          <a:xfrm>
            <a:off x="1852930" y="1150934"/>
            <a:ext cx="1626870" cy="588966"/>
          </a:xfrm>
        </p:spPr>
        <p:txBody>
          <a:bodyPr>
            <a:noAutofit/>
          </a:bodyPr>
          <a:lstStyle>
            <a:lvl1pPr marL="0" indent="0">
              <a:buNone/>
              <a:defRPr sz="900">
                <a:solidFill>
                  <a:schemeClr val="tx1"/>
                </a:solidFill>
              </a:defRPr>
            </a:lvl1pPr>
          </a:lstStyle>
          <a:p>
            <a:pPr lvl="0"/>
            <a:r>
              <a:rPr lang="en-US" dirty="0"/>
              <a:t>Lorem ipsum dolor sit amet, consectetur adipiscing elit, sed do</a:t>
            </a:r>
          </a:p>
        </p:txBody>
      </p:sp>
      <p:sp>
        <p:nvSpPr>
          <p:cNvPr id="23" name="Text Placeholder 36"/>
          <p:cNvSpPr>
            <a:spLocks noGrp="1"/>
          </p:cNvSpPr>
          <p:nvPr>
            <p:ph type="body" sz="quarter" idx="22" hasCustomPrompt="1"/>
          </p:nvPr>
        </p:nvSpPr>
        <p:spPr>
          <a:xfrm>
            <a:off x="1852930" y="880265"/>
            <a:ext cx="1741172" cy="270669"/>
          </a:xfrm>
        </p:spPr>
        <p:txBody>
          <a:bodyPr>
            <a:noAutofit/>
          </a:bodyPr>
          <a:lstStyle>
            <a:lvl1pPr marL="0" indent="0" algn="l">
              <a:buNone/>
              <a:defRPr kumimoji="0" lang="en-US" sz="14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1</a:t>
            </a:r>
            <a:endParaRPr lang="ru-RU" dirty="0"/>
          </a:p>
        </p:txBody>
      </p:sp>
      <p:sp>
        <p:nvSpPr>
          <p:cNvPr id="36" name="Text Placeholder 33"/>
          <p:cNvSpPr>
            <a:spLocks noGrp="1"/>
          </p:cNvSpPr>
          <p:nvPr>
            <p:ph type="body" sz="quarter" idx="23" hasCustomPrompt="1"/>
          </p:nvPr>
        </p:nvSpPr>
        <p:spPr>
          <a:xfrm>
            <a:off x="1852930" y="5487984"/>
            <a:ext cx="1626870" cy="588966"/>
          </a:xfrm>
        </p:spPr>
        <p:txBody>
          <a:bodyPr>
            <a:noAutofit/>
          </a:bodyPr>
          <a:lstStyle>
            <a:lvl1pPr marL="0" indent="0">
              <a:buNone/>
              <a:defRPr sz="900">
                <a:solidFill>
                  <a:schemeClr val="tx1"/>
                </a:solidFill>
              </a:defRPr>
            </a:lvl1pPr>
          </a:lstStyle>
          <a:p>
            <a:pPr lvl="0"/>
            <a:r>
              <a:rPr lang="en-US" dirty="0"/>
              <a:t>Lorem ipsum dolor sit amet, consectetur adipiscing elit, sed do</a:t>
            </a:r>
          </a:p>
        </p:txBody>
      </p:sp>
      <p:sp>
        <p:nvSpPr>
          <p:cNvPr id="37" name="Text Placeholder 36"/>
          <p:cNvSpPr>
            <a:spLocks noGrp="1"/>
          </p:cNvSpPr>
          <p:nvPr>
            <p:ph type="body" sz="quarter" idx="24" hasCustomPrompt="1"/>
          </p:nvPr>
        </p:nvSpPr>
        <p:spPr>
          <a:xfrm>
            <a:off x="1852930" y="5217315"/>
            <a:ext cx="1741172" cy="270669"/>
          </a:xfrm>
        </p:spPr>
        <p:txBody>
          <a:bodyPr>
            <a:noAutofit/>
          </a:bodyPr>
          <a:lstStyle>
            <a:lvl1pPr marL="0" indent="0" algn="l">
              <a:buNone/>
              <a:defRPr kumimoji="0" lang="en-US" sz="1400" b="1" i="0" u="none" strike="noStrike" kern="1200" cap="none" normalizeH="0" baseline="0" dirty="0" smtClean="0">
                <a:ln>
                  <a:noFill/>
                </a:ln>
                <a:solidFill>
                  <a:schemeClr val="accent6"/>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6</a:t>
            </a:r>
            <a:endParaRPr lang="ru-RU" dirty="0"/>
          </a:p>
        </p:txBody>
      </p:sp>
      <p:sp>
        <p:nvSpPr>
          <p:cNvPr id="42" name="Text Placeholder 33"/>
          <p:cNvSpPr>
            <a:spLocks noGrp="1"/>
          </p:cNvSpPr>
          <p:nvPr>
            <p:ph type="body" sz="quarter" idx="25" hasCustomPrompt="1"/>
          </p:nvPr>
        </p:nvSpPr>
        <p:spPr>
          <a:xfrm>
            <a:off x="1402080" y="2010569"/>
            <a:ext cx="1626870" cy="588966"/>
          </a:xfrm>
        </p:spPr>
        <p:txBody>
          <a:bodyPr>
            <a:noAutofit/>
          </a:bodyPr>
          <a:lstStyle>
            <a:lvl1pPr marL="0" indent="0">
              <a:buNone/>
              <a:defRPr sz="900">
                <a:solidFill>
                  <a:schemeClr val="tx1"/>
                </a:solidFill>
              </a:defRPr>
            </a:lvl1pPr>
          </a:lstStyle>
          <a:p>
            <a:pPr lvl="0"/>
            <a:r>
              <a:rPr lang="en-US" dirty="0"/>
              <a:t>Lorem ipsum dolor sit amet, consectetur adipiscing elit, sed do</a:t>
            </a:r>
          </a:p>
        </p:txBody>
      </p:sp>
      <p:sp>
        <p:nvSpPr>
          <p:cNvPr id="43" name="Text Placeholder 36"/>
          <p:cNvSpPr>
            <a:spLocks noGrp="1"/>
          </p:cNvSpPr>
          <p:nvPr>
            <p:ph type="body" sz="quarter" idx="26" hasCustomPrompt="1"/>
          </p:nvPr>
        </p:nvSpPr>
        <p:spPr>
          <a:xfrm>
            <a:off x="1402080" y="1739900"/>
            <a:ext cx="1741172" cy="270669"/>
          </a:xfrm>
        </p:spPr>
        <p:txBody>
          <a:bodyPr>
            <a:noAutofit/>
          </a:bodyPr>
          <a:lstStyle>
            <a:lvl1pPr marL="0" indent="0" algn="l">
              <a:buNone/>
              <a:defRPr kumimoji="0" lang="en-US" sz="14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2</a:t>
            </a:r>
            <a:endParaRPr lang="ru-RU" dirty="0"/>
          </a:p>
        </p:txBody>
      </p:sp>
      <p:sp>
        <p:nvSpPr>
          <p:cNvPr id="44" name="Text Placeholder 33"/>
          <p:cNvSpPr>
            <a:spLocks noGrp="1"/>
          </p:cNvSpPr>
          <p:nvPr>
            <p:ph type="body" sz="quarter" idx="27" hasCustomPrompt="1"/>
          </p:nvPr>
        </p:nvSpPr>
        <p:spPr>
          <a:xfrm>
            <a:off x="1402080" y="4628349"/>
            <a:ext cx="1626870" cy="588966"/>
          </a:xfrm>
        </p:spPr>
        <p:txBody>
          <a:bodyPr>
            <a:noAutofit/>
          </a:bodyPr>
          <a:lstStyle>
            <a:lvl1pPr marL="0" indent="0">
              <a:buNone/>
              <a:defRPr sz="900">
                <a:solidFill>
                  <a:schemeClr val="tx1"/>
                </a:solidFill>
              </a:defRPr>
            </a:lvl1pPr>
          </a:lstStyle>
          <a:p>
            <a:pPr lvl="0"/>
            <a:r>
              <a:rPr lang="en-US" dirty="0"/>
              <a:t>Lorem ipsum dolor sit amet, consectetur adipiscing elit, sed do</a:t>
            </a:r>
          </a:p>
        </p:txBody>
      </p:sp>
      <p:sp>
        <p:nvSpPr>
          <p:cNvPr id="45" name="Text Placeholder 36"/>
          <p:cNvSpPr>
            <a:spLocks noGrp="1"/>
          </p:cNvSpPr>
          <p:nvPr>
            <p:ph type="body" sz="quarter" idx="28" hasCustomPrompt="1"/>
          </p:nvPr>
        </p:nvSpPr>
        <p:spPr>
          <a:xfrm>
            <a:off x="1402080" y="4357680"/>
            <a:ext cx="1741172" cy="270669"/>
          </a:xfrm>
        </p:spPr>
        <p:txBody>
          <a:bodyPr>
            <a:noAutofit/>
          </a:bodyPr>
          <a:lstStyle>
            <a:lvl1pPr marL="0" indent="0" algn="l">
              <a:buNone/>
              <a:defRPr kumimoji="0" lang="en-US" sz="14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5</a:t>
            </a:r>
            <a:endParaRPr lang="ru-RU" dirty="0"/>
          </a:p>
        </p:txBody>
      </p:sp>
      <p:sp>
        <p:nvSpPr>
          <p:cNvPr id="46" name="Text Placeholder 33"/>
          <p:cNvSpPr>
            <a:spLocks noGrp="1"/>
          </p:cNvSpPr>
          <p:nvPr>
            <p:ph type="body" sz="quarter" idx="29" hasCustomPrompt="1"/>
          </p:nvPr>
        </p:nvSpPr>
        <p:spPr>
          <a:xfrm>
            <a:off x="1179830" y="3768714"/>
            <a:ext cx="1626870" cy="588966"/>
          </a:xfrm>
        </p:spPr>
        <p:txBody>
          <a:bodyPr>
            <a:noAutofit/>
          </a:bodyPr>
          <a:lstStyle>
            <a:lvl1pPr marL="0" indent="0">
              <a:buNone/>
              <a:defRPr sz="900">
                <a:solidFill>
                  <a:schemeClr val="tx1"/>
                </a:solidFill>
              </a:defRPr>
            </a:lvl1pPr>
          </a:lstStyle>
          <a:p>
            <a:pPr lvl="0"/>
            <a:r>
              <a:rPr lang="en-US" dirty="0"/>
              <a:t>Lorem ipsum dolor sit amet, consectetur adipiscing elit, sed do</a:t>
            </a:r>
          </a:p>
        </p:txBody>
      </p:sp>
      <p:sp>
        <p:nvSpPr>
          <p:cNvPr id="47" name="Text Placeholder 36"/>
          <p:cNvSpPr>
            <a:spLocks noGrp="1"/>
          </p:cNvSpPr>
          <p:nvPr>
            <p:ph type="body" sz="quarter" idx="30" hasCustomPrompt="1"/>
          </p:nvPr>
        </p:nvSpPr>
        <p:spPr>
          <a:xfrm>
            <a:off x="1179830" y="3498045"/>
            <a:ext cx="1741172" cy="270669"/>
          </a:xfrm>
        </p:spPr>
        <p:txBody>
          <a:bodyPr>
            <a:noAutofit/>
          </a:bodyPr>
          <a:lstStyle>
            <a:lvl1pPr marL="0" indent="0" algn="l">
              <a:buNone/>
              <a:defRPr kumimoji="0" lang="en-US" sz="1400" b="1" i="0" u="none" strike="noStrike" kern="1200" cap="none" normalizeH="0" baseline="0" dirty="0" smtClean="0">
                <a:ln>
                  <a:noFill/>
                </a:ln>
                <a:solidFill>
                  <a:schemeClr val="accent4"/>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4</a:t>
            </a:r>
            <a:endParaRPr lang="ru-RU" dirty="0"/>
          </a:p>
        </p:txBody>
      </p:sp>
      <p:sp>
        <p:nvSpPr>
          <p:cNvPr id="48" name="Text Placeholder 33"/>
          <p:cNvSpPr>
            <a:spLocks noGrp="1"/>
          </p:cNvSpPr>
          <p:nvPr>
            <p:ph type="body" sz="quarter" idx="31" hasCustomPrompt="1"/>
          </p:nvPr>
        </p:nvSpPr>
        <p:spPr>
          <a:xfrm>
            <a:off x="1179830" y="2885265"/>
            <a:ext cx="1626870" cy="588966"/>
          </a:xfrm>
        </p:spPr>
        <p:txBody>
          <a:bodyPr>
            <a:noAutofit/>
          </a:bodyPr>
          <a:lstStyle>
            <a:lvl1pPr marL="0" indent="0">
              <a:buNone/>
              <a:defRPr sz="900">
                <a:solidFill>
                  <a:schemeClr val="tx1"/>
                </a:solidFill>
              </a:defRPr>
            </a:lvl1pPr>
          </a:lstStyle>
          <a:p>
            <a:pPr lvl="0"/>
            <a:r>
              <a:rPr lang="en-US" dirty="0"/>
              <a:t>Lorem ipsum dolor sit amet, consectetur adipiscing elit, sed do</a:t>
            </a:r>
          </a:p>
        </p:txBody>
      </p:sp>
      <p:sp>
        <p:nvSpPr>
          <p:cNvPr id="49" name="Text Placeholder 36"/>
          <p:cNvSpPr>
            <a:spLocks noGrp="1"/>
          </p:cNvSpPr>
          <p:nvPr>
            <p:ph type="body" sz="quarter" idx="32" hasCustomPrompt="1"/>
          </p:nvPr>
        </p:nvSpPr>
        <p:spPr>
          <a:xfrm>
            <a:off x="1179830" y="2614596"/>
            <a:ext cx="1741172" cy="270669"/>
          </a:xfrm>
        </p:spPr>
        <p:txBody>
          <a:bodyPr>
            <a:noAutofit/>
          </a:bodyPr>
          <a:lstStyle>
            <a:lvl1pPr marL="0" indent="0" algn="l">
              <a:buNone/>
              <a:defRPr kumimoji="0" lang="en-US" sz="14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3</a:t>
            </a:r>
            <a:endParaRPr lang="ru-RU" dirty="0"/>
          </a:p>
        </p:txBody>
      </p:sp>
      <p:sp>
        <p:nvSpPr>
          <p:cNvPr id="50" name="Text Placeholder 33"/>
          <p:cNvSpPr>
            <a:spLocks noGrp="1"/>
          </p:cNvSpPr>
          <p:nvPr>
            <p:ph type="body" sz="quarter" idx="33" hasCustomPrompt="1"/>
          </p:nvPr>
        </p:nvSpPr>
        <p:spPr>
          <a:xfrm>
            <a:off x="8634732" y="1150934"/>
            <a:ext cx="1626870" cy="588966"/>
          </a:xfrm>
        </p:spPr>
        <p:txBody>
          <a:bodyPr>
            <a:noAutofit/>
          </a:bodyPr>
          <a:lstStyle>
            <a:lvl1pPr marL="0" indent="0" algn="r">
              <a:buNone/>
              <a:defRPr sz="900">
                <a:solidFill>
                  <a:schemeClr val="tx1"/>
                </a:solidFill>
              </a:defRPr>
            </a:lvl1pPr>
          </a:lstStyle>
          <a:p>
            <a:pPr lvl="0"/>
            <a:r>
              <a:rPr lang="en-US" dirty="0"/>
              <a:t>Lorem ipsum dolor sit amet, consectetur adipiscing elit, sed do</a:t>
            </a:r>
          </a:p>
        </p:txBody>
      </p:sp>
      <p:sp>
        <p:nvSpPr>
          <p:cNvPr id="51" name="Text Placeholder 36"/>
          <p:cNvSpPr>
            <a:spLocks noGrp="1"/>
          </p:cNvSpPr>
          <p:nvPr>
            <p:ph type="body" sz="quarter" idx="34" hasCustomPrompt="1"/>
          </p:nvPr>
        </p:nvSpPr>
        <p:spPr>
          <a:xfrm>
            <a:off x="8514080" y="880265"/>
            <a:ext cx="1741172" cy="270669"/>
          </a:xfrm>
        </p:spPr>
        <p:txBody>
          <a:bodyPr>
            <a:noAutofit/>
          </a:bodyPr>
          <a:lstStyle>
            <a:lvl1pPr marL="0" indent="0" algn="r">
              <a:buNone/>
              <a:defRPr kumimoji="0" lang="en-US" sz="14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7</a:t>
            </a:r>
            <a:endParaRPr lang="ru-RU" dirty="0"/>
          </a:p>
        </p:txBody>
      </p:sp>
      <p:sp>
        <p:nvSpPr>
          <p:cNvPr id="53" name="Text Placeholder 33"/>
          <p:cNvSpPr>
            <a:spLocks noGrp="1"/>
          </p:cNvSpPr>
          <p:nvPr>
            <p:ph type="body" sz="quarter" idx="35" hasCustomPrompt="1"/>
          </p:nvPr>
        </p:nvSpPr>
        <p:spPr>
          <a:xfrm>
            <a:off x="9130032" y="2004987"/>
            <a:ext cx="1626870" cy="588966"/>
          </a:xfrm>
        </p:spPr>
        <p:txBody>
          <a:bodyPr>
            <a:noAutofit/>
          </a:bodyPr>
          <a:lstStyle>
            <a:lvl1pPr marL="0" indent="0" algn="r">
              <a:buNone/>
              <a:defRPr sz="900">
                <a:solidFill>
                  <a:schemeClr val="tx1"/>
                </a:solidFill>
              </a:defRPr>
            </a:lvl1pPr>
          </a:lstStyle>
          <a:p>
            <a:pPr lvl="0"/>
            <a:r>
              <a:rPr lang="en-US" dirty="0"/>
              <a:t>Lorem ipsum dolor sit amet, consectetur adipiscing elit, sed do</a:t>
            </a:r>
          </a:p>
        </p:txBody>
      </p:sp>
      <p:sp>
        <p:nvSpPr>
          <p:cNvPr id="54" name="Text Placeholder 36"/>
          <p:cNvSpPr>
            <a:spLocks noGrp="1"/>
          </p:cNvSpPr>
          <p:nvPr>
            <p:ph type="body" sz="quarter" idx="36" hasCustomPrompt="1"/>
          </p:nvPr>
        </p:nvSpPr>
        <p:spPr>
          <a:xfrm>
            <a:off x="9009380" y="1734318"/>
            <a:ext cx="1741172" cy="270669"/>
          </a:xfrm>
        </p:spPr>
        <p:txBody>
          <a:bodyPr>
            <a:noAutofit/>
          </a:bodyPr>
          <a:lstStyle>
            <a:lvl1pPr marL="0" indent="0" algn="r">
              <a:buNone/>
              <a:defRPr kumimoji="0" lang="en-US" sz="14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8</a:t>
            </a:r>
            <a:endParaRPr lang="ru-RU" dirty="0"/>
          </a:p>
        </p:txBody>
      </p:sp>
      <p:sp>
        <p:nvSpPr>
          <p:cNvPr id="55" name="Text Placeholder 33"/>
          <p:cNvSpPr>
            <a:spLocks noGrp="1"/>
          </p:cNvSpPr>
          <p:nvPr>
            <p:ph type="body" sz="quarter" idx="37" hasCustomPrompt="1"/>
          </p:nvPr>
        </p:nvSpPr>
        <p:spPr>
          <a:xfrm>
            <a:off x="9352282" y="2882854"/>
            <a:ext cx="1626870" cy="588966"/>
          </a:xfrm>
        </p:spPr>
        <p:txBody>
          <a:bodyPr>
            <a:noAutofit/>
          </a:bodyPr>
          <a:lstStyle>
            <a:lvl1pPr marL="0" indent="0" algn="r">
              <a:buNone/>
              <a:defRPr sz="900">
                <a:solidFill>
                  <a:schemeClr val="tx1"/>
                </a:solidFill>
              </a:defRPr>
            </a:lvl1pPr>
          </a:lstStyle>
          <a:p>
            <a:pPr lvl="0"/>
            <a:r>
              <a:rPr lang="en-US" dirty="0"/>
              <a:t>Lorem ipsum dolor sit amet, consectetur adipiscing elit, sed do</a:t>
            </a:r>
          </a:p>
        </p:txBody>
      </p:sp>
      <p:sp>
        <p:nvSpPr>
          <p:cNvPr id="56" name="Text Placeholder 36"/>
          <p:cNvSpPr>
            <a:spLocks noGrp="1"/>
          </p:cNvSpPr>
          <p:nvPr>
            <p:ph type="body" sz="quarter" idx="38" hasCustomPrompt="1"/>
          </p:nvPr>
        </p:nvSpPr>
        <p:spPr>
          <a:xfrm>
            <a:off x="9231630" y="2612185"/>
            <a:ext cx="1741172" cy="270669"/>
          </a:xfrm>
        </p:spPr>
        <p:txBody>
          <a:bodyPr>
            <a:noAutofit/>
          </a:bodyPr>
          <a:lstStyle>
            <a:lvl1pPr marL="0" indent="0" algn="r">
              <a:buNone/>
              <a:defRPr kumimoji="0" lang="en-US" sz="14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9</a:t>
            </a:r>
            <a:endParaRPr lang="ru-RU" dirty="0"/>
          </a:p>
        </p:txBody>
      </p:sp>
      <p:sp>
        <p:nvSpPr>
          <p:cNvPr id="57" name="Text Placeholder 33"/>
          <p:cNvSpPr>
            <a:spLocks noGrp="1"/>
          </p:cNvSpPr>
          <p:nvPr>
            <p:ph type="body" sz="quarter" idx="39" hasCustomPrompt="1"/>
          </p:nvPr>
        </p:nvSpPr>
        <p:spPr>
          <a:xfrm>
            <a:off x="9352284" y="3760721"/>
            <a:ext cx="1626870" cy="588966"/>
          </a:xfrm>
        </p:spPr>
        <p:txBody>
          <a:bodyPr>
            <a:noAutofit/>
          </a:bodyPr>
          <a:lstStyle>
            <a:lvl1pPr marL="0" indent="0" algn="r">
              <a:buNone/>
              <a:defRPr sz="900">
                <a:solidFill>
                  <a:schemeClr val="tx1"/>
                </a:solidFill>
              </a:defRPr>
            </a:lvl1pPr>
          </a:lstStyle>
          <a:p>
            <a:pPr lvl="0"/>
            <a:r>
              <a:rPr lang="en-US" dirty="0"/>
              <a:t>Lorem ipsum dolor sit amet, consectetur adipiscing elit, sed do</a:t>
            </a:r>
          </a:p>
        </p:txBody>
      </p:sp>
      <p:sp>
        <p:nvSpPr>
          <p:cNvPr id="58" name="Text Placeholder 36"/>
          <p:cNvSpPr>
            <a:spLocks noGrp="1"/>
          </p:cNvSpPr>
          <p:nvPr>
            <p:ph type="body" sz="quarter" idx="40" hasCustomPrompt="1"/>
          </p:nvPr>
        </p:nvSpPr>
        <p:spPr>
          <a:xfrm>
            <a:off x="9231632" y="3490052"/>
            <a:ext cx="1741172" cy="270669"/>
          </a:xfrm>
        </p:spPr>
        <p:txBody>
          <a:bodyPr>
            <a:noAutofit/>
          </a:bodyPr>
          <a:lstStyle>
            <a:lvl1pPr marL="0" indent="0" algn="r">
              <a:buNone/>
              <a:defRPr kumimoji="0" lang="en-US" sz="1400" b="1" i="0" u="none" strike="noStrike" kern="1200" cap="none" normalizeH="0" baseline="0" dirty="0" smtClean="0">
                <a:ln>
                  <a:noFill/>
                </a:ln>
                <a:solidFill>
                  <a:schemeClr val="accent4"/>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10</a:t>
            </a:r>
            <a:endParaRPr lang="ru-RU" dirty="0"/>
          </a:p>
        </p:txBody>
      </p:sp>
      <p:sp>
        <p:nvSpPr>
          <p:cNvPr id="59" name="Text Placeholder 33"/>
          <p:cNvSpPr>
            <a:spLocks noGrp="1"/>
          </p:cNvSpPr>
          <p:nvPr>
            <p:ph type="body" sz="quarter" idx="41" hasCustomPrompt="1"/>
          </p:nvPr>
        </p:nvSpPr>
        <p:spPr>
          <a:xfrm>
            <a:off x="9130032" y="4638588"/>
            <a:ext cx="1626870" cy="588966"/>
          </a:xfrm>
        </p:spPr>
        <p:txBody>
          <a:bodyPr>
            <a:noAutofit/>
          </a:bodyPr>
          <a:lstStyle>
            <a:lvl1pPr marL="0" indent="0" algn="r">
              <a:buNone/>
              <a:defRPr sz="900">
                <a:solidFill>
                  <a:schemeClr val="tx1"/>
                </a:solidFill>
              </a:defRPr>
            </a:lvl1pPr>
          </a:lstStyle>
          <a:p>
            <a:pPr lvl="0"/>
            <a:r>
              <a:rPr lang="en-US" dirty="0"/>
              <a:t>Lorem ipsum dolor sit amet, consectetur adipiscing elit, sed do</a:t>
            </a:r>
          </a:p>
        </p:txBody>
      </p:sp>
      <p:sp>
        <p:nvSpPr>
          <p:cNvPr id="60" name="Text Placeholder 36"/>
          <p:cNvSpPr>
            <a:spLocks noGrp="1"/>
          </p:cNvSpPr>
          <p:nvPr>
            <p:ph type="body" sz="quarter" idx="42" hasCustomPrompt="1"/>
          </p:nvPr>
        </p:nvSpPr>
        <p:spPr>
          <a:xfrm>
            <a:off x="9009380" y="4367919"/>
            <a:ext cx="1741172" cy="270669"/>
          </a:xfrm>
        </p:spPr>
        <p:txBody>
          <a:bodyPr>
            <a:noAutofit/>
          </a:bodyPr>
          <a:lstStyle>
            <a:lvl1pPr marL="0" indent="0" algn="r">
              <a:buNone/>
              <a:defRPr kumimoji="0" lang="en-US" sz="14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11</a:t>
            </a:r>
            <a:endParaRPr lang="ru-RU" dirty="0"/>
          </a:p>
        </p:txBody>
      </p:sp>
    </p:spTree>
    <p:extLst>
      <p:ext uri="{BB962C8B-B14F-4D97-AF65-F5344CB8AC3E}">
        <p14:creationId xmlns:p14="http://schemas.microsoft.com/office/powerpoint/2010/main" val="22527017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2 options">
    <p:spTree>
      <p:nvGrpSpPr>
        <p:cNvPr id="1" name=""/>
        <p:cNvGrpSpPr/>
        <p:nvPr/>
      </p:nvGrpSpPr>
      <p:grpSpPr>
        <a:xfrm>
          <a:off x="0" y="0"/>
          <a:ext cx="0" cy="0"/>
          <a:chOff x="0" y="0"/>
          <a:chExt cx="0" cy="0"/>
        </a:xfrm>
      </p:grpSpPr>
      <p:pic>
        <p:nvPicPr>
          <p:cNvPr id="2" name="Picture 1" hidden="1"/>
          <p:cNvPicPr>
            <a:picLocks noChangeAspect="1"/>
          </p:cNvPicPr>
          <p:nvPr userDrawn="1"/>
        </p:nvPicPr>
        <p:blipFill>
          <a:blip r:embed="rId2"/>
          <a:stretch>
            <a:fillRect/>
          </a:stretch>
        </p:blipFill>
        <p:spPr>
          <a:xfrm>
            <a:off x="2793" y="2398"/>
            <a:ext cx="12179886" cy="6855602"/>
          </a:xfrm>
          <a:prstGeom prst="rect">
            <a:avLst/>
          </a:prstGeom>
        </p:spPr>
      </p:pic>
      <p:sp>
        <p:nvSpPr>
          <p:cNvPr id="22" name="Text Placeholder 33"/>
          <p:cNvSpPr>
            <a:spLocks noGrp="1"/>
          </p:cNvSpPr>
          <p:nvPr>
            <p:ph type="body" sz="quarter" idx="21" hasCustomPrompt="1"/>
          </p:nvPr>
        </p:nvSpPr>
        <p:spPr>
          <a:xfrm>
            <a:off x="1852930" y="1150934"/>
            <a:ext cx="1626870" cy="588966"/>
          </a:xfrm>
        </p:spPr>
        <p:txBody>
          <a:bodyPr>
            <a:noAutofit/>
          </a:bodyPr>
          <a:lstStyle>
            <a:lvl1pPr marL="0" indent="0">
              <a:buNone/>
              <a:defRPr sz="900">
                <a:solidFill>
                  <a:schemeClr val="tx1"/>
                </a:solidFill>
              </a:defRPr>
            </a:lvl1pPr>
          </a:lstStyle>
          <a:p>
            <a:pPr lvl="0"/>
            <a:r>
              <a:rPr lang="en-US" dirty="0"/>
              <a:t>Lorem ipsum dolor sit amet, consectetur adipiscing elit, sed do</a:t>
            </a:r>
          </a:p>
        </p:txBody>
      </p:sp>
      <p:sp>
        <p:nvSpPr>
          <p:cNvPr id="23" name="Text Placeholder 36"/>
          <p:cNvSpPr>
            <a:spLocks noGrp="1"/>
          </p:cNvSpPr>
          <p:nvPr>
            <p:ph type="body" sz="quarter" idx="22" hasCustomPrompt="1"/>
          </p:nvPr>
        </p:nvSpPr>
        <p:spPr>
          <a:xfrm>
            <a:off x="1852930" y="880265"/>
            <a:ext cx="1741172" cy="270669"/>
          </a:xfrm>
        </p:spPr>
        <p:txBody>
          <a:bodyPr>
            <a:noAutofit/>
          </a:bodyPr>
          <a:lstStyle>
            <a:lvl1pPr marL="0" indent="0" algn="l">
              <a:buNone/>
              <a:defRPr kumimoji="0" lang="en-US" sz="14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1</a:t>
            </a:r>
            <a:endParaRPr lang="ru-RU" dirty="0"/>
          </a:p>
        </p:txBody>
      </p:sp>
      <p:sp>
        <p:nvSpPr>
          <p:cNvPr id="36" name="Text Placeholder 33"/>
          <p:cNvSpPr>
            <a:spLocks noGrp="1"/>
          </p:cNvSpPr>
          <p:nvPr>
            <p:ph type="body" sz="quarter" idx="23" hasCustomPrompt="1"/>
          </p:nvPr>
        </p:nvSpPr>
        <p:spPr>
          <a:xfrm>
            <a:off x="1852930" y="5487984"/>
            <a:ext cx="1626870" cy="588966"/>
          </a:xfrm>
        </p:spPr>
        <p:txBody>
          <a:bodyPr>
            <a:noAutofit/>
          </a:bodyPr>
          <a:lstStyle>
            <a:lvl1pPr marL="0" indent="0">
              <a:buNone/>
              <a:defRPr sz="900">
                <a:solidFill>
                  <a:schemeClr val="tx1"/>
                </a:solidFill>
              </a:defRPr>
            </a:lvl1pPr>
          </a:lstStyle>
          <a:p>
            <a:pPr lvl="0"/>
            <a:r>
              <a:rPr lang="en-US" dirty="0"/>
              <a:t>Lorem ipsum dolor sit amet, consectetur adipiscing elit, sed do</a:t>
            </a:r>
          </a:p>
        </p:txBody>
      </p:sp>
      <p:sp>
        <p:nvSpPr>
          <p:cNvPr id="37" name="Text Placeholder 36"/>
          <p:cNvSpPr>
            <a:spLocks noGrp="1"/>
          </p:cNvSpPr>
          <p:nvPr>
            <p:ph type="body" sz="quarter" idx="24" hasCustomPrompt="1"/>
          </p:nvPr>
        </p:nvSpPr>
        <p:spPr>
          <a:xfrm>
            <a:off x="1852930" y="5217315"/>
            <a:ext cx="1741172" cy="270669"/>
          </a:xfrm>
        </p:spPr>
        <p:txBody>
          <a:bodyPr>
            <a:noAutofit/>
          </a:bodyPr>
          <a:lstStyle>
            <a:lvl1pPr marL="0" indent="0" algn="l">
              <a:buNone/>
              <a:defRPr kumimoji="0" lang="en-US" sz="1400" b="1" i="0" u="none" strike="noStrike" kern="1200" cap="none" normalizeH="0" baseline="0" dirty="0" smtClean="0">
                <a:ln>
                  <a:noFill/>
                </a:ln>
                <a:solidFill>
                  <a:schemeClr val="accent6"/>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6</a:t>
            </a:r>
            <a:endParaRPr lang="ru-RU" dirty="0"/>
          </a:p>
        </p:txBody>
      </p:sp>
      <p:sp>
        <p:nvSpPr>
          <p:cNvPr id="42" name="Text Placeholder 33"/>
          <p:cNvSpPr>
            <a:spLocks noGrp="1"/>
          </p:cNvSpPr>
          <p:nvPr>
            <p:ph type="body" sz="quarter" idx="25" hasCustomPrompt="1"/>
          </p:nvPr>
        </p:nvSpPr>
        <p:spPr>
          <a:xfrm>
            <a:off x="1402080" y="2010569"/>
            <a:ext cx="1626870" cy="588966"/>
          </a:xfrm>
        </p:spPr>
        <p:txBody>
          <a:bodyPr>
            <a:noAutofit/>
          </a:bodyPr>
          <a:lstStyle>
            <a:lvl1pPr marL="0" indent="0">
              <a:buNone/>
              <a:defRPr sz="900">
                <a:solidFill>
                  <a:schemeClr val="tx1"/>
                </a:solidFill>
              </a:defRPr>
            </a:lvl1pPr>
          </a:lstStyle>
          <a:p>
            <a:pPr lvl="0"/>
            <a:r>
              <a:rPr lang="en-US" dirty="0"/>
              <a:t>Lorem ipsum dolor sit amet, consectetur adipiscing elit, sed do</a:t>
            </a:r>
          </a:p>
        </p:txBody>
      </p:sp>
      <p:sp>
        <p:nvSpPr>
          <p:cNvPr id="43" name="Text Placeholder 36"/>
          <p:cNvSpPr>
            <a:spLocks noGrp="1"/>
          </p:cNvSpPr>
          <p:nvPr>
            <p:ph type="body" sz="quarter" idx="26" hasCustomPrompt="1"/>
          </p:nvPr>
        </p:nvSpPr>
        <p:spPr>
          <a:xfrm>
            <a:off x="1402080" y="1739900"/>
            <a:ext cx="1741172" cy="270669"/>
          </a:xfrm>
        </p:spPr>
        <p:txBody>
          <a:bodyPr>
            <a:noAutofit/>
          </a:bodyPr>
          <a:lstStyle>
            <a:lvl1pPr marL="0" indent="0" algn="l">
              <a:buNone/>
              <a:defRPr kumimoji="0" lang="en-US" sz="14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2</a:t>
            </a:r>
            <a:endParaRPr lang="ru-RU" dirty="0"/>
          </a:p>
        </p:txBody>
      </p:sp>
      <p:sp>
        <p:nvSpPr>
          <p:cNvPr id="44" name="Text Placeholder 33"/>
          <p:cNvSpPr>
            <a:spLocks noGrp="1"/>
          </p:cNvSpPr>
          <p:nvPr>
            <p:ph type="body" sz="quarter" idx="27" hasCustomPrompt="1"/>
          </p:nvPr>
        </p:nvSpPr>
        <p:spPr>
          <a:xfrm>
            <a:off x="1402080" y="4628349"/>
            <a:ext cx="1626870" cy="588966"/>
          </a:xfrm>
        </p:spPr>
        <p:txBody>
          <a:bodyPr>
            <a:noAutofit/>
          </a:bodyPr>
          <a:lstStyle>
            <a:lvl1pPr marL="0" indent="0">
              <a:buNone/>
              <a:defRPr sz="900">
                <a:solidFill>
                  <a:schemeClr val="tx1"/>
                </a:solidFill>
              </a:defRPr>
            </a:lvl1pPr>
          </a:lstStyle>
          <a:p>
            <a:pPr lvl="0"/>
            <a:r>
              <a:rPr lang="en-US" dirty="0"/>
              <a:t>Lorem ipsum dolor sit amet, consectetur adipiscing elit, sed do</a:t>
            </a:r>
          </a:p>
        </p:txBody>
      </p:sp>
      <p:sp>
        <p:nvSpPr>
          <p:cNvPr id="45" name="Text Placeholder 36"/>
          <p:cNvSpPr>
            <a:spLocks noGrp="1"/>
          </p:cNvSpPr>
          <p:nvPr>
            <p:ph type="body" sz="quarter" idx="28" hasCustomPrompt="1"/>
          </p:nvPr>
        </p:nvSpPr>
        <p:spPr>
          <a:xfrm>
            <a:off x="1402080" y="4357680"/>
            <a:ext cx="1741172" cy="270669"/>
          </a:xfrm>
        </p:spPr>
        <p:txBody>
          <a:bodyPr>
            <a:noAutofit/>
          </a:bodyPr>
          <a:lstStyle>
            <a:lvl1pPr marL="0" indent="0" algn="l">
              <a:buNone/>
              <a:defRPr kumimoji="0" lang="en-US" sz="14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5</a:t>
            </a:r>
            <a:endParaRPr lang="ru-RU" dirty="0"/>
          </a:p>
        </p:txBody>
      </p:sp>
      <p:sp>
        <p:nvSpPr>
          <p:cNvPr id="46" name="Text Placeholder 33"/>
          <p:cNvSpPr>
            <a:spLocks noGrp="1"/>
          </p:cNvSpPr>
          <p:nvPr>
            <p:ph type="body" sz="quarter" idx="29" hasCustomPrompt="1"/>
          </p:nvPr>
        </p:nvSpPr>
        <p:spPr>
          <a:xfrm>
            <a:off x="1179830" y="3768714"/>
            <a:ext cx="1626870" cy="588966"/>
          </a:xfrm>
        </p:spPr>
        <p:txBody>
          <a:bodyPr>
            <a:noAutofit/>
          </a:bodyPr>
          <a:lstStyle>
            <a:lvl1pPr marL="0" indent="0">
              <a:buNone/>
              <a:defRPr sz="900">
                <a:solidFill>
                  <a:schemeClr val="tx1"/>
                </a:solidFill>
              </a:defRPr>
            </a:lvl1pPr>
          </a:lstStyle>
          <a:p>
            <a:pPr lvl="0"/>
            <a:r>
              <a:rPr lang="en-US" dirty="0"/>
              <a:t>Lorem ipsum dolor sit amet, consectetur adipiscing elit, sed do</a:t>
            </a:r>
          </a:p>
        </p:txBody>
      </p:sp>
      <p:sp>
        <p:nvSpPr>
          <p:cNvPr id="47" name="Text Placeholder 36"/>
          <p:cNvSpPr>
            <a:spLocks noGrp="1"/>
          </p:cNvSpPr>
          <p:nvPr>
            <p:ph type="body" sz="quarter" idx="30" hasCustomPrompt="1"/>
          </p:nvPr>
        </p:nvSpPr>
        <p:spPr>
          <a:xfrm>
            <a:off x="1179830" y="3498045"/>
            <a:ext cx="1741172" cy="270669"/>
          </a:xfrm>
        </p:spPr>
        <p:txBody>
          <a:bodyPr>
            <a:noAutofit/>
          </a:bodyPr>
          <a:lstStyle>
            <a:lvl1pPr marL="0" indent="0" algn="l">
              <a:buNone/>
              <a:defRPr kumimoji="0" lang="en-US" sz="1400" b="1" i="0" u="none" strike="noStrike" kern="1200" cap="none" normalizeH="0" baseline="0" dirty="0" smtClean="0">
                <a:ln>
                  <a:noFill/>
                </a:ln>
                <a:solidFill>
                  <a:schemeClr val="accent4"/>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4</a:t>
            </a:r>
            <a:endParaRPr lang="ru-RU" dirty="0"/>
          </a:p>
        </p:txBody>
      </p:sp>
      <p:sp>
        <p:nvSpPr>
          <p:cNvPr id="48" name="Text Placeholder 33"/>
          <p:cNvSpPr>
            <a:spLocks noGrp="1"/>
          </p:cNvSpPr>
          <p:nvPr>
            <p:ph type="body" sz="quarter" idx="31" hasCustomPrompt="1"/>
          </p:nvPr>
        </p:nvSpPr>
        <p:spPr>
          <a:xfrm>
            <a:off x="1179830" y="2885265"/>
            <a:ext cx="1626870" cy="588966"/>
          </a:xfrm>
        </p:spPr>
        <p:txBody>
          <a:bodyPr>
            <a:noAutofit/>
          </a:bodyPr>
          <a:lstStyle>
            <a:lvl1pPr marL="0" indent="0">
              <a:buNone/>
              <a:defRPr sz="900">
                <a:solidFill>
                  <a:schemeClr val="tx1"/>
                </a:solidFill>
              </a:defRPr>
            </a:lvl1pPr>
          </a:lstStyle>
          <a:p>
            <a:pPr lvl="0"/>
            <a:r>
              <a:rPr lang="en-US" dirty="0"/>
              <a:t>Lorem ipsum dolor sit amet, consectetur adipiscing elit, sed do</a:t>
            </a:r>
          </a:p>
        </p:txBody>
      </p:sp>
      <p:sp>
        <p:nvSpPr>
          <p:cNvPr id="49" name="Text Placeholder 36"/>
          <p:cNvSpPr>
            <a:spLocks noGrp="1"/>
          </p:cNvSpPr>
          <p:nvPr>
            <p:ph type="body" sz="quarter" idx="32" hasCustomPrompt="1"/>
          </p:nvPr>
        </p:nvSpPr>
        <p:spPr>
          <a:xfrm>
            <a:off x="1179830" y="2614596"/>
            <a:ext cx="1741172" cy="270669"/>
          </a:xfrm>
        </p:spPr>
        <p:txBody>
          <a:bodyPr>
            <a:noAutofit/>
          </a:bodyPr>
          <a:lstStyle>
            <a:lvl1pPr marL="0" indent="0" algn="l">
              <a:buNone/>
              <a:defRPr kumimoji="0" lang="en-US" sz="14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3</a:t>
            </a:r>
            <a:endParaRPr lang="ru-RU" dirty="0"/>
          </a:p>
        </p:txBody>
      </p:sp>
      <p:sp>
        <p:nvSpPr>
          <p:cNvPr id="50" name="Text Placeholder 33"/>
          <p:cNvSpPr>
            <a:spLocks noGrp="1"/>
          </p:cNvSpPr>
          <p:nvPr>
            <p:ph type="body" sz="quarter" idx="33" hasCustomPrompt="1"/>
          </p:nvPr>
        </p:nvSpPr>
        <p:spPr>
          <a:xfrm>
            <a:off x="8634732" y="1150934"/>
            <a:ext cx="1626870" cy="588966"/>
          </a:xfrm>
        </p:spPr>
        <p:txBody>
          <a:bodyPr>
            <a:noAutofit/>
          </a:bodyPr>
          <a:lstStyle>
            <a:lvl1pPr marL="0" indent="0" algn="r">
              <a:buNone/>
              <a:defRPr sz="900">
                <a:solidFill>
                  <a:schemeClr val="tx1"/>
                </a:solidFill>
              </a:defRPr>
            </a:lvl1pPr>
          </a:lstStyle>
          <a:p>
            <a:pPr lvl="0"/>
            <a:r>
              <a:rPr lang="en-US" dirty="0"/>
              <a:t>Lorem ipsum dolor sit amet, consectetur adipiscing elit, sed do</a:t>
            </a:r>
          </a:p>
        </p:txBody>
      </p:sp>
      <p:sp>
        <p:nvSpPr>
          <p:cNvPr id="51" name="Text Placeholder 36"/>
          <p:cNvSpPr>
            <a:spLocks noGrp="1"/>
          </p:cNvSpPr>
          <p:nvPr>
            <p:ph type="body" sz="quarter" idx="34" hasCustomPrompt="1"/>
          </p:nvPr>
        </p:nvSpPr>
        <p:spPr>
          <a:xfrm>
            <a:off x="8514080" y="880265"/>
            <a:ext cx="1741172" cy="270669"/>
          </a:xfrm>
        </p:spPr>
        <p:txBody>
          <a:bodyPr>
            <a:noAutofit/>
          </a:bodyPr>
          <a:lstStyle>
            <a:lvl1pPr marL="0" indent="0" algn="r">
              <a:buNone/>
              <a:defRPr kumimoji="0" lang="en-US" sz="14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7</a:t>
            </a:r>
            <a:endParaRPr lang="ru-RU" dirty="0"/>
          </a:p>
        </p:txBody>
      </p:sp>
      <p:sp>
        <p:nvSpPr>
          <p:cNvPr id="53" name="Text Placeholder 33"/>
          <p:cNvSpPr>
            <a:spLocks noGrp="1"/>
          </p:cNvSpPr>
          <p:nvPr>
            <p:ph type="body" sz="quarter" idx="35" hasCustomPrompt="1"/>
          </p:nvPr>
        </p:nvSpPr>
        <p:spPr>
          <a:xfrm>
            <a:off x="9130032" y="2004987"/>
            <a:ext cx="1626870" cy="588966"/>
          </a:xfrm>
        </p:spPr>
        <p:txBody>
          <a:bodyPr>
            <a:noAutofit/>
          </a:bodyPr>
          <a:lstStyle>
            <a:lvl1pPr marL="0" indent="0" algn="r">
              <a:buNone/>
              <a:defRPr sz="900">
                <a:solidFill>
                  <a:schemeClr val="tx1"/>
                </a:solidFill>
              </a:defRPr>
            </a:lvl1pPr>
          </a:lstStyle>
          <a:p>
            <a:pPr lvl="0"/>
            <a:r>
              <a:rPr lang="en-US" dirty="0"/>
              <a:t>Lorem ipsum dolor sit amet, consectetur adipiscing elit, sed do</a:t>
            </a:r>
          </a:p>
        </p:txBody>
      </p:sp>
      <p:sp>
        <p:nvSpPr>
          <p:cNvPr id="54" name="Text Placeholder 36"/>
          <p:cNvSpPr>
            <a:spLocks noGrp="1"/>
          </p:cNvSpPr>
          <p:nvPr>
            <p:ph type="body" sz="quarter" idx="36" hasCustomPrompt="1"/>
          </p:nvPr>
        </p:nvSpPr>
        <p:spPr>
          <a:xfrm>
            <a:off x="9009380" y="1734318"/>
            <a:ext cx="1741172" cy="270669"/>
          </a:xfrm>
        </p:spPr>
        <p:txBody>
          <a:bodyPr>
            <a:noAutofit/>
          </a:bodyPr>
          <a:lstStyle>
            <a:lvl1pPr marL="0" indent="0" algn="r">
              <a:buNone/>
              <a:defRPr kumimoji="0" lang="en-US" sz="14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8</a:t>
            </a:r>
            <a:endParaRPr lang="ru-RU" dirty="0"/>
          </a:p>
        </p:txBody>
      </p:sp>
      <p:sp>
        <p:nvSpPr>
          <p:cNvPr id="55" name="Text Placeholder 33"/>
          <p:cNvSpPr>
            <a:spLocks noGrp="1"/>
          </p:cNvSpPr>
          <p:nvPr>
            <p:ph type="body" sz="quarter" idx="37" hasCustomPrompt="1"/>
          </p:nvPr>
        </p:nvSpPr>
        <p:spPr>
          <a:xfrm>
            <a:off x="9352282" y="2882854"/>
            <a:ext cx="1626870" cy="588966"/>
          </a:xfrm>
        </p:spPr>
        <p:txBody>
          <a:bodyPr>
            <a:noAutofit/>
          </a:bodyPr>
          <a:lstStyle>
            <a:lvl1pPr marL="0" indent="0" algn="r">
              <a:buNone/>
              <a:defRPr sz="900">
                <a:solidFill>
                  <a:schemeClr val="tx1"/>
                </a:solidFill>
              </a:defRPr>
            </a:lvl1pPr>
          </a:lstStyle>
          <a:p>
            <a:pPr lvl="0"/>
            <a:r>
              <a:rPr lang="en-US" dirty="0"/>
              <a:t>Lorem ipsum dolor sit amet, consectetur adipiscing elit, sed do</a:t>
            </a:r>
          </a:p>
        </p:txBody>
      </p:sp>
      <p:sp>
        <p:nvSpPr>
          <p:cNvPr id="56" name="Text Placeholder 36"/>
          <p:cNvSpPr>
            <a:spLocks noGrp="1"/>
          </p:cNvSpPr>
          <p:nvPr>
            <p:ph type="body" sz="quarter" idx="38" hasCustomPrompt="1"/>
          </p:nvPr>
        </p:nvSpPr>
        <p:spPr>
          <a:xfrm>
            <a:off x="9231630" y="2612185"/>
            <a:ext cx="1741172" cy="270669"/>
          </a:xfrm>
        </p:spPr>
        <p:txBody>
          <a:bodyPr>
            <a:noAutofit/>
          </a:bodyPr>
          <a:lstStyle>
            <a:lvl1pPr marL="0" indent="0" algn="r">
              <a:buNone/>
              <a:defRPr kumimoji="0" lang="en-US" sz="14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9</a:t>
            </a:r>
            <a:endParaRPr lang="ru-RU" dirty="0"/>
          </a:p>
        </p:txBody>
      </p:sp>
      <p:sp>
        <p:nvSpPr>
          <p:cNvPr id="57" name="Text Placeholder 33"/>
          <p:cNvSpPr>
            <a:spLocks noGrp="1"/>
          </p:cNvSpPr>
          <p:nvPr>
            <p:ph type="body" sz="quarter" idx="39" hasCustomPrompt="1"/>
          </p:nvPr>
        </p:nvSpPr>
        <p:spPr>
          <a:xfrm>
            <a:off x="9352284" y="3760721"/>
            <a:ext cx="1626870" cy="588966"/>
          </a:xfrm>
        </p:spPr>
        <p:txBody>
          <a:bodyPr>
            <a:noAutofit/>
          </a:bodyPr>
          <a:lstStyle>
            <a:lvl1pPr marL="0" indent="0" algn="r">
              <a:buNone/>
              <a:defRPr sz="900">
                <a:solidFill>
                  <a:schemeClr val="tx1"/>
                </a:solidFill>
              </a:defRPr>
            </a:lvl1pPr>
          </a:lstStyle>
          <a:p>
            <a:pPr lvl="0"/>
            <a:r>
              <a:rPr lang="en-US" dirty="0"/>
              <a:t>Lorem ipsum dolor sit amet, consectetur adipiscing elit, sed do</a:t>
            </a:r>
          </a:p>
        </p:txBody>
      </p:sp>
      <p:sp>
        <p:nvSpPr>
          <p:cNvPr id="58" name="Text Placeholder 36"/>
          <p:cNvSpPr>
            <a:spLocks noGrp="1"/>
          </p:cNvSpPr>
          <p:nvPr>
            <p:ph type="body" sz="quarter" idx="40" hasCustomPrompt="1"/>
          </p:nvPr>
        </p:nvSpPr>
        <p:spPr>
          <a:xfrm>
            <a:off x="9231632" y="3490052"/>
            <a:ext cx="1741172" cy="270669"/>
          </a:xfrm>
        </p:spPr>
        <p:txBody>
          <a:bodyPr>
            <a:noAutofit/>
          </a:bodyPr>
          <a:lstStyle>
            <a:lvl1pPr marL="0" indent="0" algn="r">
              <a:buNone/>
              <a:defRPr kumimoji="0" lang="en-US" sz="1400" b="1" i="0" u="none" strike="noStrike" kern="1200" cap="none" normalizeH="0" baseline="0" dirty="0" smtClean="0">
                <a:ln>
                  <a:noFill/>
                </a:ln>
                <a:solidFill>
                  <a:schemeClr val="accent4"/>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10</a:t>
            </a:r>
            <a:endParaRPr lang="ru-RU" dirty="0"/>
          </a:p>
        </p:txBody>
      </p:sp>
      <p:sp>
        <p:nvSpPr>
          <p:cNvPr id="59" name="Text Placeholder 33"/>
          <p:cNvSpPr>
            <a:spLocks noGrp="1"/>
          </p:cNvSpPr>
          <p:nvPr>
            <p:ph type="body" sz="quarter" idx="41" hasCustomPrompt="1"/>
          </p:nvPr>
        </p:nvSpPr>
        <p:spPr>
          <a:xfrm>
            <a:off x="9130032" y="4638588"/>
            <a:ext cx="1626870" cy="588966"/>
          </a:xfrm>
        </p:spPr>
        <p:txBody>
          <a:bodyPr>
            <a:noAutofit/>
          </a:bodyPr>
          <a:lstStyle>
            <a:lvl1pPr marL="0" indent="0" algn="r">
              <a:buNone/>
              <a:defRPr sz="900">
                <a:solidFill>
                  <a:schemeClr val="tx1"/>
                </a:solidFill>
              </a:defRPr>
            </a:lvl1pPr>
          </a:lstStyle>
          <a:p>
            <a:pPr lvl="0"/>
            <a:r>
              <a:rPr lang="en-US" dirty="0"/>
              <a:t>Lorem ipsum dolor sit amet, consectetur adipiscing elit, sed do</a:t>
            </a:r>
          </a:p>
        </p:txBody>
      </p:sp>
      <p:sp>
        <p:nvSpPr>
          <p:cNvPr id="60" name="Text Placeholder 36"/>
          <p:cNvSpPr>
            <a:spLocks noGrp="1"/>
          </p:cNvSpPr>
          <p:nvPr>
            <p:ph type="body" sz="quarter" idx="42" hasCustomPrompt="1"/>
          </p:nvPr>
        </p:nvSpPr>
        <p:spPr>
          <a:xfrm>
            <a:off x="9009380" y="4367919"/>
            <a:ext cx="1741172" cy="270669"/>
          </a:xfrm>
        </p:spPr>
        <p:txBody>
          <a:bodyPr>
            <a:noAutofit/>
          </a:bodyPr>
          <a:lstStyle>
            <a:lvl1pPr marL="0" indent="0" algn="r">
              <a:buNone/>
              <a:defRPr kumimoji="0" lang="en-US" sz="14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11</a:t>
            </a:r>
            <a:endParaRPr lang="ru-RU" dirty="0"/>
          </a:p>
        </p:txBody>
      </p:sp>
      <p:sp>
        <p:nvSpPr>
          <p:cNvPr id="25" name="Text Placeholder 33"/>
          <p:cNvSpPr>
            <a:spLocks noGrp="1"/>
          </p:cNvSpPr>
          <p:nvPr>
            <p:ph type="body" sz="quarter" idx="43" hasCustomPrompt="1"/>
          </p:nvPr>
        </p:nvSpPr>
        <p:spPr>
          <a:xfrm>
            <a:off x="8634732" y="5503859"/>
            <a:ext cx="1626870" cy="588966"/>
          </a:xfrm>
        </p:spPr>
        <p:txBody>
          <a:bodyPr>
            <a:noAutofit/>
          </a:bodyPr>
          <a:lstStyle>
            <a:lvl1pPr marL="0" indent="0" algn="r">
              <a:buNone/>
              <a:defRPr sz="900">
                <a:solidFill>
                  <a:schemeClr val="tx1"/>
                </a:solidFill>
              </a:defRPr>
            </a:lvl1pPr>
          </a:lstStyle>
          <a:p>
            <a:pPr lvl="0"/>
            <a:r>
              <a:rPr lang="en-US" dirty="0"/>
              <a:t>Lorem ipsum dolor sit amet, consectetur adipiscing elit, sed do</a:t>
            </a:r>
          </a:p>
        </p:txBody>
      </p:sp>
      <p:sp>
        <p:nvSpPr>
          <p:cNvPr id="26" name="Text Placeholder 36"/>
          <p:cNvSpPr>
            <a:spLocks noGrp="1"/>
          </p:cNvSpPr>
          <p:nvPr>
            <p:ph type="body" sz="quarter" idx="44" hasCustomPrompt="1"/>
          </p:nvPr>
        </p:nvSpPr>
        <p:spPr>
          <a:xfrm>
            <a:off x="8514080" y="5233190"/>
            <a:ext cx="1741172" cy="270669"/>
          </a:xfrm>
        </p:spPr>
        <p:txBody>
          <a:bodyPr>
            <a:noAutofit/>
          </a:bodyPr>
          <a:lstStyle>
            <a:lvl1pPr marL="0" indent="0" algn="r">
              <a:buNone/>
              <a:defRPr kumimoji="0" lang="en-US" sz="1400" b="1" i="0" u="none" strike="noStrike" kern="1200" cap="none" normalizeH="0" baseline="0" dirty="0" smtClean="0">
                <a:ln>
                  <a:noFill/>
                </a:ln>
                <a:solidFill>
                  <a:schemeClr val="accent6"/>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ru-RU" dirty="0"/>
              <a:t>12</a:t>
            </a:r>
          </a:p>
        </p:txBody>
      </p:sp>
    </p:spTree>
    <p:extLst>
      <p:ext uri="{BB962C8B-B14F-4D97-AF65-F5344CB8AC3E}">
        <p14:creationId xmlns:p14="http://schemas.microsoft.com/office/powerpoint/2010/main" val="4562556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7C0126-1747-4839-8B27-082D2717F23F}" type="datetimeFigureOut">
              <a:rPr kumimoji="0" lang="ru-RU" sz="1200" b="0" i="0" u="none" strike="noStrike" kern="1200" cap="none" spc="0" normalizeH="0" baseline="0" noProof="0" smtClean="0">
                <a:ln>
                  <a:noFill/>
                </a:ln>
                <a:solidFill>
                  <a:srgbClr val="414042">
                    <a:tint val="75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12.02.2022</a:t>
            </a:fld>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07FA6-503F-43D4-BACC-24DC717B6652}" type="slidenum">
              <a:rPr kumimoji="0" lang="ru-RU" sz="1200" b="0" i="0" u="none" strike="noStrike" kern="1200" cap="none" spc="0" normalizeH="0" baseline="0" noProof="0" smtClean="0">
                <a:ln>
                  <a:noFill/>
                </a:ln>
                <a:solidFill>
                  <a:srgbClr val="414042">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Tree>
    <p:extLst>
      <p:ext uri="{BB962C8B-B14F-4D97-AF65-F5344CB8AC3E}">
        <p14:creationId xmlns:p14="http://schemas.microsoft.com/office/powerpoint/2010/main" val="344857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97579-F806-419D-A1B7-02536C5E48EE}"/>
              </a:ext>
            </a:extLst>
          </p:cNvPr>
          <p:cNvSpPr>
            <a:spLocks noGrp="1"/>
          </p:cNvSpPr>
          <p:nvPr>
            <p:ph type="title"/>
          </p:nvPr>
        </p:nvSpPr>
        <p:spPr/>
        <p:txBody>
          <a:bodyPr/>
          <a:lstStyle/>
          <a:p>
            <a:r>
              <a:rPr lang="en-US"/>
              <a:t>Click to edit Master title style</a:t>
            </a:r>
            <a:endParaRPr lang="en-SI"/>
          </a:p>
        </p:txBody>
      </p:sp>
      <p:sp>
        <p:nvSpPr>
          <p:cNvPr id="3" name="Date Placeholder 2">
            <a:extLst>
              <a:ext uri="{FF2B5EF4-FFF2-40B4-BE49-F238E27FC236}">
                <a16:creationId xmlns:a16="http://schemas.microsoft.com/office/drawing/2014/main" id="{5D222E50-5211-435C-83BD-734723D5C4D6}"/>
              </a:ext>
            </a:extLst>
          </p:cNvPr>
          <p:cNvSpPr>
            <a:spLocks noGrp="1"/>
          </p:cNvSpPr>
          <p:nvPr>
            <p:ph type="dt" sz="half" idx="10"/>
          </p:nvPr>
        </p:nvSpPr>
        <p:spPr/>
        <p:txBody>
          <a:bodyPr/>
          <a:lstStyle/>
          <a:p>
            <a:fld id="{5803C8E4-5ADB-478C-B72B-4595B62A0ADB}" type="datetimeFigureOut">
              <a:rPr lang="en-SI" smtClean="0"/>
              <a:t>02/12/2022</a:t>
            </a:fld>
            <a:endParaRPr lang="en-SI"/>
          </a:p>
        </p:txBody>
      </p:sp>
      <p:sp>
        <p:nvSpPr>
          <p:cNvPr id="4" name="Footer Placeholder 3">
            <a:extLst>
              <a:ext uri="{FF2B5EF4-FFF2-40B4-BE49-F238E27FC236}">
                <a16:creationId xmlns:a16="http://schemas.microsoft.com/office/drawing/2014/main" id="{0D6A69B5-DA0E-403A-8398-B01E14B078A5}"/>
              </a:ext>
            </a:extLst>
          </p:cNvPr>
          <p:cNvSpPr>
            <a:spLocks noGrp="1"/>
          </p:cNvSpPr>
          <p:nvPr>
            <p:ph type="ftr" sz="quarter" idx="11"/>
          </p:nvPr>
        </p:nvSpPr>
        <p:spPr/>
        <p:txBody>
          <a:bodyPr/>
          <a:lstStyle/>
          <a:p>
            <a:endParaRPr lang="en-SI"/>
          </a:p>
        </p:txBody>
      </p:sp>
      <p:sp>
        <p:nvSpPr>
          <p:cNvPr id="5" name="Slide Number Placeholder 4">
            <a:extLst>
              <a:ext uri="{FF2B5EF4-FFF2-40B4-BE49-F238E27FC236}">
                <a16:creationId xmlns:a16="http://schemas.microsoft.com/office/drawing/2014/main" id="{5633F35A-2E88-4B1D-9424-686E1FA2D2B1}"/>
              </a:ext>
            </a:extLst>
          </p:cNvPr>
          <p:cNvSpPr>
            <a:spLocks noGrp="1"/>
          </p:cNvSpPr>
          <p:nvPr>
            <p:ph type="sldNum" sz="quarter" idx="12"/>
          </p:nvPr>
        </p:nvSpPr>
        <p:spPr/>
        <p:txBody>
          <a:bodyPr/>
          <a:lstStyle/>
          <a:p>
            <a:fld id="{55325368-10A9-47EB-8A09-2EDA0CF84A13}" type="slidenum">
              <a:rPr lang="en-SI" smtClean="0"/>
              <a:t>‹#›</a:t>
            </a:fld>
            <a:endParaRPr lang="en-SI"/>
          </a:p>
        </p:txBody>
      </p:sp>
    </p:spTree>
    <p:extLst>
      <p:ext uri="{BB962C8B-B14F-4D97-AF65-F5344CB8AC3E}">
        <p14:creationId xmlns:p14="http://schemas.microsoft.com/office/powerpoint/2010/main" val="2805793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u-R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7C0126-1747-4839-8B27-082D2717F23F}" type="datetimeFigureOut">
              <a:rPr kumimoji="0" lang="ru-RU" sz="1200" b="0" i="0" u="none" strike="noStrike" kern="1200" cap="none" spc="0" normalizeH="0" baseline="0" noProof="0" smtClean="0">
                <a:ln>
                  <a:noFill/>
                </a:ln>
                <a:solidFill>
                  <a:srgbClr val="414042">
                    <a:tint val="75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12.02.2022</a:t>
            </a:fld>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07FA6-503F-43D4-BACC-24DC717B6652}" type="slidenum">
              <a:rPr kumimoji="0" lang="ru-RU" sz="1200" b="0" i="0" u="none" strike="noStrike" kern="1200" cap="none" spc="0" normalizeH="0" baseline="0" noProof="0" smtClean="0">
                <a:ln>
                  <a:noFill/>
                </a:ln>
                <a:solidFill>
                  <a:srgbClr val="414042">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Tree>
    <p:extLst>
      <p:ext uri="{BB962C8B-B14F-4D97-AF65-F5344CB8AC3E}">
        <p14:creationId xmlns:p14="http://schemas.microsoft.com/office/powerpoint/2010/main" val="2436164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7C0126-1747-4839-8B27-082D2717F23F}" type="datetimeFigureOut">
              <a:rPr kumimoji="0" lang="ru-RU" sz="1200" b="0" i="0" u="none" strike="noStrike" kern="1200" cap="none" spc="0" normalizeH="0" baseline="0" noProof="0" smtClean="0">
                <a:ln>
                  <a:noFill/>
                </a:ln>
                <a:solidFill>
                  <a:srgbClr val="414042">
                    <a:tint val="75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12.02.2022</a:t>
            </a:fld>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07FA6-503F-43D4-BACC-24DC717B6652}" type="slidenum">
              <a:rPr kumimoji="0" lang="ru-RU" sz="1200" b="0" i="0" u="none" strike="noStrike" kern="1200" cap="none" spc="0" normalizeH="0" baseline="0" noProof="0" smtClean="0">
                <a:ln>
                  <a:noFill/>
                </a:ln>
                <a:solidFill>
                  <a:srgbClr val="414042">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Tree>
    <p:extLst>
      <p:ext uri="{BB962C8B-B14F-4D97-AF65-F5344CB8AC3E}">
        <p14:creationId xmlns:p14="http://schemas.microsoft.com/office/powerpoint/2010/main" val="21326498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ru-R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7C0126-1747-4839-8B27-082D2717F23F}" type="datetimeFigureOut">
              <a:rPr kumimoji="0" lang="ru-RU" sz="1200" b="0" i="0" u="none" strike="noStrike" kern="1200" cap="none" spc="0" normalizeH="0" baseline="0" noProof="0" smtClean="0">
                <a:ln>
                  <a:noFill/>
                </a:ln>
                <a:solidFill>
                  <a:srgbClr val="414042">
                    <a:tint val="75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12.02.2022</a:t>
            </a:fld>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07FA6-503F-43D4-BACC-24DC717B6652}" type="slidenum">
              <a:rPr kumimoji="0" lang="ru-RU" sz="1200" b="0" i="0" u="none" strike="noStrike" kern="1200" cap="none" spc="0" normalizeH="0" baseline="0" noProof="0" smtClean="0">
                <a:ln>
                  <a:noFill/>
                </a:ln>
                <a:solidFill>
                  <a:srgbClr val="414042">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Tree>
    <p:extLst>
      <p:ext uri="{BB962C8B-B14F-4D97-AF65-F5344CB8AC3E}">
        <p14:creationId xmlns:p14="http://schemas.microsoft.com/office/powerpoint/2010/main" val="39418554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7C0126-1747-4839-8B27-082D2717F23F}" type="datetimeFigureOut">
              <a:rPr kumimoji="0" lang="ru-RU" sz="1200" b="0" i="0" u="none" strike="noStrike" kern="1200" cap="none" spc="0" normalizeH="0" baseline="0" noProof="0" smtClean="0">
                <a:ln>
                  <a:noFill/>
                </a:ln>
                <a:solidFill>
                  <a:srgbClr val="414042">
                    <a:tint val="75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12.02.2022</a:t>
            </a:fld>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07FA6-503F-43D4-BACC-24DC717B6652}" type="slidenum">
              <a:rPr kumimoji="0" lang="ru-RU" sz="1200" b="0" i="0" u="none" strike="noStrike" kern="1200" cap="none" spc="0" normalizeH="0" baseline="0" noProof="0" smtClean="0">
                <a:ln>
                  <a:noFill/>
                </a:ln>
                <a:solidFill>
                  <a:srgbClr val="414042">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Tree>
    <p:extLst>
      <p:ext uri="{BB962C8B-B14F-4D97-AF65-F5344CB8AC3E}">
        <p14:creationId xmlns:p14="http://schemas.microsoft.com/office/powerpoint/2010/main" val="20025565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7C0126-1747-4839-8B27-082D2717F23F}" type="datetimeFigureOut">
              <a:rPr kumimoji="0" lang="ru-RU" sz="1200" b="0" i="0" u="none" strike="noStrike" kern="1200" cap="none" spc="0" normalizeH="0" baseline="0" noProof="0" smtClean="0">
                <a:ln>
                  <a:noFill/>
                </a:ln>
                <a:solidFill>
                  <a:srgbClr val="414042">
                    <a:tint val="75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12.02.2022</a:t>
            </a:fld>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07FA6-503F-43D4-BACC-24DC717B6652}" type="slidenum">
              <a:rPr kumimoji="0" lang="ru-RU" sz="1200" b="0" i="0" u="none" strike="noStrike" kern="1200" cap="none" spc="0" normalizeH="0" baseline="0" noProof="0" smtClean="0">
                <a:ln>
                  <a:noFill/>
                </a:ln>
                <a:solidFill>
                  <a:srgbClr val="414042">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Tree>
    <p:extLst>
      <p:ext uri="{BB962C8B-B14F-4D97-AF65-F5344CB8AC3E}">
        <p14:creationId xmlns:p14="http://schemas.microsoft.com/office/powerpoint/2010/main" val="23521954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7C0126-1747-4839-8B27-082D2717F23F}" type="datetimeFigureOut">
              <a:rPr kumimoji="0" lang="ru-RU" sz="1200" b="0" i="0" u="none" strike="noStrike" kern="1200" cap="none" spc="0" normalizeH="0" baseline="0" noProof="0" smtClean="0">
                <a:ln>
                  <a:noFill/>
                </a:ln>
                <a:solidFill>
                  <a:srgbClr val="414042">
                    <a:tint val="75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12.02.2022</a:t>
            </a:fld>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07FA6-503F-43D4-BACC-24DC717B6652}" type="slidenum">
              <a:rPr kumimoji="0" lang="ru-RU" sz="1200" b="0" i="0" u="none" strike="noStrike" kern="1200" cap="none" spc="0" normalizeH="0" baseline="0" noProof="0" smtClean="0">
                <a:ln>
                  <a:noFill/>
                </a:ln>
                <a:solidFill>
                  <a:srgbClr val="414042">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Tree>
    <p:extLst>
      <p:ext uri="{BB962C8B-B14F-4D97-AF65-F5344CB8AC3E}">
        <p14:creationId xmlns:p14="http://schemas.microsoft.com/office/powerpoint/2010/main" val="9598967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7C0126-1747-4839-8B27-082D2717F23F}" type="datetimeFigureOut">
              <a:rPr kumimoji="0" lang="ru-RU" sz="1200" b="0" i="0" u="none" strike="noStrike" kern="1200" cap="none" spc="0" normalizeH="0" baseline="0" noProof="0" smtClean="0">
                <a:ln>
                  <a:noFill/>
                </a:ln>
                <a:solidFill>
                  <a:srgbClr val="414042">
                    <a:tint val="75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12.02.2022</a:t>
            </a:fld>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07FA6-503F-43D4-BACC-24DC717B6652}" type="slidenum">
              <a:rPr kumimoji="0" lang="ru-RU" sz="1200" b="0" i="0" u="none" strike="noStrike" kern="1200" cap="none" spc="0" normalizeH="0" baseline="0" noProof="0" smtClean="0">
                <a:ln>
                  <a:noFill/>
                </a:ln>
                <a:solidFill>
                  <a:srgbClr val="414042">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Tree>
    <p:extLst>
      <p:ext uri="{BB962C8B-B14F-4D97-AF65-F5344CB8AC3E}">
        <p14:creationId xmlns:p14="http://schemas.microsoft.com/office/powerpoint/2010/main" val="13696197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7C0126-1747-4839-8B27-082D2717F23F}" type="datetimeFigureOut">
              <a:rPr kumimoji="0" lang="ru-RU" sz="1200" b="0" i="0" u="none" strike="noStrike" kern="1200" cap="none" spc="0" normalizeH="0" baseline="0" noProof="0" smtClean="0">
                <a:ln>
                  <a:noFill/>
                </a:ln>
                <a:solidFill>
                  <a:srgbClr val="414042">
                    <a:tint val="75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12.02.2022</a:t>
            </a:fld>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07FA6-503F-43D4-BACC-24DC717B6652}" type="slidenum">
              <a:rPr kumimoji="0" lang="ru-RU" sz="1200" b="0" i="0" u="none" strike="noStrike" kern="1200" cap="none" spc="0" normalizeH="0" baseline="0" noProof="0" smtClean="0">
                <a:ln>
                  <a:noFill/>
                </a:ln>
                <a:solidFill>
                  <a:srgbClr val="414042">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Tree>
    <p:extLst>
      <p:ext uri="{BB962C8B-B14F-4D97-AF65-F5344CB8AC3E}">
        <p14:creationId xmlns:p14="http://schemas.microsoft.com/office/powerpoint/2010/main" val="38298214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7C0126-1747-4839-8B27-082D2717F23F}" type="datetimeFigureOut">
              <a:rPr kumimoji="0" lang="ru-RU" sz="1200" b="0" i="0" u="none" strike="noStrike" kern="1200" cap="none" spc="0" normalizeH="0" baseline="0" noProof="0" smtClean="0">
                <a:ln>
                  <a:noFill/>
                </a:ln>
                <a:solidFill>
                  <a:srgbClr val="414042">
                    <a:tint val="75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12.02.2022</a:t>
            </a:fld>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07FA6-503F-43D4-BACC-24DC717B6652}" type="slidenum">
              <a:rPr kumimoji="0" lang="ru-RU" sz="1200" b="0" i="0" u="none" strike="noStrike" kern="1200" cap="none" spc="0" normalizeH="0" baseline="0" noProof="0" smtClean="0">
                <a:ln>
                  <a:noFill/>
                </a:ln>
                <a:solidFill>
                  <a:srgbClr val="414042">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Tree>
    <p:extLst>
      <p:ext uri="{BB962C8B-B14F-4D97-AF65-F5344CB8AC3E}">
        <p14:creationId xmlns:p14="http://schemas.microsoft.com/office/powerpoint/2010/main" val="33062249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75936809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CF0055-8F3F-427D-A608-30FB0F77D4FE}"/>
              </a:ext>
            </a:extLst>
          </p:cNvPr>
          <p:cNvSpPr>
            <a:spLocks noGrp="1"/>
          </p:cNvSpPr>
          <p:nvPr>
            <p:ph type="dt" sz="half" idx="10"/>
          </p:nvPr>
        </p:nvSpPr>
        <p:spPr/>
        <p:txBody>
          <a:bodyPr/>
          <a:lstStyle/>
          <a:p>
            <a:fld id="{5803C8E4-5ADB-478C-B72B-4595B62A0ADB}" type="datetimeFigureOut">
              <a:rPr lang="en-SI" smtClean="0"/>
              <a:t>02/12/2022</a:t>
            </a:fld>
            <a:endParaRPr lang="en-SI"/>
          </a:p>
        </p:txBody>
      </p:sp>
      <p:sp>
        <p:nvSpPr>
          <p:cNvPr id="3" name="Footer Placeholder 2">
            <a:extLst>
              <a:ext uri="{FF2B5EF4-FFF2-40B4-BE49-F238E27FC236}">
                <a16:creationId xmlns:a16="http://schemas.microsoft.com/office/drawing/2014/main" id="{889B37B4-F70C-41CD-A39E-DBEBEC323939}"/>
              </a:ext>
            </a:extLst>
          </p:cNvPr>
          <p:cNvSpPr>
            <a:spLocks noGrp="1"/>
          </p:cNvSpPr>
          <p:nvPr>
            <p:ph type="ftr" sz="quarter" idx="11"/>
          </p:nvPr>
        </p:nvSpPr>
        <p:spPr/>
        <p:txBody>
          <a:bodyPr/>
          <a:lstStyle/>
          <a:p>
            <a:endParaRPr lang="en-SI"/>
          </a:p>
        </p:txBody>
      </p:sp>
      <p:sp>
        <p:nvSpPr>
          <p:cNvPr id="4" name="Slide Number Placeholder 3">
            <a:extLst>
              <a:ext uri="{FF2B5EF4-FFF2-40B4-BE49-F238E27FC236}">
                <a16:creationId xmlns:a16="http://schemas.microsoft.com/office/drawing/2014/main" id="{D12ED4EB-192E-4090-9702-34CFFD77E956}"/>
              </a:ext>
            </a:extLst>
          </p:cNvPr>
          <p:cNvSpPr>
            <a:spLocks noGrp="1"/>
          </p:cNvSpPr>
          <p:nvPr>
            <p:ph type="sldNum" sz="quarter" idx="12"/>
          </p:nvPr>
        </p:nvSpPr>
        <p:spPr/>
        <p:txBody>
          <a:bodyPr/>
          <a:lstStyle/>
          <a:p>
            <a:fld id="{55325368-10A9-47EB-8A09-2EDA0CF84A13}" type="slidenum">
              <a:rPr lang="en-SI" smtClean="0"/>
              <a:t>‹#›</a:t>
            </a:fld>
            <a:endParaRPr lang="en-SI"/>
          </a:p>
        </p:txBody>
      </p:sp>
    </p:spTree>
    <p:extLst>
      <p:ext uri="{BB962C8B-B14F-4D97-AF65-F5344CB8AC3E}">
        <p14:creationId xmlns:p14="http://schemas.microsoft.com/office/powerpoint/2010/main" val="10485975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4_Custom Layout">
    <p:spTree>
      <p:nvGrpSpPr>
        <p:cNvPr id="1" name=""/>
        <p:cNvGrpSpPr/>
        <p:nvPr/>
      </p:nvGrpSpPr>
      <p:grpSpPr>
        <a:xfrm>
          <a:off x="0" y="0"/>
          <a:ext cx="0" cy="0"/>
          <a:chOff x="0" y="0"/>
          <a:chExt cx="0" cy="0"/>
        </a:xfrm>
      </p:grpSpPr>
      <p:sp>
        <p:nvSpPr>
          <p:cNvPr id="18" name="Shape 18" descr="Picture Placeholder 7"/>
          <p:cNvSpPr>
            <a:spLocks noGrp="1"/>
          </p:cNvSpPr>
          <p:nvPr>
            <p:ph type="pic" idx="13"/>
          </p:nvPr>
        </p:nvSpPr>
        <p:spPr>
          <a:xfrm>
            <a:off x="6111930" y="3"/>
            <a:ext cx="6080072" cy="6022384"/>
          </a:xfrm>
          <a:prstGeom prst="rect">
            <a:avLst/>
          </a:prstGeom>
        </p:spPr>
        <p:txBody>
          <a:bodyPr lIns="91439" rIns="91439">
            <a:noAutofit/>
          </a:bodyPr>
          <a:lstStyle/>
          <a:p>
            <a:endParaRPr/>
          </a:p>
        </p:txBody>
      </p:sp>
      <p:sp>
        <p:nvSpPr>
          <p:cNvPr id="19" name="Shape 19"/>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724814685"/>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5_Custom Layout">
    <p:spTree>
      <p:nvGrpSpPr>
        <p:cNvPr id="1" name=""/>
        <p:cNvGrpSpPr/>
        <p:nvPr/>
      </p:nvGrpSpPr>
      <p:grpSpPr>
        <a:xfrm>
          <a:off x="0" y="0"/>
          <a:ext cx="0" cy="0"/>
          <a:chOff x="0" y="0"/>
          <a:chExt cx="0" cy="0"/>
        </a:xfrm>
      </p:grpSpPr>
      <p:sp>
        <p:nvSpPr>
          <p:cNvPr id="26" name="Shape 26" descr="Picture Placeholder 9"/>
          <p:cNvSpPr>
            <a:spLocks noGrp="1"/>
          </p:cNvSpPr>
          <p:nvPr>
            <p:ph type="pic" idx="13"/>
          </p:nvPr>
        </p:nvSpPr>
        <p:spPr>
          <a:xfrm>
            <a:off x="3" y="4"/>
            <a:ext cx="6613914" cy="6857997"/>
          </a:xfrm>
          <a:prstGeom prst="rect">
            <a:avLst/>
          </a:prstGeom>
        </p:spPr>
        <p:txBody>
          <a:bodyPr lIns="91439" rIns="91439">
            <a:noAutofit/>
          </a:bodyPr>
          <a:lstStyle/>
          <a:p>
            <a:endParaRPr/>
          </a:p>
        </p:txBody>
      </p:sp>
      <p:sp>
        <p:nvSpPr>
          <p:cNvPr id="27" name="Shape 27"/>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622922926"/>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1_Custom Layout">
    <p:spTree>
      <p:nvGrpSpPr>
        <p:cNvPr id="1" name=""/>
        <p:cNvGrpSpPr/>
        <p:nvPr/>
      </p:nvGrpSpPr>
      <p:grpSpPr>
        <a:xfrm>
          <a:off x="0" y="0"/>
          <a:ext cx="0" cy="0"/>
          <a:chOff x="0" y="0"/>
          <a:chExt cx="0" cy="0"/>
        </a:xfrm>
      </p:grpSpPr>
      <p:sp>
        <p:nvSpPr>
          <p:cNvPr id="34" name="Shape 34" descr="Picture Placeholder 6"/>
          <p:cNvSpPr>
            <a:spLocks noGrp="1"/>
          </p:cNvSpPr>
          <p:nvPr>
            <p:ph type="pic" idx="13"/>
          </p:nvPr>
        </p:nvSpPr>
        <p:spPr>
          <a:xfrm>
            <a:off x="6320528" y="-1"/>
            <a:ext cx="5871473" cy="6858001"/>
          </a:xfrm>
          <a:prstGeom prst="rect">
            <a:avLst/>
          </a:prstGeom>
        </p:spPr>
        <p:txBody>
          <a:bodyPr lIns="91439" rIns="91439">
            <a:noAutofit/>
          </a:bodyPr>
          <a:lstStyle/>
          <a:p>
            <a:endParaRPr/>
          </a:p>
        </p:txBody>
      </p:sp>
      <p:sp>
        <p:nvSpPr>
          <p:cNvPr id="35" name="Shape 35"/>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175467448"/>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42" name="Shape 42" descr="Picture Placeholder 6"/>
          <p:cNvSpPr>
            <a:spLocks noGrp="1"/>
          </p:cNvSpPr>
          <p:nvPr>
            <p:ph type="pic" idx="13"/>
          </p:nvPr>
        </p:nvSpPr>
        <p:spPr>
          <a:xfrm>
            <a:off x="0" y="0"/>
            <a:ext cx="12192000" cy="6858000"/>
          </a:xfrm>
          <a:prstGeom prst="rect">
            <a:avLst/>
          </a:prstGeom>
        </p:spPr>
        <p:txBody>
          <a:bodyPr lIns="91439" rIns="91439">
            <a:noAutofit/>
          </a:bodyPr>
          <a:lstStyle/>
          <a:p>
            <a:endParaRPr/>
          </a:p>
        </p:txBody>
      </p:sp>
      <p:sp>
        <p:nvSpPr>
          <p:cNvPr id="43" name="Shape 43"/>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117774408"/>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2_Custom Layout">
    <p:spTree>
      <p:nvGrpSpPr>
        <p:cNvPr id="1" name=""/>
        <p:cNvGrpSpPr/>
        <p:nvPr/>
      </p:nvGrpSpPr>
      <p:grpSpPr>
        <a:xfrm>
          <a:off x="0" y="0"/>
          <a:ext cx="0" cy="0"/>
          <a:chOff x="0" y="0"/>
          <a:chExt cx="0" cy="0"/>
        </a:xfrm>
      </p:grpSpPr>
      <p:sp>
        <p:nvSpPr>
          <p:cNvPr id="50" name="Shape 50" descr="Picture Placeholder 7"/>
          <p:cNvSpPr>
            <a:spLocks noGrp="1"/>
          </p:cNvSpPr>
          <p:nvPr>
            <p:ph type="pic" sz="half" idx="13"/>
          </p:nvPr>
        </p:nvSpPr>
        <p:spPr>
          <a:xfrm>
            <a:off x="7654428" y="0"/>
            <a:ext cx="4537574" cy="6858000"/>
          </a:xfrm>
          <a:prstGeom prst="rect">
            <a:avLst/>
          </a:prstGeom>
        </p:spPr>
        <p:txBody>
          <a:bodyPr lIns="91439" rIns="91439">
            <a:noAutofit/>
          </a:bodyPr>
          <a:lstStyle/>
          <a:p>
            <a:endParaRPr/>
          </a:p>
        </p:txBody>
      </p:sp>
      <p:sp>
        <p:nvSpPr>
          <p:cNvPr id="51" name="Shape 51"/>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3724585633"/>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About us 1">
    <p:spTree>
      <p:nvGrpSpPr>
        <p:cNvPr id="1" name=""/>
        <p:cNvGrpSpPr/>
        <p:nvPr/>
      </p:nvGrpSpPr>
      <p:grpSpPr>
        <a:xfrm>
          <a:off x="0" y="0"/>
          <a:ext cx="0" cy="0"/>
          <a:chOff x="0" y="0"/>
          <a:chExt cx="0" cy="0"/>
        </a:xfrm>
      </p:grpSpPr>
      <p:sp>
        <p:nvSpPr>
          <p:cNvPr id="58" name="Shape 58" descr="Picture Placeholder 4"/>
          <p:cNvSpPr>
            <a:spLocks noGrp="1"/>
          </p:cNvSpPr>
          <p:nvPr>
            <p:ph type="pic" idx="13"/>
          </p:nvPr>
        </p:nvSpPr>
        <p:spPr>
          <a:xfrm>
            <a:off x="2130385" y="2"/>
            <a:ext cx="10061616" cy="6858001"/>
          </a:xfrm>
          <a:prstGeom prst="rect">
            <a:avLst/>
          </a:prstGeom>
        </p:spPr>
        <p:txBody>
          <a:bodyPr lIns="91439" rIns="91439">
            <a:noAutofit/>
          </a:bodyPr>
          <a:lstStyle/>
          <a:p>
            <a:endParaRPr/>
          </a:p>
        </p:txBody>
      </p:sp>
      <p:sp>
        <p:nvSpPr>
          <p:cNvPr id="59" name="Shape 59"/>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792020517"/>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About us 2">
    <p:spTree>
      <p:nvGrpSpPr>
        <p:cNvPr id="1" name=""/>
        <p:cNvGrpSpPr/>
        <p:nvPr/>
      </p:nvGrpSpPr>
      <p:grpSpPr>
        <a:xfrm>
          <a:off x="0" y="0"/>
          <a:ext cx="0" cy="0"/>
          <a:chOff x="0" y="0"/>
          <a:chExt cx="0" cy="0"/>
        </a:xfrm>
      </p:grpSpPr>
      <p:sp>
        <p:nvSpPr>
          <p:cNvPr id="66" name="Shape 66" descr="Picture Placeholder 4"/>
          <p:cNvSpPr>
            <a:spLocks noGrp="1"/>
          </p:cNvSpPr>
          <p:nvPr>
            <p:ph type="pic" idx="13"/>
          </p:nvPr>
        </p:nvSpPr>
        <p:spPr>
          <a:xfrm>
            <a:off x="1" y="2"/>
            <a:ext cx="10061613" cy="6858001"/>
          </a:xfrm>
          <a:prstGeom prst="rect">
            <a:avLst/>
          </a:prstGeom>
        </p:spPr>
        <p:txBody>
          <a:bodyPr lIns="91439" rIns="91439">
            <a:noAutofit/>
          </a:bodyPr>
          <a:lstStyle/>
          <a:p>
            <a:endParaRPr/>
          </a:p>
        </p:txBody>
      </p:sp>
      <p:sp>
        <p:nvSpPr>
          <p:cNvPr id="67" name="Shape 67"/>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449710527"/>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About us 3">
    <p:spTree>
      <p:nvGrpSpPr>
        <p:cNvPr id="1" name=""/>
        <p:cNvGrpSpPr/>
        <p:nvPr/>
      </p:nvGrpSpPr>
      <p:grpSpPr>
        <a:xfrm>
          <a:off x="0" y="0"/>
          <a:ext cx="0" cy="0"/>
          <a:chOff x="0" y="0"/>
          <a:chExt cx="0" cy="0"/>
        </a:xfrm>
      </p:grpSpPr>
      <p:sp>
        <p:nvSpPr>
          <p:cNvPr id="74" name="Shape 74" descr="Picture Placeholder 24"/>
          <p:cNvSpPr>
            <a:spLocks noGrp="1"/>
          </p:cNvSpPr>
          <p:nvPr>
            <p:ph type="pic" idx="13"/>
          </p:nvPr>
        </p:nvSpPr>
        <p:spPr>
          <a:xfrm>
            <a:off x="6096000" y="0"/>
            <a:ext cx="6096000" cy="6858000"/>
          </a:xfrm>
          <a:prstGeom prst="rect">
            <a:avLst/>
          </a:prstGeom>
        </p:spPr>
        <p:txBody>
          <a:bodyPr lIns="91439" rIns="91439">
            <a:noAutofit/>
          </a:bodyPr>
          <a:lstStyle/>
          <a:p>
            <a:endParaRPr/>
          </a:p>
        </p:txBody>
      </p:sp>
      <p:sp>
        <p:nvSpPr>
          <p:cNvPr id="75" name="Shape 75"/>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3202141111"/>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About us 4">
    <p:spTree>
      <p:nvGrpSpPr>
        <p:cNvPr id="1" name=""/>
        <p:cNvGrpSpPr/>
        <p:nvPr/>
      </p:nvGrpSpPr>
      <p:grpSpPr>
        <a:xfrm>
          <a:off x="0" y="0"/>
          <a:ext cx="0" cy="0"/>
          <a:chOff x="0" y="0"/>
          <a:chExt cx="0" cy="0"/>
        </a:xfrm>
      </p:grpSpPr>
      <p:sp>
        <p:nvSpPr>
          <p:cNvPr id="82" name="Shape 82" descr="Picture Placeholder 7"/>
          <p:cNvSpPr>
            <a:spLocks noGrp="1"/>
          </p:cNvSpPr>
          <p:nvPr>
            <p:ph type="pic" sz="half" idx="13"/>
          </p:nvPr>
        </p:nvSpPr>
        <p:spPr>
          <a:xfrm>
            <a:off x="0" y="-1"/>
            <a:ext cx="5003800" cy="4114801"/>
          </a:xfrm>
          <a:prstGeom prst="rect">
            <a:avLst/>
          </a:prstGeom>
        </p:spPr>
        <p:txBody>
          <a:bodyPr lIns="91439" rIns="91439">
            <a:noAutofit/>
          </a:bodyPr>
          <a:lstStyle/>
          <a:p>
            <a:endParaRPr/>
          </a:p>
        </p:txBody>
      </p:sp>
      <p:sp>
        <p:nvSpPr>
          <p:cNvPr id="83" name="Shape 83" descr="Rectangle 5"/>
          <p:cNvSpPr/>
          <p:nvPr/>
        </p:nvSpPr>
        <p:spPr>
          <a:xfrm>
            <a:off x="-1" y="4114800"/>
            <a:ext cx="12192001" cy="2743200"/>
          </a:xfrm>
          <a:prstGeom prst="rect">
            <a:avLst/>
          </a:prstGeom>
          <a:solidFill>
            <a:srgbClr val="FAFAFA"/>
          </a:solidFill>
          <a:ln w="12700">
            <a:miter lim="400000"/>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Arial"/>
              <a:cs typeface="Arial"/>
              <a:sym typeface="Arial"/>
            </a:endParaRPr>
          </a:p>
        </p:txBody>
      </p:sp>
      <p:sp>
        <p:nvSpPr>
          <p:cNvPr id="84" name="Shape 84"/>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3860032151"/>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About us 5">
    <p:spTree>
      <p:nvGrpSpPr>
        <p:cNvPr id="1" name=""/>
        <p:cNvGrpSpPr/>
        <p:nvPr/>
      </p:nvGrpSpPr>
      <p:grpSpPr>
        <a:xfrm>
          <a:off x="0" y="0"/>
          <a:ext cx="0" cy="0"/>
          <a:chOff x="0" y="0"/>
          <a:chExt cx="0" cy="0"/>
        </a:xfrm>
      </p:grpSpPr>
      <p:grpSp>
        <p:nvGrpSpPr>
          <p:cNvPr id="93" name="Group 93" descr="Group 18"/>
          <p:cNvGrpSpPr/>
          <p:nvPr/>
        </p:nvGrpSpPr>
        <p:grpSpPr>
          <a:xfrm>
            <a:off x="1" y="259212"/>
            <a:ext cx="12192000" cy="1279218"/>
            <a:chOff x="0" y="0"/>
            <a:chExt cx="12191999" cy="1279216"/>
          </a:xfrm>
        </p:grpSpPr>
        <p:sp>
          <p:nvSpPr>
            <p:cNvPr id="91" name="Shape 91" descr="Freeform: Shape 16"/>
            <p:cNvSpPr/>
            <p:nvPr/>
          </p:nvSpPr>
          <p:spPr>
            <a:xfrm rot="10800000">
              <a:off x="0" y="0"/>
              <a:ext cx="1648513" cy="127921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426" y="0"/>
                  </a:lnTo>
                  <a:cubicBezTo>
                    <a:pt x="8571" y="0"/>
                    <a:pt x="6138" y="2359"/>
                    <a:pt x="5029" y="5216"/>
                  </a:cubicBezTo>
                  <a:lnTo>
                    <a:pt x="0" y="21600"/>
                  </a:lnTo>
                  <a:lnTo>
                    <a:pt x="21600" y="21600"/>
                  </a:lnTo>
                  <a:close/>
                </a:path>
              </a:pathLst>
            </a:custGeom>
            <a:solidFill>
              <a:srgbClr val="FFFFFF"/>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92" name="Shape 92" descr="Freeform: Shape 17"/>
            <p:cNvSpPr/>
            <p:nvPr/>
          </p:nvSpPr>
          <p:spPr>
            <a:xfrm rot="10800000" flipH="1">
              <a:off x="10543486" y="0"/>
              <a:ext cx="1648514" cy="127921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426" y="0"/>
                  </a:lnTo>
                  <a:cubicBezTo>
                    <a:pt x="8571" y="0"/>
                    <a:pt x="6138" y="2359"/>
                    <a:pt x="5029" y="5216"/>
                  </a:cubicBezTo>
                  <a:lnTo>
                    <a:pt x="0" y="21600"/>
                  </a:lnTo>
                  <a:lnTo>
                    <a:pt x="21600" y="21600"/>
                  </a:lnTo>
                  <a:close/>
                </a:path>
              </a:pathLst>
            </a:custGeom>
            <a:solidFill>
              <a:srgbClr val="FFFFFF"/>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sp>
        <p:nvSpPr>
          <p:cNvPr id="94" name="Shape 94" descr="Rectangle 5"/>
          <p:cNvSpPr/>
          <p:nvPr/>
        </p:nvSpPr>
        <p:spPr>
          <a:xfrm>
            <a:off x="0" y="0"/>
            <a:ext cx="12192000" cy="2028826"/>
          </a:xfrm>
          <a:prstGeom prst="rect">
            <a:avLst/>
          </a:prstGeom>
          <a:solidFill>
            <a:srgbClr val="FAFAFA"/>
          </a:solidFill>
          <a:ln w="12700">
            <a:miter lim="400000"/>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Arial"/>
              <a:cs typeface="Arial"/>
              <a:sym typeface="Arial"/>
            </a:endParaRPr>
          </a:p>
        </p:txBody>
      </p:sp>
      <p:sp>
        <p:nvSpPr>
          <p:cNvPr id="95" name="Shape 95" descr="Picture Placeholder 13"/>
          <p:cNvSpPr>
            <a:spLocks noGrp="1"/>
          </p:cNvSpPr>
          <p:nvPr>
            <p:ph type="pic" idx="13"/>
          </p:nvPr>
        </p:nvSpPr>
        <p:spPr>
          <a:xfrm>
            <a:off x="0" y="259213"/>
            <a:ext cx="12192000" cy="4013931"/>
          </a:xfrm>
          <a:prstGeom prst="rect">
            <a:avLst/>
          </a:prstGeom>
        </p:spPr>
        <p:txBody>
          <a:bodyPr lIns="91439" rIns="91439">
            <a:noAutofit/>
          </a:bodyPr>
          <a:lstStyle/>
          <a:p>
            <a:endParaRPr/>
          </a:p>
        </p:txBody>
      </p:sp>
      <p:sp>
        <p:nvSpPr>
          <p:cNvPr id="96" name="Shape 96" descr="Freeform: Shape 14"/>
          <p:cNvSpPr/>
          <p:nvPr/>
        </p:nvSpPr>
        <p:spPr>
          <a:xfrm flipH="1">
            <a:off x="1" y="2993927"/>
            <a:ext cx="1648513" cy="127921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426" y="0"/>
                </a:lnTo>
                <a:cubicBezTo>
                  <a:pt x="8571" y="0"/>
                  <a:pt x="6138" y="2359"/>
                  <a:pt x="5029" y="5216"/>
                </a:cubicBezTo>
                <a:lnTo>
                  <a:pt x="0" y="21600"/>
                </a:lnTo>
                <a:lnTo>
                  <a:pt x="21600" y="21600"/>
                </a:lnTo>
                <a:close/>
              </a:path>
            </a:pathLst>
          </a:custGeom>
          <a:solidFill>
            <a:srgbClr val="FAFAFA"/>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97" name="Shape 97" descr="Freeform: Shape 15"/>
          <p:cNvSpPr/>
          <p:nvPr/>
        </p:nvSpPr>
        <p:spPr>
          <a:xfrm>
            <a:off x="10543486" y="2993927"/>
            <a:ext cx="1648514" cy="127921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426" y="0"/>
                </a:lnTo>
                <a:cubicBezTo>
                  <a:pt x="8571" y="0"/>
                  <a:pt x="6138" y="2359"/>
                  <a:pt x="5029" y="5216"/>
                </a:cubicBezTo>
                <a:lnTo>
                  <a:pt x="0" y="21600"/>
                </a:lnTo>
                <a:lnTo>
                  <a:pt x="21600" y="21600"/>
                </a:lnTo>
                <a:close/>
              </a:path>
            </a:pathLst>
          </a:custGeom>
          <a:solidFill>
            <a:srgbClr val="FAFAFA"/>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98" name="Shape 98"/>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52128081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E797-8420-4EDF-9850-2004FA8AD5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I"/>
          </a:p>
        </p:txBody>
      </p:sp>
      <p:sp>
        <p:nvSpPr>
          <p:cNvPr id="3" name="Content Placeholder 2">
            <a:extLst>
              <a:ext uri="{FF2B5EF4-FFF2-40B4-BE49-F238E27FC236}">
                <a16:creationId xmlns:a16="http://schemas.microsoft.com/office/drawing/2014/main" id="{962FBE2A-6DF9-4174-B7F3-5010113203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Text Placeholder 3">
            <a:extLst>
              <a:ext uri="{FF2B5EF4-FFF2-40B4-BE49-F238E27FC236}">
                <a16:creationId xmlns:a16="http://schemas.microsoft.com/office/drawing/2014/main" id="{F8DE7446-9862-4A53-A591-38761E1B3D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6F9E5D-A09C-4039-BADC-BAA15C61D71D}"/>
              </a:ext>
            </a:extLst>
          </p:cNvPr>
          <p:cNvSpPr>
            <a:spLocks noGrp="1"/>
          </p:cNvSpPr>
          <p:nvPr>
            <p:ph type="dt" sz="half" idx="10"/>
          </p:nvPr>
        </p:nvSpPr>
        <p:spPr/>
        <p:txBody>
          <a:bodyPr/>
          <a:lstStyle/>
          <a:p>
            <a:fld id="{5803C8E4-5ADB-478C-B72B-4595B62A0ADB}" type="datetimeFigureOut">
              <a:rPr lang="en-SI" smtClean="0"/>
              <a:t>02/12/2022</a:t>
            </a:fld>
            <a:endParaRPr lang="en-SI"/>
          </a:p>
        </p:txBody>
      </p:sp>
      <p:sp>
        <p:nvSpPr>
          <p:cNvPr id="6" name="Footer Placeholder 5">
            <a:extLst>
              <a:ext uri="{FF2B5EF4-FFF2-40B4-BE49-F238E27FC236}">
                <a16:creationId xmlns:a16="http://schemas.microsoft.com/office/drawing/2014/main" id="{79D3E8E5-F009-4005-B802-74E404875324}"/>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9BB9338B-3C1E-4C9D-9137-CB83D035FA7F}"/>
              </a:ext>
            </a:extLst>
          </p:cNvPr>
          <p:cNvSpPr>
            <a:spLocks noGrp="1"/>
          </p:cNvSpPr>
          <p:nvPr>
            <p:ph type="sldNum" sz="quarter" idx="12"/>
          </p:nvPr>
        </p:nvSpPr>
        <p:spPr/>
        <p:txBody>
          <a:bodyPr/>
          <a:lstStyle/>
          <a:p>
            <a:fld id="{55325368-10A9-47EB-8A09-2EDA0CF84A13}" type="slidenum">
              <a:rPr lang="en-SI" smtClean="0"/>
              <a:t>‹#›</a:t>
            </a:fld>
            <a:endParaRPr lang="en-SI"/>
          </a:p>
        </p:txBody>
      </p:sp>
    </p:spTree>
    <p:extLst>
      <p:ext uri="{BB962C8B-B14F-4D97-AF65-F5344CB8AC3E}">
        <p14:creationId xmlns:p14="http://schemas.microsoft.com/office/powerpoint/2010/main" val="34092826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3_Custom Layout">
    <p:spTree>
      <p:nvGrpSpPr>
        <p:cNvPr id="1" name=""/>
        <p:cNvGrpSpPr/>
        <p:nvPr/>
      </p:nvGrpSpPr>
      <p:grpSpPr>
        <a:xfrm>
          <a:off x="0" y="0"/>
          <a:ext cx="0" cy="0"/>
          <a:chOff x="0" y="0"/>
          <a:chExt cx="0" cy="0"/>
        </a:xfrm>
      </p:grpSpPr>
      <p:sp>
        <p:nvSpPr>
          <p:cNvPr id="105" name="Shape 105" descr="Picture Placeholder 6"/>
          <p:cNvSpPr>
            <a:spLocks noGrp="1"/>
          </p:cNvSpPr>
          <p:nvPr>
            <p:ph type="pic" idx="13"/>
          </p:nvPr>
        </p:nvSpPr>
        <p:spPr>
          <a:xfrm>
            <a:off x="5880294" y="0"/>
            <a:ext cx="6311706" cy="6858000"/>
          </a:xfrm>
          <a:prstGeom prst="rect">
            <a:avLst/>
          </a:prstGeom>
        </p:spPr>
        <p:txBody>
          <a:bodyPr lIns="91439" rIns="91439">
            <a:noAutofit/>
          </a:bodyPr>
          <a:lstStyle/>
          <a:p>
            <a:endParaRPr/>
          </a:p>
        </p:txBody>
      </p:sp>
      <p:sp>
        <p:nvSpPr>
          <p:cNvPr id="106" name="Shape 106"/>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77468578"/>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About us 6">
    <p:spTree>
      <p:nvGrpSpPr>
        <p:cNvPr id="1" name=""/>
        <p:cNvGrpSpPr/>
        <p:nvPr/>
      </p:nvGrpSpPr>
      <p:grpSpPr>
        <a:xfrm>
          <a:off x="0" y="0"/>
          <a:ext cx="0" cy="0"/>
          <a:chOff x="0" y="0"/>
          <a:chExt cx="0" cy="0"/>
        </a:xfrm>
      </p:grpSpPr>
      <p:sp>
        <p:nvSpPr>
          <p:cNvPr id="113" name="Shape 113" descr="Picture Placeholder 7"/>
          <p:cNvSpPr>
            <a:spLocks noGrp="1"/>
          </p:cNvSpPr>
          <p:nvPr>
            <p:ph type="pic" idx="13"/>
          </p:nvPr>
        </p:nvSpPr>
        <p:spPr>
          <a:xfrm>
            <a:off x="0" y="-1"/>
            <a:ext cx="7077076" cy="6858000"/>
          </a:xfrm>
          <a:prstGeom prst="rect">
            <a:avLst/>
          </a:prstGeom>
        </p:spPr>
        <p:txBody>
          <a:bodyPr lIns="91439" rIns="91439">
            <a:noAutofit/>
          </a:bodyPr>
          <a:lstStyle/>
          <a:p>
            <a:endParaRPr/>
          </a:p>
        </p:txBody>
      </p:sp>
      <p:sp>
        <p:nvSpPr>
          <p:cNvPr id="114" name="Shape 114" descr="Picture Placeholder 8"/>
          <p:cNvSpPr>
            <a:spLocks noGrp="1"/>
          </p:cNvSpPr>
          <p:nvPr>
            <p:ph type="pic" sz="quarter" idx="14"/>
          </p:nvPr>
        </p:nvSpPr>
        <p:spPr>
          <a:xfrm>
            <a:off x="7761157" y="-2"/>
            <a:ext cx="4430844" cy="3429003"/>
          </a:xfrm>
          <a:prstGeom prst="rect">
            <a:avLst/>
          </a:prstGeom>
        </p:spPr>
        <p:txBody>
          <a:bodyPr lIns="91439" rIns="91439">
            <a:noAutofit/>
          </a:bodyPr>
          <a:lstStyle/>
          <a:p>
            <a:endParaRPr/>
          </a:p>
        </p:txBody>
      </p:sp>
      <p:sp>
        <p:nvSpPr>
          <p:cNvPr id="115" name="Shape 115"/>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179493834"/>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About us 8">
    <p:spTree>
      <p:nvGrpSpPr>
        <p:cNvPr id="1" name=""/>
        <p:cNvGrpSpPr/>
        <p:nvPr/>
      </p:nvGrpSpPr>
      <p:grpSpPr>
        <a:xfrm>
          <a:off x="0" y="0"/>
          <a:ext cx="0" cy="0"/>
          <a:chOff x="0" y="0"/>
          <a:chExt cx="0" cy="0"/>
        </a:xfrm>
      </p:grpSpPr>
      <p:sp>
        <p:nvSpPr>
          <p:cNvPr id="122" name="Shape 122" descr="Freeform: Shape 5"/>
          <p:cNvSpPr/>
          <p:nvPr/>
        </p:nvSpPr>
        <p:spPr>
          <a:xfrm rot="10800000">
            <a:off x="-7095" y="843249"/>
            <a:ext cx="12199095" cy="3013522"/>
          </a:xfrm>
          <a:custGeom>
            <a:avLst/>
            <a:gdLst/>
            <a:ahLst/>
            <a:cxnLst>
              <a:cxn ang="0">
                <a:pos x="wd2" y="hd2"/>
              </a:cxn>
              <a:cxn ang="5400000">
                <a:pos x="wd2" y="hd2"/>
              </a:cxn>
              <a:cxn ang="10800000">
                <a:pos x="wd2" y="hd2"/>
              </a:cxn>
              <a:cxn ang="16200000">
                <a:pos x="wd2" y="hd2"/>
              </a:cxn>
            </a:cxnLst>
            <a:rect l="0" t="0" r="r" b="b"/>
            <a:pathLst>
              <a:path w="21600" h="21600" extrusionOk="0">
                <a:moveTo>
                  <a:pt x="19393" y="21600"/>
                </a:moveTo>
                <a:lnTo>
                  <a:pt x="8159" y="21600"/>
                </a:lnTo>
                <a:cubicBezTo>
                  <a:pt x="8019" y="21600"/>
                  <a:pt x="7843" y="21297"/>
                  <a:pt x="7722" y="20888"/>
                </a:cubicBezTo>
                <a:cubicBezTo>
                  <a:pt x="7693" y="20783"/>
                  <a:pt x="7664" y="20664"/>
                  <a:pt x="7641" y="20546"/>
                </a:cubicBezTo>
                <a:lnTo>
                  <a:pt x="7341" y="18912"/>
                </a:lnTo>
                <a:cubicBezTo>
                  <a:pt x="7234" y="18332"/>
                  <a:pt x="7000" y="17857"/>
                  <a:pt x="6821" y="17857"/>
                </a:cubicBezTo>
                <a:lnTo>
                  <a:pt x="0" y="17857"/>
                </a:lnTo>
                <a:lnTo>
                  <a:pt x="0" y="13890"/>
                </a:lnTo>
                <a:lnTo>
                  <a:pt x="4854" y="13890"/>
                </a:lnTo>
                <a:lnTo>
                  <a:pt x="6619" y="13890"/>
                </a:lnTo>
                <a:lnTo>
                  <a:pt x="8526" y="13890"/>
                </a:lnTo>
                <a:cubicBezTo>
                  <a:pt x="8767" y="13745"/>
                  <a:pt x="9057" y="12810"/>
                  <a:pt x="9194" y="11690"/>
                </a:cubicBezTo>
                <a:lnTo>
                  <a:pt x="9405" y="9976"/>
                </a:lnTo>
                <a:lnTo>
                  <a:pt x="10164" y="2214"/>
                </a:lnTo>
                <a:cubicBezTo>
                  <a:pt x="10314" y="1002"/>
                  <a:pt x="10643" y="0"/>
                  <a:pt x="10893" y="0"/>
                </a:cubicBezTo>
                <a:lnTo>
                  <a:pt x="19393" y="0"/>
                </a:lnTo>
                <a:lnTo>
                  <a:pt x="19393" y="0"/>
                </a:lnTo>
                <a:lnTo>
                  <a:pt x="21600" y="0"/>
                </a:lnTo>
                <a:lnTo>
                  <a:pt x="21600" y="21600"/>
                </a:lnTo>
                <a:lnTo>
                  <a:pt x="19393" y="21600"/>
                </a:lnTo>
                <a:close/>
              </a:path>
            </a:pathLst>
          </a:custGeom>
          <a:solidFill>
            <a:srgbClr val="FAFAFA"/>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23" name="Shape 123" descr="Picture Placeholder 8"/>
          <p:cNvSpPr>
            <a:spLocks noGrp="1"/>
          </p:cNvSpPr>
          <p:nvPr>
            <p:ph type="pic" idx="13"/>
          </p:nvPr>
        </p:nvSpPr>
        <p:spPr>
          <a:xfrm>
            <a:off x="0" y="1832891"/>
            <a:ext cx="12190142" cy="3013522"/>
          </a:xfrm>
          <a:prstGeom prst="rect">
            <a:avLst/>
          </a:prstGeom>
        </p:spPr>
        <p:txBody>
          <a:bodyPr lIns="91439" rIns="91439">
            <a:noAutofit/>
          </a:bodyPr>
          <a:lstStyle/>
          <a:p>
            <a:endParaRPr/>
          </a:p>
        </p:txBody>
      </p:sp>
      <p:sp>
        <p:nvSpPr>
          <p:cNvPr id="124" name="Shape 124"/>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626471790"/>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Team 1">
    <p:spTree>
      <p:nvGrpSpPr>
        <p:cNvPr id="1" name=""/>
        <p:cNvGrpSpPr/>
        <p:nvPr/>
      </p:nvGrpSpPr>
      <p:grpSpPr>
        <a:xfrm>
          <a:off x="0" y="0"/>
          <a:ext cx="0" cy="0"/>
          <a:chOff x="0" y="0"/>
          <a:chExt cx="0" cy="0"/>
        </a:xfrm>
      </p:grpSpPr>
      <p:sp>
        <p:nvSpPr>
          <p:cNvPr id="131" name="Shape 131" descr="Freeform: Shape 4"/>
          <p:cNvSpPr/>
          <p:nvPr/>
        </p:nvSpPr>
        <p:spPr>
          <a:xfrm rot="16200000">
            <a:off x="-1242935" y="1242934"/>
            <a:ext cx="6858001" cy="4372132"/>
          </a:xfrm>
          <a:custGeom>
            <a:avLst/>
            <a:gdLst/>
            <a:ahLst/>
            <a:cxnLst>
              <a:cxn ang="0">
                <a:pos x="wd2" y="hd2"/>
              </a:cxn>
              <a:cxn ang="5400000">
                <a:pos x="wd2" y="hd2"/>
              </a:cxn>
              <a:cxn ang="10800000">
                <a:pos x="wd2" y="hd2"/>
              </a:cxn>
              <a:cxn ang="16200000">
                <a:pos x="wd2" y="hd2"/>
              </a:cxn>
            </a:cxnLst>
            <a:rect l="0" t="0" r="r" b="b"/>
            <a:pathLst>
              <a:path w="21600" h="21600" extrusionOk="0">
                <a:moveTo>
                  <a:pt x="21600" y="11682"/>
                </a:moveTo>
                <a:cubicBezTo>
                  <a:pt x="21600" y="11650"/>
                  <a:pt x="21600" y="11629"/>
                  <a:pt x="21600" y="11608"/>
                </a:cubicBezTo>
                <a:lnTo>
                  <a:pt x="21600" y="1123"/>
                </a:lnTo>
                <a:cubicBezTo>
                  <a:pt x="21600" y="504"/>
                  <a:pt x="21279" y="0"/>
                  <a:pt x="20884" y="0"/>
                </a:cubicBezTo>
                <a:lnTo>
                  <a:pt x="0" y="0"/>
                </a:lnTo>
                <a:lnTo>
                  <a:pt x="0" y="21600"/>
                </a:lnTo>
                <a:lnTo>
                  <a:pt x="18736" y="21600"/>
                </a:lnTo>
                <a:cubicBezTo>
                  <a:pt x="19131" y="21600"/>
                  <a:pt x="19452" y="21096"/>
                  <a:pt x="19452" y="20477"/>
                </a:cubicBezTo>
                <a:lnTo>
                  <a:pt x="19452" y="16520"/>
                </a:lnTo>
                <a:cubicBezTo>
                  <a:pt x="19452" y="15869"/>
                  <a:pt x="19726" y="15009"/>
                  <a:pt x="20061" y="14620"/>
                </a:cubicBezTo>
                <a:lnTo>
                  <a:pt x="20529" y="14075"/>
                </a:lnTo>
                <a:lnTo>
                  <a:pt x="20998" y="13529"/>
                </a:lnTo>
                <a:cubicBezTo>
                  <a:pt x="21065" y="13445"/>
                  <a:pt x="21132" y="13340"/>
                  <a:pt x="21192" y="13235"/>
                </a:cubicBezTo>
                <a:cubicBezTo>
                  <a:pt x="21386" y="12868"/>
                  <a:pt x="21546" y="12353"/>
                  <a:pt x="21587" y="11892"/>
                </a:cubicBezTo>
                <a:cubicBezTo>
                  <a:pt x="21593" y="11860"/>
                  <a:pt x="21593" y="11829"/>
                  <a:pt x="21593" y="11797"/>
                </a:cubicBezTo>
                <a:close/>
              </a:path>
            </a:pathLst>
          </a:custGeom>
          <a:solidFill>
            <a:srgbClr val="FAFAFA"/>
          </a:solidFill>
          <a:ln w="12700">
            <a:miter lim="400000"/>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Arial"/>
              <a:cs typeface="Arial"/>
              <a:sym typeface="Arial"/>
            </a:endParaRPr>
          </a:p>
        </p:txBody>
      </p:sp>
      <p:sp>
        <p:nvSpPr>
          <p:cNvPr id="132" name="Shape 132" descr="Picture Placeholder 9"/>
          <p:cNvSpPr>
            <a:spLocks noGrp="1"/>
          </p:cNvSpPr>
          <p:nvPr>
            <p:ph type="pic" sz="quarter" idx="13"/>
          </p:nvPr>
        </p:nvSpPr>
        <p:spPr>
          <a:xfrm>
            <a:off x="3886186" y="1822352"/>
            <a:ext cx="2289250" cy="2035630"/>
          </a:xfrm>
          <a:prstGeom prst="rect">
            <a:avLst/>
          </a:prstGeom>
        </p:spPr>
        <p:txBody>
          <a:bodyPr lIns="91439" rIns="91439">
            <a:noAutofit/>
          </a:bodyPr>
          <a:lstStyle/>
          <a:p>
            <a:endParaRPr/>
          </a:p>
        </p:txBody>
      </p:sp>
      <p:sp>
        <p:nvSpPr>
          <p:cNvPr id="133" name="Shape 133" descr="Picture Placeholder 10"/>
          <p:cNvSpPr>
            <a:spLocks noGrp="1"/>
          </p:cNvSpPr>
          <p:nvPr>
            <p:ph type="pic" sz="quarter" idx="14"/>
          </p:nvPr>
        </p:nvSpPr>
        <p:spPr>
          <a:xfrm>
            <a:off x="6599827" y="1822352"/>
            <a:ext cx="2289250" cy="2035630"/>
          </a:xfrm>
          <a:prstGeom prst="rect">
            <a:avLst/>
          </a:prstGeom>
        </p:spPr>
        <p:txBody>
          <a:bodyPr lIns="91439" rIns="91439">
            <a:noAutofit/>
          </a:bodyPr>
          <a:lstStyle/>
          <a:p>
            <a:endParaRPr/>
          </a:p>
        </p:txBody>
      </p:sp>
      <p:sp>
        <p:nvSpPr>
          <p:cNvPr id="134" name="Shape 134" descr="Picture Placeholder 11"/>
          <p:cNvSpPr>
            <a:spLocks noGrp="1"/>
          </p:cNvSpPr>
          <p:nvPr>
            <p:ph type="pic" sz="quarter" idx="15"/>
          </p:nvPr>
        </p:nvSpPr>
        <p:spPr>
          <a:xfrm>
            <a:off x="9313467" y="1822352"/>
            <a:ext cx="2289250" cy="2035630"/>
          </a:xfrm>
          <a:prstGeom prst="rect">
            <a:avLst/>
          </a:prstGeom>
        </p:spPr>
        <p:txBody>
          <a:bodyPr lIns="91439" rIns="91439">
            <a:noAutofit/>
          </a:bodyPr>
          <a:lstStyle/>
          <a:p>
            <a:endParaRPr/>
          </a:p>
        </p:txBody>
      </p:sp>
      <p:sp>
        <p:nvSpPr>
          <p:cNvPr id="135" name="Shape 135"/>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196406871"/>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Team 2">
    <p:bg>
      <p:bgPr>
        <a:solidFill>
          <a:srgbClr val="FAFAFA"/>
        </a:solidFill>
        <a:effectLst/>
      </p:bgPr>
    </p:bg>
    <p:spTree>
      <p:nvGrpSpPr>
        <p:cNvPr id="1" name=""/>
        <p:cNvGrpSpPr/>
        <p:nvPr/>
      </p:nvGrpSpPr>
      <p:grpSpPr>
        <a:xfrm>
          <a:off x="0" y="0"/>
          <a:ext cx="0" cy="0"/>
          <a:chOff x="0" y="0"/>
          <a:chExt cx="0" cy="0"/>
        </a:xfrm>
      </p:grpSpPr>
      <p:sp>
        <p:nvSpPr>
          <p:cNvPr id="142" name="Shape 142" descr="Picture Placeholder 17"/>
          <p:cNvSpPr>
            <a:spLocks noGrp="1"/>
          </p:cNvSpPr>
          <p:nvPr>
            <p:ph type="pic" sz="quarter" idx="13"/>
          </p:nvPr>
        </p:nvSpPr>
        <p:spPr>
          <a:xfrm>
            <a:off x="465138" y="4428837"/>
            <a:ext cx="1373610" cy="1544750"/>
          </a:xfrm>
          <a:prstGeom prst="rect">
            <a:avLst/>
          </a:prstGeom>
        </p:spPr>
        <p:txBody>
          <a:bodyPr lIns="91439" rIns="91439">
            <a:noAutofit/>
          </a:bodyPr>
          <a:lstStyle/>
          <a:p>
            <a:endParaRPr/>
          </a:p>
        </p:txBody>
      </p:sp>
      <p:sp>
        <p:nvSpPr>
          <p:cNvPr id="143" name="Shape 143" descr="Picture Placeholder 13"/>
          <p:cNvSpPr>
            <a:spLocks noGrp="1"/>
          </p:cNvSpPr>
          <p:nvPr>
            <p:ph type="pic" sz="quarter" idx="14"/>
          </p:nvPr>
        </p:nvSpPr>
        <p:spPr>
          <a:xfrm>
            <a:off x="465138" y="884414"/>
            <a:ext cx="1373610" cy="1544750"/>
          </a:xfrm>
          <a:prstGeom prst="rect">
            <a:avLst/>
          </a:prstGeom>
        </p:spPr>
        <p:txBody>
          <a:bodyPr lIns="91439" rIns="91439">
            <a:noAutofit/>
          </a:bodyPr>
          <a:lstStyle/>
          <a:p>
            <a:endParaRPr/>
          </a:p>
        </p:txBody>
      </p:sp>
      <p:sp>
        <p:nvSpPr>
          <p:cNvPr id="144" name="Shape 144" descr="Picture Placeholder 14"/>
          <p:cNvSpPr>
            <a:spLocks noGrp="1"/>
          </p:cNvSpPr>
          <p:nvPr>
            <p:ph type="pic" sz="quarter" idx="15"/>
          </p:nvPr>
        </p:nvSpPr>
        <p:spPr>
          <a:xfrm>
            <a:off x="4142502" y="884414"/>
            <a:ext cx="1373611" cy="1544750"/>
          </a:xfrm>
          <a:prstGeom prst="rect">
            <a:avLst/>
          </a:prstGeom>
        </p:spPr>
        <p:txBody>
          <a:bodyPr lIns="91439" rIns="91439">
            <a:noAutofit/>
          </a:bodyPr>
          <a:lstStyle/>
          <a:p>
            <a:endParaRPr/>
          </a:p>
        </p:txBody>
      </p:sp>
      <p:sp>
        <p:nvSpPr>
          <p:cNvPr id="145" name="Shape 145" descr="Picture Placeholder 15"/>
          <p:cNvSpPr>
            <a:spLocks noGrp="1"/>
          </p:cNvSpPr>
          <p:nvPr>
            <p:ph type="pic" sz="quarter" idx="16"/>
          </p:nvPr>
        </p:nvSpPr>
        <p:spPr>
          <a:xfrm>
            <a:off x="465138" y="2656064"/>
            <a:ext cx="1373610" cy="1544750"/>
          </a:xfrm>
          <a:prstGeom prst="rect">
            <a:avLst/>
          </a:prstGeom>
        </p:spPr>
        <p:txBody>
          <a:bodyPr lIns="91439" rIns="91439">
            <a:noAutofit/>
          </a:bodyPr>
          <a:lstStyle/>
          <a:p>
            <a:endParaRPr/>
          </a:p>
        </p:txBody>
      </p:sp>
      <p:sp>
        <p:nvSpPr>
          <p:cNvPr id="146" name="Shape 146" descr="Picture Placeholder 16"/>
          <p:cNvSpPr>
            <a:spLocks noGrp="1"/>
          </p:cNvSpPr>
          <p:nvPr>
            <p:ph type="pic" sz="quarter" idx="17"/>
          </p:nvPr>
        </p:nvSpPr>
        <p:spPr>
          <a:xfrm>
            <a:off x="4142502" y="2656064"/>
            <a:ext cx="1373611" cy="1544750"/>
          </a:xfrm>
          <a:prstGeom prst="rect">
            <a:avLst/>
          </a:prstGeom>
        </p:spPr>
        <p:txBody>
          <a:bodyPr lIns="91439" rIns="91439">
            <a:noAutofit/>
          </a:bodyPr>
          <a:lstStyle/>
          <a:p>
            <a:endParaRPr/>
          </a:p>
        </p:txBody>
      </p:sp>
      <p:sp>
        <p:nvSpPr>
          <p:cNvPr id="147" name="Shape 147" descr="Picture Placeholder 18"/>
          <p:cNvSpPr>
            <a:spLocks noGrp="1"/>
          </p:cNvSpPr>
          <p:nvPr>
            <p:ph type="pic" sz="quarter" idx="18"/>
          </p:nvPr>
        </p:nvSpPr>
        <p:spPr>
          <a:xfrm>
            <a:off x="4142502" y="4428837"/>
            <a:ext cx="1373611" cy="1544750"/>
          </a:xfrm>
          <a:prstGeom prst="rect">
            <a:avLst/>
          </a:prstGeom>
        </p:spPr>
        <p:txBody>
          <a:bodyPr lIns="91439" rIns="91439">
            <a:noAutofit/>
          </a:bodyPr>
          <a:lstStyle/>
          <a:p>
            <a:endParaRPr/>
          </a:p>
        </p:txBody>
      </p:sp>
      <p:sp>
        <p:nvSpPr>
          <p:cNvPr id="148" name="Shape 148" descr="Freeform: Shape 5"/>
          <p:cNvSpPr/>
          <p:nvPr/>
        </p:nvSpPr>
        <p:spPr>
          <a:xfrm rot="5400000" flipH="1">
            <a:off x="6576934" y="1242934"/>
            <a:ext cx="6858001" cy="4372132"/>
          </a:xfrm>
          <a:custGeom>
            <a:avLst/>
            <a:gdLst/>
            <a:ahLst/>
            <a:cxnLst>
              <a:cxn ang="0">
                <a:pos x="wd2" y="hd2"/>
              </a:cxn>
              <a:cxn ang="5400000">
                <a:pos x="wd2" y="hd2"/>
              </a:cxn>
              <a:cxn ang="10800000">
                <a:pos x="wd2" y="hd2"/>
              </a:cxn>
              <a:cxn ang="16200000">
                <a:pos x="wd2" y="hd2"/>
              </a:cxn>
            </a:cxnLst>
            <a:rect l="0" t="0" r="r" b="b"/>
            <a:pathLst>
              <a:path w="21600" h="21600" extrusionOk="0">
                <a:moveTo>
                  <a:pt x="21600" y="11682"/>
                </a:moveTo>
                <a:cubicBezTo>
                  <a:pt x="21600" y="11650"/>
                  <a:pt x="21600" y="11629"/>
                  <a:pt x="21600" y="11608"/>
                </a:cubicBezTo>
                <a:lnTo>
                  <a:pt x="21600" y="1123"/>
                </a:lnTo>
                <a:cubicBezTo>
                  <a:pt x="21600" y="504"/>
                  <a:pt x="21279" y="0"/>
                  <a:pt x="20884" y="0"/>
                </a:cubicBezTo>
                <a:lnTo>
                  <a:pt x="0" y="0"/>
                </a:lnTo>
                <a:lnTo>
                  <a:pt x="0" y="21600"/>
                </a:lnTo>
                <a:lnTo>
                  <a:pt x="18736" y="21600"/>
                </a:lnTo>
                <a:cubicBezTo>
                  <a:pt x="19131" y="21600"/>
                  <a:pt x="19452" y="21096"/>
                  <a:pt x="19452" y="20477"/>
                </a:cubicBezTo>
                <a:lnTo>
                  <a:pt x="19452" y="16520"/>
                </a:lnTo>
                <a:cubicBezTo>
                  <a:pt x="19452" y="15869"/>
                  <a:pt x="19726" y="15009"/>
                  <a:pt x="20061" y="14620"/>
                </a:cubicBezTo>
                <a:lnTo>
                  <a:pt x="20529" y="14075"/>
                </a:lnTo>
                <a:lnTo>
                  <a:pt x="20998" y="13529"/>
                </a:lnTo>
                <a:cubicBezTo>
                  <a:pt x="21065" y="13445"/>
                  <a:pt x="21132" y="13340"/>
                  <a:pt x="21192" y="13235"/>
                </a:cubicBezTo>
                <a:cubicBezTo>
                  <a:pt x="21386" y="12868"/>
                  <a:pt x="21546" y="12353"/>
                  <a:pt x="21587" y="11892"/>
                </a:cubicBezTo>
                <a:cubicBezTo>
                  <a:pt x="21593" y="11860"/>
                  <a:pt x="21593" y="11829"/>
                  <a:pt x="21593" y="11797"/>
                </a:cubicBezTo>
                <a:close/>
              </a:path>
            </a:pathLst>
          </a:custGeom>
          <a:solidFill>
            <a:srgbClr val="FFFFFF"/>
          </a:solidFill>
          <a:ln w="12700">
            <a:miter lim="400000"/>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Arial"/>
              <a:cs typeface="Arial"/>
              <a:sym typeface="Arial"/>
            </a:endParaRPr>
          </a:p>
        </p:txBody>
      </p:sp>
      <p:sp>
        <p:nvSpPr>
          <p:cNvPr id="149" name="Shape 149"/>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708316719"/>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Team 3">
    <p:spTree>
      <p:nvGrpSpPr>
        <p:cNvPr id="1" name=""/>
        <p:cNvGrpSpPr/>
        <p:nvPr/>
      </p:nvGrpSpPr>
      <p:grpSpPr>
        <a:xfrm>
          <a:off x="0" y="0"/>
          <a:ext cx="0" cy="0"/>
          <a:chOff x="0" y="0"/>
          <a:chExt cx="0" cy="0"/>
        </a:xfrm>
      </p:grpSpPr>
      <p:sp>
        <p:nvSpPr>
          <p:cNvPr id="156" name="Shape 156" descr="Picture Placeholder 9"/>
          <p:cNvSpPr>
            <a:spLocks noGrp="1"/>
          </p:cNvSpPr>
          <p:nvPr>
            <p:ph type="pic" idx="13"/>
          </p:nvPr>
        </p:nvSpPr>
        <p:spPr>
          <a:xfrm>
            <a:off x="-2" y="0"/>
            <a:ext cx="5695729" cy="6858001"/>
          </a:xfrm>
          <a:prstGeom prst="rect">
            <a:avLst/>
          </a:prstGeom>
        </p:spPr>
        <p:txBody>
          <a:bodyPr lIns="91439" rIns="91439">
            <a:noAutofit/>
          </a:bodyPr>
          <a:lstStyle/>
          <a:p>
            <a:endParaRPr/>
          </a:p>
        </p:txBody>
      </p:sp>
      <p:sp>
        <p:nvSpPr>
          <p:cNvPr id="157" name="Shape 157"/>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900794629"/>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Service 1">
    <p:spTree>
      <p:nvGrpSpPr>
        <p:cNvPr id="1" name=""/>
        <p:cNvGrpSpPr/>
        <p:nvPr/>
      </p:nvGrpSpPr>
      <p:grpSpPr>
        <a:xfrm>
          <a:off x="0" y="0"/>
          <a:ext cx="0" cy="0"/>
          <a:chOff x="0" y="0"/>
          <a:chExt cx="0" cy="0"/>
        </a:xfrm>
      </p:grpSpPr>
      <p:sp>
        <p:nvSpPr>
          <p:cNvPr id="164" name="Shape 164" descr="Picture Placeholder 9"/>
          <p:cNvSpPr>
            <a:spLocks noGrp="1"/>
          </p:cNvSpPr>
          <p:nvPr>
            <p:ph type="pic" idx="13"/>
          </p:nvPr>
        </p:nvSpPr>
        <p:spPr>
          <a:xfrm>
            <a:off x="3439886" y="-1"/>
            <a:ext cx="8752115" cy="3920540"/>
          </a:xfrm>
          <a:prstGeom prst="rect">
            <a:avLst/>
          </a:prstGeom>
        </p:spPr>
        <p:txBody>
          <a:bodyPr lIns="91439" rIns="91439">
            <a:noAutofit/>
          </a:bodyPr>
          <a:lstStyle/>
          <a:p>
            <a:endParaRPr/>
          </a:p>
        </p:txBody>
      </p:sp>
      <p:sp>
        <p:nvSpPr>
          <p:cNvPr id="165" name="Shape 165"/>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50996452"/>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Service 2">
    <p:spTree>
      <p:nvGrpSpPr>
        <p:cNvPr id="1" name=""/>
        <p:cNvGrpSpPr/>
        <p:nvPr/>
      </p:nvGrpSpPr>
      <p:grpSpPr>
        <a:xfrm>
          <a:off x="0" y="0"/>
          <a:ext cx="0" cy="0"/>
          <a:chOff x="0" y="0"/>
          <a:chExt cx="0" cy="0"/>
        </a:xfrm>
      </p:grpSpPr>
      <p:sp>
        <p:nvSpPr>
          <p:cNvPr id="172" name="Shape 172" descr="Picture Placeholder 7"/>
          <p:cNvSpPr>
            <a:spLocks noGrp="1"/>
          </p:cNvSpPr>
          <p:nvPr>
            <p:ph type="pic" sz="half" idx="13"/>
          </p:nvPr>
        </p:nvSpPr>
        <p:spPr>
          <a:xfrm>
            <a:off x="0" y="1"/>
            <a:ext cx="6861191" cy="4019551"/>
          </a:xfrm>
          <a:prstGeom prst="rect">
            <a:avLst/>
          </a:prstGeom>
        </p:spPr>
        <p:txBody>
          <a:bodyPr lIns="91439" rIns="91439">
            <a:noAutofit/>
          </a:bodyPr>
          <a:lstStyle/>
          <a:p>
            <a:endParaRPr/>
          </a:p>
        </p:txBody>
      </p:sp>
      <p:sp>
        <p:nvSpPr>
          <p:cNvPr id="173" name="Shape 173"/>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029083680"/>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Service 3">
    <p:spTree>
      <p:nvGrpSpPr>
        <p:cNvPr id="1" name=""/>
        <p:cNvGrpSpPr/>
        <p:nvPr/>
      </p:nvGrpSpPr>
      <p:grpSpPr>
        <a:xfrm>
          <a:off x="0" y="0"/>
          <a:ext cx="0" cy="0"/>
          <a:chOff x="0" y="0"/>
          <a:chExt cx="0" cy="0"/>
        </a:xfrm>
      </p:grpSpPr>
      <p:sp>
        <p:nvSpPr>
          <p:cNvPr id="180" name="Shape 180" descr="Picture Placeholder 7"/>
          <p:cNvSpPr>
            <a:spLocks noGrp="1"/>
          </p:cNvSpPr>
          <p:nvPr>
            <p:ph type="pic" idx="13"/>
          </p:nvPr>
        </p:nvSpPr>
        <p:spPr>
          <a:xfrm>
            <a:off x="7277100" y="0"/>
            <a:ext cx="4914901" cy="6858000"/>
          </a:xfrm>
          <a:prstGeom prst="rect">
            <a:avLst/>
          </a:prstGeom>
        </p:spPr>
        <p:txBody>
          <a:bodyPr lIns="91439" rIns="91439">
            <a:noAutofit/>
          </a:bodyPr>
          <a:lstStyle/>
          <a:p>
            <a:endParaRPr/>
          </a:p>
        </p:txBody>
      </p:sp>
      <p:sp>
        <p:nvSpPr>
          <p:cNvPr id="181" name="Shape 181"/>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41934503"/>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Service 4">
    <p:bg>
      <p:bgPr>
        <a:solidFill>
          <a:srgbClr val="FAFAFA"/>
        </a:solidFill>
        <a:effectLst/>
      </p:bgPr>
    </p:bg>
    <p:spTree>
      <p:nvGrpSpPr>
        <p:cNvPr id="1" name=""/>
        <p:cNvGrpSpPr/>
        <p:nvPr/>
      </p:nvGrpSpPr>
      <p:grpSpPr>
        <a:xfrm>
          <a:off x="0" y="0"/>
          <a:ext cx="0" cy="0"/>
          <a:chOff x="0" y="0"/>
          <a:chExt cx="0" cy="0"/>
        </a:xfrm>
      </p:grpSpPr>
      <p:sp>
        <p:nvSpPr>
          <p:cNvPr id="188" name="Shape 188" descr="Picture Placeholder 13"/>
          <p:cNvSpPr>
            <a:spLocks noGrp="1"/>
          </p:cNvSpPr>
          <p:nvPr>
            <p:ph type="pic" sz="quarter" idx="13"/>
          </p:nvPr>
        </p:nvSpPr>
        <p:spPr>
          <a:xfrm>
            <a:off x="8402842" y="1877571"/>
            <a:ext cx="1894580" cy="1885878"/>
          </a:xfrm>
          <a:prstGeom prst="rect">
            <a:avLst/>
          </a:prstGeom>
        </p:spPr>
        <p:txBody>
          <a:bodyPr lIns="91439" rIns="91439">
            <a:noAutofit/>
          </a:bodyPr>
          <a:lstStyle/>
          <a:p>
            <a:endParaRPr/>
          </a:p>
        </p:txBody>
      </p:sp>
      <p:sp>
        <p:nvSpPr>
          <p:cNvPr id="189" name="Shape 189" descr="Picture Placeholder 14"/>
          <p:cNvSpPr>
            <a:spLocks noGrp="1"/>
          </p:cNvSpPr>
          <p:nvPr>
            <p:ph type="pic" sz="quarter" idx="14"/>
          </p:nvPr>
        </p:nvSpPr>
        <p:spPr>
          <a:xfrm>
            <a:off x="8402842" y="3751172"/>
            <a:ext cx="1894580" cy="1885879"/>
          </a:xfrm>
          <a:prstGeom prst="rect">
            <a:avLst/>
          </a:prstGeom>
        </p:spPr>
        <p:txBody>
          <a:bodyPr lIns="91439" rIns="91439">
            <a:noAutofit/>
          </a:bodyPr>
          <a:lstStyle/>
          <a:p>
            <a:endParaRPr/>
          </a:p>
        </p:txBody>
      </p:sp>
      <p:sp>
        <p:nvSpPr>
          <p:cNvPr id="190" name="Shape 190" descr="Picture Placeholder 15"/>
          <p:cNvSpPr>
            <a:spLocks noGrp="1"/>
          </p:cNvSpPr>
          <p:nvPr>
            <p:ph type="pic" sz="quarter" idx="15"/>
          </p:nvPr>
        </p:nvSpPr>
        <p:spPr>
          <a:xfrm>
            <a:off x="10297421" y="0"/>
            <a:ext cx="1894579" cy="1885879"/>
          </a:xfrm>
          <a:prstGeom prst="rect">
            <a:avLst/>
          </a:prstGeom>
        </p:spPr>
        <p:txBody>
          <a:bodyPr lIns="91439" rIns="91439">
            <a:noAutofit/>
          </a:bodyPr>
          <a:lstStyle/>
          <a:p>
            <a:endParaRPr/>
          </a:p>
        </p:txBody>
      </p:sp>
      <p:sp>
        <p:nvSpPr>
          <p:cNvPr id="191" name="Shape 191" descr="Picture Placeholder 16"/>
          <p:cNvSpPr>
            <a:spLocks noGrp="1"/>
          </p:cNvSpPr>
          <p:nvPr>
            <p:ph type="pic" sz="quarter" idx="16"/>
          </p:nvPr>
        </p:nvSpPr>
        <p:spPr>
          <a:xfrm>
            <a:off x="10297421" y="3751172"/>
            <a:ext cx="1894579" cy="1885879"/>
          </a:xfrm>
          <a:prstGeom prst="rect">
            <a:avLst/>
          </a:prstGeom>
        </p:spPr>
        <p:txBody>
          <a:bodyPr lIns="91439" rIns="91439">
            <a:noAutofit/>
          </a:bodyPr>
          <a:lstStyle/>
          <a:p>
            <a:endParaRPr/>
          </a:p>
        </p:txBody>
      </p:sp>
      <p:sp>
        <p:nvSpPr>
          <p:cNvPr id="192" name="Shape 192" descr="Picture Placeholder 11"/>
          <p:cNvSpPr>
            <a:spLocks noGrp="1"/>
          </p:cNvSpPr>
          <p:nvPr>
            <p:ph type="pic" sz="half" idx="17"/>
          </p:nvPr>
        </p:nvSpPr>
        <p:spPr>
          <a:xfrm>
            <a:off x="4958022" y="1877571"/>
            <a:ext cx="3444821" cy="4980431"/>
          </a:xfrm>
          <a:prstGeom prst="rect">
            <a:avLst/>
          </a:prstGeom>
        </p:spPr>
        <p:txBody>
          <a:bodyPr lIns="91439" rIns="91439">
            <a:noAutofit/>
          </a:bodyPr>
          <a:lstStyle/>
          <a:p>
            <a:endParaRPr/>
          </a:p>
        </p:txBody>
      </p:sp>
      <p:sp>
        <p:nvSpPr>
          <p:cNvPr id="193" name="Shape 193" descr="Rectangle 6"/>
          <p:cNvSpPr/>
          <p:nvPr/>
        </p:nvSpPr>
        <p:spPr>
          <a:xfrm>
            <a:off x="10297421" y="1877571"/>
            <a:ext cx="1894579" cy="1885877"/>
          </a:xfrm>
          <a:prstGeom prst="rect">
            <a:avLst/>
          </a:prstGeom>
          <a:solidFill>
            <a:srgbClr val="000000"/>
          </a:solidFill>
          <a:ln w="12700">
            <a:miter lim="400000"/>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Arial"/>
              <a:cs typeface="Arial"/>
              <a:sym typeface="Arial"/>
            </a:endParaRPr>
          </a:p>
        </p:txBody>
      </p:sp>
      <p:sp>
        <p:nvSpPr>
          <p:cNvPr id="194" name="Shape 194"/>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80352051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25EDC-BD54-4DE1-AA9B-A77B7D6356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I"/>
          </a:p>
        </p:txBody>
      </p:sp>
      <p:sp>
        <p:nvSpPr>
          <p:cNvPr id="3" name="Picture Placeholder 2">
            <a:extLst>
              <a:ext uri="{FF2B5EF4-FFF2-40B4-BE49-F238E27FC236}">
                <a16:creationId xmlns:a16="http://schemas.microsoft.com/office/drawing/2014/main" id="{BD8445FD-EA27-423F-8730-57ACA2319E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I"/>
          </a:p>
        </p:txBody>
      </p:sp>
      <p:sp>
        <p:nvSpPr>
          <p:cNvPr id="4" name="Text Placeholder 3">
            <a:extLst>
              <a:ext uri="{FF2B5EF4-FFF2-40B4-BE49-F238E27FC236}">
                <a16:creationId xmlns:a16="http://schemas.microsoft.com/office/drawing/2014/main" id="{D6E39314-9CD8-4301-9563-4878954200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4A04A5-1C69-4D38-98B7-B4F3FDC0F91E}"/>
              </a:ext>
            </a:extLst>
          </p:cNvPr>
          <p:cNvSpPr>
            <a:spLocks noGrp="1"/>
          </p:cNvSpPr>
          <p:nvPr>
            <p:ph type="dt" sz="half" idx="10"/>
          </p:nvPr>
        </p:nvSpPr>
        <p:spPr/>
        <p:txBody>
          <a:bodyPr/>
          <a:lstStyle/>
          <a:p>
            <a:fld id="{5803C8E4-5ADB-478C-B72B-4595B62A0ADB}" type="datetimeFigureOut">
              <a:rPr lang="en-SI" smtClean="0"/>
              <a:t>02/12/2022</a:t>
            </a:fld>
            <a:endParaRPr lang="en-SI"/>
          </a:p>
        </p:txBody>
      </p:sp>
      <p:sp>
        <p:nvSpPr>
          <p:cNvPr id="6" name="Footer Placeholder 5">
            <a:extLst>
              <a:ext uri="{FF2B5EF4-FFF2-40B4-BE49-F238E27FC236}">
                <a16:creationId xmlns:a16="http://schemas.microsoft.com/office/drawing/2014/main" id="{1FF598E3-8C50-40D2-9FFD-9007DB1DEB35}"/>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6BB228EE-16AA-4725-A18F-0423B7AA9ABA}"/>
              </a:ext>
            </a:extLst>
          </p:cNvPr>
          <p:cNvSpPr>
            <a:spLocks noGrp="1"/>
          </p:cNvSpPr>
          <p:nvPr>
            <p:ph type="sldNum" sz="quarter" idx="12"/>
          </p:nvPr>
        </p:nvSpPr>
        <p:spPr/>
        <p:txBody>
          <a:bodyPr/>
          <a:lstStyle/>
          <a:p>
            <a:fld id="{55325368-10A9-47EB-8A09-2EDA0CF84A13}" type="slidenum">
              <a:rPr lang="en-SI" smtClean="0"/>
              <a:t>‹#›</a:t>
            </a:fld>
            <a:endParaRPr lang="en-SI"/>
          </a:p>
        </p:txBody>
      </p:sp>
    </p:spTree>
    <p:extLst>
      <p:ext uri="{BB962C8B-B14F-4D97-AF65-F5344CB8AC3E}">
        <p14:creationId xmlns:p14="http://schemas.microsoft.com/office/powerpoint/2010/main" val="801417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Service 5">
    <p:spTree>
      <p:nvGrpSpPr>
        <p:cNvPr id="1" name=""/>
        <p:cNvGrpSpPr/>
        <p:nvPr/>
      </p:nvGrpSpPr>
      <p:grpSpPr>
        <a:xfrm>
          <a:off x="0" y="0"/>
          <a:ext cx="0" cy="0"/>
          <a:chOff x="0" y="0"/>
          <a:chExt cx="0" cy="0"/>
        </a:xfrm>
      </p:grpSpPr>
      <p:sp>
        <p:nvSpPr>
          <p:cNvPr id="201" name="Shape 201" descr="Picture Placeholder 11"/>
          <p:cNvSpPr>
            <a:spLocks noGrp="1"/>
          </p:cNvSpPr>
          <p:nvPr>
            <p:ph type="pic" sz="quarter" idx="13"/>
          </p:nvPr>
        </p:nvSpPr>
        <p:spPr>
          <a:xfrm>
            <a:off x="5472838" y="766459"/>
            <a:ext cx="2921154" cy="2597527"/>
          </a:xfrm>
          <a:prstGeom prst="rect">
            <a:avLst/>
          </a:prstGeom>
        </p:spPr>
        <p:txBody>
          <a:bodyPr lIns="91439" rIns="91439">
            <a:noAutofit/>
          </a:bodyPr>
          <a:lstStyle/>
          <a:p>
            <a:endParaRPr/>
          </a:p>
        </p:txBody>
      </p:sp>
      <p:sp>
        <p:nvSpPr>
          <p:cNvPr id="202" name="Shape 202" descr="Picture Placeholder 9"/>
          <p:cNvSpPr>
            <a:spLocks noGrp="1"/>
          </p:cNvSpPr>
          <p:nvPr>
            <p:ph type="pic" sz="half" idx="14"/>
          </p:nvPr>
        </p:nvSpPr>
        <p:spPr>
          <a:xfrm>
            <a:off x="550862" y="753745"/>
            <a:ext cx="4757739" cy="5350506"/>
          </a:xfrm>
          <a:prstGeom prst="rect">
            <a:avLst/>
          </a:prstGeom>
        </p:spPr>
        <p:txBody>
          <a:bodyPr lIns="91439" rIns="91439">
            <a:noAutofit/>
          </a:bodyPr>
          <a:lstStyle/>
          <a:p>
            <a:endParaRPr/>
          </a:p>
        </p:txBody>
      </p:sp>
      <p:sp>
        <p:nvSpPr>
          <p:cNvPr id="203" name="Shape 203" descr="Picture Placeholder 12"/>
          <p:cNvSpPr>
            <a:spLocks noGrp="1"/>
          </p:cNvSpPr>
          <p:nvPr>
            <p:ph type="pic" sz="quarter" idx="15"/>
          </p:nvPr>
        </p:nvSpPr>
        <p:spPr>
          <a:xfrm>
            <a:off x="5472838" y="3506727"/>
            <a:ext cx="2921154" cy="2597528"/>
          </a:xfrm>
          <a:prstGeom prst="rect">
            <a:avLst/>
          </a:prstGeom>
        </p:spPr>
        <p:txBody>
          <a:bodyPr lIns="91439" rIns="91439">
            <a:noAutofit/>
          </a:bodyPr>
          <a:lstStyle/>
          <a:p>
            <a:endParaRPr/>
          </a:p>
        </p:txBody>
      </p:sp>
      <p:sp>
        <p:nvSpPr>
          <p:cNvPr id="204" name="Shape 204"/>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544766948"/>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Service 6">
    <p:spTree>
      <p:nvGrpSpPr>
        <p:cNvPr id="1" name=""/>
        <p:cNvGrpSpPr/>
        <p:nvPr/>
      </p:nvGrpSpPr>
      <p:grpSpPr>
        <a:xfrm>
          <a:off x="0" y="0"/>
          <a:ext cx="0" cy="0"/>
          <a:chOff x="0" y="0"/>
          <a:chExt cx="0" cy="0"/>
        </a:xfrm>
      </p:grpSpPr>
      <p:sp>
        <p:nvSpPr>
          <p:cNvPr id="211" name="Shape 211" descr="Picture Placeholder 9"/>
          <p:cNvSpPr>
            <a:spLocks noGrp="1"/>
          </p:cNvSpPr>
          <p:nvPr>
            <p:ph type="pic" sz="half" idx="13"/>
          </p:nvPr>
        </p:nvSpPr>
        <p:spPr>
          <a:xfrm>
            <a:off x="-1" y="4686298"/>
            <a:ext cx="12192003" cy="1615394"/>
          </a:xfrm>
          <a:prstGeom prst="rect">
            <a:avLst/>
          </a:prstGeom>
        </p:spPr>
        <p:txBody>
          <a:bodyPr lIns="91439" rIns="91439">
            <a:noAutofit/>
          </a:bodyPr>
          <a:lstStyle/>
          <a:p>
            <a:endParaRPr/>
          </a:p>
        </p:txBody>
      </p:sp>
      <p:sp>
        <p:nvSpPr>
          <p:cNvPr id="212" name="Shape 212" descr="Picture Placeholder 9"/>
          <p:cNvSpPr>
            <a:spLocks noGrp="1"/>
          </p:cNvSpPr>
          <p:nvPr>
            <p:ph type="pic" sz="half" idx="14"/>
          </p:nvPr>
        </p:nvSpPr>
        <p:spPr>
          <a:xfrm>
            <a:off x="-1" y="1695449"/>
            <a:ext cx="6096001" cy="2990850"/>
          </a:xfrm>
          <a:prstGeom prst="rect">
            <a:avLst/>
          </a:prstGeom>
        </p:spPr>
        <p:txBody>
          <a:bodyPr lIns="91439" rIns="91439">
            <a:noAutofit/>
          </a:bodyPr>
          <a:lstStyle/>
          <a:p>
            <a:endParaRPr/>
          </a:p>
        </p:txBody>
      </p:sp>
      <p:sp>
        <p:nvSpPr>
          <p:cNvPr id="213" name="Shape 213" descr="Picture Placeholder 9"/>
          <p:cNvSpPr>
            <a:spLocks noGrp="1"/>
          </p:cNvSpPr>
          <p:nvPr>
            <p:ph type="pic" sz="half" idx="15"/>
          </p:nvPr>
        </p:nvSpPr>
        <p:spPr>
          <a:xfrm>
            <a:off x="6096001" y="1695449"/>
            <a:ext cx="6096000" cy="2990850"/>
          </a:xfrm>
          <a:prstGeom prst="rect">
            <a:avLst/>
          </a:prstGeom>
        </p:spPr>
        <p:txBody>
          <a:bodyPr lIns="91439" rIns="91439">
            <a:noAutofit/>
          </a:bodyPr>
          <a:lstStyle/>
          <a:p>
            <a:endParaRPr/>
          </a:p>
        </p:txBody>
      </p:sp>
      <p:sp>
        <p:nvSpPr>
          <p:cNvPr id="214" name="Shape 214"/>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132459587"/>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Working Process 1">
    <p:spTree>
      <p:nvGrpSpPr>
        <p:cNvPr id="1" name=""/>
        <p:cNvGrpSpPr/>
        <p:nvPr/>
      </p:nvGrpSpPr>
      <p:grpSpPr>
        <a:xfrm>
          <a:off x="0" y="0"/>
          <a:ext cx="0" cy="0"/>
          <a:chOff x="0" y="0"/>
          <a:chExt cx="0" cy="0"/>
        </a:xfrm>
      </p:grpSpPr>
      <p:sp>
        <p:nvSpPr>
          <p:cNvPr id="221" name="Shape 221" descr="Picture Placeholder 9"/>
          <p:cNvSpPr>
            <a:spLocks noGrp="1"/>
          </p:cNvSpPr>
          <p:nvPr>
            <p:ph type="pic" idx="13"/>
          </p:nvPr>
        </p:nvSpPr>
        <p:spPr>
          <a:xfrm>
            <a:off x="-2" y="3699000"/>
            <a:ext cx="12192001" cy="3159001"/>
          </a:xfrm>
          <a:prstGeom prst="rect">
            <a:avLst/>
          </a:prstGeom>
        </p:spPr>
        <p:txBody>
          <a:bodyPr lIns="91439" rIns="91439">
            <a:noAutofit/>
          </a:bodyPr>
          <a:lstStyle/>
          <a:p>
            <a:endParaRPr/>
          </a:p>
        </p:txBody>
      </p:sp>
      <p:sp>
        <p:nvSpPr>
          <p:cNvPr id="222" name="Shape 222" descr="Picture Placeholder 11"/>
          <p:cNvSpPr>
            <a:spLocks noGrp="1"/>
          </p:cNvSpPr>
          <p:nvPr>
            <p:ph type="pic" sz="quarter" idx="14"/>
          </p:nvPr>
        </p:nvSpPr>
        <p:spPr>
          <a:xfrm>
            <a:off x="1016392" y="4008565"/>
            <a:ext cx="2192230" cy="1949359"/>
          </a:xfrm>
          <a:prstGeom prst="rect">
            <a:avLst/>
          </a:prstGeom>
        </p:spPr>
        <p:txBody>
          <a:bodyPr lIns="91439" rIns="91439">
            <a:noAutofit/>
          </a:bodyPr>
          <a:lstStyle/>
          <a:p>
            <a:endParaRPr/>
          </a:p>
        </p:txBody>
      </p:sp>
      <p:sp>
        <p:nvSpPr>
          <p:cNvPr id="223" name="Shape 223" descr="Picture Placeholder 16"/>
          <p:cNvSpPr>
            <a:spLocks noGrp="1"/>
          </p:cNvSpPr>
          <p:nvPr>
            <p:ph type="pic" sz="quarter" idx="15"/>
          </p:nvPr>
        </p:nvSpPr>
        <p:spPr>
          <a:xfrm>
            <a:off x="3629666" y="4008565"/>
            <a:ext cx="2192231" cy="1949359"/>
          </a:xfrm>
          <a:prstGeom prst="rect">
            <a:avLst/>
          </a:prstGeom>
        </p:spPr>
        <p:txBody>
          <a:bodyPr lIns="91439" rIns="91439">
            <a:noAutofit/>
          </a:bodyPr>
          <a:lstStyle/>
          <a:p>
            <a:endParaRPr/>
          </a:p>
        </p:txBody>
      </p:sp>
      <p:sp>
        <p:nvSpPr>
          <p:cNvPr id="224" name="Shape 224" descr="Picture Placeholder 17"/>
          <p:cNvSpPr>
            <a:spLocks noGrp="1"/>
          </p:cNvSpPr>
          <p:nvPr>
            <p:ph type="pic" sz="quarter" idx="16"/>
          </p:nvPr>
        </p:nvSpPr>
        <p:spPr>
          <a:xfrm>
            <a:off x="6242944" y="4008565"/>
            <a:ext cx="2192231" cy="1949359"/>
          </a:xfrm>
          <a:prstGeom prst="rect">
            <a:avLst/>
          </a:prstGeom>
        </p:spPr>
        <p:txBody>
          <a:bodyPr lIns="91439" rIns="91439">
            <a:noAutofit/>
          </a:bodyPr>
          <a:lstStyle/>
          <a:p>
            <a:endParaRPr/>
          </a:p>
        </p:txBody>
      </p:sp>
      <p:sp>
        <p:nvSpPr>
          <p:cNvPr id="225" name="Shape 225" descr="Picture Placeholder 18"/>
          <p:cNvSpPr>
            <a:spLocks noGrp="1"/>
          </p:cNvSpPr>
          <p:nvPr>
            <p:ph type="pic" sz="quarter" idx="17"/>
          </p:nvPr>
        </p:nvSpPr>
        <p:spPr>
          <a:xfrm>
            <a:off x="8856219" y="4008565"/>
            <a:ext cx="2192231" cy="1949359"/>
          </a:xfrm>
          <a:prstGeom prst="rect">
            <a:avLst/>
          </a:prstGeom>
        </p:spPr>
        <p:txBody>
          <a:bodyPr lIns="91439" rIns="91439">
            <a:noAutofit/>
          </a:bodyPr>
          <a:lstStyle/>
          <a:p>
            <a:endParaRPr/>
          </a:p>
        </p:txBody>
      </p:sp>
      <p:sp>
        <p:nvSpPr>
          <p:cNvPr id="226" name="Shape 226"/>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3681856540"/>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x">
  <p:cSld name="Working Process 2">
    <p:spTree>
      <p:nvGrpSpPr>
        <p:cNvPr id="1" name=""/>
        <p:cNvGrpSpPr/>
        <p:nvPr/>
      </p:nvGrpSpPr>
      <p:grpSpPr>
        <a:xfrm>
          <a:off x="0" y="0"/>
          <a:ext cx="0" cy="0"/>
          <a:chOff x="0" y="0"/>
          <a:chExt cx="0" cy="0"/>
        </a:xfrm>
      </p:grpSpPr>
      <p:sp>
        <p:nvSpPr>
          <p:cNvPr id="233" name="Shape 233" descr="Freeform: Shape 17"/>
          <p:cNvSpPr/>
          <p:nvPr/>
        </p:nvSpPr>
        <p:spPr>
          <a:xfrm>
            <a:off x="2027533" y="1147278"/>
            <a:ext cx="10164468" cy="5710722"/>
          </a:xfrm>
          <a:custGeom>
            <a:avLst/>
            <a:gdLst/>
            <a:ahLst/>
            <a:cxnLst>
              <a:cxn ang="0">
                <a:pos x="wd2" y="hd2"/>
              </a:cxn>
              <a:cxn ang="5400000">
                <a:pos x="wd2" y="hd2"/>
              </a:cxn>
              <a:cxn ang="10800000">
                <a:pos x="wd2" y="hd2"/>
              </a:cxn>
              <a:cxn ang="16200000">
                <a:pos x="wd2" y="hd2"/>
              </a:cxn>
            </a:cxnLst>
            <a:rect l="0" t="0" r="r" b="b"/>
            <a:pathLst>
              <a:path w="21600" h="21600" extrusionOk="0">
                <a:moveTo>
                  <a:pt x="7475" y="0"/>
                </a:moveTo>
                <a:lnTo>
                  <a:pt x="21600" y="0"/>
                </a:lnTo>
                <a:lnTo>
                  <a:pt x="21600" y="21600"/>
                </a:lnTo>
                <a:lnTo>
                  <a:pt x="468" y="21600"/>
                </a:lnTo>
                <a:lnTo>
                  <a:pt x="371" y="21458"/>
                </a:lnTo>
                <a:cubicBezTo>
                  <a:pt x="142" y="21049"/>
                  <a:pt x="0" y="20484"/>
                  <a:pt x="0" y="19858"/>
                </a:cubicBezTo>
                <a:lnTo>
                  <a:pt x="0" y="6127"/>
                </a:lnTo>
                <a:cubicBezTo>
                  <a:pt x="0" y="4876"/>
                  <a:pt x="567" y="3866"/>
                  <a:pt x="1270" y="3866"/>
                </a:cubicBezTo>
                <a:lnTo>
                  <a:pt x="3826" y="3866"/>
                </a:lnTo>
                <a:cubicBezTo>
                  <a:pt x="4313" y="3866"/>
                  <a:pt x="4952" y="3369"/>
                  <a:pt x="5247" y="2772"/>
                </a:cubicBezTo>
                <a:lnTo>
                  <a:pt x="5654" y="1933"/>
                </a:lnTo>
                <a:lnTo>
                  <a:pt x="6062" y="1095"/>
                </a:lnTo>
                <a:cubicBezTo>
                  <a:pt x="6126" y="967"/>
                  <a:pt x="6205" y="853"/>
                  <a:pt x="6285" y="739"/>
                </a:cubicBezTo>
                <a:cubicBezTo>
                  <a:pt x="6573" y="370"/>
                  <a:pt x="6980" y="85"/>
                  <a:pt x="7332" y="14"/>
                </a:cubicBezTo>
                <a:close/>
              </a:path>
            </a:pathLst>
          </a:custGeom>
          <a:solidFill>
            <a:srgbClr val="FAFAFA"/>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34" name="Shape 234" descr="Picture Placeholder 16"/>
          <p:cNvSpPr>
            <a:spLocks noGrp="1"/>
          </p:cNvSpPr>
          <p:nvPr>
            <p:ph type="pic" sz="quarter" idx="13"/>
          </p:nvPr>
        </p:nvSpPr>
        <p:spPr>
          <a:xfrm>
            <a:off x="8794191" y="2784095"/>
            <a:ext cx="2697228" cy="4073906"/>
          </a:xfrm>
          <a:prstGeom prst="rect">
            <a:avLst/>
          </a:prstGeom>
        </p:spPr>
        <p:txBody>
          <a:bodyPr lIns="91439" rIns="91439">
            <a:noAutofit/>
          </a:bodyPr>
          <a:lstStyle/>
          <a:p>
            <a:endParaRPr/>
          </a:p>
        </p:txBody>
      </p:sp>
      <p:sp>
        <p:nvSpPr>
          <p:cNvPr id="235" name="Shape 235" descr="Picture Placeholder 15"/>
          <p:cNvSpPr>
            <a:spLocks noGrp="1"/>
          </p:cNvSpPr>
          <p:nvPr>
            <p:ph type="pic" sz="quarter" idx="14"/>
          </p:nvPr>
        </p:nvSpPr>
        <p:spPr>
          <a:xfrm>
            <a:off x="3399737" y="2784095"/>
            <a:ext cx="2697228" cy="4073906"/>
          </a:xfrm>
          <a:prstGeom prst="rect">
            <a:avLst/>
          </a:prstGeom>
        </p:spPr>
        <p:txBody>
          <a:bodyPr lIns="91439" rIns="91439">
            <a:noAutofit/>
          </a:bodyPr>
          <a:lstStyle/>
          <a:p>
            <a:endParaRPr/>
          </a:p>
        </p:txBody>
      </p:sp>
      <p:sp>
        <p:nvSpPr>
          <p:cNvPr id="236" name="Shape 236" descr="Picture Placeholder 10"/>
          <p:cNvSpPr>
            <a:spLocks noGrp="1"/>
          </p:cNvSpPr>
          <p:nvPr>
            <p:ph type="pic" sz="quarter" idx="15"/>
          </p:nvPr>
        </p:nvSpPr>
        <p:spPr>
          <a:xfrm>
            <a:off x="702507" y="2169767"/>
            <a:ext cx="2697229" cy="4688233"/>
          </a:xfrm>
          <a:prstGeom prst="rect">
            <a:avLst/>
          </a:prstGeom>
        </p:spPr>
        <p:txBody>
          <a:bodyPr lIns="91439" rIns="91439">
            <a:noAutofit/>
          </a:bodyPr>
          <a:lstStyle/>
          <a:p>
            <a:endParaRPr/>
          </a:p>
        </p:txBody>
      </p:sp>
      <p:sp>
        <p:nvSpPr>
          <p:cNvPr id="237" name="Shape 237" descr="Freeform: Shape 7"/>
          <p:cNvSpPr/>
          <p:nvPr/>
        </p:nvSpPr>
        <p:spPr>
          <a:xfrm rot="5400000">
            <a:off x="5101459" y="3165270"/>
            <a:ext cx="4688233" cy="2697228"/>
          </a:xfrm>
          <a:custGeom>
            <a:avLst/>
            <a:gdLst/>
            <a:ahLst/>
            <a:cxnLst>
              <a:cxn ang="0">
                <a:pos x="wd2" y="hd2"/>
              </a:cxn>
              <a:cxn ang="5400000">
                <a:pos x="wd2" y="hd2"/>
              </a:cxn>
              <a:cxn ang="10800000">
                <a:pos x="wd2" y="hd2"/>
              </a:cxn>
              <a:cxn ang="16200000">
                <a:pos x="wd2" y="hd2"/>
              </a:cxn>
            </a:cxnLst>
            <a:rect l="0" t="0" r="r" b="b"/>
            <a:pathLst>
              <a:path w="21600" h="21600" extrusionOk="0">
                <a:moveTo>
                  <a:pt x="0" y="19393"/>
                </a:moveTo>
                <a:lnTo>
                  <a:pt x="0" y="5983"/>
                </a:lnTo>
                <a:cubicBezTo>
                  <a:pt x="0" y="4761"/>
                  <a:pt x="567" y="3776"/>
                  <a:pt x="1270" y="3776"/>
                </a:cubicBezTo>
                <a:lnTo>
                  <a:pt x="3826" y="3776"/>
                </a:lnTo>
                <a:cubicBezTo>
                  <a:pt x="4313" y="3776"/>
                  <a:pt x="4952" y="3290"/>
                  <a:pt x="5247" y="2707"/>
                </a:cubicBezTo>
                <a:lnTo>
                  <a:pt x="5654" y="1888"/>
                </a:lnTo>
                <a:lnTo>
                  <a:pt x="6062" y="1069"/>
                </a:lnTo>
                <a:cubicBezTo>
                  <a:pt x="6126" y="944"/>
                  <a:pt x="6205" y="833"/>
                  <a:pt x="6285" y="722"/>
                </a:cubicBezTo>
                <a:cubicBezTo>
                  <a:pt x="6573" y="361"/>
                  <a:pt x="6980" y="83"/>
                  <a:pt x="7332" y="14"/>
                </a:cubicBezTo>
                <a:lnTo>
                  <a:pt x="7475" y="0"/>
                </a:lnTo>
                <a:lnTo>
                  <a:pt x="21600" y="0"/>
                </a:lnTo>
                <a:lnTo>
                  <a:pt x="21600" y="21600"/>
                </a:lnTo>
                <a:lnTo>
                  <a:pt x="1270" y="21600"/>
                </a:lnTo>
                <a:cubicBezTo>
                  <a:pt x="567" y="21600"/>
                  <a:pt x="0" y="20614"/>
                  <a:pt x="0" y="19393"/>
                </a:cubicBezTo>
                <a:close/>
              </a:path>
            </a:pathLst>
          </a:custGeom>
          <a:solidFill>
            <a:srgbClr val="282A3C"/>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38" name="Shape 238" descr="Picture Placeholder 11"/>
          <p:cNvSpPr>
            <a:spLocks noGrp="1"/>
          </p:cNvSpPr>
          <p:nvPr>
            <p:ph type="pic" sz="quarter" idx="16"/>
          </p:nvPr>
        </p:nvSpPr>
        <p:spPr>
          <a:xfrm>
            <a:off x="6096961" y="2169767"/>
            <a:ext cx="2697228" cy="4688233"/>
          </a:xfrm>
          <a:prstGeom prst="rect">
            <a:avLst/>
          </a:prstGeom>
        </p:spPr>
        <p:txBody>
          <a:bodyPr lIns="91439" rIns="91439">
            <a:noAutofit/>
          </a:bodyPr>
          <a:lstStyle/>
          <a:p>
            <a:endParaRPr/>
          </a:p>
        </p:txBody>
      </p:sp>
      <p:sp>
        <p:nvSpPr>
          <p:cNvPr id="239" name="Shape 239"/>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548442154"/>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x">
  <p:cSld name="Portfolio 1">
    <p:spTree>
      <p:nvGrpSpPr>
        <p:cNvPr id="1" name=""/>
        <p:cNvGrpSpPr/>
        <p:nvPr/>
      </p:nvGrpSpPr>
      <p:grpSpPr>
        <a:xfrm>
          <a:off x="0" y="0"/>
          <a:ext cx="0" cy="0"/>
          <a:chOff x="0" y="0"/>
          <a:chExt cx="0" cy="0"/>
        </a:xfrm>
      </p:grpSpPr>
      <p:sp>
        <p:nvSpPr>
          <p:cNvPr id="246" name="Shape 246" descr="Picture Placeholder 11"/>
          <p:cNvSpPr>
            <a:spLocks noGrp="1"/>
          </p:cNvSpPr>
          <p:nvPr>
            <p:ph type="pic" sz="quarter" idx="13"/>
          </p:nvPr>
        </p:nvSpPr>
        <p:spPr>
          <a:xfrm>
            <a:off x="8345478" y="549276"/>
            <a:ext cx="3846523" cy="2212976"/>
          </a:xfrm>
          <a:prstGeom prst="rect">
            <a:avLst/>
          </a:prstGeom>
        </p:spPr>
        <p:txBody>
          <a:bodyPr lIns="91439" rIns="91439">
            <a:noAutofit/>
          </a:bodyPr>
          <a:lstStyle/>
          <a:p>
            <a:endParaRPr/>
          </a:p>
        </p:txBody>
      </p:sp>
      <p:sp>
        <p:nvSpPr>
          <p:cNvPr id="247" name="Shape 247" descr="Rectangle 5"/>
          <p:cNvSpPr/>
          <p:nvPr/>
        </p:nvSpPr>
        <p:spPr>
          <a:xfrm>
            <a:off x="-1" y="0"/>
            <a:ext cx="2261118" cy="6858000"/>
          </a:xfrm>
          <a:prstGeom prst="rect">
            <a:avLst/>
          </a:prstGeom>
          <a:solidFill>
            <a:srgbClr val="FBC13F"/>
          </a:solidFill>
          <a:ln w="12700">
            <a:miter lim="400000"/>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Arial"/>
              <a:cs typeface="Arial"/>
              <a:sym typeface="Arial"/>
            </a:endParaRPr>
          </a:p>
        </p:txBody>
      </p:sp>
      <p:sp>
        <p:nvSpPr>
          <p:cNvPr id="248" name="Shape 248" descr="Picture Placeholder 9"/>
          <p:cNvSpPr>
            <a:spLocks noGrp="1"/>
          </p:cNvSpPr>
          <p:nvPr>
            <p:ph type="pic" sz="half" idx="14"/>
          </p:nvPr>
        </p:nvSpPr>
        <p:spPr>
          <a:xfrm>
            <a:off x="550864" y="2"/>
            <a:ext cx="3629526" cy="6308726"/>
          </a:xfrm>
          <a:prstGeom prst="rect">
            <a:avLst/>
          </a:prstGeom>
        </p:spPr>
        <p:txBody>
          <a:bodyPr lIns="91439" rIns="91439">
            <a:noAutofit/>
          </a:bodyPr>
          <a:lstStyle/>
          <a:p>
            <a:endParaRPr/>
          </a:p>
        </p:txBody>
      </p:sp>
      <p:sp>
        <p:nvSpPr>
          <p:cNvPr id="249" name="Shape 249"/>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486737012"/>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tx">
  <p:cSld name="Portfolio 2">
    <p:spTree>
      <p:nvGrpSpPr>
        <p:cNvPr id="1" name=""/>
        <p:cNvGrpSpPr/>
        <p:nvPr/>
      </p:nvGrpSpPr>
      <p:grpSpPr>
        <a:xfrm>
          <a:off x="0" y="0"/>
          <a:ext cx="0" cy="0"/>
          <a:chOff x="0" y="0"/>
          <a:chExt cx="0" cy="0"/>
        </a:xfrm>
      </p:grpSpPr>
      <p:sp>
        <p:nvSpPr>
          <p:cNvPr id="256" name="Shape 256" descr="Picture Placeholder 8"/>
          <p:cNvSpPr>
            <a:spLocks noGrp="1"/>
          </p:cNvSpPr>
          <p:nvPr>
            <p:ph type="pic" sz="quarter" idx="13"/>
          </p:nvPr>
        </p:nvSpPr>
        <p:spPr>
          <a:xfrm>
            <a:off x="0" y="549275"/>
            <a:ext cx="5391150" cy="2659584"/>
          </a:xfrm>
          <a:prstGeom prst="rect">
            <a:avLst/>
          </a:prstGeom>
        </p:spPr>
        <p:txBody>
          <a:bodyPr lIns="91439" rIns="91439">
            <a:noAutofit/>
          </a:bodyPr>
          <a:lstStyle/>
          <a:p>
            <a:endParaRPr/>
          </a:p>
        </p:txBody>
      </p:sp>
      <p:sp>
        <p:nvSpPr>
          <p:cNvPr id="257" name="Shape 257" descr="Picture Placeholder 10"/>
          <p:cNvSpPr>
            <a:spLocks noGrp="1"/>
          </p:cNvSpPr>
          <p:nvPr>
            <p:ph type="pic" sz="half" idx="14"/>
          </p:nvPr>
        </p:nvSpPr>
        <p:spPr>
          <a:xfrm>
            <a:off x="5727700" y="549275"/>
            <a:ext cx="6464300" cy="2659584"/>
          </a:xfrm>
          <a:prstGeom prst="rect">
            <a:avLst/>
          </a:prstGeom>
        </p:spPr>
        <p:txBody>
          <a:bodyPr lIns="91439" rIns="91439">
            <a:noAutofit/>
          </a:bodyPr>
          <a:lstStyle/>
          <a:p>
            <a:endParaRPr/>
          </a:p>
        </p:txBody>
      </p:sp>
      <p:sp>
        <p:nvSpPr>
          <p:cNvPr id="258" name="Shape 258"/>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4001313505"/>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Portfolio 3">
    <p:spTree>
      <p:nvGrpSpPr>
        <p:cNvPr id="1" name=""/>
        <p:cNvGrpSpPr/>
        <p:nvPr/>
      </p:nvGrpSpPr>
      <p:grpSpPr>
        <a:xfrm>
          <a:off x="0" y="0"/>
          <a:ext cx="0" cy="0"/>
          <a:chOff x="0" y="0"/>
          <a:chExt cx="0" cy="0"/>
        </a:xfrm>
      </p:grpSpPr>
      <p:sp>
        <p:nvSpPr>
          <p:cNvPr id="265" name="Shape 265" descr="Picture Placeholder 17"/>
          <p:cNvSpPr>
            <a:spLocks noGrp="1"/>
          </p:cNvSpPr>
          <p:nvPr>
            <p:ph type="pic" sz="quarter" idx="13"/>
          </p:nvPr>
        </p:nvSpPr>
        <p:spPr>
          <a:xfrm>
            <a:off x="9966791" y="4472823"/>
            <a:ext cx="2225210" cy="2200465"/>
          </a:xfrm>
          <a:prstGeom prst="rect">
            <a:avLst/>
          </a:prstGeom>
        </p:spPr>
        <p:txBody>
          <a:bodyPr lIns="91439" rIns="91439">
            <a:noAutofit/>
          </a:bodyPr>
          <a:lstStyle/>
          <a:p>
            <a:endParaRPr/>
          </a:p>
        </p:txBody>
      </p:sp>
      <p:grpSp>
        <p:nvGrpSpPr>
          <p:cNvPr id="268" name="Group 268" descr="Group 5"/>
          <p:cNvGrpSpPr/>
          <p:nvPr/>
        </p:nvGrpSpPr>
        <p:grpSpPr>
          <a:xfrm>
            <a:off x="-1" y="1410704"/>
            <a:ext cx="5014447" cy="5447296"/>
            <a:chOff x="0" y="0"/>
            <a:chExt cx="5014445" cy="5447295"/>
          </a:xfrm>
        </p:grpSpPr>
        <p:sp>
          <p:nvSpPr>
            <p:cNvPr id="266" name="Shape 266" descr="Rectangle 6"/>
            <p:cNvSpPr/>
            <p:nvPr/>
          </p:nvSpPr>
          <p:spPr>
            <a:xfrm>
              <a:off x="3025484" y="2018294"/>
              <a:ext cx="1988962" cy="3429001"/>
            </a:xfrm>
            <a:prstGeom prst="rect">
              <a:avLst/>
            </a:prstGeom>
            <a:solidFill>
              <a:srgbClr val="FAFAFA"/>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Arial"/>
                <a:cs typeface="Arial"/>
                <a:sym typeface="Arial"/>
              </a:endParaRPr>
            </a:p>
          </p:txBody>
        </p:sp>
        <p:sp>
          <p:nvSpPr>
            <p:cNvPr id="267" name="Shape 267" descr="Rectangle 7"/>
            <p:cNvSpPr/>
            <p:nvPr/>
          </p:nvSpPr>
          <p:spPr>
            <a:xfrm>
              <a:off x="-1" y="-1"/>
              <a:ext cx="3025487" cy="5447297"/>
            </a:xfrm>
            <a:prstGeom prst="rect">
              <a:avLst/>
            </a:prstGeom>
            <a:solidFill>
              <a:srgbClr val="FAFAFA"/>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Arial"/>
                <a:cs typeface="Arial"/>
                <a:sym typeface="Arial"/>
              </a:endParaRPr>
            </a:p>
          </p:txBody>
        </p:sp>
      </p:grpSp>
      <p:sp>
        <p:nvSpPr>
          <p:cNvPr id="269" name="Shape 269" descr="Picture Placeholder 14"/>
          <p:cNvSpPr>
            <a:spLocks noGrp="1"/>
          </p:cNvSpPr>
          <p:nvPr>
            <p:ph type="pic" sz="quarter" idx="14"/>
          </p:nvPr>
        </p:nvSpPr>
        <p:spPr>
          <a:xfrm>
            <a:off x="2539824" y="2328767"/>
            <a:ext cx="2474622" cy="2200465"/>
          </a:xfrm>
          <a:prstGeom prst="rect">
            <a:avLst/>
          </a:prstGeom>
        </p:spPr>
        <p:txBody>
          <a:bodyPr lIns="91439" rIns="91439">
            <a:noAutofit/>
          </a:bodyPr>
          <a:lstStyle/>
          <a:p>
            <a:endParaRPr/>
          </a:p>
        </p:txBody>
      </p:sp>
      <p:sp>
        <p:nvSpPr>
          <p:cNvPr id="270" name="Shape 270" descr="Picture Placeholder 15"/>
          <p:cNvSpPr>
            <a:spLocks noGrp="1"/>
          </p:cNvSpPr>
          <p:nvPr>
            <p:ph type="pic" sz="quarter" idx="15"/>
          </p:nvPr>
        </p:nvSpPr>
        <p:spPr>
          <a:xfrm>
            <a:off x="4528784" y="4472823"/>
            <a:ext cx="2474622" cy="2200465"/>
          </a:xfrm>
          <a:prstGeom prst="rect">
            <a:avLst/>
          </a:prstGeom>
        </p:spPr>
        <p:txBody>
          <a:bodyPr lIns="91439" rIns="91439">
            <a:noAutofit/>
          </a:bodyPr>
          <a:lstStyle/>
          <a:p>
            <a:endParaRPr/>
          </a:p>
        </p:txBody>
      </p:sp>
      <p:sp>
        <p:nvSpPr>
          <p:cNvPr id="271" name="Shape 271" descr="Picture Placeholder 13"/>
          <p:cNvSpPr>
            <a:spLocks noGrp="1"/>
          </p:cNvSpPr>
          <p:nvPr>
            <p:ph type="pic" sz="quarter" idx="16"/>
          </p:nvPr>
        </p:nvSpPr>
        <p:spPr>
          <a:xfrm>
            <a:off x="550865" y="184711"/>
            <a:ext cx="2474622" cy="2200465"/>
          </a:xfrm>
          <a:prstGeom prst="rect">
            <a:avLst/>
          </a:prstGeom>
        </p:spPr>
        <p:txBody>
          <a:bodyPr lIns="91439" rIns="91439">
            <a:noAutofit/>
          </a:bodyPr>
          <a:lstStyle/>
          <a:p>
            <a:endParaRPr/>
          </a:p>
        </p:txBody>
      </p:sp>
      <p:sp>
        <p:nvSpPr>
          <p:cNvPr id="272" name="Shape 272"/>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862811143"/>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tx">
  <p:cSld name="Mockup 1">
    <p:spTree>
      <p:nvGrpSpPr>
        <p:cNvPr id="1" name=""/>
        <p:cNvGrpSpPr/>
        <p:nvPr/>
      </p:nvGrpSpPr>
      <p:grpSpPr>
        <a:xfrm>
          <a:off x="0" y="0"/>
          <a:ext cx="0" cy="0"/>
          <a:chOff x="0" y="0"/>
          <a:chExt cx="0" cy="0"/>
        </a:xfrm>
      </p:grpSpPr>
      <p:sp>
        <p:nvSpPr>
          <p:cNvPr id="279" name="Shape 279" descr="Rectangle 2"/>
          <p:cNvSpPr/>
          <p:nvPr/>
        </p:nvSpPr>
        <p:spPr>
          <a:xfrm>
            <a:off x="4686300" y="1495375"/>
            <a:ext cx="7505700" cy="3983352"/>
          </a:xfrm>
          <a:prstGeom prst="rect">
            <a:avLst/>
          </a:prstGeom>
          <a:solidFill>
            <a:srgbClr val="FAFAFA"/>
          </a:solidFill>
          <a:ln w="12700">
            <a:miter lim="400000"/>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Arial"/>
              <a:cs typeface="Arial"/>
              <a:sym typeface="Arial"/>
            </a:endParaRPr>
          </a:p>
        </p:txBody>
      </p:sp>
      <p:sp>
        <p:nvSpPr>
          <p:cNvPr id="280" name="Shape 280" descr="Freeform: Shape 3"/>
          <p:cNvSpPr/>
          <p:nvPr/>
        </p:nvSpPr>
        <p:spPr>
          <a:xfrm rot="16200000" flipH="1" flipV="1">
            <a:off x="-583188" y="583189"/>
            <a:ext cx="6857998" cy="569162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6742"/>
                </a:lnTo>
                <a:lnTo>
                  <a:pt x="17" y="16412"/>
                </a:lnTo>
                <a:cubicBezTo>
                  <a:pt x="97" y="15620"/>
                  <a:pt x="445" y="14714"/>
                  <a:pt x="895" y="14067"/>
                </a:cubicBezTo>
                <a:cubicBezTo>
                  <a:pt x="1027" y="13888"/>
                  <a:pt x="1177" y="13708"/>
                  <a:pt x="1326" y="13568"/>
                </a:cubicBezTo>
                <a:lnTo>
                  <a:pt x="2353" y="12650"/>
                </a:lnTo>
                <a:lnTo>
                  <a:pt x="3380" y="11731"/>
                </a:lnTo>
                <a:cubicBezTo>
                  <a:pt x="4110" y="11072"/>
                  <a:pt x="4706" y="9635"/>
                  <a:pt x="4706" y="8536"/>
                </a:cubicBezTo>
                <a:lnTo>
                  <a:pt x="4706" y="0"/>
                </a:lnTo>
                <a:lnTo>
                  <a:pt x="8540" y="0"/>
                </a:lnTo>
                <a:lnTo>
                  <a:pt x="8540" y="0"/>
                </a:lnTo>
                <a:lnTo>
                  <a:pt x="21600" y="0"/>
                </a:lnTo>
                <a:lnTo>
                  <a:pt x="21600" y="21600"/>
                </a:lnTo>
                <a:close/>
              </a:path>
            </a:pathLst>
          </a:custGeom>
          <a:solidFill>
            <a:srgbClr val="FBC13F"/>
          </a:solidFill>
          <a:ln w="12700">
            <a:miter lim="400000"/>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Arial"/>
              <a:cs typeface="Arial"/>
              <a:sym typeface="Arial"/>
            </a:endParaRPr>
          </a:p>
        </p:txBody>
      </p:sp>
      <p:sp>
        <p:nvSpPr>
          <p:cNvPr id="281" name="Shape 281" descr="Picture Placeholder 9"/>
          <p:cNvSpPr>
            <a:spLocks noGrp="1"/>
          </p:cNvSpPr>
          <p:nvPr>
            <p:ph type="pic" sz="quarter" idx="13"/>
          </p:nvPr>
        </p:nvSpPr>
        <p:spPr>
          <a:xfrm>
            <a:off x="1763652" y="2050475"/>
            <a:ext cx="4483101" cy="2698751"/>
          </a:xfrm>
          <a:prstGeom prst="rect">
            <a:avLst/>
          </a:prstGeom>
        </p:spPr>
        <p:txBody>
          <a:bodyPr lIns="91439" rIns="91439">
            <a:noAutofit/>
          </a:bodyPr>
          <a:lstStyle/>
          <a:p>
            <a:endParaRPr/>
          </a:p>
        </p:txBody>
      </p:sp>
      <p:sp>
        <p:nvSpPr>
          <p:cNvPr id="282" name="Shape 282"/>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4080425492"/>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tx">
  <p:cSld name="Mockup 2">
    <p:spTree>
      <p:nvGrpSpPr>
        <p:cNvPr id="1" name=""/>
        <p:cNvGrpSpPr/>
        <p:nvPr/>
      </p:nvGrpSpPr>
      <p:grpSpPr>
        <a:xfrm>
          <a:off x="0" y="0"/>
          <a:ext cx="0" cy="0"/>
          <a:chOff x="0" y="0"/>
          <a:chExt cx="0" cy="0"/>
        </a:xfrm>
      </p:grpSpPr>
      <p:sp>
        <p:nvSpPr>
          <p:cNvPr id="289" name="Shape 289" descr="Picture Placeholder 8"/>
          <p:cNvSpPr>
            <a:spLocks noGrp="1"/>
          </p:cNvSpPr>
          <p:nvPr>
            <p:ph type="pic" idx="13"/>
          </p:nvPr>
        </p:nvSpPr>
        <p:spPr>
          <a:xfrm>
            <a:off x="0" y="1"/>
            <a:ext cx="12190142" cy="3994595"/>
          </a:xfrm>
          <a:prstGeom prst="rect">
            <a:avLst/>
          </a:prstGeom>
        </p:spPr>
        <p:txBody>
          <a:bodyPr lIns="91439" rIns="91439">
            <a:noAutofit/>
          </a:bodyPr>
          <a:lstStyle/>
          <a:p>
            <a:endParaRPr/>
          </a:p>
        </p:txBody>
      </p:sp>
      <p:sp>
        <p:nvSpPr>
          <p:cNvPr id="290" name="Shape 290" descr="Picture Placeholder 10"/>
          <p:cNvSpPr>
            <a:spLocks noGrp="1"/>
          </p:cNvSpPr>
          <p:nvPr>
            <p:ph type="pic" sz="quarter" idx="14"/>
          </p:nvPr>
        </p:nvSpPr>
        <p:spPr>
          <a:xfrm>
            <a:off x="7023100" y="2888491"/>
            <a:ext cx="3924300" cy="2147059"/>
          </a:xfrm>
          <a:prstGeom prst="rect">
            <a:avLst/>
          </a:prstGeom>
        </p:spPr>
        <p:txBody>
          <a:bodyPr lIns="91439" rIns="91439">
            <a:noAutofit/>
          </a:bodyPr>
          <a:lstStyle/>
          <a:p>
            <a:endParaRPr/>
          </a:p>
        </p:txBody>
      </p:sp>
      <p:sp>
        <p:nvSpPr>
          <p:cNvPr id="291" name="Shape 291"/>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899125142"/>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Mockup 3">
    <p:spTree>
      <p:nvGrpSpPr>
        <p:cNvPr id="1" name=""/>
        <p:cNvGrpSpPr/>
        <p:nvPr/>
      </p:nvGrpSpPr>
      <p:grpSpPr>
        <a:xfrm>
          <a:off x="0" y="0"/>
          <a:ext cx="0" cy="0"/>
          <a:chOff x="0" y="0"/>
          <a:chExt cx="0" cy="0"/>
        </a:xfrm>
      </p:grpSpPr>
      <p:sp>
        <p:nvSpPr>
          <p:cNvPr id="298" name="Shape 298" descr="Picture Placeholder 7"/>
          <p:cNvSpPr>
            <a:spLocks noGrp="1"/>
          </p:cNvSpPr>
          <p:nvPr>
            <p:ph type="pic" idx="13"/>
          </p:nvPr>
        </p:nvSpPr>
        <p:spPr>
          <a:xfrm>
            <a:off x="0" y="1"/>
            <a:ext cx="12190142" cy="4381499"/>
          </a:xfrm>
          <a:prstGeom prst="rect">
            <a:avLst/>
          </a:prstGeom>
        </p:spPr>
        <p:txBody>
          <a:bodyPr lIns="91439" rIns="91439">
            <a:noAutofit/>
          </a:bodyPr>
          <a:lstStyle/>
          <a:p>
            <a:endParaRPr/>
          </a:p>
        </p:txBody>
      </p:sp>
      <p:sp>
        <p:nvSpPr>
          <p:cNvPr id="299" name="Shape 299" descr="Picture Placeholder 9"/>
          <p:cNvSpPr>
            <a:spLocks noGrp="1"/>
          </p:cNvSpPr>
          <p:nvPr>
            <p:ph type="pic" sz="quarter" idx="14"/>
          </p:nvPr>
        </p:nvSpPr>
        <p:spPr>
          <a:xfrm>
            <a:off x="4940300" y="920751"/>
            <a:ext cx="2321562" cy="4984749"/>
          </a:xfrm>
          <a:prstGeom prst="rect">
            <a:avLst/>
          </a:prstGeom>
        </p:spPr>
        <p:txBody>
          <a:bodyPr lIns="91439" rIns="91439">
            <a:noAutofit/>
          </a:bodyPr>
          <a:lstStyle/>
          <a:p>
            <a:endParaRPr/>
          </a:p>
        </p:txBody>
      </p:sp>
      <p:sp>
        <p:nvSpPr>
          <p:cNvPr id="300" name="Shape 300"/>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26253209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34" Type="http://schemas.openxmlformats.org/officeDocument/2006/relationships/theme" Target="../theme/theme6.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slideLayout" Target="../slideLayouts/slideLayout97.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D852DD-EA07-4EF3-B98D-116F6168BD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I"/>
          </a:p>
        </p:txBody>
      </p:sp>
      <p:sp>
        <p:nvSpPr>
          <p:cNvPr id="3" name="Text Placeholder 2">
            <a:extLst>
              <a:ext uri="{FF2B5EF4-FFF2-40B4-BE49-F238E27FC236}">
                <a16:creationId xmlns:a16="http://schemas.microsoft.com/office/drawing/2014/main" id="{BDD510E1-90F0-4768-A7D6-756D664048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DEDF88B8-91B3-45CC-A703-BA12A10C33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3C8E4-5ADB-478C-B72B-4595B62A0ADB}" type="datetimeFigureOut">
              <a:rPr lang="en-SI" smtClean="0"/>
              <a:t>02/12/2022</a:t>
            </a:fld>
            <a:endParaRPr lang="en-SI"/>
          </a:p>
        </p:txBody>
      </p:sp>
      <p:sp>
        <p:nvSpPr>
          <p:cNvPr id="5" name="Footer Placeholder 4">
            <a:extLst>
              <a:ext uri="{FF2B5EF4-FFF2-40B4-BE49-F238E27FC236}">
                <a16:creationId xmlns:a16="http://schemas.microsoft.com/office/drawing/2014/main" id="{CE2E6DF4-541E-4EB1-8F73-468E6C27C8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I"/>
          </a:p>
        </p:txBody>
      </p:sp>
      <p:sp>
        <p:nvSpPr>
          <p:cNvPr id="6" name="Slide Number Placeholder 5">
            <a:extLst>
              <a:ext uri="{FF2B5EF4-FFF2-40B4-BE49-F238E27FC236}">
                <a16:creationId xmlns:a16="http://schemas.microsoft.com/office/drawing/2014/main" id="{83D55067-8647-4A13-8AFC-3E9344F866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325368-10A9-47EB-8A09-2EDA0CF84A13}" type="slidenum">
              <a:rPr lang="en-SI" smtClean="0"/>
              <a:t>‹#›</a:t>
            </a:fld>
            <a:endParaRPr lang="en-SI"/>
          </a:p>
        </p:txBody>
      </p:sp>
    </p:spTree>
    <p:extLst>
      <p:ext uri="{BB962C8B-B14F-4D97-AF65-F5344CB8AC3E}">
        <p14:creationId xmlns:p14="http://schemas.microsoft.com/office/powerpoint/2010/main" val="3708152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12. 02. 2022</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0162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12. 02. 2022</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368593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12. 02. 2022</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255358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ru-R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27C0126-1747-4839-8B27-082D2717F23F}" type="datetimeFigureOut">
              <a:rPr kumimoji="0" lang="ru-RU" sz="1200" b="0" i="0" u="none" strike="noStrike" kern="1200" cap="none" spc="0" normalizeH="0" baseline="0" noProof="0" smtClean="0">
                <a:ln>
                  <a:noFill/>
                </a:ln>
                <a:solidFill>
                  <a:srgbClr val="414042">
                    <a:tint val="75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12.02.2022</a:t>
            </a:fld>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BF07FA6-503F-43D4-BACC-24DC717B6652}" type="slidenum">
              <a:rPr kumimoji="0" lang="ru-RU" sz="1200" b="0" i="0" u="none" strike="noStrike" kern="1200" cap="none" spc="0" normalizeH="0" baseline="0" noProof="0" smtClean="0">
                <a:ln>
                  <a:noFill/>
                </a:ln>
                <a:solidFill>
                  <a:srgbClr val="414042">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srgbClr val="414042">
                  <a:tint val="75000"/>
                </a:srgbClr>
              </a:solidFill>
              <a:effectLst/>
              <a:uLnTx/>
              <a:uFillTx/>
              <a:latin typeface="Open Sans"/>
              <a:ea typeface="+mn-ea"/>
              <a:cs typeface="+mn-cs"/>
            </a:endParaRPr>
          </a:p>
        </p:txBody>
      </p:sp>
      <p:sp>
        <p:nvSpPr>
          <p:cNvPr id="7" name="Oval 6"/>
          <p:cNvSpPr/>
          <p:nvPr userDrawn="1"/>
        </p:nvSpPr>
        <p:spPr>
          <a:xfrm>
            <a:off x="11513958" y="273454"/>
            <a:ext cx="349364" cy="34747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37150" tIns="18575" rIns="37150" bIns="1857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44" b="0" i="0" u="none" strike="noStrike" kern="1200" cap="none" spc="0" normalizeH="0" baseline="0" noProof="0" dirty="0">
              <a:ln>
                <a:noFill/>
              </a:ln>
              <a:solidFill>
                <a:prstClr val="white"/>
              </a:solidFill>
              <a:effectLst/>
              <a:uLnTx/>
              <a:uFillTx/>
              <a:latin typeface="Lato Light" charset="0"/>
              <a:ea typeface="+mn-ea"/>
              <a:cs typeface="+mn-cs"/>
            </a:endParaRPr>
          </a:p>
        </p:txBody>
      </p:sp>
      <p:sp>
        <p:nvSpPr>
          <p:cNvPr id="8" name="Rectangle 7"/>
          <p:cNvSpPr/>
          <p:nvPr userDrawn="1"/>
        </p:nvSpPr>
        <p:spPr>
          <a:xfrm>
            <a:off x="11497822" y="315864"/>
            <a:ext cx="396262"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BF07FA6-503F-43D4-BACC-24DC717B6652}" type="slidenum">
              <a:rPr kumimoji="0" lang="ru-RU" sz="1200" b="1" i="0" u="none" strike="noStrike" kern="1200" cap="none" spc="0" normalizeH="0" baseline="0" noProof="0" smtClean="0">
                <a:ln>
                  <a:noFill/>
                </a:ln>
                <a:solidFill>
                  <a:prstClr val="white"/>
                </a:solidFill>
                <a:effectLst/>
                <a:uLnTx/>
                <a:uFillTx/>
                <a:latin typeface="Open San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800" b="1" i="0" u="none" strike="noStrike" kern="1200" cap="none" spc="0" normalizeH="0" baseline="0" noProof="0" dirty="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423842751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09600" y="92074"/>
            <a:ext cx="10972800" cy="1508126"/>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3" name="Shape 3"/>
          <p:cNvSpPr>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080144" y="6406785"/>
            <a:ext cx="273657" cy="264255"/>
          </a:xfrm>
          <a:prstGeom prst="rect">
            <a:avLst/>
          </a:prstGeom>
          <a:ln w="12700">
            <a:miter lim="400000"/>
          </a:ln>
        </p:spPr>
        <p:txBody>
          <a:bodyPr wrap="none" lIns="45719" rIns="45719" anchor="ctr">
            <a:spAutoFit/>
          </a:bodyPr>
          <a:lstStyle>
            <a:lvl1pPr algn="r">
              <a:defRPr sz="1200">
                <a:solidFill>
                  <a:srgbClr val="888888"/>
                </a:solidFil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038545796"/>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69" r:id="rId29"/>
    <p:sldLayoutId id="2147483770" r:id="rId30"/>
    <p:sldLayoutId id="2147483771" r:id="rId31"/>
    <p:sldLayoutId id="2147483772" r:id="rId32"/>
    <p:sldLayoutId id="2147483773" r:id="rId33"/>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Arial"/>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50.xml"/><Relationship Id="rId6" Type="http://schemas.openxmlformats.org/officeDocument/2006/relationships/image" Target="../media/image7.png"/><Relationship Id="rId5" Type="http://schemas.openxmlformats.org/officeDocument/2006/relationships/image" Target="../media/image27.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69.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 Id="rId5" Type="http://schemas.openxmlformats.org/officeDocument/2006/relationships/image" Target="../media/image3.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34.png"/><Relationship Id="rId7" Type="http://schemas.openxmlformats.org/officeDocument/2006/relationships/diagramLayout" Target="../diagrams/layout2.xml"/><Relationship Id="rId2" Type="http://schemas.openxmlformats.org/officeDocument/2006/relationships/image" Target="../media/image33.png"/><Relationship Id="rId1" Type="http://schemas.openxmlformats.org/officeDocument/2006/relationships/slideLayout" Target="../slideLayouts/slideLayout8.xml"/><Relationship Id="rId6" Type="http://schemas.openxmlformats.org/officeDocument/2006/relationships/diagramData" Target="../diagrams/data2.xml"/><Relationship Id="rId5" Type="http://schemas.openxmlformats.org/officeDocument/2006/relationships/image" Target="../media/image3.png"/><Relationship Id="rId10" Type="http://schemas.microsoft.com/office/2007/relationships/diagramDrawing" Target="../diagrams/drawing2.xml"/><Relationship Id="rId4" Type="http://schemas.microsoft.com/office/2007/relationships/hdphoto" Target="../media/hdphoto1.wdp"/><Relationship Id="rId9" Type="http://schemas.openxmlformats.org/officeDocument/2006/relationships/diagramColors" Target="../diagrams/colors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5.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png"/><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png"/><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5.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5.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5.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5.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5.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5.pn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10.jpeg"/><Relationship Id="rId11" Type="http://schemas.openxmlformats.org/officeDocument/2006/relationships/image" Target="../media/image14.png"/><Relationship Id="rId5" Type="http://schemas.openxmlformats.org/officeDocument/2006/relationships/image" Target="../media/image9.jpeg"/><Relationship Id="rId10" Type="http://schemas.openxmlformats.org/officeDocument/2006/relationships/image" Target="../media/image6.png"/><Relationship Id="rId4" Type="http://schemas.openxmlformats.org/officeDocument/2006/relationships/image" Target="../media/image8.jpe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3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081" y="5823643"/>
            <a:ext cx="2789853" cy="585298"/>
          </a:xfrm>
          <a:prstGeom prst="rect">
            <a:avLst/>
          </a:prstGeom>
        </p:spPr>
      </p:pic>
      <p:sp>
        <p:nvSpPr>
          <p:cNvPr id="11" name="Naslov 1"/>
          <p:cNvSpPr txBox="1">
            <a:spLocks/>
          </p:cNvSpPr>
          <p:nvPr/>
        </p:nvSpPr>
        <p:spPr>
          <a:xfrm>
            <a:off x="0" y="1547972"/>
            <a:ext cx="8298352" cy="976434"/>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200" b="0" i="0" u="none" strike="noStrike" kern="1200" cap="none" spc="0" normalizeH="0" baseline="0" noProof="0" dirty="0">
                <a:ln>
                  <a:solidFill>
                    <a:prstClr val="white"/>
                  </a:solidFill>
                </a:ln>
                <a:solidFill>
                  <a:prstClr val="white"/>
                </a:solidFill>
                <a:effectLst>
                  <a:outerShdw blurRad="50800" dist="38100" algn="l" rotWithShape="0">
                    <a:prstClr val="black">
                      <a:alpha val="40000"/>
                    </a:prstClr>
                  </a:outerShdw>
                </a:effectLst>
                <a:uLnTx/>
                <a:uFillTx/>
                <a:latin typeface="Open Sans"/>
                <a:ea typeface="+mj-ea"/>
                <a:cs typeface="+mj-cs"/>
              </a:rPr>
              <a:t>    </a:t>
            </a:r>
            <a:r>
              <a:rPr lang="pl-PL" sz="4000" noProof="0" dirty="0">
                <a:ln>
                  <a:solidFill>
                    <a:prstClr val="white"/>
                  </a:solidFill>
                </a:ln>
                <a:solidFill>
                  <a:schemeClr val="accent4">
                    <a:lumMod val="20000"/>
                    <a:lumOff val="80000"/>
                  </a:schemeClr>
                </a:solidFill>
                <a:effectLst>
                  <a:outerShdw blurRad="50800" dist="38100" algn="l" rotWithShape="0">
                    <a:prstClr val="black">
                      <a:alpha val="40000"/>
                    </a:prstClr>
                  </a:outerShdw>
                </a:effectLst>
              </a:rPr>
              <a:t>NAPREDNA SLOVENIJA </a:t>
            </a:r>
            <a:r>
              <a:rPr kumimoji="0" lang="pl-PL" sz="4000" b="0" i="0" u="none" strike="noStrike" kern="1200" cap="none" spc="0" normalizeH="0" baseline="0" noProof="0" dirty="0">
                <a:ln>
                  <a:solidFill>
                    <a:prstClr val="white"/>
                  </a:solidFill>
                </a:ln>
                <a:solidFill>
                  <a:schemeClr val="accent4">
                    <a:lumMod val="20000"/>
                    <a:lumOff val="80000"/>
                  </a:schemeClr>
                </a:solidFill>
                <a:effectLst>
                  <a:outerShdw blurRad="50800" dist="38100" algn="l" rotWithShape="0">
                    <a:prstClr val="black">
                      <a:alpha val="40000"/>
                    </a:prstClr>
                  </a:outerShdw>
                </a:effectLst>
                <a:uLnTx/>
                <a:uFillTx/>
                <a:ea typeface="+mj-ea"/>
                <a:cs typeface="+mj-cs"/>
              </a:rPr>
              <a:t>2021-2027</a:t>
            </a:r>
            <a:endParaRPr kumimoji="0" lang="sl-SI" sz="4000" b="0" i="0" u="none" strike="noStrike" kern="1200" cap="none" spc="0" normalizeH="0" baseline="0" noProof="0" dirty="0">
              <a:ln>
                <a:solidFill>
                  <a:prstClr val="white"/>
                </a:solidFill>
              </a:ln>
              <a:solidFill>
                <a:schemeClr val="accent4">
                  <a:lumMod val="20000"/>
                  <a:lumOff val="80000"/>
                </a:schemeClr>
              </a:solidFill>
              <a:effectLst>
                <a:outerShdw blurRad="50800" dist="38100" algn="l" rotWithShape="0">
                  <a:prstClr val="black">
                    <a:alpha val="40000"/>
                  </a:prstClr>
                </a:outerShdw>
              </a:effectLst>
              <a:uLnTx/>
              <a:uFillTx/>
              <a:ea typeface="+mj-ea"/>
              <a:cs typeface="+mj-cs"/>
            </a:endParaRPr>
          </a:p>
        </p:txBody>
      </p:sp>
      <p:sp>
        <p:nvSpPr>
          <p:cNvPr id="9"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2" name="Slik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7159" y="1963159"/>
            <a:ext cx="4894841" cy="4894841"/>
          </a:xfrm>
          <a:prstGeom prst="rect">
            <a:avLst/>
          </a:prstGeom>
        </p:spPr>
      </p:pic>
    </p:spTree>
    <p:extLst>
      <p:ext uri="{BB962C8B-B14F-4D97-AF65-F5344CB8AC3E}">
        <p14:creationId xmlns:p14="http://schemas.microsoft.com/office/powerpoint/2010/main" val="82434324"/>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značba mesta vsebin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flipV="1">
            <a:off x="231006" y="536285"/>
            <a:ext cx="8215873" cy="2025284"/>
          </a:xfrm>
          <a:prstGeom prst="rect">
            <a:avLst/>
          </a:prstGeom>
        </p:spPr>
      </p:pic>
      <p:sp>
        <p:nvSpPr>
          <p:cNvPr id="3" name="Naslov 1"/>
          <p:cNvSpPr txBox="1">
            <a:spLocks/>
          </p:cNvSpPr>
          <p:nvPr/>
        </p:nvSpPr>
        <p:spPr>
          <a:xfrm>
            <a:off x="0" y="422359"/>
            <a:ext cx="7123611" cy="633046"/>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200" b="0"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Calibri Light" panose="020F0302020204030204"/>
                <a:ea typeface="+mj-ea"/>
                <a:cs typeface="+mj-cs"/>
              </a:rPr>
              <a:t>  </a:t>
            </a:r>
            <a:r>
              <a:rPr kumimoji="0" lang="pl-PL" sz="2800" b="0" i="0" u="none" strike="noStrike" kern="1200" cap="none" spc="0" normalizeH="0" baseline="0" noProof="0" dirty="0">
                <a:ln>
                  <a:solidFill>
                    <a:prstClr val="white"/>
                  </a:solidFill>
                </a:ln>
                <a:solidFill>
                  <a:schemeClr val="accent4">
                    <a:lumMod val="20000"/>
                    <a:lumOff val="80000"/>
                  </a:schemeClr>
                </a:solidFill>
                <a:uLnTx/>
                <a:uFillTx/>
                <a:latin typeface="Calibri Light" panose="020F0302020204030204" pitchFamily="34" charset="0"/>
                <a:cs typeface="Calibri Light" panose="020F0302020204030204" pitchFamily="34" charset="0"/>
              </a:rPr>
              <a:t>VEČLETNI FINANČNI OKVIR 2021 - 2027 </a:t>
            </a:r>
            <a:endParaRPr kumimoji="0" lang="sl-SI" sz="2800" b="0" i="0" u="none" strike="noStrike" kern="1200" cap="none" spc="0" normalizeH="0" baseline="0" noProof="0" dirty="0">
              <a:ln>
                <a:solidFill>
                  <a:prstClr val="white"/>
                </a:solidFill>
              </a:ln>
              <a:solidFill>
                <a:schemeClr val="accent4">
                  <a:lumMod val="20000"/>
                  <a:lumOff val="80000"/>
                </a:schemeClr>
              </a:solidFill>
              <a:uLnTx/>
              <a:uFillTx/>
              <a:latin typeface="Calibri Light" panose="020F0302020204030204" pitchFamily="34" charset="0"/>
              <a:cs typeface="Calibri Light" panose="020F0302020204030204" pitchFamily="34" charset="0"/>
            </a:endParaRPr>
          </a:p>
        </p:txBody>
      </p:sp>
      <p:sp>
        <p:nvSpPr>
          <p:cNvPr id="6" name="PoljeZBesedilom 5"/>
          <p:cNvSpPr txBox="1"/>
          <p:nvPr/>
        </p:nvSpPr>
        <p:spPr>
          <a:xfrm>
            <a:off x="376866" y="1262875"/>
            <a:ext cx="9942145" cy="646331"/>
          </a:xfrm>
          <a:prstGeom prst="rect">
            <a:avLst/>
          </a:prstGeom>
          <a:noFill/>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l-SI" sz="1800" b="0" i="0" u="none" strike="noStrike" kern="0" cap="none" spc="0" normalizeH="0" baseline="0" noProof="0" dirty="0">
                <a:ln>
                  <a:noFill/>
                </a:ln>
                <a:solidFill>
                  <a:prstClr val="black"/>
                </a:solidFill>
                <a:effectLst/>
                <a:uLnTx/>
                <a:uFillTx/>
              </a:rPr>
              <a:t>Za obdobje 2021 – 2027 se za evropsko kohezijsko politiko (EKP) načrtuje </a:t>
            </a:r>
            <a:r>
              <a:rPr kumimoji="0" lang="sl-SI" sz="1800" b="0" i="0" u="sng" strike="noStrike" kern="0" cap="none" spc="0" normalizeH="0" baseline="0" noProof="0" dirty="0">
                <a:ln>
                  <a:noFill/>
                </a:ln>
                <a:solidFill>
                  <a:srgbClr val="19686C"/>
                </a:solidFill>
                <a:effectLst/>
                <a:uLnTx/>
                <a:uFillTx/>
              </a:rPr>
              <a:t>EN PROGRAM</a:t>
            </a:r>
            <a:r>
              <a:rPr kumimoji="0" lang="sl-SI" sz="1800" b="0" i="0" u="none" strike="noStrike" kern="0" cap="none" spc="0" normalizeH="0" baseline="0" noProof="0" dirty="0">
                <a:ln>
                  <a:noFill/>
                </a:ln>
                <a:solidFill>
                  <a:srgbClr val="19686C"/>
                </a:solidFill>
                <a:effectLst/>
                <a:uLnTx/>
                <a:uFillTx/>
              </a:rPr>
              <a:t>, </a:t>
            </a:r>
            <a:r>
              <a:rPr kumimoji="0" lang="sl-SI" sz="1800" b="0" i="0" u="none" strike="noStrike" kern="0" cap="none" spc="0" normalizeH="0" baseline="0" noProof="0" dirty="0">
                <a:ln>
                  <a:noFill/>
                </a:ln>
                <a:solidFill>
                  <a:prstClr val="black"/>
                </a:solidFill>
                <a:effectLst/>
                <a:uLnTx/>
                <a:uFillTx/>
              </a:rPr>
              <a:t>ki bo zajemal</a:t>
            </a:r>
          </a:p>
          <a:p>
            <a:pPr marL="0" marR="0" lvl="0" indent="0" defTabSz="914400" eaLnBrk="1" fontAlgn="auto" latinLnBrk="0" hangingPunct="1">
              <a:lnSpc>
                <a:spcPct val="100000"/>
              </a:lnSpc>
              <a:spcBef>
                <a:spcPts val="0"/>
              </a:spcBef>
              <a:spcAft>
                <a:spcPts val="0"/>
              </a:spcAft>
              <a:buClrTx/>
              <a:buSzTx/>
              <a:buFontTx/>
              <a:buNone/>
              <a:tabLst/>
              <a:defRPr/>
            </a:pPr>
            <a:r>
              <a:rPr kumimoji="0" lang="sl-SI" sz="1800" b="0" i="0" u="none" strike="noStrike" kern="0" cap="none" spc="0" normalizeH="0" baseline="0" noProof="0" dirty="0">
                <a:ln>
                  <a:noFill/>
                </a:ln>
                <a:solidFill>
                  <a:prstClr val="black"/>
                </a:solidFill>
                <a:effectLst/>
                <a:uLnTx/>
                <a:uFillTx/>
              </a:rPr>
              <a:t>financiranje iz štirih skladov.</a:t>
            </a:r>
          </a:p>
        </p:txBody>
      </p:sp>
      <p:graphicFrame>
        <p:nvGraphicFramePr>
          <p:cNvPr id="7" name="Diagram 6"/>
          <p:cNvGraphicFramePr/>
          <p:nvPr>
            <p:extLst>
              <p:ext uri="{D42A27DB-BD31-4B8C-83A1-F6EECF244321}">
                <p14:modId xmlns:p14="http://schemas.microsoft.com/office/powerpoint/2010/main" val="4108580234"/>
              </p:ext>
            </p:extLst>
          </p:nvPr>
        </p:nvGraphicFramePr>
        <p:xfrm>
          <a:off x="760781" y="2039148"/>
          <a:ext cx="6032022" cy="4043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PoljeZBesedilom 8"/>
          <p:cNvSpPr txBox="1"/>
          <p:nvPr/>
        </p:nvSpPr>
        <p:spPr>
          <a:xfrm>
            <a:off x="948671" y="6240221"/>
            <a:ext cx="3091543"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l-SI" sz="1200" b="0" i="0" u="none" strike="noStrike" kern="0" cap="none" spc="0" normalizeH="0" baseline="0" noProof="0" dirty="0">
                <a:ln>
                  <a:noFill/>
                </a:ln>
                <a:solidFill>
                  <a:prstClr val="black"/>
                </a:solidFill>
                <a:effectLst/>
                <a:uLnTx/>
                <a:uFillTx/>
              </a:rPr>
              <a:t>* Glede na določen finančni razrez s strani EK.</a:t>
            </a:r>
          </a:p>
        </p:txBody>
      </p:sp>
      <p:sp>
        <p:nvSpPr>
          <p:cNvPr id="10" name="PoljeZBesedilom 9"/>
          <p:cNvSpPr txBox="1"/>
          <p:nvPr/>
        </p:nvSpPr>
        <p:spPr>
          <a:xfrm>
            <a:off x="7021632" y="2938598"/>
            <a:ext cx="4418885" cy="1940957"/>
          </a:xfrm>
          <a:prstGeom prst="roundRect">
            <a:avLst/>
          </a:prstGeom>
          <a:solidFill>
            <a:srgbClr val="94AD7F">
              <a:alpha val="50000"/>
            </a:srgb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defRPr/>
            </a:pPr>
            <a:r>
              <a:rPr lang="sl-SI" kern="0" dirty="0">
                <a:solidFill>
                  <a:prstClr val="black"/>
                </a:solidFill>
              </a:rPr>
              <a:t>Stopnja sofinanciranja projektov </a:t>
            </a:r>
          </a:p>
          <a:p>
            <a:pPr lvl="0">
              <a:defRPr/>
            </a:pPr>
            <a:r>
              <a:rPr lang="sl-SI" kern="0" dirty="0">
                <a:solidFill>
                  <a:prstClr val="black"/>
                </a:solidFill>
              </a:rPr>
              <a:t>v obdobju 2021 – 2027:</a:t>
            </a:r>
          </a:p>
          <a:p>
            <a:pPr marL="285750" lvl="0" indent="-285750">
              <a:buFont typeface="Wingdings" panose="05000000000000000000" pitchFamily="2" charset="2"/>
              <a:buChar char="ü"/>
              <a:defRPr/>
            </a:pPr>
            <a:r>
              <a:rPr lang="sl-SI" kern="0" dirty="0">
                <a:solidFill>
                  <a:prstClr val="black"/>
                </a:solidFill>
              </a:rPr>
              <a:t>kohezijska regija ZAHODNA Slovenija: </a:t>
            </a:r>
          </a:p>
          <a:p>
            <a:pPr lvl="0">
              <a:defRPr/>
            </a:pPr>
            <a:r>
              <a:rPr lang="sl-SI" kern="0" dirty="0">
                <a:solidFill>
                  <a:prstClr val="black"/>
                </a:solidFill>
              </a:rPr>
              <a:t>	</a:t>
            </a:r>
            <a:r>
              <a:rPr lang="sl-SI" kern="0" dirty="0" err="1">
                <a:solidFill>
                  <a:prstClr val="black"/>
                </a:solidFill>
              </a:rPr>
              <a:t>max</a:t>
            </a:r>
            <a:r>
              <a:rPr lang="sl-SI" kern="0" dirty="0">
                <a:solidFill>
                  <a:prstClr val="black"/>
                </a:solidFill>
              </a:rPr>
              <a:t>. 40%</a:t>
            </a:r>
          </a:p>
          <a:p>
            <a:pPr marL="285750" lvl="0" indent="-285750">
              <a:buFont typeface="Wingdings" panose="05000000000000000000" pitchFamily="2" charset="2"/>
              <a:buChar char="ü"/>
              <a:defRPr/>
            </a:pPr>
            <a:r>
              <a:rPr lang="sl-SI" kern="0" dirty="0">
                <a:solidFill>
                  <a:prstClr val="black"/>
                </a:solidFill>
              </a:rPr>
              <a:t>kohezijska regija VZHODNA Slovenija: </a:t>
            </a:r>
          </a:p>
          <a:p>
            <a:pPr lvl="0">
              <a:defRPr/>
            </a:pPr>
            <a:r>
              <a:rPr lang="sl-SI" kern="0" dirty="0">
                <a:solidFill>
                  <a:prstClr val="black"/>
                </a:solidFill>
              </a:rPr>
              <a:t>	</a:t>
            </a:r>
            <a:r>
              <a:rPr lang="sl-SI" kern="0" dirty="0" err="1">
                <a:solidFill>
                  <a:prstClr val="black"/>
                </a:solidFill>
              </a:rPr>
              <a:t>max</a:t>
            </a:r>
            <a:r>
              <a:rPr lang="sl-SI" kern="0" dirty="0">
                <a:solidFill>
                  <a:prstClr val="black"/>
                </a:solidFill>
              </a:rPr>
              <a:t>. 85% </a:t>
            </a:r>
          </a:p>
        </p:txBody>
      </p:sp>
      <p:pic>
        <p:nvPicPr>
          <p:cNvPr id="11" name="Slika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02147" y="470107"/>
            <a:ext cx="2789853" cy="585298"/>
          </a:xfrm>
          <a:prstGeom prst="rect">
            <a:avLst/>
          </a:prstGeom>
        </p:spPr>
      </p:pic>
      <p:sp>
        <p:nvSpPr>
          <p:cNvPr id="12"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Tree>
    <p:extLst>
      <p:ext uri="{BB962C8B-B14F-4D97-AF65-F5344CB8AC3E}">
        <p14:creationId xmlns:p14="http://schemas.microsoft.com/office/powerpoint/2010/main" val="1375680597"/>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Označba mesta vsebin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flipV="1">
            <a:off x="1848" y="-20596"/>
            <a:ext cx="4279127" cy="1054842"/>
          </a:xfrm>
          <a:prstGeom prst="rect">
            <a:avLst/>
          </a:prstGeom>
        </p:spPr>
      </p:pic>
      <p:pic>
        <p:nvPicPr>
          <p:cNvPr id="30" name="Označba mesta vsebin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rot="10800000" flipV="1">
            <a:off x="7912873" y="5818566"/>
            <a:ext cx="4279127" cy="1054842"/>
          </a:xfrm>
          <a:prstGeom prst="rect">
            <a:avLst/>
          </a:prstGeom>
        </p:spPr>
      </p:pic>
      <p:grpSp>
        <p:nvGrpSpPr>
          <p:cNvPr id="49" name="04"/>
          <p:cNvGrpSpPr/>
          <p:nvPr/>
        </p:nvGrpSpPr>
        <p:grpSpPr>
          <a:xfrm>
            <a:off x="3662363" y="3394075"/>
            <a:ext cx="2890838" cy="2547938"/>
            <a:chOff x="3662363" y="3394075"/>
            <a:chExt cx="2890838" cy="2547938"/>
          </a:xfrm>
        </p:grpSpPr>
        <p:sp>
          <p:nvSpPr>
            <p:cNvPr id="16" name="Freeform 8"/>
            <p:cNvSpPr>
              <a:spLocks/>
            </p:cNvSpPr>
            <p:nvPr/>
          </p:nvSpPr>
          <p:spPr bwMode="auto">
            <a:xfrm>
              <a:off x="3662363" y="3470275"/>
              <a:ext cx="2890838" cy="2471738"/>
            </a:xfrm>
            <a:custGeom>
              <a:avLst/>
              <a:gdLst>
                <a:gd name="T0" fmla="*/ 164 w 759"/>
                <a:gd name="T1" fmla="*/ 0 h 649"/>
                <a:gd name="T2" fmla="*/ 101 w 759"/>
                <a:gd name="T3" fmla="*/ 30 h 649"/>
                <a:gd name="T4" fmla="*/ 0 w 759"/>
                <a:gd name="T5" fmla="*/ 154 h 649"/>
                <a:gd name="T6" fmla="*/ 639 w 759"/>
                <a:gd name="T7" fmla="*/ 649 h 649"/>
                <a:gd name="T8" fmla="*/ 759 w 759"/>
                <a:gd name="T9" fmla="*/ 638 h 649"/>
                <a:gd name="T10" fmla="*/ 656 w 759"/>
                <a:gd name="T11" fmla="*/ 543 h 649"/>
                <a:gd name="T12" fmla="*/ 621 w 759"/>
                <a:gd name="T13" fmla="*/ 464 h 649"/>
                <a:gd name="T14" fmla="*/ 164 w 759"/>
                <a:gd name="T15" fmla="*/ 0 h 6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9" h="649">
                  <a:moveTo>
                    <a:pt x="164" y="0"/>
                  </a:moveTo>
                  <a:cubicBezTo>
                    <a:pt x="142" y="7"/>
                    <a:pt x="121" y="17"/>
                    <a:pt x="101" y="30"/>
                  </a:cubicBezTo>
                  <a:cubicBezTo>
                    <a:pt x="54" y="59"/>
                    <a:pt x="19" y="103"/>
                    <a:pt x="0" y="154"/>
                  </a:cubicBezTo>
                  <a:cubicBezTo>
                    <a:pt x="73" y="439"/>
                    <a:pt x="332" y="649"/>
                    <a:pt x="639" y="649"/>
                  </a:cubicBezTo>
                  <a:cubicBezTo>
                    <a:pt x="680" y="649"/>
                    <a:pt x="720" y="645"/>
                    <a:pt x="759" y="638"/>
                  </a:cubicBezTo>
                  <a:cubicBezTo>
                    <a:pt x="718" y="615"/>
                    <a:pt x="682" y="583"/>
                    <a:pt x="656" y="543"/>
                  </a:cubicBezTo>
                  <a:cubicBezTo>
                    <a:pt x="640" y="518"/>
                    <a:pt x="628" y="491"/>
                    <a:pt x="621" y="464"/>
                  </a:cubicBezTo>
                  <a:cubicBezTo>
                    <a:pt x="370" y="454"/>
                    <a:pt x="170" y="251"/>
                    <a:pt x="164" y="0"/>
                  </a:cubicBezTo>
                  <a:close/>
                </a:path>
              </a:pathLst>
            </a:custGeom>
            <a:solidFill>
              <a:srgbClr val="B25F4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7" name="Freeform 9"/>
            <p:cNvSpPr>
              <a:spLocks/>
            </p:cNvSpPr>
            <p:nvPr/>
          </p:nvSpPr>
          <p:spPr bwMode="auto">
            <a:xfrm>
              <a:off x="4286250" y="3394075"/>
              <a:ext cx="1793875" cy="1843088"/>
            </a:xfrm>
            <a:custGeom>
              <a:avLst/>
              <a:gdLst>
                <a:gd name="T0" fmla="*/ 471 w 471"/>
                <a:gd name="T1" fmla="*/ 289 h 484"/>
                <a:gd name="T2" fmla="*/ 196 w 471"/>
                <a:gd name="T3" fmla="*/ 36 h 484"/>
                <a:gd name="T4" fmla="*/ 0 w 471"/>
                <a:gd name="T5" fmla="*/ 20 h 484"/>
                <a:gd name="T6" fmla="*/ 457 w 471"/>
                <a:gd name="T7" fmla="*/ 484 h 484"/>
                <a:gd name="T8" fmla="*/ 471 w 471"/>
                <a:gd name="T9" fmla="*/ 289 h 484"/>
              </a:gdLst>
              <a:ahLst/>
              <a:cxnLst>
                <a:cxn ang="0">
                  <a:pos x="T0" y="T1"/>
                </a:cxn>
                <a:cxn ang="0">
                  <a:pos x="T2" y="T3"/>
                </a:cxn>
                <a:cxn ang="0">
                  <a:pos x="T4" y="T5"/>
                </a:cxn>
                <a:cxn ang="0">
                  <a:pos x="T6" y="T7"/>
                </a:cxn>
                <a:cxn ang="0">
                  <a:pos x="T8" y="T9"/>
                </a:cxn>
              </a:cxnLst>
              <a:rect l="0" t="0" r="r" b="b"/>
              <a:pathLst>
                <a:path w="471" h="484">
                  <a:moveTo>
                    <a:pt x="471" y="289"/>
                  </a:moveTo>
                  <a:cubicBezTo>
                    <a:pt x="327" y="287"/>
                    <a:pt x="210" y="177"/>
                    <a:pt x="196" y="36"/>
                  </a:cubicBezTo>
                  <a:cubicBezTo>
                    <a:pt x="136" y="5"/>
                    <a:pt x="65" y="0"/>
                    <a:pt x="0" y="20"/>
                  </a:cubicBezTo>
                  <a:cubicBezTo>
                    <a:pt x="6" y="271"/>
                    <a:pt x="206" y="474"/>
                    <a:pt x="457" y="484"/>
                  </a:cubicBezTo>
                  <a:cubicBezTo>
                    <a:pt x="439" y="419"/>
                    <a:pt x="444" y="350"/>
                    <a:pt x="471" y="289"/>
                  </a:cubicBezTo>
                  <a:close/>
                </a:path>
              </a:pathLst>
            </a:custGeom>
            <a:solidFill>
              <a:srgbClr val="E9875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48" name="03"/>
          <p:cNvGrpSpPr/>
          <p:nvPr/>
        </p:nvGrpSpPr>
        <p:grpSpPr>
          <a:xfrm>
            <a:off x="6061075" y="2970213"/>
            <a:ext cx="2547938" cy="2892425"/>
            <a:chOff x="6061075" y="2970213"/>
            <a:chExt cx="2547938" cy="2892425"/>
          </a:xfrm>
        </p:grpSpPr>
        <p:sp>
          <p:nvSpPr>
            <p:cNvPr id="18" name="Freeform 10"/>
            <p:cNvSpPr>
              <a:spLocks/>
            </p:cNvSpPr>
            <p:nvPr/>
          </p:nvSpPr>
          <p:spPr bwMode="auto">
            <a:xfrm>
              <a:off x="6137275" y="2970213"/>
              <a:ext cx="2471738" cy="2892425"/>
            </a:xfrm>
            <a:custGeom>
              <a:avLst/>
              <a:gdLst>
                <a:gd name="T0" fmla="*/ 0 w 649"/>
                <a:gd name="T1" fmla="*/ 595 h 759"/>
                <a:gd name="T2" fmla="*/ 29 w 649"/>
                <a:gd name="T3" fmla="*/ 658 h 759"/>
                <a:gd name="T4" fmla="*/ 154 w 649"/>
                <a:gd name="T5" fmla="*/ 759 h 759"/>
                <a:gd name="T6" fmla="*/ 649 w 649"/>
                <a:gd name="T7" fmla="*/ 120 h 759"/>
                <a:gd name="T8" fmla="*/ 638 w 649"/>
                <a:gd name="T9" fmla="*/ 0 h 759"/>
                <a:gd name="T10" fmla="*/ 543 w 649"/>
                <a:gd name="T11" fmla="*/ 103 h 759"/>
                <a:gd name="T12" fmla="*/ 464 w 649"/>
                <a:gd name="T13" fmla="*/ 139 h 759"/>
                <a:gd name="T14" fmla="*/ 0 w 649"/>
                <a:gd name="T15" fmla="*/ 595 h 7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9" h="759">
                  <a:moveTo>
                    <a:pt x="0" y="595"/>
                  </a:moveTo>
                  <a:cubicBezTo>
                    <a:pt x="7" y="617"/>
                    <a:pt x="17" y="638"/>
                    <a:pt x="29" y="658"/>
                  </a:cubicBezTo>
                  <a:cubicBezTo>
                    <a:pt x="59" y="705"/>
                    <a:pt x="103" y="740"/>
                    <a:pt x="154" y="759"/>
                  </a:cubicBezTo>
                  <a:cubicBezTo>
                    <a:pt x="439" y="686"/>
                    <a:pt x="649" y="428"/>
                    <a:pt x="649" y="120"/>
                  </a:cubicBezTo>
                  <a:cubicBezTo>
                    <a:pt x="649" y="79"/>
                    <a:pt x="645" y="39"/>
                    <a:pt x="638" y="0"/>
                  </a:cubicBezTo>
                  <a:cubicBezTo>
                    <a:pt x="615" y="41"/>
                    <a:pt x="583" y="77"/>
                    <a:pt x="543" y="103"/>
                  </a:cubicBezTo>
                  <a:cubicBezTo>
                    <a:pt x="518" y="119"/>
                    <a:pt x="491" y="131"/>
                    <a:pt x="464" y="139"/>
                  </a:cubicBezTo>
                  <a:cubicBezTo>
                    <a:pt x="454" y="389"/>
                    <a:pt x="251" y="589"/>
                    <a:pt x="0" y="595"/>
                  </a:cubicBezTo>
                  <a:close/>
                </a:path>
              </a:pathLst>
            </a:custGeom>
            <a:solidFill>
              <a:srgbClr val="C21E5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 name="Freeform 11"/>
            <p:cNvSpPr>
              <a:spLocks/>
            </p:cNvSpPr>
            <p:nvPr/>
          </p:nvSpPr>
          <p:spPr bwMode="auto">
            <a:xfrm>
              <a:off x="6061075" y="3443288"/>
              <a:ext cx="1843088" cy="1793875"/>
            </a:xfrm>
            <a:custGeom>
              <a:avLst/>
              <a:gdLst>
                <a:gd name="T0" fmla="*/ 289 w 484"/>
                <a:gd name="T1" fmla="*/ 0 h 471"/>
                <a:gd name="T2" fmla="*/ 36 w 484"/>
                <a:gd name="T3" fmla="*/ 275 h 471"/>
                <a:gd name="T4" fmla="*/ 20 w 484"/>
                <a:gd name="T5" fmla="*/ 471 h 471"/>
                <a:gd name="T6" fmla="*/ 484 w 484"/>
                <a:gd name="T7" fmla="*/ 15 h 471"/>
                <a:gd name="T8" fmla="*/ 289 w 484"/>
                <a:gd name="T9" fmla="*/ 0 h 471"/>
              </a:gdLst>
              <a:ahLst/>
              <a:cxnLst>
                <a:cxn ang="0">
                  <a:pos x="T0" y="T1"/>
                </a:cxn>
                <a:cxn ang="0">
                  <a:pos x="T2" y="T3"/>
                </a:cxn>
                <a:cxn ang="0">
                  <a:pos x="T4" y="T5"/>
                </a:cxn>
                <a:cxn ang="0">
                  <a:pos x="T6" y="T7"/>
                </a:cxn>
                <a:cxn ang="0">
                  <a:pos x="T8" y="T9"/>
                </a:cxn>
              </a:cxnLst>
              <a:rect l="0" t="0" r="r" b="b"/>
              <a:pathLst>
                <a:path w="484" h="471">
                  <a:moveTo>
                    <a:pt x="289" y="0"/>
                  </a:moveTo>
                  <a:cubicBezTo>
                    <a:pt x="287" y="144"/>
                    <a:pt x="177" y="261"/>
                    <a:pt x="36" y="275"/>
                  </a:cubicBezTo>
                  <a:cubicBezTo>
                    <a:pt x="5" y="335"/>
                    <a:pt x="0" y="406"/>
                    <a:pt x="20" y="471"/>
                  </a:cubicBezTo>
                  <a:cubicBezTo>
                    <a:pt x="271" y="465"/>
                    <a:pt x="474" y="265"/>
                    <a:pt x="484" y="15"/>
                  </a:cubicBezTo>
                  <a:cubicBezTo>
                    <a:pt x="419" y="32"/>
                    <a:pt x="350" y="27"/>
                    <a:pt x="289" y="0"/>
                  </a:cubicBezTo>
                  <a:close/>
                </a:path>
              </a:pathLst>
            </a:custGeom>
            <a:solidFill>
              <a:srgbClr val="6C61A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47" name="02"/>
          <p:cNvGrpSpPr/>
          <p:nvPr/>
        </p:nvGrpSpPr>
        <p:grpSpPr>
          <a:xfrm>
            <a:off x="5638800" y="912813"/>
            <a:ext cx="2889250" cy="2549525"/>
            <a:chOff x="5638800" y="912813"/>
            <a:chExt cx="2889250" cy="2549525"/>
          </a:xfrm>
        </p:grpSpPr>
        <p:sp>
          <p:nvSpPr>
            <p:cNvPr id="20" name="Freeform 12"/>
            <p:cNvSpPr>
              <a:spLocks/>
            </p:cNvSpPr>
            <p:nvPr/>
          </p:nvSpPr>
          <p:spPr bwMode="auto">
            <a:xfrm>
              <a:off x="5638800" y="912813"/>
              <a:ext cx="2889250" cy="2473325"/>
            </a:xfrm>
            <a:custGeom>
              <a:avLst/>
              <a:gdLst>
                <a:gd name="T0" fmla="*/ 595 w 759"/>
                <a:gd name="T1" fmla="*/ 649 h 649"/>
                <a:gd name="T2" fmla="*/ 658 w 759"/>
                <a:gd name="T3" fmla="*/ 620 h 649"/>
                <a:gd name="T4" fmla="*/ 759 w 759"/>
                <a:gd name="T5" fmla="*/ 495 h 649"/>
                <a:gd name="T6" fmla="*/ 120 w 759"/>
                <a:gd name="T7" fmla="*/ 0 h 649"/>
                <a:gd name="T8" fmla="*/ 0 w 759"/>
                <a:gd name="T9" fmla="*/ 11 h 649"/>
                <a:gd name="T10" fmla="*/ 103 w 759"/>
                <a:gd name="T11" fmla="*/ 106 h 649"/>
                <a:gd name="T12" fmla="*/ 138 w 759"/>
                <a:gd name="T13" fmla="*/ 185 h 649"/>
                <a:gd name="T14" fmla="*/ 595 w 759"/>
                <a:gd name="T15" fmla="*/ 649 h 6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9" h="649">
                  <a:moveTo>
                    <a:pt x="595" y="649"/>
                  </a:moveTo>
                  <a:cubicBezTo>
                    <a:pt x="617" y="642"/>
                    <a:pt x="638" y="632"/>
                    <a:pt x="658" y="620"/>
                  </a:cubicBezTo>
                  <a:cubicBezTo>
                    <a:pt x="705" y="590"/>
                    <a:pt x="740" y="546"/>
                    <a:pt x="759" y="495"/>
                  </a:cubicBezTo>
                  <a:cubicBezTo>
                    <a:pt x="686" y="210"/>
                    <a:pt x="427" y="0"/>
                    <a:pt x="120" y="0"/>
                  </a:cubicBezTo>
                  <a:cubicBezTo>
                    <a:pt x="79" y="0"/>
                    <a:pt x="39" y="4"/>
                    <a:pt x="0" y="11"/>
                  </a:cubicBezTo>
                  <a:cubicBezTo>
                    <a:pt x="41" y="34"/>
                    <a:pt x="77" y="66"/>
                    <a:pt x="103" y="106"/>
                  </a:cubicBezTo>
                  <a:cubicBezTo>
                    <a:pt x="119" y="131"/>
                    <a:pt x="131" y="158"/>
                    <a:pt x="138" y="185"/>
                  </a:cubicBezTo>
                  <a:cubicBezTo>
                    <a:pt x="389" y="195"/>
                    <a:pt x="589" y="398"/>
                    <a:pt x="595" y="649"/>
                  </a:cubicBezTo>
                  <a:close/>
                </a:path>
              </a:pathLst>
            </a:custGeom>
            <a:solidFill>
              <a:srgbClr val="3FC6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1" name="Freeform 13"/>
            <p:cNvSpPr>
              <a:spLocks/>
            </p:cNvSpPr>
            <p:nvPr/>
          </p:nvSpPr>
          <p:spPr bwMode="auto">
            <a:xfrm>
              <a:off x="6110288" y="1617663"/>
              <a:ext cx="1793875" cy="1844675"/>
            </a:xfrm>
            <a:custGeom>
              <a:avLst/>
              <a:gdLst>
                <a:gd name="T0" fmla="*/ 0 w 471"/>
                <a:gd name="T1" fmla="*/ 195 h 484"/>
                <a:gd name="T2" fmla="*/ 275 w 471"/>
                <a:gd name="T3" fmla="*/ 448 h 484"/>
                <a:gd name="T4" fmla="*/ 471 w 471"/>
                <a:gd name="T5" fmla="*/ 464 h 484"/>
                <a:gd name="T6" fmla="*/ 14 w 471"/>
                <a:gd name="T7" fmla="*/ 0 h 484"/>
                <a:gd name="T8" fmla="*/ 0 w 471"/>
                <a:gd name="T9" fmla="*/ 195 h 484"/>
              </a:gdLst>
              <a:ahLst/>
              <a:cxnLst>
                <a:cxn ang="0">
                  <a:pos x="T0" y="T1"/>
                </a:cxn>
                <a:cxn ang="0">
                  <a:pos x="T2" y="T3"/>
                </a:cxn>
                <a:cxn ang="0">
                  <a:pos x="T4" y="T5"/>
                </a:cxn>
                <a:cxn ang="0">
                  <a:pos x="T6" y="T7"/>
                </a:cxn>
                <a:cxn ang="0">
                  <a:pos x="T8" y="T9"/>
                </a:cxn>
              </a:cxnLst>
              <a:rect l="0" t="0" r="r" b="b"/>
              <a:pathLst>
                <a:path w="471" h="484">
                  <a:moveTo>
                    <a:pt x="0" y="195"/>
                  </a:moveTo>
                  <a:cubicBezTo>
                    <a:pt x="144" y="197"/>
                    <a:pt x="261" y="307"/>
                    <a:pt x="275" y="448"/>
                  </a:cubicBezTo>
                  <a:cubicBezTo>
                    <a:pt x="335" y="479"/>
                    <a:pt x="406" y="484"/>
                    <a:pt x="471" y="464"/>
                  </a:cubicBezTo>
                  <a:cubicBezTo>
                    <a:pt x="465" y="213"/>
                    <a:pt x="265" y="10"/>
                    <a:pt x="14" y="0"/>
                  </a:cubicBezTo>
                  <a:cubicBezTo>
                    <a:pt x="32" y="65"/>
                    <a:pt x="27" y="134"/>
                    <a:pt x="0" y="195"/>
                  </a:cubicBezTo>
                  <a:close/>
                </a:path>
              </a:pathLst>
            </a:custGeom>
            <a:solidFill>
              <a:srgbClr val="17769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46" name="01"/>
          <p:cNvGrpSpPr/>
          <p:nvPr/>
        </p:nvGrpSpPr>
        <p:grpSpPr>
          <a:xfrm>
            <a:off x="3582988" y="993775"/>
            <a:ext cx="2546350" cy="2890838"/>
            <a:chOff x="3582988" y="993775"/>
            <a:chExt cx="2546350" cy="2890838"/>
          </a:xfrm>
        </p:grpSpPr>
        <p:sp>
          <p:nvSpPr>
            <p:cNvPr id="14" name="Freeform 6"/>
            <p:cNvSpPr>
              <a:spLocks/>
            </p:cNvSpPr>
            <p:nvPr/>
          </p:nvSpPr>
          <p:spPr bwMode="auto">
            <a:xfrm>
              <a:off x="3582988" y="993775"/>
              <a:ext cx="2470150" cy="2890838"/>
            </a:xfrm>
            <a:custGeom>
              <a:avLst/>
              <a:gdLst>
                <a:gd name="T0" fmla="*/ 649 w 649"/>
                <a:gd name="T1" fmla="*/ 164 h 759"/>
                <a:gd name="T2" fmla="*/ 620 w 649"/>
                <a:gd name="T3" fmla="*/ 101 h 759"/>
                <a:gd name="T4" fmla="*/ 495 w 649"/>
                <a:gd name="T5" fmla="*/ 0 h 759"/>
                <a:gd name="T6" fmla="*/ 0 w 649"/>
                <a:gd name="T7" fmla="*/ 639 h 759"/>
                <a:gd name="T8" fmla="*/ 11 w 649"/>
                <a:gd name="T9" fmla="*/ 759 h 759"/>
                <a:gd name="T10" fmla="*/ 106 w 649"/>
                <a:gd name="T11" fmla="*/ 656 h 759"/>
                <a:gd name="T12" fmla="*/ 185 w 649"/>
                <a:gd name="T13" fmla="*/ 621 h 759"/>
                <a:gd name="T14" fmla="*/ 649 w 649"/>
                <a:gd name="T15" fmla="*/ 164 h 7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9" h="759">
                  <a:moveTo>
                    <a:pt x="649" y="164"/>
                  </a:moveTo>
                  <a:cubicBezTo>
                    <a:pt x="642" y="142"/>
                    <a:pt x="632" y="121"/>
                    <a:pt x="620" y="101"/>
                  </a:cubicBezTo>
                  <a:cubicBezTo>
                    <a:pt x="590" y="54"/>
                    <a:pt x="546" y="19"/>
                    <a:pt x="495" y="0"/>
                  </a:cubicBezTo>
                  <a:cubicBezTo>
                    <a:pt x="210" y="73"/>
                    <a:pt x="0" y="332"/>
                    <a:pt x="0" y="639"/>
                  </a:cubicBezTo>
                  <a:cubicBezTo>
                    <a:pt x="0" y="680"/>
                    <a:pt x="4" y="720"/>
                    <a:pt x="11" y="759"/>
                  </a:cubicBezTo>
                  <a:cubicBezTo>
                    <a:pt x="34" y="718"/>
                    <a:pt x="66" y="682"/>
                    <a:pt x="106" y="656"/>
                  </a:cubicBezTo>
                  <a:cubicBezTo>
                    <a:pt x="131" y="640"/>
                    <a:pt x="158" y="628"/>
                    <a:pt x="185" y="621"/>
                  </a:cubicBezTo>
                  <a:cubicBezTo>
                    <a:pt x="195" y="370"/>
                    <a:pt x="398" y="170"/>
                    <a:pt x="649" y="164"/>
                  </a:cubicBezTo>
                  <a:close/>
                </a:path>
              </a:pathLst>
            </a:custGeom>
            <a:solidFill>
              <a:srgbClr val="27717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5" name="Freeform 7"/>
            <p:cNvSpPr>
              <a:spLocks/>
            </p:cNvSpPr>
            <p:nvPr/>
          </p:nvSpPr>
          <p:spPr bwMode="auto">
            <a:xfrm>
              <a:off x="4286250" y="1617663"/>
              <a:ext cx="1843088" cy="1795463"/>
            </a:xfrm>
            <a:custGeom>
              <a:avLst/>
              <a:gdLst>
                <a:gd name="T0" fmla="*/ 195 w 484"/>
                <a:gd name="T1" fmla="*/ 471 h 471"/>
                <a:gd name="T2" fmla="*/ 448 w 484"/>
                <a:gd name="T3" fmla="*/ 196 h 471"/>
                <a:gd name="T4" fmla="*/ 464 w 484"/>
                <a:gd name="T5" fmla="*/ 0 h 471"/>
                <a:gd name="T6" fmla="*/ 0 w 484"/>
                <a:gd name="T7" fmla="*/ 457 h 471"/>
                <a:gd name="T8" fmla="*/ 195 w 484"/>
                <a:gd name="T9" fmla="*/ 471 h 471"/>
              </a:gdLst>
              <a:ahLst/>
              <a:cxnLst>
                <a:cxn ang="0">
                  <a:pos x="T0" y="T1"/>
                </a:cxn>
                <a:cxn ang="0">
                  <a:pos x="T2" y="T3"/>
                </a:cxn>
                <a:cxn ang="0">
                  <a:pos x="T4" y="T5"/>
                </a:cxn>
                <a:cxn ang="0">
                  <a:pos x="T6" y="T7"/>
                </a:cxn>
                <a:cxn ang="0">
                  <a:pos x="T8" y="T9"/>
                </a:cxn>
              </a:cxnLst>
              <a:rect l="0" t="0" r="r" b="b"/>
              <a:pathLst>
                <a:path w="484" h="471">
                  <a:moveTo>
                    <a:pt x="195" y="471"/>
                  </a:moveTo>
                  <a:cubicBezTo>
                    <a:pt x="197" y="327"/>
                    <a:pt x="307" y="210"/>
                    <a:pt x="448" y="196"/>
                  </a:cubicBezTo>
                  <a:cubicBezTo>
                    <a:pt x="479" y="136"/>
                    <a:pt x="484" y="65"/>
                    <a:pt x="464" y="0"/>
                  </a:cubicBezTo>
                  <a:cubicBezTo>
                    <a:pt x="213" y="6"/>
                    <a:pt x="10" y="206"/>
                    <a:pt x="0" y="457"/>
                  </a:cubicBezTo>
                  <a:cubicBezTo>
                    <a:pt x="65" y="439"/>
                    <a:pt x="134" y="444"/>
                    <a:pt x="195" y="471"/>
                  </a:cubicBezTo>
                  <a:close/>
                </a:path>
              </a:pathLst>
            </a:custGeom>
            <a:solidFill>
              <a:srgbClr val="43AC62"/>
            </a:solidFill>
            <a:ln>
              <a:noFill/>
            </a:ln>
            <a:effectLst>
              <a:outerShdw blurRad="50800" dist="50800" dir="5400000" algn="ctr" rotWithShape="0">
                <a:srgbClr val="4B7937"/>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sp>
        <p:nvSpPr>
          <p:cNvPr id="58" name="Text Placeholder 33"/>
          <p:cNvSpPr>
            <a:spLocks noGrp="1"/>
          </p:cNvSpPr>
          <p:nvPr>
            <p:ph type="body" sz="quarter" idx="11"/>
          </p:nvPr>
        </p:nvSpPr>
        <p:spPr>
          <a:xfrm>
            <a:off x="721811" y="1543040"/>
            <a:ext cx="2531746" cy="858842"/>
          </a:xfrm>
        </p:spPr>
        <p:txBody>
          <a:bodyPr/>
          <a:lstStyle/>
          <a:p>
            <a:pPr lvl="0"/>
            <a:r>
              <a:rPr lang="sl-SI" dirty="0">
                <a:solidFill>
                  <a:schemeClr val="tx2">
                    <a:lumMod val="60000"/>
                    <a:lumOff val="40000"/>
                  </a:schemeClr>
                </a:solidFill>
                <a:latin typeface="Calibri" panose="020F0502020204030204" pitchFamily="34" charset="0"/>
                <a:cs typeface="Calibri" panose="020F0502020204030204" pitchFamily="34" charset="0"/>
              </a:rPr>
              <a:t>Predstavlja približno 22% vseh razpoložljivih sredstev.</a:t>
            </a:r>
          </a:p>
          <a:p>
            <a:pPr lvl="0"/>
            <a:r>
              <a:rPr lang="sl-SI" u="sng" dirty="0">
                <a:latin typeface="Calibri" panose="020F0502020204030204" pitchFamily="34" charset="0"/>
                <a:cs typeface="Calibri" panose="020F0502020204030204" pitchFamily="34" charset="0"/>
              </a:rPr>
              <a:t>Namen sredstev</a:t>
            </a:r>
            <a:r>
              <a:rPr lang="sl-SI" dirty="0">
                <a:latin typeface="Calibri" panose="020F0502020204030204" pitchFamily="34" charset="0"/>
                <a:cs typeface="Calibri" panose="020F0502020204030204" pitchFamily="34" charset="0"/>
              </a:rPr>
              <a:t>: mehke vsebine – trg dela, izobraževanje, usposabljanje, nadgradnja veščin in socialna vključenost različnih družbenih skupin.</a:t>
            </a:r>
          </a:p>
          <a:p>
            <a:pPr lvl="0"/>
            <a:endParaRPr lang="en-US" dirty="0"/>
          </a:p>
        </p:txBody>
      </p:sp>
      <p:sp>
        <p:nvSpPr>
          <p:cNvPr id="59" name="Text Placeholder 34"/>
          <p:cNvSpPr>
            <a:spLocks noGrp="1"/>
          </p:cNvSpPr>
          <p:nvPr>
            <p:ph type="body" sz="quarter" idx="12"/>
          </p:nvPr>
        </p:nvSpPr>
        <p:spPr>
          <a:xfrm>
            <a:off x="8759056" y="997358"/>
            <a:ext cx="2993786" cy="541338"/>
          </a:xfrm>
        </p:spPr>
        <p:txBody>
          <a:bodyPr/>
          <a:lstStyle/>
          <a:p>
            <a:pPr algn="l"/>
            <a:r>
              <a:rPr lang="sl-SI" sz="1800" dirty="0">
                <a:solidFill>
                  <a:srgbClr val="2B7475"/>
                </a:solidFill>
                <a:latin typeface="Calibri" panose="020F0502020204030204" pitchFamily="34" charset="0"/>
                <a:cs typeface="Calibri" panose="020F0502020204030204" pitchFamily="34" charset="0"/>
              </a:rPr>
              <a:t>KOHEZIJSKI SKLAD (KS)</a:t>
            </a:r>
            <a:endParaRPr lang="ru-RU" sz="1800" dirty="0">
              <a:solidFill>
                <a:srgbClr val="2B7475"/>
              </a:solidFill>
              <a:latin typeface="Calibri" panose="020F0502020204030204" pitchFamily="34" charset="0"/>
              <a:cs typeface="Calibri" panose="020F0502020204030204" pitchFamily="34" charset="0"/>
            </a:endParaRPr>
          </a:p>
        </p:txBody>
      </p:sp>
      <p:sp>
        <p:nvSpPr>
          <p:cNvPr id="60" name="Text Placeholder 35"/>
          <p:cNvSpPr>
            <a:spLocks noGrp="1"/>
          </p:cNvSpPr>
          <p:nvPr>
            <p:ph type="body" sz="quarter" idx="13"/>
          </p:nvPr>
        </p:nvSpPr>
        <p:spPr>
          <a:xfrm>
            <a:off x="8609013" y="1500186"/>
            <a:ext cx="2603816" cy="793752"/>
          </a:xfrm>
        </p:spPr>
        <p:txBody>
          <a:bodyPr/>
          <a:lstStyle/>
          <a:p>
            <a:r>
              <a:rPr lang="sl-SI" dirty="0">
                <a:solidFill>
                  <a:schemeClr val="tx2">
                    <a:lumMod val="60000"/>
                    <a:lumOff val="40000"/>
                  </a:schemeClr>
                </a:solidFill>
                <a:latin typeface="Calibri" panose="020F0502020204030204" pitchFamily="34" charset="0"/>
                <a:cs typeface="Calibri" panose="020F0502020204030204" pitchFamily="34" charset="0"/>
              </a:rPr>
              <a:t>Predstavlja približno 22% vseh razpoložljivih sredstev.</a:t>
            </a:r>
          </a:p>
          <a:p>
            <a:r>
              <a:rPr lang="sl-SI" u="sng" dirty="0">
                <a:latin typeface="Calibri" panose="020F0502020204030204" pitchFamily="34" charset="0"/>
                <a:cs typeface="Calibri" panose="020F0502020204030204" pitchFamily="34" charset="0"/>
              </a:rPr>
              <a:t>Namen sredstev:</a:t>
            </a:r>
            <a:r>
              <a:rPr lang="sl-SI" dirty="0">
                <a:latin typeface="Calibri" panose="020F0502020204030204" pitchFamily="34" charset="0"/>
                <a:cs typeface="Calibri" panose="020F0502020204030204" pitchFamily="34" charset="0"/>
              </a:rPr>
              <a:t> „zelena“ </a:t>
            </a:r>
            <a:r>
              <a:rPr lang="sl-SI" dirty="0" err="1">
                <a:latin typeface="Calibri" panose="020F0502020204030204" pitchFamily="34" charset="0"/>
                <a:cs typeface="Calibri" panose="020F0502020204030204" pitchFamily="34" charset="0"/>
              </a:rPr>
              <a:t>okoljska</a:t>
            </a:r>
            <a:r>
              <a:rPr lang="sl-SI" dirty="0">
                <a:latin typeface="Calibri" panose="020F0502020204030204" pitchFamily="34" charset="0"/>
                <a:cs typeface="Calibri" panose="020F0502020204030204" pitchFamily="34" charset="0"/>
              </a:rPr>
              <a:t>, prometna in energetska infrastruktura, ki ne sme imeti negativnih posledic za okolje.</a:t>
            </a:r>
            <a:endParaRPr lang="sl-SI" u="sng" dirty="0">
              <a:latin typeface="Calibri" panose="020F0502020204030204" pitchFamily="34" charset="0"/>
              <a:cs typeface="Calibri" panose="020F0502020204030204" pitchFamily="34" charset="0"/>
            </a:endParaRPr>
          </a:p>
          <a:p>
            <a:pPr lvl="0" algn="l"/>
            <a:r>
              <a:rPr lang="en-US" dirty="0">
                <a:latin typeface="Calibri" panose="020F0502020204030204" pitchFamily="34" charset="0"/>
                <a:cs typeface="Calibri" panose="020F0502020204030204" pitchFamily="34" charset="0"/>
              </a:rPr>
              <a:t> </a:t>
            </a:r>
          </a:p>
        </p:txBody>
      </p:sp>
      <p:sp>
        <p:nvSpPr>
          <p:cNvPr id="61" name="Text Placeholder 36"/>
          <p:cNvSpPr>
            <a:spLocks noGrp="1"/>
          </p:cNvSpPr>
          <p:nvPr>
            <p:ph type="body" sz="quarter" idx="14"/>
          </p:nvPr>
        </p:nvSpPr>
        <p:spPr>
          <a:xfrm>
            <a:off x="511228" y="1001945"/>
            <a:ext cx="2531747" cy="541338"/>
          </a:xfrm>
        </p:spPr>
        <p:txBody>
          <a:bodyPr/>
          <a:lstStyle/>
          <a:p>
            <a:pPr algn="ctr"/>
            <a:r>
              <a:rPr lang="sl-SI" sz="1800" dirty="0">
                <a:solidFill>
                  <a:srgbClr val="4B7937"/>
                </a:solidFill>
                <a:latin typeface="Calibri" panose="020F0502020204030204" pitchFamily="34" charset="0"/>
                <a:cs typeface="Calibri" panose="020F0502020204030204" pitchFamily="34" charset="0"/>
              </a:rPr>
              <a:t> </a:t>
            </a:r>
            <a:r>
              <a:rPr lang="sl-SI" sz="1800" dirty="0">
                <a:solidFill>
                  <a:srgbClr val="19686C"/>
                </a:solidFill>
                <a:latin typeface="Calibri" panose="020F0502020204030204" pitchFamily="34" charset="0"/>
                <a:cs typeface="Calibri" panose="020F0502020204030204" pitchFamily="34" charset="0"/>
              </a:rPr>
              <a:t>EVROPSKI SOCIALNI SKLAD PLUS (ESS+)</a:t>
            </a:r>
            <a:endParaRPr lang="ru-RU" sz="1800" dirty="0">
              <a:solidFill>
                <a:srgbClr val="19686C"/>
              </a:solidFill>
              <a:latin typeface="Calibri" panose="020F0502020204030204" pitchFamily="34" charset="0"/>
              <a:cs typeface="Calibri" panose="020F0502020204030204" pitchFamily="34" charset="0"/>
            </a:endParaRPr>
          </a:p>
        </p:txBody>
      </p:sp>
      <p:sp>
        <p:nvSpPr>
          <p:cNvPr id="62" name="Text Placeholder 37"/>
          <p:cNvSpPr>
            <a:spLocks noGrp="1"/>
          </p:cNvSpPr>
          <p:nvPr>
            <p:ph type="body" sz="quarter" idx="15"/>
          </p:nvPr>
        </p:nvSpPr>
        <p:spPr>
          <a:xfrm>
            <a:off x="735009" y="4529709"/>
            <a:ext cx="2792096" cy="858842"/>
          </a:xfrm>
        </p:spPr>
        <p:txBody>
          <a:bodyPr/>
          <a:lstStyle/>
          <a:p>
            <a:pPr lvl="0"/>
            <a:r>
              <a:rPr lang="sl-SI" dirty="0">
                <a:solidFill>
                  <a:schemeClr val="tx2">
                    <a:lumMod val="60000"/>
                    <a:lumOff val="40000"/>
                  </a:schemeClr>
                </a:solidFill>
                <a:latin typeface="Calibri" panose="020F0502020204030204" pitchFamily="34" charset="0"/>
                <a:cs typeface="Calibri" panose="020F0502020204030204" pitchFamily="34" charset="0"/>
              </a:rPr>
              <a:t>Predstavlja približno 48% vseh razpoložljivih sredstev.</a:t>
            </a:r>
          </a:p>
          <a:p>
            <a:pPr lvl="0"/>
            <a:r>
              <a:rPr lang="sl-SI" u="sng" dirty="0">
                <a:latin typeface="Calibri" panose="020F0502020204030204" pitchFamily="34" charset="0"/>
                <a:cs typeface="Calibri" panose="020F0502020204030204" pitchFamily="34" charset="0"/>
              </a:rPr>
              <a:t>Namen sredstev:</a:t>
            </a:r>
            <a:r>
              <a:rPr lang="sl-SI" dirty="0">
                <a:latin typeface="Calibri" panose="020F0502020204030204" pitchFamily="34" charset="0"/>
                <a:cs typeface="Calibri" panose="020F0502020204030204" pitchFamily="34" charset="0"/>
              </a:rPr>
              <a:t> „pametne, inovativne in zelene“ vsebine – raziskave, razvoj, inovativnost, veščine, podjetništvo, krožno gospodarstvo, trajnostna raba energije, ohranjanje biotske raznovrstnosti.</a:t>
            </a:r>
            <a:endParaRPr lang="en-US" u="sng" dirty="0">
              <a:latin typeface="Calibri" panose="020F0502020204030204" pitchFamily="34" charset="0"/>
              <a:cs typeface="Calibri" panose="020F0502020204030204" pitchFamily="34" charset="0"/>
            </a:endParaRPr>
          </a:p>
        </p:txBody>
      </p:sp>
      <p:sp>
        <p:nvSpPr>
          <p:cNvPr id="63" name="Text Placeholder 38"/>
          <p:cNvSpPr>
            <a:spLocks noGrp="1"/>
          </p:cNvSpPr>
          <p:nvPr>
            <p:ph type="body" sz="quarter" idx="16"/>
          </p:nvPr>
        </p:nvSpPr>
        <p:spPr>
          <a:xfrm>
            <a:off x="686891" y="3797739"/>
            <a:ext cx="2853216" cy="811721"/>
          </a:xfrm>
        </p:spPr>
        <p:txBody>
          <a:bodyPr/>
          <a:lstStyle/>
          <a:p>
            <a:r>
              <a:rPr lang="sl-SI" sz="1800" dirty="0">
                <a:solidFill>
                  <a:srgbClr val="B25F41"/>
                </a:solidFill>
                <a:latin typeface="Calibri" panose="020F0502020204030204" pitchFamily="34" charset="0"/>
                <a:cs typeface="Calibri" panose="020F0502020204030204" pitchFamily="34" charset="0"/>
              </a:rPr>
              <a:t>EVROPSKI SKLAD ZA REGIONALNI RAZVOJ (ESRR)</a:t>
            </a:r>
            <a:endParaRPr lang="ru-RU" sz="1800" dirty="0">
              <a:solidFill>
                <a:srgbClr val="B25F41"/>
              </a:solidFill>
              <a:latin typeface="Calibri" panose="020F0502020204030204" pitchFamily="34" charset="0"/>
              <a:cs typeface="Calibri" panose="020F0502020204030204" pitchFamily="34" charset="0"/>
            </a:endParaRPr>
          </a:p>
        </p:txBody>
      </p:sp>
      <p:sp>
        <p:nvSpPr>
          <p:cNvPr id="64" name="Text Placeholder 39"/>
          <p:cNvSpPr>
            <a:spLocks noGrp="1"/>
          </p:cNvSpPr>
          <p:nvPr>
            <p:ph type="body" sz="quarter" idx="17"/>
          </p:nvPr>
        </p:nvSpPr>
        <p:spPr>
          <a:xfrm>
            <a:off x="9134317" y="3684929"/>
            <a:ext cx="2489516" cy="541338"/>
          </a:xfrm>
        </p:spPr>
        <p:txBody>
          <a:bodyPr/>
          <a:lstStyle/>
          <a:p>
            <a:pPr algn="ctr"/>
            <a:r>
              <a:rPr lang="sl-SI" sz="1800" dirty="0">
                <a:solidFill>
                  <a:srgbClr val="C21E56"/>
                </a:solidFill>
                <a:latin typeface="Calibri" panose="020F0502020204030204" pitchFamily="34" charset="0"/>
                <a:cs typeface="Calibri" panose="020F0502020204030204" pitchFamily="34" charset="0"/>
              </a:rPr>
              <a:t>SKLAD ZA PRAVIČNI PREHOD (SPP)</a:t>
            </a:r>
            <a:endParaRPr lang="ru-RU" sz="1800" dirty="0">
              <a:solidFill>
                <a:srgbClr val="C21E56"/>
              </a:solidFill>
              <a:latin typeface="Calibri" panose="020F0502020204030204" pitchFamily="34" charset="0"/>
              <a:cs typeface="Calibri" panose="020F0502020204030204" pitchFamily="34" charset="0"/>
            </a:endParaRPr>
          </a:p>
        </p:txBody>
      </p:sp>
      <p:sp>
        <p:nvSpPr>
          <p:cNvPr id="65" name="Text Placeholder 40"/>
          <p:cNvSpPr>
            <a:spLocks noGrp="1"/>
          </p:cNvSpPr>
          <p:nvPr>
            <p:ph type="body" sz="quarter" idx="18"/>
          </p:nvPr>
        </p:nvSpPr>
        <p:spPr>
          <a:xfrm>
            <a:off x="8869159" y="4430031"/>
            <a:ext cx="2603816" cy="793752"/>
          </a:xfrm>
        </p:spPr>
        <p:txBody>
          <a:bodyPr/>
          <a:lstStyle/>
          <a:p>
            <a:r>
              <a:rPr lang="sl-SI" dirty="0">
                <a:solidFill>
                  <a:schemeClr val="tx1">
                    <a:lumMod val="60000"/>
                    <a:lumOff val="40000"/>
                  </a:schemeClr>
                </a:solidFill>
                <a:latin typeface="Calibri" panose="020F0502020204030204" pitchFamily="34" charset="0"/>
                <a:cs typeface="Calibri" panose="020F0502020204030204" pitchFamily="34" charset="0"/>
              </a:rPr>
              <a:t>Predstavlja približno 8% vseh razpoložljivih sredstev.</a:t>
            </a:r>
          </a:p>
          <a:p>
            <a:r>
              <a:rPr lang="sl-SI" u="sng" dirty="0">
                <a:latin typeface="Calibri" panose="020F0502020204030204" pitchFamily="34" charset="0"/>
                <a:cs typeface="Calibri" panose="020F0502020204030204" pitchFamily="34" charset="0"/>
              </a:rPr>
              <a:t>Namen sredstev:</a:t>
            </a:r>
            <a:r>
              <a:rPr lang="sl-SI" dirty="0">
                <a:latin typeface="Calibri" panose="020F0502020204030204" pitchFamily="34" charset="0"/>
                <a:cs typeface="Calibri" panose="020F0502020204030204" pitchFamily="34" charset="0"/>
              </a:rPr>
              <a:t> Ustvarjanje ugodnejših pogojev za razvoj podjetništva in prekvalifikacije ter prezaposlovanja delovne sile. Prestrukturiranje dveh premogovno intenzivnih regij pri prehodu na čistejše vire energije (Savinjsko-Šaleška regija in Zasavje).</a:t>
            </a:r>
            <a:endParaRPr lang="ru-RU" u="sng" dirty="0">
              <a:latin typeface="Calibri" panose="020F0502020204030204" pitchFamily="34" charset="0"/>
              <a:cs typeface="Calibri" panose="020F0502020204030204" pitchFamily="34" charset="0"/>
            </a:endParaRPr>
          </a:p>
        </p:txBody>
      </p:sp>
      <p:sp>
        <p:nvSpPr>
          <p:cNvPr id="37" name="PoljeZBesedilom 36"/>
          <p:cNvSpPr txBox="1"/>
          <p:nvPr/>
        </p:nvSpPr>
        <p:spPr>
          <a:xfrm>
            <a:off x="26987" y="408464"/>
            <a:ext cx="6110288" cy="369332"/>
          </a:xfrm>
          <a:prstGeom prst="rect">
            <a:avLst/>
          </a:prstGeom>
          <a:solidFill>
            <a:srgbClr val="1C676B"/>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b="1" dirty="0">
                <a:solidFill>
                  <a:schemeClr val="accent2">
                    <a:lumMod val="20000"/>
                    <a:lumOff val="80000"/>
                  </a:schemeClr>
                </a:solidFill>
                <a:latin typeface="Calibri Light" panose="020F0302020204030204" pitchFamily="34" charset="0"/>
                <a:cs typeface="Calibri Light" panose="020F0302020204030204" pitchFamily="34" charset="0"/>
              </a:rPr>
              <a:t>   S</a:t>
            </a:r>
            <a:r>
              <a:rPr kumimoji="0" lang="sl-SI" sz="1800" b="1" i="0" u="none" strike="noStrike" kern="1200" cap="none" spc="0" normalizeH="0" baseline="0" noProof="0" dirty="0">
                <a:ln>
                  <a:noFill/>
                </a:ln>
                <a:solidFill>
                  <a:schemeClr val="accent2">
                    <a:lumMod val="20000"/>
                    <a:lumOff val="80000"/>
                  </a:schemeClr>
                </a:solidFill>
                <a:effectLst/>
                <a:uLnTx/>
                <a:uFillTx/>
                <a:latin typeface="Calibri Light" panose="020F0302020204030204" pitchFamily="34" charset="0"/>
                <a:cs typeface="Calibri Light" panose="020F0302020204030204" pitchFamily="34" charset="0"/>
              </a:rPr>
              <a:t>REDSTVA KOHEZIJSKE POLITIKE = SREDSTVA ŠTIRIH SKLADOV</a:t>
            </a:r>
          </a:p>
        </p:txBody>
      </p:sp>
      <p:sp>
        <p:nvSpPr>
          <p:cNvPr id="3" name="Pravokotnik 2"/>
          <p:cNvSpPr/>
          <p:nvPr/>
        </p:nvSpPr>
        <p:spPr>
          <a:xfrm>
            <a:off x="11339288" y="269507"/>
            <a:ext cx="615289" cy="47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2"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35" name="Slika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1216" y="327515"/>
            <a:ext cx="2789853" cy="585298"/>
          </a:xfrm>
          <a:prstGeom prst="rect">
            <a:avLst/>
          </a:prstGeom>
        </p:spPr>
      </p:pic>
      <p:pic>
        <p:nvPicPr>
          <p:cNvPr id="4" name="Slika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5525" y="1538696"/>
            <a:ext cx="1214700" cy="1157897"/>
          </a:xfrm>
          <a:prstGeom prst="rect">
            <a:avLst/>
          </a:prstGeom>
          <a:effectLst>
            <a:outerShdw blurRad="50800" dist="38100" dir="2700000" algn="tl" rotWithShape="0">
              <a:prstClr val="black">
                <a:alpha val="40000"/>
              </a:prstClr>
            </a:outerShdw>
          </a:effectLst>
        </p:spPr>
      </p:pic>
      <p:pic>
        <p:nvPicPr>
          <p:cNvPr id="5" name="Slika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3638" y="1460871"/>
            <a:ext cx="1259100" cy="1200221"/>
          </a:xfrm>
          <a:prstGeom prst="rect">
            <a:avLst/>
          </a:prstGeom>
          <a:effectLst>
            <a:outerShdw blurRad="50800" dist="38100" dir="2700000" algn="tl" rotWithShape="0">
              <a:prstClr val="black">
                <a:alpha val="40000"/>
              </a:prstClr>
            </a:outerShdw>
          </a:effectLst>
        </p:spPr>
      </p:pic>
      <p:pic>
        <p:nvPicPr>
          <p:cNvPr id="6" name="Slika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99911" y="3934196"/>
            <a:ext cx="1249668" cy="1271984"/>
          </a:xfrm>
          <a:prstGeom prst="rect">
            <a:avLst/>
          </a:prstGeom>
          <a:effectLst>
            <a:outerShdw blurRad="50800" dist="38100" dir="2700000" algn="tl" rotWithShape="0">
              <a:prstClr val="black">
                <a:alpha val="40000"/>
              </a:prstClr>
            </a:outerShdw>
          </a:effectLst>
        </p:spPr>
      </p:pic>
      <p:pic>
        <p:nvPicPr>
          <p:cNvPr id="7" name="Slika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28420" y="4160702"/>
            <a:ext cx="1019479" cy="97180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59231182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Slika 4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453396" y="5590156"/>
            <a:ext cx="2435242" cy="894369"/>
          </a:xfrm>
          <a:prstGeom prst="rect">
            <a:avLst/>
          </a:prstGeom>
        </p:spPr>
      </p:pic>
      <p:grpSp>
        <p:nvGrpSpPr>
          <p:cNvPr id="1115" name="Group 1115" descr="Group 1"/>
          <p:cNvGrpSpPr/>
          <p:nvPr/>
        </p:nvGrpSpPr>
        <p:grpSpPr>
          <a:xfrm>
            <a:off x="2049236" y="2140055"/>
            <a:ext cx="8170531" cy="2539390"/>
            <a:chOff x="-1" y="0"/>
            <a:chExt cx="8170529" cy="2539389"/>
          </a:xfrm>
        </p:grpSpPr>
        <p:sp>
          <p:nvSpPr>
            <p:cNvPr id="1086" name="Shape 1086" descr="Freeform: Shape 49"/>
            <p:cNvSpPr/>
            <p:nvPr/>
          </p:nvSpPr>
          <p:spPr>
            <a:xfrm>
              <a:off x="2434730" y="125425"/>
              <a:ext cx="1466946" cy="177458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999" y="0"/>
                  </a:lnTo>
                  <a:lnTo>
                    <a:pt x="0" y="14600"/>
                  </a:lnTo>
                  <a:lnTo>
                    <a:pt x="9822" y="21600"/>
                  </a:lnTo>
                  <a:lnTo>
                    <a:pt x="20601" y="14600"/>
                  </a:lnTo>
                  <a:close/>
                </a:path>
              </a:pathLst>
            </a:custGeom>
            <a:solidFill>
              <a:srgbClr val="D0D2D3"/>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cs typeface="Arial"/>
              </a:endParaRPr>
            </a:p>
          </p:txBody>
        </p:sp>
        <p:sp>
          <p:nvSpPr>
            <p:cNvPr id="1087" name="Shape 1087" descr="Freeform: Shape 50"/>
            <p:cNvSpPr/>
            <p:nvPr/>
          </p:nvSpPr>
          <p:spPr>
            <a:xfrm>
              <a:off x="4401711" y="125425"/>
              <a:ext cx="1466956" cy="177458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999" y="0"/>
                  </a:lnTo>
                  <a:lnTo>
                    <a:pt x="0" y="14600"/>
                  </a:lnTo>
                  <a:lnTo>
                    <a:pt x="9822" y="21600"/>
                  </a:lnTo>
                  <a:lnTo>
                    <a:pt x="20601" y="14600"/>
                  </a:lnTo>
                  <a:close/>
                </a:path>
              </a:pathLst>
            </a:custGeom>
            <a:solidFill>
              <a:srgbClr val="D0D2D3"/>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cs typeface="Arial"/>
              </a:endParaRPr>
            </a:p>
          </p:txBody>
        </p:sp>
        <p:sp>
          <p:nvSpPr>
            <p:cNvPr id="1088" name="Shape 1088" descr="Freeform: Shape 51"/>
            <p:cNvSpPr/>
            <p:nvPr/>
          </p:nvSpPr>
          <p:spPr>
            <a:xfrm>
              <a:off x="6368703" y="125425"/>
              <a:ext cx="1466947" cy="177458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999" y="0"/>
                  </a:lnTo>
                  <a:lnTo>
                    <a:pt x="0" y="14600"/>
                  </a:lnTo>
                  <a:lnTo>
                    <a:pt x="9822" y="21600"/>
                  </a:lnTo>
                  <a:lnTo>
                    <a:pt x="20601" y="14600"/>
                  </a:lnTo>
                  <a:close/>
                </a:path>
              </a:pathLst>
            </a:custGeom>
            <a:solidFill>
              <a:srgbClr val="D0D2D3"/>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cs typeface="Arial"/>
              </a:endParaRPr>
            </a:p>
          </p:txBody>
        </p:sp>
        <p:sp>
          <p:nvSpPr>
            <p:cNvPr id="1089" name="Shape 1089" descr="Freeform: Shape 52"/>
            <p:cNvSpPr/>
            <p:nvPr/>
          </p:nvSpPr>
          <p:spPr>
            <a:xfrm>
              <a:off x="467735" y="125425"/>
              <a:ext cx="1466947" cy="177458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999" y="0"/>
                  </a:lnTo>
                  <a:lnTo>
                    <a:pt x="0" y="14600"/>
                  </a:lnTo>
                  <a:lnTo>
                    <a:pt x="9822" y="21600"/>
                  </a:lnTo>
                  <a:lnTo>
                    <a:pt x="20601" y="14600"/>
                  </a:lnTo>
                  <a:close/>
                </a:path>
              </a:pathLst>
            </a:custGeom>
            <a:solidFill>
              <a:srgbClr val="D0D2D3"/>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cs typeface="Arial"/>
              </a:endParaRPr>
            </a:p>
          </p:txBody>
        </p:sp>
        <p:sp>
          <p:nvSpPr>
            <p:cNvPr id="1090" name="Shape 1090" descr="Freeform: Shape 53"/>
            <p:cNvSpPr/>
            <p:nvPr/>
          </p:nvSpPr>
          <p:spPr>
            <a:xfrm>
              <a:off x="2402202" y="0"/>
              <a:ext cx="1399131" cy="19000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14600"/>
                  </a:lnTo>
                  <a:lnTo>
                    <a:pt x="10800" y="21600"/>
                  </a:lnTo>
                  <a:lnTo>
                    <a:pt x="21600" y="14600"/>
                  </a:lnTo>
                  <a:close/>
                </a:path>
              </a:pathLst>
            </a:custGeom>
            <a:solidFill>
              <a:srgbClr val="AF5C3F"/>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cs typeface="Arial"/>
              </a:endParaRPr>
            </a:p>
          </p:txBody>
        </p:sp>
        <p:sp>
          <p:nvSpPr>
            <p:cNvPr id="1091" name="Shape 1091" descr="Freeform: Shape 57"/>
            <p:cNvSpPr/>
            <p:nvPr/>
          </p:nvSpPr>
          <p:spPr>
            <a:xfrm>
              <a:off x="4369196" y="0"/>
              <a:ext cx="1399131" cy="19000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14600"/>
                  </a:lnTo>
                  <a:lnTo>
                    <a:pt x="10800" y="21600"/>
                  </a:lnTo>
                  <a:lnTo>
                    <a:pt x="21600" y="14600"/>
                  </a:lnTo>
                  <a:close/>
                </a:path>
              </a:pathLst>
            </a:custGeom>
            <a:solidFill>
              <a:srgbClr val="6FB7D6"/>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cs typeface="Arial"/>
              </a:endParaRPr>
            </a:p>
          </p:txBody>
        </p:sp>
        <p:sp>
          <p:nvSpPr>
            <p:cNvPr id="1092" name="Shape 1092" descr="Freeform: Shape 61"/>
            <p:cNvSpPr/>
            <p:nvPr/>
          </p:nvSpPr>
          <p:spPr>
            <a:xfrm>
              <a:off x="6336189" y="0"/>
              <a:ext cx="1399132" cy="19000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14600"/>
                  </a:lnTo>
                  <a:lnTo>
                    <a:pt x="10800" y="21600"/>
                  </a:lnTo>
                  <a:lnTo>
                    <a:pt x="21600" y="14600"/>
                  </a:lnTo>
                  <a:close/>
                </a:path>
              </a:pathLst>
            </a:custGeom>
            <a:solidFill>
              <a:srgbClr val="C11E56"/>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cs typeface="Arial"/>
              </a:endParaRPr>
            </a:p>
          </p:txBody>
        </p:sp>
        <p:sp>
          <p:nvSpPr>
            <p:cNvPr id="1093" name="Shape 1093" descr="Freeform: Shape 386"/>
            <p:cNvSpPr/>
            <p:nvPr/>
          </p:nvSpPr>
          <p:spPr>
            <a:xfrm>
              <a:off x="435220" y="0"/>
              <a:ext cx="1399131" cy="19000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14600"/>
                  </a:lnTo>
                  <a:lnTo>
                    <a:pt x="10800" y="21600"/>
                  </a:lnTo>
                  <a:lnTo>
                    <a:pt x="21600" y="14600"/>
                  </a:lnTo>
                  <a:close/>
                </a:path>
              </a:pathLst>
            </a:custGeom>
            <a:solidFill>
              <a:srgbClr val="6B9B73"/>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cs typeface="Arial"/>
              </a:endParaRPr>
            </a:p>
          </p:txBody>
        </p:sp>
        <p:sp>
          <p:nvSpPr>
            <p:cNvPr id="1094" name="Shape 1094" descr="Freeform: Shape 45"/>
            <p:cNvSpPr/>
            <p:nvPr/>
          </p:nvSpPr>
          <p:spPr>
            <a:xfrm>
              <a:off x="3101779" y="2273198"/>
              <a:ext cx="1966983" cy="130776"/>
            </a:xfrm>
            <a:prstGeom prst="rect">
              <a:avLst/>
            </a:prstGeom>
            <a:solidFill>
              <a:srgbClr val="C11E56"/>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cs typeface="Arial"/>
              </a:endParaRPr>
            </a:p>
          </p:txBody>
        </p:sp>
        <p:sp>
          <p:nvSpPr>
            <p:cNvPr id="1095" name="Shape 1095" descr="Freeform: Shape 46"/>
            <p:cNvSpPr/>
            <p:nvPr/>
          </p:nvSpPr>
          <p:spPr>
            <a:xfrm>
              <a:off x="5068761" y="2273198"/>
              <a:ext cx="1966982" cy="130776"/>
            </a:xfrm>
            <a:prstGeom prst="rect">
              <a:avLst/>
            </a:prstGeom>
            <a:solidFill>
              <a:srgbClr val="C11E56"/>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cs typeface="Arial"/>
              </a:endParaRPr>
            </a:p>
          </p:txBody>
        </p:sp>
        <p:sp>
          <p:nvSpPr>
            <p:cNvPr id="1096" name="Shape 1096" descr="Freeform: Shape 47"/>
            <p:cNvSpPr/>
            <p:nvPr/>
          </p:nvSpPr>
          <p:spPr>
            <a:xfrm>
              <a:off x="7035741" y="2273198"/>
              <a:ext cx="1134787" cy="130776"/>
            </a:xfrm>
            <a:prstGeom prst="rect">
              <a:avLst/>
            </a:prstGeom>
            <a:solidFill>
              <a:srgbClr val="AF5C3F"/>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cs typeface="Arial"/>
              </a:endParaRPr>
            </a:p>
          </p:txBody>
        </p:sp>
        <p:sp>
          <p:nvSpPr>
            <p:cNvPr id="1097" name="Shape 1097" descr="Freeform: Shape 48"/>
            <p:cNvSpPr/>
            <p:nvPr/>
          </p:nvSpPr>
          <p:spPr>
            <a:xfrm>
              <a:off x="1134786" y="2273198"/>
              <a:ext cx="1966994" cy="130776"/>
            </a:xfrm>
            <a:prstGeom prst="rect">
              <a:avLst/>
            </a:prstGeom>
            <a:solidFill>
              <a:srgbClr val="AF5C3F"/>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cs typeface="Arial"/>
              </a:endParaRPr>
            </a:p>
          </p:txBody>
        </p:sp>
        <p:grpSp>
          <p:nvGrpSpPr>
            <p:cNvPr id="1100" name="Group 1100" descr="Graphic 42"/>
            <p:cNvGrpSpPr/>
            <p:nvPr/>
          </p:nvGrpSpPr>
          <p:grpSpPr>
            <a:xfrm>
              <a:off x="2900968" y="2137786"/>
              <a:ext cx="401612" cy="401601"/>
              <a:chOff x="0" y="0"/>
              <a:chExt cx="401610" cy="401600"/>
            </a:xfrm>
          </p:grpSpPr>
          <p:sp>
            <p:nvSpPr>
              <p:cNvPr id="1098" name="Shape 1098" descr="Freeform: Shape 55"/>
              <p:cNvSpPr/>
              <p:nvPr/>
            </p:nvSpPr>
            <p:spPr>
              <a:xfrm>
                <a:off x="47554" y="47554"/>
                <a:ext cx="306492" cy="306492"/>
              </a:xfrm>
              <a:prstGeom prst="ellipse">
                <a:avLst/>
              </a:prstGeom>
              <a:solidFill>
                <a:srgbClr val="FFFFFF"/>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cs typeface="Arial"/>
                </a:endParaRPr>
              </a:p>
            </p:txBody>
          </p:sp>
          <p:sp>
            <p:nvSpPr>
              <p:cNvPr id="1099" name="Shape 1099" descr="Freeform: Shape 56"/>
              <p:cNvSpPr/>
              <p:nvPr/>
            </p:nvSpPr>
            <p:spPr>
              <a:xfrm>
                <a:off x="-1" y="0"/>
                <a:ext cx="401612" cy="4016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5115"/>
                    </a:moveTo>
                    <a:cubicBezTo>
                      <a:pt x="7666" y="5115"/>
                      <a:pt x="5115" y="7666"/>
                      <a:pt x="5115" y="10800"/>
                    </a:cubicBezTo>
                    <a:cubicBezTo>
                      <a:pt x="5115" y="13934"/>
                      <a:pt x="7665" y="16484"/>
                      <a:pt x="10800" y="16484"/>
                    </a:cubicBezTo>
                    <a:cubicBezTo>
                      <a:pt x="13934" y="16484"/>
                      <a:pt x="16485" y="13934"/>
                      <a:pt x="16485" y="10800"/>
                    </a:cubicBezTo>
                    <a:cubicBezTo>
                      <a:pt x="16485" y="7666"/>
                      <a:pt x="13934" y="5115"/>
                      <a:pt x="10800" y="5115"/>
                    </a:cubicBezTo>
                    <a:close/>
                  </a:path>
                </a:pathLst>
              </a:custGeom>
              <a:solidFill>
                <a:srgbClr val="6B9B73"/>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cs typeface="Arial"/>
                </a:endParaRPr>
              </a:p>
            </p:txBody>
          </p:sp>
        </p:grpSp>
        <p:grpSp>
          <p:nvGrpSpPr>
            <p:cNvPr id="1103" name="Group 1103" descr="Graphic 42"/>
            <p:cNvGrpSpPr/>
            <p:nvPr/>
          </p:nvGrpSpPr>
          <p:grpSpPr>
            <a:xfrm>
              <a:off x="4867948" y="2137786"/>
              <a:ext cx="401612" cy="401601"/>
              <a:chOff x="0" y="0"/>
              <a:chExt cx="401610" cy="401600"/>
            </a:xfrm>
          </p:grpSpPr>
          <p:sp>
            <p:nvSpPr>
              <p:cNvPr id="1101" name="Shape 1101" descr="Freeform: Shape 59"/>
              <p:cNvSpPr/>
              <p:nvPr/>
            </p:nvSpPr>
            <p:spPr>
              <a:xfrm>
                <a:off x="47567" y="47554"/>
                <a:ext cx="306490" cy="306492"/>
              </a:xfrm>
              <a:prstGeom prst="ellipse">
                <a:avLst/>
              </a:prstGeom>
              <a:solidFill>
                <a:srgbClr val="FFFFFF"/>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cs typeface="Arial"/>
                </a:endParaRPr>
              </a:p>
            </p:txBody>
          </p:sp>
          <p:sp>
            <p:nvSpPr>
              <p:cNvPr id="1102" name="Shape 1102" descr="Freeform: Shape 60"/>
              <p:cNvSpPr/>
              <p:nvPr/>
            </p:nvSpPr>
            <p:spPr>
              <a:xfrm>
                <a:off x="-1" y="0"/>
                <a:ext cx="401612" cy="4016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5115"/>
                    </a:moveTo>
                    <a:cubicBezTo>
                      <a:pt x="7666" y="5115"/>
                      <a:pt x="5115" y="7666"/>
                      <a:pt x="5115" y="10800"/>
                    </a:cubicBezTo>
                    <a:cubicBezTo>
                      <a:pt x="5115" y="13934"/>
                      <a:pt x="7665" y="16484"/>
                      <a:pt x="10800" y="16484"/>
                    </a:cubicBezTo>
                    <a:cubicBezTo>
                      <a:pt x="13934" y="16484"/>
                      <a:pt x="16485" y="13934"/>
                      <a:pt x="16485" y="10800"/>
                    </a:cubicBezTo>
                    <a:cubicBezTo>
                      <a:pt x="16485" y="7666"/>
                      <a:pt x="13934" y="5115"/>
                      <a:pt x="10800" y="5115"/>
                    </a:cubicBezTo>
                    <a:close/>
                  </a:path>
                </a:pathLst>
              </a:custGeom>
              <a:solidFill>
                <a:srgbClr val="6B9B73"/>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cs typeface="Arial"/>
                </a:endParaRPr>
              </a:p>
            </p:txBody>
          </p:sp>
        </p:grpSp>
        <p:grpSp>
          <p:nvGrpSpPr>
            <p:cNvPr id="1106" name="Group 1106" descr="Graphic 42"/>
            <p:cNvGrpSpPr/>
            <p:nvPr/>
          </p:nvGrpSpPr>
          <p:grpSpPr>
            <a:xfrm>
              <a:off x="6834943" y="2137786"/>
              <a:ext cx="401612" cy="401601"/>
              <a:chOff x="0" y="0"/>
              <a:chExt cx="401610" cy="401600"/>
            </a:xfrm>
          </p:grpSpPr>
          <p:sp>
            <p:nvSpPr>
              <p:cNvPr id="1104" name="Shape 1104" descr="Freeform: Shape 63"/>
              <p:cNvSpPr/>
              <p:nvPr/>
            </p:nvSpPr>
            <p:spPr>
              <a:xfrm>
                <a:off x="47567" y="47554"/>
                <a:ext cx="306490" cy="306492"/>
              </a:xfrm>
              <a:prstGeom prst="ellipse">
                <a:avLst/>
              </a:prstGeom>
              <a:solidFill>
                <a:srgbClr val="FFFFFF"/>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cs typeface="Arial"/>
                </a:endParaRPr>
              </a:p>
            </p:txBody>
          </p:sp>
          <p:sp>
            <p:nvSpPr>
              <p:cNvPr id="1105" name="Shape 1105" descr="Freeform: Shape 64"/>
              <p:cNvSpPr/>
              <p:nvPr/>
            </p:nvSpPr>
            <p:spPr>
              <a:xfrm>
                <a:off x="-1" y="0"/>
                <a:ext cx="401612" cy="4016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5115"/>
                    </a:moveTo>
                    <a:cubicBezTo>
                      <a:pt x="7666" y="5115"/>
                      <a:pt x="5115" y="7666"/>
                      <a:pt x="5115" y="10800"/>
                    </a:cubicBezTo>
                    <a:cubicBezTo>
                      <a:pt x="5115" y="13934"/>
                      <a:pt x="7665" y="16484"/>
                      <a:pt x="10800" y="16484"/>
                    </a:cubicBezTo>
                    <a:cubicBezTo>
                      <a:pt x="13934" y="16484"/>
                      <a:pt x="16485" y="13934"/>
                      <a:pt x="16485" y="10800"/>
                    </a:cubicBezTo>
                    <a:cubicBezTo>
                      <a:pt x="16485" y="7666"/>
                      <a:pt x="13935" y="5115"/>
                      <a:pt x="10800" y="5115"/>
                    </a:cubicBezTo>
                    <a:close/>
                  </a:path>
                </a:pathLst>
              </a:custGeom>
              <a:solidFill>
                <a:srgbClr val="AF5C3F"/>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cs typeface="Arial"/>
                </a:endParaRPr>
              </a:p>
            </p:txBody>
          </p:sp>
        </p:grpSp>
        <p:sp>
          <p:nvSpPr>
            <p:cNvPr id="1107" name="Shape 1107" descr="Freeform: Shape 65"/>
            <p:cNvSpPr/>
            <p:nvPr/>
          </p:nvSpPr>
          <p:spPr>
            <a:xfrm>
              <a:off x="-1" y="2273198"/>
              <a:ext cx="1134776" cy="130776"/>
            </a:xfrm>
            <a:prstGeom prst="rect">
              <a:avLst/>
            </a:prstGeom>
            <a:solidFill>
              <a:srgbClr val="AF5C3F"/>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cs typeface="Arial"/>
              </a:endParaRPr>
            </a:p>
          </p:txBody>
        </p:sp>
        <p:grpSp>
          <p:nvGrpSpPr>
            <p:cNvPr id="1110" name="Group 1110" descr="Graphic 42"/>
            <p:cNvGrpSpPr/>
            <p:nvPr/>
          </p:nvGrpSpPr>
          <p:grpSpPr>
            <a:xfrm>
              <a:off x="933982" y="2137788"/>
              <a:ext cx="401612" cy="401601"/>
              <a:chOff x="0" y="0"/>
              <a:chExt cx="401610" cy="401600"/>
            </a:xfrm>
          </p:grpSpPr>
          <p:sp>
            <p:nvSpPr>
              <p:cNvPr id="1108" name="Shape 1108" descr="Freeform: Shape 388"/>
              <p:cNvSpPr/>
              <p:nvPr/>
            </p:nvSpPr>
            <p:spPr>
              <a:xfrm>
                <a:off x="47554" y="47554"/>
                <a:ext cx="306490" cy="306492"/>
              </a:xfrm>
              <a:prstGeom prst="ellipse">
                <a:avLst/>
              </a:prstGeom>
              <a:solidFill>
                <a:srgbClr val="FFFFFF"/>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cs typeface="Arial"/>
                </a:endParaRPr>
              </a:p>
            </p:txBody>
          </p:sp>
          <p:sp>
            <p:nvSpPr>
              <p:cNvPr id="1109" name="Shape 1109" descr="Freeform: Shape 389"/>
              <p:cNvSpPr/>
              <p:nvPr/>
            </p:nvSpPr>
            <p:spPr>
              <a:xfrm>
                <a:off x="-1" y="0"/>
                <a:ext cx="401612" cy="4016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5115"/>
                    </a:moveTo>
                    <a:cubicBezTo>
                      <a:pt x="7666" y="5115"/>
                      <a:pt x="5115" y="7666"/>
                      <a:pt x="5115" y="10800"/>
                    </a:cubicBezTo>
                    <a:cubicBezTo>
                      <a:pt x="5115" y="13934"/>
                      <a:pt x="7665" y="16484"/>
                      <a:pt x="10800" y="16484"/>
                    </a:cubicBezTo>
                    <a:cubicBezTo>
                      <a:pt x="13934" y="16484"/>
                      <a:pt x="16485" y="13934"/>
                      <a:pt x="16485" y="10800"/>
                    </a:cubicBezTo>
                    <a:cubicBezTo>
                      <a:pt x="16485" y="7666"/>
                      <a:pt x="13934" y="5115"/>
                      <a:pt x="10800" y="5115"/>
                    </a:cubicBezTo>
                    <a:close/>
                  </a:path>
                </a:pathLst>
              </a:custGeom>
              <a:solidFill>
                <a:srgbClr val="AF5C3F"/>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cs typeface="Arial"/>
                </a:endParaRPr>
              </a:p>
            </p:txBody>
          </p:sp>
        </p:grpSp>
        <p:sp>
          <p:nvSpPr>
            <p:cNvPr id="1111" name="Shape 1111" descr="Kotak Teks 3"/>
            <p:cNvSpPr/>
            <p:nvPr/>
          </p:nvSpPr>
          <p:spPr>
            <a:xfrm>
              <a:off x="758380" y="544624"/>
              <a:ext cx="905901" cy="4462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2300" spc="100">
                  <a:solidFill>
                    <a:srgbClr val="FFFFFF"/>
                  </a:solid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2300" b="0" i="0" u="none" strike="noStrike" kern="1200" cap="none" spc="100" normalizeH="0" baseline="0" noProof="0" dirty="0">
                  <a:ln>
                    <a:noFill/>
                  </a:ln>
                  <a:solidFill>
                    <a:srgbClr val="FFFFFF"/>
                  </a:solidFill>
                  <a:effectLst/>
                  <a:uLnTx/>
                  <a:uFillTx/>
                  <a:latin typeface="Helvetica"/>
                  <a:cs typeface="Helvetica"/>
                  <a:sym typeface="Helvetica"/>
                </a:rPr>
                <a:t>ESS+</a:t>
              </a:r>
              <a:endParaRPr kumimoji="0" sz="2300" b="0" i="0" u="none" strike="noStrike" kern="1200" cap="none" spc="100" normalizeH="0" baseline="0" noProof="0" dirty="0">
                <a:ln>
                  <a:noFill/>
                </a:ln>
                <a:solidFill>
                  <a:srgbClr val="FFFFFF"/>
                </a:solidFill>
                <a:effectLst/>
                <a:uLnTx/>
                <a:uFillTx/>
                <a:latin typeface="Helvetica"/>
                <a:cs typeface="Helvetica"/>
                <a:sym typeface="Helvetica"/>
              </a:endParaRPr>
            </a:p>
          </p:txBody>
        </p:sp>
        <p:sp>
          <p:nvSpPr>
            <p:cNvPr id="1112" name="Shape 1112" descr="Kotak Teks 3"/>
            <p:cNvSpPr/>
            <p:nvPr/>
          </p:nvSpPr>
          <p:spPr>
            <a:xfrm>
              <a:off x="2594948" y="570719"/>
              <a:ext cx="1060440" cy="4462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2300" spc="100">
                  <a:solidFill>
                    <a:srgbClr val="FFFFFF"/>
                  </a:solid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2300" b="0" i="0" u="none" strike="noStrike" kern="1200" cap="none" spc="100" normalizeH="0" baseline="0" noProof="0" dirty="0">
                  <a:ln>
                    <a:noFill/>
                  </a:ln>
                  <a:solidFill>
                    <a:srgbClr val="FFFFFF"/>
                  </a:solidFill>
                  <a:effectLst/>
                  <a:uLnTx/>
                  <a:uFillTx/>
                  <a:latin typeface="Helvetica"/>
                  <a:cs typeface="Helvetica"/>
                  <a:sym typeface="Helvetica"/>
                </a:rPr>
                <a:t>ESRR</a:t>
              </a:r>
              <a:endParaRPr kumimoji="0" sz="2300" b="0" i="0" u="none" strike="noStrike" kern="1200" cap="none" spc="100" normalizeH="0" baseline="0" noProof="0" dirty="0">
                <a:ln>
                  <a:noFill/>
                </a:ln>
                <a:solidFill>
                  <a:srgbClr val="FFFFFF"/>
                </a:solidFill>
                <a:effectLst/>
                <a:uLnTx/>
                <a:uFillTx/>
                <a:latin typeface="Helvetica"/>
                <a:cs typeface="Helvetica"/>
                <a:sym typeface="Helvetica"/>
              </a:endParaRPr>
            </a:p>
          </p:txBody>
        </p:sp>
        <p:sp>
          <p:nvSpPr>
            <p:cNvPr id="1113" name="Shape 1113" descr="Kotak Teks 3"/>
            <p:cNvSpPr/>
            <p:nvPr/>
          </p:nvSpPr>
          <p:spPr>
            <a:xfrm>
              <a:off x="4707887" y="544624"/>
              <a:ext cx="679443" cy="4470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2300" spc="100">
                  <a:solidFill>
                    <a:srgbClr val="FFFFFF"/>
                  </a:solid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2300" b="0" i="0" u="none" strike="noStrike" kern="1200" cap="none" spc="100" normalizeH="0" baseline="0" noProof="0" dirty="0">
                  <a:ln>
                    <a:noFill/>
                  </a:ln>
                  <a:solidFill>
                    <a:srgbClr val="FFFFFF"/>
                  </a:solidFill>
                  <a:effectLst/>
                  <a:uLnTx/>
                  <a:uFillTx/>
                  <a:latin typeface="Helvetica"/>
                  <a:cs typeface="Helvetica"/>
                  <a:sym typeface="Helvetica"/>
                </a:rPr>
                <a:t>KS</a:t>
              </a:r>
              <a:endParaRPr kumimoji="0" sz="2300" b="0" i="0" u="none" strike="noStrike" kern="1200" cap="none" spc="100" normalizeH="0" baseline="0" noProof="0" dirty="0">
                <a:ln>
                  <a:noFill/>
                </a:ln>
                <a:solidFill>
                  <a:srgbClr val="FFFFFF"/>
                </a:solidFill>
                <a:effectLst/>
                <a:uLnTx/>
                <a:uFillTx/>
                <a:latin typeface="Helvetica"/>
                <a:cs typeface="Helvetica"/>
                <a:sym typeface="Helvetica"/>
              </a:endParaRPr>
            </a:p>
          </p:txBody>
        </p:sp>
        <p:sp>
          <p:nvSpPr>
            <p:cNvPr id="1114" name="Shape 1114" descr="Kotak Teks 3"/>
            <p:cNvSpPr/>
            <p:nvPr/>
          </p:nvSpPr>
          <p:spPr>
            <a:xfrm>
              <a:off x="6674880" y="544624"/>
              <a:ext cx="789308" cy="4462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2300" spc="100">
                  <a:solidFill>
                    <a:srgbClr val="FFFFFF"/>
                  </a:solid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2300" b="0" i="0" u="none" strike="noStrike" kern="1200" cap="none" spc="100" normalizeH="0" baseline="0" noProof="0" dirty="0">
                  <a:ln>
                    <a:noFill/>
                  </a:ln>
                  <a:solidFill>
                    <a:srgbClr val="FFFFFF"/>
                  </a:solidFill>
                  <a:effectLst/>
                  <a:uLnTx/>
                  <a:uFillTx/>
                  <a:latin typeface="Helvetica"/>
                  <a:cs typeface="Helvetica"/>
                  <a:sym typeface="Helvetica"/>
                </a:rPr>
                <a:t>SPP</a:t>
              </a:r>
              <a:endParaRPr kumimoji="0" sz="2300" b="0" i="0" u="none" strike="noStrike" kern="1200" cap="none" spc="100" normalizeH="0" baseline="0" noProof="0" dirty="0">
                <a:ln>
                  <a:noFill/>
                </a:ln>
                <a:solidFill>
                  <a:srgbClr val="FFFFFF"/>
                </a:solidFill>
                <a:effectLst/>
                <a:uLnTx/>
                <a:uFillTx/>
                <a:latin typeface="Helvetica"/>
                <a:cs typeface="Helvetica"/>
                <a:sym typeface="Helvetica"/>
              </a:endParaRPr>
            </a:p>
          </p:txBody>
        </p:sp>
      </p:grpSp>
      <p:sp>
        <p:nvSpPr>
          <p:cNvPr id="1116" name="Shape 1116" descr="TextBox 546"/>
          <p:cNvSpPr/>
          <p:nvPr/>
        </p:nvSpPr>
        <p:spPr>
          <a:xfrm>
            <a:off x="2345064" y="4996889"/>
            <a:ext cx="1554632"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000" b="1" spc="100">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200" b="1" i="0" u="none" strike="noStrike" kern="1200" cap="none" spc="100" normalizeH="0" baseline="0" noProof="0" dirty="0">
                <a:ln>
                  <a:noFill/>
                </a:ln>
                <a:solidFill>
                  <a:srgbClr val="000000"/>
                </a:solidFill>
                <a:effectLst/>
                <a:uLnTx/>
                <a:uFillTx/>
                <a:latin typeface="Helvetica"/>
                <a:cs typeface="Helvetica"/>
                <a:sym typeface="Helvetica"/>
              </a:rPr>
              <a:t>706 mio EUR</a:t>
            </a:r>
            <a:endParaRPr kumimoji="0" sz="1200" b="1" i="0" u="none" strike="noStrike" kern="1200" cap="none" spc="100" normalizeH="0" baseline="0" noProof="0" dirty="0">
              <a:ln>
                <a:noFill/>
              </a:ln>
              <a:solidFill>
                <a:srgbClr val="000000"/>
              </a:solidFill>
              <a:effectLst/>
              <a:uLnTx/>
              <a:uFillTx/>
              <a:latin typeface="Helvetica"/>
              <a:cs typeface="Helvetica"/>
              <a:sym typeface="Helvetica"/>
            </a:endParaRPr>
          </a:p>
        </p:txBody>
      </p:sp>
      <p:sp>
        <p:nvSpPr>
          <p:cNvPr id="1117" name="Shape 1117" descr="TextBox 547"/>
          <p:cNvSpPr/>
          <p:nvPr/>
        </p:nvSpPr>
        <p:spPr>
          <a:xfrm>
            <a:off x="2345064" y="5319009"/>
            <a:ext cx="1554632" cy="1015663"/>
          </a:xfrm>
          <a:prstGeom prst="rect">
            <a:avLst/>
          </a:prstGeom>
          <a:ln w="12700">
            <a:solidFill>
              <a:srgbClr val="92D050"/>
            </a:solidFill>
            <a:miter lim="400000"/>
          </a:ln>
          <a:extLst>
            <a:ext uri="{C572A759-6A51-4108-AA02-DFA0A04FC94B}">
              <ma14:wrappingTextBoxFlag xmlns="" xmlns:ma14="http://schemas.microsoft.com/office/mac/drawingml/2011/main" val="1"/>
            </a:ext>
          </a:extLst>
        </p:spPr>
        <p:txBody>
          <a:bodyPr lIns="45719" rIns="45719">
            <a:spAutoFit/>
          </a:bodyPr>
          <a:lstStyle>
            <a:lvl1pPr algn="ctr">
              <a:lnSpc>
                <a:spcPct val="150000"/>
              </a:lnSpc>
              <a:defRPr sz="1000">
                <a:solidFill>
                  <a:srgbClr val="595959"/>
                </a:solidFill>
                <a:latin typeface="Helvetica"/>
                <a:ea typeface="Helvetica"/>
                <a:cs typeface="Helvetica"/>
                <a:sym typeface="Helvetica"/>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sl-SI" sz="1000" b="0" i="0" u="none" strike="noStrike" kern="1200" cap="none" spc="0" normalizeH="0" baseline="0" noProof="0" dirty="0">
                <a:ln>
                  <a:noFill/>
                </a:ln>
                <a:solidFill>
                  <a:srgbClr val="000000"/>
                </a:solidFill>
                <a:effectLst/>
                <a:uLnTx/>
                <a:uFillTx/>
                <a:latin typeface="Helvetica"/>
                <a:cs typeface="Helvetica"/>
                <a:sym typeface="Helvetica"/>
              </a:rPr>
              <a:t>VZHODNA</a:t>
            </a:r>
            <a:r>
              <a:rPr kumimoji="0" lang="sl-SI" sz="1000" b="0" i="0" u="none" strike="noStrike" kern="1200" cap="none" spc="0" normalizeH="0" baseline="0" noProof="0" dirty="0">
                <a:ln>
                  <a:noFill/>
                </a:ln>
                <a:solidFill>
                  <a:srgbClr val="595959"/>
                </a:solidFill>
                <a:effectLst/>
                <a:uLnTx/>
                <a:uFillTx/>
                <a:latin typeface="Helvetica"/>
                <a:cs typeface="Helvetica"/>
                <a:sym typeface="Helvetica"/>
              </a:rPr>
              <a:t> kohezijska regija: </a:t>
            </a:r>
            <a:r>
              <a:rPr kumimoji="0" lang="sl-SI" sz="1000" b="0" i="0" u="none" strike="noStrike" kern="1200" cap="none" spc="0" normalizeH="0" baseline="0" noProof="0" dirty="0">
                <a:ln>
                  <a:noFill/>
                </a:ln>
                <a:solidFill>
                  <a:srgbClr val="000000"/>
                </a:solidFill>
                <a:effectLst/>
                <a:uLnTx/>
                <a:uFillTx/>
                <a:latin typeface="Helvetica"/>
                <a:cs typeface="Helvetica"/>
                <a:sym typeface="Helvetica"/>
              </a:rPr>
              <a:t>537 mio </a:t>
            </a:r>
            <a:r>
              <a:rPr kumimoji="0" lang="sl-SI" sz="1000" b="0" i="0" u="none" strike="noStrike" kern="1200" cap="none" spc="0" normalizeH="0" baseline="0" noProof="0" dirty="0">
                <a:ln>
                  <a:noFill/>
                </a:ln>
                <a:solidFill>
                  <a:srgbClr val="595959"/>
                </a:solidFill>
                <a:effectLst/>
                <a:uLnTx/>
                <a:uFillTx/>
                <a:latin typeface="Helvetica"/>
                <a:cs typeface="Helvetica"/>
                <a:sym typeface="Helvetica"/>
              </a:rPr>
              <a:t>EUR</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sl-SI" sz="1000" b="0" i="0" u="none" strike="noStrike" kern="1200" cap="none" spc="0" normalizeH="0" baseline="0" noProof="0" dirty="0">
                <a:ln>
                  <a:noFill/>
                </a:ln>
                <a:solidFill>
                  <a:srgbClr val="000000"/>
                </a:solidFill>
                <a:effectLst/>
                <a:uLnTx/>
                <a:uFillTx/>
                <a:latin typeface="Helvetica"/>
                <a:cs typeface="Helvetica"/>
                <a:sym typeface="Helvetica"/>
              </a:rPr>
              <a:t>ZAHODNA</a:t>
            </a:r>
            <a:r>
              <a:rPr kumimoji="0" lang="sl-SI" sz="1000" b="0" i="0" u="none" strike="noStrike" kern="1200" cap="none" spc="0" normalizeH="0" baseline="0" noProof="0" dirty="0">
                <a:ln>
                  <a:noFill/>
                </a:ln>
                <a:solidFill>
                  <a:srgbClr val="595959"/>
                </a:solidFill>
                <a:effectLst/>
                <a:uLnTx/>
                <a:uFillTx/>
                <a:latin typeface="Helvetica"/>
                <a:cs typeface="Helvetica"/>
                <a:sym typeface="Helvetica"/>
              </a:rPr>
              <a:t> kohezijska regija: </a:t>
            </a:r>
            <a:r>
              <a:rPr kumimoji="0" lang="sl-SI" sz="1000" b="0" i="0" u="none" strike="noStrike" kern="1200" cap="none" spc="0" normalizeH="0" baseline="0" noProof="0" dirty="0">
                <a:ln>
                  <a:noFill/>
                </a:ln>
                <a:solidFill>
                  <a:srgbClr val="000000"/>
                </a:solidFill>
                <a:effectLst/>
                <a:uLnTx/>
                <a:uFillTx/>
                <a:latin typeface="Helvetica"/>
                <a:cs typeface="Helvetica"/>
                <a:sym typeface="Helvetica"/>
              </a:rPr>
              <a:t>169 mio </a:t>
            </a:r>
            <a:r>
              <a:rPr kumimoji="0" lang="sl-SI" sz="1000" b="0" i="0" u="none" strike="noStrike" kern="1200" cap="none" spc="0" normalizeH="0" baseline="0" noProof="0" dirty="0">
                <a:ln>
                  <a:noFill/>
                </a:ln>
                <a:solidFill>
                  <a:srgbClr val="595959"/>
                </a:solidFill>
                <a:effectLst/>
                <a:uLnTx/>
                <a:uFillTx/>
                <a:latin typeface="Helvetica"/>
                <a:cs typeface="Helvetica"/>
                <a:sym typeface="Helvetica"/>
              </a:rPr>
              <a:t>EUR </a:t>
            </a:r>
            <a:endParaRPr kumimoji="0" sz="1000" b="0" i="0" u="none" strike="noStrike" kern="1200" cap="none" spc="0" normalizeH="0" baseline="0" noProof="0" dirty="0">
              <a:ln>
                <a:noFill/>
              </a:ln>
              <a:solidFill>
                <a:srgbClr val="595959"/>
              </a:solidFill>
              <a:effectLst/>
              <a:uLnTx/>
              <a:uFillTx/>
              <a:latin typeface="Helvetica"/>
              <a:cs typeface="Helvetica"/>
              <a:sym typeface="Helvetica"/>
            </a:endParaRPr>
          </a:p>
        </p:txBody>
      </p:sp>
      <p:sp>
        <p:nvSpPr>
          <p:cNvPr id="1118" name="Shape 1118" descr="TextBox 548"/>
          <p:cNvSpPr/>
          <p:nvPr/>
        </p:nvSpPr>
        <p:spPr>
          <a:xfrm>
            <a:off x="4335198" y="4996889"/>
            <a:ext cx="1554633"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000" b="1" spc="100">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200" b="1" i="0" u="none" strike="noStrike" kern="1200" cap="none" spc="100" normalizeH="0" baseline="0" noProof="0" dirty="0">
                <a:ln>
                  <a:noFill/>
                </a:ln>
                <a:solidFill>
                  <a:srgbClr val="000000"/>
                </a:solidFill>
                <a:effectLst/>
                <a:uLnTx/>
                <a:uFillTx/>
                <a:latin typeface="Helvetica"/>
                <a:cs typeface="Helvetica"/>
                <a:sym typeface="Helvetica"/>
              </a:rPr>
              <a:t>1537 mio EUR</a:t>
            </a:r>
            <a:endParaRPr kumimoji="0" sz="1200" b="1" i="0" u="none" strike="noStrike" kern="1200" cap="none" spc="100" normalizeH="0" baseline="0" noProof="0" dirty="0">
              <a:ln>
                <a:noFill/>
              </a:ln>
              <a:solidFill>
                <a:srgbClr val="000000"/>
              </a:solidFill>
              <a:effectLst/>
              <a:uLnTx/>
              <a:uFillTx/>
              <a:latin typeface="Helvetica"/>
              <a:cs typeface="Helvetica"/>
              <a:sym typeface="Helvetica"/>
            </a:endParaRPr>
          </a:p>
        </p:txBody>
      </p:sp>
      <p:sp>
        <p:nvSpPr>
          <p:cNvPr id="1119" name="Shape 1119" descr="TextBox 549"/>
          <p:cNvSpPr/>
          <p:nvPr/>
        </p:nvSpPr>
        <p:spPr>
          <a:xfrm>
            <a:off x="4335198" y="5319009"/>
            <a:ext cx="1554633" cy="987130"/>
          </a:xfrm>
          <a:prstGeom prst="rect">
            <a:avLst/>
          </a:prstGeom>
          <a:ln w="12700">
            <a:solidFill>
              <a:srgbClr val="FCA985"/>
            </a:solidFill>
            <a:miter lim="400000"/>
          </a:ln>
          <a:extLst>
            <a:ext uri="{C572A759-6A51-4108-AA02-DFA0A04FC94B}">
              <ma14:wrappingTextBoxFlag xmlns="" xmlns:ma14="http://schemas.microsoft.com/office/mac/drawingml/2011/main" val="1"/>
            </a:ext>
          </a:extLst>
        </p:spPr>
        <p:txBody>
          <a:bodyPr lIns="45719" rIns="45719">
            <a:spAutoFit/>
          </a:bodyPr>
          <a:lstStyle>
            <a:lvl1pPr algn="ctr">
              <a:lnSpc>
                <a:spcPct val="150000"/>
              </a:lnSpc>
              <a:defRPr sz="1000">
                <a:solidFill>
                  <a:srgbClr val="595959"/>
                </a:solidFill>
                <a:latin typeface="Helvetica"/>
                <a:ea typeface="Helvetica"/>
                <a:cs typeface="Helvetica"/>
                <a:sym typeface="Helvetica"/>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sl-SI" sz="1000" b="0" i="0" u="none" strike="noStrike" kern="1200" cap="none" spc="0" normalizeH="0" baseline="0" noProof="0" dirty="0">
                <a:ln>
                  <a:noFill/>
                </a:ln>
                <a:solidFill>
                  <a:srgbClr val="000000"/>
                </a:solidFill>
                <a:effectLst/>
                <a:uLnTx/>
                <a:uFillTx/>
                <a:latin typeface="Helvetica"/>
                <a:cs typeface="Helvetica"/>
                <a:sym typeface="Helvetica"/>
              </a:rPr>
              <a:t>VZHODNA </a:t>
            </a:r>
            <a:r>
              <a:rPr kumimoji="0" lang="sl-SI" sz="1000" b="0" i="0" u="none" strike="noStrike" kern="1200" cap="none" spc="0" normalizeH="0" baseline="0" noProof="0" dirty="0">
                <a:ln>
                  <a:noFill/>
                </a:ln>
                <a:solidFill>
                  <a:srgbClr val="595959"/>
                </a:solidFill>
                <a:effectLst/>
                <a:uLnTx/>
                <a:uFillTx/>
                <a:latin typeface="Helvetica"/>
                <a:cs typeface="Helvetica"/>
                <a:sym typeface="Helvetica"/>
              </a:rPr>
              <a:t>kohezijska regija: </a:t>
            </a:r>
            <a:r>
              <a:rPr kumimoji="0" lang="sl-SI" sz="1000" b="0" i="0" u="none" strike="noStrike" kern="1200" cap="none" spc="0" normalizeH="0" baseline="0" noProof="0" dirty="0">
                <a:ln>
                  <a:noFill/>
                </a:ln>
                <a:solidFill>
                  <a:srgbClr val="000000"/>
                </a:solidFill>
                <a:effectLst/>
                <a:uLnTx/>
                <a:uFillTx/>
                <a:latin typeface="Helvetica"/>
                <a:cs typeface="Helvetica"/>
                <a:sym typeface="Helvetica"/>
              </a:rPr>
              <a:t>1169</a:t>
            </a:r>
            <a:r>
              <a:rPr kumimoji="0" lang="sl-SI" sz="1000" b="0" i="0" u="none" strike="noStrike" kern="1200" cap="none" spc="0" normalizeH="0" baseline="0" noProof="0" dirty="0">
                <a:ln>
                  <a:noFill/>
                </a:ln>
                <a:solidFill>
                  <a:srgbClr val="595959"/>
                </a:solidFill>
                <a:effectLst/>
                <a:uLnTx/>
                <a:uFillTx/>
                <a:latin typeface="Helvetica"/>
                <a:cs typeface="Helvetica"/>
                <a:sym typeface="Helvetica"/>
              </a:rPr>
              <a:t> mio EUR</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sl-SI" sz="1000" b="0" i="0" u="none" strike="noStrike" kern="1200" cap="none" spc="0" normalizeH="0" baseline="0" noProof="0" dirty="0">
                <a:ln>
                  <a:noFill/>
                </a:ln>
                <a:solidFill>
                  <a:srgbClr val="000000"/>
                </a:solidFill>
                <a:effectLst/>
                <a:uLnTx/>
                <a:uFillTx/>
                <a:latin typeface="Helvetica"/>
                <a:cs typeface="Helvetica"/>
                <a:sym typeface="Helvetica"/>
              </a:rPr>
              <a:t>ZAHODNA</a:t>
            </a:r>
            <a:r>
              <a:rPr kumimoji="0" lang="sl-SI" sz="1000" b="0" i="0" u="none" strike="noStrike" kern="1200" cap="none" spc="0" normalizeH="0" baseline="0" noProof="0" dirty="0">
                <a:ln>
                  <a:noFill/>
                </a:ln>
                <a:solidFill>
                  <a:srgbClr val="595959"/>
                </a:solidFill>
                <a:effectLst/>
                <a:uLnTx/>
                <a:uFillTx/>
                <a:latin typeface="Helvetica"/>
                <a:cs typeface="Helvetica"/>
                <a:sym typeface="Helvetica"/>
              </a:rPr>
              <a:t> kohezijska regija: </a:t>
            </a:r>
            <a:r>
              <a:rPr kumimoji="0" lang="sl-SI" sz="1000" b="0" i="0" u="none" strike="noStrike" kern="1200" cap="none" spc="0" normalizeH="0" baseline="0" noProof="0" dirty="0">
                <a:ln>
                  <a:noFill/>
                </a:ln>
                <a:solidFill>
                  <a:srgbClr val="000000"/>
                </a:solidFill>
                <a:effectLst/>
                <a:uLnTx/>
                <a:uFillTx/>
                <a:latin typeface="Helvetica"/>
                <a:cs typeface="Helvetica"/>
                <a:sym typeface="Helvetica"/>
              </a:rPr>
              <a:t>368 </a:t>
            </a:r>
            <a:r>
              <a:rPr kumimoji="0" lang="sl-SI" sz="1000" b="0" i="0" u="none" strike="noStrike" kern="1200" cap="none" spc="0" normalizeH="0" baseline="0" noProof="0" dirty="0">
                <a:ln>
                  <a:noFill/>
                </a:ln>
                <a:solidFill>
                  <a:srgbClr val="595959"/>
                </a:solidFill>
                <a:effectLst/>
                <a:uLnTx/>
                <a:uFillTx/>
                <a:latin typeface="Helvetica"/>
                <a:cs typeface="Helvetica"/>
                <a:sym typeface="Helvetica"/>
              </a:rPr>
              <a:t>mio EUR </a:t>
            </a:r>
          </a:p>
        </p:txBody>
      </p:sp>
      <p:sp>
        <p:nvSpPr>
          <p:cNvPr id="1120" name="Shape 1120" descr="TextBox 550"/>
          <p:cNvSpPr/>
          <p:nvPr/>
        </p:nvSpPr>
        <p:spPr>
          <a:xfrm>
            <a:off x="6387775" y="4991232"/>
            <a:ext cx="1434487"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000" b="1" spc="100">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200" b="1" i="0" u="none" strike="noStrike" kern="1200" cap="none" spc="100" normalizeH="0" baseline="0" noProof="0" dirty="0">
                <a:ln>
                  <a:noFill/>
                </a:ln>
                <a:solidFill>
                  <a:srgbClr val="000000"/>
                </a:solidFill>
                <a:effectLst/>
                <a:uLnTx/>
                <a:uFillTx/>
                <a:latin typeface="Helvetica"/>
                <a:cs typeface="Helvetica"/>
                <a:sym typeface="Helvetica"/>
              </a:rPr>
              <a:t>718 mio EUR</a:t>
            </a:r>
            <a:endParaRPr kumimoji="0" sz="1200" b="1" i="0" u="none" strike="noStrike" kern="1200" cap="none" spc="100" normalizeH="0" baseline="0" noProof="0" dirty="0">
              <a:ln>
                <a:noFill/>
              </a:ln>
              <a:solidFill>
                <a:srgbClr val="000000"/>
              </a:solidFill>
              <a:effectLst/>
              <a:uLnTx/>
              <a:uFillTx/>
              <a:latin typeface="Helvetica"/>
              <a:cs typeface="Helvetica"/>
              <a:sym typeface="Helvetica"/>
            </a:endParaRPr>
          </a:p>
        </p:txBody>
      </p:sp>
      <p:sp>
        <p:nvSpPr>
          <p:cNvPr id="1122" name="Shape 1122" descr="TextBox 552"/>
          <p:cNvSpPr/>
          <p:nvPr/>
        </p:nvSpPr>
        <p:spPr>
          <a:xfrm>
            <a:off x="8227759" y="4978930"/>
            <a:ext cx="1683724"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000" b="1" spc="100">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200" b="1" i="0" u="none" strike="noStrike" kern="1200" cap="none" spc="100" normalizeH="0" baseline="0" noProof="0" dirty="0">
                <a:ln>
                  <a:noFill/>
                </a:ln>
                <a:solidFill>
                  <a:srgbClr val="000000"/>
                </a:solidFill>
                <a:effectLst/>
                <a:uLnTx/>
                <a:uFillTx/>
                <a:latin typeface="Helvetica"/>
                <a:cs typeface="Helvetica"/>
                <a:sym typeface="Helvetica"/>
              </a:rPr>
              <a:t>258</a:t>
            </a:r>
            <a:r>
              <a:rPr kumimoji="0" lang="sl-SI" sz="1000" b="1" i="0" u="none" strike="noStrike" kern="1200" cap="none" spc="100" normalizeH="0" baseline="0" noProof="0" dirty="0">
                <a:ln>
                  <a:noFill/>
                </a:ln>
                <a:solidFill>
                  <a:srgbClr val="000000"/>
                </a:solidFill>
                <a:effectLst/>
                <a:uLnTx/>
                <a:uFillTx/>
                <a:latin typeface="Helvetica"/>
                <a:cs typeface="Helvetica"/>
                <a:sym typeface="Helvetica"/>
              </a:rPr>
              <a:t> mio EUR</a:t>
            </a:r>
            <a:endParaRPr kumimoji="0" sz="1000" b="1" i="0" u="none" strike="noStrike" kern="1200" cap="none" spc="100" normalizeH="0" baseline="0" noProof="0" dirty="0">
              <a:ln>
                <a:noFill/>
              </a:ln>
              <a:solidFill>
                <a:srgbClr val="000000"/>
              </a:solidFill>
              <a:effectLst/>
              <a:uLnTx/>
              <a:uFillTx/>
              <a:latin typeface="Helvetica"/>
              <a:cs typeface="Helvetica"/>
              <a:sym typeface="Helvetica"/>
            </a:endParaRPr>
          </a:p>
        </p:txBody>
      </p:sp>
      <p:sp>
        <p:nvSpPr>
          <p:cNvPr id="1124" name="Shape 1124" descr="Kotak Teks 3"/>
          <p:cNvSpPr/>
          <p:nvPr/>
        </p:nvSpPr>
        <p:spPr>
          <a:xfrm>
            <a:off x="-1133080" y="1040260"/>
            <a:ext cx="7300103" cy="461665"/>
          </a:xfrm>
          <a:prstGeom prst="rect">
            <a:avLst/>
          </a:prstGeom>
          <a:ln w="38100">
            <a:noFill/>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2400" b="1">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2400" b="1" i="0" u="none" strike="noStrike" kern="1200" cap="none" spc="0" normalizeH="0" baseline="0" noProof="0" dirty="0">
                <a:ln>
                  <a:noFill/>
                </a:ln>
                <a:solidFill>
                  <a:srgbClr val="327A79"/>
                </a:solidFill>
                <a:effectLst/>
                <a:uLnTx/>
                <a:uFillTx/>
                <a:latin typeface="Helvetica"/>
                <a:cs typeface="Helvetica"/>
                <a:sym typeface="Helvetica"/>
              </a:rPr>
              <a:t>2021 – 2027: </a:t>
            </a:r>
            <a:r>
              <a:rPr kumimoji="0" lang="sl-SI" sz="2400" b="1" i="0" u="sng" strike="noStrike" kern="1200" cap="none" spc="0" normalizeH="0" baseline="0" noProof="0" dirty="0">
                <a:ln>
                  <a:noFill/>
                </a:ln>
                <a:solidFill>
                  <a:srgbClr val="327A79"/>
                </a:solidFill>
                <a:effectLst/>
                <a:uLnTx/>
                <a:uFillTx/>
                <a:latin typeface="Helvetica"/>
                <a:cs typeface="Helvetica"/>
                <a:sym typeface="Helvetica"/>
              </a:rPr>
              <a:t>3,2 milijarde EUR</a:t>
            </a:r>
            <a:endParaRPr kumimoji="0" sz="2400" b="1" i="0" u="sng" strike="noStrike" kern="1200" cap="none" spc="0" normalizeH="0" baseline="0" noProof="0" dirty="0">
              <a:ln>
                <a:noFill/>
              </a:ln>
              <a:solidFill>
                <a:srgbClr val="327A79"/>
              </a:solidFill>
              <a:effectLst/>
              <a:uLnTx/>
              <a:uFillTx/>
              <a:latin typeface="Helvetica"/>
              <a:cs typeface="Helvetica"/>
              <a:sym typeface="Helvetica"/>
            </a:endParaRPr>
          </a:p>
        </p:txBody>
      </p:sp>
      <p:sp>
        <p:nvSpPr>
          <p:cNvPr id="2" name="PoljeZBesedilom 1"/>
          <p:cNvSpPr txBox="1"/>
          <p:nvPr/>
        </p:nvSpPr>
        <p:spPr>
          <a:xfrm>
            <a:off x="4024129" y="1653746"/>
            <a:ext cx="4285787"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sl-SI" sz="1400" b="0" i="0" u="none" strike="noStrike" kern="1200" cap="none" spc="0" normalizeH="0" baseline="0" noProof="0" dirty="0">
                <a:ln>
                  <a:noFill/>
                </a:ln>
                <a:solidFill>
                  <a:srgbClr val="000000"/>
                </a:solidFill>
                <a:effectLst/>
                <a:uLnTx/>
                <a:uFillTx/>
                <a:latin typeface="Arial"/>
                <a:ea typeface="+mn-ea"/>
                <a:cs typeface="Arial"/>
                <a:sym typeface="Arial"/>
              </a:rPr>
              <a:t>Sredstva lahko izkoristimo do konca leta 2029 (N+2).</a:t>
            </a:r>
          </a:p>
        </p:txBody>
      </p:sp>
      <p:sp>
        <p:nvSpPr>
          <p:cNvPr id="43"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48" name="Slika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2373" y="394359"/>
            <a:ext cx="2789853" cy="585298"/>
          </a:xfrm>
          <a:prstGeom prst="rect">
            <a:avLst/>
          </a:prstGeom>
        </p:spPr>
      </p:pic>
      <p:pic>
        <p:nvPicPr>
          <p:cNvPr id="49" name="Označba mesta vsebin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834626" y="4612990"/>
            <a:ext cx="2458630" cy="1382979"/>
          </a:xfrm>
          <a:prstGeom prst="rect">
            <a:avLst/>
          </a:prstGeom>
          <a:effectLst/>
        </p:spPr>
      </p:pic>
      <p:sp>
        <p:nvSpPr>
          <p:cNvPr id="45" name="Naslov 1"/>
          <p:cNvSpPr txBox="1">
            <a:spLocks/>
          </p:cNvSpPr>
          <p:nvPr/>
        </p:nvSpPr>
        <p:spPr>
          <a:xfrm>
            <a:off x="-31618" y="441440"/>
            <a:ext cx="9116598" cy="647734"/>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200" b="0"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Open Sans"/>
                <a:ea typeface="+mj-ea"/>
                <a:cs typeface="+mj-cs"/>
              </a:rPr>
              <a:t>   </a:t>
            </a:r>
            <a:r>
              <a:rPr kumimoji="0" lang="pl-PL" sz="3200" b="0" i="0" u="none" strike="noStrike" kern="1200" cap="none" spc="0" normalizeH="0" baseline="0" noProof="0" dirty="0">
                <a:ln>
                  <a:solidFill>
                    <a:prstClr val="white"/>
                  </a:solidFill>
                </a:ln>
                <a:solidFill>
                  <a:schemeClr val="accent4">
                    <a:lumMod val="20000"/>
                    <a:lumOff val="80000"/>
                  </a:schemeClr>
                </a:solidFill>
                <a:effectLst>
                  <a:outerShdw blurRad="38100" dist="38100" dir="2700000" algn="tl">
                    <a:srgbClr val="000000">
                      <a:alpha val="43137"/>
                    </a:srgbClr>
                  </a:outerShdw>
                </a:effectLst>
                <a:uLnTx/>
                <a:uFillTx/>
                <a:latin typeface="Calibri Light" panose="020F0302020204030204" pitchFamily="34" charset="0"/>
                <a:cs typeface="Calibri Light" panose="020F0302020204030204" pitchFamily="34" charset="0"/>
              </a:rPr>
              <a:t>RAZPOLOŽLJIVA</a:t>
            </a:r>
            <a:r>
              <a:rPr kumimoji="0" lang="pl-PL" sz="3200" b="0" i="0" u="none" strike="noStrike" kern="1200" cap="none" spc="0" normalizeH="0" noProof="0" dirty="0">
                <a:ln>
                  <a:solidFill>
                    <a:prstClr val="white"/>
                  </a:solidFill>
                </a:ln>
                <a:solidFill>
                  <a:schemeClr val="accent4">
                    <a:lumMod val="20000"/>
                    <a:lumOff val="80000"/>
                  </a:schemeClr>
                </a:solidFill>
                <a:effectLst>
                  <a:outerShdw blurRad="38100" dist="38100" dir="2700000" algn="tl">
                    <a:srgbClr val="000000">
                      <a:alpha val="43137"/>
                    </a:srgbClr>
                  </a:outerShdw>
                </a:effectLst>
                <a:uLnTx/>
                <a:uFillTx/>
                <a:latin typeface="Calibri Light" panose="020F0302020204030204" pitchFamily="34" charset="0"/>
                <a:cs typeface="Calibri Light" panose="020F0302020204030204" pitchFamily="34" charset="0"/>
              </a:rPr>
              <a:t> SREDSTVA ZA SLOVENIJO</a:t>
            </a:r>
            <a:endParaRPr kumimoji="0" lang="sl-SI" sz="2800" b="0" i="0" u="none" strike="noStrike" kern="1200" cap="none" spc="0" normalizeH="0" baseline="0" noProof="0" dirty="0">
              <a:ln>
                <a:solidFill>
                  <a:prstClr val="white"/>
                </a:solidFill>
              </a:ln>
              <a:solidFill>
                <a:schemeClr val="accent4">
                  <a:lumMod val="20000"/>
                  <a:lumOff val="80000"/>
                </a:schemeClr>
              </a:solidFill>
              <a:effectLst>
                <a:outerShdw blurRad="38100" dist="38100" dir="2700000" algn="tl">
                  <a:srgbClr val="000000">
                    <a:alpha val="43137"/>
                  </a:srgbClr>
                </a:outerShdw>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933914360"/>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 name="Označba mesta vsebin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rot="10800000" flipV="1">
            <a:off x="7912873" y="5818566"/>
            <a:ext cx="4279127" cy="1054842"/>
          </a:xfrm>
          <a:prstGeom prst="rect">
            <a:avLst/>
          </a:prstGeom>
        </p:spPr>
      </p:pic>
      <p:sp>
        <p:nvSpPr>
          <p:cNvPr id="3" name="Naslov 1"/>
          <p:cNvSpPr txBox="1">
            <a:spLocks/>
          </p:cNvSpPr>
          <p:nvPr/>
        </p:nvSpPr>
        <p:spPr>
          <a:xfrm>
            <a:off x="0" y="357353"/>
            <a:ext cx="7930055" cy="551858"/>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200" b="0"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Open Sans"/>
                <a:ea typeface="+mj-ea"/>
                <a:cs typeface="+mj-cs"/>
              </a:rPr>
              <a:t>    </a:t>
            </a:r>
            <a:r>
              <a:rPr kumimoji="0" lang="pl-PL" sz="2800" b="0" i="0" u="none" strike="noStrike" kern="1200" cap="none" spc="0" normalizeH="0" baseline="0" noProof="0" dirty="0">
                <a:ln>
                  <a:solidFill>
                    <a:prstClr val="white"/>
                  </a:solidFill>
                </a:ln>
                <a:solidFill>
                  <a:schemeClr val="accent4">
                    <a:lumMod val="20000"/>
                    <a:lumOff val="80000"/>
                  </a:schemeClr>
                </a:solidFill>
                <a:effectLst>
                  <a:outerShdw blurRad="38100" dist="38100" dir="2700000" algn="tl">
                    <a:srgbClr val="000000">
                      <a:alpha val="43137"/>
                    </a:srgbClr>
                  </a:outerShdw>
                </a:effectLst>
                <a:uLnTx/>
                <a:uFillTx/>
                <a:ea typeface="+mj-ea"/>
                <a:cs typeface="+mj-cs"/>
              </a:rPr>
              <a:t>SPORAZUM O PARTNERSTVU 2021 -2027</a:t>
            </a:r>
            <a:endParaRPr kumimoji="0" lang="sl-SI" sz="2800" b="0" i="0" u="none" strike="noStrike" kern="1200" cap="none" spc="0" normalizeH="0" baseline="0" noProof="0" dirty="0">
              <a:ln>
                <a:solidFill>
                  <a:prstClr val="white"/>
                </a:solidFill>
              </a:ln>
              <a:solidFill>
                <a:schemeClr val="accent4">
                  <a:lumMod val="20000"/>
                  <a:lumOff val="80000"/>
                </a:schemeClr>
              </a:solidFill>
              <a:effectLst>
                <a:outerShdw blurRad="38100" dist="38100" dir="2700000" algn="tl">
                  <a:srgbClr val="000000">
                    <a:alpha val="43137"/>
                  </a:srgbClr>
                </a:outerShdw>
              </a:effectLst>
              <a:uLnTx/>
              <a:uFillTx/>
              <a:ea typeface="+mj-ea"/>
              <a:cs typeface="+mj-cs"/>
            </a:endParaRPr>
          </a:p>
        </p:txBody>
      </p:sp>
      <p:sp>
        <p:nvSpPr>
          <p:cNvPr id="4" name="Naslov 1"/>
          <p:cNvSpPr txBox="1">
            <a:spLocks/>
          </p:cNvSpPr>
          <p:nvPr/>
        </p:nvSpPr>
        <p:spPr>
          <a:xfrm>
            <a:off x="405114" y="1167976"/>
            <a:ext cx="11590975" cy="2989582"/>
          </a:xfrm>
          <a:prstGeom prst="rect">
            <a:avLst/>
          </a:prstGeom>
          <a:noFill/>
        </p:spPr>
        <p:txBody>
          <a:bodyPr vert="horz" lIns="91440" tIns="45720" rIns="91440" bIns="45720" rtlCol="0" anchor="t">
            <a:normAutofit fontScale="97500"/>
          </a:bodyPr>
          <a:lstStyle>
            <a:lvl1pPr marL="228600" indent="-228600" algn="l" defTabSz="914400" rtl="0" eaLnBrk="1" latinLnBrk="0" hangingPunct="1">
              <a:lnSpc>
                <a:spcPct val="90000"/>
              </a:lnSpc>
              <a:spcBef>
                <a:spcPct val="0"/>
              </a:spcBef>
              <a:buFont typeface="Arial" panose="020B0604020202020204" pitchFamily="34" charset="0"/>
              <a:buNone/>
              <a:defRPr sz="4400" kern="120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sl-SI" sz="1800" b="0" i="1" u="sng" strike="noStrike" kern="1200" cap="none" spc="0" normalizeH="0" baseline="0" noProof="0" dirty="0">
                <a:ln>
                  <a:noFill/>
                </a:ln>
                <a:solidFill>
                  <a:prstClr val="black"/>
                </a:solidFill>
                <a:effectLst/>
                <a:uLnTx/>
                <a:uFillTx/>
                <a:latin typeface="+mn-lt"/>
                <a:ea typeface="+mj-ea"/>
                <a:cs typeface="+mj-cs"/>
              </a:rPr>
              <a:t>Osnutek </a:t>
            </a:r>
            <a:r>
              <a:rPr kumimoji="0" lang="sl-SI" sz="1800" b="1" i="1" u="sng" strike="noStrike" kern="1200" cap="none" spc="0" normalizeH="0" baseline="0" noProof="0" dirty="0">
                <a:ln>
                  <a:noFill/>
                </a:ln>
                <a:solidFill>
                  <a:prstClr val="black"/>
                </a:solidFill>
                <a:effectLst/>
                <a:uLnTx/>
                <a:uFillTx/>
                <a:latin typeface="+mn-lt"/>
                <a:ea typeface="+mj-ea"/>
                <a:cs typeface="+mj-cs"/>
              </a:rPr>
              <a:t>Sporazuma o partnerstvu 2021 – 2027 </a:t>
            </a:r>
            <a:r>
              <a:rPr kumimoji="0" lang="sl-SI" sz="1800" b="0" i="1" u="sng" strike="noStrike" kern="1200" cap="none" spc="0" normalizeH="0" baseline="0" noProof="0" dirty="0">
                <a:ln>
                  <a:noFill/>
                </a:ln>
                <a:solidFill>
                  <a:prstClr val="black"/>
                </a:solidFill>
                <a:effectLst/>
                <a:uLnTx/>
                <a:uFillTx/>
                <a:latin typeface="+mn-lt"/>
                <a:ea typeface="+mj-ea"/>
                <a:cs typeface="+mj-cs"/>
              </a:rPr>
              <a:t>je v fazi neformalnega usklajevanja z </a:t>
            </a:r>
            <a:r>
              <a:rPr kumimoji="0" lang="sl-SI" sz="1800" b="1" i="1" u="sng" strike="noStrike" kern="1200" cap="none" spc="0" normalizeH="0" baseline="0" noProof="0" dirty="0">
                <a:ln>
                  <a:noFill/>
                </a:ln>
                <a:solidFill>
                  <a:prstClr val="black"/>
                </a:solidFill>
                <a:effectLst/>
                <a:uLnTx/>
                <a:uFillTx/>
                <a:latin typeface="+mn-lt"/>
                <a:ea typeface="+mj-ea"/>
                <a:cs typeface="+mj-cs"/>
              </a:rPr>
              <a:t>Evropsko komisijo (EK).</a:t>
            </a:r>
          </a:p>
          <a:p>
            <a:pPr marL="228600" marR="0" lvl="0" indent="-22860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endParaRPr kumimoji="0" lang="sl-SI" sz="1800" b="1" i="1" u="sng" strike="noStrike" kern="1200" cap="none" spc="0" normalizeH="0" baseline="0" noProof="0" dirty="0">
              <a:ln>
                <a:noFill/>
              </a:ln>
              <a:solidFill>
                <a:srgbClr val="70AD47">
                  <a:lumMod val="75000"/>
                </a:srgbClr>
              </a:solidFill>
              <a:effectLst/>
              <a:uLnTx/>
              <a:uFillTx/>
              <a:latin typeface="+mn-lt"/>
              <a:ea typeface="+mj-ea"/>
              <a:cs typeface="+mj-cs"/>
            </a:endParaRPr>
          </a:p>
          <a:p>
            <a:pPr marL="0" marR="0" lvl="0" indent="0" defTabSz="914400" rtl="0" eaLnBrk="1" fontAlgn="auto" latinLnBrk="0" hangingPunct="1">
              <a:lnSpc>
                <a:spcPct val="90000"/>
              </a:lnSpc>
              <a:spcBef>
                <a:spcPct val="0"/>
              </a:spcBef>
              <a:spcAft>
                <a:spcPts val="0"/>
              </a:spcAft>
              <a:buClr>
                <a:srgbClr val="FFC000">
                  <a:lumMod val="20000"/>
                  <a:lumOff val="80000"/>
                </a:srgbClr>
              </a:buClr>
              <a:buSzTx/>
              <a:buFont typeface="Arial" panose="020B0604020202020204" pitchFamily="34" charset="0"/>
              <a:buNone/>
              <a:tabLst/>
              <a:defRPr/>
            </a:pPr>
            <a:r>
              <a:rPr kumimoji="0" lang="sl-SI" sz="1800" b="0" i="0" u="none" strike="noStrike" kern="1200" cap="none" spc="0" normalizeH="0" baseline="0" noProof="0" dirty="0">
                <a:ln>
                  <a:noFill/>
                </a:ln>
                <a:solidFill>
                  <a:prstClr val="black"/>
                </a:solidFill>
                <a:effectLst/>
                <a:uLnTx/>
                <a:uFillTx/>
                <a:latin typeface="+mn-lt"/>
                <a:ea typeface="+mj-ea"/>
                <a:cs typeface="+mj-cs"/>
              </a:rPr>
              <a:t>S sporazumom o partnerstvu , ki ga pripravi vsaka država članica, se določijo strateške usmeritve za načrtovanje programov ter ureditve za učinkovito in uspešno uporabo ESRR, ESS+, Kohezijskega sklada, SPP in ESPRA.</a:t>
            </a:r>
          </a:p>
          <a:p>
            <a:pPr marL="0" marR="0" lvl="0" indent="0" algn="l" defTabSz="914400" rtl="0" eaLnBrk="1" fontAlgn="auto" latinLnBrk="0" hangingPunct="1">
              <a:lnSpc>
                <a:spcPct val="90000"/>
              </a:lnSpc>
              <a:spcBef>
                <a:spcPct val="0"/>
              </a:spcBef>
              <a:spcAft>
                <a:spcPts val="0"/>
              </a:spcAft>
              <a:buClr>
                <a:srgbClr val="FFC000">
                  <a:lumMod val="20000"/>
                  <a:lumOff val="80000"/>
                </a:srgbClr>
              </a:buClr>
              <a:buSzTx/>
              <a:buFont typeface="Arial" panose="020B0604020202020204" pitchFamily="34" charset="0"/>
              <a:buNone/>
              <a:tabLst/>
              <a:defRPr/>
            </a:pPr>
            <a:endParaRPr kumimoji="0" lang="sl-SI" sz="1400" b="0" i="0" u="none" strike="noStrike" kern="1200" cap="none" spc="0" normalizeH="0" baseline="0" noProof="0" dirty="0">
              <a:ln>
                <a:noFill/>
              </a:ln>
              <a:solidFill>
                <a:prstClr val="black"/>
              </a:solidFill>
              <a:effectLst/>
              <a:uLnTx/>
              <a:uFillTx/>
              <a:latin typeface="+mn-lt"/>
              <a:ea typeface="+mj-ea"/>
              <a:cs typeface="+mj-cs"/>
            </a:endParaRPr>
          </a:p>
          <a:p>
            <a:pPr marL="0" marR="0" lvl="0" indent="0" algn="l" defTabSz="914400" rtl="0" eaLnBrk="1" fontAlgn="auto" latinLnBrk="0" hangingPunct="1">
              <a:lnSpc>
                <a:spcPct val="90000"/>
              </a:lnSpc>
              <a:spcBef>
                <a:spcPct val="0"/>
              </a:spcBef>
              <a:spcAft>
                <a:spcPts val="0"/>
              </a:spcAft>
              <a:buClr>
                <a:srgbClr val="FFC000">
                  <a:lumMod val="20000"/>
                  <a:lumOff val="80000"/>
                </a:srgbClr>
              </a:buClr>
              <a:buSzTx/>
              <a:buFont typeface="Arial" panose="020B0604020202020204" pitchFamily="34" charset="0"/>
              <a:buNone/>
              <a:tabLst/>
              <a:defRPr/>
            </a:pPr>
            <a:endParaRPr kumimoji="0" lang="sl-SI" sz="1400" b="0" i="0" u="none" strike="noStrike" kern="1200" cap="none" spc="0" normalizeH="0" baseline="0" noProof="0" dirty="0">
              <a:ln>
                <a:noFill/>
              </a:ln>
              <a:solidFill>
                <a:prstClr val="black"/>
              </a:solidFill>
              <a:effectLst/>
              <a:uLnTx/>
              <a:uFillTx/>
              <a:latin typeface="Calibri Light" panose="020F0302020204030204"/>
              <a:ea typeface="+mj-ea"/>
              <a:cs typeface="+mj-cs"/>
            </a:endParaRPr>
          </a:p>
          <a:p>
            <a:pPr marL="228600" marR="0" lvl="0" indent="-22860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endParaRPr kumimoji="0" lang="sl-SI" sz="1400" b="1" i="1" u="sng" strike="noStrike" kern="1200" cap="none" spc="0" normalizeH="0" baseline="0" noProof="0" dirty="0">
              <a:ln>
                <a:noFill/>
              </a:ln>
              <a:solidFill>
                <a:prstClr val="black"/>
              </a:solidFill>
              <a:effectLst/>
              <a:uLnTx/>
              <a:uFillTx/>
              <a:latin typeface="Calibri Light" panose="020F0302020204030204"/>
              <a:ea typeface="+mj-ea"/>
              <a:cs typeface="+mj-cs"/>
            </a:endParaRPr>
          </a:p>
          <a:p>
            <a:pPr marL="228600" marR="0" lvl="0" indent="-22860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endParaRPr kumimoji="0" lang="sl-SI" sz="1400" b="0" i="0" u="none" strike="noStrike" kern="1200" cap="none" spc="0" normalizeH="0" baseline="0" noProof="0" dirty="0">
              <a:ln>
                <a:noFill/>
              </a:ln>
              <a:solidFill>
                <a:prstClr val="black"/>
              </a:solidFill>
              <a:effectLst/>
              <a:uLnTx/>
              <a:uFillTx/>
              <a:latin typeface="Calibri Light" panose="020F0302020204030204"/>
              <a:ea typeface="+mj-ea"/>
              <a:cs typeface="+mj-cs"/>
            </a:endParaRPr>
          </a:p>
          <a:p>
            <a:pPr marL="228600" marR="0" lvl="0" indent="-22860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endParaRPr kumimoji="0" lang="sl-SI" sz="1400" b="0" i="0" u="none" strike="noStrike" kern="1200" cap="none" spc="0" normalizeH="0" baseline="0" noProof="0" dirty="0">
              <a:ln>
                <a:noFill/>
              </a:ln>
              <a:solidFill>
                <a:prstClr val="black"/>
              </a:solidFill>
              <a:effectLst/>
              <a:uLnTx/>
              <a:uFillTx/>
              <a:latin typeface="Calibri Light" panose="020F0302020204030204"/>
              <a:ea typeface="+mj-ea"/>
              <a:cs typeface="+mj-cs"/>
            </a:endParaRPr>
          </a:p>
          <a:p>
            <a:pPr marL="228600" marR="0" lvl="0" indent="-22860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endParaRPr kumimoji="0" lang="sl-SI" sz="1400" b="0" i="0" u="none" strike="noStrike" kern="1200" cap="none" spc="0" normalizeH="0" baseline="0" noProof="0" dirty="0">
              <a:ln>
                <a:noFill/>
              </a:ln>
              <a:solidFill>
                <a:prstClr val="black"/>
              </a:solidFill>
              <a:effectLst/>
              <a:uLnTx/>
              <a:uFillTx/>
              <a:latin typeface="Calibri Light" panose="020F0302020204030204"/>
              <a:ea typeface="+mj-ea"/>
              <a:cs typeface="+mj-cs"/>
            </a:endParaRPr>
          </a:p>
          <a:p>
            <a:pPr marL="228600" marR="0" lvl="0" indent="-22860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endParaRPr kumimoji="0" lang="sl-SI" sz="1400" b="0" i="0" u="none" strike="noStrike" kern="1200" cap="none" spc="0" normalizeH="0" baseline="0" noProof="0" dirty="0">
              <a:ln>
                <a:noFill/>
              </a:ln>
              <a:solidFill>
                <a:prstClr val="black"/>
              </a:solidFill>
              <a:effectLst/>
              <a:uLnTx/>
              <a:uFillTx/>
              <a:latin typeface="Calibri Light" panose="020F0302020204030204"/>
              <a:ea typeface="+mj-ea"/>
              <a:cs typeface="+mj-cs"/>
            </a:endParaRPr>
          </a:p>
          <a:p>
            <a:pPr marL="285750" marR="0" lvl="0" indent="-285750" algn="l" defTabSz="914400" rtl="0" eaLnBrk="1" fontAlgn="auto" latinLnBrk="0" hangingPunct="1">
              <a:lnSpc>
                <a:spcPct val="90000"/>
              </a:lnSpc>
              <a:spcBef>
                <a:spcPct val="0"/>
              </a:spcBef>
              <a:spcAft>
                <a:spcPts val="0"/>
              </a:spcAft>
              <a:buClrTx/>
              <a:buSzTx/>
              <a:buFont typeface="Wingdings" panose="05000000000000000000" pitchFamily="2" charset="2"/>
              <a:buChar char="Ø"/>
              <a:tabLst/>
              <a:defRPr/>
            </a:pPr>
            <a:endParaRPr kumimoji="0" lang="sl-SI" sz="1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Naslov 1"/>
          <p:cNvSpPr txBox="1">
            <a:spLocks/>
          </p:cNvSpPr>
          <p:nvPr/>
        </p:nvSpPr>
        <p:spPr>
          <a:xfrm>
            <a:off x="405114" y="3601233"/>
            <a:ext cx="11374796" cy="2473891"/>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ct val="0"/>
              </a:spcBef>
              <a:buFont typeface="Arial" panose="020B0604020202020204" pitchFamily="34" charset="0"/>
              <a:buNone/>
              <a:defRPr sz="4400" kern="120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l-SI" sz="1600" dirty="0"/>
          </a:p>
          <a:p>
            <a:pPr marL="285750" indent="-285750">
              <a:buFont typeface="Wingdings" panose="05000000000000000000" pitchFamily="2" charset="2"/>
              <a:buChar char="Ø"/>
            </a:pPr>
            <a:endParaRPr lang="sl-SI" sz="1600" dirty="0"/>
          </a:p>
          <a:p>
            <a:pPr marL="0" indent="0"/>
            <a:endParaRPr lang="sl-SI" sz="1600" dirty="0"/>
          </a:p>
          <a:p>
            <a:pPr marL="285750" indent="-285750">
              <a:buFont typeface="Wingdings" panose="05000000000000000000" pitchFamily="2" charset="2"/>
              <a:buChar char="Ø"/>
            </a:pPr>
            <a:r>
              <a:rPr lang="sl-SI" sz="1800" dirty="0">
                <a:latin typeface="+mn-lt"/>
              </a:rPr>
              <a:t>V Sloveniji je dana prednost področjem, kjer ima Slovenija zaznane vrzeli: ukrepi za dvig produktivnosti, digitalizacija, infrastrukturne vrzeli - železniška povezljivost, trajnostna mobilnost, manjkajoči večji sistemi za odvajanje in čiščenje odpadnih voda, tretja razvojna os, (večji) sistemi za zagotavljanje ustrezne kakovosti pitne vode, energetska prenova stavb, vlaganja v obnovljive vire energije ipd.</a:t>
            </a:r>
          </a:p>
          <a:p>
            <a:pPr marL="0" indent="0"/>
            <a:endParaRPr lang="sl-SI" sz="1800" dirty="0">
              <a:latin typeface="+mn-lt"/>
            </a:endParaRPr>
          </a:p>
          <a:p>
            <a:pPr marL="0" indent="0"/>
            <a:endParaRPr lang="sl-SI" sz="1800" dirty="0">
              <a:latin typeface="+mn-lt"/>
            </a:endParaRPr>
          </a:p>
          <a:p>
            <a:pPr marL="285750" indent="-285750">
              <a:buFont typeface="Wingdings" panose="05000000000000000000" pitchFamily="2" charset="2"/>
              <a:buChar char="Ø"/>
            </a:pPr>
            <a:r>
              <a:rPr lang="sl-SI" sz="1800" dirty="0">
                <a:latin typeface="+mn-lt"/>
              </a:rPr>
              <a:t> Lokalnim skupnostim bo predvidoma na voljo več sredstev, kot jim je bilo v programskem obdobju 2014 – 2020.</a:t>
            </a:r>
          </a:p>
        </p:txBody>
      </p:sp>
      <p:sp>
        <p:nvSpPr>
          <p:cNvPr id="6" name="PoljeZBesedilom 5"/>
          <p:cNvSpPr txBox="1"/>
          <p:nvPr/>
        </p:nvSpPr>
        <p:spPr>
          <a:xfrm>
            <a:off x="577598" y="2586203"/>
            <a:ext cx="10106444" cy="1328023"/>
          </a:xfrm>
          <a:prstGeom prst="roundRect">
            <a:avLst/>
          </a:prstGeom>
          <a:solidFill>
            <a:srgbClr val="6B9B73"/>
          </a:solidFill>
          <a:ln>
            <a:noFill/>
          </a:ln>
        </p:spPr>
        <p:txBody>
          <a:bodyPr wrap="square" rtlCol="0">
            <a:spAutoFit/>
          </a:bodyPr>
          <a:lstStyle/>
          <a:p>
            <a:r>
              <a:rPr lang="sl-SI" dirty="0"/>
              <a:t>Proces programiranja </a:t>
            </a:r>
            <a:r>
              <a:rPr lang="sl-SI" b="1" dirty="0"/>
              <a:t>Večletnega finančnega okvira 2021 – 2027 (VFO 2021 – 27) </a:t>
            </a:r>
            <a:r>
              <a:rPr lang="sl-SI" dirty="0"/>
              <a:t>bo zaključen predvidoma </a:t>
            </a:r>
            <a:r>
              <a:rPr lang="sl-SI" dirty="0" smtClean="0"/>
              <a:t>sredi leta 2022, </a:t>
            </a:r>
            <a:r>
              <a:rPr lang="sl-SI" dirty="0"/>
              <a:t>formalno potrditev dokumentov pa </a:t>
            </a:r>
            <a:r>
              <a:rPr lang="sl-SI" dirty="0" smtClean="0"/>
              <a:t>pričakujemo v drugi polovici leta 2022. </a:t>
            </a:r>
            <a:r>
              <a:rPr lang="sl-SI" dirty="0"/>
              <a:t>Ukrepe VFO 2021 – 27 bomo skladno z načelom  komplementarnosti kombinirali s sredstvi </a:t>
            </a:r>
            <a:r>
              <a:rPr lang="sl-SI" b="1" dirty="0"/>
              <a:t>Mehanizma za okrevanje in odpornost</a:t>
            </a:r>
            <a:r>
              <a:rPr lang="sl-SI" dirty="0"/>
              <a:t>.</a:t>
            </a:r>
          </a:p>
        </p:txBody>
      </p:sp>
      <p:pic>
        <p:nvPicPr>
          <p:cNvPr id="7" name="Slika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2213" y="430905"/>
            <a:ext cx="2789853" cy="585298"/>
          </a:xfrm>
          <a:prstGeom prst="rect">
            <a:avLst/>
          </a:prstGeom>
        </p:spPr>
      </p:pic>
      <p:sp>
        <p:nvSpPr>
          <p:cNvPr id="9"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Tree>
    <p:extLst>
      <p:ext uri="{BB962C8B-B14F-4D97-AF65-F5344CB8AC3E}">
        <p14:creationId xmlns:p14="http://schemas.microsoft.com/office/powerpoint/2010/main" val="396521626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značba mesta vsebine 3"/>
          <p:cNvPicPr>
            <a:picLocks noGrp="1" noChangeAspect="1"/>
          </p:cNvPicPr>
          <p:nvPr>
            <p:ph idx="1"/>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2836334" y="987432"/>
            <a:ext cx="9355666" cy="5262563"/>
          </a:xfrm>
        </p:spPr>
      </p:pic>
      <p:sp>
        <p:nvSpPr>
          <p:cNvPr id="5" name="Naslov 1"/>
          <p:cNvSpPr txBox="1">
            <a:spLocks/>
          </p:cNvSpPr>
          <p:nvPr/>
        </p:nvSpPr>
        <p:spPr>
          <a:xfrm>
            <a:off x="0" y="357353"/>
            <a:ext cx="7930055" cy="551858"/>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200" b="0"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Open Sans"/>
                <a:ea typeface="+mj-ea"/>
                <a:cs typeface="+mj-cs"/>
              </a:rPr>
              <a:t>    </a:t>
            </a:r>
            <a:r>
              <a:rPr kumimoji="0" lang="pl-PL" sz="2800" b="0" i="0" u="none" strike="noStrike" kern="1200" cap="none" spc="0" normalizeH="0" baseline="0" noProof="0" dirty="0">
                <a:ln>
                  <a:solidFill>
                    <a:prstClr val="white"/>
                  </a:solidFill>
                </a:ln>
                <a:solidFill>
                  <a:schemeClr val="accent4">
                    <a:lumMod val="20000"/>
                    <a:lumOff val="80000"/>
                  </a:schemeClr>
                </a:solidFill>
                <a:effectLst>
                  <a:outerShdw blurRad="38100" dist="38100" dir="2700000" algn="tl">
                    <a:srgbClr val="000000">
                      <a:alpha val="43137"/>
                    </a:srgbClr>
                  </a:outerShdw>
                </a:effectLst>
                <a:uLnTx/>
                <a:uFillTx/>
                <a:ea typeface="+mj-ea"/>
                <a:cs typeface="+mj-cs"/>
              </a:rPr>
              <a:t>SPORAZUM O PARTNERSTVU 2021 -2027</a:t>
            </a:r>
            <a:endParaRPr kumimoji="0" lang="sl-SI" sz="2800" b="0" i="0" u="none" strike="noStrike" kern="1200" cap="none" spc="0" normalizeH="0" baseline="0" noProof="0" dirty="0">
              <a:ln>
                <a:solidFill>
                  <a:prstClr val="white"/>
                </a:solidFill>
              </a:ln>
              <a:solidFill>
                <a:schemeClr val="accent4">
                  <a:lumMod val="20000"/>
                  <a:lumOff val="80000"/>
                </a:schemeClr>
              </a:solidFill>
              <a:effectLst>
                <a:outerShdw blurRad="38100" dist="38100" dir="2700000" algn="tl">
                  <a:srgbClr val="000000">
                    <a:alpha val="43137"/>
                  </a:srgbClr>
                </a:outerShdw>
              </a:effectLst>
              <a:uLnTx/>
              <a:uFillTx/>
              <a:ea typeface="+mj-ea"/>
              <a:cs typeface="+mj-cs"/>
            </a:endParaRPr>
          </a:p>
        </p:txBody>
      </p:sp>
      <p:sp>
        <p:nvSpPr>
          <p:cNvPr id="8" name="PoljeZBesedilom 7"/>
          <p:cNvSpPr txBox="1"/>
          <p:nvPr/>
        </p:nvSpPr>
        <p:spPr>
          <a:xfrm>
            <a:off x="446505" y="1089889"/>
            <a:ext cx="11059428" cy="4616648"/>
          </a:xfrm>
          <a:prstGeom prst="rect">
            <a:avLst/>
          </a:prstGeom>
          <a:noFill/>
          <a:effectLst/>
        </p:spPr>
        <p:txBody>
          <a:bodyPr wrap="square" rtlCol="0">
            <a:spAutoFit/>
          </a:bodyPr>
          <a:lstStyle/>
          <a:p>
            <a:pPr marL="285750" indent="-285750">
              <a:buFont typeface="Wingdings" panose="05000000000000000000" pitchFamily="2" charset="2"/>
              <a:buChar char="ü"/>
            </a:pPr>
            <a:r>
              <a:rPr lang="sl-SI" dirty="0"/>
              <a:t>Priprava ključnih dokumentov za finančno perspektivo 2021 – 2027 poteka v sodelovanju z deležniki.</a:t>
            </a:r>
          </a:p>
          <a:p>
            <a:endParaRPr lang="sl-SI" dirty="0"/>
          </a:p>
          <a:p>
            <a:pPr marL="285750" indent="-285750">
              <a:buFont typeface="Wingdings" panose="05000000000000000000" pitchFamily="2" charset="2"/>
              <a:buChar char="ü"/>
            </a:pPr>
            <a:r>
              <a:rPr lang="sl-SI" dirty="0"/>
              <a:t>Partnerji lahko pobude in predloge za Sporazum o partnerstvu podate preko elektronskega obrazca Sooblikuj programske dokumente.</a:t>
            </a:r>
          </a:p>
          <a:p>
            <a:endParaRPr lang="sl-SI" dirty="0"/>
          </a:p>
          <a:p>
            <a:endParaRPr lang="sl-SI" dirty="0"/>
          </a:p>
          <a:p>
            <a:endParaRPr lang="sl-SI" dirty="0"/>
          </a:p>
          <a:p>
            <a:endParaRPr lang="sl-SI" dirty="0"/>
          </a:p>
          <a:p>
            <a:endParaRPr lang="sl-SI" dirty="0"/>
          </a:p>
          <a:p>
            <a:endParaRPr lang="sl-SI" dirty="0"/>
          </a:p>
          <a:p>
            <a:endParaRPr lang="sl-SI" dirty="0"/>
          </a:p>
          <a:p>
            <a:endParaRPr lang="sl-SI" dirty="0"/>
          </a:p>
          <a:p>
            <a:endParaRPr lang="sl-SI" dirty="0"/>
          </a:p>
          <a:p>
            <a:endParaRPr lang="sl-SI" dirty="0"/>
          </a:p>
          <a:p>
            <a:pPr marL="285750" indent="-285750">
              <a:buFont typeface="Wingdings" panose="05000000000000000000" pitchFamily="2" charset="2"/>
              <a:buChar char="ü"/>
            </a:pPr>
            <a:r>
              <a:rPr lang="sl-SI" dirty="0"/>
              <a:t>Osnutek Sporazuma o partnerstvu </a:t>
            </a:r>
            <a:r>
              <a:rPr lang="sl-SI" dirty="0" smtClean="0"/>
              <a:t>in ostale dokumente najdete </a:t>
            </a:r>
            <a:r>
              <a:rPr lang="sl-SI" dirty="0"/>
              <a:t>na povezavi:</a:t>
            </a:r>
          </a:p>
          <a:p>
            <a:r>
              <a:rPr lang="sl-SI" dirty="0"/>
              <a:t>				</a:t>
            </a:r>
            <a:r>
              <a:rPr lang="sl-SI" sz="2400" b="1" dirty="0">
                <a:solidFill>
                  <a:srgbClr val="1C676B"/>
                </a:solidFill>
              </a:rPr>
              <a:t>https://evropskasredstva.si/2021-2027</a:t>
            </a:r>
          </a:p>
        </p:txBody>
      </p:sp>
      <p:pic>
        <p:nvPicPr>
          <p:cNvPr id="9" name="Slika 8"/>
          <p:cNvPicPr>
            <a:picLocks noChangeAspect="1"/>
          </p:cNvPicPr>
          <p:nvPr/>
        </p:nvPicPr>
        <p:blipFill rotWithShape="1">
          <a:blip r:embed="rId3">
            <a:extLst>
              <a:ext uri="{28A0092B-C50C-407E-A947-70E740481C1C}">
                <a14:useLocalDpi xmlns:a14="http://schemas.microsoft.com/office/drawing/2010/main" val="0"/>
              </a:ext>
            </a:extLst>
          </a:blip>
          <a:srcRect b="30571"/>
          <a:stretch/>
        </p:blipFill>
        <p:spPr>
          <a:xfrm>
            <a:off x="694944" y="2485656"/>
            <a:ext cx="4318800" cy="2013192"/>
          </a:xfrm>
          <a:prstGeom prst="rect">
            <a:avLst/>
          </a:prstGeom>
        </p:spPr>
      </p:pic>
      <p:sp>
        <p:nvSpPr>
          <p:cNvPr id="10"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11" name="Slika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2373" y="394359"/>
            <a:ext cx="2789853" cy="585298"/>
          </a:xfrm>
          <a:prstGeom prst="rect">
            <a:avLst/>
          </a:prstGeom>
        </p:spPr>
      </p:pic>
    </p:spTree>
    <p:extLst>
      <p:ext uri="{BB962C8B-B14F-4D97-AF65-F5344CB8AC3E}">
        <p14:creationId xmlns:p14="http://schemas.microsoft.com/office/powerpoint/2010/main" val="218005677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38DB69-B4FE-4C78-8E9B-C6ECC5475F07}"/>
              </a:ext>
            </a:extLst>
          </p:cNvPr>
          <p:cNvSpPr/>
          <p:nvPr/>
        </p:nvSpPr>
        <p:spPr>
          <a:xfrm>
            <a:off x="360195" y="1216641"/>
            <a:ext cx="11018739" cy="5173884"/>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SI"/>
          </a:p>
        </p:txBody>
      </p:sp>
      <p:sp>
        <p:nvSpPr>
          <p:cNvPr id="6" name="Označba mesta besedila 2"/>
          <p:cNvSpPr txBox="1">
            <a:spLocks/>
          </p:cNvSpPr>
          <p:nvPr/>
        </p:nvSpPr>
        <p:spPr>
          <a:xfrm>
            <a:off x="893486" y="1555616"/>
            <a:ext cx="6932352" cy="4142540"/>
          </a:xfrm>
          <a:prstGeom prst="rect">
            <a:avLst/>
          </a:prstGeom>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just" defTabSz="914400" rtl="0" eaLnBrk="1" fontAlgn="auto" latinLnBrk="0" hangingPunct="1">
              <a:lnSpc>
                <a:spcPct val="90000"/>
              </a:lnSpc>
              <a:spcBef>
                <a:spcPts val="1000"/>
              </a:spcBef>
              <a:spcAft>
                <a:spcPts val="0"/>
              </a:spcAft>
              <a:buClrTx/>
              <a:buSzTx/>
              <a:tabLst/>
              <a:defRPr/>
            </a:pPr>
            <a:r>
              <a:rPr lang="sl-SI" b="1" noProof="0" dirty="0" smtClean="0">
                <a:solidFill>
                  <a:sysClr val="windowText" lastClr="000000"/>
                </a:solidFill>
                <a:latin typeface="Calibri"/>
              </a:rPr>
              <a:t>TERITORIALNI</a:t>
            </a:r>
            <a:r>
              <a:rPr kumimoji="0" lang="sl-SI" b="1" i="0" u="none" strike="noStrike" kern="1200" cap="none" spc="0" normalizeH="0" baseline="0" noProof="0" dirty="0" smtClean="0">
                <a:ln>
                  <a:noFill/>
                </a:ln>
                <a:solidFill>
                  <a:sysClr val="windowText" lastClr="000000"/>
                </a:solidFill>
                <a:effectLst/>
                <a:uLnTx/>
                <a:uFillTx/>
                <a:latin typeface="Calibri"/>
                <a:ea typeface="+mn-ea"/>
                <a:cs typeface="+mn-cs"/>
              </a:rPr>
              <a:t> </a:t>
            </a:r>
            <a:r>
              <a:rPr kumimoji="0" lang="sl-SI" b="1" i="0" u="none" strike="noStrike" kern="1200" cap="none" spc="0" normalizeH="0" baseline="0" noProof="0" dirty="0">
                <a:ln>
                  <a:noFill/>
                </a:ln>
                <a:solidFill>
                  <a:sysClr val="windowText" lastClr="000000"/>
                </a:solidFill>
                <a:effectLst/>
                <a:uLnTx/>
                <a:uFillTx/>
                <a:latin typeface="Calibri"/>
                <a:ea typeface="+mn-ea"/>
                <a:cs typeface="+mn-cs"/>
              </a:rPr>
              <a:t>PRISTOPI:</a:t>
            </a:r>
          </a:p>
          <a:p>
            <a:pPr marL="1028700" marR="0" lvl="1" indent="-342900" algn="just"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sl-SI" sz="2200" i="0" u="none" strike="noStrike" kern="1200" cap="none" spc="0" normalizeH="0" baseline="0" noProof="0" dirty="0">
                <a:ln>
                  <a:noFill/>
                </a:ln>
                <a:effectLst/>
                <a:uLnTx/>
                <a:uFillTx/>
                <a:latin typeface="Calibri"/>
                <a:ea typeface="+mn-ea"/>
                <a:cs typeface="+mn-cs"/>
              </a:rPr>
              <a:t>Urbani razvoj (CTN) </a:t>
            </a:r>
          </a:p>
          <a:p>
            <a:pPr marL="1428750" marR="0" lvl="2" indent="-285750" algn="just" defTabSz="914400" rtl="0" eaLnBrk="1" fontAlgn="auto" latinLnBrk="0" hangingPunct="1">
              <a:lnSpc>
                <a:spcPct val="90000"/>
              </a:lnSpc>
              <a:spcBef>
                <a:spcPts val="500"/>
              </a:spcBef>
              <a:spcAft>
                <a:spcPts val="0"/>
              </a:spcAft>
              <a:buClrTx/>
              <a:buSzTx/>
              <a:buFontTx/>
              <a:buChar char="-"/>
              <a:tabLst/>
              <a:defRPr/>
            </a:pPr>
            <a:r>
              <a:rPr kumimoji="0" lang="sl-SI" sz="1800" i="0" u="none" strike="noStrike" kern="1200" cap="none" spc="0" normalizeH="0" baseline="0" noProof="0" dirty="0">
                <a:ln>
                  <a:noFill/>
                </a:ln>
                <a:effectLst/>
                <a:uLnTx/>
                <a:uFillTx/>
                <a:latin typeface="Calibri"/>
                <a:ea typeface="+mn-ea"/>
                <a:cs typeface="+mn-cs"/>
              </a:rPr>
              <a:t>MO,</a:t>
            </a:r>
          </a:p>
          <a:p>
            <a:pPr marL="1028700" marR="0" lvl="1" indent="-342900" algn="just"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sl-SI" sz="2200" i="0" u="none" strike="noStrike" kern="1200" cap="none" spc="0" normalizeH="0" baseline="0" noProof="0" dirty="0">
                <a:ln>
                  <a:noFill/>
                </a:ln>
                <a:effectLst/>
                <a:uLnTx/>
                <a:uFillTx/>
                <a:latin typeface="Calibri"/>
                <a:ea typeface="+mn-ea"/>
                <a:cs typeface="+mn-cs"/>
              </a:rPr>
              <a:t>Lokalni razvoj (CLLD)</a:t>
            </a:r>
          </a:p>
          <a:p>
            <a:pPr marL="1428750" marR="0" lvl="2" indent="-285750" algn="just" defTabSz="914400" rtl="0" eaLnBrk="1" fontAlgn="auto" latinLnBrk="0" hangingPunct="1">
              <a:lnSpc>
                <a:spcPct val="90000"/>
              </a:lnSpc>
              <a:spcBef>
                <a:spcPts val="500"/>
              </a:spcBef>
              <a:spcAft>
                <a:spcPts val="0"/>
              </a:spcAft>
              <a:buClrTx/>
              <a:buSzTx/>
              <a:buFontTx/>
              <a:buChar char="-"/>
              <a:tabLst/>
              <a:defRPr/>
            </a:pPr>
            <a:r>
              <a:rPr kumimoji="0" lang="sl-SI" sz="1800" i="0" u="none" strike="noStrike" kern="1200" cap="none" spc="0" normalizeH="0" baseline="0" noProof="0" dirty="0">
                <a:ln>
                  <a:noFill/>
                </a:ln>
                <a:effectLst/>
                <a:uLnTx/>
                <a:uFillTx/>
                <a:latin typeface="Calibri"/>
                <a:ea typeface="+mn-ea"/>
                <a:cs typeface="+mn-cs"/>
              </a:rPr>
              <a:t>LAS,</a:t>
            </a:r>
          </a:p>
          <a:p>
            <a:pPr marL="1028700" marR="0" lvl="1" indent="-342900" algn="just"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sl-SI" sz="2200" i="0" u="none" strike="noStrike" kern="1200" cap="none" spc="0" normalizeH="0" baseline="0" noProof="0" dirty="0">
                <a:ln>
                  <a:noFill/>
                </a:ln>
                <a:effectLst/>
                <a:uLnTx/>
                <a:uFillTx/>
                <a:latin typeface="Calibri"/>
                <a:ea typeface="+mn-ea"/>
                <a:cs typeface="+mn-cs"/>
              </a:rPr>
              <a:t>Regionalni razvoj (prenovljen pristop)</a:t>
            </a:r>
          </a:p>
          <a:p>
            <a:pPr marL="1428750" marR="0" lvl="2" indent="-285750" algn="just" defTabSz="914400" rtl="0" eaLnBrk="1" fontAlgn="auto" latinLnBrk="0" hangingPunct="1">
              <a:lnSpc>
                <a:spcPct val="90000"/>
              </a:lnSpc>
              <a:spcBef>
                <a:spcPts val="500"/>
              </a:spcBef>
              <a:spcAft>
                <a:spcPts val="0"/>
              </a:spcAft>
              <a:buClrTx/>
              <a:buSzTx/>
              <a:buFontTx/>
              <a:buChar char="-"/>
              <a:tabLst/>
              <a:defRPr/>
            </a:pPr>
            <a:r>
              <a:rPr lang="sl-SI" sz="1800" noProof="0" dirty="0">
                <a:latin typeface="Calibri"/>
              </a:rPr>
              <a:t>o</a:t>
            </a:r>
            <a:r>
              <a:rPr kumimoji="0" lang="sl-SI" sz="1800" i="0" u="none" strike="noStrike" kern="1200" cap="none" spc="0" normalizeH="0" baseline="0" noProof="0" dirty="0">
                <a:ln>
                  <a:noFill/>
                </a:ln>
                <a:effectLst/>
                <a:uLnTx/>
                <a:uFillTx/>
                <a:latin typeface="Calibri"/>
                <a:ea typeface="+mn-ea"/>
                <a:cs typeface="+mn-cs"/>
              </a:rPr>
              <a:t>bčine (regije), </a:t>
            </a:r>
          </a:p>
          <a:p>
            <a:pPr marL="1028700" marR="0" lvl="1" indent="-342900" algn="just"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sl-SI" sz="2200" i="0" u="none" strike="noStrike" kern="1200" cap="none" spc="0" normalizeH="0" baseline="0" noProof="0" dirty="0">
                <a:ln>
                  <a:noFill/>
                </a:ln>
                <a:effectLst/>
                <a:uLnTx/>
                <a:uFillTx/>
                <a:latin typeface="Calibri"/>
                <a:ea typeface="+mn-ea"/>
                <a:cs typeface="+mn-cs"/>
              </a:rPr>
              <a:t>Sklad za pravični prehod (SPP)</a:t>
            </a:r>
          </a:p>
          <a:p>
            <a:pPr marL="1428750" marR="0" lvl="2" indent="-285750" algn="just" defTabSz="914400" rtl="0" eaLnBrk="1" fontAlgn="auto" latinLnBrk="0" hangingPunct="1">
              <a:lnSpc>
                <a:spcPct val="90000"/>
              </a:lnSpc>
              <a:spcBef>
                <a:spcPts val="500"/>
              </a:spcBef>
              <a:spcAft>
                <a:spcPts val="0"/>
              </a:spcAft>
              <a:buClrTx/>
              <a:buSzTx/>
              <a:buFontTx/>
              <a:buChar char="-"/>
              <a:tabLst/>
              <a:defRPr/>
            </a:pPr>
            <a:r>
              <a:rPr lang="sl-SI" sz="1800" dirty="0">
                <a:latin typeface="Calibri"/>
              </a:rPr>
              <a:t>d</a:t>
            </a:r>
            <a:r>
              <a:rPr kumimoji="0" lang="sl-SI" sz="1800" i="0" u="none" strike="noStrike" kern="1200" cap="none" spc="0" normalizeH="0" baseline="0" noProof="0" dirty="0">
                <a:ln>
                  <a:noFill/>
                </a:ln>
                <a:effectLst/>
                <a:uLnTx/>
                <a:uFillTx/>
                <a:latin typeface="Calibri"/>
                <a:ea typeface="+mn-ea"/>
                <a:cs typeface="+mn-cs"/>
              </a:rPr>
              <a:t>ve regiji/območji,</a:t>
            </a:r>
          </a:p>
          <a:p>
            <a:pPr marL="1028700" marR="0" lvl="1" indent="-342900" algn="just"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sl-SI" sz="2200" i="0" u="none" strike="noStrike" kern="1200" cap="none" spc="0" normalizeH="0" baseline="0" noProof="0" dirty="0">
                <a:ln>
                  <a:noFill/>
                </a:ln>
                <a:effectLst/>
                <a:uLnTx/>
                <a:uFillTx/>
                <a:latin typeface="Calibri"/>
                <a:ea typeface="+mn-ea"/>
                <a:cs typeface="+mn-cs"/>
              </a:rPr>
              <a:t>Makro-regionalne strategije</a:t>
            </a:r>
          </a:p>
          <a:p>
            <a:pPr marL="1428750" marR="0" lvl="2" indent="-285750" algn="just" defTabSz="914400" rtl="0" eaLnBrk="1" fontAlgn="auto" latinLnBrk="0" hangingPunct="1">
              <a:lnSpc>
                <a:spcPct val="90000"/>
              </a:lnSpc>
              <a:spcBef>
                <a:spcPts val="500"/>
              </a:spcBef>
              <a:spcAft>
                <a:spcPts val="0"/>
              </a:spcAft>
              <a:buClrTx/>
              <a:buSzTx/>
              <a:buFontTx/>
              <a:buChar char="-"/>
              <a:tabLst/>
              <a:defRPr/>
            </a:pPr>
            <a:r>
              <a:rPr lang="sl-SI" sz="1800" dirty="0">
                <a:latin typeface="Calibri"/>
              </a:rPr>
              <a:t>u</a:t>
            </a:r>
            <a:r>
              <a:rPr kumimoji="0" lang="sl-SI" sz="1800" i="0" u="none" strike="noStrike" kern="1200" cap="none" spc="0" normalizeH="0" baseline="0" noProof="0" dirty="0" err="1">
                <a:ln>
                  <a:noFill/>
                </a:ln>
                <a:effectLst/>
                <a:uLnTx/>
                <a:uFillTx/>
                <a:latin typeface="Calibri"/>
                <a:ea typeface="+mn-ea"/>
                <a:cs typeface="+mn-cs"/>
              </a:rPr>
              <a:t>sklajevanje</a:t>
            </a:r>
            <a:r>
              <a:rPr kumimoji="0" lang="sl-SI" sz="1800" i="0" u="none" strike="noStrike" kern="1200" cap="none" spc="0" normalizeH="0" baseline="0" noProof="0" dirty="0">
                <a:ln>
                  <a:noFill/>
                </a:ln>
                <a:effectLst/>
                <a:uLnTx/>
                <a:uFillTx/>
                <a:latin typeface="Calibri"/>
                <a:ea typeface="+mn-ea"/>
                <a:cs typeface="+mn-cs"/>
              </a:rPr>
              <a:t> in dopolnjevanja ukrepanja.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l-SI" sz="1800" b="0" i="0" u="none" strike="noStrike" kern="1200" cap="none" spc="0" normalizeH="0" baseline="0" noProof="0" dirty="0">
              <a:ln>
                <a:noFill/>
              </a:ln>
              <a:solidFill>
                <a:srgbClr val="C00000"/>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l-SI"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0" name="Naslov 1"/>
          <p:cNvSpPr txBox="1">
            <a:spLocks/>
          </p:cNvSpPr>
          <p:nvPr/>
        </p:nvSpPr>
        <p:spPr>
          <a:xfrm>
            <a:off x="0" y="404127"/>
            <a:ext cx="7123611" cy="633046"/>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200" b="0"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Calibri Light" panose="020F0302020204030204"/>
                <a:ea typeface="+mj-ea"/>
                <a:cs typeface="+mj-cs"/>
              </a:rPr>
              <a:t>   </a:t>
            </a:r>
            <a:r>
              <a:rPr kumimoji="0" lang="pl-PL" sz="2800" b="0" i="0" u="none" strike="noStrike" kern="1200" cap="none" spc="0" normalizeH="0" baseline="0" noProof="0" dirty="0">
                <a:ln>
                  <a:solidFill>
                    <a:prstClr val="white"/>
                  </a:solidFill>
                </a:ln>
                <a:solidFill>
                  <a:schemeClr val="accent4">
                    <a:lumMod val="20000"/>
                    <a:lumOff val="80000"/>
                  </a:schemeClr>
                </a:solidFill>
                <a:uLnTx/>
                <a:uFillTx/>
                <a:latin typeface="Calibri Light" panose="020F0302020204030204" pitchFamily="34" charset="0"/>
                <a:cs typeface="Calibri Light" panose="020F0302020204030204" pitchFamily="34" charset="0"/>
              </a:rPr>
              <a:t>VEČLETNI FINANČNI OKVIR 2021 - 2027 </a:t>
            </a:r>
            <a:endParaRPr kumimoji="0" lang="sl-SI" sz="2800" b="0" i="0" u="none" strike="noStrike" kern="1200" cap="none" spc="0" normalizeH="0" baseline="0" noProof="0" dirty="0">
              <a:ln>
                <a:solidFill>
                  <a:prstClr val="white"/>
                </a:solidFill>
              </a:ln>
              <a:solidFill>
                <a:schemeClr val="accent4">
                  <a:lumMod val="20000"/>
                  <a:lumOff val="80000"/>
                </a:schemeClr>
              </a:solidFill>
              <a:uLnTx/>
              <a:uFillTx/>
              <a:latin typeface="Calibri Light" panose="020F0302020204030204" pitchFamily="34" charset="0"/>
              <a:cs typeface="Calibri Light" panose="020F0302020204030204" pitchFamily="34" charset="0"/>
            </a:endParaRPr>
          </a:p>
        </p:txBody>
      </p:sp>
      <p:pic>
        <p:nvPicPr>
          <p:cNvPr id="8" name="Slika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1150" y="2002160"/>
            <a:ext cx="4934572" cy="2775697"/>
          </a:xfrm>
          <a:prstGeom prst="rect">
            <a:avLst/>
          </a:prstGeom>
          <a:effectLst/>
        </p:spPr>
      </p:pic>
      <p:pic>
        <p:nvPicPr>
          <p:cNvPr id="11" name="Slika 10"/>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flipH="1">
            <a:off x="7654802" y="4176593"/>
            <a:ext cx="4251649" cy="1561464"/>
          </a:xfrm>
          <a:prstGeom prst="rect">
            <a:avLst/>
          </a:prstGeom>
          <a:effectLst>
            <a:outerShdw blurRad="50800" dist="38100" dir="16200000" rotWithShape="0">
              <a:prstClr val="black">
                <a:alpha val="40000"/>
              </a:prstClr>
            </a:outerShdw>
            <a:reflection endPos="65000" dist="50800" dir="5400000" sy="-100000" algn="bl" rotWithShape="0"/>
          </a:effectLst>
        </p:spPr>
      </p:pic>
      <p:pic>
        <p:nvPicPr>
          <p:cNvPr id="12" name="Slika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2373" y="394359"/>
            <a:ext cx="2789853" cy="585298"/>
          </a:xfrm>
          <a:prstGeom prst="rect">
            <a:avLst/>
          </a:prstGeom>
        </p:spPr>
      </p:pic>
      <p:sp>
        <p:nvSpPr>
          <p:cNvPr id="9"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Tree>
    <p:extLst>
      <p:ext uri="{BB962C8B-B14F-4D97-AF65-F5344CB8AC3E}">
        <p14:creationId xmlns:p14="http://schemas.microsoft.com/office/powerpoint/2010/main" val="374961113"/>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slov 1"/>
          <p:cNvSpPr txBox="1">
            <a:spLocks/>
          </p:cNvSpPr>
          <p:nvPr/>
        </p:nvSpPr>
        <p:spPr>
          <a:xfrm>
            <a:off x="0" y="404127"/>
            <a:ext cx="7123611" cy="633046"/>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200" b="0"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Calibri Light" panose="020F0302020204030204"/>
                <a:ea typeface="+mj-ea"/>
                <a:cs typeface="+mj-cs"/>
              </a:rPr>
              <a:t>   </a:t>
            </a:r>
            <a:r>
              <a:rPr kumimoji="0" lang="pl-PL" sz="2800" b="0" i="0" u="none" strike="noStrike" kern="1200" cap="none" spc="0" normalizeH="0" baseline="0" noProof="0" dirty="0">
                <a:ln>
                  <a:solidFill>
                    <a:prstClr val="white"/>
                  </a:solidFill>
                </a:ln>
                <a:solidFill>
                  <a:schemeClr val="accent4">
                    <a:lumMod val="20000"/>
                    <a:lumOff val="80000"/>
                  </a:schemeClr>
                </a:solidFill>
                <a:uLnTx/>
                <a:uFillTx/>
                <a:latin typeface="Calibri Light" panose="020F0302020204030204" pitchFamily="34" charset="0"/>
                <a:cs typeface="Calibri Light" panose="020F0302020204030204" pitchFamily="34" charset="0"/>
              </a:rPr>
              <a:t>VEČLETNI FINANČNI OKVIR 2021 - 2027 </a:t>
            </a:r>
            <a:endParaRPr kumimoji="0" lang="sl-SI" sz="2800" b="0" i="0" u="none" strike="noStrike" kern="1200" cap="none" spc="0" normalizeH="0" baseline="0" noProof="0" dirty="0">
              <a:ln>
                <a:solidFill>
                  <a:prstClr val="white"/>
                </a:solidFill>
              </a:ln>
              <a:solidFill>
                <a:schemeClr val="accent4">
                  <a:lumMod val="20000"/>
                  <a:lumOff val="80000"/>
                </a:schemeClr>
              </a:solidFill>
              <a:uLnTx/>
              <a:uFillTx/>
              <a:latin typeface="Calibri Light" panose="020F0302020204030204" pitchFamily="34" charset="0"/>
              <a:cs typeface="Calibri Light" panose="020F0302020204030204" pitchFamily="34" charset="0"/>
            </a:endParaRPr>
          </a:p>
        </p:txBody>
      </p:sp>
      <p:pic>
        <p:nvPicPr>
          <p:cNvPr id="8" name="Slika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83038" y="3264683"/>
            <a:ext cx="3466761" cy="1950053"/>
          </a:xfrm>
          <a:prstGeom prst="rect">
            <a:avLst/>
          </a:prstGeom>
          <a:effectLst/>
        </p:spPr>
      </p:pic>
      <p:pic>
        <p:nvPicPr>
          <p:cNvPr id="11" name="Slika 10"/>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flipH="1">
            <a:off x="9257061" y="4765040"/>
            <a:ext cx="2649388" cy="973016"/>
          </a:xfrm>
          <a:prstGeom prst="rect">
            <a:avLst/>
          </a:prstGeom>
          <a:effectLst>
            <a:outerShdw blurRad="50800" dist="38100" dir="16200000" rotWithShape="0">
              <a:prstClr val="black">
                <a:alpha val="40000"/>
              </a:prstClr>
            </a:outerShdw>
            <a:reflection endPos="65000" dist="50800" dir="5400000" sy="-100000" algn="bl" rotWithShape="0"/>
          </a:effectLst>
        </p:spPr>
      </p:pic>
      <p:pic>
        <p:nvPicPr>
          <p:cNvPr id="12" name="Slika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2373" y="394359"/>
            <a:ext cx="2789853" cy="585298"/>
          </a:xfrm>
          <a:prstGeom prst="rect">
            <a:avLst/>
          </a:prstGeom>
        </p:spPr>
      </p:pic>
      <p:sp>
        <p:nvSpPr>
          <p:cNvPr id="9"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graphicFrame>
        <p:nvGraphicFramePr>
          <p:cNvPr id="2" name="Diagram 1"/>
          <p:cNvGraphicFramePr/>
          <p:nvPr>
            <p:extLst>
              <p:ext uri="{D42A27DB-BD31-4B8C-83A1-F6EECF244321}">
                <p14:modId xmlns:p14="http://schemas.microsoft.com/office/powerpoint/2010/main" val="2328194736"/>
              </p:ext>
            </p:extLst>
          </p:nvPr>
        </p:nvGraphicFramePr>
        <p:xfrm>
          <a:off x="552497" y="1283682"/>
          <a:ext cx="8785761" cy="48558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224323848"/>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značba mesta vsebin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rot="10800000" flipV="1">
            <a:off x="3961783" y="-291992"/>
            <a:ext cx="8215873" cy="2025284"/>
          </a:xfrm>
          <a:prstGeom prst="rect">
            <a:avLst/>
          </a:prstGeom>
        </p:spPr>
      </p:pic>
      <p:pic>
        <p:nvPicPr>
          <p:cNvPr id="6" name="Označba mesta vsebine 4"/>
          <p:cNvPicPr>
            <a:picLocks noGrp="1" noChangeAspect="1"/>
          </p:cNvPicPr>
          <p:nvPr>
            <p:ph idx="1"/>
          </p:nvPr>
        </p:nvPicPr>
        <p:blipFill>
          <a:blip r:embed="rId2">
            <a:lum bright="70000" contrast="-70000"/>
            <a:extLst>
              <a:ext uri="{28A0092B-C50C-407E-A947-70E740481C1C}">
                <a14:useLocalDpi xmlns:a14="http://schemas.microsoft.com/office/drawing/2010/main" val="0"/>
              </a:ext>
            </a:extLst>
          </a:blip>
          <a:stretch>
            <a:fillRect/>
          </a:stretch>
        </p:blipFill>
        <p:spPr>
          <a:xfrm>
            <a:off x="0" y="6376656"/>
            <a:ext cx="2116895" cy="521833"/>
          </a:xfrm>
        </p:spPr>
      </p:pic>
      <p:sp>
        <p:nvSpPr>
          <p:cNvPr id="10" name="Naslov 1"/>
          <p:cNvSpPr txBox="1">
            <a:spLocks/>
          </p:cNvSpPr>
          <p:nvPr/>
        </p:nvSpPr>
        <p:spPr>
          <a:xfrm>
            <a:off x="0" y="404127"/>
            <a:ext cx="7123611" cy="633046"/>
          </a:xfrm>
          <a:prstGeom prst="rect">
            <a:avLst/>
          </a:prstGeom>
          <a:solidFill>
            <a:srgbClr val="07787E"/>
          </a:solidFill>
          <a:ln>
            <a:solidFill>
              <a:schemeClr val="accent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200" b="0"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Calibri Light" panose="020F0302020204030204"/>
                <a:ea typeface="+mj-ea"/>
                <a:cs typeface="+mj-cs"/>
              </a:rPr>
              <a:t>   </a:t>
            </a:r>
            <a:r>
              <a:rPr kumimoji="0" lang="pl-PL" sz="2800" b="0" i="0" u="none" strike="noStrike" kern="1200" cap="none" spc="0" normalizeH="0" baseline="0" noProof="0" dirty="0">
                <a:ln>
                  <a:solidFill>
                    <a:prstClr val="white"/>
                  </a:solidFill>
                </a:ln>
                <a:solidFill>
                  <a:schemeClr val="accent4">
                    <a:lumMod val="20000"/>
                    <a:lumOff val="80000"/>
                  </a:schemeClr>
                </a:solidFill>
                <a:uLnTx/>
                <a:uFillTx/>
                <a:latin typeface="Calibri Light" panose="020F0302020204030204" pitchFamily="34" charset="0"/>
                <a:cs typeface="Calibri Light" panose="020F0302020204030204" pitchFamily="34" charset="0"/>
              </a:rPr>
              <a:t>VEČLETNI FINANČNI OKVIR 2021 - 2027 </a:t>
            </a:r>
            <a:endParaRPr kumimoji="0" lang="sl-SI" sz="2800" b="0" i="0" u="none" strike="noStrike" kern="1200" cap="none" spc="0" normalizeH="0" baseline="0" noProof="0" dirty="0">
              <a:ln>
                <a:solidFill>
                  <a:prstClr val="white"/>
                </a:solidFill>
              </a:ln>
              <a:solidFill>
                <a:schemeClr val="accent4">
                  <a:lumMod val="20000"/>
                  <a:lumOff val="80000"/>
                </a:schemeClr>
              </a:solidFill>
              <a:uLnTx/>
              <a:uFillTx/>
              <a:latin typeface="Calibri Light" panose="020F0302020204030204" pitchFamily="34" charset="0"/>
              <a:cs typeface="Calibri Light" panose="020F0302020204030204" pitchFamily="34" charset="0"/>
            </a:endParaRPr>
          </a:p>
        </p:txBody>
      </p:sp>
      <p:pic>
        <p:nvPicPr>
          <p:cNvPr id="8" name="Slika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2989" y="324109"/>
            <a:ext cx="2789853" cy="585298"/>
          </a:xfrm>
          <a:prstGeom prst="rect">
            <a:avLst/>
          </a:prstGeom>
        </p:spPr>
      </p:pic>
      <p:graphicFrame>
        <p:nvGraphicFramePr>
          <p:cNvPr id="2" name="Tabela 1"/>
          <p:cNvGraphicFramePr>
            <a:graphicFrameLocks noGrp="1"/>
          </p:cNvGraphicFramePr>
          <p:nvPr>
            <p:extLst>
              <p:ext uri="{D42A27DB-BD31-4B8C-83A1-F6EECF244321}">
                <p14:modId xmlns:p14="http://schemas.microsoft.com/office/powerpoint/2010/main" val="460996521"/>
              </p:ext>
            </p:extLst>
          </p:nvPr>
        </p:nvGraphicFramePr>
        <p:xfrm>
          <a:off x="1371599" y="1162168"/>
          <a:ext cx="9334500" cy="5059007"/>
        </p:xfrm>
        <a:graphic>
          <a:graphicData uri="http://schemas.openxmlformats.org/drawingml/2006/table">
            <a:tbl>
              <a:tblPr>
                <a:tableStyleId>{BDBED569-4797-4DF1-A0F4-6AAB3CD982D8}</a:tableStyleId>
              </a:tblPr>
              <a:tblGrid>
                <a:gridCol w="778674">
                  <a:extLst>
                    <a:ext uri="{9D8B030D-6E8A-4147-A177-3AD203B41FA5}">
                      <a16:colId xmlns:a16="http://schemas.microsoft.com/office/drawing/2014/main" val="3234346175"/>
                    </a:ext>
                  </a:extLst>
                </a:gridCol>
                <a:gridCol w="581129">
                  <a:extLst>
                    <a:ext uri="{9D8B030D-6E8A-4147-A177-3AD203B41FA5}">
                      <a16:colId xmlns:a16="http://schemas.microsoft.com/office/drawing/2014/main" val="2714303390"/>
                    </a:ext>
                  </a:extLst>
                </a:gridCol>
                <a:gridCol w="4073656">
                  <a:extLst>
                    <a:ext uri="{9D8B030D-6E8A-4147-A177-3AD203B41FA5}">
                      <a16:colId xmlns:a16="http://schemas.microsoft.com/office/drawing/2014/main" val="3518377468"/>
                    </a:ext>
                  </a:extLst>
                </a:gridCol>
                <a:gridCol w="564507">
                  <a:extLst>
                    <a:ext uri="{9D8B030D-6E8A-4147-A177-3AD203B41FA5}">
                      <a16:colId xmlns:a16="http://schemas.microsoft.com/office/drawing/2014/main" val="191457418"/>
                    </a:ext>
                  </a:extLst>
                </a:gridCol>
                <a:gridCol w="526788">
                  <a:extLst>
                    <a:ext uri="{9D8B030D-6E8A-4147-A177-3AD203B41FA5}">
                      <a16:colId xmlns:a16="http://schemas.microsoft.com/office/drawing/2014/main" val="1058349043"/>
                    </a:ext>
                  </a:extLst>
                </a:gridCol>
                <a:gridCol w="526148">
                  <a:extLst>
                    <a:ext uri="{9D8B030D-6E8A-4147-A177-3AD203B41FA5}">
                      <a16:colId xmlns:a16="http://schemas.microsoft.com/office/drawing/2014/main" val="1629703119"/>
                    </a:ext>
                  </a:extLst>
                </a:gridCol>
                <a:gridCol w="526148">
                  <a:extLst>
                    <a:ext uri="{9D8B030D-6E8A-4147-A177-3AD203B41FA5}">
                      <a16:colId xmlns:a16="http://schemas.microsoft.com/office/drawing/2014/main" val="1806949134"/>
                    </a:ext>
                  </a:extLst>
                </a:gridCol>
                <a:gridCol w="526148">
                  <a:extLst>
                    <a:ext uri="{9D8B030D-6E8A-4147-A177-3AD203B41FA5}">
                      <a16:colId xmlns:a16="http://schemas.microsoft.com/office/drawing/2014/main" val="2506012519"/>
                    </a:ext>
                  </a:extLst>
                </a:gridCol>
                <a:gridCol w="526148">
                  <a:extLst>
                    <a:ext uri="{9D8B030D-6E8A-4147-A177-3AD203B41FA5}">
                      <a16:colId xmlns:a16="http://schemas.microsoft.com/office/drawing/2014/main" val="52719516"/>
                    </a:ext>
                  </a:extLst>
                </a:gridCol>
                <a:gridCol w="705154">
                  <a:extLst>
                    <a:ext uri="{9D8B030D-6E8A-4147-A177-3AD203B41FA5}">
                      <a16:colId xmlns:a16="http://schemas.microsoft.com/office/drawing/2014/main" val="1723193458"/>
                    </a:ext>
                  </a:extLst>
                </a:gridCol>
              </a:tblGrid>
              <a:tr h="350282">
                <a:tc>
                  <a:txBody>
                    <a:bodyPr/>
                    <a:lstStyle/>
                    <a:p>
                      <a:pPr algn="ctr">
                        <a:lnSpc>
                          <a:spcPts val="1300"/>
                        </a:lnSpc>
                        <a:spcAft>
                          <a:spcPts val="0"/>
                        </a:spcAft>
                      </a:pPr>
                      <a:r>
                        <a:rPr lang="sl-SI" sz="900" b="1" dirty="0">
                          <a:effectLst/>
                        </a:rPr>
                        <a:t>Cilj politike</a:t>
                      </a:r>
                      <a:endParaRPr lang="sl-SI" sz="900" b="1"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rgbClr val="D4ECED"/>
                    </a:solidFill>
                  </a:tcPr>
                </a:tc>
                <a:tc>
                  <a:txBody>
                    <a:bodyPr/>
                    <a:lstStyle/>
                    <a:p>
                      <a:pPr algn="ctr">
                        <a:lnSpc>
                          <a:spcPts val="1300"/>
                        </a:lnSpc>
                        <a:spcAft>
                          <a:spcPts val="0"/>
                        </a:spcAft>
                      </a:pPr>
                      <a:r>
                        <a:rPr lang="sl-SI" sz="900" b="1" dirty="0">
                          <a:effectLst/>
                        </a:rPr>
                        <a:t>Številka PN</a:t>
                      </a:r>
                      <a:endParaRPr lang="sl-SI" sz="900" b="1"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rgbClr val="D4ECED"/>
                    </a:solidFill>
                  </a:tcPr>
                </a:tc>
                <a:tc>
                  <a:txBody>
                    <a:bodyPr/>
                    <a:lstStyle/>
                    <a:p>
                      <a:pPr algn="ctr">
                        <a:lnSpc>
                          <a:spcPts val="1300"/>
                        </a:lnSpc>
                        <a:spcAft>
                          <a:spcPts val="0"/>
                        </a:spcAft>
                      </a:pPr>
                      <a:r>
                        <a:rPr lang="sl-SI" sz="900" b="1" dirty="0">
                          <a:effectLst/>
                        </a:rPr>
                        <a:t>Program EKP 21-27: PN</a:t>
                      </a:r>
                      <a:endParaRPr lang="sl-SI" sz="900" b="1"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rgbClr val="D4ECED"/>
                    </a:solidFill>
                  </a:tcPr>
                </a:tc>
                <a:tc gridSpan="2">
                  <a:txBody>
                    <a:bodyPr/>
                    <a:lstStyle/>
                    <a:p>
                      <a:pPr algn="ctr">
                        <a:lnSpc>
                          <a:spcPts val="1300"/>
                        </a:lnSpc>
                        <a:spcAft>
                          <a:spcPts val="0"/>
                        </a:spcAft>
                      </a:pPr>
                      <a:r>
                        <a:rPr lang="sl-SI" sz="900" b="1" dirty="0">
                          <a:effectLst/>
                        </a:rPr>
                        <a:t>ESRR</a:t>
                      </a:r>
                      <a:endParaRPr lang="sl-SI" sz="900" b="1"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ts val="1300"/>
                        </a:lnSpc>
                        <a:spcAft>
                          <a:spcPts val="0"/>
                        </a:spcAft>
                      </a:pPr>
                      <a:r>
                        <a:rPr lang="sl-SI" sz="900" b="1" dirty="0">
                          <a:effectLst/>
                        </a:rPr>
                        <a:t> </a:t>
                      </a:r>
                      <a:endParaRPr lang="sl-SI" sz="900" b="1"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rgbClr val="D4ECED"/>
                    </a:solidFill>
                  </a:tcPr>
                </a:tc>
                <a:tc hMerge="1">
                  <a:txBody>
                    <a:bodyPr/>
                    <a:lstStyle/>
                    <a:p>
                      <a:pPr algn="ctr">
                        <a:lnSpc>
                          <a:spcPts val="1300"/>
                        </a:lnSpc>
                        <a:spcAft>
                          <a:spcPts val="0"/>
                        </a:spcAft>
                      </a:pPr>
                      <a:endParaRPr lang="sl-SI" sz="900" b="1"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rgbClr val="D4ECED"/>
                    </a:solidFill>
                  </a:tcPr>
                </a:tc>
                <a:tc gridSpan="2">
                  <a:txBody>
                    <a:bodyPr/>
                    <a:lstStyle/>
                    <a:p>
                      <a:pPr algn="ctr">
                        <a:lnSpc>
                          <a:spcPts val="1300"/>
                        </a:lnSpc>
                        <a:spcAft>
                          <a:spcPts val="0"/>
                        </a:spcAft>
                      </a:pPr>
                      <a:r>
                        <a:rPr lang="sl-SI" sz="900" b="1" dirty="0">
                          <a:effectLst/>
                        </a:rPr>
                        <a:t>ESS</a:t>
                      </a:r>
                      <a:endParaRPr lang="sl-SI" sz="900" b="1"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ts val="1300"/>
                        </a:lnSpc>
                        <a:spcAft>
                          <a:spcPts val="0"/>
                        </a:spcAft>
                      </a:pPr>
                      <a:r>
                        <a:rPr lang="sl-SI" sz="900" b="1" dirty="0">
                          <a:effectLst/>
                        </a:rPr>
                        <a:t> </a:t>
                      </a:r>
                      <a:endParaRPr lang="sl-SI" sz="900" b="1"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rgbClr val="D4ECED"/>
                    </a:solidFill>
                  </a:tcPr>
                </a:tc>
                <a:tc hMerge="1">
                  <a:txBody>
                    <a:bodyPr/>
                    <a:lstStyle/>
                    <a:p>
                      <a:pPr algn="ctr">
                        <a:lnSpc>
                          <a:spcPts val="1300"/>
                        </a:lnSpc>
                        <a:spcAft>
                          <a:spcPts val="0"/>
                        </a:spcAft>
                      </a:pPr>
                      <a:endParaRPr lang="sl-SI" sz="900" b="1"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rgbClr val="D4ECED"/>
                    </a:solidFill>
                  </a:tcPr>
                </a:tc>
                <a:tc>
                  <a:txBody>
                    <a:bodyPr/>
                    <a:lstStyle/>
                    <a:p>
                      <a:pPr algn="ctr">
                        <a:lnSpc>
                          <a:spcPts val="1300"/>
                        </a:lnSpc>
                        <a:spcAft>
                          <a:spcPts val="0"/>
                        </a:spcAft>
                      </a:pPr>
                      <a:r>
                        <a:rPr lang="sl-SI" sz="900" b="1" dirty="0">
                          <a:effectLst/>
                        </a:rPr>
                        <a:t>KS</a:t>
                      </a:r>
                      <a:endParaRPr lang="sl-SI" sz="900" b="1"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rgbClr val="D4ECED"/>
                    </a:solidFill>
                  </a:tcPr>
                </a:tc>
                <a:tc>
                  <a:txBody>
                    <a:bodyPr/>
                    <a:lstStyle/>
                    <a:p>
                      <a:pPr algn="ctr">
                        <a:lnSpc>
                          <a:spcPts val="1300"/>
                        </a:lnSpc>
                        <a:spcAft>
                          <a:spcPts val="0"/>
                        </a:spcAft>
                      </a:pPr>
                      <a:r>
                        <a:rPr lang="sl-SI" sz="900" b="1" dirty="0">
                          <a:effectLst/>
                        </a:rPr>
                        <a:t>SPP</a:t>
                      </a:r>
                      <a:endParaRPr lang="sl-SI" sz="900" b="1"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rgbClr val="D4ECED"/>
                    </a:solidFill>
                  </a:tcPr>
                </a:tc>
                <a:tc>
                  <a:txBody>
                    <a:bodyPr/>
                    <a:lstStyle/>
                    <a:p>
                      <a:pPr algn="ctr">
                        <a:lnSpc>
                          <a:spcPts val="1300"/>
                        </a:lnSpc>
                        <a:spcAft>
                          <a:spcPts val="0"/>
                        </a:spcAft>
                      </a:pPr>
                      <a:r>
                        <a:rPr lang="sl-SI" sz="900" b="1" dirty="0">
                          <a:effectLst/>
                        </a:rPr>
                        <a:t>Skupna vsota</a:t>
                      </a:r>
                      <a:endParaRPr lang="sl-SI" sz="900" b="1"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rgbClr val="D4ECED"/>
                    </a:solidFill>
                  </a:tcPr>
                </a:tc>
                <a:extLst>
                  <a:ext uri="{0D108BD9-81ED-4DB2-BD59-A6C34878D82A}">
                    <a16:rowId xmlns:a16="http://schemas.microsoft.com/office/drawing/2014/main" val="1310151818"/>
                  </a:ext>
                </a:extLst>
              </a:tr>
              <a:tr h="175141">
                <a:tc>
                  <a:txBody>
                    <a:bodyPr/>
                    <a:lstStyle/>
                    <a:p>
                      <a:pPr algn="ctr">
                        <a:lnSpc>
                          <a:spcPts val="1300"/>
                        </a:lnSpc>
                        <a:spcAft>
                          <a:spcPts val="0"/>
                        </a:spcAft>
                      </a:pPr>
                      <a:r>
                        <a:rPr lang="sl-SI" sz="800">
                          <a:effectLst/>
                        </a:rPr>
                        <a:t>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rgbClr val="D4ECED"/>
                    </a:solidFill>
                  </a:tcPr>
                </a:tc>
                <a:tc>
                  <a:txBody>
                    <a:bodyPr/>
                    <a:lstStyle/>
                    <a:p>
                      <a:pPr algn="ctr">
                        <a:lnSpc>
                          <a:spcPts val="1300"/>
                        </a:lnSpc>
                        <a:spcAft>
                          <a:spcPts val="0"/>
                        </a:spcAft>
                      </a:pPr>
                      <a:r>
                        <a:rPr lang="sl-SI" sz="800">
                          <a:effectLst/>
                        </a:rPr>
                        <a:t>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rgbClr val="D4ECED"/>
                    </a:solidFill>
                  </a:tcPr>
                </a:tc>
                <a:tc>
                  <a:txBody>
                    <a:bodyPr/>
                    <a:lstStyle/>
                    <a:p>
                      <a:pPr algn="ctr">
                        <a:lnSpc>
                          <a:spcPts val="1300"/>
                        </a:lnSpc>
                        <a:spcAft>
                          <a:spcPts val="0"/>
                        </a:spcAft>
                      </a:pPr>
                      <a:r>
                        <a:rPr lang="sl-SI" sz="800" dirty="0">
                          <a:effectLst/>
                        </a:rPr>
                        <a:t> </a:t>
                      </a:r>
                      <a:endParaRPr lang="sl-SI"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rgbClr val="D4ECED"/>
                    </a:solidFill>
                  </a:tcPr>
                </a:tc>
                <a:tc>
                  <a:txBody>
                    <a:bodyPr/>
                    <a:lstStyle/>
                    <a:p>
                      <a:pPr algn="ctr">
                        <a:lnSpc>
                          <a:spcPts val="1300"/>
                        </a:lnSpc>
                        <a:spcAft>
                          <a:spcPts val="0"/>
                        </a:spcAft>
                      </a:pPr>
                      <a:r>
                        <a:rPr lang="sl-SI" sz="800" b="1" dirty="0">
                          <a:effectLst/>
                        </a:rPr>
                        <a:t>VZHOD</a:t>
                      </a:r>
                      <a:endParaRPr lang="sl-SI" sz="9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rgbClr val="D4ECED"/>
                    </a:solidFill>
                  </a:tcPr>
                </a:tc>
                <a:tc>
                  <a:txBody>
                    <a:bodyPr/>
                    <a:lstStyle/>
                    <a:p>
                      <a:pPr algn="ctr">
                        <a:lnSpc>
                          <a:spcPts val="1300"/>
                        </a:lnSpc>
                        <a:spcAft>
                          <a:spcPts val="0"/>
                        </a:spcAft>
                      </a:pPr>
                      <a:r>
                        <a:rPr lang="sl-SI" sz="800" b="1" dirty="0">
                          <a:effectLst/>
                        </a:rPr>
                        <a:t>ZAHOD</a:t>
                      </a:r>
                      <a:endParaRPr lang="sl-SI" sz="9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rgbClr val="D4ECED"/>
                    </a:solidFill>
                  </a:tcPr>
                </a:tc>
                <a:tc>
                  <a:txBody>
                    <a:bodyPr/>
                    <a:lstStyle/>
                    <a:p>
                      <a:pPr algn="ctr">
                        <a:lnSpc>
                          <a:spcPts val="1300"/>
                        </a:lnSpc>
                        <a:spcAft>
                          <a:spcPts val="0"/>
                        </a:spcAft>
                      </a:pPr>
                      <a:r>
                        <a:rPr lang="sl-SI" sz="800" b="1" dirty="0">
                          <a:effectLst/>
                        </a:rPr>
                        <a:t>VZHOD</a:t>
                      </a:r>
                      <a:endParaRPr lang="sl-SI" sz="9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rgbClr val="D4ECED"/>
                    </a:solidFill>
                  </a:tcPr>
                </a:tc>
                <a:tc>
                  <a:txBody>
                    <a:bodyPr/>
                    <a:lstStyle/>
                    <a:p>
                      <a:pPr algn="ctr">
                        <a:lnSpc>
                          <a:spcPts val="1300"/>
                        </a:lnSpc>
                        <a:spcAft>
                          <a:spcPts val="0"/>
                        </a:spcAft>
                      </a:pPr>
                      <a:r>
                        <a:rPr lang="sl-SI" sz="800" b="1" dirty="0">
                          <a:effectLst/>
                        </a:rPr>
                        <a:t>ZAHOD</a:t>
                      </a:r>
                      <a:endParaRPr lang="sl-SI" sz="9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rgbClr val="D4ECED"/>
                    </a:solidFill>
                  </a:tcPr>
                </a:tc>
                <a:tc>
                  <a:txBody>
                    <a:bodyPr/>
                    <a:lstStyle/>
                    <a:p>
                      <a:pPr algn="ctr">
                        <a:lnSpc>
                          <a:spcPts val="1300"/>
                        </a:lnSpc>
                        <a:spcAft>
                          <a:spcPts val="0"/>
                        </a:spcAft>
                      </a:pPr>
                      <a:r>
                        <a:rPr lang="sl-SI" sz="800" b="1" dirty="0">
                          <a:effectLst/>
                        </a:rPr>
                        <a:t>SLO</a:t>
                      </a:r>
                      <a:endParaRPr lang="sl-SI" sz="9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rgbClr val="D4ECED"/>
                    </a:solidFill>
                  </a:tcPr>
                </a:tc>
                <a:tc>
                  <a:txBody>
                    <a:bodyPr/>
                    <a:lstStyle/>
                    <a:p>
                      <a:pPr algn="ctr">
                        <a:lnSpc>
                          <a:spcPts val="1300"/>
                        </a:lnSpc>
                        <a:spcAft>
                          <a:spcPts val="0"/>
                        </a:spcAft>
                      </a:pPr>
                      <a:r>
                        <a:rPr lang="sl-SI" sz="800" b="1" dirty="0">
                          <a:effectLst/>
                        </a:rPr>
                        <a:t>VZHOD</a:t>
                      </a:r>
                      <a:endParaRPr lang="sl-SI" sz="9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rgbClr val="D4ECED"/>
                    </a:solidFill>
                  </a:tcPr>
                </a:tc>
                <a:tc>
                  <a:txBody>
                    <a:bodyPr/>
                    <a:lstStyle/>
                    <a:p>
                      <a:pPr algn="ctr">
                        <a:lnSpc>
                          <a:spcPts val="1300"/>
                        </a:lnSpc>
                        <a:spcAft>
                          <a:spcPts val="0"/>
                        </a:spcAft>
                      </a:pPr>
                      <a:r>
                        <a:rPr lang="sl-SI" sz="800" dirty="0">
                          <a:effectLst/>
                        </a:rPr>
                        <a:t> </a:t>
                      </a:r>
                      <a:endParaRPr lang="sl-SI"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rgbClr val="D4ECED"/>
                    </a:solidFill>
                  </a:tcPr>
                </a:tc>
                <a:extLst>
                  <a:ext uri="{0D108BD9-81ED-4DB2-BD59-A6C34878D82A}">
                    <a16:rowId xmlns:a16="http://schemas.microsoft.com/office/drawing/2014/main" val="1007187443"/>
                  </a:ext>
                </a:extLst>
              </a:tr>
              <a:tr h="350282">
                <a:tc>
                  <a:txBody>
                    <a:bodyPr/>
                    <a:lstStyle/>
                    <a:p>
                      <a:pPr algn="ctr">
                        <a:lnSpc>
                          <a:spcPts val="1300"/>
                        </a:lnSpc>
                        <a:spcAft>
                          <a:spcPts val="0"/>
                        </a:spcAft>
                      </a:pPr>
                      <a:r>
                        <a:rPr lang="sl-SI" sz="800" dirty="0">
                          <a:effectLst/>
                        </a:rPr>
                        <a:t>CP1 - pametno</a:t>
                      </a:r>
                      <a:endParaRPr lang="sl-SI"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1</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nSpc>
                          <a:spcPts val="1300"/>
                        </a:lnSpc>
                        <a:spcAft>
                          <a:spcPts val="0"/>
                        </a:spcAft>
                      </a:pPr>
                      <a:r>
                        <a:rPr lang="sl-SI" sz="800">
                          <a:effectLst/>
                        </a:rPr>
                        <a:t>Pametnejša Evropa s spodbujanjem inovativne in pametne gospodarske preobrazbe</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463,57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dirty="0">
                          <a:effectLst/>
                        </a:rPr>
                        <a:t> 240,43 </a:t>
                      </a:r>
                      <a:endParaRPr lang="sl-SI"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dirty="0">
                          <a:effectLst/>
                        </a:rPr>
                        <a:t> </a:t>
                      </a:r>
                      <a:endParaRPr lang="sl-SI"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dirty="0">
                          <a:effectLst/>
                        </a:rPr>
                        <a:t> </a:t>
                      </a:r>
                      <a:endParaRPr lang="sl-SI"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704,00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extLst>
                  <a:ext uri="{0D108BD9-81ED-4DB2-BD59-A6C34878D82A}">
                    <a16:rowId xmlns:a16="http://schemas.microsoft.com/office/drawing/2014/main" val="1824148652"/>
                  </a:ext>
                </a:extLst>
              </a:tr>
              <a:tr h="175141">
                <a:tc>
                  <a:txBody>
                    <a:bodyPr/>
                    <a:lstStyle/>
                    <a:p>
                      <a:pPr algn="ctr">
                        <a:lnSpc>
                          <a:spcPts val="1300"/>
                        </a:lnSpc>
                        <a:spcAft>
                          <a:spcPts val="0"/>
                        </a:spcAft>
                      </a:pPr>
                      <a:r>
                        <a:rPr lang="sl-SI" sz="800">
                          <a:effectLst/>
                        </a:rPr>
                        <a:t>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2</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nSpc>
                          <a:spcPts val="1300"/>
                        </a:lnSpc>
                        <a:spcAft>
                          <a:spcPts val="0"/>
                        </a:spcAft>
                      </a:pPr>
                      <a:r>
                        <a:rPr lang="sl-SI" sz="800">
                          <a:effectLst/>
                        </a:rPr>
                        <a:t>Pametnejša Evropa s spodbujanjem digitalizacije</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62,47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4,20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66,67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extLst>
                  <a:ext uri="{0D108BD9-81ED-4DB2-BD59-A6C34878D82A}">
                    <a16:rowId xmlns:a16="http://schemas.microsoft.com/office/drawing/2014/main" val="2007960536"/>
                  </a:ext>
                </a:extLst>
              </a:tr>
              <a:tr h="175141">
                <a:tc gridSpan="2">
                  <a:txBody>
                    <a:bodyPr/>
                    <a:lstStyle/>
                    <a:p>
                      <a:pPr algn="ctr">
                        <a:lnSpc>
                          <a:spcPts val="1300"/>
                        </a:lnSpc>
                        <a:spcAft>
                          <a:spcPts val="0"/>
                        </a:spcAft>
                      </a:pPr>
                      <a:r>
                        <a:rPr lang="sl-SI" sz="800" b="1">
                          <a:effectLst/>
                        </a:rPr>
                        <a:t>CP1 - pametno Vsota</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rgbClr val="D25EB4"/>
                    </a:solidFill>
                  </a:tcPr>
                </a:tc>
                <a:tc hMerge="1">
                  <a:txBody>
                    <a:bodyPr/>
                    <a:lstStyle/>
                    <a:p>
                      <a:endParaRPr lang="sl-SI"/>
                    </a:p>
                  </a:txBody>
                  <a:tcPr/>
                </a:tc>
                <a:tc>
                  <a:txBody>
                    <a:bodyPr/>
                    <a:lstStyle/>
                    <a:p>
                      <a:pPr algn="ctr">
                        <a:lnSpc>
                          <a:spcPts val="1300"/>
                        </a:lnSpc>
                        <a:spcAft>
                          <a:spcPts val="0"/>
                        </a:spcAft>
                      </a:pPr>
                      <a:r>
                        <a:rPr lang="sl-SI" sz="800" b="1">
                          <a:effectLst/>
                        </a:rPr>
                        <a:t>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rgbClr val="D25EB4"/>
                    </a:solidFill>
                  </a:tcPr>
                </a:tc>
                <a:tc>
                  <a:txBody>
                    <a:bodyPr/>
                    <a:lstStyle/>
                    <a:p>
                      <a:pPr algn="ctr">
                        <a:lnSpc>
                          <a:spcPts val="1300"/>
                        </a:lnSpc>
                        <a:spcAft>
                          <a:spcPts val="0"/>
                        </a:spcAft>
                      </a:pPr>
                      <a:r>
                        <a:rPr lang="sl-SI" sz="800" b="1">
                          <a:effectLst/>
                        </a:rPr>
                        <a:t> 526,04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rgbClr val="D25EB4"/>
                    </a:solidFill>
                  </a:tcPr>
                </a:tc>
                <a:tc>
                  <a:txBody>
                    <a:bodyPr/>
                    <a:lstStyle/>
                    <a:p>
                      <a:pPr algn="ctr">
                        <a:lnSpc>
                          <a:spcPts val="1300"/>
                        </a:lnSpc>
                        <a:spcAft>
                          <a:spcPts val="0"/>
                        </a:spcAft>
                      </a:pPr>
                      <a:r>
                        <a:rPr lang="sl-SI" sz="800" b="1">
                          <a:effectLst/>
                        </a:rPr>
                        <a:t> 244,63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rgbClr val="D25EB4"/>
                    </a:solidFill>
                  </a:tcPr>
                </a:tc>
                <a:tc>
                  <a:txBody>
                    <a:bodyPr/>
                    <a:lstStyle/>
                    <a:p>
                      <a:pPr algn="ctr">
                        <a:lnSpc>
                          <a:spcPts val="1300"/>
                        </a:lnSpc>
                        <a:spcAft>
                          <a:spcPts val="0"/>
                        </a:spcAft>
                      </a:pPr>
                      <a:r>
                        <a:rPr lang="sl-SI" sz="800" b="1">
                          <a:effectLst/>
                        </a:rPr>
                        <a:t>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rgbClr val="D25EB4"/>
                    </a:solidFill>
                  </a:tcPr>
                </a:tc>
                <a:tc>
                  <a:txBody>
                    <a:bodyPr/>
                    <a:lstStyle/>
                    <a:p>
                      <a:pPr algn="ctr">
                        <a:lnSpc>
                          <a:spcPts val="1300"/>
                        </a:lnSpc>
                        <a:spcAft>
                          <a:spcPts val="0"/>
                        </a:spcAft>
                      </a:pPr>
                      <a:r>
                        <a:rPr lang="sl-SI" sz="800" b="1">
                          <a:effectLst/>
                        </a:rPr>
                        <a:t>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rgbClr val="D25EB4"/>
                    </a:solidFill>
                  </a:tcPr>
                </a:tc>
                <a:tc>
                  <a:txBody>
                    <a:bodyPr/>
                    <a:lstStyle/>
                    <a:p>
                      <a:pPr algn="ctr">
                        <a:lnSpc>
                          <a:spcPts val="1300"/>
                        </a:lnSpc>
                        <a:spcAft>
                          <a:spcPts val="0"/>
                        </a:spcAft>
                      </a:pPr>
                      <a:r>
                        <a:rPr lang="sl-SI" sz="800" b="1">
                          <a:effectLst/>
                        </a:rPr>
                        <a:t>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rgbClr val="D25EB4"/>
                    </a:solidFill>
                  </a:tcPr>
                </a:tc>
                <a:tc>
                  <a:txBody>
                    <a:bodyPr/>
                    <a:lstStyle/>
                    <a:p>
                      <a:pPr algn="ctr">
                        <a:lnSpc>
                          <a:spcPts val="1300"/>
                        </a:lnSpc>
                        <a:spcAft>
                          <a:spcPts val="0"/>
                        </a:spcAft>
                      </a:pPr>
                      <a:r>
                        <a:rPr lang="sl-SI" sz="800" b="1">
                          <a:effectLst/>
                        </a:rPr>
                        <a:t>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rgbClr val="D25EB4"/>
                    </a:solidFill>
                  </a:tcPr>
                </a:tc>
                <a:tc>
                  <a:txBody>
                    <a:bodyPr/>
                    <a:lstStyle/>
                    <a:p>
                      <a:pPr algn="ctr">
                        <a:lnSpc>
                          <a:spcPts val="1300"/>
                        </a:lnSpc>
                        <a:spcAft>
                          <a:spcPts val="0"/>
                        </a:spcAft>
                      </a:pPr>
                      <a:r>
                        <a:rPr lang="sl-SI" sz="800" b="1" dirty="0">
                          <a:effectLst/>
                        </a:rPr>
                        <a:t> 770,67 </a:t>
                      </a:r>
                      <a:endParaRPr lang="sl-SI" sz="9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rgbClr val="D25EB4"/>
                    </a:solidFill>
                  </a:tcPr>
                </a:tc>
                <a:extLst>
                  <a:ext uri="{0D108BD9-81ED-4DB2-BD59-A6C34878D82A}">
                    <a16:rowId xmlns:a16="http://schemas.microsoft.com/office/drawing/2014/main" val="2784429805"/>
                  </a:ext>
                </a:extLst>
              </a:tr>
              <a:tr h="525423">
                <a:tc>
                  <a:txBody>
                    <a:bodyPr/>
                    <a:lstStyle/>
                    <a:p>
                      <a:pPr algn="ctr">
                        <a:lnSpc>
                          <a:spcPts val="1300"/>
                        </a:lnSpc>
                        <a:spcAft>
                          <a:spcPts val="0"/>
                        </a:spcAft>
                      </a:pPr>
                      <a:r>
                        <a:rPr lang="sl-SI" sz="800">
                          <a:effectLst/>
                        </a:rPr>
                        <a:t>CP2 - zeleno</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3</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nSpc>
                          <a:spcPts val="1300"/>
                        </a:lnSpc>
                        <a:spcAft>
                          <a:spcPts val="0"/>
                        </a:spcAft>
                      </a:pPr>
                      <a:r>
                        <a:rPr lang="sl-SI" sz="800">
                          <a:effectLst/>
                        </a:rPr>
                        <a:t>Bolj zelena, nizkoogljična Evropa s spodbujanjem prehoda na čisto in pravično energijo, zelene in modre naložbe, krožno gospodarstvo, prilagajanje podnebnim spremembam ter preprečevanje in upravljanje tveganj</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353,45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109,69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295,10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758,23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extLst>
                  <a:ext uri="{0D108BD9-81ED-4DB2-BD59-A6C34878D82A}">
                    <a16:rowId xmlns:a16="http://schemas.microsoft.com/office/drawing/2014/main" val="426942551"/>
                  </a:ext>
                </a:extLst>
              </a:tr>
              <a:tr h="175141">
                <a:tc>
                  <a:txBody>
                    <a:bodyPr/>
                    <a:lstStyle/>
                    <a:p>
                      <a:pPr algn="ctr">
                        <a:lnSpc>
                          <a:spcPts val="1300"/>
                        </a:lnSpc>
                        <a:spcAft>
                          <a:spcPts val="0"/>
                        </a:spcAft>
                      </a:pPr>
                      <a:r>
                        <a:rPr lang="sl-SI" sz="800">
                          <a:effectLst/>
                        </a:rPr>
                        <a:t>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4</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nSpc>
                          <a:spcPts val="1300"/>
                        </a:lnSpc>
                        <a:spcAft>
                          <a:spcPts val="0"/>
                        </a:spcAft>
                      </a:pPr>
                      <a:r>
                        <a:rPr lang="sl-SI" sz="800" dirty="0">
                          <a:effectLst/>
                        </a:rPr>
                        <a:t>Spodbujanje trajnostne </a:t>
                      </a:r>
                      <a:r>
                        <a:rPr lang="sl-SI" sz="800" dirty="0" err="1">
                          <a:effectLst/>
                        </a:rPr>
                        <a:t>večmodalne</a:t>
                      </a:r>
                      <a:r>
                        <a:rPr lang="sl-SI" sz="800" dirty="0">
                          <a:effectLst/>
                        </a:rPr>
                        <a:t> urbane mobilnosti</a:t>
                      </a:r>
                      <a:endParaRPr lang="sl-SI"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37,80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17,15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54,95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extLst>
                  <a:ext uri="{0D108BD9-81ED-4DB2-BD59-A6C34878D82A}">
                    <a16:rowId xmlns:a16="http://schemas.microsoft.com/office/drawing/2014/main" val="1707207036"/>
                  </a:ext>
                </a:extLst>
              </a:tr>
              <a:tr h="175141">
                <a:tc gridSpan="2">
                  <a:txBody>
                    <a:bodyPr/>
                    <a:lstStyle/>
                    <a:p>
                      <a:pPr algn="ctr">
                        <a:lnSpc>
                          <a:spcPts val="1300"/>
                        </a:lnSpc>
                        <a:spcAft>
                          <a:spcPts val="0"/>
                        </a:spcAft>
                      </a:pPr>
                      <a:r>
                        <a:rPr lang="sl-SI" sz="800" b="1">
                          <a:effectLst/>
                        </a:rPr>
                        <a:t>CP2 - zeleno Vsota</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chemeClr val="accent2"/>
                    </a:solidFill>
                  </a:tcPr>
                </a:tc>
                <a:tc hMerge="1">
                  <a:txBody>
                    <a:bodyPr/>
                    <a:lstStyle/>
                    <a:p>
                      <a:endParaRPr lang="sl-SI"/>
                    </a:p>
                  </a:txBody>
                  <a:tcPr/>
                </a:tc>
                <a:tc>
                  <a:txBody>
                    <a:bodyPr/>
                    <a:lstStyle/>
                    <a:p>
                      <a:pPr algn="ctr">
                        <a:lnSpc>
                          <a:spcPts val="1300"/>
                        </a:lnSpc>
                        <a:spcAft>
                          <a:spcPts val="0"/>
                        </a:spcAft>
                      </a:pPr>
                      <a:r>
                        <a:rPr lang="sl-SI" sz="800" b="1">
                          <a:effectLst/>
                        </a:rPr>
                        <a:t>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chemeClr val="accent2"/>
                    </a:solidFill>
                  </a:tcPr>
                </a:tc>
                <a:tc>
                  <a:txBody>
                    <a:bodyPr/>
                    <a:lstStyle/>
                    <a:p>
                      <a:pPr algn="ctr">
                        <a:lnSpc>
                          <a:spcPts val="1300"/>
                        </a:lnSpc>
                        <a:spcAft>
                          <a:spcPts val="0"/>
                        </a:spcAft>
                      </a:pPr>
                      <a:r>
                        <a:rPr lang="sl-SI" sz="800" b="1">
                          <a:effectLst/>
                        </a:rPr>
                        <a:t> 391,25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chemeClr val="accent2"/>
                    </a:solidFill>
                  </a:tcPr>
                </a:tc>
                <a:tc>
                  <a:txBody>
                    <a:bodyPr/>
                    <a:lstStyle/>
                    <a:p>
                      <a:pPr algn="ctr">
                        <a:lnSpc>
                          <a:spcPts val="1300"/>
                        </a:lnSpc>
                        <a:spcAft>
                          <a:spcPts val="0"/>
                        </a:spcAft>
                      </a:pPr>
                      <a:r>
                        <a:rPr lang="sl-SI" sz="800" b="1">
                          <a:effectLst/>
                        </a:rPr>
                        <a:t> 126,84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chemeClr val="accent2"/>
                    </a:solidFill>
                  </a:tcPr>
                </a:tc>
                <a:tc>
                  <a:txBody>
                    <a:bodyPr/>
                    <a:lstStyle/>
                    <a:p>
                      <a:pPr algn="ctr">
                        <a:lnSpc>
                          <a:spcPts val="1300"/>
                        </a:lnSpc>
                        <a:spcAft>
                          <a:spcPts val="0"/>
                        </a:spcAft>
                      </a:pPr>
                      <a:r>
                        <a:rPr lang="sl-SI" sz="800" b="1">
                          <a:effectLst/>
                        </a:rPr>
                        <a:t>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chemeClr val="accent2"/>
                    </a:solidFill>
                  </a:tcPr>
                </a:tc>
                <a:tc>
                  <a:txBody>
                    <a:bodyPr/>
                    <a:lstStyle/>
                    <a:p>
                      <a:pPr algn="ctr">
                        <a:lnSpc>
                          <a:spcPts val="1300"/>
                        </a:lnSpc>
                        <a:spcAft>
                          <a:spcPts val="0"/>
                        </a:spcAft>
                      </a:pPr>
                      <a:r>
                        <a:rPr lang="sl-SI" sz="800" b="1">
                          <a:effectLst/>
                        </a:rPr>
                        <a:t>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chemeClr val="accent2"/>
                    </a:solidFill>
                  </a:tcPr>
                </a:tc>
                <a:tc>
                  <a:txBody>
                    <a:bodyPr/>
                    <a:lstStyle/>
                    <a:p>
                      <a:pPr algn="ctr">
                        <a:lnSpc>
                          <a:spcPts val="1300"/>
                        </a:lnSpc>
                        <a:spcAft>
                          <a:spcPts val="0"/>
                        </a:spcAft>
                      </a:pPr>
                      <a:r>
                        <a:rPr lang="sl-SI" sz="800" b="1">
                          <a:effectLst/>
                        </a:rPr>
                        <a:t> 295,10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chemeClr val="accent2"/>
                    </a:solidFill>
                  </a:tcPr>
                </a:tc>
                <a:tc>
                  <a:txBody>
                    <a:bodyPr/>
                    <a:lstStyle/>
                    <a:p>
                      <a:pPr algn="ctr">
                        <a:lnSpc>
                          <a:spcPts val="1300"/>
                        </a:lnSpc>
                        <a:spcAft>
                          <a:spcPts val="0"/>
                        </a:spcAft>
                      </a:pPr>
                      <a:r>
                        <a:rPr lang="sl-SI" sz="800" b="1">
                          <a:effectLst/>
                        </a:rPr>
                        <a:t>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chemeClr val="accent2"/>
                    </a:solidFill>
                  </a:tcPr>
                </a:tc>
                <a:tc>
                  <a:txBody>
                    <a:bodyPr/>
                    <a:lstStyle/>
                    <a:p>
                      <a:pPr algn="ctr">
                        <a:lnSpc>
                          <a:spcPts val="1300"/>
                        </a:lnSpc>
                        <a:spcAft>
                          <a:spcPts val="0"/>
                        </a:spcAft>
                      </a:pPr>
                      <a:r>
                        <a:rPr lang="sl-SI" sz="800" b="1" dirty="0">
                          <a:effectLst/>
                        </a:rPr>
                        <a:t> 813,18 </a:t>
                      </a:r>
                      <a:endParaRPr lang="sl-SI" sz="9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chemeClr val="accent2"/>
                    </a:solidFill>
                  </a:tcPr>
                </a:tc>
                <a:extLst>
                  <a:ext uri="{0D108BD9-81ED-4DB2-BD59-A6C34878D82A}">
                    <a16:rowId xmlns:a16="http://schemas.microsoft.com/office/drawing/2014/main" val="3883234574"/>
                  </a:ext>
                </a:extLst>
              </a:tr>
              <a:tr h="212765">
                <a:tc>
                  <a:txBody>
                    <a:bodyPr/>
                    <a:lstStyle/>
                    <a:p>
                      <a:pPr algn="ctr">
                        <a:lnSpc>
                          <a:spcPts val="1300"/>
                        </a:lnSpc>
                        <a:spcAft>
                          <a:spcPts val="0"/>
                        </a:spcAft>
                      </a:pPr>
                      <a:r>
                        <a:rPr lang="sl-SI" sz="800">
                          <a:effectLst/>
                        </a:rPr>
                        <a:t>CP3 - povezano</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5</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nSpc>
                          <a:spcPts val="1300"/>
                        </a:lnSpc>
                        <a:spcAft>
                          <a:spcPts val="0"/>
                        </a:spcAft>
                      </a:pPr>
                      <a:r>
                        <a:rPr lang="sl-SI" sz="800" dirty="0" smtClean="0">
                          <a:solidFill>
                            <a:srgbClr val="000000"/>
                          </a:solidFill>
                          <a:effectLst/>
                          <a:latin typeface="+mn-lt"/>
                          <a:ea typeface="Calibri" panose="020F0502020204030204" pitchFamily="34" charset="0"/>
                          <a:cs typeface="Times New Roman" panose="02020603050405020304" pitchFamily="18" charset="0"/>
                        </a:rPr>
                        <a:t>Bolj povezana Evropa z</a:t>
                      </a:r>
                      <a:r>
                        <a:rPr lang="sl-SI" sz="800" dirty="0" smtClean="0">
                          <a:effectLst/>
                          <a:latin typeface="+mn-lt"/>
                          <a:ea typeface="Times New Roman" panose="02020603050405020304" pitchFamily="18" charset="0"/>
                          <a:cs typeface="Times New Roman" panose="02020603050405020304" pitchFamily="18" charset="0"/>
                        </a:rPr>
                        <a:t> izboljšanjem</a:t>
                      </a:r>
                      <a:r>
                        <a:rPr lang="sl-SI" sz="800" baseline="0" dirty="0" smtClean="0">
                          <a:effectLst/>
                          <a:latin typeface="+mn-lt"/>
                          <a:ea typeface="Times New Roman" panose="02020603050405020304" pitchFamily="18" charset="0"/>
                          <a:cs typeface="Times New Roman" panose="02020603050405020304" pitchFamily="18" charset="0"/>
                        </a:rPr>
                        <a:t> </a:t>
                      </a:r>
                      <a:r>
                        <a:rPr lang="sl-SI" sz="800" dirty="0" smtClean="0">
                          <a:effectLst/>
                          <a:latin typeface="+mn-lt"/>
                          <a:ea typeface="Times New Roman" panose="02020603050405020304" pitchFamily="18" charset="0"/>
                          <a:cs typeface="Times New Roman" panose="02020603050405020304" pitchFamily="18" charset="0"/>
                        </a:rPr>
                        <a:t>mobilnosti in regionalne povezljivosti IKT </a:t>
                      </a:r>
                    </a:p>
                    <a:p>
                      <a:pPr>
                        <a:lnSpc>
                          <a:spcPts val="1300"/>
                        </a:lnSpc>
                        <a:spcAft>
                          <a:spcPts val="0"/>
                        </a:spcAft>
                      </a:pPr>
                      <a:endParaRPr lang="sl-SI"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107,39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405,14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512,53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extLst>
                  <a:ext uri="{0D108BD9-81ED-4DB2-BD59-A6C34878D82A}">
                    <a16:rowId xmlns:a16="http://schemas.microsoft.com/office/drawing/2014/main" val="503145001"/>
                  </a:ext>
                </a:extLst>
              </a:tr>
              <a:tr h="175141">
                <a:tc gridSpan="2">
                  <a:txBody>
                    <a:bodyPr/>
                    <a:lstStyle/>
                    <a:p>
                      <a:pPr algn="ctr">
                        <a:lnSpc>
                          <a:spcPts val="1300"/>
                        </a:lnSpc>
                        <a:spcAft>
                          <a:spcPts val="0"/>
                        </a:spcAft>
                      </a:pPr>
                      <a:r>
                        <a:rPr lang="sl-SI" sz="800" b="1">
                          <a:effectLst/>
                        </a:rPr>
                        <a:t>CP3 - povezano Vsota</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rgbClr val="00B0F0"/>
                    </a:solidFill>
                  </a:tcPr>
                </a:tc>
                <a:tc hMerge="1">
                  <a:txBody>
                    <a:bodyPr/>
                    <a:lstStyle/>
                    <a:p>
                      <a:endParaRPr lang="sl-SI"/>
                    </a:p>
                  </a:txBody>
                  <a:tcPr/>
                </a:tc>
                <a:tc>
                  <a:txBody>
                    <a:bodyPr/>
                    <a:lstStyle/>
                    <a:p>
                      <a:pPr algn="ctr">
                        <a:lnSpc>
                          <a:spcPts val="1300"/>
                        </a:lnSpc>
                        <a:spcAft>
                          <a:spcPts val="0"/>
                        </a:spcAft>
                      </a:pPr>
                      <a:r>
                        <a:rPr lang="sl-SI" sz="800" b="1">
                          <a:effectLst/>
                        </a:rPr>
                        <a:t>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rgbClr val="00B0F0"/>
                    </a:solidFill>
                  </a:tcPr>
                </a:tc>
                <a:tc>
                  <a:txBody>
                    <a:bodyPr/>
                    <a:lstStyle/>
                    <a:p>
                      <a:pPr algn="ctr">
                        <a:lnSpc>
                          <a:spcPts val="1300"/>
                        </a:lnSpc>
                        <a:spcAft>
                          <a:spcPts val="0"/>
                        </a:spcAft>
                      </a:pPr>
                      <a:r>
                        <a:rPr lang="sl-SI" sz="800" b="1">
                          <a:effectLst/>
                        </a:rPr>
                        <a:t> 107,39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rgbClr val="00B0F0"/>
                    </a:solidFill>
                  </a:tcPr>
                </a:tc>
                <a:tc>
                  <a:txBody>
                    <a:bodyPr/>
                    <a:lstStyle/>
                    <a:p>
                      <a:pPr algn="ctr">
                        <a:lnSpc>
                          <a:spcPts val="1300"/>
                        </a:lnSpc>
                        <a:spcAft>
                          <a:spcPts val="0"/>
                        </a:spcAft>
                      </a:pPr>
                      <a:r>
                        <a:rPr lang="sl-SI" sz="800" b="1">
                          <a:effectLst/>
                        </a:rPr>
                        <a:t>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rgbClr val="00B0F0"/>
                    </a:solidFill>
                  </a:tcPr>
                </a:tc>
                <a:tc>
                  <a:txBody>
                    <a:bodyPr/>
                    <a:lstStyle/>
                    <a:p>
                      <a:pPr algn="ctr">
                        <a:lnSpc>
                          <a:spcPts val="1300"/>
                        </a:lnSpc>
                        <a:spcAft>
                          <a:spcPts val="0"/>
                        </a:spcAft>
                      </a:pPr>
                      <a:r>
                        <a:rPr lang="sl-SI" sz="800" b="1">
                          <a:effectLst/>
                        </a:rPr>
                        <a:t>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rgbClr val="00B0F0"/>
                    </a:solidFill>
                  </a:tcPr>
                </a:tc>
                <a:tc>
                  <a:txBody>
                    <a:bodyPr/>
                    <a:lstStyle/>
                    <a:p>
                      <a:pPr algn="ctr">
                        <a:lnSpc>
                          <a:spcPts val="1300"/>
                        </a:lnSpc>
                        <a:spcAft>
                          <a:spcPts val="0"/>
                        </a:spcAft>
                      </a:pPr>
                      <a:r>
                        <a:rPr lang="sl-SI" sz="800" b="1">
                          <a:effectLst/>
                        </a:rPr>
                        <a:t>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rgbClr val="00B0F0"/>
                    </a:solidFill>
                  </a:tcPr>
                </a:tc>
                <a:tc>
                  <a:txBody>
                    <a:bodyPr/>
                    <a:lstStyle/>
                    <a:p>
                      <a:pPr algn="ctr">
                        <a:lnSpc>
                          <a:spcPts val="1300"/>
                        </a:lnSpc>
                        <a:spcAft>
                          <a:spcPts val="0"/>
                        </a:spcAft>
                      </a:pPr>
                      <a:r>
                        <a:rPr lang="sl-SI" sz="800" b="1">
                          <a:effectLst/>
                        </a:rPr>
                        <a:t> 405,14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rgbClr val="00B0F0"/>
                    </a:solidFill>
                  </a:tcPr>
                </a:tc>
                <a:tc>
                  <a:txBody>
                    <a:bodyPr/>
                    <a:lstStyle/>
                    <a:p>
                      <a:pPr algn="ctr">
                        <a:lnSpc>
                          <a:spcPts val="1300"/>
                        </a:lnSpc>
                        <a:spcAft>
                          <a:spcPts val="0"/>
                        </a:spcAft>
                      </a:pPr>
                      <a:r>
                        <a:rPr lang="sl-SI" sz="800" b="1">
                          <a:effectLst/>
                        </a:rPr>
                        <a:t>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rgbClr val="00B0F0"/>
                    </a:solidFill>
                  </a:tcPr>
                </a:tc>
                <a:tc>
                  <a:txBody>
                    <a:bodyPr/>
                    <a:lstStyle/>
                    <a:p>
                      <a:pPr algn="ctr">
                        <a:lnSpc>
                          <a:spcPts val="1300"/>
                        </a:lnSpc>
                        <a:spcAft>
                          <a:spcPts val="0"/>
                        </a:spcAft>
                      </a:pPr>
                      <a:r>
                        <a:rPr lang="sl-SI" sz="800" b="1" dirty="0">
                          <a:effectLst/>
                        </a:rPr>
                        <a:t> 512,53 </a:t>
                      </a:r>
                      <a:endParaRPr lang="sl-SI" sz="9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rgbClr val="00B0F0"/>
                    </a:solidFill>
                  </a:tcPr>
                </a:tc>
                <a:extLst>
                  <a:ext uri="{0D108BD9-81ED-4DB2-BD59-A6C34878D82A}">
                    <a16:rowId xmlns:a16="http://schemas.microsoft.com/office/drawing/2014/main" val="858942362"/>
                  </a:ext>
                </a:extLst>
              </a:tr>
              <a:tr h="350282">
                <a:tc>
                  <a:txBody>
                    <a:bodyPr/>
                    <a:lstStyle/>
                    <a:p>
                      <a:pPr algn="ctr">
                        <a:lnSpc>
                          <a:spcPts val="1300"/>
                        </a:lnSpc>
                        <a:spcAft>
                          <a:spcPts val="0"/>
                        </a:spcAft>
                      </a:pPr>
                      <a:r>
                        <a:rPr lang="sl-SI" sz="800">
                          <a:effectLst/>
                        </a:rPr>
                        <a:t>CP4 - družbeno</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6</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nSpc>
                          <a:spcPts val="1300"/>
                        </a:lnSpc>
                        <a:spcAft>
                          <a:spcPts val="0"/>
                        </a:spcAft>
                      </a:pPr>
                      <a:r>
                        <a:rPr lang="sl-SI" sz="800">
                          <a:effectLst/>
                        </a:rPr>
                        <a:t>Odzivni trg dela; Znanja, kompetence in spretnosti za prilagajanje globalnim spremembam in izboljšanje zaposljivosti</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42,80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275,39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86,90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405,08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extLst>
                  <a:ext uri="{0D108BD9-81ED-4DB2-BD59-A6C34878D82A}">
                    <a16:rowId xmlns:a16="http://schemas.microsoft.com/office/drawing/2014/main" val="3503850195"/>
                  </a:ext>
                </a:extLst>
              </a:tr>
              <a:tr h="350282">
                <a:tc>
                  <a:txBody>
                    <a:bodyPr/>
                    <a:lstStyle/>
                    <a:p>
                      <a:pPr algn="ctr">
                        <a:lnSpc>
                          <a:spcPts val="1300"/>
                        </a:lnSpc>
                        <a:spcAft>
                          <a:spcPts val="0"/>
                        </a:spcAft>
                      </a:pPr>
                      <a:r>
                        <a:rPr lang="sl-SI" sz="800">
                          <a:effectLst/>
                        </a:rPr>
                        <a:t>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7</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nSpc>
                          <a:spcPts val="1300"/>
                        </a:lnSpc>
                        <a:spcAft>
                          <a:spcPts val="0"/>
                        </a:spcAft>
                      </a:pPr>
                      <a:r>
                        <a:rPr lang="sl-SI" sz="800">
                          <a:effectLst/>
                        </a:rPr>
                        <a:t>Vzdržen, vključujoč in kvaliteten sistem dolgotrajne oskrbe in zdravstvenega varstva ter zagotavljanje dostojnega življenja in vključenosti za vse</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78,53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137,20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43,25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258,98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extLst>
                  <a:ext uri="{0D108BD9-81ED-4DB2-BD59-A6C34878D82A}">
                    <a16:rowId xmlns:a16="http://schemas.microsoft.com/office/drawing/2014/main" val="2676459491"/>
                  </a:ext>
                </a:extLst>
              </a:tr>
              <a:tr h="175141">
                <a:tc>
                  <a:txBody>
                    <a:bodyPr/>
                    <a:lstStyle/>
                    <a:p>
                      <a:pPr algn="ctr">
                        <a:lnSpc>
                          <a:spcPts val="1300"/>
                        </a:lnSpc>
                        <a:spcAft>
                          <a:spcPts val="0"/>
                        </a:spcAft>
                      </a:pPr>
                      <a:r>
                        <a:rPr lang="sl-SI" sz="800">
                          <a:effectLst/>
                        </a:rPr>
                        <a:t>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8</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nSpc>
                          <a:spcPts val="1300"/>
                        </a:lnSpc>
                        <a:spcAft>
                          <a:spcPts val="0"/>
                        </a:spcAft>
                      </a:pPr>
                      <a:r>
                        <a:rPr lang="sl-SI" sz="800">
                          <a:effectLst/>
                        </a:rPr>
                        <a:t>Turizem in kultura za gospodarski razvoj in socialno vključenost</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19,94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19,94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extLst>
                  <a:ext uri="{0D108BD9-81ED-4DB2-BD59-A6C34878D82A}">
                    <a16:rowId xmlns:a16="http://schemas.microsoft.com/office/drawing/2014/main" val="4294759259"/>
                  </a:ext>
                </a:extLst>
              </a:tr>
              <a:tr h="175141">
                <a:tc gridSpan="2">
                  <a:txBody>
                    <a:bodyPr/>
                    <a:lstStyle/>
                    <a:p>
                      <a:pPr algn="ctr">
                        <a:lnSpc>
                          <a:spcPts val="1300"/>
                        </a:lnSpc>
                        <a:spcAft>
                          <a:spcPts val="0"/>
                        </a:spcAft>
                      </a:pPr>
                      <a:r>
                        <a:rPr lang="sl-SI" sz="800" b="1" dirty="0">
                          <a:effectLst/>
                        </a:rPr>
                        <a:t>CP4 - družbeno Vsota</a:t>
                      </a:r>
                      <a:endParaRPr lang="sl-SI" sz="9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chemeClr val="bg1">
                        <a:lumMod val="65000"/>
                      </a:schemeClr>
                    </a:solidFill>
                  </a:tcPr>
                </a:tc>
                <a:tc hMerge="1">
                  <a:txBody>
                    <a:bodyPr/>
                    <a:lstStyle/>
                    <a:p>
                      <a:endParaRPr lang="sl-SI"/>
                    </a:p>
                  </a:txBody>
                  <a:tcPr/>
                </a:tc>
                <a:tc>
                  <a:txBody>
                    <a:bodyPr/>
                    <a:lstStyle/>
                    <a:p>
                      <a:pPr algn="ctr">
                        <a:lnSpc>
                          <a:spcPts val="1300"/>
                        </a:lnSpc>
                        <a:spcAft>
                          <a:spcPts val="0"/>
                        </a:spcAft>
                      </a:pPr>
                      <a:r>
                        <a:rPr lang="sl-SI" sz="800" b="1">
                          <a:effectLst/>
                        </a:rPr>
                        <a:t>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chemeClr val="bg1">
                        <a:lumMod val="65000"/>
                      </a:schemeClr>
                    </a:solidFill>
                  </a:tcPr>
                </a:tc>
                <a:tc>
                  <a:txBody>
                    <a:bodyPr/>
                    <a:lstStyle/>
                    <a:p>
                      <a:pPr algn="ctr">
                        <a:lnSpc>
                          <a:spcPts val="1300"/>
                        </a:lnSpc>
                        <a:spcAft>
                          <a:spcPts val="0"/>
                        </a:spcAft>
                      </a:pPr>
                      <a:r>
                        <a:rPr lang="sl-SI" sz="800" b="1">
                          <a:effectLst/>
                        </a:rPr>
                        <a:t> 141,27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chemeClr val="bg1">
                        <a:lumMod val="65000"/>
                      </a:schemeClr>
                    </a:solidFill>
                  </a:tcPr>
                </a:tc>
                <a:tc>
                  <a:txBody>
                    <a:bodyPr/>
                    <a:lstStyle/>
                    <a:p>
                      <a:pPr algn="ctr">
                        <a:lnSpc>
                          <a:spcPts val="1300"/>
                        </a:lnSpc>
                        <a:spcAft>
                          <a:spcPts val="0"/>
                        </a:spcAft>
                      </a:pPr>
                      <a:r>
                        <a:rPr lang="sl-SI" sz="800" b="1">
                          <a:effectLst/>
                        </a:rPr>
                        <a:t>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chemeClr val="bg1">
                        <a:lumMod val="65000"/>
                      </a:schemeClr>
                    </a:solidFill>
                  </a:tcPr>
                </a:tc>
                <a:tc>
                  <a:txBody>
                    <a:bodyPr/>
                    <a:lstStyle/>
                    <a:p>
                      <a:pPr algn="ctr">
                        <a:lnSpc>
                          <a:spcPts val="1300"/>
                        </a:lnSpc>
                        <a:spcAft>
                          <a:spcPts val="0"/>
                        </a:spcAft>
                      </a:pPr>
                      <a:r>
                        <a:rPr lang="sl-SI" sz="800" b="1">
                          <a:effectLst/>
                        </a:rPr>
                        <a:t> 412,59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chemeClr val="bg1">
                        <a:lumMod val="65000"/>
                      </a:schemeClr>
                    </a:solidFill>
                  </a:tcPr>
                </a:tc>
                <a:tc>
                  <a:txBody>
                    <a:bodyPr/>
                    <a:lstStyle/>
                    <a:p>
                      <a:pPr algn="ctr">
                        <a:lnSpc>
                          <a:spcPts val="1300"/>
                        </a:lnSpc>
                        <a:spcAft>
                          <a:spcPts val="0"/>
                        </a:spcAft>
                      </a:pPr>
                      <a:r>
                        <a:rPr lang="sl-SI" sz="800" b="1">
                          <a:effectLst/>
                        </a:rPr>
                        <a:t> 130,15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chemeClr val="bg1">
                        <a:lumMod val="65000"/>
                      </a:schemeClr>
                    </a:solidFill>
                  </a:tcPr>
                </a:tc>
                <a:tc>
                  <a:txBody>
                    <a:bodyPr/>
                    <a:lstStyle/>
                    <a:p>
                      <a:pPr algn="ctr">
                        <a:lnSpc>
                          <a:spcPts val="1300"/>
                        </a:lnSpc>
                        <a:spcAft>
                          <a:spcPts val="0"/>
                        </a:spcAft>
                      </a:pPr>
                      <a:r>
                        <a:rPr lang="sl-SI" sz="800" b="1">
                          <a:effectLst/>
                        </a:rPr>
                        <a:t>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chemeClr val="bg1">
                        <a:lumMod val="65000"/>
                      </a:schemeClr>
                    </a:solidFill>
                  </a:tcPr>
                </a:tc>
                <a:tc>
                  <a:txBody>
                    <a:bodyPr/>
                    <a:lstStyle/>
                    <a:p>
                      <a:pPr algn="ctr">
                        <a:lnSpc>
                          <a:spcPts val="1300"/>
                        </a:lnSpc>
                        <a:spcAft>
                          <a:spcPts val="0"/>
                        </a:spcAft>
                      </a:pPr>
                      <a:r>
                        <a:rPr lang="sl-SI" sz="800" b="1">
                          <a:effectLst/>
                        </a:rPr>
                        <a:t>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chemeClr val="bg1">
                        <a:lumMod val="65000"/>
                      </a:schemeClr>
                    </a:solidFill>
                  </a:tcPr>
                </a:tc>
                <a:tc>
                  <a:txBody>
                    <a:bodyPr/>
                    <a:lstStyle/>
                    <a:p>
                      <a:pPr algn="ctr">
                        <a:lnSpc>
                          <a:spcPts val="1300"/>
                        </a:lnSpc>
                        <a:spcAft>
                          <a:spcPts val="0"/>
                        </a:spcAft>
                      </a:pPr>
                      <a:r>
                        <a:rPr lang="sl-SI" sz="800" b="1" dirty="0">
                          <a:effectLst/>
                        </a:rPr>
                        <a:t> 684,00 </a:t>
                      </a:r>
                      <a:endParaRPr lang="sl-SI" sz="9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chemeClr val="bg1">
                        <a:lumMod val="65000"/>
                      </a:schemeClr>
                    </a:solidFill>
                  </a:tcPr>
                </a:tc>
                <a:extLst>
                  <a:ext uri="{0D108BD9-81ED-4DB2-BD59-A6C34878D82A}">
                    <a16:rowId xmlns:a16="http://schemas.microsoft.com/office/drawing/2014/main" val="1759020421"/>
                  </a:ext>
                </a:extLst>
              </a:tr>
              <a:tr h="350282">
                <a:tc>
                  <a:txBody>
                    <a:bodyPr/>
                    <a:lstStyle/>
                    <a:p>
                      <a:pPr algn="ctr">
                        <a:lnSpc>
                          <a:spcPts val="1300"/>
                        </a:lnSpc>
                        <a:spcAft>
                          <a:spcPts val="0"/>
                        </a:spcAft>
                      </a:pPr>
                      <a:r>
                        <a:rPr lang="sl-SI" sz="800" dirty="0">
                          <a:effectLst/>
                        </a:rPr>
                        <a:t>CP5 - bližje državljanom</a:t>
                      </a:r>
                      <a:endParaRPr lang="sl-SI"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9</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nSpc>
                          <a:spcPts val="1300"/>
                        </a:lnSpc>
                        <a:spcAft>
                          <a:spcPts val="0"/>
                        </a:spcAft>
                      </a:pPr>
                      <a:r>
                        <a:rPr lang="sl-SI" sz="800" dirty="0">
                          <a:effectLst/>
                        </a:rPr>
                        <a:t>Evropa, ki je bliže državljanom, in sicer s spodbujanjem trajnostnega in celostnega razvoja mest, podeželja in obalnih območij ter lokalnih pobud</a:t>
                      </a:r>
                      <a:endParaRPr lang="sl-SI"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67,60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17,63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85,23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extLst>
                  <a:ext uri="{0D108BD9-81ED-4DB2-BD59-A6C34878D82A}">
                    <a16:rowId xmlns:a16="http://schemas.microsoft.com/office/drawing/2014/main" val="3158197192"/>
                  </a:ext>
                </a:extLst>
              </a:tr>
              <a:tr h="175141">
                <a:tc gridSpan="3">
                  <a:txBody>
                    <a:bodyPr/>
                    <a:lstStyle/>
                    <a:p>
                      <a:pPr algn="l">
                        <a:lnSpc>
                          <a:spcPts val="1300"/>
                        </a:lnSpc>
                        <a:spcAft>
                          <a:spcPts val="0"/>
                        </a:spcAft>
                      </a:pPr>
                      <a:r>
                        <a:rPr lang="sl-SI" sz="800" b="1" dirty="0" smtClean="0">
                          <a:effectLst/>
                        </a:rPr>
                        <a:t>        CP5 </a:t>
                      </a:r>
                      <a:r>
                        <a:rPr lang="sl-SI" sz="800" b="1" dirty="0">
                          <a:effectLst/>
                        </a:rPr>
                        <a:t>- bližje državljanom Vsota</a:t>
                      </a:r>
                      <a:endParaRPr lang="sl-SI" sz="9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chemeClr val="accent6"/>
                    </a:solidFill>
                  </a:tcPr>
                </a:tc>
                <a:tc hMerge="1">
                  <a:txBody>
                    <a:bodyPr/>
                    <a:lstStyle/>
                    <a:p>
                      <a:endParaRPr lang="sl-SI"/>
                    </a:p>
                  </a:txBody>
                  <a:tcPr/>
                </a:tc>
                <a:tc hMerge="1">
                  <a:txBody>
                    <a:bodyPr/>
                    <a:lstStyle/>
                    <a:p>
                      <a:endParaRPr lang="sl-SI"/>
                    </a:p>
                  </a:txBody>
                  <a:tcPr/>
                </a:tc>
                <a:tc>
                  <a:txBody>
                    <a:bodyPr/>
                    <a:lstStyle/>
                    <a:p>
                      <a:pPr algn="ctr">
                        <a:lnSpc>
                          <a:spcPts val="1300"/>
                        </a:lnSpc>
                        <a:spcAft>
                          <a:spcPts val="0"/>
                        </a:spcAft>
                      </a:pPr>
                      <a:r>
                        <a:rPr lang="sl-SI" sz="800" b="1">
                          <a:effectLst/>
                        </a:rPr>
                        <a:t>67,60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chemeClr val="accent6"/>
                    </a:solidFill>
                  </a:tcPr>
                </a:tc>
                <a:tc>
                  <a:txBody>
                    <a:bodyPr/>
                    <a:lstStyle/>
                    <a:p>
                      <a:pPr algn="ctr">
                        <a:lnSpc>
                          <a:spcPts val="1300"/>
                        </a:lnSpc>
                        <a:spcAft>
                          <a:spcPts val="0"/>
                        </a:spcAft>
                      </a:pPr>
                      <a:r>
                        <a:rPr lang="sl-SI" sz="800" b="1">
                          <a:effectLst/>
                        </a:rPr>
                        <a:t>17,63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chemeClr val="accent6"/>
                    </a:solidFill>
                  </a:tcPr>
                </a:tc>
                <a:tc>
                  <a:txBody>
                    <a:bodyPr/>
                    <a:lstStyle/>
                    <a:p>
                      <a:pPr algn="ctr">
                        <a:lnSpc>
                          <a:spcPts val="1300"/>
                        </a:lnSpc>
                        <a:spcAft>
                          <a:spcPts val="0"/>
                        </a:spcAft>
                      </a:pPr>
                      <a:r>
                        <a:rPr lang="sl-SI" sz="800" b="1">
                          <a:effectLst/>
                        </a:rPr>
                        <a:t>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chemeClr val="accent6"/>
                    </a:solidFill>
                  </a:tcPr>
                </a:tc>
                <a:tc>
                  <a:txBody>
                    <a:bodyPr/>
                    <a:lstStyle/>
                    <a:p>
                      <a:pPr algn="ctr">
                        <a:lnSpc>
                          <a:spcPts val="1300"/>
                        </a:lnSpc>
                        <a:spcAft>
                          <a:spcPts val="0"/>
                        </a:spcAft>
                      </a:pPr>
                      <a:r>
                        <a:rPr lang="sl-SI" sz="800" b="1">
                          <a:effectLst/>
                        </a:rPr>
                        <a:t>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chemeClr val="accent6"/>
                    </a:solidFill>
                  </a:tcPr>
                </a:tc>
                <a:tc>
                  <a:txBody>
                    <a:bodyPr/>
                    <a:lstStyle/>
                    <a:p>
                      <a:pPr algn="ctr">
                        <a:lnSpc>
                          <a:spcPts val="1300"/>
                        </a:lnSpc>
                        <a:spcAft>
                          <a:spcPts val="0"/>
                        </a:spcAft>
                      </a:pPr>
                      <a:r>
                        <a:rPr lang="sl-SI" sz="800" b="1">
                          <a:effectLst/>
                        </a:rPr>
                        <a:t>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chemeClr val="accent6"/>
                    </a:solidFill>
                  </a:tcPr>
                </a:tc>
                <a:tc>
                  <a:txBody>
                    <a:bodyPr/>
                    <a:lstStyle/>
                    <a:p>
                      <a:pPr algn="ctr">
                        <a:lnSpc>
                          <a:spcPts val="1300"/>
                        </a:lnSpc>
                        <a:spcAft>
                          <a:spcPts val="0"/>
                        </a:spcAft>
                      </a:pPr>
                      <a:r>
                        <a:rPr lang="sl-SI" sz="800" b="1">
                          <a:effectLst/>
                        </a:rPr>
                        <a:t>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chemeClr val="accent6"/>
                    </a:solidFill>
                  </a:tcPr>
                </a:tc>
                <a:tc>
                  <a:txBody>
                    <a:bodyPr/>
                    <a:lstStyle/>
                    <a:p>
                      <a:pPr algn="ctr">
                        <a:lnSpc>
                          <a:spcPts val="1300"/>
                        </a:lnSpc>
                        <a:spcAft>
                          <a:spcPts val="0"/>
                        </a:spcAft>
                      </a:pPr>
                      <a:r>
                        <a:rPr lang="sl-SI" sz="800" b="1" dirty="0">
                          <a:effectLst/>
                        </a:rPr>
                        <a:t>85,23 </a:t>
                      </a:r>
                      <a:endParaRPr lang="sl-SI" sz="9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chemeClr val="accent6"/>
                    </a:solidFill>
                  </a:tcPr>
                </a:tc>
                <a:extLst>
                  <a:ext uri="{0D108BD9-81ED-4DB2-BD59-A6C34878D82A}">
                    <a16:rowId xmlns:a16="http://schemas.microsoft.com/office/drawing/2014/main" val="3210741457"/>
                  </a:ext>
                </a:extLst>
              </a:tr>
              <a:tr h="175141">
                <a:tc>
                  <a:txBody>
                    <a:bodyPr/>
                    <a:lstStyle/>
                    <a:p>
                      <a:pPr algn="ctr">
                        <a:lnSpc>
                          <a:spcPts val="1300"/>
                        </a:lnSpc>
                        <a:spcAft>
                          <a:spcPts val="0"/>
                        </a:spcAft>
                      </a:pPr>
                      <a:r>
                        <a:rPr lang="sl-SI" sz="800">
                          <a:effectLst/>
                        </a:rPr>
                        <a:t>CP6 - SPP</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10</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nSpc>
                          <a:spcPts val="1300"/>
                        </a:lnSpc>
                        <a:spcAft>
                          <a:spcPts val="0"/>
                        </a:spcAft>
                      </a:pPr>
                      <a:r>
                        <a:rPr lang="sl-SI" sz="800">
                          <a:effectLst/>
                        </a:rPr>
                        <a:t>Sklad za pravični prehod</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248,38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dirty="0">
                          <a:effectLst/>
                        </a:rPr>
                        <a:t> 248,38 </a:t>
                      </a:r>
                      <a:endParaRPr lang="sl-SI"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extLst>
                  <a:ext uri="{0D108BD9-81ED-4DB2-BD59-A6C34878D82A}">
                    <a16:rowId xmlns:a16="http://schemas.microsoft.com/office/drawing/2014/main" val="1422054253"/>
                  </a:ext>
                </a:extLst>
              </a:tr>
              <a:tr h="175141">
                <a:tc gridSpan="2">
                  <a:txBody>
                    <a:bodyPr/>
                    <a:lstStyle/>
                    <a:p>
                      <a:pPr algn="ctr">
                        <a:lnSpc>
                          <a:spcPts val="1300"/>
                        </a:lnSpc>
                        <a:spcAft>
                          <a:spcPts val="0"/>
                        </a:spcAft>
                      </a:pPr>
                      <a:r>
                        <a:rPr lang="sl-SI" sz="800" b="1">
                          <a:effectLst/>
                        </a:rPr>
                        <a:t>CP6 - SPP Vsota</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chemeClr val="bg2"/>
                    </a:solidFill>
                  </a:tcPr>
                </a:tc>
                <a:tc hMerge="1">
                  <a:txBody>
                    <a:bodyPr/>
                    <a:lstStyle/>
                    <a:p>
                      <a:endParaRPr lang="sl-SI"/>
                    </a:p>
                  </a:txBody>
                  <a:tcPr/>
                </a:tc>
                <a:tc>
                  <a:txBody>
                    <a:bodyPr/>
                    <a:lstStyle/>
                    <a:p>
                      <a:pPr algn="ctr">
                        <a:lnSpc>
                          <a:spcPts val="1300"/>
                        </a:lnSpc>
                        <a:spcAft>
                          <a:spcPts val="0"/>
                        </a:spcAft>
                      </a:pPr>
                      <a:r>
                        <a:rPr lang="sl-SI" sz="800" b="1">
                          <a:effectLst/>
                        </a:rPr>
                        <a:t>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chemeClr val="bg2"/>
                    </a:solidFill>
                  </a:tcPr>
                </a:tc>
                <a:tc>
                  <a:txBody>
                    <a:bodyPr/>
                    <a:lstStyle/>
                    <a:p>
                      <a:pPr algn="ctr">
                        <a:lnSpc>
                          <a:spcPts val="1300"/>
                        </a:lnSpc>
                        <a:spcAft>
                          <a:spcPts val="0"/>
                        </a:spcAft>
                      </a:pPr>
                      <a:r>
                        <a:rPr lang="sl-SI" sz="800" b="1">
                          <a:effectLst/>
                        </a:rPr>
                        <a:t>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chemeClr val="bg2"/>
                    </a:solidFill>
                  </a:tcPr>
                </a:tc>
                <a:tc>
                  <a:txBody>
                    <a:bodyPr/>
                    <a:lstStyle/>
                    <a:p>
                      <a:pPr algn="ctr">
                        <a:lnSpc>
                          <a:spcPts val="1300"/>
                        </a:lnSpc>
                        <a:spcAft>
                          <a:spcPts val="0"/>
                        </a:spcAft>
                      </a:pPr>
                      <a:r>
                        <a:rPr lang="sl-SI" sz="800" b="1">
                          <a:effectLst/>
                        </a:rPr>
                        <a:t>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chemeClr val="bg2"/>
                    </a:solidFill>
                  </a:tcPr>
                </a:tc>
                <a:tc>
                  <a:txBody>
                    <a:bodyPr/>
                    <a:lstStyle/>
                    <a:p>
                      <a:pPr algn="ctr">
                        <a:lnSpc>
                          <a:spcPts val="1300"/>
                        </a:lnSpc>
                        <a:spcAft>
                          <a:spcPts val="0"/>
                        </a:spcAft>
                      </a:pPr>
                      <a:r>
                        <a:rPr lang="sl-SI" sz="800" b="1">
                          <a:effectLst/>
                        </a:rPr>
                        <a:t>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chemeClr val="bg2"/>
                    </a:solidFill>
                  </a:tcPr>
                </a:tc>
                <a:tc>
                  <a:txBody>
                    <a:bodyPr/>
                    <a:lstStyle/>
                    <a:p>
                      <a:pPr algn="ctr">
                        <a:lnSpc>
                          <a:spcPts val="1300"/>
                        </a:lnSpc>
                        <a:spcAft>
                          <a:spcPts val="0"/>
                        </a:spcAft>
                      </a:pPr>
                      <a:r>
                        <a:rPr lang="sl-SI" sz="800" b="1">
                          <a:effectLst/>
                        </a:rPr>
                        <a:t>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chemeClr val="bg2"/>
                    </a:solidFill>
                  </a:tcPr>
                </a:tc>
                <a:tc>
                  <a:txBody>
                    <a:bodyPr/>
                    <a:lstStyle/>
                    <a:p>
                      <a:pPr algn="ctr">
                        <a:lnSpc>
                          <a:spcPts val="1300"/>
                        </a:lnSpc>
                        <a:spcAft>
                          <a:spcPts val="0"/>
                        </a:spcAft>
                      </a:pPr>
                      <a:r>
                        <a:rPr lang="sl-SI" sz="800" b="1">
                          <a:effectLst/>
                        </a:rPr>
                        <a:t>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chemeClr val="bg2"/>
                    </a:solidFill>
                  </a:tcPr>
                </a:tc>
                <a:tc>
                  <a:txBody>
                    <a:bodyPr/>
                    <a:lstStyle/>
                    <a:p>
                      <a:pPr algn="ctr">
                        <a:lnSpc>
                          <a:spcPts val="1300"/>
                        </a:lnSpc>
                        <a:spcAft>
                          <a:spcPts val="0"/>
                        </a:spcAft>
                      </a:pPr>
                      <a:r>
                        <a:rPr lang="sl-SI" sz="800" b="1">
                          <a:effectLst/>
                        </a:rPr>
                        <a:t> 248,38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chemeClr val="bg2"/>
                    </a:solidFill>
                  </a:tcPr>
                </a:tc>
                <a:tc>
                  <a:txBody>
                    <a:bodyPr/>
                    <a:lstStyle/>
                    <a:p>
                      <a:pPr algn="ctr">
                        <a:lnSpc>
                          <a:spcPts val="1300"/>
                        </a:lnSpc>
                        <a:spcAft>
                          <a:spcPts val="0"/>
                        </a:spcAft>
                      </a:pPr>
                      <a:r>
                        <a:rPr lang="sl-SI" sz="800" b="1" dirty="0">
                          <a:effectLst/>
                        </a:rPr>
                        <a:t> 248,38 </a:t>
                      </a:r>
                      <a:endParaRPr lang="sl-SI" sz="9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chemeClr val="bg2"/>
                    </a:solidFill>
                  </a:tcPr>
                </a:tc>
                <a:extLst>
                  <a:ext uri="{0D108BD9-81ED-4DB2-BD59-A6C34878D82A}">
                    <a16:rowId xmlns:a16="http://schemas.microsoft.com/office/drawing/2014/main" val="2207849731"/>
                  </a:ext>
                </a:extLst>
              </a:tr>
              <a:tr h="175141">
                <a:tc>
                  <a:txBody>
                    <a:bodyPr/>
                    <a:lstStyle/>
                    <a:p>
                      <a:pPr algn="ctr">
                        <a:lnSpc>
                          <a:spcPts val="1300"/>
                        </a:lnSpc>
                        <a:spcAft>
                          <a:spcPts val="0"/>
                        </a:spcAft>
                      </a:pPr>
                      <a:r>
                        <a:rPr lang="sl-SI" sz="800">
                          <a:effectLst/>
                        </a:rPr>
                        <a:t>CP7 - TP</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11</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nSpc>
                          <a:spcPts val="1300"/>
                        </a:lnSpc>
                        <a:spcAft>
                          <a:spcPts val="0"/>
                        </a:spcAft>
                      </a:pPr>
                      <a:r>
                        <a:rPr lang="sl-SI" sz="800">
                          <a:effectLst/>
                        </a:rPr>
                        <a:t>Tehnična pomoč</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43,07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13,58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17,19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5,42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17,95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10,35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a:effectLst/>
                        </a:rPr>
                        <a:t> 107,57 </a:t>
                      </a:r>
                      <a:endParaRPr lang="sl-SI"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extLst>
                  <a:ext uri="{0D108BD9-81ED-4DB2-BD59-A6C34878D82A}">
                    <a16:rowId xmlns:a16="http://schemas.microsoft.com/office/drawing/2014/main" val="4105472918"/>
                  </a:ext>
                </a:extLst>
              </a:tr>
              <a:tr h="175141">
                <a:tc gridSpan="2">
                  <a:txBody>
                    <a:bodyPr/>
                    <a:lstStyle/>
                    <a:p>
                      <a:pPr algn="ctr">
                        <a:lnSpc>
                          <a:spcPts val="1300"/>
                        </a:lnSpc>
                        <a:spcAft>
                          <a:spcPts val="0"/>
                        </a:spcAft>
                      </a:pPr>
                      <a:r>
                        <a:rPr lang="sl-SI" sz="800" b="1" dirty="0">
                          <a:effectLst/>
                        </a:rPr>
                        <a:t>CP7 - TP </a:t>
                      </a:r>
                      <a:r>
                        <a:rPr lang="sl-SI" sz="800" b="1" dirty="0" smtClean="0">
                          <a:effectLst/>
                        </a:rPr>
                        <a:t>Vsota</a:t>
                      </a:r>
                      <a:endParaRPr lang="sl-SI" sz="900" b="1" dirty="0" smtClean="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chemeClr val="accent4">
                        <a:lumMod val="40000"/>
                        <a:lumOff val="60000"/>
                      </a:schemeClr>
                    </a:solidFill>
                  </a:tcPr>
                </a:tc>
                <a:tc hMerge="1">
                  <a:txBody>
                    <a:bodyPr/>
                    <a:lstStyle/>
                    <a:p>
                      <a:pPr algn="ctr">
                        <a:lnSpc>
                          <a:spcPts val="1300"/>
                        </a:lnSpc>
                        <a:spcAft>
                          <a:spcPts val="0"/>
                        </a:spcAft>
                      </a:pPr>
                      <a:endParaRPr lang="sl-SI" sz="900" b="1" dirty="0" smtClean="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chemeClr val="accent4">
                        <a:lumMod val="40000"/>
                        <a:lumOff val="60000"/>
                      </a:schemeClr>
                    </a:solidFill>
                  </a:tcPr>
                </a:tc>
                <a:tc>
                  <a:txBody>
                    <a:bodyPr/>
                    <a:lstStyle/>
                    <a:p>
                      <a:pPr algn="ctr">
                        <a:lnSpc>
                          <a:spcPts val="1300"/>
                        </a:lnSpc>
                        <a:spcAft>
                          <a:spcPts val="0"/>
                        </a:spcAft>
                      </a:pPr>
                      <a:r>
                        <a:rPr lang="sl-SI" sz="800" b="1" dirty="0">
                          <a:effectLst/>
                        </a:rPr>
                        <a:t> </a:t>
                      </a:r>
                      <a:endParaRPr lang="sl-SI" sz="9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chemeClr val="accent4">
                        <a:lumMod val="40000"/>
                        <a:lumOff val="60000"/>
                      </a:schemeClr>
                    </a:solidFill>
                  </a:tcPr>
                </a:tc>
                <a:tc>
                  <a:txBody>
                    <a:bodyPr/>
                    <a:lstStyle/>
                    <a:p>
                      <a:pPr algn="ctr">
                        <a:lnSpc>
                          <a:spcPts val="1300"/>
                        </a:lnSpc>
                        <a:spcAft>
                          <a:spcPts val="0"/>
                        </a:spcAft>
                      </a:pPr>
                      <a:r>
                        <a:rPr lang="sl-SI" sz="800" b="1">
                          <a:effectLst/>
                        </a:rPr>
                        <a:t>43,07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chemeClr val="accent4">
                        <a:lumMod val="40000"/>
                        <a:lumOff val="60000"/>
                      </a:schemeClr>
                    </a:solidFill>
                  </a:tcPr>
                </a:tc>
                <a:tc>
                  <a:txBody>
                    <a:bodyPr/>
                    <a:lstStyle/>
                    <a:p>
                      <a:pPr algn="ctr">
                        <a:lnSpc>
                          <a:spcPts val="1300"/>
                        </a:lnSpc>
                        <a:spcAft>
                          <a:spcPts val="0"/>
                        </a:spcAft>
                      </a:pPr>
                      <a:r>
                        <a:rPr lang="sl-SI" sz="800" b="1">
                          <a:effectLst/>
                        </a:rPr>
                        <a:t>13,58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chemeClr val="accent4">
                        <a:lumMod val="40000"/>
                        <a:lumOff val="60000"/>
                      </a:schemeClr>
                    </a:solidFill>
                  </a:tcPr>
                </a:tc>
                <a:tc>
                  <a:txBody>
                    <a:bodyPr/>
                    <a:lstStyle/>
                    <a:p>
                      <a:pPr algn="ctr">
                        <a:lnSpc>
                          <a:spcPts val="1300"/>
                        </a:lnSpc>
                        <a:spcAft>
                          <a:spcPts val="0"/>
                        </a:spcAft>
                      </a:pPr>
                      <a:r>
                        <a:rPr lang="sl-SI" sz="800" b="1">
                          <a:effectLst/>
                        </a:rPr>
                        <a:t>17,19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chemeClr val="accent4">
                        <a:lumMod val="40000"/>
                        <a:lumOff val="60000"/>
                      </a:schemeClr>
                    </a:solidFill>
                  </a:tcPr>
                </a:tc>
                <a:tc>
                  <a:txBody>
                    <a:bodyPr/>
                    <a:lstStyle/>
                    <a:p>
                      <a:pPr algn="ctr">
                        <a:lnSpc>
                          <a:spcPts val="1300"/>
                        </a:lnSpc>
                        <a:spcAft>
                          <a:spcPts val="0"/>
                        </a:spcAft>
                      </a:pPr>
                      <a:r>
                        <a:rPr lang="sl-SI" sz="800" b="1">
                          <a:effectLst/>
                        </a:rPr>
                        <a:t>5,42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chemeClr val="accent4">
                        <a:lumMod val="40000"/>
                        <a:lumOff val="60000"/>
                      </a:schemeClr>
                    </a:solidFill>
                  </a:tcPr>
                </a:tc>
                <a:tc>
                  <a:txBody>
                    <a:bodyPr/>
                    <a:lstStyle/>
                    <a:p>
                      <a:pPr algn="ctr">
                        <a:lnSpc>
                          <a:spcPts val="1300"/>
                        </a:lnSpc>
                        <a:spcAft>
                          <a:spcPts val="0"/>
                        </a:spcAft>
                      </a:pPr>
                      <a:r>
                        <a:rPr lang="sl-SI" sz="800" b="1">
                          <a:effectLst/>
                        </a:rPr>
                        <a:t>17,95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chemeClr val="accent4">
                        <a:lumMod val="40000"/>
                        <a:lumOff val="60000"/>
                      </a:schemeClr>
                    </a:solidFill>
                  </a:tcPr>
                </a:tc>
                <a:tc>
                  <a:txBody>
                    <a:bodyPr/>
                    <a:lstStyle/>
                    <a:p>
                      <a:pPr algn="ctr">
                        <a:lnSpc>
                          <a:spcPts val="1300"/>
                        </a:lnSpc>
                        <a:spcAft>
                          <a:spcPts val="0"/>
                        </a:spcAft>
                      </a:pPr>
                      <a:r>
                        <a:rPr lang="sl-SI" sz="800" b="1">
                          <a:effectLst/>
                        </a:rPr>
                        <a:t>10,35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chemeClr val="accent4">
                        <a:lumMod val="40000"/>
                        <a:lumOff val="60000"/>
                      </a:schemeClr>
                    </a:solidFill>
                  </a:tcPr>
                </a:tc>
                <a:tc>
                  <a:txBody>
                    <a:bodyPr/>
                    <a:lstStyle/>
                    <a:p>
                      <a:pPr algn="ctr">
                        <a:lnSpc>
                          <a:spcPts val="1300"/>
                        </a:lnSpc>
                        <a:spcAft>
                          <a:spcPts val="0"/>
                        </a:spcAft>
                      </a:pPr>
                      <a:r>
                        <a:rPr lang="sl-SI" sz="800" b="1" dirty="0">
                          <a:effectLst/>
                        </a:rPr>
                        <a:t> 107,57 </a:t>
                      </a:r>
                      <a:endParaRPr lang="sl-SI" sz="9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solidFill>
                      <a:schemeClr val="accent4">
                        <a:lumMod val="40000"/>
                        <a:lumOff val="60000"/>
                      </a:schemeClr>
                    </a:solidFill>
                  </a:tcPr>
                </a:tc>
                <a:extLst>
                  <a:ext uri="{0D108BD9-81ED-4DB2-BD59-A6C34878D82A}">
                    <a16:rowId xmlns:a16="http://schemas.microsoft.com/office/drawing/2014/main" val="1476443789"/>
                  </a:ext>
                </a:extLst>
              </a:tr>
              <a:tr h="175141">
                <a:tc>
                  <a:txBody>
                    <a:bodyPr/>
                    <a:lstStyle/>
                    <a:p>
                      <a:pPr algn="ctr">
                        <a:lnSpc>
                          <a:spcPts val="1300"/>
                        </a:lnSpc>
                        <a:spcAft>
                          <a:spcPts val="0"/>
                        </a:spcAft>
                      </a:pPr>
                      <a:r>
                        <a:rPr lang="sl-SI" sz="800" b="1" dirty="0">
                          <a:effectLst/>
                        </a:rPr>
                        <a:t>Skupna vsota</a:t>
                      </a:r>
                      <a:endParaRPr lang="sl-SI" sz="9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b="1" dirty="0">
                          <a:effectLst/>
                        </a:rPr>
                        <a:t> </a:t>
                      </a:r>
                      <a:endParaRPr lang="sl-SI" sz="9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b="1" dirty="0">
                          <a:effectLst/>
                        </a:rPr>
                        <a:t> </a:t>
                      </a:r>
                      <a:endParaRPr lang="sl-SI" sz="9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b="1" dirty="0">
                          <a:effectLst/>
                        </a:rPr>
                        <a:t>1.276,61 </a:t>
                      </a:r>
                      <a:endParaRPr lang="sl-SI" sz="9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b="1">
                          <a:effectLst/>
                        </a:rPr>
                        <a:t> 402,69 </a:t>
                      </a:r>
                      <a:endParaRPr lang="sl-SI"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b="1" dirty="0">
                          <a:effectLst/>
                        </a:rPr>
                        <a:t> 429,78 </a:t>
                      </a:r>
                      <a:endParaRPr lang="sl-SI" sz="9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b="1" dirty="0">
                          <a:effectLst/>
                        </a:rPr>
                        <a:t> 135,57 </a:t>
                      </a:r>
                      <a:endParaRPr lang="sl-SI" sz="9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b="1" dirty="0">
                          <a:effectLst/>
                        </a:rPr>
                        <a:t> 718,19 </a:t>
                      </a:r>
                      <a:endParaRPr lang="sl-SI" sz="9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b="1" dirty="0">
                          <a:effectLst/>
                        </a:rPr>
                        <a:t> 258,72 </a:t>
                      </a:r>
                      <a:endParaRPr lang="sl-SI" sz="9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tc>
                  <a:txBody>
                    <a:bodyPr/>
                    <a:lstStyle/>
                    <a:p>
                      <a:pPr algn="ctr">
                        <a:lnSpc>
                          <a:spcPts val="1300"/>
                        </a:lnSpc>
                        <a:spcAft>
                          <a:spcPts val="0"/>
                        </a:spcAft>
                      </a:pPr>
                      <a:r>
                        <a:rPr lang="sl-SI" sz="800" b="1" dirty="0">
                          <a:effectLst/>
                        </a:rPr>
                        <a:t>3.221,57 </a:t>
                      </a:r>
                      <a:endParaRPr lang="sl-SI" sz="9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53" marR="64553" marT="0" marB="0"/>
                </a:tc>
                <a:extLst>
                  <a:ext uri="{0D108BD9-81ED-4DB2-BD59-A6C34878D82A}">
                    <a16:rowId xmlns:a16="http://schemas.microsoft.com/office/drawing/2014/main" val="1876100312"/>
                  </a:ext>
                </a:extLst>
              </a:tr>
            </a:tbl>
          </a:graphicData>
        </a:graphic>
      </p:graphicFrame>
      <p:sp>
        <p:nvSpPr>
          <p:cNvPr id="9"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Tree>
    <p:extLst>
      <p:ext uri="{BB962C8B-B14F-4D97-AF65-F5344CB8AC3E}">
        <p14:creationId xmlns:p14="http://schemas.microsoft.com/office/powerpoint/2010/main" val="1651300097"/>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40350" y="3133197"/>
            <a:ext cx="5093275" cy="2864967"/>
          </a:xfrm>
        </p:spPr>
      </p:pic>
      <p:pic>
        <p:nvPicPr>
          <p:cNvPr id="6" name="Slik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940350" y="5044610"/>
            <a:ext cx="4251649" cy="1561464"/>
          </a:xfrm>
          <a:prstGeom prst="rect">
            <a:avLst/>
          </a:prstGeom>
        </p:spPr>
      </p:pic>
      <p:pic>
        <p:nvPicPr>
          <p:cNvPr id="7" name="Slika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2147" y="365125"/>
            <a:ext cx="2789853" cy="585298"/>
          </a:xfrm>
          <a:prstGeom prst="rect">
            <a:avLst/>
          </a:prstGeom>
        </p:spPr>
      </p:pic>
      <p:pic>
        <p:nvPicPr>
          <p:cNvPr id="9" name="Označba mesta vsebin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flipV="1">
            <a:off x="0" y="-103179"/>
            <a:ext cx="8215873" cy="2025284"/>
          </a:xfrm>
          <a:prstGeom prst="rect">
            <a:avLst/>
          </a:prstGeom>
        </p:spPr>
      </p:pic>
      <p:sp>
        <p:nvSpPr>
          <p:cNvPr id="10" name="Naslov 1"/>
          <p:cNvSpPr txBox="1">
            <a:spLocks/>
          </p:cNvSpPr>
          <p:nvPr/>
        </p:nvSpPr>
        <p:spPr>
          <a:xfrm>
            <a:off x="-1" y="2390409"/>
            <a:ext cx="7423265" cy="1591050"/>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pl-PL" sz="3200">
                <a:ln>
                  <a:solidFill>
                    <a:prstClr val="white"/>
                  </a:solidFill>
                </a:ln>
                <a:solidFill>
                  <a:prstClr val="white"/>
                </a:solidFill>
                <a:effectLst>
                  <a:outerShdw blurRad="38100" dist="38100" dir="2700000" algn="tl">
                    <a:srgbClr val="000000">
                      <a:alpha val="43137"/>
                    </a:srgbClr>
                  </a:outerShdw>
                </a:effectLst>
                <a:cs typeface="Arial"/>
              </a:rPr>
              <a:t>PROGRAM ZA IZVAJANJE EVROPSKE KOHEZIJSKE POLITIKE 2021 - 2027</a:t>
            </a:r>
            <a:endParaRPr lang="sl-SI" sz="2800" dirty="0">
              <a:ln>
                <a:solidFill>
                  <a:prstClr val="white"/>
                </a:solidFill>
              </a:ln>
              <a:solidFill>
                <a:schemeClr val="accent4">
                  <a:lumMod val="20000"/>
                  <a:lumOff val="80000"/>
                </a:schemeClr>
              </a:solidFill>
              <a:cs typeface="Calibri" panose="020F0502020204030204" pitchFamily="34" charset="0"/>
            </a:endParaRPr>
          </a:p>
        </p:txBody>
      </p:sp>
      <p:sp>
        <p:nvSpPr>
          <p:cNvPr id="11"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Tree>
    <p:extLst>
      <p:ext uri="{BB962C8B-B14F-4D97-AF65-F5344CB8AC3E}">
        <p14:creationId xmlns:p14="http://schemas.microsoft.com/office/powerpoint/2010/main" val="73549375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p:cNvPicPr>
            <a:picLocks noGrp="1" noChangeAspect="1"/>
          </p:cNvPicPr>
          <p:nvPr>
            <p:ph idx="1"/>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239099" y="1278294"/>
            <a:ext cx="9355666" cy="5262563"/>
          </a:xfrm>
        </p:spPr>
      </p:pic>
      <p:pic>
        <p:nvPicPr>
          <p:cNvPr id="5" name="Slik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9692" y="509461"/>
            <a:ext cx="2471195" cy="518445"/>
          </a:xfrm>
          <a:prstGeom prst="rect">
            <a:avLst/>
          </a:prstGeom>
        </p:spPr>
      </p:pic>
      <p:sp>
        <p:nvSpPr>
          <p:cNvPr id="6" name="Naslov 1"/>
          <p:cNvSpPr txBox="1">
            <a:spLocks/>
          </p:cNvSpPr>
          <p:nvPr/>
        </p:nvSpPr>
        <p:spPr>
          <a:xfrm>
            <a:off x="0" y="638150"/>
            <a:ext cx="7061200" cy="779511"/>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pl-PL" sz="3200" dirty="0">
                <a:ln>
                  <a:solidFill>
                    <a:prstClr val="white"/>
                  </a:solidFill>
                </a:ln>
                <a:solidFill>
                  <a:prstClr val="white"/>
                </a:solidFill>
                <a:effectLst>
                  <a:outerShdw blurRad="38100" dist="38100" dir="2700000" algn="tl">
                    <a:srgbClr val="000000">
                      <a:alpha val="43137"/>
                    </a:srgbClr>
                  </a:outerShdw>
                </a:effectLst>
                <a:cs typeface="Arial"/>
              </a:rPr>
              <a:t>   STRATEŠKI OKVIR EKP 2021 - 2027</a:t>
            </a:r>
            <a:endParaRPr lang="sl-SI" sz="2800" dirty="0">
              <a:ln>
                <a:solidFill>
                  <a:prstClr val="white"/>
                </a:solidFill>
              </a:ln>
              <a:solidFill>
                <a:schemeClr val="accent4">
                  <a:lumMod val="20000"/>
                  <a:lumOff val="80000"/>
                </a:schemeClr>
              </a:solidFill>
              <a:cs typeface="Calibri" panose="020F0502020204030204" pitchFamily="34" charset="0"/>
            </a:endParaRPr>
          </a:p>
        </p:txBody>
      </p:sp>
      <p:sp>
        <p:nvSpPr>
          <p:cNvPr id="7"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8" name="PoljeZBesedilom 7"/>
          <p:cNvSpPr txBox="1"/>
          <p:nvPr/>
        </p:nvSpPr>
        <p:spPr>
          <a:xfrm>
            <a:off x="570280" y="2011772"/>
            <a:ext cx="10996896" cy="3631761"/>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lvl="0" hangingPunct="0">
              <a:defRPr/>
            </a:pPr>
            <a:r>
              <a:rPr lang="sl-SI" dirty="0"/>
              <a:t>V okviru priprave Programa smo izhajali iz </a:t>
            </a:r>
            <a:r>
              <a:rPr lang="sl-SI" b="1" dirty="0"/>
              <a:t>Strategije razvoja Slovenije 2030</a:t>
            </a:r>
            <a:r>
              <a:rPr lang="sl-SI" dirty="0"/>
              <a:t>, krovnega razvojnega dokumenta države, ki poleg osrednjega cilja – kakovostno življenje za vse - določa še 12 specifičnih ciljev. </a:t>
            </a:r>
          </a:p>
          <a:p>
            <a:pPr lvl="0" hangingPunct="0">
              <a:defRPr/>
            </a:pPr>
            <a:endParaRPr lang="sl-SI" dirty="0"/>
          </a:p>
          <a:p>
            <a:pPr lvl="0" hangingPunct="0">
              <a:defRPr/>
            </a:pPr>
            <a:r>
              <a:rPr lang="sl-SI" dirty="0"/>
              <a:t>Zadnje </a:t>
            </a:r>
            <a:r>
              <a:rPr lang="sl-SI" b="1" dirty="0"/>
              <a:t>Poročilo o razvoju 2021 </a:t>
            </a:r>
            <a:r>
              <a:rPr lang="sl-SI" dirty="0"/>
              <a:t>na podlagi analize prepoznava potrebo po združevanju ukrepov za okrevanje po pandemiji covida-19 s tistimi, ki bodo privedli do strukturne preobrazbe v smeri večje odpornosti gospodarstva in družbe ter bodo hkrati zagotovili dolgoročno vzdržen razvoj.</a:t>
            </a:r>
          </a:p>
          <a:p>
            <a:pPr lvl="0" hangingPunct="0">
              <a:defRPr/>
            </a:pPr>
            <a:endParaRPr kumimoji="0" lang="sl-SI" sz="1800" b="0" i="0" u="none" strike="noStrike" kern="0" cap="none" spc="0" normalizeH="0" baseline="0" noProof="0" dirty="0">
              <a:ln>
                <a:noFill/>
              </a:ln>
              <a:solidFill>
                <a:srgbClr val="222222"/>
              </a:solidFill>
              <a:effectLst/>
              <a:uLnTx/>
              <a:uFillTx/>
              <a:cs typeface="Calibri" panose="020F0502020204030204" pitchFamily="34" charset="0"/>
              <a:sym typeface="Arial"/>
            </a:endParaRPr>
          </a:p>
          <a:p>
            <a:r>
              <a:rPr lang="sl-SI" dirty="0"/>
              <a:t>V Sloveniji moramo za doseganje ciljev SRS 2030, ukrepe prednostno usmerjati na med seboj povezana področja:</a:t>
            </a:r>
          </a:p>
          <a:p>
            <a:pPr marL="285750" marR="0" lvl="0" indent="-285750" defTabSz="914400" eaLnBrk="1" fontAlgn="auto" latinLnBrk="0" hangingPunct="0">
              <a:lnSpc>
                <a:spcPct val="100000"/>
              </a:lnSpc>
              <a:spcBef>
                <a:spcPts val="0"/>
              </a:spcBef>
              <a:spcAft>
                <a:spcPts val="0"/>
              </a:spcAft>
              <a:buClrTx/>
              <a:buSzTx/>
              <a:buFont typeface="Arial" panose="020B0604020202020204" pitchFamily="34" charset="0"/>
              <a:buChar char="•"/>
              <a:tabLst/>
              <a:defRPr/>
            </a:pPr>
            <a:r>
              <a:rPr lang="sl-SI" i="1" kern="0" dirty="0">
                <a:solidFill>
                  <a:srgbClr val="222222"/>
                </a:solidFill>
                <a:cs typeface="Arial"/>
              </a:rPr>
              <a:t>pospeševanje rasti produktivnosti</a:t>
            </a:r>
            <a:r>
              <a:rPr kumimoji="0" lang="sl-SI" sz="1800" b="0" i="1" u="none" strike="noStrike" kern="0" cap="none" spc="0" normalizeH="0" baseline="0" noProof="0" dirty="0">
                <a:ln>
                  <a:noFill/>
                </a:ln>
                <a:solidFill>
                  <a:srgbClr val="222222"/>
                </a:solidFill>
                <a:effectLst/>
                <a:uLnTx/>
                <a:uFillTx/>
                <a:cs typeface="Arial"/>
              </a:rPr>
              <a:t>, </a:t>
            </a:r>
          </a:p>
          <a:p>
            <a:pPr marL="285750" lvl="0" indent="-285750" hangingPunct="0">
              <a:buFont typeface="Arial" panose="020B0604020202020204" pitchFamily="34" charset="0"/>
              <a:buChar char="•"/>
              <a:defRPr/>
            </a:pPr>
            <a:r>
              <a:rPr lang="sl-SI" i="1" kern="0" dirty="0">
                <a:solidFill>
                  <a:srgbClr val="222222"/>
                </a:solidFill>
                <a:cs typeface="Arial"/>
              </a:rPr>
              <a:t>vključujočega družbenega razvoja in medgeneracijske solidarnosti,</a:t>
            </a:r>
          </a:p>
          <a:p>
            <a:pPr marL="285750" lvl="0" indent="-285750" hangingPunct="0">
              <a:buFont typeface="Arial" panose="020B0604020202020204" pitchFamily="34" charset="0"/>
              <a:buChar char="•"/>
              <a:defRPr/>
            </a:pPr>
            <a:r>
              <a:rPr lang="sl-SI" i="1" kern="0" dirty="0">
                <a:solidFill>
                  <a:srgbClr val="222222"/>
                </a:solidFill>
                <a:cs typeface="Arial"/>
              </a:rPr>
              <a:t>pospešenega prehoda v </a:t>
            </a:r>
            <a:r>
              <a:rPr lang="sl-SI" i="1" kern="0" dirty="0" err="1">
                <a:solidFill>
                  <a:srgbClr val="222222"/>
                </a:solidFill>
                <a:cs typeface="Arial"/>
              </a:rPr>
              <a:t>nizkoogljično</a:t>
            </a:r>
            <a:r>
              <a:rPr lang="sl-SI" i="1" kern="0" dirty="0">
                <a:solidFill>
                  <a:srgbClr val="222222"/>
                </a:solidFill>
                <a:cs typeface="Arial"/>
              </a:rPr>
              <a:t> krožno gospodarstvo</a:t>
            </a:r>
            <a:r>
              <a:rPr kumimoji="0" lang="sl-SI" sz="1800" b="0" i="1" u="none" strike="noStrike" kern="0" cap="none" spc="0" normalizeH="0" baseline="0" noProof="0" dirty="0">
                <a:ln>
                  <a:noFill/>
                </a:ln>
                <a:solidFill>
                  <a:srgbClr val="222222"/>
                </a:solidFill>
                <a:effectLst/>
                <a:uLnTx/>
                <a:uFillTx/>
                <a:cs typeface="Arial"/>
              </a:rPr>
              <a:t>, </a:t>
            </a:r>
          </a:p>
          <a:p>
            <a:pPr marL="285750" lvl="0" indent="-285750" hangingPunct="0">
              <a:buFont typeface="Arial" panose="020B0604020202020204" pitchFamily="34" charset="0"/>
              <a:buChar char="•"/>
              <a:defRPr/>
            </a:pPr>
            <a:r>
              <a:rPr lang="sl-SI" i="1" kern="0" dirty="0">
                <a:solidFill>
                  <a:srgbClr val="222222"/>
                </a:solidFill>
                <a:cs typeface="Arial"/>
              </a:rPr>
              <a:t>krepitve razvojne vloge države in njenih institucij.</a:t>
            </a:r>
            <a:endParaRPr kumimoji="0" lang="sl-SI" sz="1800" b="0" i="1" u="none" strike="noStrike" kern="0" cap="none" spc="0" normalizeH="0" baseline="0" noProof="0" dirty="0">
              <a:ln>
                <a:noFill/>
              </a:ln>
              <a:solidFill>
                <a:srgbClr val="222222"/>
              </a:solidFill>
              <a:effectLst/>
              <a:uLnTx/>
              <a:uFillTx/>
              <a:cs typeface="Arial"/>
            </a:endParaRPr>
          </a:p>
          <a:p>
            <a:pPr marL="0" marR="0" lvl="0" indent="0" defTabSz="914400" eaLnBrk="1" fontAlgn="auto" latinLnBrk="0" hangingPunct="0">
              <a:lnSpc>
                <a:spcPct val="100000"/>
              </a:lnSpc>
              <a:spcBef>
                <a:spcPts val="0"/>
              </a:spcBef>
              <a:spcAft>
                <a:spcPts val="0"/>
              </a:spcAft>
              <a:buClrTx/>
              <a:buSzTx/>
              <a:buFontTx/>
              <a:buNone/>
              <a:tabLst/>
              <a:defRPr/>
            </a:pPr>
            <a:endParaRPr kumimoji="0" lang="sl-SI" sz="1400" b="0" i="0" u="none" strike="noStrike" kern="0" cap="none" spc="0" normalizeH="0" baseline="0" noProof="0" dirty="0">
              <a:ln>
                <a:noFill/>
              </a:ln>
              <a:solidFill>
                <a:srgbClr val="222222"/>
              </a:solidFill>
              <a:effectLst/>
              <a:uLnTx/>
              <a:uFillTx/>
              <a:cs typeface="Calibri" panose="020F0502020204030204" pitchFamily="34" charset="0"/>
              <a:sym typeface="Arial"/>
            </a:endParaRPr>
          </a:p>
        </p:txBody>
      </p:sp>
      <p:pic>
        <p:nvPicPr>
          <p:cNvPr id="9" name="Slika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940350" y="5044610"/>
            <a:ext cx="4251649" cy="1561464"/>
          </a:xfrm>
          <a:prstGeom prst="rect">
            <a:avLst/>
          </a:prstGeom>
        </p:spPr>
      </p:pic>
    </p:spTree>
    <p:extLst>
      <p:ext uri="{BB962C8B-B14F-4D97-AF65-F5344CB8AC3E}">
        <p14:creationId xmlns:p14="http://schemas.microsoft.com/office/powerpoint/2010/main" val="414882842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Označba mesta vsebin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rot="10800000" flipV="1">
            <a:off x="3008689" y="4665145"/>
            <a:ext cx="9205605" cy="2269261"/>
          </a:xfrm>
          <a:prstGeom prst="rect">
            <a:avLst/>
          </a:prstGeom>
        </p:spPr>
      </p:pic>
      <p:pic>
        <p:nvPicPr>
          <p:cNvPr id="76" name="Označba mesta vsebin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flipV="1">
            <a:off x="0" y="-277479"/>
            <a:ext cx="12737117" cy="3139809"/>
          </a:xfrm>
          <a:prstGeom prst="rect">
            <a:avLst/>
          </a:prstGeom>
        </p:spPr>
      </p:pic>
      <p:pic>
        <p:nvPicPr>
          <p:cNvPr id="5" name="Slik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7712" y="352032"/>
            <a:ext cx="2471195" cy="518445"/>
          </a:xfrm>
          <a:prstGeom prst="rect">
            <a:avLst/>
          </a:prstGeom>
        </p:spPr>
      </p:pic>
      <p:sp>
        <p:nvSpPr>
          <p:cNvPr id="8" name="PoljeZBesedilom 7"/>
          <p:cNvSpPr txBox="1"/>
          <p:nvPr/>
        </p:nvSpPr>
        <p:spPr>
          <a:xfrm>
            <a:off x="385011" y="4633612"/>
            <a:ext cx="11377061" cy="1631216"/>
          </a:xfrm>
          <a:prstGeom prst="rect">
            <a:avLst/>
          </a:prstGeom>
          <a:noFill/>
          <a:ln w="38100">
            <a:solidFill>
              <a:srgbClr val="3AA457"/>
            </a:solidFill>
          </a:ln>
        </p:spPr>
        <p:txBody>
          <a:bodyPr wrap="square" rtlCol="0">
            <a:spAutoFit/>
          </a:bodyPr>
          <a:lstStyle/>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Voditelji držav članic so na Evropskem svetu 21. 7. 2020 sprejeli dogovor glede Večletnega finančnega </a:t>
            </a:r>
            <a:r>
              <a:rPr kumimoji="0" lang="sl-SI" sz="2000" b="0" i="0" u="none" strike="noStrike" kern="1200" cap="none" spc="0" normalizeH="0" baseline="0" noProof="0" dirty="0" smtClean="0">
                <a:ln>
                  <a:noFill/>
                </a:ln>
                <a:solidFill>
                  <a:prstClr val="black"/>
                </a:solidFill>
                <a:effectLst/>
                <a:uLnTx/>
                <a:uFillTx/>
                <a:latin typeface="Calibri" panose="020F0502020204030204"/>
                <a:ea typeface="+mn-ea"/>
                <a:cs typeface="+mn-cs"/>
              </a:rPr>
              <a:t>okvira </a:t>
            </a: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za obdobje</a:t>
            </a:r>
            <a:r>
              <a:rPr kumimoji="0" lang="sl-SI" sz="2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2021 – 2027 in Instrumenta za okrevanje „NextGenerationEU“.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Dogovor prinaša obsežna dodatna sredstva za Slovenijo, </a:t>
            </a:r>
            <a:r>
              <a:rPr kumimoji="0" lang="sl-SI" sz="2000" b="0" i="0" u="none" strike="noStrike" kern="1200" cap="none" spc="0" normalizeH="0" baseline="0" noProof="0" dirty="0" smtClean="0">
                <a:ln>
                  <a:noFill/>
                </a:ln>
                <a:solidFill>
                  <a:prstClr val="black"/>
                </a:solidFill>
                <a:effectLst/>
                <a:uLnTx/>
                <a:uFillTx/>
                <a:latin typeface="Calibri" panose="020F0502020204030204"/>
                <a:ea typeface="+mn-ea"/>
                <a:cs typeface="+mn-cs"/>
              </a:rPr>
              <a:t>ki</a:t>
            </a:r>
            <a:r>
              <a:rPr kumimoji="0" lang="sl-SI" sz="2000" b="0"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sl-SI" sz="2000" b="0" i="0" u="none" strike="noStrike" kern="1200" cap="none" spc="0" normalizeH="0" baseline="0" noProof="0" dirty="0" smtClean="0">
                <a:ln>
                  <a:noFill/>
                </a:ln>
                <a:solidFill>
                  <a:prstClr val="black"/>
                </a:solidFill>
                <a:effectLst/>
                <a:uLnTx/>
                <a:uFillTx/>
                <a:latin typeface="Calibri" panose="020F0502020204030204"/>
                <a:ea typeface="+mn-ea"/>
                <a:cs typeface="+mn-cs"/>
              </a:rPr>
              <a:t>lajšajo </a:t>
            </a: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okrevanje po krizi covida-19 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2000" b="0" i="0" u="none" strike="noStrike" kern="1200" cap="none" spc="0" normalizeH="0" baseline="0" noProof="0" dirty="0" smtClean="0">
                <a:ln>
                  <a:noFill/>
                </a:ln>
                <a:solidFill>
                  <a:prstClr val="black"/>
                </a:solidFill>
                <a:effectLst/>
                <a:uLnTx/>
                <a:uFillTx/>
                <a:latin typeface="Calibri" panose="020F0502020204030204"/>
                <a:ea typeface="+mn-ea"/>
                <a:cs typeface="+mn-cs"/>
              </a:rPr>
              <a:t>spodbujajo </a:t>
            </a: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investicije v zeleni in digitalni prehod.</a:t>
            </a:r>
          </a:p>
        </p:txBody>
      </p:sp>
      <p:grpSp>
        <p:nvGrpSpPr>
          <p:cNvPr id="9" name="Group 128"/>
          <p:cNvGrpSpPr/>
          <p:nvPr/>
        </p:nvGrpSpPr>
        <p:grpSpPr>
          <a:xfrm>
            <a:off x="2321168" y="798914"/>
            <a:ext cx="3849687" cy="2914650"/>
            <a:chOff x="2446338" y="373063"/>
            <a:chExt cx="3849687" cy="2914650"/>
          </a:xfrm>
        </p:grpSpPr>
        <p:sp>
          <p:nvSpPr>
            <p:cNvPr id="10" name="Freeform 10"/>
            <p:cNvSpPr>
              <a:spLocks/>
            </p:cNvSpPr>
            <p:nvPr/>
          </p:nvSpPr>
          <p:spPr bwMode="auto">
            <a:xfrm>
              <a:off x="3975100" y="1189038"/>
              <a:ext cx="879475" cy="774700"/>
            </a:xfrm>
            <a:custGeom>
              <a:avLst/>
              <a:gdLst>
                <a:gd name="T0" fmla="*/ 176 w 231"/>
                <a:gd name="T1" fmla="*/ 62 h 203"/>
                <a:gd name="T2" fmla="*/ 231 w 231"/>
                <a:gd name="T3" fmla="*/ 165 h 203"/>
                <a:gd name="T4" fmla="*/ 224 w 231"/>
                <a:gd name="T5" fmla="*/ 193 h 203"/>
                <a:gd name="T6" fmla="*/ 198 w 231"/>
                <a:gd name="T7" fmla="*/ 202 h 203"/>
                <a:gd name="T8" fmla="*/ 159 w 231"/>
                <a:gd name="T9" fmla="*/ 183 h 203"/>
                <a:gd name="T10" fmla="*/ 101 w 231"/>
                <a:gd name="T11" fmla="*/ 124 h 203"/>
                <a:gd name="T12" fmla="*/ 51 w 231"/>
                <a:gd name="T13" fmla="*/ 67 h 203"/>
                <a:gd name="T14" fmla="*/ 14 w 231"/>
                <a:gd name="T15" fmla="*/ 44 h 203"/>
                <a:gd name="T16" fmla="*/ 2 w 231"/>
                <a:gd name="T17" fmla="*/ 22 h 203"/>
                <a:gd name="T18" fmla="*/ 26 w 231"/>
                <a:gd name="T19" fmla="*/ 5 h 203"/>
                <a:gd name="T20" fmla="*/ 107 w 231"/>
                <a:gd name="T21" fmla="*/ 15 h 203"/>
                <a:gd name="T22" fmla="*/ 176 w 231"/>
                <a:gd name="T23" fmla="*/ 6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203">
                  <a:moveTo>
                    <a:pt x="176" y="62"/>
                  </a:moveTo>
                  <a:cubicBezTo>
                    <a:pt x="205" y="90"/>
                    <a:pt x="228" y="125"/>
                    <a:pt x="231" y="165"/>
                  </a:cubicBezTo>
                  <a:cubicBezTo>
                    <a:pt x="231" y="175"/>
                    <a:pt x="230" y="186"/>
                    <a:pt x="224" y="193"/>
                  </a:cubicBezTo>
                  <a:cubicBezTo>
                    <a:pt x="217" y="200"/>
                    <a:pt x="207" y="203"/>
                    <a:pt x="198" y="202"/>
                  </a:cubicBezTo>
                  <a:cubicBezTo>
                    <a:pt x="183" y="201"/>
                    <a:pt x="170" y="192"/>
                    <a:pt x="159" y="183"/>
                  </a:cubicBezTo>
                  <a:cubicBezTo>
                    <a:pt x="137" y="165"/>
                    <a:pt x="118" y="146"/>
                    <a:pt x="101" y="124"/>
                  </a:cubicBezTo>
                  <a:cubicBezTo>
                    <a:pt x="85" y="104"/>
                    <a:pt x="72" y="82"/>
                    <a:pt x="51" y="67"/>
                  </a:cubicBezTo>
                  <a:cubicBezTo>
                    <a:pt x="39" y="59"/>
                    <a:pt x="25" y="53"/>
                    <a:pt x="14" y="44"/>
                  </a:cubicBezTo>
                  <a:cubicBezTo>
                    <a:pt x="7" y="39"/>
                    <a:pt x="0" y="30"/>
                    <a:pt x="2" y="22"/>
                  </a:cubicBezTo>
                  <a:cubicBezTo>
                    <a:pt x="4" y="11"/>
                    <a:pt x="15" y="7"/>
                    <a:pt x="26" y="5"/>
                  </a:cubicBezTo>
                  <a:cubicBezTo>
                    <a:pt x="53" y="0"/>
                    <a:pt x="82" y="4"/>
                    <a:pt x="107" y="15"/>
                  </a:cubicBezTo>
                  <a:cubicBezTo>
                    <a:pt x="133" y="26"/>
                    <a:pt x="156" y="43"/>
                    <a:pt x="176" y="62"/>
                  </a:cubicBezTo>
                  <a:close/>
                </a:path>
              </a:pathLst>
            </a:custGeom>
            <a:solidFill>
              <a:srgbClr val="E8AF9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1"/>
            <p:cNvSpPr>
              <a:spLocks/>
            </p:cNvSpPr>
            <p:nvPr/>
          </p:nvSpPr>
          <p:spPr bwMode="auto">
            <a:xfrm>
              <a:off x="4103688" y="1185863"/>
              <a:ext cx="884238" cy="774700"/>
            </a:xfrm>
            <a:custGeom>
              <a:avLst/>
              <a:gdLst>
                <a:gd name="T0" fmla="*/ 177 w 232"/>
                <a:gd name="T1" fmla="*/ 63 h 203"/>
                <a:gd name="T2" fmla="*/ 231 w 232"/>
                <a:gd name="T3" fmla="*/ 165 h 203"/>
                <a:gd name="T4" fmla="*/ 224 w 232"/>
                <a:gd name="T5" fmla="*/ 194 h 203"/>
                <a:gd name="T6" fmla="*/ 198 w 232"/>
                <a:gd name="T7" fmla="*/ 202 h 203"/>
                <a:gd name="T8" fmla="*/ 159 w 232"/>
                <a:gd name="T9" fmla="*/ 183 h 203"/>
                <a:gd name="T10" fmla="*/ 101 w 232"/>
                <a:gd name="T11" fmla="*/ 124 h 203"/>
                <a:gd name="T12" fmla="*/ 52 w 232"/>
                <a:gd name="T13" fmla="*/ 68 h 203"/>
                <a:gd name="T14" fmla="*/ 14 w 232"/>
                <a:gd name="T15" fmla="*/ 45 h 203"/>
                <a:gd name="T16" fmla="*/ 2 w 232"/>
                <a:gd name="T17" fmla="*/ 22 h 203"/>
                <a:gd name="T18" fmla="*/ 26 w 232"/>
                <a:gd name="T19" fmla="*/ 5 h 203"/>
                <a:gd name="T20" fmla="*/ 108 w 232"/>
                <a:gd name="T21" fmla="*/ 16 h 203"/>
                <a:gd name="T22" fmla="*/ 177 w 232"/>
                <a:gd name="T23" fmla="*/ 6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 h="203">
                  <a:moveTo>
                    <a:pt x="177" y="63"/>
                  </a:moveTo>
                  <a:cubicBezTo>
                    <a:pt x="205" y="90"/>
                    <a:pt x="229" y="126"/>
                    <a:pt x="231" y="165"/>
                  </a:cubicBezTo>
                  <a:cubicBezTo>
                    <a:pt x="232" y="175"/>
                    <a:pt x="231" y="186"/>
                    <a:pt x="224" y="194"/>
                  </a:cubicBezTo>
                  <a:cubicBezTo>
                    <a:pt x="218" y="201"/>
                    <a:pt x="208" y="203"/>
                    <a:pt x="198" y="202"/>
                  </a:cubicBezTo>
                  <a:cubicBezTo>
                    <a:pt x="184" y="201"/>
                    <a:pt x="171" y="192"/>
                    <a:pt x="159" y="183"/>
                  </a:cubicBezTo>
                  <a:cubicBezTo>
                    <a:pt x="138" y="166"/>
                    <a:pt x="118" y="146"/>
                    <a:pt x="101" y="124"/>
                  </a:cubicBezTo>
                  <a:cubicBezTo>
                    <a:pt x="86" y="104"/>
                    <a:pt x="72" y="82"/>
                    <a:pt x="52" y="68"/>
                  </a:cubicBezTo>
                  <a:cubicBezTo>
                    <a:pt x="40" y="59"/>
                    <a:pt x="26" y="54"/>
                    <a:pt x="14" y="45"/>
                  </a:cubicBezTo>
                  <a:cubicBezTo>
                    <a:pt x="7" y="39"/>
                    <a:pt x="0" y="31"/>
                    <a:pt x="2" y="22"/>
                  </a:cubicBezTo>
                  <a:cubicBezTo>
                    <a:pt x="4" y="12"/>
                    <a:pt x="16" y="7"/>
                    <a:pt x="26" y="5"/>
                  </a:cubicBezTo>
                  <a:cubicBezTo>
                    <a:pt x="53" y="0"/>
                    <a:pt x="82" y="5"/>
                    <a:pt x="108" y="16"/>
                  </a:cubicBezTo>
                  <a:cubicBezTo>
                    <a:pt x="134" y="26"/>
                    <a:pt x="157" y="43"/>
                    <a:pt x="177" y="63"/>
                  </a:cubicBezTo>
                  <a:close/>
                </a:path>
              </a:pathLst>
            </a:custGeom>
            <a:solidFill>
              <a:srgbClr val="F2C4A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12"/>
            <p:cNvSpPr>
              <a:spLocks/>
            </p:cNvSpPr>
            <p:nvPr/>
          </p:nvSpPr>
          <p:spPr bwMode="auto">
            <a:xfrm>
              <a:off x="3937000" y="1819275"/>
              <a:ext cx="2359025" cy="1468438"/>
            </a:xfrm>
            <a:custGeom>
              <a:avLst/>
              <a:gdLst>
                <a:gd name="T0" fmla="*/ 615 w 619"/>
                <a:gd name="T1" fmla="*/ 165 h 385"/>
                <a:gd name="T2" fmla="*/ 585 w 619"/>
                <a:gd name="T3" fmla="*/ 135 h 385"/>
                <a:gd name="T4" fmla="*/ 550 w 619"/>
                <a:gd name="T5" fmla="*/ 154 h 385"/>
                <a:gd name="T6" fmla="*/ 536 w 619"/>
                <a:gd name="T7" fmla="*/ 168 h 385"/>
                <a:gd name="T8" fmla="*/ 502 w 619"/>
                <a:gd name="T9" fmla="*/ 149 h 385"/>
                <a:gd name="T10" fmla="*/ 502 w 619"/>
                <a:gd name="T11" fmla="*/ 0 h 385"/>
                <a:gd name="T12" fmla="*/ 341 w 619"/>
                <a:gd name="T13" fmla="*/ 0 h 385"/>
                <a:gd name="T14" fmla="*/ 334 w 619"/>
                <a:gd name="T15" fmla="*/ 30 h 385"/>
                <a:gd name="T16" fmla="*/ 348 w 619"/>
                <a:gd name="T17" fmla="*/ 44 h 385"/>
                <a:gd name="T18" fmla="*/ 368 w 619"/>
                <a:gd name="T19" fmla="*/ 79 h 385"/>
                <a:gd name="T20" fmla="*/ 337 w 619"/>
                <a:gd name="T21" fmla="*/ 109 h 385"/>
                <a:gd name="T22" fmla="*/ 310 w 619"/>
                <a:gd name="T23" fmla="*/ 113 h 385"/>
                <a:gd name="T24" fmla="*/ 282 w 619"/>
                <a:gd name="T25" fmla="*/ 109 h 385"/>
                <a:gd name="T26" fmla="*/ 252 w 619"/>
                <a:gd name="T27" fmla="*/ 79 h 385"/>
                <a:gd name="T28" fmla="*/ 272 w 619"/>
                <a:gd name="T29" fmla="*/ 44 h 385"/>
                <a:gd name="T30" fmla="*/ 285 w 619"/>
                <a:gd name="T31" fmla="*/ 30 h 385"/>
                <a:gd name="T32" fmla="*/ 279 w 619"/>
                <a:gd name="T33" fmla="*/ 0 h 385"/>
                <a:gd name="T34" fmla="*/ 117 w 619"/>
                <a:gd name="T35" fmla="*/ 0 h 385"/>
                <a:gd name="T36" fmla="*/ 117 w 619"/>
                <a:gd name="T37" fmla="*/ 149 h 385"/>
                <a:gd name="T38" fmla="*/ 84 w 619"/>
                <a:gd name="T39" fmla="*/ 168 h 385"/>
                <a:gd name="T40" fmla="*/ 69 w 619"/>
                <a:gd name="T41" fmla="*/ 154 h 385"/>
                <a:gd name="T42" fmla="*/ 35 w 619"/>
                <a:gd name="T43" fmla="*/ 135 h 385"/>
                <a:gd name="T44" fmla="*/ 5 w 619"/>
                <a:gd name="T45" fmla="*/ 165 h 385"/>
                <a:gd name="T46" fmla="*/ 0 w 619"/>
                <a:gd name="T47" fmla="*/ 193 h 385"/>
                <a:gd name="T48" fmla="*/ 5 w 619"/>
                <a:gd name="T49" fmla="*/ 220 h 385"/>
                <a:gd name="T50" fmla="*/ 35 w 619"/>
                <a:gd name="T51" fmla="*/ 251 h 385"/>
                <a:gd name="T52" fmla="*/ 69 w 619"/>
                <a:gd name="T53" fmla="*/ 231 h 385"/>
                <a:gd name="T54" fmla="*/ 84 w 619"/>
                <a:gd name="T55" fmla="*/ 217 h 385"/>
                <a:gd name="T56" fmla="*/ 117 w 619"/>
                <a:gd name="T57" fmla="*/ 236 h 385"/>
                <a:gd name="T58" fmla="*/ 117 w 619"/>
                <a:gd name="T59" fmla="*/ 385 h 385"/>
                <a:gd name="T60" fmla="*/ 269 w 619"/>
                <a:gd name="T61" fmla="*/ 385 h 385"/>
                <a:gd name="T62" fmla="*/ 285 w 619"/>
                <a:gd name="T63" fmla="*/ 352 h 385"/>
                <a:gd name="T64" fmla="*/ 272 w 619"/>
                <a:gd name="T65" fmla="*/ 338 h 385"/>
                <a:gd name="T66" fmla="*/ 252 w 619"/>
                <a:gd name="T67" fmla="*/ 303 h 385"/>
                <a:gd name="T68" fmla="*/ 282 w 619"/>
                <a:gd name="T69" fmla="*/ 273 h 385"/>
                <a:gd name="T70" fmla="*/ 310 w 619"/>
                <a:gd name="T71" fmla="*/ 268 h 385"/>
                <a:gd name="T72" fmla="*/ 337 w 619"/>
                <a:gd name="T73" fmla="*/ 273 h 385"/>
                <a:gd name="T74" fmla="*/ 368 w 619"/>
                <a:gd name="T75" fmla="*/ 303 h 385"/>
                <a:gd name="T76" fmla="*/ 348 w 619"/>
                <a:gd name="T77" fmla="*/ 338 h 385"/>
                <a:gd name="T78" fmla="*/ 334 w 619"/>
                <a:gd name="T79" fmla="*/ 352 h 385"/>
                <a:gd name="T80" fmla="*/ 351 w 619"/>
                <a:gd name="T81" fmla="*/ 385 h 385"/>
                <a:gd name="T82" fmla="*/ 502 w 619"/>
                <a:gd name="T83" fmla="*/ 385 h 385"/>
                <a:gd name="T84" fmla="*/ 502 w 619"/>
                <a:gd name="T85" fmla="*/ 236 h 385"/>
                <a:gd name="T86" fmla="*/ 536 w 619"/>
                <a:gd name="T87" fmla="*/ 217 h 385"/>
                <a:gd name="T88" fmla="*/ 550 w 619"/>
                <a:gd name="T89" fmla="*/ 231 h 385"/>
                <a:gd name="T90" fmla="*/ 585 w 619"/>
                <a:gd name="T91" fmla="*/ 251 h 385"/>
                <a:gd name="T92" fmla="*/ 615 w 619"/>
                <a:gd name="T93" fmla="*/ 220 h 385"/>
                <a:gd name="T94" fmla="*/ 619 w 619"/>
                <a:gd name="T95" fmla="*/ 193 h 385"/>
                <a:gd name="T96" fmla="*/ 615 w 619"/>
                <a:gd name="T97" fmla="*/ 16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9" h="385">
                  <a:moveTo>
                    <a:pt x="615" y="165"/>
                  </a:moveTo>
                  <a:cubicBezTo>
                    <a:pt x="610" y="152"/>
                    <a:pt x="600" y="137"/>
                    <a:pt x="585" y="135"/>
                  </a:cubicBezTo>
                  <a:cubicBezTo>
                    <a:pt x="571" y="132"/>
                    <a:pt x="558" y="143"/>
                    <a:pt x="550" y="154"/>
                  </a:cubicBezTo>
                  <a:cubicBezTo>
                    <a:pt x="546" y="160"/>
                    <a:pt x="541" y="165"/>
                    <a:pt x="536" y="168"/>
                  </a:cubicBezTo>
                  <a:cubicBezTo>
                    <a:pt x="521" y="177"/>
                    <a:pt x="502" y="166"/>
                    <a:pt x="502" y="149"/>
                  </a:cubicBezTo>
                  <a:cubicBezTo>
                    <a:pt x="502" y="0"/>
                    <a:pt x="502" y="0"/>
                    <a:pt x="502" y="0"/>
                  </a:cubicBezTo>
                  <a:cubicBezTo>
                    <a:pt x="341" y="0"/>
                    <a:pt x="341" y="0"/>
                    <a:pt x="341" y="0"/>
                  </a:cubicBezTo>
                  <a:cubicBezTo>
                    <a:pt x="332" y="6"/>
                    <a:pt x="328" y="19"/>
                    <a:pt x="334" y="30"/>
                  </a:cubicBezTo>
                  <a:cubicBezTo>
                    <a:pt x="337" y="35"/>
                    <a:pt x="342" y="40"/>
                    <a:pt x="348" y="44"/>
                  </a:cubicBezTo>
                  <a:cubicBezTo>
                    <a:pt x="359" y="52"/>
                    <a:pt x="370" y="65"/>
                    <a:pt x="368" y="79"/>
                  </a:cubicBezTo>
                  <a:cubicBezTo>
                    <a:pt x="365" y="94"/>
                    <a:pt x="351" y="104"/>
                    <a:pt x="337" y="109"/>
                  </a:cubicBezTo>
                  <a:cubicBezTo>
                    <a:pt x="329" y="112"/>
                    <a:pt x="319" y="113"/>
                    <a:pt x="310" y="113"/>
                  </a:cubicBezTo>
                  <a:cubicBezTo>
                    <a:pt x="300" y="113"/>
                    <a:pt x="290" y="112"/>
                    <a:pt x="282" y="109"/>
                  </a:cubicBezTo>
                  <a:cubicBezTo>
                    <a:pt x="269" y="104"/>
                    <a:pt x="254" y="94"/>
                    <a:pt x="252" y="79"/>
                  </a:cubicBezTo>
                  <a:cubicBezTo>
                    <a:pt x="249" y="65"/>
                    <a:pt x="260" y="52"/>
                    <a:pt x="272" y="44"/>
                  </a:cubicBezTo>
                  <a:cubicBezTo>
                    <a:pt x="277" y="40"/>
                    <a:pt x="282" y="35"/>
                    <a:pt x="285" y="30"/>
                  </a:cubicBezTo>
                  <a:cubicBezTo>
                    <a:pt x="292" y="19"/>
                    <a:pt x="288" y="6"/>
                    <a:pt x="279" y="0"/>
                  </a:cubicBezTo>
                  <a:cubicBezTo>
                    <a:pt x="117" y="0"/>
                    <a:pt x="117" y="0"/>
                    <a:pt x="117" y="0"/>
                  </a:cubicBezTo>
                  <a:cubicBezTo>
                    <a:pt x="117" y="149"/>
                    <a:pt x="117" y="149"/>
                    <a:pt x="117" y="149"/>
                  </a:cubicBezTo>
                  <a:cubicBezTo>
                    <a:pt x="117" y="166"/>
                    <a:pt x="98" y="177"/>
                    <a:pt x="84" y="168"/>
                  </a:cubicBezTo>
                  <a:cubicBezTo>
                    <a:pt x="79" y="165"/>
                    <a:pt x="74" y="160"/>
                    <a:pt x="69" y="154"/>
                  </a:cubicBezTo>
                  <a:cubicBezTo>
                    <a:pt x="62" y="143"/>
                    <a:pt x="49" y="132"/>
                    <a:pt x="35" y="135"/>
                  </a:cubicBezTo>
                  <a:cubicBezTo>
                    <a:pt x="20" y="137"/>
                    <a:pt x="9" y="152"/>
                    <a:pt x="5" y="165"/>
                  </a:cubicBezTo>
                  <a:cubicBezTo>
                    <a:pt x="2" y="173"/>
                    <a:pt x="0" y="183"/>
                    <a:pt x="0" y="193"/>
                  </a:cubicBezTo>
                  <a:cubicBezTo>
                    <a:pt x="0" y="202"/>
                    <a:pt x="2" y="212"/>
                    <a:pt x="5" y="220"/>
                  </a:cubicBezTo>
                  <a:cubicBezTo>
                    <a:pt x="9" y="234"/>
                    <a:pt x="20" y="248"/>
                    <a:pt x="35" y="251"/>
                  </a:cubicBezTo>
                  <a:cubicBezTo>
                    <a:pt x="49" y="253"/>
                    <a:pt x="62" y="242"/>
                    <a:pt x="69" y="231"/>
                  </a:cubicBezTo>
                  <a:cubicBezTo>
                    <a:pt x="74" y="225"/>
                    <a:pt x="79" y="220"/>
                    <a:pt x="84" y="217"/>
                  </a:cubicBezTo>
                  <a:cubicBezTo>
                    <a:pt x="98" y="208"/>
                    <a:pt x="117" y="219"/>
                    <a:pt x="117" y="236"/>
                  </a:cubicBezTo>
                  <a:cubicBezTo>
                    <a:pt x="117" y="385"/>
                    <a:pt x="117" y="385"/>
                    <a:pt x="117" y="385"/>
                  </a:cubicBezTo>
                  <a:cubicBezTo>
                    <a:pt x="269" y="385"/>
                    <a:pt x="269" y="385"/>
                    <a:pt x="269" y="385"/>
                  </a:cubicBezTo>
                  <a:cubicBezTo>
                    <a:pt x="284" y="384"/>
                    <a:pt x="294" y="366"/>
                    <a:pt x="285" y="352"/>
                  </a:cubicBezTo>
                  <a:cubicBezTo>
                    <a:pt x="282" y="347"/>
                    <a:pt x="277" y="342"/>
                    <a:pt x="272" y="338"/>
                  </a:cubicBezTo>
                  <a:cubicBezTo>
                    <a:pt x="260" y="330"/>
                    <a:pt x="249" y="317"/>
                    <a:pt x="252" y="303"/>
                  </a:cubicBezTo>
                  <a:cubicBezTo>
                    <a:pt x="254" y="288"/>
                    <a:pt x="269" y="278"/>
                    <a:pt x="282" y="273"/>
                  </a:cubicBezTo>
                  <a:cubicBezTo>
                    <a:pt x="290" y="270"/>
                    <a:pt x="300" y="268"/>
                    <a:pt x="310" y="268"/>
                  </a:cubicBezTo>
                  <a:cubicBezTo>
                    <a:pt x="319" y="268"/>
                    <a:pt x="329" y="270"/>
                    <a:pt x="337" y="273"/>
                  </a:cubicBezTo>
                  <a:cubicBezTo>
                    <a:pt x="351" y="278"/>
                    <a:pt x="365" y="288"/>
                    <a:pt x="368" y="303"/>
                  </a:cubicBezTo>
                  <a:cubicBezTo>
                    <a:pt x="370" y="317"/>
                    <a:pt x="359" y="330"/>
                    <a:pt x="348" y="338"/>
                  </a:cubicBezTo>
                  <a:cubicBezTo>
                    <a:pt x="342" y="342"/>
                    <a:pt x="337" y="347"/>
                    <a:pt x="334" y="352"/>
                  </a:cubicBezTo>
                  <a:cubicBezTo>
                    <a:pt x="326" y="366"/>
                    <a:pt x="335" y="384"/>
                    <a:pt x="351" y="385"/>
                  </a:cubicBezTo>
                  <a:cubicBezTo>
                    <a:pt x="502" y="385"/>
                    <a:pt x="502" y="385"/>
                    <a:pt x="502" y="385"/>
                  </a:cubicBezTo>
                  <a:cubicBezTo>
                    <a:pt x="502" y="236"/>
                    <a:pt x="502" y="236"/>
                    <a:pt x="502" y="236"/>
                  </a:cubicBezTo>
                  <a:cubicBezTo>
                    <a:pt x="502" y="219"/>
                    <a:pt x="521" y="208"/>
                    <a:pt x="536" y="217"/>
                  </a:cubicBezTo>
                  <a:cubicBezTo>
                    <a:pt x="541" y="220"/>
                    <a:pt x="546" y="225"/>
                    <a:pt x="550" y="231"/>
                  </a:cubicBezTo>
                  <a:cubicBezTo>
                    <a:pt x="558" y="242"/>
                    <a:pt x="571" y="253"/>
                    <a:pt x="585" y="251"/>
                  </a:cubicBezTo>
                  <a:cubicBezTo>
                    <a:pt x="600" y="248"/>
                    <a:pt x="610" y="234"/>
                    <a:pt x="615" y="220"/>
                  </a:cubicBezTo>
                  <a:cubicBezTo>
                    <a:pt x="618" y="212"/>
                    <a:pt x="619" y="202"/>
                    <a:pt x="619" y="193"/>
                  </a:cubicBezTo>
                  <a:cubicBezTo>
                    <a:pt x="619" y="183"/>
                    <a:pt x="618" y="173"/>
                    <a:pt x="615" y="165"/>
                  </a:cubicBezTo>
                  <a:close/>
                </a:path>
              </a:pathLst>
            </a:custGeom>
            <a:solidFill>
              <a:srgbClr val="1C676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13"/>
            <p:cNvSpPr>
              <a:spLocks noChangeArrowheads="1"/>
            </p:cNvSpPr>
            <p:nvPr/>
          </p:nvSpPr>
          <p:spPr bwMode="auto">
            <a:xfrm>
              <a:off x="4911388" y="2202090"/>
              <a:ext cx="407164" cy="677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l-SI" altLang="ru-RU" sz="4400" b="1" i="0" u="none" strike="noStrike" kern="1200" cap="none" spc="0" normalizeH="0" baseline="0" noProof="0" dirty="0">
                  <a:ln>
                    <a:noFill/>
                  </a:ln>
                  <a:solidFill>
                    <a:srgbClr val="E7E6E6"/>
                  </a:solidFill>
                  <a:effectLst/>
                  <a:uLnTx/>
                  <a:uFillTx/>
                  <a:latin typeface="Arial" panose="020B0604020202020204" pitchFamily="34" charset="0"/>
                  <a:ea typeface="+mn-ea"/>
                  <a:cs typeface="+mn-cs"/>
                </a:rPr>
                <a:t>A</a:t>
              </a:r>
              <a:endParaRPr kumimoji="0" lang="ru-RU" altLang="ru-RU" sz="4400" b="0" i="0"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14" name="Freeform 14"/>
            <p:cNvSpPr>
              <a:spLocks/>
            </p:cNvSpPr>
            <p:nvPr/>
          </p:nvSpPr>
          <p:spPr bwMode="auto">
            <a:xfrm>
              <a:off x="2995613" y="663575"/>
              <a:ext cx="2214563" cy="1700213"/>
            </a:xfrm>
            <a:custGeom>
              <a:avLst/>
              <a:gdLst>
                <a:gd name="T0" fmla="*/ 579 w 581"/>
                <a:gd name="T1" fmla="*/ 304 h 446"/>
                <a:gd name="T2" fmla="*/ 551 w 581"/>
                <a:gd name="T3" fmla="*/ 253 h 446"/>
                <a:gd name="T4" fmla="*/ 386 w 581"/>
                <a:gd name="T5" fmla="*/ 39 h 446"/>
                <a:gd name="T6" fmla="*/ 359 w 581"/>
                <a:gd name="T7" fmla="*/ 13 h 446"/>
                <a:gd name="T8" fmla="*/ 311 w 581"/>
                <a:gd name="T9" fmla="*/ 4 h 446"/>
                <a:gd name="T10" fmla="*/ 91 w 581"/>
                <a:gd name="T11" fmla="*/ 0 h 446"/>
                <a:gd name="T12" fmla="*/ 0 w 581"/>
                <a:gd name="T13" fmla="*/ 179 h 446"/>
                <a:gd name="T14" fmla="*/ 7 w 581"/>
                <a:gd name="T15" fmla="*/ 182 h 446"/>
                <a:gd name="T16" fmla="*/ 42 w 581"/>
                <a:gd name="T17" fmla="*/ 200 h 446"/>
                <a:gd name="T18" fmla="*/ 60 w 581"/>
                <a:gd name="T19" fmla="*/ 208 h 446"/>
                <a:gd name="T20" fmla="*/ 76 w 581"/>
                <a:gd name="T21" fmla="*/ 216 h 446"/>
                <a:gd name="T22" fmla="*/ 135 w 581"/>
                <a:gd name="T23" fmla="*/ 257 h 446"/>
                <a:gd name="T24" fmla="*/ 179 w 581"/>
                <a:gd name="T25" fmla="*/ 272 h 446"/>
                <a:gd name="T26" fmla="*/ 201 w 581"/>
                <a:gd name="T27" fmla="*/ 277 h 446"/>
                <a:gd name="T28" fmla="*/ 211 w 581"/>
                <a:gd name="T29" fmla="*/ 284 h 446"/>
                <a:gd name="T30" fmla="*/ 227 w 581"/>
                <a:gd name="T31" fmla="*/ 296 h 446"/>
                <a:gd name="T32" fmla="*/ 253 w 581"/>
                <a:gd name="T33" fmla="*/ 320 h 446"/>
                <a:gd name="T34" fmla="*/ 299 w 581"/>
                <a:gd name="T35" fmla="*/ 372 h 446"/>
                <a:gd name="T36" fmla="*/ 307 w 581"/>
                <a:gd name="T37" fmla="*/ 385 h 446"/>
                <a:gd name="T38" fmla="*/ 315 w 581"/>
                <a:gd name="T39" fmla="*/ 401 h 446"/>
                <a:gd name="T40" fmla="*/ 333 w 581"/>
                <a:gd name="T41" fmla="*/ 428 h 446"/>
                <a:gd name="T42" fmla="*/ 368 w 581"/>
                <a:gd name="T43" fmla="*/ 436 h 446"/>
                <a:gd name="T44" fmla="*/ 379 w 581"/>
                <a:gd name="T45" fmla="*/ 423 h 446"/>
                <a:gd name="T46" fmla="*/ 353 w 581"/>
                <a:gd name="T47" fmla="*/ 321 h 446"/>
                <a:gd name="T48" fmla="*/ 302 w 581"/>
                <a:gd name="T49" fmla="*/ 231 h 446"/>
                <a:gd name="T50" fmla="*/ 305 w 581"/>
                <a:gd name="T51" fmla="*/ 196 h 446"/>
                <a:gd name="T52" fmla="*/ 330 w 581"/>
                <a:gd name="T53" fmla="*/ 172 h 446"/>
                <a:gd name="T54" fmla="*/ 371 w 581"/>
                <a:gd name="T55" fmla="*/ 186 h 446"/>
                <a:gd name="T56" fmla="*/ 407 w 581"/>
                <a:gd name="T57" fmla="*/ 214 h 446"/>
                <a:gd name="T58" fmla="*/ 532 w 581"/>
                <a:gd name="T59" fmla="*/ 336 h 446"/>
                <a:gd name="T60" fmla="*/ 579 w 581"/>
                <a:gd name="T61" fmla="*/ 304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1" h="446">
                  <a:moveTo>
                    <a:pt x="579" y="304"/>
                  </a:moveTo>
                  <a:cubicBezTo>
                    <a:pt x="576" y="285"/>
                    <a:pt x="563" y="268"/>
                    <a:pt x="551" y="253"/>
                  </a:cubicBezTo>
                  <a:cubicBezTo>
                    <a:pt x="496" y="182"/>
                    <a:pt x="441" y="111"/>
                    <a:pt x="386" y="39"/>
                  </a:cubicBezTo>
                  <a:cubicBezTo>
                    <a:pt x="378" y="30"/>
                    <a:pt x="370" y="19"/>
                    <a:pt x="359" y="13"/>
                  </a:cubicBezTo>
                  <a:cubicBezTo>
                    <a:pt x="345" y="5"/>
                    <a:pt x="327" y="4"/>
                    <a:pt x="311" y="4"/>
                  </a:cubicBezTo>
                  <a:cubicBezTo>
                    <a:pt x="238" y="3"/>
                    <a:pt x="164" y="1"/>
                    <a:pt x="91" y="0"/>
                  </a:cubicBezTo>
                  <a:cubicBezTo>
                    <a:pt x="0" y="179"/>
                    <a:pt x="0" y="179"/>
                    <a:pt x="0" y="179"/>
                  </a:cubicBezTo>
                  <a:cubicBezTo>
                    <a:pt x="2" y="180"/>
                    <a:pt x="5" y="181"/>
                    <a:pt x="7" y="182"/>
                  </a:cubicBezTo>
                  <a:cubicBezTo>
                    <a:pt x="19" y="188"/>
                    <a:pt x="31" y="194"/>
                    <a:pt x="42" y="200"/>
                  </a:cubicBezTo>
                  <a:cubicBezTo>
                    <a:pt x="48" y="202"/>
                    <a:pt x="54" y="205"/>
                    <a:pt x="60" y="208"/>
                  </a:cubicBezTo>
                  <a:cubicBezTo>
                    <a:pt x="65" y="210"/>
                    <a:pt x="72" y="213"/>
                    <a:pt x="76" y="216"/>
                  </a:cubicBezTo>
                  <a:cubicBezTo>
                    <a:pt x="94" y="233"/>
                    <a:pt x="112" y="247"/>
                    <a:pt x="135" y="257"/>
                  </a:cubicBezTo>
                  <a:cubicBezTo>
                    <a:pt x="149" y="263"/>
                    <a:pt x="164" y="268"/>
                    <a:pt x="179" y="272"/>
                  </a:cubicBezTo>
                  <a:cubicBezTo>
                    <a:pt x="186" y="274"/>
                    <a:pt x="194" y="274"/>
                    <a:pt x="201" y="277"/>
                  </a:cubicBezTo>
                  <a:cubicBezTo>
                    <a:pt x="204" y="279"/>
                    <a:pt x="208" y="281"/>
                    <a:pt x="211" y="284"/>
                  </a:cubicBezTo>
                  <a:cubicBezTo>
                    <a:pt x="216" y="287"/>
                    <a:pt x="223" y="292"/>
                    <a:pt x="227" y="296"/>
                  </a:cubicBezTo>
                  <a:cubicBezTo>
                    <a:pt x="236" y="304"/>
                    <a:pt x="245" y="312"/>
                    <a:pt x="253" y="320"/>
                  </a:cubicBezTo>
                  <a:cubicBezTo>
                    <a:pt x="269" y="337"/>
                    <a:pt x="283" y="355"/>
                    <a:pt x="299" y="372"/>
                  </a:cubicBezTo>
                  <a:cubicBezTo>
                    <a:pt x="303" y="376"/>
                    <a:pt x="305" y="381"/>
                    <a:pt x="307" y="385"/>
                  </a:cubicBezTo>
                  <a:cubicBezTo>
                    <a:pt x="309" y="391"/>
                    <a:pt x="312" y="396"/>
                    <a:pt x="315" y="401"/>
                  </a:cubicBezTo>
                  <a:cubicBezTo>
                    <a:pt x="320" y="411"/>
                    <a:pt x="326" y="420"/>
                    <a:pt x="333" y="428"/>
                  </a:cubicBezTo>
                  <a:cubicBezTo>
                    <a:pt x="342" y="438"/>
                    <a:pt x="355" y="446"/>
                    <a:pt x="368" y="436"/>
                  </a:cubicBezTo>
                  <a:cubicBezTo>
                    <a:pt x="373" y="433"/>
                    <a:pt x="376" y="428"/>
                    <a:pt x="379" y="423"/>
                  </a:cubicBezTo>
                  <a:cubicBezTo>
                    <a:pt x="393" y="388"/>
                    <a:pt x="374" y="350"/>
                    <a:pt x="353" y="321"/>
                  </a:cubicBezTo>
                  <a:cubicBezTo>
                    <a:pt x="332" y="292"/>
                    <a:pt x="308" y="265"/>
                    <a:pt x="302" y="231"/>
                  </a:cubicBezTo>
                  <a:cubicBezTo>
                    <a:pt x="301" y="219"/>
                    <a:pt x="301" y="207"/>
                    <a:pt x="305" y="196"/>
                  </a:cubicBezTo>
                  <a:cubicBezTo>
                    <a:pt x="310" y="185"/>
                    <a:pt x="319" y="176"/>
                    <a:pt x="330" y="172"/>
                  </a:cubicBezTo>
                  <a:cubicBezTo>
                    <a:pt x="346" y="167"/>
                    <a:pt x="356" y="178"/>
                    <a:pt x="371" y="186"/>
                  </a:cubicBezTo>
                  <a:cubicBezTo>
                    <a:pt x="371" y="187"/>
                    <a:pt x="397" y="204"/>
                    <a:pt x="407" y="214"/>
                  </a:cubicBezTo>
                  <a:cubicBezTo>
                    <a:pt x="444" y="252"/>
                    <a:pt x="470" y="304"/>
                    <a:pt x="532" y="336"/>
                  </a:cubicBezTo>
                  <a:cubicBezTo>
                    <a:pt x="562" y="352"/>
                    <a:pt x="581" y="330"/>
                    <a:pt x="579" y="304"/>
                  </a:cubicBezTo>
                  <a:close/>
                </a:path>
              </a:pathLst>
            </a:custGeom>
            <a:solidFill>
              <a:srgbClr val="FCD0B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15"/>
            <p:cNvSpPr>
              <a:spLocks/>
            </p:cNvSpPr>
            <p:nvPr/>
          </p:nvSpPr>
          <p:spPr bwMode="auto">
            <a:xfrm>
              <a:off x="2995613" y="1239838"/>
              <a:ext cx="52388" cy="109538"/>
            </a:xfrm>
            <a:custGeom>
              <a:avLst/>
              <a:gdLst>
                <a:gd name="T0" fmla="*/ 14 w 14"/>
                <a:gd name="T1" fmla="*/ 0 h 29"/>
                <a:gd name="T2" fmla="*/ 0 w 14"/>
                <a:gd name="T3" fmla="*/ 28 h 29"/>
                <a:gd name="T4" fmla="*/ 2 w 14"/>
                <a:gd name="T5" fmla="*/ 29 h 29"/>
                <a:gd name="T6" fmla="*/ 14 w 14"/>
                <a:gd name="T7" fmla="*/ 0 h 29"/>
              </a:gdLst>
              <a:ahLst/>
              <a:cxnLst>
                <a:cxn ang="0">
                  <a:pos x="T0" y="T1"/>
                </a:cxn>
                <a:cxn ang="0">
                  <a:pos x="T2" y="T3"/>
                </a:cxn>
                <a:cxn ang="0">
                  <a:pos x="T4" y="T5"/>
                </a:cxn>
                <a:cxn ang="0">
                  <a:pos x="T6" y="T7"/>
                </a:cxn>
              </a:cxnLst>
              <a:rect l="0" t="0" r="r" b="b"/>
              <a:pathLst>
                <a:path w="14" h="29">
                  <a:moveTo>
                    <a:pt x="14" y="0"/>
                  </a:moveTo>
                  <a:cubicBezTo>
                    <a:pt x="0" y="28"/>
                    <a:pt x="0" y="28"/>
                    <a:pt x="0" y="28"/>
                  </a:cubicBezTo>
                  <a:cubicBezTo>
                    <a:pt x="1" y="28"/>
                    <a:pt x="2" y="29"/>
                    <a:pt x="2" y="29"/>
                  </a:cubicBezTo>
                  <a:lnTo>
                    <a:pt x="14" y="0"/>
                  </a:lnTo>
                  <a:close/>
                </a:path>
              </a:pathLst>
            </a:custGeom>
            <a:solidFill>
              <a:srgbClr val="FDE0C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16"/>
            <p:cNvSpPr>
              <a:spLocks/>
            </p:cNvSpPr>
            <p:nvPr/>
          </p:nvSpPr>
          <p:spPr bwMode="auto">
            <a:xfrm>
              <a:off x="3300413" y="663575"/>
              <a:ext cx="1901825" cy="1177925"/>
            </a:xfrm>
            <a:custGeom>
              <a:avLst/>
              <a:gdLst>
                <a:gd name="T0" fmla="*/ 499 w 499"/>
                <a:gd name="T1" fmla="*/ 309 h 309"/>
                <a:gd name="T2" fmla="*/ 484 w 499"/>
                <a:gd name="T3" fmla="*/ 298 h 309"/>
                <a:gd name="T4" fmla="*/ 467 w 499"/>
                <a:gd name="T5" fmla="*/ 273 h 309"/>
                <a:gd name="T6" fmla="*/ 451 w 499"/>
                <a:gd name="T7" fmla="*/ 253 h 309"/>
                <a:gd name="T8" fmla="*/ 301 w 499"/>
                <a:gd name="T9" fmla="*/ 59 h 309"/>
                <a:gd name="T10" fmla="*/ 274 w 499"/>
                <a:gd name="T11" fmla="*/ 33 h 309"/>
                <a:gd name="T12" fmla="*/ 227 w 499"/>
                <a:gd name="T13" fmla="*/ 24 h 309"/>
                <a:gd name="T14" fmla="*/ 0 w 499"/>
                <a:gd name="T15" fmla="*/ 21 h 309"/>
                <a:gd name="T16" fmla="*/ 11 w 499"/>
                <a:gd name="T17" fmla="*/ 0 h 309"/>
                <a:gd name="T18" fmla="*/ 231 w 499"/>
                <a:gd name="T19" fmla="*/ 4 h 309"/>
                <a:gd name="T20" fmla="*/ 279 w 499"/>
                <a:gd name="T21" fmla="*/ 13 h 309"/>
                <a:gd name="T22" fmla="*/ 306 w 499"/>
                <a:gd name="T23" fmla="*/ 39 h 309"/>
                <a:gd name="T24" fmla="*/ 455 w 499"/>
                <a:gd name="T25" fmla="*/ 232 h 309"/>
                <a:gd name="T26" fmla="*/ 471 w 499"/>
                <a:gd name="T27" fmla="*/ 253 h 309"/>
                <a:gd name="T28" fmla="*/ 499 w 499"/>
                <a:gd name="T29" fmla="*/ 304 h 309"/>
                <a:gd name="T30" fmla="*/ 499 w 499"/>
                <a:gd name="T31" fmla="*/ 307 h 309"/>
                <a:gd name="T32" fmla="*/ 499 w 499"/>
                <a:gd name="T33" fmla="*/ 309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9" h="309">
                  <a:moveTo>
                    <a:pt x="499" y="309"/>
                  </a:moveTo>
                  <a:cubicBezTo>
                    <a:pt x="495" y="306"/>
                    <a:pt x="490" y="302"/>
                    <a:pt x="484" y="298"/>
                  </a:cubicBezTo>
                  <a:cubicBezTo>
                    <a:pt x="479" y="289"/>
                    <a:pt x="473" y="281"/>
                    <a:pt x="467" y="273"/>
                  </a:cubicBezTo>
                  <a:cubicBezTo>
                    <a:pt x="462" y="266"/>
                    <a:pt x="457" y="259"/>
                    <a:pt x="451" y="253"/>
                  </a:cubicBezTo>
                  <a:cubicBezTo>
                    <a:pt x="401" y="188"/>
                    <a:pt x="351" y="124"/>
                    <a:pt x="301" y="59"/>
                  </a:cubicBezTo>
                  <a:cubicBezTo>
                    <a:pt x="293" y="49"/>
                    <a:pt x="285" y="39"/>
                    <a:pt x="274" y="33"/>
                  </a:cubicBezTo>
                  <a:cubicBezTo>
                    <a:pt x="260" y="24"/>
                    <a:pt x="243" y="24"/>
                    <a:pt x="227" y="24"/>
                  </a:cubicBezTo>
                  <a:cubicBezTo>
                    <a:pt x="158" y="22"/>
                    <a:pt x="71" y="22"/>
                    <a:pt x="0" y="21"/>
                  </a:cubicBezTo>
                  <a:cubicBezTo>
                    <a:pt x="11" y="0"/>
                    <a:pt x="11" y="0"/>
                    <a:pt x="11" y="0"/>
                  </a:cubicBezTo>
                  <a:cubicBezTo>
                    <a:pt x="84" y="1"/>
                    <a:pt x="158" y="3"/>
                    <a:pt x="231" y="4"/>
                  </a:cubicBezTo>
                  <a:cubicBezTo>
                    <a:pt x="247" y="4"/>
                    <a:pt x="265" y="5"/>
                    <a:pt x="279" y="13"/>
                  </a:cubicBezTo>
                  <a:cubicBezTo>
                    <a:pt x="290" y="19"/>
                    <a:pt x="298" y="30"/>
                    <a:pt x="306" y="39"/>
                  </a:cubicBezTo>
                  <a:cubicBezTo>
                    <a:pt x="355" y="103"/>
                    <a:pt x="405" y="168"/>
                    <a:pt x="455" y="232"/>
                  </a:cubicBezTo>
                  <a:cubicBezTo>
                    <a:pt x="460" y="239"/>
                    <a:pt x="466" y="246"/>
                    <a:pt x="471" y="253"/>
                  </a:cubicBezTo>
                  <a:cubicBezTo>
                    <a:pt x="483" y="268"/>
                    <a:pt x="496" y="285"/>
                    <a:pt x="499" y="304"/>
                  </a:cubicBezTo>
                  <a:cubicBezTo>
                    <a:pt x="499" y="305"/>
                    <a:pt x="499" y="306"/>
                    <a:pt x="499" y="307"/>
                  </a:cubicBezTo>
                  <a:cubicBezTo>
                    <a:pt x="499" y="308"/>
                    <a:pt x="499" y="309"/>
                    <a:pt x="499" y="309"/>
                  </a:cubicBezTo>
                  <a:close/>
                </a:path>
              </a:pathLst>
            </a:custGeom>
            <a:solidFill>
              <a:srgbClr val="FDE0C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17"/>
            <p:cNvSpPr>
              <a:spLocks/>
            </p:cNvSpPr>
            <p:nvPr/>
          </p:nvSpPr>
          <p:spPr bwMode="auto">
            <a:xfrm>
              <a:off x="4122738" y="1482725"/>
              <a:ext cx="366713" cy="790575"/>
            </a:xfrm>
            <a:custGeom>
              <a:avLst/>
              <a:gdLst>
                <a:gd name="T0" fmla="*/ 57 w 96"/>
                <a:gd name="T1" fmla="*/ 106 h 207"/>
                <a:gd name="T2" fmla="*/ 6 w 96"/>
                <a:gd name="T3" fmla="*/ 16 h 207"/>
                <a:gd name="T4" fmla="*/ 5 w 96"/>
                <a:gd name="T5" fmla="*/ 0 h 207"/>
                <a:gd name="T6" fmla="*/ 5 w 96"/>
                <a:gd name="T7" fmla="*/ 1 h 207"/>
                <a:gd name="T8" fmla="*/ 2 w 96"/>
                <a:gd name="T9" fmla="*/ 36 h 207"/>
                <a:gd name="T10" fmla="*/ 52 w 96"/>
                <a:gd name="T11" fmla="*/ 125 h 207"/>
                <a:gd name="T12" fmla="*/ 83 w 96"/>
                <a:gd name="T13" fmla="*/ 207 h 207"/>
                <a:gd name="T14" fmla="*/ 57 w 96"/>
                <a:gd name="T15" fmla="*/ 106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207">
                  <a:moveTo>
                    <a:pt x="57" y="106"/>
                  </a:moveTo>
                  <a:cubicBezTo>
                    <a:pt x="36" y="77"/>
                    <a:pt x="12" y="50"/>
                    <a:pt x="6" y="16"/>
                  </a:cubicBezTo>
                  <a:cubicBezTo>
                    <a:pt x="6" y="11"/>
                    <a:pt x="5" y="5"/>
                    <a:pt x="5" y="0"/>
                  </a:cubicBezTo>
                  <a:cubicBezTo>
                    <a:pt x="5" y="0"/>
                    <a:pt x="5" y="0"/>
                    <a:pt x="5" y="1"/>
                  </a:cubicBezTo>
                  <a:cubicBezTo>
                    <a:pt x="0" y="12"/>
                    <a:pt x="0" y="24"/>
                    <a:pt x="2" y="36"/>
                  </a:cubicBezTo>
                  <a:cubicBezTo>
                    <a:pt x="8" y="70"/>
                    <a:pt x="32" y="97"/>
                    <a:pt x="52" y="125"/>
                  </a:cubicBezTo>
                  <a:cubicBezTo>
                    <a:pt x="69" y="149"/>
                    <a:pt x="85" y="178"/>
                    <a:pt x="83" y="207"/>
                  </a:cubicBezTo>
                  <a:cubicBezTo>
                    <a:pt x="96" y="172"/>
                    <a:pt x="78" y="135"/>
                    <a:pt x="57" y="106"/>
                  </a:cubicBezTo>
                  <a:close/>
                </a:path>
              </a:pathLst>
            </a:custGeom>
            <a:solidFill>
              <a:srgbClr val="FDE0C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18"/>
            <p:cNvSpPr>
              <a:spLocks/>
            </p:cNvSpPr>
            <p:nvPr/>
          </p:nvSpPr>
          <p:spPr bwMode="auto">
            <a:xfrm>
              <a:off x="4249738" y="1258888"/>
              <a:ext cx="928688" cy="723900"/>
            </a:xfrm>
            <a:custGeom>
              <a:avLst/>
              <a:gdLst>
                <a:gd name="T0" fmla="*/ 219 w 244"/>
                <a:gd name="T1" fmla="*/ 169 h 190"/>
                <a:gd name="T2" fmla="*/ 94 w 244"/>
                <a:gd name="T3" fmla="*/ 47 h 190"/>
                <a:gd name="T4" fmla="*/ 58 w 244"/>
                <a:gd name="T5" fmla="*/ 19 h 190"/>
                <a:gd name="T6" fmla="*/ 17 w 244"/>
                <a:gd name="T7" fmla="*/ 5 h 190"/>
                <a:gd name="T8" fmla="*/ 0 w 244"/>
                <a:gd name="T9" fmla="*/ 17 h 190"/>
                <a:gd name="T10" fmla="*/ 1 w 244"/>
                <a:gd name="T11" fmla="*/ 16 h 190"/>
                <a:gd name="T12" fmla="*/ 42 w 244"/>
                <a:gd name="T13" fmla="*/ 30 h 190"/>
                <a:gd name="T14" fmla="*/ 78 w 244"/>
                <a:gd name="T15" fmla="*/ 58 h 190"/>
                <a:gd name="T16" fmla="*/ 203 w 244"/>
                <a:gd name="T17" fmla="*/ 180 h 190"/>
                <a:gd name="T18" fmla="*/ 244 w 244"/>
                <a:gd name="T19" fmla="*/ 174 h 190"/>
                <a:gd name="T20" fmla="*/ 219 w 244"/>
                <a:gd name="T21" fmla="*/ 16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190">
                  <a:moveTo>
                    <a:pt x="219" y="169"/>
                  </a:moveTo>
                  <a:cubicBezTo>
                    <a:pt x="157" y="137"/>
                    <a:pt x="130" y="85"/>
                    <a:pt x="94" y="47"/>
                  </a:cubicBezTo>
                  <a:cubicBezTo>
                    <a:pt x="84" y="36"/>
                    <a:pt x="58" y="20"/>
                    <a:pt x="58" y="19"/>
                  </a:cubicBezTo>
                  <a:cubicBezTo>
                    <a:pt x="43" y="11"/>
                    <a:pt x="33" y="0"/>
                    <a:pt x="17" y="5"/>
                  </a:cubicBezTo>
                  <a:cubicBezTo>
                    <a:pt x="10" y="7"/>
                    <a:pt x="4" y="11"/>
                    <a:pt x="0" y="17"/>
                  </a:cubicBezTo>
                  <a:cubicBezTo>
                    <a:pt x="0" y="16"/>
                    <a:pt x="1" y="16"/>
                    <a:pt x="1" y="16"/>
                  </a:cubicBezTo>
                  <a:cubicBezTo>
                    <a:pt x="17" y="11"/>
                    <a:pt x="27" y="22"/>
                    <a:pt x="42" y="30"/>
                  </a:cubicBezTo>
                  <a:cubicBezTo>
                    <a:pt x="42" y="31"/>
                    <a:pt x="68" y="48"/>
                    <a:pt x="78" y="58"/>
                  </a:cubicBezTo>
                  <a:cubicBezTo>
                    <a:pt x="115" y="96"/>
                    <a:pt x="141" y="148"/>
                    <a:pt x="203" y="180"/>
                  </a:cubicBezTo>
                  <a:cubicBezTo>
                    <a:pt x="221" y="190"/>
                    <a:pt x="236" y="185"/>
                    <a:pt x="244" y="174"/>
                  </a:cubicBezTo>
                  <a:cubicBezTo>
                    <a:pt x="237" y="175"/>
                    <a:pt x="228" y="174"/>
                    <a:pt x="219" y="169"/>
                  </a:cubicBezTo>
                  <a:close/>
                </a:path>
              </a:pathLst>
            </a:custGeom>
            <a:solidFill>
              <a:srgbClr val="F0B29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9"/>
            <p:cNvSpPr>
              <a:spLocks/>
            </p:cNvSpPr>
            <p:nvPr/>
          </p:nvSpPr>
          <p:spPr bwMode="auto">
            <a:xfrm>
              <a:off x="2995613" y="1028700"/>
              <a:ext cx="338138" cy="412750"/>
            </a:xfrm>
            <a:custGeom>
              <a:avLst/>
              <a:gdLst>
                <a:gd name="T0" fmla="*/ 89 w 89"/>
                <a:gd name="T1" fmla="*/ 108 h 108"/>
                <a:gd name="T2" fmla="*/ 76 w 89"/>
                <a:gd name="T3" fmla="*/ 0 h 108"/>
                <a:gd name="T4" fmla="*/ 42 w 89"/>
                <a:gd name="T5" fmla="*/ 0 h 108"/>
                <a:gd name="T6" fmla="*/ 0 w 89"/>
                <a:gd name="T7" fmla="*/ 83 h 108"/>
                <a:gd name="T8" fmla="*/ 89 w 89"/>
                <a:gd name="T9" fmla="*/ 108 h 108"/>
              </a:gdLst>
              <a:ahLst/>
              <a:cxnLst>
                <a:cxn ang="0">
                  <a:pos x="T0" y="T1"/>
                </a:cxn>
                <a:cxn ang="0">
                  <a:pos x="T2" y="T3"/>
                </a:cxn>
                <a:cxn ang="0">
                  <a:pos x="T4" y="T5"/>
                </a:cxn>
                <a:cxn ang="0">
                  <a:pos x="T6" y="T7"/>
                </a:cxn>
                <a:cxn ang="0">
                  <a:pos x="T8" y="T9"/>
                </a:cxn>
              </a:cxnLst>
              <a:rect l="0" t="0" r="r" b="b"/>
              <a:pathLst>
                <a:path w="89" h="108">
                  <a:moveTo>
                    <a:pt x="89" y="108"/>
                  </a:moveTo>
                  <a:cubicBezTo>
                    <a:pt x="71" y="68"/>
                    <a:pt x="76" y="0"/>
                    <a:pt x="76" y="0"/>
                  </a:cubicBezTo>
                  <a:cubicBezTo>
                    <a:pt x="42" y="0"/>
                    <a:pt x="42" y="0"/>
                    <a:pt x="42" y="0"/>
                  </a:cubicBezTo>
                  <a:cubicBezTo>
                    <a:pt x="0" y="83"/>
                    <a:pt x="0" y="83"/>
                    <a:pt x="0" y="83"/>
                  </a:cubicBezTo>
                  <a:lnTo>
                    <a:pt x="89" y="108"/>
                  </a:lnTo>
                  <a:close/>
                </a:path>
              </a:pathLst>
            </a:custGeom>
            <a:solidFill>
              <a:srgbClr val="F0B29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20"/>
            <p:cNvSpPr>
              <a:spLocks/>
            </p:cNvSpPr>
            <p:nvPr/>
          </p:nvSpPr>
          <p:spPr bwMode="auto">
            <a:xfrm>
              <a:off x="2995613" y="1284288"/>
              <a:ext cx="1368425" cy="1060450"/>
            </a:xfrm>
            <a:custGeom>
              <a:avLst/>
              <a:gdLst>
                <a:gd name="T0" fmla="*/ 359 w 359"/>
                <a:gd name="T1" fmla="*/ 277 h 278"/>
                <a:gd name="T2" fmla="*/ 346 w 359"/>
                <a:gd name="T3" fmla="*/ 275 h 278"/>
                <a:gd name="T4" fmla="*/ 339 w 359"/>
                <a:gd name="T5" fmla="*/ 271 h 278"/>
                <a:gd name="T6" fmla="*/ 339 w 359"/>
                <a:gd name="T7" fmla="*/ 271 h 278"/>
                <a:gd name="T8" fmla="*/ 335 w 359"/>
                <a:gd name="T9" fmla="*/ 267 h 278"/>
                <a:gd name="T10" fmla="*/ 333 w 359"/>
                <a:gd name="T11" fmla="*/ 265 h 278"/>
                <a:gd name="T12" fmla="*/ 315 w 359"/>
                <a:gd name="T13" fmla="*/ 238 h 278"/>
                <a:gd name="T14" fmla="*/ 307 w 359"/>
                <a:gd name="T15" fmla="*/ 222 h 278"/>
                <a:gd name="T16" fmla="*/ 301 w 359"/>
                <a:gd name="T17" fmla="*/ 211 h 278"/>
                <a:gd name="T18" fmla="*/ 299 w 359"/>
                <a:gd name="T19" fmla="*/ 209 h 278"/>
                <a:gd name="T20" fmla="*/ 253 w 359"/>
                <a:gd name="T21" fmla="*/ 157 h 278"/>
                <a:gd name="T22" fmla="*/ 227 w 359"/>
                <a:gd name="T23" fmla="*/ 133 h 278"/>
                <a:gd name="T24" fmla="*/ 211 w 359"/>
                <a:gd name="T25" fmla="*/ 121 h 278"/>
                <a:gd name="T26" fmla="*/ 201 w 359"/>
                <a:gd name="T27" fmla="*/ 114 h 278"/>
                <a:gd name="T28" fmla="*/ 179 w 359"/>
                <a:gd name="T29" fmla="*/ 109 h 278"/>
                <a:gd name="T30" fmla="*/ 135 w 359"/>
                <a:gd name="T31" fmla="*/ 94 h 278"/>
                <a:gd name="T32" fmla="*/ 76 w 359"/>
                <a:gd name="T33" fmla="*/ 53 h 278"/>
                <a:gd name="T34" fmla="*/ 60 w 359"/>
                <a:gd name="T35" fmla="*/ 45 h 278"/>
                <a:gd name="T36" fmla="*/ 42 w 359"/>
                <a:gd name="T37" fmla="*/ 37 h 278"/>
                <a:gd name="T38" fmla="*/ 7 w 359"/>
                <a:gd name="T39" fmla="*/ 19 h 278"/>
                <a:gd name="T40" fmla="*/ 0 w 359"/>
                <a:gd name="T41" fmla="*/ 16 h 278"/>
                <a:gd name="T42" fmla="*/ 8 w 359"/>
                <a:gd name="T43" fmla="*/ 0 h 278"/>
                <a:gd name="T44" fmla="*/ 23 w 359"/>
                <a:gd name="T45" fmla="*/ 8 h 278"/>
                <a:gd name="T46" fmla="*/ 58 w 359"/>
                <a:gd name="T47" fmla="*/ 25 h 278"/>
                <a:gd name="T48" fmla="*/ 76 w 359"/>
                <a:gd name="T49" fmla="*/ 34 h 278"/>
                <a:gd name="T50" fmla="*/ 91 w 359"/>
                <a:gd name="T51" fmla="*/ 42 h 278"/>
                <a:gd name="T52" fmla="*/ 151 w 359"/>
                <a:gd name="T53" fmla="*/ 83 h 278"/>
                <a:gd name="T54" fmla="*/ 194 w 359"/>
                <a:gd name="T55" fmla="*/ 98 h 278"/>
                <a:gd name="T56" fmla="*/ 217 w 359"/>
                <a:gd name="T57" fmla="*/ 103 h 278"/>
                <a:gd name="T58" fmla="*/ 227 w 359"/>
                <a:gd name="T59" fmla="*/ 110 h 278"/>
                <a:gd name="T60" fmla="*/ 243 w 359"/>
                <a:gd name="T61" fmla="*/ 122 h 278"/>
                <a:gd name="T62" fmla="*/ 269 w 359"/>
                <a:gd name="T63" fmla="*/ 146 h 278"/>
                <a:gd name="T64" fmla="*/ 315 w 359"/>
                <a:gd name="T65" fmla="*/ 198 h 278"/>
                <a:gd name="T66" fmla="*/ 323 w 359"/>
                <a:gd name="T67" fmla="*/ 211 h 278"/>
                <a:gd name="T68" fmla="*/ 324 w 359"/>
                <a:gd name="T69" fmla="*/ 214 h 278"/>
                <a:gd name="T70" fmla="*/ 330 w 359"/>
                <a:gd name="T71" fmla="*/ 227 h 278"/>
                <a:gd name="T72" fmla="*/ 349 w 359"/>
                <a:gd name="T73" fmla="*/ 254 h 278"/>
                <a:gd name="T74" fmla="*/ 356 w 359"/>
                <a:gd name="T75" fmla="*/ 263 h 278"/>
                <a:gd name="T76" fmla="*/ 359 w 359"/>
                <a:gd name="T77"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278">
                  <a:moveTo>
                    <a:pt x="359" y="277"/>
                  </a:moveTo>
                  <a:cubicBezTo>
                    <a:pt x="355" y="278"/>
                    <a:pt x="350" y="277"/>
                    <a:pt x="346" y="275"/>
                  </a:cubicBezTo>
                  <a:cubicBezTo>
                    <a:pt x="344" y="274"/>
                    <a:pt x="342" y="273"/>
                    <a:pt x="339" y="271"/>
                  </a:cubicBezTo>
                  <a:cubicBezTo>
                    <a:pt x="339" y="271"/>
                    <a:pt x="339" y="271"/>
                    <a:pt x="339" y="271"/>
                  </a:cubicBezTo>
                  <a:cubicBezTo>
                    <a:pt x="338" y="270"/>
                    <a:pt x="337" y="269"/>
                    <a:pt x="335" y="267"/>
                  </a:cubicBezTo>
                  <a:cubicBezTo>
                    <a:pt x="335" y="267"/>
                    <a:pt x="334" y="266"/>
                    <a:pt x="333" y="265"/>
                  </a:cubicBezTo>
                  <a:cubicBezTo>
                    <a:pt x="326" y="257"/>
                    <a:pt x="320" y="248"/>
                    <a:pt x="315" y="238"/>
                  </a:cubicBezTo>
                  <a:cubicBezTo>
                    <a:pt x="312" y="233"/>
                    <a:pt x="309" y="228"/>
                    <a:pt x="307" y="222"/>
                  </a:cubicBezTo>
                  <a:cubicBezTo>
                    <a:pt x="305" y="219"/>
                    <a:pt x="303" y="214"/>
                    <a:pt x="301" y="211"/>
                  </a:cubicBezTo>
                  <a:cubicBezTo>
                    <a:pt x="300" y="210"/>
                    <a:pt x="300" y="210"/>
                    <a:pt x="299" y="209"/>
                  </a:cubicBezTo>
                  <a:cubicBezTo>
                    <a:pt x="283" y="192"/>
                    <a:pt x="269" y="174"/>
                    <a:pt x="253" y="157"/>
                  </a:cubicBezTo>
                  <a:cubicBezTo>
                    <a:pt x="245" y="149"/>
                    <a:pt x="236" y="141"/>
                    <a:pt x="227" y="133"/>
                  </a:cubicBezTo>
                  <a:cubicBezTo>
                    <a:pt x="223" y="129"/>
                    <a:pt x="216" y="124"/>
                    <a:pt x="211" y="121"/>
                  </a:cubicBezTo>
                  <a:cubicBezTo>
                    <a:pt x="208" y="118"/>
                    <a:pt x="204" y="116"/>
                    <a:pt x="201" y="114"/>
                  </a:cubicBezTo>
                  <a:cubicBezTo>
                    <a:pt x="194" y="111"/>
                    <a:pt x="186" y="111"/>
                    <a:pt x="179" y="109"/>
                  </a:cubicBezTo>
                  <a:cubicBezTo>
                    <a:pt x="164" y="105"/>
                    <a:pt x="149" y="100"/>
                    <a:pt x="135" y="94"/>
                  </a:cubicBezTo>
                  <a:cubicBezTo>
                    <a:pt x="112" y="84"/>
                    <a:pt x="94" y="70"/>
                    <a:pt x="76" y="53"/>
                  </a:cubicBezTo>
                  <a:cubicBezTo>
                    <a:pt x="72" y="50"/>
                    <a:pt x="65" y="47"/>
                    <a:pt x="60" y="45"/>
                  </a:cubicBezTo>
                  <a:cubicBezTo>
                    <a:pt x="54" y="42"/>
                    <a:pt x="48" y="39"/>
                    <a:pt x="42" y="37"/>
                  </a:cubicBezTo>
                  <a:cubicBezTo>
                    <a:pt x="31" y="31"/>
                    <a:pt x="19" y="25"/>
                    <a:pt x="7" y="19"/>
                  </a:cubicBezTo>
                  <a:cubicBezTo>
                    <a:pt x="4" y="18"/>
                    <a:pt x="2" y="17"/>
                    <a:pt x="0" y="16"/>
                  </a:cubicBezTo>
                  <a:cubicBezTo>
                    <a:pt x="8" y="0"/>
                    <a:pt x="8" y="0"/>
                    <a:pt x="8" y="0"/>
                  </a:cubicBezTo>
                  <a:cubicBezTo>
                    <a:pt x="15" y="4"/>
                    <a:pt x="22" y="8"/>
                    <a:pt x="23" y="8"/>
                  </a:cubicBezTo>
                  <a:cubicBezTo>
                    <a:pt x="35" y="14"/>
                    <a:pt x="46" y="20"/>
                    <a:pt x="58" y="25"/>
                  </a:cubicBezTo>
                  <a:cubicBezTo>
                    <a:pt x="64" y="28"/>
                    <a:pt x="70" y="31"/>
                    <a:pt x="76" y="34"/>
                  </a:cubicBezTo>
                  <a:cubicBezTo>
                    <a:pt x="81" y="36"/>
                    <a:pt x="87" y="38"/>
                    <a:pt x="91" y="42"/>
                  </a:cubicBezTo>
                  <a:cubicBezTo>
                    <a:pt x="109" y="59"/>
                    <a:pt x="128" y="73"/>
                    <a:pt x="151" y="83"/>
                  </a:cubicBezTo>
                  <a:cubicBezTo>
                    <a:pt x="165" y="89"/>
                    <a:pt x="179" y="94"/>
                    <a:pt x="194" y="98"/>
                  </a:cubicBezTo>
                  <a:cubicBezTo>
                    <a:pt x="202" y="100"/>
                    <a:pt x="210" y="100"/>
                    <a:pt x="217" y="103"/>
                  </a:cubicBezTo>
                  <a:cubicBezTo>
                    <a:pt x="220" y="105"/>
                    <a:pt x="223" y="107"/>
                    <a:pt x="227" y="110"/>
                  </a:cubicBezTo>
                  <a:cubicBezTo>
                    <a:pt x="232" y="113"/>
                    <a:pt x="239" y="118"/>
                    <a:pt x="243" y="122"/>
                  </a:cubicBezTo>
                  <a:cubicBezTo>
                    <a:pt x="252" y="130"/>
                    <a:pt x="261" y="138"/>
                    <a:pt x="269" y="146"/>
                  </a:cubicBezTo>
                  <a:cubicBezTo>
                    <a:pt x="285" y="163"/>
                    <a:pt x="299" y="181"/>
                    <a:pt x="315" y="198"/>
                  </a:cubicBezTo>
                  <a:cubicBezTo>
                    <a:pt x="319" y="202"/>
                    <a:pt x="320" y="207"/>
                    <a:pt x="323" y="211"/>
                  </a:cubicBezTo>
                  <a:cubicBezTo>
                    <a:pt x="323" y="212"/>
                    <a:pt x="323" y="213"/>
                    <a:pt x="324" y="214"/>
                  </a:cubicBezTo>
                  <a:cubicBezTo>
                    <a:pt x="326" y="218"/>
                    <a:pt x="328" y="222"/>
                    <a:pt x="330" y="227"/>
                  </a:cubicBezTo>
                  <a:cubicBezTo>
                    <a:pt x="336" y="236"/>
                    <a:pt x="341" y="246"/>
                    <a:pt x="349" y="254"/>
                  </a:cubicBezTo>
                  <a:cubicBezTo>
                    <a:pt x="351" y="256"/>
                    <a:pt x="354" y="259"/>
                    <a:pt x="356" y="263"/>
                  </a:cubicBezTo>
                  <a:cubicBezTo>
                    <a:pt x="358" y="268"/>
                    <a:pt x="358" y="273"/>
                    <a:pt x="359" y="277"/>
                  </a:cubicBezTo>
                  <a:close/>
                </a:path>
              </a:pathLst>
            </a:custGeom>
            <a:solidFill>
              <a:srgbClr val="F0B29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21"/>
            <p:cNvSpPr>
              <a:spLocks/>
            </p:cNvSpPr>
            <p:nvPr/>
          </p:nvSpPr>
          <p:spPr bwMode="auto">
            <a:xfrm>
              <a:off x="4141788" y="2089150"/>
              <a:ext cx="222250" cy="255588"/>
            </a:xfrm>
            <a:custGeom>
              <a:avLst/>
              <a:gdLst>
                <a:gd name="T0" fmla="*/ 58 w 58"/>
                <a:gd name="T1" fmla="*/ 66 h 67"/>
                <a:gd name="T2" fmla="*/ 45 w 58"/>
                <a:gd name="T3" fmla="*/ 64 h 67"/>
                <a:gd name="T4" fmla="*/ 38 w 58"/>
                <a:gd name="T5" fmla="*/ 60 h 67"/>
                <a:gd name="T6" fmla="*/ 38 w 58"/>
                <a:gd name="T7" fmla="*/ 60 h 67"/>
                <a:gd name="T8" fmla="*/ 34 w 58"/>
                <a:gd name="T9" fmla="*/ 56 h 67"/>
                <a:gd name="T10" fmla="*/ 32 w 58"/>
                <a:gd name="T11" fmla="*/ 54 h 67"/>
                <a:gd name="T12" fmla="*/ 14 w 58"/>
                <a:gd name="T13" fmla="*/ 27 h 67"/>
                <a:gd name="T14" fmla="*/ 6 w 58"/>
                <a:gd name="T15" fmla="*/ 11 h 67"/>
                <a:gd name="T16" fmla="*/ 0 w 58"/>
                <a:gd name="T17" fmla="*/ 0 h 67"/>
                <a:gd name="T18" fmla="*/ 23 w 58"/>
                <a:gd name="T19" fmla="*/ 3 h 67"/>
                <a:gd name="T20" fmla="*/ 41 w 58"/>
                <a:gd name="T21" fmla="*/ 13 h 67"/>
                <a:gd name="T22" fmla="*/ 55 w 58"/>
                <a:gd name="T23" fmla="*/ 52 h 67"/>
                <a:gd name="T24" fmla="*/ 58 w 58"/>
                <a:gd name="T25"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67">
                  <a:moveTo>
                    <a:pt x="58" y="66"/>
                  </a:moveTo>
                  <a:cubicBezTo>
                    <a:pt x="54" y="67"/>
                    <a:pt x="49" y="66"/>
                    <a:pt x="45" y="64"/>
                  </a:cubicBezTo>
                  <a:cubicBezTo>
                    <a:pt x="43" y="63"/>
                    <a:pt x="41" y="62"/>
                    <a:pt x="38" y="60"/>
                  </a:cubicBezTo>
                  <a:cubicBezTo>
                    <a:pt x="38" y="60"/>
                    <a:pt x="38" y="60"/>
                    <a:pt x="38" y="60"/>
                  </a:cubicBezTo>
                  <a:cubicBezTo>
                    <a:pt x="37" y="59"/>
                    <a:pt x="36" y="58"/>
                    <a:pt x="34" y="56"/>
                  </a:cubicBezTo>
                  <a:cubicBezTo>
                    <a:pt x="34" y="56"/>
                    <a:pt x="33" y="55"/>
                    <a:pt x="32" y="54"/>
                  </a:cubicBezTo>
                  <a:cubicBezTo>
                    <a:pt x="25" y="46"/>
                    <a:pt x="19" y="37"/>
                    <a:pt x="14" y="27"/>
                  </a:cubicBezTo>
                  <a:cubicBezTo>
                    <a:pt x="11" y="22"/>
                    <a:pt x="8" y="17"/>
                    <a:pt x="6" y="11"/>
                  </a:cubicBezTo>
                  <a:cubicBezTo>
                    <a:pt x="4" y="8"/>
                    <a:pt x="2" y="3"/>
                    <a:pt x="0" y="0"/>
                  </a:cubicBezTo>
                  <a:cubicBezTo>
                    <a:pt x="8" y="0"/>
                    <a:pt x="16" y="1"/>
                    <a:pt x="23" y="3"/>
                  </a:cubicBezTo>
                  <a:cubicBezTo>
                    <a:pt x="30" y="5"/>
                    <a:pt x="36" y="8"/>
                    <a:pt x="41" y="13"/>
                  </a:cubicBezTo>
                  <a:cubicBezTo>
                    <a:pt x="47" y="20"/>
                    <a:pt x="52" y="37"/>
                    <a:pt x="55" y="52"/>
                  </a:cubicBezTo>
                  <a:cubicBezTo>
                    <a:pt x="57" y="57"/>
                    <a:pt x="57" y="62"/>
                    <a:pt x="58" y="66"/>
                  </a:cubicBezTo>
                  <a:close/>
                </a:path>
              </a:pathLst>
            </a:custGeom>
            <a:solidFill>
              <a:srgbClr val="F7EAD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22"/>
            <p:cNvSpPr>
              <a:spLocks/>
            </p:cNvSpPr>
            <p:nvPr/>
          </p:nvSpPr>
          <p:spPr bwMode="auto">
            <a:xfrm>
              <a:off x="5014913" y="1547813"/>
              <a:ext cx="187325" cy="293688"/>
            </a:xfrm>
            <a:custGeom>
              <a:avLst/>
              <a:gdLst>
                <a:gd name="T0" fmla="*/ 49 w 49"/>
                <a:gd name="T1" fmla="*/ 77 h 77"/>
                <a:gd name="T2" fmla="*/ 34 w 49"/>
                <a:gd name="T3" fmla="*/ 66 h 77"/>
                <a:gd name="T4" fmla="*/ 7 w 49"/>
                <a:gd name="T5" fmla="*/ 37 h 77"/>
                <a:gd name="T6" fmla="*/ 1 w 49"/>
                <a:gd name="T7" fmla="*/ 21 h 77"/>
                <a:gd name="T8" fmla="*/ 5 w 49"/>
                <a:gd name="T9" fmla="*/ 0 h 77"/>
                <a:gd name="T10" fmla="*/ 21 w 49"/>
                <a:gd name="T11" fmla="*/ 21 h 77"/>
                <a:gd name="T12" fmla="*/ 49 w 49"/>
                <a:gd name="T13" fmla="*/ 72 h 77"/>
                <a:gd name="T14" fmla="*/ 49 w 49"/>
                <a:gd name="T15" fmla="*/ 75 h 77"/>
                <a:gd name="T16" fmla="*/ 49 w 49"/>
                <a:gd name="T1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7">
                  <a:moveTo>
                    <a:pt x="49" y="77"/>
                  </a:moveTo>
                  <a:cubicBezTo>
                    <a:pt x="45" y="74"/>
                    <a:pt x="40" y="70"/>
                    <a:pt x="34" y="66"/>
                  </a:cubicBezTo>
                  <a:cubicBezTo>
                    <a:pt x="24" y="57"/>
                    <a:pt x="13" y="46"/>
                    <a:pt x="7" y="37"/>
                  </a:cubicBezTo>
                  <a:cubicBezTo>
                    <a:pt x="4" y="31"/>
                    <a:pt x="2" y="26"/>
                    <a:pt x="1" y="21"/>
                  </a:cubicBezTo>
                  <a:cubicBezTo>
                    <a:pt x="0" y="12"/>
                    <a:pt x="2" y="5"/>
                    <a:pt x="5" y="0"/>
                  </a:cubicBezTo>
                  <a:cubicBezTo>
                    <a:pt x="10" y="7"/>
                    <a:pt x="16" y="14"/>
                    <a:pt x="21" y="21"/>
                  </a:cubicBezTo>
                  <a:cubicBezTo>
                    <a:pt x="33" y="36"/>
                    <a:pt x="46" y="53"/>
                    <a:pt x="49" y="72"/>
                  </a:cubicBezTo>
                  <a:cubicBezTo>
                    <a:pt x="49" y="73"/>
                    <a:pt x="49" y="74"/>
                    <a:pt x="49" y="75"/>
                  </a:cubicBezTo>
                  <a:cubicBezTo>
                    <a:pt x="49" y="76"/>
                    <a:pt x="49" y="77"/>
                    <a:pt x="49" y="77"/>
                  </a:cubicBezTo>
                  <a:close/>
                </a:path>
              </a:pathLst>
            </a:custGeom>
            <a:solidFill>
              <a:srgbClr val="F7EAD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23"/>
            <p:cNvSpPr>
              <a:spLocks/>
            </p:cNvSpPr>
            <p:nvPr/>
          </p:nvSpPr>
          <p:spPr bwMode="auto">
            <a:xfrm>
              <a:off x="2971800" y="517525"/>
              <a:ext cx="400050" cy="1022350"/>
            </a:xfrm>
            <a:custGeom>
              <a:avLst/>
              <a:gdLst>
                <a:gd name="T0" fmla="*/ 41 w 252"/>
                <a:gd name="T1" fmla="*/ 397 h 644"/>
                <a:gd name="T2" fmla="*/ 116 w 252"/>
                <a:gd name="T3" fmla="*/ 0 h 644"/>
                <a:gd name="T4" fmla="*/ 252 w 252"/>
                <a:gd name="T5" fmla="*/ 27 h 644"/>
                <a:gd name="T6" fmla="*/ 240 w 252"/>
                <a:gd name="T7" fmla="*/ 87 h 644"/>
                <a:gd name="T8" fmla="*/ 178 w 252"/>
                <a:gd name="T9" fmla="*/ 423 h 644"/>
                <a:gd name="T10" fmla="*/ 154 w 252"/>
                <a:gd name="T11" fmla="*/ 551 h 644"/>
                <a:gd name="T12" fmla="*/ 137 w 252"/>
                <a:gd name="T13" fmla="*/ 644 h 644"/>
                <a:gd name="T14" fmla="*/ 0 w 252"/>
                <a:gd name="T15" fmla="*/ 620 h 644"/>
                <a:gd name="T16" fmla="*/ 41 w 252"/>
                <a:gd name="T17" fmla="*/ 397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 h="644">
                  <a:moveTo>
                    <a:pt x="41" y="397"/>
                  </a:moveTo>
                  <a:lnTo>
                    <a:pt x="116" y="0"/>
                  </a:lnTo>
                  <a:lnTo>
                    <a:pt x="252" y="27"/>
                  </a:lnTo>
                  <a:lnTo>
                    <a:pt x="240" y="87"/>
                  </a:lnTo>
                  <a:lnTo>
                    <a:pt x="178" y="423"/>
                  </a:lnTo>
                  <a:lnTo>
                    <a:pt x="154" y="551"/>
                  </a:lnTo>
                  <a:lnTo>
                    <a:pt x="137" y="644"/>
                  </a:lnTo>
                  <a:lnTo>
                    <a:pt x="0" y="620"/>
                  </a:lnTo>
                  <a:lnTo>
                    <a:pt x="41" y="39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24"/>
            <p:cNvSpPr>
              <a:spLocks/>
            </p:cNvSpPr>
            <p:nvPr/>
          </p:nvSpPr>
          <p:spPr bwMode="auto">
            <a:xfrm>
              <a:off x="2971800" y="1147763"/>
              <a:ext cx="217488" cy="392113"/>
            </a:xfrm>
            <a:custGeom>
              <a:avLst/>
              <a:gdLst>
                <a:gd name="T0" fmla="*/ 137 w 137"/>
                <a:gd name="T1" fmla="*/ 41 h 247"/>
                <a:gd name="T2" fmla="*/ 137 w 137"/>
                <a:gd name="T3" fmla="*/ 247 h 247"/>
                <a:gd name="T4" fmla="*/ 0 w 137"/>
                <a:gd name="T5" fmla="*/ 223 h 247"/>
                <a:gd name="T6" fmla="*/ 41 w 137"/>
                <a:gd name="T7" fmla="*/ 0 h 247"/>
                <a:gd name="T8" fmla="*/ 137 w 137"/>
                <a:gd name="T9" fmla="*/ 41 h 247"/>
              </a:gdLst>
              <a:ahLst/>
              <a:cxnLst>
                <a:cxn ang="0">
                  <a:pos x="T0" y="T1"/>
                </a:cxn>
                <a:cxn ang="0">
                  <a:pos x="T2" y="T3"/>
                </a:cxn>
                <a:cxn ang="0">
                  <a:pos x="T4" y="T5"/>
                </a:cxn>
                <a:cxn ang="0">
                  <a:pos x="T6" y="T7"/>
                </a:cxn>
                <a:cxn ang="0">
                  <a:pos x="T8" y="T9"/>
                </a:cxn>
              </a:cxnLst>
              <a:rect l="0" t="0" r="r" b="b"/>
              <a:pathLst>
                <a:path w="137" h="247">
                  <a:moveTo>
                    <a:pt x="137" y="41"/>
                  </a:moveTo>
                  <a:lnTo>
                    <a:pt x="137" y="247"/>
                  </a:lnTo>
                  <a:lnTo>
                    <a:pt x="0" y="223"/>
                  </a:lnTo>
                  <a:lnTo>
                    <a:pt x="41" y="0"/>
                  </a:lnTo>
                  <a:lnTo>
                    <a:pt x="137" y="41"/>
                  </a:lnTo>
                  <a:close/>
                </a:path>
              </a:pathLst>
            </a:custGeom>
            <a:solidFill>
              <a:srgbClr val="F1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25"/>
            <p:cNvSpPr>
              <a:spLocks/>
            </p:cNvSpPr>
            <p:nvPr/>
          </p:nvSpPr>
          <p:spPr bwMode="auto">
            <a:xfrm>
              <a:off x="3028950" y="1308100"/>
              <a:ext cx="122238" cy="117475"/>
            </a:xfrm>
            <a:custGeom>
              <a:avLst/>
              <a:gdLst>
                <a:gd name="T0" fmla="*/ 2 w 32"/>
                <a:gd name="T1" fmla="*/ 18 h 31"/>
                <a:gd name="T2" fmla="*/ 19 w 32"/>
                <a:gd name="T3" fmla="*/ 30 h 31"/>
                <a:gd name="T4" fmla="*/ 30 w 32"/>
                <a:gd name="T5" fmla="*/ 13 h 31"/>
                <a:gd name="T6" fmla="*/ 13 w 32"/>
                <a:gd name="T7" fmla="*/ 1 h 31"/>
                <a:gd name="T8" fmla="*/ 2 w 32"/>
                <a:gd name="T9" fmla="*/ 18 h 31"/>
              </a:gdLst>
              <a:ahLst/>
              <a:cxnLst>
                <a:cxn ang="0">
                  <a:pos x="T0" y="T1"/>
                </a:cxn>
                <a:cxn ang="0">
                  <a:pos x="T2" y="T3"/>
                </a:cxn>
                <a:cxn ang="0">
                  <a:pos x="T4" y="T5"/>
                </a:cxn>
                <a:cxn ang="0">
                  <a:pos x="T6" y="T7"/>
                </a:cxn>
                <a:cxn ang="0">
                  <a:pos x="T8" y="T9"/>
                </a:cxn>
              </a:cxnLst>
              <a:rect l="0" t="0" r="r" b="b"/>
              <a:pathLst>
                <a:path w="32" h="31">
                  <a:moveTo>
                    <a:pt x="2" y="18"/>
                  </a:moveTo>
                  <a:cubicBezTo>
                    <a:pt x="3" y="26"/>
                    <a:pt x="11" y="31"/>
                    <a:pt x="19" y="30"/>
                  </a:cubicBezTo>
                  <a:cubicBezTo>
                    <a:pt x="27" y="28"/>
                    <a:pt x="32" y="21"/>
                    <a:pt x="30" y="13"/>
                  </a:cubicBezTo>
                  <a:cubicBezTo>
                    <a:pt x="29" y="5"/>
                    <a:pt x="21" y="0"/>
                    <a:pt x="13" y="1"/>
                  </a:cubicBezTo>
                  <a:cubicBezTo>
                    <a:pt x="6" y="3"/>
                    <a:pt x="0" y="10"/>
                    <a:pt x="2" y="18"/>
                  </a:cubicBezTo>
                  <a:close/>
                </a:path>
              </a:pathLst>
            </a:custGeom>
            <a:solidFill>
              <a:srgbClr val="BCBEC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26"/>
            <p:cNvSpPr>
              <a:spLocks/>
            </p:cNvSpPr>
            <p:nvPr/>
          </p:nvSpPr>
          <p:spPr bwMode="auto">
            <a:xfrm>
              <a:off x="3036888" y="1300163"/>
              <a:ext cx="119063" cy="122238"/>
            </a:xfrm>
            <a:custGeom>
              <a:avLst/>
              <a:gdLst>
                <a:gd name="T0" fmla="*/ 2 w 31"/>
                <a:gd name="T1" fmla="*/ 19 h 32"/>
                <a:gd name="T2" fmla="*/ 18 w 31"/>
                <a:gd name="T3" fmla="*/ 30 h 32"/>
                <a:gd name="T4" fmla="*/ 30 w 31"/>
                <a:gd name="T5" fmla="*/ 13 h 32"/>
                <a:gd name="T6" fmla="*/ 13 w 31"/>
                <a:gd name="T7" fmla="*/ 2 h 32"/>
                <a:gd name="T8" fmla="*/ 2 w 31"/>
                <a:gd name="T9" fmla="*/ 19 h 32"/>
              </a:gdLst>
              <a:ahLst/>
              <a:cxnLst>
                <a:cxn ang="0">
                  <a:pos x="T0" y="T1"/>
                </a:cxn>
                <a:cxn ang="0">
                  <a:pos x="T2" y="T3"/>
                </a:cxn>
                <a:cxn ang="0">
                  <a:pos x="T4" y="T5"/>
                </a:cxn>
                <a:cxn ang="0">
                  <a:pos x="T6" y="T7"/>
                </a:cxn>
                <a:cxn ang="0">
                  <a:pos x="T8" y="T9"/>
                </a:cxn>
              </a:cxnLst>
              <a:rect l="0" t="0" r="r" b="b"/>
              <a:pathLst>
                <a:path w="31" h="32">
                  <a:moveTo>
                    <a:pt x="2" y="19"/>
                  </a:moveTo>
                  <a:cubicBezTo>
                    <a:pt x="3" y="26"/>
                    <a:pt x="11" y="32"/>
                    <a:pt x="18" y="30"/>
                  </a:cubicBezTo>
                  <a:cubicBezTo>
                    <a:pt x="26" y="29"/>
                    <a:pt x="31" y="21"/>
                    <a:pt x="30" y="13"/>
                  </a:cubicBezTo>
                  <a:cubicBezTo>
                    <a:pt x="29" y="6"/>
                    <a:pt x="21" y="0"/>
                    <a:pt x="13" y="2"/>
                  </a:cubicBezTo>
                  <a:cubicBezTo>
                    <a:pt x="5" y="3"/>
                    <a:pt x="0" y="11"/>
                    <a:pt x="2" y="1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27"/>
            <p:cNvSpPr>
              <a:spLocks/>
            </p:cNvSpPr>
            <p:nvPr/>
          </p:nvSpPr>
          <p:spPr bwMode="auto">
            <a:xfrm>
              <a:off x="3086100" y="1327150"/>
              <a:ext cx="15875" cy="14288"/>
            </a:xfrm>
            <a:custGeom>
              <a:avLst/>
              <a:gdLst>
                <a:gd name="T0" fmla="*/ 0 w 4"/>
                <a:gd name="T1" fmla="*/ 3 h 4"/>
                <a:gd name="T2" fmla="*/ 2 w 4"/>
                <a:gd name="T3" fmla="*/ 4 h 4"/>
                <a:gd name="T4" fmla="*/ 3 w 4"/>
                <a:gd name="T5" fmla="*/ 2 h 4"/>
                <a:gd name="T6" fmla="*/ 1 w 4"/>
                <a:gd name="T7" fmla="*/ 1 h 4"/>
                <a:gd name="T8" fmla="*/ 0 w 4"/>
                <a:gd name="T9" fmla="*/ 3 h 4"/>
              </a:gdLst>
              <a:ahLst/>
              <a:cxnLst>
                <a:cxn ang="0">
                  <a:pos x="T0" y="T1"/>
                </a:cxn>
                <a:cxn ang="0">
                  <a:pos x="T2" y="T3"/>
                </a:cxn>
                <a:cxn ang="0">
                  <a:pos x="T4" y="T5"/>
                </a:cxn>
                <a:cxn ang="0">
                  <a:pos x="T6" y="T7"/>
                </a:cxn>
                <a:cxn ang="0">
                  <a:pos x="T8" y="T9"/>
                </a:cxn>
              </a:cxnLst>
              <a:rect l="0" t="0" r="r" b="b"/>
              <a:pathLst>
                <a:path w="4" h="4">
                  <a:moveTo>
                    <a:pt x="0" y="3"/>
                  </a:moveTo>
                  <a:cubicBezTo>
                    <a:pt x="0" y="4"/>
                    <a:pt x="1" y="4"/>
                    <a:pt x="2" y="4"/>
                  </a:cubicBezTo>
                  <a:cubicBezTo>
                    <a:pt x="3" y="4"/>
                    <a:pt x="4" y="3"/>
                    <a:pt x="3" y="2"/>
                  </a:cubicBezTo>
                  <a:cubicBezTo>
                    <a:pt x="3" y="1"/>
                    <a:pt x="2" y="0"/>
                    <a:pt x="1" y="1"/>
                  </a:cubicBezTo>
                  <a:cubicBezTo>
                    <a:pt x="0" y="1"/>
                    <a:pt x="0" y="2"/>
                    <a:pt x="0" y="3"/>
                  </a:cubicBezTo>
                  <a:close/>
                </a:path>
              </a:pathLst>
            </a:custGeom>
            <a:solidFill>
              <a:srgbClr val="4140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28"/>
            <p:cNvSpPr>
              <a:spLocks/>
            </p:cNvSpPr>
            <p:nvPr/>
          </p:nvSpPr>
          <p:spPr bwMode="auto">
            <a:xfrm>
              <a:off x="3117850" y="1349375"/>
              <a:ext cx="11113" cy="15875"/>
            </a:xfrm>
            <a:custGeom>
              <a:avLst/>
              <a:gdLst>
                <a:gd name="T0" fmla="*/ 1 w 3"/>
                <a:gd name="T1" fmla="*/ 0 h 4"/>
                <a:gd name="T2" fmla="*/ 0 w 3"/>
                <a:gd name="T3" fmla="*/ 2 h 4"/>
                <a:gd name="T4" fmla="*/ 2 w 3"/>
                <a:gd name="T5" fmla="*/ 4 h 4"/>
                <a:gd name="T6" fmla="*/ 3 w 3"/>
                <a:gd name="T7" fmla="*/ 1 h 4"/>
                <a:gd name="T8" fmla="*/ 1 w 3"/>
                <a:gd name="T9" fmla="*/ 0 h 4"/>
              </a:gdLst>
              <a:ahLst/>
              <a:cxnLst>
                <a:cxn ang="0">
                  <a:pos x="T0" y="T1"/>
                </a:cxn>
                <a:cxn ang="0">
                  <a:pos x="T2" y="T3"/>
                </a:cxn>
                <a:cxn ang="0">
                  <a:pos x="T4" y="T5"/>
                </a:cxn>
                <a:cxn ang="0">
                  <a:pos x="T6" y="T7"/>
                </a:cxn>
                <a:cxn ang="0">
                  <a:pos x="T8" y="T9"/>
                </a:cxn>
              </a:cxnLst>
              <a:rect l="0" t="0" r="r" b="b"/>
              <a:pathLst>
                <a:path w="3" h="4">
                  <a:moveTo>
                    <a:pt x="1" y="0"/>
                  </a:moveTo>
                  <a:cubicBezTo>
                    <a:pt x="0" y="0"/>
                    <a:pt x="0" y="1"/>
                    <a:pt x="0" y="2"/>
                  </a:cubicBezTo>
                  <a:cubicBezTo>
                    <a:pt x="0" y="3"/>
                    <a:pt x="1" y="4"/>
                    <a:pt x="2" y="4"/>
                  </a:cubicBezTo>
                  <a:cubicBezTo>
                    <a:pt x="3" y="3"/>
                    <a:pt x="3" y="2"/>
                    <a:pt x="3" y="1"/>
                  </a:cubicBezTo>
                  <a:cubicBezTo>
                    <a:pt x="3" y="1"/>
                    <a:pt x="2" y="0"/>
                    <a:pt x="1" y="0"/>
                  </a:cubicBezTo>
                  <a:close/>
                </a:path>
              </a:pathLst>
            </a:custGeom>
            <a:solidFill>
              <a:srgbClr val="4140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9"/>
            <p:cNvSpPr>
              <a:spLocks/>
            </p:cNvSpPr>
            <p:nvPr/>
          </p:nvSpPr>
          <p:spPr bwMode="auto">
            <a:xfrm>
              <a:off x="3094038" y="1379538"/>
              <a:ext cx="15875" cy="15875"/>
            </a:xfrm>
            <a:custGeom>
              <a:avLst/>
              <a:gdLst>
                <a:gd name="T0" fmla="*/ 4 w 4"/>
                <a:gd name="T1" fmla="*/ 1 h 4"/>
                <a:gd name="T2" fmla="*/ 2 w 4"/>
                <a:gd name="T3" fmla="*/ 0 h 4"/>
                <a:gd name="T4" fmla="*/ 0 w 4"/>
                <a:gd name="T5" fmla="*/ 2 h 4"/>
                <a:gd name="T6" fmla="*/ 2 w 4"/>
                <a:gd name="T7" fmla="*/ 3 h 4"/>
                <a:gd name="T8" fmla="*/ 4 w 4"/>
                <a:gd name="T9" fmla="*/ 1 h 4"/>
              </a:gdLst>
              <a:ahLst/>
              <a:cxnLst>
                <a:cxn ang="0">
                  <a:pos x="T0" y="T1"/>
                </a:cxn>
                <a:cxn ang="0">
                  <a:pos x="T2" y="T3"/>
                </a:cxn>
                <a:cxn ang="0">
                  <a:pos x="T4" y="T5"/>
                </a:cxn>
                <a:cxn ang="0">
                  <a:pos x="T6" y="T7"/>
                </a:cxn>
                <a:cxn ang="0">
                  <a:pos x="T8" y="T9"/>
                </a:cxn>
              </a:cxnLst>
              <a:rect l="0" t="0" r="r" b="b"/>
              <a:pathLst>
                <a:path w="4" h="4">
                  <a:moveTo>
                    <a:pt x="4" y="1"/>
                  </a:moveTo>
                  <a:cubicBezTo>
                    <a:pt x="4" y="0"/>
                    <a:pt x="3" y="0"/>
                    <a:pt x="2" y="0"/>
                  </a:cubicBezTo>
                  <a:cubicBezTo>
                    <a:pt x="1" y="0"/>
                    <a:pt x="0" y="1"/>
                    <a:pt x="0" y="2"/>
                  </a:cubicBezTo>
                  <a:cubicBezTo>
                    <a:pt x="1" y="3"/>
                    <a:pt x="1" y="4"/>
                    <a:pt x="2" y="3"/>
                  </a:cubicBezTo>
                  <a:cubicBezTo>
                    <a:pt x="3" y="3"/>
                    <a:pt x="4" y="2"/>
                    <a:pt x="4" y="1"/>
                  </a:cubicBezTo>
                  <a:close/>
                </a:path>
              </a:pathLst>
            </a:custGeom>
            <a:solidFill>
              <a:srgbClr val="4140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30"/>
            <p:cNvSpPr>
              <a:spLocks/>
            </p:cNvSpPr>
            <p:nvPr/>
          </p:nvSpPr>
          <p:spPr bwMode="auto">
            <a:xfrm>
              <a:off x="3063875" y="1357313"/>
              <a:ext cx="15875" cy="15875"/>
            </a:xfrm>
            <a:custGeom>
              <a:avLst/>
              <a:gdLst>
                <a:gd name="T0" fmla="*/ 3 w 4"/>
                <a:gd name="T1" fmla="*/ 4 h 4"/>
                <a:gd name="T2" fmla="*/ 4 w 4"/>
                <a:gd name="T3" fmla="*/ 2 h 4"/>
                <a:gd name="T4" fmla="*/ 2 w 4"/>
                <a:gd name="T5" fmla="*/ 1 h 4"/>
                <a:gd name="T6" fmla="*/ 0 w 4"/>
                <a:gd name="T7" fmla="*/ 3 h 4"/>
                <a:gd name="T8" fmla="*/ 3 w 4"/>
                <a:gd name="T9" fmla="*/ 4 h 4"/>
              </a:gdLst>
              <a:ahLst/>
              <a:cxnLst>
                <a:cxn ang="0">
                  <a:pos x="T0" y="T1"/>
                </a:cxn>
                <a:cxn ang="0">
                  <a:pos x="T2" y="T3"/>
                </a:cxn>
                <a:cxn ang="0">
                  <a:pos x="T4" y="T5"/>
                </a:cxn>
                <a:cxn ang="0">
                  <a:pos x="T6" y="T7"/>
                </a:cxn>
                <a:cxn ang="0">
                  <a:pos x="T8" y="T9"/>
                </a:cxn>
              </a:cxnLst>
              <a:rect l="0" t="0" r="r" b="b"/>
              <a:pathLst>
                <a:path w="4" h="4">
                  <a:moveTo>
                    <a:pt x="3" y="4"/>
                  </a:moveTo>
                  <a:cubicBezTo>
                    <a:pt x="3" y="4"/>
                    <a:pt x="4" y="3"/>
                    <a:pt x="4" y="2"/>
                  </a:cubicBezTo>
                  <a:cubicBezTo>
                    <a:pt x="4" y="1"/>
                    <a:pt x="3" y="0"/>
                    <a:pt x="2" y="1"/>
                  </a:cubicBezTo>
                  <a:cubicBezTo>
                    <a:pt x="1" y="1"/>
                    <a:pt x="0" y="2"/>
                    <a:pt x="0" y="3"/>
                  </a:cubicBezTo>
                  <a:cubicBezTo>
                    <a:pt x="1" y="4"/>
                    <a:pt x="2" y="4"/>
                    <a:pt x="3" y="4"/>
                  </a:cubicBezTo>
                  <a:close/>
                </a:path>
              </a:pathLst>
            </a:custGeom>
            <a:solidFill>
              <a:srgbClr val="4140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31"/>
            <p:cNvSpPr>
              <a:spLocks/>
            </p:cNvSpPr>
            <p:nvPr/>
          </p:nvSpPr>
          <p:spPr bwMode="auto">
            <a:xfrm>
              <a:off x="2446338" y="373063"/>
              <a:ext cx="712788" cy="1201738"/>
            </a:xfrm>
            <a:custGeom>
              <a:avLst/>
              <a:gdLst>
                <a:gd name="T0" fmla="*/ 0 w 449"/>
                <a:gd name="T1" fmla="*/ 0 h 757"/>
                <a:gd name="T2" fmla="*/ 449 w 449"/>
                <a:gd name="T3" fmla="*/ 82 h 757"/>
                <a:gd name="T4" fmla="*/ 447 w 449"/>
                <a:gd name="T5" fmla="*/ 91 h 757"/>
                <a:gd name="T6" fmla="*/ 372 w 449"/>
                <a:gd name="T7" fmla="*/ 488 h 757"/>
                <a:gd name="T8" fmla="*/ 331 w 449"/>
                <a:gd name="T9" fmla="*/ 711 h 757"/>
                <a:gd name="T10" fmla="*/ 324 w 449"/>
                <a:gd name="T11" fmla="*/ 757 h 757"/>
                <a:gd name="T12" fmla="*/ 0 w 449"/>
                <a:gd name="T13" fmla="*/ 697 h 757"/>
                <a:gd name="T14" fmla="*/ 0 w 449"/>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9" h="757">
                  <a:moveTo>
                    <a:pt x="0" y="0"/>
                  </a:moveTo>
                  <a:lnTo>
                    <a:pt x="449" y="82"/>
                  </a:lnTo>
                  <a:lnTo>
                    <a:pt x="447" y="91"/>
                  </a:lnTo>
                  <a:lnTo>
                    <a:pt x="372" y="488"/>
                  </a:lnTo>
                  <a:lnTo>
                    <a:pt x="331" y="711"/>
                  </a:lnTo>
                  <a:lnTo>
                    <a:pt x="324" y="757"/>
                  </a:lnTo>
                  <a:lnTo>
                    <a:pt x="0" y="697"/>
                  </a:lnTo>
                  <a:lnTo>
                    <a:pt x="0" y="0"/>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32"/>
            <p:cNvSpPr>
              <a:spLocks/>
            </p:cNvSpPr>
            <p:nvPr/>
          </p:nvSpPr>
          <p:spPr bwMode="auto">
            <a:xfrm>
              <a:off x="2446338" y="1047750"/>
              <a:ext cx="514350" cy="527050"/>
            </a:xfrm>
            <a:custGeom>
              <a:avLst/>
              <a:gdLst>
                <a:gd name="T0" fmla="*/ 0 w 324"/>
                <a:gd name="T1" fmla="*/ 0 h 332"/>
                <a:gd name="T2" fmla="*/ 305 w 324"/>
                <a:gd name="T3" fmla="*/ 82 h 332"/>
                <a:gd name="T4" fmla="*/ 324 w 324"/>
                <a:gd name="T5" fmla="*/ 332 h 332"/>
                <a:gd name="T6" fmla="*/ 0 w 324"/>
                <a:gd name="T7" fmla="*/ 272 h 332"/>
                <a:gd name="T8" fmla="*/ 0 w 324"/>
                <a:gd name="T9" fmla="*/ 0 h 332"/>
              </a:gdLst>
              <a:ahLst/>
              <a:cxnLst>
                <a:cxn ang="0">
                  <a:pos x="T0" y="T1"/>
                </a:cxn>
                <a:cxn ang="0">
                  <a:pos x="T2" y="T3"/>
                </a:cxn>
                <a:cxn ang="0">
                  <a:pos x="T4" y="T5"/>
                </a:cxn>
                <a:cxn ang="0">
                  <a:pos x="T6" y="T7"/>
                </a:cxn>
                <a:cxn ang="0">
                  <a:pos x="T8" y="T9"/>
                </a:cxn>
              </a:cxnLst>
              <a:rect l="0" t="0" r="r" b="b"/>
              <a:pathLst>
                <a:path w="324" h="332">
                  <a:moveTo>
                    <a:pt x="0" y="0"/>
                  </a:moveTo>
                  <a:lnTo>
                    <a:pt x="305" y="82"/>
                  </a:lnTo>
                  <a:lnTo>
                    <a:pt x="324" y="332"/>
                  </a:lnTo>
                  <a:lnTo>
                    <a:pt x="0" y="272"/>
                  </a:lnTo>
                  <a:lnTo>
                    <a:pt x="0" y="0"/>
                  </a:lnTo>
                  <a:close/>
                </a:path>
              </a:pathLst>
            </a:custGeom>
            <a:solidFill>
              <a:srgbClr val="4140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33"/>
            <p:cNvSpPr>
              <a:spLocks/>
            </p:cNvSpPr>
            <p:nvPr/>
          </p:nvSpPr>
          <p:spPr bwMode="auto">
            <a:xfrm>
              <a:off x="2720975" y="1300163"/>
              <a:ext cx="111125" cy="111125"/>
            </a:xfrm>
            <a:custGeom>
              <a:avLst/>
              <a:gdLst>
                <a:gd name="T0" fmla="*/ 1 w 29"/>
                <a:gd name="T1" fmla="*/ 17 h 29"/>
                <a:gd name="T2" fmla="*/ 17 w 29"/>
                <a:gd name="T3" fmla="*/ 28 h 29"/>
                <a:gd name="T4" fmla="*/ 28 w 29"/>
                <a:gd name="T5" fmla="*/ 12 h 29"/>
                <a:gd name="T6" fmla="*/ 12 w 29"/>
                <a:gd name="T7" fmla="*/ 2 h 29"/>
                <a:gd name="T8" fmla="*/ 1 w 29"/>
                <a:gd name="T9" fmla="*/ 17 h 29"/>
              </a:gdLst>
              <a:ahLst/>
              <a:cxnLst>
                <a:cxn ang="0">
                  <a:pos x="T0" y="T1"/>
                </a:cxn>
                <a:cxn ang="0">
                  <a:pos x="T2" y="T3"/>
                </a:cxn>
                <a:cxn ang="0">
                  <a:pos x="T4" y="T5"/>
                </a:cxn>
                <a:cxn ang="0">
                  <a:pos x="T6" y="T7"/>
                </a:cxn>
                <a:cxn ang="0">
                  <a:pos x="T8" y="T9"/>
                </a:cxn>
              </a:cxnLst>
              <a:rect l="0" t="0" r="r" b="b"/>
              <a:pathLst>
                <a:path w="29" h="29">
                  <a:moveTo>
                    <a:pt x="1" y="17"/>
                  </a:moveTo>
                  <a:cubicBezTo>
                    <a:pt x="3" y="24"/>
                    <a:pt x="10" y="29"/>
                    <a:pt x="17" y="28"/>
                  </a:cubicBezTo>
                  <a:cubicBezTo>
                    <a:pt x="24" y="26"/>
                    <a:pt x="29" y="19"/>
                    <a:pt x="28" y="12"/>
                  </a:cubicBezTo>
                  <a:cubicBezTo>
                    <a:pt x="26" y="5"/>
                    <a:pt x="19" y="0"/>
                    <a:pt x="12" y="2"/>
                  </a:cubicBezTo>
                  <a:cubicBezTo>
                    <a:pt x="5" y="3"/>
                    <a:pt x="0" y="10"/>
                    <a:pt x="1" y="17"/>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34"/>
            <p:cNvSpPr>
              <a:spLocks/>
            </p:cNvSpPr>
            <p:nvPr/>
          </p:nvSpPr>
          <p:spPr bwMode="auto">
            <a:xfrm>
              <a:off x="2728913" y="1296988"/>
              <a:ext cx="109538" cy="109538"/>
            </a:xfrm>
            <a:custGeom>
              <a:avLst/>
              <a:gdLst>
                <a:gd name="T0" fmla="*/ 1 w 29"/>
                <a:gd name="T1" fmla="*/ 17 h 29"/>
                <a:gd name="T2" fmla="*/ 17 w 29"/>
                <a:gd name="T3" fmla="*/ 27 h 29"/>
                <a:gd name="T4" fmla="*/ 27 w 29"/>
                <a:gd name="T5" fmla="*/ 12 h 29"/>
                <a:gd name="T6" fmla="*/ 12 w 29"/>
                <a:gd name="T7" fmla="*/ 1 h 29"/>
                <a:gd name="T8" fmla="*/ 1 w 29"/>
                <a:gd name="T9" fmla="*/ 17 h 29"/>
              </a:gdLst>
              <a:ahLst/>
              <a:cxnLst>
                <a:cxn ang="0">
                  <a:pos x="T0" y="T1"/>
                </a:cxn>
                <a:cxn ang="0">
                  <a:pos x="T2" y="T3"/>
                </a:cxn>
                <a:cxn ang="0">
                  <a:pos x="T4" y="T5"/>
                </a:cxn>
                <a:cxn ang="0">
                  <a:pos x="T6" y="T7"/>
                </a:cxn>
                <a:cxn ang="0">
                  <a:pos x="T8" y="T9"/>
                </a:cxn>
              </a:cxnLst>
              <a:rect l="0" t="0" r="r" b="b"/>
              <a:pathLst>
                <a:path w="29" h="29">
                  <a:moveTo>
                    <a:pt x="1" y="17"/>
                  </a:moveTo>
                  <a:cubicBezTo>
                    <a:pt x="2" y="24"/>
                    <a:pt x="9" y="29"/>
                    <a:pt x="17" y="27"/>
                  </a:cubicBezTo>
                  <a:cubicBezTo>
                    <a:pt x="24" y="26"/>
                    <a:pt x="29" y="19"/>
                    <a:pt x="27" y="12"/>
                  </a:cubicBezTo>
                  <a:cubicBezTo>
                    <a:pt x="26" y="5"/>
                    <a:pt x="19" y="0"/>
                    <a:pt x="12" y="1"/>
                  </a:cubicBezTo>
                  <a:cubicBezTo>
                    <a:pt x="5" y="3"/>
                    <a:pt x="0" y="9"/>
                    <a:pt x="1" y="17"/>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35"/>
            <p:cNvSpPr>
              <a:spLocks/>
            </p:cNvSpPr>
            <p:nvPr/>
          </p:nvSpPr>
          <p:spPr bwMode="auto">
            <a:xfrm>
              <a:off x="2770188" y="1319213"/>
              <a:ext cx="15875" cy="15875"/>
            </a:xfrm>
            <a:custGeom>
              <a:avLst/>
              <a:gdLst>
                <a:gd name="T0" fmla="*/ 0 w 4"/>
                <a:gd name="T1" fmla="*/ 2 h 4"/>
                <a:gd name="T2" fmla="*/ 2 w 4"/>
                <a:gd name="T3" fmla="*/ 4 h 4"/>
                <a:gd name="T4" fmla="*/ 4 w 4"/>
                <a:gd name="T5" fmla="*/ 2 h 4"/>
                <a:gd name="T6" fmla="*/ 2 w 4"/>
                <a:gd name="T7" fmla="*/ 1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cubicBezTo>
                    <a:pt x="1" y="3"/>
                    <a:pt x="1" y="4"/>
                    <a:pt x="2" y="4"/>
                  </a:cubicBezTo>
                  <a:cubicBezTo>
                    <a:pt x="3" y="4"/>
                    <a:pt x="4" y="3"/>
                    <a:pt x="4" y="2"/>
                  </a:cubicBezTo>
                  <a:cubicBezTo>
                    <a:pt x="3" y="1"/>
                    <a:pt x="3" y="0"/>
                    <a:pt x="2" y="1"/>
                  </a:cubicBezTo>
                  <a:cubicBezTo>
                    <a:pt x="1" y="1"/>
                    <a:pt x="0" y="2"/>
                    <a:pt x="0" y="2"/>
                  </a:cubicBezTo>
                  <a:close/>
                </a:path>
              </a:pathLst>
            </a:custGeom>
            <a:solidFill>
              <a:srgbClr val="80828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36"/>
            <p:cNvSpPr>
              <a:spLocks/>
            </p:cNvSpPr>
            <p:nvPr/>
          </p:nvSpPr>
          <p:spPr bwMode="auto">
            <a:xfrm>
              <a:off x="2800350" y="1338263"/>
              <a:ext cx="11113" cy="15875"/>
            </a:xfrm>
            <a:custGeom>
              <a:avLst/>
              <a:gdLst>
                <a:gd name="T0" fmla="*/ 1 w 3"/>
                <a:gd name="T1" fmla="*/ 1 h 4"/>
                <a:gd name="T2" fmla="*/ 0 w 3"/>
                <a:gd name="T3" fmla="*/ 2 h 4"/>
                <a:gd name="T4" fmla="*/ 2 w 3"/>
                <a:gd name="T5" fmla="*/ 4 h 4"/>
                <a:gd name="T6" fmla="*/ 3 w 3"/>
                <a:gd name="T7" fmla="*/ 2 h 4"/>
                <a:gd name="T8" fmla="*/ 1 w 3"/>
                <a:gd name="T9" fmla="*/ 1 h 4"/>
              </a:gdLst>
              <a:ahLst/>
              <a:cxnLst>
                <a:cxn ang="0">
                  <a:pos x="T0" y="T1"/>
                </a:cxn>
                <a:cxn ang="0">
                  <a:pos x="T2" y="T3"/>
                </a:cxn>
                <a:cxn ang="0">
                  <a:pos x="T4" y="T5"/>
                </a:cxn>
                <a:cxn ang="0">
                  <a:pos x="T6" y="T7"/>
                </a:cxn>
                <a:cxn ang="0">
                  <a:pos x="T8" y="T9"/>
                </a:cxn>
              </a:cxnLst>
              <a:rect l="0" t="0" r="r" b="b"/>
              <a:pathLst>
                <a:path w="3" h="4">
                  <a:moveTo>
                    <a:pt x="1" y="1"/>
                  </a:moveTo>
                  <a:cubicBezTo>
                    <a:pt x="0" y="1"/>
                    <a:pt x="0" y="2"/>
                    <a:pt x="0" y="2"/>
                  </a:cubicBezTo>
                  <a:cubicBezTo>
                    <a:pt x="0" y="3"/>
                    <a:pt x="1" y="4"/>
                    <a:pt x="2" y="4"/>
                  </a:cubicBezTo>
                  <a:cubicBezTo>
                    <a:pt x="3" y="4"/>
                    <a:pt x="3" y="3"/>
                    <a:pt x="3" y="2"/>
                  </a:cubicBezTo>
                  <a:cubicBezTo>
                    <a:pt x="3" y="1"/>
                    <a:pt x="2" y="0"/>
                    <a:pt x="1" y="1"/>
                  </a:cubicBezTo>
                  <a:close/>
                </a:path>
              </a:pathLst>
            </a:custGeom>
            <a:solidFill>
              <a:srgbClr val="80828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37"/>
            <p:cNvSpPr>
              <a:spLocks/>
            </p:cNvSpPr>
            <p:nvPr/>
          </p:nvSpPr>
          <p:spPr bwMode="auto">
            <a:xfrm>
              <a:off x="2781300" y="1368425"/>
              <a:ext cx="11113" cy="11113"/>
            </a:xfrm>
            <a:custGeom>
              <a:avLst/>
              <a:gdLst>
                <a:gd name="T0" fmla="*/ 3 w 3"/>
                <a:gd name="T1" fmla="*/ 1 h 3"/>
                <a:gd name="T2" fmla="*/ 1 w 3"/>
                <a:gd name="T3" fmla="*/ 0 h 3"/>
                <a:gd name="T4" fmla="*/ 0 w 3"/>
                <a:gd name="T5" fmla="*/ 2 h 3"/>
                <a:gd name="T6" fmla="*/ 2 w 3"/>
                <a:gd name="T7" fmla="*/ 3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0"/>
                    <a:pt x="2" y="0"/>
                    <a:pt x="1" y="0"/>
                  </a:cubicBezTo>
                  <a:cubicBezTo>
                    <a:pt x="0" y="0"/>
                    <a:pt x="0" y="1"/>
                    <a:pt x="0" y="2"/>
                  </a:cubicBezTo>
                  <a:cubicBezTo>
                    <a:pt x="0" y="3"/>
                    <a:pt x="1" y="3"/>
                    <a:pt x="2" y="3"/>
                  </a:cubicBezTo>
                  <a:cubicBezTo>
                    <a:pt x="2" y="3"/>
                    <a:pt x="3" y="2"/>
                    <a:pt x="3" y="1"/>
                  </a:cubicBezTo>
                  <a:close/>
                </a:path>
              </a:pathLst>
            </a:custGeom>
            <a:solidFill>
              <a:srgbClr val="80828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38"/>
            <p:cNvSpPr>
              <a:spLocks/>
            </p:cNvSpPr>
            <p:nvPr/>
          </p:nvSpPr>
          <p:spPr bwMode="auto">
            <a:xfrm>
              <a:off x="2751138" y="1349375"/>
              <a:ext cx="15875" cy="11113"/>
            </a:xfrm>
            <a:custGeom>
              <a:avLst/>
              <a:gdLst>
                <a:gd name="T0" fmla="*/ 2 w 4"/>
                <a:gd name="T1" fmla="*/ 3 h 3"/>
                <a:gd name="T2" fmla="*/ 4 w 4"/>
                <a:gd name="T3" fmla="*/ 1 h 3"/>
                <a:gd name="T4" fmla="*/ 2 w 4"/>
                <a:gd name="T5" fmla="*/ 0 h 3"/>
                <a:gd name="T6" fmla="*/ 0 w 4"/>
                <a:gd name="T7" fmla="*/ 2 h 3"/>
                <a:gd name="T8" fmla="*/ 2 w 4"/>
                <a:gd name="T9" fmla="*/ 3 h 3"/>
              </a:gdLst>
              <a:ahLst/>
              <a:cxnLst>
                <a:cxn ang="0">
                  <a:pos x="T0" y="T1"/>
                </a:cxn>
                <a:cxn ang="0">
                  <a:pos x="T2" y="T3"/>
                </a:cxn>
                <a:cxn ang="0">
                  <a:pos x="T4" y="T5"/>
                </a:cxn>
                <a:cxn ang="0">
                  <a:pos x="T6" y="T7"/>
                </a:cxn>
                <a:cxn ang="0">
                  <a:pos x="T8" y="T9"/>
                </a:cxn>
              </a:cxnLst>
              <a:rect l="0" t="0" r="r" b="b"/>
              <a:pathLst>
                <a:path w="4" h="3">
                  <a:moveTo>
                    <a:pt x="2" y="3"/>
                  </a:moveTo>
                  <a:cubicBezTo>
                    <a:pt x="3" y="3"/>
                    <a:pt x="4" y="2"/>
                    <a:pt x="4" y="1"/>
                  </a:cubicBezTo>
                  <a:cubicBezTo>
                    <a:pt x="3" y="0"/>
                    <a:pt x="3" y="0"/>
                    <a:pt x="2" y="0"/>
                  </a:cubicBezTo>
                  <a:cubicBezTo>
                    <a:pt x="1" y="0"/>
                    <a:pt x="0" y="1"/>
                    <a:pt x="0" y="2"/>
                  </a:cubicBezTo>
                  <a:cubicBezTo>
                    <a:pt x="1" y="3"/>
                    <a:pt x="1" y="3"/>
                    <a:pt x="2" y="3"/>
                  </a:cubicBezTo>
                  <a:close/>
                </a:path>
              </a:pathLst>
            </a:custGeom>
            <a:solidFill>
              <a:srgbClr val="80828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9" name="Group 127"/>
          <p:cNvGrpSpPr/>
          <p:nvPr/>
        </p:nvGrpSpPr>
        <p:grpSpPr>
          <a:xfrm>
            <a:off x="6412999" y="803893"/>
            <a:ext cx="3205163" cy="3360737"/>
            <a:chOff x="6391275" y="373063"/>
            <a:chExt cx="3205163" cy="3360737"/>
          </a:xfrm>
        </p:grpSpPr>
        <p:sp>
          <p:nvSpPr>
            <p:cNvPr id="40" name="Freeform 97"/>
            <p:cNvSpPr>
              <a:spLocks/>
            </p:cNvSpPr>
            <p:nvPr/>
          </p:nvSpPr>
          <p:spPr bwMode="auto">
            <a:xfrm>
              <a:off x="7183438" y="1189038"/>
              <a:ext cx="881063" cy="774700"/>
            </a:xfrm>
            <a:custGeom>
              <a:avLst/>
              <a:gdLst>
                <a:gd name="T0" fmla="*/ 55 w 231"/>
                <a:gd name="T1" fmla="*/ 62 h 203"/>
                <a:gd name="T2" fmla="*/ 1 w 231"/>
                <a:gd name="T3" fmla="*/ 165 h 203"/>
                <a:gd name="T4" fmla="*/ 8 w 231"/>
                <a:gd name="T5" fmla="*/ 193 h 203"/>
                <a:gd name="T6" fmla="*/ 33 w 231"/>
                <a:gd name="T7" fmla="*/ 202 h 203"/>
                <a:gd name="T8" fmla="*/ 72 w 231"/>
                <a:gd name="T9" fmla="*/ 183 h 203"/>
                <a:gd name="T10" fmla="*/ 130 w 231"/>
                <a:gd name="T11" fmla="*/ 124 h 203"/>
                <a:gd name="T12" fmla="*/ 180 w 231"/>
                <a:gd name="T13" fmla="*/ 67 h 203"/>
                <a:gd name="T14" fmla="*/ 218 w 231"/>
                <a:gd name="T15" fmla="*/ 44 h 203"/>
                <a:gd name="T16" fmla="*/ 229 w 231"/>
                <a:gd name="T17" fmla="*/ 22 h 203"/>
                <a:gd name="T18" fmla="*/ 206 w 231"/>
                <a:gd name="T19" fmla="*/ 5 h 203"/>
                <a:gd name="T20" fmla="*/ 124 w 231"/>
                <a:gd name="T21" fmla="*/ 15 h 203"/>
                <a:gd name="T22" fmla="*/ 55 w 231"/>
                <a:gd name="T23" fmla="*/ 6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203">
                  <a:moveTo>
                    <a:pt x="55" y="62"/>
                  </a:moveTo>
                  <a:cubicBezTo>
                    <a:pt x="27" y="90"/>
                    <a:pt x="3" y="125"/>
                    <a:pt x="1" y="165"/>
                  </a:cubicBezTo>
                  <a:cubicBezTo>
                    <a:pt x="0" y="175"/>
                    <a:pt x="1" y="186"/>
                    <a:pt x="8" y="193"/>
                  </a:cubicBezTo>
                  <a:cubicBezTo>
                    <a:pt x="14" y="200"/>
                    <a:pt x="24" y="203"/>
                    <a:pt x="33" y="202"/>
                  </a:cubicBezTo>
                  <a:cubicBezTo>
                    <a:pt x="48" y="201"/>
                    <a:pt x="61" y="192"/>
                    <a:pt x="72" y="183"/>
                  </a:cubicBezTo>
                  <a:cubicBezTo>
                    <a:pt x="94" y="165"/>
                    <a:pt x="113" y="146"/>
                    <a:pt x="130" y="124"/>
                  </a:cubicBezTo>
                  <a:cubicBezTo>
                    <a:pt x="146" y="104"/>
                    <a:pt x="160" y="82"/>
                    <a:pt x="180" y="67"/>
                  </a:cubicBezTo>
                  <a:cubicBezTo>
                    <a:pt x="192" y="59"/>
                    <a:pt x="206" y="53"/>
                    <a:pt x="218" y="44"/>
                  </a:cubicBezTo>
                  <a:cubicBezTo>
                    <a:pt x="225" y="39"/>
                    <a:pt x="231" y="30"/>
                    <a:pt x="229" y="22"/>
                  </a:cubicBezTo>
                  <a:cubicBezTo>
                    <a:pt x="227" y="11"/>
                    <a:pt x="216" y="7"/>
                    <a:pt x="206" y="5"/>
                  </a:cubicBezTo>
                  <a:cubicBezTo>
                    <a:pt x="178" y="0"/>
                    <a:pt x="150" y="4"/>
                    <a:pt x="124" y="15"/>
                  </a:cubicBezTo>
                  <a:cubicBezTo>
                    <a:pt x="98" y="26"/>
                    <a:pt x="75" y="43"/>
                    <a:pt x="55" y="62"/>
                  </a:cubicBezTo>
                  <a:close/>
                </a:path>
              </a:pathLst>
            </a:custGeom>
            <a:solidFill>
              <a:srgbClr val="E8AF9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98"/>
            <p:cNvSpPr>
              <a:spLocks/>
            </p:cNvSpPr>
            <p:nvPr/>
          </p:nvSpPr>
          <p:spPr bwMode="auto">
            <a:xfrm>
              <a:off x="7054850" y="1185863"/>
              <a:ext cx="879475" cy="774700"/>
            </a:xfrm>
            <a:custGeom>
              <a:avLst/>
              <a:gdLst>
                <a:gd name="T0" fmla="*/ 55 w 231"/>
                <a:gd name="T1" fmla="*/ 63 h 203"/>
                <a:gd name="T2" fmla="*/ 0 w 231"/>
                <a:gd name="T3" fmla="*/ 165 h 203"/>
                <a:gd name="T4" fmla="*/ 7 w 231"/>
                <a:gd name="T5" fmla="*/ 194 h 203"/>
                <a:gd name="T6" fmla="*/ 33 w 231"/>
                <a:gd name="T7" fmla="*/ 202 h 203"/>
                <a:gd name="T8" fmla="*/ 72 w 231"/>
                <a:gd name="T9" fmla="*/ 183 h 203"/>
                <a:gd name="T10" fmla="*/ 130 w 231"/>
                <a:gd name="T11" fmla="*/ 124 h 203"/>
                <a:gd name="T12" fmla="*/ 180 w 231"/>
                <a:gd name="T13" fmla="*/ 68 h 203"/>
                <a:gd name="T14" fmla="*/ 217 w 231"/>
                <a:gd name="T15" fmla="*/ 45 h 203"/>
                <a:gd name="T16" fmla="*/ 229 w 231"/>
                <a:gd name="T17" fmla="*/ 22 h 203"/>
                <a:gd name="T18" fmla="*/ 205 w 231"/>
                <a:gd name="T19" fmla="*/ 5 h 203"/>
                <a:gd name="T20" fmla="*/ 123 w 231"/>
                <a:gd name="T21" fmla="*/ 16 h 203"/>
                <a:gd name="T22" fmla="*/ 55 w 231"/>
                <a:gd name="T23" fmla="*/ 6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203">
                  <a:moveTo>
                    <a:pt x="55" y="63"/>
                  </a:moveTo>
                  <a:cubicBezTo>
                    <a:pt x="26" y="90"/>
                    <a:pt x="3" y="126"/>
                    <a:pt x="0" y="165"/>
                  </a:cubicBezTo>
                  <a:cubicBezTo>
                    <a:pt x="0" y="175"/>
                    <a:pt x="1" y="186"/>
                    <a:pt x="7" y="194"/>
                  </a:cubicBezTo>
                  <a:cubicBezTo>
                    <a:pt x="14" y="201"/>
                    <a:pt x="24" y="203"/>
                    <a:pt x="33" y="202"/>
                  </a:cubicBezTo>
                  <a:cubicBezTo>
                    <a:pt x="48" y="201"/>
                    <a:pt x="61" y="192"/>
                    <a:pt x="72" y="183"/>
                  </a:cubicBezTo>
                  <a:cubicBezTo>
                    <a:pt x="94" y="166"/>
                    <a:pt x="113" y="146"/>
                    <a:pt x="130" y="124"/>
                  </a:cubicBezTo>
                  <a:cubicBezTo>
                    <a:pt x="145" y="104"/>
                    <a:pt x="159" y="82"/>
                    <a:pt x="180" y="68"/>
                  </a:cubicBezTo>
                  <a:cubicBezTo>
                    <a:pt x="192" y="59"/>
                    <a:pt x="206" y="54"/>
                    <a:pt x="217" y="45"/>
                  </a:cubicBezTo>
                  <a:cubicBezTo>
                    <a:pt x="224" y="39"/>
                    <a:pt x="231" y="31"/>
                    <a:pt x="229" y="22"/>
                  </a:cubicBezTo>
                  <a:cubicBezTo>
                    <a:pt x="227" y="12"/>
                    <a:pt x="215" y="7"/>
                    <a:pt x="205" y="5"/>
                  </a:cubicBezTo>
                  <a:cubicBezTo>
                    <a:pt x="178" y="0"/>
                    <a:pt x="149" y="5"/>
                    <a:pt x="123" y="16"/>
                  </a:cubicBezTo>
                  <a:cubicBezTo>
                    <a:pt x="98" y="26"/>
                    <a:pt x="75" y="43"/>
                    <a:pt x="55" y="63"/>
                  </a:cubicBezTo>
                  <a:close/>
                </a:path>
              </a:pathLst>
            </a:custGeom>
            <a:solidFill>
              <a:srgbClr val="F2C4A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99"/>
            <p:cNvSpPr>
              <a:spLocks/>
            </p:cNvSpPr>
            <p:nvPr/>
          </p:nvSpPr>
          <p:spPr bwMode="auto">
            <a:xfrm>
              <a:off x="6391275" y="1819275"/>
              <a:ext cx="1466850" cy="1914525"/>
            </a:xfrm>
            <a:custGeom>
              <a:avLst/>
              <a:gdLst>
                <a:gd name="T0" fmla="*/ 149 w 385"/>
                <a:gd name="T1" fmla="*/ 0 h 502"/>
                <a:gd name="T2" fmla="*/ 0 w 385"/>
                <a:gd name="T3" fmla="*/ 0 h 502"/>
                <a:gd name="T4" fmla="*/ 0 w 385"/>
                <a:gd name="T5" fmla="*/ 156 h 502"/>
                <a:gd name="T6" fmla="*/ 32 w 385"/>
                <a:gd name="T7" fmla="*/ 168 h 502"/>
                <a:gd name="T8" fmla="*/ 47 w 385"/>
                <a:gd name="T9" fmla="*/ 154 h 502"/>
                <a:gd name="T10" fmla="*/ 82 w 385"/>
                <a:gd name="T11" fmla="*/ 135 h 502"/>
                <a:gd name="T12" fmla="*/ 112 w 385"/>
                <a:gd name="T13" fmla="*/ 165 h 502"/>
                <a:gd name="T14" fmla="*/ 116 w 385"/>
                <a:gd name="T15" fmla="*/ 193 h 502"/>
                <a:gd name="T16" fmla="*/ 112 w 385"/>
                <a:gd name="T17" fmla="*/ 220 h 502"/>
                <a:gd name="T18" fmla="*/ 82 w 385"/>
                <a:gd name="T19" fmla="*/ 251 h 502"/>
                <a:gd name="T20" fmla="*/ 47 w 385"/>
                <a:gd name="T21" fmla="*/ 231 h 502"/>
                <a:gd name="T22" fmla="*/ 32 w 385"/>
                <a:gd name="T23" fmla="*/ 217 h 502"/>
                <a:gd name="T24" fmla="*/ 0 w 385"/>
                <a:gd name="T25" fmla="*/ 230 h 502"/>
                <a:gd name="T26" fmla="*/ 0 w 385"/>
                <a:gd name="T27" fmla="*/ 385 h 502"/>
                <a:gd name="T28" fmla="*/ 149 w 385"/>
                <a:gd name="T29" fmla="*/ 385 h 502"/>
                <a:gd name="T30" fmla="*/ 168 w 385"/>
                <a:gd name="T31" fmla="*/ 418 h 502"/>
                <a:gd name="T32" fmla="*/ 155 w 385"/>
                <a:gd name="T33" fmla="*/ 433 h 502"/>
                <a:gd name="T34" fmla="*/ 135 w 385"/>
                <a:gd name="T35" fmla="*/ 468 h 502"/>
                <a:gd name="T36" fmla="*/ 165 w 385"/>
                <a:gd name="T37" fmla="*/ 498 h 502"/>
                <a:gd name="T38" fmla="*/ 193 w 385"/>
                <a:gd name="T39" fmla="*/ 502 h 502"/>
                <a:gd name="T40" fmla="*/ 220 w 385"/>
                <a:gd name="T41" fmla="*/ 498 h 502"/>
                <a:gd name="T42" fmla="*/ 251 w 385"/>
                <a:gd name="T43" fmla="*/ 468 h 502"/>
                <a:gd name="T44" fmla="*/ 231 w 385"/>
                <a:gd name="T45" fmla="*/ 433 h 502"/>
                <a:gd name="T46" fmla="*/ 217 w 385"/>
                <a:gd name="T47" fmla="*/ 418 h 502"/>
                <a:gd name="T48" fmla="*/ 236 w 385"/>
                <a:gd name="T49" fmla="*/ 385 h 502"/>
                <a:gd name="T50" fmla="*/ 385 w 385"/>
                <a:gd name="T51" fmla="*/ 385 h 502"/>
                <a:gd name="T52" fmla="*/ 385 w 385"/>
                <a:gd name="T53" fmla="*/ 231 h 502"/>
                <a:gd name="T54" fmla="*/ 353 w 385"/>
                <a:gd name="T55" fmla="*/ 217 h 502"/>
                <a:gd name="T56" fmla="*/ 338 w 385"/>
                <a:gd name="T57" fmla="*/ 231 h 502"/>
                <a:gd name="T58" fmla="*/ 303 w 385"/>
                <a:gd name="T59" fmla="*/ 251 h 502"/>
                <a:gd name="T60" fmla="*/ 273 w 385"/>
                <a:gd name="T61" fmla="*/ 220 h 502"/>
                <a:gd name="T62" fmla="*/ 269 w 385"/>
                <a:gd name="T63" fmla="*/ 193 h 502"/>
                <a:gd name="T64" fmla="*/ 273 w 385"/>
                <a:gd name="T65" fmla="*/ 165 h 502"/>
                <a:gd name="T66" fmla="*/ 303 w 385"/>
                <a:gd name="T67" fmla="*/ 135 h 502"/>
                <a:gd name="T68" fmla="*/ 338 w 385"/>
                <a:gd name="T69" fmla="*/ 154 h 502"/>
                <a:gd name="T70" fmla="*/ 353 w 385"/>
                <a:gd name="T71" fmla="*/ 168 h 502"/>
                <a:gd name="T72" fmla="*/ 385 w 385"/>
                <a:gd name="T73" fmla="*/ 154 h 502"/>
                <a:gd name="T74" fmla="*/ 385 w 385"/>
                <a:gd name="T75" fmla="*/ 0 h 502"/>
                <a:gd name="T76" fmla="*/ 236 w 385"/>
                <a:gd name="T77" fmla="*/ 0 h 502"/>
                <a:gd name="T78" fmla="*/ 149 w 385"/>
                <a:gd name="T79"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5" h="502">
                  <a:moveTo>
                    <a:pt x="149" y="0"/>
                  </a:moveTo>
                  <a:cubicBezTo>
                    <a:pt x="0" y="0"/>
                    <a:pt x="0" y="0"/>
                    <a:pt x="0" y="0"/>
                  </a:cubicBezTo>
                  <a:cubicBezTo>
                    <a:pt x="0" y="156"/>
                    <a:pt x="0" y="156"/>
                    <a:pt x="0" y="156"/>
                  </a:cubicBezTo>
                  <a:cubicBezTo>
                    <a:pt x="4" y="169"/>
                    <a:pt x="20" y="176"/>
                    <a:pt x="32" y="168"/>
                  </a:cubicBezTo>
                  <a:cubicBezTo>
                    <a:pt x="38" y="165"/>
                    <a:pt x="43" y="160"/>
                    <a:pt x="47" y="154"/>
                  </a:cubicBezTo>
                  <a:cubicBezTo>
                    <a:pt x="55" y="143"/>
                    <a:pt x="67" y="132"/>
                    <a:pt x="82" y="135"/>
                  </a:cubicBezTo>
                  <a:cubicBezTo>
                    <a:pt x="97" y="137"/>
                    <a:pt x="107" y="152"/>
                    <a:pt x="112" y="165"/>
                  </a:cubicBezTo>
                  <a:cubicBezTo>
                    <a:pt x="115" y="173"/>
                    <a:pt x="116" y="183"/>
                    <a:pt x="116" y="193"/>
                  </a:cubicBezTo>
                  <a:cubicBezTo>
                    <a:pt x="116" y="202"/>
                    <a:pt x="115" y="212"/>
                    <a:pt x="112" y="220"/>
                  </a:cubicBezTo>
                  <a:cubicBezTo>
                    <a:pt x="107" y="234"/>
                    <a:pt x="97" y="248"/>
                    <a:pt x="82" y="251"/>
                  </a:cubicBezTo>
                  <a:cubicBezTo>
                    <a:pt x="67" y="253"/>
                    <a:pt x="55" y="242"/>
                    <a:pt x="47" y="231"/>
                  </a:cubicBezTo>
                  <a:cubicBezTo>
                    <a:pt x="43" y="225"/>
                    <a:pt x="38" y="220"/>
                    <a:pt x="32" y="217"/>
                  </a:cubicBezTo>
                  <a:cubicBezTo>
                    <a:pt x="20" y="209"/>
                    <a:pt x="4" y="216"/>
                    <a:pt x="0" y="230"/>
                  </a:cubicBezTo>
                  <a:cubicBezTo>
                    <a:pt x="0" y="385"/>
                    <a:pt x="0" y="385"/>
                    <a:pt x="0" y="385"/>
                  </a:cubicBezTo>
                  <a:cubicBezTo>
                    <a:pt x="149" y="385"/>
                    <a:pt x="149" y="385"/>
                    <a:pt x="149" y="385"/>
                  </a:cubicBezTo>
                  <a:cubicBezTo>
                    <a:pt x="167" y="385"/>
                    <a:pt x="177" y="404"/>
                    <a:pt x="168" y="418"/>
                  </a:cubicBezTo>
                  <a:cubicBezTo>
                    <a:pt x="165" y="424"/>
                    <a:pt x="160" y="429"/>
                    <a:pt x="155" y="433"/>
                  </a:cubicBezTo>
                  <a:cubicBezTo>
                    <a:pt x="143" y="441"/>
                    <a:pt x="132" y="453"/>
                    <a:pt x="135" y="468"/>
                  </a:cubicBezTo>
                  <a:cubicBezTo>
                    <a:pt x="137" y="483"/>
                    <a:pt x="152" y="493"/>
                    <a:pt x="165" y="498"/>
                  </a:cubicBezTo>
                  <a:cubicBezTo>
                    <a:pt x="173" y="500"/>
                    <a:pt x="183" y="502"/>
                    <a:pt x="193" y="502"/>
                  </a:cubicBezTo>
                  <a:cubicBezTo>
                    <a:pt x="202" y="502"/>
                    <a:pt x="212" y="500"/>
                    <a:pt x="220" y="498"/>
                  </a:cubicBezTo>
                  <a:cubicBezTo>
                    <a:pt x="234" y="493"/>
                    <a:pt x="248" y="483"/>
                    <a:pt x="251" y="468"/>
                  </a:cubicBezTo>
                  <a:cubicBezTo>
                    <a:pt x="253" y="453"/>
                    <a:pt x="242" y="441"/>
                    <a:pt x="231" y="433"/>
                  </a:cubicBezTo>
                  <a:cubicBezTo>
                    <a:pt x="225" y="429"/>
                    <a:pt x="220" y="424"/>
                    <a:pt x="217" y="418"/>
                  </a:cubicBezTo>
                  <a:cubicBezTo>
                    <a:pt x="208" y="404"/>
                    <a:pt x="219" y="385"/>
                    <a:pt x="236" y="385"/>
                  </a:cubicBezTo>
                  <a:cubicBezTo>
                    <a:pt x="385" y="385"/>
                    <a:pt x="385" y="385"/>
                    <a:pt x="385" y="385"/>
                  </a:cubicBezTo>
                  <a:cubicBezTo>
                    <a:pt x="385" y="231"/>
                    <a:pt x="385" y="231"/>
                    <a:pt x="385" y="231"/>
                  </a:cubicBezTo>
                  <a:cubicBezTo>
                    <a:pt x="382" y="217"/>
                    <a:pt x="366" y="209"/>
                    <a:pt x="353" y="217"/>
                  </a:cubicBezTo>
                  <a:cubicBezTo>
                    <a:pt x="347" y="220"/>
                    <a:pt x="342" y="225"/>
                    <a:pt x="338" y="231"/>
                  </a:cubicBezTo>
                  <a:cubicBezTo>
                    <a:pt x="330" y="242"/>
                    <a:pt x="318" y="253"/>
                    <a:pt x="303" y="251"/>
                  </a:cubicBezTo>
                  <a:cubicBezTo>
                    <a:pt x="288" y="248"/>
                    <a:pt x="278" y="234"/>
                    <a:pt x="273" y="220"/>
                  </a:cubicBezTo>
                  <a:cubicBezTo>
                    <a:pt x="271" y="212"/>
                    <a:pt x="269" y="202"/>
                    <a:pt x="269" y="193"/>
                  </a:cubicBezTo>
                  <a:cubicBezTo>
                    <a:pt x="269" y="183"/>
                    <a:pt x="271" y="173"/>
                    <a:pt x="273" y="165"/>
                  </a:cubicBezTo>
                  <a:cubicBezTo>
                    <a:pt x="278" y="152"/>
                    <a:pt x="288" y="137"/>
                    <a:pt x="303" y="135"/>
                  </a:cubicBezTo>
                  <a:cubicBezTo>
                    <a:pt x="318" y="132"/>
                    <a:pt x="330" y="143"/>
                    <a:pt x="338" y="154"/>
                  </a:cubicBezTo>
                  <a:cubicBezTo>
                    <a:pt x="342" y="160"/>
                    <a:pt x="347" y="165"/>
                    <a:pt x="353" y="168"/>
                  </a:cubicBezTo>
                  <a:cubicBezTo>
                    <a:pt x="366" y="176"/>
                    <a:pt x="382" y="168"/>
                    <a:pt x="385" y="154"/>
                  </a:cubicBezTo>
                  <a:cubicBezTo>
                    <a:pt x="385" y="0"/>
                    <a:pt x="385" y="0"/>
                    <a:pt x="385" y="0"/>
                  </a:cubicBezTo>
                  <a:cubicBezTo>
                    <a:pt x="236" y="0"/>
                    <a:pt x="236" y="0"/>
                    <a:pt x="236" y="0"/>
                  </a:cubicBezTo>
                  <a:lnTo>
                    <a:pt x="149" y="0"/>
                  </a:lnTo>
                  <a:close/>
                </a:path>
              </a:pathLst>
            </a:custGeom>
            <a:solidFill>
              <a:srgbClr val="3AA45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Rectangle 100"/>
            <p:cNvSpPr>
              <a:spLocks noChangeArrowheads="1"/>
            </p:cNvSpPr>
            <p:nvPr/>
          </p:nvSpPr>
          <p:spPr bwMode="auto">
            <a:xfrm>
              <a:off x="6940213" y="2206853"/>
              <a:ext cx="407164" cy="677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l-SI" altLang="ru-RU" sz="4400" b="1" i="0" u="none" strike="noStrike" kern="1200" cap="none" spc="0" normalizeH="0" baseline="0" noProof="0" dirty="0">
                  <a:ln>
                    <a:noFill/>
                  </a:ln>
                  <a:solidFill>
                    <a:srgbClr val="E7E6E6"/>
                  </a:solidFill>
                  <a:effectLst/>
                  <a:uLnTx/>
                  <a:uFillTx/>
                  <a:latin typeface="Arial" panose="020B0604020202020204" pitchFamily="34" charset="0"/>
                  <a:ea typeface="+mn-ea"/>
                  <a:cs typeface="+mn-cs"/>
                </a:rPr>
                <a:t>B</a:t>
              </a:r>
              <a:endParaRPr kumimoji="0" lang="ru-RU" altLang="ru-RU" sz="4400" b="0" i="0"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44" name="Freeform 101"/>
            <p:cNvSpPr>
              <a:spLocks/>
            </p:cNvSpPr>
            <p:nvPr/>
          </p:nvSpPr>
          <p:spPr bwMode="auto">
            <a:xfrm>
              <a:off x="6829425" y="663575"/>
              <a:ext cx="2217738" cy="1700213"/>
            </a:xfrm>
            <a:custGeom>
              <a:avLst/>
              <a:gdLst>
                <a:gd name="T0" fmla="*/ 2 w 582"/>
                <a:gd name="T1" fmla="*/ 304 h 446"/>
                <a:gd name="T2" fmla="*/ 30 w 582"/>
                <a:gd name="T3" fmla="*/ 253 h 446"/>
                <a:gd name="T4" fmla="*/ 196 w 582"/>
                <a:gd name="T5" fmla="*/ 39 h 446"/>
                <a:gd name="T6" fmla="*/ 222 w 582"/>
                <a:gd name="T7" fmla="*/ 13 h 446"/>
                <a:gd name="T8" fmla="*/ 270 w 582"/>
                <a:gd name="T9" fmla="*/ 4 h 446"/>
                <a:gd name="T10" fmla="*/ 490 w 582"/>
                <a:gd name="T11" fmla="*/ 0 h 446"/>
                <a:gd name="T12" fmla="*/ 582 w 582"/>
                <a:gd name="T13" fmla="*/ 179 h 446"/>
                <a:gd name="T14" fmla="*/ 574 w 582"/>
                <a:gd name="T15" fmla="*/ 182 h 446"/>
                <a:gd name="T16" fmla="*/ 539 w 582"/>
                <a:gd name="T17" fmla="*/ 200 h 446"/>
                <a:gd name="T18" fmla="*/ 521 w 582"/>
                <a:gd name="T19" fmla="*/ 208 h 446"/>
                <a:gd name="T20" fmla="*/ 506 w 582"/>
                <a:gd name="T21" fmla="*/ 216 h 446"/>
                <a:gd name="T22" fmla="*/ 446 w 582"/>
                <a:gd name="T23" fmla="*/ 257 h 446"/>
                <a:gd name="T24" fmla="*/ 403 w 582"/>
                <a:gd name="T25" fmla="*/ 272 h 446"/>
                <a:gd name="T26" fmla="*/ 381 w 582"/>
                <a:gd name="T27" fmla="*/ 277 h 446"/>
                <a:gd name="T28" fmla="*/ 370 w 582"/>
                <a:gd name="T29" fmla="*/ 284 h 446"/>
                <a:gd name="T30" fmla="*/ 354 w 582"/>
                <a:gd name="T31" fmla="*/ 296 h 446"/>
                <a:gd name="T32" fmla="*/ 328 w 582"/>
                <a:gd name="T33" fmla="*/ 320 h 446"/>
                <a:gd name="T34" fmla="*/ 282 w 582"/>
                <a:gd name="T35" fmla="*/ 372 h 446"/>
                <a:gd name="T36" fmla="*/ 274 w 582"/>
                <a:gd name="T37" fmla="*/ 385 h 446"/>
                <a:gd name="T38" fmla="*/ 267 w 582"/>
                <a:gd name="T39" fmla="*/ 401 h 446"/>
                <a:gd name="T40" fmla="*/ 248 w 582"/>
                <a:gd name="T41" fmla="*/ 428 h 446"/>
                <a:gd name="T42" fmla="*/ 213 w 582"/>
                <a:gd name="T43" fmla="*/ 436 h 446"/>
                <a:gd name="T44" fmla="*/ 203 w 582"/>
                <a:gd name="T45" fmla="*/ 423 h 446"/>
                <a:gd name="T46" fmla="*/ 229 w 582"/>
                <a:gd name="T47" fmla="*/ 321 h 446"/>
                <a:gd name="T48" fmla="*/ 279 w 582"/>
                <a:gd name="T49" fmla="*/ 231 h 446"/>
                <a:gd name="T50" fmla="*/ 276 w 582"/>
                <a:gd name="T51" fmla="*/ 196 h 446"/>
                <a:gd name="T52" fmla="*/ 251 w 582"/>
                <a:gd name="T53" fmla="*/ 172 h 446"/>
                <a:gd name="T54" fmla="*/ 210 w 582"/>
                <a:gd name="T55" fmla="*/ 186 h 446"/>
                <a:gd name="T56" fmla="*/ 174 w 582"/>
                <a:gd name="T57" fmla="*/ 214 h 446"/>
                <a:gd name="T58" fmla="*/ 49 w 582"/>
                <a:gd name="T59" fmla="*/ 336 h 446"/>
                <a:gd name="T60" fmla="*/ 2 w 582"/>
                <a:gd name="T61" fmla="*/ 304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2" h="446">
                  <a:moveTo>
                    <a:pt x="2" y="304"/>
                  </a:moveTo>
                  <a:cubicBezTo>
                    <a:pt x="5" y="285"/>
                    <a:pt x="18" y="268"/>
                    <a:pt x="30" y="253"/>
                  </a:cubicBezTo>
                  <a:cubicBezTo>
                    <a:pt x="85" y="182"/>
                    <a:pt x="140" y="111"/>
                    <a:pt x="196" y="39"/>
                  </a:cubicBezTo>
                  <a:cubicBezTo>
                    <a:pt x="203" y="30"/>
                    <a:pt x="211" y="19"/>
                    <a:pt x="222" y="13"/>
                  </a:cubicBezTo>
                  <a:cubicBezTo>
                    <a:pt x="237" y="5"/>
                    <a:pt x="254" y="4"/>
                    <a:pt x="270" y="4"/>
                  </a:cubicBezTo>
                  <a:cubicBezTo>
                    <a:pt x="344" y="3"/>
                    <a:pt x="417" y="1"/>
                    <a:pt x="490" y="0"/>
                  </a:cubicBezTo>
                  <a:cubicBezTo>
                    <a:pt x="582" y="179"/>
                    <a:pt x="582" y="179"/>
                    <a:pt x="582" y="179"/>
                  </a:cubicBezTo>
                  <a:cubicBezTo>
                    <a:pt x="579" y="180"/>
                    <a:pt x="577" y="181"/>
                    <a:pt x="574" y="182"/>
                  </a:cubicBezTo>
                  <a:cubicBezTo>
                    <a:pt x="563" y="188"/>
                    <a:pt x="551" y="194"/>
                    <a:pt x="539" y="200"/>
                  </a:cubicBezTo>
                  <a:cubicBezTo>
                    <a:pt x="533" y="202"/>
                    <a:pt x="527" y="205"/>
                    <a:pt x="521" y="208"/>
                  </a:cubicBezTo>
                  <a:cubicBezTo>
                    <a:pt x="516" y="210"/>
                    <a:pt x="510" y="213"/>
                    <a:pt x="506" y="216"/>
                  </a:cubicBezTo>
                  <a:cubicBezTo>
                    <a:pt x="488" y="233"/>
                    <a:pt x="469" y="247"/>
                    <a:pt x="446" y="257"/>
                  </a:cubicBezTo>
                  <a:cubicBezTo>
                    <a:pt x="432" y="263"/>
                    <a:pt x="418" y="268"/>
                    <a:pt x="403" y="272"/>
                  </a:cubicBezTo>
                  <a:cubicBezTo>
                    <a:pt x="395" y="274"/>
                    <a:pt x="387" y="274"/>
                    <a:pt x="381" y="277"/>
                  </a:cubicBezTo>
                  <a:cubicBezTo>
                    <a:pt x="377" y="279"/>
                    <a:pt x="374" y="281"/>
                    <a:pt x="370" y="284"/>
                  </a:cubicBezTo>
                  <a:cubicBezTo>
                    <a:pt x="366" y="287"/>
                    <a:pt x="358" y="292"/>
                    <a:pt x="354" y="296"/>
                  </a:cubicBezTo>
                  <a:cubicBezTo>
                    <a:pt x="345" y="304"/>
                    <a:pt x="336" y="312"/>
                    <a:pt x="328" y="320"/>
                  </a:cubicBezTo>
                  <a:cubicBezTo>
                    <a:pt x="312" y="337"/>
                    <a:pt x="298" y="355"/>
                    <a:pt x="282" y="372"/>
                  </a:cubicBezTo>
                  <a:cubicBezTo>
                    <a:pt x="279" y="376"/>
                    <a:pt x="277" y="381"/>
                    <a:pt x="274" y="385"/>
                  </a:cubicBezTo>
                  <a:cubicBezTo>
                    <a:pt x="272" y="391"/>
                    <a:pt x="269" y="396"/>
                    <a:pt x="267" y="401"/>
                  </a:cubicBezTo>
                  <a:cubicBezTo>
                    <a:pt x="261" y="411"/>
                    <a:pt x="256" y="420"/>
                    <a:pt x="248" y="428"/>
                  </a:cubicBezTo>
                  <a:cubicBezTo>
                    <a:pt x="239" y="438"/>
                    <a:pt x="227" y="446"/>
                    <a:pt x="213" y="436"/>
                  </a:cubicBezTo>
                  <a:cubicBezTo>
                    <a:pt x="208" y="433"/>
                    <a:pt x="205" y="428"/>
                    <a:pt x="203" y="423"/>
                  </a:cubicBezTo>
                  <a:cubicBezTo>
                    <a:pt x="189" y="388"/>
                    <a:pt x="207" y="350"/>
                    <a:pt x="229" y="321"/>
                  </a:cubicBezTo>
                  <a:cubicBezTo>
                    <a:pt x="249" y="292"/>
                    <a:pt x="273" y="265"/>
                    <a:pt x="279" y="231"/>
                  </a:cubicBezTo>
                  <a:cubicBezTo>
                    <a:pt x="281" y="219"/>
                    <a:pt x="280" y="207"/>
                    <a:pt x="276" y="196"/>
                  </a:cubicBezTo>
                  <a:cubicBezTo>
                    <a:pt x="271" y="185"/>
                    <a:pt x="262" y="176"/>
                    <a:pt x="251" y="172"/>
                  </a:cubicBezTo>
                  <a:cubicBezTo>
                    <a:pt x="235" y="167"/>
                    <a:pt x="225" y="178"/>
                    <a:pt x="210" y="186"/>
                  </a:cubicBezTo>
                  <a:cubicBezTo>
                    <a:pt x="210" y="187"/>
                    <a:pt x="184" y="204"/>
                    <a:pt x="174" y="214"/>
                  </a:cubicBezTo>
                  <a:cubicBezTo>
                    <a:pt x="138" y="252"/>
                    <a:pt x="111" y="304"/>
                    <a:pt x="49" y="336"/>
                  </a:cubicBezTo>
                  <a:cubicBezTo>
                    <a:pt x="20" y="352"/>
                    <a:pt x="0" y="330"/>
                    <a:pt x="2" y="304"/>
                  </a:cubicBezTo>
                  <a:close/>
                </a:path>
              </a:pathLst>
            </a:custGeom>
            <a:solidFill>
              <a:srgbClr val="FCD0B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102"/>
            <p:cNvSpPr>
              <a:spLocks/>
            </p:cNvSpPr>
            <p:nvPr/>
          </p:nvSpPr>
          <p:spPr bwMode="auto">
            <a:xfrm>
              <a:off x="8990013" y="1239838"/>
              <a:ext cx="57150" cy="109538"/>
            </a:xfrm>
            <a:custGeom>
              <a:avLst/>
              <a:gdLst>
                <a:gd name="T0" fmla="*/ 0 w 15"/>
                <a:gd name="T1" fmla="*/ 0 h 29"/>
                <a:gd name="T2" fmla="*/ 15 w 15"/>
                <a:gd name="T3" fmla="*/ 28 h 29"/>
                <a:gd name="T4" fmla="*/ 12 w 15"/>
                <a:gd name="T5" fmla="*/ 29 h 29"/>
                <a:gd name="T6" fmla="*/ 0 w 15"/>
                <a:gd name="T7" fmla="*/ 0 h 29"/>
              </a:gdLst>
              <a:ahLst/>
              <a:cxnLst>
                <a:cxn ang="0">
                  <a:pos x="T0" y="T1"/>
                </a:cxn>
                <a:cxn ang="0">
                  <a:pos x="T2" y="T3"/>
                </a:cxn>
                <a:cxn ang="0">
                  <a:pos x="T4" y="T5"/>
                </a:cxn>
                <a:cxn ang="0">
                  <a:pos x="T6" y="T7"/>
                </a:cxn>
              </a:cxnLst>
              <a:rect l="0" t="0" r="r" b="b"/>
              <a:pathLst>
                <a:path w="15" h="29">
                  <a:moveTo>
                    <a:pt x="0" y="0"/>
                  </a:moveTo>
                  <a:cubicBezTo>
                    <a:pt x="15" y="28"/>
                    <a:pt x="15" y="28"/>
                    <a:pt x="15" y="28"/>
                  </a:cubicBezTo>
                  <a:cubicBezTo>
                    <a:pt x="14" y="28"/>
                    <a:pt x="13" y="29"/>
                    <a:pt x="12" y="29"/>
                  </a:cubicBezTo>
                  <a:lnTo>
                    <a:pt x="0" y="0"/>
                  </a:lnTo>
                  <a:close/>
                </a:path>
              </a:pathLst>
            </a:custGeom>
            <a:solidFill>
              <a:srgbClr val="FDE0C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103"/>
            <p:cNvSpPr>
              <a:spLocks/>
            </p:cNvSpPr>
            <p:nvPr/>
          </p:nvSpPr>
          <p:spPr bwMode="auto">
            <a:xfrm>
              <a:off x="6837363" y="663575"/>
              <a:ext cx="1901825" cy="1177925"/>
            </a:xfrm>
            <a:custGeom>
              <a:avLst/>
              <a:gdLst>
                <a:gd name="T0" fmla="*/ 0 w 499"/>
                <a:gd name="T1" fmla="*/ 309 h 309"/>
                <a:gd name="T2" fmla="*/ 15 w 499"/>
                <a:gd name="T3" fmla="*/ 298 h 309"/>
                <a:gd name="T4" fmla="*/ 32 w 499"/>
                <a:gd name="T5" fmla="*/ 273 h 309"/>
                <a:gd name="T6" fmla="*/ 48 w 499"/>
                <a:gd name="T7" fmla="*/ 253 h 309"/>
                <a:gd name="T8" fmla="*/ 198 w 499"/>
                <a:gd name="T9" fmla="*/ 59 h 309"/>
                <a:gd name="T10" fmla="*/ 225 w 499"/>
                <a:gd name="T11" fmla="*/ 33 h 309"/>
                <a:gd name="T12" fmla="*/ 273 w 499"/>
                <a:gd name="T13" fmla="*/ 24 h 309"/>
                <a:gd name="T14" fmla="*/ 499 w 499"/>
                <a:gd name="T15" fmla="*/ 21 h 309"/>
                <a:gd name="T16" fmla="*/ 488 w 499"/>
                <a:gd name="T17" fmla="*/ 0 h 309"/>
                <a:gd name="T18" fmla="*/ 268 w 499"/>
                <a:gd name="T19" fmla="*/ 4 h 309"/>
                <a:gd name="T20" fmla="*/ 220 w 499"/>
                <a:gd name="T21" fmla="*/ 13 h 309"/>
                <a:gd name="T22" fmla="*/ 194 w 499"/>
                <a:gd name="T23" fmla="*/ 39 h 309"/>
                <a:gd name="T24" fmla="*/ 44 w 499"/>
                <a:gd name="T25" fmla="*/ 232 h 309"/>
                <a:gd name="T26" fmla="*/ 28 w 499"/>
                <a:gd name="T27" fmla="*/ 253 h 309"/>
                <a:gd name="T28" fmla="*/ 0 w 499"/>
                <a:gd name="T29" fmla="*/ 304 h 309"/>
                <a:gd name="T30" fmla="*/ 0 w 499"/>
                <a:gd name="T31" fmla="*/ 307 h 309"/>
                <a:gd name="T32" fmla="*/ 0 w 499"/>
                <a:gd name="T33" fmla="*/ 309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9" h="309">
                  <a:moveTo>
                    <a:pt x="0" y="309"/>
                  </a:moveTo>
                  <a:cubicBezTo>
                    <a:pt x="4" y="306"/>
                    <a:pt x="10" y="302"/>
                    <a:pt x="15" y="298"/>
                  </a:cubicBezTo>
                  <a:cubicBezTo>
                    <a:pt x="20" y="289"/>
                    <a:pt x="26" y="281"/>
                    <a:pt x="32" y="273"/>
                  </a:cubicBezTo>
                  <a:cubicBezTo>
                    <a:pt x="38" y="266"/>
                    <a:pt x="43" y="259"/>
                    <a:pt x="48" y="253"/>
                  </a:cubicBezTo>
                  <a:cubicBezTo>
                    <a:pt x="98" y="188"/>
                    <a:pt x="148" y="124"/>
                    <a:pt x="198" y="59"/>
                  </a:cubicBezTo>
                  <a:cubicBezTo>
                    <a:pt x="206" y="49"/>
                    <a:pt x="214" y="39"/>
                    <a:pt x="225" y="33"/>
                  </a:cubicBezTo>
                  <a:cubicBezTo>
                    <a:pt x="239" y="24"/>
                    <a:pt x="256" y="24"/>
                    <a:pt x="273" y="24"/>
                  </a:cubicBezTo>
                  <a:cubicBezTo>
                    <a:pt x="341" y="22"/>
                    <a:pt x="428" y="22"/>
                    <a:pt x="499" y="21"/>
                  </a:cubicBezTo>
                  <a:cubicBezTo>
                    <a:pt x="488" y="0"/>
                    <a:pt x="488" y="0"/>
                    <a:pt x="488" y="0"/>
                  </a:cubicBezTo>
                  <a:cubicBezTo>
                    <a:pt x="415" y="1"/>
                    <a:pt x="342" y="3"/>
                    <a:pt x="268" y="4"/>
                  </a:cubicBezTo>
                  <a:cubicBezTo>
                    <a:pt x="252" y="4"/>
                    <a:pt x="235" y="5"/>
                    <a:pt x="220" y="13"/>
                  </a:cubicBezTo>
                  <a:cubicBezTo>
                    <a:pt x="209" y="19"/>
                    <a:pt x="201" y="30"/>
                    <a:pt x="194" y="39"/>
                  </a:cubicBezTo>
                  <a:cubicBezTo>
                    <a:pt x="144" y="103"/>
                    <a:pt x="94" y="168"/>
                    <a:pt x="44" y="232"/>
                  </a:cubicBezTo>
                  <a:cubicBezTo>
                    <a:pt x="39" y="239"/>
                    <a:pt x="33" y="246"/>
                    <a:pt x="28" y="253"/>
                  </a:cubicBezTo>
                  <a:cubicBezTo>
                    <a:pt x="16" y="268"/>
                    <a:pt x="3" y="285"/>
                    <a:pt x="0" y="304"/>
                  </a:cubicBezTo>
                  <a:cubicBezTo>
                    <a:pt x="0" y="305"/>
                    <a:pt x="0" y="306"/>
                    <a:pt x="0" y="307"/>
                  </a:cubicBezTo>
                  <a:cubicBezTo>
                    <a:pt x="0" y="308"/>
                    <a:pt x="0" y="309"/>
                    <a:pt x="0" y="309"/>
                  </a:cubicBezTo>
                  <a:close/>
                </a:path>
              </a:pathLst>
            </a:custGeom>
            <a:solidFill>
              <a:srgbClr val="FDE0C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104"/>
            <p:cNvSpPr>
              <a:spLocks/>
            </p:cNvSpPr>
            <p:nvPr/>
          </p:nvSpPr>
          <p:spPr bwMode="auto">
            <a:xfrm>
              <a:off x="7550150" y="1482725"/>
              <a:ext cx="365125" cy="790575"/>
            </a:xfrm>
            <a:custGeom>
              <a:avLst/>
              <a:gdLst>
                <a:gd name="T0" fmla="*/ 40 w 96"/>
                <a:gd name="T1" fmla="*/ 106 h 207"/>
                <a:gd name="T2" fmla="*/ 90 w 96"/>
                <a:gd name="T3" fmla="*/ 16 h 207"/>
                <a:gd name="T4" fmla="*/ 91 w 96"/>
                <a:gd name="T5" fmla="*/ 0 h 207"/>
                <a:gd name="T6" fmla="*/ 91 w 96"/>
                <a:gd name="T7" fmla="*/ 1 h 207"/>
                <a:gd name="T8" fmla="*/ 94 w 96"/>
                <a:gd name="T9" fmla="*/ 36 h 207"/>
                <a:gd name="T10" fmla="*/ 44 w 96"/>
                <a:gd name="T11" fmla="*/ 125 h 207"/>
                <a:gd name="T12" fmla="*/ 13 w 96"/>
                <a:gd name="T13" fmla="*/ 207 h 207"/>
                <a:gd name="T14" fmla="*/ 40 w 96"/>
                <a:gd name="T15" fmla="*/ 106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207">
                  <a:moveTo>
                    <a:pt x="40" y="106"/>
                  </a:moveTo>
                  <a:cubicBezTo>
                    <a:pt x="60" y="77"/>
                    <a:pt x="84" y="50"/>
                    <a:pt x="90" y="16"/>
                  </a:cubicBezTo>
                  <a:cubicBezTo>
                    <a:pt x="91" y="11"/>
                    <a:pt x="91" y="5"/>
                    <a:pt x="91" y="0"/>
                  </a:cubicBezTo>
                  <a:cubicBezTo>
                    <a:pt x="91" y="0"/>
                    <a:pt x="91" y="0"/>
                    <a:pt x="91" y="1"/>
                  </a:cubicBezTo>
                  <a:cubicBezTo>
                    <a:pt x="96" y="12"/>
                    <a:pt x="96" y="24"/>
                    <a:pt x="94" y="36"/>
                  </a:cubicBezTo>
                  <a:cubicBezTo>
                    <a:pt x="89" y="70"/>
                    <a:pt x="64" y="97"/>
                    <a:pt x="44" y="125"/>
                  </a:cubicBezTo>
                  <a:cubicBezTo>
                    <a:pt x="27" y="149"/>
                    <a:pt x="11" y="178"/>
                    <a:pt x="13" y="207"/>
                  </a:cubicBezTo>
                  <a:cubicBezTo>
                    <a:pt x="0" y="172"/>
                    <a:pt x="18" y="135"/>
                    <a:pt x="40" y="106"/>
                  </a:cubicBezTo>
                  <a:close/>
                </a:path>
              </a:pathLst>
            </a:custGeom>
            <a:solidFill>
              <a:srgbClr val="FDE0C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105"/>
            <p:cNvSpPr>
              <a:spLocks/>
            </p:cNvSpPr>
            <p:nvPr/>
          </p:nvSpPr>
          <p:spPr bwMode="auto">
            <a:xfrm>
              <a:off x="6859588" y="1258888"/>
              <a:ext cx="930275" cy="723900"/>
            </a:xfrm>
            <a:custGeom>
              <a:avLst/>
              <a:gdLst>
                <a:gd name="T0" fmla="*/ 25 w 244"/>
                <a:gd name="T1" fmla="*/ 169 h 190"/>
                <a:gd name="T2" fmla="*/ 150 w 244"/>
                <a:gd name="T3" fmla="*/ 47 h 190"/>
                <a:gd name="T4" fmla="*/ 187 w 244"/>
                <a:gd name="T5" fmla="*/ 19 h 190"/>
                <a:gd name="T6" fmla="*/ 227 w 244"/>
                <a:gd name="T7" fmla="*/ 5 h 190"/>
                <a:gd name="T8" fmla="*/ 244 w 244"/>
                <a:gd name="T9" fmla="*/ 17 h 190"/>
                <a:gd name="T10" fmla="*/ 243 w 244"/>
                <a:gd name="T11" fmla="*/ 16 h 190"/>
                <a:gd name="T12" fmla="*/ 202 w 244"/>
                <a:gd name="T13" fmla="*/ 30 h 190"/>
                <a:gd name="T14" fmla="*/ 166 w 244"/>
                <a:gd name="T15" fmla="*/ 58 h 190"/>
                <a:gd name="T16" fmla="*/ 41 w 244"/>
                <a:gd name="T17" fmla="*/ 180 h 190"/>
                <a:gd name="T18" fmla="*/ 0 w 244"/>
                <a:gd name="T19" fmla="*/ 174 h 190"/>
                <a:gd name="T20" fmla="*/ 25 w 244"/>
                <a:gd name="T21" fmla="*/ 16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190">
                  <a:moveTo>
                    <a:pt x="25" y="169"/>
                  </a:moveTo>
                  <a:cubicBezTo>
                    <a:pt x="87" y="137"/>
                    <a:pt x="114" y="85"/>
                    <a:pt x="150" y="47"/>
                  </a:cubicBezTo>
                  <a:cubicBezTo>
                    <a:pt x="160" y="36"/>
                    <a:pt x="186" y="20"/>
                    <a:pt x="187" y="19"/>
                  </a:cubicBezTo>
                  <a:cubicBezTo>
                    <a:pt x="201" y="11"/>
                    <a:pt x="211" y="0"/>
                    <a:pt x="227" y="5"/>
                  </a:cubicBezTo>
                  <a:cubicBezTo>
                    <a:pt x="234" y="7"/>
                    <a:pt x="240" y="11"/>
                    <a:pt x="244" y="17"/>
                  </a:cubicBezTo>
                  <a:cubicBezTo>
                    <a:pt x="244" y="16"/>
                    <a:pt x="244" y="16"/>
                    <a:pt x="243" y="16"/>
                  </a:cubicBezTo>
                  <a:cubicBezTo>
                    <a:pt x="227" y="11"/>
                    <a:pt x="217" y="22"/>
                    <a:pt x="202" y="30"/>
                  </a:cubicBezTo>
                  <a:cubicBezTo>
                    <a:pt x="202" y="31"/>
                    <a:pt x="176" y="48"/>
                    <a:pt x="166" y="58"/>
                  </a:cubicBezTo>
                  <a:cubicBezTo>
                    <a:pt x="130" y="96"/>
                    <a:pt x="103" y="148"/>
                    <a:pt x="41" y="180"/>
                  </a:cubicBezTo>
                  <a:cubicBezTo>
                    <a:pt x="23" y="190"/>
                    <a:pt x="8" y="185"/>
                    <a:pt x="0" y="174"/>
                  </a:cubicBezTo>
                  <a:cubicBezTo>
                    <a:pt x="8" y="175"/>
                    <a:pt x="16" y="174"/>
                    <a:pt x="25" y="169"/>
                  </a:cubicBezTo>
                  <a:close/>
                </a:path>
              </a:pathLst>
            </a:custGeom>
            <a:solidFill>
              <a:srgbClr val="F0B29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106"/>
            <p:cNvSpPr>
              <a:spLocks/>
            </p:cNvSpPr>
            <p:nvPr/>
          </p:nvSpPr>
          <p:spPr bwMode="auto">
            <a:xfrm>
              <a:off x="8704263" y="1028700"/>
              <a:ext cx="339725" cy="412750"/>
            </a:xfrm>
            <a:custGeom>
              <a:avLst/>
              <a:gdLst>
                <a:gd name="T0" fmla="*/ 0 w 89"/>
                <a:gd name="T1" fmla="*/ 108 h 108"/>
                <a:gd name="T2" fmla="*/ 14 w 89"/>
                <a:gd name="T3" fmla="*/ 0 h 108"/>
                <a:gd name="T4" fmla="*/ 47 w 89"/>
                <a:gd name="T5" fmla="*/ 0 h 108"/>
                <a:gd name="T6" fmla="*/ 89 w 89"/>
                <a:gd name="T7" fmla="*/ 83 h 108"/>
                <a:gd name="T8" fmla="*/ 0 w 89"/>
                <a:gd name="T9" fmla="*/ 108 h 108"/>
              </a:gdLst>
              <a:ahLst/>
              <a:cxnLst>
                <a:cxn ang="0">
                  <a:pos x="T0" y="T1"/>
                </a:cxn>
                <a:cxn ang="0">
                  <a:pos x="T2" y="T3"/>
                </a:cxn>
                <a:cxn ang="0">
                  <a:pos x="T4" y="T5"/>
                </a:cxn>
                <a:cxn ang="0">
                  <a:pos x="T6" y="T7"/>
                </a:cxn>
                <a:cxn ang="0">
                  <a:pos x="T8" y="T9"/>
                </a:cxn>
              </a:cxnLst>
              <a:rect l="0" t="0" r="r" b="b"/>
              <a:pathLst>
                <a:path w="89" h="108">
                  <a:moveTo>
                    <a:pt x="0" y="108"/>
                  </a:moveTo>
                  <a:cubicBezTo>
                    <a:pt x="19" y="68"/>
                    <a:pt x="14" y="0"/>
                    <a:pt x="14" y="0"/>
                  </a:cubicBezTo>
                  <a:cubicBezTo>
                    <a:pt x="47" y="0"/>
                    <a:pt x="47" y="0"/>
                    <a:pt x="47" y="0"/>
                  </a:cubicBezTo>
                  <a:cubicBezTo>
                    <a:pt x="89" y="83"/>
                    <a:pt x="89" y="83"/>
                    <a:pt x="89" y="83"/>
                  </a:cubicBezTo>
                  <a:lnTo>
                    <a:pt x="0" y="108"/>
                  </a:lnTo>
                  <a:close/>
                </a:path>
              </a:pathLst>
            </a:custGeom>
            <a:solidFill>
              <a:srgbClr val="F0B29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107"/>
            <p:cNvSpPr>
              <a:spLocks/>
            </p:cNvSpPr>
            <p:nvPr/>
          </p:nvSpPr>
          <p:spPr bwMode="auto">
            <a:xfrm>
              <a:off x="7675563" y="1284288"/>
              <a:ext cx="1368425" cy="1060450"/>
            </a:xfrm>
            <a:custGeom>
              <a:avLst/>
              <a:gdLst>
                <a:gd name="T0" fmla="*/ 0 w 359"/>
                <a:gd name="T1" fmla="*/ 277 h 278"/>
                <a:gd name="T2" fmla="*/ 13 w 359"/>
                <a:gd name="T3" fmla="*/ 275 h 278"/>
                <a:gd name="T4" fmla="*/ 20 w 359"/>
                <a:gd name="T5" fmla="*/ 271 h 278"/>
                <a:gd name="T6" fmla="*/ 20 w 359"/>
                <a:gd name="T7" fmla="*/ 271 h 278"/>
                <a:gd name="T8" fmla="*/ 24 w 359"/>
                <a:gd name="T9" fmla="*/ 267 h 278"/>
                <a:gd name="T10" fmla="*/ 26 w 359"/>
                <a:gd name="T11" fmla="*/ 265 h 278"/>
                <a:gd name="T12" fmla="*/ 45 w 359"/>
                <a:gd name="T13" fmla="*/ 238 h 278"/>
                <a:gd name="T14" fmla="*/ 52 w 359"/>
                <a:gd name="T15" fmla="*/ 222 h 278"/>
                <a:gd name="T16" fmla="*/ 58 w 359"/>
                <a:gd name="T17" fmla="*/ 211 h 278"/>
                <a:gd name="T18" fmla="*/ 60 w 359"/>
                <a:gd name="T19" fmla="*/ 209 h 278"/>
                <a:gd name="T20" fmla="*/ 106 w 359"/>
                <a:gd name="T21" fmla="*/ 157 h 278"/>
                <a:gd name="T22" fmla="*/ 132 w 359"/>
                <a:gd name="T23" fmla="*/ 133 h 278"/>
                <a:gd name="T24" fmla="*/ 148 w 359"/>
                <a:gd name="T25" fmla="*/ 121 h 278"/>
                <a:gd name="T26" fmla="*/ 158 w 359"/>
                <a:gd name="T27" fmla="*/ 114 h 278"/>
                <a:gd name="T28" fmla="*/ 181 w 359"/>
                <a:gd name="T29" fmla="*/ 109 h 278"/>
                <a:gd name="T30" fmla="*/ 224 w 359"/>
                <a:gd name="T31" fmla="*/ 94 h 278"/>
                <a:gd name="T32" fmla="*/ 284 w 359"/>
                <a:gd name="T33" fmla="*/ 53 h 278"/>
                <a:gd name="T34" fmla="*/ 299 w 359"/>
                <a:gd name="T35" fmla="*/ 45 h 278"/>
                <a:gd name="T36" fmla="*/ 317 w 359"/>
                <a:gd name="T37" fmla="*/ 37 h 278"/>
                <a:gd name="T38" fmla="*/ 352 w 359"/>
                <a:gd name="T39" fmla="*/ 19 h 278"/>
                <a:gd name="T40" fmla="*/ 359 w 359"/>
                <a:gd name="T41" fmla="*/ 16 h 278"/>
                <a:gd name="T42" fmla="*/ 351 w 359"/>
                <a:gd name="T43" fmla="*/ 0 h 278"/>
                <a:gd name="T44" fmla="*/ 337 w 359"/>
                <a:gd name="T45" fmla="*/ 8 h 278"/>
                <a:gd name="T46" fmla="*/ 301 w 359"/>
                <a:gd name="T47" fmla="*/ 25 h 278"/>
                <a:gd name="T48" fmla="*/ 283 w 359"/>
                <a:gd name="T49" fmla="*/ 34 h 278"/>
                <a:gd name="T50" fmla="*/ 268 w 359"/>
                <a:gd name="T51" fmla="*/ 42 h 278"/>
                <a:gd name="T52" fmla="*/ 209 w 359"/>
                <a:gd name="T53" fmla="*/ 83 h 278"/>
                <a:gd name="T54" fmla="*/ 165 w 359"/>
                <a:gd name="T55" fmla="*/ 98 h 278"/>
                <a:gd name="T56" fmla="*/ 143 w 359"/>
                <a:gd name="T57" fmla="*/ 103 h 278"/>
                <a:gd name="T58" fmla="*/ 132 w 359"/>
                <a:gd name="T59" fmla="*/ 110 h 278"/>
                <a:gd name="T60" fmla="*/ 116 w 359"/>
                <a:gd name="T61" fmla="*/ 122 h 278"/>
                <a:gd name="T62" fmla="*/ 90 w 359"/>
                <a:gd name="T63" fmla="*/ 146 h 278"/>
                <a:gd name="T64" fmla="*/ 44 w 359"/>
                <a:gd name="T65" fmla="*/ 198 h 278"/>
                <a:gd name="T66" fmla="*/ 37 w 359"/>
                <a:gd name="T67" fmla="*/ 211 h 278"/>
                <a:gd name="T68" fmla="*/ 35 w 359"/>
                <a:gd name="T69" fmla="*/ 214 h 278"/>
                <a:gd name="T70" fmla="*/ 29 w 359"/>
                <a:gd name="T71" fmla="*/ 227 h 278"/>
                <a:gd name="T72" fmla="*/ 10 w 359"/>
                <a:gd name="T73" fmla="*/ 254 h 278"/>
                <a:gd name="T74" fmla="*/ 3 w 359"/>
                <a:gd name="T75" fmla="*/ 263 h 278"/>
                <a:gd name="T76" fmla="*/ 0 w 359"/>
                <a:gd name="T77"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278">
                  <a:moveTo>
                    <a:pt x="0" y="277"/>
                  </a:moveTo>
                  <a:cubicBezTo>
                    <a:pt x="5" y="278"/>
                    <a:pt x="9" y="277"/>
                    <a:pt x="13" y="275"/>
                  </a:cubicBezTo>
                  <a:cubicBezTo>
                    <a:pt x="15" y="274"/>
                    <a:pt x="18" y="273"/>
                    <a:pt x="20" y="271"/>
                  </a:cubicBezTo>
                  <a:cubicBezTo>
                    <a:pt x="20" y="271"/>
                    <a:pt x="20" y="271"/>
                    <a:pt x="20" y="271"/>
                  </a:cubicBezTo>
                  <a:cubicBezTo>
                    <a:pt x="21" y="270"/>
                    <a:pt x="23" y="269"/>
                    <a:pt x="24" y="267"/>
                  </a:cubicBezTo>
                  <a:cubicBezTo>
                    <a:pt x="25" y="267"/>
                    <a:pt x="25" y="266"/>
                    <a:pt x="26" y="265"/>
                  </a:cubicBezTo>
                  <a:cubicBezTo>
                    <a:pt x="34" y="257"/>
                    <a:pt x="39" y="248"/>
                    <a:pt x="45" y="238"/>
                  </a:cubicBezTo>
                  <a:cubicBezTo>
                    <a:pt x="47" y="233"/>
                    <a:pt x="50" y="228"/>
                    <a:pt x="52" y="222"/>
                  </a:cubicBezTo>
                  <a:cubicBezTo>
                    <a:pt x="54" y="219"/>
                    <a:pt x="56" y="214"/>
                    <a:pt x="58" y="211"/>
                  </a:cubicBezTo>
                  <a:cubicBezTo>
                    <a:pt x="59" y="210"/>
                    <a:pt x="59" y="210"/>
                    <a:pt x="60" y="209"/>
                  </a:cubicBezTo>
                  <a:cubicBezTo>
                    <a:pt x="76" y="192"/>
                    <a:pt x="90" y="174"/>
                    <a:pt x="106" y="157"/>
                  </a:cubicBezTo>
                  <a:cubicBezTo>
                    <a:pt x="114" y="149"/>
                    <a:pt x="123" y="141"/>
                    <a:pt x="132" y="133"/>
                  </a:cubicBezTo>
                  <a:cubicBezTo>
                    <a:pt x="136" y="129"/>
                    <a:pt x="144" y="124"/>
                    <a:pt x="148" y="121"/>
                  </a:cubicBezTo>
                  <a:cubicBezTo>
                    <a:pt x="152" y="118"/>
                    <a:pt x="155" y="116"/>
                    <a:pt x="158" y="114"/>
                  </a:cubicBezTo>
                  <a:cubicBezTo>
                    <a:pt x="165" y="111"/>
                    <a:pt x="174" y="111"/>
                    <a:pt x="181" y="109"/>
                  </a:cubicBezTo>
                  <a:cubicBezTo>
                    <a:pt x="196" y="105"/>
                    <a:pt x="210" y="100"/>
                    <a:pt x="224" y="94"/>
                  </a:cubicBezTo>
                  <a:cubicBezTo>
                    <a:pt x="247" y="84"/>
                    <a:pt x="266" y="70"/>
                    <a:pt x="284" y="53"/>
                  </a:cubicBezTo>
                  <a:cubicBezTo>
                    <a:pt x="288" y="50"/>
                    <a:pt x="294" y="47"/>
                    <a:pt x="299" y="45"/>
                  </a:cubicBezTo>
                  <a:cubicBezTo>
                    <a:pt x="305" y="42"/>
                    <a:pt x="311" y="39"/>
                    <a:pt x="317" y="37"/>
                  </a:cubicBezTo>
                  <a:cubicBezTo>
                    <a:pt x="329" y="31"/>
                    <a:pt x="341" y="25"/>
                    <a:pt x="352" y="19"/>
                  </a:cubicBezTo>
                  <a:cubicBezTo>
                    <a:pt x="355" y="18"/>
                    <a:pt x="357" y="17"/>
                    <a:pt x="359" y="16"/>
                  </a:cubicBezTo>
                  <a:cubicBezTo>
                    <a:pt x="351" y="0"/>
                    <a:pt x="351" y="0"/>
                    <a:pt x="351" y="0"/>
                  </a:cubicBezTo>
                  <a:cubicBezTo>
                    <a:pt x="344" y="4"/>
                    <a:pt x="338" y="8"/>
                    <a:pt x="337" y="8"/>
                  </a:cubicBezTo>
                  <a:cubicBezTo>
                    <a:pt x="325" y="14"/>
                    <a:pt x="313" y="20"/>
                    <a:pt x="301" y="25"/>
                  </a:cubicBezTo>
                  <a:cubicBezTo>
                    <a:pt x="295" y="28"/>
                    <a:pt x="289" y="31"/>
                    <a:pt x="283" y="34"/>
                  </a:cubicBezTo>
                  <a:cubicBezTo>
                    <a:pt x="278" y="36"/>
                    <a:pt x="272" y="38"/>
                    <a:pt x="268" y="42"/>
                  </a:cubicBezTo>
                  <a:cubicBezTo>
                    <a:pt x="250" y="59"/>
                    <a:pt x="231" y="73"/>
                    <a:pt x="209" y="83"/>
                  </a:cubicBezTo>
                  <a:cubicBezTo>
                    <a:pt x="195" y="89"/>
                    <a:pt x="180" y="94"/>
                    <a:pt x="165" y="98"/>
                  </a:cubicBezTo>
                  <a:cubicBezTo>
                    <a:pt x="158" y="100"/>
                    <a:pt x="149" y="100"/>
                    <a:pt x="143" y="103"/>
                  </a:cubicBezTo>
                  <a:cubicBezTo>
                    <a:pt x="139" y="105"/>
                    <a:pt x="136" y="107"/>
                    <a:pt x="132" y="110"/>
                  </a:cubicBezTo>
                  <a:cubicBezTo>
                    <a:pt x="128" y="113"/>
                    <a:pt x="120" y="118"/>
                    <a:pt x="116" y="122"/>
                  </a:cubicBezTo>
                  <a:cubicBezTo>
                    <a:pt x="107" y="130"/>
                    <a:pt x="99" y="138"/>
                    <a:pt x="90" y="146"/>
                  </a:cubicBezTo>
                  <a:cubicBezTo>
                    <a:pt x="74" y="163"/>
                    <a:pt x="60" y="181"/>
                    <a:pt x="44" y="198"/>
                  </a:cubicBezTo>
                  <a:cubicBezTo>
                    <a:pt x="41" y="202"/>
                    <a:pt x="39" y="207"/>
                    <a:pt x="37" y="211"/>
                  </a:cubicBezTo>
                  <a:cubicBezTo>
                    <a:pt x="36" y="212"/>
                    <a:pt x="36" y="213"/>
                    <a:pt x="35" y="214"/>
                  </a:cubicBezTo>
                  <a:cubicBezTo>
                    <a:pt x="33" y="218"/>
                    <a:pt x="31" y="222"/>
                    <a:pt x="29" y="227"/>
                  </a:cubicBezTo>
                  <a:cubicBezTo>
                    <a:pt x="24" y="236"/>
                    <a:pt x="18" y="246"/>
                    <a:pt x="10" y="254"/>
                  </a:cubicBezTo>
                  <a:cubicBezTo>
                    <a:pt x="8" y="256"/>
                    <a:pt x="6" y="259"/>
                    <a:pt x="3" y="263"/>
                  </a:cubicBezTo>
                  <a:cubicBezTo>
                    <a:pt x="2" y="268"/>
                    <a:pt x="1" y="273"/>
                    <a:pt x="0" y="277"/>
                  </a:cubicBezTo>
                  <a:close/>
                </a:path>
              </a:pathLst>
            </a:custGeom>
            <a:solidFill>
              <a:srgbClr val="F0B29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108"/>
            <p:cNvSpPr>
              <a:spLocks/>
            </p:cNvSpPr>
            <p:nvPr/>
          </p:nvSpPr>
          <p:spPr bwMode="auto">
            <a:xfrm>
              <a:off x="7675563" y="2089150"/>
              <a:ext cx="220663" cy="255588"/>
            </a:xfrm>
            <a:custGeom>
              <a:avLst/>
              <a:gdLst>
                <a:gd name="T0" fmla="*/ 0 w 58"/>
                <a:gd name="T1" fmla="*/ 66 h 67"/>
                <a:gd name="T2" fmla="*/ 13 w 58"/>
                <a:gd name="T3" fmla="*/ 64 h 67"/>
                <a:gd name="T4" fmla="*/ 20 w 58"/>
                <a:gd name="T5" fmla="*/ 60 h 67"/>
                <a:gd name="T6" fmla="*/ 20 w 58"/>
                <a:gd name="T7" fmla="*/ 60 h 67"/>
                <a:gd name="T8" fmla="*/ 24 w 58"/>
                <a:gd name="T9" fmla="*/ 56 h 67"/>
                <a:gd name="T10" fmla="*/ 26 w 58"/>
                <a:gd name="T11" fmla="*/ 54 h 67"/>
                <a:gd name="T12" fmla="*/ 45 w 58"/>
                <a:gd name="T13" fmla="*/ 27 h 67"/>
                <a:gd name="T14" fmla="*/ 52 w 58"/>
                <a:gd name="T15" fmla="*/ 11 h 67"/>
                <a:gd name="T16" fmla="*/ 58 w 58"/>
                <a:gd name="T17" fmla="*/ 0 h 67"/>
                <a:gd name="T18" fmla="*/ 35 w 58"/>
                <a:gd name="T19" fmla="*/ 3 h 67"/>
                <a:gd name="T20" fmla="*/ 18 w 58"/>
                <a:gd name="T21" fmla="*/ 13 h 67"/>
                <a:gd name="T22" fmla="*/ 3 w 58"/>
                <a:gd name="T23" fmla="*/ 52 h 67"/>
                <a:gd name="T24" fmla="*/ 0 w 58"/>
                <a:gd name="T25"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67">
                  <a:moveTo>
                    <a:pt x="0" y="66"/>
                  </a:moveTo>
                  <a:cubicBezTo>
                    <a:pt x="5" y="67"/>
                    <a:pt x="9" y="66"/>
                    <a:pt x="13" y="64"/>
                  </a:cubicBezTo>
                  <a:cubicBezTo>
                    <a:pt x="15" y="63"/>
                    <a:pt x="18" y="62"/>
                    <a:pt x="20" y="60"/>
                  </a:cubicBezTo>
                  <a:cubicBezTo>
                    <a:pt x="20" y="60"/>
                    <a:pt x="20" y="60"/>
                    <a:pt x="20" y="60"/>
                  </a:cubicBezTo>
                  <a:cubicBezTo>
                    <a:pt x="21" y="59"/>
                    <a:pt x="23" y="58"/>
                    <a:pt x="24" y="56"/>
                  </a:cubicBezTo>
                  <a:cubicBezTo>
                    <a:pt x="25" y="56"/>
                    <a:pt x="25" y="55"/>
                    <a:pt x="26" y="54"/>
                  </a:cubicBezTo>
                  <a:cubicBezTo>
                    <a:pt x="34" y="46"/>
                    <a:pt x="39" y="37"/>
                    <a:pt x="45" y="27"/>
                  </a:cubicBezTo>
                  <a:cubicBezTo>
                    <a:pt x="47" y="22"/>
                    <a:pt x="50" y="17"/>
                    <a:pt x="52" y="11"/>
                  </a:cubicBezTo>
                  <a:cubicBezTo>
                    <a:pt x="54" y="8"/>
                    <a:pt x="56" y="3"/>
                    <a:pt x="58" y="0"/>
                  </a:cubicBezTo>
                  <a:cubicBezTo>
                    <a:pt x="50" y="0"/>
                    <a:pt x="42" y="1"/>
                    <a:pt x="35" y="3"/>
                  </a:cubicBezTo>
                  <a:cubicBezTo>
                    <a:pt x="29" y="5"/>
                    <a:pt x="22" y="8"/>
                    <a:pt x="18" y="13"/>
                  </a:cubicBezTo>
                  <a:cubicBezTo>
                    <a:pt x="11" y="20"/>
                    <a:pt x="6" y="37"/>
                    <a:pt x="3" y="52"/>
                  </a:cubicBezTo>
                  <a:cubicBezTo>
                    <a:pt x="2" y="57"/>
                    <a:pt x="1" y="62"/>
                    <a:pt x="0" y="66"/>
                  </a:cubicBezTo>
                  <a:close/>
                </a:path>
              </a:pathLst>
            </a:custGeom>
            <a:solidFill>
              <a:srgbClr val="F7EAD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109"/>
            <p:cNvSpPr>
              <a:spLocks/>
            </p:cNvSpPr>
            <p:nvPr/>
          </p:nvSpPr>
          <p:spPr bwMode="auto">
            <a:xfrm>
              <a:off x="6837363" y="1547813"/>
              <a:ext cx="185738" cy="293688"/>
            </a:xfrm>
            <a:custGeom>
              <a:avLst/>
              <a:gdLst>
                <a:gd name="T0" fmla="*/ 0 w 49"/>
                <a:gd name="T1" fmla="*/ 77 h 77"/>
                <a:gd name="T2" fmla="*/ 15 w 49"/>
                <a:gd name="T3" fmla="*/ 66 h 77"/>
                <a:gd name="T4" fmla="*/ 42 w 49"/>
                <a:gd name="T5" fmla="*/ 37 h 77"/>
                <a:gd name="T6" fmla="*/ 48 w 49"/>
                <a:gd name="T7" fmla="*/ 21 h 77"/>
                <a:gd name="T8" fmla="*/ 44 w 49"/>
                <a:gd name="T9" fmla="*/ 0 h 77"/>
                <a:gd name="T10" fmla="*/ 28 w 49"/>
                <a:gd name="T11" fmla="*/ 21 h 77"/>
                <a:gd name="T12" fmla="*/ 0 w 49"/>
                <a:gd name="T13" fmla="*/ 72 h 77"/>
                <a:gd name="T14" fmla="*/ 0 w 49"/>
                <a:gd name="T15" fmla="*/ 75 h 77"/>
                <a:gd name="T16" fmla="*/ 0 w 49"/>
                <a:gd name="T1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7">
                  <a:moveTo>
                    <a:pt x="0" y="77"/>
                  </a:moveTo>
                  <a:cubicBezTo>
                    <a:pt x="4" y="74"/>
                    <a:pt x="10" y="70"/>
                    <a:pt x="15" y="66"/>
                  </a:cubicBezTo>
                  <a:cubicBezTo>
                    <a:pt x="25" y="57"/>
                    <a:pt x="36" y="46"/>
                    <a:pt x="42" y="37"/>
                  </a:cubicBezTo>
                  <a:cubicBezTo>
                    <a:pt x="45" y="31"/>
                    <a:pt x="47" y="26"/>
                    <a:pt x="48" y="21"/>
                  </a:cubicBezTo>
                  <a:cubicBezTo>
                    <a:pt x="49" y="12"/>
                    <a:pt x="47" y="5"/>
                    <a:pt x="44" y="0"/>
                  </a:cubicBezTo>
                  <a:cubicBezTo>
                    <a:pt x="39" y="7"/>
                    <a:pt x="33" y="14"/>
                    <a:pt x="28" y="21"/>
                  </a:cubicBezTo>
                  <a:cubicBezTo>
                    <a:pt x="16" y="36"/>
                    <a:pt x="3" y="53"/>
                    <a:pt x="0" y="72"/>
                  </a:cubicBezTo>
                  <a:cubicBezTo>
                    <a:pt x="0" y="73"/>
                    <a:pt x="0" y="74"/>
                    <a:pt x="0" y="75"/>
                  </a:cubicBezTo>
                  <a:cubicBezTo>
                    <a:pt x="0" y="76"/>
                    <a:pt x="0" y="77"/>
                    <a:pt x="0" y="77"/>
                  </a:cubicBezTo>
                  <a:close/>
                </a:path>
              </a:pathLst>
            </a:custGeom>
            <a:solidFill>
              <a:srgbClr val="F7EAD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110"/>
            <p:cNvSpPr>
              <a:spLocks/>
            </p:cNvSpPr>
            <p:nvPr/>
          </p:nvSpPr>
          <p:spPr bwMode="auto">
            <a:xfrm>
              <a:off x="8670925" y="517525"/>
              <a:ext cx="395288" cy="1022350"/>
            </a:xfrm>
            <a:custGeom>
              <a:avLst/>
              <a:gdLst>
                <a:gd name="T0" fmla="*/ 208 w 249"/>
                <a:gd name="T1" fmla="*/ 397 h 644"/>
                <a:gd name="T2" fmla="*/ 134 w 249"/>
                <a:gd name="T3" fmla="*/ 0 h 644"/>
                <a:gd name="T4" fmla="*/ 0 w 249"/>
                <a:gd name="T5" fmla="*/ 27 h 644"/>
                <a:gd name="T6" fmla="*/ 9 w 249"/>
                <a:gd name="T7" fmla="*/ 87 h 644"/>
                <a:gd name="T8" fmla="*/ 72 w 249"/>
                <a:gd name="T9" fmla="*/ 423 h 644"/>
                <a:gd name="T10" fmla="*/ 96 w 249"/>
                <a:gd name="T11" fmla="*/ 551 h 644"/>
                <a:gd name="T12" fmla="*/ 112 w 249"/>
                <a:gd name="T13" fmla="*/ 644 h 644"/>
                <a:gd name="T14" fmla="*/ 249 w 249"/>
                <a:gd name="T15" fmla="*/ 620 h 644"/>
                <a:gd name="T16" fmla="*/ 208 w 249"/>
                <a:gd name="T17" fmla="*/ 397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644">
                  <a:moveTo>
                    <a:pt x="208" y="397"/>
                  </a:moveTo>
                  <a:lnTo>
                    <a:pt x="134" y="0"/>
                  </a:lnTo>
                  <a:lnTo>
                    <a:pt x="0" y="27"/>
                  </a:lnTo>
                  <a:lnTo>
                    <a:pt x="9" y="87"/>
                  </a:lnTo>
                  <a:lnTo>
                    <a:pt x="72" y="423"/>
                  </a:lnTo>
                  <a:lnTo>
                    <a:pt x="96" y="551"/>
                  </a:lnTo>
                  <a:lnTo>
                    <a:pt x="112" y="644"/>
                  </a:lnTo>
                  <a:lnTo>
                    <a:pt x="249" y="620"/>
                  </a:lnTo>
                  <a:lnTo>
                    <a:pt x="208" y="39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111"/>
            <p:cNvSpPr>
              <a:spLocks/>
            </p:cNvSpPr>
            <p:nvPr/>
          </p:nvSpPr>
          <p:spPr bwMode="auto">
            <a:xfrm>
              <a:off x="8848725" y="1147763"/>
              <a:ext cx="217488" cy="392113"/>
            </a:xfrm>
            <a:custGeom>
              <a:avLst/>
              <a:gdLst>
                <a:gd name="T0" fmla="*/ 3 w 137"/>
                <a:gd name="T1" fmla="*/ 41 h 247"/>
                <a:gd name="T2" fmla="*/ 0 w 137"/>
                <a:gd name="T3" fmla="*/ 247 h 247"/>
                <a:gd name="T4" fmla="*/ 137 w 137"/>
                <a:gd name="T5" fmla="*/ 223 h 247"/>
                <a:gd name="T6" fmla="*/ 96 w 137"/>
                <a:gd name="T7" fmla="*/ 0 h 247"/>
                <a:gd name="T8" fmla="*/ 3 w 137"/>
                <a:gd name="T9" fmla="*/ 41 h 247"/>
              </a:gdLst>
              <a:ahLst/>
              <a:cxnLst>
                <a:cxn ang="0">
                  <a:pos x="T0" y="T1"/>
                </a:cxn>
                <a:cxn ang="0">
                  <a:pos x="T2" y="T3"/>
                </a:cxn>
                <a:cxn ang="0">
                  <a:pos x="T4" y="T5"/>
                </a:cxn>
                <a:cxn ang="0">
                  <a:pos x="T6" y="T7"/>
                </a:cxn>
                <a:cxn ang="0">
                  <a:pos x="T8" y="T9"/>
                </a:cxn>
              </a:cxnLst>
              <a:rect l="0" t="0" r="r" b="b"/>
              <a:pathLst>
                <a:path w="137" h="247">
                  <a:moveTo>
                    <a:pt x="3" y="41"/>
                  </a:moveTo>
                  <a:lnTo>
                    <a:pt x="0" y="247"/>
                  </a:lnTo>
                  <a:lnTo>
                    <a:pt x="137" y="223"/>
                  </a:lnTo>
                  <a:lnTo>
                    <a:pt x="96" y="0"/>
                  </a:lnTo>
                  <a:lnTo>
                    <a:pt x="3" y="41"/>
                  </a:lnTo>
                  <a:close/>
                </a:path>
              </a:pathLst>
            </a:custGeom>
            <a:solidFill>
              <a:srgbClr val="F1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112"/>
            <p:cNvSpPr>
              <a:spLocks/>
            </p:cNvSpPr>
            <p:nvPr/>
          </p:nvSpPr>
          <p:spPr bwMode="auto">
            <a:xfrm>
              <a:off x="8891588" y="1308100"/>
              <a:ext cx="117475" cy="117475"/>
            </a:xfrm>
            <a:custGeom>
              <a:avLst/>
              <a:gdLst>
                <a:gd name="T0" fmla="*/ 29 w 31"/>
                <a:gd name="T1" fmla="*/ 18 h 31"/>
                <a:gd name="T2" fmla="*/ 13 w 31"/>
                <a:gd name="T3" fmla="*/ 30 h 31"/>
                <a:gd name="T4" fmla="*/ 1 w 31"/>
                <a:gd name="T5" fmla="*/ 13 h 31"/>
                <a:gd name="T6" fmla="*/ 18 w 31"/>
                <a:gd name="T7" fmla="*/ 1 h 31"/>
                <a:gd name="T8" fmla="*/ 29 w 31"/>
                <a:gd name="T9" fmla="*/ 18 h 31"/>
              </a:gdLst>
              <a:ahLst/>
              <a:cxnLst>
                <a:cxn ang="0">
                  <a:pos x="T0" y="T1"/>
                </a:cxn>
                <a:cxn ang="0">
                  <a:pos x="T2" y="T3"/>
                </a:cxn>
                <a:cxn ang="0">
                  <a:pos x="T4" y="T5"/>
                </a:cxn>
                <a:cxn ang="0">
                  <a:pos x="T6" y="T7"/>
                </a:cxn>
                <a:cxn ang="0">
                  <a:pos x="T8" y="T9"/>
                </a:cxn>
              </a:cxnLst>
              <a:rect l="0" t="0" r="r" b="b"/>
              <a:pathLst>
                <a:path w="31" h="31">
                  <a:moveTo>
                    <a:pt x="29" y="18"/>
                  </a:moveTo>
                  <a:cubicBezTo>
                    <a:pt x="28" y="26"/>
                    <a:pt x="20" y="31"/>
                    <a:pt x="13" y="30"/>
                  </a:cubicBezTo>
                  <a:cubicBezTo>
                    <a:pt x="5" y="28"/>
                    <a:pt x="0" y="21"/>
                    <a:pt x="1" y="13"/>
                  </a:cubicBezTo>
                  <a:cubicBezTo>
                    <a:pt x="2" y="5"/>
                    <a:pt x="10" y="0"/>
                    <a:pt x="18" y="1"/>
                  </a:cubicBezTo>
                  <a:cubicBezTo>
                    <a:pt x="26" y="3"/>
                    <a:pt x="31" y="10"/>
                    <a:pt x="29" y="18"/>
                  </a:cubicBezTo>
                  <a:close/>
                </a:path>
              </a:pathLst>
            </a:custGeom>
            <a:solidFill>
              <a:srgbClr val="BCBEC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113"/>
            <p:cNvSpPr>
              <a:spLocks/>
            </p:cNvSpPr>
            <p:nvPr/>
          </p:nvSpPr>
          <p:spPr bwMode="auto">
            <a:xfrm>
              <a:off x="8883650" y="1300163"/>
              <a:ext cx="117475" cy="122238"/>
            </a:xfrm>
            <a:custGeom>
              <a:avLst/>
              <a:gdLst>
                <a:gd name="T0" fmla="*/ 30 w 31"/>
                <a:gd name="T1" fmla="*/ 19 h 32"/>
                <a:gd name="T2" fmla="*/ 13 w 31"/>
                <a:gd name="T3" fmla="*/ 30 h 32"/>
                <a:gd name="T4" fmla="*/ 1 w 31"/>
                <a:gd name="T5" fmla="*/ 13 h 32"/>
                <a:gd name="T6" fmla="*/ 18 w 31"/>
                <a:gd name="T7" fmla="*/ 2 h 32"/>
                <a:gd name="T8" fmla="*/ 30 w 31"/>
                <a:gd name="T9" fmla="*/ 19 h 32"/>
              </a:gdLst>
              <a:ahLst/>
              <a:cxnLst>
                <a:cxn ang="0">
                  <a:pos x="T0" y="T1"/>
                </a:cxn>
                <a:cxn ang="0">
                  <a:pos x="T2" y="T3"/>
                </a:cxn>
                <a:cxn ang="0">
                  <a:pos x="T4" y="T5"/>
                </a:cxn>
                <a:cxn ang="0">
                  <a:pos x="T6" y="T7"/>
                </a:cxn>
                <a:cxn ang="0">
                  <a:pos x="T8" y="T9"/>
                </a:cxn>
              </a:cxnLst>
              <a:rect l="0" t="0" r="r" b="b"/>
              <a:pathLst>
                <a:path w="31" h="32">
                  <a:moveTo>
                    <a:pt x="30" y="19"/>
                  </a:moveTo>
                  <a:cubicBezTo>
                    <a:pt x="28" y="26"/>
                    <a:pt x="21" y="32"/>
                    <a:pt x="13" y="30"/>
                  </a:cubicBezTo>
                  <a:cubicBezTo>
                    <a:pt x="5" y="29"/>
                    <a:pt x="0" y="21"/>
                    <a:pt x="1" y="13"/>
                  </a:cubicBezTo>
                  <a:cubicBezTo>
                    <a:pt x="3" y="6"/>
                    <a:pt x="10" y="0"/>
                    <a:pt x="18" y="2"/>
                  </a:cubicBezTo>
                  <a:cubicBezTo>
                    <a:pt x="26" y="3"/>
                    <a:pt x="31" y="11"/>
                    <a:pt x="30" y="1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114"/>
            <p:cNvSpPr>
              <a:spLocks/>
            </p:cNvSpPr>
            <p:nvPr/>
          </p:nvSpPr>
          <p:spPr bwMode="auto">
            <a:xfrm>
              <a:off x="8940800" y="1327150"/>
              <a:ext cx="15875" cy="14288"/>
            </a:xfrm>
            <a:custGeom>
              <a:avLst/>
              <a:gdLst>
                <a:gd name="T0" fmla="*/ 3 w 4"/>
                <a:gd name="T1" fmla="*/ 3 h 4"/>
                <a:gd name="T2" fmla="*/ 1 w 4"/>
                <a:gd name="T3" fmla="*/ 4 h 4"/>
                <a:gd name="T4" fmla="*/ 0 w 4"/>
                <a:gd name="T5" fmla="*/ 2 h 4"/>
                <a:gd name="T6" fmla="*/ 2 w 4"/>
                <a:gd name="T7" fmla="*/ 1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3" y="4"/>
                    <a:pt x="2" y="4"/>
                    <a:pt x="1" y="4"/>
                  </a:cubicBezTo>
                  <a:cubicBezTo>
                    <a:pt x="0" y="4"/>
                    <a:pt x="0" y="3"/>
                    <a:pt x="0" y="2"/>
                  </a:cubicBezTo>
                  <a:cubicBezTo>
                    <a:pt x="0" y="1"/>
                    <a:pt x="1" y="0"/>
                    <a:pt x="2" y="1"/>
                  </a:cubicBezTo>
                  <a:cubicBezTo>
                    <a:pt x="3" y="1"/>
                    <a:pt x="4" y="2"/>
                    <a:pt x="3" y="3"/>
                  </a:cubicBezTo>
                  <a:close/>
                </a:path>
              </a:pathLst>
            </a:custGeom>
            <a:solidFill>
              <a:srgbClr val="4140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115"/>
            <p:cNvSpPr>
              <a:spLocks/>
            </p:cNvSpPr>
            <p:nvPr/>
          </p:nvSpPr>
          <p:spPr bwMode="auto">
            <a:xfrm>
              <a:off x="8910638" y="1349375"/>
              <a:ext cx="14288" cy="15875"/>
            </a:xfrm>
            <a:custGeom>
              <a:avLst/>
              <a:gdLst>
                <a:gd name="T0" fmla="*/ 2 w 4"/>
                <a:gd name="T1" fmla="*/ 0 h 4"/>
                <a:gd name="T2" fmla="*/ 3 w 4"/>
                <a:gd name="T3" fmla="*/ 2 h 4"/>
                <a:gd name="T4" fmla="*/ 1 w 4"/>
                <a:gd name="T5" fmla="*/ 4 h 4"/>
                <a:gd name="T6" fmla="*/ 0 w 4"/>
                <a:gd name="T7" fmla="*/ 1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3" y="0"/>
                    <a:pt x="4" y="1"/>
                    <a:pt x="3" y="2"/>
                  </a:cubicBezTo>
                  <a:cubicBezTo>
                    <a:pt x="3" y="3"/>
                    <a:pt x="2" y="4"/>
                    <a:pt x="1" y="4"/>
                  </a:cubicBezTo>
                  <a:cubicBezTo>
                    <a:pt x="0" y="3"/>
                    <a:pt x="0" y="2"/>
                    <a:pt x="0" y="1"/>
                  </a:cubicBezTo>
                  <a:cubicBezTo>
                    <a:pt x="0" y="1"/>
                    <a:pt x="1" y="0"/>
                    <a:pt x="2" y="0"/>
                  </a:cubicBezTo>
                  <a:close/>
                </a:path>
              </a:pathLst>
            </a:custGeom>
            <a:solidFill>
              <a:srgbClr val="4140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116"/>
            <p:cNvSpPr>
              <a:spLocks/>
            </p:cNvSpPr>
            <p:nvPr/>
          </p:nvSpPr>
          <p:spPr bwMode="auto">
            <a:xfrm>
              <a:off x="8929688" y="1379538"/>
              <a:ext cx="14288" cy="15875"/>
            </a:xfrm>
            <a:custGeom>
              <a:avLst/>
              <a:gdLst>
                <a:gd name="T0" fmla="*/ 0 w 4"/>
                <a:gd name="T1" fmla="*/ 1 h 4"/>
                <a:gd name="T2" fmla="*/ 2 w 4"/>
                <a:gd name="T3" fmla="*/ 0 h 4"/>
                <a:gd name="T4" fmla="*/ 4 w 4"/>
                <a:gd name="T5" fmla="*/ 2 h 4"/>
                <a:gd name="T6" fmla="*/ 2 w 4"/>
                <a:gd name="T7" fmla="*/ 3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1" y="0"/>
                    <a:pt x="2" y="0"/>
                    <a:pt x="2" y="0"/>
                  </a:cubicBezTo>
                  <a:cubicBezTo>
                    <a:pt x="3" y="0"/>
                    <a:pt x="4" y="1"/>
                    <a:pt x="4" y="2"/>
                  </a:cubicBezTo>
                  <a:cubicBezTo>
                    <a:pt x="4" y="3"/>
                    <a:pt x="3" y="4"/>
                    <a:pt x="2" y="3"/>
                  </a:cubicBezTo>
                  <a:cubicBezTo>
                    <a:pt x="1" y="3"/>
                    <a:pt x="0" y="2"/>
                    <a:pt x="0" y="1"/>
                  </a:cubicBezTo>
                  <a:close/>
                </a:path>
              </a:pathLst>
            </a:custGeom>
            <a:solidFill>
              <a:srgbClr val="4140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117"/>
            <p:cNvSpPr>
              <a:spLocks/>
            </p:cNvSpPr>
            <p:nvPr/>
          </p:nvSpPr>
          <p:spPr bwMode="auto">
            <a:xfrm>
              <a:off x="8959850" y="1357313"/>
              <a:ext cx="15875" cy="15875"/>
            </a:xfrm>
            <a:custGeom>
              <a:avLst/>
              <a:gdLst>
                <a:gd name="T0" fmla="*/ 2 w 4"/>
                <a:gd name="T1" fmla="*/ 4 h 4"/>
                <a:gd name="T2" fmla="*/ 0 w 4"/>
                <a:gd name="T3" fmla="*/ 2 h 4"/>
                <a:gd name="T4" fmla="*/ 2 w 4"/>
                <a:gd name="T5" fmla="*/ 1 h 4"/>
                <a:gd name="T6" fmla="*/ 4 w 4"/>
                <a:gd name="T7" fmla="*/ 3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4"/>
                    <a:pt x="0" y="3"/>
                    <a:pt x="0" y="2"/>
                  </a:cubicBezTo>
                  <a:cubicBezTo>
                    <a:pt x="1" y="1"/>
                    <a:pt x="1" y="0"/>
                    <a:pt x="2" y="1"/>
                  </a:cubicBezTo>
                  <a:cubicBezTo>
                    <a:pt x="3" y="1"/>
                    <a:pt x="4" y="2"/>
                    <a:pt x="4" y="3"/>
                  </a:cubicBezTo>
                  <a:cubicBezTo>
                    <a:pt x="4" y="4"/>
                    <a:pt x="3" y="4"/>
                    <a:pt x="2" y="4"/>
                  </a:cubicBezTo>
                  <a:close/>
                </a:path>
              </a:pathLst>
            </a:custGeom>
            <a:solidFill>
              <a:srgbClr val="4140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118"/>
            <p:cNvSpPr>
              <a:spLocks/>
            </p:cNvSpPr>
            <p:nvPr/>
          </p:nvSpPr>
          <p:spPr bwMode="auto">
            <a:xfrm>
              <a:off x="8880475" y="373063"/>
              <a:ext cx="715963" cy="1201738"/>
            </a:xfrm>
            <a:custGeom>
              <a:avLst/>
              <a:gdLst>
                <a:gd name="T0" fmla="*/ 451 w 451"/>
                <a:gd name="T1" fmla="*/ 0 h 757"/>
                <a:gd name="T2" fmla="*/ 0 w 451"/>
                <a:gd name="T3" fmla="*/ 82 h 757"/>
                <a:gd name="T4" fmla="*/ 2 w 451"/>
                <a:gd name="T5" fmla="*/ 91 h 757"/>
                <a:gd name="T6" fmla="*/ 76 w 451"/>
                <a:gd name="T7" fmla="*/ 488 h 757"/>
                <a:gd name="T8" fmla="*/ 117 w 451"/>
                <a:gd name="T9" fmla="*/ 711 h 757"/>
                <a:gd name="T10" fmla="*/ 124 w 451"/>
                <a:gd name="T11" fmla="*/ 757 h 757"/>
                <a:gd name="T12" fmla="*/ 451 w 451"/>
                <a:gd name="T13" fmla="*/ 697 h 757"/>
                <a:gd name="T14" fmla="*/ 451 w 451"/>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1" h="757">
                  <a:moveTo>
                    <a:pt x="451" y="0"/>
                  </a:moveTo>
                  <a:lnTo>
                    <a:pt x="0" y="82"/>
                  </a:lnTo>
                  <a:lnTo>
                    <a:pt x="2" y="91"/>
                  </a:lnTo>
                  <a:lnTo>
                    <a:pt x="76" y="488"/>
                  </a:lnTo>
                  <a:lnTo>
                    <a:pt x="117" y="711"/>
                  </a:lnTo>
                  <a:lnTo>
                    <a:pt x="124" y="757"/>
                  </a:lnTo>
                  <a:lnTo>
                    <a:pt x="451" y="697"/>
                  </a:lnTo>
                  <a:lnTo>
                    <a:pt x="451" y="0"/>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119"/>
            <p:cNvSpPr>
              <a:spLocks/>
            </p:cNvSpPr>
            <p:nvPr/>
          </p:nvSpPr>
          <p:spPr bwMode="auto">
            <a:xfrm>
              <a:off x="9077325" y="1047750"/>
              <a:ext cx="519113" cy="527050"/>
            </a:xfrm>
            <a:custGeom>
              <a:avLst/>
              <a:gdLst>
                <a:gd name="T0" fmla="*/ 327 w 327"/>
                <a:gd name="T1" fmla="*/ 0 h 332"/>
                <a:gd name="T2" fmla="*/ 20 w 327"/>
                <a:gd name="T3" fmla="*/ 82 h 332"/>
                <a:gd name="T4" fmla="*/ 0 w 327"/>
                <a:gd name="T5" fmla="*/ 332 h 332"/>
                <a:gd name="T6" fmla="*/ 327 w 327"/>
                <a:gd name="T7" fmla="*/ 272 h 332"/>
                <a:gd name="T8" fmla="*/ 327 w 327"/>
                <a:gd name="T9" fmla="*/ 0 h 332"/>
              </a:gdLst>
              <a:ahLst/>
              <a:cxnLst>
                <a:cxn ang="0">
                  <a:pos x="T0" y="T1"/>
                </a:cxn>
                <a:cxn ang="0">
                  <a:pos x="T2" y="T3"/>
                </a:cxn>
                <a:cxn ang="0">
                  <a:pos x="T4" y="T5"/>
                </a:cxn>
                <a:cxn ang="0">
                  <a:pos x="T6" y="T7"/>
                </a:cxn>
                <a:cxn ang="0">
                  <a:pos x="T8" y="T9"/>
                </a:cxn>
              </a:cxnLst>
              <a:rect l="0" t="0" r="r" b="b"/>
              <a:pathLst>
                <a:path w="327" h="332">
                  <a:moveTo>
                    <a:pt x="327" y="0"/>
                  </a:moveTo>
                  <a:lnTo>
                    <a:pt x="20" y="82"/>
                  </a:lnTo>
                  <a:lnTo>
                    <a:pt x="0" y="332"/>
                  </a:lnTo>
                  <a:lnTo>
                    <a:pt x="327" y="272"/>
                  </a:lnTo>
                  <a:lnTo>
                    <a:pt x="327" y="0"/>
                  </a:lnTo>
                  <a:close/>
                </a:path>
              </a:pathLst>
            </a:custGeom>
            <a:solidFill>
              <a:srgbClr val="4140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120"/>
            <p:cNvSpPr>
              <a:spLocks/>
            </p:cNvSpPr>
            <p:nvPr/>
          </p:nvSpPr>
          <p:spPr bwMode="auto">
            <a:xfrm>
              <a:off x="9207500" y="1300163"/>
              <a:ext cx="111125" cy="111125"/>
            </a:xfrm>
            <a:custGeom>
              <a:avLst/>
              <a:gdLst>
                <a:gd name="T0" fmla="*/ 28 w 29"/>
                <a:gd name="T1" fmla="*/ 17 h 29"/>
                <a:gd name="T2" fmla="*/ 12 w 29"/>
                <a:gd name="T3" fmla="*/ 28 h 29"/>
                <a:gd name="T4" fmla="*/ 2 w 29"/>
                <a:gd name="T5" fmla="*/ 12 h 29"/>
                <a:gd name="T6" fmla="*/ 17 w 29"/>
                <a:gd name="T7" fmla="*/ 2 h 29"/>
                <a:gd name="T8" fmla="*/ 28 w 29"/>
                <a:gd name="T9" fmla="*/ 17 h 29"/>
              </a:gdLst>
              <a:ahLst/>
              <a:cxnLst>
                <a:cxn ang="0">
                  <a:pos x="T0" y="T1"/>
                </a:cxn>
                <a:cxn ang="0">
                  <a:pos x="T2" y="T3"/>
                </a:cxn>
                <a:cxn ang="0">
                  <a:pos x="T4" y="T5"/>
                </a:cxn>
                <a:cxn ang="0">
                  <a:pos x="T6" y="T7"/>
                </a:cxn>
                <a:cxn ang="0">
                  <a:pos x="T8" y="T9"/>
                </a:cxn>
              </a:cxnLst>
              <a:rect l="0" t="0" r="r" b="b"/>
              <a:pathLst>
                <a:path w="29" h="29">
                  <a:moveTo>
                    <a:pt x="28" y="17"/>
                  </a:moveTo>
                  <a:cubicBezTo>
                    <a:pt x="26" y="24"/>
                    <a:pt x="20" y="29"/>
                    <a:pt x="12" y="28"/>
                  </a:cubicBezTo>
                  <a:cubicBezTo>
                    <a:pt x="5" y="26"/>
                    <a:pt x="0" y="19"/>
                    <a:pt x="2" y="12"/>
                  </a:cubicBezTo>
                  <a:cubicBezTo>
                    <a:pt x="3" y="5"/>
                    <a:pt x="10" y="0"/>
                    <a:pt x="17" y="2"/>
                  </a:cubicBezTo>
                  <a:cubicBezTo>
                    <a:pt x="24" y="3"/>
                    <a:pt x="29" y="10"/>
                    <a:pt x="28" y="17"/>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121"/>
            <p:cNvSpPr>
              <a:spLocks/>
            </p:cNvSpPr>
            <p:nvPr/>
          </p:nvSpPr>
          <p:spPr bwMode="auto">
            <a:xfrm>
              <a:off x="9204325" y="1296988"/>
              <a:ext cx="106363" cy="109538"/>
            </a:xfrm>
            <a:custGeom>
              <a:avLst/>
              <a:gdLst>
                <a:gd name="T0" fmla="*/ 27 w 28"/>
                <a:gd name="T1" fmla="*/ 17 h 29"/>
                <a:gd name="T2" fmla="*/ 12 w 28"/>
                <a:gd name="T3" fmla="*/ 27 h 29"/>
                <a:gd name="T4" fmla="*/ 1 w 28"/>
                <a:gd name="T5" fmla="*/ 12 h 29"/>
                <a:gd name="T6" fmla="*/ 16 w 28"/>
                <a:gd name="T7" fmla="*/ 1 h 29"/>
                <a:gd name="T8" fmla="*/ 27 w 28"/>
                <a:gd name="T9" fmla="*/ 17 h 29"/>
              </a:gdLst>
              <a:ahLst/>
              <a:cxnLst>
                <a:cxn ang="0">
                  <a:pos x="T0" y="T1"/>
                </a:cxn>
                <a:cxn ang="0">
                  <a:pos x="T2" y="T3"/>
                </a:cxn>
                <a:cxn ang="0">
                  <a:pos x="T4" y="T5"/>
                </a:cxn>
                <a:cxn ang="0">
                  <a:pos x="T6" y="T7"/>
                </a:cxn>
                <a:cxn ang="0">
                  <a:pos x="T8" y="T9"/>
                </a:cxn>
              </a:cxnLst>
              <a:rect l="0" t="0" r="r" b="b"/>
              <a:pathLst>
                <a:path w="28" h="29">
                  <a:moveTo>
                    <a:pt x="27" y="17"/>
                  </a:moveTo>
                  <a:cubicBezTo>
                    <a:pt x="26" y="24"/>
                    <a:pt x="19" y="29"/>
                    <a:pt x="12" y="27"/>
                  </a:cubicBezTo>
                  <a:cubicBezTo>
                    <a:pt x="4" y="26"/>
                    <a:pt x="0" y="19"/>
                    <a:pt x="1" y="12"/>
                  </a:cubicBezTo>
                  <a:cubicBezTo>
                    <a:pt x="2" y="5"/>
                    <a:pt x="9" y="0"/>
                    <a:pt x="16" y="1"/>
                  </a:cubicBezTo>
                  <a:cubicBezTo>
                    <a:pt x="24" y="3"/>
                    <a:pt x="28" y="9"/>
                    <a:pt x="27" y="17"/>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122"/>
            <p:cNvSpPr>
              <a:spLocks/>
            </p:cNvSpPr>
            <p:nvPr/>
          </p:nvSpPr>
          <p:spPr bwMode="auto">
            <a:xfrm>
              <a:off x="9253538" y="1319213"/>
              <a:ext cx="15875" cy="15875"/>
            </a:xfrm>
            <a:custGeom>
              <a:avLst/>
              <a:gdLst>
                <a:gd name="T0" fmla="*/ 4 w 4"/>
                <a:gd name="T1" fmla="*/ 2 h 4"/>
                <a:gd name="T2" fmla="*/ 2 w 4"/>
                <a:gd name="T3" fmla="*/ 4 h 4"/>
                <a:gd name="T4" fmla="*/ 1 w 4"/>
                <a:gd name="T5" fmla="*/ 2 h 4"/>
                <a:gd name="T6" fmla="*/ 3 w 4"/>
                <a:gd name="T7" fmla="*/ 1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3"/>
                    <a:pt x="3" y="4"/>
                    <a:pt x="2" y="4"/>
                  </a:cubicBezTo>
                  <a:cubicBezTo>
                    <a:pt x="1" y="4"/>
                    <a:pt x="0" y="3"/>
                    <a:pt x="1" y="2"/>
                  </a:cubicBezTo>
                  <a:cubicBezTo>
                    <a:pt x="1" y="1"/>
                    <a:pt x="2" y="0"/>
                    <a:pt x="3" y="1"/>
                  </a:cubicBezTo>
                  <a:cubicBezTo>
                    <a:pt x="3" y="1"/>
                    <a:pt x="4" y="2"/>
                    <a:pt x="4" y="2"/>
                  </a:cubicBezTo>
                  <a:close/>
                </a:path>
              </a:pathLst>
            </a:custGeom>
            <a:solidFill>
              <a:srgbClr val="80828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123"/>
            <p:cNvSpPr>
              <a:spLocks/>
            </p:cNvSpPr>
            <p:nvPr/>
          </p:nvSpPr>
          <p:spPr bwMode="auto">
            <a:xfrm>
              <a:off x="9226550" y="1338263"/>
              <a:ext cx="15875" cy="15875"/>
            </a:xfrm>
            <a:custGeom>
              <a:avLst/>
              <a:gdLst>
                <a:gd name="T0" fmla="*/ 2 w 4"/>
                <a:gd name="T1" fmla="*/ 1 h 4"/>
                <a:gd name="T2" fmla="*/ 4 w 4"/>
                <a:gd name="T3" fmla="*/ 2 h 4"/>
                <a:gd name="T4" fmla="*/ 2 w 4"/>
                <a:gd name="T5" fmla="*/ 4 h 4"/>
                <a:gd name="T6" fmla="*/ 0 w 4"/>
                <a:gd name="T7" fmla="*/ 2 h 4"/>
                <a:gd name="T8" fmla="*/ 2 w 4"/>
                <a:gd name="T9" fmla="*/ 1 h 4"/>
              </a:gdLst>
              <a:ahLst/>
              <a:cxnLst>
                <a:cxn ang="0">
                  <a:pos x="T0" y="T1"/>
                </a:cxn>
                <a:cxn ang="0">
                  <a:pos x="T2" y="T3"/>
                </a:cxn>
                <a:cxn ang="0">
                  <a:pos x="T4" y="T5"/>
                </a:cxn>
                <a:cxn ang="0">
                  <a:pos x="T6" y="T7"/>
                </a:cxn>
                <a:cxn ang="0">
                  <a:pos x="T8" y="T9"/>
                </a:cxn>
              </a:cxnLst>
              <a:rect l="0" t="0" r="r" b="b"/>
              <a:pathLst>
                <a:path w="4" h="4">
                  <a:moveTo>
                    <a:pt x="2" y="1"/>
                  </a:moveTo>
                  <a:cubicBezTo>
                    <a:pt x="3" y="1"/>
                    <a:pt x="4" y="2"/>
                    <a:pt x="4" y="2"/>
                  </a:cubicBezTo>
                  <a:cubicBezTo>
                    <a:pt x="3" y="3"/>
                    <a:pt x="3" y="4"/>
                    <a:pt x="2" y="4"/>
                  </a:cubicBezTo>
                  <a:cubicBezTo>
                    <a:pt x="1" y="4"/>
                    <a:pt x="0" y="3"/>
                    <a:pt x="0" y="2"/>
                  </a:cubicBezTo>
                  <a:cubicBezTo>
                    <a:pt x="0" y="1"/>
                    <a:pt x="1" y="0"/>
                    <a:pt x="2" y="1"/>
                  </a:cubicBezTo>
                  <a:close/>
                </a:path>
              </a:pathLst>
            </a:custGeom>
            <a:solidFill>
              <a:srgbClr val="80828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124"/>
            <p:cNvSpPr>
              <a:spLocks/>
            </p:cNvSpPr>
            <p:nvPr/>
          </p:nvSpPr>
          <p:spPr bwMode="auto">
            <a:xfrm>
              <a:off x="9245600" y="1368425"/>
              <a:ext cx="15875" cy="11113"/>
            </a:xfrm>
            <a:custGeom>
              <a:avLst/>
              <a:gdLst>
                <a:gd name="T0" fmla="*/ 0 w 4"/>
                <a:gd name="T1" fmla="*/ 1 h 3"/>
                <a:gd name="T2" fmla="*/ 2 w 4"/>
                <a:gd name="T3" fmla="*/ 0 h 3"/>
                <a:gd name="T4" fmla="*/ 4 w 4"/>
                <a:gd name="T5" fmla="*/ 2 h 3"/>
                <a:gd name="T6" fmla="*/ 2 w 4"/>
                <a:gd name="T7" fmla="*/ 3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cubicBezTo>
                    <a:pt x="1" y="0"/>
                    <a:pt x="1" y="0"/>
                    <a:pt x="2" y="0"/>
                  </a:cubicBezTo>
                  <a:cubicBezTo>
                    <a:pt x="3" y="0"/>
                    <a:pt x="4" y="1"/>
                    <a:pt x="4" y="2"/>
                  </a:cubicBezTo>
                  <a:cubicBezTo>
                    <a:pt x="3" y="3"/>
                    <a:pt x="3" y="3"/>
                    <a:pt x="2" y="3"/>
                  </a:cubicBezTo>
                  <a:cubicBezTo>
                    <a:pt x="1" y="3"/>
                    <a:pt x="0" y="2"/>
                    <a:pt x="0" y="1"/>
                  </a:cubicBezTo>
                  <a:close/>
                </a:path>
              </a:pathLst>
            </a:custGeom>
            <a:solidFill>
              <a:srgbClr val="80828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125"/>
            <p:cNvSpPr>
              <a:spLocks/>
            </p:cNvSpPr>
            <p:nvPr/>
          </p:nvSpPr>
          <p:spPr bwMode="auto">
            <a:xfrm>
              <a:off x="9272588" y="1349375"/>
              <a:ext cx="15875" cy="11113"/>
            </a:xfrm>
            <a:custGeom>
              <a:avLst/>
              <a:gdLst>
                <a:gd name="T0" fmla="*/ 2 w 4"/>
                <a:gd name="T1" fmla="*/ 3 h 3"/>
                <a:gd name="T2" fmla="*/ 1 w 4"/>
                <a:gd name="T3" fmla="*/ 1 h 3"/>
                <a:gd name="T4" fmla="*/ 3 w 4"/>
                <a:gd name="T5" fmla="*/ 0 h 3"/>
                <a:gd name="T6" fmla="*/ 4 w 4"/>
                <a:gd name="T7" fmla="*/ 2 h 3"/>
                <a:gd name="T8" fmla="*/ 2 w 4"/>
                <a:gd name="T9" fmla="*/ 3 h 3"/>
              </a:gdLst>
              <a:ahLst/>
              <a:cxnLst>
                <a:cxn ang="0">
                  <a:pos x="T0" y="T1"/>
                </a:cxn>
                <a:cxn ang="0">
                  <a:pos x="T2" y="T3"/>
                </a:cxn>
                <a:cxn ang="0">
                  <a:pos x="T4" y="T5"/>
                </a:cxn>
                <a:cxn ang="0">
                  <a:pos x="T6" y="T7"/>
                </a:cxn>
                <a:cxn ang="0">
                  <a:pos x="T8" y="T9"/>
                </a:cxn>
              </a:cxnLst>
              <a:rect l="0" t="0" r="r" b="b"/>
              <a:pathLst>
                <a:path w="4" h="3">
                  <a:moveTo>
                    <a:pt x="2" y="3"/>
                  </a:moveTo>
                  <a:cubicBezTo>
                    <a:pt x="1" y="3"/>
                    <a:pt x="0" y="2"/>
                    <a:pt x="1" y="1"/>
                  </a:cubicBezTo>
                  <a:cubicBezTo>
                    <a:pt x="1" y="0"/>
                    <a:pt x="2" y="0"/>
                    <a:pt x="3" y="0"/>
                  </a:cubicBezTo>
                  <a:cubicBezTo>
                    <a:pt x="3" y="0"/>
                    <a:pt x="4" y="1"/>
                    <a:pt x="4" y="2"/>
                  </a:cubicBezTo>
                  <a:cubicBezTo>
                    <a:pt x="4" y="3"/>
                    <a:pt x="3" y="3"/>
                    <a:pt x="2" y="3"/>
                  </a:cubicBezTo>
                  <a:close/>
                </a:path>
              </a:pathLst>
            </a:custGeom>
            <a:solidFill>
              <a:srgbClr val="80828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9" name="Group 134"/>
          <p:cNvGrpSpPr/>
          <p:nvPr/>
        </p:nvGrpSpPr>
        <p:grpSpPr>
          <a:xfrm>
            <a:off x="1532958" y="2577927"/>
            <a:ext cx="1977416" cy="1580287"/>
            <a:chOff x="902683" y="1400313"/>
            <a:chExt cx="1977416" cy="1580287"/>
          </a:xfrm>
        </p:grpSpPr>
        <p:sp>
          <p:nvSpPr>
            <p:cNvPr id="70" name="Rectangle 7"/>
            <p:cNvSpPr>
              <a:spLocks noChangeArrowheads="1"/>
            </p:cNvSpPr>
            <p:nvPr/>
          </p:nvSpPr>
          <p:spPr bwMode="auto">
            <a:xfrm>
              <a:off x="1599400" y="1400313"/>
              <a:ext cx="64761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l-SI" altLang="ru-RU" sz="7000" b="1" i="0" u="none" strike="noStrike" kern="1200" cap="none" spc="0" normalizeH="0" baseline="0" noProof="0" dirty="0">
                  <a:ln>
                    <a:noFill/>
                  </a:ln>
                  <a:solidFill>
                    <a:srgbClr val="1C676B"/>
                  </a:solidFill>
                  <a:effectLst/>
                  <a:uLnTx/>
                  <a:uFillTx/>
                  <a:latin typeface="Arial" panose="020B0604020202020204" pitchFamily="34" charset="0"/>
                  <a:ea typeface="+mn-ea"/>
                  <a:cs typeface="+mn-cs"/>
                </a:rPr>
                <a:t>A</a:t>
              </a:r>
              <a:endParaRPr kumimoji="0" lang="ru-RU" altLang="ru-RU" sz="1800" b="0" i="0" u="none" strike="noStrike" kern="1200" cap="none" spc="0" normalizeH="0" baseline="0" noProof="0" dirty="0">
                <a:ln>
                  <a:noFill/>
                </a:ln>
                <a:solidFill>
                  <a:srgbClr val="1C676B"/>
                </a:solidFill>
                <a:effectLst/>
                <a:uLnTx/>
                <a:uFillTx/>
                <a:latin typeface="Arial" panose="020B0604020202020204" pitchFamily="34" charset="0"/>
                <a:ea typeface="+mn-ea"/>
                <a:cs typeface="+mn-cs"/>
              </a:endParaRPr>
            </a:p>
          </p:txBody>
        </p:sp>
        <p:sp>
          <p:nvSpPr>
            <p:cNvPr id="71" name="TextBox 129"/>
            <p:cNvSpPr txBox="1"/>
            <p:nvPr/>
          </p:nvSpPr>
          <p:spPr>
            <a:xfrm>
              <a:off x="902683" y="2395825"/>
              <a:ext cx="197741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600" b="1" i="0" u="none" strike="noStrike" kern="1200" cap="none" spc="0" normalizeH="0" baseline="0" noProof="0" dirty="0">
                  <a:ln>
                    <a:noFill/>
                  </a:ln>
                  <a:solidFill>
                    <a:srgbClr val="1C676B"/>
                  </a:solidFill>
                  <a:effectLst/>
                  <a:uLnTx/>
                  <a:uFillTx/>
                  <a:latin typeface="Calibri" panose="020F0502020204030204"/>
                  <a:ea typeface="+mn-ea"/>
                  <a:cs typeface="+mn-cs"/>
                </a:rPr>
                <a:t>VEČLETNI FINANČNI OKVIR 2021 – 2027</a:t>
              </a:r>
              <a:endParaRPr kumimoji="0" lang="ru-RU" sz="1600" b="1" i="0" u="none" strike="noStrike" kern="1200" cap="none" spc="0" normalizeH="0" baseline="0" noProof="0" dirty="0">
                <a:ln>
                  <a:noFill/>
                </a:ln>
                <a:solidFill>
                  <a:srgbClr val="1C676B"/>
                </a:solidFill>
                <a:effectLst/>
                <a:uLnTx/>
                <a:uFillTx/>
                <a:latin typeface="Calibri" panose="020F0502020204030204"/>
                <a:ea typeface="+mn-ea"/>
                <a:cs typeface="+mn-cs"/>
              </a:endParaRPr>
            </a:p>
          </p:txBody>
        </p:sp>
      </p:grpSp>
      <p:grpSp>
        <p:nvGrpSpPr>
          <p:cNvPr id="72" name="Group 135"/>
          <p:cNvGrpSpPr/>
          <p:nvPr/>
        </p:nvGrpSpPr>
        <p:grpSpPr>
          <a:xfrm>
            <a:off x="8311603" y="2571857"/>
            <a:ext cx="1977416" cy="1815534"/>
            <a:chOff x="9387497" y="1411288"/>
            <a:chExt cx="1977416" cy="1815534"/>
          </a:xfrm>
        </p:grpSpPr>
        <p:sp>
          <p:nvSpPr>
            <p:cNvPr id="73" name="Rectangle 9"/>
            <p:cNvSpPr>
              <a:spLocks noChangeArrowheads="1"/>
            </p:cNvSpPr>
            <p:nvPr/>
          </p:nvSpPr>
          <p:spPr bwMode="auto">
            <a:xfrm>
              <a:off x="10071565" y="1411288"/>
              <a:ext cx="64761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l-SI" altLang="ru-RU" sz="7000" b="1" i="0" u="none" strike="noStrike" kern="1200" cap="none" spc="0" normalizeH="0" baseline="0" noProof="0" dirty="0">
                  <a:ln>
                    <a:noFill/>
                  </a:ln>
                  <a:solidFill>
                    <a:srgbClr val="3AA457"/>
                  </a:solidFill>
                  <a:effectLst/>
                  <a:uLnTx/>
                  <a:uFillTx/>
                  <a:latin typeface="Arial" panose="020B0604020202020204" pitchFamily="34" charset="0"/>
                  <a:ea typeface="+mn-ea"/>
                  <a:cs typeface="+mn-cs"/>
                </a:rPr>
                <a:t>B</a:t>
              </a:r>
              <a:endParaRPr kumimoji="0" lang="ru-RU" altLang="ru-RU" sz="1800" b="0" i="0" u="none" strike="noStrike" kern="1200" cap="none" spc="0" normalizeH="0" baseline="0" noProof="0" dirty="0">
                <a:ln>
                  <a:noFill/>
                </a:ln>
                <a:solidFill>
                  <a:srgbClr val="3AA457"/>
                </a:solidFill>
                <a:effectLst/>
                <a:uLnTx/>
                <a:uFillTx/>
                <a:latin typeface="Arial" panose="020B0604020202020204" pitchFamily="34" charset="0"/>
                <a:ea typeface="+mn-ea"/>
                <a:cs typeface="+mn-cs"/>
              </a:endParaRPr>
            </a:p>
          </p:txBody>
        </p:sp>
        <p:sp>
          <p:nvSpPr>
            <p:cNvPr id="74" name="TextBox 131"/>
            <p:cNvSpPr txBox="1"/>
            <p:nvPr/>
          </p:nvSpPr>
          <p:spPr>
            <a:xfrm>
              <a:off x="9387497" y="2395825"/>
              <a:ext cx="197741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600" b="1" i="0" u="none" strike="noStrike" kern="1200" cap="none" spc="0" normalizeH="0" baseline="0" noProof="0" dirty="0">
                  <a:ln>
                    <a:noFill/>
                  </a:ln>
                  <a:solidFill>
                    <a:srgbClr val="3AA457"/>
                  </a:solidFill>
                  <a:effectLst/>
                  <a:uLnTx/>
                  <a:uFillTx/>
                  <a:latin typeface="Calibri" panose="020F0502020204030204"/>
                  <a:ea typeface="+mn-ea"/>
                  <a:cs typeface="+mn-cs"/>
                </a:rPr>
                <a:t>INSTRUMENT ZA OKREVANJE „</a:t>
              </a:r>
              <a:r>
                <a:rPr kumimoji="0" lang="sl-SI" sz="1600" b="1" i="0" u="none" strike="noStrike" kern="1200" cap="none" spc="0" normalizeH="0" baseline="0" noProof="0" dirty="0" err="1">
                  <a:ln>
                    <a:noFill/>
                  </a:ln>
                  <a:solidFill>
                    <a:srgbClr val="3AA457"/>
                  </a:solidFill>
                  <a:effectLst/>
                  <a:uLnTx/>
                  <a:uFillTx/>
                  <a:latin typeface="Calibri" panose="020F0502020204030204"/>
                  <a:ea typeface="+mn-ea"/>
                  <a:cs typeface="+mn-cs"/>
                </a:rPr>
                <a:t>NextGenerationEU</a:t>
              </a:r>
              <a:r>
                <a:rPr kumimoji="0" lang="sl-SI" sz="1600" b="1" i="0" u="none" strike="noStrike" kern="1200" cap="none" spc="0" normalizeH="0" baseline="0" noProof="0" dirty="0">
                  <a:ln>
                    <a:noFill/>
                  </a:ln>
                  <a:solidFill>
                    <a:srgbClr val="3AA457"/>
                  </a:solidFill>
                  <a:effectLst/>
                  <a:uLnTx/>
                  <a:uFillTx/>
                  <a:latin typeface="Calibri" panose="020F0502020204030204"/>
                  <a:ea typeface="+mn-ea"/>
                  <a:cs typeface="+mn-cs"/>
                </a:rPr>
                <a:t>“</a:t>
              </a:r>
              <a:endParaRPr kumimoji="0" lang="ru-RU" sz="1600" b="1" i="0" u="none" strike="noStrike" kern="1200" cap="none" spc="0" normalizeH="0" baseline="0" noProof="0" dirty="0">
                <a:ln>
                  <a:noFill/>
                </a:ln>
                <a:solidFill>
                  <a:srgbClr val="3AA457"/>
                </a:solidFill>
                <a:effectLst/>
                <a:uLnTx/>
                <a:uFillTx/>
                <a:latin typeface="Calibri" panose="020F0502020204030204"/>
                <a:ea typeface="+mn-ea"/>
                <a:cs typeface="+mn-cs"/>
              </a:endParaRPr>
            </a:p>
          </p:txBody>
        </p:sp>
      </p:grpSp>
      <p:sp>
        <p:nvSpPr>
          <p:cNvPr id="75"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Tree>
    <p:extLst>
      <p:ext uri="{BB962C8B-B14F-4D97-AF65-F5344CB8AC3E}">
        <p14:creationId xmlns:p14="http://schemas.microsoft.com/office/powerpoint/2010/main" val="2534586446"/>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p:cNvPicPr>
            <a:picLocks noGrp="1" noChangeAspect="1"/>
          </p:cNvPicPr>
          <p:nvPr>
            <p:ph idx="1"/>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239099" y="1278294"/>
            <a:ext cx="9355666" cy="5262563"/>
          </a:xfrm>
        </p:spPr>
      </p:pic>
      <p:pic>
        <p:nvPicPr>
          <p:cNvPr id="5" name="Slik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9692" y="509461"/>
            <a:ext cx="2471195" cy="518445"/>
          </a:xfrm>
          <a:prstGeom prst="rect">
            <a:avLst/>
          </a:prstGeom>
        </p:spPr>
      </p:pic>
      <p:sp>
        <p:nvSpPr>
          <p:cNvPr id="6" name="Naslov 1"/>
          <p:cNvSpPr txBox="1">
            <a:spLocks/>
          </p:cNvSpPr>
          <p:nvPr/>
        </p:nvSpPr>
        <p:spPr>
          <a:xfrm>
            <a:off x="0" y="638150"/>
            <a:ext cx="7061200" cy="779511"/>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pl-PL" sz="3200" dirty="0">
                <a:ln>
                  <a:solidFill>
                    <a:prstClr val="white"/>
                  </a:solidFill>
                </a:ln>
                <a:solidFill>
                  <a:prstClr val="white"/>
                </a:solidFill>
                <a:effectLst>
                  <a:outerShdw blurRad="38100" dist="38100" dir="2700000" algn="tl">
                    <a:srgbClr val="000000">
                      <a:alpha val="43137"/>
                    </a:srgbClr>
                  </a:outerShdw>
                </a:effectLst>
                <a:cs typeface="Arial"/>
              </a:rPr>
              <a:t>   STRATEŠKI OKVIR EKP 2021 - 2027</a:t>
            </a:r>
            <a:endParaRPr lang="sl-SI" sz="2800" dirty="0">
              <a:ln>
                <a:solidFill>
                  <a:prstClr val="white"/>
                </a:solidFill>
              </a:ln>
              <a:solidFill>
                <a:schemeClr val="accent4">
                  <a:lumMod val="20000"/>
                  <a:lumOff val="80000"/>
                </a:schemeClr>
              </a:solidFill>
              <a:cs typeface="Calibri" panose="020F0502020204030204" pitchFamily="34" charset="0"/>
            </a:endParaRPr>
          </a:p>
        </p:txBody>
      </p:sp>
      <p:sp>
        <p:nvSpPr>
          <p:cNvPr id="7"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8" name="PoljeZBesedilom 7"/>
          <p:cNvSpPr txBox="1"/>
          <p:nvPr/>
        </p:nvSpPr>
        <p:spPr>
          <a:xfrm>
            <a:off x="570280" y="2011772"/>
            <a:ext cx="10996896" cy="2800765"/>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lvl="0" hangingPunct="0">
              <a:defRPr/>
            </a:pPr>
            <a:r>
              <a:rPr lang="sl-SI" dirty="0"/>
              <a:t>Pri oblikovanju prednostnih področij vlaganj bomo upoštevali tudi </a:t>
            </a:r>
            <a:r>
              <a:rPr lang="sl-SI" b="1" dirty="0"/>
              <a:t>strateške prioritete Evropske komisije</a:t>
            </a:r>
            <a:r>
              <a:rPr lang="sl-SI" dirty="0"/>
              <a:t>, predvsem na področjih zelenega in digitalnega prehoda ter vzpostavitve gospodarstva za ljudi. </a:t>
            </a:r>
          </a:p>
          <a:p>
            <a:pPr lvl="0" hangingPunct="0">
              <a:defRPr/>
            </a:pPr>
            <a:endParaRPr lang="sl-SI" dirty="0"/>
          </a:p>
          <a:p>
            <a:pPr lvl="0" hangingPunct="0">
              <a:defRPr/>
            </a:pPr>
            <a:r>
              <a:rPr lang="sl-SI" dirty="0"/>
              <a:t>Za zagotovitev potrebnih predpogojev za uspešno in učinkovito uporabo podpore Unije, dodeljene iz skladov, je treba vzpostaviti omejen seznam </a:t>
            </a:r>
            <a:r>
              <a:rPr lang="sl-SI" b="1" dirty="0" err="1"/>
              <a:t>omogočitvenih</a:t>
            </a:r>
            <a:r>
              <a:rPr lang="sl-SI" b="1" dirty="0"/>
              <a:t> pogojev </a:t>
            </a:r>
            <a:r>
              <a:rPr lang="sl-SI" dirty="0"/>
              <a:t>ter strnjen in izčrpen niz objektivnih meril za njihovo oceno:</a:t>
            </a:r>
          </a:p>
          <a:p>
            <a:pPr lvl="0" hangingPunct="0">
              <a:defRPr/>
            </a:pPr>
            <a:endParaRPr lang="sl-SI" dirty="0"/>
          </a:p>
          <a:p>
            <a:pPr marL="285750" lvl="0" indent="-285750" hangingPunct="0">
              <a:buFont typeface="Arial" panose="020B0604020202020204" pitchFamily="34" charset="0"/>
              <a:buChar char="•"/>
              <a:defRPr/>
            </a:pPr>
            <a:r>
              <a:rPr lang="sl-SI" u="sng" dirty="0"/>
              <a:t>horizontalni </a:t>
            </a:r>
            <a:r>
              <a:rPr lang="sl-SI" u="sng" dirty="0" err="1"/>
              <a:t>omogočitveni</a:t>
            </a:r>
            <a:r>
              <a:rPr lang="sl-SI" u="sng" dirty="0"/>
              <a:t> pogoji</a:t>
            </a:r>
            <a:r>
              <a:rPr lang="sl-SI" dirty="0"/>
              <a:t>, ki se uporabljajo za vse specifične cilje, in merila, potrebna za oceno njihovega izpolnjevanja;</a:t>
            </a:r>
          </a:p>
          <a:p>
            <a:pPr marL="285750" lvl="0" indent="-285750" hangingPunct="0">
              <a:buFont typeface="Arial" panose="020B0604020202020204" pitchFamily="34" charset="0"/>
              <a:buChar char="•"/>
              <a:defRPr/>
            </a:pPr>
            <a:r>
              <a:rPr lang="sl-SI" u="sng" dirty="0"/>
              <a:t>tematski </a:t>
            </a:r>
            <a:r>
              <a:rPr lang="sl-SI" u="sng" dirty="0" err="1"/>
              <a:t>omogočitveni</a:t>
            </a:r>
            <a:r>
              <a:rPr lang="sl-SI" u="sng" dirty="0"/>
              <a:t> pogoji</a:t>
            </a:r>
            <a:r>
              <a:rPr lang="sl-SI" dirty="0"/>
              <a:t>, ki se morajo samodejno uporabljati, kadar se specifični cilj izbere za podporo. </a:t>
            </a:r>
            <a:endParaRPr kumimoji="0" lang="sl-SI" sz="1800" b="0" i="0" u="none" strike="noStrike" kern="0" cap="none" spc="0" normalizeH="0" baseline="0" noProof="0" dirty="0">
              <a:ln>
                <a:noFill/>
              </a:ln>
              <a:solidFill>
                <a:srgbClr val="222222"/>
              </a:solidFill>
              <a:effectLst/>
              <a:uLnTx/>
              <a:uFillTx/>
              <a:cs typeface="Calibri" panose="020F0502020204030204" pitchFamily="34" charset="0"/>
              <a:sym typeface="Arial"/>
            </a:endParaRPr>
          </a:p>
          <a:p>
            <a:endParaRPr kumimoji="0" lang="sl-SI" sz="1400" b="0" i="0" u="none" strike="noStrike" kern="0" cap="none" spc="0" normalizeH="0" baseline="0" noProof="0" dirty="0">
              <a:ln>
                <a:noFill/>
              </a:ln>
              <a:solidFill>
                <a:srgbClr val="222222"/>
              </a:solidFill>
              <a:effectLst/>
              <a:uLnTx/>
              <a:uFillTx/>
              <a:cs typeface="Calibri" panose="020F0502020204030204" pitchFamily="34" charset="0"/>
              <a:sym typeface="Arial"/>
            </a:endParaRPr>
          </a:p>
        </p:txBody>
      </p:sp>
      <p:pic>
        <p:nvPicPr>
          <p:cNvPr id="9" name="Slika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940350" y="5044610"/>
            <a:ext cx="4251649" cy="1561464"/>
          </a:xfrm>
          <a:prstGeom prst="rect">
            <a:avLst/>
          </a:prstGeom>
        </p:spPr>
      </p:pic>
    </p:spTree>
    <p:extLst>
      <p:ext uri="{BB962C8B-B14F-4D97-AF65-F5344CB8AC3E}">
        <p14:creationId xmlns:p14="http://schemas.microsoft.com/office/powerpoint/2010/main" val="201945883"/>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lika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9887" y="442607"/>
            <a:ext cx="2789853" cy="585298"/>
          </a:xfrm>
          <a:prstGeom prst="rect">
            <a:avLst/>
          </a:prstGeom>
        </p:spPr>
      </p:pic>
      <p:sp>
        <p:nvSpPr>
          <p:cNvPr id="6" name="Naslov 1"/>
          <p:cNvSpPr txBox="1">
            <a:spLocks/>
          </p:cNvSpPr>
          <p:nvPr/>
        </p:nvSpPr>
        <p:spPr>
          <a:xfrm>
            <a:off x="0" y="638150"/>
            <a:ext cx="8887486" cy="779511"/>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pl-PL" sz="3200" dirty="0">
                <a:ln>
                  <a:solidFill>
                    <a:prstClr val="white"/>
                  </a:solidFill>
                </a:ln>
                <a:solidFill>
                  <a:prstClr val="white"/>
                </a:solidFill>
                <a:effectLst>
                  <a:outerShdw blurRad="38100" dist="38100" dir="2700000" algn="tl">
                    <a:srgbClr val="000000">
                      <a:alpha val="43137"/>
                    </a:srgbClr>
                  </a:outerShdw>
                </a:effectLst>
                <a:cs typeface="Arial"/>
              </a:rPr>
              <a:t>   Cilj politike 1: PAMETNA EVROPA</a:t>
            </a:r>
            <a:endParaRPr lang="sl-SI" sz="2800" dirty="0">
              <a:ln>
                <a:solidFill>
                  <a:prstClr val="white"/>
                </a:solidFill>
              </a:ln>
              <a:solidFill>
                <a:schemeClr val="accent4">
                  <a:lumMod val="20000"/>
                  <a:lumOff val="80000"/>
                </a:schemeClr>
              </a:solidFill>
              <a:cs typeface="Calibri" panose="020F0502020204030204" pitchFamily="34" charset="0"/>
            </a:endParaRPr>
          </a:p>
        </p:txBody>
      </p:sp>
      <p:sp>
        <p:nvSpPr>
          <p:cNvPr id="12" name="PoljeZBesedilom 11"/>
          <p:cNvSpPr txBox="1"/>
          <p:nvPr/>
        </p:nvSpPr>
        <p:spPr>
          <a:xfrm>
            <a:off x="256998" y="1417661"/>
            <a:ext cx="7413802" cy="646331"/>
          </a:xfrm>
          <a:prstGeom prst="rect">
            <a:avLst/>
          </a:prstGeom>
          <a:solidFill>
            <a:schemeClr val="bg1">
              <a:lumMod val="95000"/>
            </a:schemeClr>
          </a:solidFill>
        </p:spPr>
        <p:txBody>
          <a:bodyPr wrap="square" rtlCol="0">
            <a:spAutoFit/>
          </a:bodyPr>
          <a:lstStyle/>
          <a:p>
            <a:pPr lvl="0">
              <a:defRPr/>
            </a:pPr>
            <a:r>
              <a:rPr lang="sl-SI" dirty="0">
                <a:solidFill>
                  <a:prstClr val="white">
                    <a:lumMod val="50000"/>
                  </a:prstClr>
                </a:solidFill>
              </a:rPr>
              <a:t>Konkurenčnejša in pametnejša Evropa s spodbujanjem inovativne in pametne gospodarske preobrazbe ter regionalne povezljivosti na področju IKT.</a:t>
            </a:r>
            <a:endParaRPr kumimoji="0" lang="sl-SI"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graphicFrame>
        <p:nvGraphicFramePr>
          <p:cNvPr id="7" name="Diagram 6"/>
          <p:cNvGraphicFramePr/>
          <p:nvPr>
            <p:extLst>
              <p:ext uri="{D42A27DB-BD31-4B8C-83A1-F6EECF244321}">
                <p14:modId xmlns:p14="http://schemas.microsoft.com/office/powerpoint/2010/main" val="1961161540"/>
              </p:ext>
            </p:extLst>
          </p:nvPr>
        </p:nvGraphicFramePr>
        <p:xfrm>
          <a:off x="1374598" y="2284173"/>
          <a:ext cx="9016205" cy="3952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Slika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09454" y="4897327"/>
            <a:ext cx="1635761" cy="1559268"/>
          </a:xfrm>
          <a:prstGeom prst="rect">
            <a:avLst/>
          </a:prstGeom>
        </p:spPr>
      </p:pic>
    </p:spTree>
    <p:extLst>
      <p:ext uri="{BB962C8B-B14F-4D97-AF65-F5344CB8AC3E}">
        <p14:creationId xmlns:p14="http://schemas.microsoft.com/office/powerpoint/2010/main" val="1373039108"/>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448646" y="2295740"/>
            <a:ext cx="3457804" cy="1269916"/>
          </a:xfrm>
          <a:prstGeom prst="rect">
            <a:avLst/>
          </a:prstGeom>
        </p:spPr>
      </p:pic>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9087" y="575847"/>
            <a:ext cx="2789853" cy="585298"/>
          </a:xfrm>
          <a:prstGeom prst="rect">
            <a:avLst/>
          </a:prstGeom>
        </p:spPr>
      </p:pic>
      <p:sp>
        <p:nvSpPr>
          <p:cNvPr id="6" name="Naslov 1"/>
          <p:cNvSpPr txBox="1">
            <a:spLocks/>
          </p:cNvSpPr>
          <p:nvPr/>
        </p:nvSpPr>
        <p:spPr>
          <a:xfrm>
            <a:off x="0" y="638150"/>
            <a:ext cx="8887486" cy="779511"/>
          </a:xfrm>
          <a:prstGeom prst="rect">
            <a:avLst/>
          </a:prstGeom>
          <a:solidFill>
            <a:srgbClr val="19686C"/>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pl-PL" sz="3200" dirty="0">
                <a:ln>
                  <a:solidFill>
                    <a:prstClr val="white"/>
                  </a:solidFill>
                </a:ln>
                <a:solidFill>
                  <a:prstClr val="white"/>
                </a:solidFill>
                <a:effectLst>
                  <a:outerShdw blurRad="38100" dist="38100" dir="2700000" algn="tl">
                    <a:srgbClr val="000000">
                      <a:alpha val="43137"/>
                    </a:srgbClr>
                  </a:outerShdw>
                </a:effectLst>
                <a:cs typeface="Arial"/>
              </a:rPr>
              <a:t>   Cilj politike 1: PAMETNA EVROPA</a:t>
            </a:r>
            <a:endParaRPr lang="sl-SI" sz="2800" dirty="0">
              <a:ln>
                <a:solidFill>
                  <a:prstClr val="white"/>
                </a:solidFill>
              </a:ln>
              <a:solidFill>
                <a:schemeClr val="accent4">
                  <a:lumMod val="20000"/>
                  <a:lumOff val="80000"/>
                </a:schemeClr>
              </a:solidFill>
              <a:cs typeface="Calibri" panose="020F0502020204030204" pitchFamily="34" charset="0"/>
            </a:endParaRPr>
          </a:p>
        </p:txBody>
      </p:sp>
      <p:pic>
        <p:nvPicPr>
          <p:cNvPr id="3" name="Slika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1153" y="1371430"/>
            <a:ext cx="1635761" cy="1559268"/>
          </a:xfrm>
          <a:prstGeom prst="rect">
            <a:avLst/>
          </a:prstGeom>
        </p:spPr>
      </p:pic>
      <p:sp>
        <p:nvSpPr>
          <p:cNvPr id="12" name="PoljeZBesedilom 11"/>
          <p:cNvSpPr txBox="1"/>
          <p:nvPr/>
        </p:nvSpPr>
        <p:spPr>
          <a:xfrm>
            <a:off x="256998" y="1417661"/>
            <a:ext cx="7413802" cy="646331"/>
          </a:xfrm>
          <a:prstGeom prst="rect">
            <a:avLst/>
          </a:prstGeom>
          <a:solidFill>
            <a:schemeClr val="bg1">
              <a:lumMod val="95000"/>
            </a:schemeClr>
          </a:solidFill>
        </p:spPr>
        <p:txBody>
          <a:bodyPr wrap="square" rtlCol="0">
            <a:spAutoFit/>
          </a:bodyPr>
          <a:lstStyle/>
          <a:p>
            <a:pPr lvl="0">
              <a:defRPr/>
            </a:pPr>
            <a:r>
              <a:rPr lang="sl-SI" dirty="0">
                <a:solidFill>
                  <a:prstClr val="white">
                    <a:lumMod val="50000"/>
                  </a:prstClr>
                </a:solidFill>
              </a:rPr>
              <a:t>Konkurenčnejša in pametnejša Evropa s spodbujanjem inovativne in pametne gospodarske preobrazbe ter regionalne povezljivosti na področju IKT.</a:t>
            </a:r>
            <a:endParaRPr kumimoji="0" lang="sl-SI"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9" name="PoljeZBesedilom 8"/>
          <p:cNvSpPr txBox="1"/>
          <p:nvPr/>
        </p:nvSpPr>
        <p:spPr>
          <a:xfrm>
            <a:off x="546846" y="2610045"/>
            <a:ext cx="2501154" cy="461665"/>
          </a:xfrm>
          <a:prstGeom prst="rect">
            <a:avLst/>
          </a:prstGeom>
          <a:noFill/>
        </p:spPr>
        <p:txBody>
          <a:bodyPr wrap="square" rtlCol="0">
            <a:spAutoFit/>
          </a:bodyPr>
          <a:lstStyle/>
          <a:p>
            <a:r>
              <a:rPr lang="sl-SI" sz="2400" b="1" dirty="0"/>
              <a:t>FINANČNI OKVIR</a:t>
            </a:r>
          </a:p>
        </p:txBody>
      </p:sp>
      <p:graphicFrame>
        <p:nvGraphicFramePr>
          <p:cNvPr id="4" name="Tabela 3"/>
          <p:cNvGraphicFramePr>
            <a:graphicFrameLocks noGrp="1"/>
          </p:cNvGraphicFramePr>
          <p:nvPr>
            <p:extLst>
              <p:ext uri="{D42A27DB-BD31-4B8C-83A1-F6EECF244321}">
                <p14:modId xmlns:p14="http://schemas.microsoft.com/office/powerpoint/2010/main" val="3039680450"/>
              </p:ext>
            </p:extLst>
          </p:nvPr>
        </p:nvGraphicFramePr>
        <p:xfrm>
          <a:off x="630819" y="3578487"/>
          <a:ext cx="10571018" cy="2115943"/>
        </p:xfrm>
        <a:graphic>
          <a:graphicData uri="http://schemas.openxmlformats.org/drawingml/2006/table">
            <a:tbl>
              <a:tblPr firstRow="1" firstCol="1" bandRow="1">
                <a:tableStyleId>{BDBED569-4797-4DF1-A0F4-6AAB3CD982D8}</a:tableStyleId>
              </a:tblPr>
              <a:tblGrid>
                <a:gridCol w="781350">
                  <a:extLst>
                    <a:ext uri="{9D8B030D-6E8A-4147-A177-3AD203B41FA5}">
                      <a16:colId xmlns:a16="http://schemas.microsoft.com/office/drawing/2014/main" val="4186408931"/>
                    </a:ext>
                  </a:extLst>
                </a:gridCol>
                <a:gridCol w="2622376">
                  <a:extLst>
                    <a:ext uri="{9D8B030D-6E8A-4147-A177-3AD203B41FA5}">
                      <a16:colId xmlns:a16="http://schemas.microsoft.com/office/drawing/2014/main" val="499633487"/>
                    </a:ext>
                  </a:extLst>
                </a:gridCol>
                <a:gridCol w="2622376">
                  <a:extLst>
                    <a:ext uri="{9D8B030D-6E8A-4147-A177-3AD203B41FA5}">
                      <a16:colId xmlns:a16="http://schemas.microsoft.com/office/drawing/2014/main" val="2715341019"/>
                    </a:ext>
                  </a:extLst>
                </a:gridCol>
                <a:gridCol w="785974">
                  <a:extLst>
                    <a:ext uri="{9D8B030D-6E8A-4147-A177-3AD203B41FA5}">
                      <a16:colId xmlns:a16="http://schemas.microsoft.com/office/drawing/2014/main" val="3204594411"/>
                    </a:ext>
                  </a:extLst>
                </a:gridCol>
                <a:gridCol w="582769">
                  <a:extLst>
                    <a:ext uri="{9D8B030D-6E8A-4147-A177-3AD203B41FA5}">
                      <a16:colId xmlns:a16="http://schemas.microsoft.com/office/drawing/2014/main" val="3536431956"/>
                    </a:ext>
                  </a:extLst>
                </a:gridCol>
                <a:gridCol w="599889">
                  <a:extLst>
                    <a:ext uri="{9D8B030D-6E8A-4147-A177-3AD203B41FA5}">
                      <a16:colId xmlns:a16="http://schemas.microsoft.com/office/drawing/2014/main" val="584738761"/>
                    </a:ext>
                  </a:extLst>
                </a:gridCol>
                <a:gridCol w="655595">
                  <a:extLst>
                    <a:ext uri="{9D8B030D-6E8A-4147-A177-3AD203B41FA5}">
                      <a16:colId xmlns:a16="http://schemas.microsoft.com/office/drawing/2014/main" val="3281588912"/>
                    </a:ext>
                  </a:extLst>
                </a:gridCol>
                <a:gridCol w="655595">
                  <a:extLst>
                    <a:ext uri="{9D8B030D-6E8A-4147-A177-3AD203B41FA5}">
                      <a16:colId xmlns:a16="http://schemas.microsoft.com/office/drawing/2014/main" val="1878980836"/>
                    </a:ext>
                  </a:extLst>
                </a:gridCol>
                <a:gridCol w="654671">
                  <a:extLst>
                    <a:ext uri="{9D8B030D-6E8A-4147-A177-3AD203B41FA5}">
                      <a16:colId xmlns:a16="http://schemas.microsoft.com/office/drawing/2014/main" val="2100205930"/>
                    </a:ext>
                  </a:extLst>
                </a:gridCol>
                <a:gridCol w="610423">
                  <a:extLst>
                    <a:ext uri="{9D8B030D-6E8A-4147-A177-3AD203B41FA5}">
                      <a16:colId xmlns:a16="http://schemas.microsoft.com/office/drawing/2014/main" val="852181693"/>
                    </a:ext>
                  </a:extLst>
                </a:gridCol>
              </a:tblGrid>
              <a:tr h="212365">
                <a:tc gridSpan="3">
                  <a:txBody>
                    <a:bodyPr/>
                    <a:lstStyle/>
                    <a:p>
                      <a:pPr algn="r">
                        <a:lnSpc>
                          <a:spcPct val="107000"/>
                        </a:lnSpc>
                        <a:spcAft>
                          <a:spcPts val="0"/>
                        </a:spcAft>
                      </a:pPr>
                      <a:r>
                        <a:rPr lang="sl-SI" sz="1200" dirty="0">
                          <a:effectLst/>
                        </a:rPr>
                        <a:t>v mio EUR</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sl-SI"/>
                    </a:p>
                  </a:txBody>
                  <a:tcPr/>
                </a:tc>
                <a:tc hMerge="1">
                  <a:txBody>
                    <a:bodyPr/>
                    <a:lstStyle/>
                    <a:p>
                      <a:endParaRPr lang="sl-SI"/>
                    </a:p>
                  </a:txBody>
                  <a:tcPr/>
                </a:tc>
                <a:tc gridSpan="2">
                  <a:txBody>
                    <a:bodyPr/>
                    <a:lstStyle/>
                    <a:p>
                      <a:pPr algn="ctr">
                        <a:lnSpc>
                          <a:spcPct val="107000"/>
                        </a:lnSpc>
                        <a:spcAft>
                          <a:spcPts val="0"/>
                        </a:spcAft>
                      </a:pPr>
                      <a:r>
                        <a:rPr lang="sl-SI" sz="1200">
                          <a:effectLst/>
                        </a:rPr>
                        <a:t>ESRR</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sl-SI"/>
                    </a:p>
                  </a:txBody>
                  <a:tcPr/>
                </a:tc>
                <a:tc gridSpan="2">
                  <a:txBody>
                    <a:bodyPr/>
                    <a:lstStyle/>
                    <a:p>
                      <a:pPr algn="ctr">
                        <a:lnSpc>
                          <a:spcPct val="107000"/>
                        </a:lnSpc>
                        <a:spcAft>
                          <a:spcPts val="0"/>
                        </a:spcAft>
                      </a:pPr>
                      <a:r>
                        <a:rPr lang="sl-SI" sz="1200" dirty="0">
                          <a:effectLst/>
                        </a:rPr>
                        <a:t>ESS</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sl-SI"/>
                    </a:p>
                  </a:txBody>
                  <a:tcPr/>
                </a:tc>
                <a:tc>
                  <a:txBody>
                    <a:bodyPr/>
                    <a:lstStyle/>
                    <a:p>
                      <a:pPr algn="ctr">
                        <a:lnSpc>
                          <a:spcPct val="107000"/>
                        </a:lnSpc>
                        <a:spcAft>
                          <a:spcPts val="0"/>
                        </a:spcAft>
                      </a:pPr>
                      <a:r>
                        <a:rPr lang="sl-SI" sz="1200" dirty="0">
                          <a:effectLst/>
                        </a:rPr>
                        <a:t>KS</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sl-SI" sz="1200" dirty="0">
                          <a:effectLst/>
                        </a:rPr>
                        <a:t>SPP</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sl-SI" sz="1200" dirty="0">
                          <a:solidFill>
                            <a:schemeClr val="tx1"/>
                          </a:solidFill>
                          <a:effectLst/>
                        </a:rPr>
                        <a:t>Skupna vsota</a:t>
                      </a:r>
                      <a:endParaRPr lang="sl-SI"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79541299"/>
                  </a:ext>
                </a:extLst>
              </a:tr>
              <a:tr h="567069">
                <a:tc>
                  <a:txBody>
                    <a:bodyPr/>
                    <a:lstStyle/>
                    <a:p>
                      <a:pPr algn="ctr">
                        <a:lnSpc>
                          <a:spcPct val="107000"/>
                        </a:lnSpc>
                        <a:spcAft>
                          <a:spcPts val="0"/>
                        </a:spcAft>
                      </a:pPr>
                      <a:r>
                        <a:rPr lang="sl-SI" sz="1200" dirty="0">
                          <a:solidFill>
                            <a:schemeClr val="tx1"/>
                          </a:solidFill>
                          <a:effectLst/>
                        </a:rPr>
                        <a:t>Cilj politike - krajše</a:t>
                      </a:r>
                      <a:endParaRPr lang="sl-SI"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2F2F2"/>
                    </a:solidFill>
                  </a:tcPr>
                </a:tc>
                <a:tc>
                  <a:txBody>
                    <a:bodyPr/>
                    <a:lstStyle/>
                    <a:p>
                      <a:pPr algn="ctr">
                        <a:lnSpc>
                          <a:spcPct val="107000"/>
                        </a:lnSpc>
                        <a:spcAft>
                          <a:spcPts val="0"/>
                        </a:spcAft>
                      </a:pPr>
                      <a:r>
                        <a:rPr lang="sl-SI" sz="1200" dirty="0">
                          <a:solidFill>
                            <a:schemeClr val="tx1"/>
                          </a:solidFill>
                          <a:effectLst/>
                        </a:rPr>
                        <a:t>Številka PN</a:t>
                      </a:r>
                      <a:endParaRPr lang="sl-SI"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2F2F2"/>
                    </a:solidFill>
                  </a:tcPr>
                </a:tc>
                <a:tc>
                  <a:txBody>
                    <a:bodyPr/>
                    <a:lstStyle/>
                    <a:p>
                      <a:pPr algn="l">
                        <a:lnSpc>
                          <a:spcPct val="107000"/>
                        </a:lnSpc>
                        <a:spcAft>
                          <a:spcPts val="0"/>
                        </a:spcAft>
                      </a:pPr>
                      <a:r>
                        <a:rPr lang="sl-SI" sz="1200" dirty="0">
                          <a:solidFill>
                            <a:schemeClr val="tx1"/>
                          </a:solidFill>
                          <a:effectLst/>
                        </a:rPr>
                        <a:t>Program EKP 21-27: PN</a:t>
                      </a:r>
                      <a:endParaRPr lang="sl-SI"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2F2F2"/>
                    </a:solidFill>
                  </a:tcPr>
                </a:tc>
                <a:tc>
                  <a:txBody>
                    <a:bodyPr/>
                    <a:lstStyle/>
                    <a:p>
                      <a:pPr algn="ctr">
                        <a:lnSpc>
                          <a:spcPct val="107000"/>
                        </a:lnSpc>
                        <a:spcAft>
                          <a:spcPts val="0"/>
                        </a:spcAft>
                      </a:pPr>
                      <a:r>
                        <a:rPr lang="sl-SI" sz="1200" dirty="0">
                          <a:solidFill>
                            <a:schemeClr val="tx1"/>
                          </a:solidFill>
                          <a:effectLst/>
                        </a:rPr>
                        <a:t>VZHOD</a:t>
                      </a:r>
                      <a:endParaRPr lang="sl-SI"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2F2F2"/>
                    </a:solidFill>
                  </a:tcPr>
                </a:tc>
                <a:tc>
                  <a:txBody>
                    <a:bodyPr/>
                    <a:lstStyle/>
                    <a:p>
                      <a:pPr algn="ctr">
                        <a:lnSpc>
                          <a:spcPct val="107000"/>
                        </a:lnSpc>
                        <a:spcAft>
                          <a:spcPts val="0"/>
                        </a:spcAft>
                      </a:pPr>
                      <a:r>
                        <a:rPr lang="sl-SI" sz="1200" dirty="0" smtClean="0">
                          <a:solidFill>
                            <a:schemeClr val="tx1"/>
                          </a:solidFill>
                          <a:effectLst/>
                        </a:rPr>
                        <a:t>ZAHOD</a:t>
                      </a:r>
                      <a:endParaRPr lang="sl-SI"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2F2F2"/>
                    </a:solidFill>
                  </a:tcPr>
                </a:tc>
                <a:tc>
                  <a:txBody>
                    <a:bodyPr/>
                    <a:lstStyle/>
                    <a:p>
                      <a:pPr algn="ctr">
                        <a:lnSpc>
                          <a:spcPct val="107000"/>
                        </a:lnSpc>
                        <a:spcAft>
                          <a:spcPts val="0"/>
                        </a:spcAft>
                      </a:pPr>
                      <a:r>
                        <a:rPr lang="sl-SI" sz="1200" dirty="0">
                          <a:solidFill>
                            <a:schemeClr val="tx1"/>
                          </a:solidFill>
                          <a:effectLst/>
                        </a:rPr>
                        <a:t>VZHOD</a:t>
                      </a:r>
                      <a:endParaRPr lang="sl-SI"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2F2F2"/>
                    </a:solidFill>
                  </a:tcPr>
                </a:tc>
                <a:tc>
                  <a:txBody>
                    <a:bodyPr/>
                    <a:lstStyle/>
                    <a:p>
                      <a:pPr algn="ctr">
                        <a:lnSpc>
                          <a:spcPct val="107000"/>
                        </a:lnSpc>
                        <a:spcAft>
                          <a:spcPts val="0"/>
                        </a:spcAft>
                      </a:pPr>
                      <a:r>
                        <a:rPr lang="sl-SI" sz="1200" dirty="0">
                          <a:solidFill>
                            <a:schemeClr val="tx1"/>
                          </a:solidFill>
                          <a:effectLst/>
                        </a:rPr>
                        <a:t>ZAHOD</a:t>
                      </a:r>
                      <a:endParaRPr lang="sl-SI"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2F2F2"/>
                    </a:solidFill>
                  </a:tcPr>
                </a:tc>
                <a:tc>
                  <a:txBody>
                    <a:bodyPr/>
                    <a:lstStyle/>
                    <a:p>
                      <a:pPr algn="ctr">
                        <a:lnSpc>
                          <a:spcPct val="107000"/>
                        </a:lnSpc>
                        <a:spcAft>
                          <a:spcPts val="0"/>
                        </a:spcAft>
                      </a:pPr>
                      <a:r>
                        <a:rPr lang="sl-SI" sz="1200" dirty="0">
                          <a:solidFill>
                            <a:schemeClr val="tx1"/>
                          </a:solidFill>
                          <a:effectLst/>
                        </a:rPr>
                        <a:t>SLO</a:t>
                      </a:r>
                      <a:endParaRPr lang="sl-SI"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2F2F2"/>
                    </a:solidFill>
                  </a:tcPr>
                </a:tc>
                <a:tc>
                  <a:txBody>
                    <a:bodyPr/>
                    <a:lstStyle/>
                    <a:p>
                      <a:pPr algn="ctr">
                        <a:lnSpc>
                          <a:spcPct val="107000"/>
                        </a:lnSpc>
                        <a:spcAft>
                          <a:spcPts val="0"/>
                        </a:spcAft>
                      </a:pPr>
                      <a:r>
                        <a:rPr lang="sl-SI" sz="1200" dirty="0">
                          <a:solidFill>
                            <a:schemeClr val="tx1"/>
                          </a:solidFill>
                          <a:effectLst/>
                        </a:rPr>
                        <a:t>VZHOD</a:t>
                      </a:r>
                      <a:endParaRPr lang="sl-SI"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2F2F2"/>
                    </a:solidFill>
                  </a:tcPr>
                </a:tc>
                <a:tc vMerge="1">
                  <a:txBody>
                    <a:bodyPr/>
                    <a:lstStyle/>
                    <a:p>
                      <a:endParaRPr lang="sl-SI"/>
                    </a:p>
                  </a:txBody>
                  <a:tcPr/>
                </a:tc>
                <a:extLst>
                  <a:ext uri="{0D108BD9-81ED-4DB2-BD59-A6C34878D82A}">
                    <a16:rowId xmlns:a16="http://schemas.microsoft.com/office/drawing/2014/main" val="3361712899"/>
                  </a:ext>
                </a:extLst>
              </a:tr>
              <a:tr h="567069">
                <a:tc rowSpan="2">
                  <a:txBody>
                    <a:bodyPr/>
                    <a:lstStyle/>
                    <a:p>
                      <a:pPr algn="ctr">
                        <a:lnSpc>
                          <a:spcPct val="107000"/>
                        </a:lnSpc>
                        <a:spcAft>
                          <a:spcPts val="0"/>
                        </a:spcAft>
                      </a:pPr>
                      <a:r>
                        <a:rPr lang="sl-SI" sz="1200" dirty="0">
                          <a:effectLst/>
                        </a:rPr>
                        <a:t>CP1 - pametno</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sl-SI" sz="1200" dirty="0">
                          <a:effectLst/>
                        </a:rPr>
                        <a:t>1</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sl-SI" sz="1200" dirty="0">
                          <a:effectLst/>
                        </a:rPr>
                        <a:t>Pametnejša Evropa s spodbujanjem inovativne in pametne gospodarske preobrazbe</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sl-SI" sz="1200" dirty="0" smtClean="0">
                          <a:solidFill>
                            <a:srgbClr val="000000"/>
                          </a:solidFill>
                          <a:effectLst/>
                          <a:latin typeface="Calibri" panose="020F0502020204030204" pitchFamily="34" charset="0"/>
                          <a:ea typeface="Calibri" panose="020F0502020204030204" pitchFamily="34" charset="0"/>
                        </a:rPr>
                        <a:t> 463,57 </a:t>
                      </a:r>
                      <a:r>
                        <a:rPr lang="sl-SI" sz="1200" dirty="0" smtClean="0">
                          <a:effectLst/>
                        </a:rPr>
                        <a:t>              </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sl-SI" sz="1200" dirty="0" smtClean="0">
                          <a:solidFill>
                            <a:srgbClr val="000000"/>
                          </a:solidFill>
                          <a:effectLst/>
                          <a:latin typeface="Calibri" panose="020F0502020204030204" pitchFamily="34" charset="0"/>
                          <a:ea typeface="Calibri" panose="020F0502020204030204" pitchFamily="34" charset="0"/>
                        </a:rPr>
                        <a:t> 240,43 </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sl-SI" sz="1200" dirty="0">
                          <a:effectLst/>
                        </a:rPr>
                        <a:t> </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sl-SI" sz="1200">
                          <a:effectLst/>
                        </a:rPr>
                        <a:t> </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sl-SI" sz="1200">
                          <a:effectLst/>
                        </a:rPr>
                        <a:t> </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sl-SI" sz="1200">
                          <a:effectLst/>
                        </a:rPr>
                        <a:t> </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704,00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576566455"/>
                  </a:ext>
                </a:extLst>
              </a:tr>
              <a:tr h="378046">
                <a:tc vMerge="1">
                  <a:txBody>
                    <a:bodyPr/>
                    <a:lstStyle/>
                    <a:p>
                      <a:endParaRPr lang="sl-SI"/>
                    </a:p>
                  </a:txBody>
                  <a:tcPr/>
                </a:tc>
                <a:tc>
                  <a:txBody>
                    <a:bodyPr/>
                    <a:lstStyle/>
                    <a:p>
                      <a:pPr algn="ctr">
                        <a:lnSpc>
                          <a:spcPct val="107000"/>
                        </a:lnSpc>
                        <a:spcAft>
                          <a:spcPts val="0"/>
                        </a:spcAft>
                      </a:pPr>
                      <a:r>
                        <a:rPr lang="sl-SI" sz="1200" dirty="0">
                          <a:effectLst/>
                        </a:rPr>
                        <a:t>2</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2F2F2"/>
                    </a:solidFill>
                  </a:tcPr>
                </a:tc>
                <a:tc>
                  <a:txBody>
                    <a:bodyPr/>
                    <a:lstStyle/>
                    <a:p>
                      <a:pPr algn="l">
                        <a:lnSpc>
                          <a:spcPct val="107000"/>
                        </a:lnSpc>
                        <a:spcAft>
                          <a:spcPts val="0"/>
                        </a:spcAft>
                      </a:pPr>
                      <a:r>
                        <a:rPr lang="sl-SI" sz="1200" dirty="0">
                          <a:effectLst/>
                        </a:rPr>
                        <a:t>Pametnejša Evropa s spodbujanjem </a:t>
                      </a:r>
                      <a:r>
                        <a:rPr lang="sl-SI" sz="1200" dirty="0" smtClean="0">
                          <a:effectLst/>
                        </a:rPr>
                        <a:t>digitalizacije</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2F2F2"/>
                    </a:solidFill>
                  </a:tcPr>
                </a:tc>
                <a:tc>
                  <a:txBody>
                    <a:bodyPr/>
                    <a:lstStyle/>
                    <a:p>
                      <a:pPr algn="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62,47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solidFill>
                      <a:srgbClr val="F2F2F2"/>
                    </a:solidFill>
                  </a:tcPr>
                </a:tc>
                <a:tc>
                  <a:txBody>
                    <a:bodyPr/>
                    <a:lstStyle/>
                    <a:p>
                      <a:pPr algn="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4,20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solidFill>
                      <a:srgbClr val="F2F2F2"/>
                    </a:solidFill>
                  </a:tcPr>
                </a:tc>
                <a:tc>
                  <a:txBody>
                    <a:bodyPr/>
                    <a:lstStyle/>
                    <a:p>
                      <a:pPr algn="r">
                        <a:lnSpc>
                          <a:spcPct val="107000"/>
                        </a:lnSpc>
                        <a:spcAft>
                          <a:spcPts val="0"/>
                        </a:spcAft>
                      </a:pPr>
                      <a:r>
                        <a:rPr lang="sl-SI" sz="1200" dirty="0">
                          <a:effectLst/>
                        </a:rPr>
                        <a:t> </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2F2F2"/>
                    </a:solidFill>
                  </a:tcPr>
                </a:tc>
                <a:tc>
                  <a:txBody>
                    <a:bodyPr/>
                    <a:lstStyle/>
                    <a:p>
                      <a:pPr algn="r">
                        <a:lnSpc>
                          <a:spcPct val="107000"/>
                        </a:lnSpc>
                        <a:spcAft>
                          <a:spcPts val="0"/>
                        </a:spcAft>
                      </a:pPr>
                      <a:r>
                        <a:rPr lang="sl-SI" sz="1200" dirty="0">
                          <a:effectLst/>
                        </a:rPr>
                        <a:t> </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2F2F2"/>
                    </a:solidFill>
                  </a:tcPr>
                </a:tc>
                <a:tc>
                  <a:txBody>
                    <a:bodyPr/>
                    <a:lstStyle/>
                    <a:p>
                      <a:pPr algn="r">
                        <a:lnSpc>
                          <a:spcPct val="107000"/>
                        </a:lnSpc>
                        <a:spcAft>
                          <a:spcPts val="0"/>
                        </a:spcAft>
                      </a:pPr>
                      <a:r>
                        <a:rPr lang="sl-SI" sz="1200" dirty="0">
                          <a:effectLst/>
                        </a:rPr>
                        <a:t> </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2F2F2"/>
                    </a:solidFill>
                  </a:tcPr>
                </a:tc>
                <a:tc>
                  <a:txBody>
                    <a:bodyPr/>
                    <a:lstStyle/>
                    <a:p>
                      <a:pPr algn="r">
                        <a:lnSpc>
                          <a:spcPct val="107000"/>
                        </a:lnSpc>
                        <a:spcAft>
                          <a:spcPts val="0"/>
                        </a:spcAft>
                      </a:pPr>
                      <a:r>
                        <a:rPr lang="sl-SI" sz="1200" dirty="0">
                          <a:effectLst/>
                        </a:rPr>
                        <a:t> </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2F2F2"/>
                    </a:solidFill>
                  </a:tcPr>
                </a:tc>
                <a:tc>
                  <a:txBody>
                    <a:bodyPr/>
                    <a:lstStyle/>
                    <a:p>
                      <a:pPr algn="ct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66,67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solidFill>
                      <a:srgbClr val="F2F2F2"/>
                    </a:solidFill>
                  </a:tcPr>
                </a:tc>
                <a:extLst>
                  <a:ext uri="{0D108BD9-81ED-4DB2-BD59-A6C34878D82A}">
                    <a16:rowId xmlns:a16="http://schemas.microsoft.com/office/drawing/2014/main" val="1581875395"/>
                  </a:ext>
                </a:extLst>
              </a:tr>
              <a:tr h="337922">
                <a:tc gridSpan="3">
                  <a:txBody>
                    <a:bodyPr/>
                    <a:lstStyle/>
                    <a:p>
                      <a:pPr algn="l">
                        <a:lnSpc>
                          <a:spcPct val="107000"/>
                        </a:lnSpc>
                        <a:spcAft>
                          <a:spcPts val="0"/>
                        </a:spcAft>
                      </a:pPr>
                      <a:r>
                        <a:rPr lang="sl-SI" sz="1200" dirty="0">
                          <a:effectLst/>
                        </a:rPr>
                        <a:t>CP1 - pametno </a:t>
                      </a:r>
                      <a:r>
                        <a:rPr lang="sl-SI" sz="1200" dirty="0" smtClean="0">
                          <a:effectLst/>
                        </a:rPr>
                        <a:t>Skupaj</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sl-SI"/>
                    </a:p>
                  </a:txBody>
                  <a:tcPr/>
                </a:tc>
                <a:tc hMerge="1">
                  <a:txBody>
                    <a:bodyPr/>
                    <a:lstStyle/>
                    <a:p>
                      <a:endParaRPr lang="sl-SI"/>
                    </a:p>
                  </a:txBody>
                  <a:tcPr/>
                </a:tc>
                <a:tc>
                  <a:txBody>
                    <a:bodyPr/>
                    <a:lstStyle/>
                    <a:p>
                      <a:pPr algn="r">
                        <a:lnSpc>
                          <a:spcPts val="1300"/>
                        </a:lnSpc>
                        <a:spcAft>
                          <a:spcPts val="0"/>
                        </a:spcAft>
                      </a:pPr>
                      <a:r>
                        <a:rPr lang="sl-SI"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526,04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ts val="1300"/>
                        </a:lnSpc>
                        <a:spcAft>
                          <a:spcPts val="0"/>
                        </a:spcAft>
                      </a:pPr>
                      <a:r>
                        <a:rPr lang="sl-SI"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244,63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sl-SI" sz="1200" dirty="0">
                          <a:effectLst/>
                        </a:rPr>
                        <a:t> </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sl-SI" sz="1200" dirty="0">
                          <a:effectLst/>
                        </a:rPr>
                        <a:t> </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sl-SI" sz="1200" dirty="0">
                          <a:effectLst/>
                        </a:rPr>
                        <a:t> </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sl-SI" sz="1200" dirty="0">
                          <a:effectLst/>
                        </a:rPr>
                        <a:t> </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sl-SI"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770,67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116772112"/>
                  </a:ext>
                </a:extLst>
              </a:tr>
            </a:tbl>
          </a:graphicData>
        </a:graphic>
      </p:graphicFrame>
      <p:sp>
        <p:nvSpPr>
          <p:cNvPr id="11"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Tree>
    <p:extLst>
      <p:ext uri="{BB962C8B-B14F-4D97-AF65-F5344CB8AC3E}">
        <p14:creationId xmlns:p14="http://schemas.microsoft.com/office/powerpoint/2010/main" val="1738316979"/>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lika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9087" y="575847"/>
            <a:ext cx="2789853" cy="585298"/>
          </a:xfrm>
          <a:prstGeom prst="rect">
            <a:avLst/>
          </a:prstGeom>
        </p:spPr>
      </p:pic>
      <p:sp>
        <p:nvSpPr>
          <p:cNvPr id="6" name="Naslov 1"/>
          <p:cNvSpPr txBox="1">
            <a:spLocks/>
          </p:cNvSpPr>
          <p:nvPr/>
        </p:nvSpPr>
        <p:spPr>
          <a:xfrm>
            <a:off x="0" y="638150"/>
            <a:ext cx="8887486" cy="779511"/>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pl-PL" sz="3200" dirty="0">
                <a:ln>
                  <a:solidFill>
                    <a:prstClr val="white"/>
                  </a:solidFill>
                </a:ln>
                <a:solidFill>
                  <a:prstClr val="white"/>
                </a:solidFill>
                <a:effectLst>
                  <a:outerShdw blurRad="38100" dist="38100" dir="2700000" algn="tl">
                    <a:srgbClr val="000000">
                      <a:alpha val="43137"/>
                    </a:srgbClr>
                  </a:outerShdw>
                </a:effectLst>
                <a:cs typeface="Arial"/>
              </a:rPr>
              <a:t>   Cilj politike 2: ZELENA EVROPA</a:t>
            </a:r>
            <a:endParaRPr lang="sl-SI" sz="2800" dirty="0">
              <a:ln>
                <a:solidFill>
                  <a:prstClr val="white"/>
                </a:solidFill>
              </a:ln>
              <a:solidFill>
                <a:schemeClr val="accent4">
                  <a:lumMod val="20000"/>
                  <a:lumOff val="80000"/>
                </a:schemeClr>
              </a:solidFill>
              <a:cs typeface="Calibri" panose="020F0502020204030204" pitchFamily="34" charset="0"/>
            </a:endParaRPr>
          </a:p>
        </p:txBody>
      </p:sp>
      <p:sp>
        <p:nvSpPr>
          <p:cNvPr id="12" name="PoljeZBesedilom 11"/>
          <p:cNvSpPr txBox="1"/>
          <p:nvPr/>
        </p:nvSpPr>
        <p:spPr>
          <a:xfrm>
            <a:off x="256997" y="1417661"/>
            <a:ext cx="9691675" cy="646331"/>
          </a:xfrm>
          <a:prstGeom prst="rect">
            <a:avLst/>
          </a:prstGeom>
          <a:solidFill>
            <a:schemeClr val="bg1">
              <a:lumMod val="95000"/>
            </a:schemeClr>
          </a:solidFill>
        </p:spPr>
        <p:txBody>
          <a:bodyPr wrap="square" rtlCol="0">
            <a:spAutoFit/>
          </a:bodyPr>
          <a:lstStyle/>
          <a:p>
            <a:pPr lvl="0">
              <a:defRPr/>
            </a:pPr>
            <a:r>
              <a:rPr lang="sl-SI" dirty="0">
                <a:solidFill>
                  <a:prstClr val="white">
                    <a:lumMod val="50000"/>
                  </a:prstClr>
                </a:solidFill>
              </a:rPr>
              <a:t>Bolj zelena, </a:t>
            </a:r>
            <a:r>
              <a:rPr lang="sl-SI" dirty="0" err="1">
                <a:solidFill>
                  <a:prstClr val="white">
                    <a:lumMod val="50000"/>
                  </a:prstClr>
                </a:solidFill>
              </a:rPr>
              <a:t>nizkoogljična</a:t>
            </a:r>
            <a:r>
              <a:rPr lang="sl-SI" dirty="0">
                <a:solidFill>
                  <a:prstClr val="white">
                    <a:lumMod val="50000"/>
                  </a:prstClr>
                </a:solidFill>
              </a:rPr>
              <a:t> Evropa, ki spodbuja čisti in pravični energetski prehod, zelene in modre naložbe, krožno gospodarstvo, blaženje podnebnih sprememb ter trajnostno mestno mobilnost.</a:t>
            </a:r>
            <a:endParaRPr kumimoji="0" lang="sl-SI"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graphicFrame>
        <p:nvGraphicFramePr>
          <p:cNvPr id="7" name="Diagram 6"/>
          <p:cNvGraphicFramePr/>
          <p:nvPr>
            <p:extLst>
              <p:ext uri="{D42A27DB-BD31-4B8C-83A1-F6EECF244321}">
                <p14:modId xmlns:p14="http://schemas.microsoft.com/office/powerpoint/2010/main" val="223254186"/>
              </p:ext>
            </p:extLst>
          </p:nvPr>
        </p:nvGraphicFramePr>
        <p:xfrm>
          <a:off x="580496" y="2133199"/>
          <a:ext cx="9163965" cy="4411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Slika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44461" y="4817441"/>
            <a:ext cx="1812495" cy="1727738"/>
          </a:xfrm>
          <a:prstGeom prst="rect">
            <a:avLst/>
          </a:prstGeom>
        </p:spPr>
      </p:pic>
      <p:sp>
        <p:nvSpPr>
          <p:cNvPr id="3" name="PoljeZBesedilom 2"/>
          <p:cNvSpPr txBox="1"/>
          <p:nvPr/>
        </p:nvSpPr>
        <p:spPr>
          <a:xfrm>
            <a:off x="5786937" y="2931285"/>
            <a:ext cx="3957524" cy="3416320"/>
          </a:xfrm>
          <a:prstGeom prst="rect">
            <a:avLst/>
          </a:prstGeom>
          <a:noFill/>
        </p:spPr>
        <p:txBody>
          <a:bodyPr wrap="square" rtlCol="0">
            <a:spAutoFit/>
          </a:bodyPr>
          <a:lstStyle/>
          <a:p>
            <a:pPr marL="87313" lvl="0" indent="-87313">
              <a:buFont typeface="Arial" panose="020B0604020202020204" pitchFamily="34" charset="0"/>
              <a:buChar char="•"/>
            </a:pPr>
            <a:r>
              <a:rPr lang="sl-SI" sz="1200" dirty="0"/>
              <a:t>Prenova za večjo energetsko učinkovitost stanovanjskih in </a:t>
            </a:r>
            <a:r>
              <a:rPr lang="sl-SI" sz="1200" dirty="0" err="1"/>
              <a:t>nestanovanjskih</a:t>
            </a:r>
            <a:r>
              <a:rPr lang="sl-SI" sz="1200" dirty="0"/>
              <a:t> stavb: </a:t>
            </a:r>
            <a:r>
              <a:rPr lang="sl-SI" sz="1200" b="1" dirty="0"/>
              <a:t>Dolgoročna strategija za spodbujanje naložb energetske prenove stavb do leta 2050,</a:t>
            </a:r>
          </a:p>
          <a:p>
            <a:pPr marL="87313" lvl="0" indent="-87313">
              <a:buFont typeface="Arial" panose="020B0604020202020204" pitchFamily="34" charset="0"/>
              <a:buChar char="•"/>
            </a:pPr>
            <a:r>
              <a:rPr lang="sl-SI" sz="1200" b="1" dirty="0"/>
              <a:t> Celoviti nacionalni energetski in podnebni načrt (NEPN),</a:t>
            </a:r>
          </a:p>
          <a:p>
            <a:pPr marL="87313" lvl="0" indent="-87313">
              <a:buFont typeface="Arial" panose="020B0604020202020204" pitchFamily="34" charset="0"/>
              <a:buChar char="•"/>
            </a:pPr>
            <a:r>
              <a:rPr lang="sl-SI" sz="1200" dirty="0"/>
              <a:t> obvladovanje tveganja nesreč: </a:t>
            </a:r>
            <a:r>
              <a:rPr lang="sl-SI" sz="1200" b="1" dirty="0"/>
              <a:t>Resolucija o nacionalnem programu varstva pred naravnimi in drugimi nesrečami, Državna ocena tveganj za nesreče, Državna ocena zmožnosti obvladovanja tveganj za nesreče,</a:t>
            </a:r>
          </a:p>
          <a:p>
            <a:pPr marL="87313" lvl="0" indent="-87313">
              <a:buFont typeface="Arial" panose="020B0604020202020204" pitchFamily="34" charset="0"/>
              <a:buChar char="•"/>
            </a:pPr>
            <a:r>
              <a:rPr lang="sl-SI" sz="1200" dirty="0"/>
              <a:t> naložbe v vodnem sektorju in sektorju odpadne vode: </a:t>
            </a:r>
            <a:r>
              <a:rPr lang="sl-SI" sz="1200" b="1" dirty="0"/>
              <a:t>Operativni program odvajanja in čiščenja komunalne odpadne vode </a:t>
            </a:r>
            <a:r>
              <a:rPr lang="sl-SI" sz="1200" dirty="0"/>
              <a:t>ter</a:t>
            </a:r>
            <a:r>
              <a:rPr lang="sl-SI" sz="1200" b="1" dirty="0"/>
              <a:t> Operativni program oskrbe s pitno vodo</a:t>
            </a:r>
            <a:r>
              <a:rPr lang="sl-SI" sz="1200" dirty="0"/>
              <a:t>,</a:t>
            </a:r>
          </a:p>
          <a:p>
            <a:pPr marL="87313" lvl="0" indent="-87313">
              <a:buFont typeface="Arial" panose="020B0604020202020204" pitchFamily="34" charset="0"/>
              <a:buChar char="•"/>
            </a:pPr>
            <a:r>
              <a:rPr lang="sl-SI" sz="1200" dirty="0"/>
              <a:t> načrtovanje ravnanja z odpadki: </a:t>
            </a:r>
            <a:r>
              <a:rPr lang="sl-SI" sz="1200" b="1" dirty="0"/>
              <a:t>Operativni program za ravnanje z odpadki in preprečevanja odpadkov v RS,</a:t>
            </a:r>
          </a:p>
          <a:p>
            <a:pPr marL="87313" lvl="0" indent="-87313">
              <a:buFont typeface="Arial" panose="020B0604020202020204" pitchFamily="34" charset="0"/>
              <a:buChar char="•"/>
            </a:pPr>
            <a:r>
              <a:rPr lang="sl-SI" sz="1200" dirty="0"/>
              <a:t> ohranitveni ukrepi, ki vključujejo sofinanciranje Unije:</a:t>
            </a:r>
            <a:r>
              <a:rPr lang="sl-SI" sz="1200" b="1" dirty="0"/>
              <a:t> Program upravljanja območij NATURA 2000 </a:t>
            </a:r>
            <a:r>
              <a:rPr lang="sl-SI" sz="1200" dirty="0"/>
              <a:t>ter</a:t>
            </a:r>
            <a:r>
              <a:rPr lang="sl-SI" sz="1200" b="1" dirty="0"/>
              <a:t> Prednostni okvir ukrepanja za Slovenijo.</a:t>
            </a:r>
          </a:p>
        </p:txBody>
      </p:sp>
    </p:spTree>
    <p:extLst>
      <p:ext uri="{BB962C8B-B14F-4D97-AF65-F5344CB8AC3E}">
        <p14:creationId xmlns:p14="http://schemas.microsoft.com/office/powerpoint/2010/main" val="930374182"/>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lika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448646" y="2295740"/>
            <a:ext cx="3457804" cy="1269916"/>
          </a:xfrm>
          <a:prstGeom prst="rect">
            <a:avLst/>
          </a:prstGeom>
        </p:spPr>
      </p:pic>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9087" y="575847"/>
            <a:ext cx="2789853" cy="585298"/>
          </a:xfrm>
          <a:prstGeom prst="rect">
            <a:avLst/>
          </a:prstGeom>
        </p:spPr>
      </p:pic>
      <p:sp>
        <p:nvSpPr>
          <p:cNvPr id="6" name="Naslov 1"/>
          <p:cNvSpPr txBox="1">
            <a:spLocks/>
          </p:cNvSpPr>
          <p:nvPr/>
        </p:nvSpPr>
        <p:spPr>
          <a:xfrm>
            <a:off x="0" y="638150"/>
            <a:ext cx="8887486" cy="779511"/>
          </a:xfrm>
          <a:prstGeom prst="rect">
            <a:avLst/>
          </a:prstGeom>
          <a:solidFill>
            <a:srgbClr val="19686C"/>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pl-PL" sz="3200" dirty="0">
                <a:ln>
                  <a:solidFill>
                    <a:prstClr val="white"/>
                  </a:solidFill>
                </a:ln>
                <a:solidFill>
                  <a:prstClr val="white"/>
                </a:solidFill>
                <a:effectLst>
                  <a:outerShdw blurRad="38100" dist="38100" dir="2700000" algn="tl">
                    <a:srgbClr val="000000">
                      <a:alpha val="43137"/>
                    </a:srgbClr>
                  </a:outerShdw>
                </a:effectLst>
                <a:cs typeface="Arial"/>
              </a:rPr>
              <a:t>   Cilj politike 2: ZELENA EVROPA</a:t>
            </a:r>
            <a:endParaRPr lang="sl-SI" sz="2800" dirty="0">
              <a:ln>
                <a:solidFill>
                  <a:prstClr val="white"/>
                </a:solidFill>
              </a:ln>
              <a:solidFill>
                <a:schemeClr val="accent4">
                  <a:lumMod val="20000"/>
                  <a:lumOff val="80000"/>
                </a:schemeClr>
              </a:solidFill>
              <a:cs typeface="Calibri" panose="020F0502020204030204" pitchFamily="34" charset="0"/>
            </a:endParaRPr>
          </a:p>
        </p:txBody>
      </p:sp>
      <p:sp>
        <p:nvSpPr>
          <p:cNvPr id="12" name="PoljeZBesedilom 11"/>
          <p:cNvSpPr txBox="1"/>
          <p:nvPr/>
        </p:nvSpPr>
        <p:spPr>
          <a:xfrm>
            <a:off x="256997" y="1417661"/>
            <a:ext cx="8246923" cy="923330"/>
          </a:xfrm>
          <a:prstGeom prst="rect">
            <a:avLst/>
          </a:prstGeom>
          <a:solidFill>
            <a:schemeClr val="bg1">
              <a:lumMod val="95000"/>
            </a:schemeClr>
          </a:solidFill>
        </p:spPr>
        <p:txBody>
          <a:bodyPr wrap="square" rtlCol="0">
            <a:spAutoFit/>
          </a:bodyPr>
          <a:lstStyle/>
          <a:p>
            <a:pPr lvl="0">
              <a:defRPr/>
            </a:pPr>
            <a:r>
              <a:rPr lang="sl-SI" dirty="0">
                <a:solidFill>
                  <a:prstClr val="white">
                    <a:lumMod val="50000"/>
                  </a:prstClr>
                </a:solidFill>
              </a:rPr>
              <a:t>Bolj zelena, </a:t>
            </a:r>
            <a:r>
              <a:rPr lang="sl-SI" dirty="0" err="1">
                <a:solidFill>
                  <a:prstClr val="white">
                    <a:lumMod val="50000"/>
                  </a:prstClr>
                </a:solidFill>
              </a:rPr>
              <a:t>nizkoogljična</a:t>
            </a:r>
            <a:r>
              <a:rPr lang="sl-SI" dirty="0">
                <a:solidFill>
                  <a:prstClr val="white">
                    <a:lumMod val="50000"/>
                  </a:prstClr>
                </a:solidFill>
              </a:rPr>
              <a:t> Evropa, ki spodbuja čisti in pravični energetski prehod, zelene in modre naložbe, krožno gospodarstvo, blaženje podnebnih sprememb ter trajnostno mestno mobilnost.</a:t>
            </a:r>
            <a:endParaRPr kumimoji="0" lang="sl-SI"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2" name="Slika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3006" y="1182363"/>
            <a:ext cx="1812495" cy="1727738"/>
          </a:xfrm>
          <a:prstGeom prst="rect">
            <a:avLst/>
          </a:prstGeom>
        </p:spPr>
      </p:pic>
      <p:sp>
        <p:nvSpPr>
          <p:cNvPr id="9" name="PoljeZBesedilom 8"/>
          <p:cNvSpPr txBox="1"/>
          <p:nvPr/>
        </p:nvSpPr>
        <p:spPr>
          <a:xfrm>
            <a:off x="528320" y="2679269"/>
            <a:ext cx="2501154" cy="461665"/>
          </a:xfrm>
          <a:prstGeom prst="rect">
            <a:avLst/>
          </a:prstGeom>
          <a:noFill/>
        </p:spPr>
        <p:txBody>
          <a:bodyPr wrap="square" rtlCol="0">
            <a:spAutoFit/>
          </a:bodyPr>
          <a:lstStyle/>
          <a:p>
            <a:r>
              <a:rPr lang="sl-SI" sz="2400" b="1" dirty="0"/>
              <a:t>FINANČNI OKVIR</a:t>
            </a:r>
          </a:p>
        </p:txBody>
      </p:sp>
      <p:graphicFrame>
        <p:nvGraphicFramePr>
          <p:cNvPr id="13" name="Tabela 12"/>
          <p:cNvGraphicFramePr>
            <a:graphicFrameLocks noGrp="1"/>
          </p:cNvGraphicFramePr>
          <p:nvPr>
            <p:extLst>
              <p:ext uri="{D42A27DB-BD31-4B8C-83A1-F6EECF244321}">
                <p14:modId xmlns:p14="http://schemas.microsoft.com/office/powerpoint/2010/main" val="351495573"/>
              </p:ext>
            </p:extLst>
          </p:nvPr>
        </p:nvGraphicFramePr>
        <p:xfrm>
          <a:off x="620857" y="3488417"/>
          <a:ext cx="10561493" cy="2497337"/>
        </p:xfrm>
        <a:graphic>
          <a:graphicData uri="http://schemas.openxmlformats.org/drawingml/2006/table">
            <a:tbl>
              <a:tblPr firstRow="1" firstCol="1" bandRow="1">
                <a:tableStyleId>{BDBED569-4797-4DF1-A0F4-6AAB3CD982D8}</a:tableStyleId>
              </a:tblPr>
              <a:tblGrid>
                <a:gridCol w="775502">
                  <a:extLst>
                    <a:ext uri="{9D8B030D-6E8A-4147-A177-3AD203B41FA5}">
                      <a16:colId xmlns:a16="http://schemas.microsoft.com/office/drawing/2014/main" val="4186408931"/>
                    </a:ext>
                  </a:extLst>
                </a:gridCol>
                <a:gridCol w="2602751">
                  <a:extLst>
                    <a:ext uri="{9D8B030D-6E8A-4147-A177-3AD203B41FA5}">
                      <a16:colId xmlns:a16="http://schemas.microsoft.com/office/drawing/2014/main" val="499633487"/>
                    </a:ext>
                  </a:extLst>
                </a:gridCol>
                <a:gridCol w="2602751">
                  <a:extLst>
                    <a:ext uri="{9D8B030D-6E8A-4147-A177-3AD203B41FA5}">
                      <a16:colId xmlns:a16="http://schemas.microsoft.com/office/drawing/2014/main" val="2715341019"/>
                    </a:ext>
                  </a:extLst>
                </a:gridCol>
                <a:gridCol w="780092">
                  <a:extLst>
                    <a:ext uri="{9D8B030D-6E8A-4147-A177-3AD203B41FA5}">
                      <a16:colId xmlns:a16="http://schemas.microsoft.com/office/drawing/2014/main" val="3204594411"/>
                    </a:ext>
                  </a:extLst>
                </a:gridCol>
                <a:gridCol w="578407">
                  <a:extLst>
                    <a:ext uri="{9D8B030D-6E8A-4147-A177-3AD203B41FA5}">
                      <a16:colId xmlns:a16="http://schemas.microsoft.com/office/drawing/2014/main" val="3536431956"/>
                    </a:ext>
                  </a:extLst>
                </a:gridCol>
                <a:gridCol w="595400">
                  <a:extLst>
                    <a:ext uri="{9D8B030D-6E8A-4147-A177-3AD203B41FA5}">
                      <a16:colId xmlns:a16="http://schemas.microsoft.com/office/drawing/2014/main" val="584738761"/>
                    </a:ext>
                  </a:extLst>
                </a:gridCol>
                <a:gridCol w="650688">
                  <a:extLst>
                    <a:ext uri="{9D8B030D-6E8A-4147-A177-3AD203B41FA5}">
                      <a16:colId xmlns:a16="http://schemas.microsoft.com/office/drawing/2014/main" val="3281588912"/>
                    </a:ext>
                  </a:extLst>
                </a:gridCol>
                <a:gridCol w="650688">
                  <a:extLst>
                    <a:ext uri="{9D8B030D-6E8A-4147-A177-3AD203B41FA5}">
                      <a16:colId xmlns:a16="http://schemas.microsoft.com/office/drawing/2014/main" val="1878980836"/>
                    </a:ext>
                  </a:extLst>
                </a:gridCol>
                <a:gridCol w="649771">
                  <a:extLst>
                    <a:ext uri="{9D8B030D-6E8A-4147-A177-3AD203B41FA5}">
                      <a16:colId xmlns:a16="http://schemas.microsoft.com/office/drawing/2014/main" val="2100205930"/>
                    </a:ext>
                  </a:extLst>
                </a:gridCol>
                <a:gridCol w="675443">
                  <a:extLst>
                    <a:ext uri="{9D8B030D-6E8A-4147-A177-3AD203B41FA5}">
                      <a16:colId xmlns:a16="http://schemas.microsoft.com/office/drawing/2014/main" val="852181693"/>
                    </a:ext>
                  </a:extLst>
                </a:gridCol>
              </a:tblGrid>
              <a:tr h="219874">
                <a:tc gridSpan="3">
                  <a:txBody>
                    <a:bodyPr/>
                    <a:lstStyle/>
                    <a:p>
                      <a:pPr algn="r">
                        <a:lnSpc>
                          <a:spcPct val="107000"/>
                        </a:lnSpc>
                        <a:spcAft>
                          <a:spcPts val="0"/>
                        </a:spcAft>
                      </a:pPr>
                      <a:r>
                        <a:rPr lang="sl-SI" sz="1200" dirty="0">
                          <a:effectLst/>
                        </a:rPr>
                        <a:t>v mio EUR</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sl-SI"/>
                    </a:p>
                  </a:txBody>
                  <a:tcPr/>
                </a:tc>
                <a:tc hMerge="1">
                  <a:txBody>
                    <a:bodyPr/>
                    <a:lstStyle/>
                    <a:p>
                      <a:endParaRPr lang="sl-SI"/>
                    </a:p>
                  </a:txBody>
                  <a:tcPr/>
                </a:tc>
                <a:tc gridSpan="2">
                  <a:txBody>
                    <a:bodyPr/>
                    <a:lstStyle/>
                    <a:p>
                      <a:pPr algn="ctr">
                        <a:lnSpc>
                          <a:spcPct val="107000"/>
                        </a:lnSpc>
                        <a:spcAft>
                          <a:spcPts val="0"/>
                        </a:spcAft>
                      </a:pPr>
                      <a:r>
                        <a:rPr lang="sl-SI" sz="1200">
                          <a:effectLst/>
                        </a:rPr>
                        <a:t>ESRR</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sl-SI"/>
                    </a:p>
                  </a:txBody>
                  <a:tcPr/>
                </a:tc>
                <a:tc gridSpan="2">
                  <a:txBody>
                    <a:bodyPr/>
                    <a:lstStyle/>
                    <a:p>
                      <a:pPr algn="ctr">
                        <a:lnSpc>
                          <a:spcPct val="107000"/>
                        </a:lnSpc>
                        <a:spcAft>
                          <a:spcPts val="0"/>
                        </a:spcAft>
                      </a:pPr>
                      <a:r>
                        <a:rPr lang="sl-SI" sz="1200" dirty="0">
                          <a:effectLst/>
                        </a:rPr>
                        <a:t>ESS</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sl-SI"/>
                    </a:p>
                  </a:txBody>
                  <a:tcPr/>
                </a:tc>
                <a:tc>
                  <a:txBody>
                    <a:bodyPr/>
                    <a:lstStyle/>
                    <a:p>
                      <a:pPr algn="ctr">
                        <a:lnSpc>
                          <a:spcPct val="107000"/>
                        </a:lnSpc>
                        <a:spcAft>
                          <a:spcPts val="0"/>
                        </a:spcAft>
                      </a:pPr>
                      <a:r>
                        <a:rPr lang="sl-SI" sz="1200" dirty="0">
                          <a:effectLst/>
                        </a:rPr>
                        <a:t>KS</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sl-SI" sz="1200" dirty="0">
                          <a:effectLst/>
                        </a:rPr>
                        <a:t>SPP</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sl-SI" sz="1200" dirty="0">
                          <a:effectLst/>
                        </a:rPr>
                        <a:t>Skupna vsota</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79541299"/>
                  </a:ext>
                </a:extLst>
              </a:tr>
              <a:tr h="524807">
                <a:tc>
                  <a:txBody>
                    <a:bodyPr/>
                    <a:lstStyle/>
                    <a:p>
                      <a:pPr algn="ctr">
                        <a:lnSpc>
                          <a:spcPct val="107000"/>
                        </a:lnSpc>
                        <a:spcAft>
                          <a:spcPts val="0"/>
                        </a:spcAft>
                      </a:pPr>
                      <a:r>
                        <a:rPr lang="sl-SI" sz="1200" dirty="0">
                          <a:effectLst/>
                        </a:rPr>
                        <a:t>Cilj politike - krajše</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2F2F2"/>
                    </a:solidFill>
                  </a:tcPr>
                </a:tc>
                <a:tc>
                  <a:txBody>
                    <a:bodyPr/>
                    <a:lstStyle/>
                    <a:p>
                      <a:pPr algn="ctr">
                        <a:lnSpc>
                          <a:spcPct val="107000"/>
                        </a:lnSpc>
                        <a:spcAft>
                          <a:spcPts val="0"/>
                        </a:spcAft>
                      </a:pPr>
                      <a:r>
                        <a:rPr lang="sl-SI" sz="1200" dirty="0">
                          <a:effectLst/>
                        </a:rPr>
                        <a:t>Številka PN</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2F2F2"/>
                    </a:solidFill>
                  </a:tcPr>
                </a:tc>
                <a:tc>
                  <a:txBody>
                    <a:bodyPr/>
                    <a:lstStyle/>
                    <a:p>
                      <a:pPr algn="l">
                        <a:lnSpc>
                          <a:spcPct val="107000"/>
                        </a:lnSpc>
                        <a:spcAft>
                          <a:spcPts val="0"/>
                        </a:spcAft>
                      </a:pPr>
                      <a:r>
                        <a:rPr lang="sl-SI" sz="1200" dirty="0">
                          <a:effectLst/>
                        </a:rPr>
                        <a:t>Program EKP 21-27: PN</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2F2F2"/>
                    </a:solidFill>
                  </a:tcPr>
                </a:tc>
                <a:tc>
                  <a:txBody>
                    <a:bodyPr/>
                    <a:lstStyle/>
                    <a:p>
                      <a:pPr algn="ctr">
                        <a:lnSpc>
                          <a:spcPct val="107000"/>
                        </a:lnSpc>
                        <a:spcAft>
                          <a:spcPts val="0"/>
                        </a:spcAft>
                      </a:pPr>
                      <a:r>
                        <a:rPr lang="sl-SI" sz="1200" dirty="0">
                          <a:effectLst/>
                        </a:rPr>
                        <a:t>VZHOD</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2F2F2"/>
                    </a:solidFill>
                  </a:tcPr>
                </a:tc>
                <a:tc>
                  <a:txBody>
                    <a:bodyPr/>
                    <a:lstStyle/>
                    <a:p>
                      <a:pPr algn="ctr">
                        <a:lnSpc>
                          <a:spcPct val="107000"/>
                        </a:lnSpc>
                        <a:spcAft>
                          <a:spcPts val="0"/>
                        </a:spcAft>
                      </a:pPr>
                      <a:r>
                        <a:rPr lang="sl-SI" sz="1200" dirty="0" smtClean="0">
                          <a:effectLst/>
                        </a:rPr>
                        <a:t>ZAHOD</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2F2F2"/>
                    </a:solidFill>
                  </a:tcPr>
                </a:tc>
                <a:tc>
                  <a:txBody>
                    <a:bodyPr/>
                    <a:lstStyle/>
                    <a:p>
                      <a:pPr algn="ctr">
                        <a:lnSpc>
                          <a:spcPct val="107000"/>
                        </a:lnSpc>
                        <a:spcAft>
                          <a:spcPts val="0"/>
                        </a:spcAft>
                      </a:pPr>
                      <a:r>
                        <a:rPr lang="sl-SI" sz="1200" dirty="0">
                          <a:effectLst/>
                        </a:rPr>
                        <a:t>VZHOD</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2F2F2"/>
                    </a:solidFill>
                  </a:tcPr>
                </a:tc>
                <a:tc>
                  <a:txBody>
                    <a:bodyPr/>
                    <a:lstStyle/>
                    <a:p>
                      <a:pPr algn="ctr">
                        <a:lnSpc>
                          <a:spcPct val="107000"/>
                        </a:lnSpc>
                        <a:spcAft>
                          <a:spcPts val="0"/>
                        </a:spcAft>
                      </a:pPr>
                      <a:r>
                        <a:rPr lang="sl-SI" sz="1200" dirty="0">
                          <a:effectLst/>
                        </a:rPr>
                        <a:t>ZAHOD</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2F2F2"/>
                    </a:solidFill>
                  </a:tcPr>
                </a:tc>
                <a:tc>
                  <a:txBody>
                    <a:bodyPr/>
                    <a:lstStyle/>
                    <a:p>
                      <a:pPr algn="ctr">
                        <a:lnSpc>
                          <a:spcPct val="107000"/>
                        </a:lnSpc>
                        <a:spcAft>
                          <a:spcPts val="0"/>
                        </a:spcAft>
                      </a:pPr>
                      <a:r>
                        <a:rPr lang="sl-SI" sz="1200" dirty="0">
                          <a:effectLst/>
                        </a:rPr>
                        <a:t>SLO</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2F2F2"/>
                    </a:solidFill>
                  </a:tcPr>
                </a:tc>
                <a:tc>
                  <a:txBody>
                    <a:bodyPr/>
                    <a:lstStyle/>
                    <a:p>
                      <a:pPr algn="ctr">
                        <a:lnSpc>
                          <a:spcPct val="107000"/>
                        </a:lnSpc>
                        <a:spcAft>
                          <a:spcPts val="0"/>
                        </a:spcAft>
                      </a:pPr>
                      <a:r>
                        <a:rPr lang="sl-SI" sz="1200" dirty="0">
                          <a:effectLst/>
                        </a:rPr>
                        <a:t>VZHOD</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2F2F2"/>
                    </a:solidFill>
                  </a:tcPr>
                </a:tc>
                <a:tc vMerge="1">
                  <a:txBody>
                    <a:bodyPr/>
                    <a:lstStyle/>
                    <a:p>
                      <a:endParaRPr lang="sl-SI"/>
                    </a:p>
                  </a:txBody>
                  <a:tcPr/>
                </a:tc>
                <a:extLst>
                  <a:ext uri="{0D108BD9-81ED-4DB2-BD59-A6C34878D82A}">
                    <a16:rowId xmlns:a16="http://schemas.microsoft.com/office/drawing/2014/main" val="3361712899"/>
                  </a:ext>
                </a:extLst>
              </a:tr>
              <a:tr h="524807">
                <a:tc rowSpan="2">
                  <a:txBody>
                    <a:bodyPr/>
                    <a:lstStyle/>
                    <a:p>
                      <a:pPr algn="ctr">
                        <a:lnSpc>
                          <a:spcPct val="107000"/>
                        </a:lnSpc>
                        <a:spcAft>
                          <a:spcPts val="0"/>
                        </a:spcAft>
                      </a:pPr>
                      <a:r>
                        <a:rPr lang="sl-SI" sz="1200" dirty="0" smtClean="0">
                          <a:effectLst/>
                        </a:rPr>
                        <a:t>CP2-</a:t>
                      </a:r>
                      <a:r>
                        <a:rPr lang="sl-SI" sz="1200" baseline="0" dirty="0" smtClean="0">
                          <a:effectLst/>
                        </a:rPr>
                        <a:t> zeleno</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ts val="1300"/>
                        </a:lnSpc>
                        <a:spcAft>
                          <a:spcPts val="0"/>
                        </a:spcAft>
                      </a:pPr>
                      <a:r>
                        <a:rPr lang="sl-SI"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Bolj zelena, </a:t>
                      </a:r>
                      <a:r>
                        <a:rPr lang="sl-SI"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nizkoogljična</a:t>
                      </a: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Evropa s spodbujanjem prehoda na čisto in pravično energijo, zelene in modre naložbe, krožno gospodarstvo, prilagajanje podnebnim spremembam ter preprečevanje in upravljanje tveganj</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ts val="1300"/>
                        </a:lnSpc>
                        <a:spcAft>
                          <a:spcPts val="0"/>
                        </a:spcAft>
                      </a:pPr>
                      <a:r>
                        <a:rPr lang="sl-SI"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353,45 </a:t>
                      </a:r>
                      <a:endParaRPr lang="sl-SI"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ts val="1300"/>
                        </a:lnSpc>
                        <a:spcAft>
                          <a:spcPts val="0"/>
                        </a:spcAft>
                      </a:pPr>
                      <a:r>
                        <a:rPr lang="sl-SI"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109,69 </a:t>
                      </a:r>
                      <a:endParaRPr lang="sl-SI"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ts val="1300"/>
                        </a:lnSpc>
                        <a:spcAft>
                          <a:spcPts val="0"/>
                        </a:spcAft>
                      </a:pPr>
                      <a:r>
                        <a:rPr lang="sl-SI"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ts val="1300"/>
                        </a:lnSpc>
                        <a:spcAft>
                          <a:spcPts val="0"/>
                        </a:spcAft>
                      </a:pPr>
                      <a:r>
                        <a:rPr lang="sl-SI"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ts val="1300"/>
                        </a:lnSpc>
                        <a:spcAft>
                          <a:spcPts val="0"/>
                        </a:spcAft>
                      </a:pPr>
                      <a:r>
                        <a:rPr lang="sl-SI"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295,10 </a:t>
                      </a:r>
                      <a:endParaRPr lang="sl-SI"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ts val="1300"/>
                        </a:lnSpc>
                        <a:spcAft>
                          <a:spcPts val="0"/>
                        </a:spcAft>
                      </a:pPr>
                      <a:r>
                        <a:rPr lang="sl-SI"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ts val="1300"/>
                        </a:lnSpc>
                        <a:spcAft>
                          <a:spcPts val="0"/>
                        </a:spcAft>
                      </a:pPr>
                      <a:r>
                        <a:rPr lang="sl-SI"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758,23 </a:t>
                      </a:r>
                      <a:endParaRPr lang="sl-SI"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576566455"/>
                  </a:ext>
                </a:extLst>
              </a:tr>
              <a:tr h="349871">
                <a:tc vMerge="1">
                  <a:txBody>
                    <a:bodyPr/>
                    <a:lstStyle/>
                    <a:p>
                      <a:endParaRPr lang="sl-SI"/>
                    </a:p>
                  </a:txBody>
                  <a:tcPr/>
                </a:tc>
                <a:tc>
                  <a:txBody>
                    <a:bodyPr/>
                    <a:lstStyle/>
                    <a:p>
                      <a:pPr algn="ctr">
                        <a:lnSpc>
                          <a:spcPts val="1300"/>
                        </a:lnSpc>
                        <a:spcAft>
                          <a:spcPts val="0"/>
                        </a:spcAft>
                      </a:pPr>
                      <a:r>
                        <a:rPr lang="sl-SI"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rgbClr val="F2F2F2"/>
                    </a:solidFill>
                  </a:tcPr>
                </a:tc>
                <a:tc>
                  <a:txBody>
                    <a:bodyPr/>
                    <a:lstStyle/>
                    <a:p>
                      <a:pP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Spodbujanje trajnostne </a:t>
                      </a:r>
                      <a:r>
                        <a:rPr lang="sl-SI"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večmodalne</a:t>
                      </a: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urbane mobilnosti</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rgbClr val="F2F2F2"/>
                    </a:solidFill>
                  </a:tcPr>
                </a:tc>
                <a:tc>
                  <a:txBody>
                    <a:bodyPr/>
                    <a:lstStyle/>
                    <a:p>
                      <a:pPr algn="ct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37,80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rgbClr val="F2F2F2"/>
                    </a:solidFill>
                  </a:tcPr>
                </a:tc>
                <a:tc>
                  <a:txBody>
                    <a:bodyPr/>
                    <a:lstStyle/>
                    <a:p>
                      <a:pPr algn="ct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17,15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rgbClr val="F2F2F2"/>
                    </a:solidFill>
                  </a:tcPr>
                </a:tc>
                <a:tc>
                  <a:txBody>
                    <a:bodyPr/>
                    <a:lstStyle/>
                    <a:p>
                      <a:pPr algn="ct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rgbClr val="F2F2F2"/>
                    </a:solidFill>
                  </a:tcPr>
                </a:tc>
                <a:tc>
                  <a:txBody>
                    <a:bodyPr/>
                    <a:lstStyle/>
                    <a:p>
                      <a:pPr algn="ct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rgbClr val="F2F2F2"/>
                    </a:solidFill>
                  </a:tcPr>
                </a:tc>
                <a:tc>
                  <a:txBody>
                    <a:bodyPr/>
                    <a:lstStyle/>
                    <a:p>
                      <a:pPr algn="ct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rgbClr val="F2F2F2"/>
                    </a:solidFill>
                  </a:tcPr>
                </a:tc>
                <a:tc>
                  <a:txBody>
                    <a:bodyPr/>
                    <a:lstStyle/>
                    <a:p>
                      <a:pPr algn="ct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rgbClr val="F2F2F2"/>
                    </a:solidFill>
                  </a:tcPr>
                </a:tc>
                <a:tc>
                  <a:txBody>
                    <a:bodyPr/>
                    <a:lstStyle/>
                    <a:p>
                      <a:pPr algn="ct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54,95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rgbClr val="F2F2F2"/>
                    </a:solidFill>
                  </a:tcPr>
                </a:tc>
                <a:extLst>
                  <a:ext uri="{0D108BD9-81ED-4DB2-BD59-A6C34878D82A}">
                    <a16:rowId xmlns:a16="http://schemas.microsoft.com/office/drawing/2014/main" val="1581875395"/>
                  </a:ext>
                </a:extLst>
              </a:tr>
              <a:tr h="349871">
                <a:tc gridSpan="3">
                  <a:txBody>
                    <a:bodyPr/>
                    <a:lstStyle/>
                    <a:p>
                      <a:pPr algn="l">
                        <a:lnSpc>
                          <a:spcPct val="107000"/>
                        </a:lnSpc>
                        <a:spcAft>
                          <a:spcPts val="0"/>
                        </a:spcAft>
                      </a:pPr>
                      <a:r>
                        <a:rPr lang="sl-SI" sz="1200" dirty="0" smtClean="0">
                          <a:effectLst/>
                        </a:rPr>
                        <a:t>CP2 </a:t>
                      </a:r>
                      <a:r>
                        <a:rPr lang="sl-SI" sz="1200" dirty="0">
                          <a:effectLst/>
                        </a:rPr>
                        <a:t>- </a:t>
                      </a:r>
                      <a:r>
                        <a:rPr lang="sl-SI" sz="1200" dirty="0" smtClean="0">
                          <a:effectLst/>
                        </a:rPr>
                        <a:t>zeleno Skupaj</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sl-SI"/>
                    </a:p>
                  </a:txBody>
                  <a:tcPr/>
                </a:tc>
                <a:tc hMerge="1">
                  <a:txBody>
                    <a:bodyPr/>
                    <a:lstStyle/>
                    <a:p>
                      <a:endParaRPr lang="sl-SI"/>
                    </a:p>
                  </a:txBody>
                  <a:tcPr/>
                </a:tc>
                <a:tc>
                  <a:txBody>
                    <a:bodyPr/>
                    <a:lstStyle/>
                    <a:p>
                      <a:pPr algn="ctr">
                        <a:lnSpc>
                          <a:spcPts val="1300"/>
                        </a:lnSpc>
                        <a:spcAft>
                          <a:spcPts val="0"/>
                        </a:spcAft>
                      </a:pPr>
                      <a:r>
                        <a:rPr lang="sl-SI"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391,25 </a:t>
                      </a:r>
                      <a:endParaRPr lang="sl-SI"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sl-SI"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126,84 </a:t>
                      </a:r>
                      <a:endParaRPr lang="sl-SI"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sl-SI"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sl-SI"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sl-SI"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295,10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sl-SI"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sl-SI"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813,18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116772112"/>
                  </a:ext>
                </a:extLst>
              </a:tr>
            </a:tbl>
          </a:graphicData>
        </a:graphic>
      </p:graphicFrame>
      <p:sp>
        <p:nvSpPr>
          <p:cNvPr id="14"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Tree>
    <p:extLst>
      <p:ext uri="{BB962C8B-B14F-4D97-AF65-F5344CB8AC3E}">
        <p14:creationId xmlns:p14="http://schemas.microsoft.com/office/powerpoint/2010/main" val="797185387"/>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lika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9887" y="442607"/>
            <a:ext cx="2789853" cy="585298"/>
          </a:xfrm>
          <a:prstGeom prst="rect">
            <a:avLst/>
          </a:prstGeom>
        </p:spPr>
      </p:pic>
      <p:sp>
        <p:nvSpPr>
          <p:cNvPr id="6" name="Naslov 1"/>
          <p:cNvSpPr txBox="1">
            <a:spLocks/>
          </p:cNvSpPr>
          <p:nvPr/>
        </p:nvSpPr>
        <p:spPr>
          <a:xfrm>
            <a:off x="0" y="638150"/>
            <a:ext cx="8887486" cy="779511"/>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pl-PL" sz="3200" dirty="0">
                <a:ln>
                  <a:solidFill>
                    <a:prstClr val="white"/>
                  </a:solidFill>
                </a:ln>
                <a:solidFill>
                  <a:prstClr val="white"/>
                </a:solidFill>
                <a:effectLst>
                  <a:outerShdw blurRad="38100" dist="38100" dir="2700000" algn="tl">
                    <a:srgbClr val="000000">
                      <a:alpha val="43137"/>
                    </a:srgbClr>
                  </a:outerShdw>
                </a:effectLst>
                <a:cs typeface="Arial"/>
              </a:rPr>
              <a:t>   Cilj politike 3: POVEZANA EVROPA</a:t>
            </a:r>
            <a:endParaRPr lang="sl-SI" sz="2800" dirty="0">
              <a:ln>
                <a:solidFill>
                  <a:prstClr val="white"/>
                </a:solidFill>
              </a:ln>
              <a:solidFill>
                <a:schemeClr val="accent4">
                  <a:lumMod val="20000"/>
                  <a:lumOff val="80000"/>
                </a:schemeClr>
              </a:solidFill>
              <a:cs typeface="Calibri" panose="020F0502020204030204" pitchFamily="34" charset="0"/>
            </a:endParaRPr>
          </a:p>
        </p:txBody>
      </p:sp>
      <p:sp>
        <p:nvSpPr>
          <p:cNvPr id="12" name="PoljeZBesedilom 11"/>
          <p:cNvSpPr txBox="1"/>
          <p:nvPr/>
        </p:nvSpPr>
        <p:spPr>
          <a:xfrm>
            <a:off x="256998" y="1417661"/>
            <a:ext cx="5341162" cy="369332"/>
          </a:xfrm>
          <a:prstGeom prst="rect">
            <a:avLst/>
          </a:prstGeom>
          <a:solidFill>
            <a:schemeClr val="bg1">
              <a:lumMod val="95000"/>
            </a:schemeClr>
          </a:solidFill>
        </p:spPr>
        <p:txBody>
          <a:bodyPr wrap="square" rtlCol="0">
            <a:spAutoFit/>
          </a:bodyPr>
          <a:lstStyle/>
          <a:p>
            <a:pPr lvl="0">
              <a:defRPr/>
            </a:pPr>
            <a:r>
              <a:rPr lang="sl-SI" dirty="0">
                <a:solidFill>
                  <a:prstClr val="white">
                    <a:lumMod val="50000"/>
                  </a:prstClr>
                </a:solidFill>
              </a:rPr>
              <a:t>Bolj povezana Evropa z izboljšanjem mobilnosti.</a:t>
            </a:r>
            <a:endParaRPr kumimoji="0" lang="sl-SI"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graphicFrame>
        <p:nvGraphicFramePr>
          <p:cNvPr id="7" name="Diagram 6"/>
          <p:cNvGraphicFramePr/>
          <p:nvPr>
            <p:extLst>
              <p:ext uri="{D42A27DB-BD31-4B8C-83A1-F6EECF244321}">
                <p14:modId xmlns:p14="http://schemas.microsoft.com/office/powerpoint/2010/main" val="2846208776"/>
              </p:ext>
            </p:extLst>
          </p:nvPr>
        </p:nvGraphicFramePr>
        <p:xfrm>
          <a:off x="844779" y="2011681"/>
          <a:ext cx="9506762" cy="4275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Slika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38420" y="4880204"/>
            <a:ext cx="1746654" cy="1664975"/>
          </a:xfrm>
          <a:prstGeom prst="rect">
            <a:avLst/>
          </a:prstGeom>
        </p:spPr>
      </p:pic>
    </p:spTree>
    <p:extLst>
      <p:ext uri="{BB962C8B-B14F-4D97-AF65-F5344CB8AC3E}">
        <p14:creationId xmlns:p14="http://schemas.microsoft.com/office/powerpoint/2010/main" val="3298511369"/>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lika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448646" y="2295740"/>
            <a:ext cx="3457804" cy="1269916"/>
          </a:xfrm>
          <a:prstGeom prst="rect">
            <a:avLst/>
          </a:prstGeom>
        </p:spPr>
      </p:pic>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9887" y="442607"/>
            <a:ext cx="2789853" cy="585298"/>
          </a:xfrm>
          <a:prstGeom prst="rect">
            <a:avLst/>
          </a:prstGeom>
        </p:spPr>
      </p:pic>
      <p:sp>
        <p:nvSpPr>
          <p:cNvPr id="6" name="Naslov 1"/>
          <p:cNvSpPr txBox="1">
            <a:spLocks/>
          </p:cNvSpPr>
          <p:nvPr/>
        </p:nvSpPr>
        <p:spPr>
          <a:xfrm>
            <a:off x="0" y="638150"/>
            <a:ext cx="8887486" cy="779511"/>
          </a:xfrm>
          <a:prstGeom prst="rect">
            <a:avLst/>
          </a:prstGeom>
          <a:solidFill>
            <a:srgbClr val="19686C"/>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pl-PL" sz="3200" dirty="0">
                <a:ln>
                  <a:solidFill>
                    <a:prstClr val="white"/>
                  </a:solidFill>
                </a:ln>
                <a:solidFill>
                  <a:prstClr val="white"/>
                </a:solidFill>
                <a:effectLst>
                  <a:outerShdw blurRad="38100" dist="38100" dir="2700000" algn="tl">
                    <a:srgbClr val="000000">
                      <a:alpha val="43137"/>
                    </a:srgbClr>
                  </a:outerShdw>
                </a:effectLst>
                <a:cs typeface="Arial"/>
              </a:rPr>
              <a:t>   Cilj politike 3: POVEZANA EVROPA</a:t>
            </a:r>
            <a:endParaRPr lang="sl-SI" sz="2800" dirty="0">
              <a:ln>
                <a:solidFill>
                  <a:prstClr val="white"/>
                </a:solidFill>
              </a:ln>
              <a:solidFill>
                <a:schemeClr val="accent4">
                  <a:lumMod val="20000"/>
                  <a:lumOff val="80000"/>
                </a:schemeClr>
              </a:solidFill>
              <a:cs typeface="Calibri" panose="020F0502020204030204" pitchFamily="34" charset="0"/>
            </a:endParaRPr>
          </a:p>
        </p:txBody>
      </p:sp>
      <p:sp>
        <p:nvSpPr>
          <p:cNvPr id="12" name="PoljeZBesedilom 11"/>
          <p:cNvSpPr txBox="1"/>
          <p:nvPr/>
        </p:nvSpPr>
        <p:spPr>
          <a:xfrm>
            <a:off x="256998" y="1417661"/>
            <a:ext cx="5341162" cy="369332"/>
          </a:xfrm>
          <a:prstGeom prst="rect">
            <a:avLst/>
          </a:prstGeom>
          <a:solidFill>
            <a:schemeClr val="bg1">
              <a:lumMod val="95000"/>
            </a:schemeClr>
          </a:solidFill>
        </p:spPr>
        <p:txBody>
          <a:bodyPr wrap="square" rtlCol="0">
            <a:spAutoFit/>
          </a:bodyPr>
          <a:lstStyle/>
          <a:p>
            <a:pPr lvl="0">
              <a:defRPr/>
            </a:pPr>
            <a:r>
              <a:rPr lang="sl-SI" dirty="0">
                <a:solidFill>
                  <a:prstClr val="white">
                    <a:lumMod val="50000"/>
                  </a:prstClr>
                </a:solidFill>
              </a:rPr>
              <a:t>Bolj povezana Evropa z izboljšanjem mobilnosti.</a:t>
            </a:r>
            <a:endParaRPr kumimoji="0" lang="sl-SI"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2" name="Slika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8281" y="1244235"/>
            <a:ext cx="1746654" cy="1664975"/>
          </a:xfrm>
          <a:prstGeom prst="rect">
            <a:avLst/>
          </a:prstGeom>
        </p:spPr>
      </p:pic>
      <p:sp>
        <p:nvSpPr>
          <p:cNvPr id="9" name="PoljeZBesedilom 8"/>
          <p:cNvSpPr txBox="1"/>
          <p:nvPr/>
        </p:nvSpPr>
        <p:spPr>
          <a:xfrm>
            <a:off x="526201" y="2658949"/>
            <a:ext cx="2501154" cy="461665"/>
          </a:xfrm>
          <a:prstGeom prst="rect">
            <a:avLst/>
          </a:prstGeom>
          <a:noFill/>
        </p:spPr>
        <p:txBody>
          <a:bodyPr wrap="square" rtlCol="0">
            <a:spAutoFit/>
          </a:bodyPr>
          <a:lstStyle/>
          <a:p>
            <a:r>
              <a:rPr lang="sl-SI" sz="2400" b="1" dirty="0"/>
              <a:t>FINANČNI OKVIR</a:t>
            </a:r>
          </a:p>
        </p:txBody>
      </p:sp>
      <p:graphicFrame>
        <p:nvGraphicFramePr>
          <p:cNvPr id="13" name="Tabela 12"/>
          <p:cNvGraphicFramePr>
            <a:graphicFrameLocks noGrp="1"/>
          </p:cNvGraphicFramePr>
          <p:nvPr>
            <p:extLst>
              <p:ext uri="{D42A27DB-BD31-4B8C-83A1-F6EECF244321}">
                <p14:modId xmlns:p14="http://schemas.microsoft.com/office/powerpoint/2010/main" val="1056515565"/>
              </p:ext>
            </p:extLst>
          </p:nvPr>
        </p:nvGraphicFramePr>
        <p:xfrm>
          <a:off x="568410" y="3544832"/>
          <a:ext cx="10623465" cy="1652166"/>
        </p:xfrm>
        <a:graphic>
          <a:graphicData uri="http://schemas.openxmlformats.org/drawingml/2006/table">
            <a:tbl>
              <a:tblPr firstRow="1" firstCol="1" bandRow="1">
                <a:tableStyleId>{BDBED569-4797-4DF1-A0F4-6AAB3CD982D8}</a:tableStyleId>
              </a:tblPr>
              <a:tblGrid>
                <a:gridCol w="751748">
                  <a:extLst>
                    <a:ext uri="{9D8B030D-6E8A-4147-A177-3AD203B41FA5}">
                      <a16:colId xmlns:a16="http://schemas.microsoft.com/office/drawing/2014/main" val="4186408931"/>
                    </a:ext>
                  </a:extLst>
                </a:gridCol>
                <a:gridCol w="2602751">
                  <a:extLst>
                    <a:ext uri="{9D8B030D-6E8A-4147-A177-3AD203B41FA5}">
                      <a16:colId xmlns:a16="http://schemas.microsoft.com/office/drawing/2014/main" val="499633487"/>
                    </a:ext>
                  </a:extLst>
                </a:gridCol>
                <a:gridCol w="2602751">
                  <a:extLst>
                    <a:ext uri="{9D8B030D-6E8A-4147-A177-3AD203B41FA5}">
                      <a16:colId xmlns:a16="http://schemas.microsoft.com/office/drawing/2014/main" val="2715341019"/>
                    </a:ext>
                  </a:extLst>
                </a:gridCol>
                <a:gridCol w="780092">
                  <a:extLst>
                    <a:ext uri="{9D8B030D-6E8A-4147-A177-3AD203B41FA5}">
                      <a16:colId xmlns:a16="http://schemas.microsoft.com/office/drawing/2014/main" val="3204594411"/>
                    </a:ext>
                  </a:extLst>
                </a:gridCol>
                <a:gridCol w="578407">
                  <a:extLst>
                    <a:ext uri="{9D8B030D-6E8A-4147-A177-3AD203B41FA5}">
                      <a16:colId xmlns:a16="http://schemas.microsoft.com/office/drawing/2014/main" val="3536431956"/>
                    </a:ext>
                  </a:extLst>
                </a:gridCol>
                <a:gridCol w="595400">
                  <a:extLst>
                    <a:ext uri="{9D8B030D-6E8A-4147-A177-3AD203B41FA5}">
                      <a16:colId xmlns:a16="http://schemas.microsoft.com/office/drawing/2014/main" val="584738761"/>
                    </a:ext>
                  </a:extLst>
                </a:gridCol>
                <a:gridCol w="650688">
                  <a:extLst>
                    <a:ext uri="{9D8B030D-6E8A-4147-A177-3AD203B41FA5}">
                      <a16:colId xmlns:a16="http://schemas.microsoft.com/office/drawing/2014/main" val="3281588912"/>
                    </a:ext>
                  </a:extLst>
                </a:gridCol>
                <a:gridCol w="650688">
                  <a:extLst>
                    <a:ext uri="{9D8B030D-6E8A-4147-A177-3AD203B41FA5}">
                      <a16:colId xmlns:a16="http://schemas.microsoft.com/office/drawing/2014/main" val="1878980836"/>
                    </a:ext>
                  </a:extLst>
                </a:gridCol>
                <a:gridCol w="649771">
                  <a:extLst>
                    <a:ext uri="{9D8B030D-6E8A-4147-A177-3AD203B41FA5}">
                      <a16:colId xmlns:a16="http://schemas.microsoft.com/office/drawing/2014/main" val="2100205930"/>
                    </a:ext>
                  </a:extLst>
                </a:gridCol>
                <a:gridCol w="761169">
                  <a:extLst>
                    <a:ext uri="{9D8B030D-6E8A-4147-A177-3AD203B41FA5}">
                      <a16:colId xmlns:a16="http://schemas.microsoft.com/office/drawing/2014/main" val="852181693"/>
                    </a:ext>
                  </a:extLst>
                </a:gridCol>
              </a:tblGrid>
              <a:tr h="219874">
                <a:tc gridSpan="3">
                  <a:txBody>
                    <a:bodyPr/>
                    <a:lstStyle/>
                    <a:p>
                      <a:pPr algn="r">
                        <a:lnSpc>
                          <a:spcPct val="107000"/>
                        </a:lnSpc>
                        <a:spcAft>
                          <a:spcPts val="0"/>
                        </a:spcAft>
                      </a:pPr>
                      <a:r>
                        <a:rPr lang="sl-SI" sz="1200" dirty="0">
                          <a:effectLst/>
                        </a:rPr>
                        <a:t>v mio EUR</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sl-SI"/>
                    </a:p>
                  </a:txBody>
                  <a:tcPr/>
                </a:tc>
                <a:tc hMerge="1">
                  <a:txBody>
                    <a:bodyPr/>
                    <a:lstStyle/>
                    <a:p>
                      <a:endParaRPr lang="sl-SI"/>
                    </a:p>
                  </a:txBody>
                  <a:tcPr/>
                </a:tc>
                <a:tc gridSpan="2">
                  <a:txBody>
                    <a:bodyPr/>
                    <a:lstStyle/>
                    <a:p>
                      <a:pPr algn="ctr">
                        <a:lnSpc>
                          <a:spcPct val="107000"/>
                        </a:lnSpc>
                        <a:spcAft>
                          <a:spcPts val="0"/>
                        </a:spcAft>
                      </a:pPr>
                      <a:r>
                        <a:rPr lang="sl-SI" sz="1200" dirty="0">
                          <a:effectLst/>
                        </a:rPr>
                        <a:t>ESRR</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sl-SI"/>
                    </a:p>
                  </a:txBody>
                  <a:tcPr/>
                </a:tc>
                <a:tc gridSpan="2">
                  <a:txBody>
                    <a:bodyPr/>
                    <a:lstStyle/>
                    <a:p>
                      <a:pPr algn="ctr">
                        <a:lnSpc>
                          <a:spcPct val="107000"/>
                        </a:lnSpc>
                        <a:spcAft>
                          <a:spcPts val="0"/>
                        </a:spcAft>
                      </a:pPr>
                      <a:r>
                        <a:rPr lang="sl-SI" sz="1200" dirty="0">
                          <a:effectLst/>
                        </a:rPr>
                        <a:t>ESS</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sl-SI"/>
                    </a:p>
                  </a:txBody>
                  <a:tcPr/>
                </a:tc>
                <a:tc>
                  <a:txBody>
                    <a:bodyPr/>
                    <a:lstStyle/>
                    <a:p>
                      <a:pPr algn="ctr">
                        <a:lnSpc>
                          <a:spcPct val="107000"/>
                        </a:lnSpc>
                        <a:spcAft>
                          <a:spcPts val="0"/>
                        </a:spcAft>
                      </a:pPr>
                      <a:r>
                        <a:rPr lang="sl-SI" sz="1200" dirty="0">
                          <a:effectLst/>
                        </a:rPr>
                        <a:t>KS</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sl-SI" sz="1200" dirty="0">
                          <a:effectLst/>
                        </a:rPr>
                        <a:t>SPP</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sl-SI" sz="1200" dirty="0">
                          <a:effectLst/>
                        </a:rPr>
                        <a:t>Skupna vsota</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79541299"/>
                  </a:ext>
                </a:extLst>
              </a:tr>
              <a:tr h="524807">
                <a:tc>
                  <a:txBody>
                    <a:bodyPr/>
                    <a:lstStyle/>
                    <a:p>
                      <a:pPr algn="ctr">
                        <a:lnSpc>
                          <a:spcPct val="107000"/>
                        </a:lnSpc>
                        <a:spcAft>
                          <a:spcPts val="0"/>
                        </a:spcAft>
                      </a:pPr>
                      <a:r>
                        <a:rPr lang="sl-SI" sz="1200" dirty="0">
                          <a:effectLst/>
                        </a:rPr>
                        <a:t>Cilj politike - krajše</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2F2F2"/>
                    </a:solidFill>
                  </a:tcPr>
                </a:tc>
                <a:tc>
                  <a:txBody>
                    <a:bodyPr/>
                    <a:lstStyle/>
                    <a:p>
                      <a:pPr algn="ctr">
                        <a:lnSpc>
                          <a:spcPct val="107000"/>
                        </a:lnSpc>
                        <a:spcAft>
                          <a:spcPts val="0"/>
                        </a:spcAft>
                      </a:pPr>
                      <a:r>
                        <a:rPr lang="sl-SI" sz="1200" dirty="0">
                          <a:effectLst/>
                        </a:rPr>
                        <a:t>Številka PN</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2F2F2"/>
                    </a:solidFill>
                  </a:tcPr>
                </a:tc>
                <a:tc>
                  <a:txBody>
                    <a:bodyPr/>
                    <a:lstStyle/>
                    <a:p>
                      <a:pPr algn="l">
                        <a:lnSpc>
                          <a:spcPct val="107000"/>
                        </a:lnSpc>
                        <a:spcAft>
                          <a:spcPts val="0"/>
                        </a:spcAft>
                      </a:pPr>
                      <a:r>
                        <a:rPr lang="sl-SI" sz="1200" dirty="0">
                          <a:effectLst/>
                        </a:rPr>
                        <a:t>Program EKP 21-27: PN</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2F2F2"/>
                    </a:solidFill>
                  </a:tcPr>
                </a:tc>
                <a:tc>
                  <a:txBody>
                    <a:bodyPr/>
                    <a:lstStyle/>
                    <a:p>
                      <a:pPr algn="ctr">
                        <a:lnSpc>
                          <a:spcPct val="107000"/>
                        </a:lnSpc>
                        <a:spcAft>
                          <a:spcPts val="0"/>
                        </a:spcAft>
                      </a:pPr>
                      <a:r>
                        <a:rPr lang="sl-SI" sz="1200" dirty="0">
                          <a:effectLst/>
                        </a:rPr>
                        <a:t>VZHOD</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2F2F2"/>
                    </a:solidFill>
                  </a:tcPr>
                </a:tc>
                <a:tc>
                  <a:txBody>
                    <a:bodyPr/>
                    <a:lstStyle/>
                    <a:p>
                      <a:pPr algn="ctr">
                        <a:lnSpc>
                          <a:spcPct val="107000"/>
                        </a:lnSpc>
                        <a:spcAft>
                          <a:spcPts val="0"/>
                        </a:spcAft>
                      </a:pPr>
                      <a:r>
                        <a:rPr lang="sl-SI" sz="1200" dirty="0" smtClean="0">
                          <a:effectLst/>
                        </a:rPr>
                        <a:t>ZAHOD</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2F2F2"/>
                    </a:solidFill>
                  </a:tcPr>
                </a:tc>
                <a:tc>
                  <a:txBody>
                    <a:bodyPr/>
                    <a:lstStyle/>
                    <a:p>
                      <a:pPr algn="ctr">
                        <a:lnSpc>
                          <a:spcPct val="107000"/>
                        </a:lnSpc>
                        <a:spcAft>
                          <a:spcPts val="0"/>
                        </a:spcAft>
                      </a:pPr>
                      <a:r>
                        <a:rPr lang="sl-SI" sz="1200" dirty="0">
                          <a:effectLst/>
                        </a:rPr>
                        <a:t>VZHOD</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2F2F2"/>
                    </a:solidFill>
                  </a:tcPr>
                </a:tc>
                <a:tc>
                  <a:txBody>
                    <a:bodyPr/>
                    <a:lstStyle/>
                    <a:p>
                      <a:pPr algn="ctr">
                        <a:lnSpc>
                          <a:spcPct val="107000"/>
                        </a:lnSpc>
                        <a:spcAft>
                          <a:spcPts val="0"/>
                        </a:spcAft>
                      </a:pPr>
                      <a:r>
                        <a:rPr lang="sl-SI" sz="1200" dirty="0">
                          <a:effectLst/>
                        </a:rPr>
                        <a:t>ZAHOD</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2F2F2"/>
                    </a:solidFill>
                  </a:tcPr>
                </a:tc>
                <a:tc>
                  <a:txBody>
                    <a:bodyPr/>
                    <a:lstStyle/>
                    <a:p>
                      <a:pPr algn="ctr">
                        <a:lnSpc>
                          <a:spcPct val="107000"/>
                        </a:lnSpc>
                        <a:spcAft>
                          <a:spcPts val="0"/>
                        </a:spcAft>
                      </a:pPr>
                      <a:r>
                        <a:rPr lang="sl-SI" sz="1200" dirty="0">
                          <a:effectLst/>
                        </a:rPr>
                        <a:t>SLO</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2F2F2"/>
                    </a:solidFill>
                  </a:tcPr>
                </a:tc>
                <a:tc>
                  <a:txBody>
                    <a:bodyPr/>
                    <a:lstStyle/>
                    <a:p>
                      <a:pPr algn="ctr">
                        <a:lnSpc>
                          <a:spcPct val="107000"/>
                        </a:lnSpc>
                        <a:spcAft>
                          <a:spcPts val="0"/>
                        </a:spcAft>
                      </a:pPr>
                      <a:r>
                        <a:rPr lang="sl-SI" sz="1200" dirty="0">
                          <a:effectLst/>
                        </a:rPr>
                        <a:t>VZHOD</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2F2F2"/>
                    </a:solidFill>
                  </a:tcPr>
                </a:tc>
                <a:tc vMerge="1">
                  <a:txBody>
                    <a:bodyPr/>
                    <a:lstStyle/>
                    <a:p>
                      <a:endParaRPr lang="sl-SI"/>
                    </a:p>
                  </a:txBody>
                  <a:tcPr/>
                </a:tc>
                <a:extLst>
                  <a:ext uri="{0D108BD9-81ED-4DB2-BD59-A6C34878D82A}">
                    <a16:rowId xmlns:a16="http://schemas.microsoft.com/office/drawing/2014/main" val="3361712899"/>
                  </a:ext>
                </a:extLst>
              </a:tr>
              <a:tr h="393168">
                <a:tc>
                  <a:txBody>
                    <a:bodyPr/>
                    <a:lstStyle/>
                    <a:p>
                      <a:pPr algn="ctr">
                        <a:lnSpc>
                          <a:spcPct val="107000"/>
                        </a:lnSpc>
                        <a:spcAft>
                          <a:spcPts val="0"/>
                        </a:spcAft>
                      </a:pPr>
                      <a:r>
                        <a:rPr lang="sl-SI" sz="1200" dirty="0" smtClean="0">
                          <a:effectLst/>
                        </a:rPr>
                        <a:t>CP3- povezano</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ts val="1300"/>
                        </a:lnSpc>
                        <a:spcAft>
                          <a:spcPts val="0"/>
                        </a:spcAft>
                      </a:pPr>
                      <a:r>
                        <a:rPr lang="sl-SI"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ts val="1300"/>
                        </a:lnSpc>
                        <a:spcAft>
                          <a:spcPts val="0"/>
                        </a:spcAft>
                      </a:pPr>
                      <a:r>
                        <a:rPr lang="sl-SI" sz="1200" dirty="0">
                          <a:solidFill>
                            <a:srgbClr val="000000"/>
                          </a:solidFill>
                          <a:effectLst/>
                          <a:latin typeface="+mn-lt"/>
                          <a:ea typeface="Calibri" panose="020F0502020204030204" pitchFamily="34" charset="0"/>
                          <a:cs typeface="Times New Roman" panose="02020603050405020304" pitchFamily="18" charset="0"/>
                        </a:rPr>
                        <a:t>Bolj povezana Evropa </a:t>
                      </a:r>
                      <a:r>
                        <a:rPr lang="sl-SI" sz="1200" dirty="0" smtClean="0">
                          <a:solidFill>
                            <a:srgbClr val="000000"/>
                          </a:solidFill>
                          <a:effectLst/>
                          <a:latin typeface="+mn-lt"/>
                          <a:ea typeface="Calibri" panose="020F0502020204030204" pitchFamily="34" charset="0"/>
                          <a:cs typeface="Times New Roman" panose="02020603050405020304" pitchFamily="18" charset="0"/>
                        </a:rPr>
                        <a:t>z</a:t>
                      </a:r>
                      <a:r>
                        <a:rPr lang="sl-SI" sz="1200" dirty="0" smtClean="0">
                          <a:effectLst/>
                          <a:latin typeface="+mn-lt"/>
                          <a:ea typeface="Times New Roman" panose="02020603050405020304" pitchFamily="18" charset="0"/>
                          <a:cs typeface="Times New Roman" panose="02020603050405020304" pitchFamily="18" charset="0"/>
                        </a:rPr>
                        <a:t> izboljšanjem</a:t>
                      </a:r>
                    </a:p>
                    <a:p>
                      <a:pPr>
                        <a:lnSpc>
                          <a:spcPts val="1300"/>
                        </a:lnSpc>
                        <a:spcAft>
                          <a:spcPts val="0"/>
                        </a:spcAft>
                      </a:pPr>
                      <a:r>
                        <a:rPr lang="sl-SI" sz="1200" dirty="0" smtClean="0">
                          <a:effectLst/>
                          <a:latin typeface="+mn-lt"/>
                          <a:ea typeface="Times New Roman" panose="02020603050405020304" pitchFamily="18" charset="0"/>
                          <a:cs typeface="Times New Roman" panose="02020603050405020304" pitchFamily="18" charset="0"/>
                        </a:rPr>
                        <a:t>mobilnosti in regionalne povezljivosti IKT </a:t>
                      </a:r>
                      <a:endParaRPr lang="sl-SI" sz="1200" dirty="0">
                        <a:effectLst/>
                        <a:latin typeface="+mn-lt"/>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107,39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405,14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512,53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576566455"/>
                  </a:ext>
                </a:extLst>
              </a:tr>
              <a:tr h="349871">
                <a:tc gridSpan="2">
                  <a:txBody>
                    <a:bodyPr/>
                    <a:lstStyle/>
                    <a:p>
                      <a:pPr algn="l">
                        <a:lnSpc>
                          <a:spcPts val="1300"/>
                        </a:lnSpc>
                        <a:spcAft>
                          <a:spcPts val="0"/>
                        </a:spcAft>
                      </a:pPr>
                      <a:r>
                        <a:rPr lang="sl-SI"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CP3 - povezano </a:t>
                      </a:r>
                      <a:r>
                        <a:rPr lang="sl-SI" sz="12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Skupaj</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ts val="1300"/>
                        </a:lnSpc>
                        <a:spcAft>
                          <a:spcPts val="0"/>
                        </a:spcAft>
                      </a:pPr>
                      <a:r>
                        <a:rPr lang="sl-SI"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solidFill>
                      <a:srgbClr val="F2F2F2"/>
                    </a:solidFill>
                  </a:tcPr>
                </a:tc>
                <a:tc hMerge="1">
                  <a:txBody>
                    <a:bodyPr/>
                    <a:lstStyle/>
                    <a:p>
                      <a:pPr algn="ctr">
                        <a:lnSpc>
                          <a:spcPts val="1300"/>
                        </a:lnSpc>
                        <a:spcAft>
                          <a:spcPts val="0"/>
                        </a:spcAft>
                      </a:pP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ts val="1300"/>
                        </a:lnSpc>
                        <a:spcAft>
                          <a:spcPts val="0"/>
                        </a:spcAft>
                      </a:pPr>
                      <a:r>
                        <a:rPr lang="sl-SI"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sl-SI" sz="12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solidFill>
                      <a:srgbClr val="F2F2F2"/>
                    </a:solidFill>
                  </a:tcPr>
                </a:tc>
                <a:tc>
                  <a:txBody>
                    <a:bodyPr/>
                    <a:lstStyle/>
                    <a:p>
                      <a:pPr algn="ctr">
                        <a:lnSpc>
                          <a:spcPts val="1300"/>
                        </a:lnSpc>
                        <a:spcAft>
                          <a:spcPts val="0"/>
                        </a:spcAft>
                      </a:pPr>
                      <a:r>
                        <a:rPr lang="sl-SI"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sl-SI" sz="12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107,39</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solidFill>
                      <a:srgbClr val="F2F2F2"/>
                    </a:solidFill>
                  </a:tcPr>
                </a:tc>
                <a:tc>
                  <a:txBody>
                    <a:bodyPr/>
                    <a:lstStyle/>
                    <a:p>
                      <a:pPr algn="ctr">
                        <a:lnSpc>
                          <a:spcPts val="1300"/>
                        </a:lnSpc>
                        <a:spcAft>
                          <a:spcPts val="0"/>
                        </a:spcAft>
                      </a:pPr>
                      <a:r>
                        <a:rPr lang="sl-SI"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solidFill>
                      <a:srgbClr val="F2F2F2"/>
                    </a:solidFill>
                  </a:tcPr>
                </a:tc>
                <a:tc>
                  <a:txBody>
                    <a:bodyPr/>
                    <a:lstStyle/>
                    <a:p>
                      <a:pPr algn="ctr">
                        <a:lnSpc>
                          <a:spcPts val="1300"/>
                        </a:lnSpc>
                        <a:spcAft>
                          <a:spcPts val="0"/>
                        </a:spcAft>
                      </a:pPr>
                      <a:r>
                        <a:rPr lang="sl-SI"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solidFill>
                      <a:srgbClr val="F2F2F2"/>
                    </a:solidFill>
                  </a:tcPr>
                </a:tc>
                <a:tc>
                  <a:txBody>
                    <a:bodyPr/>
                    <a:lstStyle/>
                    <a:p>
                      <a:pPr algn="ctr">
                        <a:lnSpc>
                          <a:spcPts val="1300"/>
                        </a:lnSpc>
                        <a:spcAft>
                          <a:spcPts val="0"/>
                        </a:spcAft>
                      </a:pPr>
                      <a:r>
                        <a:rPr lang="sl-SI"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sl-SI" sz="12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solidFill>
                      <a:srgbClr val="F2F2F2"/>
                    </a:solidFill>
                  </a:tcPr>
                </a:tc>
                <a:tc>
                  <a:txBody>
                    <a:bodyPr/>
                    <a:lstStyle/>
                    <a:p>
                      <a:pPr algn="ctr">
                        <a:lnSpc>
                          <a:spcPts val="1300"/>
                        </a:lnSpc>
                        <a:spcAft>
                          <a:spcPts val="0"/>
                        </a:spcAft>
                      </a:pPr>
                      <a:r>
                        <a:rPr lang="sl-SI" sz="12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405,14</a:t>
                      </a:r>
                      <a:r>
                        <a:rPr lang="sl-SI"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solidFill>
                      <a:srgbClr val="F2F2F2"/>
                    </a:solidFill>
                  </a:tcPr>
                </a:tc>
                <a:tc>
                  <a:txBody>
                    <a:bodyPr/>
                    <a:lstStyle/>
                    <a:p>
                      <a:pPr algn="ctr">
                        <a:lnSpc>
                          <a:spcPts val="1300"/>
                        </a:lnSpc>
                        <a:spcAft>
                          <a:spcPts val="0"/>
                        </a:spcAft>
                      </a:pPr>
                      <a:r>
                        <a:rPr lang="sl-SI"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sl-SI" sz="12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solidFill>
                      <a:srgbClr val="F2F2F2"/>
                    </a:solidFill>
                  </a:tcPr>
                </a:tc>
                <a:tc>
                  <a:txBody>
                    <a:bodyPr/>
                    <a:lstStyle/>
                    <a:p>
                      <a:pPr algn="ctr">
                        <a:lnSpc>
                          <a:spcPts val="1300"/>
                        </a:lnSpc>
                        <a:spcAft>
                          <a:spcPts val="0"/>
                        </a:spcAft>
                      </a:pPr>
                      <a:r>
                        <a:rPr lang="sl-SI" sz="12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512,53</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solidFill>
                      <a:srgbClr val="F2F2F2"/>
                    </a:solidFill>
                  </a:tcPr>
                </a:tc>
                <a:extLst>
                  <a:ext uri="{0D108BD9-81ED-4DB2-BD59-A6C34878D82A}">
                    <a16:rowId xmlns:a16="http://schemas.microsoft.com/office/drawing/2014/main" val="1116772112"/>
                  </a:ext>
                </a:extLst>
              </a:tr>
            </a:tbl>
          </a:graphicData>
        </a:graphic>
      </p:graphicFrame>
      <p:sp>
        <p:nvSpPr>
          <p:cNvPr id="14"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Tree>
    <p:extLst>
      <p:ext uri="{BB962C8B-B14F-4D97-AF65-F5344CB8AC3E}">
        <p14:creationId xmlns:p14="http://schemas.microsoft.com/office/powerpoint/2010/main" val="1761457891"/>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lika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9887" y="442607"/>
            <a:ext cx="2789853" cy="585298"/>
          </a:xfrm>
          <a:prstGeom prst="rect">
            <a:avLst/>
          </a:prstGeom>
        </p:spPr>
      </p:pic>
      <p:sp>
        <p:nvSpPr>
          <p:cNvPr id="6" name="Naslov 1"/>
          <p:cNvSpPr txBox="1">
            <a:spLocks/>
          </p:cNvSpPr>
          <p:nvPr/>
        </p:nvSpPr>
        <p:spPr>
          <a:xfrm>
            <a:off x="0" y="638150"/>
            <a:ext cx="8887486" cy="779511"/>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pl-PL" sz="3200" dirty="0">
                <a:ln>
                  <a:solidFill>
                    <a:prstClr val="white"/>
                  </a:solidFill>
                </a:ln>
                <a:solidFill>
                  <a:prstClr val="white"/>
                </a:solidFill>
                <a:effectLst>
                  <a:outerShdw blurRad="38100" dist="38100" dir="2700000" algn="tl">
                    <a:srgbClr val="000000">
                      <a:alpha val="43137"/>
                    </a:srgbClr>
                  </a:outerShdw>
                </a:effectLst>
                <a:cs typeface="Arial"/>
              </a:rPr>
              <a:t>   Cilj politike 4: DRUŽBENA EVROPA</a:t>
            </a:r>
            <a:endParaRPr lang="sl-SI" sz="2800" dirty="0">
              <a:ln>
                <a:solidFill>
                  <a:prstClr val="white"/>
                </a:solidFill>
              </a:ln>
              <a:solidFill>
                <a:schemeClr val="accent4">
                  <a:lumMod val="20000"/>
                  <a:lumOff val="80000"/>
                </a:schemeClr>
              </a:solidFill>
              <a:cs typeface="Calibri" panose="020F0502020204030204" pitchFamily="34" charset="0"/>
            </a:endParaRPr>
          </a:p>
        </p:txBody>
      </p:sp>
      <p:sp>
        <p:nvSpPr>
          <p:cNvPr id="12" name="PoljeZBesedilom 11"/>
          <p:cNvSpPr txBox="1"/>
          <p:nvPr/>
        </p:nvSpPr>
        <p:spPr>
          <a:xfrm>
            <a:off x="256998" y="1417661"/>
            <a:ext cx="7728762" cy="369332"/>
          </a:xfrm>
          <a:prstGeom prst="rect">
            <a:avLst/>
          </a:prstGeom>
          <a:solidFill>
            <a:schemeClr val="bg1">
              <a:lumMod val="95000"/>
            </a:schemeClr>
          </a:solidFill>
        </p:spPr>
        <p:txBody>
          <a:bodyPr wrap="square" rtlCol="0">
            <a:spAutoFit/>
          </a:bodyPr>
          <a:lstStyle/>
          <a:p>
            <a:pPr lvl="0">
              <a:defRPr/>
            </a:pPr>
            <a:r>
              <a:rPr lang="sl-SI" dirty="0">
                <a:solidFill>
                  <a:prstClr val="white">
                    <a:lumMod val="50000"/>
                  </a:prstClr>
                </a:solidFill>
              </a:rPr>
              <a:t>Bolj socialna in vključujoča Evropa za izvajanje evropskega stebra socialnih pravic.</a:t>
            </a:r>
            <a:endParaRPr kumimoji="0" lang="sl-SI"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graphicFrame>
        <p:nvGraphicFramePr>
          <p:cNvPr id="7" name="Diagram 6"/>
          <p:cNvGraphicFramePr/>
          <p:nvPr>
            <p:extLst>
              <p:ext uri="{D42A27DB-BD31-4B8C-83A1-F6EECF244321}">
                <p14:modId xmlns:p14="http://schemas.microsoft.com/office/powerpoint/2010/main" val="1556218654"/>
              </p:ext>
            </p:extLst>
          </p:nvPr>
        </p:nvGraphicFramePr>
        <p:xfrm>
          <a:off x="458698" y="1807416"/>
          <a:ext cx="9924821" cy="4608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Slika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2286" y="4714288"/>
            <a:ext cx="1785399" cy="1701909"/>
          </a:xfrm>
          <a:prstGeom prst="rect">
            <a:avLst/>
          </a:prstGeom>
        </p:spPr>
      </p:pic>
      <p:sp>
        <p:nvSpPr>
          <p:cNvPr id="2" name="PoljeZBesedilom 1"/>
          <p:cNvSpPr txBox="1"/>
          <p:nvPr/>
        </p:nvSpPr>
        <p:spPr>
          <a:xfrm>
            <a:off x="6786424" y="2368994"/>
            <a:ext cx="3584448" cy="3877985"/>
          </a:xfrm>
          <a:prstGeom prst="rect">
            <a:avLst/>
          </a:prstGeom>
          <a:noFill/>
        </p:spPr>
        <p:txBody>
          <a:bodyPr wrap="square" rtlCol="0">
            <a:spAutoFit/>
          </a:bodyPr>
          <a:lstStyle/>
          <a:p>
            <a:pPr marL="87313" lvl="0" indent="-87313">
              <a:buFont typeface="Arial" panose="020B0604020202020204" pitchFamily="34" charset="0"/>
              <a:buChar char="•"/>
            </a:pPr>
            <a:r>
              <a:rPr lang="sl-SI" sz="1200" dirty="0"/>
              <a:t> Aktivna politika trga dela: </a:t>
            </a:r>
            <a:r>
              <a:rPr lang="sl-SI" sz="1200" b="1" dirty="0"/>
              <a:t>Smernice za izvajanje ukrepov aktivne politike zaposlovanja, Zakon o urejanju trga dela,</a:t>
            </a:r>
          </a:p>
          <a:p>
            <a:pPr marL="87313" lvl="0" indent="-87313">
              <a:buFont typeface="Arial" panose="020B0604020202020204" pitchFamily="34" charset="0"/>
              <a:buChar char="•"/>
            </a:pPr>
            <a:r>
              <a:rPr lang="sl-SI" sz="1200" dirty="0"/>
              <a:t> enakost spolov: </a:t>
            </a:r>
            <a:r>
              <a:rPr lang="sl-SI" sz="1200" b="1" dirty="0"/>
              <a:t>Resolucija o </a:t>
            </a:r>
            <a:r>
              <a:rPr lang="sl-SI" sz="1200" b="1" dirty="0" err="1"/>
              <a:t>nac</a:t>
            </a:r>
            <a:r>
              <a:rPr lang="sl-SI" sz="1200" b="1" dirty="0"/>
              <a:t>. programu za enake možnosti žensk in moških, Zakon o enakih možnostih žensk in moških,</a:t>
            </a:r>
          </a:p>
          <a:p>
            <a:pPr marL="87313" lvl="0" indent="-87313">
              <a:buFont typeface="Arial" panose="020B0604020202020204" pitchFamily="34" charset="0"/>
              <a:buChar char="•"/>
            </a:pPr>
            <a:r>
              <a:rPr lang="sl-SI" sz="1200" dirty="0"/>
              <a:t> sistem izobraževanja in usposabljanja na vseh ravneh: </a:t>
            </a:r>
            <a:r>
              <a:rPr lang="sl-SI" sz="1200" b="1" dirty="0"/>
              <a:t>Resolucija o </a:t>
            </a:r>
            <a:r>
              <a:rPr lang="sl-SI" sz="1200" b="1" dirty="0" err="1"/>
              <a:t>nac</a:t>
            </a:r>
            <a:r>
              <a:rPr lang="sl-SI" sz="1200" b="1" dirty="0"/>
              <a:t>. programu visokega šolstva, Resolucija o </a:t>
            </a:r>
            <a:r>
              <a:rPr lang="sl-SI" sz="1200" b="1" dirty="0" err="1"/>
              <a:t>nac</a:t>
            </a:r>
            <a:r>
              <a:rPr lang="sl-SI" sz="1200" b="1" dirty="0"/>
              <a:t>. programu izobraževanja odraslih v RS, Strategija razvoja višjega strokovnega izobraževanja </a:t>
            </a:r>
            <a:r>
              <a:rPr lang="sl-SI" sz="1200" dirty="0"/>
              <a:t>ter</a:t>
            </a:r>
            <a:r>
              <a:rPr lang="sl-SI" sz="1200" b="1" dirty="0"/>
              <a:t> </a:t>
            </a:r>
            <a:r>
              <a:rPr lang="sl-SI" sz="1200" b="1" dirty="0" err="1"/>
              <a:t>nac</a:t>
            </a:r>
            <a:r>
              <a:rPr lang="sl-SI" sz="1200" b="1" dirty="0"/>
              <a:t>. zakonodaja,</a:t>
            </a:r>
          </a:p>
          <a:p>
            <a:pPr marL="87313" lvl="0" indent="-87313">
              <a:buFont typeface="Arial" panose="020B0604020202020204" pitchFamily="34" charset="0"/>
              <a:buChar char="•"/>
            </a:pPr>
            <a:r>
              <a:rPr lang="sl-SI" sz="1200" dirty="0"/>
              <a:t> soc. vključenost in zmanjševanje revščine: </a:t>
            </a:r>
            <a:r>
              <a:rPr lang="sl-SI" sz="1200" b="1" dirty="0"/>
              <a:t>Resolucija o </a:t>
            </a:r>
            <a:r>
              <a:rPr lang="sl-SI" sz="1200" b="1" dirty="0" err="1"/>
              <a:t>nac</a:t>
            </a:r>
            <a:r>
              <a:rPr lang="sl-SI" sz="1200" b="1" dirty="0"/>
              <a:t>. programu socialnega varstva,</a:t>
            </a:r>
          </a:p>
          <a:p>
            <a:pPr marL="87313" lvl="0" indent="-87313">
              <a:buFont typeface="Arial" panose="020B0604020202020204" pitchFamily="34" charset="0"/>
              <a:buChar char="•"/>
            </a:pPr>
            <a:r>
              <a:rPr lang="sl-SI" sz="1200" dirty="0"/>
              <a:t> vključevanja Romov: </a:t>
            </a:r>
            <a:r>
              <a:rPr lang="sl-SI" sz="1200" b="1" dirty="0" err="1"/>
              <a:t>Nac</a:t>
            </a:r>
            <a:r>
              <a:rPr lang="sl-SI" sz="1200" b="1" dirty="0"/>
              <a:t>. program ukrepov Vlade RS za Rome,</a:t>
            </a:r>
          </a:p>
          <a:p>
            <a:pPr marL="87313" lvl="0" indent="-87313">
              <a:buFont typeface="Arial" panose="020B0604020202020204" pitchFamily="34" charset="0"/>
              <a:buChar char="•"/>
            </a:pPr>
            <a:r>
              <a:rPr lang="sl-SI" sz="1200" dirty="0"/>
              <a:t> zdravstveno varstvo in dolgotrajna oskrba: </a:t>
            </a:r>
            <a:r>
              <a:rPr lang="sl-SI" sz="1200" b="1" dirty="0"/>
              <a:t>Resolucija o </a:t>
            </a:r>
            <a:r>
              <a:rPr lang="sl-SI" sz="1200" b="1" dirty="0" err="1"/>
              <a:t>nac</a:t>
            </a:r>
            <a:r>
              <a:rPr lang="sl-SI" sz="1200" b="1" dirty="0"/>
              <a:t>. planu zdravstvenega varstva 2016-2025 – Skupaj za družbo zdravja, Zakon o zagotavljanju finančnih sredstev za investicije v zdravstvo.</a:t>
            </a:r>
            <a:endParaRPr lang="sl-SI" sz="1200" dirty="0"/>
          </a:p>
          <a:p>
            <a:endParaRPr lang="sl-SI" dirty="0"/>
          </a:p>
        </p:txBody>
      </p:sp>
    </p:spTree>
    <p:extLst>
      <p:ext uri="{BB962C8B-B14F-4D97-AF65-F5344CB8AC3E}">
        <p14:creationId xmlns:p14="http://schemas.microsoft.com/office/powerpoint/2010/main" val="3257390002"/>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lika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474639" y="1500534"/>
            <a:ext cx="3457804" cy="1269916"/>
          </a:xfrm>
          <a:prstGeom prst="rect">
            <a:avLst/>
          </a:prstGeom>
        </p:spPr>
      </p:pic>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9887" y="442607"/>
            <a:ext cx="2789853" cy="585298"/>
          </a:xfrm>
          <a:prstGeom prst="rect">
            <a:avLst/>
          </a:prstGeom>
        </p:spPr>
      </p:pic>
      <p:sp>
        <p:nvSpPr>
          <p:cNvPr id="6" name="Naslov 1"/>
          <p:cNvSpPr txBox="1">
            <a:spLocks/>
          </p:cNvSpPr>
          <p:nvPr/>
        </p:nvSpPr>
        <p:spPr>
          <a:xfrm>
            <a:off x="0" y="638150"/>
            <a:ext cx="8887486" cy="779511"/>
          </a:xfrm>
          <a:prstGeom prst="rect">
            <a:avLst/>
          </a:prstGeom>
          <a:solidFill>
            <a:srgbClr val="19686C"/>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pl-PL" sz="3200" dirty="0">
                <a:ln>
                  <a:solidFill>
                    <a:prstClr val="white"/>
                  </a:solidFill>
                </a:ln>
                <a:solidFill>
                  <a:prstClr val="white"/>
                </a:solidFill>
                <a:effectLst>
                  <a:outerShdw blurRad="38100" dist="38100" dir="2700000" algn="tl">
                    <a:srgbClr val="000000">
                      <a:alpha val="43137"/>
                    </a:srgbClr>
                  </a:outerShdw>
                </a:effectLst>
                <a:cs typeface="Arial"/>
              </a:rPr>
              <a:t>   Cilj politike 4: DRUŽBENA EVROPA</a:t>
            </a:r>
            <a:endParaRPr lang="sl-SI" sz="2800" dirty="0">
              <a:ln>
                <a:solidFill>
                  <a:prstClr val="white"/>
                </a:solidFill>
              </a:ln>
              <a:solidFill>
                <a:schemeClr val="accent4">
                  <a:lumMod val="20000"/>
                  <a:lumOff val="80000"/>
                </a:schemeClr>
              </a:solidFill>
              <a:cs typeface="Calibri" panose="020F0502020204030204" pitchFamily="34" charset="0"/>
            </a:endParaRPr>
          </a:p>
        </p:txBody>
      </p:sp>
      <p:sp>
        <p:nvSpPr>
          <p:cNvPr id="12" name="PoljeZBesedilom 11"/>
          <p:cNvSpPr txBox="1"/>
          <p:nvPr/>
        </p:nvSpPr>
        <p:spPr>
          <a:xfrm>
            <a:off x="256998" y="1417661"/>
            <a:ext cx="7728762" cy="369332"/>
          </a:xfrm>
          <a:prstGeom prst="rect">
            <a:avLst/>
          </a:prstGeom>
          <a:solidFill>
            <a:schemeClr val="bg1">
              <a:lumMod val="95000"/>
            </a:schemeClr>
          </a:solidFill>
        </p:spPr>
        <p:txBody>
          <a:bodyPr wrap="square" rtlCol="0">
            <a:spAutoFit/>
          </a:bodyPr>
          <a:lstStyle/>
          <a:p>
            <a:pPr lvl="0">
              <a:defRPr/>
            </a:pPr>
            <a:r>
              <a:rPr lang="sl-SI" dirty="0">
                <a:solidFill>
                  <a:prstClr val="white">
                    <a:lumMod val="50000"/>
                  </a:prstClr>
                </a:solidFill>
              </a:rPr>
              <a:t>Bolj socialna in vključujoča Evropa za izvajanje evropskega stebra socialnih pravic.</a:t>
            </a:r>
            <a:endParaRPr kumimoji="0" lang="sl-SI"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3" name="Slika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9558" y="1060864"/>
            <a:ext cx="1170510" cy="1115774"/>
          </a:xfrm>
          <a:prstGeom prst="rect">
            <a:avLst/>
          </a:prstGeom>
        </p:spPr>
      </p:pic>
      <p:sp>
        <p:nvSpPr>
          <p:cNvPr id="9" name="PoljeZBesedilom 8"/>
          <p:cNvSpPr txBox="1"/>
          <p:nvPr/>
        </p:nvSpPr>
        <p:spPr>
          <a:xfrm>
            <a:off x="800521" y="2176638"/>
            <a:ext cx="2501154" cy="461665"/>
          </a:xfrm>
          <a:prstGeom prst="rect">
            <a:avLst/>
          </a:prstGeom>
          <a:noFill/>
        </p:spPr>
        <p:txBody>
          <a:bodyPr wrap="square" rtlCol="0">
            <a:spAutoFit/>
          </a:bodyPr>
          <a:lstStyle/>
          <a:p>
            <a:r>
              <a:rPr lang="sl-SI" sz="2400" b="1" dirty="0"/>
              <a:t>FINANČNI OKVIR</a:t>
            </a:r>
          </a:p>
        </p:txBody>
      </p:sp>
      <p:graphicFrame>
        <p:nvGraphicFramePr>
          <p:cNvPr id="7" name="Tabela 6"/>
          <p:cNvGraphicFramePr>
            <a:graphicFrameLocks noGrp="1"/>
          </p:cNvGraphicFramePr>
          <p:nvPr>
            <p:extLst>
              <p:ext uri="{D42A27DB-BD31-4B8C-83A1-F6EECF244321}">
                <p14:modId xmlns:p14="http://schemas.microsoft.com/office/powerpoint/2010/main" val="1347068220"/>
              </p:ext>
            </p:extLst>
          </p:nvPr>
        </p:nvGraphicFramePr>
        <p:xfrm>
          <a:off x="577001" y="2789712"/>
          <a:ext cx="10680278" cy="2713213"/>
        </p:xfrm>
        <a:graphic>
          <a:graphicData uri="http://schemas.openxmlformats.org/drawingml/2006/table">
            <a:tbl>
              <a:tblPr firstRow="1" firstCol="1" bandRow="1">
                <a:tableStyleId>{BDBED569-4797-4DF1-A0F4-6AAB3CD982D8}</a:tableStyleId>
              </a:tblPr>
              <a:tblGrid>
                <a:gridCol w="731266">
                  <a:extLst>
                    <a:ext uri="{9D8B030D-6E8A-4147-A177-3AD203B41FA5}">
                      <a16:colId xmlns:a16="http://schemas.microsoft.com/office/drawing/2014/main" val="2448974716"/>
                    </a:ext>
                  </a:extLst>
                </a:gridCol>
                <a:gridCol w="1627973">
                  <a:extLst>
                    <a:ext uri="{9D8B030D-6E8A-4147-A177-3AD203B41FA5}">
                      <a16:colId xmlns:a16="http://schemas.microsoft.com/office/drawing/2014/main" val="4289848915"/>
                    </a:ext>
                  </a:extLst>
                </a:gridCol>
                <a:gridCol w="4145280">
                  <a:extLst>
                    <a:ext uri="{9D8B030D-6E8A-4147-A177-3AD203B41FA5}">
                      <a16:colId xmlns:a16="http://schemas.microsoft.com/office/drawing/2014/main" val="3937907539"/>
                    </a:ext>
                  </a:extLst>
                </a:gridCol>
                <a:gridCol w="660400">
                  <a:extLst>
                    <a:ext uri="{9D8B030D-6E8A-4147-A177-3AD203B41FA5}">
                      <a16:colId xmlns:a16="http://schemas.microsoft.com/office/drawing/2014/main" val="144590675"/>
                    </a:ext>
                  </a:extLst>
                </a:gridCol>
                <a:gridCol w="619760">
                  <a:extLst>
                    <a:ext uri="{9D8B030D-6E8A-4147-A177-3AD203B41FA5}">
                      <a16:colId xmlns:a16="http://schemas.microsoft.com/office/drawing/2014/main" val="4293243315"/>
                    </a:ext>
                  </a:extLst>
                </a:gridCol>
                <a:gridCol w="629920">
                  <a:extLst>
                    <a:ext uri="{9D8B030D-6E8A-4147-A177-3AD203B41FA5}">
                      <a16:colId xmlns:a16="http://schemas.microsoft.com/office/drawing/2014/main" val="3780974236"/>
                    </a:ext>
                  </a:extLst>
                </a:gridCol>
                <a:gridCol w="660400">
                  <a:extLst>
                    <a:ext uri="{9D8B030D-6E8A-4147-A177-3AD203B41FA5}">
                      <a16:colId xmlns:a16="http://schemas.microsoft.com/office/drawing/2014/main" val="2274859140"/>
                    </a:ext>
                  </a:extLst>
                </a:gridCol>
                <a:gridCol w="508000">
                  <a:extLst>
                    <a:ext uri="{9D8B030D-6E8A-4147-A177-3AD203B41FA5}">
                      <a16:colId xmlns:a16="http://schemas.microsoft.com/office/drawing/2014/main" val="533626630"/>
                    </a:ext>
                  </a:extLst>
                </a:gridCol>
                <a:gridCol w="518160">
                  <a:extLst>
                    <a:ext uri="{9D8B030D-6E8A-4147-A177-3AD203B41FA5}">
                      <a16:colId xmlns:a16="http://schemas.microsoft.com/office/drawing/2014/main" val="3570558765"/>
                    </a:ext>
                  </a:extLst>
                </a:gridCol>
                <a:gridCol w="579119">
                  <a:extLst>
                    <a:ext uri="{9D8B030D-6E8A-4147-A177-3AD203B41FA5}">
                      <a16:colId xmlns:a16="http://schemas.microsoft.com/office/drawing/2014/main" val="2956212130"/>
                    </a:ext>
                  </a:extLst>
                </a:gridCol>
              </a:tblGrid>
              <a:tr h="188447">
                <a:tc gridSpan="3">
                  <a:txBody>
                    <a:bodyPr/>
                    <a:lstStyle/>
                    <a:p>
                      <a:pPr algn="r">
                        <a:lnSpc>
                          <a:spcPct val="107000"/>
                        </a:lnSpc>
                        <a:spcAft>
                          <a:spcPts val="0"/>
                        </a:spcAft>
                      </a:pPr>
                      <a:r>
                        <a:rPr lang="sl-SI" sz="1200" dirty="0">
                          <a:effectLst/>
                        </a:rPr>
                        <a:t>v mio EUR</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sl-SI"/>
                    </a:p>
                  </a:txBody>
                  <a:tcPr/>
                </a:tc>
                <a:tc hMerge="1">
                  <a:txBody>
                    <a:bodyPr/>
                    <a:lstStyle/>
                    <a:p>
                      <a:endParaRPr lang="sl-SI"/>
                    </a:p>
                  </a:txBody>
                  <a:tcPr/>
                </a:tc>
                <a:tc gridSpan="2">
                  <a:txBody>
                    <a:bodyPr/>
                    <a:lstStyle/>
                    <a:p>
                      <a:pPr algn="ctr">
                        <a:lnSpc>
                          <a:spcPct val="107000"/>
                        </a:lnSpc>
                        <a:spcAft>
                          <a:spcPts val="0"/>
                        </a:spcAft>
                      </a:pPr>
                      <a:r>
                        <a:rPr lang="sl-SI" sz="1200" dirty="0">
                          <a:effectLst/>
                        </a:rPr>
                        <a:t>ESRR</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sl-SI"/>
                    </a:p>
                  </a:txBody>
                  <a:tcPr/>
                </a:tc>
                <a:tc gridSpan="2">
                  <a:txBody>
                    <a:bodyPr/>
                    <a:lstStyle/>
                    <a:p>
                      <a:pPr algn="ctr">
                        <a:lnSpc>
                          <a:spcPct val="107000"/>
                        </a:lnSpc>
                        <a:spcAft>
                          <a:spcPts val="0"/>
                        </a:spcAft>
                      </a:pPr>
                      <a:r>
                        <a:rPr lang="sl-SI" sz="1200" dirty="0">
                          <a:effectLst/>
                        </a:rPr>
                        <a:t>ESS</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sl-SI"/>
                    </a:p>
                  </a:txBody>
                  <a:tcPr/>
                </a:tc>
                <a:tc>
                  <a:txBody>
                    <a:bodyPr/>
                    <a:lstStyle/>
                    <a:p>
                      <a:pPr algn="ctr">
                        <a:lnSpc>
                          <a:spcPct val="107000"/>
                        </a:lnSpc>
                        <a:spcAft>
                          <a:spcPts val="0"/>
                        </a:spcAft>
                      </a:pPr>
                      <a:r>
                        <a:rPr lang="sl-SI" sz="1200" dirty="0">
                          <a:effectLst/>
                        </a:rPr>
                        <a:t>KS</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sl-SI" sz="1200" dirty="0">
                          <a:effectLst/>
                        </a:rPr>
                        <a:t>SPP</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sl-SI" sz="1200" dirty="0">
                          <a:effectLst/>
                        </a:rPr>
                        <a:t>Skupna vsota</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5938400"/>
                  </a:ext>
                </a:extLst>
              </a:tr>
              <a:tr h="565340">
                <a:tc>
                  <a:txBody>
                    <a:bodyPr/>
                    <a:lstStyle/>
                    <a:p>
                      <a:pPr algn="ctr">
                        <a:lnSpc>
                          <a:spcPct val="107000"/>
                        </a:lnSpc>
                        <a:spcAft>
                          <a:spcPts val="0"/>
                        </a:spcAft>
                      </a:pPr>
                      <a:r>
                        <a:rPr lang="sl-SI" sz="1050" dirty="0">
                          <a:effectLst/>
                        </a:rPr>
                        <a:t>Cilj politike - krajše</a:t>
                      </a:r>
                      <a:endParaRPr lang="sl-SI"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2F2F2"/>
                    </a:solidFill>
                  </a:tcPr>
                </a:tc>
                <a:tc>
                  <a:txBody>
                    <a:bodyPr/>
                    <a:lstStyle/>
                    <a:p>
                      <a:pPr algn="ctr">
                        <a:lnSpc>
                          <a:spcPct val="107000"/>
                        </a:lnSpc>
                        <a:spcAft>
                          <a:spcPts val="0"/>
                        </a:spcAft>
                      </a:pPr>
                      <a:r>
                        <a:rPr lang="sl-SI" sz="1050" dirty="0">
                          <a:effectLst/>
                        </a:rPr>
                        <a:t>Številka PN</a:t>
                      </a:r>
                      <a:endParaRPr lang="sl-SI"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2F2F2"/>
                    </a:solidFill>
                  </a:tcPr>
                </a:tc>
                <a:tc>
                  <a:txBody>
                    <a:bodyPr/>
                    <a:lstStyle/>
                    <a:p>
                      <a:pPr>
                        <a:lnSpc>
                          <a:spcPct val="107000"/>
                        </a:lnSpc>
                        <a:spcAft>
                          <a:spcPts val="0"/>
                        </a:spcAft>
                      </a:pPr>
                      <a:r>
                        <a:rPr lang="sl-SI" sz="1050" dirty="0">
                          <a:effectLst/>
                        </a:rPr>
                        <a:t>Program EKP 21-27: PN</a:t>
                      </a:r>
                      <a:endParaRPr lang="sl-SI"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2F2F2"/>
                    </a:solidFill>
                  </a:tcPr>
                </a:tc>
                <a:tc>
                  <a:txBody>
                    <a:bodyPr/>
                    <a:lstStyle/>
                    <a:p>
                      <a:pPr algn="ctr">
                        <a:lnSpc>
                          <a:spcPct val="107000"/>
                        </a:lnSpc>
                        <a:spcAft>
                          <a:spcPts val="0"/>
                        </a:spcAft>
                      </a:pPr>
                      <a:r>
                        <a:rPr lang="sl-SI" sz="1050">
                          <a:effectLst/>
                        </a:rPr>
                        <a:t>VZHOD</a:t>
                      </a:r>
                      <a:endParaRPr lang="sl-SI"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2F2F2"/>
                    </a:solidFill>
                  </a:tcPr>
                </a:tc>
                <a:tc>
                  <a:txBody>
                    <a:bodyPr/>
                    <a:lstStyle/>
                    <a:p>
                      <a:pPr algn="ctr">
                        <a:lnSpc>
                          <a:spcPct val="107000"/>
                        </a:lnSpc>
                        <a:spcAft>
                          <a:spcPts val="0"/>
                        </a:spcAft>
                      </a:pPr>
                      <a:r>
                        <a:rPr lang="sl-SI" sz="1050" dirty="0">
                          <a:effectLst/>
                        </a:rPr>
                        <a:t>ZAHOD</a:t>
                      </a:r>
                      <a:endParaRPr lang="sl-SI"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2F2F2"/>
                    </a:solidFill>
                  </a:tcPr>
                </a:tc>
                <a:tc>
                  <a:txBody>
                    <a:bodyPr/>
                    <a:lstStyle/>
                    <a:p>
                      <a:pPr algn="ctr">
                        <a:lnSpc>
                          <a:spcPct val="107000"/>
                        </a:lnSpc>
                        <a:spcAft>
                          <a:spcPts val="0"/>
                        </a:spcAft>
                      </a:pPr>
                      <a:r>
                        <a:rPr lang="sl-SI" sz="1050" dirty="0">
                          <a:effectLst/>
                        </a:rPr>
                        <a:t>VZHOD</a:t>
                      </a:r>
                      <a:endParaRPr lang="sl-SI"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2F2F2"/>
                    </a:solidFill>
                  </a:tcPr>
                </a:tc>
                <a:tc>
                  <a:txBody>
                    <a:bodyPr/>
                    <a:lstStyle/>
                    <a:p>
                      <a:pPr algn="ctr">
                        <a:lnSpc>
                          <a:spcPct val="107000"/>
                        </a:lnSpc>
                        <a:spcAft>
                          <a:spcPts val="0"/>
                        </a:spcAft>
                      </a:pPr>
                      <a:r>
                        <a:rPr lang="sl-SI" sz="1050" dirty="0">
                          <a:effectLst/>
                        </a:rPr>
                        <a:t>ZAHOD</a:t>
                      </a:r>
                      <a:endParaRPr lang="sl-SI"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2F2F2"/>
                    </a:solidFill>
                  </a:tcPr>
                </a:tc>
                <a:tc>
                  <a:txBody>
                    <a:bodyPr/>
                    <a:lstStyle/>
                    <a:p>
                      <a:pPr algn="ctr">
                        <a:lnSpc>
                          <a:spcPct val="107000"/>
                        </a:lnSpc>
                        <a:spcAft>
                          <a:spcPts val="0"/>
                        </a:spcAft>
                      </a:pPr>
                      <a:r>
                        <a:rPr lang="sl-SI" sz="1050" dirty="0">
                          <a:effectLst/>
                        </a:rPr>
                        <a:t>SLO</a:t>
                      </a:r>
                      <a:endParaRPr lang="sl-SI"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2F2F2"/>
                    </a:solidFill>
                  </a:tcPr>
                </a:tc>
                <a:tc>
                  <a:txBody>
                    <a:bodyPr/>
                    <a:lstStyle/>
                    <a:p>
                      <a:pPr algn="ctr">
                        <a:lnSpc>
                          <a:spcPct val="107000"/>
                        </a:lnSpc>
                        <a:spcAft>
                          <a:spcPts val="0"/>
                        </a:spcAft>
                      </a:pPr>
                      <a:r>
                        <a:rPr lang="sl-SI" sz="1050" dirty="0">
                          <a:effectLst/>
                        </a:rPr>
                        <a:t>VZHOD</a:t>
                      </a:r>
                      <a:endParaRPr lang="sl-SI"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2F2F2"/>
                    </a:solidFill>
                  </a:tcPr>
                </a:tc>
                <a:tc vMerge="1">
                  <a:txBody>
                    <a:bodyPr/>
                    <a:lstStyle/>
                    <a:p>
                      <a:endParaRPr lang="sl-SI"/>
                    </a:p>
                  </a:txBody>
                  <a:tcPr/>
                </a:tc>
                <a:extLst>
                  <a:ext uri="{0D108BD9-81ED-4DB2-BD59-A6C34878D82A}">
                    <a16:rowId xmlns:a16="http://schemas.microsoft.com/office/drawing/2014/main" val="177803313"/>
                  </a:ext>
                </a:extLst>
              </a:tr>
              <a:tr h="562657">
                <a:tc rowSpan="3">
                  <a:txBody>
                    <a:bodyPr/>
                    <a:lstStyle/>
                    <a:p>
                      <a:pPr algn="ctr">
                        <a:lnSpc>
                          <a:spcPct val="107000"/>
                        </a:lnSpc>
                        <a:spcAft>
                          <a:spcPts val="0"/>
                        </a:spcAft>
                      </a:pPr>
                      <a:r>
                        <a:rPr lang="sl-SI" sz="1050" dirty="0">
                          <a:effectLst/>
                        </a:rPr>
                        <a:t>CP4 - družbeno</a:t>
                      </a:r>
                      <a:endParaRPr lang="sl-SI"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ts val="1300"/>
                        </a:lnSpc>
                        <a:spcAft>
                          <a:spcPts val="0"/>
                        </a:spcAft>
                      </a:pPr>
                      <a:r>
                        <a:rPr lang="sl-SI"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Odzivni trg dela; Znanja, kompetence in spretnosti za prilagajanje globalnim spremembam in izboljšanje zaposljivosti</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42,80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sl-SI"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275,39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sl-SI"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86,90 </a:t>
                      </a:r>
                      <a:endParaRPr lang="sl-SI"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sl-SI"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sl-SI"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405,08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614248324"/>
                  </a:ext>
                </a:extLst>
              </a:tr>
              <a:tr h="745399">
                <a:tc vMerge="1">
                  <a:txBody>
                    <a:bodyPr/>
                    <a:lstStyle/>
                    <a:p>
                      <a:endParaRPr lang="sl-SI"/>
                    </a:p>
                  </a:txBody>
                  <a:tcPr/>
                </a:tc>
                <a:tc>
                  <a:txBody>
                    <a:bodyPr/>
                    <a:lstStyle/>
                    <a:p>
                      <a:pPr algn="ctr">
                        <a:lnSpc>
                          <a:spcPts val="1300"/>
                        </a:lnSpc>
                        <a:spcAft>
                          <a:spcPts val="0"/>
                        </a:spcAft>
                      </a:pPr>
                      <a:r>
                        <a:rPr lang="sl-SI"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solidFill>
                      <a:srgbClr val="F2F2F2"/>
                    </a:solidFill>
                  </a:tcPr>
                </a:tc>
                <a:tc>
                  <a:txBody>
                    <a:bodyPr/>
                    <a:lstStyle/>
                    <a:p>
                      <a:pP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Vzdržen, vključujoč in kvaliteten sistem dolgotrajne oskrbe in zdravstvenega varstva ter zagotavljanje dostojnega življenja in vključenosti za vse</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solidFill>
                      <a:srgbClr val="F2F2F2"/>
                    </a:solidFill>
                  </a:tcPr>
                </a:tc>
                <a:tc>
                  <a:txBody>
                    <a:bodyPr/>
                    <a:lstStyle/>
                    <a:p>
                      <a:pPr algn="ct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78,53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solidFill>
                      <a:srgbClr val="F2F2F2"/>
                    </a:solidFill>
                  </a:tcPr>
                </a:tc>
                <a:tc>
                  <a:txBody>
                    <a:bodyPr/>
                    <a:lstStyle/>
                    <a:p>
                      <a:pPr algn="ct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solidFill>
                      <a:srgbClr val="F2F2F2"/>
                    </a:solidFill>
                  </a:tcPr>
                </a:tc>
                <a:tc>
                  <a:txBody>
                    <a:bodyPr/>
                    <a:lstStyle/>
                    <a:p>
                      <a:pPr algn="ct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137,20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solidFill>
                      <a:srgbClr val="F2F2F2"/>
                    </a:solidFill>
                  </a:tcPr>
                </a:tc>
                <a:tc>
                  <a:txBody>
                    <a:bodyPr/>
                    <a:lstStyle/>
                    <a:p>
                      <a:pPr algn="ct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43,25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solidFill>
                      <a:srgbClr val="F2F2F2"/>
                    </a:solidFill>
                  </a:tcPr>
                </a:tc>
                <a:tc>
                  <a:txBody>
                    <a:bodyPr/>
                    <a:lstStyle/>
                    <a:p>
                      <a:pPr algn="ct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solidFill>
                      <a:srgbClr val="F2F2F2"/>
                    </a:solidFill>
                  </a:tcPr>
                </a:tc>
                <a:tc>
                  <a:txBody>
                    <a:bodyPr/>
                    <a:lstStyle/>
                    <a:p>
                      <a:pPr algn="ct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solidFill>
                      <a:srgbClr val="F2F2F2"/>
                    </a:solidFill>
                  </a:tcPr>
                </a:tc>
                <a:tc>
                  <a:txBody>
                    <a:bodyPr/>
                    <a:lstStyle/>
                    <a:p>
                      <a:pPr algn="ct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258,98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solidFill>
                      <a:srgbClr val="F2F2F2"/>
                    </a:solidFill>
                  </a:tcPr>
                </a:tc>
                <a:extLst>
                  <a:ext uri="{0D108BD9-81ED-4DB2-BD59-A6C34878D82A}">
                    <a16:rowId xmlns:a16="http://schemas.microsoft.com/office/drawing/2014/main" val="1014028173"/>
                  </a:ext>
                </a:extLst>
              </a:tr>
              <a:tr h="421993">
                <a:tc vMerge="1">
                  <a:txBody>
                    <a:bodyPr/>
                    <a:lstStyle/>
                    <a:p>
                      <a:endParaRPr lang="sl-SI"/>
                    </a:p>
                  </a:txBody>
                  <a:tcPr/>
                </a:tc>
                <a:tc>
                  <a:txBody>
                    <a:bodyPr/>
                    <a:lstStyle/>
                    <a:p>
                      <a:pPr algn="ctr">
                        <a:lnSpc>
                          <a:spcPts val="1300"/>
                        </a:lnSpc>
                        <a:spcAft>
                          <a:spcPts val="0"/>
                        </a:spcAft>
                      </a:pPr>
                      <a:r>
                        <a:rPr lang="sl-SI"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Turizem in kultura za gospodarski razvoj in socialno vključenost</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sl-SI"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19,94 </a:t>
                      </a:r>
                      <a:endParaRPr lang="sl-SI"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sl-SI"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sl-SI"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sl-SI"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sl-SI"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sl-SI"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19,94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851593119"/>
                  </a:ext>
                </a:extLst>
              </a:tr>
              <a:tr h="222117">
                <a:tc gridSpan="3">
                  <a:txBody>
                    <a:bodyPr/>
                    <a:lstStyle/>
                    <a:p>
                      <a:pPr>
                        <a:lnSpc>
                          <a:spcPct val="107000"/>
                        </a:lnSpc>
                        <a:spcAft>
                          <a:spcPts val="0"/>
                        </a:spcAft>
                      </a:pPr>
                      <a:r>
                        <a:rPr lang="sl-SI" sz="1200" dirty="0">
                          <a:effectLst/>
                        </a:rPr>
                        <a:t>CP4 - družbeno </a:t>
                      </a:r>
                      <a:r>
                        <a:rPr lang="sl-SI" sz="1200" dirty="0" smtClean="0">
                          <a:effectLst/>
                        </a:rPr>
                        <a:t>Skupaj</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2F2F2"/>
                    </a:solidFill>
                  </a:tcPr>
                </a:tc>
                <a:tc hMerge="1">
                  <a:txBody>
                    <a:bodyPr/>
                    <a:lstStyle/>
                    <a:p>
                      <a:endParaRPr lang="sl-SI"/>
                    </a:p>
                  </a:txBody>
                  <a:tcPr/>
                </a:tc>
                <a:tc hMerge="1">
                  <a:txBody>
                    <a:bodyPr/>
                    <a:lstStyle/>
                    <a:p>
                      <a:endParaRPr lang="sl-SI"/>
                    </a:p>
                  </a:txBody>
                  <a:tcPr/>
                </a:tc>
                <a:tc>
                  <a:txBody>
                    <a:bodyPr/>
                    <a:lstStyle/>
                    <a:p>
                      <a:pPr algn="ctr">
                        <a:lnSpc>
                          <a:spcPts val="1300"/>
                        </a:lnSpc>
                        <a:spcAft>
                          <a:spcPts val="0"/>
                        </a:spcAft>
                      </a:pPr>
                      <a:r>
                        <a:rPr lang="sl-SI"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141,27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solidFill>
                      <a:srgbClr val="F2F2F2"/>
                    </a:solidFill>
                  </a:tcPr>
                </a:tc>
                <a:tc>
                  <a:txBody>
                    <a:bodyPr/>
                    <a:lstStyle/>
                    <a:p>
                      <a:pPr algn="ctr">
                        <a:lnSpc>
                          <a:spcPts val="1300"/>
                        </a:lnSpc>
                        <a:spcAft>
                          <a:spcPts val="0"/>
                        </a:spcAft>
                      </a:pPr>
                      <a:r>
                        <a:rPr lang="sl-SI"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solidFill>
                      <a:srgbClr val="F2F2F2"/>
                    </a:solidFill>
                  </a:tcPr>
                </a:tc>
                <a:tc>
                  <a:txBody>
                    <a:bodyPr/>
                    <a:lstStyle/>
                    <a:p>
                      <a:pPr algn="ctr">
                        <a:lnSpc>
                          <a:spcPts val="1300"/>
                        </a:lnSpc>
                        <a:spcAft>
                          <a:spcPts val="0"/>
                        </a:spcAft>
                      </a:pPr>
                      <a:r>
                        <a:rPr lang="sl-SI"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412,59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solidFill>
                      <a:srgbClr val="F2F2F2"/>
                    </a:solidFill>
                  </a:tcPr>
                </a:tc>
                <a:tc>
                  <a:txBody>
                    <a:bodyPr/>
                    <a:lstStyle/>
                    <a:p>
                      <a:pPr algn="ctr">
                        <a:lnSpc>
                          <a:spcPts val="1300"/>
                        </a:lnSpc>
                        <a:spcAft>
                          <a:spcPts val="0"/>
                        </a:spcAft>
                      </a:pPr>
                      <a:r>
                        <a:rPr lang="sl-SI"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130,15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solidFill>
                      <a:srgbClr val="F2F2F2"/>
                    </a:solidFill>
                  </a:tcPr>
                </a:tc>
                <a:tc>
                  <a:txBody>
                    <a:bodyPr/>
                    <a:lstStyle/>
                    <a:p>
                      <a:pPr algn="ctr">
                        <a:lnSpc>
                          <a:spcPts val="1300"/>
                        </a:lnSpc>
                        <a:spcAft>
                          <a:spcPts val="0"/>
                        </a:spcAft>
                      </a:pPr>
                      <a:r>
                        <a:rPr lang="sl-SI"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solidFill>
                      <a:srgbClr val="F2F2F2"/>
                    </a:solidFill>
                  </a:tcPr>
                </a:tc>
                <a:tc>
                  <a:txBody>
                    <a:bodyPr/>
                    <a:lstStyle/>
                    <a:p>
                      <a:pPr algn="ctr">
                        <a:lnSpc>
                          <a:spcPts val="1300"/>
                        </a:lnSpc>
                        <a:spcAft>
                          <a:spcPts val="0"/>
                        </a:spcAft>
                      </a:pPr>
                      <a:r>
                        <a:rPr lang="sl-SI"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solidFill>
                      <a:srgbClr val="F2F2F2"/>
                    </a:solidFill>
                  </a:tcPr>
                </a:tc>
                <a:tc>
                  <a:txBody>
                    <a:bodyPr/>
                    <a:lstStyle/>
                    <a:p>
                      <a:pPr algn="ctr">
                        <a:lnSpc>
                          <a:spcPts val="1300"/>
                        </a:lnSpc>
                        <a:spcAft>
                          <a:spcPts val="0"/>
                        </a:spcAft>
                      </a:pPr>
                      <a:r>
                        <a:rPr lang="sl-SI"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684,00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solidFill>
                      <a:srgbClr val="F2F2F2"/>
                    </a:solidFill>
                  </a:tcPr>
                </a:tc>
                <a:extLst>
                  <a:ext uri="{0D108BD9-81ED-4DB2-BD59-A6C34878D82A}">
                    <a16:rowId xmlns:a16="http://schemas.microsoft.com/office/drawing/2014/main" val="63933483"/>
                  </a:ext>
                </a:extLst>
              </a:tr>
            </a:tbl>
          </a:graphicData>
        </a:graphic>
      </p:graphicFrame>
      <p:sp>
        <p:nvSpPr>
          <p:cNvPr id="13"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Tree>
    <p:extLst>
      <p:ext uri="{BB962C8B-B14F-4D97-AF65-F5344CB8AC3E}">
        <p14:creationId xmlns:p14="http://schemas.microsoft.com/office/powerpoint/2010/main" val="2745100441"/>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lika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9887" y="442607"/>
            <a:ext cx="2789853" cy="585298"/>
          </a:xfrm>
          <a:prstGeom prst="rect">
            <a:avLst/>
          </a:prstGeom>
        </p:spPr>
      </p:pic>
      <p:sp>
        <p:nvSpPr>
          <p:cNvPr id="6" name="Naslov 1"/>
          <p:cNvSpPr txBox="1">
            <a:spLocks/>
          </p:cNvSpPr>
          <p:nvPr/>
        </p:nvSpPr>
        <p:spPr>
          <a:xfrm>
            <a:off x="0" y="638150"/>
            <a:ext cx="8887486" cy="779511"/>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pl-PL" sz="3200" dirty="0">
                <a:ln>
                  <a:solidFill>
                    <a:prstClr val="white"/>
                  </a:solidFill>
                </a:ln>
                <a:solidFill>
                  <a:prstClr val="white"/>
                </a:solidFill>
                <a:effectLst>
                  <a:outerShdw blurRad="38100" dist="38100" dir="2700000" algn="tl">
                    <a:srgbClr val="000000">
                      <a:alpha val="43137"/>
                    </a:srgbClr>
                  </a:outerShdw>
                </a:effectLst>
                <a:cs typeface="Arial"/>
              </a:rPr>
              <a:t>   Cilj politike 5: EVROPA, BLIŽJE DRŽAVLJANOM</a:t>
            </a:r>
            <a:endParaRPr lang="sl-SI" sz="2800" dirty="0">
              <a:ln>
                <a:solidFill>
                  <a:prstClr val="white"/>
                </a:solidFill>
              </a:ln>
              <a:solidFill>
                <a:schemeClr val="accent4">
                  <a:lumMod val="20000"/>
                  <a:lumOff val="80000"/>
                </a:schemeClr>
              </a:solidFill>
              <a:cs typeface="Calibri" panose="020F0502020204030204" pitchFamily="34" charset="0"/>
            </a:endParaRPr>
          </a:p>
        </p:txBody>
      </p:sp>
      <p:sp>
        <p:nvSpPr>
          <p:cNvPr id="12" name="PoljeZBesedilom 11"/>
          <p:cNvSpPr txBox="1"/>
          <p:nvPr/>
        </p:nvSpPr>
        <p:spPr>
          <a:xfrm>
            <a:off x="256998" y="1417661"/>
            <a:ext cx="8114842" cy="646331"/>
          </a:xfrm>
          <a:prstGeom prst="rect">
            <a:avLst/>
          </a:prstGeom>
          <a:solidFill>
            <a:schemeClr val="bg1">
              <a:lumMod val="95000"/>
            </a:schemeClr>
          </a:solidFill>
        </p:spPr>
        <p:txBody>
          <a:bodyPr wrap="square" rtlCol="0">
            <a:spAutoFit/>
          </a:bodyPr>
          <a:lstStyle/>
          <a:p>
            <a:pPr lvl="0">
              <a:defRPr/>
            </a:pPr>
            <a:r>
              <a:rPr lang="sl-SI" dirty="0">
                <a:solidFill>
                  <a:prstClr val="white">
                    <a:lumMod val="50000"/>
                  </a:prstClr>
                </a:solidFill>
              </a:rPr>
              <a:t>Evropa, ki je bliže državljanom, s spodbujanjem trajnostnega in celostnega razvoja vseh vrst območij ter lokalnih pobud. </a:t>
            </a:r>
            <a:endParaRPr kumimoji="0" lang="sl-SI"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graphicFrame>
        <p:nvGraphicFramePr>
          <p:cNvPr id="7" name="Diagram 6"/>
          <p:cNvGraphicFramePr/>
          <p:nvPr>
            <p:extLst>
              <p:ext uri="{D42A27DB-BD31-4B8C-83A1-F6EECF244321}">
                <p14:modId xmlns:p14="http://schemas.microsoft.com/office/powerpoint/2010/main" val="2965910518"/>
              </p:ext>
            </p:extLst>
          </p:nvPr>
        </p:nvGraphicFramePr>
        <p:xfrm>
          <a:off x="865110" y="2600960"/>
          <a:ext cx="8764777" cy="3476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Slika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33743" y="4966298"/>
            <a:ext cx="1654299" cy="1576939"/>
          </a:xfrm>
          <a:prstGeom prst="rect">
            <a:avLst/>
          </a:prstGeom>
        </p:spPr>
      </p:pic>
    </p:spTree>
    <p:extLst>
      <p:ext uri="{BB962C8B-B14F-4D97-AF65-F5344CB8AC3E}">
        <p14:creationId xmlns:p14="http://schemas.microsoft.com/office/powerpoint/2010/main" val="1278973425"/>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Označba mesta vsebin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flipV="1">
            <a:off x="0" y="-339190"/>
            <a:ext cx="12737117" cy="3139809"/>
          </a:xfrm>
          <a:prstGeom prst="rect">
            <a:avLst/>
          </a:prstGeom>
        </p:spPr>
      </p:pic>
      <p:grpSp>
        <p:nvGrpSpPr>
          <p:cNvPr id="173" name="Group 221">
            <a:extLst>
              <a:ext uri="{FF2B5EF4-FFF2-40B4-BE49-F238E27FC236}">
                <a16:creationId xmlns:a16="http://schemas.microsoft.com/office/drawing/2014/main" id="{0C11655D-500B-40AE-A503-C17BD2F77392}"/>
              </a:ext>
            </a:extLst>
          </p:cNvPr>
          <p:cNvGrpSpPr/>
          <p:nvPr/>
        </p:nvGrpSpPr>
        <p:grpSpPr>
          <a:xfrm>
            <a:off x="1376039" y="1554753"/>
            <a:ext cx="3926995" cy="3764795"/>
            <a:chOff x="1225550" y="2473194"/>
            <a:chExt cx="1891096" cy="1894019"/>
          </a:xfrm>
          <a:solidFill>
            <a:srgbClr val="D4ECED"/>
          </a:solidFill>
        </p:grpSpPr>
        <p:grpSp>
          <p:nvGrpSpPr>
            <p:cNvPr id="174" name="Group 222">
              <a:extLst>
                <a:ext uri="{FF2B5EF4-FFF2-40B4-BE49-F238E27FC236}">
                  <a16:creationId xmlns:a16="http://schemas.microsoft.com/office/drawing/2014/main" id="{1F06F97B-ADB1-4C5E-8E1C-E029B0C8CBF9}"/>
                </a:ext>
              </a:extLst>
            </p:cNvPr>
            <p:cNvGrpSpPr/>
            <p:nvPr/>
          </p:nvGrpSpPr>
          <p:grpSpPr>
            <a:xfrm>
              <a:off x="1225550" y="2473194"/>
              <a:ext cx="1891096" cy="1894019"/>
              <a:chOff x="6345238" y="4948238"/>
              <a:chExt cx="1027113" cy="1028700"/>
            </a:xfrm>
            <a:grpFill/>
            <a:effectLst>
              <a:outerShdw blurRad="241300" dist="152400" dir="2700000" sx="102000" sy="102000" algn="tl" rotWithShape="0">
                <a:prstClr val="black">
                  <a:alpha val="22000"/>
                </a:prstClr>
              </a:outerShdw>
            </a:effectLst>
          </p:grpSpPr>
          <p:sp>
            <p:nvSpPr>
              <p:cNvPr id="176" name="Oval 56">
                <a:extLst>
                  <a:ext uri="{FF2B5EF4-FFF2-40B4-BE49-F238E27FC236}">
                    <a16:creationId xmlns:a16="http://schemas.microsoft.com/office/drawing/2014/main" id="{0C7CBF73-AC9E-4BC5-BD49-13B5C610D1E0}"/>
                  </a:ext>
                </a:extLst>
              </p:cNvPr>
              <p:cNvSpPr>
                <a:spLocks noChangeArrowheads="1"/>
              </p:cNvSpPr>
              <p:nvPr/>
            </p:nvSpPr>
            <p:spPr bwMode="auto">
              <a:xfrm>
                <a:off x="6345238" y="4948238"/>
                <a:ext cx="1027113" cy="1028700"/>
              </a:xfrm>
              <a:prstGeom prst="ellipse">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a:ln>
                    <a:noFill/>
                  </a:ln>
                  <a:solidFill>
                    <a:srgbClr val="414042"/>
                  </a:solidFill>
                  <a:effectLst/>
                  <a:uLnTx/>
                  <a:uFillTx/>
                  <a:latin typeface="Open Sans"/>
                  <a:ea typeface="+mn-ea"/>
                  <a:cs typeface="+mn-cs"/>
                </a:endParaRPr>
              </a:p>
            </p:txBody>
          </p:sp>
          <p:sp>
            <p:nvSpPr>
              <p:cNvPr id="177" name="Oval 57">
                <a:extLst>
                  <a:ext uri="{FF2B5EF4-FFF2-40B4-BE49-F238E27FC236}">
                    <a16:creationId xmlns:a16="http://schemas.microsoft.com/office/drawing/2014/main" id="{A3A9CDF9-79CF-40D7-A818-DD828955D4EA}"/>
                  </a:ext>
                </a:extLst>
              </p:cNvPr>
              <p:cNvSpPr>
                <a:spLocks noChangeArrowheads="1"/>
              </p:cNvSpPr>
              <p:nvPr/>
            </p:nvSpPr>
            <p:spPr bwMode="auto">
              <a:xfrm>
                <a:off x="6359525" y="4962526"/>
                <a:ext cx="998538" cy="1000125"/>
              </a:xfrm>
              <a:prstGeom prst="ellipse">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a:ln>
                    <a:noFill/>
                  </a:ln>
                  <a:solidFill>
                    <a:srgbClr val="414042"/>
                  </a:solidFill>
                  <a:effectLst/>
                  <a:uLnTx/>
                  <a:uFillTx/>
                  <a:latin typeface="Open Sans"/>
                  <a:ea typeface="+mn-ea"/>
                  <a:cs typeface="+mn-cs"/>
                </a:endParaRPr>
              </a:p>
            </p:txBody>
          </p:sp>
        </p:grpSp>
        <p:sp>
          <p:nvSpPr>
            <p:cNvPr id="175" name="Oval 158">
              <a:extLst>
                <a:ext uri="{FF2B5EF4-FFF2-40B4-BE49-F238E27FC236}">
                  <a16:creationId xmlns:a16="http://schemas.microsoft.com/office/drawing/2014/main" id="{5605DD97-264E-4B5C-BA2E-5AD6F08237B5}"/>
                </a:ext>
              </a:extLst>
            </p:cNvPr>
            <p:cNvSpPr>
              <a:spLocks noChangeArrowheads="1"/>
            </p:cNvSpPr>
            <p:nvPr/>
          </p:nvSpPr>
          <p:spPr bwMode="auto">
            <a:xfrm>
              <a:off x="1347788" y="2609850"/>
              <a:ext cx="1633538" cy="1638300"/>
            </a:xfrm>
            <a:prstGeom prst="ellipse">
              <a:avLst/>
            </a:prstGeom>
            <a:grpFill/>
            <a:ln>
              <a:noFill/>
            </a:ln>
            <a:effectLst>
              <a:innerShdw blurRad="114300">
                <a:prstClr val="black">
                  <a:alpha val="42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dirty="0">
                <a:ln>
                  <a:noFill/>
                </a:ln>
                <a:solidFill>
                  <a:srgbClr val="414042"/>
                </a:solidFill>
                <a:effectLst/>
                <a:uLnTx/>
                <a:uFillTx/>
                <a:latin typeface="Open Sans"/>
                <a:ea typeface="+mn-ea"/>
                <a:cs typeface="+mn-cs"/>
              </a:endParaRPr>
            </a:p>
          </p:txBody>
        </p:sp>
      </p:grpSp>
      <p:grpSp>
        <p:nvGrpSpPr>
          <p:cNvPr id="179" name="Group 7323">
            <a:extLst>
              <a:ext uri="{FF2B5EF4-FFF2-40B4-BE49-F238E27FC236}">
                <a16:creationId xmlns:a16="http://schemas.microsoft.com/office/drawing/2014/main" id="{ED2B64B8-F784-4259-8F6B-43D042B6793D}"/>
              </a:ext>
            </a:extLst>
          </p:cNvPr>
          <p:cNvGrpSpPr/>
          <p:nvPr/>
        </p:nvGrpSpPr>
        <p:grpSpPr>
          <a:xfrm>
            <a:off x="1460770" y="3034786"/>
            <a:ext cx="3367602" cy="615553"/>
            <a:chOff x="2590801" y="3070227"/>
            <a:chExt cx="3367602" cy="448252"/>
          </a:xfrm>
        </p:grpSpPr>
        <p:sp>
          <p:nvSpPr>
            <p:cNvPr id="180" name="Rectangle 195">
              <a:extLst>
                <a:ext uri="{FF2B5EF4-FFF2-40B4-BE49-F238E27FC236}">
                  <a16:creationId xmlns:a16="http://schemas.microsoft.com/office/drawing/2014/main" id="{9AEA36E7-AD3C-4FB3-A28C-9152CFC27617}"/>
                </a:ext>
              </a:extLst>
            </p:cNvPr>
            <p:cNvSpPr>
              <a:spLocks noChangeArrowheads="1"/>
            </p:cNvSpPr>
            <p:nvPr/>
          </p:nvSpPr>
          <p:spPr bwMode="auto">
            <a:xfrm>
              <a:off x="2854989" y="3070227"/>
              <a:ext cx="3103414" cy="44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sl-SI" altLang="ru-UA" sz="2000" b="1" kern="0" dirty="0">
                  <a:solidFill>
                    <a:srgbClr val="414042"/>
                  </a:solidFill>
                  <a:latin typeface="Calibri" panose="020F0502020204030204"/>
                </a:rPr>
                <a:t>INSTRUMENT</a:t>
              </a:r>
              <a:r>
                <a:rPr kumimoji="0" lang="sl-SI" altLang="ru-UA" sz="2000" b="1" i="0" u="none" strike="noStrike" kern="0" cap="none" spc="0" normalizeH="0" baseline="0" noProof="0" dirty="0">
                  <a:ln>
                    <a:noFill/>
                  </a:ln>
                  <a:solidFill>
                    <a:srgbClr val="414042"/>
                  </a:solidFill>
                  <a:effectLst/>
                  <a:uLnTx/>
                  <a:uFillTx/>
                  <a:latin typeface="Calibri" panose="020F0502020204030204"/>
                  <a:ea typeface="+mn-ea"/>
                  <a:cs typeface="+mn-cs"/>
                </a:rPr>
                <a:t> ZA OKREVANJE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l-SI" altLang="ru-UA" sz="2000" b="1" i="0" u="none" strike="noStrike" kern="0" cap="none" spc="0" normalizeH="0" baseline="0" noProof="0" dirty="0">
                  <a:ln>
                    <a:noFill/>
                  </a:ln>
                  <a:solidFill>
                    <a:srgbClr val="414042"/>
                  </a:solidFill>
                  <a:effectLst/>
                  <a:uLnTx/>
                  <a:uFillTx/>
                  <a:latin typeface="Calibri" panose="020F0502020204030204"/>
                  <a:ea typeface="+mn-ea"/>
                  <a:cs typeface="+mn-cs"/>
                </a:rPr>
                <a:t>„</a:t>
              </a:r>
              <a:r>
                <a:rPr kumimoji="0" lang="sl-SI" altLang="ru-UA" sz="2000" b="1" i="0" u="none" strike="noStrike" kern="0" cap="none" spc="0" normalizeH="0" baseline="0" noProof="0" dirty="0" err="1">
                  <a:ln>
                    <a:noFill/>
                  </a:ln>
                  <a:solidFill>
                    <a:srgbClr val="414042"/>
                  </a:solidFill>
                  <a:effectLst/>
                  <a:uLnTx/>
                  <a:uFillTx/>
                  <a:latin typeface="Calibri" panose="020F0502020204030204"/>
                  <a:ea typeface="+mn-ea"/>
                  <a:cs typeface="+mn-cs"/>
                </a:rPr>
                <a:t>NextGenerationEU</a:t>
              </a:r>
              <a:r>
                <a:rPr kumimoji="0" lang="sl-SI" altLang="ru-UA" sz="2000" b="1" i="0" u="none" strike="noStrike" kern="0" cap="none" spc="0" normalizeH="0" baseline="0" noProof="0" dirty="0">
                  <a:ln>
                    <a:noFill/>
                  </a:ln>
                  <a:solidFill>
                    <a:srgbClr val="414042"/>
                  </a:solidFill>
                  <a:effectLst/>
                  <a:uLnTx/>
                  <a:uFillTx/>
                  <a:latin typeface="Calibri" panose="020F0502020204030204"/>
                  <a:ea typeface="+mn-ea"/>
                  <a:cs typeface="+mn-cs"/>
                </a:rPr>
                <a:t>“</a:t>
              </a:r>
              <a:endParaRPr kumimoji="0" lang="ru-UA" altLang="ru-UA" sz="1800" b="0" i="0" u="none" strike="noStrike" kern="0" cap="none" spc="0" normalizeH="0" baseline="0" noProof="0" dirty="0">
                <a:ln>
                  <a:noFill/>
                </a:ln>
                <a:solidFill>
                  <a:srgbClr val="414042"/>
                </a:solidFill>
                <a:effectLst/>
                <a:uLnTx/>
                <a:uFillTx/>
                <a:latin typeface="Calibri" panose="020F0502020204030204"/>
                <a:ea typeface="+mn-ea"/>
                <a:cs typeface="+mn-cs"/>
              </a:endParaRPr>
            </a:p>
          </p:txBody>
        </p:sp>
        <p:sp>
          <p:nvSpPr>
            <p:cNvPr id="181" name="Rectangle 196">
              <a:extLst>
                <a:ext uri="{FF2B5EF4-FFF2-40B4-BE49-F238E27FC236}">
                  <a16:creationId xmlns:a16="http://schemas.microsoft.com/office/drawing/2014/main" id="{04BAECEF-9DEC-4007-8246-4B419C541FED}"/>
                </a:ext>
              </a:extLst>
            </p:cNvPr>
            <p:cNvSpPr>
              <a:spLocks noChangeArrowheads="1"/>
            </p:cNvSpPr>
            <p:nvPr/>
          </p:nvSpPr>
          <p:spPr bwMode="auto">
            <a:xfrm>
              <a:off x="2590801" y="3281363"/>
              <a:ext cx="65" cy="20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UA" altLang="ru-UA" sz="1800" b="0" i="0" u="none" strike="noStrike" kern="0" cap="none" spc="0" normalizeH="0" baseline="0" noProof="0" dirty="0">
                <a:ln>
                  <a:noFill/>
                </a:ln>
                <a:solidFill>
                  <a:srgbClr val="414042"/>
                </a:solidFill>
                <a:effectLst/>
                <a:uLnTx/>
                <a:uFillTx/>
                <a:latin typeface="Arial" panose="020B0604020202020204" pitchFamily="34" charset="0"/>
                <a:ea typeface="+mn-ea"/>
                <a:cs typeface="+mn-cs"/>
              </a:endParaRPr>
            </a:p>
          </p:txBody>
        </p:sp>
      </p:grpSp>
      <p:grpSp>
        <p:nvGrpSpPr>
          <p:cNvPr id="191" name="Group 7319">
            <a:extLst>
              <a:ext uri="{FF2B5EF4-FFF2-40B4-BE49-F238E27FC236}">
                <a16:creationId xmlns:a16="http://schemas.microsoft.com/office/drawing/2014/main" id="{86C6CA03-73AE-45FA-9F8E-BE3DD5417B55}"/>
              </a:ext>
            </a:extLst>
          </p:cNvPr>
          <p:cNvGrpSpPr/>
          <p:nvPr/>
        </p:nvGrpSpPr>
        <p:grpSpPr>
          <a:xfrm>
            <a:off x="5881346" y="363985"/>
            <a:ext cx="4940534" cy="3512984"/>
            <a:chOff x="4619626" y="1868488"/>
            <a:chExt cx="2847975" cy="1893888"/>
          </a:xfrm>
        </p:grpSpPr>
        <p:sp>
          <p:nvSpPr>
            <p:cNvPr id="192" name="Freeform 163">
              <a:extLst>
                <a:ext uri="{FF2B5EF4-FFF2-40B4-BE49-F238E27FC236}">
                  <a16:creationId xmlns:a16="http://schemas.microsoft.com/office/drawing/2014/main" id="{E9505DC6-A757-4E14-913D-5808969F9EFF}"/>
                </a:ext>
              </a:extLst>
            </p:cNvPr>
            <p:cNvSpPr>
              <a:spLocks/>
            </p:cNvSpPr>
            <p:nvPr/>
          </p:nvSpPr>
          <p:spPr bwMode="auto">
            <a:xfrm>
              <a:off x="4730751" y="3095626"/>
              <a:ext cx="41275" cy="666750"/>
            </a:xfrm>
            <a:custGeom>
              <a:avLst/>
              <a:gdLst>
                <a:gd name="T0" fmla="*/ 0 w 11"/>
                <a:gd name="T1" fmla="*/ 0 h 180"/>
                <a:gd name="T2" fmla="*/ 11 w 11"/>
                <a:gd name="T3" fmla="*/ 90 h 180"/>
                <a:gd name="T4" fmla="*/ 0 w 11"/>
                <a:gd name="T5" fmla="*/ 180 h 180"/>
              </a:gdLst>
              <a:ahLst/>
              <a:cxnLst>
                <a:cxn ang="0">
                  <a:pos x="T0" y="T1"/>
                </a:cxn>
                <a:cxn ang="0">
                  <a:pos x="T2" y="T3"/>
                </a:cxn>
                <a:cxn ang="0">
                  <a:pos x="T4" y="T5"/>
                </a:cxn>
              </a:cxnLst>
              <a:rect l="0" t="0" r="r" b="b"/>
              <a:pathLst>
                <a:path w="11" h="180">
                  <a:moveTo>
                    <a:pt x="0" y="0"/>
                  </a:moveTo>
                  <a:cubicBezTo>
                    <a:pt x="7" y="29"/>
                    <a:pt x="11" y="59"/>
                    <a:pt x="11" y="90"/>
                  </a:cubicBezTo>
                  <a:cubicBezTo>
                    <a:pt x="11" y="121"/>
                    <a:pt x="7" y="152"/>
                    <a:pt x="0" y="180"/>
                  </a:cubicBezTo>
                </a:path>
              </a:pathLst>
            </a:custGeom>
            <a:noFill/>
            <a:ln w="36513" cap="rnd">
              <a:solidFill>
                <a:srgbClr val="1C676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a:ln>
                  <a:noFill/>
                </a:ln>
                <a:solidFill>
                  <a:srgbClr val="414042"/>
                </a:solidFill>
                <a:effectLst/>
                <a:uLnTx/>
                <a:uFillTx/>
                <a:latin typeface="Open Sans"/>
                <a:ea typeface="+mn-ea"/>
                <a:cs typeface="+mn-cs"/>
              </a:endParaRPr>
            </a:p>
          </p:txBody>
        </p:sp>
        <p:sp>
          <p:nvSpPr>
            <p:cNvPr id="193" name="Line 167">
              <a:extLst>
                <a:ext uri="{FF2B5EF4-FFF2-40B4-BE49-F238E27FC236}">
                  <a16:creationId xmlns:a16="http://schemas.microsoft.com/office/drawing/2014/main" id="{9B89AB8D-5575-48C1-B19D-2096490C6B29}"/>
                </a:ext>
              </a:extLst>
            </p:cNvPr>
            <p:cNvSpPr>
              <a:spLocks noChangeShapeType="1"/>
            </p:cNvSpPr>
            <p:nvPr/>
          </p:nvSpPr>
          <p:spPr bwMode="auto">
            <a:xfrm flipV="1">
              <a:off x="4786313" y="2790826"/>
              <a:ext cx="1192213" cy="211138"/>
            </a:xfrm>
            <a:prstGeom prst="line">
              <a:avLst/>
            </a:prstGeom>
            <a:noFill/>
            <a:ln w="36513" cap="rnd">
              <a:solidFill>
                <a:srgbClr val="1C676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a:ln>
                  <a:noFill/>
                </a:ln>
                <a:solidFill>
                  <a:srgbClr val="414042"/>
                </a:solidFill>
                <a:effectLst/>
                <a:uLnTx/>
                <a:uFillTx/>
                <a:latin typeface="Open Sans"/>
                <a:ea typeface="+mn-ea"/>
                <a:cs typeface="+mn-cs"/>
              </a:endParaRPr>
            </a:p>
          </p:txBody>
        </p:sp>
        <p:sp>
          <p:nvSpPr>
            <p:cNvPr id="194" name="Freeform 171">
              <a:extLst>
                <a:ext uri="{FF2B5EF4-FFF2-40B4-BE49-F238E27FC236}">
                  <a16:creationId xmlns:a16="http://schemas.microsoft.com/office/drawing/2014/main" id="{BB1736D6-7DC0-4655-9412-A9BCC9F34132}"/>
                </a:ext>
              </a:extLst>
            </p:cNvPr>
            <p:cNvSpPr>
              <a:spLocks/>
            </p:cNvSpPr>
            <p:nvPr/>
          </p:nvSpPr>
          <p:spPr bwMode="auto">
            <a:xfrm>
              <a:off x="4619626" y="2928938"/>
              <a:ext cx="177800" cy="177800"/>
            </a:xfrm>
            <a:custGeom>
              <a:avLst/>
              <a:gdLst>
                <a:gd name="T0" fmla="*/ 17 w 48"/>
                <a:gd name="T1" fmla="*/ 3 h 48"/>
                <a:gd name="T2" fmla="*/ 44 w 48"/>
                <a:gd name="T3" fmla="*/ 17 h 48"/>
                <a:gd name="T4" fmla="*/ 30 w 48"/>
                <a:gd name="T5" fmla="*/ 44 h 48"/>
                <a:gd name="T6" fmla="*/ 3 w 48"/>
                <a:gd name="T7" fmla="*/ 30 h 48"/>
                <a:gd name="T8" fmla="*/ 17 w 48"/>
                <a:gd name="T9" fmla="*/ 3 h 48"/>
              </a:gdLst>
              <a:ahLst/>
              <a:cxnLst>
                <a:cxn ang="0">
                  <a:pos x="T0" y="T1"/>
                </a:cxn>
                <a:cxn ang="0">
                  <a:pos x="T2" y="T3"/>
                </a:cxn>
                <a:cxn ang="0">
                  <a:pos x="T4" y="T5"/>
                </a:cxn>
                <a:cxn ang="0">
                  <a:pos x="T6" y="T7"/>
                </a:cxn>
                <a:cxn ang="0">
                  <a:pos x="T8" y="T9"/>
                </a:cxn>
              </a:cxnLst>
              <a:rect l="0" t="0" r="r" b="b"/>
              <a:pathLst>
                <a:path w="48" h="48">
                  <a:moveTo>
                    <a:pt x="17" y="3"/>
                  </a:moveTo>
                  <a:cubicBezTo>
                    <a:pt x="28" y="0"/>
                    <a:pt x="41" y="6"/>
                    <a:pt x="44" y="17"/>
                  </a:cubicBezTo>
                  <a:cubicBezTo>
                    <a:pt x="48" y="28"/>
                    <a:pt x="42" y="41"/>
                    <a:pt x="30" y="44"/>
                  </a:cubicBezTo>
                  <a:cubicBezTo>
                    <a:pt x="19" y="48"/>
                    <a:pt x="7" y="42"/>
                    <a:pt x="3" y="30"/>
                  </a:cubicBezTo>
                  <a:cubicBezTo>
                    <a:pt x="0" y="19"/>
                    <a:pt x="6" y="7"/>
                    <a:pt x="17" y="3"/>
                  </a:cubicBezTo>
                  <a:close/>
                </a:path>
              </a:pathLst>
            </a:custGeom>
            <a:noFill/>
            <a:ln w="36513" cap="flat">
              <a:solidFill>
                <a:srgbClr val="1C676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a:ln>
                  <a:noFill/>
                </a:ln>
                <a:solidFill>
                  <a:srgbClr val="414042"/>
                </a:solidFill>
                <a:effectLst/>
                <a:uLnTx/>
                <a:uFillTx/>
                <a:latin typeface="Open Sans"/>
                <a:ea typeface="+mn-ea"/>
                <a:cs typeface="+mn-cs"/>
              </a:endParaRPr>
            </a:p>
          </p:txBody>
        </p:sp>
        <p:sp>
          <p:nvSpPr>
            <p:cNvPr id="195" name="Freeform 179">
              <a:extLst>
                <a:ext uri="{FF2B5EF4-FFF2-40B4-BE49-F238E27FC236}">
                  <a16:creationId xmlns:a16="http://schemas.microsoft.com/office/drawing/2014/main" id="{FE091AFF-E8A8-4F96-8996-FFA4F998E1E5}"/>
                </a:ext>
              </a:extLst>
            </p:cNvPr>
            <p:cNvSpPr>
              <a:spLocks/>
            </p:cNvSpPr>
            <p:nvPr/>
          </p:nvSpPr>
          <p:spPr bwMode="auto">
            <a:xfrm>
              <a:off x="5872163" y="1868488"/>
              <a:ext cx="1595438" cy="1597025"/>
            </a:xfrm>
            <a:custGeom>
              <a:avLst/>
              <a:gdLst>
                <a:gd name="T0" fmla="*/ 62 w 431"/>
                <a:gd name="T1" fmla="*/ 104 h 431"/>
                <a:gd name="T2" fmla="*/ 327 w 431"/>
                <a:gd name="T3" fmla="*/ 62 h 431"/>
                <a:gd name="T4" fmla="*/ 370 w 431"/>
                <a:gd name="T5" fmla="*/ 327 h 431"/>
                <a:gd name="T6" fmla="*/ 104 w 431"/>
                <a:gd name="T7" fmla="*/ 369 h 431"/>
                <a:gd name="T8" fmla="*/ 62 w 431"/>
                <a:gd name="T9" fmla="*/ 104 h 431"/>
              </a:gdLst>
              <a:ahLst/>
              <a:cxnLst>
                <a:cxn ang="0">
                  <a:pos x="T0" y="T1"/>
                </a:cxn>
                <a:cxn ang="0">
                  <a:pos x="T2" y="T3"/>
                </a:cxn>
                <a:cxn ang="0">
                  <a:pos x="T4" y="T5"/>
                </a:cxn>
                <a:cxn ang="0">
                  <a:pos x="T6" y="T7"/>
                </a:cxn>
                <a:cxn ang="0">
                  <a:pos x="T8" y="T9"/>
                </a:cxn>
              </a:cxnLst>
              <a:rect l="0" t="0" r="r" b="b"/>
              <a:pathLst>
                <a:path w="431" h="431">
                  <a:moveTo>
                    <a:pt x="62" y="104"/>
                  </a:moveTo>
                  <a:cubicBezTo>
                    <a:pt x="124" y="19"/>
                    <a:pt x="243" y="0"/>
                    <a:pt x="327" y="62"/>
                  </a:cubicBezTo>
                  <a:cubicBezTo>
                    <a:pt x="412" y="124"/>
                    <a:pt x="431" y="242"/>
                    <a:pt x="370" y="327"/>
                  </a:cubicBezTo>
                  <a:cubicBezTo>
                    <a:pt x="308" y="412"/>
                    <a:pt x="189" y="431"/>
                    <a:pt x="104" y="369"/>
                  </a:cubicBezTo>
                  <a:cubicBezTo>
                    <a:pt x="19" y="308"/>
                    <a:pt x="0" y="189"/>
                    <a:pt x="62" y="104"/>
                  </a:cubicBezTo>
                  <a:close/>
                </a:path>
              </a:pathLst>
            </a:custGeom>
            <a:noFill/>
            <a:ln w="36513" cap="rnd">
              <a:solidFill>
                <a:srgbClr val="1C676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a:ln>
                  <a:noFill/>
                </a:ln>
                <a:solidFill>
                  <a:srgbClr val="414042"/>
                </a:solidFill>
                <a:effectLst/>
                <a:uLnTx/>
                <a:uFillTx/>
                <a:latin typeface="Open Sans"/>
                <a:ea typeface="+mn-ea"/>
                <a:cs typeface="+mn-cs"/>
              </a:endParaRPr>
            </a:p>
          </p:txBody>
        </p:sp>
      </p:grpSp>
      <p:grpSp>
        <p:nvGrpSpPr>
          <p:cNvPr id="201" name="Group 2">
            <a:extLst>
              <a:ext uri="{FF2B5EF4-FFF2-40B4-BE49-F238E27FC236}">
                <a16:creationId xmlns:a16="http://schemas.microsoft.com/office/drawing/2014/main" id="{D9FEECBA-23D9-491F-B9D3-317D76B78C77}"/>
              </a:ext>
            </a:extLst>
          </p:cNvPr>
          <p:cNvGrpSpPr/>
          <p:nvPr/>
        </p:nvGrpSpPr>
        <p:grpSpPr>
          <a:xfrm>
            <a:off x="8594386" y="1078370"/>
            <a:ext cx="1629496" cy="1533559"/>
            <a:chOff x="6109210" y="2106242"/>
            <a:chExt cx="1123378" cy="1125114"/>
          </a:xfrm>
          <a:solidFill>
            <a:srgbClr val="1C676B"/>
          </a:solidFill>
        </p:grpSpPr>
        <p:grpSp>
          <p:nvGrpSpPr>
            <p:cNvPr id="202" name="Group 232">
              <a:extLst>
                <a:ext uri="{FF2B5EF4-FFF2-40B4-BE49-F238E27FC236}">
                  <a16:creationId xmlns:a16="http://schemas.microsoft.com/office/drawing/2014/main" id="{52D5C96A-A053-47E7-BD83-B48AA0AFCDF0}"/>
                </a:ext>
              </a:extLst>
            </p:cNvPr>
            <p:cNvGrpSpPr/>
            <p:nvPr/>
          </p:nvGrpSpPr>
          <p:grpSpPr>
            <a:xfrm>
              <a:off x="6109210" y="2106242"/>
              <a:ext cx="1123378" cy="1125114"/>
              <a:chOff x="6345238" y="4948238"/>
              <a:chExt cx="1027113" cy="1028700"/>
            </a:xfrm>
            <a:grpFill/>
            <a:effectLst>
              <a:outerShdw blurRad="254000" dist="152400" dir="2700000" sx="102000" sy="102000" algn="tl" rotWithShape="0">
                <a:prstClr val="black">
                  <a:alpha val="40000"/>
                </a:prstClr>
              </a:outerShdw>
            </a:effectLst>
          </p:grpSpPr>
          <p:sp>
            <p:nvSpPr>
              <p:cNvPr id="204" name="Oval 56">
                <a:extLst>
                  <a:ext uri="{FF2B5EF4-FFF2-40B4-BE49-F238E27FC236}">
                    <a16:creationId xmlns:a16="http://schemas.microsoft.com/office/drawing/2014/main" id="{641BEAEB-2F14-40B7-B614-617B70129B95}"/>
                  </a:ext>
                </a:extLst>
              </p:cNvPr>
              <p:cNvSpPr>
                <a:spLocks noChangeArrowheads="1"/>
              </p:cNvSpPr>
              <p:nvPr/>
            </p:nvSpPr>
            <p:spPr bwMode="auto">
              <a:xfrm>
                <a:off x="6345238" y="4948238"/>
                <a:ext cx="1027113" cy="1028700"/>
              </a:xfrm>
              <a:prstGeom prst="ellipse">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a:ln>
                    <a:noFill/>
                  </a:ln>
                  <a:solidFill>
                    <a:srgbClr val="414042"/>
                  </a:solidFill>
                  <a:effectLst/>
                  <a:uLnTx/>
                  <a:uFillTx/>
                  <a:latin typeface="Open Sans"/>
                  <a:ea typeface="+mn-ea"/>
                  <a:cs typeface="+mn-cs"/>
                </a:endParaRPr>
              </a:p>
            </p:txBody>
          </p:sp>
          <p:sp>
            <p:nvSpPr>
              <p:cNvPr id="205" name="Oval 57">
                <a:extLst>
                  <a:ext uri="{FF2B5EF4-FFF2-40B4-BE49-F238E27FC236}">
                    <a16:creationId xmlns:a16="http://schemas.microsoft.com/office/drawing/2014/main" id="{F8F963A0-D627-4251-86FE-5A5FDD2AC002}"/>
                  </a:ext>
                </a:extLst>
              </p:cNvPr>
              <p:cNvSpPr>
                <a:spLocks noChangeArrowheads="1"/>
              </p:cNvSpPr>
              <p:nvPr/>
            </p:nvSpPr>
            <p:spPr bwMode="auto">
              <a:xfrm>
                <a:off x="6359525" y="4962526"/>
                <a:ext cx="998538" cy="1000125"/>
              </a:xfrm>
              <a:prstGeom prst="ellipse">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a:ln>
                    <a:noFill/>
                  </a:ln>
                  <a:solidFill>
                    <a:srgbClr val="414042"/>
                  </a:solidFill>
                  <a:effectLst/>
                  <a:uLnTx/>
                  <a:uFillTx/>
                  <a:latin typeface="Open Sans"/>
                  <a:ea typeface="+mn-ea"/>
                  <a:cs typeface="+mn-cs"/>
                </a:endParaRPr>
              </a:p>
            </p:txBody>
          </p:sp>
        </p:grpSp>
        <p:sp>
          <p:nvSpPr>
            <p:cNvPr id="203" name="Oval 157">
              <a:extLst>
                <a:ext uri="{FF2B5EF4-FFF2-40B4-BE49-F238E27FC236}">
                  <a16:creationId xmlns:a16="http://schemas.microsoft.com/office/drawing/2014/main" id="{D3E42232-CC0C-40C3-8462-5966BF64E86C}"/>
                </a:ext>
              </a:extLst>
            </p:cNvPr>
            <p:cNvSpPr>
              <a:spLocks noChangeArrowheads="1"/>
            </p:cNvSpPr>
            <p:nvPr/>
          </p:nvSpPr>
          <p:spPr bwMode="auto">
            <a:xfrm>
              <a:off x="6181359" y="2177604"/>
              <a:ext cx="980869" cy="978335"/>
            </a:xfrm>
            <a:prstGeom prst="ellipse">
              <a:avLst/>
            </a:prstGeom>
            <a:grpFill/>
            <a:ln>
              <a:noFill/>
            </a:ln>
            <a:effectLst>
              <a:innerShdw blurRad="114300">
                <a:prstClr val="black">
                  <a:alpha val="54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a:ln>
                  <a:noFill/>
                </a:ln>
                <a:solidFill>
                  <a:srgbClr val="414042"/>
                </a:solidFill>
                <a:effectLst/>
                <a:uLnTx/>
                <a:uFillTx/>
                <a:latin typeface="Open Sans"/>
                <a:ea typeface="+mn-ea"/>
                <a:cs typeface="+mn-cs"/>
              </a:endParaRPr>
            </a:p>
          </p:txBody>
        </p:sp>
      </p:grpSp>
      <p:sp>
        <p:nvSpPr>
          <p:cNvPr id="206" name="Rectangle 201">
            <a:extLst>
              <a:ext uri="{FF2B5EF4-FFF2-40B4-BE49-F238E27FC236}">
                <a16:creationId xmlns:a16="http://schemas.microsoft.com/office/drawing/2014/main" id="{7E523668-3958-45BF-B134-DE7AD4438282}"/>
              </a:ext>
            </a:extLst>
          </p:cNvPr>
          <p:cNvSpPr>
            <a:spLocks noChangeArrowheads="1"/>
          </p:cNvSpPr>
          <p:nvPr/>
        </p:nvSpPr>
        <p:spPr bwMode="auto">
          <a:xfrm>
            <a:off x="8934690" y="1439734"/>
            <a:ext cx="10066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l-SI" altLang="ru-UA" sz="1400" b="1" i="0" u="none" strike="noStrike" kern="0" cap="none" spc="0" normalizeH="0" baseline="0" noProof="0" dirty="0">
                <a:ln>
                  <a:noFill/>
                </a:ln>
                <a:solidFill>
                  <a:prstClr val="white"/>
                </a:solidFill>
                <a:effectLst/>
                <a:uLnTx/>
                <a:uFillTx/>
                <a:latin typeface="Calibri" panose="020F0502020204030204"/>
                <a:ea typeface="+mn-ea"/>
                <a:cs typeface="+mn-cs"/>
              </a:rPr>
              <a:t>2,3 </a:t>
            </a:r>
            <a:r>
              <a:rPr kumimoji="0" lang="sl-SI" altLang="ru-UA" sz="1400" b="1" i="0" u="none" strike="noStrike" kern="0" cap="none" spc="0" normalizeH="0" baseline="0" noProof="0" dirty="0" err="1">
                <a:ln>
                  <a:noFill/>
                </a:ln>
                <a:solidFill>
                  <a:prstClr val="white"/>
                </a:solidFill>
                <a:effectLst/>
                <a:uLnTx/>
                <a:uFillTx/>
                <a:latin typeface="Calibri" panose="020F0502020204030204"/>
                <a:ea typeface="+mn-ea"/>
                <a:cs typeface="+mn-cs"/>
              </a:rPr>
              <a:t>mlrd</a:t>
            </a:r>
            <a:r>
              <a:rPr kumimoji="0" lang="sl-SI" altLang="ru-UA" sz="1400" b="1" i="0" u="none" strike="noStrike" kern="0" cap="none" spc="0" normalizeH="0" baseline="0" noProof="0" dirty="0">
                <a:ln>
                  <a:noFill/>
                </a:ln>
                <a:solidFill>
                  <a:prstClr val="white"/>
                </a:solidFill>
                <a:effectLst/>
                <a:uLnTx/>
                <a:uFillTx/>
                <a:latin typeface="Calibri" panose="020F0502020204030204"/>
                <a:ea typeface="+mn-ea"/>
                <a:cs typeface="+mn-cs"/>
              </a:rPr>
              <a:t> EUR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l-SI" altLang="ru-UA" sz="1200" b="1"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l-SI" altLang="ru-UA" sz="1200" b="1" i="0" u="sng" strike="noStrike" kern="0" cap="none" spc="0" normalizeH="0" baseline="0" noProof="0" dirty="0">
                <a:ln>
                  <a:noFill/>
                </a:ln>
                <a:solidFill>
                  <a:prstClr val="white"/>
                </a:solidFill>
                <a:effectLst/>
                <a:uLnTx/>
                <a:uFillTx/>
                <a:latin typeface="Calibri" panose="020F0502020204030204"/>
                <a:ea typeface="+mn-ea"/>
                <a:cs typeface="+mn-cs"/>
              </a:rPr>
              <a:t>NEPOVRATNIH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l-SI" altLang="ru-UA" sz="1200" b="1" i="0" u="sng" strike="noStrike" kern="0" cap="none" spc="0" normalizeH="0" baseline="0" noProof="0" dirty="0">
                <a:ln>
                  <a:noFill/>
                </a:ln>
                <a:solidFill>
                  <a:prstClr val="white"/>
                </a:solidFill>
                <a:effectLst/>
                <a:uLnTx/>
                <a:uFillTx/>
                <a:latin typeface="Calibri" panose="020F0502020204030204"/>
                <a:ea typeface="+mn-ea"/>
                <a:cs typeface="+mn-cs"/>
              </a:rPr>
              <a:t>SREDSTEV</a:t>
            </a:r>
            <a:endParaRPr kumimoji="0" lang="ru-UA" altLang="ru-UA" sz="1200" b="0" i="0" u="sng"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2" name="PoljeZBesedilom 211"/>
          <p:cNvSpPr txBox="1"/>
          <p:nvPr/>
        </p:nvSpPr>
        <p:spPr>
          <a:xfrm>
            <a:off x="2446879" y="4067787"/>
            <a:ext cx="1833579" cy="46166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2400" b="1" dirty="0">
                <a:solidFill>
                  <a:prstClr val="black"/>
                </a:solidFill>
                <a:latin typeface="Calibri" panose="020F0502020204030204"/>
              </a:rPr>
              <a:t>3,0</a:t>
            </a:r>
            <a:r>
              <a:rPr kumimoji="0" lang="sl-SI"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l-SI" sz="2400" b="1" i="0" u="none" strike="noStrike" kern="1200" cap="none" spc="0" normalizeH="0" baseline="0" noProof="0" dirty="0" err="1">
                <a:ln>
                  <a:noFill/>
                </a:ln>
                <a:solidFill>
                  <a:prstClr val="black"/>
                </a:solidFill>
                <a:effectLst/>
                <a:uLnTx/>
                <a:uFillTx/>
                <a:latin typeface="Calibri" panose="020F0502020204030204"/>
                <a:ea typeface="+mn-ea"/>
                <a:cs typeface="+mn-cs"/>
              </a:rPr>
              <a:t>mlrd</a:t>
            </a:r>
            <a:r>
              <a:rPr kumimoji="0" lang="sl-SI" sz="2400" b="1" i="0" u="none" strike="noStrike" kern="1200" cap="none" spc="0" normalizeH="0" baseline="0" noProof="0" dirty="0">
                <a:ln>
                  <a:noFill/>
                </a:ln>
                <a:solidFill>
                  <a:prstClr val="black"/>
                </a:solidFill>
                <a:effectLst/>
                <a:uLnTx/>
                <a:uFillTx/>
                <a:latin typeface="Calibri" panose="020F0502020204030204"/>
                <a:ea typeface="+mn-ea"/>
                <a:cs typeface="+mn-cs"/>
              </a:rPr>
              <a:t> EUR</a:t>
            </a:r>
          </a:p>
        </p:txBody>
      </p:sp>
      <p:grpSp>
        <p:nvGrpSpPr>
          <p:cNvPr id="213" name="Group 7320">
            <a:extLst>
              <a:ext uri="{FF2B5EF4-FFF2-40B4-BE49-F238E27FC236}">
                <a16:creationId xmlns:a16="http://schemas.microsoft.com/office/drawing/2014/main" id="{C07119EE-D902-4294-AC8E-4785001BB52F}"/>
              </a:ext>
            </a:extLst>
          </p:cNvPr>
          <p:cNvGrpSpPr/>
          <p:nvPr/>
        </p:nvGrpSpPr>
        <p:grpSpPr>
          <a:xfrm>
            <a:off x="5303030" y="3187084"/>
            <a:ext cx="5518850" cy="2949386"/>
            <a:chOff x="4286251" y="3392488"/>
            <a:chExt cx="3181350" cy="1597025"/>
          </a:xfrm>
        </p:grpSpPr>
        <p:sp>
          <p:nvSpPr>
            <p:cNvPr id="214" name="Freeform 162">
              <a:extLst>
                <a:ext uri="{FF2B5EF4-FFF2-40B4-BE49-F238E27FC236}">
                  <a16:creationId xmlns:a16="http://schemas.microsoft.com/office/drawing/2014/main" id="{38AE05A2-9970-4A84-A485-5E1835FA6E3D}"/>
                </a:ext>
              </a:extLst>
            </p:cNvPr>
            <p:cNvSpPr>
              <a:spLocks/>
            </p:cNvSpPr>
            <p:nvPr/>
          </p:nvSpPr>
          <p:spPr bwMode="auto">
            <a:xfrm>
              <a:off x="4286251" y="3917951"/>
              <a:ext cx="393700" cy="541338"/>
            </a:xfrm>
            <a:custGeom>
              <a:avLst/>
              <a:gdLst>
                <a:gd name="T0" fmla="*/ 106 w 106"/>
                <a:gd name="T1" fmla="*/ 0 h 146"/>
                <a:gd name="T2" fmla="*/ 0 w 106"/>
                <a:gd name="T3" fmla="*/ 146 h 146"/>
              </a:gdLst>
              <a:ahLst/>
              <a:cxnLst>
                <a:cxn ang="0">
                  <a:pos x="T0" y="T1"/>
                </a:cxn>
                <a:cxn ang="0">
                  <a:pos x="T2" y="T3"/>
                </a:cxn>
              </a:cxnLst>
              <a:rect l="0" t="0" r="r" b="b"/>
              <a:pathLst>
                <a:path w="106" h="146">
                  <a:moveTo>
                    <a:pt x="106" y="0"/>
                  </a:moveTo>
                  <a:cubicBezTo>
                    <a:pt x="84" y="57"/>
                    <a:pt x="47" y="107"/>
                    <a:pt x="0" y="146"/>
                  </a:cubicBezTo>
                </a:path>
              </a:pathLst>
            </a:custGeom>
            <a:solidFill>
              <a:srgbClr val="FFFFFF"/>
            </a:solidFill>
            <a:ln w="36513" cap="rnd">
              <a:solidFill>
                <a:srgbClr val="3AA45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a:ln>
                  <a:noFill/>
                </a:ln>
                <a:solidFill>
                  <a:srgbClr val="414042"/>
                </a:solidFill>
                <a:effectLst/>
                <a:uLnTx/>
                <a:uFillTx/>
                <a:latin typeface="Open Sans"/>
                <a:ea typeface="+mn-ea"/>
                <a:cs typeface="+mn-cs"/>
              </a:endParaRPr>
            </a:p>
          </p:txBody>
        </p:sp>
        <p:sp>
          <p:nvSpPr>
            <p:cNvPr id="215" name="Line 166">
              <a:extLst>
                <a:ext uri="{FF2B5EF4-FFF2-40B4-BE49-F238E27FC236}">
                  <a16:creationId xmlns:a16="http://schemas.microsoft.com/office/drawing/2014/main" id="{E97C71D1-523A-449F-B826-E2BBC03092F4}"/>
                </a:ext>
              </a:extLst>
            </p:cNvPr>
            <p:cNvSpPr>
              <a:spLocks noChangeShapeType="1"/>
            </p:cNvSpPr>
            <p:nvPr/>
          </p:nvSpPr>
          <p:spPr bwMode="auto">
            <a:xfrm>
              <a:off x="4786313" y="3862388"/>
              <a:ext cx="1192213" cy="204788"/>
            </a:xfrm>
            <a:prstGeom prst="line">
              <a:avLst/>
            </a:prstGeom>
            <a:noFill/>
            <a:ln w="36513" cap="rnd">
              <a:solidFill>
                <a:srgbClr val="3AA45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a:ln>
                  <a:noFill/>
                </a:ln>
                <a:solidFill>
                  <a:srgbClr val="414042"/>
                </a:solidFill>
                <a:effectLst/>
                <a:uLnTx/>
                <a:uFillTx/>
                <a:latin typeface="Open Sans"/>
                <a:ea typeface="+mn-ea"/>
                <a:cs typeface="+mn-cs"/>
              </a:endParaRPr>
            </a:p>
          </p:txBody>
        </p:sp>
        <p:sp>
          <p:nvSpPr>
            <p:cNvPr id="216" name="Freeform 170">
              <a:extLst>
                <a:ext uri="{FF2B5EF4-FFF2-40B4-BE49-F238E27FC236}">
                  <a16:creationId xmlns:a16="http://schemas.microsoft.com/office/drawing/2014/main" id="{855F3B5E-5AFC-4CD6-970A-C65777879127}"/>
                </a:ext>
              </a:extLst>
            </p:cNvPr>
            <p:cNvSpPr>
              <a:spLocks/>
            </p:cNvSpPr>
            <p:nvPr/>
          </p:nvSpPr>
          <p:spPr bwMode="auto">
            <a:xfrm>
              <a:off x="4619626" y="3751263"/>
              <a:ext cx="177800" cy="177800"/>
            </a:xfrm>
            <a:custGeom>
              <a:avLst/>
              <a:gdLst>
                <a:gd name="T0" fmla="*/ 30 w 48"/>
                <a:gd name="T1" fmla="*/ 4 h 48"/>
                <a:gd name="T2" fmla="*/ 44 w 48"/>
                <a:gd name="T3" fmla="*/ 31 h 48"/>
                <a:gd name="T4" fmla="*/ 17 w 48"/>
                <a:gd name="T5" fmla="*/ 45 h 48"/>
                <a:gd name="T6" fmla="*/ 3 w 48"/>
                <a:gd name="T7" fmla="*/ 18 h 48"/>
                <a:gd name="T8" fmla="*/ 30 w 48"/>
                <a:gd name="T9" fmla="*/ 4 h 48"/>
              </a:gdLst>
              <a:ahLst/>
              <a:cxnLst>
                <a:cxn ang="0">
                  <a:pos x="T0" y="T1"/>
                </a:cxn>
                <a:cxn ang="0">
                  <a:pos x="T2" y="T3"/>
                </a:cxn>
                <a:cxn ang="0">
                  <a:pos x="T4" y="T5"/>
                </a:cxn>
                <a:cxn ang="0">
                  <a:pos x="T6" y="T7"/>
                </a:cxn>
                <a:cxn ang="0">
                  <a:pos x="T8" y="T9"/>
                </a:cxn>
              </a:cxnLst>
              <a:rect l="0" t="0" r="r" b="b"/>
              <a:pathLst>
                <a:path w="48" h="48">
                  <a:moveTo>
                    <a:pt x="30" y="4"/>
                  </a:moveTo>
                  <a:cubicBezTo>
                    <a:pt x="42" y="7"/>
                    <a:pt x="48" y="20"/>
                    <a:pt x="44" y="31"/>
                  </a:cubicBezTo>
                  <a:cubicBezTo>
                    <a:pt x="41" y="42"/>
                    <a:pt x="28" y="48"/>
                    <a:pt x="17" y="45"/>
                  </a:cubicBezTo>
                  <a:cubicBezTo>
                    <a:pt x="6" y="41"/>
                    <a:pt x="0" y="29"/>
                    <a:pt x="3" y="18"/>
                  </a:cubicBezTo>
                  <a:cubicBezTo>
                    <a:pt x="7" y="6"/>
                    <a:pt x="19" y="0"/>
                    <a:pt x="30" y="4"/>
                  </a:cubicBezTo>
                </a:path>
              </a:pathLst>
            </a:custGeom>
            <a:solidFill>
              <a:srgbClr val="FFFFFF"/>
            </a:solidFill>
            <a:ln w="36513" cap="flat">
              <a:solidFill>
                <a:srgbClr val="3AA457"/>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a:ln>
                  <a:noFill/>
                </a:ln>
                <a:solidFill>
                  <a:srgbClr val="414042"/>
                </a:solidFill>
                <a:effectLst/>
                <a:uLnTx/>
                <a:uFillTx/>
                <a:latin typeface="Open Sans"/>
                <a:ea typeface="+mn-ea"/>
                <a:cs typeface="+mn-cs"/>
              </a:endParaRPr>
            </a:p>
          </p:txBody>
        </p:sp>
        <p:sp>
          <p:nvSpPr>
            <p:cNvPr id="217" name="Freeform 178">
              <a:extLst>
                <a:ext uri="{FF2B5EF4-FFF2-40B4-BE49-F238E27FC236}">
                  <a16:creationId xmlns:a16="http://schemas.microsoft.com/office/drawing/2014/main" id="{3786EB1D-E253-41AF-88B2-EEC43BCE0B41}"/>
                </a:ext>
              </a:extLst>
            </p:cNvPr>
            <p:cNvSpPr>
              <a:spLocks/>
            </p:cNvSpPr>
            <p:nvPr/>
          </p:nvSpPr>
          <p:spPr bwMode="auto">
            <a:xfrm>
              <a:off x="5872163" y="3392488"/>
              <a:ext cx="1595438" cy="1597025"/>
            </a:xfrm>
            <a:custGeom>
              <a:avLst/>
              <a:gdLst>
                <a:gd name="T0" fmla="*/ 62 w 431"/>
                <a:gd name="T1" fmla="*/ 104 h 431"/>
                <a:gd name="T2" fmla="*/ 327 w 431"/>
                <a:gd name="T3" fmla="*/ 62 h 431"/>
                <a:gd name="T4" fmla="*/ 370 w 431"/>
                <a:gd name="T5" fmla="*/ 327 h 431"/>
                <a:gd name="T6" fmla="*/ 104 w 431"/>
                <a:gd name="T7" fmla="*/ 369 h 431"/>
                <a:gd name="T8" fmla="*/ 62 w 431"/>
                <a:gd name="T9" fmla="*/ 104 h 431"/>
              </a:gdLst>
              <a:ahLst/>
              <a:cxnLst>
                <a:cxn ang="0">
                  <a:pos x="T0" y="T1"/>
                </a:cxn>
                <a:cxn ang="0">
                  <a:pos x="T2" y="T3"/>
                </a:cxn>
                <a:cxn ang="0">
                  <a:pos x="T4" y="T5"/>
                </a:cxn>
                <a:cxn ang="0">
                  <a:pos x="T6" y="T7"/>
                </a:cxn>
                <a:cxn ang="0">
                  <a:pos x="T8" y="T9"/>
                </a:cxn>
              </a:cxnLst>
              <a:rect l="0" t="0" r="r" b="b"/>
              <a:pathLst>
                <a:path w="431" h="431">
                  <a:moveTo>
                    <a:pt x="62" y="104"/>
                  </a:moveTo>
                  <a:cubicBezTo>
                    <a:pt x="124" y="19"/>
                    <a:pt x="243" y="0"/>
                    <a:pt x="327" y="62"/>
                  </a:cubicBezTo>
                  <a:cubicBezTo>
                    <a:pt x="412" y="123"/>
                    <a:pt x="431" y="242"/>
                    <a:pt x="370" y="327"/>
                  </a:cubicBezTo>
                  <a:cubicBezTo>
                    <a:pt x="308" y="412"/>
                    <a:pt x="189" y="431"/>
                    <a:pt x="104" y="369"/>
                  </a:cubicBezTo>
                  <a:cubicBezTo>
                    <a:pt x="19" y="307"/>
                    <a:pt x="0" y="189"/>
                    <a:pt x="62" y="104"/>
                  </a:cubicBezTo>
                  <a:close/>
                </a:path>
              </a:pathLst>
            </a:custGeom>
            <a:noFill/>
            <a:ln w="36513" cap="rnd">
              <a:solidFill>
                <a:srgbClr val="3AA45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a:ln>
                  <a:noFill/>
                </a:ln>
                <a:solidFill>
                  <a:srgbClr val="414042"/>
                </a:solidFill>
                <a:effectLst/>
                <a:uLnTx/>
                <a:uFillTx/>
                <a:latin typeface="Open Sans"/>
                <a:ea typeface="+mn-ea"/>
                <a:cs typeface="+mn-cs"/>
              </a:endParaRPr>
            </a:p>
          </p:txBody>
        </p:sp>
      </p:grpSp>
      <p:grpSp>
        <p:nvGrpSpPr>
          <p:cNvPr id="218" name="Group 3">
            <a:extLst>
              <a:ext uri="{FF2B5EF4-FFF2-40B4-BE49-F238E27FC236}">
                <a16:creationId xmlns:a16="http://schemas.microsoft.com/office/drawing/2014/main" id="{4590ADE1-F129-445A-8171-E598D237B422}"/>
              </a:ext>
            </a:extLst>
          </p:cNvPr>
          <p:cNvGrpSpPr/>
          <p:nvPr/>
        </p:nvGrpSpPr>
        <p:grpSpPr>
          <a:xfrm>
            <a:off x="8550529" y="3821680"/>
            <a:ext cx="1696960" cy="1613348"/>
            <a:chOff x="6107685" y="3620931"/>
            <a:chExt cx="1123378" cy="1125114"/>
          </a:xfrm>
          <a:solidFill>
            <a:srgbClr val="3AA457"/>
          </a:solidFill>
        </p:grpSpPr>
        <p:grpSp>
          <p:nvGrpSpPr>
            <p:cNvPr id="219" name="Group 237">
              <a:extLst>
                <a:ext uri="{FF2B5EF4-FFF2-40B4-BE49-F238E27FC236}">
                  <a16:creationId xmlns:a16="http://schemas.microsoft.com/office/drawing/2014/main" id="{6D3383EF-02D3-404C-914F-31ABD209113A}"/>
                </a:ext>
              </a:extLst>
            </p:cNvPr>
            <p:cNvGrpSpPr/>
            <p:nvPr/>
          </p:nvGrpSpPr>
          <p:grpSpPr>
            <a:xfrm>
              <a:off x="6107685" y="3620931"/>
              <a:ext cx="1123378" cy="1125114"/>
              <a:chOff x="6345238" y="4948238"/>
              <a:chExt cx="1027113" cy="1028700"/>
            </a:xfrm>
            <a:grpFill/>
            <a:effectLst>
              <a:outerShdw blurRad="254000" dist="152400" dir="2700000" sx="102000" sy="102000" algn="tl" rotWithShape="0">
                <a:prstClr val="black">
                  <a:alpha val="40000"/>
                </a:prstClr>
              </a:outerShdw>
            </a:effectLst>
          </p:grpSpPr>
          <p:sp>
            <p:nvSpPr>
              <p:cNvPr id="221" name="Oval 56">
                <a:extLst>
                  <a:ext uri="{FF2B5EF4-FFF2-40B4-BE49-F238E27FC236}">
                    <a16:creationId xmlns:a16="http://schemas.microsoft.com/office/drawing/2014/main" id="{84F998FA-F7A3-40EB-9283-D43863614AF6}"/>
                  </a:ext>
                </a:extLst>
              </p:cNvPr>
              <p:cNvSpPr>
                <a:spLocks noChangeArrowheads="1"/>
              </p:cNvSpPr>
              <p:nvPr/>
            </p:nvSpPr>
            <p:spPr bwMode="auto">
              <a:xfrm>
                <a:off x="6345238" y="4948238"/>
                <a:ext cx="1027113" cy="1028700"/>
              </a:xfrm>
              <a:prstGeom prst="ellipse">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a:ln>
                    <a:noFill/>
                  </a:ln>
                  <a:solidFill>
                    <a:srgbClr val="414042"/>
                  </a:solidFill>
                  <a:effectLst/>
                  <a:uLnTx/>
                  <a:uFillTx/>
                  <a:latin typeface="Open Sans"/>
                  <a:ea typeface="+mn-ea"/>
                  <a:cs typeface="+mn-cs"/>
                </a:endParaRPr>
              </a:p>
            </p:txBody>
          </p:sp>
          <p:sp>
            <p:nvSpPr>
              <p:cNvPr id="222" name="Oval 57">
                <a:extLst>
                  <a:ext uri="{FF2B5EF4-FFF2-40B4-BE49-F238E27FC236}">
                    <a16:creationId xmlns:a16="http://schemas.microsoft.com/office/drawing/2014/main" id="{4BD2B524-38EE-4E10-ACD9-C54AC1A88DB2}"/>
                  </a:ext>
                </a:extLst>
              </p:cNvPr>
              <p:cNvSpPr>
                <a:spLocks noChangeArrowheads="1"/>
              </p:cNvSpPr>
              <p:nvPr/>
            </p:nvSpPr>
            <p:spPr bwMode="auto">
              <a:xfrm>
                <a:off x="6359525" y="4962526"/>
                <a:ext cx="998538" cy="1000125"/>
              </a:xfrm>
              <a:prstGeom prst="ellipse">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a:ln>
                    <a:noFill/>
                  </a:ln>
                  <a:solidFill>
                    <a:srgbClr val="414042"/>
                  </a:solidFill>
                  <a:effectLst/>
                  <a:uLnTx/>
                  <a:uFillTx/>
                  <a:latin typeface="Open Sans"/>
                  <a:ea typeface="+mn-ea"/>
                  <a:cs typeface="+mn-cs"/>
                </a:endParaRPr>
              </a:p>
            </p:txBody>
          </p:sp>
        </p:grpSp>
        <p:sp>
          <p:nvSpPr>
            <p:cNvPr id="220" name="Oval 157">
              <a:extLst>
                <a:ext uri="{FF2B5EF4-FFF2-40B4-BE49-F238E27FC236}">
                  <a16:creationId xmlns:a16="http://schemas.microsoft.com/office/drawing/2014/main" id="{9A347214-441E-4944-818A-FB5DA392B3CD}"/>
                </a:ext>
              </a:extLst>
            </p:cNvPr>
            <p:cNvSpPr>
              <a:spLocks noChangeArrowheads="1"/>
            </p:cNvSpPr>
            <p:nvPr/>
          </p:nvSpPr>
          <p:spPr bwMode="auto">
            <a:xfrm>
              <a:off x="6185641" y="3694320"/>
              <a:ext cx="980869" cy="978335"/>
            </a:xfrm>
            <a:prstGeom prst="ellipse">
              <a:avLst/>
            </a:prstGeom>
            <a:grpFill/>
            <a:ln>
              <a:noFill/>
            </a:ln>
            <a:effectLst>
              <a:innerShdw blurRad="114300">
                <a:prstClr val="black">
                  <a:alpha val="54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a:ln>
                  <a:noFill/>
                </a:ln>
                <a:solidFill>
                  <a:srgbClr val="414042"/>
                </a:solidFill>
                <a:effectLst/>
                <a:uLnTx/>
                <a:uFillTx/>
                <a:latin typeface="Open Sans"/>
                <a:ea typeface="+mn-ea"/>
                <a:cs typeface="+mn-cs"/>
              </a:endParaRPr>
            </a:p>
          </p:txBody>
        </p:sp>
      </p:grpSp>
      <p:sp>
        <p:nvSpPr>
          <p:cNvPr id="228" name="Rectangle 201">
            <a:extLst>
              <a:ext uri="{FF2B5EF4-FFF2-40B4-BE49-F238E27FC236}">
                <a16:creationId xmlns:a16="http://schemas.microsoft.com/office/drawing/2014/main" id="{7E523668-3958-45BF-B134-DE7AD4438282}"/>
              </a:ext>
            </a:extLst>
          </p:cNvPr>
          <p:cNvSpPr>
            <a:spLocks noChangeArrowheads="1"/>
          </p:cNvSpPr>
          <p:nvPr/>
        </p:nvSpPr>
        <p:spPr bwMode="auto">
          <a:xfrm>
            <a:off x="8944311" y="4347561"/>
            <a:ext cx="9874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l-SI" altLang="ru-UA" sz="1400" b="1" i="0" u="none" strike="noStrike" kern="0" cap="none" spc="0" normalizeH="0" baseline="0" noProof="0" dirty="0">
                <a:ln>
                  <a:noFill/>
                </a:ln>
                <a:solidFill>
                  <a:prstClr val="white"/>
                </a:solidFill>
                <a:effectLst/>
                <a:uLnTx/>
                <a:uFillTx/>
                <a:latin typeface="Calibri" panose="020F0502020204030204"/>
                <a:ea typeface="+mn-ea"/>
                <a:cs typeface="+mn-cs"/>
              </a:rPr>
              <a:t>705 mio EUR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l-SI" altLang="ru-UA" sz="1400" b="1"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l-SI" altLang="ru-UA" sz="1400" b="1" i="0" u="sng" strike="noStrike" kern="0" cap="none" spc="0" normalizeH="0" baseline="0" noProof="0" dirty="0">
                <a:ln>
                  <a:noFill/>
                </a:ln>
                <a:solidFill>
                  <a:prstClr val="white"/>
                </a:solidFill>
                <a:effectLst/>
                <a:uLnTx/>
                <a:uFillTx/>
                <a:latin typeface="Calibri" panose="020F0502020204030204"/>
                <a:ea typeface="+mn-ea"/>
                <a:cs typeface="+mn-cs"/>
              </a:rPr>
              <a:t>*POSOJIL</a:t>
            </a:r>
            <a:endParaRPr kumimoji="0" lang="ru-UA" altLang="ru-UA" sz="1400" b="0" i="0" u="sng"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0" name="Naslov 1"/>
          <p:cNvSpPr txBox="1">
            <a:spLocks/>
          </p:cNvSpPr>
          <p:nvPr/>
        </p:nvSpPr>
        <p:spPr>
          <a:xfrm>
            <a:off x="0" y="399720"/>
            <a:ext cx="8460605" cy="578912"/>
          </a:xfrm>
          <a:prstGeom prst="rect">
            <a:avLst/>
          </a:prstGeom>
          <a:solidFill>
            <a:srgbClr val="1C676B"/>
          </a:solidFill>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200" b="0"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Calibri Light" panose="020F0302020204030204"/>
                <a:ea typeface="+mj-ea"/>
                <a:cs typeface="+mj-cs"/>
              </a:rPr>
              <a:t>  </a:t>
            </a:r>
            <a:r>
              <a:rPr kumimoji="0" lang="pl-PL" sz="2800" b="0" i="0" u="none" strike="noStrike" kern="1200" cap="none" spc="0" normalizeH="0" baseline="0" noProof="0" dirty="0">
                <a:ln>
                  <a:solidFill>
                    <a:prstClr val="white"/>
                  </a:solidFill>
                </a:ln>
                <a:solidFill>
                  <a:schemeClr val="accent4">
                    <a:lumMod val="20000"/>
                    <a:lumOff val="80000"/>
                  </a:schemeClr>
                </a:solidFill>
                <a:effectLst>
                  <a:outerShdw blurRad="38100" dist="38100" dir="2700000" algn="tl">
                    <a:srgbClr val="000000">
                      <a:alpha val="43137"/>
                    </a:srgbClr>
                  </a:outerShdw>
                </a:effectLst>
                <a:uLnTx/>
                <a:uFillTx/>
                <a:ea typeface="+mj-ea"/>
                <a:cs typeface="+mj-cs"/>
              </a:rPr>
              <a:t>INSTRUMENT ZA OKREVANJE „NextGenerationEU”</a:t>
            </a:r>
            <a:endParaRPr kumimoji="0" lang="sl-SI" sz="2800" b="0" i="0" u="none" strike="noStrike" kern="1200" cap="none" spc="0" normalizeH="0" baseline="0" noProof="0" dirty="0">
              <a:ln>
                <a:solidFill>
                  <a:prstClr val="white"/>
                </a:solidFill>
              </a:ln>
              <a:solidFill>
                <a:schemeClr val="accent4">
                  <a:lumMod val="20000"/>
                  <a:lumOff val="80000"/>
                </a:schemeClr>
              </a:solidFill>
              <a:effectLst>
                <a:outerShdw blurRad="38100" dist="38100" dir="2700000" algn="tl">
                  <a:srgbClr val="000000">
                    <a:alpha val="43137"/>
                  </a:srgbClr>
                </a:outerShdw>
              </a:effectLst>
              <a:uLnTx/>
              <a:uFillTx/>
              <a:ea typeface="+mj-ea"/>
              <a:cs typeface="+mj-cs"/>
            </a:endParaRPr>
          </a:p>
        </p:txBody>
      </p:sp>
      <p:sp>
        <p:nvSpPr>
          <p:cNvPr id="231" name="PoljeZBesedilom 230"/>
          <p:cNvSpPr txBox="1"/>
          <p:nvPr/>
        </p:nvSpPr>
        <p:spPr>
          <a:xfrm>
            <a:off x="244761" y="981081"/>
            <a:ext cx="11859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srgbClr val="808AA2"/>
                </a:solidFill>
                <a:effectLst/>
                <a:uLnTx/>
                <a:uFillTx/>
                <a:latin typeface="Calibri" panose="020F0502020204030204"/>
                <a:ea typeface="+mn-ea"/>
                <a:cs typeface="+mn-cs"/>
              </a:rPr>
              <a:t>SLOVENIJA</a:t>
            </a:r>
          </a:p>
        </p:txBody>
      </p:sp>
      <p:sp>
        <p:nvSpPr>
          <p:cNvPr id="232" name="PoljeZBesedilom 231"/>
          <p:cNvSpPr txBox="1"/>
          <p:nvPr/>
        </p:nvSpPr>
        <p:spPr>
          <a:xfrm>
            <a:off x="161379" y="6072207"/>
            <a:ext cx="109662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 Obseg posojil bo mogoče povečati do avgusta 2023, v kolikor bodo za to izkazane potrebe in bodo pogoji ustrezni.</a:t>
            </a:r>
          </a:p>
        </p:txBody>
      </p:sp>
      <p:sp>
        <p:nvSpPr>
          <p:cNvPr id="38"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42" name="Slika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7712" y="352032"/>
            <a:ext cx="2471195" cy="518445"/>
          </a:xfrm>
          <a:prstGeom prst="rect">
            <a:avLst/>
          </a:prstGeom>
        </p:spPr>
      </p:pic>
    </p:spTree>
    <p:extLst>
      <p:ext uri="{BB962C8B-B14F-4D97-AF65-F5344CB8AC3E}">
        <p14:creationId xmlns:p14="http://schemas.microsoft.com/office/powerpoint/2010/main" val="2058109069"/>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448647" y="1639565"/>
            <a:ext cx="3457804" cy="1269916"/>
          </a:xfrm>
          <a:prstGeom prst="rect">
            <a:avLst/>
          </a:prstGeom>
        </p:spPr>
      </p:pic>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9887" y="442607"/>
            <a:ext cx="2789853" cy="585298"/>
          </a:xfrm>
          <a:prstGeom prst="rect">
            <a:avLst/>
          </a:prstGeom>
        </p:spPr>
      </p:pic>
      <p:sp>
        <p:nvSpPr>
          <p:cNvPr id="6" name="Naslov 1"/>
          <p:cNvSpPr txBox="1">
            <a:spLocks/>
          </p:cNvSpPr>
          <p:nvPr/>
        </p:nvSpPr>
        <p:spPr>
          <a:xfrm>
            <a:off x="0" y="638150"/>
            <a:ext cx="8887486" cy="779511"/>
          </a:xfrm>
          <a:prstGeom prst="rect">
            <a:avLst/>
          </a:prstGeom>
          <a:solidFill>
            <a:srgbClr val="19686C"/>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pl-PL" sz="3200" dirty="0">
                <a:ln>
                  <a:solidFill>
                    <a:prstClr val="white"/>
                  </a:solidFill>
                </a:ln>
                <a:solidFill>
                  <a:prstClr val="white"/>
                </a:solidFill>
                <a:effectLst>
                  <a:outerShdw blurRad="38100" dist="38100" dir="2700000" algn="tl">
                    <a:srgbClr val="000000">
                      <a:alpha val="43137"/>
                    </a:srgbClr>
                  </a:outerShdw>
                </a:effectLst>
                <a:cs typeface="Arial"/>
              </a:rPr>
              <a:t>   Cilj politike 5: EVROPA, BLIŽJE DRŽAVLJANOM</a:t>
            </a:r>
            <a:endParaRPr lang="sl-SI" sz="2800" dirty="0">
              <a:ln>
                <a:solidFill>
                  <a:prstClr val="white"/>
                </a:solidFill>
              </a:ln>
              <a:solidFill>
                <a:schemeClr val="accent4">
                  <a:lumMod val="20000"/>
                  <a:lumOff val="80000"/>
                </a:schemeClr>
              </a:solidFill>
              <a:cs typeface="Calibri" panose="020F0502020204030204" pitchFamily="34" charset="0"/>
            </a:endParaRPr>
          </a:p>
        </p:txBody>
      </p:sp>
      <p:sp>
        <p:nvSpPr>
          <p:cNvPr id="12" name="PoljeZBesedilom 11"/>
          <p:cNvSpPr txBox="1"/>
          <p:nvPr/>
        </p:nvSpPr>
        <p:spPr>
          <a:xfrm>
            <a:off x="256998" y="1417661"/>
            <a:ext cx="8114842" cy="646331"/>
          </a:xfrm>
          <a:prstGeom prst="rect">
            <a:avLst/>
          </a:prstGeom>
          <a:solidFill>
            <a:schemeClr val="bg1">
              <a:lumMod val="95000"/>
            </a:schemeClr>
          </a:solidFill>
        </p:spPr>
        <p:txBody>
          <a:bodyPr wrap="square" rtlCol="0">
            <a:spAutoFit/>
          </a:bodyPr>
          <a:lstStyle/>
          <a:p>
            <a:pPr lvl="0">
              <a:defRPr/>
            </a:pPr>
            <a:r>
              <a:rPr lang="sl-SI" dirty="0">
                <a:solidFill>
                  <a:prstClr val="white">
                    <a:lumMod val="50000"/>
                  </a:prstClr>
                </a:solidFill>
              </a:rPr>
              <a:t>Evropa, ki je bliže državljanom, s spodbujanjem trajnostnega in celostnega razvoja vseh vrst območij ter lokalnih pobud. </a:t>
            </a:r>
            <a:endParaRPr kumimoji="0" lang="sl-SI"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3" name="Slika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6783" y="851096"/>
            <a:ext cx="1654299" cy="1576939"/>
          </a:xfrm>
          <a:prstGeom prst="rect">
            <a:avLst/>
          </a:prstGeom>
        </p:spPr>
      </p:pic>
      <p:sp>
        <p:nvSpPr>
          <p:cNvPr id="9" name="PoljeZBesedilom 8"/>
          <p:cNvSpPr txBox="1"/>
          <p:nvPr/>
        </p:nvSpPr>
        <p:spPr>
          <a:xfrm>
            <a:off x="526201" y="2658949"/>
            <a:ext cx="2501154" cy="461665"/>
          </a:xfrm>
          <a:prstGeom prst="rect">
            <a:avLst/>
          </a:prstGeom>
          <a:noFill/>
        </p:spPr>
        <p:txBody>
          <a:bodyPr wrap="square" rtlCol="0">
            <a:spAutoFit/>
          </a:bodyPr>
          <a:lstStyle/>
          <a:p>
            <a:r>
              <a:rPr lang="sl-SI" sz="2400" b="1" dirty="0"/>
              <a:t>FINANČNI OKVIR</a:t>
            </a:r>
          </a:p>
        </p:txBody>
      </p:sp>
      <p:graphicFrame>
        <p:nvGraphicFramePr>
          <p:cNvPr id="11" name="Tabela 10"/>
          <p:cNvGraphicFramePr>
            <a:graphicFrameLocks noGrp="1"/>
          </p:cNvGraphicFramePr>
          <p:nvPr>
            <p:extLst>
              <p:ext uri="{D42A27DB-BD31-4B8C-83A1-F6EECF244321}">
                <p14:modId xmlns:p14="http://schemas.microsoft.com/office/powerpoint/2010/main" val="2719364315"/>
              </p:ext>
            </p:extLst>
          </p:nvPr>
        </p:nvGraphicFramePr>
        <p:xfrm>
          <a:off x="564717" y="3131385"/>
          <a:ext cx="10680278" cy="1810035"/>
        </p:xfrm>
        <a:graphic>
          <a:graphicData uri="http://schemas.openxmlformats.org/drawingml/2006/table">
            <a:tbl>
              <a:tblPr firstRow="1" firstCol="1" bandRow="1">
                <a:tableStyleId>{BDBED569-4797-4DF1-A0F4-6AAB3CD982D8}</a:tableStyleId>
              </a:tblPr>
              <a:tblGrid>
                <a:gridCol w="852191">
                  <a:extLst>
                    <a:ext uri="{9D8B030D-6E8A-4147-A177-3AD203B41FA5}">
                      <a16:colId xmlns:a16="http://schemas.microsoft.com/office/drawing/2014/main" val="2448974716"/>
                    </a:ext>
                  </a:extLst>
                </a:gridCol>
                <a:gridCol w="1507048">
                  <a:extLst>
                    <a:ext uri="{9D8B030D-6E8A-4147-A177-3AD203B41FA5}">
                      <a16:colId xmlns:a16="http://schemas.microsoft.com/office/drawing/2014/main" val="4289848915"/>
                    </a:ext>
                  </a:extLst>
                </a:gridCol>
                <a:gridCol w="4145280">
                  <a:extLst>
                    <a:ext uri="{9D8B030D-6E8A-4147-A177-3AD203B41FA5}">
                      <a16:colId xmlns:a16="http://schemas.microsoft.com/office/drawing/2014/main" val="3937907539"/>
                    </a:ext>
                  </a:extLst>
                </a:gridCol>
                <a:gridCol w="660400">
                  <a:extLst>
                    <a:ext uri="{9D8B030D-6E8A-4147-A177-3AD203B41FA5}">
                      <a16:colId xmlns:a16="http://schemas.microsoft.com/office/drawing/2014/main" val="144590675"/>
                    </a:ext>
                  </a:extLst>
                </a:gridCol>
                <a:gridCol w="619760">
                  <a:extLst>
                    <a:ext uri="{9D8B030D-6E8A-4147-A177-3AD203B41FA5}">
                      <a16:colId xmlns:a16="http://schemas.microsoft.com/office/drawing/2014/main" val="4293243315"/>
                    </a:ext>
                  </a:extLst>
                </a:gridCol>
                <a:gridCol w="629920">
                  <a:extLst>
                    <a:ext uri="{9D8B030D-6E8A-4147-A177-3AD203B41FA5}">
                      <a16:colId xmlns:a16="http://schemas.microsoft.com/office/drawing/2014/main" val="3780974236"/>
                    </a:ext>
                  </a:extLst>
                </a:gridCol>
                <a:gridCol w="660400">
                  <a:extLst>
                    <a:ext uri="{9D8B030D-6E8A-4147-A177-3AD203B41FA5}">
                      <a16:colId xmlns:a16="http://schemas.microsoft.com/office/drawing/2014/main" val="2274859140"/>
                    </a:ext>
                  </a:extLst>
                </a:gridCol>
                <a:gridCol w="508000">
                  <a:extLst>
                    <a:ext uri="{9D8B030D-6E8A-4147-A177-3AD203B41FA5}">
                      <a16:colId xmlns:a16="http://schemas.microsoft.com/office/drawing/2014/main" val="533626630"/>
                    </a:ext>
                  </a:extLst>
                </a:gridCol>
                <a:gridCol w="518160">
                  <a:extLst>
                    <a:ext uri="{9D8B030D-6E8A-4147-A177-3AD203B41FA5}">
                      <a16:colId xmlns:a16="http://schemas.microsoft.com/office/drawing/2014/main" val="3570558765"/>
                    </a:ext>
                  </a:extLst>
                </a:gridCol>
                <a:gridCol w="579119">
                  <a:extLst>
                    <a:ext uri="{9D8B030D-6E8A-4147-A177-3AD203B41FA5}">
                      <a16:colId xmlns:a16="http://schemas.microsoft.com/office/drawing/2014/main" val="2956212130"/>
                    </a:ext>
                  </a:extLst>
                </a:gridCol>
              </a:tblGrid>
              <a:tr h="188447">
                <a:tc gridSpan="3">
                  <a:txBody>
                    <a:bodyPr/>
                    <a:lstStyle/>
                    <a:p>
                      <a:pPr algn="r">
                        <a:lnSpc>
                          <a:spcPct val="107000"/>
                        </a:lnSpc>
                        <a:spcAft>
                          <a:spcPts val="0"/>
                        </a:spcAft>
                      </a:pPr>
                      <a:r>
                        <a:rPr lang="sl-SI" sz="1200" dirty="0">
                          <a:effectLst/>
                        </a:rPr>
                        <a:t>v mio EUR</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sl-SI"/>
                    </a:p>
                  </a:txBody>
                  <a:tcPr/>
                </a:tc>
                <a:tc hMerge="1">
                  <a:txBody>
                    <a:bodyPr/>
                    <a:lstStyle/>
                    <a:p>
                      <a:endParaRPr lang="sl-SI"/>
                    </a:p>
                  </a:txBody>
                  <a:tcPr/>
                </a:tc>
                <a:tc gridSpan="2">
                  <a:txBody>
                    <a:bodyPr/>
                    <a:lstStyle/>
                    <a:p>
                      <a:pPr algn="ctr">
                        <a:lnSpc>
                          <a:spcPct val="107000"/>
                        </a:lnSpc>
                        <a:spcAft>
                          <a:spcPts val="0"/>
                        </a:spcAft>
                      </a:pPr>
                      <a:r>
                        <a:rPr lang="sl-SI" sz="1200" dirty="0">
                          <a:effectLst/>
                        </a:rPr>
                        <a:t>ESRR</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sl-SI"/>
                    </a:p>
                  </a:txBody>
                  <a:tcPr/>
                </a:tc>
                <a:tc gridSpan="2">
                  <a:txBody>
                    <a:bodyPr/>
                    <a:lstStyle/>
                    <a:p>
                      <a:pPr algn="ctr">
                        <a:lnSpc>
                          <a:spcPct val="107000"/>
                        </a:lnSpc>
                        <a:spcAft>
                          <a:spcPts val="0"/>
                        </a:spcAft>
                      </a:pPr>
                      <a:r>
                        <a:rPr lang="sl-SI" sz="1200" dirty="0">
                          <a:effectLst/>
                        </a:rPr>
                        <a:t>ESS</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sl-SI"/>
                    </a:p>
                  </a:txBody>
                  <a:tcPr/>
                </a:tc>
                <a:tc>
                  <a:txBody>
                    <a:bodyPr/>
                    <a:lstStyle/>
                    <a:p>
                      <a:pPr algn="ctr">
                        <a:lnSpc>
                          <a:spcPct val="107000"/>
                        </a:lnSpc>
                        <a:spcAft>
                          <a:spcPts val="0"/>
                        </a:spcAft>
                      </a:pPr>
                      <a:r>
                        <a:rPr lang="sl-SI" sz="1200" dirty="0">
                          <a:effectLst/>
                        </a:rPr>
                        <a:t>KS</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sl-SI" sz="1200" dirty="0">
                          <a:effectLst/>
                        </a:rPr>
                        <a:t>SPP</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sl-SI" sz="1200" dirty="0">
                          <a:effectLst/>
                        </a:rPr>
                        <a:t>Skupna vsota</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5938400"/>
                  </a:ext>
                </a:extLst>
              </a:tr>
              <a:tr h="565340">
                <a:tc>
                  <a:txBody>
                    <a:bodyPr/>
                    <a:lstStyle/>
                    <a:p>
                      <a:pPr algn="ctr">
                        <a:lnSpc>
                          <a:spcPct val="107000"/>
                        </a:lnSpc>
                        <a:spcAft>
                          <a:spcPts val="0"/>
                        </a:spcAft>
                      </a:pPr>
                      <a:r>
                        <a:rPr lang="sl-SI" sz="1050" dirty="0">
                          <a:effectLst/>
                        </a:rPr>
                        <a:t>Cilj politike - krajše</a:t>
                      </a:r>
                      <a:endParaRPr lang="sl-SI"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2F2F2"/>
                    </a:solidFill>
                  </a:tcPr>
                </a:tc>
                <a:tc>
                  <a:txBody>
                    <a:bodyPr/>
                    <a:lstStyle/>
                    <a:p>
                      <a:pPr algn="ctr">
                        <a:lnSpc>
                          <a:spcPct val="107000"/>
                        </a:lnSpc>
                        <a:spcAft>
                          <a:spcPts val="0"/>
                        </a:spcAft>
                      </a:pPr>
                      <a:r>
                        <a:rPr lang="sl-SI" sz="1050" dirty="0">
                          <a:effectLst/>
                        </a:rPr>
                        <a:t>Številka PN</a:t>
                      </a:r>
                      <a:endParaRPr lang="sl-SI"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2F2F2"/>
                    </a:solidFill>
                  </a:tcPr>
                </a:tc>
                <a:tc>
                  <a:txBody>
                    <a:bodyPr/>
                    <a:lstStyle/>
                    <a:p>
                      <a:pPr>
                        <a:lnSpc>
                          <a:spcPct val="107000"/>
                        </a:lnSpc>
                        <a:spcAft>
                          <a:spcPts val="0"/>
                        </a:spcAft>
                      </a:pPr>
                      <a:r>
                        <a:rPr lang="sl-SI" sz="1050" dirty="0">
                          <a:effectLst/>
                        </a:rPr>
                        <a:t>Program EKP 21-27: PN</a:t>
                      </a:r>
                      <a:endParaRPr lang="sl-SI"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2F2F2"/>
                    </a:solidFill>
                  </a:tcPr>
                </a:tc>
                <a:tc>
                  <a:txBody>
                    <a:bodyPr/>
                    <a:lstStyle/>
                    <a:p>
                      <a:pPr algn="ctr">
                        <a:lnSpc>
                          <a:spcPct val="107000"/>
                        </a:lnSpc>
                        <a:spcAft>
                          <a:spcPts val="0"/>
                        </a:spcAft>
                      </a:pPr>
                      <a:r>
                        <a:rPr lang="sl-SI" sz="1050" dirty="0">
                          <a:effectLst/>
                        </a:rPr>
                        <a:t>VZHOD</a:t>
                      </a:r>
                      <a:endParaRPr lang="sl-SI"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2F2F2"/>
                    </a:solidFill>
                  </a:tcPr>
                </a:tc>
                <a:tc>
                  <a:txBody>
                    <a:bodyPr/>
                    <a:lstStyle/>
                    <a:p>
                      <a:pPr algn="ctr">
                        <a:lnSpc>
                          <a:spcPct val="107000"/>
                        </a:lnSpc>
                        <a:spcAft>
                          <a:spcPts val="0"/>
                        </a:spcAft>
                      </a:pPr>
                      <a:r>
                        <a:rPr lang="sl-SI" sz="1050">
                          <a:effectLst/>
                        </a:rPr>
                        <a:t>ZAHOD</a:t>
                      </a:r>
                      <a:endParaRPr lang="sl-SI"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2F2F2"/>
                    </a:solidFill>
                  </a:tcPr>
                </a:tc>
                <a:tc>
                  <a:txBody>
                    <a:bodyPr/>
                    <a:lstStyle/>
                    <a:p>
                      <a:pPr algn="ctr">
                        <a:lnSpc>
                          <a:spcPct val="107000"/>
                        </a:lnSpc>
                        <a:spcAft>
                          <a:spcPts val="0"/>
                        </a:spcAft>
                      </a:pPr>
                      <a:r>
                        <a:rPr lang="sl-SI" sz="1050" dirty="0">
                          <a:effectLst/>
                        </a:rPr>
                        <a:t>VZHOD</a:t>
                      </a:r>
                      <a:endParaRPr lang="sl-SI"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2F2F2"/>
                    </a:solidFill>
                  </a:tcPr>
                </a:tc>
                <a:tc>
                  <a:txBody>
                    <a:bodyPr/>
                    <a:lstStyle/>
                    <a:p>
                      <a:pPr algn="ctr">
                        <a:lnSpc>
                          <a:spcPct val="107000"/>
                        </a:lnSpc>
                        <a:spcAft>
                          <a:spcPts val="0"/>
                        </a:spcAft>
                      </a:pPr>
                      <a:r>
                        <a:rPr lang="sl-SI" sz="1050" dirty="0">
                          <a:effectLst/>
                        </a:rPr>
                        <a:t>ZAHOD</a:t>
                      </a:r>
                      <a:endParaRPr lang="sl-SI"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2F2F2"/>
                    </a:solidFill>
                  </a:tcPr>
                </a:tc>
                <a:tc>
                  <a:txBody>
                    <a:bodyPr/>
                    <a:lstStyle/>
                    <a:p>
                      <a:pPr algn="ctr">
                        <a:lnSpc>
                          <a:spcPct val="107000"/>
                        </a:lnSpc>
                        <a:spcAft>
                          <a:spcPts val="0"/>
                        </a:spcAft>
                      </a:pPr>
                      <a:r>
                        <a:rPr lang="sl-SI" sz="1050" dirty="0">
                          <a:effectLst/>
                        </a:rPr>
                        <a:t>SLO</a:t>
                      </a:r>
                      <a:endParaRPr lang="sl-SI"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2F2F2"/>
                    </a:solidFill>
                  </a:tcPr>
                </a:tc>
                <a:tc>
                  <a:txBody>
                    <a:bodyPr/>
                    <a:lstStyle/>
                    <a:p>
                      <a:pPr algn="ctr">
                        <a:lnSpc>
                          <a:spcPct val="107000"/>
                        </a:lnSpc>
                        <a:spcAft>
                          <a:spcPts val="0"/>
                        </a:spcAft>
                      </a:pPr>
                      <a:r>
                        <a:rPr lang="sl-SI" sz="1050" dirty="0">
                          <a:effectLst/>
                        </a:rPr>
                        <a:t>VZHOD</a:t>
                      </a:r>
                      <a:endParaRPr lang="sl-SI"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2F2F2"/>
                    </a:solidFill>
                  </a:tcPr>
                </a:tc>
                <a:tc vMerge="1">
                  <a:txBody>
                    <a:bodyPr/>
                    <a:lstStyle/>
                    <a:p>
                      <a:endParaRPr lang="sl-SI"/>
                    </a:p>
                  </a:txBody>
                  <a:tcPr/>
                </a:tc>
                <a:extLst>
                  <a:ext uri="{0D108BD9-81ED-4DB2-BD59-A6C34878D82A}">
                    <a16:rowId xmlns:a16="http://schemas.microsoft.com/office/drawing/2014/main" val="177803313"/>
                  </a:ext>
                </a:extLst>
              </a:tr>
              <a:tr h="826871">
                <a:tc>
                  <a:txBody>
                    <a:bodyPr/>
                    <a:lstStyle/>
                    <a:p>
                      <a:pPr algn="ctr">
                        <a:lnSpc>
                          <a:spcPct val="107000"/>
                        </a:lnSpc>
                        <a:spcAft>
                          <a:spcPts val="0"/>
                        </a:spcAft>
                      </a:pPr>
                      <a:r>
                        <a:rPr lang="sl-SI" sz="1050" dirty="0" smtClean="0">
                          <a:effectLst/>
                        </a:rPr>
                        <a:t>CP5-bližje državljanom</a:t>
                      </a:r>
                      <a:endParaRPr lang="sl-SI"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ts val="1300"/>
                        </a:lnSpc>
                        <a:spcAft>
                          <a:spcPts val="0"/>
                        </a:spcAft>
                      </a:pPr>
                      <a:r>
                        <a:rPr lang="sl-SI"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Evropa, ki je bliže državljanom, in sicer s spodbujanjem trajnostnega in celostnega razvoja mest, podeželja in obalnih območij ter lokalnih pobud</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67,60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17,63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85,23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614248324"/>
                  </a:ext>
                </a:extLst>
              </a:tr>
              <a:tr h="222117">
                <a:tc gridSpan="3">
                  <a:txBody>
                    <a:bodyPr/>
                    <a:lstStyle/>
                    <a:p>
                      <a:pPr>
                        <a:lnSpc>
                          <a:spcPct val="107000"/>
                        </a:lnSpc>
                        <a:spcAft>
                          <a:spcPts val="0"/>
                        </a:spcAft>
                      </a:pPr>
                      <a:r>
                        <a:rPr lang="sl-SI" sz="1200" dirty="0" smtClean="0">
                          <a:effectLst/>
                        </a:rPr>
                        <a:t>CP5 – bližje državljanom Skupaj</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2F2F2"/>
                    </a:solidFill>
                  </a:tcPr>
                </a:tc>
                <a:tc hMerge="1">
                  <a:txBody>
                    <a:bodyPr/>
                    <a:lstStyle/>
                    <a:p>
                      <a:endParaRPr lang="sl-SI"/>
                    </a:p>
                  </a:txBody>
                  <a:tcPr/>
                </a:tc>
                <a:tc hMerge="1">
                  <a:txBody>
                    <a:bodyPr/>
                    <a:lstStyle/>
                    <a:p>
                      <a:endParaRPr lang="sl-SI"/>
                    </a:p>
                  </a:txBody>
                  <a:tcPr/>
                </a:tc>
                <a:tc>
                  <a:txBody>
                    <a:bodyPr/>
                    <a:lstStyle/>
                    <a:p>
                      <a:pPr algn="ctr">
                        <a:lnSpc>
                          <a:spcPts val="1300"/>
                        </a:lnSpc>
                        <a:spcAft>
                          <a:spcPts val="0"/>
                        </a:spcAft>
                      </a:pPr>
                      <a:r>
                        <a:rPr lang="sl-SI"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67,60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solidFill>
                      <a:srgbClr val="F2F2F2"/>
                    </a:solidFill>
                  </a:tcPr>
                </a:tc>
                <a:tc>
                  <a:txBody>
                    <a:bodyPr/>
                    <a:lstStyle/>
                    <a:p>
                      <a:pPr algn="ctr">
                        <a:lnSpc>
                          <a:spcPts val="1300"/>
                        </a:lnSpc>
                        <a:spcAft>
                          <a:spcPts val="0"/>
                        </a:spcAft>
                      </a:pPr>
                      <a:r>
                        <a:rPr lang="sl-SI"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17,63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solidFill>
                      <a:srgbClr val="F2F2F2"/>
                    </a:solidFill>
                  </a:tcPr>
                </a:tc>
                <a:tc>
                  <a:txBody>
                    <a:bodyPr/>
                    <a:lstStyle/>
                    <a:p>
                      <a:pPr algn="ctr">
                        <a:lnSpc>
                          <a:spcPts val="1300"/>
                        </a:lnSpc>
                        <a:spcAft>
                          <a:spcPts val="0"/>
                        </a:spcAft>
                      </a:pPr>
                      <a:r>
                        <a:rPr lang="sl-SI"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solidFill>
                      <a:srgbClr val="F2F2F2"/>
                    </a:solidFill>
                  </a:tcPr>
                </a:tc>
                <a:tc>
                  <a:txBody>
                    <a:bodyPr/>
                    <a:lstStyle/>
                    <a:p>
                      <a:pPr algn="ctr">
                        <a:lnSpc>
                          <a:spcPts val="1300"/>
                        </a:lnSpc>
                        <a:spcAft>
                          <a:spcPts val="0"/>
                        </a:spcAft>
                      </a:pPr>
                      <a:r>
                        <a:rPr lang="sl-SI"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solidFill>
                      <a:srgbClr val="F2F2F2"/>
                    </a:solidFill>
                  </a:tcPr>
                </a:tc>
                <a:tc>
                  <a:txBody>
                    <a:bodyPr/>
                    <a:lstStyle/>
                    <a:p>
                      <a:pPr algn="ctr">
                        <a:lnSpc>
                          <a:spcPts val="1300"/>
                        </a:lnSpc>
                        <a:spcAft>
                          <a:spcPts val="0"/>
                        </a:spcAft>
                      </a:pPr>
                      <a:r>
                        <a:rPr lang="sl-SI"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solidFill>
                      <a:srgbClr val="F2F2F2"/>
                    </a:solidFill>
                  </a:tcPr>
                </a:tc>
                <a:tc>
                  <a:txBody>
                    <a:bodyPr/>
                    <a:lstStyle/>
                    <a:p>
                      <a:pPr algn="ctr">
                        <a:lnSpc>
                          <a:spcPts val="1300"/>
                        </a:lnSpc>
                        <a:spcAft>
                          <a:spcPts val="0"/>
                        </a:spcAft>
                      </a:pPr>
                      <a:r>
                        <a:rPr lang="sl-SI"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solidFill>
                      <a:srgbClr val="F2F2F2"/>
                    </a:solidFill>
                  </a:tcPr>
                </a:tc>
                <a:tc>
                  <a:txBody>
                    <a:bodyPr/>
                    <a:lstStyle/>
                    <a:p>
                      <a:pPr algn="ctr">
                        <a:lnSpc>
                          <a:spcPts val="1300"/>
                        </a:lnSpc>
                        <a:spcAft>
                          <a:spcPts val="0"/>
                        </a:spcAft>
                      </a:pPr>
                      <a:r>
                        <a:rPr lang="sl-SI"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85,23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solidFill>
                      <a:srgbClr val="F2F2F2"/>
                    </a:solidFill>
                  </a:tcPr>
                </a:tc>
                <a:extLst>
                  <a:ext uri="{0D108BD9-81ED-4DB2-BD59-A6C34878D82A}">
                    <a16:rowId xmlns:a16="http://schemas.microsoft.com/office/drawing/2014/main" val="63933483"/>
                  </a:ext>
                </a:extLst>
              </a:tr>
            </a:tbl>
          </a:graphicData>
        </a:graphic>
      </p:graphicFrame>
      <p:sp>
        <p:nvSpPr>
          <p:cNvPr id="14"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Tree>
    <p:extLst>
      <p:ext uri="{BB962C8B-B14F-4D97-AF65-F5344CB8AC3E}">
        <p14:creationId xmlns:p14="http://schemas.microsoft.com/office/powerpoint/2010/main" val="582414998"/>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lika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9887" y="442607"/>
            <a:ext cx="2789853" cy="585298"/>
          </a:xfrm>
          <a:prstGeom prst="rect">
            <a:avLst/>
          </a:prstGeom>
        </p:spPr>
      </p:pic>
      <p:sp>
        <p:nvSpPr>
          <p:cNvPr id="6" name="Naslov 1"/>
          <p:cNvSpPr txBox="1">
            <a:spLocks/>
          </p:cNvSpPr>
          <p:nvPr/>
        </p:nvSpPr>
        <p:spPr>
          <a:xfrm>
            <a:off x="0" y="638150"/>
            <a:ext cx="8887486" cy="779511"/>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pl-PL" sz="3200" dirty="0">
                <a:ln>
                  <a:solidFill>
                    <a:prstClr val="white"/>
                  </a:solidFill>
                </a:ln>
                <a:solidFill>
                  <a:prstClr val="white"/>
                </a:solidFill>
                <a:effectLst>
                  <a:outerShdw blurRad="38100" dist="38100" dir="2700000" algn="tl">
                    <a:srgbClr val="000000">
                      <a:alpha val="43137"/>
                    </a:srgbClr>
                  </a:outerShdw>
                </a:effectLst>
                <a:cs typeface="Arial"/>
              </a:rPr>
              <a:t>   Cilj politike 6: EVROPA ZA PRAVIČNI PREHOD</a:t>
            </a:r>
            <a:endParaRPr lang="sl-SI" sz="2800" dirty="0">
              <a:ln>
                <a:solidFill>
                  <a:prstClr val="white"/>
                </a:solidFill>
              </a:ln>
              <a:solidFill>
                <a:schemeClr val="accent4">
                  <a:lumMod val="20000"/>
                  <a:lumOff val="80000"/>
                </a:schemeClr>
              </a:solidFill>
              <a:cs typeface="Calibri" panose="020F0502020204030204" pitchFamily="34" charset="0"/>
            </a:endParaRPr>
          </a:p>
        </p:txBody>
      </p:sp>
      <p:sp>
        <p:nvSpPr>
          <p:cNvPr id="12" name="PoljeZBesedilom 11"/>
          <p:cNvSpPr txBox="1"/>
          <p:nvPr/>
        </p:nvSpPr>
        <p:spPr>
          <a:xfrm>
            <a:off x="256998" y="1417661"/>
            <a:ext cx="8419642" cy="369332"/>
          </a:xfrm>
          <a:prstGeom prst="rect">
            <a:avLst/>
          </a:prstGeom>
          <a:solidFill>
            <a:schemeClr val="bg1">
              <a:lumMod val="95000"/>
            </a:schemeClr>
          </a:solidFill>
        </p:spPr>
        <p:txBody>
          <a:bodyPr wrap="square" rtlCol="0">
            <a:spAutoFit/>
          </a:bodyPr>
          <a:lstStyle/>
          <a:p>
            <a:pPr lvl="0">
              <a:defRPr/>
            </a:pPr>
            <a:r>
              <a:rPr lang="sl-SI" b="1" dirty="0">
                <a:solidFill>
                  <a:prstClr val="white">
                    <a:lumMod val="50000"/>
                  </a:prstClr>
                </a:solidFill>
              </a:rPr>
              <a:t>Sklad za pravični prehod </a:t>
            </a:r>
            <a:r>
              <a:rPr lang="sl-SI" dirty="0">
                <a:solidFill>
                  <a:prstClr val="white">
                    <a:lumMod val="50000"/>
                  </a:prstClr>
                </a:solidFill>
              </a:rPr>
              <a:t>za </a:t>
            </a:r>
            <a:r>
              <a:rPr lang="it-IT" dirty="0" err="1">
                <a:solidFill>
                  <a:prstClr val="white">
                    <a:lumMod val="50000"/>
                  </a:prstClr>
                </a:solidFill>
              </a:rPr>
              <a:t>dve</a:t>
            </a:r>
            <a:r>
              <a:rPr lang="it-IT" dirty="0">
                <a:solidFill>
                  <a:prstClr val="white">
                    <a:lumMod val="50000"/>
                  </a:prstClr>
                </a:solidFill>
              </a:rPr>
              <a:t> </a:t>
            </a:r>
            <a:r>
              <a:rPr lang="it-IT" dirty="0" err="1">
                <a:solidFill>
                  <a:prstClr val="white">
                    <a:lumMod val="50000"/>
                  </a:prstClr>
                </a:solidFill>
              </a:rPr>
              <a:t>premogovni</a:t>
            </a:r>
            <a:r>
              <a:rPr lang="it-IT" dirty="0">
                <a:solidFill>
                  <a:prstClr val="white">
                    <a:lumMod val="50000"/>
                  </a:prstClr>
                </a:solidFill>
              </a:rPr>
              <a:t> </a:t>
            </a:r>
            <a:r>
              <a:rPr lang="it-IT" dirty="0" err="1">
                <a:solidFill>
                  <a:prstClr val="white">
                    <a:lumMod val="50000"/>
                  </a:prstClr>
                </a:solidFill>
              </a:rPr>
              <a:t>regiji</a:t>
            </a:r>
            <a:r>
              <a:rPr lang="sl-SI" dirty="0">
                <a:solidFill>
                  <a:prstClr val="white">
                    <a:lumMod val="50000"/>
                  </a:prstClr>
                </a:solidFill>
              </a:rPr>
              <a:t>:</a:t>
            </a:r>
            <a:r>
              <a:rPr lang="it-IT" dirty="0">
                <a:solidFill>
                  <a:prstClr val="white">
                    <a:lumMod val="50000"/>
                  </a:prstClr>
                </a:solidFill>
              </a:rPr>
              <a:t> </a:t>
            </a:r>
            <a:r>
              <a:rPr lang="it-IT" dirty="0" err="1">
                <a:solidFill>
                  <a:prstClr val="white">
                    <a:lumMod val="50000"/>
                  </a:prstClr>
                </a:solidFill>
              </a:rPr>
              <a:t>Savinjsko-Šaleško</a:t>
            </a:r>
            <a:r>
              <a:rPr lang="it-IT" dirty="0">
                <a:solidFill>
                  <a:prstClr val="white">
                    <a:lumMod val="50000"/>
                  </a:prstClr>
                </a:solidFill>
              </a:rPr>
              <a:t> ter </a:t>
            </a:r>
            <a:r>
              <a:rPr lang="it-IT" dirty="0" err="1">
                <a:solidFill>
                  <a:prstClr val="white">
                    <a:lumMod val="50000"/>
                  </a:prstClr>
                </a:solidFill>
              </a:rPr>
              <a:t>Zasavsko</a:t>
            </a:r>
            <a:r>
              <a:rPr lang="sl-SI" dirty="0">
                <a:solidFill>
                  <a:prstClr val="white">
                    <a:lumMod val="50000"/>
                  </a:prstClr>
                </a:solidFill>
              </a:rPr>
              <a:t> regijo.</a:t>
            </a:r>
            <a:endParaRPr kumimoji="0" lang="sl-SI"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graphicFrame>
        <p:nvGraphicFramePr>
          <p:cNvPr id="7" name="Diagram 6"/>
          <p:cNvGraphicFramePr/>
          <p:nvPr>
            <p:extLst>
              <p:ext uri="{D42A27DB-BD31-4B8C-83A1-F6EECF244321}">
                <p14:modId xmlns:p14="http://schemas.microsoft.com/office/powerpoint/2010/main" val="4270849295"/>
              </p:ext>
            </p:extLst>
          </p:nvPr>
        </p:nvGraphicFramePr>
        <p:xfrm>
          <a:off x="844779" y="2011681"/>
          <a:ext cx="9506762" cy="4275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Slika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54532" y="4937759"/>
            <a:ext cx="1656029" cy="1685601"/>
          </a:xfrm>
          <a:prstGeom prst="rect">
            <a:avLst/>
          </a:prstGeom>
        </p:spPr>
      </p:pic>
    </p:spTree>
    <p:extLst>
      <p:ext uri="{BB962C8B-B14F-4D97-AF65-F5344CB8AC3E}">
        <p14:creationId xmlns:p14="http://schemas.microsoft.com/office/powerpoint/2010/main" val="3023473630"/>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lika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448647" y="2190112"/>
            <a:ext cx="3457804" cy="1269916"/>
          </a:xfrm>
          <a:prstGeom prst="rect">
            <a:avLst/>
          </a:prstGeom>
        </p:spPr>
      </p:pic>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9887" y="442607"/>
            <a:ext cx="2789853" cy="585298"/>
          </a:xfrm>
          <a:prstGeom prst="rect">
            <a:avLst/>
          </a:prstGeom>
        </p:spPr>
      </p:pic>
      <p:sp>
        <p:nvSpPr>
          <p:cNvPr id="6" name="Naslov 1"/>
          <p:cNvSpPr txBox="1">
            <a:spLocks/>
          </p:cNvSpPr>
          <p:nvPr/>
        </p:nvSpPr>
        <p:spPr>
          <a:xfrm>
            <a:off x="0" y="638150"/>
            <a:ext cx="8887486" cy="779511"/>
          </a:xfrm>
          <a:prstGeom prst="rect">
            <a:avLst/>
          </a:prstGeom>
          <a:solidFill>
            <a:srgbClr val="19686C"/>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pl-PL" sz="3200" dirty="0">
                <a:ln>
                  <a:solidFill>
                    <a:prstClr val="white"/>
                  </a:solidFill>
                </a:ln>
                <a:solidFill>
                  <a:prstClr val="white"/>
                </a:solidFill>
                <a:effectLst>
                  <a:outerShdw blurRad="38100" dist="38100" dir="2700000" algn="tl">
                    <a:srgbClr val="000000">
                      <a:alpha val="43137"/>
                    </a:srgbClr>
                  </a:outerShdw>
                </a:effectLst>
                <a:cs typeface="Arial"/>
              </a:rPr>
              <a:t>   Cilj politike 6: EVROPA ZA PRAVIČNI PREHOD</a:t>
            </a:r>
            <a:endParaRPr lang="sl-SI" sz="2800" dirty="0">
              <a:ln>
                <a:solidFill>
                  <a:prstClr val="white"/>
                </a:solidFill>
              </a:ln>
              <a:solidFill>
                <a:schemeClr val="accent4">
                  <a:lumMod val="20000"/>
                  <a:lumOff val="80000"/>
                </a:schemeClr>
              </a:solidFill>
              <a:cs typeface="Calibri" panose="020F0502020204030204" pitchFamily="34" charset="0"/>
            </a:endParaRPr>
          </a:p>
        </p:txBody>
      </p:sp>
      <p:sp>
        <p:nvSpPr>
          <p:cNvPr id="12" name="PoljeZBesedilom 11"/>
          <p:cNvSpPr txBox="1"/>
          <p:nvPr/>
        </p:nvSpPr>
        <p:spPr>
          <a:xfrm>
            <a:off x="256998" y="1417661"/>
            <a:ext cx="8419642" cy="369332"/>
          </a:xfrm>
          <a:prstGeom prst="rect">
            <a:avLst/>
          </a:prstGeom>
          <a:solidFill>
            <a:schemeClr val="bg1">
              <a:lumMod val="95000"/>
            </a:schemeClr>
          </a:solidFill>
        </p:spPr>
        <p:txBody>
          <a:bodyPr wrap="square" rtlCol="0">
            <a:spAutoFit/>
          </a:bodyPr>
          <a:lstStyle/>
          <a:p>
            <a:pPr lvl="0">
              <a:defRPr/>
            </a:pPr>
            <a:r>
              <a:rPr lang="sl-SI" b="1" dirty="0" smtClean="0">
                <a:solidFill>
                  <a:prstClr val="white">
                    <a:lumMod val="50000"/>
                  </a:prstClr>
                </a:solidFill>
              </a:rPr>
              <a:t>Sklad za pravični prehod </a:t>
            </a:r>
            <a:r>
              <a:rPr lang="sl-SI" dirty="0" smtClean="0">
                <a:solidFill>
                  <a:prstClr val="white">
                    <a:lumMod val="50000"/>
                  </a:prstClr>
                </a:solidFill>
              </a:rPr>
              <a:t>za </a:t>
            </a:r>
            <a:r>
              <a:rPr lang="it-IT" dirty="0" err="1" smtClean="0">
                <a:solidFill>
                  <a:prstClr val="white">
                    <a:lumMod val="50000"/>
                  </a:prstClr>
                </a:solidFill>
              </a:rPr>
              <a:t>dve</a:t>
            </a:r>
            <a:r>
              <a:rPr lang="it-IT" dirty="0" smtClean="0">
                <a:solidFill>
                  <a:prstClr val="white">
                    <a:lumMod val="50000"/>
                  </a:prstClr>
                </a:solidFill>
              </a:rPr>
              <a:t> </a:t>
            </a:r>
            <a:r>
              <a:rPr lang="it-IT" dirty="0" err="1" smtClean="0">
                <a:solidFill>
                  <a:prstClr val="white">
                    <a:lumMod val="50000"/>
                  </a:prstClr>
                </a:solidFill>
              </a:rPr>
              <a:t>premogovni</a:t>
            </a:r>
            <a:r>
              <a:rPr lang="it-IT" dirty="0" smtClean="0">
                <a:solidFill>
                  <a:prstClr val="white">
                    <a:lumMod val="50000"/>
                  </a:prstClr>
                </a:solidFill>
              </a:rPr>
              <a:t> </a:t>
            </a:r>
            <a:r>
              <a:rPr lang="it-IT" dirty="0" err="1" smtClean="0">
                <a:solidFill>
                  <a:prstClr val="white">
                    <a:lumMod val="50000"/>
                  </a:prstClr>
                </a:solidFill>
              </a:rPr>
              <a:t>regiji</a:t>
            </a:r>
            <a:r>
              <a:rPr lang="sl-SI" dirty="0" smtClean="0">
                <a:solidFill>
                  <a:prstClr val="white">
                    <a:lumMod val="50000"/>
                  </a:prstClr>
                </a:solidFill>
              </a:rPr>
              <a:t>:</a:t>
            </a:r>
            <a:r>
              <a:rPr lang="it-IT" dirty="0" smtClean="0">
                <a:solidFill>
                  <a:prstClr val="white">
                    <a:lumMod val="50000"/>
                  </a:prstClr>
                </a:solidFill>
              </a:rPr>
              <a:t> </a:t>
            </a:r>
            <a:r>
              <a:rPr lang="it-IT" dirty="0" err="1" smtClean="0">
                <a:solidFill>
                  <a:prstClr val="white">
                    <a:lumMod val="50000"/>
                  </a:prstClr>
                </a:solidFill>
              </a:rPr>
              <a:t>Savinjsko-Šaleško</a:t>
            </a:r>
            <a:r>
              <a:rPr lang="it-IT" dirty="0" smtClean="0">
                <a:solidFill>
                  <a:prstClr val="white">
                    <a:lumMod val="50000"/>
                  </a:prstClr>
                </a:solidFill>
              </a:rPr>
              <a:t> ter </a:t>
            </a:r>
            <a:r>
              <a:rPr lang="it-IT" dirty="0" err="1" smtClean="0">
                <a:solidFill>
                  <a:prstClr val="white">
                    <a:lumMod val="50000"/>
                  </a:prstClr>
                </a:solidFill>
              </a:rPr>
              <a:t>Zasavsko</a:t>
            </a:r>
            <a:r>
              <a:rPr lang="sl-SI" dirty="0" smtClean="0">
                <a:solidFill>
                  <a:prstClr val="white">
                    <a:lumMod val="50000"/>
                  </a:prstClr>
                </a:solidFill>
              </a:rPr>
              <a:t> regijo.</a:t>
            </a:r>
            <a:endParaRPr kumimoji="0" lang="sl-SI"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3" name="Slika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3758" y="1324634"/>
            <a:ext cx="1656029" cy="1685601"/>
          </a:xfrm>
          <a:prstGeom prst="rect">
            <a:avLst/>
          </a:prstGeom>
        </p:spPr>
      </p:pic>
      <p:sp>
        <p:nvSpPr>
          <p:cNvPr id="9" name="PoljeZBesedilom 8"/>
          <p:cNvSpPr txBox="1"/>
          <p:nvPr/>
        </p:nvSpPr>
        <p:spPr>
          <a:xfrm>
            <a:off x="536361" y="2797583"/>
            <a:ext cx="2501154" cy="461665"/>
          </a:xfrm>
          <a:prstGeom prst="rect">
            <a:avLst/>
          </a:prstGeom>
          <a:noFill/>
        </p:spPr>
        <p:txBody>
          <a:bodyPr wrap="square" rtlCol="0">
            <a:spAutoFit/>
          </a:bodyPr>
          <a:lstStyle/>
          <a:p>
            <a:r>
              <a:rPr lang="sl-SI" sz="2400" b="1" dirty="0"/>
              <a:t>FINANČNI OKVIR</a:t>
            </a:r>
          </a:p>
        </p:txBody>
      </p:sp>
      <p:graphicFrame>
        <p:nvGraphicFramePr>
          <p:cNvPr id="13" name="Tabela 12"/>
          <p:cNvGraphicFramePr>
            <a:graphicFrameLocks noGrp="1"/>
          </p:cNvGraphicFramePr>
          <p:nvPr>
            <p:extLst>
              <p:ext uri="{D42A27DB-BD31-4B8C-83A1-F6EECF244321}">
                <p14:modId xmlns:p14="http://schemas.microsoft.com/office/powerpoint/2010/main" val="2208614800"/>
              </p:ext>
            </p:extLst>
          </p:nvPr>
        </p:nvGraphicFramePr>
        <p:xfrm>
          <a:off x="536361" y="3460028"/>
          <a:ext cx="10680278" cy="1803659"/>
        </p:xfrm>
        <a:graphic>
          <a:graphicData uri="http://schemas.openxmlformats.org/drawingml/2006/table">
            <a:tbl>
              <a:tblPr firstRow="1" firstCol="1" bandRow="1">
                <a:tableStyleId>{BDBED569-4797-4DF1-A0F4-6AAB3CD982D8}</a:tableStyleId>
              </a:tblPr>
              <a:tblGrid>
                <a:gridCol w="852191">
                  <a:extLst>
                    <a:ext uri="{9D8B030D-6E8A-4147-A177-3AD203B41FA5}">
                      <a16:colId xmlns:a16="http://schemas.microsoft.com/office/drawing/2014/main" val="2448974716"/>
                    </a:ext>
                  </a:extLst>
                </a:gridCol>
                <a:gridCol w="1507048">
                  <a:extLst>
                    <a:ext uri="{9D8B030D-6E8A-4147-A177-3AD203B41FA5}">
                      <a16:colId xmlns:a16="http://schemas.microsoft.com/office/drawing/2014/main" val="4289848915"/>
                    </a:ext>
                  </a:extLst>
                </a:gridCol>
                <a:gridCol w="4145280">
                  <a:extLst>
                    <a:ext uri="{9D8B030D-6E8A-4147-A177-3AD203B41FA5}">
                      <a16:colId xmlns:a16="http://schemas.microsoft.com/office/drawing/2014/main" val="3937907539"/>
                    </a:ext>
                  </a:extLst>
                </a:gridCol>
                <a:gridCol w="660400">
                  <a:extLst>
                    <a:ext uri="{9D8B030D-6E8A-4147-A177-3AD203B41FA5}">
                      <a16:colId xmlns:a16="http://schemas.microsoft.com/office/drawing/2014/main" val="144590675"/>
                    </a:ext>
                  </a:extLst>
                </a:gridCol>
                <a:gridCol w="619760">
                  <a:extLst>
                    <a:ext uri="{9D8B030D-6E8A-4147-A177-3AD203B41FA5}">
                      <a16:colId xmlns:a16="http://schemas.microsoft.com/office/drawing/2014/main" val="4293243315"/>
                    </a:ext>
                  </a:extLst>
                </a:gridCol>
                <a:gridCol w="629920">
                  <a:extLst>
                    <a:ext uri="{9D8B030D-6E8A-4147-A177-3AD203B41FA5}">
                      <a16:colId xmlns:a16="http://schemas.microsoft.com/office/drawing/2014/main" val="3780974236"/>
                    </a:ext>
                  </a:extLst>
                </a:gridCol>
                <a:gridCol w="660400">
                  <a:extLst>
                    <a:ext uri="{9D8B030D-6E8A-4147-A177-3AD203B41FA5}">
                      <a16:colId xmlns:a16="http://schemas.microsoft.com/office/drawing/2014/main" val="2274859140"/>
                    </a:ext>
                  </a:extLst>
                </a:gridCol>
                <a:gridCol w="508000">
                  <a:extLst>
                    <a:ext uri="{9D8B030D-6E8A-4147-A177-3AD203B41FA5}">
                      <a16:colId xmlns:a16="http://schemas.microsoft.com/office/drawing/2014/main" val="533626630"/>
                    </a:ext>
                  </a:extLst>
                </a:gridCol>
                <a:gridCol w="518160">
                  <a:extLst>
                    <a:ext uri="{9D8B030D-6E8A-4147-A177-3AD203B41FA5}">
                      <a16:colId xmlns:a16="http://schemas.microsoft.com/office/drawing/2014/main" val="3570558765"/>
                    </a:ext>
                  </a:extLst>
                </a:gridCol>
                <a:gridCol w="579119">
                  <a:extLst>
                    <a:ext uri="{9D8B030D-6E8A-4147-A177-3AD203B41FA5}">
                      <a16:colId xmlns:a16="http://schemas.microsoft.com/office/drawing/2014/main" val="2956212130"/>
                    </a:ext>
                  </a:extLst>
                </a:gridCol>
              </a:tblGrid>
              <a:tr h="188447">
                <a:tc gridSpan="3">
                  <a:txBody>
                    <a:bodyPr/>
                    <a:lstStyle/>
                    <a:p>
                      <a:pPr algn="r">
                        <a:lnSpc>
                          <a:spcPct val="107000"/>
                        </a:lnSpc>
                        <a:spcAft>
                          <a:spcPts val="0"/>
                        </a:spcAft>
                      </a:pPr>
                      <a:r>
                        <a:rPr lang="sl-SI" sz="1200" dirty="0">
                          <a:effectLst/>
                        </a:rPr>
                        <a:t>v mio EUR</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sl-SI"/>
                    </a:p>
                  </a:txBody>
                  <a:tcPr/>
                </a:tc>
                <a:tc hMerge="1">
                  <a:txBody>
                    <a:bodyPr/>
                    <a:lstStyle/>
                    <a:p>
                      <a:endParaRPr lang="sl-SI"/>
                    </a:p>
                  </a:txBody>
                  <a:tcPr/>
                </a:tc>
                <a:tc gridSpan="2">
                  <a:txBody>
                    <a:bodyPr/>
                    <a:lstStyle/>
                    <a:p>
                      <a:pPr algn="ctr">
                        <a:lnSpc>
                          <a:spcPct val="107000"/>
                        </a:lnSpc>
                        <a:spcAft>
                          <a:spcPts val="0"/>
                        </a:spcAft>
                      </a:pPr>
                      <a:r>
                        <a:rPr lang="sl-SI" sz="1200" dirty="0">
                          <a:effectLst/>
                        </a:rPr>
                        <a:t>ESRR</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sl-SI"/>
                    </a:p>
                  </a:txBody>
                  <a:tcPr/>
                </a:tc>
                <a:tc gridSpan="2">
                  <a:txBody>
                    <a:bodyPr/>
                    <a:lstStyle/>
                    <a:p>
                      <a:pPr algn="ctr">
                        <a:lnSpc>
                          <a:spcPct val="107000"/>
                        </a:lnSpc>
                        <a:spcAft>
                          <a:spcPts val="0"/>
                        </a:spcAft>
                      </a:pPr>
                      <a:r>
                        <a:rPr lang="sl-SI" sz="1200" dirty="0">
                          <a:effectLst/>
                        </a:rPr>
                        <a:t>ESS</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sl-SI"/>
                    </a:p>
                  </a:txBody>
                  <a:tcPr/>
                </a:tc>
                <a:tc>
                  <a:txBody>
                    <a:bodyPr/>
                    <a:lstStyle/>
                    <a:p>
                      <a:pPr algn="ctr">
                        <a:lnSpc>
                          <a:spcPct val="107000"/>
                        </a:lnSpc>
                        <a:spcAft>
                          <a:spcPts val="0"/>
                        </a:spcAft>
                      </a:pPr>
                      <a:r>
                        <a:rPr lang="sl-SI" sz="1200" dirty="0">
                          <a:effectLst/>
                        </a:rPr>
                        <a:t>KS</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sl-SI" sz="1200" dirty="0">
                          <a:effectLst/>
                        </a:rPr>
                        <a:t>SPP</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sl-SI" sz="1200" dirty="0">
                          <a:effectLst/>
                        </a:rPr>
                        <a:t>Skupna vsota</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5938400"/>
                  </a:ext>
                </a:extLst>
              </a:tr>
              <a:tr h="565340">
                <a:tc>
                  <a:txBody>
                    <a:bodyPr/>
                    <a:lstStyle/>
                    <a:p>
                      <a:pPr algn="ctr">
                        <a:lnSpc>
                          <a:spcPct val="107000"/>
                        </a:lnSpc>
                        <a:spcAft>
                          <a:spcPts val="0"/>
                        </a:spcAft>
                      </a:pPr>
                      <a:r>
                        <a:rPr lang="sl-SI" sz="1050" dirty="0">
                          <a:effectLst/>
                        </a:rPr>
                        <a:t>Cilj politike - krajše</a:t>
                      </a:r>
                      <a:endParaRPr lang="sl-SI"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2F2F2"/>
                    </a:solidFill>
                  </a:tcPr>
                </a:tc>
                <a:tc>
                  <a:txBody>
                    <a:bodyPr/>
                    <a:lstStyle/>
                    <a:p>
                      <a:pPr algn="ctr">
                        <a:lnSpc>
                          <a:spcPct val="107000"/>
                        </a:lnSpc>
                        <a:spcAft>
                          <a:spcPts val="0"/>
                        </a:spcAft>
                      </a:pPr>
                      <a:r>
                        <a:rPr lang="sl-SI" sz="1050" dirty="0">
                          <a:effectLst/>
                        </a:rPr>
                        <a:t>Številka PN</a:t>
                      </a:r>
                      <a:endParaRPr lang="sl-SI"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2F2F2"/>
                    </a:solidFill>
                  </a:tcPr>
                </a:tc>
                <a:tc>
                  <a:txBody>
                    <a:bodyPr/>
                    <a:lstStyle/>
                    <a:p>
                      <a:pPr>
                        <a:lnSpc>
                          <a:spcPct val="107000"/>
                        </a:lnSpc>
                        <a:spcAft>
                          <a:spcPts val="0"/>
                        </a:spcAft>
                      </a:pPr>
                      <a:r>
                        <a:rPr lang="sl-SI" sz="1050" dirty="0">
                          <a:effectLst/>
                        </a:rPr>
                        <a:t>Program EKP 21-27: PN</a:t>
                      </a:r>
                      <a:endParaRPr lang="sl-SI"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2F2F2"/>
                    </a:solidFill>
                  </a:tcPr>
                </a:tc>
                <a:tc>
                  <a:txBody>
                    <a:bodyPr/>
                    <a:lstStyle/>
                    <a:p>
                      <a:pPr algn="ctr">
                        <a:lnSpc>
                          <a:spcPct val="107000"/>
                        </a:lnSpc>
                        <a:spcAft>
                          <a:spcPts val="0"/>
                        </a:spcAft>
                      </a:pPr>
                      <a:r>
                        <a:rPr lang="sl-SI" sz="1050" dirty="0">
                          <a:effectLst/>
                        </a:rPr>
                        <a:t>VZHOD</a:t>
                      </a:r>
                      <a:endParaRPr lang="sl-SI"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2F2F2"/>
                    </a:solidFill>
                  </a:tcPr>
                </a:tc>
                <a:tc>
                  <a:txBody>
                    <a:bodyPr/>
                    <a:lstStyle/>
                    <a:p>
                      <a:pPr algn="ctr">
                        <a:lnSpc>
                          <a:spcPct val="107000"/>
                        </a:lnSpc>
                        <a:spcAft>
                          <a:spcPts val="0"/>
                        </a:spcAft>
                      </a:pPr>
                      <a:r>
                        <a:rPr lang="sl-SI" sz="1050" dirty="0">
                          <a:effectLst/>
                        </a:rPr>
                        <a:t>ZAHOD</a:t>
                      </a:r>
                      <a:endParaRPr lang="sl-SI"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2F2F2"/>
                    </a:solidFill>
                  </a:tcPr>
                </a:tc>
                <a:tc>
                  <a:txBody>
                    <a:bodyPr/>
                    <a:lstStyle/>
                    <a:p>
                      <a:pPr algn="ctr">
                        <a:lnSpc>
                          <a:spcPct val="107000"/>
                        </a:lnSpc>
                        <a:spcAft>
                          <a:spcPts val="0"/>
                        </a:spcAft>
                      </a:pPr>
                      <a:r>
                        <a:rPr lang="sl-SI" sz="1050" dirty="0">
                          <a:effectLst/>
                        </a:rPr>
                        <a:t>VZHOD</a:t>
                      </a:r>
                      <a:endParaRPr lang="sl-SI"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2F2F2"/>
                    </a:solidFill>
                  </a:tcPr>
                </a:tc>
                <a:tc>
                  <a:txBody>
                    <a:bodyPr/>
                    <a:lstStyle/>
                    <a:p>
                      <a:pPr algn="ctr">
                        <a:lnSpc>
                          <a:spcPct val="107000"/>
                        </a:lnSpc>
                        <a:spcAft>
                          <a:spcPts val="0"/>
                        </a:spcAft>
                      </a:pPr>
                      <a:r>
                        <a:rPr lang="sl-SI" sz="1050" dirty="0">
                          <a:effectLst/>
                        </a:rPr>
                        <a:t>ZAHOD</a:t>
                      </a:r>
                      <a:endParaRPr lang="sl-SI"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2F2F2"/>
                    </a:solidFill>
                  </a:tcPr>
                </a:tc>
                <a:tc>
                  <a:txBody>
                    <a:bodyPr/>
                    <a:lstStyle/>
                    <a:p>
                      <a:pPr algn="ctr">
                        <a:lnSpc>
                          <a:spcPct val="107000"/>
                        </a:lnSpc>
                        <a:spcAft>
                          <a:spcPts val="0"/>
                        </a:spcAft>
                      </a:pPr>
                      <a:r>
                        <a:rPr lang="sl-SI" sz="1050" dirty="0">
                          <a:effectLst/>
                        </a:rPr>
                        <a:t>SLO</a:t>
                      </a:r>
                      <a:endParaRPr lang="sl-SI"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2F2F2"/>
                    </a:solidFill>
                  </a:tcPr>
                </a:tc>
                <a:tc>
                  <a:txBody>
                    <a:bodyPr/>
                    <a:lstStyle/>
                    <a:p>
                      <a:pPr algn="ctr">
                        <a:lnSpc>
                          <a:spcPct val="107000"/>
                        </a:lnSpc>
                        <a:spcAft>
                          <a:spcPts val="0"/>
                        </a:spcAft>
                      </a:pPr>
                      <a:r>
                        <a:rPr lang="sl-SI" sz="1050" dirty="0">
                          <a:effectLst/>
                        </a:rPr>
                        <a:t>VZHOD</a:t>
                      </a:r>
                      <a:endParaRPr lang="sl-SI"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2F2F2"/>
                    </a:solidFill>
                  </a:tcPr>
                </a:tc>
                <a:tc vMerge="1">
                  <a:txBody>
                    <a:bodyPr/>
                    <a:lstStyle/>
                    <a:p>
                      <a:endParaRPr lang="sl-SI"/>
                    </a:p>
                  </a:txBody>
                  <a:tcPr/>
                </a:tc>
                <a:extLst>
                  <a:ext uri="{0D108BD9-81ED-4DB2-BD59-A6C34878D82A}">
                    <a16:rowId xmlns:a16="http://schemas.microsoft.com/office/drawing/2014/main" val="177803313"/>
                  </a:ext>
                </a:extLst>
              </a:tr>
              <a:tr h="712412">
                <a:tc>
                  <a:txBody>
                    <a:bodyPr/>
                    <a:lstStyle/>
                    <a:p>
                      <a:pPr algn="ctr">
                        <a:lnSpc>
                          <a:spcPct val="107000"/>
                        </a:lnSpc>
                        <a:spcAft>
                          <a:spcPts val="0"/>
                        </a:spcAft>
                      </a:pPr>
                      <a:r>
                        <a:rPr lang="sl-SI" sz="1050" dirty="0" smtClean="0">
                          <a:effectLst/>
                        </a:rPr>
                        <a:t>CP6-SPP</a:t>
                      </a:r>
                      <a:endParaRPr lang="sl-SI"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ts val="1300"/>
                        </a:lnSpc>
                        <a:spcAft>
                          <a:spcPts val="0"/>
                        </a:spcAft>
                      </a:pPr>
                      <a:r>
                        <a:rPr lang="sl-SI"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Sklad za pravični prehod</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248,38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248,38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614248324"/>
                  </a:ext>
                </a:extLst>
              </a:tr>
              <a:tr h="222117">
                <a:tc gridSpan="3">
                  <a:txBody>
                    <a:bodyPr/>
                    <a:lstStyle/>
                    <a:p>
                      <a:pPr>
                        <a:lnSpc>
                          <a:spcPct val="107000"/>
                        </a:lnSpc>
                        <a:spcAft>
                          <a:spcPts val="0"/>
                        </a:spcAft>
                      </a:pPr>
                      <a:r>
                        <a:rPr lang="sl-SI" sz="1200" dirty="0" smtClean="0">
                          <a:effectLst/>
                        </a:rPr>
                        <a:t>CP6 </a:t>
                      </a:r>
                      <a:r>
                        <a:rPr lang="sl-SI" sz="1200" dirty="0" smtClean="0">
                          <a:effectLst/>
                        </a:rPr>
                        <a:t>– SPP Skupaj</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2F2F2"/>
                    </a:solidFill>
                  </a:tcPr>
                </a:tc>
                <a:tc hMerge="1">
                  <a:txBody>
                    <a:bodyPr/>
                    <a:lstStyle/>
                    <a:p>
                      <a:endParaRPr lang="sl-SI"/>
                    </a:p>
                  </a:txBody>
                  <a:tcPr/>
                </a:tc>
                <a:tc hMerge="1">
                  <a:txBody>
                    <a:bodyPr/>
                    <a:lstStyle/>
                    <a:p>
                      <a:endParaRPr lang="sl-SI"/>
                    </a:p>
                  </a:txBody>
                  <a:tcPr/>
                </a:tc>
                <a:tc>
                  <a:txBody>
                    <a:bodyPr/>
                    <a:lstStyle/>
                    <a:p>
                      <a:pPr algn="ctr">
                        <a:lnSpc>
                          <a:spcPts val="1300"/>
                        </a:lnSpc>
                        <a:spcAft>
                          <a:spcPts val="0"/>
                        </a:spcAft>
                      </a:pPr>
                      <a:r>
                        <a:rPr lang="sl-SI"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solidFill>
                      <a:srgbClr val="F2F2F2"/>
                    </a:solidFill>
                  </a:tcPr>
                </a:tc>
                <a:tc>
                  <a:txBody>
                    <a:bodyPr/>
                    <a:lstStyle/>
                    <a:p>
                      <a:pPr algn="ct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solidFill>
                      <a:srgbClr val="F2F2F2"/>
                    </a:solidFill>
                  </a:tcPr>
                </a:tc>
                <a:tc>
                  <a:txBody>
                    <a:bodyPr/>
                    <a:lstStyle/>
                    <a:p>
                      <a:pPr algn="ct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solidFill>
                      <a:srgbClr val="F2F2F2"/>
                    </a:solidFill>
                  </a:tcPr>
                </a:tc>
                <a:tc>
                  <a:txBody>
                    <a:bodyPr/>
                    <a:lstStyle/>
                    <a:p>
                      <a:pPr algn="ct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solidFill>
                      <a:srgbClr val="F2F2F2"/>
                    </a:solidFill>
                  </a:tcPr>
                </a:tc>
                <a:tc>
                  <a:txBody>
                    <a:bodyPr/>
                    <a:lstStyle/>
                    <a:p>
                      <a:pPr algn="ctr">
                        <a:lnSpc>
                          <a:spcPts val="1300"/>
                        </a:lnSpc>
                        <a:spcAft>
                          <a:spcPts val="0"/>
                        </a:spcAft>
                      </a:pPr>
                      <a:r>
                        <a:rPr lang="sl-SI"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solidFill>
                      <a:srgbClr val="F2F2F2"/>
                    </a:solidFill>
                  </a:tcPr>
                </a:tc>
                <a:tc>
                  <a:txBody>
                    <a:bodyPr/>
                    <a:lstStyle/>
                    <a:p>
                      <a:pPr algn="ctr">
                        <a:lnSpc>
                          <a:spcPts val="1300"/>
                        </a:lnSpc>
                        <a:spcAft>
                          <a:spcPts val="0"/>
                        </a:spcAft>
                      </a:pPr>
                      <a:r>
                        <a:rPr lang="sl-SI"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248,38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solidFill>
                      <a:srgbClr val="F2F2F2"/>
                    </a:solidFill>
                  </a:tcPr>
                </a:tc>
                <a:tc>
                  <a:txBody>
                    <a:bodyPr/>
                    <a:lstStyle/>
                    <a:p>
                      <a:pPr algn="ctr">
                        <a:lnSpc>
                          <a:spcPts val="1300"/>
                        </a:lnSpc>
                        <a:spcAft>
                          <a:spcPts val="0"/>
                        </a:spcAft>
                      </a:pPr>
                      <a:r>
                        <a:rPr lang="sl-SI"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248,38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solidFill>
                      <a:srgbClr val="F2F2F2"/>
                    </a:solidFill>
                  </a:tcPr>
                </a:tc>
                <a:extLst>
                  <a:ext uri="{0D108BD9-81ED-4DB2-BD59-A6C34878D82A}">
                    <a16:rowId xmlns:a16="http://schemas.microsoft.com/office/drawing/2014/main" val="63933483"/>
                  </a:ext>
                </a:extLst>
              </a:tr>
            </a:tbl>
          </a:graphicData>
        </a:graphic>
      </p:graphicFrame>
      <p:sp>
        <p:nvSpPr>
          <p:cNvPr id="14"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Tree>
    <p:extLst>
      <p:ext uri="{BB962C8B-B14F-4D97-AF65-F5344CB8AC3E}">
        <p14:creationId xmlns:p14="http://schemas.microsoft.com/office/powerpoint/2010/main" val="3955719538"/>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10" name="Slika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9887" y="442607"/>
            <a:ext cx="2789853" cy="585298"/>
          </a:xfrm>
          <a:prstGeom prst="rect">
            <a:avLst/>
          </a:prstGeom>
        </p:spPr>
      </p:pic>
      <p:sp>
        <p:nvSpPr>
          <p:cNvPr id="6" name="Naslov 1"/>
          <p:cNvSpPr txBox="1">
            <a:spLocks/>
          </p:cNvSpPr>
          <p:nvPr/>
        </p:nvSpPr>
        <p:spPr>
          <a:xfrm>
            <a:off x="-1" y="638150"/>
            <a:ext cx="9490469" cy="779511"/>
          </a:xfrm>
          <a:prstGeom prst="rect">
            <a:avLst/>
          </a:prstGeom>
          <a:solidFill>
            <a:srgbClr val="19686C"/>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pl-PL" sz="3200" dirty="0">
                <a:ln>
                  <a:solidFill>
                    <a:prstClr val="white"/>
                  </a:solidFill>
                </a:ln>
                <a:solidFill>
                  <a:prstClr val="white"/>
                </a:solidFill>
                <a:effectLst>
                  <a:outerShdw blurRad="38100" dist="38100" dir="2700000" algn="tl">
                    <a:srgbClr val="000000">
                      <a:alpha val="43137"/>
                    </a:srgbClr>
                  </a:outerShdw>
                </a:effectLst>
                <a:cs typeface="Arial"/>
              </a:rPr>
              <a:t>  </a:t>
            </a:r>
            <a:r>
              <a:rPr lang="pl-PL" sz="3200" dirty="0" smtClean="0">
                <a:ln>
                  <a:solidFill>
                    <a:prstClr val="white"/>
                  </a:solidFill>
                </a:ln>
                <a:solidFill>
                  <a:prstClr val="white"/>
                </a:solidFill>
                <a:effectLst>
                  <a:outerShdw blurRad="38100" dist="38100" dir="2700000" algn="tl">
                    <a:srgbClr val="000000">
                      <a:alpha val="43137"/>
                    </a:srgbClr>
                  </a:outerShdw>
                </a:effectLst>
                <a:cs typeface="Arial"/>
              </a:rPr>
              <a:t>Trajnostni </a:t>
            </a:r>
            <a:r>
              <a:rPr lang="pl-PL" sz="3200" dirty="0">
                <a:ln>
                  <a:solidFill>
                    <a:prstClr val="white"/>
                  </a:solidFill>
                </a:ln>
                <a:solidFill>
                  <a:prstClr val="white"/>
                </a:solidFill>
                <a:effectLst>
                  <a:outerShdw blurRad="38100" dist="38100" dir="2700000" algn="tl">
                    <a:srgbClr val="000000">
                      <a:alpha val="43137"/>
                    </a:srgbClr>
                  </a:outerShdw>
                </a:effectLst>
                <a:cs typeface="Arial"/>
              </a:rPr>
              <a:t>razvoj mest – mehanizem CTN </a:t>
            </a:r>
            <a:endParaRPr lang="sl-SI" sz="2800" dirty="0">
              <a:ln>
                <a:solidFill>
                  <a:prstClr val="white"/>
                </a:solidFill>
              </a:ln>
              <a:solidFill>
                <a:schemeClr val="accent4">
                  <a:lumMod val="20000"/>
                  <a:lumOff val="80000"/>
                </a:schemeClr>
              </a:solidFill>
              <a:cs typeface="Calibri" panose="020F0502020204030204" pitchFamily="34" charset="0"/>
            </a:endParaRPr>
          </a:p>
        </p:txBody>
      </p:sp>
      <p:sp>
        <p:nvSpPr>
          <p:cNvPr id="12" name="PoljeZBesedilom 11"/>
          <p:cNvSpPr txBox="1"/>
          <p:nvPr/>
        </p:nvSpPr>
        <p:spPr>
          <a:xfrm>
            <a:off x="256998" y="1417661"/>
            <a:ext cx="8601252" cy="369332"/>
          </a:xfrm>
          <a:prstGeom prst="rect">
            <a:avLst/>
          </a:prstGeom>
          <a:solidFill>
            <a:schemeClr val="bg1">
              <a:lumMod val="95000"/>
            </a:schemeClr>
          </a:solidFill>
        </p:spPr>
        <p:txBody>
          <a:bodyPr wrap="square" rtlCol="0">
            <a:spAutoFit/>
          </a:bodyPr>
          <a:lstStyle/>
          <a:p>
            <a:pPr lvl="0">
              <a:defRPr/>
            </a:pPr>
            <a:r>
              <a:rPr lang="sl-SI" b="1" dirty="0">
                <a:solidFill>
                  <a:prstClr val="white">
                    <a:lumMod val="50000"/>
                  </a:prstClr>
                </a:solidFill>
                <a:latin typeface="Calibri" panose="020F0502020204030204"/>
              </a:rPr>
              <a:t>I</a:t>
            </a:r>
            <a:r>
              <a:rPr kumimoji="0" lang="sl-SI" sz="1800" b="1" i="0" u="none" strike="noStrike" kern="1200" cap="none" spc="0" normalizeH="0" baseline="0" noProof="0" dirty="0" err="1" smtClean="0">
                <a:ln>
                  <a:noFill/>
                </a:ln>
                <a:solidFill>
                  <a:prstClr val="white">
                    <a:lumMod val="50000"/>
                  </a:prstClr>
                </a:solidFill>
                <a:effectLst/>
                <a:uLnTx/>
                <a:uFillTx/>
                <a:latin typeface="Calibri" panose="020F0502020204030204"/>
                <a:ea typeface="+mn-ea"/>
                <a:cs typeface="+mn-cs"/>
              </a:rPr>
              <a:t>ndikativna</a:t>
            </a:r>
            <a:r>
              <a:rPr kumimoji="0" lang="sl-SI" sz="1800" b="1"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rPr>
              <a:t> finančna alokacija </a:t>
            </a:r>
            <a:r>
              <a:rPr kumimoji="0" lang="sl-SI" sz="18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rPr>
              <a:t>(v mio EUR) </a:t>
            </a:r>
            <a:r>
              <a:rPr kumimoji="0" lang="sl-SI" sz="1800" b="1"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rPr>
              <a:t>in seznam prednostnih nalog/specifičnih</a:t>
            </a:r>
            <a:r>
              <a:rPr kumimoji="0" lang="sl-SI" sz="1800" b="1" i="0" u="none" strike="noStrike" kern="1200" cap="none" spc="0" normalizeH="0" noProof="0" dirty="0" smtClean="0">
                <a:ln>
                  <a:noFill/>
                </a:ln>
                <a:solidFill>
                  <a:prstClr val="white">
                    <a:lumMod val="50000"/>
                  </a:prstClr>
                </a:solidFill>
                <a:effectLst/>
                <a:uLnTx/>
                <a:uFillTx/>
                <a:latin typeface="Calibri" panose="020F0502020204030204"/>
                <a:ea typeface="+mn-ea"/>
                <a:cs typeface="+mn-cs"/>
              </a:rPr>
              <a:t> ciljev</a:t>
            </a:r>
            <a:r>
              <a:rPr kumimoji="0" lang="sl-SI" sz="1800" b="1"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rPr>
              <a:t> </a:t>
            </a:r>
            <a:endParaRPr kumimoji="0" lang="sl-SI" sz="18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aphicFrame>
        <p:nvGraphicFramePr>
          <p:cNvPr id="15" name="Označba mesta vsebine 2"/>
          <p:cNvGraphicFramePr>
            <a:graphicFrameLocks noGrp="1"/>
          </p:cNvGraphicFramePr>
          <p:nvPr>
            <p:ph idx="1"/>
            <p:extLst>
              <p:ext uri="{D42A27DB-BD31-4B8C-83A1-F6EECF244321}">
                <p14:modId xmlns:p14="http://schemas.microsoft.com/office/powerpoint/2010/main" val="1117322737"/>
              </p:ext>
            </p:extLst>
          </p:nvPr>
        </p:nvGraphicFramePr>
        <p:xfrm>
          <a:off x="418341" y="2648062"/>
          <a:ext cx="4996245" cy="3080194"/>
        </p:xfrm>
        <a:graphic>
          <a:graphicData uri="http://schemas.openxmlformats.org/drawingml/2006/table">
            <a:tbl>
              <a:tblPr firstRow="1" firstCol="1" bandRow="1">
                <a:tableStyleId>{BDBED569-4797-4DF1-A0F4-6AAB3CD982D8}</a:tableStyleId>
              </a:tblPr>
              <a:tblGrid>
                <a:gridCol w="999249">
                  <a:extLst>
                    <a:ext uri="{9D8B030D-6E8A-4147-A177-3AD203B41FA5}">
                      <a16:colId xmlns:a16="http://schemas.microsoft.com/office/drawing/2014/main" val="2156252943"/>
                    </a:ext>
                  </a:extLst>
                </a:gridCol>
                <a:gridCol w="999249">
                  <a:extLst>
                    <a:ext uri="{9D8B030D-6E8A-4147-A177-3AD203B41FA5}">
                      <a16:colId xmlns:a16="http://schemas.microsoft.com/office/drawing/2014/main" val="58795344"/>
                    </a:ext>
                  </a:extLst>
                </a:gridCol>
                <a:gridCol w="999249">
                  <a:extLst>
                    <a:ext uri="{9D8B030D-6E8A-4147-A177-3AD203B41FA5}">
                      <a16:colId xmlns:a16="http://schemas.microsoft.com/office/drawing/2014/main" val="1763263846"/>
                    </a:ext>
                  </a:extLst>
                </a:gridCol>
                <a:gridCol w="922856">
                  <a:extLst>
                    <a:ext uri="{9D8B030D-6E8A-4147-A177-3AD203B41FA5}">
                      <a16:colId xmlns:a16="http://schemas.microsoft.com/office/drawing/2014/main" val="188647805"/>
                    </a:ext>
                  </a:extLst>
                </a:gridCol>
                <a:gridCol w="1075642">
                  <a:extLst>
                    <a:ext uri="{9D8B030D-6E8A-4147-A177-3AD203B41FA5}">
                      <a16:colId xmlns:a16="http://schemas.microsoft.com/office/drawing/2014/main" val="3076842203"/>
                    </a:ext>
                  </a:extLst>
                </a:gridCol>
              </a:tblGrid>
              <a:tr h="313603">
                <a:tc rowSpan="3">
                  <a:txBody>
                    <a:bodyPr/>
                    <a:lstStyle/>
                    <a:p>
                      <a:pPr algn="ctr">
                        <a:lnSpc>
                          <a:spcPts val="1300"/>
                        </a:lnSpc>
                        <a:spcAft>
                          <a:spcPts val="0"/>
                        </a:spcAft>
                      </a:pPr>
                      <a:r>
                        <a:rPr lang="sl-SI" sz="1200" dirty="0">
                          <a:effectLst/>
                        </a:rPr>
                        <a:t>Številka PN</a:t>
                      </a:r>
                      <a:endParaRPr lang="sl-SI"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rowSpan="3">
                  <a:txBody>
                    <a:bodyPr/>
                    <a:lstStyle/>
                    <a:p>
                      <a:pPr algn="ctr">
                        <a:lnSpc>
                          <a:spcPts val="1300"/>
                        </a:lnSpc>
                        <a:spcAft>
                          <a:spcPts val="0"/>
                        </a:spcAft>
                      </a:pPr>
                      <a:r>
                        <a:rPr lang="sl-SI" sz="1200" dirty="0">
                          <a:effectLst/>
                        </a:rPr>
                        <a:t>Številka SC </a:t>
                      </a:r>
                      <a:endParaRPr lang="sl-SI"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ts val="1300"/>
                        </a:lnSpc>
                        <a:spcAft>
                          <a:spcPts val="0"/>
                        </a:spcAft>
                      </a:pPr>
                      <a:r>
                        <a:rPr lang="sl-SI" sz="1200">
                          <a:effectLst/>
                        </a:rPr>
                        <a:t>ESRR</a:t>
                      </a:r>
                      <a:endParaRPr lang="sl-SI"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sl-SI"/>
                    </a:p>
                  </a:txBody>
                  <a:tcPr/>
                </a:tc>
                <a:tc rowSpan="3">
                  <a:txBody>
                    <a:bodyPr/>
                    <a:lstStyle/>
                    <a:p>
                      <a:pPr algn="ctr">
                        <a:lnSpc>
                          <a:spcPts val="1300"/>
                        </a:lnSpc>
                        <a:spcAft>
                          <a:spcPts val="0"/>
                        </a:spcAft>
                      </a:pPr>
                      <a:r>
                        <a:rPr lang="sl-SI" sz="1200">
                          <a:effectLst/>
                        </a:rPr>
                        <a:t>Vsota CTN EU del</a:t>
                      </a:r>
                      <a:endParaRPr lang="sl-SI"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40071834"/>
                  </a:ext>
                </a:extLst>
              </a:tr>
              <a:tr h="313603">
                <a:tc vMerge="1">
                  <a:txBody>
                    <a:bodyPr/>
                    <a:lstStyle/>
                    <a:p>
                      <a:endParaRPr lang="sl-SI"/>
                    </a:p>
                  </a:txBody>
                  <a:tcPr/>
                </a:tc>
                <a:tc vMerge="1">
                  <a:txBody>
                    <a:bodyPr/>
                    <a:lstStyle/>
                    <a:p>
                      <a:endParaRPr lang="sl-SI"/>
                    </a:p>
                  </a:txBody>
                  <a:tcPr/>
                </a:tc>
                <a:tc>
                  <a:txBody>
                    <a:bodyPr/>
                    <a:lstStyle/>
                    <a:p>
                      <a:pPr algn="ctr">
                        <a:lnSpc>
                          <a:spcPts val="1300"/>
                        </a:lnSpc>
                        <a:spcAft>
                          <a:spcPts val="0"/>
                        </a:spcAft>
                      </a:pPr>
                      <a:r>
                        <a:rPr lang="sl-SI" sz="1200" dirty="0">
                          <a:effectLst/>
                        </a:rPr>
                        <a:t>VZHOD</a:t>
                      </a:r>
                      <a:endParaRPr lang="sl-SI"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200" dirty="0">
                          <a:effectLst/>
                        </a:rPr>
                        <a:t>ZAHOD</a:t>
                      </a:r>
                      <a:endParaRPr lang="sl-SI"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vMerge="1">
                  <a:txBody>
                    <a:bodyPr/>
                    <a:lstStyle/>
                    <a:p>
                      <a:endParaRPr lang="sl-SI"/>
                    </a:p>
                  </a:txBody>
                  <a:tcPr/>
                </a:tc>
                <a:extLst>
                  <a:ext uri="{0D108BD9-81ED-4DB2-BD59-A6C34878D82A}">
                    <a16:rowId xmlns:a16="http://schemas.microsoft.com/office/drawing/2014/main" val="1728322534"/>
                  </a:ext>
                </a:extLst>
              </a:tr>
              <a:tr h="334680">
                <a:tc vMerge="1">
                  <a:txBody>
                    <a:bodyPr/>
                    <a:lstStyle/>
                    <a:p>
                      <a:endParaRPr lang="sl-SI"/>
                    </a:p>
                  </a:txBody>
                  <a:tcPr/>
                </a:tc>
                <a:tc vMerge="1">
                  <a:txBody>
                    <a:bodyPr/>
                    <a:lstStyle/>
                    <a:p>
                      <a:endParaRPr lang="sl-SI"/>
                    </a:p>
                  </a:txBody>
                  <a:tcPr/>
                </a:tc>
                <a:tc>
                  <a:txBody>
                    <a:bodyPr/>
                    <a:lstStyle/>
                    <a:p>
                      <a:pPr algn="ctr">
                        <a:lnSpc>
                          <a:spcPts val="1300"/>
                        </a:lnSpc>
                        <a:spcAft>
                          <a:spcPts val="0"/>
                        </a:spcAft>
                      </a:pPr>
                      <a:r>
                        <a:rPr lang="sl-SI" sz="1200">
                          <a:effectLst/>
                        </a:rPr>
                        <a:t>CTN EU del</a:t>
                      </a:r>
                      <a:endParaRPr lang="sl-SI"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sl-SI" sz="1200" dirty="0">
                          <a:effectLst/>
                        </a:rPr>
                        <a:t>CTN EU del</a:t>
                      </a:r>
                      <a:endParaRPr lang="sl-SI"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sl-SI"/>
                    </a:p>
                  </a:txBody>
                  <a:tcPr/>
                </a:tc>
                <a:extLst>
                  <a:ext uri="{0D108BD9-81ED-4DB2-BD59-A6C34878D82A}">
                    <a16:rowId xmlns:a16="http://schemas.microsoft.com/office/drawing/2014/main" val="3068474297"/>
                  </a:ext>
                </a:extLst>
              </a:tr>
              <a:tr h="313603">
                <a:tc rowSpan="3">
                  <a:txBody>
                    <a:bodyPr/>
                    <a:lstStyle/>
                    <a:p>
                      <a:pPr algn="ctr">
                        <a:lnSpc>
                          <a:spcPts val="1300"/>
                        </a:lnSpc>
                        <a:spcAft>
                          <a:spcPts val="0"/>
                        </a:spcAft>
                      </a:pPr>
                      <a:r>
                        <a:rPr lang="sl-SI" sz="1200" dirty="0">
                          <a:effectLst/>
                        </a:rPr>
                        <a:t>3</a:t>
                      </a:r>
                      <a:endParaRPr lang="sl-SI"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200" dirty="0">
                          <a:effectLst/>
                        </a:rPr>
                        <a:t> 3.3</a:t>
                      </a:r>
                      <a:endParaRPr lang="sl-SI"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200" dirty="0">
                          <a:effectLst/>
                        </a:rPr>
                        <a:t>2,5</a:t>
                      </a:r>
                      <a:endParaRPr lang="sl-SI"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200" dirty="0">
                          <a:effectLst/>
                        </a:rPr>
                        <a:t>2,5</a:t>
                      </a:r>
                      <a:endParaRPr lang="sl-SI"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200" dirty="0">
                          <a:effectLst/>
                        </a:rPr>
                        <a:t>5,00</a:t>
                      </a:r>
                      <a:endParaRPr lang="sl-SI"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extLst>
                  <a:ext uri="{0D108BD9-81ED-4DB2-BD59-A6C34878D82A}">
                    <a16:rowId xmlns:a16="http://schemas.microsoft.com/office/drawing/2014/main" val="593357919"/>
                  </a:ext>
                </a:extLst>
              </a:tr>
              <a:tr h="313603">
                <a:tc vMerge="1">
                  <a:txBody>
                    <a:bodyPr/>
                    <a:lstStyle/>
                    <a:p>
                      <a:endParaRPr lang="sl-SI"/>
                    </a:p>
                  </a:txBody>
                  <a:tcPr/>
                </a:tc>
                <a:tc>
                  <a:txBody>
                    <a:bodyPr/>
                    <a:lstStyle/>
                    <a:p>
                      <a:pPr algn="ctr">
                        <a:lnSpc>
                          <a:spcPts val="1300"/>
                        </a:lnSpc>
                        <a:spcAft>
                          <a:spcPts val="0"/>
                        </a:spcAft>
                      </a:pPr>
                      <a:r>
                        <a:rPr lang="sl-SI" sz="1200" dirty="0">
                          <a:effectLst/>
                        </a:rPr>
                        <a:t> 3.5</a:t>
                      </a:r>
                      <a:endParaRPr lang="sl-SI"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sl-SI" sz="1200">
                          <a:effectLst/>
                        </a:rPr>
                        <a:t>16</a:t>
                      </a:r>
                      <a:endParaRPr lang="sl-SI"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sl-SI" sz="1200">
                          <a:effectLst/>
                        </a:rPr>
                        <a:t>4</a:t>
                      </a:r>
                      <a:endParaRPr lang="sl-SI"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sl-SI" sz="1200" dirty="0">
                          <a:effectLst/>
                        </a:rPr>
                        <a:t>20,00</a:t>
                      </a:r>
                      <a:endParaRPr lang="sl-SI"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81400511"/>
                  </a:ext>
                </a:extLst>
              </a:tr>
              <a:tr h="313603">
                <a:tc vMerge="1">
                  <a:txBody>
                    <a:bodyPr/>
                    <a:lstStyle/>
                    <a:p>
                      <a:endParaRPr lang="sl-SI"/>
                    </a:p>
                  </a:txBody>
                  <a:tcPr/>
                </a:tc>
                <a:tc>
                  <a:txBody>
                    <a:bodyPr/>
                    <a:lstStyle/>
                    <a:p>
                      <a:pPr algn="ctr">
                        <a:lnSpc>
                          <a:spcPts val="1300"/>
                        </a:lnSpc>
                        <a:spcAft>
                          <a:spcPts val="0"/>
                        </a:spcAft>
                      </a:pPr>
                      <a:r>
                        <a:rPr lang="sl-SI" sz="1200" dirty="0">
                          <a:effectLst/>
                        </a:rPr>
                        <a:t> 3.7</a:t>
                      </a:r>
                      <a:endParaRPr lang="sl-SI"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200" dirty="0">
                          <a:effectLst/>
                        </a:rPr>
                        <a:t>22,76</a:t>
                      </a:r>
                      <a:endParaRPr lang="sl-SI"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200" dirty="0">
                          <a:effectLst/>
                        </a:rPr>
                        <a:t>2,06</a:t>
                      </a:r>
                      <a:endParaRPr lang="sl-SI"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200" dirty="0">
                          <a:effectLst/>
                        </a:rPr>
                        <a:t>24,83</a:t>
                      </a:r>
                      <a:endParaRPr lang="sl-SI"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extLst>
                  <a:ext uri="{0D108BD9-81ED-4DB2-BD59-A6C34878D82A}">
                    <a16:rowId xmlns:a16="http://schemas.microsoft.com/office/drawing/2014/main" val="3285286616"/>
                  </a:ext>
                </a:extLst>
              </a:tr>
              <a:tr h="313603">
                <a:tc>
                  <a:txBody>
                    <a:bodyPr/>
                    <a:lstStyle/>
                    <a:p>
                      <a:pPr algn="ctr">
                        <a:lnSpc>
                          <a:spcPts val="1300"/>
                        </a:lnSpc>
                        <a:spcAft>
                          <a:spcPts val="0"/>
                        </a:spcAft>
                      </a:pPr>
                      <a:r>
                        <a:rPr lang="sl-SI" sz="1200" dirty="0">
                          <a:effectLst/>
                        </a:rPr>
                        <a:t>4</a:t>
                      </a:r>
                      <a:endParaRPr lang="sl-SI"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sl-SI" sz="1200" dirty="0">
                          <a:effectLst/>
                        </a:rPr>
                        <a:t> 4.1</a:t>
                      </a:r>
                      <a:endParaRPr lang="sl-SI"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sl-SI" sz="1200">
                          <a:effectLst/>
                        </a:rPr>
                        <a:t>37,8</a:t>
                      </a:r>
                      <a:endParaRPr lang="sl-SI"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sl-SI" sz="1200">
                          <a:effectLst/>
                        </a:rPr>
                        <a:t>17,15</a:t>
                      </a:r>
                      <a:endParaRPr lang="sl-SI"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sl-SI" sz="1200" dirty="0">
                          <a:effectLst/>
                        </a:rPr>
                        <a:t>54,95</a:t>
                      </a:r>
                      <a:endParaRPr lang="sl-SI"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0843569"/>
                  </a:ext>
                </a:extLst>
              </a:tr>
              <a:tr h="313603">
                <a:tc>
                  <a:txBody>
                    <a:bodyPr/>
                    <a:lstStyle/>
                    <a:p>
                      <a:pPr algn="ctr">
                        <a:lnSpc>
                          <a:spcPts val="1300"/>
                        </a:lnSpc>
                        <a:spcAft>
                          <a:spcPts val="0"/>
                        </a:spcAft>
                      </a:pPr>
                      <a:r>
                        <a:rPr lang="sl-SI" sz="1200" dirty="0">
                          <a:effectLst/>
                        </a:rPr>
                        <a:t>8</a:t>
                      </a:r>
                      <a:endParaRPr lang="sl-SI"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200" dirty="0">
                          <a:effectLst/>
                        </a:rPr>
                        <a:t> 8.1</a:t>
                      </a:r>
                      <a:endParaRPr lang="sl-SI"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200" dirty="0">
                          <a:effectLst/>
                        </a:rPr>
                        <a:t>2,5</a:t>
                      </a:r>
                      <a:endParaRPr lang="sl-SI"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200" dirty="0">
                          <a:effectLst/>
                        </a:rPr>
                        <a:t> </a:t>
                      </a:r>
                      <a:endParaRPr lang="sl-SI"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200" dirty="0">
                          <a:effectLst/>
                        </a:rPr>
                        <a:t>2,50</a:t>
                      </a:r>
                      <a:endParaRPr lang="sl-SI"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extLst>
                  <a:ext uri="{0D108BD9-81ED-4DB2-BD59-A6C34878D82A}">
                    <a16:rowId xmlns:a16="http://schemas.microsoft.com/office/drawing/2014/main" val="1671904350"/>
                  </a:ext>
                </a:extLst>
              </a:tr>
              <a:tr h="313603">
                <a:tc>
                  <a:txBody>
                    <a:bodyPr/>
                    <a:lstStyle/>
                    <a:p>
                      <a:pPr algn="ctr">
                        <a:lnSpc>
                          <a:spcPts val="1300"/>
                        </a:lnSpc>
                        <a:spcAft>
                          <a:spcPts val="0"/>
                        </a:spcAft>
                      </a:pPr>
                      <a:r>
                        <a:rPr lang="sl-SI" sz="1200">
                          <a:effectLst/>
                        </a:rPr>
                        <a:t>9</a:t>
                      </a:r>
                      <a:endParaRPr lang="sl-SI"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sl-SI" sz="1200">
                          <a:effectLst/>
                        </a:rPr>
                        <a:t> 9.1</a:t>
                      </a:r>
                      <a:endParaRPr lang="sl-SI"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sl-SI" sz="1200">
                          <a:effectLst/>
                        </a:rPr>
                        <a:t>17,76</a:t>
                      </a:r>
                      <a:endParaRPr lang="sl-SI"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sl-SI" sz="1200">
                          <a:effectLst/>
                        </a:rPr>
                        <a:t>5</a:t>
                      </a:r>
                      <a:endParaRPr lang="sl-SI"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sl-SI" sz="1200" dirty="0">
                          <a:effectLst/>
                        </a:rPr>
                        <a:t>22,76</a:t>
                      </a:r>
                      <a:endParaRPr lang="sl-SI"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90144968"/>
                  </a:ext>
                </a:extLst>
              </a:tr>
              <a:tr h="236690">
                <a:tc gridSpan="2">
                  <a:txBody>
                    <a:bodyPr/>
                    <a:lstStyle/>
                    <a:p>
                      <a:pPr>
                        <a:lnSpc>
                          <a:spcPts val="1300"/>
                        </a:lnSpc>
                        <a:spcAft>
                          <a:spcPts val="0"/>
                        </a:spcAft>
                      </a:pPr>
                      <a:r>
                        <a:rPr lang="sl-SI" sz="1200" dirty="0" smtClean="0">
                          <a:effectLst/>
                        </a:rPr>
                        <a:t>Skupaj</a:t>
                      </a:r>
                      <a:endParaRPr lang="sl-SI"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hMerge="1">
                  <a:txBody>
                    <a:bodyPr/>
                    <a:lstStyle/>
                    <a:p>
                      <a:endParaRPr lang="sl-SI"/>
                    </a:p>
                  </a:txBody>
                  <a:tcPr/>
                </a:tc>
                <a:tc>
                  <a:txBody>
                    <a:bodyPr/>
                    <a:lstStyle/>
                    <a:p>
                      <a:pPr algn="ctr">
                        <a:lnSpc>
                          <a:spcPts val="1300"/>
                        </a:lnSpc>
                        <a:spcAft>
                          <a:spcPts val="0"/>
                        </a:spcAft>
                      </a:pPr>
                      <a:r>
                        <a:rPr lang="sl-SI" sz="1200" b="1" dirty="0">
                          <a:effectLst/>
                        </a:rPr>
                        <a:t>99,32</a:t>
                      </a:r>
                      <a:endParaRPr lang="sl-SI" sz="1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200" b="1" dirty="0">
                          <a:effectLst/>
                        </a:rPr>
                        <a:t>30,72</a:t>
                      </a:r>
                      <a:endParaRPr lang="sl-SI" sz="1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200" b="1" dirty="0">
                          <a:effectLst/>
                        </a:rPr>
                        <a:t>130,04</a:t>
                      </a:r>
                      <a:endParaRPr lang="sl-SI" sz="1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extLst>
                  <a:ext uri="{0D108BD9-81ED-4DB2-BD59-A6C34878D82A}">
                    <a16:rowId xmlns:a16="http://schemas.microsoft.com/office/drawing/2014/main" val="1574399806"/>
                  </a:ext>
                </a:extLst>
              </a:tr>
            </a:tbl>
          </a:graphicData>
        </a:graphic>
      </p:graphicFrame>
      <p:pic>
        <p:nvPicPr>
          <p:cNvPr id="16" name="Označba mesta vsebine 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638241" y="2921266"/>
            <a:ext cx="6770806" cy="3808579"/>
          </a:xfrm>
          <a:prstGeom prst="rect">
            <a:avLst/>
          </a:prstGeom>
        </p:spPr>
      </p:pic>
      <p:sp>
        <p:nvSpPr>
          <p:cNvPr id="4" name="Pravokotnik 3"/>
          <p:cNvSpPr/>
          <p:nvPr/>
        </p:nvSpPr>
        <p:spPr>
          <a:xfrm>
            <a:off x="5549050" y="2418444"/>
            <a:ext cx="6255180" cy="3539430"/>
          </a:xfrm>
          <a:prstGeom prst="rect">
            <a:avLst/>
          </a:prstGeom>
        </p:spPr>
        <p:txBody>
          <a:bodyPr wrap="square">
            <a:spAutoFit/>
          </a:bodyPr>
          <a:lstStyle/>
          <a:p>
            <a:r>
              <a:rPr lang="sl-SI" sz="1600" b="1" dirty="0"/>
              <a:t>3.3</a:t>
            </a:r>
            <a:r>
              <a:rPr lang="sl-SI" sz="1600" dirty="0"/>
              <a:t> Z razvojem pametnih energetskih sistemov, omrežij ter hrambe zunaj vseevropskega energetskega omrežja (TEN-E</a:t>
            </a:r>
            <a:r>
              <a:rPr lang="sl-SI" sz="1600" dirty="0" smtClean="0"/>
              <a:t>).</a:t>
            </a:r>
            <a:endParaRPr lang="sl-SI" sz="1600" dirty="0"/>
          </a:p>
          <a:p>
            <a:r>
              <a:rPr lang="sl-SI" sz="1600" b="1" dirty="0" smtClean="0"/>
              <a:t>3.5</a:t>
            </a:r>
            <a:r>
              <a:rPr lang="sl-SI" sz="1600" dirty="0" smtClean="0"/>
              <a:t> S </a:t>
            </a:r>
            <a:r>
              <a:rPr lang="sl-SI" sz="1600" dirty="0"/>
              <a:t>spodbujanjem dostopa do vode in trajnostnega gospodarjenja z vodnimi </a:t>
            </a:r>
            <a:r>
              <a:rPr lang="sl-SI" sz="1600" dirty="0" smtClean="0"/>
              <a:t>viri.</a:t>
            </a:r>
            <a:endParaRPr lang="sl-SI" sz="1600" dirty="0"/>
          </a:p>
          <a:p>
            <a:r>
              <a:rPr lang="sl-SI" sz="1600" b="1" dirty="0" smtClean="0"/>
              <a:t>3.7</a:t>
            </a:r>
            <a:r>
              <a:rPr lang="sl-SI" sz="1600" dirty="0" smtClean="0"/>
              <a:t> </a:t>
            </a:r>
            <a:r>
              <a:rPr lang="sl-SI" sz="1600" dirty="0"/>
              <a:t>Z izboljšanjem varstva in ohranjanja narave ter biotske raznovrstnosti in zelene infrastrukture, tudi v mestnem okolju, in zmanjšanjem vseh oblik </a:t>
            </a:r>
            <a:r>
              <a:rPr lang="sl-SI" sz="1600" dirty="0" smtClean="0"/>
              <a:t>onesnaževanja.</a:t>
            </a:r>
            <a:endParaRPr lang="sl-SI" sz="1600" dirty="0"/>
          </a:p>
          <a:p>
            <a:r>
              <a:rPr lang="sl-SI" sz="1600" b="1" dirty="0" smtClean="0"/>
              <a:t>4.1</a:t>
            </a:r>
            <a:r>
              <a:rPr lang="sl-SI" sz="1600" dirty="0" smtClean="0"/>
              <a:t> </a:t>
            </a:r>
            <a:r>
              <a:rPr lang="sl-SI" sz="1600" dirty="0"/>
              <a:t>S spodbujanjem trajnostne </a:t>
            </a:r>
            <a:r>
              <a:rPr lang="sl-SI" sz="1600" dirty="0" smtClean="0"/>
              <a:t>več modalne </a:t>
            </a:r>
            <a:r>
              <a:rPr lang="sl-SI" sz="1600" dirty="0"/>
              <a:t>mestne mobilnosti v okviru prehoda na gospodarstvo z ničelno stopnjo neto emisij </a:t>
            </a:r>
            <a:r>
              <a:rPr lang="sl-SI" sz="1600" dirty="0" smtClean="0"/>
              <a:t>ogljika.</a:t>
            </a:r>
            <a:endParaRPr lang="sl-SI" sz="1600" dirty="0"/>
          </a:p>
          <a:p>
            <a:r>
              <a:rPr lang="sl-SI" sz="1600" b="1" dirty="0" smtClean="0"/>
              <a:t>8.1</a:t>
            </a:r>
            <a:r>
              <a:rPr lang="sl-SI" sz="1600" dirty="0" smtClean="0"/>
              <a:t> </a:t>
            </a:r>
            <a:r>
              <a:rPr lang="sl-SI" sz="1600" dirty="0"/>
              <a:t>S krepitvijo vloge kulture in trajnostnega turizma pri gospodarskem razvoju, socialni vključenosti in socialnih </a:t>
            </a:r>
            <a:r>
              <a:rPr lang="sl-SI" sz="1600" dirty="0" smtClean="0"/>
              <a:t>inovacijah.</a:t>
            </a:r>
            <a:endParaRPr lang="sl-SI" sz="1600" dirty="0"/>
          </a:p>
          <a:p>
            <a:r>
              <a:rPr lang="sl-SI" sz="1600" b="1" dirty="0" smtClean="0"/>
              <a:t>9.1</a:t>
            </a:r>
            <a:r>
              <a:rPr lang="sl-SI" sz="1600" dirty="0" smtClean="0"/>
              <a:t> </a:t>
            </a:r>
            <a:r>
              <a:rPr lang="sl-SI" sz="1600" dirty="0"/>
              <a:t>S spodbujanjem celostnega in vključujočega socialnega, gospodarskega in </a:t>
            </a:r>
            <a:r>
              <a:rPr lang="sl-SI" sz="1600" dirty="0" err="1"/>
              <a:t>okoljskega</a:t>
            </a:r>
            <a:r>
              <a:rPr lang="sl-SI" sz="1600" dirty="0"/>
              <a:t> razvoja kulture naravne dediščine, trajnostnega turizma in varnosti v mestnih </a:t>
            </a:r>
            <a:r>
              <a:rPr lang="sl-SI" sz="1600" dirty="0" smtClean="0"/>
              <a:t>območjih.</a:t>
            </a:r>
            <a:endParaRPr lang="sl-SI" sz="1600" dirty="0"/>
          </a:p>
        </p:txBody>
      </p:sp>
    </p:spTree>
    <p:extLst>
      <p:ext uri="{BB962C8B-B14F-4D97-AF65-F5344CB8AC3E}">
        <p14:creationId xmlns:p14="http://schemas.microsoft.com/office/powerpoint/2010/main" val="2474434706"/>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10" name="Slika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9887" y="442607"/>
            <a:ext cx="2789853" cy="585298"/>
          </a:xfrm>
          <a:prstGeom prst="rect">
            <a:avLst/>
          </a:prstGeom>
        </p:spPr>
      </p:pic>
      <p:sp>
        <p:nvSpPr>
          <p:cNvPr id="6" name="Naslov 1"/>
          <p:cNvSpPr txBox="1">
            <a:spLocks/>
          </p:cNvSpPr>
          <p:nvPr/>
        </p:nvSpPr>
        <p:spPr>
          <a:xfrm>
            <a:off x="-1" y="638150"/>
            <a:ext cx="9490469" cy="779511"/>
          </a:xfrm>
          <a:prstGeom prst="rect">
            <a:avLst/>
          </a:prstGeom>
          <a:solidFill>
            <a:srgbClr val="19686C"/>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pl-PL" sz="3200" dirty="0">
                <a:ln>
                  <a:solidFill>
                    <a:prstClr val="white"/>
                  </a:solidFill>
                </a:ln>
                <a:solidFill>
                  <a:prstClr val="white"/>
                </a:solidFill>
                <a:effectLst>
                  <a:outerShdw blurRad="38100" dist="38100" dir="2700000" algn="tl">
                    <a:srgbClr val="000000">
                      <a:alpha val="43137"/>
                    </a:srgbClr>
                  </a:outerShdw>
                </a:effectLst>
                <a:cs typeface="Arial"/>
              </a:rPr>
              <a:t>  </a:t>
            </a:r>
            <a:r>
              <a:rPr lang="pl-PL" sz="3200" dirty="0" smtClean="0">
                <a:ln>
                  <a:solidFill>
                    <a:prstClr val="white"/>
                  </a:solidFill>
                </a:ln>
                <a:solidFill>
                  <a:prstClr val="white"/>
                </a:solidFill>
                <a:effectLst>
                  <a:outerShdw blurRad="38100" dist="38100" dir="2700000" algn="tl">
                    <a:srgbClr val="000000">
                      <a:alpha val="43137"/>
                    </a:srgbClr>
                  </a:outerShdw>
                </a:effectLst>
                <a:cs typeface="Arial"/>
              </a:rPr>
              <a:t>Lokalni </a:t>
            </a:r>
            <a:r>
              <a:rPr lang="pl-PL" sz="3200" dirty="0">
                <a:ln>
                  <a:solidFill>
                    <a:prstClr val="white"/>
                  </a:solidFill>
                </a:ln>
                <a:solidFill>
                  <a:prstClr val="white"/>
                </a:solidFill>
                <a:effectLst>
                  <a:outerShdw blurRad="38100" dist="38100" dir="2700000" algn="tl">
                    <a:srgbClr val="000000">
                      <a:alpha val="43137"/>
                    </a:srgbClr>
                  </a:outerShdw>
                </a:effectLst>
                <a:cs typeface="Arial"/>
              </a:rPr>
              <a:t>razvoj – mehanizem CLLD </a:t>
            </a:r>
            <a:endParaRPr lang="sl-SI" sz="2800" dirty="0">
              <a:ln>
                <a:solidFill>
                  <a:prstClr val="white"/>
                </a:solidFill>
              </a:ln>
              <a:solidFill>
                <a:schemeClr val="accent4">
                  <a:lumMod val="20000"/>
                  <a:lumOff val="80000"/>
                </a:schemeClr>
              </a:solidFill>
              <a:cs typeface="Calibri" panose="020F0502020204030204" pitchFamily="34" charset="0"/>
            </a:endParaRPr>
          </a:p>
        </p:txBody>
      </p:sp>
      <p:sp>
        <p:nvSpPr>
          <p:cNvPr id="12" name="PoljeZBesedilom 11"/>
          <p:cNvSpPr txBox="1"/>
          <p:nvPr/>
        </p:nvSpPr>
        <p:spPr>
          <a:xfrm>
            <a:off x="256998" y="1417661"/>
            <a:ext cx="8620302" cy="369332"/>
          </a:xfrm>
          <a:prstGeom prst="rect">
            <a:avLst/>
          </a:prstGeom>
          <a:solidFill>
            <a:schemeClr val="bg1">
              <a:lumMod val="95000"/>
            </a:schemeClr>
          </a:solidFill>
        </p:spPr>
        <p:txBody>
          <a:bodyPr wrap="square" rtlCol="0">
            <a:spAutoFit/>
          </a:bodyPr>
          <a:lstStyle/>
          <a:p>
            <a:pPr lvl="0">
              <a:defRPr/>
            </a:pPr>
            <a:r>
              <a:rPr lang="sl-SI" b="1" dirty="0">
                <a:solidFill>
                  <a:prstClr val="white">
                    <a:lumMod val="50000"/>
                  </a:prstClr>
                </a:solidFill>
              </a:rPr>
              <a:t>Indikativna finančna alokacija </a:t>
            </a:r>
            <a:r>
              <a:rPr lang="sl-SI" dirty="0">
                <a:solidFill>
                  <a:prstClr val="white">
                    <a:lumMod val="50000"/>
                  </a:prstClr>
                </a:solidFill>
              </a:rPr>
              <a:t>(v mio EUR) </a:t>
            </a:r>
            <a:r>
              <a:rPr lang="sl-SI" b="1" dirty="0">
                <a:solidFill>
                  <a:prstClr val="white">
                    <a:lumMod val="50000"/>
                  </a:prstClr>
                </a:solidFill>
              </a:rPr>
              <a:t>in seznam prednostnih nalog/specifičnih ciljev </a:t>
            </a:r>
          </a:p>
        </p:txBody>
      </p:sp>
      <p:graphicFrame>
        <p:nvGraphicFramePr>
          <p:cNvPr id="11" name="Označba mesta vsebine 3"/>
          <p:cNvGraphicFramePr>
            <a:graphicFrameLocks noGrp="1"/>
          </p:cNvGraphicFramePr>
          <p:nvPr>
            <p:ph idx="1"/>
            <p:extLst>
              <p:ext uri="{D42A27DB-BD31-4B8C-83A1-F6EECF244321}">
                <p14:modId xmlns:p14="http://schemas.microsoft.com/office/powerpoint/2010/main" val="4071166663"/>
              </p:ext>
            </p:extLst>
          </p:nvPr>
        </p:nvGraphicFramePr>
        <p:xfrm>
          <a:off x="485564" y="2781431"/>
          <a:ext cx="5037410" cy="1555161"/>
        </p:xfrm>
        <a:graphic>
          <a:graphicData uri="http://schemas.openxmlformats.org/drawingml/2006/table">
            <a:tbl>
              <a:tblPr firstRow="1" firstCol="1" bandRow="1">
                <a:tableStyleId>{BDBED569-4797-4DF1-A0F4-6AAB3CD982D8}</a:tableStyleId>
              </a:tblPr>
              <a:tblGrid>
                <a:gridCol w="1007482">
                  <a:extLst>
                    <a:ext uri="{9D8B030D-6E8A-4147-A177-3AD203B41FA5}">
                      <a16:colId xmlns:a16="http://schemas.microsoft.com/office/drawing/2014/main" val="2890541386"/>
                    </a:ext>
                  </a:extLst>
                </a:gridCol>
                <a:gridCol w="1007482">
                  <a:extLst>
                    <a:ext uri="{9D8B030D-6E8A-4147-A177-3AD203B41FA5}">
                      <a16:colId xmlns:a16="http://schemas.microsoft.com/office/drawing/2014/main" val="1317308733"/>
                    </a:ext>
                  </a:extLst>
                </a:gridCol>
                <a:gridCol w="1007482">
                  <a:extLst>
                    <a:ext uri="{9D8B030D-6E8A-4147-A177-3AD203B41FA5}">
                      <a16:colId xmlns:a16="http://schemas.microsoft.com/office/drawing/2014/main" val="367634661"/>
                    </a:ext>
                  </a:extLst>
                </a:gridCol>
                <a:gridCol w="1007482">
                  <a:extLst>
                    <a:ext uri="{9D8B030D-6E8A-4147-A177-3AD203B41FA5}">
                      <a16:colId xmlns:a16="http://schemas.microsoft.com/office/drawing/2014/main" val="310436008"/>
                    </a:ext>
                  </a:extLst>
                </a:gridCol>
                <a:gridCol w="1007482">
                  <a:extLst>
                    <a:ext uri="{9D8B030D-6E8A-4147-A177-3AD203B41FA5}">
                      <a16:colId xmlns:a16="http://schemas.microsoft.com/office/drawing/2014/main" val="2783063664"/>
                    </a:ext>
                  </a:extLst>
                </a:gridCol>
              </a:tblGrid>
              <a:tr h="323719">
                <a:tc rowSpan="3">
                  <a:txBody>
                    <a:bodyPr/>
                    <a:lstStyle/>
                    <a:p>
                      <a:pPr algn="ctr">
                        <a:lnSpc>
                          <a:spcPts val="1300"/>
                        </a:lnSpc>
                        <a:spcAft>
                          <a:spcPts val="0"/>
                        </a:spcAft>
                      </a:pPr>
                      <a:r>
                        <a:rPr lang="sl-SI" sz="1200" dirty="0">
                          <a:effectLst/>
                        </a:rPr>
                        <a:t>Številka PN</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rowSpan="3">
                  <a:txBody>
                    <a:bodyPr/>
                    <a:lstStyle/>
                    <a:p>
                      <a:pPr algn="ctr">
                        <a:lnSpc>
                          <a:spcPts val="1300"/>
                        </a:lnSpc>
                        <a:spcAft>
                          <a:spcPts val="0"/>
                        </a:spcAft>
                      </a:pPr>
                      <a:r>
                        <a:rPr lang="sl-SI" sz="1200" dirty="0">
                          <a:effectLst/>
                        </a:rPr>
                        <a:t>Številka SC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ts val="1300"/>
                        </a:lnSpc>
                        <a:spcAft>
                          <a:spcPts val="0"/>
                        </a:spcAft>
                      </a:pPr>
                      <a:r>
                        <a:rPr lang="sl-SI" sz="1200">
                          <a:effectLst/>
                        </a:rPr>
                        <a:t>ESRR</a:t>
                      </a:r>
                      <a:endParaRPr lang="sl-SI"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sl-SI"/>
                    </a:p>
                  </a:txBody>
                  <a:tcPr/>
                </a:tc>
                <a:tc rowSpan="3">
                  <a:txBody>
                    <a:bodyPr/>
                    <a:lstStyle/>
                    <a:p>
                      <a:pPr algn="ctr">
                        <a:lnSpc>
                          <a:spcPts val="1300"/>
                        </a:lnSpc>
                        <a:spcAft>
                          <a:spcPts val="0"/>
                        </a:spcAft>
                      </a:pPr>
                      <a:r>
                        <a:rPr lang="sl-SI" sz="1200" dirty="0">
                          <a:effectLst/>
                        </a:rPr>
                        <a:t>Vsota CLLD EU del</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15464979"/>
                  </a:ext>
                </a:extLst>
              </a:tr>
              <a:tr h="323850">
                <a:tc vMerge="1">
                  <a:txBody>
                    <a:bodyPr/>
                    <a:lstStyle/>
                    <a:p>
                      <a:endParaRPr lang="sl-SI"/>
                    </a:p>
                  </a:txBody>
                  <a:tcPr/>
                </a:tc>
                <a:tc vMerge="1">
                  <a:txBody>
                    <a:bodyPr/>
                    <a:lstStyle/>
                    <a:p>
                      <a:endParaRPr lang="sl-SI"/>
                    </a:p>
                  </a:txBody>
                  <a:tcPr/>
                </a:tc>
                <a:tc>
                  <a:txBody>
                    <a:bodyPr/>
                    <a:lstStyle/>
                    <a:p>
                      <a:pPr algn="ctr">
                        <a:lnSpc>
                          <a:spcPts val="1300"/>
                        </a:lnSpc>
                        <a:spcAft>
                          <a:spcPts val="0"/>
                        </a:spcAft>
                      </a:pPr>
                      <a:r>
                        <a:rPr lang="sl-SI" sz="1200" dirty="0">
                          <a:effectLst/>
                        </a:rPr>
                        <a:t>VZHOD</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200" dirty="0">
                          <a:effectLst/>
                        </a:rPr>
                        <a:t>ZAHOD</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vMerge="1">
                  <a:txBody>
                    <a:bodyPr/>
                    <a:lstStyle/>
                    <a:p>
                      <a:endParaRPr lang="sl-SI"/>
                    </a:p>
                  </a:txBody>
                  <a:tcPr/>
                </a:tc>
                <a:extLst>
                  <a:ext uri="{0D108BD9-81ED-4DB2-BD59-A6C34878D82A}">
                    <a16:rowId xmlns:a16="http://schemas.microsoft.com/office/drawing/2014/main" val="3285648629"/>
                  </a:ext>
                </a:extLst>
              </a:tr>
              <a:tr h="333375">
                <a:tc vMerge="1">
                  <a:txBody>
                    <a:bodyPr/>
                    <a:lstStyle/>
                    <a:p>
                      <a:endParaRPr lang="sl-SI"/>
                    </a:p>
                  </a:txBody>
                  <a:tcPr/>
                </a:tc>
                <a:tc vMerge="1">
                  <a:txBody>
                    <a:bodyPr/>
                    <a:lstStyle/>
                    <a:p>
                      <a:endParaRPr lang="sl-SI"/>
                    </a:p>
                  </a:txBody>
                  <a:tcPr/>
                </a:tc>
                <a:tc>
                  <a:txBody>
                    <a:bodyPr/>
                    <a:lstStyle/>
                    <a:p>
                      <a:pPr algn="ctr">
                        <a:lnSpc>
                          <a:spcPts val="1300"/>
                        </a:lnSpc>
                        <a:spcAft>
                          <a:spcPts val="0"/>
                        </a:spcAft>
                      </a:pPr>
                      <a:r>
                        <a:rPr lang="sl-SI" sz="1200" dirty="0">
                          <a:effectLst/>
                        </a:rPr>
                        <a:t>CLLD EU del</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sl-SI" sz="1200" dirty="0">
                          <a:effectLst/>
                        </a:rPr>
                        <a:t>CLLD EU del</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sl-SI"/>
                    </a:p>
                  </a:txBody>
                  <a:tcPr/>
                </a:tc>
                <a:extLst>
                  <a:ext uri="{0D108BD9-81ED-4DB2-BD59-A6C34878D82A}">
                    <a16:rowId xmlns:a16="http://schemas.microsoft.com/office/drawing/2014/main" val="2154762411"/>
                  </a:ext>
                </a:extLst>
              </a:tr>
              <a:tr h="314325">
                <a:tc>
                  <a:txBody>
                    <a:bodyPr/>
                    <a:lstStyle/>
                    <a:p>
                      <a:pPr algn="ctr">
                        <a:lnSpc>
                          <a:spcPts val="1300"/>
                        </a:lnSpc>
                        <a:spcAft>
                          <a:spcPts val="0"/>
                        </a:spcAft>
                      </a:pPr>
                      <a:r>
                        <a:rPr lang="sl-SI" sz="1200" dirty="0">
                          <a:effectLst/>
                        </a:rPr>
                        <a:t>9</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200" dirty="0">
                          <a:effectLst/>
                        </a:rPr>
                        <a:t> 9.2</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200" dirty="0">
                          <a:effectLst/>
                        </a:rPr>
                        <a:t>19,84</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200" dirty="0">
                          <a:effectLst/>
                        </a:rPr>
                        <a:t>9,30</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200" dirty="0">
                          <a:effectLst/>
                        </a:rPr>
                        <a:t>29,14</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extLst>
                  <a:ext uri="{0D108BD9-81ED-4DB2-BD59-A6C34878D82A}">
                    <a16:rowId xmlns:a16="http://schemas.microsoft.com/office/drawing/2014/main" val="1477828448"/>
                  </a:ext>
                </a:extLst>
              </a:tr>
              <a:tr h="259892">
                <a:tc gridSpan="2">
                  <a:txBody>
                    <a:bodyPr/>
                    <a:lstStyle/>
                    <a:p>
                      <a:pPr>
                        <a:lnSpc>
                          <a:spcPts val="1300"/>
                        </a:lnSpc>
                        <a:spcAft>
                          <a:spcPts val="0"/>
                        </a:spcAft>
                      </a:pPr>
                      <a:r>
                        <a:rPr lang="sl-SI" sz="1200" dirty="0" smtClean="0">
                          <a:effectLst/>
                        </a:rPr>
                        <a:t>Skupaj</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sl-SI"/>
                    </a:p>
                  </a:txBody>
                  <a:tcPr/>
                </a:tc>
                <a:tc>
                  <a:txBody>
                    <a:bodyPr/>
                    <a:lstStyle/>
                    <a:p>
                      <a:pPr algn="ctr">
                        <a:lnSpc>
                          <a:spcPts val="1300"/>
                        </a:lnSpc>
                        <a:spcAft>
                          <a:spcPts val="0"/>
                        </a:spcAft>
                      </a:pPr>
                      <a:r>
                        <a:rPr lang="sl-SI" sz="1200" b="1" dirty="0">
                          <a:effectLst/>
                        </a:rPr>
                        <a:t>19,84</a:t>
                      </a:r>
                      <a:endParaRPr lang="sl-SI"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sl-SI" sz="1200" b="1" dirty="0">
                          <a:effectLst/>
                        </a:rPr>
                        <a:t>9,30</a:t>
                      </a:r>
                      <a:endParaRPr lang="sl-SI"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sl-SI" sz="1200" b="1" dirty="0">
                          <a:effectLst/>
                        </a:rPr>
                        <a:t>29,14</a:t>
                      </a:r>
                      <a:endParaRPr lang="sl-SI"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08615468"/>
                  </a:ext>
                </a:extLst>
              </a:tr>
            </a:tbl>
          </a:graphicData>
        </a:graphic>
      </p:graphicFrame>
      <p:pic>
        <p:nvPicPr>
          <p:cNvPr id="18" name="Označba mesta vseb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3990" y="3843687"/>
            <a:ext cx="5093275" cy="2864967"/>
          </a:xfrm>
          <a:prstGeom prst="rect">
            <a:avLst/>
          </a:prstGeom>
        </p:spPr>
      </p:pic>
      <p:sp>
        <p:nvSpPr>
          <p:cNvPr id="3" name="PoljeZBesedilom 2"/>
          <p:cNvSpPr txBox="1"/>
          <p:nvPr/>
        </p:nvSpPr>
        <p:spPr>
          <a:xfrm>
            <a:off x="5942531" y="2707938"/>
            <a:ext cx="5963920" cy="1200329"/>
          </a:xfrm>
          <a:prstGeom prst="rect">
            <a:avLst/>
          </a:prstGeom>
          <a:noFill/>
        </p:spPr>
        <p:txBody>
          <a:bodyPr wrap="square" rtlCol="0">
            <a:spAutoFit/>
          </a:bodyPr>
          <a:lstStyle/>
          <a:p>
            <a:r>
              <a:rPr lang="sl-SI" b="1" dirty="0" smtClean="0"/>
              <a:t>9.2</a:t>
            </a:r>
            <a:r>
              <a:rPr lang="sl-SI" dirty="0" smtClean="0"/>
              <a:t> S spodbujanjem celostnega in vključujočega socialnega, gospodarskega  in </a:t>
            </a:r>
            <a:r>
              <a:rPr lang="sl-SI" dirty="0" err="1" smtClean="0"/>
              <a:t>okoljskega</a:t>
            </a:r>
            <a:r>
              <a:rPr lang="sl-SI" dirty="0" smtClean="0"/>
              <a:t> razvoja, kulture, naravne dediščine, trajnostnega turizma in varnosti na območjih, ki niso mestna območja.</a:t>
            </a:r>
            <a:endParaRPr lang="sl-SI" dirty="0"/>
          </a:p>
        </p:txBody>
      </p:sp>
    </p:spTree>
    <p:extLst>
      <p:ext uri="{BB962C8B-B14F-4D97-AF65-F5344CB8AC3E}">
        <p14:creationId xmlns:p14="http://schemas.microsoft.com/office/powerpoint/2010/main" val="2467067102"/>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značba mesta vsebin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rot="10800000" flipV="1">
            <a:off x="3687690" y="4572423"/>
            <a:ext cx="8215873" cy="2025284"/>
          </a:xfrm>
          <a:prstGeom prst="rect">
            <a:avLst/>
          </a:prstGeom>
        </p:spPr>
      </p:pic>
      <p:sp>
        <p:nvSpPr>
          <p:cNvPr id="14"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9887" y="442607"/>
            <a:ext cx="2789853" cy="585298"/>
          </a:xfrm>
          <a:prstGeom prst="rect">
            <a:avLst/>
          </a:prstGeom>
        </p:spPr>
      </p:pic>
      <p:sp>
        <p:nvSpPr>
          <p:cNvPr id="6" name="Naslov 1"/>
          <p:cNvSpPr txBox="1">
            <a:spLocks/>
          </p:cNvSpPr>
          <p:nvPr/>
        </p:nvSpPr>
        <p:spPr>
          <a:xfrm>
            <a:off x="-1" y="638150"/>
            <a:ext cx="6931153" cy="779511"/>
          </a:xfrm>
          <a:prstGeom prst="rect">
            <a:avLst/>
          </a:prstGeom>
          <a:solidFill>
            <a:srgbClr val="19686C"/>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pl-PL" sz="3200" dirty="0">
                <a:ln>
                  <a:solidFill>
                    <a:prstClr val="white"/>
                  </a:solidFill>
                </a:ln>
                <a:solidFill>
                  <a:prstClr val="white"/>
                </a:solidFill>
                <a:effectLst>
                  <a:outerShdw blurRad="38100" dist="38100" dir="2700000" algn="tl">
                    <a:srgbClr val="000000">
                      <a:alpha val="43137"/>
                    </a:srgbClr>
                  </a:outerShdw>
                </a:effectLst>
                <a:cs typeface="Arial"/>
              </a:rPr>
              <a:t>  E</a:t>
            </a:r>
            <a:r>
              <a:rPr lang="pl-PL" sz="3200" dirty="0" smtClean="0">
                <a:ln>
                  <a:solidFill>
                    <a:prstClr val="white"/>
                  </a:solidFill>
                </a:ln>
                <a:solidFill>
                  <a:prstClr val="white"/>
                </a:solidFill>
                <a:effectLst>
                  <a:outerShdw blurRad="38100" dist="38100" dir="2700000" algn="tl">
                    <a:srgbClr val="000000">
                      <a:alpha val="43137"/>
                    </a:srgbClr>
                  </a:outerShdw>
                </a:effectLst>
                <a:cs typeface="Arial"/>
              </a:rPr>
              <a:t>ndogeni </a:t>
            </a:r>
            <a:r>
              <a:rPr lang="pl-PL" sz="3200" dirty="0">
                <a:ln>
                  <a:solidFill>
                    <a:prstClr val="white"/>
                  </a:solidFill>
                </a:ln>
                <a:solidFill>
                  <a:prstClr val="white"/>
                </a:solidFill>
                <a:effectLst>
                  <a:outerShdw blurRad="38100" dist="38100" dir="2700000" algn="tl">
                    <a:srgbClr val="000000">
                      <a:alpha val="43137"/>
                    </a:srgbClr>
                  </a:outerShdw>
                </a:effectLst>
                <a:cs typeface="Arial"/>
              </a:rPr>
              <a:t>regionalni razvoj (DRR)</a:t>
            </a:r>
            <a:endParaRPr lang="sl-SI" sz="2800" dirty="0">
              <a:ln>
                <a:solidFill>
                  <a:prstClr val="white"/>
                </a:solidFill>
              </a:ln>
              <a:solidFill>
                <a:schemeClr val="accent4">
                  <a:lumMod val="20000"/>
                  <a:lumOff val="80000"/>
                </a:schemeClr>
              </a:solidFill>
              <a:cs typeface="Calibri" panose="020F0502020204030204" pitchFamily="34" charset="0"/>
            </a:endParaRPr>
          </a:p>
        </p:txBody>
      </p:sp>
      <p:graphicFrame>
        <p:nvGraphicFramePr>
          <p:cNvPr id="13" name="Označba mesta vsebine 11"/>
          <p:cNvGraphicFramePr>
            <a:graphicFrameLocks noGrp="1"/>
          </p:cNvGraphicFramePr>
          <p:nvPr>
            <p:ph idx="1"/>
            <p:extLst>
              <p:ext uri="{D42A27DB-BD31-4B8C-83A1-F6EECF244321}">
                <p14:modId xmlns:p14="http://schemas.microsoft.com/office/powerpoint/2010/main" val="3293947998"/>
              </p:ext>
            </p:extLst>
          </p:nvPr>
        </p:nvGraphicFramePr>
        <p:xfrm>
          <a:off x="1628344" y="1916146"/>
          <a:ext cx="6355654" cy="4141268"/>
        </p:xfrm>
        <a:graphic>
          <a:graphicData uri="http://schemas.openxmlformats.org/drawingml/2006/table">
            <a:tbl>
              <a:tblPr firstRow="1" firstCol="1" bandRow="1">
                <a:tableStyleId>{BDBED569-4797-4DF1-A0F4-6AAB3CD982D8}</a:tableStyleId>
              </a:tblPr>
              <a:tblGrid>
                <a:gridCol w="3295760">
                  <a:extLst>
                    <a:ext uri="{9D8B030D-6E8A-4147-A177-3AD203B41FA5}">
                      <a16:colId xmlns:a16="http://schemas.microsoft.com/office/drawing/2014/main" val="1302948013"/>
                    </a:ext>
                  </a:extLst>
                </a:gridCol>
                <a:gridCol w="1529947">
                  <a:extLst>
                    <a:ext uri="{9D8B030D-6E8A-4147-A177-3AD203B41FA5}">
                      <a16:colId xmlns:a16="http://schemas.microsoft.com/office/drawing/2014/main" val="2638411361"/>
                    </a:ext>
                  </a:extLst>
                </a:gridCol>
                <a:gridCol w="1529947">
                  <a:extLst>
                    <a:ext uri="{9D8B030D-6E8A-4147-A177-3AD203B41FA5}">
                      <a16:colId xmlns:a16="http://schemas.microsoft.com/office/drawing/2014/main" val="4061627203"/>
                    </a:ext>
                  </a:extLst>
                </a:gridCol>
              </a:tblGrid>
              <a:tr h="350804">
                <a:tc>
                  <a:txBody>
                    <a:bodyPr/>
                    <a:lstStyle/>
                    <a:p>
                      <a:pPr algn="ctr">
                        <a:lnSpc>
                          <a:spcPts val="1300"/>
                        </a:lnSpc>
                        <a:spcAft>
                          <a:spcPts val="0"/>
                        </a:spcAft>
                      </a:pPr>
                      <a:r>
                        <a:rPr lang="sl-SI" sz="1200" dirty="0">
                          <a:effectLst/>
                        </a:rPr>
                        <a:t>REGIJA</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ts val="1300"/>
                        </a:lnSpc>
                        <a:spcAft>
                          <a:spcPts val="0"/>
                        </a:spcAft>
                      </a:pPr>
                      <a:r>
                        <a:rPr lang="sl-SI" sz="1200" dirty="0">
                          <a:effectLst/>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algn="ctr">
                        <a:lnSpc>
                          <a:spcPts val="1300"/>
                        </a:lnSpc>
                        <a:spcAft>
                          <a:spcPts val="0"/>
                        </a:spcAft>
                      </a:pPr>
                      <a:r>
                        <a:rPr lang="sl-SI" sz="1200" dirty="0">
                          <a:effectLst/>
                        </a:rPr>
                        <a:t>SKLAD</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algn="ctr">
                        <a:lnSpc>
                          <a:spcPts val="1300"/>
                        </a:lnSpc>
                        <a:spcAft>
                          <a:spcPts val="0"/>
                        </a:spcAft>
                      </a:pPr>
                      <a:r>
                        <a:rPr lang="sl-SI" sz="1200" dirty="0">
                          <a:effectLst/>
                        </a:rPr>
                        <a:t>DRR EU del</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616422697"/>
                  </a:ext>
                </a:extLst>
              </a:tr>
              <a:tr h="411041">
                <a:tc rowSpan="2">
                  <a:txBody>
                    <a:bodyPr/>
                    <a:lstStyle/>
                    <a:p>
                      <a:pPr algn="ctr">
                        <a:lnSpc>
                          <a:spcPts val="1300"/>
                        </a:lnSpc>
                        <a:spcAft>
                          <a:spcPts val="0"/>
                        </a:spcAft>
                      </a:pPr>
                      <a:endParaRPr lang="sl-SI" sz="1200" dirty="0" smtClean="0">
                        <a:effectLst/>
                      </a:endParaRPr>
                    </a:p>
                    <a:p>
                      <a:pPr algn="ctr">
                        <a:lnSpc>
                          <a:spcPts val="1300"/>
                        </a:lnSpc>
                        <a:spcAft>
                          <a:spcPts val="0"/>
                        </a:spcAft>
                      </a:pPr>
                      <a:endParaRPr lang="sl-SI" sz="1200" dirty="0" smtClean="0">
                        <a:effectLst/>
                      </a:endParaRPr>
                    </a:p>
                    <a:p>
                      <a:pPr algn="ctr">
                        <a:lnSpc>
                          <a:spcPts val="1300"/>
                        </a:lnSpc>
                        <a:spcAft>
                          <a:spcPts val="0"/>
                        </a:spcAft>
                      </a:pPr>
                      <a:r>
                        <a:rPr lang="sl-SI" sz="1200" dirty="0" smtClean="0">
                          <a:effectLst/>
                        </a:rPr>
                        <a:t>VZHOD</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ts val="1300"/>
                        </a:lnSpc>
                        <a:spcAft>
                          <a:spcPts val="0"/>
                        </a:spcAft>
                      </a:pPr>
                      <a:r>
                        <a:rPr lang="sl-SI" sz="1200" dirty="0">
                          <a:effectLst/>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ts val="1300"/>
                        </a:lnSpc>
                        <a:spcAft>
                          <a:spcPts val="0"/>
                        </a:spcAft>
                      </a:pPr>
                      <a:r>
                        <a:rPr lang="sl-SI" sz="1200" dirty="0">
                          <a:effectLst/>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ctr">
                        <a:lnSpc>
                          <a:spcPts val="1300"/>
                        </a:lnSpc>
                        <a:spcAft>
                          <a:spcPts val="0"/>
                        </a:spcAft>
                      </a:pPr>
                      <a:endParaRPr lang="sl-SI" sz="1200" dirty="0" smtClean="0">
                        <a:effectLst/>
                      </a:endParaRPr>
                    </a:p>
                    <a:p>
                      <a:pPr algn="ctr">
                        <a:lnSpc>
                          <a:spcPts val="1300"/>
                        </a:lnSpc>
                        <a:spcAft>
                          <a:spcPts val="0"/>
                        </a:spcAft>
                      </a:pPr>
                      <a:r>
                        <a:rPr lang="sl-SI" sz="1200" dirty="0" smtClean="0">
                          <a:effectLst/>
                        </a:rPr>
                        <a:t>ESRR</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ctr">
                        <a:lnSpc>
                          <a:spcPts val="1300"/>
                        </a:lnSpc>
                        <a:spcAft>
                          <a:spcPts val="0"/>
                        </a:spcAft>
                      </a:pPr>
                      <a:endParaRPr lang="sl-SI" sz="1200" dirty="0" smtClean="0">
                        <a:effectLst/>
                      </a:endParaRPr>
                    </a:p>
                    <a:p>
                      <a:pPr algn="ctr">
                        <a:lnSpc>
                          <a:spcPts val="1300"/>
                        </a:lnSpc>
                        <a:spcAft>
                          <a:spcPts val="0"/>
                        </a:spcAft>
                      </a:pPr>
                      <a:r>
                        <a:rPr lang="sl-SI" sz="1200" dirty="0" smtClean="0">
                          <a:effectLst/>
                        </a:rPr>
                        <a:t>191,85</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236302393"/>
                  </a:ext>
                </a:extLst>
              </a:tr>
              <a:tr h="411041">
                <a:tc vMerge="1">
                  <a:txBody>
                    <a:bodyPr/>
                    <a:lstStyle/>
                    <a:p>
                      <a:endParaRPr lang="sl-SI"/>
                    </a:p>
                  </a:txBody>
                  <a:tcPr/>
                </a:tc>
                <a:tc>
                  <a:txBody>
                    <a:bodyPr/>
                    <a:lstStyle/>
                    <a:p>
                      <a:pPr algn="ctr">
                        <a:lnSpc>
                          <a:spcPts val="1300"/>
                        </a:lnSpc>
                        <a:spcAft>
                          <a:spcPts val="0"/>
                        </a:spcAft>
                      </a:pPr>
                      <a:endParaRPr lang="sl-SI" sz="1200" dirty="0" smtClean="0">
                        <a:effectLst/>
                      </a:endParaRPr>
                    </a:p>
                    <a:p>
                      <a:pPr algn="ctr">
                        <a:lnSpc>
                          <a:spcPts val="1300"/>
                        </a:lnSpc>
                        <a:spcAft>
                          <a:spcPts val="0"/>
                        </a:spcAft>
                      </a:pPr>
                      <a:r>
                        <a:rPr lang="sl-SI" sz="1200" dirty="0" smtClean="0">
                          <a:effectLst/>
                        </a:rPr>
                        <a:t>ESS</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ctr">
                        <a:lnSpc>
                          <a:spcPts val="1300"/>
                        </a:lnSpc>
                        <a:spcAft>
                          <a:spcPts val="0"/>
                        </a:spcAft>
                      </a:pPr>
                      <a:endParaRPr lang="sl-SI" sz="1200" dirty="0" smtClean="0">
                        <a:effectLst/>
                      </a:endParaRPr>
                    </a:p>
                    <a:p>
                      <a:pPr algn="ctr">
                        <a:lnSpc>
                          <a:spcPts val="1300"/>
                        </a:lnSpc>
                        <a:spcAft>
                          <a:spcPts val="0"/>
                        </a:spcAft>
                      </a:pPr>
                      <a:r>
                        <a:rPr lang="sl-SI" sz="1200" dirty="0" smtClean="0">
                          <a:effectLst/>
                        </a:rPr>
                        <a:t>6</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989506726"/>
                  </a:ext>
                </a:extLst>
              </a:tr>
              <a:tr h="411041">
                <a:tc gridSpan="2">
                  <a:txBody>
                    <a:bodyPr/>
                    <a:lstStyle/>
                    <a:p>
                      <a:pPr algn="ctr">
                        <a:lnSpc>
                          <a:spcPts val="1300"/>
                        </a:lnSpc>
                        <a:spcAft>
                          <a:spcPts val="0"/>
                        </a:spcAft>
                      </a:pPr>
                      <a:r>
                        <a:rPr lang="sl-SI" sz="1200" dirty="0">
                          <a:effectLst/>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ts val="1300"/>
                        </a:lnSpc>
                        <a:spcAft>
                          <a:spcPts val="0"/>
                        </a:spcAft>
                      </a:pPr>
                      <a:r>
                        <a:rPr lang="sl-SI" sz="1200" dirty="0">
                          <a:effectLst/>
                        </a:rPr>
                        <a:t>Skupaj VZHOD</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tc hMerge="1">
                  <a:txBody>
                    <a:bodyPr/>
                    <a:lstStyle/>
                    <a:p>
                      <a:endParaRPr lang="sl-SI"/>
                    </a:p>
                  </a:txBody>
                  <a:tcPr/>
                </a:tc>
                <a:tc>
                  <a:txBody>
                    <a:bodyPr/>
                    <a:lstStyle/>
                    <a:p>
                      <a:pPr algn="ctr">
                        <a:lnSpc>
                          <a:spcPts val="1300"/>
                        </a:lnSpc>
                        <a:spcAft>
                          <a:spcPts val="0"/>
                        </a:spcAft>
                      </a:pPr>
                      <a:endParaRPr lang="sl-SI" sz="1200" b="1" dirty="0" smtClean="0">
                        <a:effectLst/>
                      </a:endParaRPr>
                    </a:p>
                    <a:p>
                      <a:pPr algn="ctr">
                        <a:lnSpc>
                          <a:spcPts val="1300"/>
                        </a:lnSpc>
                        <a:spcAft>
                          <a:spcPts val="0"/>
                        </a:spcAft>
                      </a:pPr>
                      <a:r>
                        <a:rPr lang="sl-SI" sz="1200" b="1" dirty="0" smtClean="0">
                          <a:effectLst/>
                        </a:rPr>
                        <a:t>197,85</a:t>
                      </a:r>
                      <a:endParaRPr lang="sl-SI"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559620216"/>
                  </a:ext>
                </a:extLst>
              </a:tr>
              <a:tr h="411041">
                <a:tc rowSpan="2">
                  <a:txBody>
                    <a:bodyPr/>
                    <a:lstStyle/>
                    <a:p>
                      <a:pPr algn="ctr">
                        <a:lnSpc>
                          <a:spcPts val="1300"/>
                        </a:lnSpc>
                        <a:spcAft>
                          <a:spcPts val="0"/>
                        </a:spcAft>
                      </a:pPr>
                      <a:endParaRPr lang="sl-SI" sz="1200" dirty="0" smtClean="0">
                        <a:effectLst/>
                      </a:endParaRPr>
                    </a:p>
                    <a:p>
                      <a:pPr algn="ctr">
                        <a:lnSpc>
                          <a:spcPts val="1300"/>
                        </a:lnSpc>
                        <a:spcAft>
                          <a:spcPts val="0"/>
                        </a:spcAft>
                      </a:pPr>
                      <a:endParaRPr lang="sl-SI" sz="1200" dirty="0" smtClean="0">
                        <a:effectLst/>
                      </a:endParaRPr>
                    </a:p>
                    <a:p>
                      <a:pPr algn="ctr">
                        <a:lnSpc>
                          <a:spcPts val="1300"/>
                        </a:lnSpc>
                        <a:spcAft>
                          <a:spcPts val="0"/>
                        </a:spcAft>
                      </a:pPr>
                      <a:r>
                        <a:rPr lang="sl-SI" sz="1200" dirty="0" smtClean="0">
                          <a:effectLst/>
                        </a:rPr>
                        <a:t>ZAHOD</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ts val="1300"/>
                        </a:lnSpc>
                        <a:spcAft>
                          <a:spcPts val="0"/>
                        </a:spcAft>
                      </a:pPr>
                      <a:r>
                        <a:rPr lang="sl-SI" sz="1200" dirty="0">
                          <a:effectLst/>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ts val="1300"/>
                        </a:lnSpc>
                        <a:spcAft>
                          <a:spcPts val="0"/>
                        </a:spcAft>
                      </a:pPr>
                      <a:r>
                        <a:rPr lang="sl-SI" sz="1200" dirty="0">
                          <a:effectLst/>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ctr">
                        <a:lnSpc>
                          <a:spcPts val="1300"/>
                        </a:lnSpc>
                        <a:spcAft>
                          <a:spcPts val="0"/>
                        </a:spcAft>
                      </a:pPr>
                      <a:endParaRPr lang="sl-SI" sz="1200" dirty="0" smtClean="0">
                        <a:effectLst/>
                      </a:endParaRPr>
                    </a:p>
                    <a:p>
                      <a:pPr algn="ctr">
                        <a:lnSpc>
                          <a:spcPts val="1300"/>
                        </a:lnSpc>
                        <a:spcAft>
                          <a:spcPts val="0"/>
                        </a:spcAft>
                      </a:pPr>
                      <a:r>
                        <a:rPr lang="sl-SI" sz="1200" dirty="0" smtClean="0">
                          <a:effectLst/>
                        </a:rPr>
                        <a:t>ESRR</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ctr">
                        <a:lnSpc>
                          <a:spcPts val="1300"/>
                        </a:lnSpc>
                        <a:spcAft>
                          <a:spcPts val="0"/>
                        </a:spcAft>
                      </a:pPr>
                      <a:endParaRPr lang="sl-SI" sz="1200" dirty="0" smtClean="0">
                        <a:effectLst/>
                      </a:endParaRPr>
                    </a:p>
                    <a:p>
                      <a:pPr algn="ctr">
                        <a:lnSpc>
                          <a:spcPts val="1300"/>
                        </a:lnSpc>
                        <a:spcAft>
                          <a:spcPts val="0"/>
                        </a:spcAft>
                      </a:pPr>
                      <a:r>
                        <a:rPr lang="sl-SI" sz="1200" dirty="0" smtClean="0">
                          <a:effectLst/>
                        </a:rPr>
                        <a:t>27,05</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175708798"/>
                  </a:ext>
                </a:extLst>
              </a:tr>
              <a:tr h="411041">
                <a:tc vMerge="1">
                  <a:txBody>
                    <a:bodyPr/>
                    <a:lstStyle/>
                    <a:p>
                      <a:endParaRPr lang="sl-SI"/>
                    </a:p>
                  </a:txBody>
                  <a:tcPr/>
                </a:tc>
                <a:tc>
                  <a:txBody>
                    <a:bodyPr/>
                    <a:lstStyle/>
                    <a:p>
                      <a:pPr algn="ctr">
                        <a:lnSpc>
                          <a:spcPts val="1300"/>
                        </a:lnSpc>
                        <a:spcAft>
                          <a:spcPts val="0"/>
                        </a:spcAft>
                      </a:pPr>
                      <a:endParaRPr lang="sl-SI" sz="1200" dirty="0" smtClean="0">
                        <a:effectLst/>
                      </a:endParaRPr>
                    </a:p>
                    <a:p>
                      <a:pPr algn="ctr">
                        <a:lnSpc>
                          <a:spcPts val="1300"/>
                        </a:lnSpc>
                        <a:spcAft>
                          <a:spcPts val="0"/>
                        </a:spcAft>
                      </a:pPr>
                      <a:r>
                        <a:rPr lang="sl-SI" sz="1200" dirty="0" smtClean="0">
                          <a:effectLst/>
                        </a:rPr>
                        <a:t>ESS</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ctr">
                        <a:lnSpc>
                          <a:spcPts val="1300"/>
                        </a:lnSpc>
                        <a:spcAft>
                          <a:spcPts val="0"/>
                        </a:spcAft>
                      </a:pPr>
                      <a:endParaRPr lang="sl-SI" sz="1200" dirty="0" smtClean="0">
                        <a:effectLst/>
                      </a:endParaRPr>
                    </a:p>
                    <a:p>
                      <a:pPr algn="ctr">
                        <a:lnSpc>
                          <a:spcPts val="1300"/>
                        </a:lnSpc>
                        <a:spcAft>
                          <a:spcPts val="0"/>
                        </a:spcAft>
                      </a:pPr>
                      <a:r>
                        <a:rPr lang="sl-SI" sz="1200" dirty="0" smtClean="0">
                          <a:effectLst/>
                        </a:rPr>
                        <a:t>2</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590314242"/>
                  </a:ext>
                </a:extLst>
              </a:tr>
              <a:tr h="411041">
                <a:tc gridSpan="2">
                  <a:txBody>
                    <a:bodyPr/>
                    <a:lstStyle/>
                    <a:p>
                      <a:pPr algn="ctr">
                        <a:lnSpc>
                          <a:spcPts val="1300"/>
                        </a:lnSpc>
                        <a:spcAft>
                          <a:spcPts val="0"/>
                        </a:spcAft>
                      </a:pPr>
                      <a:r>
                        <a:rPr lang="sl-SI" sz="1200" dirty="0">
                          <a:effectLst/>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ts val="1300"/>
                        </a:lnSpc>
                        <a:spcAft>
                          <a:spcPts val="0"/>
                        </a:spcAft>
                      </a:pPr>
                      <a:r>
                        <a:rPr lang="sl-SI" sz="1200" dirty="0">
                          <a:effectLst/>
                        </a:rPr>
                        <a:t>Skupaj ZAHOD</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tc hMerge="1">
                  <a:txBody>
                    <a:bodyPr/>
                    <a:lstStyle/>
                    <a:p>
                      <a:endParaRPr lang="sl-SI"/>
                    </a:p>
                  </a:txBody>
                  <a:tcPr/>
                </a:tc>
                <a:tc>
                  <a:txBody>
                    <a:bodyPr/>
                    <a:lstStyle/>
                    <a:p>
                      <a:pPr algn="ctr">
                        <a:lnSpc>
                          <a:spcPts val="1300"/>
                        </a:lnSpc>
                        <a:spcAft>
                          <a:spcPts val="0"/>
                        </a:spcAft>
                      </a:pPr>
                      <a:endParaRPr lang="sl-SI" sz="1200" b="1" dirty="0" smtClean="0">
                        <a:effectLst/>
                      </a:endParaRPr>
                    </a:p>
                    <a:p>
                      <a:pPr algn="ctr">
                        <a:lnSpc>
                          <a:spcPts val="1300"/>
                        </a:lnSpc>
                        <a:spcAft>
                          <a:spcPts val="0"/>
                        </a:spcAft>
                      </a:pPr>
                      <a:r>
                        <a:rPr lang="sl-SI" sz="1200" b="1" dirty="0" smtClean="0">
                          <a:effectLst/>
                        </a:rPr>
                        <a:t>29,05</a:t>
                      </a:r>
                      <a:endParaRPr lang="sl-SI"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705553819"/>
                  </a:ext>
                </a:extLst>
              </a:tr>
              <a:tr h="411041">
                <a:tc>
                  <a:txBody>
                    <a:bodyPr/>
                    <a:lstStyle/>
                    <a:p>
                      <a:pPr algn="ctr">
                        <a:lnSpc>
                          <a:spcPts val="1300"/>
                        </a:lnSpc>
                        <a:spcAft>
                          <a:spcPts val="0"/>
                        </a:spcAft>
                      </a:pPr>
                      <a:endParaRPr lang="sl-SI" sz="1200" dirty="0" smtClean="0">
                        <a:effectLst/>
                      </a:endParaRPr>
                    </a:p>
                    <a:p>
                      <a:pPr algn="ctr">
                        <a:lnSpc>
                          <a:spcPts val="1300"/>
                        </a:lnSpc>
                        <a:spcAft>
                          <a:spcPts val="0"/>
                        </a:spcAft>
                      </a:pPr>
                      <a:r>
                        <a:rPr lang="sl-SI" sz="1200" dirty="0" smtClean="0">
                          <a:effectLst/>
                        </a:rPr>
                        <a:t>SLO</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ts val="1300"/>
                        </a:lnSpc>
                        <a:spcAft>
                          <a:spcPts val="0"/>
                        </a:spcAft>
                      </a:pPr>
                      <a:r>
                        <a:rPr lang="sl-SI" sz="1200" dirty="0">
                          <a:effectLst/>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ctr">
                        <a:lnSpc>
                          <a:spcPts val="1300"/>
                        </a:lnSpc>
                        <a:spcAft>
                          <a:spcPts val="0"/>
                        </a:spcAft>
                      </a:pPr>
                      <a:endParaRPr lang="sl-SI" sz="1200" dirty="0" smtClean="0">
                        <a:effectLst/>
                      </a:endParaRPr>
                    </a:p>
                    <a:p>
                      <a:pPr algn="ctr">
                        <a:lnSpc>
                          <a:spcPts val="1300"/>
                        </a:lnSpc>
                        <a:spcAft>
                          <a:spcPts val="0"/>
                        </a:spcAft>
                      </a:pPr>
                      <a:r>
                        <a:rPr lang="sl-SI" sz="1200" dirty="0" smtClean="0">
                          <a:effectLst/>
                        </a:rPr>
                        <a:t>KS</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ctr">
                        <a:lnSpc>
                          <a:spcPts val="1300"/>
                        </a:lnSpc>
                        <a:spcAft>
                          <a:spcPts val="0"/>
                        </a:spcAft>
                      </a:pPr>
                      <a:endParaRPr lang="sl-SI" sz="1200" dirty="0" smtClean="0">
                        <a:effectLst/>
                      </a:endParaRPr>
                    </a:p>
                    <a:p>
                      <a:pPr algn="ctr">
                        <a:lnSpc>
                          <a:spcPts val="1300"/>
                        </a:lnSpc>
                        <a:spcAft>
                          <a:spcPts val="0"/>
                        </a:spcAft>
                      </a:pPr>
                      <a:r>
                        <a:rPr lang="sl-SI" sz="1200" dirty="0" smtClean="0">
                          <a:effectLst/>
                        </a:rPr>
                        <a:t>88,69</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238703563"/>
                  </a:ext>
                </a:extLst>
              </a:tr>
              <a:tr h="411041">
                <a:tc gridSpan="2">
                  <a:txBody>
                    <a:bodyPr/>
                    <a:lstStyle/>
                    <a:p>
                      <a:pPr algn="ctr">
                        <a:lnSpc>
                          <a:spcPts val="1300"/>
                        </a:lnSpc>
                        <a:spcAft>
                          <a:spcPts val="0"/>
                        </a:spcAft>
                      </a:pPr>
                      <a:r>
                        <a:rPr lang="sl-SI" sz="1200" dirty="0">
                          <a:effectLst/>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ts val="1300"/>
                        </a:lnSpc>
                        <a:spcAft>
                          <a:spcPts val="0"/>
                        </a:spcAft>
                      </a:pPr>
                      <a:r>
                        <a:rPr lang="sl-SI" sz="1200" dirty="0">
                          <a:effectLst/>
                        </a:rPr>
                        <a:t>Skupaj SLO</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tc hMerge="1">
                  <a:txBody>
                    <a:bodyPr/>
                    <a:lstStyle/>
                    <a:p>
                      <a:endParaRPr lang="sl-SI"/>
                    </a:p>
                  </a:txBody>
                  <a:tcPr/>
                </a:tc>
                <a:tc>
                  <a:txBody>
                    <a:bodyPr/>
                    <a:lstStyle/>
                    <a:p>
                      <a:pPr algn="ctr">
                        <a:lnSpc>
                          <a:spcPts val="1300"/>
                        </a:lnSpc>
                        <a:spcAft>
                          <a:spcPts val="0"/>
                        </a:spcAft>
                      </a:pPr>
                      <a:endParaRPr lang="sl-SI" sz="1200" b="1" dirty="0" smtClean="0">
                        <a:effectLst/>
                      </a:endParaRPr>
                    </a:p>
                    <a:p>
                      <a:pPr algn="ctr">
                        <a:lnSpc>
                          <a:spcPts val="1300"/>
                        </a:lnSpc>
                        <a:spcAft>
                          <a:spcPts val="0"/>
                        </a:spcAft>
                      </a:pPr>
                      <a:r>
                        <a:rPr lang="sl-SI" sz="1200" b="1" dirty="0" smtClean="0">
                          <a:effectLst/>
                        </a:rPr>
                        <a:t>88,69</a:t>
                      </a:r>
                      <a:endParaRPr lang="sl-SI"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45714709"/>
                  </a:ext>
                </a:extLst>
              </a:tr>
              <a:tr h="411041">
                <a:tc gridSpan="2">
                  <a:txBody>
                    <a:bodyPr/>
                    <a:lstStyle/>
                    <a:p>
                      <a:pPr algn="ctr">
                        <a:lnSpc>
                          <a:spcPts val="1300"/>
                        </a:lnSpc>
                        <a:spcAft>
                          <a:spcPts val="0"/>
                        </a:spcAft>
                      </a:pPr>
                      <a:r>
                        <a:rPr lang="sl-SI" sz="1200" dirty="0">
                          <a:effectLst/>
                        </a:rPr>
                        <a:t> </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ts val="1300"/>
                        </a:lnSpc>
                        <a:spcAft>
                          <a:spcPts val="0"/>
                        </a:spcAft>
                      </a:pPr>
                      <a:r>
                        <a:rPr lang="sl-SI" sz="1200" dirty="0">
                          <a:effectLst/>
                        </a:rPr>
                        <a:t>Skupaj</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tc hMerge="1">
                  <a:txBody>
                    <a:bodyPr/>
                    <a:lstStyle/>
                    <a:p>
                      <a:endParaRPr lang="sl-SI"/>
                    </a:p>
                  </a:txBody>
                  <a:tcPr/>
                </a:tc>
                <a:tc>
                  <a:txBody>
                    <a:bodyPr/>
                    <a:lstStyle/>
                    <a:p>
                      <a:pPr algn="ctr">
                        <a:lnSpc>
                          <a:spcPts val="1300"/>
                        </a:lnSpc>
                        <a:spcAft>
                          <a:spcPts val="0"/>
                        </a:spcAft>
                      </a:pPr>
                      <a:endParaRPr lang="sl-SI" sz="1200" b="1" dirty="0" smtClean="0">
                        <a:effectLst/>
                      </a:endParaRPr>
                    </a:p>
                    <a:p>
                      <a:pPr algn="ctr">
                        <a:lnSpc>
                          <a:spcPts val="1300"/>
                        </a:lnSpc>
                        <a:spcAft>
                          <a:spcPts val="0"/>
                        </a:spcAft>
                      </a:pPr>
                      <a:r>
                        <a:rPr lang="sl-SI" sz="1200" b="1" dirty="0" smtClean="0">
                          <a:effectLst/>
                        </a:rPr>
                        <a:t>315,59</a:t>
                      </a:r>
                      <a:endParaRPr lang="sl-SI"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895700747"/>
                  </a:ext>
                </a:extLst>
              </a:tr>
            </a:tbl>
          </a:graphicData>
        </a:graphic>
      </p:graphicFrame>
      <p:pic>
        <p:nvPicPr>
          <p:cNvPr id="16" name="Označba mesta vseb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6480" y="2556156"/>
            <a:ext cx="5567680" cy="3131820"/>
          </a:xfrm>
          <a:prstGeom prst="rect">
            <a:avLst/>
          </a:prstGeom>
          <a:effectLst>
            <a:outerShdw blurRad="50800" dist="38100" dir="2700000" algn="tl" rotWithShape="0">
              <a:prstClr val="black">
                <a:alpha val="40000"/>
              </a:prstClr>
            </a:outerShdw>
          </a:effectLst>
        </p:spPr>
      </p:pic>
      <p:sp>
        <p:nvSpPr>
          <p:cNvPr id="8" name="PoljeZBesedilom 7"/>
          <p:cNvSpPr txBox="1"/>
          <p:nvPr/>
        </p:nvSpPr>
        <p:spPr>
          <a:xfrm>
            <a:off x="256998" y="1417661"/>
            <a:ext cx="6391452" cy="369332"/>
          </a:xfrm>
          <a:prstGeom prst="rect">
            <a:avLst/>
          </a:prstGeom>
          <a:solidFill>
            <a:schemeClr val="bg1">
              <a:lumMod val="95000"/>
            </a:schemeClr>
          </a:solidFill>
        </p:spPr>
        <p:txBody>
          <a:bodyPr wrap="square" rtlCol="0">
            <a:spAutoFit/>
          </a:bodyPr>
          <a:lstStyle/>
          <a:p>
            <a:pPr lvl="0">
              <a:defRPr/>
            </a:pPr>
            <a:r>
              <a:rPr lang="sl-SI" b="1" dirty="0" smtClean="0">
                <a:solidFill>
                  <a:prstClr val="white">
                    <a:lumMod val="50000"/>
                  </a:prstClr>
                </a:solidFill>
              </a:rPr>
              <a:t>Indikativna </a:t>
            </a:r>
            <a:r>
              <a:rPr lang="sl-SI" b="1" dirty="0">
                <a:solidFill>
                  <a:prstClr val="white">
                    <a:lumMod val="50000"/>
                  </a:prstClr>
                </a:solidFill>
              </a:rPr>
              <a:t>finančna alokacija glede na sklad in </a:t>
            </a:r>
            <a:r>
              <a:rPr lang="sl-SI" b="1" dirty="0" smtClean="0">
                <a:solidFill>
                  <a:prstClr val="white">
                    <a:lumMod val="50000"/>
                  </a:prstClr>
                </a:solidFill>
              </a:rPr>
              <a:t>regijo </a:t>
            </a:r>
            <a:r>
              <a:rPr lang="sl-SI" dirty="0">
                <a:solidFill>
                  <a:prstClr val="white">
                    <a:lumMod val="50000"/>
                  </a:prstClr>
                </a:solidFill>
              </a:rPr>
              <a:t>(v mio EUR) </a:t>
            </a:r>
            <a:endParaRPr lang="sl-SI" b="1" dirty="0">
              <a:solidFill>
                <a:prstClr val="white">
                  <a:lumMod val="50000"/>
                </a:prstClr>
              </a:solidFill>
            </a:endParaRPr>
          </a:p>
        </p:txBody>
      </p:sp>
    </p:spTree>
    <p:extLst>
      <p:ext uri="{BB962C8B-B14F-4D97-AF65-F5344CB8AC3E}">
        <p14:creationId xmlns:p14="http://schemas.microsoft.com/office/powerpoint/2010/main" val="3877868159"/>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10" name="Slika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9887" y="442607"/>
            <a:ext cx="2789853" cy="585298"/>
          </a:xfrm>
          <a:prstGeom prst="rect">
            <a:avLst/>
          </a:prstGeom>
        </p:spPr>
      </p:pic>
      <p:sp>
        <p:nvSpPr>
          <p:cNvPr id="6" name="Naslov 1"/>
          <p:cNvSpPr txBox="1">
            <a:spLocks/>
          </p:cNvSpPr>
          <p:nvPr/>
        </p:nvSpPr>
        <p:spPr>
          <a:xfrm>
            <a:off x="-1" y="638150"/>
            <a:ext cx="9490469" cy="779511"/>
          </a:xfrm>
          <a:prstGeom prst="rect">
            <a:avLst/>
          </a:prstGeom>
          <a:solidFill>
            <a:srgbClr val="19686C"/>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pl-PL" sz="3200" dirty="0">
                <a:ln>
                  <a:solidFill>
                    <a:prstClr val="white"/>
                  </a:solidFill>
                </a:ln>
                <a:solidFill>
                  <a:prstClr val="white"/>
                </a:solidFill>
                <a:effectLst>
                  <a:outerShdw blurRad="38100" dist="38100" dir="2700000" algn="tl">
                    <a:srgbClr val="000000">
                      <a:alpha val="43137"/>
                    </a:srgbClr>
                  </a:outerShdw>
                </a:effectLst>
                <a:cs typeface="Arial"/>
              </a:rPr>
              <a:t>  </a:t>
            </a:r>
            <a:endParaRPr lang="pl-PL" sz="3200" dirty="0" smtClean="0">
              <a:ln>
                <a:solidFill>
                  <a:prstClr val="white"/>
                </a:solidFill>
              </a:ln>
              <a:solidFill>
                <a:prstClr val="white"/>
              </a:solidFill>
              <a:effectLst>
                <a:outerShdw blurRad="38100" dist="38100" dir="2700000" algn="tl">
                  <a:srgbClr val="000000">
                    <a:alpha val="43137"/>
                  </a:srgbClr>
                </a:outerShdw>
              </a:effectLst>
              <a:cs typeface="Arial"/>
            </a:endParaRPr>
          </a:p>
          <a:p>
            <a:pPr>
              <a:defRPr/>
            </a:pPr>
            <a:r>
              <a:rPr lang="pl-PL" sz="3200" dirty="0" smtClean="0">
                <a:ln>
                  <a:solidFill>
                    <a:prstClr val="white"/>
                  </a:solidFill>
                </a:ln>
                <a:solidFill>
                  <a:prstClr val="white"/>
                </a:solidFill>
                <a:effectLst>
                  <a:outerShdw blurRad="38100" dist="38100" dir="2700000" algn="tl">
                    <a:srgbClr val="000000">
                      <a:alpha val="43137"/>
                    </a:srgbClr>
                  </a:outerShdw>
                </a:effectLst>
                <a:cs typeface="Arial"/>
              </a:rPr>
              <a:t>Endogeni </a:t>
            </a:r>
            <a:r>
              <a:rPr lang="pl-PL" sz="3200" dirty="0">
                <a:ln>
                  <a:solidFill>
                    <a:prstClr val="white"/>
                  </a:solidFill>
                </a:ln>
                <a:solidFill>
                  <a:prstClr val="white"/>
                </a:solidFill>
                <a:effectLst>
                  <a:outerShdw blurRad="38100" dist="38100" dir="2700000" algn="tl">
                    <a:srgbClr val="000000">
                      <a:alpha val="43137"/>
                    </a:srgbClr>
                  </a:outerShdw>
                </a:effectLst>
                <a:cs typeface="Arial"/>
              </a:rPr>
              <a:t>regionalni razvoj (DRR)</a:t>
            </a:r>
            <a:endParaRPr lang="sl-SI" sz="2800" dirty="0">
              <a:ln>
                <a:solidFill>
                  <a:prstClr val="white"/>
                </a:solidFill>
              </a:ln>
              <a:solidFill>
                <a:schemeClr val="accent4">
                  <a:lumMod val="20000"/>
                  <a:lumOff val="80000"/>
                </a:schemeClr>
              </a:solidFill>
              <a:cs typeface="Calibri" panose="020F0502020204030204" pitchFamily="34" charset="0"/>
            </a:endParaRPr>
          </a:p>
          <a:p>
            <a:pPr>
              <a:defRPr/>
            </a:pPr>
            <a:endParaRPr lang="sl-SI" sz="2800" dirty="0">
              <a:ln>
                <a:solidFill>
                  <a:prstClr val="white"/>
                </a:solidFill>
              </a:ln>
              <a:solidFill>
                <a:schemeClr val="accent4">
                  <a:lumMod val="20000"/>
                  <a:lumOff val="80000"/>
                </a:schemeClr>
              </a:solidFill>
              <a:cs typeface="Calibri" panose="020F0502020204030204" pitchFamily="34" charset="0"/>
            </a:endParaRPr>
          </a:p>
        </p:txBody>
      </p:sp>
      <p:sp>
        <p:nvSpPr>
          <p:cNvPr id="12" name="PoljeZBesedilom 11"/>
          <p:cNvSpPr txBox="1"/>
          <p:nvPr/>
        </p:nvSpPr>
        <p:spPr>
          <a:xfrm>
            <a:off x="256998" y="1417661"/>
            <a:ext cx="4705527" cy="646331"/>
          </a:xfrm>
          <a:prstGeom prst="rect">
            <a:avLst/>
          </a:prstGeom>
          <a:solidFill>
            <a:schemeClr val="bg1">
              <a:lumMod val="95000"/>
            </a:schemeClr>
          </a:solidFill>
        </p:spPr>
        <p:txBody>
          <a:bodyPr wrap="square" rtlCol="0">
            <a:spAutoFit/>
          </a:bodyPr>
          <a:lstStyle/>
          <a:p>
            <a:pPr lvl="0">
              <a:defRPr/>
            </a:pPr>
            <a:r>
              <a:rPr lang="sl-SI" b="1" dirty="0">
                <a:solidFill>
                  <a:prstClr val="white">
                    <a:lumMod val="50000"/>
                  </a:prstClr>
                </a:solidFill>
              </a:rPr>
              <a:t>Indikativna finančna alokacija </a:t>
            </a:r>
            <a:r>
              <a:rPr lang="sl-SI" dirty="0">
                <a:solidFill>
                  <a:prstClr val="white">
                    <a:lumMod val="50000"/>
                  </a:prstClr>
                </a:solidFill>
              </a:rPr>
              <a:t>(v mio EUR) </a:t>
            </a:r>
            <a:r>
              <a:rPr lang="sl-SI" b="1" dirty="0">
                <a:solidFill>
                  <a:prstClr val="white">
                    <a:lumMod val="50000"/>
                  </a:prstClr>
                </a:solidFill>
              </a:rPr>
              <a:t>in </a:t>
            </a:r>
            <a:endParaRPr lang="sl-SI" b="1" dirty="0" smtClean="0">
              <a:solidFill>
                <a:prstClr val="white">
                  <a:lumMod val="50000"/>
                </a:prstClr>
              </a:solidFill>
            </a:endParaRPr>
          </a:p>
          <a:p>
            <a:pPr lvl="0">
              <a:defRPr/>
            </a:pPr>
            <a:r>
              <a:rPr lang="sl-SI" b="1" dirty="0" smtClean="0">
                <a:solidFill>
                  <a:prstClr val="white">
                    <a:lumMod val="50000"/>
                  </a:prstClr>
                </a:solidFill>
              </a:rPr>
              <a:t>seznam </a:t>
            </a:r>
            <a:r>
              <a:rPr lang="sl-SI" b="1" dirty="0">
                <a:solidFill>
                  <a:prstClr val="white">
                    <a:lumMod val="50000"/>
                  </a:prstClr>
                </a:solidFill>
              </a:rPr>
              <a:t>prednostnih nalog/specifičnih ciljev </a:t>
            </a:r>
          </a:p>
        </p:txBody>
      </p:sp>
      <p:pic>
        <p:nvPicPr>
          <p:cNvPr id="16" name="Označba mesta vsebine 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638241" y="2921266"/>
            <a:ext cx="6770806" cy="3808579"/>
          </a:xfrm>
          <a:prstGeom prst="rect">
            <a:avLst/>
          </a:prstGeom>
        </p:spPr>
      </p:pic>
      <p:graphicFrame>
        <p:nvGraphicFramePr>
          <p:cNvPr id="11" name="Označba mesta vsebine 3"/>
          <p:cNvGraphicFramePr>
            <a:graphicFrameLocks noGrp="1"/>
          </p:cNvGraphicFramePr>
          <p:nvPr>
            <p:ph idx="1"/>
            <p:extLst>
              <p:ext uri="{D42A27DB-BD31-4B8C-83A1-F6EECF244321}">
                <p14:modId xmlns:p14="http://schemas.microsoft.com/office/powerpoint/2010/main" val="3128086579"/>
              </p:ext>
            </p:extLst>
          </p:nvPr>
        </p:nvGraphicFramePr>
        <p:xfrm>
          <a:off x="256998" y="2380075"/>
          <a:ext cx="5755000" cy="3481985"/>
        </p:xfrm>
        <a:graphic>
          <a:graphicData uri="http://schemas.openxmlformats.org/drawingml/2006/table">
            <a:tbl>
              <a:tblPr firstRow="1" firstCol="1" bandRow="1">
                <a:tableStyleId>{BDBED569-4797-4DF1-A0F4-6AAB3CD982D8}</a:tableStyleId>
              </a:tblPr>
              <a:tblGrid>
                <a:gridCol w="719375">
                  <a:extLst>
                    <a:ext uri="{9D8B030D-6E8A-4147-A177-3AD203B41FA5}">
                      <a16:colId xmlns:a16="http://schemas.microsoft.com/office/drawing/2014/main" val="427631921"/>
                    </a:ext>
                  </a:extLst>
                </a:gridCol>
                <a:gridCol w="719375">
                  <a:extLst>
                    <a:ext uri="{9D8B030D-6E8A-4147-A177-3AD203B41FA5}">
                      <a16:colId xmlns:a16="http://schemas.microsoft.com/office/drawing/2014/main" val="2384055179"/>
                    </a:ext>
                  </a:extLst>
                </a:gridCol>
                <a:gridCol w="719375">
                  <a:extLst>
                    <a:ext uri="{9D8B030D-6E8A-4147-A177-3AD203B41FA5}">
                      <a16:colId xmlns:a16="http://schemas.microsoft.com/office/drawing/2014/main" val="1613551476"/>
                    </a:ext>
                  </a:extLst>
                </a:gridCol>
                <a:gridCol w="719375">
                  <a:extLst>
                    <a:ext uri="{9D8B030D-6E8A-4147-A177-3AD203B41FA5}">
                      <a16:colId xmlns:a16="http://schemas.microsoft.com/office/drawing/2014/main" val="2292837003"/>
                    </a:ext>
                  </a:extLst>
                </a:gridCol>
                <a:gridCol w="719375">
                  <a:extLst>
                    <a:ext uri="{9D8B030D-6E8A-4147-A177-3AD203B41FA5}">
                      <a16:colId xmlns:a16="http://schemas.microsoft.com/office/drawing/2014/main" val="1247048082"/>
                    </a:ext>
                  </a:extLst>
                </a:gridCol>
                <a:gridCol w="719375">
                  <a:extLst>
                    <a:ext uri="{9D8B030D-6E8A-4147-A177-3AD203B41FA5}">
                      <a16:colId xmlns:a16="http://schemas.microsoft.com/office/drawing/2014/main" val="3119787404"/>
                    </a:ext>
                  </a:extLst>
                </a:gridCol>
                <a:gridCol w="719375">
                  <a:extLst>
                    <a:ext uri="{9D8B030D-6E8A-4147-A177-3AD203B41FA5}">
                      <a16:colId xmlns:a16="http://schemas.microsoft.com/office/drawing/2014/main" val="365333975"/>
                    </a:ext>
                  </a:extLst>
                </a:gridCol>
                <a:gridCol w="719375">
                  <a:extLst>
                    <a:ext uri="{9D8B030D-6E8A-4147-A177-3AD203B41FA5}">
                      <a16:colId xmlns:a16="http://schemas.microsoft.com/office/drawing/2014/main" val="880661219"/>
                    </a:ext>
                  </a:extLst>
                </a:gridCol>
              </a:tblGrid>
              <a:tr h="210119">
                <a:tc rowSpan="3">
                  <a:txBody>
                    <a:bodyPr/>
                    <a:lstStyle/>
                    <a:p>
                      <a:pPr algn="ctr">
                        <a:lnSpc>
                          <a:spcPts val="1300"/>
                        </a:lnSpc>
                        <a:spcAft>
                          <a:spcPts val="0"/>
                        </a:spcAft>
                      </a:pPr>
                      <a:r>
                        <a:rPr lang="sl-SI" sz="1100">
                          <a:effectLst/>
                        </a:rPr>
                        <a:t>Številka PN</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rowSpan="3">
                  <a:txBody>
                    <a:bodyPr/>
                    <a:lstStyle/>
                    <a:p>
                      <a:pPr algn="ctr">
                        <a:lnSpc>
                          <a:spcPts val="1300"/>
                        </a:lnSpc>
                        <a:spcAft>
                          <a:spcPts val="0"/>
                        </a:spcAft>
                      </a:pPr>
                      <a:r>
                        <a:rPr lang="sl-SI" sz="1100" dirty="0">
                          <a:effectLst/>
                        </a:rPr>
                        <a:t>Številka SC </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ts val="1300"/>
                        </a:lnSpc>
                        <a:spcAft>
                          <a:spcPts val="0"/>
                        </a:spcAft>
                      </a:pPr>
                      <a:r>
                        <a:rPr lang="sl-SI" sz="1100">
                          <a:effectLst/>
                        </a:rPr>
                        <a:t>ESRR</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sl-SI"/>
                    </a:p>
                  </a:txBody>
                  <a:tcPr/>
                </a:tc>
                <a:tc gridSpan="2">
                  <a:txBody>
                    <a:bodyPr/>
                    <a:lstStyle/>
                    <a:p>
                      <a:pPr algn="ctr">
                        <a:lnSpc>
                          <a:spcPts val="1300"/>
                        </a:lnSpc>
                        <a:spcAft>
                          <a:spcPts val="0"/>
                        </a:spcAft>
                      </a:pPr>
                      <a:r>
                        <a:rPr lang="sl-SI" sz="1100">
                          <a:effectLst/>
                        </a:rPr>
                        <a:t>ESS</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sl-SI"/>
                    </a:p>
                  </a:txBody>
                  <a:tcPr/>
                </a:tc>
                <a:tc>
                  <a:txBody>
                    <a:bodyPr/>
                    <a:lstStyle/>
                    <a:p>
                      <a:pPr algn="ctr">
                        <a:lnSpc>
                          <a:spcPts val="1300"/>
                        </a:lnSpc>
                        <a:spcAft>
                          <a:spcPts val="0"/>
                        </a:spcAft>
                      </a:pPr>
                      <a:r>
                        <a:rPr lang="sl-SI" sz="1100">
                          <a:effectLst/>
                        </a:rPr>
                        <a:t>KS</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rowSpan="3">
                  <a:txBody>
                    <a:bodyPr/>
                    <a:lstStyle/>
                    <a:p>
                      <a:pPr algn="ctr">
                        <a:lnSpc>
                          <a:spcPts val="1300"/>
                        </a:lnSpc>
                        <a:spcAft>
                          <a:spcPts val="0"/>
                        </a:spcAft>
                      </a:pPr>
                      <a:r>
                        <a:rPr lang="sl-SI" sz="1100">
                          <a:effectLst/>
                        </a:rPr>
                        <a:t>Vsota DRR EU del</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52070971"/>
                  </a:ext>
                </a:extLst>
              </a:tr>
              <a:tr h="210119">
                <a:tc vMerge="1">
                  <a:txBody>
                    <a:bodyPr/>
                    <a:lstStyle/>
                    <a:p>
                      <a:endParaRPr lang="sl-SI"/>
                    </a:p>
                  </a:txBody>
                  <a:tcPr/>
                </a:tc>
                <a:tc vMerge="1">
                  <a:txBody>
                    <a:bodyPr/>
                    <a:lstStyle/>
                    <a:p>
                      <a:endParaRPr lang="sl-SI"/>
                    </a:p>
                  </a:txBody>
                  <a:tcPr/>
                </a:tc>
                <a:tc>
                  <a:txBody>
                    <a:bodyPr/>
                    <a:lstStyle/>
                    <a:p>
                      <a:pPr algn="ctr">
                        <a:lnSpc>
                          <a:spcPts val="1300"/>
                        </a:lnSpc>
                        <a:spcAft>
                          <a:spcPts val="0"/>
                        </a:spcAft>
                      </a:pPr>
                      <a:r>
                        <a:rPr lang="sl-SI" sz="1100" dirty="0">
                          <a:effectLst/>
                        </a:rPr>
                        <a:t>VZHOD</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100">
                          <a:effectLst/>
                        </a:rPr>
                        <a:t>ZAHOD</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100">
                          <a:effectLst/>
                        </a:rPr>
                        <a:t>VZHOD</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100">
                          <a:effectLst/>
                        </a:rPr>
                        <a:t>ZAHOD</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100" dirty="0">
                          <a:effectLst/>
                        </a:rPr>
                        <a:t>SLO</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vMerge="1">
                  <a:txBody>
                    <a:bodyPr/>
                    <a:lstStyle/>
                    <a:p>
                      <a:endParaRPr lang="sl-SI"/>
                    </a:p>
                  </a:txBody>
                  <a:tcPr/>
                </a:tc>
                <a:extLst>
                  <a:ext uri="{0D108BD9-81ED-4DB2-BD59-A6C34878D82A}">
                    <a16:rowId xmlns:a16="http://schemas.microsoft.com/office/drawing/2014/main" val="2511473106"/>
                  </a:ext>
                </a:extLst>
              </a:tr>
              <a:tr h="228637">
                <a:tc vMerge="1">
                  <a:txBody>
                    <a:bodyPr/>
                    <a:lstStyle/>
                    <a:p>
                      <a:endParaRPr lang="sl-SI"/>
                    </a:p>
                  </a:txBody>
                  <a:tcPr/>
                </a:tc>
                <a:tc vMerge="1">
                  <a:txBody>
                    <a:bodyPr/>
                    <a:lstStyle/>
                    <a:p>
                      <a:endParaRPr lang="sl-SI"/>
                    </a:p>
                  </a:txBody>
                  <a:tcPr/>
                </a:tc>
                <a:tc>
                  <a:txBody>
                    <a:bodyPr/>
                    <a:lstStyle/>
                    <a:p>
                      <a:pPr algn="ctr">
                        <a:lnSpc>
                          <a:spcPts val="1300"/>
                        </a:lnSpc>
                        <a:spcAft>
                          <a:spcPts val="0"/>
                        </a:spcAft>
                      </a:pPr>
                      <a:r>
                        <a:rPr lang="sl-SI" sz="1100">
                          <a:effectLst/>
                        </a:rPr>
                        <a:t>DRR EU del</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sl-SI" sz="1100" dirty="0">
                          <a:effectLst/>
                        </a:rPr>
                        <a:t>DRR EU del</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sl-SI" sz="1100" dirty="0">
                          <a:effectLst/>
                        </a:rPr>
                        <a:t>DRR EU del</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sl-SI" sz="1100">
                          <a:effectLst/>
                        </a:rPr>
                        <a:t>DRR EU del</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sl-SI" sz="1100">
                          <a:effectLst/>
                        </a:rPr>
                        <a:t>DRR EU del</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sl-SI"/>
                    </a:p>
                  </a:txBody>
                  <a:tcPr/>
                </a:tc>
                <a:extLst>
                  <a:ext uri="{0D108BD9-81ED-4DB2-BD59-A6C34878D82A}">
                    <a16:rowId xmlns:a16="http://schemas.microsoft.com/office/drawing/2014/main" val="580175806"/>
                  </a:ext>
                </a:extLst>
              </a:tr>
              <a:tr h="210119">
                <a:tc rowSpan="4">
                  <a:txBody>
                    <a:bodyPr/>
                    <a:lstStyle/>
                    <a:p>
                      <a:pPr algn="ctr">
                        <a:lnSpc>
                          <a:spcPts val="1300"/>
                        </a:lnSpc>
                        <a:spcAft>
                          <a:spcPts val="0"/>
                        </a:spcAft>
                      </a:pPr>
                      <a:r>
                        <a:rPr lang="sl-SI" sz="1100" dirty="0">
                          <a:effectLst/>
                        </a:rPr>
                        <a:t>3</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100" dirty="0">
                          <a:effectLst/>
                        </a:rPr>
                        <a:t> 3.1</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100" dirty="0">
                          <a:effectLst/>
                        </a:rPr>
                        <a:t> </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100" dirty="0">
                          <a:effectLst/>
                        </a:rPr>
                        <a:t> </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100" dirty="0">
                          <a:effectLst/>
                        </a:rPr>
                        <a:t> </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100" dirty="0">
                          <a:effectLst/>
                        </a:rPr>
                        <a:t> </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100" dirty="0">
                          <a:effectLst/>
                        </a:rPr>
                        <a:t>55,45</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100" dirty="0">
                          <a:effectLst/>
                        </a:rPr>
                        <a:t>55,45</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extLst>
                  <a:ext uri="{0D108BD9-81ED-4DB2-BD59-A6C34878D82A}">
                    <a16:rowId xmlns:a16="http://schemas.microsoft.com/office/drawing/2014/main" val="662744149"/>
                  </a:ext>
                </a:extLst>
              </a:tr>
              <a:tr h="210119">
                <a:tc vMerge="1">
                  <a:txBody>
                    <a:bodyPr/>
                    <a:lstStyle/>
                    <a:p>
                      <a:endParaRPr lang="sl-SI"/>
                    </a:p>
                  </a:txBody>
                  <a:tcPr/>
                </a:tc>
                <a:tc>
                  <a:txBody>
                    <a:bodyPr/>
                    <a:lstStyle/>
                    <a:p>
                      <a:pPr algn="ctr">
                        <a:lnSpc>
                          <a:spcPts val="1300"/>
                        </a:lnSpc>
                        <a:spcAft>
                          <a:spcPts val="0"/>
                        </a:spcAft>
                      </a:pPr>
                      <a:r>
                        <a:rPr lang="sl-SI" sz="1100">
                          <a:effectLst/>
                        </a:rPr>
                        <a:t> 3.3</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sl-SI" sz="1100">
                          <a:effectLst/>
                        </a:rPr>
                        <a:t>2,50</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sl-SI" sz="1100">
                          <a:effectLst/>
                        </a:rPr>
                        <a:t>2,50</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300"/>
                        </a:lnSpc>
                        <a:spcAft>
                          <a:spcPts val="0"/>
                        </a:spcAft>
                      </a:pPr>
                      <a:r>
                        <a:rPr lang="sl-SI" sz="1100">
                          <a:effectLst/>
                        </a:rPr>
                        <a:t> </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300"/>
                        </a:lnSpc>
                        <a:spcAft>
                          <a:spcPts val="0"/>
                        </a:spcAft>
                      </a:pPr>
                      <a:r>
                        <a:rPr lang="sl-SI" sz="1100">
                          <a:effectLst/>
                        </a:rPr>
                        <a:t> </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sl-SI" sz="1100">
                          <a:effectLst/>
                        </a:rPr>
                        <a:t>5,00</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sl-SI" sz="1100">
                          <a:effectLst/>
                        </a:rPr>
                        <a:t>10,00</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72548687"/>
                  </a:ext>
                </a:extLst>
              </a:tr>
              <a:tr h="210119">
                <a:tc vMerge="1">
                  <a:txBody>
                    <a:bodyPr/>
                    <a:lstStyle/>
                    <a:p>
                      <a:endParaRPr lang="sl-SI"/>
                    </a:p>
                  </a:txBody>
                  <a:tcPr/>
                </a:tc>
                <a:tc>
                  <a:txBody>
                    <a:bodyPr/>
                    <a:lstStyle/>
                    <a:p>
                      <a:pPr algn="ctr">
                        <a:lnSpc>
                          <a:spcPts val="1300"/>
                        </a:lnSpc>
                        <a:spcAft>
                          <a:spcPts val="0"/>
                        </a:spcAft>
                      </a:pPr>
                      <a:r>
                        <a:rPr lang="sl-SI" sz="1100" dirty="0">
                          <a:effectLst/>
                        </a:rPr>
                        <a:t> 3.5</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100" dirty="0">
                          <a:effectLst/>
                        </a:rPr>
                        <a:t>50,76</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100" dirty="0">
                          <a:effectLst/>
                        </a:rPr>
                        <a:t>4,28</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nSpc>
                          <a:spcPts val="1300"/>
                        </a:lnSpc>
                        <a:spcAft>
                          <a:spcPts val="0"/>
                        </a:spcAft>
                      </a:pPr>
                      <a:r>
                        <a:rPr lang="sl-SI" sz="1100" dirty="0">
                          <a:effectLst/>
                        </a:rPr>
                        <a:t> </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nSpc>
                          <a:spcPts val="1300"/>
                        </a:lnSpc>
                        <a:spcAft>
                          <a:spcPts val="0"/>
                        </a:spcAft>
                      </a:pPr>
                      <a:r>
                        <a:rPr lang="sl-SI" sz="1100" dirty="0">
                          <a:effectLst/>
                        </a:rPr>
                        <a:t> </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100" dirty="0">
                          <a:effectLst/>
                        </a:rPr>
                        <a:t>5,50</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100" dirty="0">
                          <a:effectLst/>
                        </a:rPr>
                        <a:t>60,54</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extLst>
                  <a:ext uri="{0D108BD9-81ED-4DB2-BD59-A6C34878D82A}">
                    <a16:rowId xmlns:a16="http://schemas.microsoft.com/office/drawing/2014/main" val="1806332697"/>
                  </a:ext>
                </a:extLst>
              </a:tr>
              <a:tr h="210119">
                <a:tc vMerge="1">
                  <a:txBody>
                    <a:bodyPr/>
                    <a:lstStyle/>
                    <a:p>
                      <a:endParaRPr lang="sl-SI"/>
                    </a:p>
                  </a:txBody>
                  <a:tcPr/>
                </a:tc>
                <a:tc>
                  <a:txBody>
                    <a:bodyPr/>
                    <a:lstStyle/>
                    <a:p>
                      <a:pPr algn="ctr">
                        <a:lnSpc>
                          <a:spcPts val="1300"/>
                        </a:lnSpc>
                        <a:spcAft>
                          <a:spcPts val="0"/>
                        </a:spcAft>
                      </a:pPr>
                      <a:r>
                        <a:rPr lang="sl-SI" sz="1100">
                          <a:effectLst/>
                        </a:rPr>
                        <a:t> 3.7</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sl-SI" sz="1100">
                          <a:effectLst/>
                        </a:rPr>
                        <a:t>25,73</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sl-SI" sz="1100">
                          <a:effectLst/>
                        </a:rPr>
                        <a:t>16,94</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300"/>
                        </a:lnSpc>
                        <a:spcAft>
                          <a:spcPts val="0"/>
                        </a:spcAft>
                      </a:pPr>
                      <a:r>
                        <a:rPr lang="sl-SI" sz="1100">
                          <a:effectLst/>
                        </a:rPr>
                        <a:t> </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300"/>
                        </a:lnSpc>
                        <a:spcAft>
                          <a:spcPts val="0"/>
                        </a:spcAft>
                      </a:pPr>
                      <a:r>
                        <a:rPr lang="sl-SI" sz="1100">
                          <a:effectLst/>
                        </a:rPr>
                        <a:t> </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300"/>
                        </a:lnSpc>
                        <a:spcAft>
                          <a:spcPts val="0"/>
                        </a:spcAft>
                      </a:pPr>
                      <a:r>
                        <a:rPr lang="sl-SI" sz="1100">
                          <a:effectLst/>
                        </a:rPr>
                        <a:t> </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sl-SI" sz="1100">
                          <a:effectLst/>
                        </a:rPr>
                        <a:t>42,67</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30708003"/>
                  </a:ext>
                </a:extLst>
              </a:tr>
              <a:tr h="210119">
                <a:tc>
                  <a:txBody>
                    <a:bodyPr/>
                    <a:lstStyle/>
                    <a:p>
                      <a:pPr algn="ctr">
                        <a:lnSpc>
                          <a:spcPts val="1300"/>
                        </a:lnSpc>
                        <a:spcAft>
                          <a:spcPts val="0"/>
                        </a:spcAft>
                      </a:pPr>
                      <a:r>
                        <a:rPr lang="sl-SI" sz="1100" dirty="0">
                          <a:effectLst/>
                        </a:rPr>
                        <a:t>5</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100" dirty="0">
                          <a:effectLst/>
                        </a:rPr>
                        <a:t> 5.2</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100" dirty="0">
                          <a:effectLst/>
                        </a:rPr>
                        <a:t>45,62</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nSpc>
                          <a:spcPts val="1300"/>
                        </a:lnSpc>
                        <a:spcAft>
                          <a:spcPts val="0"/>
                        </a:spcAft>
                      </a:pPr>
                      <a:r>
                        <a:rPr lang="sl-SI" sz="1100" dirty="0">
                          <a:effectLst/>
                        </a:rPr>
                        <a:t> </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nSpc>
                          <a:spcPts val="1300"/>
                        </a:lnSpc>
                        <a:spcAft>
                          <a:spcPts val="0"/>
                        </a:spcAft>
                      </a:pPr>
                      <a:r>
                        <a:rPr lang="sl-SI" sz="1100" dirty="0">
                          <a:effectLst/>
                        </a:rPr>
                        <a:t> </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nSpc>
                          <a:spcPts val="1300"/>
                        </a:lnSpc>
                        <a:spcAft>
                          <a:spcPts val="0"/>
                        </a:spcAft>
                      </a:pPr>
                      <a:r>
                        <a:rPr lang="sl-SI" sz="1100" dirty="0">
                          <a:effectLst/>
                        </a:rPr>
                        <a:t> </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100" dirty="0">
                          <a:effectLst/>
                        </a:rPr>
                        <a:t>22,74</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100" dirty="0">
                          <a:effectLst/>
                        </a:rPr>
                        <a:t>68,36</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extLst>
                  <a:ext uri="{0D108BD9-81ED-4DB2-BD59-A6C34878D82A}">
                    <a16:rowId xmlns:a16="http://schemas.microsoft.com/office/drawing/2014/main" val="1502553010"/>
                  </a:ext>
                </a:extLst>
              </a:tr>
              <a:tr h="210119">
                <a:tc rowSpan="2">
                  <a:txBody>
                    <a:bodyPr/>
                    <a:lstStyle/>
                    <a:p>
                      <a:pPr algn="ctr">
                        <a:lnSpc>
                          <a:spcPts val="1300"/>
                        </a:lnSpc>
                        <a:spcAft>
                          <a:spcPts val="0"/>
                        </a:spcAft>
                      </a:pPr>
                      <a:r>
                        <a:rPr lang="sl-SI" sz="1100">
                          <a:effectLst/>
                        </a:rPr>
                        <a:t>6</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sl-SI" sz="1100">
                          <a:effectLst/>
                        </a:rPr>
                        <a:t> 6.5</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300"/>
                        </a:lnSpc>
                        <a:spcAft>
                          <a:spcPts val="0"/>
                        </a:spcAft>
                      </a:pPr>
                      <a:r>
                        <a:rPr lang="sl-SI" sz="1100">
                          <a:effectLst/>
                        </a:rPr>
                        <a:t> </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300"/>
                        </a:lnSpc>
                        <a:spcAft>
                          <a:spcPts val="0"/>
                        </a:spcAft>
                      </a:pPr>
                      <a:r>
                        <a:rPr lang="sl-SI" sz="1100">
                          <a:effectLst/>
                        </a:rPr>
                        <a:t> </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sl-SI" sz="1100">
                          <a:effectLst/>
                        </a:rPr>
                        <a:t>3,00</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sl-SI" sz="1100">
                          <a:effectLst/>
                        </a:rPr>
                        <a:t>1,00</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300"/>
                        </a:lnSpc>
                        <a:spcAft>
                          <a:spcPts val="0"/>
                        </a:spcAft>
                      </a:pPr>
                      <a:r>
                        <a:rPr lang="sl-SI" sz="1100">
                          <a:effectLst/>
                        </a:rPr>
                        <a:t> </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sl-SI" sz="1100">
                          <a:effectLst/>
                        </a:rPr>
                        <a:t>4,00</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79631928"/>
                  </a:ext>
                </a:extLst>
              </a:tr>
              <a:tr h="210119">
                <a:tc vMerge="1">
                  <a:txBody>
                    <a:bodyPr/>
                    <a:lstStyle/>
                    <a:p>
                      <a:endParaRPr lang="sl-SI"/>
                    </a:p>
                  </a:txBody>
                  <a:tcPr/>
                </a:tc>
                <a:tc>
                  <a:txBody>
                    <a:bodyPr/>
                    <a:lstStyle/>
                    <a:p>
                      <a:pPr algn="ctr">
                        <a:lnSpc>
                          <a:spcPts val="1300"/>
                        </a:lnSpc>
                        <a:spcAft>
                          <a:spcPts val="0"/>
                        </a:spcAft>
                      </a:pPr>
                      <a:r>
                        <a:rPr lang="sl-SI" sz="1100" dirty="0">
                          <a:effectLst/>
                        </a:rPr>
                        <a:t>6.9</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100" dirty="0">
                          <a:effectLst/>
                        </a:rPr>
                        <a:t>5,00</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nSpc>
                          <a:spcPts val="1300"/>
                        </a:lnSpc>
                        <a:spcAft>
                          <a:spcPts val="0"/>
                        </a:spcAft>
                      </a:pPr>
                      <a:r>
                        <a:rPr lang="sl-SI" sz="1100" dirty="0">
                          <a:effectLst/>
                        </a:rPr>
                        <a:t> </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nSpc>
                          <a:spcPts val="1300"/>
                        </a:lnSpc>
                        <a:spcAft>
                          <a:spcPts val="0"/>
                        </a:spcAft>
                      </a:pPr>
                      <a:r>
                        <a:rPr lang="sl-SI" sz="1100" dirty="0">
                          <a:effectLst/>
                        </a:rPr>
                        <a:t> </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nSpc>
                          <a:spcPts val="1300"/>
                        </a:lnSpc>
                        <a:spcAft>
                          <a:spcPts val="0"/>
                        </a:spcAft>
                      </a:pPr>
                      <a:r>
                        <a:rPr lang="sl-SI" sz="1100" dirty="0">
                          <a:effectLst/>
                        </a:rPr>
                        <a:t> </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nSpc>
                          <a:spcPts val="1300"/>
                        </a:lnSpc>
                        <a:spcAft>
                          <a:spcPts val="0"/>
                        </a:spcAft>
                      </a:pPr>
                      <a:r>
                        <a:rPr lang="sl-SI" sz="1100" dirty="0">
                          <a:effectLst/>
                        </a:rPr>
                        <a:t> </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100" dirty="0">
                          <a:effectLst/>
                        </a:rPr>
                        <a:t>5,00</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extLst>
                  <a:ext uri="{0D108BD9-81ED-4DB2-BD59-A6C34878D82A}">
                    <a16:rowId xmlns:a16="http://schemas.microsoft.com/office/drawing/2014/main" val="3760886999"/>
                  </a:ext>
                </a:extLst>
              </a:tr>
              <a:tr h="210119">
                <a:tc rowSpan="3">
                  <a:txBody>
                    <a:bodyPr/>
                    <a:lstStyle/>
                    <a:p>
                      <a:pPr algn="ctr">
                        <a:lnSpc>
                          <a:spcPts val="1300"/>
                        </a:lnSpc>
                        <a:spcAft>
                          <a:spcPts val="0"/>
                        </a:spcAft>
                      </a:pPr>
                      <a:r>
                        <a:rPr lang="sl-SI" sz="1100">
                          <a:effectLst/>
                        </a:rPr>
                        <a:t>7</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sl-SI" sz="1100">
                          <a:effectLst/>
                        </a:rPr>
                        <a:t>7.4</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300"/>
                        </a:lnSpc>
                        <a:spcAft>
                          <a:spcPts val="0"/>
                        </a:spcAft>
                      </a:pPr>
                      <a:r>
                        <a:rPr lang="sl-SI" sz="1100">
                          <a:effectLst/>
                        </a:rPr>
                        <a:t> </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300"/>
                        </a:lnSpc>
                        <a:spcAft>
                          <a:spcPts val="0"/>
                        </a:spcAft>
                      </a:pPr>
                      <a:r>
                        <a:rPr lang="sl-SI" sz="1100">
                          <a:effectLst/>
                        </a:rPr>
                        <a:t> </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sl-SI" sz="1100">
                          <a:effectLst/>
                        </a:rPr>
                        <a:t>3,00</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sl-SI" sz="1100">
                          <a:effectLst/>
                        </a:rPr>
                        <a:t>1,00</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300"/>
                        </a:lnSpc>
                        <a:spcAft>
                          <a:spcPts val="0"/>
                        </a:spcAft>
                      </a:pPr>
                      <a:r>
                        <a:rPr lang="sl-SI" sz="1100">
                          <a:effectLst/>
                        </a:rPr>
                        <a:t> </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sl-SI" sz="1100">
                          <a:effectLst/>
                        </a:rPr>
                        <a:t>4,00</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81162200"/>
                  </a:ext>
                </a:extLst>
              </a:tr>
              <a:tr h="210119">
                <a:tc vMerge="1">
                  <a:txBody>
                    <a:bodyPr/>
                    <a:lstStyle/>
                    <a:p>
                      <a:endParaRPr lang="sl-SI"/>
                    </a:p>
                  </a:txBody>
                  <a:tcPr/>
                </a:tc>
                <a:tc>
                  <a:txBody>
                    <a:bodyPr/>
                    <a:lstStyle/>
                    <a:p>
                      <a:pPr algn="ctr">
                        <a:lnSpc>
                          <a:spcPts val="1300"/>
                        </a:lnSpc>
                        <a:spcAft>
                          <a:spcPts val="0"/>
                        </a:spcAft>
                      </a:pPr>
                      <a:r>
                        <a:rPr lang="sl-SI" sz="1100" dirty="0">
                          <a:effectLst/>
                        </a:rPr>
                        <a:t> 7.6</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100" dirty="0">
                          <a:effectLst/>
                        </a:rPr>
                        <a:t>15,00</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nSpc>
                          <a:spcPts val="1300"/>
                        </a:lnSpc>
                        <a:spcAft>
                          <a:spcPts val="0"/>
                        </a:spcAft>
                      </a:pPr>
                      <a:r>
                        <a:rPr lang="sl-SI" sz="1100" dirty="0">
                          <a:effectLst/>
                        </a:rPr>
                        <a:t> </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nSpc>
                          <a:spcPts val="1300"/>
                        </a:lnSpc>
                        <a:spcAft>
                          <a:spcPts val="0"/>
                        </a:spcAft>
                      </a:pPr>
                      <a:r>
                        <a:rPr lang="sl-SI" sz="1100" dirty="0">
                          <a:effectLst/>
                        </a:rPr>
                        <a:t> </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nSpc>
                          <a:spcPts val="1300"/>
                        </a:lnSpc>
                        <a:spcAft>
                          <a:spcPts val="0"/>
                        </a:spcAft>
                      </a:pPr>
                      <a:r>
                        <a:rPr lang="sl-SI" sz="1100" dirty="0">
                          <a:effectLst/>
                        </a:rPr>
                        <a:t> </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nSpc>
                          <a:spcPts val="1300"/>
                        </a:lnSpc>
                        <a:spcAft>
                          <a:spcPts val="0"/>
                        </a:spcAft>
                      </a:pPr>
                      <a:r>
                        <a:rPr lang="sl-SI" sz="1100" dirty="0">
                          <a:effectLst/>
                        </a:rPr>
                        <a:t> </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100" dirty="0">
                          <a:effectLst/>
                        </a:rPr>
                        <a:t>15,00</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extLst>
                  <a:ext uri="{0D108BD9-81ED-4DB2-BD59-A6C34878D82A}">
                    <a16:rowId xmlns:a16="http://schemas.microsoft.com/office/drawing/2014/main" val="1447865891"/>
                  </a:ext>
                </a:extLst>
              </a:tr>
              <a:tr h="210119">
                <a:tc vMerge="1">
                  <a:txBody>
                    <a:bodyPr/>
                    <a:lstStyle/>
                    <a:p>
                      <a:endParaRPr lang="sl-SI"/>
                    </a:p>
                  </a:txBody>
                  <a:tcPr/>
                </a:tc>
                <a:tc>
                  <a:txBody>
                    <a:bodyPr/>
                    <a:lstStyle/>
                    <a:p>
                      <a:pPr algn="ctr">
                        <a:lnSpc>
                          <a:spcPts val="1300"/>
                        </a:lnSpc>
                        <a:spcAft>
                          <a:spcPts val="0"/>
                        </a:spcAft>
                      </a:pPr>
                      <a:r>
                        <a:rPr lang="sl-SI" sz="1100">
                          <a:effectLst/>
                        </a:rPr>
                        <a:t> 7.8</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sl-SI" sz="1100">
                          <a:effectLst/>
                        </a:rPr>
                        <a:t>3,00</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300"/>
                        </a:lnSpc>
                        <a:spcAft>
                          <a:spcPts val="0"/>
                        </a:spcAft>
                      </a:pPr>
                      <a:r>
                        <a:rPr lang="sl-SI" sz="1100">
                          <a:effectLst/>
                        </a:rPr>
                        <a:t> </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300"/>
                        </a:lnSpc>
                        <a:spcAft>
                          <a:spcPts val="0"/>
                        </a:spcAft>
                      </a:pPr>
                      <a:r>
                        <a:rPr lang="sl-SI" sz="1100">
                          <a:effectLst/>
                        </a:rPr>
                        <a:t> </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300"/>
                        </a:lnSpc>
                        <a:spcAft>
                          <a:spcPts val="0"/>
                        </a:spcAft>
                      </a:pPr>
                      <a:r>
                        <a:rPr lang="sl-SI" sz="1100">
                          <a:effectLst/>
                        </a:rPr>
                        <a:t> </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300"/>
                        </a:lnSpc>
                        <a:spcAft>
                          <a:spcPts val="0"/>
                        </a:spcAft>
                      </a:pPr>
                      <a:r>
                        <a:rPr lang="sl-SI" sz="1100">
                          <a:effectLst/>
                        </a:rPr>
                        <a:t> </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sl-SI" sz="1100">
                          <a:effectLst/>
                        </a:rPr>
                        <a:t>3,00</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80010374"/>
                  </a:ext>
                </a:extLst>
              </a:tr>
              <a:tr h="210119">
                <a:tc>
                  <a:txBody>
                    <a:bodyPr/>
                    <a:lstStyle/>
                    <a:p>
                      <a:pPr algn="ctr">
                        <a:lnSpc>
                          <a:spcPts val="1300"/>
                        </a:lnSpc>
                        <a:spcAft>
                          <a:spcPts val="0"/>
                        </a:spcAft>
                      </a:pPr>
                      <a:r>
                        <a:rPr lang="sl-SI" sz="1100" dirty="0">
                          <a:effectLst/>
                        </a:rPr>
                        <a:t>8</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100" dirty="0">
                          <a:effectLst/>
                        </a:rPr>
                        <a:t> 8.1</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100" dirty="0">
                          <a:effectLst/>
                        </a:rPr>
                        <a:t>14,24</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nSpc>
                          <a:spcPts val="1300"/>
                        </a:lnSpc>
                        <a:spcAft>
                          <a:spcPts val="0"/>
                        </a:spcAft>
                      </a:pPr>
                      <a:r>
                        <a:rPr lang="sl-SI" sz="1100" dirty="0">
                          <a:effectLst/>
                        </a:rPr>
                        <a:t> </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nSpc>
                          <a:spcPts val="1300"/>
                        </a:lnSpc>
                        <a:spcAft>
                          <a:spcPts val="0"/>
                        </a:spcAft>
                      </a:pPr>
                      <a:r>
                        <a:rPr lang="sl-SI" sz="1100" dirty="0">
                          <a:effectLst/>
                        </a:rPr>
                        <a:t> </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nSpc>
                          <a:spcPts val="1300"/>
                        </a:lnSpc>
                        <a:spcAft>
                          <a:spcPts val="0"/>
                        </a:spcAft>
                      </a:pPr>
                      <a:r>
                        <a:rPr lang="sl-SI" sz="1100" dirty="0">
                          <a:effectLst/>
                        </a:rPr>
                        <a:t> </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nSpc>
                          <a:spcPts val="1300"/>
                        </a:lnSpc>
                        <a:spcAft>
                          <a:spcPts val="0"/>
                        </a:spcAft>
                      </a:pPr>
                      <a:r>
                        <a:rPr lang="sl-SI" sz="1100">
                          <a:effectLst/>
                        </a:rPr>
                        <a:t> </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100" dirty="0">
                          <a:effectLst/>
                        </a:rPr>
                        <a:t>14,24</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extLst>
                  <a:ext uri="{0D108BD9-81ED-4DB2-BD59-A6C34878D82A}">
                    <a16:rowId xmlns:a16="http://schemas.microsoft.com/office/drawing/2014/main" val="4178050161"/>
                  </a:ext>
                </a:extLst>
              </a:tr>
              <a:tr h="210119">
                <a:tc>
                  <a:txBody>
                    <a:bodyPr/>
                    <a:lstStyle/>
                    <a:p>
                      <a:pPr algn="ctr">
                        <a:lnSpc>
                          <a:spcPts val="1300"/>
                        </a:lnSpc>
                        <a:spcAft>
                          <a:spcPts val="0"/>
                        </a:spcAft>
                      </a:pPr>
                      <a:r>
                        <a:rPr lang="sl-SI" sz="1100">
                          <a:effectLst/>
                        </a:rPr>
                        <a:t>9</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sl-SI" sz="1100">
                          <a:effectLst/>
                        </a:rPr>
                        <a:t> 9.1</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sl-SI" sz="1100">
                          <a:effectLst/>
                        </a:rPr>
                        <a:t>30,00</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sl-SI" sz="1100">
                          <a:effectLst/>
                        </a:rPr>
                        <a:t>3,33</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300"/>
                        </a:lnSpc>
                        <a:spcAft>
                          <a:spcPts val="0"/>
                        </a:spcAft>
                      </a:pPr>
                      <a:r>
                        <a:rPr lang="sl-SI" sz="1100">
                          <a:effectLst/>
                        </a:rPr>
                        <a:t> </a:t>
                      </a:r>
                      <a:endParaRPr lang="sl-SI"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300"/>
                        </a:lnSpc>
                        <a:spcAft>
                          <a:spcPts val="0"/>
                        </a:spcAft>
                      </a:pPr>
                      <a:r>
                        <a:rPr lang="sl-SI" sz="1100" dirty="0">
                          <a:effectLst/>
                        </a:rPr>
                        <a:t> </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300"/>
                        </a:lnSpc>
                        <a:spcAft>
                          <a:spcPts val="0"/>
                        </a:spcAft>
                      </a:pPr>
                      <a:r>
                        <a:rPr lang="sl-SI" sz="1100" dirty="0">
                          <a:effectLst/>
                        </a:rPr>
                        <a:t> </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sl-SI" sz="1100" dirty="0">
                          <a:effectLst/>
                        </a:rPr>
                        <a:t>33,33</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36875616"/>
                  </a:ext>
                </a:extLst>
              </a:tr>
              <a:tr h="210119">
                <a:tc gridSpan="2">
                  <a:txBody>
                    <a:bodyPr/>
                    <a:lstStyle/>
                    <a:p>
                      <a:pPr algn="ctr">
                        <a:lnSpc>
                          <a:spcPts val="1300"/>
                        </a:lnSpc>
                        <a:spcAft>
                          <a:spcPts val="0"/>
                        </a:spcAft>
                      </a:pPr>
                      <a:r>
                        <a:rPr lang="sl-SI" sz="1100" dirty="0" smtClean="0">
                          <a:effectLst/>
                        </a:rPr>
                        <a:t>Skupaj</a:t>
                      </a:r>
                      <a:endParaRPr lang="sl-SI"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hMerge="1">
                  <a:txBody>
                    <a:bodyPr/>
                    <a:lstStyle/>
                    <a:p>
                      <a:endParaRPr lang="sl-SI"/>
                    </a:p>
                  </a:txBody>
                  <a:tcPr/>
                </a:tc>
                <a:tc>
                  <a:txBody>
                    <a:bodyPr/>
                    <a:lstStyle/>
                    <a:p>
                      <a:pPr algn="ctr">
                        <a:lnSpc>
                          <a:spcPts val="1300"/>
                        </a:lnSpc>
                        <a:spcAft>
                          <a:spcPts val="0"/>
                        </a:spcAft>
                      </a:pPr>
                      <a:r>
                        <a:rPr lang="sl-SI" sz="1100" b="1" dirty="0">
                          <a:effectLst/>
                        </a:rPr>
                        <a:t>191,85</a:t>
                      </a:r>
                      <a:endParaRPr lang="sl-SI"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100" b="1" dirty="0">
                          <a:effectLst/>
                        </a:rPr>
                        <a:t>27,05</a:t>
                      </a:r>
                      <a:endParaRPr lang="sl-SI"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100" b="1" dirty="0">
                          <a:effectLst/>
                        </a:rPr>
                        <a:t>6,00</a:t>
                      </a:r>
                      <a:endParaRPr lang="sl-SI"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100" b="1" dirty="0">
                          <a:effectLst/>
                        </a:rPr>
                        <a:t>2,00</a:t>
                      </a:r>
                      <a:endParaRPr lang="sl-SI"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100" b="1" dirty="0">
                          <a:effectLst/>
                        </a:rPr>
                        <a:t>88,69</a:t>
                      </a:r>
                      <a:endParaRPr lang="sl-SI"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tc>
                  <a:txBody>
                    <a:bodyPr/>
                    <a:lstStyle/>
                    <a:p>
                      <a:pPr algn="ctr">
                        <a:lnSpc>
                          <a:spcPts val="1300"/>
                        </a:lnSpc>
                        <a:spcAft>
                          <a:spcPts val="0"/>
                        </a:spcAft>
                      </a:pPr>
                      <a:r>
                        <a:rPr lang="sl-SI" sz="1100" b="1" dirty="0">
                          <a:effectLst/>
                        </a:rPr>
                        <a:t>315,59</a:t>
                      </a:r>
                      <a:endParaRPr lang="sl-SI"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2F2F2"/>
                    </a:solidFill>
                  </a:tcPr>
                </a:tc>
                <a:extLst>
                  <a:ext uri="{0D108BD9-81ED-4DB2-BD59-A6C34878D82A}">
                    <a16:rowId xmlns:a16="http://schemas.microsoft.com/office/drawing/2014/main" val="4059785257"/>
                  </a:ext>
                </a:extLst>
              </a:tr>
            </a:tbl>
          </a:graphicData>
        </a:graphic>
      </p:graphicFrame>
      <p:sp>
        <p:nvSpPr>
          <p:cNvPr id="13" name="Pravokotnik 12"/>
          <p:cNvSpPr/>
          <p:nvPr/>
        </p:nvSpPr>
        <p:spPr>
          <a:xfrm>
            <a:off x="5961536" y="1436621"/>
            <a:ext cx="5920552" cy="5089598"/>
          </a:xfrm>
          <a:prstGeom prst="rect">
            <a:avLst/>
          </a:prstGeom>
        </p:spPr>
        <p:txBody>
          <a:bodyPr wrap="square">
            <a:spAutoFit/>
          </a:bodyPr>
          <a:lstStyle/>
          <a:p>
            <a:pPr algn="just">
              <a:lnSpc>
                <a:spcPts val="1300"/>
              </a:lnSpc>
              <a:spcAft>
                <a:spcPts val="0"/>
              </a:spcAft>
            </a:pPr>
            <a:r>
              <a:rPr lang="sl-SI" sz="1000" b="1" dirty="0">
                <a:latin typeface="Calibri" panose="020F0502020204030204" pitchFamily="34" charset="0"/>
                <a:ea typeface="Times New Roman" panose="02020603050405020304" pitchFamily="18" charset="0"/>
                <a:cs typeface="Times New Roman" panose="02020603050405020304" pitchFamily="18" charset="0"/>
              </a:rPr>
              <a:t>3.1</a:t>
            </a:r>
            <a:r>
              <a:rPr lang="sl-SI" sz="1000" dirty="0">
                <a:latin typeface="Calibri" panose="020F0502020204030204" pitchFamily="34" charset="0"/>
                <a:ea typeface="Times New Roman" panose="02020603050405020304" pitchFamily="18" charset="0"/>
                <a:cs typeface="Times New Roman" panose="02020603050405020304" pitchFamily="18" charset="0"/>
              </a:rPr>
              <a:t> Spodbujanje ukrepov za energetsko </a:t>
            </a:r>
            <a:r>
              <a:rPr lang="sl-SI" sz="1000" dirty="0" smtClean="0">
                <a:latin typeface="Calibri" panose="020F0502020204030204" pitchFamily="34" charset="0"/>
                <a:ea typeface="Times New Roman" panose="02020603050405020304" pitchFamily="18" charset="0"/>
                <a:cs typeface="Times New Roman" panose="02020603050405020304" pitchFamily="18" charset="0"/>
              </a:rPr>
              <a:t>učinkovitost.</a:t>
            </a:r>
            <a:endParaRPr lang="sl-SI" sz="10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ts val="1300"/>
              </a:lnSpc>
              <a:spcAft>
                <a:spcPts val="0"/>
              </a:spcAft>
            </a:pPr>
            <a:r>
              <a:rPr lang="sl-SI" sz="1000" b="1" dirty="0">
                <a:latin typeface="Calibri" panose="020F0502020204030204" pitchFamily="34" charset="0"/>
                <a:ea typeface="Calibri" panose="020F0502020204030204" pitchFamily="34" charset="0"/>
                <a:cs typeface="Times New Roman" panose="02020603050405020304" pitchFamily="18" charset="0"/>
              </a:rPr>
              <a:t>3.3 </a:t>
            </a:r>
            <a:r>
              <a:rPr lang="sl-SI" sz="1000" dirty="0">
                <a:latin typeface="Calibri" panose="020F0502020204030204" pitchFamily="34" charset="0"/>
                <a:ea typeface="Calibri" panose="020F0502020204030204" pitchFamily="34" charset="0"/>
                <a:cs typeface="Times New Roman" panose="02020603050405020304" pitchFamily="18" charset="0"/>
              </a:rPr>
              <a:t>Z razvojem pametnih energetskih sistemov, omrežij ter hrambe zunaj vseevropskega energetskega omrežja (TEN-E),</a:t>
            </a:r>
            <a:endParaRPr lang="sl-SI" sz="10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ts val="1300"/>
              </a:lnSpc>
              <a:spcAft>
                <a:spcPts val="0"/>
              </a:spcAft>
            </a:pPr>
            <a:r>
              <a:rPr lang="sl-SI" sz="1000" b="1" dirty="0">
                <a:latin typeface="Calibri" panose="020F0502020204030204" pitchFamily="34" charset="0"/>
                <a:ea typeface="Calibri" panose="020F0502020204030204" pitchFamily="34" charset="0"/>
                <a:cs typeface="Times New Roman" panose="02020603050405020304" pitchFamily="18" charset="0"/>
              </a:rPr>
              <a:t>3.5</a:t>
            </a:r>
            <a:r>
              <a:rPr lang="sl-SI" sz="1000" dirty="0">
                <a:latin typeface="Calibri" panose="020F0502020204030204" pitchFamily="34" charset="0"/>
                <a:ea typeface="Calibri" panose="020F0502020204030204" pitchFamily="34" charset="0"/>
                <a:cs typeface="Times New Roman" panose="02020603050405020304" pitchFamily="18" charset="0"/>
              </a:rPr>
              <a:t> S spodbujanjem dostopa do vode in trajnostnega gospodarjenja z vodnimi </a:t>
            </a:r>
            <a:r>
              <a:rPr lang="sl-SI" sz="1000" dirty="0" smtClean="0">
                <a:latin typeface="Calibri" panose="020F0502020204030204" pitchFamily="34" charset="0"/>
                <a:ea typeface="Calibri" panose="020F0502020204030204" pitchFamily="34" charset="0"/>
                <a:cs typeface="Times New Roman" panose="02020603050405020304" pitchFamily="18" charset="0"/>
              </a:rPr>
              <a:t>viri.</a:t>
            </a:r>
            <a:endParaRPr lang="sl-SI" sz="10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ts val="1300"/>
              </a:lnSpc>
              <a:spcAft>
                <a:spcPts val="0"/>
              </a:spcAft>
            </a:pPr>
            <a:r>
              <a:rPr lang="sl-SI" sz="1000" b="1" dirty="0">
                <a:latin typeface="Calibri" panose="020F0502020204030204" pitchFamily="34" charset="0"/>
                <a:ea typeface="Calibri" panose="020F0502020204030204" pitchFamily="34" charset="0"/>
                <a:cs typeface="Times New Roman" panose="02020603050405020304" pitchFamily="18" charset="0"/>
              </a:rPr>
              <a:t>3.7</a:t>
            </a:r>
            <a:r>
              <a:rPr lang="sl-SI" sz="1000" dirty="0">
                <a:latin typeface="Calibri" panose="020F0502020204030204" pitchFamily="34" charset="0"/>
                <a:ea typeface="Calibri" panose="020F0502020204030204" pitchFamily="34" charset="0"/>
                <a:cs typeface="Times New Roman" panose="02020603050405020304" pitchFamily="18" charset="0"/>
              </a:rPr>
              <a:t> Z izboljšanjem varstva in ohranjanja narave ter biotske raznovrstnosti in zelene infrastrukture, tudi v mestnem okolju, in zmanjšanjem vseh oblik </a:t>
            </a:r>
            <a:r>
              <a:rPr lang="sl-SI" sz="1000" dirty="0" smtClean="0">
                <a:latin typeface="Calibri" panose="020F0502020204030204" pitchFamily="34" charset="0"/>
                <a:ea typeface="Calibri" panose="020F0502020204030204" pitchFamily="34" charset="0"/>
                <a:cs typeface="Times New Roman" panose="02020603050405020304" pitchFamily="18" charset="0"/>
              </a:rPr>
              <a:t>onesnaževanja.</a:t>
            </a:r>
            <a:endParaRPr lang="sl-SI" sz="10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ts val="1300"/>
              </a:lnSpc>
              <a:spcAft>
                <a:spcPts val="0"/>
              </a:spcAft>
            </a:pPr>
            <a:r>
              <a:rPr lang="sl-SI" sz="1000" b="1" dirty="0">
                <a:latin typeface="Calibri" panose="020F0502020204030204" pitchFamily="34" charset="0"/>
                <a:ea typeface="Calibri" panose="020F0502020204030204" pitchFamily="34" charset="0"/>
                <a:cs typeface="Times New Roman" panose="02020603050405020304" pitchFamily="18" charset="0"/>
              </a:rPr>
              <a:t>5.2</a:t>
            </a:r>
            <a:r>
              <a:rPr lang="sl-SI" sz="1000" dirty="0">
                <a:latin typeface="Calibri" panose="020F0502020204030204" pitchFamily="34" charset="0"/>
                <a:ea typeface="Calibri" panose="020F0502020204030204" pitchFamily="34" charset="0"/>
                <a:cs typeface="Times New Roman" panose="02020603050405020304" pitchFamily="18" charset="0"/>
              </a:rPr>
              <a:t> Z razvojem in krepitvijo trajnostne, pametne in </a:t>
            </a:r>
            <a:r>
              <a:rPr lang="sl-SI" sz="1000" dirty="0" err="1">
                <a:latin typeface="Calibri" panose="020F0502020204030204" pitchFamily="34" charset="0"/>
                <a:ea typeface="Calibri" panose="020F0502020204030204" pitchFamily="34" charset="0"/>
                <a:cs typeface="Times New Roman" panose="02020603050405020304" pitchFamily="18" charset="0"/>
              </a:rPr>
              <a:t>intermodalne</a:t>
            </a:r>
            <a:r>
              <a:rPr lang="sl-SI" sz="1000" dirty="0">
                <a:latin typeface="Calibri" panose="020F0502020204030204" pitchFamily="34" charset="0"/>
                <a:ea typeface="Calibri" panose="020F0502020204030204" pitchFamily="34" charset="0"/>
                <a:cs typeface="Times New Roman" panose="02020603050405020304" pitchFamily="18" charset="0"/>
              </a:rPr>
              <a:t> nacionalne, regionalne in lokalne mobilnosti, odporne na podnebne spremembe, vključno z boljšim dostopom do omrežja TEN-T in čezmejno </a:t>
            </a:r>
            <a:r>
              <a:rPr lang="sl-SI" sz="1000" dirty="0" smtClean="0">
                <a:latin typeface="Calibri" panose="020F0502020204030204" pitchFamily="34" charset="0"/>
                <a:ea typeface="Calibri" panose="020F0502020204030204" pitchFamily="34" charset="0"/>
                <a:cs typeface="Times New Roman" panose="02020603050405020304" pitchFamily="18" charset="0"/>
              </a:rPr>
              <a:t>mobilnostjo.</a:t>
            </a:r>
            <a:endParaRPr lang="sl-SI" sz="10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ts val="1300"/>
              </a:lnSpc>
              <a:spcAft>
                <a:spcPts val="0"/>
              </a:spcAft>
            </a:pPr>
            <a:r>
              <a:rPr lang="sl-SI" sz="1000" b="1" dirty="0">
                <a:latin typeface="Calibri" panose="020F0502020204030204" pitchFamily="34" charset="0"/>
                <a:ea typeface="Calibri" panose="020F0502020204030204" pitchFamily="34" charset="0"/>
                <a:cs typeface="Times New Roman" panose="02020603050405020304" pitchFamily="18" charset="0"/>
              </a:rPr>
              <a:t>6.5</a:t>
            </a:r>
            <a:r>
              <a:rPr lang="sl-SI" sz="1000" dirty="0">
                <a:latin typeface="Calibri" panose="020F0502020204030204" pitchFamily="34" charset="0"/>
                <a:ea typeface="Calibri" panose="020F0502020204030204" pitchFamily="34" charset="0"/>
                <a:cs typeface="Times New Roman" panose="02020603050405020304" pitchFamily="18" charset="0"/>
              </a:rPr>
              <a:t> Izboljšanje kakovosti, vključenosti, učinkovitosti in relevantnosti sistemov izobraževanja in usposabljanja za potrebe trga dela, vključno s potrjevanjem neformalnega in priložnostnega učenja, da bi podprli pridobivanje ključnih kompetenc, tudi podjetniških in digitalnih veščin, ter s spodbujanjem uvedbe dualnih sistemov usposabljanja in </a:t>
            </a:r>
            <a:r>
              <a:rPr lang="sl-SI" sz="1000" dirty="0" smtClean="0">
                <a:latin typeface="Calibri" panose="020F0502020204030204" pitchFamily="34" charset="0"/>
                <a:ea typeface="Calibri" panose="020F0502020204030204" pitchFamily="34" charset="0"/>
                <a:cs typeface="Times New Roman" panose="02020603050405020304" pitchFamily="18" charset="0"/>
              </a:rPr>
              <a:t>vajeništev.</a:t>
            </a:r>
            <a:endParaRPr lang="sl-SI" sz="10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ts val="1300"/>
              </a:lnSpc>
              <a:spcAft>
                <a:spcPts val="0"/>
              </a:spcAft>
            </a:pPr>
            <a:r>
              <a:rPr lang="sl-SI" sz="1000" b="1" dirty="0">
                <a:latin typeface="Calibri" panose="020F0502020204030204" pitchFamily="34" charset="0"/>
                <a:ea typeface="Calibri" panose="020F0502020204030204" pitchFamily="34" charset="0"/>
                <a:cs typeface="Times New Roman" panose="02020603050405020304" pitchFamily="18" charset="0"/>
              </a:rPr>
              <a:t>6.9</a:t>
            </a:r>
            <a:r>
              <a:rPr lang="sl-SI" sz="1000" dirty="0">
                <a:latin typeface="Calibri" panose="020F0502020204030204" pitchFamily="34" charset="0"/>
                <a:ea typeface="Calibri" panose="020F0502020204030204" pitchFamily="34" charset="0"/>
                <a:cs typeface="Times New Roman" panose="02020603050405020304" pitchFamily="18" charset="0"/>
              </a:rPr>
              <a:t> Z doslednejšim zagotavljanjem enakega dostopa do vključujočih in kakovostnih storitev na področju izobraževanja, usposabljanja in vseživljenjskega učenja z razvojem dostopne infrastrukture, tudi s krepitvijo odpornosti za izobraževanje in </a:t>
            </a:r>
            <a:r>
              <a:rPr lang="sl-SI" sz="1000" dirty="0" smtClean="0">
                <a:latin typeface="Calibri" panose="020F0502020204030204" pitchFamily="34" charset="0"/>
                <a:ea typeface="Calibri" panose="020F0502020204030204" pitchFamily="34" charset="0"/>
                <a:cs typeface="Times New Roman" panose="02020603050405020304" pitchFamily="18" charset="0"/>
              </a:rPr>
              <a:t>usposabljanje.</a:t>
            </a:r>
            <a:endParaRPr lang="sl-SI" sz="10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ts val="1300"/>
              </a:lnSpc>
              <a:spcAft>
                <a:spcPts val="0"/>
              </a:spcAft>
            </a:pPr>
            <a:r>
              <a:rPr lang="sl-SI" sz="1000" b="1" dirty="0">
                <a:latin typeface="Calibri" panose="020F0502020204030204" pitchFamily="34" charset="0"/>
                <a:ea typeface="Calibri" panose="020F0502020204030204" pitchFamily="34" charset="0"/>
                <a:cs typeface="Times New Roman" panose="02020603050405020304" pitchFamily="18" charset="0"/>
              </a:rPr>
              <a:t>7.4</a:t>
            </a:r>
            <a:r>
              <a:rPr lang="sl-SI" sz="1000" dirty="0">
                <a:latin typeface="Calibri" panose="020F0502020204030204" pitchFamily="34" charset="0"/>
                <a:ea typeface="Calibri" panose="020F0502020204030204" pitchFamily="34" charset="0"/>
                <a:cs typeface="Times New Roman" panose="02020603050405020304" pitchFamily="18" charset="0"/>
              </a:rPr>
              <a:t> Krepitev enakopravnega in pravočasnega dostopa do kakovostnih, vzdržnih in cenovno ugodnih storitev, vključno s storitvami, ki spodbujajo dostop do stanovanj in storitev oskrbe, usmerjene v posameznika, vključno s storitvami zdravstvene oskrbe; posodabljanje sistemov socialne zaščite, vključno s spodbujanjem dostopa do socialne zaščite, s posebnim poudarkom na otrocih in prikrajšanih skupinah; izboljšanje dostopnosti, tudi za invalide, učinkovitosti in odpornosti sistemov zdravstvene oskrbe in storitev dolgotrajne </a:t>
            </a:r>
            <a:r>
              <a:rPr lang="sl-SI" sz="1000" dirty="0" smtClean="0">
                <a:latin typeface="Calibri" panose="020F0502020204030204" pitchFamily="34" charset="0"/>
                <a:ea typeface="Calibri" panose="020F0502020204030204" pitchFamily="34" charset="0"/>
                <a:cs typeface="Times New Roman" panose="02020603050405020304" pitchFamily="18" charset="0"/>
              </a:rPr>
              <a:t>oskrbe.</a:t>
            </a:r>
            <a:endParaRPr lang="sl-SI" sz="10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ts val="1300"/>
              </a:lnSpc>
              <a:spcAft>
                <a:spcPts val="0"/>
              </a:spcAft>
            </a:pPr>
            <a:r>
              <a:rPr lang="sl-SI" sz="1000" b="1" dirty="0">
                <a:latin typeface="Calibri" panose="020F0502020204030204" pitchFamily="34" charset="0"/>
                <a:ea typeface="Calibri" panose="020F0502020204030204" pitchFamily="34" charset="0"/>
                <a:cs typeface="Times New Roman" panose="02020603050405020304" pitchFamily="18" charset="0"/>
              </a:rPr>
              <a:t>7.6</a:t>
            </a:r>
            <a:r>
              <a:rPr lang="sl-SI" sz="1000" dirty="0">
                <a:latin typeface="Calibri" panose="020F0502020204030204" pitchFamily="34" charset="0"/>
                <a:ea typeface="Calibri" panose="020F0502020204030204" pitchFamily="34" charset="0"/>
                <a:cs typeface="Times New Roman" panose="02020603050405020304" pitchFamily="18" charset="0"/>
              </a:rPr>
              <a:t> S spodbujanjem socialno-ekonomskega vključevanja marginaliziranih skupnosti, gospodinjstev z nizkimi dohodki ter prikrajšanih skupin, tudi ljudi s posebnimi potrebami, s celostnimi ukrepi, vključno s stanovanjskimi in socialnimi </a:t>
            </a:r>
            <a:r>
              <a:rPr lang="sl-SI" sz="1000" dirty="0" smtClean="0">
                <a:latin typeface="Calibri" panose="020F0502020204030204" pitchFamily="34" charset="0"/>
                <a:ea typeface="Calibri" panose="020F0502020204030204" pitchFamily="34" charset="0"/>
                <a:cs typeface="Times New Roman" panose="02020603050405020304" pitchFamily="18" charset="0"/>
              </a:rPr>
              <a:t>storitvami.</a:t>
            </a:r>
            <a:endParaRPr lang="sl-SI" sz="10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ts val="1300"/>
              </a:lnSpc>
              <a:spcAft>
                <a:spcPts val="0"/>
              </a:spcAft>
            </a:pPr>
            <a:r>
              <a:rPr lang="sl-SI" sz="1000" b="1" dirty="0">
                <a:latin typeface="Calibri" panose="020F0502020204030204" pitchFamily="34" charset="0"/>
                <a:ea typeface="Calibri" panose="020F0502020204030204" pitchFamily="34" charset="0"/>
                <a:cs typeface="Times New Roman" panose="02020603050405020304" pitchFamily="18" charset="0"/>
              </a:rPr>
              <a:t>7.8</a:t>
            </a:r>
            <a:r>
              <a:rPr lang="sl-SI" sz="1000" dirty="0">
                <a:latin typeface="Calibri" panose="020F0502020204030204" pitchFamily="34" charset="0"/>
                <a:ea typeface="Calibri" panose="020F0502020204030204" pitchFamily="34" charset="0"/>
                <a:cs typeface="Times New Roman" panose="02020603050405020304" pitchFamily="18" charset="0"/>
              </a:rPr>
              <a:t> Z zagotavljanjem enakega dostopa do zdravstvenega varstva in okrepitvijo odpornosti zdravstvenih sistemov, vključno z osnovnim zdravstvenim varstvom, ter spodbujanjem prehoda z institucionalne oskrbe na oskrbo v družini in </a:t>
            </a:r>
            <a:r>
              <a:rPr lang="sl-SI" sz="1000" dirty="0" smtClean="0">
                <a:latin typeface="Calibri" panose="020F0502020204030204" pitchFamily="34" charset="0"/>
                <a:ea typeface="Calibri" panose="020F0502020204030204" pitchFamily="34" charset="0"/>
                <a:cs typeface="Times New Roman" panose="02020603050405020304" pitchFamily="18" charset="0"/>
              </a:rPr>
              <a:t>skupnosti.</a:t>
            </a:r>
            <a:endParaRPr lang="sl-SI" sz="10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ts val="1300"/>
              </a:lnSpc>
              <a:spcAft>
                <a:spcPts val="0"/>
              </a:spcAft>
            </a:pPr>
            <a:r>
              <a:rPr lang="sl-SI" sz="1000" b="1" dirty="0">
                <a:latin typeface="Calibri" panose="020F0502020204030204" pitchFamily="34" charset="0"/>
                <a:ea typeface="Calibri" panose="020F0502020204030204" pitchFamily="34" charset="0"/>
                <a:cs typeface="Times New Roman" panose="02020603050405020304" pitchFamily="18" charset="0"/>
              </a:rPr>
              <a:t>8.1</a:t>
            </a:r>
            <a:r>
              <a:rPr lang="sl-SI" sz="1000" dirty="0">
                <a:latin typeface="Calibri" panose="020F0502020204030204" pitchFamily="34" charset="0"/>
                <a:ea typeface="Calibri" panose="020F0502020204030204" pitchFamily="34" charset="0"/>
                <a:cs typeface="Times New Roman" panose="02020603050405020304" pitchFamily="18" charset="0"/>
              </a:rPr>
              <a:t> S krepitvijo vloge kulture in trajnostnega turizma pri gospodarskem razvoju, socialni vključenosti in socialnih inovacijah in</a:t>
            </a:r>
            <a:endParaRPr lang="sl-SI" sz="10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sl-SI" sz="1000" b="1" dirty="0">
                <a:latin typeface="Calibri" panose="020F0502020204030204" pitchFamily="34" charset="0"/>
                <a:ea typeface="Calibri" panose="020F0502020204030204" pitchFamily="34" charset="0"/>
                <a:cs typeface="Times New Roman" panose="02020603050405020304" pitchFamily="18" charset="0"/>
              </a:rPr>
              <a:t>9.1</a:t>
            </a:r>
            <a:r>
              <a:rPr lang="sl-SI" sz="1000" dirty="0">
                <a:latin typeface="Calibri" panose="020F0502020204030204" pitchFamily="34" charset="0"/>
                <a:ea typeface="Calibri" panose="020F0502020204030204" pitchFamily="34" charset="0"/>
                <a:cs typeface="Times New Roman" panose="02020603050405020304" pitchFamily="18" charset="0"/>
              </a:rPr>
              <a:t> </a:t>
            </a:r>
            <a:r>
              <a:rPr lang="sl-SI" sz="1000" dirty="0" smtClean="0">
                <a:latin typeface="Calibri" panose="020F0502020204030204" pitchFamily="34" charset="0"/>
                <a:ea typeface="Calibri" panose="020F0502020204030204" pitchFamily="34" charset="0"/>
                <a:cs typeface="Times New Roman" panose="02020603050405020304" pitchFamily="18" charset="0"/>
              </a:rPr>
              <a:t>s </a:t>
            </a:r>
            <a:r>
              <a:rPr lang="sl-SI" sz="1000" dirty="0">
                <a:latin typeface="Calibri" panose="020F0502020204030204" pitchFamily="34" charset="0"/>
                <a:ea typeface="Calibri" panose="020F0502020204030204" pitchFamily="34" charset="0"/>
                <a:cs typeface="Times New Roman" panose="02020603050405020304" pitchFamily="18" charset="0"/>
              </a:rPr>
              <a:t>spodbujanjem celostnega in vključujočega socialnega, gospodarskega in </a:t>
            </a:r>
            <a:r>
              <a:rPr lang="sl-SI" sz="1000" dirty="0" err="1">
                <a:latin typeface="Calibri" panose="020F0502020204030204" pitchFamily="34" charset="0"/>
                <a:ea typeface="Calibri" panose="020F0502020204030204" pitchFamily="34" charset="0"/>
                <a:cs typeface="Times New Roman" panose="02020603050405020304" pitchFamily="18" charset="0"/>
              </a:rPr>
              <a:t>okoljskega</a:t>
            </a:r>
            <a:r>
              <a:rPr lang="sl-SI" sz="1000" dirty="0">
                <a:latin typeface="Calibri" panose="020F0502020204030204" pitchFamily="34" charset="0"/>
                <a:ea typeface="Calibri" panose="020F0502020204030204" pitchFamily="34" charset="0"/>
                <a:cs typeface="Times New Roman" panose="02020603050405020304" pitchFamily="18" charset="0"/>
              </a:rPr>
              <a:t> razvoja kulture naravne dediščine, trajnostnega turizma in varnosti v mestnih območjih.</a:t>
            </a:r>
            <a:endParaRPr lang="sl-SI"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4671392"/>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otnik 4"/>
          <p:cNvSpPr/>
          <p:nvPr/>
        </p:nvSpPr>
        <p:spPr>
          <a:xfrm>
            <a:off x="-1" y="0"/>
            <a:ext cx="12192000" cy="6858000"/>
          </a:xfrm>
          <a:prstGeom prst="rect">
            <a:avLst/>
          </a:prstGeom>
          <a:blipFill dpi="0" rotWithShape="1">
            <a:blip r:embed="rId2">
              <a:alphaModFix amt="60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Naslov 1"/>
          <p:cNvSpPr txBox="1">
            <a:spLocks/>
          </p:cNvSpPr>
          <p:nvPr/>
        </p:nvSpPr>
        <p:spPr>
          <a:xfrm>
            <a:off x="838200" y="151206"/>
            <a:ext cx="9796849" cy="3440491"/>
          </a:xfrm>
          <a:prstGeom prst="rect">
            <a:avLst/>
          </a:prstGeom>
          <a:noFill/>
          <a:effectLst/>
        </p:spPr>
        <p:txBody>
          <a:bodyPr vert="horz" lIns="91440" tIns="45720" rIns="91440" bIns="45720" rtlCol="0" anchor="ctr">
            <a:normAutofit fontScale="97500"/>
          </a:bodyPr>
          <a:lstStyle>
            <a:lvl1pPr marL="228600" indent="-228600" algn="l" defTabSz="914400" rtl="0" eaLnBrk="1" latinLnBrk="0" hangingPunct="1">
              <a:lnSpc>
                <a:spcPct val="90000"/>
              </a:lnSpc>
              <a:spcBef>
                <a:spcPct val="0"/>
              </a:spcBef>
              <a:buFont typeface="Arial" panose="020B0604020202020204" pitchFamily="34" charset="0"/>
              <a:buNone/>
              <a:defRPr sz="4400" kern="120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sl-SI" sz="6800" b="1" i="1" u="none" strike="noStrike" kern="1200" cap="none" spc="0" normalizeH="0" baseline="0" noProof="0" dirty="0">
                <a:ln>
                  <a:noFill/>
                </a:ln>
                <a:solidFill>
                  <a:schemeClr val="accent1">
                    <a:lumMod val="75000"/>
                  </a:schemeClr>
                </a:solidFill>
                <a:uLnTx/>
                <a:uFillTx/>
                <a:latin typeface="Calibri Light" panose="020F0302020204030204"/>
                <a:ea typeface="+mj-ea"/>
                <a:cs typeface="+mj-cs"/>
              </a:rPr>
              <a:t>„Nikogar ne bomo pustili ob strani in noben del Slovenije ne bo zapostavljen.“</a:t>
            </a:r>
          </a:p>
        </p:txBody>
      </p:sp>
      <p:pic>
        <p:nvPicPr>
          <p:cNvPr id="9" name="Označba mesta vseb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723" y="4588736"/>
            <a:ext cx="4034247" cy="226926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8374383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Označba mesta vsebine 4"/>
          <p:cNvPicPr>
            <a:picLocks noGrp="1" noChangeAspect="1"/>
          </p:cNvPicPr>
          <p:nvPr>
            <p:ph idx="1"/>
          </p:nvPr>
        </p:nvPicPr>
        <p:blipFill>
          <a:blip r:embed="rId2">
            <a:lum bright="70000" contrast="-70000"/>
            <a:extLst>
              <a:ext uri="{28A0092B-C50C-407E-A947-70E740481C1C}">
                <a14:useLocalDpi xmlns:a14="http://schemas.microsoft.com/office/drawing/2010/main" val="0"/>
              </a:ext>
            </a:extLst>
          </a:blip>
          <a:stretch>
            <a:fillRect/>
          </a:stretch>
        </p:blipFill>
        <p:spPr>
          <a:xfrm flipV="1">
            <a:off x="231006" y="536285"/>
            <a:ext cx="8215873" cy="2025284"/>
          </a:xfrm>
        </p:spPr>
      </p:pic>
      <p:sp>
        <p:nvSpPr>
          <p:cNvPr id="5" name="Naslov 1"/>
          <p:cNvSpPr txBox="1">
            <a:spLocks/>
          </p:cNvSpPr>
          <p:nvPr/>
        </p:nvSpPr>
        <p:spPr>
          <a:xfrm>
            <a:off x="0" y="393434"/>
            <a:ext cx="8647247" cy="460087"/>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200" b="0"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ea typeface="+mj-ea"/>
                <a:cs typeface="+mj-cs"/>
              </a:rPr>
              <a:t>  </a:t>
            </a:r>
            <a:r>
              <a:rPr kumimoji="0" lang="pl-PL" sz="2800" b="0" i="0" u="none" strike="noStrike" kern="1200" cap="none" spc="0" normalizeH="0" baseline="0" noProof="0" dirty="0">
                <a:ln>
                  <a:solidFill>
                    <a:prstClr val="white"/>
                  </a:solidFill>
                </a:ln>
                <a:solidFill>
                  <a:srgbClr val="FFD000">
                    <a:lumMod val="20000"/>
                    <a:lumOff val="80000"/>
                  </a:srgbClr>
                </a:solidFill>
                <a:effectLst>
                  <a:outerShdw blurRad="38100" dist="38100" dir="2700000" algn="tl">
                    <a:srgbClr val="000000">
                      <a:alpha val="43137"/>
                    </a:srgbClr>
                  </a:outerShdw>
                </a:effectLst>
                <a:uLnTx/>
                <a:uFillTx/>
                <a:ea typeface="+mj-ea"/>
                <a:cs typeface="Calibri Light" panose="020F0302020204030204" pitchFamily="34" charset="0"/>
              </a:rPr>
              <a:t>INSTRUMENT ZA OKREVANJE „NextGenerationEU”</a:t>
            </a:r>
            <a:endParaRPr kumimoji="0" lang="sl-SI" sz="2800" b="0" i="0" u="none" strike="noStrike" kern="1200" cap="none" spc="0" normalizeH="0" baseline="0" noProof="0" dirty="0">
              <a:ln>
                <a:solidFill>
                  <a:prstClr val="white"/>
                </a:solidFill>
              </a:ln>
              <a:solidFill>
                <a:srgbClr val="FFD000">
                  <a:lumMod val="20000"/>
                  <a:lumOff val="80000"/>
                </a:srgbClr>
              </a:solidFill>
              <a:effectLst>
                <a:outerShdw blurRad="38100" dist="38100" dir="2700000" algn="tl">
                  <a:srgbClr val="000000">
                    <a:alpha val="43137"/>
                  </a:srgbClr>
                </a:outerShdw>
              </a:effectLst>
              <a:uLnTx/>
              <a:uFillTx/>
              <a:ea typeface="+mj-ea"/>
              <a:cs typeface="Calibri Light" panose="020F0302020204030204" pitchFamily="34" charset="0"/>
            </a:endParaRPr>
          </a:p>
        </p:txBody>
      </p:sp>
      <p:sp>
        <p:nvSpPr>
          <p:cNvPr id="6" name="PoljeZBesedilom 5"/>
          <p:cNvSpPr txBox="1"/>
          <p:nvPr/>
        </p:nvSpPr>
        <p:spPr>
          <a:xfrm>
            <a:off x="231006" y="937831"/>
            <a:ext cx="1185902" cy="369332"/>
          </a:xfrm>
          <a:prstGeom prst="rect">
            <a:avLst/>
          </a:prstGeom>
          <a:solidFill>
            <a:sysClr val="window" lastClr="FFFFFF">
              <a:lumMod val="95000"/>
            </a:sys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l-SI" sz="1800" b="0" i="0" u="none" strike="noStrike" kern="0" cap="none" spc="0" normalizeH="0" baseline="0" noProof="0" dirty="0">
                <a:ln>
                  <a:noFill/>
                </a:ln>
                <a:solidFill>
                  <a:prstClr val="white">
                    <a:lumMod val="50000"/>
                  </a:prstClr>
                </a:solidFill>
                <a:effectLst/>
                <a:uLnTx/>
                <a:uFillTx/>
              </a:rPr>
              <a:t>SLOVENIJA</a:t>
            </a:r>
          </a:p>
        </p:txBody>
      </p:sp>
      <p:sp>
        <p:nvSpPr>
          <p:cNvPr id="8" name="Oval 147"/>
          <p:cNvSpPr>
            <a:spLocks noChangeArrowheads="1"/>
          </p:cNvSpPr>
          <p:nvPr/>
        </p:nvSpPr>
        <p:spPr bwMode="auto">
          <a:xfrm>
            <a:off x="4592583" y="1185316"/>
            <a:ext cx="2235273" cy="2238143"/>
          </a:xfrm>
          <a:prstGeom prst="ellipse">
            <a:avLst/>
          </a:prstGeom>
          <a:solidFill>
            <a:srgbClr val="DDEDED"/>
          </a:solidFill>
          <a:ln>
            <a:noFill/>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414042"/>
              </a:solidFill>
              <a:effectLst/>
              <a:uLnTx/>
              <a:uFillTx/>
            </a:endParaRPr>
          </a:p>
        </p:txBody>
      </p:sp>
      <p:sp>
        <p:nvSpPr>
          <p:cNvPr id="9" name="TextBox 28"/>
          <p:cNvSpPr txBox="1"/>
          <p:nvPr/>
        </p:nvSpPr>
        <p:spPr>
          <a:xfrm>
            <a:off x="4751319" y="2000254"/>
            <a:ext cx="1917800" cy="646331"/>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l-SI" sz="1800" b="1" i="0" u="none" strike="noStrike" kern="0" cap="none" spc="0" normalizeH="0" baseline="0" noProof="0" dirty="0">
                <a:ln>
                  <a:noFill/>
                </a:ln>
                <a:solidFill>
                  <a:srgbClr val="414042"/>
                </a:solidFill>
                <a:effectLst/>
                <a:uLnTx/>
                <a:uFillTx/>
                <a:ea typeface="Open Sans" panose="020B0606030504020204" pitchFamily="34" charset="0"/>
                <a:cs typeface="Calibri" panose="020F0502020204030204" pitchFamily="34" charset="0"/>
              </a:rPr>
              <a:t>NEPOVRATNA SREDSTVA</a:t>
            </a:r>
            <a:endParaRPr kumimoji="0" lang="ru-RU" sz="1800" b="1" i="0" u="none" strike="noStrike" kern="0" cap="none" spc="0" normalizeH="0" baseline="0" noProof="0" dirty="0">
              <a:ln>
                <a:noFill/>
              </a:ln>
              <a:solidFill>
                <a:srgbClr val="414042"/>
              </a:solidFill>
              <a:effectLst/>
              <a:uLnTx/>
              <a:uFillTx/>
              <a:ea typeface="Open Sans" panose="020B0606030504020204" pitchFamily="34" charset="0"/>
              <a:cs typeface="Calibri" panose="020F0502020204030204" pitchFamily="34" charset="0"/>
            </a:endParaRPr>
          </a:p>
        </p:txBody>
      </p:sp>
      <p:grpSp>
        <p:nvGrpSpPr>
          <p:cNvPr id="10" name="Group 46"/>
          <p:cNvGrpSpPr/>
          <p:nvPr/>
        </p:nvGrpSpPr>
        <p:grpSpPr>
          <a:xfrm>
            <a:off x="2637494" y="2207574"/>
            <a:ext cx="2091650" cy="1712510"/>
            <a:chOff x="3028038" y="1775228"/>
            <a:chExt cx="2091650" cy="1712510"/>
          </a:xfrm>
          <a:effectLst/>
        </p:grpSpPr>
        <p:sp>
          <p:nvSpPr>
            <p:cNvPr id="11" name="Freeform 6"/>
            <p:cNvSpPr>
              <a:spLocks/>
            </p:cNvSpPr>
            <p:nvPr/>
          </p:nvSpPr>
          <p:spPr bwMode="auto">
            <a:xfrm>
              <a:off x="3028038" y="1775228"/>
              <a:ext cx="1957387" cy="1397000"/>
            </a:xfrm>
            <a:custGeom>
              <a:avLst/>
              <a:gdLst>
                <a:gd name="T0" fmla="*/ 493 w 514"/>
                <a:gd name="T1" fmla="*/ 35 h 367"/>
                <a:gd name="T2" fmla="*/ 495 w 514"/>
                <a:gd name="T3" fmla="*/ 0 h 367"/>
                <a:gd name="T4" fmla="*/ 84 w 514"/>
                <a:gd name="T5" fmla="*/ 170 h 367"/>
                <a:gd name="T6" fmla="*/ 0 w 514"/>
                <a:gd name="T7" fmla="*/ 367 h 367"/>
                <a:gd name="T8" fmla="*/ 0 w 514"/>
                <a:gd name="T9" fmla="*/ 367 h 367"/>
                <a:gd name="T10" fmla="*/ 514 w 514"/>
                <a:gd name="T11" fmla="*/ 148 h 367"/>
                <a:gd name="T12" fmla="*/ 493 w 514"/>
                <a:gd name="T13" fmla="*/ 35 h 367"/>
              </a:gdLst>
              <a:ahLst/>
              <a:cxnLst>
                <a:cxn ang="0">
                  <a:pos x="T0" y="T1"/>
                </a:cxn>
                <a:cxn ang="0">
                  <a:pos x="T2" y="T3"/>
                </a:cxn>
                <a:cxn ang="0">
                  <a:pos x="T4" y="T5"/>
                </a:cxn>
                <a:cxn ang="0">
                  <a:pos x="T6" y="T7"/>
                </a:cxn>
                <a:cxn ang="0">
                  <a:pos x="T8" y="T9"/>
                </a:cxn>
                <a:cxn ang="0">
                  <a:pos x="T10" y="T11"/>
                </a:cxn>
                <a:cxn ang="0">
                  <a:pos x="T12" y="T13"/>
                </a:cxn>
              </a:cxnLst>
              <a:rect l="0" t="0" r="r" b="b"/>
              <a:pathLst>
                <a:path w="514" h="367">
                  <a:moveTo>
                    <a:pt x="493" y="35"/>
                  </a:moveTo>
                  <a:cubicBezTo>
                    <a:pt x="493" y="23"/>
                    <a:pt x="493" y="11"/>
                    <a:pt x="495" y="0"/>
                  </a:cubicBezTo>
                  <a:cubicBezTo>
                    <a:pt x="84" y="170"/>
                    <a:pt x="84" y="170"/>
                    <a:pt x="84" y="170"/>
                  </a:cubicBezTo>
                  <a:cubicBezTo>
                    <a:pt x="0" y="367"/>
                    <a:pt x="0" y="367"/>
                    <a:pt x="0" y="367"/>
                  </a:cubicBezTo>
                  <a:cubicBezTo>
                    <a:pt x="0" y="367"/>
                    <a:pt x="0" y="367"/>
                    <a:pt x="0" y="367"/>
                  </a:cubicBezTo>
                  <a:cubicBezTo>
                    <a:pt x="514" y="148"/>
                    <a:pt x="514" y="148"/>
                    <a:pt x="514" y="148"/>
                  </a:cubicBezTo>
                  <a:cubicBezTo>
                    <a:pt x="500" y="113"/>
                    <a:pt x="493" y="75"/>
                    <a:pt x="493" y="35"/>
                  </a:cubicBezTo>
                  <a:close/>
                </a:path>
              </a:pathLst>
            </a:custGeom>
            <a:solidFill>
              <a:srgbClr val="15749D"/>
            </a:solidFill>
            <a:ln>
              <a:solidFill>
                <a:srgbClr val="15749D"/>
              </a:solidFill>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414042"/>
                </a:solidFill>
                <a:effectLst/>
                <a:uLnTx/>
                <a:uFillTx/>
              </a:endParaRPr>
            </a:p>
          </p:txBody>
        </p:sp>
        <p:sp>
          <p:nvSpPr>
            <p:cNvPr id="12" name="Freeform 7"/>
            <p:cNvSpPr>
              <a:spLocks/>
            </p:cNvSpPr>
            <p:nvPr/>
          </p:nvSpPr>
          <p:spPr bwMode="auto">
            <a:xfrm>
              <a:off x="3036888" y="2349500"/>
              <a:ext cx="2082800" cy="1138238"/>
            </a:xfrm>
            <a:custGeom>
              <a:avLst/>
              <a:gdLst>
                <a:gd name="T0" fmla="*/ 0 w 547"/>
                <a:gd name="T1" fmla="*/ 219 h 299"/>
                <a:gd name="T2" fmla="*/ 199 w 547"/>
                <a:gd name="T3" fmla="*/ 299 h 299"/>
                <a:gd name="T4" fmla="*/ 500 w 547"/>
                <a:gd name="T5" fmla="*/ 175 h 299"/>
                <a:gd name="T6" fmla="*/ 547 w 547"/>
                <a:gd name="T7" fmla="*/ 61 h 299"/>
                <a:gd name="T8" fmla="*/ 514 w 547"/>
                <a:gd name="T9" fmla="*/ 0 h 299"/>
                <a:gd name="T10" fmla="*/ 0 w 547"/>
                <a:gd name="T11" fmla="*/ 219 h 299"/>
              </a:gdLst>
              <a:ahLst/>
              <a:cxnLst>
                <a:cxn ang="0">
                  <a:pos x="T0" y="T1"/>
                </a:cxn>
                <a:cxn ang="0">
                  <a:pos x="T2" y="T3"/>
                </a:cxn>
                <a:cxn ang="0">
                  <a:pos x="T4" y="T5"/>
                </a:cxn>
                <a:cxn ang="0">
                  <a:pos x="T6" y="T7"/>
                </a:cxn>
                <a:cxn ang="0">
                  <a:pos x="T8" y="T9"/>
                </a:cxn>
                <a:cxn ang="0">
                  <a:pos x="T10" y="T11"/>
                </a:cxn>
              </a:cxnLst>
              <a:rect l="0" t="0" r="r" b="b"/>
              <a:pathLst>
                <a:path w="547" h="299">
                  <a:moveTo>
                    <a:pt x="0" y="219"/>
                  </a:moveTo>
                  <a:cubicBezTo>
                    <a:pt x="199" y="299"/>
                    <a:pt x="199" y="299"/>
                    <a:pt x="199" y="299"/>
                  </a:cubicBezTo>
                  <a:cubicBezTo>
                    <a:pt x="500" y="175"/>
                    <a:pt x="500" y="175"/>
                    <a:pt x="500" y="175"/>
                  </a:cubicBezTo>
                  <a:cubicBezTo>
                    <a:pt x="547" y="61"/>
                    <a:pt x="547" y="61"/>
                    <a:pt x="547" y="61"/>
                  </a:cubicBezTo>
                  <a:cubicBezTo>
                    <a:pt x="534" y="42"/>
                    <a:pt x="523" y="22"/>
                    <a:pt x="514" y="0"/>
                  </a:cubicBezTo>
                  <a:lnTo>
                    <a:pt x="0" y="219"/>
                  </a:lnTo>
                  <a:close/>
                </a:path>
              </a:pathLst>
            </a:custGeom>
            <a:solidFill>
              <a:srgbClr val="15749D"/>
            </a:solidFill>
            <a:ln>
              <a:noFill/>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414042"/>
                </a:solidFill>
                <a:effectLst/>
                <a:uLnTx/>
                <a:uFillTx/>
              </a:endParaRPr>
            </a:p>
          </p:txBody>
        </p:sp>
      </p:grpSp>
      <p:grpSp>
        <p:nvGrpSpPr>
          <p:cNvPr id="13" name="Group 47"/>
          <p:cNvGrpSpPr/>
          <p:nvPr/>
        </p:nvGrpSpPr>
        <p:grpSpPr>
          <a:xfrm>
            <a:off x="4117163" y="3077140"/>
            <a:ext cx="1528762" cy="2322513"/>
            <a:chOff x="4525963" y="2654300"/>
            <a:chExt cx="1528762" cy="2322513"/>
          </a:xfrm>
          <a:effectLst/>
        </p:grpSpPr>
        <p:sp>
          <p:nvSpPr>
            <p:cNvPr id="14" name="Freeform 8"/>
            <p:cNvSpPr>
              <a:spLocks/>
            </p:cNvSpPr>
            <p:nvPr/>
          </p:nvSpPr>
          <p:spPr bwMode="auto">
            <a:xfrm>
              <a:off x="4525963" y="2654300"/>
              <a:ext cx="1095375" cy="2322513"/>
            </a:xfrm>
            <a:custGeom>
              <a:avLst/>
              <a:gdLst>
                <a:gd name="T0" fmla="*/ 193 w 288"/>
                <a:gd name="T1" fmla="*/ 26 h 610"/>
                <a:gd name="T2" fmla="*/ 170 w 288"/>
                <a:gd name="T3" fmla="*/ 0 h 610"/>
                <a:gd name="T4" fmla="*/ 0 w 288"/>
                <a:gd name="T5" fmla="*/ 410 h 610"/>
                <a:gd name="T6" fmla="*/ 80 w 288"/>
                <a:gd name="T7" fmla="*/ 610 h 610"/>
                <a:gd name="T8" fmla="*/ 80 w 288"/>
                <a:gd name="T9" fmla="*/ 610 h 610"/>
                <a:gd name="T10" fmla="*/ 288 w 288"/>
                <a:gd name="T11" fmla="*/ 91 h 610"/>
                <a:gd name="T12" fmla="*/ 193 w 288"/>
                <a:gd name="T13" fmla="*/ 26 h 610"/>
              </a:gdLst>
              <a:ahLst/>
              <a:cxnLst>
                <a:cxn ang="0">
                  <a:pos x="T0" y="T1"/>
                </a:cxn>
                <a:cxn ang="0">
                  <a:pos x="T2" y="T3"/>
                </a:cxn>
                <a:cxn ang="0">
                  <a:pos x="T4" y="T5"/>
                </a:cxn>
                <a:cxn ang="0">
                  <a:pos x="T6" y="T7"/>
                </a:cxn>
                <a:cxn ang="0">
                  <a:pos x="T8" y="T9"/>
                </a:cxn>
                <a:cxn ang="0">
                  <a:pos x="T10" y="T11"/>
                </a:cxn>
                <a:cxn ang="0">
                  <a:pos x="T12" y="T13"/>
                </a:cxn>
              </a:cxnLst>
              <a:rect l="0" t="0" r="r" b="b"/>
              <a:pathLst>
                <a:path w="288" h="610">
                  <a:moveTo>
                    <a:pt x="193" y="26"/>
                  </a:moveTo>
                  <a:cubicBezTo>
                    <a:pt x="185" y="18"/>
                    <a:pt x="177" y="9"/>
                    <a:pt x="170" y="0"/>
                  </a:cubicBezTo>
                  <a:cubicBezTo>
                    <a:pt x="0" y="410"/>
                    <a:pt x="0" y="410"/>
                    <a:pt x="0" y="410"/>
                  </a:cubicBezTo>
                  <a:cubicBezTo>
                    <a:pt x="80" y="610"/>
                    <a:pt x="80" y="610"/>
                    <a:pt x="80" y="610"/>
                  </a:cubicBezTo>
                  <a:cubicBezTo>
                    <a:pt x="80" y="610"/>
                    <a:pt x="80" y="610"/>
                    <a:pt x="80" y="610"/>
                  </a:cubicBezTo>
                  <a:cubicBezTo>
                    <a:pt x="288" y="91"/>
                    <a:pt x="288" y="91"/>
                    <a:pt x="288" y="91"/>
                  </a:cubicBezTo>
                  <a:cubicBezTo>
                    <a:pt x="254" y="76"/>
                    <a:pt x="221" y="54"/>
                    <a:pt x="193" y="26"/>
                  </a:cubicBezTo>
                  <a:close/>
                </a:path>
              </a:pathLst>
            </a:custGeom>
            <a:solidFill>
              <a:srgbClr val="1C676B"/>
            </a:solidFill>
            <a:ln>
              <a:noFill/>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414042"/>
                </a:solidFill>
                <a:effectLst/>
                <a:uLnTx/>
                <a:uFillTx/>
              </a:endParaRPr>
            </a:p>
          </p:txBody>
        </p:sp>
        <p:sp>
          <p:nvSpPr>
            <p:cNvPr id="15" name="Freeform 9"/>
            <p:cNvSpPr>
              <a:spLocks/>
            </p:cNvSpPr>
            <p:nvPr/>
          </p:nvSpPr>
          <p:spPr bwMode="auto">
            <a:xfrm>
              <a:off x="4829175" y="3000375"/>
              <a:ext cx="1225550" cy="1976438"/>
            </a:xfrm>
            <a:custGeom>
              <a:avLst/>
              <a:gdLst>
                <a:gd name="T0" fmla="*/ 0 w 322"/>
                <a:gd name="T1" fmla="*/ 519 h 519"/>
                <a:gd name="T2" fmla="*/ 197 w 322"/>
                <a:gd name="T3" fmla="*/ 434 h 519"/>
                <a:gd name="T4" fmla="*/ 322 w 322"/>
                <a:gd name="T5" fmla="*/ 134 h 519"/>
                <a:gd name="T6" fmla="*/ 275 w 322"/>
                <a:gd name="T7" fmla="*/ 20 h 519"/>
                <a:gd name="T8" fmla="*/ 208 w 322"/>
                <a:gd name="T9" fmla="*/ 0 h 519"/>
                <a:gd name="T10" fmla="*/ 0 w 322"/>
                <a:gd name="T11" fmla="*/ 519 h 519"/>
              </a:gdLst>
              <a:ahLst/>
              <a:cxnLst>
                <a:cxn ang="0">
                  <a:pos x="T0" y="T1"/>
                </a:cxn>
                <a:cxn ang="0">
                  <a:pos x="T2" y="T3"/>
                </a:cxn>
                <a:cxn ang="0">
                  <a:pos x="T4" y="T5"/>
                </a:cxn>
                <a:cxn ang="0">
                  <a:pos x="T6" y="T7"/>
                </a:cxn>
                <a:cxn ang="0">
                  <a:pos x="T8" y="T9"/>
                </a:cxn>
                <a:cxn ang="0">
                  <a:pos x="T10" y="T11"/>
                </a:cxn>
              </a:cxnLst>
              <a:rect l="0" t="0" r="r" b="b"/>
              <a:pathLst>
                <a:path w="322" h="519">
                  <a:moveTo>
                    <a:pt x="0" y="519"/>
                  </a:moveTo>
                  <a:cubicBezTo>
                    <a:pt x="197" y="434"/>
                    <a:pt x="197" y="434"/>
                    <a:pt x="197" y="434"/>
                  </a:cubicBezTo>
                  <a:cubicBezTo>
                    <a:pt x="322" y="134"/>
                    <a:pt x="322" y="134"/>
                    <a:pt x="322" y="134"/>
                  </a:cubicBezTo>
                  <a:cubicBezTo>
                    <a:pt x="275" y="20"/>
                    <a:pt x="275" y="20"/>
                    <a:pt x="275" y="20"/>
                  </a:cubicBezTo>
                  <a:cubicBezTo>
                    <a:pt x="252" y="16"/>
                    <a:pt x="230" y="9"/>
                    <a:pt x="208" y="0"/>
                  </a:cubicBezTo>
                  <a:lnTo>
                    <a:pt x="0" y="519"/>
                  </a:lnTo>
                  <a:close/>
                </a:path>
              </a:pathLst>
            </a:custGeom>
            <a:solidFill>
              <a:srgbClr val="19686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414042"/>
                </a:solidFill>
                <a:effectLst/>
                <a:uLnTx/>
                <a:uFillTx/>
              </a:endParaRPr>
            </a:p>
          </p:txBody>
        </p:sp>
      </p:grpSp>
      <p:grpSp>
        <p:nvGrpSpPr>
          <p:cNvPr id="16" name="Group 48"/>
          <p:cNvGrpSpPr/>
          <p:nvPr/>
        </p:nvGrpSpPr>
        <p:grpSpPr>
          <a:xfrm>
            <a:off x="5638782" y="3315265"/>
            <a:ext cx="1700212" cy="2084388"/>
            <a:chOff x="5964238" y="2889250"/>
            <a:chExt cx="1700212" cy="2084388"/>
          </a:xfrm>
          <a:solidFill>
            <a:srgbClr val="2AA250"/>
          </a:solidFill>
        </p:grpSpPr>
        <p:sp>
          <p:nvSpPr>
            <p:cNvPr id="17" name="Freeform 12"/>
            <p:cNvSpPr>
              <a:spLocks/>
            </p:cNvSpPr>
            <p:nvPr/>
          </p:nvSpPr>
          <p:spPr bwMode="auto">
            <a:xfrm>
              <a:off x="6527800" y="2889250"/>
              <a:ext cx="1136650" cy="2084388"/>
            </a:xfrm>
            <a:custGeom>
              <a:avLst/>
              <a:gdLst>
                <a:gd name="T0" fmla="*/ 219 w 299"/>
                <a:gd name="T1" fmla="*/ 547 h 547"/>
                <a:gd name="T2" fmla="*/ 299 w 299"/>
                <a:gd name="T3" fmla="*/ 348 h 547"/>
                <a:gd name="T4" fmla="*/ 175 w 299"/>
                <a:gd name="T5" fmla="*/ 47 h 547"/>
                <a:gd name="T6" fmla="*/ 61 w 299"/>
                <a:gd name="T7" fmla="*/ 0 h 547"/>
                <a:gd name="T8" fmla="*/ 0 w 299"/>
                <a:gd name="T9" fmla="*/ 33 h 547"/>
                <a:gd name="T10" fmla="*/ 219 w 299"/>
                <a:gd name="T11" fmla="*/ 547 h 547"/>
              </a:gdLst>
              <a:ahLst/>
              <a:cxnLst>
                <a:cxn ang="0">
                  <a:pos x="T0" y="T1"/>
                </a:cxn>
                <a:cxn ang="0">
                  <a:pos x="T2" y="T3"/>
                </a:cxn>
                <a:cxn ang="0">
                  <a:pos x="T4" y="T5"/>
                </a:cxn>
                <a:cxn ang="0">
                  <a:pos x="T6" y="T7"/>
                </a:cxn>
                <a:cxn ang="0">
                  <a:pos x="T8" y="T9"/>
                </a:cxn>
                <a:cxn ang="0">
                  <a:pos x="T10" y="T11"/>
                </a:cxn>
              </a:cxnLst>
              <a:rect l="0" t="0" r="r" b="b"/>
              <a:pathLst>
                <a:path w="299" h="547">
                  <a:moveTo>
                    <a:pt x="219" y="547"/>
                  </a:moveTo>
                  <a:cubicBezTo>
                    <a:pt x="299" y="348"/>
                    <a:pt x="299" y="348"/>
                    <a:pt x="299" y="348"/>
                  </a:cubicBezTo>
                  <a:cubicBezTo>
                    <a:pt x="175" y="47"/>
                    <a:pt x="175" y="47"/>
                    <a:pt x="175" y="47"/>
                  </a:cubicBezTo>
                  <a:cubicBezTo>
                    <a:pt x="61" y="0"/>
                    <a:pt x="61" y="0"/>
                    <a:pt x="61" y="0"/>
                  </a:cubicBezTo>
                  <a:cubicBezTo>
                    <a:pt x="42" y="13"/>
                    <a:pt x="22" y="24"/>
                    <a:pt x="0" y="33"/>
                  </a:cubicBezTo>
                  <a:lnTo>
                    <a:pt x="219" y="547"/>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414042"/>
                </a:solidFill>
                <a:effectLst/>
                <a:uLnTx/>
                <a:uFillTx/>
              </a:endParaRPr>
            </a:p>
          </p:txBody>
        </p:sp>
        <p:sp>
          <p:nvSpPr>
            <p:cNvPr id="18" name="Freeform 13"/>
            <p:cNvSpPr>
              <a:spLocks/>
            </p:cNvSpPr>
            <p:nvPr/>
          </p:nvSpPr>
          <p:spPr bwMode="auto">
            <a:xfrm>
              <a:off x="5964238" y="3016250"/>
              <a:ext cx="1395412" cy="1957388"/>
            </a:xfrm>
            <a:custGeom>
              <a:avLst/>
              <a:gdLst>
                <a:gd name="T0" fmla="*/ 35 w 367"/>
                <a:gd name="T1" fmla="*/ 21 h 514"/>
                <a:gd name="T2" fmla="*/ 0 w 367"/>
                <a:gd name="T3" fmla="*/ 19 h 514"/>
                <a:gd name="T4" fmla="*/ 170 w 367"/>
                <a:gd name="T5" fmla="*/ 430 h 514"/>
                <a:gd name="T6" fmla="*/ 367 w 367"/>
                <a:gd name="T7" fmla="*/ 514 h 514"/>
                <a:gd name="T8" fmla="*/ 367 w 367"/>
                <a:gd name="T9" fmla="*/ 514 h 514"/>
                <a:gd name="T10" fmla="*/ 148 w 367"/>
                <a:gd name="T11" fmla="*/ 0 h 514"/>
                <a:gd name="T12" fmla="*/ 35 w 367"/>
                <a:gd name="T13" fmla="*/ 21 h 514"/>
              </a:gdLst>
              <a:ahLst/>
              <a:cxnLst>
                <a:cxn ang="0">
                  <a:pos x="T0" y="T1"/>
                </a:cxn>
                <a:cxn ang="0">
                  <a:pos x="T2" y="T3"/>
                </a:cxn>
                <a:cxn ang="0">
                  <a:pos x="T4" y="T5"/>
                </a:cxn>
                <a:cxn ang="0">
                  <a:pos x="T6" y="T7"/>
                </a:cxn>
                <a:cxn ang="0">
                  <a:pos x="T8" y="T9"/>
                </a:cxn>
                <a:cxn ang="0">
                  <a:pos x="T10" y="T11"/>
                </a:cxn>
                <a:cxn ang="0">
                  <a:pos x="T12" y="T13"/>
                </a:cxn>
              </a:cxnLst>
              <a:rect l="0" t="0" r="r" b="b"/>
              <a:pathLst>
                <a:path w="367" h="514">
                  <a:moveTo>
                    <a:pt x="35" y="21"/>
                  </a:moveTo>
                  <a:cubicBezTo>
                    <a:pt x="23" y="21"/>
                    <a:pt x="11" y="21"/>
                    <a:pt x="0" y="19"/>
                  </a:cubicBezTo>
                  <a:cubicBezTo>
                    <a:pt x="170" y="430"/>
                    <a:pt x="170" y="430"/>
                    <a:pt x="170" y="430"/>
                  </a:cubicBezTo>
                  <a:cubicBezTo>
                    <a:pt x="367" y="514"/>
                    <a:pt x="367" y="514"/>
                    <a:pt x="367" y="514"/>
                  </a:cubicBezTo>
                  <a:cubicBezTo>
                    <a:pt x="367" y="514"/>
                    <a:pt x="367" y="514"/>
                    <a:pt x="367" y="514"/>
                  </a:cubicBezTo>
                  <a:cubicBezTo>
                    <a:pt x="148" y="0"/>
                    <a:pt x="148" y="0"/>
                    <a:pt x="148" y="0"/>
                  </a:cubicBezTo>
                  <a:cubicBezTo>
                    <a:pt x="113" y="14"/>
                    <a:pt x="74" y="21"/>
                    <a:pt x="35" y="2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414042"/>
                </a:solidFill>
                <a:effectLst/>
                <a:uLnTx/>
                <a:uFillTx/>
              </a:endParaRPr>
            </a:p>
          </p:txBody>
        </p:sp>
      </p:grpSp>
      <p:grpSp>
        <p:nvGrpSpPr>
          <p:cNvPr id="19" name="Group 49"/>
          <p:cNvGrpSpPr/>
          <p:nvPr/>
        </p:nvGrpSpPr>
        <p:grpSpPr>
          <a:xfrm>
            <a:off x="6473820" y="2178767"/>
            <a:ext cx="2320925" cy="1701800"/>
            <a:chOff x="6827838" y="1785938"/>
            <a:chExt cx="2320925" cy="1701800"/>
          </a:xfrm>
          <a:solidFill>
            <a:srgbClr val="55D27C"/>
          </a:solidFill>
        </p:grpSpPr>
        <p:sp>
          <p:nvSpPr>
            <p:cNvPr id="20" name="Freeform 10"/>
            <p:cNvSpPr>
              <a:spLocks/>
            </p:cNvSpPr>
            <p:nvPr/>
          </p:nvSpPr>
          <p:spPr bwMode="auto">
            <a:xfrm>
              <a:off x="6827838" y="2357438"/>
              <a:ext cx="2320925" cy="1130300"/>
            </a:xfrm>
            <a:custGeom>
              <a:avLst/>
              <a:gdLst>
                <a:gd name="T0" fmla="*/ 95 w 610"/>
                <a:gd name="T1" fmla="*/ 0 h 297"/>
                <a:gd name="T2" fmla="*/ 0 w 610"/>
                <a:gd name="T3" fmla="*/ 127 h 297"/>
                <a:gd name="T4" fmla="*/ 411 w 610"/>
                <a:gd name="T5" fmla="*/ 297 h 297"/>
                <a:gd name="T6" fmla="*/ 610 w 610"/>
                <a:gd name="T7" fmla="*/ 217 h 297"/>
                <a:gd name="T8" fmla="*/ 95 w 610"/>
                <a:gd name="T9" fmla="*/ 0 h 297"/>
              </a:gdLst>
              <a:ahLst/>
              <a:cxnLst>
                <a:cxn ang="0">
                  <a:pos x="T0" y="T1"/>
                </a:cxn>
                <a:cxn ang="0">
                  <a:pos x="T2" y="T3"/>
                </a:cxn>
                <a:cxn ang="0">
                  <a:pos x="T4" y="T5"/>
                </a:cxn>
                <a:cxn ang="0">
                  <a:pos x="T6" y="T7"/>
                </a:cxn>
                <a:cxn ang="0">
                  <a:pos x="T8" y="T9"/>
                </a:cxn>
              </a:cxnLst>
              <a:rect l="0" t="0" r="r" b="b"/>
              <a:pathLst>
                <a:path w="610" h="297">
                  <a:moveTo>
                    <a:pt x="95" y="0"/>
                  </a:moveTo>
                  <a:cubicBezTo>
                    <a:pt x="75" y="50"/>
                    <a:pt x="42" y="94"/>
                    <a:pt x="0" y="127"/>
                  </a:cubicBezTo>
                  <a:cubicBezTo>
                    <a:pt x="411" y="297"/>
                    <a:pt x="411" y="297"/>
                    <a:pt x="411" y="297"/>
                  </a:cubicBezTo>
                  <a:cubicBezTo>
                    <a:pt x="610" y="217"/>
                    <a:pt x="610" y="217"/>
                    <a:pt x="610" y="217"/>
                  </a:cubicBezTo>
                  <a:lnTo>
                    <a:pt x="95"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414042"/>
                </a:solidFill>
                <a:effectLst/>
                <a:uLnTx/>
                <a:uFillTx/>
              </a:endParaRPr>
            </a:p>
          </p:txBody>
        </p:sp>
        <p:sp>
          <p:nvSpPr>
            <p:cNvPr id="21" name="Freeform 11"/>
            <p:cNvSpPr>
              <a:spLocks/>
            </p:cNvSpPr>
            <p:nvPr/>
          </p:nvSpPr>
          <p:spPr bwMode="auto">
            <a:xfrm>
              <a:off x="7189788" y="1785938"/>
              <a:ext cx="1958975" cy="1397000"/>
            </a:xfrm>
            <a:custGeom>
              <a:avLst/>
              <a:gdLst>
                <a:gd name="T0" fmla="*/ 431 w 515"/>
                <a:gd name="T1" fmla="*/ 170 h 367"/>
                <a:gd name="T2" fmla="*/ 20 w 515"/>
                <a:gd name="T3" fmla="*/ 0 h 367"/>
                <a:gd name="T4" fmla="*/ 22 w 515"/>
                <a:gd name="T5" fmla="*/ 35 h 367"/>
                <a:gd name="T6" fmla="*/ 0 w 515"/>
                <a:gd name="T7" fmla="*/ 150 h 367"/>
                <a:gd name="T8" fmla="*/ 515 w 515"/>
                <a:gd name="T9" fmla="*/ 367 h 367"/>
                <a:gd name="T10" fmla="*/ 431 w 515"/>
                <a:gd name="T11" fmla="*/ 170 h 367"/>
              </a:gdLst>
              <a:ahLst/>
              <a:cxnLst>
                <a:cxn ang="0">
                  <a:pos x="T0" y="T1"/>
                </a:cxn>
                <a:cxn ang="0">
                  <a:pos x="T2" y="T3"/>
                </a:cxn>
                <a:cxn ang="0">
                  <a:pos x="T4" y="T5"/>
                </a:cxn>
                <a:cxn ang="0">
                  <a:pos x="T6" y="T7"/>
                </a:cxn>
                <a:cxn ang="0">
                  <a:pos x="T8" y="T9"/>
                </a:cxn>
                <a:cxn ang="0">
                  <a:pos x="T10" y="T11"/>
                </a:cxn>
              </a:cxnLst>
              <a:rect l="0" t="0" r="r" b="b"/>
              <a:pathLst>
                <a:path w="515" h="367">
                  <a:moveTo>
                    <a:pt x="431" y="170"/>
                  </a:moveTo>
                  <a:cubicBezTo>
                    <a:pt x="20" y="0"/>
                    <a:pt x="20" y="0"/>
                    <a:pt x="20" y="0"/>
                  </a:cubicBezTo>
                  <a:cubicBezTo>
                    <a:pt x="22" y="11"/>
                    <a:pt x="22" y="23"/>
                    <a:pt x="22" y="35"/>
                  </a:cubicBezTo>
                  <a:cubicBezTo>
                    <a:pt x="22" y="75"/>
                    <a:pt x="14" y="114"/>
                    <a:pt x="0" y="150"/>
                  </a:cubicBezTo>
                  <a:cubicBezTo>
                    <a:pt x="515" y="367"/>
                    <a:pt x="515" y="367"/>
                    <a:pt x="515" y="367"/>
                  </a:cubicBezTo>
                  <a:lnTo>
                    <a:pt x="431" y="17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414042"/>
                </a:solidFill>
                <a:effectLst/>
                <a:uLnTx/>
                <a:uFillTx/>
              </a:endParaRPr>
            </a:p>
          </p:txBody>
        </p:sp>
      </p:grpSp>
      <p:sp>
        <p:nvSpPr>
          <p:cNvPr id="22" name="Rectangle 14"/>
          <p:cNvSpPr>
            <a:spLocks noChangeArrowheads="1"/>
          </p:cNvSpPr>
          <p:nvPr/>
        </p:nvSpPr>
        <p:spPr bwMode="auto">
          <a:xfrm rot="20222528">
            <a:off x="3376945" y="2738767"/>
            <a:ext cx="9285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sl-SI" altLang="ru-RU" b="1" dirty="0">
                <a:solidFill>
                  <a:prstClr val="white"/>
                </a:solidFill>
                <a:latin typeface="Calibri" panose="020F0502020204030204" pitchFamily="34" charset="0"/>
                <a:cs typeface="Calibri" panose="020F0502020204030204" pitchFamily="34" charset="0"/>
              </a:rPr>
              <a:t>REACT EU</a:t>
            </a:r>
            <a:endParaRPr lang="ru-RU" altLang="ru-RU" b="1" dirty="0">
              <a:solidFill>
                <a:prstClr val="white"/>
              </a:solidFill>
              <a:latin typeface="Calibri" panose="020F0502020204030204" pitchFamily="34" charset="0"/>
              <a:cs typeface="Calibri" panose="020F0502020204030204" pitchFamily="34" charset="0"/>
            </a:endParaRPr>
          </a:p>
        </p:txBody>
      </p:sp>
      <p:sp>
        <p:nvSpPr>
          <p:cNvPr id="23" name="Rectangle 17"/>
          <p:cNvSpPr>
            <a:spLocks noChangeArrowheads="1"/>
          </p:cNvSpPr>
          <p:nvPr/>
        </p:nvSpPr>
        <p:spPr bwMode="auto">
          <a:xfrm rot="17527407">
            <a:off x="4121250" y="3747745"/>
            <a:ext cx="13735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sl-SI" altLang="ru-RU" b="1" dirty="0">
                <a:solidFill>
                  <a:srgbClr val="FFFFFF"/>
                </a:solidFill>
                <a:latin typeface="Calibri" panose="020F0502020204030204" pitchFamily="34" charset="0"/>
                <a:cs typeface="Calibri" panose="020F0502020204030204" pitchFamily="34" charset="0"/>
              </a:rPr>
              <a:t>SKLAD ZA PRAVIČNI PREHOD</a:t>
            </a:r>
            <a:endParaRPr lang="ru-RU" altLang="ru-RU" dirty="0">
              <a:solidFill>
                <a:srgbClr val="414042"/>
              </a:solidFill>
              <a:latin typeface="Calibri" panose="020F0502020204030204" pitchFamily="34" charset="0"/>
              <a:cs typeface="Calibri" panose="020F0502020204030204" pitchFamily="34" charset="0"/>
            </a:endParaRPr>
          </a:p>
        </p:txBody>
      </p:sp>
      <p:sp>
        <p:nvSpPr>
          <p:cNvPr id="24" name="Rectangle 16"/>
          <p:cNvSpPr>
            <a:spLocks noChangeArrowheads="1"/>
          </p:cNvSpPr>
          <p:nvPr/>
        </p:nvSpPr>
        <p:spPr bwMode="auto">
          <a:xfrm rot="4011060" flipH="1">
            <a:off x="5864566" y="4114084"/>
            <a:ext cx="155500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sl-SI" altLang="ru-RU" b="1" dirty="0">
                <a:solidFill>
                  <a:srgbClr val="FFFFFF"/>
                </a:solidFill>
                <a:latin typeface="Calibri" panose="020F0502020204030204" pitchFamily="34" charset="0"/>
                <a:cs typeface="Calibri" panose="020F0502020204030204" pitchFamily="34" charset="0"/>
              </a:rPr>
              <a:t>RAZVOJ PODEŽELJA</a:t>
            </a:r>
            <a:endParaRPr lang="ru-RU" altLang="ru-RU" dirty="0">
              <a:solidFill>
                <a:srgbClr val="414042"/>
              </a:solidFill>
              <a:latin typeface="Calibri" panose="020F0502020204030204" pitchFamily="34" charset="0"/>
              <a:cs typeface="Calibri" panose="020F0502020204030204" pitchFamily="34" charset="0"/>
            </a:endParaRPr>
          </a:p>
        </p:txBody>
      </p:sp>
      <p:sp>
        <p:nvSpPr>
          <p:cNvPr id="25" name="Rectangle 15"/>
          <p:cNvSpPr>
            <a:spLocks noChangeArrowheads="1"/>
          </p:cNvSpPr>
          <p:nvPr/>
        </p:nvSpPr>
        <p:spPr bwMode="auto">
          <a:xfrm rot="1360638">
            <a:off x="6967720" y="2747994"/>
            <a:ext cx="13824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sl-SI" altLang="ru-RU" sz="1600" b="1" dirty="0">
                <a:solidFill>
                  <a:srgbClr val="FFFFFF"/>
                </a:solidFill>
                <a:latin typeface="Calibri" panose="020F0502020204030204" pitchFamily="34" charset="0"/>
                <a:cs typeface="Calibri" panose="020F0502020204030204" pitchFamily="34" charset="0"/>
              </a:rPr>
              <a:t>MEHANIZEM ZA OKREVANJE IN ODPORNOST</a:t>
            </a:r>
            <a:endParaRPr lang="ru-RU" altLang="ru-RU" sz="1600" dirty="0">
              <a:solidFill>
                <a:srgbClr val="414042"/>
              </a:solidFill>
              <a:latin typeface="Calibri" panose="020F0502020204030204" pitchFamily="34" charset="0"/>
              <a:cs typeface="Calibri" panose="020F0502020204030204" pitchFamily="34" charset="0"/>
            </a:endParaRPr>
          </a:p>
        </p:txBody>
      </p:sp>
      <p:sp>
        <p:nvSpPr>
          <p:cNvPr id="26" name="Text Placeholder 33"/>
          <p:cNvSpPr txBox="1">
            <a:spLocks/>
          </p:cNvSpPr>
          <p:nvPr/>
        </p:nvSpPr>
        <p:spPr>
          <a:xfrm>
            <a:off x="1018001" y="3875199"/>
            <a:ext cx="2017983" cy="86013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sl-SI" sz="1800" b="1" dirty="0">
                <a:solidFill>
                  <a:srgbClr val="414042"/>
                </a:solidFill>
                <a:cs typeface="Calibri" panose="020F0502020204030204" pitchFamily="34" charset="0"/>
              </a:rPr>
              <a:t>269 mio EUR</a:t>
            </a:r>
            <a:endParaRPr lang="en-US" sz="1800" b="1" dirty="0">
              <a:solidFill>
                <a:srgbClr val="414042"/>
              </a:solidFill>
              <a:cs typeface="Calibri" panose="020F0502020204030204" pitchFamily="34" charset="0"/>
            </a:endParaRPr>
          </a:p>
        </p:txBody>
      </p:sp>
      <p:sp>
        <p:nvSpPr>
          <p:cNvPr id="27" name="Text Placeholder 33"/>
          <p:cNvSpPr txBox="1">
            <a:spLocks/>
          </p:cNvSpPr>
          <p:nvPr/>
        </p:nvSpPr>
        <p:spPr>
          <a:xfrm>
            <a:off x="3155470" y="6109002"/>
            <a:ext cx="2017983" cy="86013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sl-SI" sz="1800" b="1" dirty="0">
                <a:solidFill>
                  <a:srgbClr val="414042"/>
                </a:solidFill>
                <a:cs typeface="Calibri" panose="020F0502020204030204" pitchFamily="34" charset="0"/>
              </a:rPr>
              <a:t>130 mio EUR</a:t>
            </a:r>
            <a:endParaRPr lang="en-US" sz="1800" b="1" dirty="0">
              <a:solidFill>
                <a:srgbClr val="414042"/>
              </a:solidFill>
              <a:cs typeface="Calibri" panose="020F0502020204030204" pitchFamily="34" charset="0"/>
            </a:endParaRPr>
          </a:p>
        </p:txBody>
      </p:sp>
      <p:sp>
        <p:nvSpPr>
          <p:cNvPr id="28" name="Text Placeholder 33"/>
          <p:cNvSpPr txBox="1">
            <a:spLocks/>
          </p:cNvSpPr>
          <p:nvPr/>
        </p:nvSpPr>
        <p:spPr>
          <a:xfrm>
            <a:off x="6114506" y="6118646"/>
            <a:ext cx="2017983" cy="86013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sl-SI" sz="1800" b="1" dirty="0">
                <a:solidFill>
                  <a:srgbClr val="414042"/>
                </a:solidFill>
                <a:cs typeface="Calibri" panose="020F0502020204030204" pitchFamily="34" charset="0"/>
              </a:rPr>
              <a:t>68 mio EUR</a:t>
            </a:r>
            <a:endParaRPr lang="en-US" sz="1800" b="1" dirty="0">
              <a:solidFill>
                <a:srgbClr val="414042"/>
              </a:solidFill>
              <a:cs typeface="Calibri" panose="020F0502020204030204" pitchFamily="34" charset="0"/>
            </a:endParaRPr>
          </a:p>
        </p:txBody>
      </p:sp>
      <p:sp>
        <p:nvSpPr>
          <p:cNvPr id="29" name="Text Placeholder 33"/>
          <p:cNvSpPr txBox="1">
            <a:spLocks/>
          </p:cNvSpPr>
          <p:nvPr/>
        </p:nvSpPr>
        <p:spPr>
          <a:xfrm>
            <a:off x="7966311" y="3981367"/>
            <a:ext cx="3027042" cy="86013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sl-SI" sz="1800" b="1" dirty="0">
                <a:solidFill>
                  <a:srgbClr val="414042"/>
                </a:solidFill>
                <a:cs typeface="Calibri" panose="020F0502020204030204" pitchFamily="34" charset="0"/>
              </a:rPr>
              <a:t>1,8 </a:t>
            </a:r>
            <a:r>
              <a:rPr lang="sl-SI" sz="1800" b="1" dirty="0" err="1">
                <a:solidFill>
                  <a:srgbClr val="414042"/>
                </a:solidFill>
                <a:cs typeface="Calibri" panose="020F0502020204030204" pitchFamily="34" charset="0"/>
              </a:rPr>
              <a:t>mlrd</a:t>
            </a:r>
            <a:r>
              <a:rPr lang="sl-SI" sz="1800" b="1" dirty="0">
                <a:solidFill>
                  <a:srgbClr val="414042"/>
                </a:solidFill>
                <a:cs typeface="Calibri" panose="020F0502020204030204" pitchFamily="34" charset="0"/>
              </a:rPr>
              <a:t> EUR</a:t>
            </a:r>
          </a:p>
          <a:p>
            <a:pPr algn="ctr">
              <a:defRPr/>
            </a:pPr>
            <a:r>
              <a:rPr lang="sl-SI" sz="1400" b="1" dirty="0">
                <a:solidFill>
                  <a:srgbClr val="414042"/>
                </a:solidFill>
                <a:cs typeface="Calibri" panose="020F0502020204030204" pitchFamily="34" charset="0"/>
              </a:rPr>
              <a:t>(+ POVRATNA SREDSTVA 705 mio EUR)</a:t>
            </a:r>
            <a:endParaRPr lang="en-US" sz="1400" b="1" dirty="0">
              <a:solidFill>
                <a:srgbClr val="414042"/>
              </a:solidFill>
              <a:cs typeface="Calibri" panose="020F0502020204030204" pitchFamily="34" charset="0"/>
            </a:endParaRPr>
          </a:p>
        </p:txBody>
      </p:sp>
      <p:sp>
        <p:nvSpPr>
          <p:cNvPr id="34" name="Google Shape;156;p1"/>
          <p:cNvSpPr/>
          <p:nvPr/>
        </p:nvSpPr>
        <p:spPr>
          <a:xfrm>
            <a:off x="1839325" y="3292659"/>
            <a:ext cx="483500" cy="549249"/>
          </a:xfrm>
          <a:custGeom>
            <a:avLst/>
            <a:gdLst/>
            <a:ahLst/>
            <a:cxnLst/>
            <a:rect l="l" t="t" r="r" b="b"/>
            <a:pathLst>
              <a:path w="126" h="143" extrusionOk="0">
                <a:moveTo>
                  <a:pt x="40" y="112"/>
                </a:moveTo>
                <a:cubicBezTo>
                  <a:pt x="41" y="105"/>
                  <a:pt x="39" y="99"/>
                  <a:pt x="30" y="86"/>
                </a:cubicBezTo>
                <a:cubicBezTo>
                  <a:pt x="26" y="80"/>
                  <a:pt x="24" y="72"/>
                  <a:pt x="24" y="64"/>
                </a:cubicBezTo>
                <a:cubicBezTo>
                  <a:pt x="24" y="43"/>
                  <a:pt x="41" y="25"/>
                  <a:pt x="63" y="25"/>
                </a:cubicBezTo>
                <a:cubicBezTo>
                  <a:pt x="85" y="25"/>
                  <a:pt x="103" y="43"/>
                  <a:pt x="103" y="64"/>
                </a:cubicBezTo>
                <a:cubicBezTo>
                  <a:pt x="103" y="72"/>
                  <a:pt x="100" y="80"/>
                  <a:pt x="96" y="86"/>
                </a:cubicBezTo>
                <a:cubicBezTo>
                  <a:pt x="90" y="96"/>
                  <a:pt x="87" y="102"/>
                  <a:pt x="86" y="107"/>
                </a:cubicBezTo>
                <a:moveTo>
                  <a:pt x="63" y="40"/>
                </a:moveTo>
                <a:cubicBezTo>
                  <a:pt x="50" y="40"/>
                  <a:pt x="40" y="51"/>
                  <a:pt x="40" y="64"/>
                </a:cubicBezTo>
                <a:cubicBezTo>
                  <a:pt x="40" y="77"/>
                  <a:pt x="50" y="87"/>
                  <a:pt x="63" y="87"/>
                </a:cubicBezTo>
                <a:cubicBezTo>
                  <a:pt x="76" y="87"/>
                  <a:pt x="87" y="77"/>
                  <a:pt x="87" y="64"/>
                </a:cubicBezTo>
                <a:cubicBezTo>
                  <a:pt x="87" y="51"/>
                  <a:pt x="76" y="40"/>
                  <a:pt x="63" y="40"/>
                </a:cubicBezTo>
                <a:close/>
                <a:moveTo>
                  <a:pt x="54" y="68"/>
                </a:moveTo>
                <a:cubicBezTo>
                  <a:pt x="61" y="76"/>
                  <a:pt x="61" y="76"/>
                  <a:pt x="61" y="76"/>
                </a:cubicBezTo>
                <a:cubicBezTo>
                  <a:pt x="72" y="56"/>
                  <a:pt x="72" y="56"/>
                  <a:pt x="72" y="56"/>
                </a:cubicBezTo>
                <a:moveTo>
                  <a:pt x="63" y="13"/>
                </a:moveTo>
                <a:cubicBezTo>
                  <a:pt x="63" y="0"/>
                  <a:pt x="63" y="0"/>
                  <a:pt x="63" y="0"/>
                </a:cubicBezTo>
                <a:moveTo>
                  <a:pt x="38" y="19"/>
                </a:moveTo>
                <a:cubicBezTo>
                  <a:pt x="32" y="9"/>
                  <a:pt x="32" y="9"/>
                  <a:pt x="32" y="9"/>
                </a:cubicBezTo>
                <a:moveTo>
                  <a:pt x="9" y="32"/>
                </a:moveTo>
                <a:cubicBezTo>
                  <a:pt x="19" y="38"/>
                  <a:pt x="19" y="38"/>
                  <a:pt x="19" y="38"/>
                </a:cubicBezTo>
                <a:moveTo>
                  <a:pt x="0" y="64"/>
                </a:moveTo>
                <a:cubicBezTo>
                  <a:pt x="12" y="64"/>
                  <a:pt x="12" y="64"/>
                  <a:pt x="12" y="64"/>
                </a:cubicBezTo>
                <a:moveTo>
                  <a:pt x="95" y="9"/>
                </a:moveTo>
                <a:cubicBezTo>
                  <a:pt x="89" y="19"/>
                  <a:pt x="89" y="19"/>
                  <a:pt x="89" y="19"/>
                </a:cubicBezTo>
                <a:moveTo>
                  <a:pt x="118" y="32"/>
                </a:moveTo>
                <a:cubicBezTo>
                  <a:pt x="107" y="38"/>
                  <a:pt x="107" y="38"/>
                  <a:pt x="107" y="38"/>
                </a:cubicBezTo>
                <a:moveTo>
                  <a:pt x="114" y="64"/>
                </a:moveTo>
                <a:cubicBezTo>
                  <a:pt x="126" y="64"/>
                  <a:pt x="126" y="64"/>
                  <a:pt x="126" y="64"/>
                </a:cubicBezTo>
                <a:moveTo>
                  <a:pt x="77" y="115"/>
                </a:moveTo>
                <a:cubicBezTo>
                  <a:pt x="77" y="115"/>
                  <a:pt x="46" y="124"/>
                  <a:pt x="46" y="124"/>
                </a:cubicBezTo>
                <a:cubicBezTo>
                  <a:pt x="44" y="124"/>
                  <a:pt x="43" y="126"/>
                  <a:pt x="43" y="129"/>
                </a:cubicBezTo>
                <a:cubicBezTo>
                  <a:pt x="43" y="132"/>
                  <a:pt x="45" y="134"/>
                  <a:pt x="48" y="134"/>
                </a:cubicBezTo>
                <a:cubicBezTo>
                  <a:pt x="49" y="134"/>
                  <a:pt x="50" y="134"/>
                  <a:pt x="50" y="134"/>
                </a:cubicBezTo>
                <a:cubicBezTo>
                  <a:pt x="77" y="126"/>
                  <a:pt x="77" y="126"/>
                  <a:pt x="77" y="126"/>
                </a:cubicBezTo>
                <a:cubicBezTo>
                  <a:pt x="77" y="126"/>
                  <a:pt x="77" y="126"/>
                  <a:pt x="77" y="126"/>
                </a:cubicBezTo>
                <a:cubicBezTo>
                  <a:pt x="78" y="126"/>
                  <a:pt x="78" y="126"/>
                  <a:pt x="79" y="126"/>
                </a:cubicBezTo>
                <a:cubicBezTo>
                  <a:pt x="81" y="126"/>
                  <a:pt x="84" y="128"/>
                  <a:pt x="84" y="131"/>
                </a:cubicBezTo>
                <a:cubicBezTo>
                  <a:pt x="84" y="133"/>
                  <a:pt x="82" y="135"/>
                  <a:pt x="80" y="136"/>
                </a:cubicBezTo>
                <a:cubicBezTo>
                  <a:pt x="54" y="143"/>
                  <a:pt x="54" y="143"/>
                  <a:pt x="54" y="143"/>
                </a:cubicBezTo>
              </a:path>
            </a:pathLst>
          </a:custGeom>
          <a:noFill/>
          <a:ln w="12700"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6" name="Google Shape;159;p1"/>
          <p:cNvSpPr/>
          <p:nvPr/>
        </p:nvSpPr>
        <p:spPr>
          <a:xfrm>
            <a:off x="6861906" y="5571122"/>
            <a:ext cx="468265" cy="376055"/>
          </a:xfrm>
          <a:custGeom>
            <a:avLst/>
            <a:gdLst/>
            <a:ahLst/>
            <a:cxnLst/>
            <a:rect l="l" t="t" r="r" b="b"/>
            <a:pathLst>
              <a:path w="122" h="98" extrusionOk="0">
                <a:moveTo>
                  <a:pt x="122" y="98"/>
                </a:moveTo>
                <a:cubicBezTo>
                  <a:pt x="0" y="98"/>
                  <a:pt x="0" y="98"/>
                  <a:pt x="0" y="98"/>
                </a:cubicBezTo>
                <a:moveTo>
                  <a:pt x="29" y="72"/>
                </a:moveTo>
                <a:cubicBezTo>
                  <a:pt x="13" y="72"/>
                  <a:pt x="13" y="72"/>
                  <a:pt x="13" y="72"/>
                </a:cubicBezTo>
                <a:cubicBezTo>
                  <a:pt x="13" y="98"/>
                  <a:pt x="13" y="98"/>
                  <a:pt x="13" y="98"/>
                </a:cubicBezTo>
                <a:cubicBezTo>
                  <a:pt x="29" y="98"/>
                  <a:pt x="29" y="98"/>
                  <a:pt x="29" y="98"/>
                </a:cubicBezTo>
                <a:lnTo>
                  <a:pt x="29" y="72"/>
                </a:lnTo>
                <a:close/>
                <a:moveTo>
                  <a:pt x="56" y="46"/>
                </a:moveTo>
                <a:cubicBezTo>
                  <a:pt x="39" y="46"/>
                  <a:pt x="39" y="46"/>
                  <a:pt x="39" y="46"/>
                </a:cubicBezTo>
                <a:cubicBezTo>
                  <a:pt x="39" y="98"/>
                  <a:pt x="39" y="98"/>
                  <a:pt x="39" y="98"/>
                </a:cubicBezTo>
                <a:cubicBezTo>
                  <a:pt x="56" y="98"/>
                  <a:pt x="56" y="98"/>
                  <a:pt x="56" y="98"/>
                </a:cubicBezTo>
                <a:lnTo>
                  <a:pt x="56" y="46"/>
                </a:lnTo>
                <a:close/>
                <a:moveTo>
                  <a:pt x="82" y="57"/>
                </a:moveTo>
                <a:cubicBezTo>
                  <a:pt x="65" y="57"/>
                  <a:pt x="65" y="57"/>
                  <a:pt x="65" y="57"/>
                </a:cubicBezTo>
                <a:cubicBezTo>
                  <a:pt x="65" y="98"/>
                  <a:pt x="65" y="98"/>
                  <a:pt x="65" y="98"/>
                </a:cubicBezTo>
                <a:cubicBezTo>
                  <a:pt x="82" y="98"/>
                  <a:pt x="82" y="98"/>
                  <a:pt x="82" y="98"/>
                </a:cubicBezTo>
                <a:lnTo>
                  <a:pt x="82" y="57"/>
                </a:lnTo>
                <a:close/>
                <a:moveTo>
                  <a:pt x="109" y="31"/>
                </a:moveTo>
                <a:cubicBezTo>
                  <a:pt x="92" y="31"/>
                  <a:pt x="92" y="31"/>
                  <a:pt x="92" y="31"/>
                </a:cubicBezTo>
                <a:cubicBezTo>
                  <a:pt x="92" y="98"/>
                  <a:pt x="92" y="98"/>
                  <a:pt x="92" y="98"/>
                </a:cubicBezTo>
                <a:cubicBezTo>
                  <a:pt x="109" y="98"/>
                  <a:pt x="109" y="98"/>
                  <a:pt x="109" y="98"/>
                </a:cubicBezTo>
                <a:lnTo>
                  <a:pt x="109" y="31"/>
                </a:lnTo>
                <a:close/>
                <a:moveTo>
                  <a:pt x="21" y="43"/>
                </a:moveTo>
                <a:cubicBezTo>
                  <a:pt x="18" y="43"/>
                  <a:pt x="16" y="45"/>
                  <a:pt x="16" y="48"/>
                </a:cubicBezTo>
                <a:cubicBezTo>
                  <a:pt x="16" y="50"/>
                  <a:pt x="18" y="53"/>
                  <a:pt x="21" y="53"/>
                </a:cubicBezTo>
                <a:cubicBezTo>
                  <a:pt x="24" y="53"/>
                  <a:pt x="26" y="50"/>
                  <a:pt x="26" y="48"/>
                </a:cubicBezTo>
                <a:cubicBezTo>
                  <a:pt x="26" y="45"/>
                  <a:pt x="24" y="43"/>
                  <a:pt x="21" y="43"/>
                </a:cubicBezTo>
                <a:close/>
                <a:moveTo>
                  <a:pt x="47" y="18"/>
                </a:moveTo>
                <a:cubicBezTo>
                  <a:pt x="45" y="18"/>
                  <a:pt x="43" y="20"/>
                  <a:pt x="43" y="23"/>
                </a:cubicBezTo>
                <a:cubicBezTo>
                  <a:pt x="43" y="25"/>
                  <a:pt x="45" y="28"/>
                  <a:pt x="47" y="28"/>
                </a:cubicBezTo>
                <a:cubicBezTo>
                  <a:pt x="50" y="28"/>
                  <a:pt x="52" y="25"/>
                  <a:pt x="52" y="23"/>
                </a:cubicBezTo>
                <a:cubicBezTo>
                  <a:pt x="52" y="20"/>
                  <a:pt x="50" y="18"/>
                  <a:pt x="47" y="18"/>
                </a:cubicBezTo>
                <a:close/>
                <a:moveTo>
                  <a:pt x="74" y="31"/>
                </a:moveTo>
                <a:cubicBezTo>
                  <a:pt x="71" y="31"/>
                  <a:pt x="69" y="33"/>
                  <a:pt x="69" y="35"/>
                </a:cubicBezTo>
                <a:cubicBezTo>
                  <a:pt x="69" y="38"/>
                  <a:pt x="71" y="40"/>
                  <a:pt x="74" y="40"/>
                </a:cubicBezTo>
                <a:cubicBezTo>
                  <a:pt x="76" y="40"/>
                  <a:pt x="79" y="38"/>
                  <a:pt x="79" y="35"/>
                </a:cubicBezTo>
                <a:cubicBezTo>
                  <a:pt x="79" y="33"/>
                  <a:pt x="76" y="31"/>
                  <a:pt x="74" y="31"/>
                </a:cubicBezTo>
                <a:close/>
                <a:moveTo>
                  <a:pt x="100" y="0"/>
                </a:moveTo>
                <a:cubicBezTo>
                  <a:pt x="98" y="0"/>
                  <a:pt x="95" y="3"/>
                  <a:pt x="95" y="5"/>
                </a:cubicBezTo>
                <a:cubicBezTo>
                  <a:pt x="95" y="8"/>
                  <a:pt x="98" y="10"/>
                  <a:pt x="100" y="10"/>
                </a:cubicBezTo>
                <a:cubicBezTo>
                  <a:pt x="103" y="10"/>
                  <a:pt x="105" y="8"/>
                  <a:pt x="105" y="5"/>
                </a:cubicBezTo>
                <a:cubicBezTo>
                  <a:pt x="105" y="3"/>
                  <a:pt x="103" y="0"/>
                  <a:pt x="100" y="0"/>
                </a:cubicBezTo>
                <a:close/>
                <a:moveTo>
                  <a:pt x="77" y="32"/>
                </a:moveTo>
                <a:cubicBezTo>
                  <a:pt x="97" y="9"/>
                  <a:pt x="97" y="9"/>
                  <a:pt x="97" y="9"/>
                </a:cubicBezTo>
                <a:moveTo>
                  <a:pt x="52" y="25"/>
                </a:moveTo>
                <a:cubicBezTo>
                  <a:pt x="69" y="33"/>
                  <a:pt x="69" y="33"/>
                  <a:pt x="69" y="33"/>
                </a:cubicBezTo>
                <a:moveTo>
                  <a:pt x="44" y="26"/>
                </a:moveTo>
                <a:cubicBezTo>
                  <a:pt x="25" y="45"/>
                  <a:pt x="25" y="45"/>
                  <a:pt x="25" y="45"/>
                </a:cubicBezTo>
              </a:path>
            </a:pathLst>
          </a:custGeom>
          <a:noFill/>
          <a:ln w="12700"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7"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38" name="Slika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7712" y="352032"/>
            <a:ext cx="2471195" cy="518445"/>
          </a:xfrm>
          <a:prstGeom prst="rect">
            <a:avLst/>
          </a:prstGeom>
        </p:spPr>
      </p:pic>
      <p:pic>
        <p:nvPicPr>
          <p:cNvPr id="39" name="Slika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958014" y="4962526"/>
            <a:ext cx="4251649" cy="1561464"/>
          </a:xfrm>
          <a:prstGeom prst="rect">
            <a:avLst/>
          </a:prstGeom>
        </p:spPr>
      </p:pic>
      <p:pic>
        <p:nvPicPr>
          <p:cNvPr id="31" name="Slika 3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882222" y="5430646"/>
            <a:ext cx="712961" cy="725692"/>
          </a:xfrm>
          <a:prstGeom prst="rect">
            <a:avLst/>
          </a:prstGeom>
          <a:effectLst>
            <a:innerShdw blurRad="114300">
              <a:prstClr val="black"/>
            </a:innerShdw>
          </a:effectLst>
        </p:spPr>
      </p:pic>
      <p:sp>
        <p:nvSpPr>
          <p:cNvPr id="43" name="Freeform 21"/>
          <p:cNvSpPr>
            <a:spLocks noEditPoints="1"/>
          </p:cNvSpPr>
          <p:nvPr/>
        </p:nvSpPr>
        <p:spPr bwMode="auto">
          <a:xfrm>
            <a:off x="9217933" y="3421586"/>
            <a:ext cx="433236" cy="389871"/>
          </a:xfrm>
          <a:custGeom>
            <a:avLst/>
            <a:gdLst>
              <a:gd name="T0" fmla="*/ 121 w 141"/>
              <a:gd name="T1" fmla="*/ 38 h 141"/>
              <a:gd name="T2" fmla="*/ 132 w 141"/>
              <a:gd name="T3" fmla="*/ 75 h 141"/>
              <a:gd name="T4" fmla="*/ 66 w 141"/>
              <a:gd name="T5" fmla="*/ 141 h 141"/>
              <a:gd name="T6" fmla="*/ 0 w 141"/>
              <a:gd name="T7" fmla="*/ 75 h 141"/>
              <a:gd name="T8" fmla="*/ 66 w 141"/>
              <a:gd name="T9" fmla="*/ 9 h 141"/>
              <a:gd name="T10" fmla="*/ 102 w 141"/>
              <a:gd name="T11" fmla="*/ 20 h 141"/>
              <a:gd name="T12" fmla="*/ 91 w 141"/>
              <a:gd name="T13" fmla="*/ 32 h 141"/>
              <a:gd name="T14" fmla="*/ 66 w 141"/>
              <a:gd name="T15" fmla="*/ 25 h 141"/>
              <a:gd name="T16" fmla="*/ 16 w 141"/>
              <a:gd name="T17" fmla="*/ 75 h 141"/>
              <a:gd name="T18" fmla="*/ 66 w 141"/>
              <a:gd name="T19" fmla="*/ 125 h 141"/>
              <a:gd name="T20" fmla="*/ 116 w 141"/>
              <a:gd name="T21" fmla="*/ 75 h 141"/>
              <a:gd name="T22" fmla="*/ 109 w 141"/>
              <a:gd name="T23" fmla="*/ 50 h 141"/>
              <a:gd name="T24" fmla="*/ 78 w 141"/>
              <a:gd name="T25" fmla="*/ 45 h 141"/>
              <a:gd name="T26" fmla="*/ 66 w 141"/>
              <a:gd name="T27" fmla="*/ 42 h 141"/>
              <a:gd name="T28" fmla="*/ 34 w 141"/>
              <a:gd name="T29" fmla="*/ 75 h 141"/>
              <a:gd name="T30" fmla="*/ 66 w 141"/>
              <a:gd name="T31" fmla="*/ 107 h 141"/>
              <a:gd name="T32" fmla="*/ 98 w 141"/>
              <a:gd name="T33" fmla="*/ 75 h 141"/>
              <a:gd name="T34" fmla="*/ 95 w 141"/>
              <a:gd name="T35" fmla="*/ 61 h 141"/>
              <a:gd name="T36" fmla="*/ 66 w 141"/>
              <a:gd name="T37" fmla="*/ 75 h 141"/>
              <a:gd name="T38" fmla="*/ 137 w 141"/>
              <a:gd name="T39" fmla="*/ 4 h 141"/>
              <a:gd name="T40" fmla="*/ 120 w 141"/>
              <a:gd name="T41" fmla="*/ 0 h 141"/>
              <a:gd name="T42" fmla="*/ 120 w 141"/>
              <a:gd name="T43" fmla="*/ 21 h 141"/>
              <a:gd name="T44" fmla="*/ 141 w 141"/>
              <a:gd name="T45" fmla="*/ 21 h 141"/>
              <a:gd name="T46" fmla="*/ 11 w 141"/>
              <a:gd name="T47" fmla="*/ 141 h 141"/>
              <a:gd name="T48" fmla="*/ 24 w 141"/>
              <a:gd name="T49" fmla="*/ 126 h 141"/>
              <a:gd name="T50" fmla="*/ 108 w 141"/>
              <a:gd name="T51" fmla="*/ 126 h 141"/>
              <a:gd name="T52" fmla="*/ 121 w 141"/>
              <a:gd name="T53"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1" h="141">
                <a:moveTo>
                  <a:pt x="121" y="38"/>
                </a:moveTo>
                <a:cubicBezTo>
                  <a:pt x="128" y="49"/>
                  <a:pt x="132" y="61"/>
                  <a:pt x="132" y="75"/>
                </a:cubicBezTo>
                <a:cubicBezTo>
                  <a:pt x="132" y="111"/>
                  <a:pt x="102" y="141"/>
                  <a:pt x="66" y="141"/>
                </a:cubicBezTo>
                <a:cubicBezTo>
                  <a:pt x="30" y="141"/>
                  <a:pt x="0" y="111"/>
                  <a:pt x="0" y="75"/>
                </a:cubicBezTo>
                <a:cubicBezTo>
                  <a:pt x="0" y="38"/>
                  <a:pt x="30" y="9"/>
                  <a:pt x="66" y="9"/>
                </a:cubicBezTo>
                <a:cubicBezTo>
                  <a:pt x="79" y="9"/>
                  <a:pt x="92" y="13"/>
                  <a:pt x="102" y="20"/>
                </a:cubicBezTo>
                <a:moveTo>
                  <a:pt x="91" y="32"/>
                </a:moveTo>
                <a:cubicBezTo>
                  <a:pt x="84" y="28"/>
                  <a:pt x="75" y="25"/>
                  <a:pt x="66" y="25"/>
                </a:cubicBezTo>
                <a:cubicBezTo>
                  <a:pt x="39" y="25"/>
                  <a:pt x="16" y="47"/>
                  <a:pt x="16" y="75"/>
                </a:cubicBezTo>
                <a:cubicBezTo>
                  <a:pt x="16" y="102"/>
                  <a:pt x="39" y="125"/>
                  <a:pt x="66" y="125"/>
                </a:cubicBezTo>
                <a:cubicBezTo>
                  <a:pt x="93" y="125"/>
                  <a:pt x="116" y="102"/>
                  <a:pt x="116" y="75"/>
                </a:cubicBezTo>
                <a:cubicBezTo>
                  <a:pt x="116" y="66"/>
                  <a:pt x="113" y="57"/>
                  <a:pt x="109" y="50"/>
                </a:cubicBezTo>
                <a:moveTo>
                  <a:pt x="78" y="45"/>
                </a:moveTo>
                <a:cubicBezTo>
                  <a:pt x="74" y="43"/>
                  <a:pt x="70" y="42"/>
                  <a:pt x="66" y="42"/>
                </a:cubicBezTo>
                <a:cubicBezTo>
                  <a:pt x="48" y="42"/>
                  <a:pt x="34" y="57"/>
                  <a:pt x="34" y="75"/>
                </a:cubicBezTo>
                <a:cubicBezTo>
                  <a:pt x="34" y="93"/>
                  <a:pt x="48" y="107"/>
                  <a:pt x="66" y="107"/>
                </a:cubicBezTo>
                <a:cubicBezTo>
                  <a:pt x="84" y="107"/>
                  <a:pt x="98" y="93"/>
                  <a:pt x="98" y="75"/>
                </a:cubicBezTo>
                <a:cubicBezTo>
                  <a:pt x="98" y="70"/>
                  <a:pt x="97" y="65"/>
                  <a:pt x="95" y="61"/>
                </a:cubicBezTo>
                <a:moveTo>
                  <a:pt x="66" y="75"/>
                </a:moveTo>
                <a:cubicBezTo>
                  <a:pt x="137" y="4"/>
                  <a:pt x="137" y="4"/>
                  <a:pt x="137" y="4"/>
                </a:cubicBezTo>
                <a:moveTo>
                  <a:pt x="120" y="0"/>
                </a:moveTo>
                <a:cubicBezTo>
                  <a:pt x="120" y="21"/>
                  <a:pt x="120" y="21"/>
                  <a:pt x="120" y="21"/>
                </a:cubicBezTo>
                <a:cubicBezTo>
                  <a:pt x="141" y="21"/>
                  <a:pt x="141" y="21"/>
                  <a:pt x="141" y="21"/>
                </a:cubicBezTo>
                <a:moveTo>
                  <a:pt x="11" y="141"/>
                </a:moveTo>
                <a:cubicBezTo>
                  <a:pt x="24" y="126"/>
                  <a:pt x="24" y="126"/>
                  <a:pt x="24" y="126"/>
                </a:cubicBezTo>
                <a:moveTo>
                  <a:pt x="108" y="126"/>
                </a:moveTo>
                <a:cubicBezTo>
                  <a:pt x="121" y="141"/>
                  <a:pt x="121" y="141"/>
                  <a:pt x="121" y="141"/>
                </a:cubicBezTo>
              </a:path>
            </a:pathLst>
          </a:custGeom>
          <a:noFill/>
          <a:ln w="19050" cap="rnd">
            <a:solidFill>
              <a:srgbClr val="41404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414042"/>
              </a:solidFill>
              <a:effectLst/>
              <a:uLnTx/>
              <a:uFillTx/>
              <a:latin typeface="Open Sans"/>
            </a:endParaRPr>
          </a:p>
        </p:txBody>
      </p:sp>
    </p:spTree>
    <p:extLst>
      <p:ext uri="{BB962C8B-B14F-4D97-AF65-F5344CB8AC3E}">
        <p14:creationId xmlns:p14="http://schemas.microsoft.com/office/powerpoint/2010/main" val="75030422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značba mesta vsebine 4"/>
          <p:cNvPicPr>
            <a:picLocks noGrp="1" noChangeAspect="1"/>
          </p:cNvPicPr>
          <p:nvPr>
            <p:ph idx="1"/>
          </p:nvPr>
        </p:nvPicPr>
        <p:blipFill>
          <a:blip r:embed="rId3">
            <a:lum bright="70000" contrast="-70000"/>
            <a:extLst>
              <a:ext uri="{28A0092B-C50C-407E-A947-70E740481C1C}">
                <a14:useLocalDpi xmlns:a14="http://schemas.microsoft.com/office/drawing/2010/main" val="0"/>
              </a:ext>
            </a:extLst>
          </a:blip>
          <a:stretch>
            <a:fillRect/>
          </a:stretch>
        </p:blipFill>
        <p:spPr>
          <a:xfrm flipV="1">
            <a:off x="231006" y="536285"/>
            <a:ext cx="8215873" cy="2025284"/>
          </a:xfrm>
        </p:spPr>
      </p:pic>
      <p:sp>
        <p:nvSpPr>
          <p:cNvPr id="4" name="Pravokotnik 3"/>
          <p:cNvSpPr/>
          <p:nvPr/>
        </p:nvSpPr>
        <p:spPr>
          <a:xfrm>
            <a:off x="-16384950" y="1965565"/>
            <a:ext cx="1508383" cy="482176"/>
          </a:xfrm>
          <a:prstGeom prst="rect">
            <a:avLst/>
          </a:prstGeom>
          <a:blipFill dpi="0" rotWithShape="1">
            <a:blip r:embed="rId4" cstate="hqprint">
              <a:alphaModFix amt="63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 name="Naslov 1"/>
          <p:cNvSpPr txBox="1">
            <a:spLocks/>
          </p:cNvSpPr>
          <p:nvPr/>
        </p:nvSpPr>
        <p:spPr>
          <a:xfrm>
            <a:off x="0" y="351546"/>
            <a:ext cx="8192022" cy="633046"/>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200" b="0"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Calibri" panose="020F0502020204030204"/>
                <a:ea typeface="+mj-ea"/>
                <a:cs typeface="+mj-cs"/>
              </a:rPr>
              <a:t>   </a:t>
            </a:r>
            <a:r>
              <a:rPr lang="pl-PL" sz="3200" dirty="0">
                <a:ln>
                  <a:solidFill>
                    <a:prstClr val="white"/>
                  </a:solidFill>
                </a:ln>
                <a:solidFill>
                  <a:srgbClr val="FFC000">
                    <a:lumMod val="20000"/>
                    <a:lumOff val="80000"/>
                  </a:srgbClr>
                </a:solidFill>
                <a:effectLst>
                  <a:outerShdw blurRad="38100" dist="38100" dir="2700000" algn="tl">
                    <a:srgbClr val="000000">
                      <a:alpha val="43137"/>
                    </a:srgbClr>
                  </a:outerShdw>
                </a:effectLst>
                <a:latin typeface="Calibri Light" panose="020F0302020204030204"/>
              </a:rPr>
              <a:t>INSTRUMENT</a:t>
            </a:r>
            <a:r>
              <a:rPr kumimoji="0" lang="pl-PL" sz="3200" b="0" i="0" u="none" strike="noStrike" kern="1200" cap="none" spc="0" normalizeH="0" baseline="0" noProof="0" dirty="0">
                <a:ln>
                  <a:solidFill>
                    <a:prstClr val="white"/>
                  </a:solidFill>
                </a:ln>
                <a:solidFill>
                  <a:srgbClr val="FFC000">
                    <a:lumMod val="20000"/>
                    <a:lumOff val="80000"/>
                  </a:srgbClr>
                </a:solidFill>
                <a:effectLst>
                  <a:outerShdw blurRad="38100" dist="38100" dir="2700000" algn="tl">
                    <a:srgbClr val="000000">
                      <a:alpha val="43137"/>
                    </a:srgbClr>
                  </a:outerShdw>
                </a:effectLst>
                <a:uLnTx/>
                <a:uFillTx/>
                <a:latin typeface="Calibri Light" panose="020F0302020204030204"/>
                <a:ea typeface="+mj-ea"/>
                <a:cs typeface="+mj-cs"/>
              </a:rPr>
              <a:t> ZA OKREVANJE IN ODPORNOST </a:t>
            </a:r>
            <a:endParaRPr kumimoji="0" lang="sl-SI" sz="3200" b="0" i="0" u="none" strike="noStrike" kern="1200" cap="none" spc="0" normalizeH="0" baseline="0" noProof="0" dirty="0">
              <a:ln>
                <a:solidFill>
                  <a:prstClr val="white"/>
                </a:solidFill>
              </a:ln>
              <a:solidFill>
                <a:srgbClr val="FFC000">
                  <a:lumMod val="20000"/>
                  <a:lumOff val="80000"/>
                </a:srgbClr>
              </a:solidFill>
              <a:effectLst>
                <a:outerShdw blurRad="38100" dist="38100" dir="2700000" algn="tl">
                  <a:srgbClr val="000000">
                    <a:alpha val="43137"/>
                  </a:srgbClr>
                </a:outerShdw>
              </a:effectLst>
              <a:uLnTx/>
              <a:uFillTx/>
              <a:latin typeface="Calibri Light" panose="020F0302020204030204"/>
              <a:ea typeface="+mj-ea"/>
              <a:cs typeface="+mj-cs"/>
            </a:endParaRPr>
          </a:p>
        </p:txBody>
      </p:sp>
      <p:sp>
        <p:nvSpPr>
          <p:cNvPr id="7" name="PoljeZBesedilom 6"/>
          <p:cNvSpPr txBox="1"/>
          <p:nvPr/>
        </p:nvSpPr>
        <p:spPr>
          <a:xfrm>
            <a:off x="223581" y="984592"/>
            <a:ext cx="3416320" cy="369332"/>
          </a:xfrm>
          <a:prstGeom prst="rect">
            <a:avLst/>
          </a:prstGeom>
          <a:solidFill>
            <a:sysClr val="window" lastClr="FFFFFF">
              <a:lumMod val="95000"/>
            </a:sys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l-SI" sz="1800" b="0" i="0" u="none" strike="noStrike" kern="0" cap="none" spc="0" normalizeH="0" baseline="0" noProof="0" dirty="0">
                <a:ln>
                  <a:noFill/>
                </a:ln>
                <a:solidFill>
                  <a:prstClr val="white">
                    <a:lumMod val="50000"/>
                  </a:prstClr>
                </a:solidFill>
                <a:effectLst/>
                <a:uLnTx/>
                <a:uFillTx/>
              </a:rPr>
              <a:t>SLOVENIJA | </a:t>
            </a:r>
            <a:r>
              <a:rPr lang="sl-SI" b="1" kern="0" noProof="0" dirty="0">
                <a:solidFill>
                  <a:prstClr val="white">
                    <a:lumMod val="50000"/>
                  </a:prstClr>
                </a:solidFill>
              </a:rPr>
              <a:t>POBUDA</a:t>
            </a:r>
            <a:r>
              <a:rPr lang="sl-SI" kern="0" noProof="0" dirty="0">
                <a:solidFill>
                  <a:prstClr val="white">
                    <a:lumMod val="50000"/>
                  </a:prstClr>
                </a:solidFill>
              </a:rPr>
              <a:t> </a:t>
            </a:r>
            <a:r>
              <a:rPr lang="sl-SI" b="1" kern="0" noProof="0" dirty="0">
                <a:solidFill>
                  <a:prstClr val="white">
                    <a:lumMod val="50000"/>
                  </a:prstClr>
                </a:solidFill>
              </a:rPr>
              <a:t>REACT - EU</a:t>
            </a:r>
            <a:endParaRPr kumimoji="0" lang="sl-SI" sz="1800" b="1" i="0" u="none" strike="noStrike" kern="0" cap="none" spc="0" normalizeH="0" baseline="0" noProof="0" dirty="0">
              <a:ln>
                <a:noFill/>
              </a:ln>
              <a:solidFill>
                <a:prstClr val="white">
                  <a:lumMod val="50000"/>
                </a:prstClr>
              </a:solidFill>
              <a:effectLst/>
              <a:uLnTx/>
              <a:uFillTx/>
            </a:endParaRPr>
          </a:p>
        </p:txBody>
      </p:sp>
      <p:pic>
        <p:nvPicPr>
          <p:cNvPr id="10" name="Slika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342473" y="1154889"/>
            <a:ext cx="3351649" cy="2229963"/>
          </a:xfrm>
          <a:prstGeom prst="rect">
            <a:avLst/>
          </a:prstGeom>
          <a:ln>
            <a:noFill/>
          </a:ln>
          <a:effectLst>
            <a:outerShdw blurRad="292100" dist="139700" dir="2700000" algn="tl" rotWithShape="0">
              <a:srgbClr val="333333">
                <a:alpha val="65000"/>
              </a:srgbClr>
            </a:outerShdw>
          </a:effectLst>
        </p:spPr>
      </p:pic>
      <p:pic>
        <p:nvPicPr>
          <p:cNvPr id="12" name="Picture 4" descr="Do konca leta pljučni oddelek UKC Maribor že v mestu?"/>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6604176" y="2693256"/>
            <a:ext cx="3609798" cy="24065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Rectangle 6">
            <a:extLst>
              <a:ext uri="{FF2B5EF4-FFF2-40B4-BE49-F238E27FC236}">
                <a16:creationId xmlns:a16="http://schemas.microsoft.com/office/drawing/2014/main" id="{8238DB69-B4FE-4C78-8E9B-C6ECC5475F07}"/>
              </a:ext>
            </a:extLst>
          </p:cNvPr>
          <p:cNvSpPr/>
          <p:nvPr/>
        </p:nvSpPr>
        <p:spPr>
          <a:xfrm>
            <a:off x="685410" y="1538783"/>
            <a:ext cx="5280210" cy="1227868"/>
          </a:xfrm>
          <a:prstGeom prst="rect">
            <a:avLst/>
          </a:prstGeom>
          <a:solidFill>
            <a:srgbClr val="629DB8">
              <a:alpha val="50000"/>
            </a:srgbClr>
          </a:solidFill>
          <a:ln>
            <a:noFill/>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sl-SI" sz="1800" b="0" i="0" u="none" strike="noStrike" kern="0" cap="none" spc="0" normalizeH="0" baseline="0" noProof="0" dirty="0">
                <a:ln>
                  <a:noFill/>
                </a:ln>
                <a:effectLst/>
                <a:uLnTx/>
                <a:uFillTx/>
                <a:latin typeface="Calibri" panose="020F0502020204030204"/>
                <a:ea typeface="+mn-ea"/>
                <a:cs typeface="+mn-cs"/>
              </a:rPr>
              <a:t>Prioritete:</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sl-SI" kern="0" dirty="0">
                <a:latin typeface="Calibri" panose="020F0502020204030204"/>
              </a:rPr>
              <a:t>zdravstveno in socialno varstvo,</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sl-SI" kern="0" dirty="0">
                <a:latin typeface="Calibri" panose="020F0502020204030204"/>
              </a:rPr>
              <a:t>zeleno, digitalno in odporno okrevanje g</a:t>
            </a:r>
            <a:r>
              <a:rPr kumimoji="0" lang="sl-SI" sz="1800" b="0" i="0" u="none" strike="noStrike" kern="0" cap="none" spc="0" normalizeH="0" baseline="0" noProof="0" dirty="0" err="1">
                <a:ln>
                  <a:noFill/>
                </a:ln>
                <a:effectLst/>
                <a:uLnTx/>
                <a:uFillTx/>
                <a:latin typeface="Calibri" panose="020F0502020204030204"/>
                <a:ea typeface="+mn-ea"/>
                <a:cs typeface="+mn-cs"/>
              </a:rPr>
              <a:t>ospodarstva</a:t>
            </a:r>
            <a:r>
              <a:rPr kumimoji="0" lang="sl-SI" sz="1800" b="0" i="0" u="none" strike="noStrike" kern="0" cap="none" spc="0" normalizeH="0" baseline="0" noProof="0" dirty="0">
                <a:ln>
                  <a:noFill/>
                </a:ln>
                <a:effectLst/>
                <a:uLnTx/>
                <a:uFillTx/>
                <a:latin typeface="Calibri" panose="020F0502020204030204"/>
                <a:ea typeface="+mn-ea"/>
                <a:cs typeface="+mn-cs"/>
              </a:rPr>
              <a:t>.</a:t>
            </a:r>
            <a:endParaRPr kumimoji="0" lang="en-SI" sz="1800" b="0" i="0" u="none" strike="noStrike" kern="0" cap="none" spc="0" normalizeH="0" baseline="0" noProof="0" dirty="0">
              <a:ln>
                <a:noFill/>
              </a:ln>
              <a:effectLst/>
              <a:uLnTx/>
              <a:uFillTx/>
              <a:latin typeface="Calibri" panose="020F0502020204030204"/>
              <a:ea typeface="+mn-ea"/>
              <a:cs typeface="+mn-cs"/>
            </a:endParaRPr>
          </a:p>
        </p:txBody>
      </p:sp>
      <p:pic>
        <p:nvPicPr>
          <p:cNvPr id="1026" name="Picture 2" descr="http://www.delo.si/images/slike/2018/06/04/djvu_2670979_horvatt_lviUKC.jpg"/>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4975147" y="3775414"/>
            <a:ext cx="3323861" cy="22159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Za UKC Maribor dodatna sredstva, kar 264 posegov več"/>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527614" y="3744845"/>
            <a:ext cx="3400959" cy="20516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Slika 12"/>
          <p:cNvPicPr>
            <a:picLocks noChangeAspect="1"/>
          </p:cNvPicPr>
          <p:nvPr/>
        </p:nvPicPr>
        <p:blipFill>
          <a:blip r:embed="rId9"/>
          <a:stretch>
            <a:fillRect/>
          </a:stretch>
        </p:blipFill>
        <p:spPr>
          <a:xfrm>
            <a:off x="2536921" y="4506758"/>
            <a:ext cx="3118180" cy="2038421"/>
          </a:xfrm>
          <a:prstGeom prst="rect">
            <a:avLst/>
          </a:prstGeom>
          <a:ln>
            <a:noFill/>
          </a:ln>
          <a:effectLst>
            <a:outerShdw blurRad="292100" dist="139700" dir="2700000" algn="tl" rotWithShape="0">
              <a:srgbClr val="333333">
                <a:alpha val="65000"/>
              </a:srgbClr>
            </a:outerShdw>
          </a:effectLst>
        </p:spPr>
      </p:pic>
      <p:sp>
        <p:nvSpPr>
          <p:cNvPr id="15"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16" name="Slika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27712" y="352032"/>
            <a:ext cx="2471195" cy="518445"/>
          </a:xfrm>
          <a:prstGeom prst="rect">
            <a:avLst/>
          </a:prstGeom>
        </p:spPr>
      </p:pic>
      <p:pic>
        <p:nvPicPr>
          <p:cNvPr id="2" name="Slika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04788" y="4609200"/>
            <a:ext cx="1923483" cy="1833536"/>
          </a:xfrm>
          <a:prstGeom prst="rect">
            <a:avLst/>
          </a:prstGeom>
        </p:spPr>
      </p:pic>
    </p:spTree>
    <p:extLst>
      <p:ext uri="{BB962C8B-B14F-4D97-AF65-F5344CB8AC3E}">
        <p14:creationId xmlns:p14="http://schemas.microsoft.com/office/powerpoint/2010/main" val="66974153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značba mesta vsebin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flipV="1">
            <a:off x="231006" y="536285"/>
            <a:ext cx="8215873" cy="2025284"/>
          </a:xfrm>
          <a:prstGeom prst="rect">
            <a:avLst/>
          </a:prstGeom>
        </p:spPr>
      </p:pic>
      <p:sp>
        <p:nvSpPr>
          <p:cNvPr id="4" name="Naslov 1"/>
          <p:cNvSpPr txBox="1">
            <a:spLocks/>
          </p:cNvSpPr>
          <p:nvPr/>
        </p:nvSpPr>
        <p:spPr>
          <a:xfrm>
            <a:off x="1" y="582552"/>
            <a:ext cx="7026442" cy="477752"/>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3200" dirty="0">
                <a:ln>
                  <a:solidFill>
                    <a:prstClr val="white"/>
                  </a:solidFill>
                </a:ln>
                <a:solidFill>
                  <a:prstClr val="white"/>
                </a:solidFill>
                <a:effectLst>
                  <a:outerShdw blurRad="38100" dist="38100" dir="2700000" algn="tl">
                    <a:srgbClr val="000000">
                      <a:alpha val="43137"/>
                    </a:srgbClr>
                  </a:outerShdw>
                </a:effectLst>
                <a:latin typeface="Calibri" panose="020F0502020204030204"/>
              </a:rPr>
              <a:t>   </a:t>
            </a:r>
            <a:r>
              <a:rPr lang="pl-PL" sz="2800" dirty="0">
                <a:ln>
                  <a:solidFill>
                    <a:prstClr val="white"/>
                  </a:solidFill>
                </a:ln>
                <a:solidFill>
                  <a:schemeClr val="accent4">
                    <a:lumMod val="20000"/>
                    <a:lumOff val="80000"/>
                  </a:schemeClr>
                </a:solidFill>
                <a:effectLst>
                  <a:outerShdw blurRad="38100" dist="38100" dir="2700000" algn="tl">
                    <a:srgbClr val="000000">
                      <a:alpha val="43137"/>
                    </a:srgbClr>
                  </a:outerShdw>
                </a:effectLst>
              </a:rPr>
              <a:t>NAČRT ZA OKREVANJE IN ODPORNOST </a:t>
            </a:r>
            <a:endParaRPr lang="sl-SI" sz="2800" dirty="0">
              <a:ln>
                <a:solidFill>
                  <a:prstClr val="white"/>
                </a:solidFill>
              </a:ln>
              <a:solidFill>
                <a:schemeClr val="accent4">
                  <a:lumMod val="20000"/>
                  <a:lumOff val="80000"/>
                </a:schemeClr>
              </a:solidFill>
              <a:effectLst>
                <a:outerShdw blurRad="38100" dist="38100" dir="2700000" algn="tl">
                  <a:srgbClr val="000000">
                    <a:alpha val="43137"/>
                  </a:srgbClr>
                </a:outerShdw>
              </a:effectLst>
            </a:endParaRPr>
          </a:p>
        </p:txBody>
      </p:sp>
      <p:sp>
        <p:nvSpPr>
          <p:cNvPr id="59" name="Pravokotnik 58"/>
          <p:cNvSpPr/>
          <p:nvPr/>
        </p:nvSpPr>
        <p:spPr>
          <a:xfrm>
            <a:off x="650097" y="1406034"/>
            <a:ext cx="5522103" cy="1631216"/>
          </a:xfrm>
          <a:prstGeom prst="rect">
            <a:avLst/>
          </a:prstGeom>
          <a:noFill/>
          <a:ln w="76200">
            <a:solidFill>
              <a:srgbClr val="43AC60"/>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l-SI" sz="2000" b="1" kern="0" dirty="0">
                <a:solidFill>
                  <a:srgbClr val="222222"/>
                </a:solidFill>
              </a:rPr>
              <a:t>Pomembni mejniki:</a:t>
            </a:r>
          </a:p>
          <a:p>
            <a:pPr>
              <a:defRPr/>
            </a:pPr>
            <a:r>
              <a:rPr lang="sl-SI" sz="2000" kern="0" dirty="0">
                <a:solidFill>
                  <a:srgbClr val="222222"/>
                </a:solidFill>
                <a:effectLst>
                  <a:outerShdw blurRad="38100" dist="38100" dir="2700000" algn="tl">
                    <a:srgbClr val="000000">
                      <a:alpha val="43137"/>
                    </a:srgbClr>
                  </a:outerShdw>
                </a:effectLst>
              </a:rPr>
              <a:t>28. 4. 2021 - Vlada RS sprejme nacionalni </a:t>
            </a:r>
            <a:r>
              <a:rPr lang="sl-SI" sz="2000" kern="0" dirty="0" smtClean="0">
                <a:solidFill>
                  <a:srgbClr val="222222"/>
                </a:solidFill>
                <a:effectLst>
                  <a:outerShdw blurRad="38100" dist="38100" dir="2700000" algn="tl">
                    <a:srgbClr val="000000">
                      <a:alpha val="43137"/>
                    </a:srgbClr>
                  </a:outerShdw>
                </a:effectLst>
              </a:rPr>
              <a:t>NOO</a:t>
            </a:r>
            <a:endParaRPr lang="sl-SI" sz="2000" kern="0" dirty="0">
              <a:solidFill>
                <a:srgbClr val="222222"/>
              </a:solidFill>
              <a:effectLst>
                <a:outerShdw blurRad="38100" dist="38100" dir="2700000" algn="tl">
                  <a:srgbClr val="000000">
                    <a:alpha val="43137"/>
                  </a:srgbClr>
                </a:outerShdw>
              </a:effectLs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sl-SI" sz="2000" i="0" u="none" strike="noStrike" kern="0" cap="none" spc="0" normalizeH="0" baseline="0" noProof="0" dirty="0">
                <a:ln>
                  <a:noFill/>
                </a:ln>
                <a:solidFill>
                  <a:srgbClr val="222222"/>
                </a:solidFill>
                <a:effectLst>
                  <a:outerShdw blurRad="38100" dist="38100" dir="2700000" algn="tl">
                    <a:srgbClr val="000000">
                      <a:alpha val="43137"/>
                    </a:srgbClr>
                  </a:outerShdw>
                </a:effectLst>
                <a:uLnTx/>
                <a:uFillTx/>
              </a:rPr>
              <a:t>30.</a:t>
            </a:r>
            <a:r>
              <a:rPr kumimoji="0" lang="sl-SI" sz="2000" i="0" u="none" strike="noStrike" kern="0" cap="none" spc="0" normalizeH="0" noProof="0" dirty="0">
                <a:ln>
                  <a:noFill/>
                </a:ln>
                <a:solidFill>
                  <a:srgbClr val="222222"/>
                </a:solidFill>
                <a:effectLst>
                  <a:outerShdw blurRad="38100" dist="38100" dir="2700000" algn="tl">
                    <a:srgbClr val="000000">
                      <a:alpha val="43137"/>
                    </a:srgbClr>
                  </a:outerShdw>
                </a:effectLst>
                <a:uLnTx/>
                <a:uFillTx/>
              </a:rPr>
              <a:t> 4. 2021 </a:t>
            </a:r>
            <a:r>
              <a:rPr lang="sl-SI" sz="2000" kern="0" dirty="0">
                <a:solidFill>
                  <a:srgbClr val="222222"/>
                </a:solidFill>
                <a:effectLst>
                  <a:outerShdw blurRad="38100" dist="38100" dir="2700000" algn="tl">
                    <a:srgbClr val="000000">
                      <a:alpha val="43137"/>
                    </a:srgbClr>
                  </a:outerShdw>
                </a:effectLst>
              </a:rPr>
              <a:t>- </a:t>
            </a:r>
            <a:r>
              <a:rPr kumimoji="0" lang="sl-SI" sz="2000" i="0" u="none" strike="noStrike" kern="0" cap="none" spc="0" normalizeH="0" noProof="0" dirty="0">
                <a:ln>
                  <a:noFill/>
                </a:ln>
                <a:solidFill>
                  <a:srgbClr val="222222"/>
                </a:solidFill>
                <a:effectLst>
                  <a:outerShdw blurRad="38100" dist="38100" dir="2700000" algn="tl">
                    <a:srgbClr val="000000">
                      <a:alpha val="43137"/>
                    </a:srgbClr>
                  </a:outerShdw>
                </a:effectLst>
                <a:uLnTx/>
                <a:uFillTx/>
              </a:rPr>
              <a:t>NOO </a:t>
            </a:r>
            <a:r>
              <a:rPr kumimoji="0" lang="sl-SI" sz="2000" i="0" u="none" strike="noStrike" kern="0" cap="none" spc="0" normalizeH="0" baseline="0" noProof="0" dirty="0">
                <a:ln>
                  <a:noFill/>
                </a:ln>
                <a:solidFill>
                  <a:srgbClr val="222222"/>
                </a:solidFill>
                <a:effectLst>
                  <a:outerShdw blurRad="38100" dist="38100" dir="2700000" algn="tl">
                    <a:srgbClr val="000000">
                      <a:alpha val="43137"/>
                    </a:srgbClr>
                  </a:outerShdw>
                </a:effectLst>
                <a:uLnTx/>
                <a:uFillTx/>
              </a:rPr>
              <a:t>poslan na Evropsko komisijo</a:t>
            </a:r>
            <a:r>
              <a:rPr kumimoji="0" lang="sl-SI" sz="2000" i="0" u="none" strike="noStrike" kern="0" cap="none" spc="0" normalizeH="0" noProof="0" dirty="0">
                <a:ln>
                  <a:noFill/>
                </a:ln>
                <a:solidFill>
                  <a:srgbClr val="222222"/>
                </a:solidFill>
                <a:effectLst>
                  <a:outerShdw blurRad="38100" dist="38100" dir="2700000" algn="tl">
                    <a:srgbClr val="000000">
                      <a:alpha val="43137"/>
                    </a:srgbClr>
                  </a:outerShdw>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sl-SI" sz="2000" i="0" u="none" strike="noStrike" kern="0" cap="none" spc="0" normalizeH="0" noProof="0" dirty="0">
                <a:ln>
                  <a:noFill/>
                </a:ln>
                <a:solidFill>
                  <a:srgbClr val="222222"/>
                </a:solidFill>
                <a:effectLst>
                  <a:outerShdw blurRad="38100" dist="38100" dir="2700000" algn="tl">
                    <a:srgbClr val="000000">
                      <a:alpha val="43137"/>
                    </a:srgbClr>
                  </a:outerShdw>
                </a:effectLst>
                <a:uLnTx/>
                <a:uFillTx/>
              </a:rPr>
              <a:t>1. 7. 2021 – Evropska komisija pozitivno oceni NOO</a:t>
            </a:r>
          </a:p>
          <a:p>
            <a:pPr marL="0" marR="0" lvl="0" indent="0" defTabSz="914400" eaLnBrk="1" fontAlgn="auto" latinLnBrk="0" hangingPunct="1">
              <a:lnSpc>
                <a:spcPct val="100000"/>
              </a:lnSpc>
              <a:spcBef>
                <a:spcPts val="0"/>
              </a:spcBef>
              <a:spcAft>
                <a:spcPts val="0"/>
              </a:spcAft>
              <a:buClrTx/>
              <a:buSzTx/>
              <a:buFontTx/>
              <a:buNone/>
              <a:tabLst/>
              <a:defRPr/>
            </a:pPr>
            <a:r>
              <a:rPr kumimoji="0" lang="sl-SI" sz="2000" i="0" u="none" strike="noStrike" kern="0" cap="none" spc="0" normalizeH="0" baseline="0" noProof="0" dirty="0">
                <a:ln>
                  <a:noFill/>
                </a:ln>
                <a:solidFill>
                  <a:srgbClr val="222222"/>
                </a:solidFill>
                <a:effectLst>
                  <a:outerShdw blurRad="38100" dist="38100" dir="2700000" algn="tl">
                    <a:srgbClr val="000000">
                      <a:alpha val="43137"/>
                    </a:srgbClr>
                  </a:outerShdw>
                </a:effectLst>
                <a:uLnTx/>
                <a:uFillTx/>
              </a:rPr>
              <a:t>28. 7. 2021 – NOO potrdi Svet Evropske</a:t>
            </a:r>
            <a:r>
              <a:rPr kumimoji="0" lang="sl-SI" sz="2000" i="0" u="none" strike="noStrike" kern="0" cap="none" spc="0" normalizeH="0" noProof="0" dirty="0">
                <a:ln>
                  <a:noFill/>
                </a:ln>
                <a:solidFill>
                  <a:srgbClr val="222222"/>
                </a:solidFill>
                <a:effectLst>
                  <a:outerShdw blurRad="38100" dist="38100" dir="2700000" algn="tl">
                    <a:srgbClr val="000000">
                      <a:alpha val="43137"/>
                    </a:srgbClr>
                  </a:outerShdw>
                </a:effectLst>
                <a:uLnTx/>
                <a:uFillTx/>
              </a:rPr>
              <a:t> unije</a:t>
            </a:r>
            <a:r>
              <a:rPr kumimoji="0" lang="sl-SI" sz="2000" i="0" u="none" strike="noStrike" kern="0" cap="none" spc="0" normalizeH="0" baseline="0" noProof="0" dirty="0">
                <a:ln>
                  <a:noFill/>
                </a:ln>
                <a:solidFill>
                  <a:srgbClr val="222222"/>
                </a:solidFill>
                <a:effectLst>
                  <a:outerShdw blurRad="38100" dist="38100" dir="2700000" algn="tl">
                    <a:srgbClr val="000000">
                      <a:alpha val="43137"/>
                    </a:srgbClr>
                  </a:outerShdw>
                </a:effectLst>
                <a:uLnTx/>
                <a:uFillTx/>
              </a:rPr>
              <a:t>. </a:t>
            </a:r>
            <a:endParaRPr kumimoji="0" lang="sl-SI" sz="200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endParaRPr>
          </a:p>
        </p:txBody>
      </p:sp>
      <p:sp>
        <p:nvSpPr>
          <p:cNvPr id="60" name="Shape 394" descr="TextBox 34"/>
          <p:cNvSpPr/>
          <p:nvPr/>
        </p:nvSpPr>
        <p:spPr>
          <a:xfrm>
            <a:off x="569335" y="3329951"/>
            <a:ext cx="4096190" cy="1200329"/>
          </a:xfrm>
          <a:prstGeom prst="rect">
            <a:avLst/>
          </a:prstGeom>
          <a:ln w="25400">
            <a:miter lim="400000"/>
          </a:ln>
          <a:extLst>
            <a:ext uri="{C572A759-6A51-4108-AA02-DFA0A04FC94B}">
              <ma14:wrappingTextBoxFlag xmlns="" xmlns:ma14="http://schemas.microsoft.com/office/mac/drawingml/2011/main" val="1"/>
            </a:ext>
          </a:extLst>
        </p:spPr>
        <p:txBody>
          <a:bodyPr tIns="45720" bIns="45720">
            <a:spAutoFit/>
          </a:bodyPr>
          <a:lstStyle>
            <a:lvl1pPr>
              <a:lnSpc>
                <a:spcPct val="150000"/>
              </a:lnSpc>
              <a:defRPr sz="2400"/>
            </a:lvl1pPr>
          </a:lstStyle>
          <a:p>
            <a:pPr marL="0" marR="0" lvl="0" indent="0" defTabSz="914400" eaLnBrk="1" fontAlgn="auto" latinLnBrk="0" hangingPunct="1">
              <a:lnSpc>
                <a:spcPct val="150000"/>
              </a:lnSpc>
              <a:spcBef>
                <a:spcPts val="0"/>
              </a:spcBef>
              <a:spcAft>
                <a:spcPts val="0"/>
              </a:spcAft>
              <a:buClrTx/>
              <a:buSzTx/>
              <a:buFontTx/>
              <a:buNone/>
              <a:tabLst/>
              <a:defRPr/>
            </a:pPr>
            <a:r>
              <a:rPr kumimoji="0" lang="sl-SI" sz="1600" b="0" i="0" u="none" strike="noStrike" kern="0" cap="none" spc="0" normalizeH="0" baseline="0" noProof="0" dirty="0">
                <a:ln>
                  <a:noFill/>
                </a:ln>
                <a:solidFill>
                  <a:prstClr val="black"/>
                </a:solidFill>
                <a:effectLst/>
                <a:uLnTx/>
                <a:uFillTx/>
              </a:rPr>
              <a:t>Razpoložljiva sredstva za koriščenje:</a:t>
            </a:r>
          </a:p>
          <a:p>
            <a:pPr marL="171450" marR="0" lvl="0" indent="-171450" defTabSz="91440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sl-SI" sz="1600" b="1" i="0" u="none" strike="noStrike" kern="0" cap="none" spc="0" normalizeH="0" baseline="0" noProof="0" dirty="0">
                <a:ln>
                  <a:noFill/>
                </a:ln>
                <a:solidFill>
                  <a:prstClr val="black"/>
                </a:solidFill>
                <a:effectLst/>
                <a:uLnTx/>
                <a:uFillTx/>
              </a:rPr>
              <a:t>1,8 </a:t>
            </a:r>
            <a:r>
              <a:rPr kumimoji="0" lang="sl-SI" sz="1600" b="1" i="0" u="none" strike="noStrike" kern="0" cap="none" spc="0" normalizeH="0" baseline="0" noProof="0" dirty="0" err="1">
                <a:ln>
                  <a:noFill/>
                </a:ln>
                <a:solidFill>
                  <a:prstClr val="black"/>
                </a:solidFill>
                <a:effectLst/>
                <a:uLnTx/>
                <a:uFillTx/>
              </a:rPr>
              <a:t>mlrd</a:t>
            </a:r>
            <a:r>
              <a:rPr kumimoji="0" lang="sl-SI" sz="1600" b="1" i="0" u="none" strike="noStrike" kern="0" cap="none" spc="0" normalizeH="0" baseline="0" noProof="0" dirty="0">
                <a:ln>
                  <a:noFill/>
                </a:ln>
                <a:solidFill>
                  <a:prstClr val="black"/>
                </a:solidFill>
                <a:effectLst/>
                <a:uLnTx/>
                <a:uFillTx/>
              </a:rPr>
              <a:t> EUR  </a:t>
            </a:r>
            <a:r>
              <a:rPr kumimoji="0" lang="sl-SI" sz="1600" b="1" i="0" u="sng" strike="noStrike" kern="0" cap="none" spc="0" normalizeH="0" baseline="0" noProof="0" dirty="0">
                <a:ln>
                  <a:noFill/>
                </a:ln>
                <a:solidFill>
                  <a:srgbClr val="1C676B"/>
                </a:solidFill>
                <a:effectLst/>
                <a:uLnTx/>
                <a:uFillTx/>
              </a:rPr>
              <a:t>NEPOVRATNIH SREDSTEV</a:t>
            </a:r>
            <a:r>
              <a:rPr kumimoji="0" lang="sl-SI" sz="1600" b="1" i="0" u="none" strike="noStrike" kern="0" cap="none" spc="0" normalizeH="0" baseline="0" noProof="0" dirty="0">
                <a:ln>
                  <a:noFill/>
                </a:ln>
                <a:solidFill>
                  <a:srgbClr val="1C676B"/>
                </a:solidFill>
                <a:effectLst/>
                <a:uLnTx/>
                <a:uFillTx/>
              </a:rPr>
              <a:t>,</a:t>
            </a:r>
            <a:r>
              <a:rPr kumimoji="0" lang="sl-SI" sz="1600" b="0" i="0" u="none" strike="noStrike" kern="0" cap="none" spc="0" normalizeH="0" baseline="0" noProof="0" dirty="0">
                <a:ln>
                  <a:noFill/>
                </a:ln>
                <a:solidFill>
                  <a:srgbClr val="1C676B"/>
                </a:solidFill>
                <a:effectLst/>
                <a:uLnTx/>
                <a:uFillTx/>
              </a:rPr>
              <a:t> </a:t>
            </a:r>
          </a:p>
          <a:p>
            <a:pPr marL="171450" marR="0" lvl="0" indent="-171450" defTabSz="91440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sl-SI" sz="1600" b="0" i="0" u="none" strike="noStrike" kern="0" cap="none" spc="0" normalizeH="0" baseline="0" noProof="0" dirty="0">
                <a:ln>
                  <a:noFill/>
                </a:ln>
                <a:solidFill>
                  <a:prstClr val="black"/>
                </a:solidFill>
                <a:effectLst/>
                <a:uLnTx/>
                <a:uFillTx/>
              </a:rPr>
              <a:t> </a:t>
            </a:r>
            <a:r>
              <a:rPr kumimoji="0" lang="sl-SI" sz="1600" b="1" i="0" u="none" strike="noStrike" kern="0" cap="none" spc="0" normalizeH="0" baseline="0" noProof="0" dirty="0">
                <a:ln>
                  <a:noFill/>
                </a:ln>
                <a:solidFill>
                  <a:prstClr val="black"/>
                </a:solidFill>
                <a:effectLst/>
                <a:uLnTx/>
                <a:uFillTx/>
              </a:rPr>
              <a:t>705 mio EUR </a:t>
            </a:r>
            <a:r>
              <a:rPr kumimoji="0" lang="sl-SI" sz="1600" b="1" i="0" u="sng" strike="noStrike" kern="0" cap="none" spc="0" normalizeH="0" baseline="0" noProof="0" dirty="0">
                <a:ln>
                  <a:noFill/>
                </a:ln>
                <a:solidFill>
                  <a:srgbClr val="1C676B"/>
                </a:solidFill>
                <a:effectLst/>
                <a:uLnTx/>
                <a:uFillTx/>
              </a:rPr>
              <a:t>POSOJIL</a:t>
            </a:r>
            <a:r>
              <a:rPr kumimoji="0" lang="sl-SI" sz="1600" b="1" i="0" u="none" strike="noStrike" kern="0" cap="none" spc="0" normalizeH="0" baseline="0" noProof="0" dirty="0">
                <a:ln>
                  <a:noFill/>
                </a:ln>
                <a:solidFill>
                  <a:srgbClr val="1C676B"/>
                </a:solidFill>
                <a:effectLst/>
                <a:uLnTx/>
                <a:uFillTx/>
              </a:rPr>
              <a:t>.</a:t>
            </a:r>
            <a:endParaRPr kumimoji="0" sz="1600" b="1" i="0" u="none" strike="noStrike" kern="0" cap="none" spc="0" normalizeH="0" baseline="0" noProof="0" dirty="0">
              <a:ln>
                <a:noFill/>
              </a:ln>
              <a:solidFill>
                <a:srgbClr val="1C676B"/>
              </a:solidFill>
              <a:effectLst/>
              <a:uLnTx/>
              <a:uFillTx/>
            </a:endParaRPr>
          </a:p>
        </p:txBody>
      </p:sp>
      <p:sp>
        <p:nvSpPr>
          <p:cNvPr id="61" name="Shape 403" descr="TextBox 34"/>
          <p:cNvSpPr/>
          <p:nvPr/>
        </p:nvSpPr>
        <p:spPr>
          <a:xfrm>
            <a:off x="652752" y="4417833"/>
            <a:ext cx="6273882" cy="1200329"/>
          </a:xfrm>
          <a:prstGeom prst="rect">
            <a:avLst/>
          </a:prstGeom>
          <a:ln w="25400">
            <a:miter lim="400000"/>
          </a:ln>
          <a:extLst>
            <a:ext uri="{C572A759-6A51-4108-AA02-DFA0A04FC94B}">
              <ma14:wrappingTextBoxFlag xmlns="" xmlns:ma14="http://schemas.microsoft.com/office/mac/drawingml/2011/main" val="1"/>
            </a:ext>
          </a:extLst>
        </p:spPr>
        <p:txBody>
          <a:bodyPr wrap="square" tIns="45720" bIns="45720">
            <a:spAutoFit/>
          </a:bodyPr>
          <a:lstStyle>
            <a:lvl1pPr>
              <a:lnSpc>
                <a:spcPct val="150000"/>
              </a:lnSpc>
              <a:defRPr sz="2400"/>
            </a:lvl1pPr>
          </a:lstStyle>
          <a:p>
            <a:pPr marL="0" marR="0" lvl="0" indent="0" defTabSz="914400" eaLnBrk="1" fontAlgn="auto" latinLnBrk="0" hangingPunct="1">
              <a:lnSpc>
                <a:spcPct val="150000"/>
              </a:lnSpc>
              <a:spcBef>
                <a:spcPts val="0"/>
              </a:spcBef>
              <a:spcAft>
                <a:spcPts val="0"/>
              </a:spcAft>
              <a:buClrTx/>
              <a:buSzTx/>
              <a:buFontTx/>
              <a:buNone/>
              <a:tabLst/>
              <a:defRPr/>
            </a:pPr>
            <a:r>
              <a:rPr kumimoji="0" lang="sl-SI" sz="1600" b="0" i="0" u="none" strike="noStrike" kern="0" cap="none" spc="0" normalizeH="0" baseline="0" noProof="0" dirty="0">
                <a:ln>
                  <a:noFill/>
                </a:ln>
                <a:solidFill>
                  <a:prstClr val="black"/>
                </a:solidFill>
                <a:effectLst/>
                <a:uLnTx/>
                <a:uFillTx/>
              </a:rPr>
              <a:t>% sredstev namenjenih za investicije v zeleni in digitalni prehod:</a:t>
            </a:r>
          </a:p>
          <a:p>
            <a:pPr marL="171450" marR="0" lvl="0" indent="-171450" defTabSz="91440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sl-SI" sz="1600" b="1" i="0" u="none" strike="noStrike" kern="0" cap="none" spc="0" normalizeH="0" baseline="0" noProof="0" dirty="0">
                <a:ln>
                  <a:noFill/>
                </a:ln>
                <a:effectLst/>
                <a:uLnTx/>
                <a:uFillTx/>
              </a:rPr>
              <a:t>42,45 %</a:t>
            </a:r>
            <a:r>
              <a:rPr kumimoji="0" lang="sl-SI" sz="1600" b="0" i="0" u="none" strike="noStrike" kern="0" cap="none" spc="0" normalizeH="0" baseline="0" noProof="0" dirty="0">
                <a:ln>
                  <a:noFill/>
                </a:ln>
                <a:solidFill>
                  <a:srgbClr val="70AD47">
                    <a:lumMod val="75000"/>
                  </a:srgbClr>
                </a:solidFill>
                <a:effectLst/>
                <a:uLnTx/>
                <a:uFillTx/>
              </a:rPr>
              <a:t>  </a:t>
            </a:r>
            <a:r>
              <a:rPr kumimoji="0" lang="sl-SI" sz="1600" b="0" i="0" u="none" strike="noStrike" kern="0" cap="none" spc="0" normalizeH="0" baseline="0" noProof="0" dirty="0">
                <a:ln>
                  <a:noFill/>
                </a:ln>
                <a:effectLst/>
                <a:uLnTx/>
                <a:uFillTx/>
              </a:rPr>
              <a:t>oz. nekaj manj kot 1,054 </a:t>
            </a:r>
            <a:r>
              <a:rPr kumimoji="0" lang="sl-SI" sz="1600" b="0" i="0" u="none" strike="noStrike" kern="0" cap="none" spc="0" normalizeH="0" baseline="0" noProof="0" dirty="0" err="1">
                <a:ln>
                  <a:noFill/>
                </a:ln>
                <a:effectLst/>
                <a:uLnTx/>
                <a:uFillTx/>
              </a:rPr>
              <a:t>mlrd</a:t>
            </a:r>
            <a:r>
              <a:rPr kumimoji="0" lang="sl-SI" sz="1600" b="0" i="0" u="none" strike="noStrike" kern="0" cap="none" spc="0" normalizeH="0" baseline="0" noProof="0" dirty="0">
                <a:ln>
                  <a:noFill/>
                </a:ln>
                <a:effectLst/>
                <a:uLnTx/>
                <a:uFillTx/>
              </a:rPr>
              <a:t> EUR naložb </a:t>
            </a:r>
            <a:r>
              <a:rPr kumimoji="0" lang="sl-SI" sz="1600" b="0" i="0" u="none" strike="noStrike" kern="0" cap="none" spc="0" normalizeH="0" baseline="0" noProof="0" dirty="0">
                <a:ln>
                  <a:noFill/>
                </a:ln>
                <a:solidFill>
                  <a:prstClr val="black"/>
                </a:solidFill>
                <a:effectLst/>
                <a:uLnTx/>
                <a:uFillTx/>
              </a:rPr>
              <a:t>za podnebne cilje,</a:t>
            </a:r>
          </a:p>
          <a:p>
            <a:pPr marL="171450" marR="0" lvl="0" indent="-171450" defTabSz="91440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sl-SI" sz="1600" b="1" i="0" u="none" strike="noStrike" kern="0" cap="none" spc="0" normalizeH="0" baseline="0" noProof="0" dirty="0">
                <a:ln>
                  <a:noFill/>
                </a:ln>
                <a:effectLst/>
                <a:uLnTx/>
                <a:uFillTx/>
              </a:rPr>
              <a:t>21,46%</a:t>
            </a:r>
            <a:r>
              <a:rPr kumimoji="0" lang="sl-SI" sz="1600" b="0" i="0" u="none" strike="noStrike" kern="0" cap="none" spc="0" normalizeH="0" baseline="0" noProof="0" dirty="0">
                <a:ln>
                  <a:noFill/>
                </a:ln>
                <a:solidFill>
                  <a:prstClr val="black"/>
                </a:solidFill>
                <a:effectLst/>
                <a:uLnTx/>
                <a:uFillTx/>
              </a:rPr>
              <a:t>  oz. 532,75 mio EUR za digitalne cilje.</a:t>
            </a:r>
            <a:endParaRPr kumimoji="0" sz="1600" b="0" i="0" u="none" strike="noStrike" kern="0" cap="none" spc="0" normalizeH="0" baseline="0" noProof="0" dirty="0">
              <a:ln>
                <a:noFill/>
              </a:ln>
              <a:solidFill>
                <a:prstClr val="black"/>
              </a:solidFill>
              <a:effectLst/>
              <a:uLnTx/>
              <a:uFillTx/>
            </a:endParaRPr>
          </a:p>
        </p:txBody>
      </p:sp>
      <p:sp>
        <p:nvSpPr>
          <p:cNvPr id="62" name="Shape 405" descr="TextBox 34"/>
          <p:cNvSpPr/>
          <p:nvPr/>
        </p:nvSpPr>
        <p:spPr>
          <a:xfrm>
            <a:off x="652752" y="5832167"/>
            <a:ext cx="4453451" cy="423449"/>
          </a:xfrm>
          <a:prstGeom prst="rect">
            <a:avLst/>
          </a:prstGeom>
          <a:ln w="25400">
            <a:miter lim="400000"/>
          </a:ln>
          <a:extLst>
            <a:ext uri="{C572A759-6A51-4108-AA02-DFA0A04FC94B}">
              <ma14:wrappingTextBoxFlag xmlns="" xmlns:ma14="http://schemas.microsoft.com/office/mac/drawingml/2011/main" val="1"/>
            </a:ext>
          </a:extLst>
        </p:spPr>
        <p:txBody>
          <a:bodyPr tIns="45720" bIns="45720">
            <a:spAutoFit/>
          </a:bodyPr>
          <a:lstStyle>
            <a:lvl1pPr>
              <a:lnSpc>
                <a:spcPct val="150000"/>
              </a:lnSpc>
              <a:defRPr sz="2400"/>
            </a:lvl1pPr>
          </a:lstStyle>
          <a:p>
            <a:pPr marL="0" marR="0" lvl="0" indent="0" defTabSz="914400" eaLnBrk="1" fontAlgn="auto" latinLnBrk="0" hangingPunct="1">
              <a:lnSpc>
                <a:spcPct val="150000"/>
              </a:lnSpc>
              <a:spcBef>
                <a:spcPts val="0"/>
              </a:spcBef>
              <a:spcAft>
                <a:spcPts val="0"/>
              </a:spcAft>
              <a:buClrTx/>
              <a:buSzTx/>
              <a:buFontTx/>
              <a:buNone/>
              <a:tabLst/>
              <a:defRPr/>
            </a:pPr>
            <a:r>
              <a:rPr kumimoji="0" lang="sl-SI" sz="1600" b="0" i="0" u="none" strike="noStrike" kern="0" cap="none" spc="0" normalizeH="0" baseline="0" noProof="0" dirty="0">
                <a:ln>
                  <a:noFill/>
                </a:ln>
                <a:solidFill>
                  <a:prstClr val="black"/>
                </a:solidFill>
                <a:effectLst/>
                <a:uLnTx/>
                <a:uFillTx/>
              </a:rPr>
              <a:t>Program se zaključi do konca leta 2026.</a:t>
            </a:r>
            <a:endParaRPr kumimoji="0" sz="1600" b="0" i="0" u="none" strike="noStrike" kern="0" cap="none" spc="0" normalizeH="0" baseline="0" noProof="0" dirty="0">
              <a:ln>
                <a:noFill/>
              </a:ln>
              <a:solidFill>
                <a:prstClr val="black"/>
              </a:solidFill>
              <a:effectLst/>
              <a:uLnTx/>
              <a:uFillTx/>
            </a:endParaRPr>
          </a:p>
        </p:txBody>
      </p:sp>
      <p:pic>
        <p:nvPicPr>
          <p:cNvPr id="10" name="Slika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2147" y="365125"/>
            <a:ext cx="2789853" cy="585298"/>
          </a:xfrm>
          <a:prstGeom prst="rect">
            <a:avLst/>
          </a:prstGeom>
        </p:spPr>
      </p:pic>
      <p:pic>
        <p:nvPicPr>
          <p:cNvPr id="11" name="Slika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940350" y="5044610"/>
            <a:ext cx="4251649" cy="1561464"/>
          </a:xfrm>
          <a:prstGeom prst="rect">
            <a:avLst/>
          </a:prstGeom>
        </p:spPr>
      </p:pic>
      <p:pic>
        <p:nvPicPr>
          <p:cNvPr id="12" name="Označba mesta vsebin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0350" y="3133197"/>
            <a:ext cx="5093275" cy="2864967"/>
          </a:xfrm>
          <a:prstGeom prst="rect">
            <a:avLst/>
          </a:prstGeom>
        </p:spPr>
      </p:pic>
      <p:sp>
        <p:nvSpPr>
          <p:cNvPr id="13"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Tree>
    <p:extLst>
      <p:ext uri="{BB962C8B-B14F-4D97-AF65-F5344CB8AC3E}">
        <p14:creationId xmlns:p14="http://schemas.microsoft.com/office/powerpoint/2010/main" val="259764114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značba mesta vsebin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flipV="1">
            <a:off x="231006" y="536285"/>
            <a:ext cx="8215873" cy="2025284"/>
          </a:xfrm>
          <a:prstGeom prst="rect">
            <a:avLst/>
          </a:prstGeom>
        </p:spPr>
      </p:pic>
      <p:pic>
        <p:nvPicPr>
          <p:cNvPr id="17" name="Slika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2147" y="365125"/>
            <a:ext cx="2789853" cy="585298"/>
          </a:xfrm>
          <a:prstGeom prst="rect">
            <a:avLst/>
          </a:prstGeom>
        </p:spPr>
      </p:pic>
      <p:sp>
        <p:nvSpPr>
          <p:cNvPr id="8" name="Rectangle 7">
            <a:extLst>
              <a:ext uri="{FF2B5EF4-FFF2-40B4-BE49-F238E27FC236}">
                <a16:creationId xmlns:a16="http://schemas.microsoft.com/office/drawing/2014/main" id="{F540836E-1A79-46BA-89DB-164D31AF1DFC}"/>
              </a:ext>
            </a:extLst>
          </p:cNvPr>
          <p:cNvSpPr/>
          <p:nvPr/>
        </p:nvSpPr>
        <p:spPr>
          <a:xfrm>
            <a:off x="497526" y="1237288"/>
            <a:ext cx="5640474" cy="5136011"/>
          </a:xfrm>
          <a:prstGeom prst="rect">
            <a:avLst/>
          </a:prstGeom>
          <a:solidFill>
            <a:schemeClr val="bg1">
              <a:alpha val="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SI"/>
          </a:p>
        </p:txBody>
      </p:sp>
      <p:pic>
        <p:nvPicPr>
          <p:cNvPr id="5" name="Slika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7807" y="1036416"/>
            <a:ext cx="5398007" cy="5398007"/>
          </a:xfrm>
          <a:prstGeom prst="rect">
            <a:avLst/>
          </a:prstGeom>
        </p:spPr>
      </p:pic>
      <p:sp>
        <p:nvSpPr>
          <p:cNvPr id="9" name="PoljeZBesedilom 8">
            <a:extLst>
              <a:ext uri="{FF2B5EF4-FFF2-40B4-BE49-F238E27FC236}">
                <a16:creationId xmlns:a16="http://schemas.microsoft.com/office/drawing/2014/main" id="{E166F0CA-6606-4C7B-BA17-79848571398B}"/>
              </a:ext>
            </a:extLst>
          </p:cNvPr>
          <p:cNvSpPr txBox="1"/>
          <p:nvPr/>
        </p:nvSpPr>
        <p:spPr>
          <a:xfrm>
            <a:off x="8041277" y="3220518"/>
            <a:ext cx="1931069"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l-SI" sz="3200" b="1" i="0" u="none" strike="noStrike" kern="0" cap="none" spc="0" normalizeH="0" baseline="0" noProof="0" dirty="0">
                <a:ln>
                  <a:noFill/>
                </a:ln>
                <a:solidFill>
                  <a:prstClr val="black">
                    <a:lumMod val="75000"/>
                    <a:lumOff val="25000"/>
                  </a:prstClr>
                </a:solidFill>
                <a:effectLst/>
                <a:uLnTx/>
                <a:uFillTx/>
              </a:rPr>
              <a:t>2,5 </a:t>
            </a:r>
            <a:r>
              <a:rPr kumimoji="0" lang="sl-SI" sz="3200" b="1" i="0" u="none" strike="noStrike" kern="0" cap="none" spc="0" normalizeH="0" baseline="0" noProof="0" dirty="0" err="1">
                <a:ln>
                  <a:noFill/>
                </a:ln>
                <a:solidFill>
                  <a:prstClr val="black">
                    <a:lumMod val="75000"/>
                    <a:lumOff val="25000"/>
                  </a:prstClr>
                </a:solidFill>
                <a:effectLst/>
                <a:uLnTx/>
                <a:uFillTx/>
              </a:rPr>
              <a:t>mlrd</a:t>
            </a:r>
            <a:r>
              <a:rPr kumimoji="0" lang="sl-SI" sz="3200" b="1" i="0" u="none" strike="noStrike" kern="0" cap="none" spc="0" normalizeH="0" baseline="0" noProof="0" dirty="0">
                <a:ln>
                  <a:noFill/>
                </a:ln>
                <a:solidFill>
                  <a:prstClr val="black">
                    <a:lumMod val="75000"/>
                    <a:lumOff val="25000"/>
                  </a:prstClr>
                </a:solidFill>
                <a:effectLst/>
                <a:uLnTx/>
                <a:uFillTx/>
              </a:rPr>
              <a:t> €</a:t>
            </a:r>
          </a:p>
        </p:txBody>
      </p:sp>
      <p:sp>
        <p:nvSpPr>
          <p:cNvPr id="10" name="Naslov 1"/>
          <p:cNvSpPr txBox="1">
            <a:spLocks/>
          </p:cNvSpPr>
          <p:nvPr/>
        </p:nvSpPr>
        <p:spPr>
          <a:xfrm>
            <a:off x="0" y="371513"/>
            <a:ext cx="7141029" cy="437008"/>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3200" dirty="0">
                <a:ln>
                  <a:solidFill>
                    <a:prstClr val="white"/>
                  </a:solidFill>
                </a:ln>
                <a:solidFill>
                  <a:schemeClr val="accent4">
                    <a:lumMod val="20000"/>
                    <a:lumOff val="80000"/>
                  </a:schemeClr>
                </a:solidFill>
              </a:rPr>
              <a:t>      NAČRT ZA OKREVANJE IN ODPORNOST</a:t>
            </a:r>
            <a:endParaRPr lang="sl-SI" sz="3200" dirty="0">
              <a:ln>
                <a:solidFill>
                  <a:prstClr val="white"/>
                </a:solidFill>
              </a:ln>
              <a:solidFill>
                <a:schemeClr val="accent4">
                  <a:lumMod val="20000"/>
                  <a:lumOff val="80000"/>
                </a:schemeClr>
              </a:solidFill>
            </a:endParaRPr>
          </a:p>
        </p:txBody>
      </p:sp>
      <p:sp>
        <p:nvSpPr>
          <p:cNvPr id="11" name="PoljeZBesedilom 10"/>
          <p:cNvSpPr txBox="1"/>
          <p:nvPr/>
        </p:nvSpPr>
        <p:spPr>
          <a:xfrm>
            <a:off x="3767413" y="800280"/>
            <a:ext cx="3373616" cy="369332"/>
          </a:xfrm>
          <a:prstGeom prst="rect">
            <a:avLst/>
          </a:prstGeom>
          <a:solidFill>
            <a:sysClr val="window" lastClr="FFFFFF">
              <a:lumMod val="95000"/>
            </a:sys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l-SI" sz="1800" b="0" i="0" u="none" strike="noStrike" kern="0" cap="none" spc="0" normalizeH="0" baseline="0" noProof="0" dirty="0">
                <a:ln>
                  <a:noFill/>
                </a:ln>
                <a:solidFill>
                  <a:prstClr val="white">
                    <a:lumMod val="50000"/>
                  </a:prstClr>
                </a:solidFill>
                <a:effectLst/>
                <a:uLnTx/>
                <a:uFillTx/>
              </a:rPr>
              <a:t>Razvojna področja in komponente</a:t>
            </a:r>
          </a:p>
        </p:txBody>
      </p:sp>
      <p:sp>
        <p:nvSpPr>
          <p:cNvPr id="12" name="Content Placeholder 7">
            <a:extLst>
              <a:ext uri="{FF2B5EF4-FFF2-40B4-BE49-F238E27FC236}">
                <a16:creationId xmlns:a16="http://schemas.microsoft.com/office/drawing/2014/main" id="{9791A3A0-1281-4B67-A4D3-92772B77FCFF}"/>
              </a:ext>
            </a:extLst>
          </p:cNvPr>
          <p:cNvSpPr txBox="1">
            <a:spLocks/>
          </p:cNvSpPr>
          <p:nvPr/>
        </p:nvSpPr>
        <p:spPr>
          <a:xfrm>
            <a:off x="1096109" y="1357487"/>
            <a:ext cx="4685924" cy="47854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l-SI" sz="1500" b="1" i="0" u="none" strike="noStrike" kern="1200" cap="none" spc="0" normalizeH="0" baseline="0" noProof="0" dirty="0">
                <a:ln>
                  <a:noFill/>
                </a:ln>
                <a:effectLst/>
                <a:uLnTx/>
                <a:uFillTx/>
                <a:latin typeface="Calibri" panose="020F0502020204030204"/>
                <a:ea typeface="+mn-ea"/>
                <a:cs typeface="+mn-cs"/>
              </a:rPr>
              <a:t>ZELENA SLOVENIJA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l-SI" sz="1500" b="0" i="0" u="none" strike="noStrike" kern="1200" cap="none" spc="0" normalizeH="0" baseline="0" noProof="0" dirty="0">
                <a:ln>
                  <a:noFill/>
                </a:ln>
                <a:effectLst/>
                <a:uLnTx/>
                <a:uFillTx/>
                <a:latin typeface="Calibri" panose="020F0502020204030204"/>
                <a:ea typeface="+mn-ea"/>
                <a:cs typeface="+mn-cs"/>
              </a:rPr>
              <a:t>Obnovljivi viri energije in učinkovita raba energije; trajnostna prenova stavb; čisto in varno okolje; trajnostna mobilnost; krožno gospodarstvo – učinkovita raba virov.</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l-SI" sz="1500" b="1" i="0" u="none" strike="noStrike" kern="1200" cap="none" spc="0" normalizeH="0" baseline="0" noProof="0" dirty="0">
                <a:ln>
                  <a:noFill/>
                </a:ln>
                <a:effectLst/>
                <a:uLnTx/>
                <a:uFillTx/>
                <a:latin typeface="Calibri" panose="020F0502020204030204"/>
                <a:ea typeface="+mn-ea"/>
                <a:cs typeface="+mn-cs"/>
              </a:rPr>
              <a:t>DIGITALNA SLOVENIJA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l-SI" sz="1500" b="0" i="0" u="none" strike="noStrike" kern="1200" cap="none" spc="0" normalizeH="0" baseline="0" noProof="0" dirty="0">
                <a:ln>
                  <a:noFill/>
                </a:ln>
                <a:effectLst/>
                <a:uLnTx/>
                <a:uFillTx/>
                <a:latin typeface="Calibri" panose="020F0502020204030204"/>
                <a:ea typeface="+mn-ea"/>
                <a:cs typeface="+mn-cs"/>
              </a:rPr>
              <a:t>Digitalna preobrazba javnega sektorja, javne uprave in </a:t>
            </a:r>
            <a:r>
              <a:rPr kumimoji="0" lang="sl-SI" sz="1500" b="0" i="0" u="none" strike="noStrike" kern="1200" cap="none" spc="0" normalizeH="0" baseline="0" noProof="0" dirty="0" smtClean="0">
                <a:ln>
                  <a:noFill/>
                </a:ln>
                <a:effectLst/>
                <a:uLnTx/>
                <a:uFillTx/>
                <a:latin typeface="Calibri" panose="020F0502020204030204"/>
                <a:ea typeface="+mn-ea"/>
                <a:cs typeface="+mn-cs"/>
              </a:rPr>
              <a:t>gospodarstva.</a:t>
            </a:r>
            <a:endParaRPr kumimoji="0" lang="sl-SI" sz="1500" b="0" i="0" u="none" strike="noStrike" kern="1200" cap="none" spc="0" normalizeH="0" baseline="0" noProof="0" dirty="0">
              <a:ln>
                <a:noFill/>
              </a:ln>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l-SI" sz="1500" b="1" i="0" u="none" strike="noStrike" kern="1200" cap="none" spc="0" normalizeH="0" baseline="0" noProof="0" dirty="0">
                <a:ln>
                  <a:noFill/>
                </a:ln>
                <a:effectLst/>
                <a:uLnTx/>
                <a:uFillTx/>
                <a:latin typeface="Calibri" panose="020F0502020204030204"/>
                <a:ea typeface="+mn-ea"/>
                <a:cs typeface="+mn-cs"/>
              </a:rPr>
              <a:t>PAMETNA IN TRAJNOSTNA SLOVENIJA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l-SI" sz="1500" b="0" i="0" u="none" strike="noStrike" kern="1200" cap="none" spc="0" normalizeH="0" baseline="0" noProof="0" dirty="0">
                <a:ln>
                  <a:noFill/>
                </a:ln>
                <a:effectLst/>
                <a:uLnTx/>
                <a:uFillTx/>
                <a:latin typeface="Calibri" panose="020F0502020204030204"/>
                <a:ea typeface="+mn-ea"/>
                <a:cs typeface="+mn-cs"/>
              </a:rPr>
              <a:t>Raziskave, razvoj in inovacije; dvig produktivnosti, prijazno poslovno okolje za investitorje; trg dela – ukrepi za zmanjševanje posledic negativnih strukturnih trendov, preoblikovanje slovenskega turizma in investicije v infrastrukturo na področju turizma in kulturne dediščine, krepitev znanj, digitalnih kompetenc in tistih, ki jih zahtevajo novi poklici.</a:t>
            </a:r>
            <a:endParaRPr kumimoji="0" lang="sl-SI" sz="1500" b="1" i="0" u="none" strike="noStrike" kern="1200" cap="none" spc="0" normalizeH="0" baseline="0" noProof="0" dirty="0">
              <a:ln>
                <a:noFill/>
              </a:ln>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l-SI" sz="1500" b="1" i="0" u="none" strike="noStrike" kern="1200" cap="none" spc="0" normalizeH="0" baseline="0" noProof="0" dirty="0">
                <a:ln>
                  <a:noFill/>
                </a:ln>
                <a:effectLst/>
                <a:uLnTx/>
                <a:uFillTx/>
                <a:latin typeface="Calibri" panose="020F0502020204030204"/>
                <a:ea typeface="+mn-ea"/>
                <a:cs typeface="+mn-cs"/>
              </a:rPr>
              <a:t>ODGOVORNA SLOVENIJA - DRŽAVA BLIZU LJUDEM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l-SI" sz="1500" b="0" i="0" u="none" strike="noStrike" kern="1200" cap="none" spc="0" normalizeH="0" baseline="0" noProof="0" dirty="0">
                <a:ln>
                  <a:noFill/>
                </a:ln>
                <a:effectLst/>
                <a:uLnTx/>
                <a:uFillTx/>
                <a:latin typeface="Calibri" panose="020F0502020204030204"/>
                <a:ea typeface="+mn-ea"/>
                <a:cs typeface="+mn-cs"/>
              </a:rPr>
              <a:t>Zdravstvo, socialna varnost in dolgotrajna oskrba; stanovanjska politika.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l-SI"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Pravokotnik: zaokroženi diagonalni vogali 15">
            <a:extLst>
              <a:ext uri="{FF2B5EF4-FFF2-40B4-BE49-F238E27FC236}">
                <a16:creationId xmlns:a16="http://schemas.microsoft.com/office/drawing/2014/main" id="{2EFBB9EB-3D64-4C69-82CC-8B951E0187CF}"/>
              </a:ext>
            </a:extLst>
          </p:cNvPr>
          <p:cNvSpPr/>
          <p:nvPr/>
        </p:nvSpPr>
        <p:spPr>
          <a:xfrm>
            <a:off x="758426" y="1378610"/>
            <a:ext cx="315883" cy="182880"/>
          </a:xfrm>
          <a:prstGeom prst="round2DiagRect">
            <a:avLst/>
          </a:prstGeom>
          <a:solidFill>
            <a:srgbClr val="BFE476"/>
          </a:solidFill>
          <a:ln w="12700" cap="flat" cmpd="sng" algn="ctr">
            <a:solidFill>
              <a:srgbClr val="85CA5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l-SI"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Pravokotnik: zaokroženi diagonalni vogali 16">
            <a:extLst>
              <a:ext uri="{FF2B5EF4-FFF2-40B4-BE49-F238E27FC236}">
                <a16:creationId xmlns:a16="http://schemas.microsoft.com/office/drawing/2014/main" id="{2071B0A8-E60D-43BE-AD85-8B1A57C39253}"/>
              </a:ext>
            </a:extLst>
          </p:cNvPr>
          <p:cNvSpPr/>
          <p:nvPr/>
        </p:nvSpPr>
        <p:spPr>
          <a:xfrm>
            <a:off x="780225" y="2490987"/>
            <a:ext cx="315883" cy="182880"/>
          </a:xfrm>
          <a:prstGeom prst="round2DiagRect">
            <a:avLst/>
          </a:prstGeom>
          <a:solidFill>
            <a:srgbClr val="D7B5D8"/>
          </a:solidFill>
          <a:ln w="12700" cap="flat" cmpd="sng" algn="ctr">
            <a:solidFill>
              <a:srgbClr val="B172B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l-SI"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5" name="Pravokotnik: zaokroženi diagonalni vogali 14">
            <a:extLst>
              <a:ext uri="{FF2B5EF4-FFF2-40B4-BE49-F238E27FC236}">
                <a16:creationId xmlns:a16="http://schemas.microsoft.com/office/drawing/2014/main" id="{4B2F7F5A-6543-47A8-A992-C0FADCB6DB56}"/>
              </a:ext>
            </a:extLst>
          </p:cNvPr>
          <p:cNvSpPr/>
          <p:nvPr/>
        </p:nvSpPr>
        <p:spPr>
          <a:xfrm>
            <a:off x="780225" y="3357868"/>
            <a:ext cx="315883" cy="182880"/>
          </a:xfrm>
          <a:prstGeom prst="round2DiagRect">
            <a:avLst/>
          </a:prstGeom>
          <a:solidFill>
            <a:srgbClr val="9ACEDF"/>
          </a:solidFill>
          <a:ln w="12700" cap="flat" cmpd="sng" algn="ctr">
            <a:solidFill>
              <a:srgbClr val="6FB7D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l-SI"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Pravokotnik: zaokroženi diagonalni vogali 17">
            <a:extLst>
              <a:ext uri="{FF2B5EF4-FFF2-40B4-BE49-F238E27FC236}">
                <a16:creationId xmlns:a16="http://schemas.microsoft.com/office/drawing/2014/main" id="{A56DBB11-2387-4284-B975-BCA118633349}"/>
              </a:ext>
            </a:extLst>
          </p:cNvPr>
          <p:cNvSpPr/>
          <p:nvPr/>
        </p:nvSpPr>
        <p:spPr>
          <a:xfrm>
            <a:off x="758425" y="5241941"/>
            <a:ext cx="315883" cy="182880"/>
          </a:xfrm>
          <a:prstGeom prst="round2DiagRect">
            <a:avLst/>
          </a:prstGeom>
          <a:solidFill>
            <a:srgbClr val="FDCAA2"/>
          </a:solidFill>
          <a:ln w="12700" cap="flat" cmpd="sng" algn="ctr">
            <a:solidFill>
              <a:srgbClr val="FCA98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l-SI"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Rectangle 7">
            <a:extLst>
              <a:ext uri="{FF2B5EF4-FFF2-40B4-BE49-F238E27FC236}">
                <a16:creationId xmlns:a16="http://schemas.microsoft.com/office/drawing/2014/main" id="{3CAEF802-6D8F-4DB2-AC76-38C7691F8A96}"/>
              </a:ext>
            </a:extLst>
          </p:cNvPr>
          <p:cNvSpPr/>
          <p:nvPr/>
        </p:nvSpPr>
        <p:spPr>
          <a:xfrm>
            <a:off x="256865" y="316284"/>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Tree>
    <p:extLst>
      <p:ext uri="{BB962C8B-B14F-4D97-AF65-F5344CB8AC3E}">
        <p14:creationId xmlns:p14="http://schemas.microsoft.com/office/powerpoint/2010/main" val="259560522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Označba mesta vsebine 4"/>
          <p:cNvPicPr>
            <a:picLocks noGrp="1" noChangeAspect="1"/>
          </p:cNvPicPr>
          <p:nvPr>
            <p:ph idx="1"/>
          </p:nvPr>
        </p:nvPicPr>
        <p:blipFill>
          <a:blip r:embed="rId2">
            <a:lum bright="70000" contrast="-70000"/>
            <a:extLst>
              <a:ext uri="{28A0092B-C50C-407E-A947-70E740481C1C}">
                <a14:useLocalDpi xmlns:a14="http://schemas.microsoft.com/office/drawing/2010/main" val="0"/>
              </a:ext>
            </a:extLst>
          </a:blip>
          <a:stretch>
            <a:fillRect/>
          </a:stretch>
        </p:blipFill>
        <p:spPr>
          <a:xfrm rot="10800000" flipV="1">
            <a:off x="3976127" y="-563490"/>
            <a:ext cx="8215873" cy="2025284"/>
          </a:xfrm>
        </p:spPr>
      </p:pic>
      <p:pic>
        <p:nvPicPr>
          <p:cNvPr id="20" name="Slika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33209">
            <a:off x="3850389" y="913484"/>
            <a:ext cx="5491635" cy="5436991"/>
          </a:xfrm>
          <a:prstGeom prst="rect">
            <a:avLst/>
          </a:prstGeom>
        </p:spPr>
      </p:pic>
      <p:pic>
        <p:nvPicPr>
          <p:cNvPr id="19" name="Slika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2415" y="4795799"/>
            <a:ext cx="4825531" cy="615809"/>
          </a:xfrm>
          <a:prstGeom prst="rect">
            <a:avLst/>
          </a:prstGeom>
        </p:spPr>
      </p:pic>
      <p:pic>
        <p:nvPicPr>
          <p:cNvPr id="15" name="Slika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4610" y="5387004"/>
            <a:ext cx="3965080" cy="654210"/>
          </a:xfrm>
          <a:prstGeom prst="rect">
            <a:avLst/>
          </a:prstGeom>
        </p:spPr>
      </p:pic>
      <p:pic>
        <p:nvPicPr>
          <p:cNvPr id="14" name="Slika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5571" y="2605084"/>
            <a:ext cx="3914895" cy="645930"/>
          </a:xfrm>
          <a:prstGeom prst="rect">
            <a:avLst/>
          </a:prstGeom>
        </p:spPr>
      </p:pic>
      <p:pic>
        <p:nvPicPr>
          <p:cNvPr id="13" name="Slika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10379" y="2025295"/>
            <a:ext cx="5336276" cy="637232"/>
          </a:xfrm>
          <a:prstGeom prst="rect">
            <a:avLst/>
          </a:prstGeom>
        </p:spPr>
      </p:pic>
      <p:pic>
        <p:nvPicPr>
          <p:cNvPr id="12" name="Slika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2820" y="2900522"/>
            <a:ext cx="3947249" cy="651268"/>
          </a:xfrm>
          <a:prstGeom prst="rect">
            <a:avLst/>
          </a:prstGeom>
        </p:spPr>
      </p:pic>
      <p:pic>
        <p:nvPicPr>
          <p:cNvPr id="10" name="Slika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4500" y="2330387"/>
            <a:ext cx="5004915" cy="597662"/>
          </a:xfrm>
          <a:prstGeom prst="rect">
            <a:avLst/>
          </a:prstGeom>
        </p:spPr>
      </p:pic>
      <p:pic>
        <p:nvPicPr>
          <p:cNvPr id="8" name="Slika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04467" y="5635961"/>
            <a:ext cx="3914895" cy="645930"/>
          </a:xfrm>
          <a:prstGeom prst="rect">
            <a:avLst/>
          </a:prstGeom>
        </p:spPr>
      </p:pic>
      <p:pic>
        <p:nvPicPr>
          <p:cNvPr id="2" name="Slika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1495" y="5011107"/>
            <a:ext cx="5398398" cy="674126"/>
          </a:xfrm>
          <a:prstGeom prst="rect">
            <a:avLst/>
          </a:prstGeom>
        </p:spPr>
      </p:pic>
      <p:sp>
        <p:nvSpPr>
          <p:cNvPr id="18" name="Content Placeholder 7">
            <a:extLst>
              <a:ext uri="{FF2B5EF4-FFF2-40B4-BE49-F238E27FC236}">
                <a16:creationId xmlns:a16="http://schemas.microsoft.com/office/drawing/2014/main" id="{9791A3A0-1281-4B67-A4D3-92772B77FCFF}"/>
              </a:ext>
            </a:extLst>
          </p:cNvPr>
          <p:cNvSpPr txBox="1">
            <a:spLocks/>
          </p:cNvSpPr>
          <p:nvPr/>
        </p:nvSpPr>
        <p:spPr>
          <a:xfrm>
            <a:off x="8667030" y="1698362"/>
            <a:ext cx="3153531" cy="47427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l-SI" sz="1500" b="1"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mn-ea"/>
                <a:cs typeface="+mn-cs"/>
              </a:rPr>
              <a:t>ZELENA SLOVENIJA </a:t>
            </a:r>
          </a:p>
        </p:txBody>
      </p:sp>
      <p:sp>
        <p:nvSpPr>
          <p:cNvPr id="17" name="PoljeZBesedilom 16">
            <a:extLst>
              <a:ext uri="{FF2B5EF4-FFF2-40B4-BE49-F238E27FC236}">
                <a16:creationId xmlns:a16="http://schemas.microsoft.com/office/drawing/2014/main" id="{2D5530C1-6C1F-4060-9CC1-60B95EB51F72}"/>
              </a:ext>
            </a:extLst>
          </p:cNvPr>
          <p:cNvSpPr txBox="1"/>
          <p:nvPr/>
        </p:nvSpPr>
        <p:spPr>
          <a:xfrm>
            <a:off x="9349377" y="914440"/>
            <a:ext cx="205376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srgbClr val="034EA2"/>
                </a:solidFill>
                <a:effectLst/>
                <a:uLnTx/>
                <a:uFillTx/>
                <a:latin typeface="Calibri" panose="020F0502020204030204"/>
                <a:ea typeface="+mn-ea"/>
                <a:cs typeface="+mn-cs"/>
              </a:rPr>
              <a:t>#NextGenerationEU</a:t>
            </a:r>
          </a:p>
        </p:txBody>
      </p:sp>
      <p:sp>
        <p:nvSpPr>
          <p:cNvPr id="25" name="Naslov 1"/>
          <p:cNvSpPr txBox="1">
            <a:spLocks/>
          </p:cNvSpPr>
          <p:nvPr/>
        </p:nvSpPr>
        <p:spPr>
          <a:xfrm>
            <a:off x="1" y="460027"/>
            <a:ext cx="6901136" cy="633046"/>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200" b="0"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Calibri Light" panose="020F0302020204030204"/>
                <a:ea typeface="+mj-ea"/>
                <a:cs typeface="+mj-cs"/>
              </a:rPr>
              <a:t>  </a:t>
            </a:r>
            <a:r>
              <a:rPr kumimoji="0" lang="pl-PL" sz="3200" b="0" i="0" u="none" strike="noStrike" kern="1200" cap="none" spc="0" normalizeH="0" baseline="0" noProof="0" dirty="0">
                <a:ln>
                  <a:solidFill>
                    <a:prstClr val="white"/>
                  </a:solidFill>
                </a:ln>
                <a:solidFill>
                  <a:schemeClr val="accent4">
                    <a:lumMod val="20000"/>
                    <a:lumOff val="80000"/>
                  </a:schemeClr>
                </a:solidFill>
                <a:uLnTx/>
                <a:uFillTx/>
                <a:ea typeface="+mj-ea"/>
                <a:cs typeface="+mj-cs"/>
              </a:rPr>
              <a:t>NAČRT ZA OKREVANJE IN ODPORNOST</a:t>
            </a:r>
            <a:endParaRPr kumimoji="0" lang="sl-SI" sz="3200" b="0" i="0" u="none" strike="noStrike" kern="1200" cap="none" spc="0" normalizeH="0" baseline="0" noProof="0" dirty="0">
              <a:ln>
                <a:solidFill>
                  <a:prstClr val="white"/>
                </a:solidFill>
              </a:ln>
              <a:solidFill>
                <a:schemeClr val="accent4">
                  <a:lumMod val="20000"/>
                  <a:lumOff val="80000"/>
                </a:schemeClr>
              </a:solidFill>
              <a:uLnTx/>
              <a:uFillTx/>
              <a:ea typeface="+mj-ea"/>
              <a:cs typeface="+mj-cs"/>
            </a:endParaRPr>
          </a:p>
        </p:txBody>
      </p:sp>
      <p:sp>
        <p:nvSpPr>
          <p:cNvPr id="45" name="Pravokotnik 44"/>
          <p:cNvSpPr/>
          <p:nvPr/>
        </p:nvSpPr>
        <p:spPr>
          <a:xfrm>
            <a:off x="6480166" y="2089934"/>
            <a:ext cx="2429768"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800" b="1" i="1"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Nepovratnih 552 mio €</a:t>
            </a:r>
            <a:r>
              <a:rPr kumimoji="0" lang="en-GB" sz="1800" b="1" i="1"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 </a:t>
            </a:r>
            <a:endParaRPr kumimoji="0" lang="sl-S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Pravokotnik 45"/>
          <p:cNvSpPr/>
          <p:nvPr/>
        </p:nvSpPr>
        <p:spPr>
          <a:xfrm>
            <a:off x="9440061" y="2120711"/>
            <a:ext cx="184261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Posojil</a:t>
            </a:r>
            <a:r>
              <a:rPr kumimoji="0" lang="sl-SI"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sl-SI"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513</a:t>
            </a:r>
            <a:r>
              <a:rPr kumimoji="0" lang="en-GB" sz="1600" b="1" i="1"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 </a:t>
            </a:r>
            <a:r>
              <a:rPr kumimoji="0" lang="sl-SI" sz="1600" b="1" i="1"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mio €</a:t>
            </a:r>
          </a:p>
        </p:txBody>
      </p:sp>
      <p:sp>
        <p:nvSpPr>
          <p:cNvPr id="48" name="Pravokotnik 47"/>
          <p:cNvSpPr/>
          <p:nvPr/>
        </p:nvSpPr>
        <p:spPr>
          <a:xfrm>
            <a:off x="7246081" y="4892950"/>
            <a:ext cx="256495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Nepovratnih </a:t>
            </a:r>
            <a:r>
              <a:rPr kumimoji="0" lang="sl-SI" sz="1800" b="1" i="1"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317</a:t>
            </a:r>
            <a:r>
              <a:rPr kumimoji="0" lang="en-GB" sz="1800" b="1" i="1"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 </a:t>
            </a:r>
            <a:r>
              <a:rPr kumimoji="0" lang="sl-SI" sz="1800" b="1" i="1"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mio €</a:t>
            </a:r>
          </a:p>
        </p:txBody>
      </p:sp>
      <p:sp>
        <p:nvSpPr>
          <p:cNvPr id="49" name="Pravokotnik 48"/>
          <p:cNvSpPr/>
          <p:nvPr/>
        </p:nvSpPr>
        <p:spPr>
          <a:xfrm>
            <a:off x="9495730" y="4917953"/>
            <a:ext cx="2499209"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600" b="1" i="1"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Posojil 0</a:t>
            </a:r>
            <a:r>
              <a:rPr kumimoji="0" lang="en-GB" sz="1600" b="1" i="1"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 </a:t>
            </a:r>
            <a:r>
              <a:rPr kumimoji="0" lang="sl-SI" sz="1600" b="1" i="1"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a:t>
            </a:r>
          </a:p>
        </p:txBody>
      </p:sp>
      <p:sp>
        <p:nvSpPr>
          <p:cNvPr id="50" name="Pravokotnik 49"/>
          <p:cNvSpPr/>
          <p:nvPr/>
        </p:nvSpPr>
        <p:spPr>
          <a:xfrm>
            <a:off x="3875880" y="5153969"/>
            <a:ext cx="1548665"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600" b="1" i="1"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Posojil 73 mio € </a:t>
            </a: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Pravokotnik 50"/>
          <p:cNvSpPr/>
          <p:nvPr/>
        </p:nvSpPr>
        <p:spPr>
          <a:xfrm>
            <a:off x="819366" y="5123192"/>
            <a:ext cx="263770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1" i="1"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Nepovratnih 664</a:t>
            </a:r>
            <a:r>
              <a:rPr kumimoji="0" lang="en-GB" sz="1800" b="1" i="1"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 </a:t>
            </a:r>
            <a:r>
              <a:rPr kumimoji="0" lang="sl-SI" sz="1800" b="1" i="1"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mio €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Pravokotnik 52"/>
          <p:cNvSpPr/>
          <p:nvPr/>
        </p:nvSpPr>
        <p:spPr>
          <a:xfrm>
            <a:off x="3268063" y="2401445"/>
            <a:ext cx="1783561"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600" b="1" i="1"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Posojil 119</a:t>
            </a:r>
            <a:r>
              <a:rPr kumimoji="0" lang="en-GB" sz="1600" b="1" i="1"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 </a:t>
            </a:r>
            <a:r>
              <a:rPr kumimoji="0" lang="sl-SI" sz="1600" b="1" i="1"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mio €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Pravokotnik 53"/>
          <p:cNvSpPr/>
          <p:nvPr/>
        </p:nvSpPr>
        <p:spPr>
          <a:xfrm>
            <a:off x="533679" y="2390729"/>
            <a:ext cx="2423279"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Nepovratnih </a:t>
            </a:r>
            <a:r>
              <a:rPr kumimoji="0" lang="en-GB" sz="1800" b="1" i="1"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245 </a:t>
            </a:r>
            <a:r>
              <a:rPr kumimoji="0" lang="sl-SI" sz="1800" b="1" i="1"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mio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Pravokotnik 6"/>
          <p:cNvSpPr/>
          <p:nvPr/>
        </p:nvSpPr>
        <p:spPr>
          <a:xfrm>
            <a:off x="7622526" y="2669690"/>
            <a:ext cx="277257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400" b="1" i="0" u="none" strike="noStrike" kern="1200" cap="none" spc="0" normalizeH="0" baseline="0" noProof="0" dirty="0">
                <a:ln>
                  <a:noFill/>
                </a:ln>
                <a:solidFill>
                  <a:prstClr val="white"/>
                </a:solidFill>
                <a:effectLst/>
                <a:uLnTx/>
                <a:uFillTx/>
                <a:latin typeface="Calibri" panose="020F0502020204030204"/>
                <a:ea typeface="+mn-ea"/>
                <a:cs typeface="+mn-cs"/>
              </a:rPr>
              <a:t>SKUPAJ: 1.06 </a:t>
            </a:r>
            <a:r>
              <a:rPr kumimoji="0" lang="sl-SI" sz="2400" b="1" i="0" u="none" strike="noStrike" kern="1200" cap="none" spc="0" normalizeH="0" baseline="0" noProof="0" dirty="0" err="1">
                <a:ln>
                  <a:noFill/>
                </a:ln>
                <a:solidFill>
                  <a:prstClr val="white"/>
                </a:solidFill>
                <a:effectLst/>
                <a:uLnTx/>
                <a:uFillTx/>
                <a:latin typeface="Calibri" panose="020F0502020204030204"/>
                <a:ea typeface="+mn-ea"/>
                <a:cs typeface="+mn-cs"/>
              </a:rPr>
              <a:t>mlrd</a:t>
            </a:r>
            <a:r>
              <a:rPr kumimoji="0" lang="sl-SI" sz="2400" b="1"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9" name="Pravokotnik 8"/>
          <p:cNvSpPr/>
          <p:nvPr/>
        </p:nvSpPr>
        <p:spPr>
          <a:xfrm>
            <a:off x="8575684" y="5416348"/>
            <a:ext cx="2534925" cy="46166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400" b="1" i="0" u="none" strike="noStrike" kern="1200" cap="none" spc="0" normalizeH="0" baseline="0" noProof="0" dirty="0">
                <a:ln>
                  <a:noFill/>
                </a:ln>
                <a:solidFill>
                  <a:prstClr val="white"/>
                </a:solidFill>
                <a:effectLst/>
                <a:uLnTx/>
                <a:uFillTx/>
                <a:latin typeface="Calibri" panose="020F0502020204030204"/>
                <a:ea typeface="+mn-ea"/>
                <a:cs typeface="+mn-cs"/>
              </a:rPr>
              <a:t>SKUPAJ: 317 mio €</a:t>
            </a:r>
          </a:p>
        </p:txBody>
      </p:sp>
      <p:sp>
        <p:nvSpPr>
          <p:cNvPr id="11" name="Pravokotnik 10"/>
          <p:cNvSpPr/>
          <p:nvPr/>
        </p:nvSpPr>
        <p:spPr>
          <a:xfrm>
            <a:off x="1956816" y="5687568"/>
            <a:ext cx="275397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400" b="1" i="0" u="none" strike="noStrike" kern="1200" cap="none" spc="0" normalizeH="0" baseline="0" noProof="0" dirty="0">
                <a:ln>
                  <a:noFill/>
                </a:ln>
                <a:solidFill>
                  <a:prstClr val="white"/>
                </a:solidFill>
                <a:effectLst/>
                <a:uLnTx/>
                <a:uFillTx/>
                <a:latin typeface="Calibri" panose="020F0502020204030204"/>
                <a:ea typeface="+mn-ea"/>
                <a:cs typeface="+mn-cs"/>
              </a:rPr>
              <a:t>SKUPAJ: 737 mio €</a:t>
            </a:r>
          </a:p>
        </p:txBody>
      </p:sp>
      <p:sp>
        <p:nvSpPr>
          <p:cNvPr id="6" name="Pravokotnik 5"/>
          <p:cNvSpPr/>
          <p:nvPr/>
        </p:nvSpPr>
        <p:spPr>
          <a:xfrm>
            <a:off x="1721007" y="2933340"/>
            <a:ext cx="2534925" cy="46166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400" b="1" i="0" u="none" strike="noStrike" kern="1200" cap="none" spc="0" normalizeH="0" baseline="0" noProof="0" dirty="0">
                <a:ln>
                  <a:noFill/>
                </a:ln>
                <a:solidFill>
                  <a:prstClr val="white"/>
                </a:solidFill>
                <a:effectLst/>
                <a:uLnTx/>
                <a:uFillTx/>
                <a:latin typeface="Calibri" panose="020F0502020204030204"/>
                <a:ea typeface="+mn-ea"/>
                <a:cs typeface="+mn-cs"/>
              </a:rPr>
              <a:t>SKUPAJ: 364 mio €</a:t>
            </a:r>
          </a:p>
        </p:txBody>
      </p:sp>
      <p:sp>
        <p:nvSpPr>
          <p:cNvPr id="33" name="PoljeZBesedilom 32"/>
          <p:cNvSpPr txBox="1"/>
          <p:nvPr/>
        </p:nvSpPr>
        <p:spPr>
          <a:xfrm>
            <a:off x="183055" y="1097708"/>
            <a:ext cx="1486304" cy="369332"/>
          </a:xfrm>
          <a:prstGeom prst="rect">
            <a:avLst/>
          </a:prstGeom>
          <a:solidFill>
            <a:schemeClr val="bg1">
              <a:lumMod val="95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Finančni okvir</a:t>
            </a:r>
          </a:p>
        </p:txBody>
      </p:sp>
      <p:sp>
        <p:nvSpPr>
          <p:cNvPr id="36" name="Content Placeholder 7">
            <a:extLst>
              <a:ext uri="{FF2B5EF4-FFF2-40B4-BE49-F238E27FC236}">
                <a16:creationId xmlns:a16="http://schemas.microsoft.com/office/drawing/2014/main" id="{9791A3A0-1281-4B67-A4D3-92772B77FCFF}"/>
              </a:ext>
            </a:extLst>
          </p:cNvPr>
          <p:cNvSpPr txBox="1">
            <a:spLocks/>
          </p:cNvSpPr>
          <p:nvPr/>
        </p:nvSpPr>
        <p:spPr>
          <a:xfrm>
            <a:off x="586651" y="1848523"/>
            <a:ext cx="3153531" cy="474275"/>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l-SI" sz="1500" b="1" i="0" u="none" strike="noStrike" kern="1200" cap="none" spc="0" normalizeH="0" baseline="0" noProof="0" dirty="0">
                <a:ln>
                  <a:noFill/>
                </a:ln>
                <a:solidFill>
                  <a:srgbClr val="946550"/>
                </a:solidFill>
                <a:effectLst/>
                <a:uLnTx/>
                <a:uFillTx/>
                <a:latin typeface="Calibri" panose="020F0502020204030204" pitchFamily="34" charset="0"/>
                <a:ea typeface="+mn-ea"/>
                <a:cs typeface="+mn-cs"/>
              </a:rPr>
              <a:t>ODGOVORNA SLOVENIJA – DRŽAVA BLIZU LJUDEM  </a:t>
            </a:r>
          </a:p>
        </p:txBody>
      </p:sp>
      <p:sp>
        <p:nvSpPr>
          <p:cNvPr id="37" name="Content Placeholder 7">
            <a:extLst>
              <a:ext uri="{FF2B5EF4-FFF2-40B4-BE49-F238E27FC236}">
                <a16:creationId xmlns:a16="http://schemas.microsoft.com/office/drawing/2014/main" id="{9791A3A0-1281-4B67-A4D3-92772B77FCFF}"/>
              </a:ext>
            </a:extLst>
          </p:cNvPr>
          <p:cNvSpPr txBox="1">
            <a:spLocks/>
          </p:cNvSpPr>
          <p:nvPr/>
        </p:nvSpPr>
        <p:spPr>
          <a:xfrm>
            <a:off x="701146" y="4710518"/>
            <a:ext cx="3344261" cy="47427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l-SI" sz="1500" b="1" i="0" u="none" strike="noStrike" kern="1200" cap="none" spc="0" normalizeH="0" baseline="0" noProof="0" dirty="0">
                <a:ln>
                  <a:noFill/>
                </a:ln>
                <a:solidFill>
                  <a:srgbClr val="417184"/>
                </a:solidFill>
                <a:effectLst/>
                <a:uLnTx/>
                <a:uFillTx/>
                <a:latin typeface="Calibri" panose="020F0502020204030204" pitchFamily="34" charset="0"/>
                <a:ea typeface="+mn-ea"/>
                <a:cs typeface="+mn-cs"/>
              </a:rPr>
              <a:t>PAMETNA IN TRAJNOSTNA SLOVENIJA </a:t>
            </a:r>
          </a:p>
        </p:txBody>
      </p:sp>
      <p:sp>
        <p:nvSpPr>
          <p:cNvPr id="38" name="Content Placeholder 7">
            <a:extLst>
              <a:ext uri="{FF2B5EF4-FFF2-40B4-BE49-F238E27FC236}">
                <a16:creationId xmlns:a16="http://schemas.microsoft.com/office/drawing/2014/main" id="{9791A3A0-1281-4B67-A4D3-92772B77FCFF}"/>
              </a:ext>
            </a:extLst>
          </p:cNvPr>
          <p:cNvSpPr txBox="1">
            <a:spLocks/>
          </p:cNvSpPr>
          <p:nvPr/>
        </p:nvSpPr>
        <p:spPr>
          <a:xfrm>
            <a:off x="8929418" y="4539067"/>
            <a:ext cx="3344261" cy="47427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l-SI" sz="1500" b="1" i="0" u="none" strike="noStrike" kern="1200" cap="none" spc="0" normalizeH="0" baseline="0" noProof="0" dirty="0">
                <a:ln>
                  <a:noFill/>
                </a:ln>
                <a:solidFill>
                  <a:srgbClr val="5B9BD5">
                    <a:lumMod val="60000"/>
                    <a:lumOff val="40000"/>
                  </a:srgbClr>
                </a:solidFill>
                <a:effectLst/>
                <a:uLnTx/>
                <a:uFillTx/>
                <a:latin typeface="Calibri" panose="020F0502020204030204" pitchFamily="34" charset="0"/>
                <a:ea typeface="+mn-ea"/>
                <a:cs typeface="+mn-cs"/>
              </a:rPr>
              <a:t> </a:t>
            </a:r>
            <a:r>
              <a:rPr kumimoji="0" lang="sl-SI" sz="1500" b="1" i="0" u="none" strike="noStrike" kern="1200" cap="none" spc="0" normalizeH="0" baseline="0" noProof="0" dirty="0">
                <a:ln>
                  <a:noFill/>
                </a:ln>
                <a:solidFill>
                  <a:srgbClr val="7030A0"/>
                </a:solidFill>
                <a:effectLst/>
                <a:uLnTx/>
                <a:uFillTx/>
                <a:latin typeface="Calibri" panose="020F0502020204030204" pitchFamily="34" charset="0"/>
                <a:ea typeface="+mn-ea"/>
                <a:cs typeface="+mn-cs"/>
              </a:rPr>
              <a:t>DIGITALNA SLOVENIJA </a:t>
            </a:r>
          </a:p>
        </p:txBody>
      </p:sp>
      <p:sp>
        <p:nvSpPr>
          <p:cNvPr id="39"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40" name="Slika 3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02147" y="365125"/>
            <a:ext cx="2789853" cy="585298"/>
          </a:xfrm>
          <a:prstGeom prst="rect">
            <a:avLst/>
          </a:prstGeom>
        </p:spPr>
      </p:pic>
    </p:spTree>
    <p:extLst>
      <p:ext uri="{BB962C8B-B14F-4D97-AF65-F5344CB8AC3E}">
        <p14:creationId xmlns:p14="http://schemas.microsoft.com/office/powerpoint/2010/main" val="297940524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 name="Označba mesta vsebin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flipV="1">
            <a:off x="231006" y="536285"/>
            <a:ext cx="8215873" cy="2025284"/>
          </a:xfrm>
          <a:prstGeom prst="rect">
            <a:avLst/>
          </a:prstGeom>
        </p:spPr>
      </p:pic>
      <p:sp>
        <p:nvSpPr>
          <p:cNvPr id="11" name="Rectangle 10">
            <a:extLst>
              <a:ext uri="{FF2B5EF4-FFF2-40B4-BE49-F238E27FC236}">
                <a16:creationId xmlns:a16="http://schemas.microsoft.com/office/drawing/2014/main" id="{587A5744-80AE-406F-AEAF-339CBE8ACFEC}"/>
              </a:ext>
            </a:extLst>
          </p:cNvPr>
          <p:cNvSpPr/>
          <p:nvPr/>
        </p:nvSpPr>
        <p:spPr>
          <a:xfrm>
            <a:off x="221382" y="1126156"/>
            <a:ext cx="11762071" cy="5043638"/>
          </a:xfrm>
          <a:prstGeom prst="rect">
            <a:avLst/>
          </a:prstGeom>
          <a:solidFill>
            <a:schemeClr val="bg1">
              <a:alpha val="50000"/>
            </a:schemeClr>
          </a:solidFill>
          <a:ln w="57150">
            <a:solidFill>
              <a:srgbClr val="1C676B"/>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SI" dirty="0"/>
          </a:p>
        </p:txBody>
      </p:sp>
      <p:grpSp>
        <p:nvGrpSpPr>
          <p:cNvPr id="20" name="Group 29"/>
          <p:cNvGrpSpPr/>
          <p:nvPr/>
        </p:nvGrpSpPr>
        <p:grpSpPr>
          <a:xfrm>
            <a:off x="1964381" y="1323975"/>
            <a:ext cx="3235326" cy="1190625"/>
            <a:chOff x="2016125" y="1016001"/>
            <a:chExt cx="3235326" cy="1190625"/>
          </a:xfrm>
          <a:solidFill>
            <a:srgbClr val="B172B6"/>
          </a:solidFill>
          <a:effectLst/>
        </p:grpSpPr>
        <p:sp>
          <p:nvSpPr>
            <p:cNvPr id="21" name="Freeform 6"/>
            <p:cNvSpPr>
              <a:spLocks/>
            </p:cNvSpPr>
            <p:nvPr/>
          </p:nvSpPr>
          <p:spPr bwMode="auto">
            <a:xfrm>
              <a:off x="2697163" y="1016001"/>
              <a:ext cx="2554288" cy="1190625"/>
            </a:xfrm>
            <a:custGeom>
              <a:avLst/>
              <a:gdLst>
                <a:gd name="T0" fmla="*/ 0 w 670"/>
                <a:gd name="T1" fmla="*/ 0 h 312"/>
                <a:gd name="T2" fmla="*/ 0 w 670"/>
                <a:gd name="T3" fmla="*/ 235 h 312"/>
                <a:gd name="T4" fmla="*/ 45 w 670"/>
                <a:gd name="T5" fmla="*/ 235 h 312"/>
                <a:gd name="T6" fmla="*/ 45 w 670"/>
                <a:gd name="T7" fmla="*/ 312 h 312"/>
                <a:gd name="T8" fmla="*/ 626 w 670"/>
                <a:gd name="T9" fmla="*/ 312 h 312"/>
                <a:gd name="T10" fmla="*/ 670 w 670"/>
                <a:gd name="T11" fmla="*/ 268 h 312"/>
                <a:gd name="T12" fmla="*/ 670 w 670"/>
                <a:gd name="T13" fmla="*/ 44 h 312"/>
                <a:gd name="T14" fmla="*/ 626 w 670"/>
                <a:gd name="T15" fmla="*/ 0 h 312"/>
                <a:gd name="T16" fmla="*/ 0 w 670"/>
                <a:gd name="T17"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0" h="312">
                  <a:moveTo>
                    <a:pt x="0" y="0"/>
                  </a:moveTo>
                  <a:cubicBezTo>
                    <a:pt x="0" y="235"/>
                    <a:pt x="0" y="235"/>
                    <a:pt x="0" y="235"/>
                  </a:cubicBezTo>
                  <a:cubicBezTo>
                    <a:pt x="45" y="235"/>
                    <a:pt x="45" y="235"/>
                    <a:pt x="45" y="235"/>
                  </a:cubicBezTo>
                  <a:cubicBezTo>
                    <a:pt x="45" y="312"/>
                    <a:pt x="45" y="312"/>
                    <a:pt x="45" y="312"/>
                  </a:cubicBezTo>
                  <a:cubicBezTo>
                    <a:pt x="626" y="312"/>
                    <a:pt x="626" y="312"/>
                    <a:pt x="626" y="312"/>
                  </a:cubicBezTo>
                  <a:cubicBezTo>
                    <a:pt x="650" y="312"/>
                    <a:pt x="670" y="292"/>
                    <a:pt x="670" y="268"/>
                  </a:cubicBezTo>
                  <a:cubicBezTo>
                    <a:pt x="670" y="44"/>
                    <a:pt x="670" y="44"/>
                    <a:pt x="670" y="44"/>
                  </a:cubicBezTo>
                  <a:cubicBezTo>
                    <a:pt x="670" y="20"/>
                    <a:pt x="650" y="0"/>
                    <a:pt x="626" y="0"/>
                  </a:cubicBezTo>
                  <a:lnTo>
                    <a:pt x="0" y="0"/>
                  </a:lnTo>
                  <a:close/>
                </a:path>
              </a:pathLst>
            </a:custGeom>
            <a:solidFill>
              <a:srgbClr val="C11E56"/>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a:solidFill>
                  <a:srgbClr val="BD114D">
                    <a:lumMod val="75000"/>
                  </a:srgbClr>
                </a:solidFill>
                <a:latin typeface="Open Sans"/>
              </a:endParaRPr>
            </a:p>
          </p:txBody>
        </p:sp>
        <p:sp>
          <p:nvSpPr>
            <p:cNvPr id="22" name="Freeform 7"/>
            <p:cNvSpPr>
              <a:spLocks/>
            </p:cNvSpPr>
            <p:nvPr/>
          </p:nvSpPr>
          <p:spPr bwMode="auto">
            <a:xfrm>
              <a:off x="2016125" y="1016001"/>
              <a:ext cx="762000" cy="1190625"/>
            </a:xfrm>
            <a:custGeom>
              <a:avLst/>
              <a:gdLst>
                <a:gd name="T0" fmla="*/ 155 w 200"/>
                <a:gd name="T1" fmla="*/ 259 h 312"/>
                <a:gd name="T2" fmla="*/ 155 w 200"/>
                <a:gd name="T3" fmla="*/ 0 h 312"/>
                <a:gd name="T4" fmla="*/ 101 w 200"/>
                <a:gd name="T5" fmla="*/ 0 h 312"/>
                <a:gd name="T6" fmla="*/ 0 w 200"/>
                <a:gd name="T7" fmla="*/ 80 h 312"/>
                <a:gd name="T8" fmla="*/ 32 w 200"/>
                <a:gd name="T9" fmla="*/ 120 h 312"/>
                <a:gd name="T10" fmla="*/ 68 w 200"/>
                <a:gd name="T11" fmla="*/ 91 h 312"/>
                <a:gd name="T12" fmla="*/ 91 w 200"/>
                <a:gd name="T13" fmla="*/ 69 h 312"/>
                <a:gd name="T14" fmla="*/ 89 w 200"/>
                <a:gd name="T15" fmla="*/ 102 h 312"/>
                <a:gd name="T16" fmla="*/ 89 w 200"/>
                <a:gd name="T17" fmla="*/ 132 h 312"/>
                <a:gd name="T18" fmla="*/ 89 w 200"/>
                <a:gd name="T19" fmla="*/ 259 h 312"/>
                <a:gd name="T20" fmla="*/ 43 w 200"/>
                <a:gd name="T21" fmla="*/ 259 h 312"/>
                <a:gd name="T22" fmla="*/ 43 w 200"/>
                <a:gd name="T23" fmla="*/ 312 h 312"/>
                <a:gd name="T24" fmla="*/ 89 w 200"/>
                <a:gd name="T25" fmla="*/ 312 h 312"/>
                <a:gd name="T26" fmla="*/ 155 w 200"/>
                <a:gd name="T27" fmla="*/ 312 h 312"/>
                <a:gd name="T28" fmla="*/ 200 w 200"/>
                <a:gd name="T29" fmla="*/ 312 h 312"/>
                <a:gd name="T30" fmla="*/ 200 w 200"/>
                <a:gd name="T31" fmla="*/ 259 h 312"/>
                <a:gd name="T32" fmla="*/ 155 w 200"/>
                <a:gd name="T33" fmla="*/ 25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312">
                  <a:moveTo>
                    <a:pt x="155" y="259"/>
                  </a:moveTo>
                  <a:cubicBezTo>
                    <a:pt x="155" y="0"/>
                    <a:pt x="155" y="0"/>
                    <a:pt x="155" y="0"/>
                  </a:cubicBezTo>
                  <a:cubicBezTo>
                    <a:pt x="101" y="0"/>
                    <a:pt x="101" y="0"/>
                    <a:pt x="101" y="0"/>
                  </a:cubicBezTo>
                  <a:cubicBezTo>
                    <a:pt x="0" y="80"/>
                    <a:pt x="0" y="80"/>
                    <a:pt x="0" y="80"/>
                  </a:cubicBezTo>
                  <a:cubicBezTo>
                    <a:pt x="32" y="120"/>
                    <a:pt x="32" y="120"/>
                    <a:pt x="32" y="120"/>
                  </a:cubicBezTo>
                  <a:cubicBezTo>
                    <a:pt x="68" y="91"/>
                    <a:pt x="68" y="91"/>
                    <a:pt x="68" y="91"/>
                  </a:cubicBezTo>
                  <a:cubicBezTo>
                    <a:pt x="72" y="88"/>
                    <a:pt x="80" y="80"/>
                    <a:pt x="91" y="69"/>
                  </a:cubicBezTo>
                  <a:cubicBezTo>
                    <a:pt x="89" y="102"/>
                    <a:pt x="89" y="102"/>
                    <a:pt x="89" y="102"/>
                  </a:cubicBezTo>
                  <a:cubicBezTo>
                    <a:pt x="89" y="132"/>
                    <a:pt x="89" y="132"/>
                    <a:pt x="89" y="132"/>
                  </a:cubicBezTo>
                  <a:cubicBezTo>
                    <a:pt x="89" y="259"/>
                    <a:pt x="89" y="259"/>
                    <a:pt x="89" y="259"/>
                  </a:cubicBezTo>
                  <a:cubicBezTo>
                    <a:pt x="43" y="259"/>
                    <a:pt x="43" y="259"/>
                    <a:pt x="43" y="259"/>
                  </a:cubicBezTo>
                  <a:cubicBezTo>
                    <a:pt x="43" y="312"/>
                    <a:pt x="43" y="312"/>
                    <a:pt x="43" y="312"/>
                  </a:cubicBezTo>
                  <a:cubicBezTo>
                    <a:pt x="89" y="312"/>
                    <a:pt x="89" y="312"/>
                    <a:pt x="89" y="312"/>
                  </a:cubicBezTo>
                  <a:cubicBezTo>
                    <a:pt x="155" y="312"/>
                    <a:pt x="155" y="312"/>
                    <a:pt x="155" y="312"/>
                  </a:cubicBezTo>
                  <a:cubicBezTo>
                    <a:pt x="200" y="312"/>
                    <a:pt x="200" y="312"/>
                    <a:pt x="200" y="312"/>
                  </a:cubicBezTo>
                  <a:cubicBezTo>
                    <a:pt x="200" y="259"/>
                    <a:pt x="200" y="259"/>
                    <a:pt x="200" y="259"/>
                  </a:cubicBezTo>
                  <a:lnTo>
                    <a:pt x="155" y="259"/>
                  </a:lnTo>
                  <a:close/>
                </a:path>
              </a:pathLst>
            </a:custGeom>
            <a:solidFill>
              <a:srgbClr val="C11E56"/>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a:solidFill>
                  <a:srgbClr val="BD114D">
                    <a:lumMod val="75000"/>
                  </a:srgbClr>
                </a:solidFill>
                <a:latin typeface="Open Sans"/>
              </a:endParaRPr>
            </a:p>
          </p:txBody>
        </p:sp>
      </p:grpSp>
      <p:sp>
        <p:nvSpPr>
          <p:cNvPr id="23" name="Rectangle 19"/>
          <p:cNvSpPr>
            <a:spLocks noChangeArrowheads="1"/>
          </p:cNvSpPr>
          <p:nvPr/>
        </p:nvSpPr>
        <p:spPr bwMode="auto">
          <a:xfrm>
            <a:off x="3146316" y="1323975"/>
            <a:ext cx="16465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sl-SI" altLang="ru-RU" sz="1200" b="1" dirty="0">
                <a:solidFill>
                  <a:prstClr val="white"/>
                </a:solidFill>
                <a:latin typeface="Calibri" panose="020F0502020204030204" pitchFamily="34" charset="0"/>
                <a:cs typeface="Calibri" panose="020F0502020204030204" pitchFamily="34" charset="0"/>
              </a:rPr>
              <a:t>PAMETNA</a:t>
            </a:r>
          </a:p>
          <a:p>
            <a:pPr>
              <a:defRPr/>
            </a:pPr>
            <a:r>
              <a:rPr lang="sl-SI" altLang="ru-RU" sz="1200" b="1" dirty="0">
                <a:solidFill>
                  <a:prstClr val="white"/>
                </a:solidFill>
                <a:latin typeface="Calibri" panose="020F0502020204030204" pitchFamily="34" charset="0"/>
                <a:cs typeface="Calibri" panose="020F0502020204030204" pitchFamily="34" charset="0"/>
              </a:rPr>
              <a:t>EVROPA</a:t>
            </a:r>
            <a:endParaRPr lang="ru-RU" altLang="ru-RU" sz="1200" dirty="0">
              <a:solidFill>
                <a:prstClr val="white"/>
              </a:solidFill>
              <a:latin typeface="Calibri" panose="020F0502020204030204" pitchFamily="34" charset="0"/>
              <a:cs typeface="Calibri" panose="020F0502020204030204" pitchFamily="34" charset="0"/>
            </a:endParaRPr>
          </a:p>
        </p:txBody>
      </p:sp>
      <p:sp>
        <p:nvSpPr>
          <p:cNvPr id="24" name="TextBox 42"/>
          <p:cNvSpPr txBox="1"/>
          <p:nvPr/>
        </p:nvSpPr>
        <p:spPr>
          <a:xfrm>
            <a:off x="3053876" y="1664142"/>
            <a:ext cx="1901686" cy="769441"/>
          </a:xfrm>
          <a:prstGeom prst="rect">
            <a:avLst/>
          </a:prstGeom>
          <a:noFill/>
        </p:spPr>
        <p:txBody>
          <a:bodyPr wrap="square" rtlCol="0">
            <a:spAutoFit/>
          </a:bodyPr>
          <a:lstStyle/>
          <a:p>
            <a:pPr>
              <a:defRPr/>
            </a:pPr>
            <a:r>
              <a:rPr lang="sl-SI" sz="1100" dirty="0">
                <a:solidFill>
                  <a:prstClr val="white"/>
                </a:solidFill>
                <a:cs typeface="Calibri" panose="020F0502020204030204" pitchFamily="34" charset="0"/>
              </a:rPr>
              <a:t>Spodbujanje inovacij, digitalizacije, gospodarske preobrazbe in podpora malim in srednje velikim podjetjem.</a:t>
            </a:r>
            <a:endParaRPr lang="ru-RU" sz="1100" dirty="0">
              <a:solidFill>
                <a:prstClr val="white"/>
              </a:solidFill>
              <a:cs typeface="Calibri" panose="020F0502020204030204" pitchFamily="34" charset="0"/>
            </a:endParaRPr>
          </a:p>
        </p:txBody>
      </p:sp>
      <p:grpSp>
        <p:nvGrpSpPr>
          <p:cNvPr id="25" name="Group 30"/>
          <p:cNvGrpSpPr/>
          <p:nvPr/>
        </p:nvGrpSpPr>
        <p:grpSpPr>
          <a:xfrm>
            <a:off x="1979441" y="3071406"/>
            <a:ext cx="3159125" cy="1190625"/>
            <a:chOff x="2092325" y="2836863"/>
            <a:chExt cx="3159125" cy="1190625"/>
          </a:xfrm>
          <a:solidFill>
            <a:srgbClr val="F04E23"/>
          </a:solidFill>
          <a:effectLst/>
        </p:grpSpPr>
        <p:sp>
          <p:nvSpPr>
            <p:cNvPr id="26" name="Freeform 8"/>
            <p:cNvSpPr>
              <a:spLocks/>
            </p:cNvSpPr>
            <p:nvPr/>
          </p:nvSpPr>
          <p:spPr bwMode="auto">
            <a:xfrm>
              <a:off x="2092325" y="2836863"/>
              <a:ext cx="822325" cy="1190625"/>
            </a:xfrm>
            <a:custGeom>
              <a:avLst/>
              <a:gdLst>
                <a:gd name="T0" fmla="*/ 216 w 216"/>
                <a:gd name="T1" fmla="*/ 312 h 312"/>
                <a:gd name="T2" fmla="*/ 1 w 216"/>
                <a:gd name="T3" fmla="*/ 312 h 312"/>
                <a:gd name="T4" fmla="*/ 1 w 216"/>
                <a:gd name="T5" fmla="*/ 267 h 312"/>
                <a:gd name="T6" fmla="*/ 79 w 216"/>
                <a:gd name="T7" fmla="*/ 189 h 312"/>
                <a:gd name="T8" fmla="*/ 123 w 216"/>
                <a:gd name="T9" fmla="*/ 140 h 312"/>
                <a:gd name="T10" fmla="*/ 138 w 216"/>
                <a:gd name="T11" fmla="*/ 115 h 312"/>
                <a:gd name="T12" fmla="*/ 143 w 216"/>
                <a:gd name="T13" fmla="*/ 91 h 312"/>
                <a:gd name="T14" fmla="*/ 133 w 216"/>
                <a:gd name="T15" fmla="*/ 63 h 312"/>
                <a:gd name="T16" fmla="*/ 106 w 216"/>
                <a:gd name="T17" fmla="*/ 54 h 312"/>
                <a:gd name="T18" fmla="*/ 71 w 216"/>
                <a:gd name="T19" fmla="*/ 63 h 312"/>
                <a:gd name="T20" fmla="*/ 36 w 216"/>
                <a:gd name="T21" fmla="*/ 86 h 312"/>
                <a:gd name="T22" fmla="*/ 0 w 216"/>
                <a:gd name="T23" fmla="*/ 44 h 312"/>
                <a:gd name="T24" fmla="*/ 38 w 216"/>
                <a:gd name="T25" fmla="*/ 17 h 312"/>
                <a:gd name="T26" fmla="*/ 71 w 216"/>
                <a:gd name="T27" fmla="*/ 4 h 312"/>
                <a:gd name="T28" fmla="*/ 110 w 216"/>
                <a:gd name="T29" fmla="*/ 0 h 312"/>
                <a:gd name="T30" fmla="*/ 161 w 216"/>
                <a:gd name="T31" fmla="*/ 11 h 312"/>
                <a:gd name="T32" fmla="*/ 195 w 216"/>
                <a:gd name="T33" fmla="*/ 40 h 312"/>
                <a:gd name="T34" fmla="*/ 208 w 216"/>
                <a:gd name="T35" fmla="*/ 83 h 312"/>
                <a:gd name="T36" fmla="*/ 200 w 216"/>
                <a:gd name="T37" fmla="*/ 123 h 312"/>
                <a:gd name="T38" fmla="*/ 177 w 216"/>
                <a:gd name="T39" fmla="*/ 161 h 312"/>
                <a:gd name="T40" fmla="*/ 122 w 216"/>
                <a:gd name="T41" fmla="*/ 217 h 312"/>
                <a:gd name="T42" fmla="*/ 82 w 216"/>
                <a:gd name="T43" fmla="*/ 254 h 312"/>
                <a:gd name="T44" fmla="*/ 82 w 216"/>
                <a:gd name="T45" fmla="*/ 257 h 312"/>
                <a:gd name="T46" fmla="*/ 216 w 216"/>
                <a:gd name="T47" fmla="*/ 257 h 312"/>
                <a:gd name="T48" fmla="*/ 216 w 216"/>
                <a:gd name="T49"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 h="312">
                  <a:moveTo>
                    <a:pt x="216" y="312"/>
                  </a:moveTo>
                  <a:cubicBezTo>
                    <a:pt x="1" y="312"/>
                    <a:pt x="1" y="312"/>
                    <a:pt x="1" y="312"/>
                  </a:cubicBezTo>
                  <a:cubicBezTo>
                    <a:pt x="1" y="267"/>
                    <a:pt x="1" y="267"/>
                    <a:pt x="1" y="267"/>
                  </a:cubicBezTo>
                  <a:cubicBezTo>
                    <a:pt x="79" y="189"/>
                    <a:pt x="79" y="189"/>
                    <a:pt x="79" y="189"/>
                  </a:cubicBezTo>
                  <a:cubicBezTo>
                    <a:pt x="101" y="165"/>
                    <a:pt x="116" y="149"/>
                    <a:pt x="123" y="140"/>
                  </a:cubicBezTo>
                  <a:cubicBezTo>
                    <a:pt x="130" y="131"/>
                    <a:pt x="135" y="123"/>
                    <a:pt x="138" y="115"/>
                  </a:cubicBezTo>
                  <a:cubicBezTo>
                    <a:pt x="142" y="107"/>
                    <a:pt x="143" y="99"/>
                    <a:pt x="143" y="91"/>
                  </a:cubicBezTo>
                  <a:cubicBezTo>
                    <a:pt x="143" y="79"/>
                    <a:pt x="140" y="69"/>
                    <a:pt x="133" y="63"/>
                  </a:cubicBezTo>
                  <a:cubicBezTo>
                    <a:pt x="126" y="57"/>
                    <a:pt x="117" y="54"/>
                    <a:pt x="106" y="54"/>
                  </a:cubicBezTo>
                  <a:cubicBezTo>
                    <a:pt x="94" y="54"/>
                    <a:pt x="82" y="57"/>
                    <a:pt x="71" y="63"/>
                  </a:cubicBezTo>
                  <a:cubicBezTo>
                    <a:pt x="60" y="68"/>
                    <a:pt x="48" y="76"/>
                    <a:pt x="36" y="86"/>
                  </a:cubicBezTo>
                  <a:cubicBezTo>
                    <a:pt x="0" y="44"/>
                    <a:pt x="0" y="44"/>
                    <a:pt x="0" y="44"/>
                  </a:cubicBezTo>
                  <a:cubicBezTo>
                    <a:pt x="16" y="31"/>
                    <a:pt x="28" y="22"/>
                    <a:pt x="38" y="17"/>
                  </a:cubicBezTo>
                  <a:cubicBezTo>
                    <a:pt x="48" y="11"/>
                    <a:pt x="59" y="7"/>
                    <a:pt x="71" y="4"/>
                  </a:cubicBezTo>
                  <a:cubicBezTo>
                    <a:pt x="83" y="2"/>
                    <a:pt x="96" y="0"/>
                    <a:pt x="110" y="0"/>
                  </a:cubicBezTo>
                  <a:cubicBezTo>
                    <a:pt x="129" y="0"/>
                    <a:pt x="146" y="4"/>
                    <a:pt x="161" y="11"/>
                  </a:cubicBezTo>
                  <a:cubicBezTo>
                    <a:pt x="176" y="18"/>
                    <a:pt x="187" y="27"/>
                    <a:pt x="195" y="40"/>
                  </a:cubicBezTo>
                  <a:cubicBezTo>
                    <a:pt x="204" y="53"/>
                    <a:pt x="208" y="67"/>
                    <a:pt x="208" y="83"/>
                  </a:cubicBezTo>
                  <a:cubicBezTo>
                    <a:pt x="208" y="98"/>
                    <a:pt x="205" y="111"/>
                    <a:pt x="200" y="123"/>
                  </a:cubicBezTo>
                  <a:cubicBezTo>
                    <a:pt x="195" y="136"/>
                    <a:pt x="188" y="148"/>
                    <a:pt x="177" y="161"/>
                  </a:cubicBezTo>
                  <a:cubicBezTo>
                    <a:pt x="167" y="174"/>
                    <a:pt x="148" y="193"/>
                    <a:pt x="122" y="217"/>
                  </a:cubicBezTo>
                  <a:cubicBezTo>
                    <a:pt x="82" y="254"/>
                    <a:pt x="82" y="254"/>
                    <a:pt x="82" y="254"/>
                  </a:cubicBezTo>
                  <a:cubicBezTo>
                    <a:pt x="82" y="257"/>
                    <a:pt x="82" y="257"/>
                    <a:pt x="82" y="257"/>
                  </a:cubicBezTo>
                  <a:cubicBezTo>
                    <a:pt x="216" y="257"/>
                    <a:pt x="216" y="257"/>
                    <a:pt x="216" y="257"/>
                  </a:cubicBezTo>
                  <a:lnTo>
                    <a:pt x="216" y="3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a:solidFill>
                  <a:srgbClr val="414042"/>
                </a:solidFill>
                <a:latin typeface="Open Sans"/>
              </a:endParaRPr>
            </a:p>
          </p:txBody>
        </p:sp>
        <p:sp>
          <p:nvSpPr>
            <p:cNvPr id="27" name="Freeform 9"/>
            <p:cNvSpPr>
              <a:spLocks/>
            </p:cNvSpPr>
            <p:nvPr/>
          </p:nvSpPr>
          <p:spPr bwMode="auto">
            <a:xfrm>
              <a:off x="2625725" y="2836863"/>
              <a:ext cx="2625725" cy="1190625"/>
            </a:xfrm>
            <a:custGeom>
              <a:avLst/>
              <a:gdLst>
                <a:gd name="T0" fmla="*/ 50 w 689"/>
                <a:gd name="T1" fmla="*/ 0 h 312"/>
                <a:gd name="T2" fmla="*/ 76 w 689"/>
                <a:gd name="T3" fmla="*/ 27 h 312"/>
                <a:gd name="T4" fmla="*/ 92 w 689"/>
                <a:gd name="T5" fmla="*/ 83 h 312"/>
                <a:gd name="T6" fmla="*/ 82 w 689"/>
                <a:gd name="T7" fmla="*/ 132 h 312"/>
                <a:gd name="T8" fmla="*/ 56 w 689"/>
                <a:gd name="T9" fmla="*/ 176 h 312"/>
                <a:gd name="T10" fmla="*/ 0 w 689"/>
                <a:gd name="T11" fmla="*/ 233 h 312"/>
                <a:gd name="T12" fmla="*/ 100 w 689"/>
                <a:gd name="T13" fmla="*/ 233 h 312"/>
                <a:gd name="T14" fmla="*/ 100 w 689"/>
                <a:gd name="T15" fmla="*/ 312 h 312"/>
                <a:gd name="T16" fmla="*/ 645 w 689"/>
                <a:gd name="T17" fmla="*/ 312 h 312"/>
                <a:gd name="T18" fmla="*/ 689 w 689"/>
                <a:gd name="T19" fmla="*/ 268 h 312"/>
                <a:gd name="T20" fmla="*/ 689 w 689"/>
                <a:gd name="T21" fmla="*/ 44 h 312"/>
                <a:gd name="T22" fmla="*/ 645 w 689"/>
                <a:gd name="T23" fmla="*/ 0 h 312"/>
                <a:gd name="T24" fmla="*/ 50 w 689"/>
                <a:gd name="T25"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9" h="312">
                  <a:moveTo>
                    <a:pt x="50" y="0"/>
                  </a:moveTo>
                  <a:cubicBezTo>
                    <a:pt x="60" y="8"/>
                    <a:pt x="69" y="17"/>
                    <a:pt x="76" y="27"/>
                  </a:cubicBezTo>
                  <a:cubicBezTo>
                    <a:pt x="86" y="44"/>
                    <a:pt x="92" y="63"/>
                    <a:pt x="92" y="83"/>
                  </a:cubicBezTo>
                  <a:cubicBezTo>
                    <a:pt x="92" y="101"/>
                    <a:pt x="89" y="117"/>
                    <a:pt x="82" y="132"/>
                  </a:cubicBezTo>
                  <a:cubicBezTo>
                    <a:pt x="77" y="147"/>
                    <a:pt x="68" y="162"/>
                    <a:pt x="56" y="176"/>
                  </a:cubicBezTo>
                  <a:cubicBezTo>
                    <a:pt x="45" y="190"/>
                    <a:pt x="26" y="209"/>
                    <a:pt x="0" y="233"/>
                  </a:cubicBezTo>
                  <a:cubicBezTo>
                    <a:pt x="100" y="233"/>
                    <a:pt x="100" y="233"/>
                    <a:pt x="100" y="233"/>
                  </a:cubicBezTo>
                  <a:cubicBezTo>
                    <a:pt x="100" y="312"/>
                    <a:pt x="100" y="312"/>
                    <a:pt x="100" y="312"/>
                  </a:cubicBezTo>
                  <a:cubicBezTo>
                    <a:pt x="645" y="312"/>
                    <a:pt x="645" y="312"/>
                    <a:pt x="645" y="312"/>
                  </a:cubicBezTo>
                  <a:cubicBezTo>
                    <a:pt x="669" y="312"/>
                    <a:pt x="689" y="292"/>
                    <a:pt x="689" y="268"/>
                  </a:cubicBezTo>
                  <a:cubicBezTo>
                    <a:pt x="689" y="44"/>
                    <a:pt x="689" y="44"/>
                    <a:pt x="689" y="44"/>
                  </a:cubicBezTo>
                  <a:cubicBezTo>
                    <a:pt x="689" y="20"/>
                    <a:pt x="669" y="0"/>
                    <a:pt x="645" y="0"/>
                  </a:cubicBezTo>
                  <a:lnTo>
                    <a:pt x="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a:solidFill>
                  <a:srgbClr val="414042"/>
                </a:solidFill>
                <a:latin typeface="Open Sans"/>
              </a:endParaRPr>
            </a:p>
          </p:txBody>
        </p:sp>
      </p:grpSp>
      <p:sp>
        <p:nvSpPr>
          <p:cNvPr id="28" name="Rectangle 22"/>
          <p:cNvSpPr>
            <a:spLocks noChangeArrowheads="1"/>
          </p:cNvSpPr>
          <p:nvPr/>
        </p:nvSpPr>
        <p:spPr bwMode="auto">
          <a:xfrm>
            <a:off x="3166891" y="3078219"/>
            <a:ext cx="2150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sl-SI" altLang="ru-RU" sz="1200" b="1" dirty="0">
                <a:solidFill>
                  <a:prstClr val="white"/>
                </a:solidFill>
                <a:latin typeface="Calibri" panose="020F0502020204030204" pitchFamily="34" charset="0"/>
                <a:cs typeface="Calibri" panose="020F0502020204030204" pitchFamily="34" charset="0"/>
              </a:rPr>
              <a:t>ZELENA, OKOLJU PRIJAZNEJŠA,</a:t>
            </a:r>
          </a:p>
          <a:p>
            <a:pPr>
              <a:defRPr/>
            </a:pPr>
            <a:r>
              <a:rPr lang="sl-SI" altLang="ru-RU" sz="1200" b="1" dirty="0">
                <a:solidFill>
                  <a:prstClr val="white"/>
                </a:solidFill>
                <a:latin typeface="Calibri" panose="020F0502020204030204" pitchFamily="34" charset="0"/>
                <a:cs typeface="Calibri" panose="020F0502020204030204" pitchFamily="34" charset="0"/>
              </a:rPr>
              <a:t>NIZKOOGLJIČNA EVROPA</a:t>
            </a:r>
            <a:endParaRPr lang="ru-RU" altLang="ru-RU" sz="1200" dirty="0">
              <a:solidFill>
                <a:prstClr val="white"/>
              </a:solidFill>
              <a:latin typeface="Calibri" panose="020F0502020204030204" pitchFamily="34" charset="0"/>
              <a:cs typeface="Calibri" panose="020F0502020204030204" pitchFamily="34" charset="0"/>
            </a:endParaRPr>
          </a:p>
        </p:txBody>
      </p:sp>
      <p:sp>
        <p:nvSpPr>
          <p:cNvPr id="29" name="TextBox 43"/>
          <p:cNvSpPr txBox="1"/>
          <p:nvPr/>
        </p:nvSpPr>
        <p:spPr>
          <a:xfrm>
            <a:off x="3055214" y="3428157"/>
            <a:ext cx="1977921" cy="769441"/>
          </a:xfrm>
          <a:prstGeom prst="rect">
            <a:avLst/>
          </a:prstGeom>
          <a:noFill/>
        </p:spPr>
        <p:txBody>
          <a:bodyPr wrap="square" rtlCol="0">
            <a:spAutoFit/>
          </a:bodyPr>
          <a:lstStyle/>
          <a:p>
            <a:pPr>
              <a:defRPr/>
            </a:pPr>
            <a:r>
              <a:rPr lang="sl-SI" sz="1100" dirty="0">
                <a:solidFill>
                  <a:prstClr val="white"/>
                </a:solidFill>
                <a:cs typeface="Calibri" panose="020F0502020204030204" pitchFamily="34" charset="0"/>
              </a:rPr>
              <a:t>Izvajanje Pariškega sporazuma, vlaganje v energetski prehod in obnovljive vire ter boj proti podnebnim spremembah.</a:t>
            </a:r>
            <a:endParaRPr lang="ru-RU" sz="1100" dirty="0">
              <a:solidFill>
                <a:prstClr val="white"/>
              </a:solidFill>
              <a:cs typeface="Calibri" panose="020F0502020204030204" pitchFamily="34" charset="0"/>
            </a:endParaRPr>
          </a:p>
        </p:txBody>
      </p:sp>
      <p:grpSp>
        <p:nvGrpSpPr>
          <p:cNvPr id="30" name="Group 31"/>
          <p:cNvGrpSpPr/>
          <p:nvPr/>
        </p:nvGrpSpPr>
        <p:grpSpPr>
          <a:xfrm>
            <a:off x="2146944" y="4747259"/>
            <a:ext cx="3052763" cy="1190625"/>
            <a:chOff x="2198688" y="4672013"/>
            <a:chExt cx="3052763" cy="1190625"/>
          </a:xfrm>
          <a:solidFill>
            <a:srgbClr val="39C3DF"/>
          </a:solidFill>
          <a:effectLst/>
        </p:grpSpPr>
        <p:sp>
          <p:nvSpPr>
            <p:cNvPr id="31" name="Freeform 10"/>
            <p:cNvSpPr>
              <a:spLocks/>
            </p:cNvSpPr>
            <p:nvPr/>
          </p:nvSpPr>
          <p:spPr bwMode="auto">
            <a:xfrm>
              <a:off x="2903538" y="4672013"/>
              <a:ext cx="2347913" cy="1190625"/>
            </a:xfrm>
            <a:custGeom>
              <a:avLst/>
              <a:gdLst>
                <a:gd name="T0" fmla="*/ 3 w 616"/>
                <a:gd name="T1" fmla="*/ 0 h 312"/>
                <a:gd name="T2" fmla="*/ 40 w 616"/>
                <a:gd name="T3" fmla="*/ 72 h 312"/>
                <a:gd name="T4" fmla="*/ 17 w 616"/>
                <a:gd name="T5" fmla="*/ 136 h 312"/>
                <a:gd name="T6" fmla="*/ 9 w 616"/>
                <a:gd name="T7" fmla="*/ 144 h 312"/>
                <a:gd name="T8" fmla="*/ 22 w 616"/>
                <a:gd name="T9" fmla="*/ 154 h 312"/>
                <a:gd name="T10" fmla="*/ 49 w 616"/>
                <a:gd name="T11" fmla="*/ 219 h 312"/>
                <a:gd name="T12" fmla="*/ 8 w 616"/>
                <a:gd name="T13" fmla="*/ 307 h 312"/>
                <a:gd name="T14" fmla="*/ 0 w 616"/>
                <a:gd name="T15" fmla="*/ 312 h 312"/>
                <a:gd name="T16" fmla="*/ 572 w 616"/>
                <a:gd name="T17" fmla="*/ 312 h 312"/>
                <a:gd name="T18" fmla="*/ 616 w 616"/>
                <a:gd name="T19" fmla="*/ 268 h 312"/>
                <a:gd name="T20" fmla="*/ 616 w 616"/>
                <a:gd name="T21" fmla="*/ 44 h 312"/>
                <a:gd name="T22" fmla="*/ 572 w 616"/>
                <a:gd name="T23" fmla="*/ 0 h 312"/>
                <a:gd name="T24" fmla="*/ 3 w 616"/>
                <a:gd name="T25"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6" h="312">
                  <a:moveTo>
                    <a:pt x="3" y="0"/>
                  </a:moveTo>
                  <a:cubicBezTo>
                    <a:pt x="27" y="17"/>
                    <a:pt x="40" y="42"/>
                    <a:pt x="40" y="72"/>
                  </a:cubicBezTo>
                  <a:cubicBezTo>
                    <a:pt x="40" y="97"/>
                    <a:pt x="32" y="119"/>
                    <a:pt x="17" y="136"/>
                  </a:cubicBezTo>
                  <a:cubicBezTo>
                    <a:pt x="14" y="139"/>
                    <a:pt x="12" y="142"/>
                    <a:pt x="9" y="144"/>
                  </a:cubicBezTo>
                  <a:cubicBezTo>
                    <a:pt x="14" y="147"/>
                    <a:pt x="18" y="150"/>
                    <a:pt x="22" y="154"/>
                  </a:cubicBezTo>
                  <a:cubicBezTo>
                    <a:pt x="40" y="171"/>
                    <a:pt x="49" y="193"/>
                    <a:pt x="49" y="219"/>
                  </a:cubicBezTo>
                  <a:cubicBezTo>
                    <a:pt x="49" y="256"/>
                    <a:pt x="35" y="286"/>
                    <a:pt x="8" y="307"/>
                  </a:cubicBezTo>
                  <a:cubicBezTo>
                    <a:pt x="5" y="308"/>
                    <a:pt x="3" y="310"/>
                    <a:pt x="0" y="312"/>
                  </a:cubicBezTo>
                  <a:cubicBezTo>
                    <a:pt x="572" y="312"/>
                    <a:pt x="572" y="312"/>
                    <a:pt x="572" y="312"/>
                  </a:cubicBezTo>
                  <a:cubicBezTo>
                    <a:pt x="596" y="312"/>
                    <a:pt x="616" y="292"/>
                    <a:pt x="616" y="268"/>
                  </a:cubicBezTo>
                  <a:cubicBezTo>
                    <a:pt x="616" y="44"/>
                    <a:pt x="616" y="44"/>
                    <a:pt x="616" y="44"/>
                  </a:cubicBezTo>
                  <a:cubicBezTo>
                    <a:pt x="616" y="20"/>
                    <a:pt x="596" y="0"/>
                    <a:pt x="572" y="0"/>
                  </a:cubicBez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dirty="0">
                <a:solidFill>
                  <a:srgbClr val="414042"/>
                </a:solidFill>
                <a:latin typeface="Open Sans"/>
              </a:endParaRPr>
            </a:p>
          </p:txBody>
        </p:sp>
        <p:sp>
          <p:nvSpPr>
            <p:cNvPr id="32" name="Freeform 11"/>
            <p:cNvSpPr>
              <a:spLocks/>
            </p:cNvSpPr>
            <p:nvPr/>
          </p:nvSpPr>
          <p:spPr bwMode="auto">
            <a:xfrm>
              <a:off x="2198688" y="4672013"/>
              <a:ext cx="800100" cy="1190625"/>
            </a:xfrm>
            <a:custGeom>
              <a:avLst/>
              <a:gdLst>
                <a:gd name="T0" fmla="*/ 201 w 210"/>
                <a:gd name="T1" fmla="*/ 72 h 312"/>
                <a:gd name="T2" fmla="*/ 184 w 210"/>
                <a:gd name="T3" fmla="*/ 121 h 312"/>
                <a:gd name="T4" fmla="*/ 135 w 210"/>
                <a:gd name="T5" fmla="*/ 148 h 312"/>
                <a:gd name="T6" fmla="*/ 135 w 210"/>
                <a:gd name="T7" fmla="*/ 149 h 312"/>
                <a:gd name="T8" fmla="*/ 191 w 210"/>
                <a:gd name="T9" fmla="*/ 172 h 312"/>
                <a:gd name="T10" fmla="*/ 210 w 210"/>
                <a:gd name="T11" fmla="*/ 219 h 312"/>
                <a:gd name="T12" fmla="*/ 178 w 210"/>
                <a:gd name="T13" fmla="*/ 288 h 312"/>
                <a:gd name="T14" fmla="*/ 87 w 210"/>
                <a:gd name="T15" fmla="*/ 312 h 312"/>
                <a:gd name="T16" fmla="*/ 0 w 210"/>
                <a:gd name="T17" fmla="*/ 296 h 312"/>
                <a:gd name="T18" fmla="*/ 0 w 210"/>
                <a:gd name="T19" fmla="*/ 241 h 312"/>
                <a:gd name="T20" fmla="*/ 38 w 210"/>
                <a:gd name="T21" fmla="*/ 255 h 312"/>
                <a:gd name="T22" fmla="*/ 80 w 210"/>
                <a:gd name="T23" fmla="*/ 261 h 312"/>
                <a:gd name="T24" fmla="*/ 127 w 210"/>
                <a:gd name="T25" fmla="*/ 250 h 312"/>
                <a:gd name="T26" fmla="*/ 142 w 210"/>
                <a:gd name="T27" fmla="*/ 216 h 312"/>
                <a:gd name="T28" fmla="*/ 125 w 210"/>
                <a:gd name="T29" fmla="*/ 185 h 312"/>
                <a:gd name="T30" fmla="*/ 69 w 210"/>
                <a:gd name="T31" fmla="*/ 176 h 312"/>
                <a:gd name="T32" fmla="*/ 46 w 210"/>
                <a:gd name="T33" fmla="*/ 176 h 312"/>
                <a:gd name="T34" fmla="*/ 46 w 210"/>
                <a:gd name="T35" fmla="*/ 127 h 312"/>
                <a:gd name="T36" fmla="*/ 70 w 210"/>
                <a:gd name="T37" fmla="*/ 127 h 312"/>
                <a:gd name="T38" fmla="*/ 121 w 210"/>
                <a:gd name="T39" fmla="*/ 118 h 312"/>
                <a:gd name="T40" fmla="*/ 138 w 210"/>
                <a:gd name="T41" fmla="*/ 86 h 312"/>
                <a:gd name="T42" fmla="*/ 95 w 210"/>
                <a:gd name="T43" fmla="*/ 52 h 312"/>
                <a:gd name="T44" fmla="*/ 64 w 210"/>
                <a:gd name="T45" fmla="*/ 57 h 312"/>
                <a:gd name="T46" fmla="*/ 30 w 210"/>
                <a:gd name="T47" fmla="*/ 74 h 312"/>
                <a:gd name="T48" fmla="*/ 0 w 210"/>
                <a:gd name="T49" fmla="*/ 30 h 312"/>
                <a:gd name="T50" fmla="*/ 99 w 210"/>
                <a:gd name="T51" fmla="*/ 0 h 312"/>
                <a:gd name="T52" fmla="*/ 174 w 210"/>
                <a:gd name="T53" fmla="*/ 19 h 312"/>
                <a:gd name="T54" fmla="*/ 201 w 210"/>
                <a:gd name="T55" fmla="*/ 7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0" h="312">
                  <a:moveTo>
                    <a:pt x="201" y="72"/>
                  </a:moveTo>
                  <a:cubicBezTo>
                    <a:pt x="201" y="91"/>
                    <a:pt x="195" y="107"/>
                    <a:pt x="184" y="121"/>
                  </a:cubicBezTo>
                  <a:cubicBezTo>
                    <a:pt x="172" y="134"/>
                    <a:pt x="156" y="143"/>
                    <a:pt x="135" y="148"/>
                  </a:cubicBezTo>
                  <a:cubicBezTo>
                    <a:pt x="135" y="149"/>
                    <a:pt x="135" y="149"/>
                    <a:pt x="135" y="149"/>
                  </a:cubicBezTo>
                  <a:cubicBezTo>
                    <a:pt x="160" y="152"/>
                    <a:pt x="178" y="160"/>
                    <a:pt x="191" y="172"/>
                  </a:cubicBezTo>
                  <a:cubicBezTo>
                    <a:pt x="203" y="183"/>
                    <a:pt x="210" y="199"/>
                    <a:pt x="210" y="219"/>
                  </a:cubicBezTo>
                  <a:cubicBezTo>
                    <a:pt x="210" y="249"/>
                    <a:pt x="199" y="271"/>
                    <a:pt x="178" y="288"/>
                  </a:cubicBezTo>
                  <a:cubicBezTo>
                    <a:pt x="157" y="304"/>
                    <a:pt x="127" y="312"/>
                    <a:pt x="87" y="312"/>
                  </a:cubicBezTo>
                  <a:cubicBezTo>
                    <a:pt x="54" y="312"/>
                    <a:pt x="25" y="306"/>
                    <a:pt x="0" y="296"/>
                  </a:cubicBezTo>
                  <a:cubicBezTo>
                    <a:pt x="0" y="241"/>
                    <a:pt x="0" y="241"/>
                    <a:pt x="0" y="241"/>
                  </a:cubicBezTo>
                  <a:cubicBezTo>
                    <a:pt x="11" y="247"/>
                    <a:pt x="24" y="252"/>
                    <a:pt x="38" y="255"/>
                  </a:cubicBezTo>
                  <a:cubicBezTo>
                    <a:pt x="53" y="259"/>
                    <a:pt x="67" y="261"/>
                    <a:pt x="80" y="261"/>
                  </a:cubicBezTo>
                  <a:cubicBezTo>
                    <a:pt x="102" y="261"/>
                    <a:pt x="117" y="257"/>
                    <a:pt x="127" y="250"/>
                  </a:cubicBezTo>
                  <a:cubicBezTo>
                    <a:pt x="137" y="243"/>
                    <a:pt x="142" y="232"/>
                    <a:pt x="142" y="216"/>
                  </a:cubicBezTo>
                  <a:cubicBezTo>
                    <a:pt x="142" y="201"/>
                    <a:pt x="137" y="191"/>
                    <a:pt x="125" y="185"/>
                  </a:cubicBezTo>
                  <a:cubicBezTo>
                    <a:pt x="113" y="179"/>
                    <a:pt x="95" y="176"/>
                    <a:pt x="69" y="176"/>
                  </a:cubicBezTo>
                  <a:cubicBezTo>
                    <a:pt x="46" y="176"/>
                    <a:pt x="46" y="176"/>
                    <a:pt x="46" y="176"/>
                  </a:cubicBezTo>
                  <a:cubicBezTo>
                    <a:pt x="46" y="127"/>
                    <a:pt x="46" y="127"/>
                    <a:pt x="46" y="127"/>
                  </a:cubicBezTo>
                  <a:cubicBezTo>
                    <a:pt x="70" y="127"/>
                    <a:pt x="70" y="127"/>
                    <a:pt x="70" y="127"/>
                  </a:cubicBezTo>
                  <a:cubicBezTo>
                    <a:pt x="93" y="127"/>
                    <a:pt x="111" y="124"/>
                    <a:pt x="121" y="118"/>
                  </a:cubicBezTo>
                  <a:cubicBezTo>
                    <a:pt x="132" y="112"/>
                    <a:pt x="138" y="101"/>
                    <a:pt x="138" y="86"/>
                  </a:cubicBezTo>
                  <a:cubicBezTo>
                    <a:pt x="138" y="63"/>
                    <a:pt x="123" y="52"/>
                    <a:pt x="95" y="52"/>
                  </a:cubicBezTo>
                  <a:cubicBezTo>
                    <a:pt x="85" y="52"/>
                    <a:pt x="74" y="53"/>
                    <a:pt x="64" y="57"/>
                  </a:cubicBezTo>
                  <a:cubicBezTo>
                    <a:pt x="54" y="60"/>
                    <a:pt x="42" y="66"/>
                    <a:pt x="30" y="74"/>
                  </a:cubicBezTo>
                  <a:cubicBezTo>
                    <a:pt x="0" y="30"/>
                    <a:pt x="0" y="30"/>
                    <a:pt x="0" y="30"/>
                  </a:cubicBezTo>
                  <a:cubicBezTo>
                    <a:pt x="28" y="10"/>
                    <a:pt x="61" y="0"/>
                    <a:pt x="99" y="0"/>
                  </a:cubicBezTo>
                  <a:cubicBezTo>
                    <a:pt x="131" y="0"/>
                    <a:pt x="155" y="6"/>
                    <a:pt x="174" y="19"/>
                  </a:cubicBezTo>
                  <a:cubicBezTo>
                    <a:pt x="192" y="32"/>
                    <a:pt x="201" y="49"/>
                    <a:pt x="201"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a:solidFill>
                  <a:srgbClr val="414042"/>
                </a:solidFill>
                <a:latin typeface="Open Sans"/>
              </a:endParaRPr>
            </a:p>
          </p:txBody>
        </p:sp>
      </p:grpSp>
      <p:sp>
        <p:nvSpPr>
          <p:cNvPr id="33" name="Rectangle 23"/>
          <p:cNvSpPr>
            <a:spLocks noChangeArrowheads="1"/>
          </p:cNvSpPr>
          <p:nvPr/>
        </p:nvSpPr>
        <p:spPr bwMode="auto">
          <a:xfrm>
            <a:off x="3242463" y="4806078"/>
            <a:ext cx="18554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sl-SI" altLang="ru-RU" sz="1200" b="1" dirty="0">
                <a:solidFill>
                  <a:prstClr val="white"/>
                </a:solidFill>
                <a:latin typeface="Calibri" panose="020F0502020204030204" pitchFamily="34" charset="0"/>
                <a:cs typeface="Calibri" panose="020F0502020204030204" pitchFamily="34" charset="0"/>
              </a:rPr>
              <a:t>BOLJ POVEZANA EVROPA Z </a:t>
            </a:r>
          </a:p>
          <a:p>
            <a:pPr>
              <a:defRPr/>
            </a:pPr>
            <a:r>
              <a:rPr lang="sl-SI" altLang="ru-RU" sz="1200" b="1" dirty="0">
                <a:solidFill>
                  <a:prstClr val="white"/>
                </a:solidFill>
                <a:latin typeface="Calibri" panose="020F0502020204030204" pitchFamily="34" charset="0"/>
                <a:cs typeface="Calibri" panose="020F0502020204030204" pitchFamily="34" charset="0"/>
              </a:rPr>
              <a:t>IZBOLJŠANJEM MOBILNOSTI</a:t>
            </a:r>
            <a:endParaRPr lang="ru-RU" altLang="ru-RU" sz="1200" dirty="0">
              <a:solidFill>
                <a:prstClr val="white"/>
              </a:solidFill>
              <a:latin typeface="Calibri" panose="020F0502020204030204" pitchFamily="34" charset="0"/>
              <a:cs typeface="Calibri" panose="020F0502020204030204" pitchFamily="34" charset="0"/>
            </a:endParaRPr>
          </a:p>
        </p:txBody>
      </p:sp>
      <p:sp>
        <p:nvSpPr>
          <p:cNvPr id="34" name="TextBox 44"/>
          <p:cNvSpPr txBox="1"/>
          <p:nvPr/>
        </p:nvSpPr>
        <p:spPr>
          <a:xfrm>
            <a:off x="3176771" y="5227789"/>
            <a:ext cx="1501775" cy="600164"/>
          </a:xfrm>
          <a:prstGeom prst="rect">
            <a:avLst/>
          </a:prstGeom>
          <a:noFill/>
        </p:spPr>
        <p:txBody>
          <a:bodyPr wrap="square" rtlCol="0">
            <a:spAutoFit/>
          </a:bodyPr>
          <a:lstStyle/>
          <a:p>
            <a:pPr>
              <a:defRPr/>
            </a:pPr>
            <a:r>
              <a:rPr lang="sl-SI" sz="1100" dirty="0">
                <a:solidFill>
                  <a:prstClr val="white"/>
                </a:solidFill>
                <a:cs typeface="Calibri" panose="020F0502020204030204" pitchFamily="34" charset="0"/>
              </a:rPr>
              <a:t>Strateška prometna omrežja. Trajnostna in pametna Evropa.</a:t>
            </a:r>
            <a:endParaRPr lang="ru-RU" sz="1100" dirty="0">
              <a:solidFill>
                <a:prstClr val="white"/>
              </a:solidFill>
              <a:cs typeface="Calibri" panose="020F0502020204030204" pitchFamily="34" charset="0"/>
            </a:endParaRPr>
          </a:p>
        </p:txBody>
      </p:sp>
      <p:grpSp>
        <p:nvGrpSpPr>
          <p:cNvPr id="35" name="Group 32"/>
          <p:cNvGrpSpPr/>
          <p:nvPr/>
        </p:nvGrpSpPr>
        <p:grpSpPr>
          <a:xfrm>
            <a:off x="6645752" y="1279551"/>
            <a:ext cx="3383595" cy="1334218"/>
            <a:chOff x="6802438" y="1016001"/>
            <a:chExt cx="3376612" cy="1190625"/>
          </a:xfrm>
          <a:solidFill>
            <a:srgbClr val="808AA2"/>
          </a:solidFill>
          <a:effectLst/>
        </p:grpSpPr>
        <p:sp>
          <p:nvSpPr>
            <p:cNvPr id="36" name="Freeform 12"/>
            <p:cNvSpPr>
              <a:spLocks noEditPoints="1"/>
            </p:cNvSpPr>
            <p:nvPr/>
          </p:nvSpPr>
          <p:spPr bwMode="auto">
            <a:xfrm>
              <a:off x="6802438" y="1016001"/>
              <a:ext cx="895350" cy="1190625"/>
            </a:xfrm>
            <a:custGeom>
              <a:avLst/>
              <a:gdLst>
                <a:gd name="T0" fmla="*/ 235 w 235"/>
                <a:gd name="T1" fmla="*/ 247 h 312"/>
                <a:gd name="T2" fmla="*/ 197 w 235"/>
                <a:gd name="T3" fmla="*/ 247 h 312"/>
                <a:gd name="T4" fmla="*/ 197 w 235"/>
                <a:gd name="T5" fmla="*/ 312 h 312"/>
                <a:gd name="T6" fmla="*/ 133 w 235"/>
                <a:gd name="T7" fmla="*/ 312 h 312"/>
                <a:gd name="T8" fmla="*/ 133 w 235"/>
                <a:gd name="T9" fmla="*/ 247 h 312"/>
                <a:gd name="T10" fmla="*/ 0 w 235"/>
                <a:gd name="T11" fmla="*/ 247 h 312"/>
                <a:gd name="T12" fmla="*/ 0 w 235"/>
                <a:gd name="T13" fmla="*/ 202 h 312"/>
                <a:gd name="T14" fmla="*/ 136 w 235"/>
                <a:gd name="T15" fmla="*/ 0 h 312"/>
                <a:gd name="T16" fmla="*/ 197 w 235"/>
                <a:gd name="T17" fmla="*/ 0 h 312"/>
                <a:gd name="T18" fmla="*/ 197 w 235"/>
                <a:gd name="T19" fmla="*/ 196 h 312"/>
                <a:gd name="T20" fmla="*/ 235 w 235"/>
                <a:gd name="T21" fmla="*/ 196 h 312"/>
                <a:gd name="T22" fmla="*/ 235 w 235"/>
                <a:gd name="T23" fmla="*/ 247 h 312"/>
                <a:gd name="T24" fmla="*/ 133 w 235"/>
                <a:gd name="T25" fmla="*/ 196 h 312"/>
                <a:gd name="T26" fmla="*/ 133 w 235"/>
                <a:gd name="T27" fmla="*/ 143 h 312"/>
                <a:gd name="T28" fmla="*/ 134 w 235"/>
                <a:gd name="T29" fmla="*/ 105 h 312"/>
                <a:gd name="T30" fmla="*/ 135 w 235"/>
                <a:gd name="T31" fmla="*/ 76 h 312"/>
                <a:gd name="T32" fmla="*/ 134 w 235"/>
                <a:gd name="T33" fmla="*/ 76 h 312"/>
                <a:gd name="T34" fmla="*/ 115 w 235"/>
                <a:gd name="T35" fmla="*/ 110 h 312"/>
                <a:gd name="T36" fmla="*/ 58 w 235"/>
                <a:gd name="T37" fmla="*/ 196 h 312"/>
                <a:gd name="T38" fmla="*/ 133 w 235"/>
                <a:gd name="T39" fmla="*/ 19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 h="312">
                  <a:moveTo>
                    <a:pt x="235" y="247"/>
                  </a:moveTo>
                  <a:cubicBezTo>
                    <a:pt x="197" y="247"/>
                    <a:pt x="197" y="247"/>
                    <a:pt x="197" y="247"/>
                  </a:cubicBezTo>
                  <a:cubicBezTo>
                    <a:pt x="197" y="312"/>
                    <a:pt x="197" y="312"/>
                    <a:pt x="197" y="312"/>
                  </a:cubicBezTo>
                  <a:cubicBezTo>
                    <a:pt x="133" y="312"/>
                    <a:pt x="133" y="312"/>
                    <a:pt x="133" y="312"/>
                  </a:cubicBezTo>
                  <a:cubicBezTo>
                    <a:pt x="133" y="247"/>
                    <a:pt x="133" y="247"/>
                    <a:pt x="133" y="247"/>
                  </a:cubicBezTo>
                  <a:cubicBezTo>
                    <a:pt x="0" y="247"/>
                    <a:pt x="0" y="247"/>
                    <a:pt x="0" y="247"/>
                  </a:cubicBezTo>
                  <a:cubicBezTo>
                    <a:pt x="0" y="202"/>
                    <a:pt x="0" y="202"/>
                    <a:pt x="0" y="202"/>
                  </a:cubicBezTo>
                  <a:cubicBezTo>
                    <a:pt x="136" y="0"/>
                    <a:pt x="136" y="0"/>
                    <a:pt x="136" y="0"/>
                  </a:cubicBezTo>
                  <a:cubicBezTo>
                    <a:pt x="197" y="0"/>
                    <a:pt x="197" y="0"/>
                    <a:pt x="197" y="0"/>
                  </a:cubicBezTo>
                  <a:cubicBezTo>
                    <a:pt x="197" y="196"/>
                    <a:pt x="197" y="196"/>
                    <a:pt x="197" y="196"/>
                  </a:cubicBezTo>
                  <a:cubicBezTo>
                    <a:pt x="235" y="196"/>
                    <a:pt x="235" y="196"/>
                    <a:pt x="235" y="196"/>
                  </a:cubicBezTo>
                  <a:lnTo>
                    <a:pt x="235" y="247"/>
                  </a:lnTo>
                  <a:close/>
                  <a:moveTo>
                    <a:pt x="133" y="196"/>
                  </a:moveTo>
                  <a:cubicBezTo>
                    <a:pt x="133" y="143"/>
                    <a:pt x="133" y="143"/>
                    <a:pt x="133" y="143"/>
                  </a:cubicBezTo>
                  <a:cubicBezTo>
                    <a:pt x="133" y="134"/>
                    <a:pt x="133" y="122"/>
                    <a:pt x="134" y="105"/>
                  </a:cubicBezTo>
                  <a:cubicBezTo>
                    <a:pt x="134" y="88"/>
                    <a:pt x="135" y="78"/>
                    <a:pt x="135" y="76"/>
                  </a:cubicBezTo>
                  <a:cubicBezTo>
                    <a:pt x="134" y="76"/>
                    <a:pt x="134" y="76"/>
                    <a:pt x="134" y="76"/>
                  </a:cubicBezTo>
                  <a:cubicBezTo>
                    <a:pt x="128" y="87"/>
                    <a:pt x="122" y="99"/>
                    <a:pt x="115" y="110"/>
                  </a:cubicBezTo>
                  <a:cubicBezTo>
                    <a:pt x="58" y="196"/>
                    <a:pt x="58" y="196"/>
                    <a:pt x="58" y="196"/>
                  </a:cubicBezTo>
                  <a:lnTo>
                    <a:pt x="133"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a:solidFill>
                  <a:srgbClr val="414042"/>
                </a:solidFill>
                <a:latin typeface="Open Sans"/>
              </a:endParaRPr>
            </a:p>
          </p:txBody>
        </p:sp>
        <p:sp>
          <p:nvSpPr>
            <p:cNvPr id="37" name="Freeform 13"/>
            <p:cNvSpPr>
              <a:spLocks/>
            </p:cNvSpPr>
            <p:nvPr/>
          </p:nvSpPr>
          <p:spPr bwMode="auto">
            <a:xfrm>
              <a:off x="7645400" y="1016001"/>
              <a:ext cx="2533650" cy="1190625"/>
            </a:xfrm>
            <a:custGeom>
              <a:avLst/>
              <a:gdLst>
                <a:gd name="T0" fmla="*/ 0 w 665"/>
                <a:gd name="T1" fmla="*/ 0 h 312"/>
                <a:gd name="T2" fmla="*/ 0 w 665"/>
                <a:gd name="T3" fmla="*/ 172 h 312"/>
                <a:gd name="T4" fmla="*/ 38 w 665"/>
                <a:gd name="T5" fmla="*/ 172 h 312"/>
                <a:gd name="T6" fmla="*/ 38 w 665"/>
                <a:gd name="T7" fmla="*/ 271 h 312"/>
                <a:gd name="T8" fmla="*/ 0 w 665"/>
                <a:gd name="T9" fmla="*/ 271 h 312"/>
                <a:gd name="T10" fmla="*/ 0 w 665"/>
                <a:gd name="T11" fmla="*/ 312 h 312"/>
                <a:gd name="T12" fmla="*/ 621 w 665"/>
                <a:gd name="T13" fmla="*/ 312 h 312"/>
                <a:gd name="T14" fmla="*/ 665 w 665"/>
                <a:gd name="T15" fmla="*/ 268 h 312"/>
                <a:gd name="T16" fmla="*/ 665 w 665"/>
                <a:gd name="T17" fmla="*/ 44 h 312"/>
                <a:gd name="T18" fmla="*/ 621 w 665"/>
                <a:gd name="T19" fmla="*/ 0 h 312"/>
                <a:gd name="T20" fmla="*/ 0 w 665"/>
                <a:gd name="T21"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5" h="312">
                  <a:moveTo>
                    <a:pt x="0" y="0"/>
                  </a:moveTo>
                  <a:cubicBezTo>
                    <a:pt x="0" y="172"/>
                    <a:pt x="0" y="172"/>
                    <a:pt x="0" y="172"/>
                  </a:cubicBezTo>
                  <a:cubicBezTo>
                    <a:pt x="38" y="172"/>
                    <a:pt x="38" y="172"/>
                    <a:pt x="38" y="172"/>
                  </a:cubicBezTo>
                  <a:cubicBezTo>
                    <a:pt x="38" y="271"/>
                    <a:pt x="38" y="271"/>
                    <a:pt x="38" y="271"/>
                  </a:cubicBezTo>
                  <a:cubicBezTo>
                    <a:pt x="0" y="271"/>
                    <a:pt x="0" y="271"/>
                    <a:pt x="0" y="271"/>
                  </a:cubicBezTo>
                  <a:cubicBezTo>
                    <a:pt x="0" y="312"/>
                    <a:pt x="0" y="312"/>
                    <a:pt x="0" y="312"/>
                  </a:cubicBezTo>
                  <a:cubicBezTo>
                    <a:pt x="621" y="312"/>
                    <a:pt x="621" y="312"/>
                    <a:pt x="621" y="312"/>
                  </a:cubicBezTo>
                  <a:cubicBezTo>
                    <a:pt x="645" y="312"/>
                    <a:pt x="665" y="292"/>
                    <a:pt x="665" y="268"/>
                  </a:cubicBezTo>
                  <a:cubicBezTo>
                    <a:pt x="665" y="44"/>
                    <a:pt x="665" y="44"/>
                    <a:pt x="665" y="44"/>
                  </a:cubicBezTo>
                  <a:cubicBezTo>
                    <a:pt x="665" y="20"/>
                    <a:pt x="645" y="0"/>
                    <a:pt x="62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a:solidFill>
                  <a:srgbClr val="414042"/>
                </a:solidFill>
                <a:latin typeface="Open Sans"/>
              </a:endParaRPr>
            </a:p>
          </p:txBody>
        </p:sp>
      </p:grpSp>
      <p:sp>
        <p:nvSpPr>
          <p:cNvPr id="38" name="Rectangle 18"/>
          <p:cNvSpPr>
            <a:spLocks noChangeArrowheads="1"/>
          </p:cNvSpPr>
          <p:nvPr/>
        </p:nvSpPr>
        <p:spPr bwMode="auto">
          <a:xfrm>
            <a:off x="7849185" y="1279550"/>
            <a:ext cx="17260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sl-SI" altLang="ru-RU" sz="1200" b="1" dirty="0">
                <a:solidFill>
                  <a:prstClr val="white"/>
                </a:solidFill>
                <a:latin typeface="Calibri" panose="020F0502020204030204" pitchFamily="34" charset="0"/>
                <a:cs typeface="Calibri" panose="020F0502020204030204" pitchFamily="34" charset="0"/>
              </a:rPr>
              <a:t>DRUŽBENA EVROPA Z</a:t>
            </a:r>
          </a:p>
          <a:p>
            <a:pPr>
              <a:defRPr/>
            </a:pPr>
            <a:r>
              <a:rPr lang="sl-SI" altLang="ru-RU" sz="1200" b="1" dirty="0">
                <a:solidFill>
                  <a:prstClr val="white"/>
                </a:solidFill>
                <a:latin typeface="Calibri" panose="020F0502020204030204" pitchFamily="34" charset="0"/>
                <a:cs typeface="Calibri" panose="020F0502020204030204" pitchFamily="34" charset="0"/>
              </a:rPr>
              <a:t>IZVAJANJEM EVROPSKEGA</a:t>
            </a:r>
          </a:p>
          <a:p>
            <a:pPr>
              <a:defRPr/>
            </a:pPr>
            <a:r>
              <a:rPr lang="sl-SI" altLang="ru-RU" sz="1200" b="1" dirty="0">
                <a:solidFill>
                  <a:prstClr val="white"/>
                </a:solidFill>
                <a:latin typeface="Calibri" panose="020F0502020204030204" pitchFamily="34" charset="0"/>
                <a:cs typeface="Calibri" panose="020F0502020204030204" pitchFamily="34" charset="0"/>
              </a:rPr>
              <a:t>STEBRA PRAVIC</a:t>
            </a:r>
            <a:endParaRPr lang="ru-RU" altLang="ru-RU" sz="1200" dirty="0">
              <a:solidFill>
                <a:prstClr val="white"/>
              </a:solidFill>
              <a:latin typeface="Calibri" panose="020F0502020204030204" pitchFamily="34" charset="0"/>
              <a:cs typeface="Calibri" panose="020F0502020204030204" pitchFamily="34" charset="0"/>
            </a:endParaRPr>
          </a:p>
        </p:txBody>
      </p:sp>
      <p:sp>
        <p:nvSpPr>
          <p:cNvPr id="39" name="TextBox 45"/>
          <p:cNvSpPr txBox="1"/>
          <p:nvPr/>
        </p:nvSpPr>
        <p:spPr>
          <a:xfrm>
            <a:off x="7766008" y="1775604"/>
            <a:ext cx="2389188" cy="86177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l-SI" sz="1000" b="0" i="0" u="none" strike="noStrike" kern="0" cap="none" spc="0" normalizeH="0" baseline="0" noProof="0" dirty="0">
                <a:ln>
                  <a:noFill/>
                </a:ln>
                <a:solidFill>
                  <a:prstClr val="white"/>
                </a:solidFill>
                <a:effectLst/>
                <a:uLnTx/>
                <a:uFillTx/>
                <a:cs typeface="Calibri" panose="020F0502020204030204" pitchFamily="34" charset="0"/>
              </a:rPr>
              <a:t>Zagotavljanje podpore ustvarjanju kakovostnih zaposlitev, izobraževanju, spretnosti in znanja, socialni vključenosti in enakemu dostopu do zdravstvenega varstva</a:t>
            </a:r>
            <a:r>
              <a:rPr kumimoji="0" lang="sl-SI" sz="1000" b="0" i="0" u="none" strike="noStrike" kern="0" cap="none" spc="0" normalizeH="0" baseline="0" noProof="0" dirty="0">
                <a:ln>
                  <a:noFill/>
                </a:ln>
                <a:solidFill>
                  <a:prstClr val="white"/>
                </a:solidFill>
                <a:effectLst/>
                <a:uLnTx/>
                <a:uFillTx/>
              </a:rPr>
              <a:t>.</a:t>
            </a:r>
            <a:endParaRPr kumimoji="0" lang="ru-RU" sz="1000" b="0" i="0" u="none" strike="noStrike" kern="0" cap="none" spc="0" normalizeH="0" baseline="0" noProof="0" dirty="0">
              <a:ln>
                <a:noFill/>
              </a:ln>
              <a:solidFill>
                <a:prstClr val="white"/>
              </a:solidFill>
              <a:effectLst/>
              <a:uLnTx/>
              <a:uFillTx/>
            </a:endParaRPr>
          </a:p>
        </p:txBody>
      </p:sp>
      <p:grpSp>
        <p:nvGrpSpPr>
          <p:cNvPr id="40" name="Group 33"/>
          <p:cNvGrpSpPr/>
          <p:nvPr/>
        </p:nvGrpSpPr>
        <p:grpSpPr>
          <a:xfrm>
            <a:off x="6755922" y="3115499"/>
            <a:ext cx="3273425" cy="1190625"/>
            <a:chOff x="6905625" y="2836863"/>
            <a:chExt cx="3273425" cy="1190625"/>
          </a:xfrm>
          <a:solidFill>
            <a:srgbClr val="3AA457"/>
          </a:solidFill>
          <a:effectLst/>
        </p:grpSpPr>
        <p:sp>
          <p:nvSpPr>
            <p:cNvPr id="41" name="Freeform 14"/>
            <p:cNvSpPr>
              <a:spLocks/>
            </p:cNvSpPr>
            <p:nvPr/>
          </p:nvSpPr>
          <p:spPr bwMode="auto">
            <a:xfrm>
              <a:off x="6905625" y="2836863"/>
              <a:ext cx="785813" cy="1190625"/>
            </a:xfrm>
            <a:custGeom>
              <a:avLst/>
              <a:gdLst>
                <a:gd name="T0" fmla="*/ 108 w 206"/>
                <a:gd name="T1" fmla="*/ 111 h 312"/>
                <a:gd name="T2" fmla="*/ 179 w 206"/>
                <a:gd name="T3" fmla="*/ 136 h 312"/>
                <a:gd name="T4" fmla="*/ 206 w 206"/>
                <a:gd name="T5" fmla="*/ 205 h 312"/>
                <a:gd name="T6" fmla="*/ 174 w 206"/>
                <a:gd name="T7" fmla="*/ 284 h 312"/>
                <a:gd name="T8" fmla="*/ 83 w 206"/>
                <a:gd name="T9" fmla="*/ 312 h 312"/>
                <a:gd name="T10" fmla="*/ 0 w 206"/>
                <a:gd name="T11" fmla="*/ 295 h 312"/>
                <a:gd name="T12" fmla="*/ 0 w 206"/>
                <a:gd name="T13" fmla="*/ 239 h 312"/>
                <a:gd name="T14" fmla="*/ 39 w 206"/>
                <a:gd name="T15" fmla="*/ 254 h 312"/>
                <a:gd name="T16" fmla="*/ 80 w 206"/>
                <a:gd name="T17" fmla="*/ 259 h 312"/>
                <a:gd name="T18" fmla="*/ 140 w 206"/>
                <a:gd name="T19" fmla="*/ 210 h 312"/>
                <a:gd name="T20" fmla="*/ 78 w 206"/>
                <a:gd name="T21" fmla="*/ 164 h 312"/>
                <a:gd name="T22" fmla="*/ 54 w 206"/>
                <a:gd name="T23" fmla="*/ 166 h 312"/>
                <a:gd name="T24" fmla="*/ 32 w 206"/>
                <a:gd name="T25" fmla="*/ 171 h 312"/>
                <a:gd name="T26" fmla="*/ 6 w 206"/>
                <a:gd name="T27" fmla="*/ 157 h 312"/>
                <a:gd name="T28" fmla="*/ 18 w 206"/>
                <a:gd name="T29" fmla="*/ 0 h 312"/>
                <a:gd name="T30" fmla="*/ 184 w 206"/>
                <a:gd name="T31" fmla="*/ 0 h 312"/>
                <a:gd name="T32" fmla="*/ 184 w 206"/>
                <a:gd name="T33" fmla="*/ 55 h 312"/>
                <a:gd name="T34" fmla="*/ 75 w 206"/>
                <a:gd name="T35" fmla="*/ 55 h 312"/>
                <a:gd name="T36" fmla="*/ 69 w 206"/>
                <a:gd name="T37" fmla="*/ 116 h 312"/>
                <a:gd name="T38" fmla="*/ 76 w 206"/>
                <a:gd name="T39" fmla="*/ 114 h 312"/>
                <a:gd name="T40" fmla="*/ 108 w 206"/>
                <a:gd name="T41" fmla="*/ 11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6" h="312">
                  <a:moveTo>
                    <a:pt x="108" y="111"/>
                  </a:moveTo>
                  <a:cubicBezTo>
                    <a:pt x="138" y="111"/>
                    <a:pt x="161" y="120"/>
                    <a:pt x="179" y="136"/>
                  </a:cubicBezTo>
                  <a:cubicBezTo>
                    <a:pt x="197" y="153"/>
                    <a:pt x="206" y="176"/>
                    <a:pt x="206" y="205"/>
                  </a:cubicBezTo>
                  <a:cubicBezTo>
                    <a:pt x="206" y="239"/>
                    <a:pt x="195" y="266"/>
                    <a:pt x="174" y="284"/>
                  </a:cubicBezTo>
                  <a:cubicBezTo>
                    <a:pt x="153" y="303"/>
                    <a:pt x="122" y="312"/>
                    <a:pt x="83" y="312"/>
                  </a:cubicBezTo>
                  <a:cubicBezTo>
                    <a:pt x="49" y="312"/>
                    <a:pt x="21" y="307"/>
                    <a:pt x="0" y="295"/>
                  </a:cubicBezTo>
                  <a:cubicBezTo>
                    <a:pt x="0" y="239"/>
                    <a:pt x="0" y="239"/>
                    <a:pt x="0" y="239"/>
                  </a:cubicBezTo>
                  <a:cubicBezTo>
                    <a:pt x="11" y="245"/>
                    <a:pt x="24" y="250"/>
                    <a:pt x="39" y="254"/>
                  </a:cubicBezTo>
                  <a:cubicBezTo>
                    <a:pt x="53" y="257"/>
                    <a:pt x="67" y="259"/>
                    <a:pt x="80" y="259"/>
                  </a:cubicBezTo>
                  <a:cubicBezTo>
                    <a:pt x="120" y="259"/>
                    <a:pt x="140" y="243"/>
                    <a:pt x="140" y="210"/>
                  </a:cubicBezTo>
                  <a:cubicBezTo>
                    <a:pt x="140" y="179"/>
                    <a:pt x="119" y="164"/>
                    <a:pt x="78" y="164"/>
                  </a:cubicBezTo>
                  <a:cubicBezTo>
                    <a:pt x="71" y="164"/>
                    <a:pt x="63" y="165"/>
                    <a:pt x="54" y="166"/>
                  </a:cubicBezTo>
                  <a:cubicBezTo>
                    <a:pt x="45" y="168"/>
                    <a:pt x="37" y="169"/>
                    <a:pt x="32" y="171"/>
                  </a:cubicBezTo>
                  <a:cubicBezTo>
                    <a:pt x="6" y="157"/>
                    <a:pt x="6" y="157"/>
                    <a:pt x="6" y="157"/>
                  </a:cubicBezTo>
                  <a:cubicBezTo>
                    <a:pt x="18" y="0"/>
                    <a:pt x="18" y="0"/>
                    <a:pt x="18" y="0"/>
                  </a:cubicBezTo>
                  <a:cubicBezTo>
                    <a:pt x="184" y="0"/>
                    <a:pt x="184" y="0"/>
                    <a:pt x="184" y="0"/>
                  </a:cubicBezTo>
                  <a:cubicBezTo>
                    <a:pt x="184" y="55"/>
                    <a:pt x="184" y="55"/>
                    <a:pt x="184" y="55"/>
                  </a:cubicBezTo>
                  <a:cubicBezTo>
                    <a:pt x="75" y="55"/>
                    <a:pt x="75" y="55"/>
                    <a:pt x="75" y="55"/>
                  </a:cubicBezTo>
                  <a:cubicBezTo>
                    <a:pt x="69" y="116"/>
                    <a:pt x="69" y="116"/>
                    <a:pt x="69" y="116"/>
                  </a:cubicBezTo>
                  <a:cubicBezTo>
                    <a:pt x="76" y="114"/>
                    <a:pt x="76" y="114"/>
                    <a:pt x="76" y="114"/>
                  </a:cubicBezTo>
                  <a:cubicBezTo>
                    <a:pt x="85" y="112"/>
                    <a:pt x="95" y="111"/>
                    <a:pt x="108"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a:solidFill>
                  <a:srgbClr val="414042"/>
                </a:solidFill>
                <a:latin typeface="Open Sans"/>
              </a:endParaRPr>
            </a:p>
          </p:txBody>
        </p:sp>
        <p:sp>
          <p:nvSpPr>
            <p:cNvPr id="42" name="Freeform 15"/>
            <p:cNvSpPr>
              <a:spLocks/>
            </p:cNvSpPr>
            <p:nvPr/>
          </p:nvSpPr>
          <p:spPr bwMode="auto">
            <a:xfrm>
              <a:off x="7270750" y="2836863"/>
              <a:ext cx="2908300" cy="1190625"/>
            </a:xfrm>
            <a:custGeom>
              <a:avLst/>
              <a:gdLst>
                <a:gd name="T0" fmla="*/ 112 w 763"/>
                <a:gd name="T1" fmla="*/ 0 h 312"/>
                <a:gd name="T2" fmla="*/ 112 w 763"/>
                <a:gd name="T3" fmla="*/ 79 h 312"/>
                <a:gd name="T4" fmla="*/ 0 w 763"/>
                <a:gd name="T5" fmla="*/ 79 h 312"/>
                <a:gd name="T6" fmla="*/ 0 w 763"/>
                <a:gd name="T7" fmla="*/ 88 h 312"/>
                <a:gd name="T8" fmla="*/ 12 w 763"/>
                <a:gd name="T9" fmla="*/ 87 h 312"/>
                <a:gd name="T10" fmla="*/ 100 w 763"/>
                <a:gd name="T11" fmla="*/ 119 h 312"/>
                <a:gd name="T12" fmla="*/ 134 w 763"/>
                <a:gd name="T13" fmla="*/ 205 h 312"/>
                <a:gd name="T14" fmla="*/ 94 w 763"/>
                <a:gd name="T15" fmla="*/ 302 h 312"/>
                <a:gd name="T16" fmla="*/ 81 w 763"/>
                <a:gd name="T17" fmla="*/ 312 h 312"/>
                <a:gd name="T18" fmla="*/ 719 w 763"/>
                <a:gd name="T19" fmla="*/ 312 h 312"/>
                <a:gd name="T20" fmla="*/ 763 w 763"/>
                <a:gd name="T21" fmla="*/ 268 h 312"/>
                <a:gd name="T22" fmla="*/ 763 w 763"/>
                <a:gd name="T23" fmla="*/ 44 h 312"/>
                <a:gd name="T24" fmla="*/ 719 w 763"/>
                <a:gd name="T25" fmla="*/ 0 h 312"/>
                <a:gd name="T26" fmla="*/ 112 w 763"/>
                <a:gd name="T27"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3" h="312">
                  <a:moveTo>
                    <a:pt x="112" y="0"/>
                  </a:moveTo>
                  <a:cubicBezTo>
                    <a:pt x="112" y="79"/>
                    <a:pt x="112" y="79"/>
                    <a:pt x="112" y="79"/>
                  </a:cubicBezTo>
                  <a:cubicBezTo>
                    <a:pt x="0" y="79"/>
                    <a:pt x="0" y="79"/>
                    <a:pt x="0" y="79"/>
                  </a:cubicBezTo>
                  <a:cubicBezTo>
                    <a:pt x="0" y="88"/>
                    <a:pt x="0" y="88"/>
                    <a:pt x="0" y="88"/>
                  </a:cubicBezTo>
                  <a:cubicBezTo>
                    <a:pt x="4" y="87"/>
                    <a:pt x="8" y="87"/>
                    <a:pt x="12" y="87"/>
                  </a:cubicBezTo>
                  <a:cubicBezTo>
                    <a:pt x="48" y="87"/>
                    <a:pt x="77" y="98"/>
                    <a:pt x="100" y="119"/>
                  </a:cubicBezTo>
                  <a:cubicBezTo>
                    <a:pt x="122" y="140"/>
                    <a:pt x="134" y="169"/>
                    <a:pt x="134" y="205"/>
                  </a:cubicBezTo>
                  <a:cubicBezTo>
                    <a:pt x="134" y="246"/>
                    <a:pt x="120" y="279"/>
                    <a:pt x="94" y="302"/>
                  </a:cubicBezTo>
                  <a:cubicBezTo>
                    <a:pt x="89" y="306"/>
                    <a:pt x="85" y="309"/>
                    <a:pt x="81" y="312"/>
                  </a:cubicBezTo>
                  <a:cubicBezTo>
                    <a:pt x="719" y="312"/>
                    <a:pt x="719" y="312"/>
                    <a:pt x="719" y="312"/>
                  </a:cubicBezTo>
                  <a:cubicBezTo>
                    <a:pt x="743" y="312"/>
                    <a:pt x="763" y="292"/>
                    <a:pt x="763" y="268"/>
                  </a:cubicBezTo>
                  <a:cubicBezTo>
                    <a:pt x="763" y="44"/>
                    <a:pt x="763" y="44"/>
                    <a:pt x="763" y="44"/>
                  </a:cubicBezTo>
                  <a:cubicBezTo>
                    <a:pt x="763" y="20"/>
                    <a:pt x="743" y="0"/>
                    <a:pt x="719" y="0"/>
                  </a:cubicBezTo>
                  <a:lnTo>
                    <a:pt x="1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a:solidFill>
                  <a:srgbClr val="414042"/>
                </a:solidFill>
                <a:latin typeface="Open Sans"/>
              </a:endParaRPr>
            </a:p>
          </p:txBody>
        </p:sp>
      </p:grpSp>
      <p:sp>
        <p:nvSpPr>
          <p:cNvPr id="43" name="Rectangle 20"/>
          <p:cNvSpPr>
            <a:spLocks noChangeArrowheads="1"/>
          </p:cNvSpPr>
          <p:nvPr/>
        </p:nvSpPr>
        <p:spPr bwMode="auto">
          <a:xfrm>
            <a:off x="7875272" y="3138329"/>
            <a:ext cx="1461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sl-SI" altLang="ru-RU" sz="1200" b="1" dirty="0">
                <a:solidFill>
                  <a:prstClr val="white"/>
                </a:solidFill>
                <a:latin typeface="Calibri" panose="020F0502020204030204" pitchFamily="34" charset="0"/>
                <a:cs typeface="Calibri" panose="020F0502020204030204" pitchFamily="34" charset="0"/>
              </a:rPr>
              <a:t>EVROPA, </a:t>
            </a:r>
          </a:p>
          <a:p>
            <a:pPr>
              <a:defRPr/>
            </a:pPr>
            <a:r>
              <a:rPr lang="sl-SI" altLang="ru-RU" sz="1200" b="1" dirty="0">
                <a:solidFill>
                  <a:prstClr val="white"/>
                </a:solidFill>
                <a:latin typeface="Calibri" panose="020F0502020204030204" pitchFamily="34" charset="0"/>
                <a:cs typeface="Calibri" panose="020F0502020204030204" pitchFamily="34" charset="0"/>
              </a:rPr>
              <a:t>BLIŽJE DRŽAVLJANOM</a:t>
            </a:r>
            <a:endParaRPr lang="ru-RU" altLang="ru-RU" sz="1200" dirty="0">
              <a:solidFill>
                <a:prstClr val="white"/>
              </a:solidFill>
              <a:latin typeface="Calibri" panose="020F0502020204030204" pitchFamily="34" charset="0"/>
              <a:cs typeface="Calibri" panose="020F0502020204030204" pitchFamily="34" charset="0"/>
            </a:endParaRPr>
          </a:p>
        </p:txBody>
      </p:sp>
      <p:sp>
        <p:nvSpPr>
          <p:cNvPr id="44" name="TextBox 46"/>
          <p:cNvSpPr txBox="1"/>
          <p:nvPr/>
        </p:nvSpPr>
        <p:spPr>
          <a:xfrm>
            <a:off x="7806192" y="3507661"/>
            <a:ext cx="1501775" cy="769441"/>
          </a:xfrm>
          <a:prstGeom prst="rect">
            <a:avLst/>
          </a:prstGeom>
          <a:noFill/>
        </p:spPr>
        <p:txBody>
          <a:bodyPr wrap="square" rtlCol="0">
            <a:spAutoFit/>
          </a:bodyPr>
          <a:lstStyle/>
          <a:p>
            <a:pPr>
              <a:defRPr/>
            </a:pPr>
            <a:r>
              <a:rPr lang="sl-SI" sz="1100" dirty="0">
                <a:solidFill>
                  <a:prstClr val="white"/>
                </a:solidFill>
                <a:cs typeface="Calibri" panose="020F0502020204030204" pitchFamily="34" charset="0"/>
              </a:rPr>
              <a:t>Podpora lokalno vodenim strategijam in trajnostnemu razvoju mest v EU.</a:t>
            </a:r>
            <a:endParaRPr lang="ru-RU" sz="1100" dirty="0">
              <a:solidFill>
                <a:prstClr val="white"/>
              </a:solidFill>
              <a:cs typeface="Calibri" panose="020F0502020204030204" pitchFamily="34" charset="0"/>
            </a:endParaRPr>
          </a:p>
        </p:txBody>
      </p:sp>
      <p:grpSp>
        <p:nvGrpSpPr>
          <p:cNvPr id="45" name="Group 34"/>
          <p:cNvGrpSpPr/>
          <p:nvPr/>
        </p:nvGrpSpPr>
        <p:grpSpPr>
          <a:xfrm>
            <a:off x="6715919" y="4884605"/>
            <a:ext cx="3243262" cy="1190625"/>
            <a:chOff x="6935788" y="4667251"/>
            <a:chExt cx="3243262" cy="1190625"/>
          </a:xfrm>
          <a:solidFill>
            <a:srgbClr val="9EA983"/>
          </a:solidFill>
        </p:grpSpPr>
        <p:sp>
          <p:nvSpPr>
            <p:cNvPr id="46" name="Freeform 16"/>
            <p:cNvSpPr>
              <a:spLocks noEditPoints="1"/>
            </p:cNvSpPr>
            <p:nvPr/>
          </p:nvSpPr>
          <p:spPr bwMode="auto">
            <a:xfrm>
              <a:off x="6935788" y="4667251"/>
              <a:ext cx="819150" cy="1190625"/>
            </a:xfrm>
            <a:custGeom>
              <a:avLst/>
              <a:gdLst>
                <a:gd name="T0" fmla="*/ 0 w 215"/>
                <a:gd name="T1" fmla="*/ 179 h 312"/>
                <a:gd name="T2" fmla="*/ 38 w 215"/>
                <a:gd name="T3" fmla="*/ 44 h 312"/>
                <a:gd name="T4" fmla="*/ 152 w 215"/>
                <a:gd name="T5" fmla="*/ 0 h 312"/>
                <a:gd name="T6" fmla="*/ 193 w 215"/>
                <a:gd name="T7" fmla="*/ 3 h 312"/>
                <a:gd name="T8" fmla="*/ 193 w 215"/>
                <a:gd name="T9" fmla="*/ 55 h 312"/>
                <a:gd name="T10" fmla="*/ 156 w 215"/>
                <a:gd name="T11" fmla="*/ 50 h 312"/>
                <a:gd name="T12" fmla="*/ 102 w 215"/>
                <a:gd name="T13" fmla="*/ 60 h 312"/>
                <a:gd name="T14" fmla="*/ 71 w 215"/>
                <a:gd name="T15" fmla="*/ 90 h 312"/>
                <a:gd name="T16" fmla="*/ 59 w 215"/>
                <a:gd name="T17" fmla="*/ 146 h 312"/>
                <a:gd name="T18" fmla="*/ 62 w 215"/>
                <a:gd name="T19" fmla="*/ 146 h 312"/>
                <a:gd name="T20" fmla="*/ 128 w 215"/>
                <a:gd name="T21" fmla="*/ 110 h 312"/>
                <a:gd name="T22" fmla="*/ 191 w 215"/>
                <a:gd name="T23" fmla="*/ 136 h 312"/>
                <a:gd name="T24" fmla="*/ 215 w 215"/>
                <a:gd name="T25" fmla="*/ 207 h 312"/>
                <a:gd name="T26" fmla="*/ 187 w 215"/>
                <a:gd name="T27" fmla="*/ 284 h 312"/>
                <a:gd name="T28" fmla="*/ 111 w 215"/>
                <a:gd name="T29" fmla="*/ 312 h 312"/>
                <a:gd name="T30" fmla="*/ 52 w 215"/>
                <a:gd name="T31" fmla="*/ 296 h 312"/>
                <a:gd name="T32" fmla="*/ 13 w 215"/>
                <a:gd name="T33" fmla="*/ 251 h 312"/>
                <a:gd name="T34" fmla="*/ 0 w 215"/>
                <a:gd name="T35" fmla="*/ 179 h 312"/>
                <a:gd name="T36" fmla="*/ 110 w 215"/>
                <a:gd name="T37" fmla="*/ 261 h 312"/>
                <a:gd name="T38" fmla="*/ 141 w 215"/>
                <a:gd name="T39" fmla="*/ 247 h 312"/>
                <a:gd name="T40" fmla="*/ 152 w 215"/>
                <a:gd name="T41" fmla="*/ 207 h 312"/>
                <a:gd name="T42" fmla="*/ 142 w 215"/>
                <a:gd name="T43" fmla="*/ 172 h 312"/>
                <a:gd name="T44" fmla="*/ 111 w 215"/>
                <a:gd name="T45" fmla="*/ 159 h 312"/>
                <a:gd name="T46" fmla="*/ 77 w 215"/>
                <a:gd name="T47" fmla="*/ 172 h 312"/>
                <a:gd name="T48" fmla="*/ 64 w 215"/>
                <a:gd name="T49" fmla="*/ 202 h 312"/>
                <a:gd name="T50" fmla="*/ 77 w 215"/>
                <a:gd name="T51" fmla="*/ 244 h 312"/>
                <a:gd name="T52" fmla="*/ 110 w 215"/>
                <a:gd name="T53" fmla="*/ 26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5" h="312">
                  <a:moveTo>
                    <a:pt x="0" y="179"/>
                  </a:moveTo>
                  <a:cubicBezTo>
                    <a:pt x="0" y="118"/>
                    <a:pt x="12" y="74"/>
                    <a:pt x="38" y="44"/>
                  </a:cubicBezTo>
                  <a:cubicBezTo>
                    <a:pt x="63" y="15"/>
                    <a:pt x="101" y="0"/>
                    <a:pt x="152" y="0"/>
                  </a:cubicBezTo>
                  <a:cubicBezTo>
                    <a:pt x="170" y="0"/>
                    <a:pt x="183" y="1"/>
                    <a:pt x="193" y="3"/>
                  </a:cubicBezTo>
                  <a:cubicBezTo>
                    <a:pt x="193" y="55"/>
                    <a:pt x="193" y="55"/>
                    <a:pt x="193" y="55"/>
                  </a:cubicBezTo>
                  <a:cubicBezTo>
                    <a:pt x="181" y="52"/>
                    <a:pt x="169" y="50"/>
                    <a:pt x="156" y="50"/>
                  </a:cubicBezTo>
                  <a:cubicBezTo>
                    <a:pt x="134" y="50"/>
                    <a:pt x="116" y="54"/>
                    <a:pt x="102" y="60"/>
                  </a:cubicBezTo>
                  <a:cubicBezTo>
                    <a:pt x="88" y="67"/>
                    <a:pt x="78" y="77"/>
                    <a:pt x="71" y="90"/>
                  </a:cubicBezTo>
                  <a:cubicBezTo>
                    <a:pt x="64" y="103"/>
                    <a:pt x="60" y="122"/>
                    <a:pt x="59" y="146"/>
                  </a:cubicBezTo>
                  <a:cubicBezTo>
                    <a:pt x="62" y="146"/>
                    <a:pt x="62" y="146"/>
                    <a:pt x="62" y="146"/>
                  </a:cubicBezTo>
                  <a:cubicBezTo>
                    <a:pt x="75" y="122"/>
                    <a:pt x="97" y="110"/>
                    <a:pt x="128" y="110"/>
                  </a:cubicBezTo>
                  <a:cubicBezTo>
                    <a:pt x="155" y="110"/>
                    <a:pt x="176" y="119"/>
                    <a:pt x="191" y="136"/>
                  </a:cubicBezTo>
                  <a:cubicBezTo>
                    <a:pt x="207" y="153"/>
                    <a:pt x="215" y="176"/>
                    <a:pt x="215" y="207"/>
                  </a:cubicBezTo>
                  <a:cubicBezTo>
                    <a:pt x="215" y="239"/>
                    <a:pt x="205" y="265"/>
                    <a:pt x="187" y="284"/>
                  </a:cubicBezTo>
                  <a:cubicBezTo>
                    <a:pt x="169" y="303"/>
                    <a:pt x="143" y="312"/>
                    <a:pt x="111" y="312"/>
                  </a:cubicBezTo>
                  <a:cubicBezTo>
                    <a:pt x="88" y="312"/>
                    <a:pt x="69" y="307"/>
                    <a:pt x="52" y="296"/>
                  </a:cubicBezTo>
                  <a:cubicBezTo>
                    <a:pt x="35" y="286"/>
                    <a:pt x="22" y="271"/>
                    <a:pt x="13" y="251"/>
                  </a:cubicBezTo>
                  <a:cubicBezTo>
                    <a:pt x="4" y="231"/>
                    <a:pt x="0" y="207"/>
                    <a:pt x="0" y="179"/>
                  </a:cubicBezTo>
                  <a:close/>
                  <a:moveTo>
                    <a:pt x="110" y="261"/>
                  </a:moveTo>
                  <a:cubicBezTo>
                    <a:pt x="123" y="261"/>
                    <a:pt x="134" y="256"/>
                    <a:pt x="141" y="247"/>
                  </a:cubicBezTo>
                  <a:cubicBezTo>
                    <a:pt x="149" y="238"/>
                    <a:pt x="152" y="224"/>
                    <a:pt x="152" y="207"/>
                  </a:cubicBezTo>
                  <a:cubicBezTo>
                    <a:pt x="152" y="193"/>
                    <a:pt x="149" y="181"/>
                    <a:pt x="142" y="172"/>
                  </a:cubicBezTo>
                  <a:cubicBezTo>
                    <a:pt x="135" y="164"/>
                    <a:pt x="125" y="159"/>
                    <a:pt x="111" y="159"/>
                  </a:cubicBezTo>
                  <a:cubicBezTo>
                    <a:pt x="98" y="159"/>
                    <a:pt x="87" y="164"/>
                    <a:pt x="77" y="172"/>
                  </a:cubicBezTo>
                  <a:cubicBezTo>
                    <a:pt x="68" y="181"/>
                    <a:pt x="64" y="190"/>
                    <a:pt x="64" y="202"/>
                  </a:cubicBezTo>
                  <a:cubicBezTo>
                    <a:pt x="64" y="218"/>
                    <a:pt x="68" y="232"/>
                    <a:pt x="77" y="244"/>
                  </a:cubicBezTo>
                  <a:cubicBezTo>
                    <a:pt x="85" y="255"/>
                    <a:pt x="96" y="261"/>
                    <a:pt x="110"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414042"/>
                </a:solidFill>
                <a:effectLst/>
                <a:uLnTx/>
                <a:uFillTx/>
              </a:endParaRPr>
            </a:p>
          </p:txBody>
        </p:sp>
        <p:sp>
          <p:nvSpPr>
            <p:cNvPr id="47" name="Freeform 17"/>
            <p:cNvSpPr>
              <a:spLocks/>
            </p:cNvSpPr>
            <p:nvPr/>
          </p:nvSpPr>
          <p:spPr bwMode="auto">
            <a:xfrm>
              <a:off x="7324725" y="4667251"/>
              <a:ext cx="2854325" cy="1190625"/>
            </a:xfrm>
            <a:custGeom>
              <a:avLst/>
              <a:gdLst>
                <a:gd name="T0" fmla="*/ 115 w 749"/>
                <a:gd name="T1" fmla="*/ 0 h 312"/>
                <a:gd name="T2" fmla="*/ 115 w 749"/>
                <a:gd name="T3" fmla="*/ 85 h 312"/>
                <a:gd name="T4" fmla="*/ 86 w 749"/>
                <a:gd name="T5" fmla="*/ 78 h 312"/>
                <a:gd name="T6" fmla="*/ 54 w 749"/>
                <a:gd name="T7" fmla="*/ 74 h 312"/>
                <a:gd name="T8" fmla="*/ 11 w 749"/>
                <a:gd name="T9" fmla="*/ 82 h 312"/>
                <a:gd name="T10" fmla="*/ 0 w 749"/>
                <a:gd name="T11" fmla="*/ 89 h 312"/>
                <a:gd name="T12" fmla="*/ 26 w 749"/>
                <a:gd name="T13" fmla="*/ 86 h 312"/>
                <a:gd name="T14" fmla="*/ 107 w 749"/>
                <a:gd name="T15" fmla="*/ 120 h 312"/>
                <a:gd name="T16" fmla="*/ 137 w 749"/>
                <a:gd name="T17" fmla="*/ 207 h 312"/>
                <a:gd name="T18" fmla="*/ 102 w 749"/>
                <a:gd name="T19" fmla="*/ 300 h 312"/>
                <a:gd name="T20" fmla="*/ 89 w 749"/>
                <a:gd name="T21" fmla="*/ 312 h 312"/>
                <a:gd name="T22" fmla="*/ 705 w 749"/>
                <a:gd name="T23" fmla="*/ 312 h 312"/>
                <a:gd name="T24" fmla="*/ 749 w 749"/>
                <a:gd name="T25" fmla="*/ 268 h 312"/>
                <a:gd name="T26" fmla="*/ 749 w 749"/>
                <a:gd name="T27" fmla="*/ 44 h 312"/>
                <a:gd name="T28" fmla="*/ 705 w 749"/>
                <a:gd name="T29" fmla="*/ 0 h 312"/>
                <a:gd name="T30" fmla="*/ 115 w 749"/>
                <a:gd name="T31"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9" h="312">
                  <a:moveTo>
                    <a:pt x="115" y="0"/>
                  </a:moveTo>
                  <a:cubicBezTo>
                    <a:pt x="115" y="85"/>
                    <a:pt x="115" y="85"/>
                    <a:pt x="115" y="85"/>
                  </a:cubicBezTo>
                  <a:cubicBezTo>
                    <a:pt x="86" y="78"/>
                    <a:pt x="86" y="78"/>
                    <a:pt x="86" y="78"/>
                  </a:cubicBezTo>
                  <a:cubicBezTo>
                    <a:pt x="75" y="76"/>
                    <a:pt x="65" y="74"/>
                    <a:pt x="54" y="74"/>
                  </a:cubicBezTo>
                  <a:cubicBezTo>
                    <a:pt x="36" y="74"/>
                    <a:pt x="21" y="77"/>
                    <a:pt x="11" y="82"/>
                  </a:cubicBezTo>
                  <a:cubicBezTo>
                    <a:pt x="7" y="84"/>
                    <a:pt x="3" y="86"/>
                    <a:pt x="0" y="89"/>
                  </a:cubicBezTo>
                  <a:cubicBezTo>
                    <a:pt x="8" y="87"/>
                    <a:pt x="17" y="86"/>
                    <a:pt x="26" y="86"/>
                  </a:cubicBezTo>
                  <a:cubicBezTo>
                    <a:pt x="60" y="86"/>
                    <a:pt x="87" y="97"/>
                    <a:pt x="107" y="120"/>
                  </a:cubicBezTo>
                  <a:cubicBezTo>
                    <a:pt x="127" y="141"/>
                    <a:pt x="137" y="170"/>
                    <a:pt x="137" y="207"/>
                  </a:cubicBezTo>
                  <a:cubicBezTo>
                    <a:pt x="137" y="245"/>
                    <a:pt x="125" y="277"/>
                    <a:pt x="102" y="300"/>
                  </a:cubicBezTo>
                  <a:cubicBezTo>
                    <a:pt x="98" y="305"/>
                    <a:pt x="94" y="309"/>
                    <a:pt x="89" y="312"/>
                  </a:cubicBezTo>
                  <a:cubicBezTo>
                    <a:pt x="705" y="312"/>
                    <a:pt x="705" y="312"/>
                    <a:pt x="705" y="312"/>
                  </a:cubicBezTo>
                  <a:cubicBezTo>
                    <a:pt x="729" y="312"/>
                    <a:pt x="749" y="292"/>
                    <a:pt x="749" y="268"/>
                  </a:cubicBezTo>
                  <a:cubicBezTo>
                    <a:pt x="749" y="44"/>
                    <a:pt x="749" y="44"/>
                    <a:pt x="749" y="44"/>
                  </a:cubicBezTo>
                  <a:cubicBezTo>
                    <a:pt x="749" y="20"/>
                    <a:pt x="729" y="0"/>
                    <a:pt x="705" y="0"/>
                  </a:cubicBezTo>
                  <a:lnTo>
                    <a:pt x="1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414042"/>
                </a:solidFill>
                <a:effectLst/>
                <a:uLnTx/>
                <a:uFillTx/>
              </a:endParaRPr>
            </a:p>
          </p:txBody>
        </p:sp>
      </p:grpSp>
      <p:sp>
        <p:nvSpPr>
          <p:cNvPr id="48" name="Pravokotnik 47"/>
          <p:cNvSpPr/>
          <p:nvPr/>
        </p:nvSpPr>
        <p:spPr>
          <a:xfrm>
            <a:off x="7729927" y="4941308"/>
            <a:ext cx="1947927" cy="107721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l-SI" sz="1600" b="0" i="0" u="none" strike="noStrike" kern="0" cap="none" spc="0" normalizeH="0" baseline="0" noProof="0" dirty="0">
                <a:ln>
                  <a:noFill/>
                </a:ln>
                <a:solidFill>
                  <a:prstClr val="white"/>
                </a:solidFill>
                <a:effectLst/>
                <a:uLnTx/>
                <a:uFillTx/>
              </a:rPr>
              <a:t>K temu EU dodaja še specifični cilj</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l-SI" sz="1600" b="0" i="0" u="none" strike="noStrike" kern="0" cap="none" spc="0" normalizeH="0" baseline="0" noProof="0" dirty="0">
                <a:ln>
                  <a:noFill/>
                </a:ln>
                <a:solidFill>
                  <a:prstClr val="white"/>
                </a:solidFill>
                <a:effectLst/>
                <a:uLnTx/>
                <a:uFillTx/>
              </a:rPr>
              <a:t> </a:t>
            </a:r>
            <a:r>
              <a:rPr kumimoji="0" lang="sl-SI" sz="1600" b="1" i="0" u="none" strike="noStrike" kern="0" cap="none" spc="0" normalizeH="0" baseline="0" noProof="0" dirty="0">
                <a:ln>
                  <a:noFill/>
                </a:ln>
                <a:solidFill>
                  <a:prstClr val="white"/>
                </a:solidFill>
                <a:effectLst/>
                <a:uLnTx/>
                <a:uFillTx/>
              </a:rPr>
              <a:t>Sklada za pravični prehod</a:t>
            </a:r>
            <a:endParaRPr kumimoji="0" lang="sl-SI" sz="1600" b="0" i="0" u="none" strike="noStrike" kern="0" cap="none" spc="0" normalizeH="0" baseline="0" noProof="0" dirty="0">
              <a:ln>
                <a:noFill/>
              </a:ln>
              <a:solidFill>
                <a:prstClr val="white"/>
              </a:solidFill>
              <a:effectLst/>
              <a:uLnTx/>
              <a:uFillTx/>
            </a:endParaRPr>
          </a:p>
        </p:txBody>
      </p:sp>
      <p:sp>
        <p:nvSpPr>
          <p:cNvPr id="49" name="Naslov 1"/>
          <p:cNvSpPr txBox="1">
            <a:spLocks/>
          </p:cNvSpPr>
          <p:nvPr/>
        </p:nvSpPr>
        <p:spPr>
          <a:xfrm>
            <a:off x="4669857" y="6250616"/>
            <a:ext cx="7522143" cy="551858"/>
          </a:xfrm>
          <a:prstGeom prst="rect">
            <a:avLst/>
          </a:prstGeom>
          <a:solidFill>
            <a:srgbClr val="41A35C"/>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200" b="0"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ea typeface="+mj-ea"/>
                <a:cs typeface="+mj-cs"/>
              </a:rPr>
              <a:t> </a:t>
            </a:r>
            <a:r>
              <a:rPr kumimoji="0" lang="pl-PL" sz="1800" b="0" i="0" u="none" strike="noStrike" kern="1200" cap="none" spc="0" normalizeH="0" baseline="0" noProof="0" dirty="0">
                <a:ln>
                  <a:solidFill>
                    <a:prstClr val="white"/>
                  </a:solidFill>
                </a:ln>
                <a:solidFill>
                  <a:schemeClr val="accent4">
                    <a:lumMod val="20000"/>
                    <a:lumOff val="80000"/>
                  </a:schemeClr>
                </a:solidFill>
                <a:uLnTx/>
                <a:uFillTx/>
                <a:latin typeface="Calibri Light" panose="020F0302020204030204" pitchFamily="34" charset="0"/>
                <a:cs typeface="Calibri Light" panose="020F0302020204030204" pitchFamily="34" charset="0"/>
              </a:rPr>
              <a:t>5 GLAVNIH CILJEV, KI SO GONILNA SILA NALOŽB V OBDOBJU 2021 - 2027</a:t>
            </a:r>
            <a:endParaRPr kumimoji="0" lang="sl-SI" sz="1800" b="0" i="0" u="none" strike="noStrike" kern="1200" cap="none" spc="0" normalizeH="0" baseline="0" noProof="0" dirty="0">
              <a:ln>
                <a:solidFill>
                  <a:prstClr val="white"/>
                </a:solidFill>
              </a:ln>
              <a:solidFill>
                <a:schemeClr val="accent4">
                  <a:lumMod val="20000"/>
                  <a:lumOff val="80000"/>
                </a:schemeClr>
              </a:solidFill>
              <a:uLnTx/>
              <a:uFillTx/>
              <a:latin typeface="Calibri Light" panose="020F0302020204030204" pitchFamily="34" charset="0"/>
              <a:cs typeface="Calibri Light" panose="020F0302020204030204" pitchFamily="34" charset="0"/>
            </a:endParaRPr>
          </a:p>
        </p:txBody>
      </p:sp>
      <p:sp>
        <p:nvSpPr>
          <p:cNvPr id="50" name="Naslov 1"/>
          <p:cNvSpPr txBox="1">
            <a:spLocks/>
          </p:cNvSpPr>
          <p:nvPr/>
        </p:nvSpPr>
        <p:spPr>
          <a:xfrm>
            <a:off x="0" y="274544"/>
            <a:ext cx="7123611" cy="633046"/>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200" b="0"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Calibri Light" panose="020F0302020204030204"/>
                <a:ea typeface="+mj-ea"/>
                <a:cs typeface="+mj-cs"/>
              </a:rPr>
              <a:t>  </a:t>
            </a:r>
            <a:r>
              <a:rPr kumimoji="0" lang="pl-PL" sz="2800" b="0" i="0" u="none" strike="noStrike" kern="1200" cap="none" spc="0" normalizeH="0" baseline="0" noProof="0" dirty="0">
                <a:ln>
                  <a:solidFill>
                    <a:prstClr val="white"/>
                  </a:solidFill>
                </a:ln>
                <a:solidFill>
                  <a:schemeClr val="accent4">
                    <a:lumMod val="20000"/>
                    <a:lumOff val="80000"/>
                  </a:schemeClr>
                </a:solidFill>
                <a:uLnTx/>
                <a:uFillTx/>
                <a:latin typeface="Calibri Light" panose="020F0302020204030204" pitchFamily="34" charset="0"/>
                <a:cs typeface="Calibri Light" panose="020F0302020204030204" pitchFamily="34" charset="0"/>
              </a:rPr>
              <a:t>VEČLETNI FINANČNI OKVIR 2021 - 2027 </a:t>
            </a:r>
            <a:endParaRPr kumimoji="0" lang="sl-SI" sz="2800" b="0" i="0" u="none" strike="noStrike" kern="1200" cap="none" spc="0" normalizeH="0" baseline="0" noProof="0" dirty="0">
              <a:ln>
                <a:solidFill>
                  <a:prstClr val="white"/>
                </a:solidFill>
              </a:ln>
              <a:solidFill>
                <a:schemeClr val="accent4">
                  <a:lumMod val="20000"/>
                  <a:lumOff val="80000"/>
                </a:schemeClr>
              </a:solidFill>
              <a:uLnTx/>
              <a:uFillTx/>
              <a:latin typeface="Calibri Light" panose="020F0302020204030204" pitchFamily="34" charset="0"/>
              <a:cs typeface="Calibri Light" panose="020F0302020204030204" pitchFamily="34" charset="0"/>
            </a:endParaRPr>
          </a:p>
        </p:txBody>
      </p:sp>
      <p:pic>
        <p:nvPicPr>
          <p:cNvPr id="52" name="Slika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5235" y="298418"/>
            <a:ext cx="2789853" cy="585298"/>
          </a:xfrm>
          <a:prstGeom prst="rect">
            <a:avLst/>
          </a:prstGeom>
        </p:spPr>
      </p:pic>
      <p:pic>
        <p:nvPicPr>
          <p:cNvPr id="2" name="Slika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26433" y="1602891"/>
            <a:ext cx="646347" cy="616122"/>
          </a:xfrm>
          <a:prstGeom prst="rect">
            <a:avLst/>
          </a:prstGeom>
          <a:effectLst>
            <a:innerShdw blurRad="114300">
              <a:srgbClr val="C11E56"/>
            </a:innerShdw>
          </a:effectLst>
        </p:spPr>
      </p:pic>
      <p:pic>
        <p:nvPicPr>
          <p:cNvPr id="3" name="Slika 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7796" y="3322995"/>
            <a:ext cx="663619" cy="632586"/>
          </a:xfrm>
          <a:prstGeom prst="rect">
            <a:avLst/>
          </a:prstGeom>
          <a:effectLst>
            <a:innerShdw blurRad="114300">
              <a:srgbClr val="F04E23"/>
            </a:innerShdw>
          </a:effectLst>
        </p:spPr>
      </p:pic>
      <p:pic>
        <p:nvPicPr>
          <p:cNvPr id="4" name="Slika 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84114" y="4954956"/>
            <a:ext cx="625642" cy="596386"/>
          </a:xfrm>
          <a:prstGeom prst="rect">
            <a:avLst/>
          </a:prstGeom>
          <a:effectLst>
            <a:innerShdw blurRad="114300">
              <a:srgbClr val="39C3DF"/>
            </a:innerShdw>
          </a:effectLst>
        </p:spPr>
      </p:pic>
      <p:pic>
        <p:nvPicPr>
          <p:cNvPr id="5" name="Slika 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366810" y="1536966"/>
            <a:ext cx="715505" cy="682047"/>
          </a:xfrm>
          <a:prstGeom prst="rect">
            <a:avLst/>
          </a:prstGeom>
          <a:effectLst>
            <a:innerShdw blurRad="114300">
              <a:srgbClr val="808AA2"/>
            </a:innerShdw>
          </a:effectLst>
        </p:spPr>
      </p:pic>
      <p:pic>
        <p:nvPicPr>
          <p:cNvPr id="6" name="Slika 5"/>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0389010" y="3336276"/>
            <a:ext cx="693305" cy="660884"/>
          </a:xfrm>
          <a:prstGeom prst="rect">
            <a:avLst/>
          </a:prstGeom>
          <a:effectLst>
            <a:innerShdw blurRad="114300">
              <a:srgbClr val="3AA457"/>
            </a:innerShdw>
          </a:effectLst>
        </p:spPr>
      </p:pic>
      <p:pic>
        <p:nvPicPr>
          <p:cNvPr id="7" name="Slika 6"/>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0405395" y="5009704"/>
            <a:ext cx="654055" cy="665734"/>
          </a:xfrm>
          <a:prstGeom prst="rect">
            <a:avLst/>
          </a:prstGeom>
          <a:effectLst>
            <a:innerShdw blurRad="114300">
              <a:srgbClr val="9EA983"/>
            </a:innerShdw>
          </a:effectLst>
        </p:spPr>
      </p:pic>
    </p:spTree>
    <p:extLst>
      <p:ext uri="{BB962C8B-B14F-4D97-AF65-F5344CB8AC3E}">
        <p14:creationId xmlns:p14="http://schemas.microsoft.com/office/powerpoint/2010/main" val="37010796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2000" fill="hold"/>
                                        <p:tgtEl>
                                          <p:spTgt spid="45"/>
                                        </p:tgtEl>
                                        <p:attrNameLst>
                                          <p:attrName>ppt_w</p:attrName>
                                        </p:attrNameLst>
                                      </p:cBhvr>
                                      <p:tavLst>
                                        <p:tav tm="0">
                                          <p:val>
                                            <p:fltVal val="0"/>
                                          </p:val>
                                        </p:tav>
                                        <p:tav tm="100000">
                                          <p:val>
                                            <p:strVal val="#ppt_w"/>
                                          </p:val>
                                        </p:tav>
                                      </p:tavLst>
                                    </p:anim>
                                    <p:anim calcmode="lin" valueType="num">
                                      <p:cBhvr>
                                        <p:cTn id="8" dur="2000" fill="hold"/>
                                        <p:tgtEl>
                                          <p:spTgt spid="45"/>
                                        </p:tgtEl>
                                        <p:attrNameLst>
                                          <p:attrName>ppt_h</p:attrName>
                                        </p:attrNameLst>
                                      </p:cBhvr>
                                      <p:tavLst>
                                        <p:tav tm="0">
                                          <p:val>
                                            <p:fltVal val="0"/>
                                          </p:val>
                                        </p:tav>
                                        <p:tav tm="100000">
                                          <p:val>
                                            <p:strVal val="#ppt_h"/>
                                          </p:val>
                                        </p:tav>
                                      </p:tavLst>
                                    </p:anim>
                                    <p:animEffect transition="in" filter="fade">
                                      <p:cBhvr>
                                        <p:cTn id="9" dur="2000"/>
                                        <p:tgtEl>
                                          <p:spTgt spid="45"/>
                                        </p:tgtEl>
                                      </p:cBhvr>
                                    </p:animEffec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00 Main light">
      <a:dk1>
        <a:srgbClr val="414042"/>
      </a:dk1>
      <a:lt1>
        <a:sysClr val="window" lastClr="FFFFFF"/>
      </a:lt1>
      <a:dk2>
        <a:srgbClr val="58595B"/>
      </a:dk2>
      <a:lt2>
        <a:srgbClr val="FFFFFF"/>
      </a:lt2>
      <a:accent1>
        <a:srgbClr val="FE2635"/>
      </a:accent1>
      <a:accent2>
        <a:srgbClr val="FFD000"/>
      </a:accent2>
      <a:accent3>
        <a:srgbClr val="00CEE8"/>
      </a:accent3>
      <a:accent4>
        <a:srgbClr val="03A9F4"/>
      </a:accent4>
      <a:accent5>
        <a:srgbClr val="065381"/>
      </a:accent5>
      <a:accent6>
        <a:srgbClr val="BD114D"/>
      </a:accent6>
      <a:hlink>
        <a:srgbClr val="F33B48"/>
      </a:hlink>
      <a:folHlink>
        <a:srgbClr val="FFC000"/>
      </a:folHlink>
    </a:clrScheme>
    <a:fontScheme name="Другая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2324</TotalTime>
  <Words>4428</Words>
  <Application>Microsoft Office PowerPoint</Application>
  <PresentationFormat>Širokozaslonsko</PresentationFormat>
  <Paragraphs>1049</Paragraphs>
  <Slides>37</Slides>
  <Notes>3</Notes>
  <HiddenSlides>0</HiddenSlides>
  <MMClips>0</MMClips>
  <ScaleCrop>false</ScaleCrop>
  <HeadingPairs>
    <vt:vector size="6" baseType="variant">
      <vt:variant>
        <vt:lpstr>Uporabljene pisave</vt:lpstr>
      </vt:variant>
      <vt:variant>
        <vt:i4>8</vt:i4>
      </vt:variant>
      <vt:variant>
        <vt:lpstr>Tema</vt:lpstr>
      </vt:variant>
      <vt:variant>
        <vt:i4>6</vt:i4>
      </vt:variant>
      <vt:variant>
        <vt:lpstr>Naslovi diapozitivov</vt:lpstr>
      </vt:variant>
      <vt:variant>
        <vt:i4>37</vt:i4>
      </vt:variant>
    </vt:vector>
  </HeadingPairs>
  <TitlesOfParts>
    <vt:vector size="51" baseType="lpstr">
      <vt:lpstr>Arial</vt:lpstr>
      <vt:lpstr>Calibri</vt:lpstr>
      <vt:lpstr>Calibri Light</vt:lpstr>
      <vt:lpstr>Helvetica</vt:lpstr>
      <vt:lpstr>Lato Light</vt:lpstr>
      <vt:lpstr>Open Sans</vt:lpstr>
      <vt:lpstr>Times New Roman</vt:lpstr>
      <vt:lpstr>Wingdings</vt:lpstr>
      <vt:lpstr>Office Theme</vt:lpstr>
      <vt:lpstr>Officeova tema</vt:lpstr>
      <vt:lpstr>1_Officeova tema</vt:lpstr>
      <vt:lpstr>2_Officeova tema</vt:lpstr>
      <vt:lpstr>1_Office Theme</vt:lpstr>
      <vt:lpstr>2_Office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dc:creator>
  <cp:lastModifiedBy>mkirbis</cp:lastModifiedBy>
  <cp:revision>209</cp:revision>
  <dcterms:created xsi:type="dcterms:W3CDTF">2021-09-19T16:13:28Z</dcterms:created>
  <dcterms:modified xsi:type="dcterms:W3CDTF">2022-02-12T17:37:23Z</dcterms:modified>
</cp:coreProperties>
</file>