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5" r:id="rId3"/>
    <p:sldId id="335" r:id="rId4"/>
    <p:sldId id="307" r:id="rId5"/>
    <p:sldId id="315" r:id="rId6"/>
    <p:sldId id="293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295" r:id="rId16"/>
    <p:sldId id="325" r:id="rId17"/>
    <p:sldId id="326" r:id="rId18"/>
    <p:sldId id="327" r:id="rId19"/>
    <p:sldId id="328" r:id="rId20"/>
    <p:sldId id="347" r:id="rId21"/>
    <p:sldId id="329" r:id="rId22"/>
    <p:sldId id="330" r:id="rId23"/>
    <p:sldId id="348" r:id="rId24"/>
    <p:sldId id="349" r:id="rId25"/>
    <p:sldId id="332" r:id="rId26"/>
    <p:sldId id="331" r:id="rId27"/>
    <p:sldId id="333" r:id="rId28"/>
    <p:sldId id="300" r:id="rId29"/>
  </p:sldIdLst>
  <p:sldSz cx="9144000" cy="6858000" type="screen4x3"/>
  <p:notesSz cx="6743700" cy="9875838"/>
  <p:defaultTextStyle>
    <a:defPPr>
      <a:defRPr lang="en-US"/>
    </a:defPPr>
    <a:lvl1pPr algn="l" defTabSz="641350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320675" indent="136525" algn="l" defTabSz="641350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641350" indent="273050" algn="l" defTabSz="641350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963613" indent="407988" algn="l" defTabSz="641350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284288" indent="544513" algn="l" defTabSz="641350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19">
          <p15:clr>
            <a:srgbClr val="A4A3A4"/>
          </p15:clr>
        </p15:guide>
        <p15:guide id="2" pos="20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9900"/>
    <a:srgbClr val="FF9900"/>
    <a:srgbClr val="CC6600"/>
    <a:srgbClr val="9674B4"/>
    <a:srgbClr val="FF9999"/>
    <a:srgbClr val="FFE1E1"/>
    <a:srgbClr val="760000"/>
    <a:srgbClr val="FFCCCC"/>
    <a:srgbClr val="FFFF66"/>
    <a:srgbClr val="99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91" autoAdjust="0"/>
    <p:restoredTop sz="94660"/>
  </p:normalViewPr>
  <p:slideViewPr>
    <p:cSldViewPr>
      <p:cViewPr>
        <p:scale>
          <a:sx n="110" d="100"/>
          <a:sy n="110" d="100"/>
        </p:scale>
        <p:origin x="-372" y="66"/>
      </p:cViewPr>
      <p:guideLst>
        <p:guide orient="horz" pos="1519"/>
        <p:guide pos="2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4291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4291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C7A854-E367-4576-A3B0-D70F1F617DFC}" type="datetimeFigureOut">
              <a:rPr lang="sl-SI"/>
              <a:pPr>
                <a:defRPr/>
              </a:pPr>
              <a:t>20.12.2019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1063"/>
            <a:ext cx="539432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4291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4291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CF2157-1C55-46EB-B696-7F74B8088E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756147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413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0675" algn="l" defTabSz="6413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41350" algn="l" defTabSz="6413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63613" algn="l" defTabSz="6413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84288" algn="l" defTabSz="6413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07287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8744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50201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71659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240D31-ACE0-4D2E-99CD-09CD3085E0DD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249593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22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23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24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634911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25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26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27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240D31-ACE0-4D2E-99CD-09CD3085E0DD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781010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240D31-ACE0-4D2E-99CD-09CD3085E0DD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789263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16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634911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17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283740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18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591204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19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484883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20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484883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2157-1C55-46EB-B696-7F74B8088EE3}" type="slidenum">
              <a:rPr lang="sl-SI" smtClean="0"/>
              <a:pPr>
                <a:defRPr/>
              </a:pPr>
              <a:t>21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51809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71" y="2123219"/>
            <a:ext cx="7626756" cy="1467356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862" y="3896591"/>
            <a:ext cx="6380290" cy="17247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5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869E-0A38-411C-811F-31AE2BEFC5AE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BAF8-C57F-4ABD-B943-19A0807BEA6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DE2DD-F4C1-4A62-BAE2-45DAB733F7A0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06AC-9945-4703-9895-66558A55592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29300"/>
          </a:xfrm>
        </p:spPr>
        <p:txBody>
          <a:bodyPr vert="eaVert" anchor="t"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>
          <a:xfrm>
            <a:off x="457200" y="274320"/>
            <a:ext cx="6016752" cy="5829300"/>
          </a:xfrm>
        </p:spPr>
        <p:txBody>
          <a:bodyPr vert="eaVer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6ACA1-BDEB-4E85-AF78-F0B352924085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470B-C567-47EB-8756-60D131DBD5C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99ECD-BA61-463D-BDD1-B474485C5A91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CEEED-12FD-4645-A50D-35AB4921972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75" y="4396153"/>
            <a:ext cx="7775866" cy="1415711"/>
          </a:xfrm>
        </p:spPr>
        <p:txBody>
          <a:bodyPr anchor="t"/>
          <a:lstStyle>
            <a:lvl1pPr algn="l">
              <a:buNone/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275" y="2880360"/>
            <a:ext cx="7775866" cy="150876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184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91436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137086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182873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228591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274584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319708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365747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7188-DA1D-4C3B-B49E-40A582D2EA2B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42F0-F854-4391-92CF-C6B6507DC45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7340"/>
            <a:ext cx="4032503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>
          <a:xfrm>
            <a:off x="4572000" y="1577340"/>
            <a:ext cx="4114800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29ACB-868D-4A93-BDF0-337A61266CBD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7110-3877-409D-96A7-8E5EC8C5B54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661"/>
            <a:ext cx="4039819" cy="777011"/>
          </a:xfrm>
        </p:spPr>
        <p:txBody>
          <a:bodyPr anchor="b"/>
          <a:lstStyle>
            <a:lvl1pPr>
              <a:buNone/>
              <a:defRPr sz="2700" b="1"/>
            </a:lvl1pPr>
            <a:lvl2pPr marL="174">
              <a:buNone/>
              <a:defRPr sz="2200" b="1"/>
            </a:lvl2pPr>
            <a:lvl3pPr marL="87">
              <a:buNone/>
              <a:defRPr sz="1900" b="1"/>
            </a:lvl3pPr>
            <a:lvl4pPr marL="58">
              <a:buNone/>
              <a:defRPr sz="1800" b="1"/>
            </a:lvl4pPr>
            <a:lvl5pPr marL="44">
              <a:buNone/>
              <a:defRPr sz="1800" b="1"/>
            </a:lvl5pPr>
            <a:lvl6pPr marL="34">
              <a:buNone/>
              <a:defRPr sz="1800" b="1"/>
            </a:lvl6pPr>
            <a:lvl7pPr marL="29">
              <a:buNone/>
              <a:defRPr sz="1800" b="1"/>
            </a:lvl7pPr>
            <a:lvl8pPr marL="25">
              <a:buNone/>
              <a:defRPr sz="1800" b="1"/>
            </a:lvl8pPr>
            <a:lvl9pPr marL="22">
              <a:buNone/>
              <a:defRPr sz="1800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644237" y="1397661"/>
            <a:ext cx="4042563" cy="777011"/>
          </a:xfrm>
        </p:spPr>
        <p:txBody>
          <a:bodyPr anchor="b"/>
          <a:lstStyle>
            <a:lvl1pPr>
              <a:buNone/>
              <a:defRPr sz="2700" b="1"/>
            </a:lvl1pPr>
            <a:lvl2pPr marL="174">
              <a:buNone/>
              <a:defRPr sz="2200" b="1"/>
            </a:lvl2pPr>
            <a:lvl3pPr marL="87">
              <a:buNone/>
              <a:defRPr sz="1900" b="1"/>
            </a:lvl3pPr>
            <a:lvl4pPr marL="58">
              <a:buNone/>
              <a:defRPr sz="1800" b="1"/>
            </a:lvl4pPr>
            <a:lvl5pPr marL="44">
              <a:buNone/>
              <a:defRPr sz="1800" b="1"/>
            </a:lvl5pPr>
            <a:lvl6pPr marL="34">
              <a:buNone/>
              <a:defRPr sz="1800" b="1"/>
            </a:lvl6pPr>
            <a:lvl7pPr marL="29">
              <a:buNone/>
              <a:defRPr sz="1800" b="1"/>
            </a:lvl7pPr>
            <a:lvl8pPr marL="25">
              <a:buNone/>
              <a:defRPr sz="1800" b="1"/>
            </a:lvl8pPr>
            <a:lvl9pPr marL="22">
              <a:buNone/>
              <a:defRPr sz="1800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457200" y="2174672"/>
            <a:ext cx="4039819" cy="395089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4644237" y="2174672"/>
            <a:ext cx="4042563" cy="395089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F08DB-E11E-49EB-873B-22BDE593D4DA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A3D8-0AAB-4EF4-8F86-D0822C38B5B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41173-B2D2-4E70-AD3A-255CC11DEB07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E969-1D70-4D5C-BF1A-E4D6B0BB46D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25D3-B622-417D-81F4-763712BE4CD1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9D65D-7CA3-46E7-A3CD-CC0A24BE0C1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17"/>
            <a:ext cx="3008376" cy="116030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389" y="273016"/>
            <a:ext cx="5112411" cy="58306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0" y="1433322"/>
            <a:ext cx="3007461" cy="4670298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7" indent="0">
              <a:buNone/>
              <a:defRPr sz="1000"/>
            </a:lvl3pPr>
            <a:lvl4pPr marL="1370866" indent="0">
              <a:buNone/>
              <a:defRPr sz="900"/>
            </a:lvl4pPr>
            <a:lvl5pPr marL="1828735" indent="0">
              <a:buNone/>
              <a:defRPr sz="900"/>
            </a:lvl5pPr>
            <a:lvl6pPr marL="2285919" indent="0">
              <a:buNone/>
              <a:defRPr sz="900"/>
            </a:lvl6pPr>
            <a:lvl7pPr marL="2745848" indent="0">
              <a:buNone/>
              <a:defRPr sz="900"/>
            </a:lvl7pPr>
            <a:lvl8pPr marL="3197089" indent="0">
              <a:buNone/>
              <a:defRPr sz="900"/>
            </a:lvl8pPr>
            <a:lvl9pPr marL="3657470" indent="0">
              <a:buNone/>
              <a:defRPr sz="900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86542-F322-4992-A279-A260B97A9675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DC37A-546E-45B8-975D-3BBE77DFF2C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23" y="4800600"/>
            <a:ext cx="5486400" cy="54864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pic" idx="1"/>
          </p:nvPr>
        </p:nvSpPr>
        <p:spPr>
          <a:xfrm>
            <a:off x="1792223" y="610362"/>
            <a:ext cx="5486400" cy="4116857"/>
          </a:xfrm>
        </p:spPr>
        <p:txBody>
          <a:bodyPr rtlCol="0">
            <a:normAutofit/>
          </a:bodyPr>
          <a:lstStyle/>
          <a:p>
            <a:pPr lvl="0"/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1792223" y="5349240"/>
            <a:ext cx="5486400" cy="754380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7" indent="0">
              <a:buNone/>
              <a:defRPr sz="1000"/>
            </a:lvl3pPr>
            <a:lvl4pPr marL="1370866" indent="0">
              <a:buNone/>
              <a:defRPr sz="900"/>
            </a:lvl4pPr>
            <a:lvl5pPr marL="1828735" indent="0">
              <a:buNone/>
              <a:defRPr sz="900"/>
            </a:lvl5pPr>
            <a:lvl6pPr marL="2285919" indent="0">
              <a:buNone/>
              <a:defRPr sz="900"/>
            </a:lvl6pPr>
            <a:lvl7pPr marL="2745848" indent="0">
              <a:buNone/>
              <a:defRPr sz="900"/>
            </a:lvl7pPr>
            <a:lvl8pPr marL="3197089" indent="0">
              <a:buNone/>
              <a:defRPr sz="900"/>
            </a:lvl8pPr>
            <a:lvl9pPr marL="3657470" indent="0">
              <a:buNone/>
              <a:defRPr sz="900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C403-2734-4ECA-B0CB-71957697B758}" type="datetimeFigureOut">
              <a:rPr lang="sl-SI"/>
              <a:pPr>
                <a:defRPr/>
              </a:pPr>
              <a:t>20.12.2019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0CAB-521F-4B9A-B4FF-972CA8874E1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291" tIns="32146" rIns="64291" bIns="32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98613"/>
            <a:ext cx="82296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5"/>
            <a:ext cx="2130425" cy="412750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l" defTabSz="642915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FC48A5-7CEA-4595-BE90-619A412E8EF6}" type="datetimeFigureOut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7850" y="6308725"/>
            <a:ext cx="2898775" cy="412750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ctr" defTabSz="642915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850" y="6308725"/>
            <a:ext cx="2139950" cy="412750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r" defTabSz="642915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4A0A5B-2C38-47A1-9BBD-5636C5372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/>
  <p:txStyles>
    <p:titleStyle>
      <a:lvl1pPr algn="ctr" defTabSz="641350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41350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2pPr>
      <a:lvl3pPr algn="ctr" defTabSz="641350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3pPr>
      <a:lvl4pPr algn="ctr" defTabSz="641350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4pPr>
      <a:lvl5pPr algn="ctr" defTabSz="641350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5pPr>
      <a:lvl6pPr marL="457200" algn="ctr" defTabSz="641350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6pPr>
      <a:lvl7pPr marL="914400" algn="ctr" defTabSz="641350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7pPr>
      <a:lvl8pPr marL="1371600" algn="ctr" defTabSz="641350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8pPr>
      <a:lvl9pPr marL="1828800" algn="ctr" defTabSz="641350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9pPr>
    </p:titleStyle>
    <p:bodyStyle>
      <a:lvl1pPr marL="239713" indent="-239713" algn="l" defTabSz="6413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00025" algn="l" defTabSz="6413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160338" algn="l" defTabSz="6413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23950" indent="-160338" algn="l" defTabSz="6413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213" indent="-160338" algn="l" defTabSz="6413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7" Type="http://schemas.openxmlformats.org/officeDocument/2006/relationships/image" Target="../media/image3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emf"/><Relationship Id="rId5" Type="http://schemas.openxmlformats.org/officeDocument/2006/relationships/image" Target="../media/image43.emf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emf"/><Relationship Id="rId5" Type="http://schemas.openxmlformats.org/officeDocument/2006/relationships/image" Target="../media/image47.emf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emf"/><Relationship Id="rId5" Type="http://schemas.openxmlformats.org/officeDocument/2006/relationships/image" Target="../media/image49.emf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5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emf"/><Relationship Id="rId5" Type="http://schemas.openxmlformats.org/officeDocument/2006/relationships/image" Target="../media/image51.emf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mojca.jakacic@episcenter.si" TargetMode="External"/><Relationship Id="rId2" Type="http://schemas.openxmlformats.org/officeDocument/2006/relationships/hyperlink" Target="mailto:info@episcenter.s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998538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714375" y="6107113"/>
            <a:ext cx="23225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800"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 </a:t>
            </a:r>
          </a:p>
        </p:txBody>
      </p:sp>
      <p:pic>
        <p:nvPicPr>
          <p:cNvPr id="13316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0" y="6092825"/>
            <a:ext cx="14176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684213" y="357188"/>
            <a:ext cx="441325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sl-SI" sz="2500" dirty="0">
                <a:solidFill>
                  <a:schemeClr val="bg1"/>
                </a:solidFill>
                <a:latin typeface="AvenirNext LT Pro UltLight" pitchFamily="34" charset="-18"/>
                <a:ea typeface="AvenirNext LT Pro Medium" pitchFamily="34" charset="-18"/>
                <a:cs typeface="AvenirNext LT Pro Medium" pitchFamily="34" charset="-18"/>
              </a:rPr>
              <a:t>Poročilo</a:t>
            </a:r>
          </a:p>
          <a:p>
            <a:endParaRPr lang="sl-SI" sz="2800" dirty="0">
              <a:solidFill>
                <a:srgbClr val="404040"/>
              </a:solidFill>
              <a:latin typeface="AvenirNext LT Pro Regular" pitchFamily="34" charset="-18"/>
              <a:ea typeface="AvenirNext LT Pro Medium" pitchFamily="34" charset="-18"/>
              <a:cs typeface="AvenirNext LT Pro Medium" pitchFamily="34" charset="-18"/>
            </a:endParaRPr>
          </a:p>
          <a:p>
            <a:endParaRPr lang="sl-SI" sz="2800" dirty="0">
              <a:solidFill>
                <a:srgbClr val="404040"/>
              </a:solidFill>
              <a:latin typeface="AvenirNext LT Pro Regular" pitchFamily="34" charset="-18"/>
              <a:ea typeface="AvenirNext LT Pro Medium" pitchFamily="34" charset="-18"/>
              <a:cs typeface="AvenirNext LT Pro Medium" pitchFamily="34" charset="-18"/>
            </a:endParaRPr>
          </a:p>
          <a:p>
            <a:pPr>
              <a:defRPr lang="en-US"/>
            </a:pPr>
            <a:r>
              <a:rPr lang="sl-SI" sz="2800" dirty="0">
                <a:solidFill>
                  <a:schemeClr val="accent5">
                    <a:lumMod val="50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Javnomnenjska raziskava </a:t>
            </a:r>
          </a:p>
          <a:p>
            <a:pPr>
              <a:defRPr lang="en-US"/>
            </a:pPr>
            <a:r>
              <a:rPr lang="sl-SI" sz="2800" dirty="0">
                <a:solidFill>
                  <a:schemeClr val="accent5">
                    <a:lumMod val="50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na temo evropske kohezijske politike</a:t>
            </a:r>
          </a:p>
        </p:txBody>
      </p:sp>
      <p:sp>
        <p:nvSpPr>
          <p:cNvPr id="12" name="TextBox 6"/>
          <p:cNvSpPr txBox="1"/>
          <p:nvPr/>
        </p:nvSpPr>
        <p:spPr>
          <a:xfrm>
            <a:off x="6516688" y="1325563"/>
            <a:ext cx="2493962" cy="20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AvenirNext LT Pro UltLight" pitchFamily="34" charset="-18"/>
              </a:rPr>
              <a:t>Jesen 2019</a:t>
            </a: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>
              <a:latin typeface="AvenirNext LT Pro UltLight" pitchFamily="34" charset="-18"/>
            </a:endParaRP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  <a:latin typeface="AvenirNext LT Pro UltLight" pitchFamily="34" charset="-18"/>
              </a:rPr>
              <a:t>Naročnik:</a:t>
            </a:r>
          </a:p>
          <a:p>
            <a:pPr>
              <a:defRPr/>
            </a:pPr>
            <a:r>
              <a:rPr lang="sl-SI" dirty="0">
                <a:latin typeface="AvenirNext LT Pro UltLight" pitchFamily="34" charset="-18"/>
              </a:rPr>
              <a:t>Služba Vlade RS za razvoj in evropsko kohezijsko politiko</a:t>
            </a:r>
          </a:p>
          <a:p>
            <a:pPr>
              <a:defRPr/>
            </a:pPr>
            <a:r>
              <a:rPr lang="sl-SI" dirty="0">
                <a:latin typeface="AvenirNext LT Pro UltLight" pitchFamily="34" charset="-18"/>
              </a:rPr>
              <a:t>Kotnikova 5</a:t>
            </a:r>
          </a:p>
          <a:p>
            <a:pPr>
              <a:defRPr/>
            </a:pPr>
            <a:r>
              <a:rPr lang="sl-SI" dirty="0">
                <a:latin typeface="AvenirNext LT Pro UltLight" pitchFamily="34" charset="-18"/>
              </a:rPr>
              <a:t>1000 Ljubljana</a:t>
            </a: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>
              <a:latin typeface="AvenirNext LT Pro UltLight" pitchFamily="34" charset="-18"/>
            </a:endParaRP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  <a:latin typeface="AvenirNext LT Pro UltLight" pitchFamily="34" charset="-18"/>
              </a:rPr>
              <a:t>Izvajalec:</a:t>
            </a: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AvenirNext LT Pro UltLight" pitchFamily="34" charset="-18"/>
              </a:rPr>
              <a:t>Episcenter d.o.o.</a:t>
            </a: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AvenirNext LT Pro UltLight" pitchFamily="34" charset="-18"/>
              </a:rPr>
              <a:t>Bravničarjeva ulica 13</a:t>
            </a:r>
          </a:p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AvenirNext LT Pro UltLight" pitchFamily="34" charset="-18"/>
              </a:rPr>
              <a:t>1000 Ljubljana</a:t>
            </a:r>
          </a:p>
        </p:txBody>
      </p:sp>
      <p:pic>
        <p:nvPicPr>
          <p:cNvPr id="13319" name="Pictur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263"/>
            <a:ext cx="9150350" cy="167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Rezultat iskanja slik za svrk logot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604" y="6057336"/>
            <a:ext cx="2827252" cy="396000"/>
          </a:xfrm>
          <a:prstGeom prst="rect">
            <a:avLst/>
          </a:prstGeom>
          <a:noFill/>
        </p:spPr>
      </p:pic>
      <p:pic>
        <p:nvPicPr>
          <p:cNvPr id="13323" name="Picture 11" descr="Rezultat iskanja slik za nalo&amp;zcaron;ba v vašo prihodnost logoti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11682" y="5877272"/>
            <a:ext cx="2860518" cy="7920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340694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POZNAVANJE PROJEKTOV SOFINANCIRANIH IZ EU SREDSTEV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400997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Med projekti, ki so bili sofinancirani iz evropskih sredstev, največ anketirancev navaja projekte s področja cestne infrastrukture </a:t>
            </a:r>
            <a:r>
              <a:rPr lang="sl-SI" sz="1800" b="1" dirty="0" smtClean="0">
                <a:latin typeface="AvenirNext LT Pro Regular" pitchFamily="34" charset="-18"/>
              </a:rPr>
              <a:t>(32 </a:t>
            </a:r>
            <a:r>
              <a:rPr lang="sl-SI" sz="1800" b="1" dirty="0">
                <a:latin typeface="AvenirNext LT Pro Regular" pitchFamily="34" charset="-18"/>
              </a:rPr>
              <a:t>%).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628800"/>
            <a:ext cx="23042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bi znali našteti enega ali več projektov, ki so bili sofinancirani iz EU sredstev?  	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		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tisti, ki so že slišali za kakšen projekt  sofinanciran iz EU sredstev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n=1232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5856" y="5949280"/>
            <a:ext cx="4104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i="1" dirty="0" smtClean="0">
                <a:solidFill>
                  <a:schemeClr val="tx1"/>
                </a:solidFill>
                <a:latin typeface="AvenirNext LT Pro Regular" pitchFamily="34" charset="-18"/>
              </a:rPr>
              <a:t>Anketiranci so lahko navedli več projektov</a:t>
            </a:r>
            <a:r>
              <a:rPr lang="sl-SI" sz="1000" i="1" dirty="0" smtClean="0">
                <a:solidFill>
                  <a:schemeClr val="tx1"/>
                </a:solidFill>
                <a:latin typeface="AvenirNext LT Pro Regular" pitchFamily="34" charset="-18"/>
              </a:rPr>
              <a:t>. V tabeli izpostavljamo projekte oz. področja, ki jih je </a:t>
            </a:r>
            <a:r>
              <a:rPr lang="sl-SI" sz="1000" i="1" dirty="0">
                <a:solidFill>
                  <a:schemeClr val="tx1"/>
                </a:solidFill>
                <a:latin typeface="AvenirNext LT Pro Regular" pitchFamily="34" charset="-18"/>
              </a:rPr>
              <a:t>navedlo vsaj 1 % vprašanih.</a:t>
            </a:r>
          </a:p>
          <a:p>
            <a:r>
              <a:rPr lang="sl-SI" sz="1000" dirty="0">
                <a:solidFill>
                  <a:schemeClr val="tx1"/>
                </a:solidFill>
                <a:latin typeface="AvenirNext LT Pro Regular" pitchFamily="34" charset="-18"/>
              </a:rPr>
              <a:t>	                      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62359" y="2564904"/>
            <a:ext cx="2315202" cy="462434"/>
            <a:chOff x="795287" y="2905199"/>
            <a:chExt cx="2315202" cy="462434"/>
          </a:xfrm>
        </p:grpSpPr>
        <p:sp>
          <p:nvSpPr>
            <p:cNvPr id="20" name="Rectangle 19"/>
            <p:cNvSpPr/>
            <p:nvPr/>
          </p:nvSpPr>
          <p:spPr>
            <a:xfrm>
              <a:off x="2161190" y="2935585"/>
              <a:ext cx="9492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88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95287" y="2905199"/>
              <a:ext cx="9573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12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cxnSp>
          <p:nvCxnSpPr>
            <p:cNvPr id="24" name="Elbow Connector 23"/>
            <p:cNvCxnSpPr/>
            <p:nvPr/>
          </p:nvCxnSpPr>
          <p:spPr>
            <a:xfrm flipV="1">
              <a:off x="2267744" y="3223617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/>
            <p:nvPr/>
          </p:nvCxnSpPr>
          <p:spPr>
            <a:xfrm flipH="1" flipV="1">
              <a:off x="899592" y="3212976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EA622044-285F-4D0A-8B28-7C6785DD7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0685037"/>
              </p:ext>
            </p:extLst>
          </p:nvPr>
        </p:nvGraphicFramePr>
        <p:xfrm>
          <a:off x="3419872" y="2132856"/>
          <a:ext cx="5221288" cy="3432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741">
                  <a:extLst>
                    <a:ext uri="{9D8B030D-6E8A-4147-A177-3AD203B41FA5}">
                      <a16:colId xmlns="" xmlns:a16="http://schemas.microsoft.com/office/drawing/2014/main" val="3016126933"/>
                    </a:ext>
                  </a:extLst>
                </a:gridCol>
                <a:gridCol w="358439">
                  <a:extLst>
                    <a:ext uri="{9D8B030D-6E8A-4147-A177-3AD203B41FA5}">
                      <a16:colId xmlns="" xmlns:a16="http://schemas.microsoft.com/office/drawing/2014/main" val="3599480336"/>
                    </a:ext>
                  </a:extLst>
                </a:gridCol>
                <a:gridCol w="211658">
                  <a:extLst>
                    <a:ext uri="{9D8B030D-6E8A-4147-A177-3AD203B41FA5}">
                      <a16:colId xmlns="" xmlns:a16="http://schemas.microsoft.com/office/drawing/2014/main" val="510463276"/>
                    </a:ext>
                  </a:extLst>
                </a:gridCol>
                <a:gridCol w="2328239">
                  <a:extLst>
                    <a:ext uri="{9D8B030D-6E8A-4147-A177-3AD203B41FA5}">
                      <a16:colId xmlns="" xmlns:a16="http://schemas.microsoft.com/office/drawing/2014/main" val="423540775"/>
                    </a:ext>
                  </a:extLst>
                </a:gridCol>
                <a:gridCol w="282211">
                  <a:extLst>
                    <a:ext uri="{9D8B030D-6E8A-4147-A177-3AD203B41FA5}">
                      <a16:colId xmlns="" xmlns:a16="http://schemas.microsoft.com/office/drawing/2014/main" val="1148223714"/>
                    </a:ext>
                  </a:extLst>
                </a:gridCol>
              </a:tblGrid>
              <a:tr h="226311">
                <a:tc>
                  <a:txBody>
                    <a:bodyPr/>
                    <a:lstStyle/>
                    <a:p>
                      <a:pPr marL="0" algn="l" defTabSz="642915" rtl="0" eaLnBrk="1" fontAlgn="b" latinLnBrk="0" hangingPunct="1"/>
                      <a:r>
                        <a:rPr lang="hr-HR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venirNext LT Pro Regular" pitchFamily="34" charset="-18"/>
                          <a:ea typeface="+mn-ea"/>
                          <a:cs typeface="+mn-cs"/>
                        </a:rPr>
                        <a:t>Področje oz. projekt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42915" rtl="0" eaLnBrk="1" fontAlgn="b" latinLnBrk="0" hangingPunct="1"/>
                      <a:r>
                        <a:rPr lang="hr-HR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venirNext LT Pro Regular" pitchFamily="34" charset="-18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42915" rtl="0" eaLnBrk="1" fontAlgn="b" latinLnBrk="0" hangingPunct="1"/>
                      <a:r>
                        <a:rPr lang="hr-HR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venirNext LT Pro Regular" pitchFamily="34" charset="-18"/>
                          <a:ea typeface="+mn-ea"/>
                          <a:cs typeface="+mn-cs"/>
                        </a:rPr>
                        <a:t>Področje oz. projekt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42915" rtl="0" eaLnBrk="1" fontAlgn="b" latinLnBrk="0" hangingPunct="1"/>
                      <a:r>
                        <a:rPr lang="hr-HR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venirNext LT Pro Regular" pitchFamily="34" charset="-18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079530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cestna infrastruktura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32%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zaposlovanje, programi za brezposelni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7576635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kanalizacija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17%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ureditev mestnih središč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9703561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šolstvo (obnova izgradnja šol, fakultet, šolnine, izmenjave)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13%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obnova gradov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9988472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vodovodno omrežje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12%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urejanje vodotokov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420081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kmetijske subvencije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12%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vrtec (izgradnja, obnova)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51578269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kultura (obnova, izgradnja objektov, ohranjanje dediščine)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12%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cestna infrastruktura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09672605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čistilna naprava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11%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infrastruktura (telekomunikacije)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87390344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obnova objektov, fasad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9%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ekologija, okoljevarstvo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6296215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sofinanciranje občin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9%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TEŠ 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7476002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železniška infrastruktura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8%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otroška igrišča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016386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športni objekti, športna infrastruktura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6%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gospodarstvo in podjetništvo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83703818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razvoj podeželja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energetika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1793492"/>
                  </a:ext>
                </a:extLst>
              </a:tr>
              <a:tr h="226311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razvoj turizem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5%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venirNext LT Pro Regular" pitchFamily="34" charset="-1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 err="1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Erazmus</a:t>
                      </a:r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 (+)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16061543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791569"/>
            <a:ext cx="28194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1"/>
          <p:cNvSpPr/>
          <p:nvPr/>
        </p:nvSpPr>
        <p:spPr>
          <a:xfrm>
            <a:off x="3419872" y="1556792"/>
            <a:ext cx="532859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dirty="0">
                <a:solidFill>
                  <a:schemeClr val="tx1"/>
                </a:solidFill>
                <a:latin typeface="AvenirNext LT Pro Regular" pitchFamily="34" charset="-18"/>
              </a:rPr>
              <a:t>Spontane navedbe projektov oz. področji sofinanciranih iz EU sredstev. | </a:t>
            </a:r>
            <a:r>
              <a:rPr lang="sl-SI" sz="1000" dirty="0" smtClean="0">
                <a:solidFill>
                  <a:schemeClr val="tx1"/>
                </a:solidFill>
                <a:latin typeface="AvenirNext LT Pro Regular" pitchFamily="34" charset="-18"/>
              </a:rPr>
              <a:t>n=1078</a:t>
            </a:r>
            <a:endParaRPr lang="sl-SI" sz="1000" dirty="0">
              <a:solidFill>
                <a:schemeClr val="tx1"/>
              </a:solidFill>
              <a:latin typeface="AvenirNext LT Pro Regular" pitchFamily="34" charset="-18"/>
            </a:endParaRPr>
          </a:p>
          <a:p>
            <a:r>
              <a:rPr lang="sl-SI" sz="1000" dirty="0">
                <a:solidFill>
                  <a:schemeClr val="tx1"/>
                </a:solidFill>
                <a:latin typeface="AvenirNext LT Pro Regular" pitchFamily="34" charset="-18"/>
              </a:rPr>
              <a:t>	                       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19667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da-DK" sz="1400" dirty="0">
                <a:solidFill>
                  <a:schemeClr val="bg1"/>
                </a:solidFill>
                <a:latin typeface="AvenirNext LT Pro Regular" pitchFamily="34" charset="-18"/>
              </a:rPr>
              <a:t>IZVEDBA PROJEKTOV </a:t>
            </a:r>
            <a:r>
              <a:rPr lang="hr-HR" sz="1400" dirty="0">
                <a:solidFill>
                  <a:schemeClr val="bg1"/>
                </a:solidFill>
                <a:latin typeface="AvenirNext LT Pro Regular" pitchFamily="34" charset="-18"/>
              </a:rPr>
              <a:t/>
            </a:r>
            <a:br>
              <a:rPr lang="hr-HR" sz="1400" dirty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da-DK" sz="1400" dirty="0">
                <a:solidFill>
                  <a:schemeClr val="bg1"/>
                </a:solidFill>
                <a:latin typeface="AvenirNext LT Pro Regular" pitchFamily="34" charset="-18"/>
              </a:rPr>
              <a:t>BREZ EU SREDSTEV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220845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 smtClean="0">
                <a:latin typeface="AvenirNext LT Pro Regular" pitchFamily="34" charset="-18"/>
              </a:rPr>
              <a:t>69 % </a:t>
            </a:r>
            <a:r>
              <a:rPr lang="sl-SI" sz="1800" b="1" dirty="0" smtClean="0">
                <a:latin typeface="AvenirNext LT Pro Regular" pitchFamily="34" charset="-18"/>
              </a:rPr>
              <a:t>anketirancev </a:t>
            </a:r>
            <a:r>
              <a:rPr lang="sl-SI" sz="1800" b="1" dirty="0">
                <a:latin typeface="AvenirNext LT Pro Regular" pitchFamily="34" charset="-18"/>
              </a:rPr>
              <a:t>meni, da projekti, </a:t>
            </a:r>
            <a:r>
              <a:rPr lang="sl-SI" sz="1800" b="1" dirty="0" smtClean="0">
                <a:latin typeface="AvenirNext LT Pro Regular" pitchFamily="34" charset="-18"/>
              </a:rPr>
              <a:t>ki so bili sofinancirani s pomočjo EU, </a:t>
            </a:r>
            <a:r>
              <a:rPr lang="sl-SI" sz="1800" b="1" dirty="0">
                <a:latin typeface="AvenirNext LT Pro Regular" pitchFamily="34" charset="-18"/>
              </a:rPr>
              <a:t>ne bi bili izvedeni brez evropskih sredstev. 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9138" y="1556792"/>
            <a:ext cx="226868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menite, da bi bili ti projekti izvedeni tudi brez evropskih sredstev? 	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		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tisti, ki so navedli vsaj en projekt sofinanciran iz EU sredstev 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n=1078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7864" y="1412776"/>
            <a:ext cx="5292456" cy="712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Mnenje o izvedbi projektov brez EU sredstev glede na ciljne skupine. 	                       </a:t>
            </a:r>
          </a:p>
        </p:txBody>
      </p:sp>
      <p:grpSp>
        <p:nvGrpSpPr>
          <p:cNvPr id="3" name="Group 44"/>
          <p:cNvGrpSpPr/>
          <p:nvPr/>
        </p:nvGrpSpPr>
        <p:grpSpPr>
          <a:xfrm>
            <a:off x="443129" y="2575545"/>
            <a:ext cx="2667360" cy="853455"/>
            <a:chOff x="443129" y="2348880"/>
            <a:chExt cx="2667360" cy="853455"/>
          </a:xfrm>
        </p:grpSpPr>
        <p:sp>
          <p:nvSpPr>
            <p:cNvPr id="20" name="Rectangle 19"/>
            <p:cNvSpPr/>
            <p:nvPr/>
          </p:nvSpPr>
          <p:spPr>
            <a:xfrm>
              <a:off x="2161190" y="2708920"/>
              <a:ext cx="9492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28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3129" y="2761183"/>
              <a:ext cx="9573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Ne | 69 %</a:t>
              </a:r>
              <a:endParaRPr lang="sl-SI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323255" y="2348880"/>
              <a:ext cx="6383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Ne vem</a:t>
              </a:r>
            </a:p>
            <a:p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 | 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3 </a:t>
              </a:r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000" dirty="0"/>
            </a:p>
          </p:txBody>
        </p:sp>
        <p:cxnSp>
          <p:nvCxnSpPr>
            <p:cNvPr id="24" name="Elbow Connector 23"/>
            <p:cNvCxnSpPr/>
            <p:nvPr/>
          </p:nvCxnSpPr>
          <p:spPr>
            <a:xfrm flipV="1">
              <a:off x="2267744" y="2996952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/>
            <p:nvPr/>
          </p:nvCxnSpPr>
          <p:spPr>
            <a:xfrm flipH="1" flipV="1">
              <a:off x="539552" y="3058319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/>
            <p:nvPr/>
          </p:nvCxnSpPr>
          <p:spPr>
            <a:xfrm>
              <a:off x="1475656" y="2708920"/>
              <a:ext cx="288036" cy="288030"/>
            </a:xfrm>
            <a:prstGeom prst="bentConnector3">
              <a:avLst>
                <a:gd name="adj1" fmla="val 10359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52BAAC6A-78F7-4F28-A02B-384D404682C3}"/>
              </a:ext>
            </a:extLst>
          </p:cNvPr>
          <p:cNvSpPr/>
          <p:nvPr/>
        </p:nvSpPr>
        <p:spPr>
          <a:xfrm>
            <a:off x="5004048" y="2102659"/>
            <a:ext cx="360040" cy="24622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Da</a:t>
            </a:r>
            <a:endParaRPr lang="sl-SI" sz="1000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3D41F57B-9F7E-4B63-A44F-A53F7D8CF5B0}"/>
              </a:ext>
            </a:extLst>
          </p:cNvPr>
          <p:cNvSpPr/>
          <p:nvPr/>
        </p:nvSpPr>
        <p:spPr>
          <a:xfrm>
            <a:off x="6228184" y="2102659"/>
            <a:ext cx="360040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sl-SI" sz="1000" dirty="0">
                <a:latin typeface="AvenirNext LT Pro Regular" pitchFamily="34" charset="-18"/>
              </a:rPr>
              <a:t>Ne</a:t>
            </a:r>
            <a:endParaRPr lang="sl-SI" sz="1000" dirty="0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B99A3B86-2F66-4C2F-9A6E-0241BE75AD6C}"/>
              </a:ext>
            </a:extLst>
          </p:cNvPr>
          <p:cNvSpPr/>
          <p:nvPr/>
        </p:nvSpPr>
        <p:spPr>
          <a:xfrm>
            <a:off x="7668344" y="2102659"/>
            <a:ext cx="539928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36000" rIns="36000">
            <a:spAutoFit/>
          </a:bodyPr>
          <a:lstStyle/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Ne vem</a:t>
            </a:r>
            <a:endParaRPr lang="sl-SI" sz="1000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6456" y="3068960"/>
            <a:ext cx="28194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 t="6214"/>
          <a:stretch>
            <a:fillRect/>
          </a:stretch>
        </p:blipFill>
        <p:spPr bwMode="auto">
          <a:xfrm>
            <a:off x="3248347" y="2328639"/>
            <a:ext cx="5572125" cy="326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19667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da-DK" sz="1400" dirty="0">
                <a:solidFill>
                  <a:schemeClr val="bg1"/>
                </a:solidFill>
                <a:latin typeface="AvenirNext LT Pro Regular" pitchFamily="34" charset="-18"/>
              </a:rPr>
              <a:t>VPLIV SOFINANCIRANJA PROJEKTOV EVROPSKE KOHEZIJSKE POLITIKE NA SLOVENIJO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220845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 smtClean="0">
                <a:latin typeface="AvenirNext LT Pro Regular" pitchFamily="34" charset="-18"/>
              </a:rPr>
              <a:t>Sofinanciranje </a:t>
            </a:r>
            <a:r>
              <a:rPr lang="sl-SI" sz="1800" b="1" dirty="0">
                <a:latin typeface="AvenirNext LT Pro Regular" pitchFamily="34" charset="-18"/>
              </a:rPr>
              <a:t>projektov evropske kohezijske politike </a:t>
            </a:r>
            <a:r>
              <a:rPr lang="sl-SI" sz="1800" b="1" dirty="0" smtClean="0">
                <a:latin typeface="AvenirNext LT Pro Regular" pitchFamily="34" charset="-18"/>
              </a:rPr>
              <a:t>ima pozitiven </a:t>
            </a:r>
            <a:r>
              <a:rPr lang="sl-SI" sz="1800" b="1" dirty="0">
                <a:latin typeface="AvenirNext LT Pro Regular" pitchFamily="34" charset="-18"/>
              </a:rPr>
              <a:t>vpliv na razvoj </a:t>
            </a:r>
            <a:r>
              <a:rPr lang="sl-SI" sz="1800" b="1" dirty="0" smtClean="0">
                <a:latin typeface="AvenirNext LT Pro Regular" pitchFamily="34" charset="-18"/>
              </a:rPr>
              <a:t>Slovenije, tako meni 95 % vprašanih.</a:t>
            </a: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599178"/>
            <a:ext cx="23042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menite, da ima sofinanciranje projektov evropske kohezijske politike pozitiven ali negativen vpliv za Slovenijo? Na njen razvoj?	</a:t>
            </a:r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tisti, ki so že slišali za kakšen projekt  sofinanciran iz EU sredstev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n=1232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7864" y="1556792"/>
            <a:ext cx="5292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Vpliv sofinanciranja projektov evropske kohezijske politike glede na ciljne skupine.   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Pozitiven vpliv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«. 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	                      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77641"/>
            <a:ext cx="25241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276872"/>
            <a:ext cx="44196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7060" y="2420888"/>
            <a:ext cx="5095380" cy="3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da-DK" sz="1400" dirty="0">
                <a:solidFill>
                  <a:schemeClr val="bg1"/>
                </a:solidFill>
                <a:latin typeface="AvenirNext LT Pro Regular" pitchFamily="34" charset="-18"/>
              </a:rPr>
              <a:t>POZNAVANJE </a:t>
            </a:r>
            <a:r>
              <a:rPr lang="hr-HR" sz="1400" dirty="0">
                <a:solidFill>
                  <a:schemeClr val="bg1"/>
                </a:solidFill>
                <a:latin typeface="AvenirNext LT Pro Regular" pitchFamily="34" charset="-18"/>
              </a:rPr>
              <a:t/>
            </a:r>
            <a:br>
              <a:rPr lang="hr-HR" sz="1400" dirty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da-DK" sz="1400" dirty="0">
                <a:solidFill>
                  <a:schemeClr val="bg1"/>
                </a:solidFill>
                <a:latin typeface="AvenirNext LT Pro Regular" pitchFamily="34" charset="-18"/>
              </a:rPr>
              <a:t>EVROPSKIH SKLADOV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420937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Izmed evropskih skladov je najbolj poznan Evropski sklad za regionalni razvoj (ESRR), pozna ga oz. je zanj že slišalo </a:t>
            </a:r>
            <a:r>
              <a:rPr lang="sl-SI" sz="1800" b="1" dirty="0" smtClean="0">
                <a:latin typeface="AvenirNext LT Pro Regular" pitchFamily="34" charset="-18"/>
              </a:rPr>
              <a:t>87 </a:t>
            </a:r>
            <a:r>
              <a:rPr lang="sl-SI" sz="1800" b="1" dirty="0">
                <a:latin typeface="AvenirNext LT Pro Regular" pitchFamily="34" charset="-18"/>
              </a:rPr>
              <a:t>% anketirancev.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556792"/>
            <a:ext cx="230425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poznate ali ste že slišali za naslednje evropske sklade?</a:t>
            </a: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	</a:t>
            </a:r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7864" y="1556792"/>
            <a:ext cx="5292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Poznavanje evropskih skladov glede na ciljne skupine. </a:t>
            </a:r>
            <a:b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</a:b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združena odgovora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Poznam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 +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Sem že slišal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«. 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	                      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932040" y="2215897"/>
            <a:ext cx="792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b="1" dirty="0">
                <a:latin typeface="AvenirNext LT Pro Regular" pitchFamily="34" charset="-18"/>
              </a:rPr>
              <a:t>ESSR</a:t>
            </a:r>
            <a:endParaRPr lang="sl-SI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6300192" y="2204864"/>
            <a:ext cx="792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b="1" dirty="0">
                <a:latin typeface="AvenirNext LT Pro Regular" pitchFamily="34" charset="-18"/>
              </a:rPr>
              <a:t>KS</a:t>
            </a:r>
            <a:endParaRPr lang="sl-SI" sz="1200" b="1" dirty="0"/>
          </a:p>
        </p:txBody>
      </p:sp>
      <p:sp>
        <p:nvSpPr>
          <p:cNvPr id="33" name="Rectangle 32"/>
          <p:cNvSpPr/>
          <p:nvPr/>
        </p:nvSpPr>
        <p:spPr>
          <a:xfrm>
            <a:off x="7524328" y="2204864"/>
            <a:ext cx="792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b="1" dirty="0">
                <a:latin typeface="AvenirNext LT Pro Regular" pitchFamily="34" charset="-18"/>
              </a:rPr>
              <a:t>ESS</a:t>
            </a:r>
            <a:endParaRPr lang="sl-SI" sz="1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060848"/>
            <a:ext cx="24479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5"/>
          <p:cNvPicPr>
            <a:picLocks noChangeAspect="1" noChangeArrowheads="1"/>
          </p:cNvPicPr>
          <p:nvPr/>
        </p:nvPicPr>
        <p:blipFill>
          <a:blip r:embed="rId6" cstate="print"/>
          <a:srcRect l="28980" r="69760"/>
          <a:stretch>
            <a:fillRect/>
          </a:stretch>
        </p:blipFill>
        <p:spPr bwMode="auto">
          <a:xfrm>
            <a:off x="6227877" y="2420888"/>
            <a:ext cx="72315" cy="33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15"/>
          <p:cNvPicPr>
            <a:picLocks noChangeAspect="1" noChangeArrowheads="1"/>
          </p:cNvPicPr>
          <p:nvPr/>
        </p:nvPicPr>
        <p:blipFill>
          <a:blip r:embed="rId6" cstate="print"/>
          <a:srcRect l="28980" r="69760"/>
          <a:stretch>
            <a:fillRect/>
          </a:stretch>
        </p:blipFill>
        <p:spPr bwMode="auto">
          <a:xfrm>
            <a:off x="7524328" y="2457264"/>
            <a:ext cx="72315" cy="33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0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552227"/>
            <a:ext cx="226853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2800" dirty="0">
                <a:solidFill>
                  <a:schemeClr val="bg1"/>
                </a:solidFill>
                <a:latin typeface="AvenirNext LT Pro Regular" pitchFamily="34" charset="-18"/>
              </a:rPr>
              <a:t>Rezultati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/>
          <p:nvPr/>
        </p:nvSpPr>
        <p:spPr>
          <a:xfrm>
            <a:off x="2555776" y="2276872"/>
            <a:ext cx="5040560" cy="121649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marL="808038" lvl="1" indent="-808038">
              <a:spcAft>
                <a:spcPts val="600"/>
              </a:spcAft>
              <a:buFont typeface="+mj-lt"/>
              <a:buAutoNum type="arabicPeriod"/>
              <a:defRPr lang="en-US"/>
            </a:pPr>
            <a:r>
              <a:rPr lang="sl-SI" sz="2400" dirty="0">
                <a:solidFill>
                  <a:schemeClr val="bg1">
                    <a:lumMod val="8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 </a:t>
            </a:r>
            <a:r>
              <a:rPr lang="sl-SI" sz="2400" dirty="0">
                <a:solidFill>
                  <a:schemeClr val="bg1">
                    <a:lumMod val="50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evropske    kohezijske politike in evropskih skladov</a:t>
            </a:r>
          </a:p>
          <a:p>
            <a:pPr marL="903288" lvl="1" indent="-903288">
              <a:spcAft>
                <a:spcPts val="600"/>
              </a:spcAft>
              <a:buFont typeface="+mj-lt"/>
              <a:buAutoNum type="arabicPeriod"/>
              <a:defRPr lang="en-US"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903288" lvl="1" indent="-903288">
              <a:spcAft>
                <a:spcPts val="600"/>
              </a:spcAft>
              <a:buFont typeface="+mj-lt"/>
              <a:buAutoNum type="arabicPeriod"/>
              <a:defRPr lang="en-US"/>
            </a:pPr>
            <a:r>
              <a:rPr lang="sl-SI" sz="2400" dirty="0">
                <a:solidFill>
                  <a:schemeClr val="bg1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 </a:t>
            </a:r>
            <a:r>
              <a:rPr lang="sl-SI" sz="24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Kanali informiranja in obveščanja javnosti</a:t>
            </a:r>
            <a:endParaRPr lang="sl-SI" sz="2400" dirty="0"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>
              <a:defRPr lang="en-US"/>
            </a:pPr>
            <a:endParaRPr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l-PL" sz="1400" dirty="0">
                <a:solidFill>
                  <a:schemeClr val="bg1"/>
                </a:solidFill>
                <a:latin typeface="AvenirNext LT Pro Regular" pitchFamily="34" charset="-18"/>
              </a:rPr>
              <a:t>KANALI INFORMIRANJA </a:t>
            </a:r>
            <a:br>
              <a:rPr lang="pl-PL" sz="1400" dirty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pl-PL" sz="1400" dirty="0">
                <a:solidFill>
                  <a:schemeClr val="bg1"/>
                </a:solidFill>
                <a:latin typeface="AvenirNext LT Pro Regular" pitchFamily="34" charset="-18"/>
              </a:rPr>
              <a:t>O AKTUALNIH DOGODKIH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484784"/>
            <a:ext cx="244827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S pomočjo katerih kanalov obveščanja se najpogosteje </a:t>
            </a:r>
          </a:p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informirate o aktualnih dogodkih?  - Prva izbira</a:t>
            </a:r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6" y="332656"/>
            <a:ext cx="5113338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>
                <a:latin typeface="AvenirNext LT Pro Regular" pitchFamily="34" charset="-18"/>
              </a:rPr>
              <a:t>O aktualnih dogodkih se večina vprašanih najpogosteje informira preko spletnih strani (41 %) in preko nacionalnih TV programov (33 %).</a:t>
            </a:r>
            <a:br>
              <a:rPr lang="sl-SI" sz="16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12776"/>
            <a:ext cx="540060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Trije najpogostejši kanali informiranja.   | </a:t>
            </a:r>
          </a:p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Prikazan je delež za vse tri izbire skupaj, zato vsota deležev presega 100 %.                      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144300"/>
            <a:ext cx="5112568" cy="366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24544" y="2276872"/>
            <a:ext cx="34194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348880"/>
            <a:ext cx="476981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l-PL" sz="1400" dirty="0">
                <a:solidFill>
                  <a:schemeClr val="bg1"/>
                </a:solidFill>
                <a:latin typeface="AvenirNext LT Pro Regular" pitchFamily="34" charset="-18"/>
              </a:rPr>
              <a:t>UPORABA SPLETNIH PORTALOV ZA INFORMIRANJE O AKTUALNIH DOGODKIH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484784"/>
            <a:ext cx="244827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Katere od naštetih spletnih portalov pa najpogosteje uporabljate za informiranje o aktualnih dogodkih?</a:t>
            </a:r>
          </a:p>
          <a:p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[Več možnih odgovorov.] 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tisti, ki se informirajo preko spletnih strani 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n=1064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473005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>
                <a:latin typeface="AvenirNext LT Pro Regular" pitchFamily="34" charset="-18"/>
              </a:rPr>
              <a:t>Večina tistih, ki se informirajo preko spleta najpogosteje uporablja portal </a:t>
            </a:r>
            <a:r>
              <a:rPr lang="sl-SI" sz="1600" b="1" dirty="0" err="1">
                <a:latin typeface="AvenirNext LT Pro Regular" pitchFamily="34" charset="-18"/>
              </a:rPr>
              <a:t>24ur.com</a:t>
            </a:r>
            <a:r>
              <a:rPr lang="sl-SI" sz="1600" b="1" dirty="0">
                <a:latin typeface="AvenirNext LT Pro Regular" pitchFamily="34" charset="-18"/>
              </a:rPr>
              <a:t> (</a:t>
            </a:r>
            <a:r>
              <a:rPr lang="sl-SI" sz="1600" b="1" dirty="0" smtClean="0">
                <a:latin typeface="AvenirNext LT Pro Regular" pitchFamily="34" charset="-18"/>
              </a:rPr>
              <a:t>66 </a:t>
            </a:r>
            <a:r>
              <a:rPr lang="sl-SI" sz="1600" b="1" dirty="0">
                <a:latin typeface="AvenirNext LT Pro Regular" pitchFamily="34" charset="-18"/>
              </a:rPr>
              <a:t>%). Sledi portal MMC (</a:t>
            </a:r>
            <a:r>
              <a:rPr lang="sl-SI" sz="1600" b="1" dirty="0" err="1">
                <a:latin typeface="AvenirNext LT Pro Regular" pitchFamily="34" charset="-18"/>
              </a:rPr>
              <a:t>rtvslo.si</a:t>
            </a:r>
            <a:r>
              <a:rPr lang="sl-SI" sz="1600" b="1" dirty="0">
                <a:latin typeface="AvenirNext LT Pro Regular" pitchFamily="34" charset="-18"/>
              </a:rPr>
              <a:t>), ki ga uporablja </a:t>
            </a:r>
            <a:r>
              <a:rPr lang="sl-SI" sz="1600" b="1" dirty="0" smtClean="0">
                <a:latin typeface="AvenirNext LT Pro Regular" pitchFamily="34" charset="-18"/>
              </a:rPr>
              <a:t>42 </a:t>
            </a:r>
            <a:r>
              <a:rPr lang="sl-SI" sz="1600" b="1" dirty="0">
                <a:latin typeface="AvenirNext LT Pro Regular" pitchFamily="34" charset="-18"/>
              </a:rPr>
              <a:t>% vprašanih.</a:t>
            </a:r>
            <a:br>
              <a:rPr lang="sl-SI" sz="1600" b="1" dirty="0">
                <a:latin typeface="AvenirNext LT Pro Regular" pitchFamily="34" charset="-18"/>
              </a:rPr>
            </a:b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endParaRPr lang="pt-BR" sz="16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12776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Uporaba dveh najpogostejših spletnih portalov za informiranje o aktualnih dogodkih glede na ciljne skupine.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0DD7994A-C372-443D-85EB-FC3A8BEADC59}"/>
              </a:ext>
            </a:extLst>
          </p:cNvPr>
          <p:cNvGrpSpPr/>
          <p:nvPr/>
        </p:nvGrpSpPr>
        <p:grpSpPr>
          <a:xfrm>
            <a:off x="4932040" y="2081509"/>
            <a:ext cx="2520280" cy="276999"/>
            <a:chOff x="4932040" y="1916832"/>
            <a:chExt cx="2520280" cy="276999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E7345758-E50C-461E-94B8-C357C2763BFE}"/>
                </a:ext>
              </a:extLst>
            </p:cNvPr>
            <p:cNvSpPr/>
            <p:nvPr/>
          </p:nvSpPr>
          <p:spPr>
            <a:xfrm>
              <a:off x="4932040" y="1916832"/>
              <a:ext cx="8640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l-SI" sz="1200" dirty="0" err="1">
                  <a:latin typeface="AvenirNext LT Pro Regular" pitchFamily="34" charset="-18"/>
                </a:rPr>
                <a:t>24ur.com</a:t>
              </a:r>
              <a:endParaRPr lang="sl-SI" sz="12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35EF8321-E6A5-4362-8274-20724B74DCEE}"/>
                </a:ext>
              </a:extLst>
            </p:cNvPr>
            <p:cNvSpPr/>
            <p:nvPr/>
          </p:nvSpPr>
          <p:spPr>
            <a:xfrm>
              <a:off x="6588224" y="1916832"/>
              <a:ext cx="8640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l-SI" sz="1200" dirty="0" err="1">
                  <a:latin typeface="AvenirNext LT Pro Regular" pitchFamily="34" charset="-18"/>
                </a:rPr>
                <a:t>rtvslo.si</a:t>
              </a:r>
              <a:endParaRPr lang="sl-SI" sz="1200" dirty="0"/>
            </a:p>
          </p:txBody>
        </p:sp>
      </p:grp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2636912"/>
            <a:ext cx="3024336" cy="260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/>
          <a:srcRect l="34722" r="64319"/>
          <a:stretch>
            <a:fillRect/>
          </a:stretch>
        </p:blipFill>
        <p:spPr bwMode="auto">
          <a:xfrm>
            <a:off x="6660232" y="2348880"/>
            <a:ext cx="4571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SEZNANJENOST S SPLETNO STRANJO EU-SKLADI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484784"/>
            <a:ext cx="244827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veste, da obstaja spletna stran </a:t>
            </a:r>
            <a:r>
              <a:rPr lang="sl-SI" sz="1200" dirty="0" err="1">
                <a:solidFill>
                  <a:schemeClr val="bg1"/>
                </a:solidFill>
                <a:latin typeface="AvenirNext LT Pro Regular" pitchFamily="34" charset="-18"/>
              </a:rPr>
              <a:t>www.eu</a:t>
            </a:r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-</a:t>
            </a:r>
            <a:r>
              <a:rPr lang="sl-SI" sz="1200" dirty="0" err="1">
                <a:solidFill>
                  <a:schemeClr val="bg1"/>
                </a:solidFill>
                <a:latin typeface="AvenirNext LT Pro Regular" pitchFamily="34" charset="-18"/>
              </a:rPr>
              <a:t>skladi.si</a:t>
            </a:r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, kjer so na voljo informacije o evropskih sredstvih?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361195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S spletno stranjo www.eu-skladi.si je seznanjenih </a:t>
            </a:r>
            <a:r>
              <a:rPr lang="sl-SI" sz="1800" b="1" dirty="0" smtClean="0">
                <a:latin typeface="AvenirNext LT Pro Regular" pitchFamily="34" charset="-18"/>
              </a:rPr>
              <a:t>39 </a:t>
            </a:r>
            <a:r>
              <a:rPr lang="sl-SI" sz="1800" b="1" dirty="0">
                <a:latin typeface="AvenirNext LT Pro Regular" pitchFamily="34" charset="-18"/>
              </a:rPr>
              <a:t>% anketirancev.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340768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Seznanjenost s spletno stranjo www.eu-</a:t>
            </a:r>
            <a:r>
              <a:rPr lang="sl-SI" sz="1200" dirty="0" err="1">
                <a:solidFill>
                  <a:schemeClr val="tx1"/>
                </a:solidFill>
                <a:latin typeface="AvenirNext LT Pro Regular" pitchFamily="34" charset="-18"/>
              </a:rPr>
              <a:t>skladi.si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 glede na ciljne skupine.</a:t>
            </a:r>
            <a:b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</a:b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«.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17C8234D-8B8D-4DF4-8717-F06F04BAB90E}"/>
              </a:ext>
            </a:extLst>
          </p:cNvPr>
          <p:cNvGrpSpPr/>
          <p:nvPr/>
        </p:nvGrpSpPr>
        <p:grpSpPr>
          <a:xfrm>
            <a:off x="443129" y="2935585"/>
            <a:ext cx="2667360" cy="504056"/>
            <a:chOff x="443129" y="2935585"/>
            <a:chExt cx="2667360" cy="504056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7AB25A11-C2B2-475E-86A5-5B888BB9285C}"/>
                </a:ext>
              </a:extLst>
            </p:cNvPr>
            <p:cNvSpPr/>
            <p:nvPr/>
          </p:nvSpPr>
          <p:spPr>
            <a:xfrm>
              <a:off x="2161190" y="2935585"/>
              <a:ext cx="9492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39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C687ECA0-1332-447A-B85D-90DAF9A11B9A}"/>
                </a:ext>
              </a:extLst>
            </p:cNvPr>
            <p:cNvSpPr/>
            <p:nvPr/>
          </p:nvSpPr>
          <p:spPr>
            <a:xfrm>
              <a:off x="443129" y="2987848"/>
              <a:ext cx="9573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61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cxnSp>
          <p:nvCxnSpPr>
            <p:cNvPr id="33" name="Elbow Connector 23">
              <a:extLst>
                <a:ext uri="{FF2B5EF4-FFF2-40B4-BE49-F238E27FC236}">
                  <a16:creationId xmlns="" xmlns:a16="http://schemas.microsoft.com/office/drawing/2014/main" id="{4A06ED0D-5C31-471B-9389-AB476587422C}"/>
                </a:ext>
              </a:extLst>
            </p:cNvPr>
            <p:cNvCxnSpPr/>
            <p:nvPr/>
          </p:nvCxnSpPr>
          <p:spPr>
            <a:xfrm flipV="1">
              <a:off x="2267744" y="3223617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29">
              <a:extLst>
                <a:ext uri="{FF2B5EF4-FFF2-40B4-BE49-F238E27FC236}">
                  <a16:creationId xmlns="" xmlns:a16="http://schemas.microsoft.com/office/drawing/2014/main" id="{D8027A7F-4DD3-49C0-9A59-66D7B71987BD}"/>
                </a:ext>
              </a:extLst>
            </p:cNvPr>
            <p:cNvCxnSpPr/>
            <p:nvPr/>
          </p:nvCxnSpPr>
          <p:spPr>
            <a:xfrm flipH="1" flipV="1">
              <a:off x="539552" y="3295625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6456" y="3068960"/>
            <a:ext cx="2819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1988840"/>
            <a:ext cx="4968552" cy="424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8955167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497038"/>
            <a:ext cx="54864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1836638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OCENA SPLETNE STRANI EU-SKLADI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404640"/>
            <a:ext cx="241262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  <a:latin typeface="AvenirNext LT Pro Regular" pitchFamily="34" charset="-18"/>
              </a:rPr>
              <a:t>Kako ocenjujete spletno stran www.eu-skladi.si, glede na ...</a:t>
            </a:r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tisti, ki so že obiskali spletno stran, opredeljeni 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n=248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6" y="405730"/>
            <a:ext cx="5156878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Dve tretjini anketirancev ocenjujeta, da je spletna stran glede uporabnosti informacij dobra oz. zelo dobra, povprečna ocena je 3,7.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72865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Povprečna ocena splošnega vtisa, preglednosti in uporabnosti informacij spletne strani EU-skladi, glede na ciljne skupine.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BA4CF3A-9118-4F82-A69E-10C6484D3394}"/>
              </a:ext>
            </a:extLst>
          </p:cNvPr>
          <p:cNvSpPr/>
          <p:nvPr/>
        </p:nvSpPr>
        <p:spPr>
          <a:xfrm>
            <a:off x="611560" y="5085184"/>
            <a:ext cx="2113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800" dirty="0">
                <a:solidFill>
                  <a:schemeClr val="bg1"/>
                </a:solidFill>
                <a:latin typeface="Calibri" panose="020F0502020204030204" pitchFamily="34" charset="0"/>
              </a:rPr>
              <a:t>3,7         3,5</a:t>
            </a:r>
            <a:r>
              <a:rPr lang="hr-HR" sz="1800" dirty="0">
                <a:solidFill>
                  <a:schemeClr val="bg1"/>
                </a:solidFill>
              </a:rPr>
              <a:t>        </a:t>
            </a:r>
            <a:r>
              <a:rPr lang="hr-HR" sz="1800" dirty="0">
                <a:solidFill>
                  <a:schemeClr val="bg1"/>
                </a:solidFill>
                <a:latin typeface="Calibri" panose="020F0502020204030204" pitchFamily="34" charset="0"/>
              </a:rPr>
              <a:t>3,5</a:t>
            </a:r>
            <a:r>
              <a:rPr lang="hr-HR" sz="1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36512" y="5085184"/>
            <a:ext cx="7200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l-SI" sz="800" dirty="0">
                <a:solidFill>
                  <a:schemeClr val="bg1"/>
                </a:solidFill>
                <a:latin typeface="AvenirNext LT Pro Regular" pitchFamily="34" charset="-18"/>
              </a:rPr>
              <a:t>Povprečna ocena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716016" y="2132856"/>
            <a:ext cx="3744416" cy="3744040"/>
            <a:chOff x="4716016" y="2017956"/>
            <a:chExt cx="3744416" cy="3744040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F49507B5-E7C0-42D9-807D-2BB29273E8F0}"/>
                </a:ext>
              </a:extLst>
            </p:cNvPr>
            <p:cNvGrpSpPr/>
            <p:nvPr/>
          </p:nvGrpSpPr>
          <p:grpSpPr>
            <a:xfrm>
              <a:off x="4716016" y="2017956"/>
              <a:ext cx="3744416" cy="461665"/>
              <a:chOff x="4716016" y="1894601"/>
              <a:chExt cx="3744416" cy="461665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id="{71CE313E-976B-4FB6-A723-3CE874D8BAFF}"/>
                  </a:ext>
                </a:extLst>
              </p:cNvPr>
              <p:cNvSpPr/>
              <p:nvPr/>
            </p:nvSpPr>
            <p:spPr>
              <a:xfrm>
                <a:off x="4716016" y="1894601"/>
                <a:ext cx="108012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l-SI" sz="1200" dirty="0">
                    <a:latin typeface="AvenirNext LT Pro Regular" pitchFamily="34" charset="-18"/>
                  </a:rPr>
                  <a:t>Uporabnost informacij</a:t>
                </a:r>
                <a:endParaRPr lang="sl-SI" sz="1200" dirty="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id="{56FD2740-C778-43A2-BA23-31C340F480B2}"/>
                  </a:ext>
                </a:extLst>
              </p:cNvPr>
              <p:cNvSpPr/>
              <p:nvPr/>
            </p:nvSpPr>
            <p:spPr>
              <a:xfrm>
                <a:off x="5868144" y="2038617"/>
                <a:ext cx="108012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l-SI" sz="1200" dirty="0">
                    <a:latin typeface="AvenirNext LT Pro Regular" pitchFamily="34" charset="-18"/>
                  </a:rPr>
                  <a:t>Preglednost</a:t>
                </a:r>
                <a:endParaRPr lang="sl-SI" sz="1200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="" xmlns:a16="http://schemas.microsoft.com/office/drawing/2014/main" id="{AC3AF167-5E0D-4F66-87B2-5BD774C19C0A}"/>
                  </a:ext>
                </a:extLst>
              </p:cNvPr>
              <p:cNvSpPr/>
              <p:nvPr/>
            </p:nvSpPr>
            <p:spPr>
              <a:xfrm>
                <a:off x="7236296" y="1894601"/>
                <a:ext cx="1224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l-SI" sz="1200" dirty="0">
                    <a:latin typeface="AvenirNext LT Pro Regular" pitchFamily="34" charset="-18"/>
                  </a:rPr>
                  <a:t>Splošen</a:t>
                </a:r>
                <a:br>
                  <a:rPr lang="sl-SI" sz="1200" dirty="0">
                    <a:latin typeface="AvenirNext LT Pro Regular" pitchFamily="34" charset="-18"/>
                  </a:rPr>
                </a:br>
                <a:r>
                  <a:rPr lang="sl-SI" sz="1200" dirty="0">
                    <a:latin typeface="AvenirNext LT Pro Regular" pitchFamily="34" charset="-18"/>
                  </a:rPr>
                  <a:t>vtis</a:t>
                </a:r>
                <a:endParaRPr lang="sl-SI" sz="1200" dirty="0"/>
              </a:p>
            </p:txBody>
          </p:sp>
        </p:grpSp>
        <p:pic>
          <p:nvPicPr>
            <p:cNvPr id="28" name="Picture 15">
              <a:extLst>
                <a:ext uri="{FF2B5EF4-FFF2-40B4-BE49-F238E27FC236}">
                  <a16:creationId xmlns="" xmlns:a16="http://schemas.microsoft.com/office/drawing/2014/main" id="{2D86723C-8F7E-47C1-8974-892B5EF85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 l="28980" r="69760"/>
            <a:stretch>
              <a:fillRect/>
            </a:stretch>
          </p:blipFill>
          <p:spPr bwMode="auto">
            <a:xfrm>
              <a:off x="7380006" y="2377996"/>
              <a:ext cx="73092" cy="338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3" y="1916832"/>
            <a:ext cx="2338020" cy="32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15">
            <a:extLst>
              <a:ext uri="{FF2B5EF4-FFF2-40B4-BE49-F238E27FC236}">
                <a16:creationId xmlns="" xmlns:a16="http://schemas.microsoft.com/office/drawing/2014/main" id="{2D86723C-8F7E-47C1-8974-892B5EF85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28980" r="69760"/>
          <a:stretch>
            <a:fillRect/>
          </a:stretch>
        </p:blipFill>
        <p:spPr bwMode="auto">
          <a:xfrm>
            <a:off x="6012160" y="2492896"/>
            <a:ext cx="73092" cy="33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3687083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PREDLOG ZA IZBOLJŠAVO SPLETNE STRANI EU-SKLADI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701383"/>
            <a:ext cx="24126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  <a:latin typeface="AvenirNext LT Pro Regular" pitchFamily="34" charset="-18"/>
              </a:rPr>
              <a:t>Ali na spletni strani EU-skladov kaj pogrešate? </a:t>
            </a:r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tisti, ki so že obiskali spletno stran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n=244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256981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Med tistimi, ki so dejali, da na spletnih strani kaj pogrešajo, jih največ navaja potrebo po boljši </a:t>
            </a:r>
            <a:r>
              <a:rPr lang="sl-SI" sz="1800" b="1" dirty="0" smtClean="0">
                <a:latin typeface="AvenirNext LT Pro Regular" pitchFamily="34" charset="-18"/>
              </a:rPr>
              <a:t>preglednosti in podrobnejših informacijah.</a:t>
            </a: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72865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Predlogi izboljšav spletne strani EU-skladi med tistimi, ki so dejali, da na spletni strani kaj pogrešajo. (Kaj pogrešate na spletni strani?)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|   n=66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4446B00A-47D9-43FF-BB32-3D5A7E13619B}"/>
              </a:ext>
            </a:extLst>
          </p:cNvPr>
          <p:cNvSpPr/>
          <p:nvPr/>
        </p:nvSpPr>
        <p:spPr>
          <a:xfrm>
            <a:off x="2161190" y="2780928"/>
            <a:ext cx="9492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Da | </a:t>
            </a: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28 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%</a:t>
            </a:r>
            <a:endParaRPr lang="sl-SI" dirty="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C3E94E6C-1C20-4648-BF24-736AB4635321}"/>
              </a:ext>
            </a:extLst>
          </p:cNvPr>
          <p:cNvSpPr/>
          <p:nvPr/>
        </p:nvSpPr>
        <p:spPr>
          <a:xfrm>
            <a:off x="443129" y="2833191"/>
            <a:ext cx="9573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Ne | </a:t>
            </a: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72 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%</a:t>
            </a:r>
            <a:endParaRPr lang="sl-SI" dirty="0"/>
          </a:p>
        </p:txBody>
      </p:sp>
      <p:cxnSp>
        <p:nvCxnSpPr>
          <p:cNvPr id="28" name="Elbow Connector 23">
            <a:extLst>
              <a:ext uri="{FF2B5EF4-FFF2-40B4-BE49-F238E27FC236}">
                <a16:creationId xmlns="" xmlns:a16="http://schemas.microsoft.com/office/drawing/2014/main" id="{C245080C-9FFB-4361-B919-2943C9B08722}"/>
              </a:ext>
            </a:extLst>
          </p:cNvPr>
          <p:cNvCxnSpPr/>
          <p:nvPr/>
        </p:nvCxnSpPr>
        <p:spPr>
          <a:xfrm flipV="1">
            <a:off x="2267744" y="3068960"/>
            <a:ext cx="720080" cy="144016"/>
          </a:xfrm>
          <a:prstGeom prst="bentConnector3">
            <a:avLst>
              <a:gd name="adj1" fmla="val -112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9">
            <a:extLst>
              <a:ext uri="{FF2B5EF4-FFF2-40B4-BE49-F238E27FC236}">
                <a16:creationId xmlns="" xmlns:a16="http://schemas.microsoft.com/office/drawing/2014/main" id="{BC709BB7-3C73-4D3B-AFCC-44A5743EB7BF}"/>
              </a:ext>
            </a:extLst>
          </p:cNvPr>
          <p:cNvCxnSpPr/>
          <p:nvPr/>
        </p:nvCxnSpPr>
        <p:spPr>
          <a:xfrm flipH="1" flipV="1">
            <a:off x="539552" y="3140968"/>
            <a:ext cx="720080" cy="144016"/>
          </a:xfrm>
          <a:prstGeom prst="bentConnector3">
            <a:avLst>
              <a:gd name="adj1" fmla="val -112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6456" y="2926060"/>
            <a:ext cx="2819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2132856"/>
            <a:ext cx="5762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6642907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4420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1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10D18B0C-C80A-4E33-A9E7-A38C1B573E23}"/>
              </a:ext>
            </a:extLst>
          </p:cNvPr>
          <p:cNvSpPr/>
          <p:nvPr/>
        </p:nvSpPr>
        <p:spPr>
          <a:xfrm>
            <a:off x="0" y="-1"/>
            <a:ext cx="3132138" cy="6857999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392238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0870641"/>
              </p:ext>
            </p:extLst>
          </p:nvPr>
        </p:nvGraphicFramePr>
        <p:xfrm>
          <a:off x="719138" y="1498774"/>
          <a:ext cx="2340694" cy="44625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05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6802">
                <a:tc gridSpan="2">
                  <a:txBody>
                    <a:bodyPr/>
                    <a:lstStyle/>
                    <a:p>
                      <a:endParaRPr lang="sl-SI" sz="1000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latin typeface="AvenirNext LT Pro Regular" pitchFamily="34" charset="-1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8328">
                <a:tc>
                  <a:txBody>
                    <a:bodyPr/>
                    <a:lstStyle/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Vzorčni okvir</a:t>
                      </a: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Telefonski</a:t>
                      </a:r>
                      <a:r>
                        <a:rPr lang="sl-SI" sz="1000" baseline="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 imenik Slovenije</a:t>
                      </a:r>
                      <a:endParaRPr lang="sl-SI" sz="1000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77403">
                <a:tc>
                  <a:txBody>
                    <a:bodyPr/>
                    <a:lstStyle/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Ciljne</a:t>
                      </a:r>
                    </a:p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skupine</a:t>
                      </a:r>
                      <a:endParaRPr lang="sl-SI" sz="900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Zaposleni v javnem sektorju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Zaposleni v zasebnem sektorju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Lastniki oz. vodstvo zasebnega sektorja, samostojni podjetniki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Upokojenci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Študenti in dijaki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Brezposelni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sl-SI" sz="900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+mn-ea"/>
                          <a:cs typeface="+mn-cs"/>
                        </a:rPr>
                        <a:t>Zaposleni v nevladnih organizacijah</a:t>
                      </a:r>
                      <a:endParaRPr lang="sl-SI" sz="900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8328">
                <a:tc>
                  <a:txBody>
                    <a:bodyPr/>
                    <a:lstStyle/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Časovni okvir  </a:t>
                      </a: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000" dirty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6.-19. december 2019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1532">
                <a:tc>
                  <a:txBody>
                    <a:bodyPr/>
                    <a:lstStyle/>
                    <a:p>
                      <a:r>
                        <a:rPr lang="sl-SI" sz="100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Metoda zbiranja podatkov</a:t>
                      </a: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CATI 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1532">
                <a:tc>
                  <a:txBody>
                    <a:bodyPr/>
                    <a:lstStyle/>
                    <a:p>
                      <a:r>
                        <a:rPr lang="sl-SI" sz="100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Velikost realiziranega vzorca</a:t>
                      </a: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noProof="1" smtClean="0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N=1501</a:t>
                      </a:r>
                      <a:endParaRPr lang="sl-SI" sz="1000" noProof="1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9706">
                <a:tc>
                  <a:txBody>
                    <a:bodyPr/>
                    <a:lstStyle/>
                    <a:p>
                      <a:r>
                        <a:rPr lang="sl-SI" sz="100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Značilnost vzorca</a:t>
                      </a:r>
                    </a:p>
                  </a:txBody>
                  <a:tcPr marL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Struktura vzorca je razvidna na</a:t>
                      </a:r>
                      <a:r>
                        <a:rPr lang="sl-SI" sz="1000" baseline="0" noProof="1">
                          <a:solidFill>
                            <a:schemeClr val="bg1"/>
                          </a:solidFill>
                          <a:latin typeface="AvenirNext LT Pro Regular" pitchFamily="34" charset="-18"/>
                        </a:rPr>
                        <a:t> naslednji strani</a:t>
                      </a:r>
                      <a:endParaRPr lang="sl-SI" sz="1000" noProof="1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345" name="Content Placeholder 2"/>
          <p:cNvSpPr txBox="1">
            <a:spLocks/>
          </p:cNvSpPr>
          <p:nvPr/>
        </p:nvSpPr>
        <p:spPr bwMode="auto">
          <a:xfrm>
            <a:off x="719138" y="188640"/>
            <a:ext cx="23399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2400" dirty="0">
                <a:solidFill>
                  <a:schemeClr val="bg1"/>
                </a:solidFill>
                <a:latin typeface="AvenirNext LT Pro Regular" pitchFamily="34" charset="-18"/>
              </a:rPr>
              <a:t>Osnovne informacije </a:t>
            </a:r>
            <a:br>
              <a:rPr lang="sl-SI" sz="2400" dirty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sl-SI" sz="2400" dirty="0">
                <a:solidFill>
                  <a:schemeClr val="bg1"/>
                </a:solidFill>
                <a:latin typeface="AvenirNext LT Pro Regular" pitchFamily="34" charset="-18"/>
              </a:rPr>
              <a:t>o raziskavi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7864" y="1803008"/>
            <a:ext cx="525658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dirty="0">
                <a:solidFill>
                  <a:schemeClr val="accent5">
                    <a:lumMod val="50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Namen </a:t>
            </a:r>
            <a:r>
              <a:rPr lang="sl-SI" dirty="0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javnomnenjske raziskave na temo evropske kohezijske politike je ugotoviti:</a:t>
            </a:r>
          </a:p>
          <a:p>
            <a:endParaRPr lang="sl-SI" dirty="0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dirty="0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oceno uspešnosti Slovenije pri črpanju evropskih sredstev in vpliv na razvoj Slovenije,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dirty="0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dirty="0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evropskih skladov in operativnih programov,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dirty="0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dirty="0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projektov, sofinanciranih iz evropskih sredstev,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dirty="0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dirty="0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in informiranje s spletnih strani z informacijami o evropskih sredstvih</a:t>
            </a:r>
            <a:r>
              <a:rPr lang="sl-SI" noProof="1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noProof="1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noProof="1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všečnost spletne strani eu-skladi,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noProof="1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noProof="1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publikacije E-kotiček,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noProof="1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noProof="1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opaženost medijskih aktivnosti na temo evropskih sredstev,</a:t>
            </a:r>
          </a:p>
          <a:p>
            <a:pPr marL="266700" indent="-180975">
              <a:buFont typeface="Arial" pitchFamily="34" charset="0"/>
              <a:buChar char="•"/>
              <a:defRPr/>
            </a:pPr>
            <a:endParaRPr lang="sl-SI" sz="500" noProof="1">
              <a:solidFill>
                <a:srgbClr val="404040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266700" indent="-180975">
              <a:buFont typeface="Arial" pitchFamily="34" charset="0"/>
              <a:buChar char="•"/>
              <a:defRPr/>
            </a:pPr>
            <a:r>
              <a:rPr lang="sl-SI" noProof="1">
                <a:solidFill>
                  <a:srgbClr val="404040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oceno informiranja javnosti o evropskih sredstvih s strani državnih institucij.</a:t>
            </a:r>
            <a:endParaRPr lang="sl-SI" sz="2000" dirty="0">
              <a:solidFill>
                <a:schemeClr val="tx1">
                  <a:lumMod val="75000"/>
                  <a:lumOff val="25000"/>
                </a:schemeClr>
              </a:solidFill>
              <a:latin typeface="AvenirNext LT Pro Regular" pitchFamily="34" charset="-18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UPORABA </a:t>
            </a:r>
            <a:b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SOCIALNIH OMREŽIJ</a:t>
            </a:r>
            <a:endParaRPr lang="pt-BR" sz="14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1560" y="1701383"/>
            <a:ext cx="24126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>
                <a:solidFill>
                  <a:schemeClr val="bg1"/>
                </a:solidFill>
                <a:latin typeface="AvenirNext LT Pro Regular" pitchFamily="34" charset="-18"/>
              </a:rPr>
              <a:t>Ali uporabljate naslednja socialna omrežja...</a:t>
            </a:r>
            <a:endParaRPr lang="sl-SI" sz="12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Osnova</a:t>
            </a:r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: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vsi |  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256981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 smtClean="0">
                <a:latin typeface="AvenirNext LT Pro Regular" pitchFamily="34" charset="-18"/>
              </a:rPr>
              <a:t>Omrežje Facebook uporablja največji delež anketirancev (61 %). Še najmanj, desetina vprašanih, uporablja Twitter.</a:t>
            </a: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19872" y="1628801"/>
            <a:ext cx="54006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Uporaba socialnih omrežij 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glede na ciljne skupine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. | 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Prikazan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je delež za odgovor </a:t>
            </a:r>
            <a:r>
              <a:rPr lang="sl-SI" sz="1200" dirty="0" smtClean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 smtClean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 smtClean="0">
                <a:solidFill>
                  <a:schemeClr val="tx1"/>
                </a:solidFill>
                <a:latin typeface="AvenirNext LT Pro Regular"/>
              </a:rPr>
              <a:t>«.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 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348880"/>
            <a:ext cx="288692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656416"/>
            <a:ext cx="6120680" cy="3004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427984" y="2440392"/>
          <a:ext cx="4439817" cy="304800"/>
        </p:xfrm>
        <a:graphic>
          <a:graphicData uri="http://schemas.openxmlformats.org/drawingml/2006/table">
            <a:tbl>
              <a:tblPr/>
              <a:tblGrid>
                <a:gridCol w="648072"/>
                <a:gridCol w="288032"/>
                <a:gridCol w="543835"/>
                <a:gridCol w="320261"/>
                <a:gridCol w="666365"/>
                <a:gridCol w="269739"/>
                <a:gridCol w="716887"/>
                <a:gridCol w="147209"/>
                <a:gridCol w="839417"/>
              </a:tblGrid>
              <a:tr h="287867"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Facebook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You tube kanal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Instagram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LinkedIn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Twitter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66429075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-298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SEZNANJENOST S F</a:t>
            </a:r>
            <a:r>
              <a:rPr lang="hr-HR" sz="1400" dirty="0">
                <a:solidFill>
                  <a:schemeClr val="bg1"/>
                </a:solidFill>
                <a:latin typeface="AvenirNext LT Pro Regular" pitchFamily="34" charset="-18"/>
              </a:rPr>
              <a:t>ACEBOOK </a:t>
            </a: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STRANJO EU SKLADI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7204" y="1412776"/>
            <a:ext cx="248463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  <a:latin typeface="AvenirNext LT Pro Regular" pitchFamily="34" charset="-18"/>
              </a:rPr>
              <a:t>Ali spremljate FB stran eu-skladov?</a:t>
            </a:r>
            <a:endParaRPr lang="hr-HR" sz="11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vsi |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4" y="405730"/>
            <a:ext cx="5328990" cy="935038"/>
          </a:xfrm>
        </p:spPr>
        <p:txBody>
          <a:bodyPr lIns="0" anchor="t"/>
          <a:lstStyle/>
          <a:p>
            <a:pPr algn="l" eaLnBrk="1" hangingPunct="1"/>
            <a:r>
              <a:rPr lang="sv-SE" sz="1800" b="1" dirty="0">
                <a:latin typeface="AvenirNext LT Pro Regular" pitchFamily="34" charset="-18"/>
              </a:rPr>
              <a:t>Facebook stran EU Skladi spremlja 2 % vprašanih. Večini teh </a:t>
            </a:r>
            <a:r>
              <a:rPr lang="sv-SE" sz="1800" b="1" dirty="0" smtClean="0">
                <a:latin typeface="AvenirNext LT Pro Regular" pitchFamily="34" charset="-18"/>
              </a:rPr>
              <a:t>(</a:t>
            </a:r>
            <a:r>
              <a:rPr lang="hr-HR" sz="1800" b="1" dirty="0" smtClean="0">
                <a:latin typeface="AvenirNext LT Pro Regular" pitchFamily="34" charset="-18"/>
              </a:rPr>
              <a:t>71</a:t>
            </a:r>
            <a:r>
              <a:rPr lang="sv-SE" sz="1800" b="1" dirty="0" smtClean="0">
                <a:latin typeface="AvenirNext LT Pro Regular" pitchFamily="34" charset="-18"/>
              </a:rPr>
              <a:t> </a:t>
            </a:r>
            <a:r>
              <a:rPr lang="sv-SE" sz="1800" b="1" dirty="0">
                <a:latin typeface="AvenirNext LT Pro Regular" pitchFamily="34" charset="-18"/>
              </a:rPr>
              <a:t>%) se zdi stran dovolj informativna. </a:t>
            </a: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00857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Spremljanje FB strani EU-skladov glede na ciljne skupine. </a:t>
            </a:r>
            <a:b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</a:b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«.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69E370E8-B5C0-47C4-8F8A-8350302F26E8}"/>
              </a:ext>
            </a:extLst>
          </p:cNvPr>
          <p:cNvGrpSpPr/>
          <p:nvPr/>
        </p:nvGrpSpPr>
        <p:grpSpPr>
          <a:xfrm>
            <a:off x="765800" y="1790224"/>
            <a:ext cx="1855572" cy="414640"/>
            <a:chOff x="715257" y="3068960"/>
            <a:chExt cx="1855572" cy="414640"/>
          </a:xfrm>
        </p:grpSpPr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4446B00A-47D9-43FF-BB32-3D5A7E13619B}"/>
                </a:ext>
              </a:extLst>
            </p:cNvPr>
            <p:cNvSpPr/>
            <p:nvPr/>
          </p:nvSpPr>
          <p:spPr>
            <a:xfrm>
              <a:off x="1772212" y="3068960"/>
              <a:ext cx="79861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Da | 2 %</a:t>
              </a:r>
              <a:endParaRPr lang="sl-SI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C3E94E6C-1C20-4648-BF24-736AB4635321}"/>
                </a:ext>
              </a:extLst>
            </p:cNvPr>
            <p:cNvSpPr/>
            <p:nvPr/>
          </p:nvSpPr>
          <p:spPr>
            <a:xfrm>
              <a:off x="715257" y="3068960"/>
              <a:ext cx="899605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Ne | 98 %</a:t>
              </a:r>
              <a:endParaRPr lang="sl-SI" dirty="0"/>
            </a:p>
          </p:txBody>
        </p:sp>
        <p:cxnSp>
          <p:nvCxnSpPr>
            <p:cNvPr id="28" name="Elbow Connector 23">
              <a:extLst>
                <a:ext uri="{FF2B5EF4-FFF2-40B4-BE49-F238E27FC236}">
                  <a16:creationId xmlns="" xmlns:a16="http://schemas.microsoft.com/office/drawing/2014/main" id="{C245080C-9FFB-4361-B919-2943C9B08722}"/>
                </a:ext>
              </a:extLst>
            </p:cNvPr>
            <p:cNvCxnSpPr/>
            <p:nvPr/>
          </p:nvCxnSpPr>
          <p:spPr>
            <a:xfrm flipV="1">
              <a:off x="1798234" y="333958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9">
              <a:extLst>
                <a:ext uri="{FF2B5EF4-FFF2-40B4-BE49-F238E27FC236}">
                  <a16:creationId xmlns="" xmlns:a16="http://schemas.microsoft.com/office/drawing/2014/main" id="{BC709BB7-3C73-4D3B-AFCC-44A5743EB7BF}"/>
                </a:ext>
              </a:extLst>
            </p:cNvPr>
            <p:cNvCxnSpPr/>
            <p:nvPr/>
          </p:nvCxnSpPr>
          <p:spPr>
            <a:xfrm flipH="1" flipV="1">
              <a:off x="811680" y="333958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B6D75B6-9C31-4800-B53E-3EF6D755ED51}"/>
              </a:ext>
            </a:extLst>
          </p:cNvPr>
          <p:cNvSpPr/>
          <p:nvPr/>
        </p:nvSpPr>
        <p:spPr>
          <a:xfrm>
            <a:off x="611560" y="4005064"/>
            <a:ext cx="2319325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dirty="0">
                <a:solidFill>
                  <a:schemeClr val="bg1"/>
                </a:solidFill>
                <a:latin typeface="AvenirNext LT Pro Regular"/>
              </a:rPr>
              <a:t>Ali se vam FB stran eu-skladov zdi dovolj informativna?</a:t>
            </a:r>
          </a:p>
          <a:p>
            <a:endParaRPr lang="hr-HR" sz="1200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tisti, ki spremljajo FB stran EU skladov 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n=34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F2FC6D2E-142A-48B3-A4F0-07932FEB711F}"/>
              </a:ext>
            </a:extLst>
          </p:cNvPr>
          <p:cNvCxnSpPr/>
          <p:nvPr/>
        </p:nvCxnSpPr>
        <p:spPr>
          <a:xfrm>
            <a:off x="683568" y="4005064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352BE8D4-1188-4CB4-ADC2-52A12D7F63C4}"/>
              </a:ext>
            </a:extLst>
          </p:cNvPr>
          <p:cNvGrpSpPr/>
          <p:nvPr/>
        </p:nvGrpSpPr>
        <p:grpSpPr>
          <a:xfrm>
            <a:off x="827584" y="5137447"/>
            <a:ext cx="1894524" cy="296744"/>
            <a:chOff x="827584" y="5353471"/>
            <a:chExt cx="1894524" cy="296744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6E216F82-ADD6-4C49-8878-EDCED166B591}"/>
                </a:ext>
              </a:extLst>
            </p:cNvPr>
            <p:cNvSpPr/>
            <p:nvPr/>
          </p:nvSpPr>
          <p:spPr>
            <a:xfrm>
              <a:off x="827584" y="5353471"/>
              <a:ext cx="84029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71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200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3F9F157A-2031-49FE-9F08-B54B4D412091}"/>
                </a:ext>
              </a:extLst>
            </p:cNvPr>
            <p:cNvSpPr/>
            <p:nvPr/>
          </p:nvSpPr>
          <p:spPr>
            <a:xfrm>
              <a:off x="1875401" y="5373216"/>
              <a:ext cx="8467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29 </a:t>
              </a:r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200" dirty="0"/>
            </a:p>
          </p:txBody>
        </p:sp>
      </p:grp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6059"/>
            <a:ext cx="2376264" cy="157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2060848"/>
            <a:ext cx="4419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293096"/>
            <a:ext cx="2268429" cy="151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80219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PRIDOBIVANJE INFORMACIJ O E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VROPSKIH</a:t>
            </a: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 SREDSTVIH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1560" y="1486520"/>
            <a:ext cx="24126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  <a:latin typeface="AvenirNext LT Pro Regular" pitchFamily="34" charset="-18"/>
              </a:rPr>
              <a:t>Ali pridobivate informacije o evropskih sredstvih ...</a:t>
            </a:r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[Več možnih odgovorov.] </a:t>
            </a: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2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vsi |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328989" cy="935038"/>
          </a:xfrm>
        </p:spPr>
        <p:txBody>
          <a:bodyPr lIns="0" anchor="t"/>
          <a:lstStyle/>
          <a:p>
            <a:pPr algn="l" eaLnBrk="1" hangingPunct="1"/>
            <a:r>
              <a:rPr lang="sv-SE" sz="1800" b="1" dirty="0">
                <a:latin typeface="AvenirNext LT Pro Regular" pitchFamily="34" charset="-18"/>
              </a:rPr>
              <a:t>Informacije o evropskih sredstvih preko www.eu-skladi.si pridobiva </a:t>
            </a:r>
            <a:r>
              <a:rPr lang="sl-SI" sz="1800" b="1" dirty="0" smtClean="0">
                <a:latin typeface="AvenirNext LT Pro Regular" pitchFamily="34" charset="-18"/>
              </a:rPr>
              <a:t>8</a:t>
            </a:r>
            <a:r>
              <a:rPr lang="sv-SE" sz="1800" b="1" dirty="0" smtClean="0">
                <a:latin typeface="AvenirNext LT Pro Regular" pitchFamily="34" charset="-18"/>
              </a:rPr>
              <a:t> </a:t>
            </a:r>
            <a:r>
              <a:rPr lang="sv-SE" sz="1800" b="1" dirty="0">
                <a:latin typeface="AvenirNext LT Pro Regular" pitchFamily="34" charset="-18"/>
              </a:rPr>
              <a:t>% anketirancev, preko www.svrk.gov.si pa </a:t>
            </a:r>
            <a:r>
              <a:rPr lang="sl-SI" sz="1800" b="1" dirty="0">
                <a:latin typeface="AvenirNext LT Pro Regular" pitchFamily="34" charset="-18"/>
              </a:rPr>
              <a:t>6</a:t>
            </a:r>
            <a:r>
              <a:rPr lang="sv-SE" sz="1800" b="1" dirty="0">
                <a:latin typeface="AvenirNext LT Pro Regular" pitchFamily="34" charset="-18"/>
              </a:rPr>
              <a:t> % anketirancev</a:t>
            </a:r>
            <a:r>
              <a:rPr lang="sl-SI" sz="1800" b="1" dirty="0">
                <a:latin typeface="AvenirNext LT Pro Regular" pitchFamily="34" charset="-18"/>
              </a:rPr>
              <a:t>.</a:t>
            </a:r>
            <a:br>
              <a:rPr lang="sl-SI" sz="1800" b="1" dirty="0">
                <a:latin typeface="AvenirNext LT Pro Regular" pitchFamily="34" charset="-18"/>
              </a:rPr>
            </a:b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00857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Pridobivanje informacij o evropskih sredstvih glede na ciljne skupine. </a:t>
            </a:r>
            <a:b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</a:b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 pri vsaj enem izmed kanalov.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 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 r="92041"/>
          <a:stretch>
            <a:fillRect/>
          </a:stretch>
        </p:blipFill>
        <p:spPr bwMode="auto">
          <a:xfrm>
            <a:off x="323528" y="2132856"/>
            <a:ext cx="216024" cy="29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F2FC6D2E-142A-48B3-A4F0-07932FEB711F}"/>
              </a:ext>
            </a:extLst>
          </p:cNvPr>
          <p:cNvCxnSpPr/>
          <p:nvPr/>
        </p:nvCxnSpPr>
        <p:spPr>
          <a:xfrm rot="10800000">
            <a:off x="611560" y="5157192"/>
            <a:ext cx="12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429479"/>
              </p:ext>
            </p:extLst>
          </p:nvPr>
        </p:nvGraphicFramePr>
        <p:xfrm>
          <a:off x="611560" y="5222337"/>
          <a:ext cx="2736304" cy="294895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b="0" i="0" u="none" strike="noStrike" dirty="0">
                          <a:solidFill>
                            <a:schemeClr val="bg1"/>
                          </a:solidFill>
                          <a:latin typeface="AvenirNext LT Pro Regular"/>
                        </a:rPr>
                        <a:t>*MMC, 24ur.com, ministrstva, </a:t>
                      </a:r>
                      <a:r>
                        <a:rPr lang="sl-SI" sz="800" b="0" i="0" u="none" strike="noStrike" dirty="0" smtClean="0">
                          <a:solidFill>
                            <a:schemeClr val="bg1"/>
                          </a:solidFill>
                          <a:latin typeface="AvenirNext LT Pro Regular"/>
                        </a:rPr>
                        <a:t>Eko sladi</a:t>
                      </a:r>
                      <a:endParaRPr lang="sl-SI" sz="800" b="0" i="0" u="none" strike="noStrike" dirty="0">
                        <a:solidFill>
                          <a:schemeClr val="bg1"/>
                        </a:solidFill>
                        <a:latin typeface="AvenirNext LT Pro Regular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057"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b="0" i="0" u="none" strike="noStrike" dirty="0">
                          <a:solidFill>
                            <a:schemeClr val="bg1"/>
                          </a:solidFill>
                          <a:latin typeface="AvenirNext LT Pro Regular"/>
                        </a:rPr>
                        <a:t>**</a:t>
                      </a:r>
                      <a:r>
                        <a:rPr lang="sl-SI" sz="800" b="0" i="0" u="none" strike="noStrike" baseline="0" dirty="0">
                          <a:solidFill>
                            <a:schemeClr val="bg1"/>
                          </a:solidFill>
                          <a:latin typeface="AvenirNext LT Pro Regular"/>
                        </a:rPr>
                        <a:t> TV</a:t>
                      </a:r>
                      <a:r>
                        <a:rPr lang="sl-SI" sz="800" b="0" i="0" u="none" strike="noStrike" dirty="0">
                          <a:solidFill>
                            <a:schemeClr val="bg1"/>
                          </a:solidFill>
                          <a:latin typeface="AvenirNext LT Pro Regular"/>
                        </a:rPr>
                        <a:t>, radio, znanci, časopisi, </a:t>
                      </a:r>
                      <a:r>
                        <a:rPr lang="sl-SI" sz="800" b="0" i="0" u="none" strike="noStrike" dirty="0" smtClean="0">
                          <a:solidFill>
                            <a:schemeClr val="bg1"/>
                          </a:solidFill>
                          <a:latin typeface="AvenirNext LT Pro Regular"/>
                        </a:rPr>
                        <a:t>NVO </a:t>
                      </a:r>
                      <a:r>
                        <a:rPr lang="sl-SI" sz="800" b="0" i="0" u="none" strike="noStrike" dirty="0">
                          <a:solidFill>
                            <a:schemeClr val="bg1"/>
                          </a:solidFill>
                          <a:latin typeface="AvenirNext LT Pro Regular"/>
                        </a:rPr>
                        <a:t>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204864"/>
            <a:ext cx="251576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2204864"/>
            <a:ext cx="4104456" cy="357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DAN ODPRTIH VRAT  | </a:t>
            </a:r>
            <a:b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EU PROJEKT, MOJ PROJEKT </a:t>
            </a:r>
            <a:endParaRPr lang="pt-BR" sz="14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113338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 smtClean="0">
                <a:latin typeface="AvenirNext LT Pro Regular" pitchFamily="34" charset="-18"/>
              </a:rPr>
              <a:t>Dan odprtih vrat EU projektov je zasledilo 12 % anketirancev.</a:t>
            </a: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endParaRPr lang="sl-SI" sz="16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72865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Opaženost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Dneva odprtih vrat EU projektov glede na ciljne skupine. 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 smtClean="0">
                <a:solidFill>
                  <a:schemeClr val="tx1"/>
                </a:solidFill>
                <a:latin typeface="AvenirNext LT Pro Regular"/>
              </a:rPr>
              <a:t>«.  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3568" y="1556792"/>
            <a:ext cx="23042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Ali ste v letu 2019 zasledili Dan odprtih vrat EU projektov EU PROJEKT, MOJ PROJEKT, v tednu med 11. in 18. majem </a:t>
            </a:r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2019?</a:t>
            </a:r>
            <a:endParaRPr lang="sl-SI" sz="14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467544" y="2776572"/>
            <a:ext cx="2550981" cy="436404"/>
            <a:chOff x="467544" y="2632556"/>
            <a:chExt cx="2550981" cy="436404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7AB25A11-C2B2-475E-86A5-5B888BB9285C}"/>
                </a:ext>
              </a:extLst>
            </p:cNvPr>
            <p:cNvSpPr/>
            <p:nvPr/>
          </p:nvSpPr>
          <p:spPr>
            <a:xfrm>
              <a:off x="2123728" y="2636912"/>
              <a:ext cx="89479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12 </a:t>
              </a:r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C687ECA0-1332-447A-B85D-90DAF9A11B9A}"/>
                </a:ext>
              </a:extLst>
            </p:cNvPr>
            <p:cNvSpPr/>
            <p:nvPr/>
          </p:nvSpPr>
          <p:spPr>
            <a:xfrm>
              <a:off x="467544" y="2632556"/>
              <a:ext cx="899605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88 </a:t>
              </a:r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cxnSp>
          <p:nvCxnSpPr>
            <p:cNvPr id="29" name="Elbow Connector 23">
              <a:extLst>
                <a:ext uri="{FF2B5EF4-FFF2-40B4-BE49-F238E27FC236}">
                  <a16:creationId xmlns="" xmlns:a16="http://schemas.microsoft.com/office/drawing/2014/main" id="{4A06ED0D-5C31-471B-9389-AB476587422C}"/>
                </a:ext>
              </a:extLst>
            </p:cNvPr>
            <p:cNvCxnSpPr/>
            <p:nvPr/>
          </p:nvCxnSpPr>
          <p:spPr>
            <a:xfrm flipV="1">
              <a:off x="2195736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>
              <a:extLst>
                <a:ext uri="{FF2B5EF4-FFF2-40B4-BE49-F238E27FC236}">
                  <a16:creationId xmlns="" xmlns:a16="http://schemas.microsoft.com/office/drawing/2014/main" id="{D8027A7F-4DD3-49C0-9A59-66D7B71987BD}"/>
                </a:ext>
              </a:extLst>
            </p:cNvPr>
            <p:cNvCxnSpPr/>
            <p:nvPr/>
          </p:nvCxnSpPr>
          <p:spPr>
            <a:xfrm flipH="1" flipV="1">
              <a:off x="539552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924944"/>
            <a:ext cx="28956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204864"/>
            <a:ext cx="52006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l-PL" sz="1400" dirty="0" smtClean="0">
                <a:solidFill>
                  <a:schemeClr val="bg1"/>
                </a:solidFill>
                <a:latin typeface="AvenirNext LT Pro Regular" pitchFamily="34" charset="-18"/>
              </a:rPr>
              <a:t>VIR </a:t>
            </a:r>
            <a:r>
              <a:rPr lang="pl-PL" sz="1400" dirty="0" smtClean="0">
                <a:solidFill>
                  <a:schemeClr val="bg1"/>
                </a:solidFill>
                <a:latin typeface="AvenirNext LT Pro Regular" pitchFamily="34" charset="-18"/>
              </a:rPr>
              <a:t>INFORMACIJ O DNEVU ODPRTIH VRAT EU PROJEKTOV</a:t>
            </a:r>
            <a:endParaRPr lang="pl-PL" sz="14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1560" y="1484784"/>
            <a:ext cx="244827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Kje ste zasledili informacijo o dnevu odprtih vrat EU projektov EU PROJEKT, MOJ PROJEKT 2019</a:t>
            </a:r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?</a:t>
            </a:r>
          </a:p>
          <a:p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[</a:t>
            </a:r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Več možnih odgovorov.] 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 tisti, ki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so zasledili Dan odprtih vrat EU projektov|  n=185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473005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 smtClean="0">
                <a:latin typeface="AvenirNext LT Pro Regular" pitchFamily="34" charset="-18"/>
              </a:rPr>
              <a:t>Najbolj opažene so bile medijske informacije na TV Slovenija, informacije je preko tega kanala zasledilo 31 % vprašanih. </a:t>
            </a:r>
            <a:r>
              <a:rPr lang="sl-SI" sz="1600" b="1" dirty="0" smtClean="0">
                <a:latin typeface="AvenirNext LT Pro Regular" pitchFamily="34" charset="-18"/>
              </a:rPr>
              <a:t> </a:t>
            </a:r>
            <a:r>
              <a:rPr lang="sl-SI" sz="1600" b="1" dirty="0" smtClean="0">
                <a:latin typeface="AvenirNext LT Pro Regular" pitchFamily="34" charset="-18"/>
              </a:rPr>
              <a:t>Katerega izmed dogodkov se je udeležilo 7 % vprašanih.</a:t>
            </a: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endParaRPr lang="pt-BR" sz="16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616881"/>
            <a:ext cx="3888432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sz="1200" dirty="0" smtClean="0">
              <a:solidFill>
                <a:schemeClr val="tx1"/>
              </a:solidFill>
              <a:latin typeface="AvenirNext LT Pro Regular" pitchFamily="34" charset="-18"/>
            </a:endParaRPr>
          </a:p>
          <a:p>
            <a:endParaRPr lang="sl-SI" sz="1200" dirty="0" smtClean="0">
              <a:solidFill>
                <a:schemeClr val="tx1"/>
              </a:solidFill>
              <a:latin typeface="AvenirNext LT Pro Regular" pitchFamily="34" charset="-18"/>
            </a:endParaRPr>
          </a:p>
          <a:p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UDELEŽBA NA DOGODKI H</a:t>
            </a:r>
            <a:b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</a:b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EU PROJEKT, MOJ PROJEKT</a:t>
            </a:r>
          </a:p>
          <a:p>
            <a:endParaRPr lang="sl-SI" sz="1200" dirty="0" smtClean="0">
              <a:solidFill>
                <a:schemeClr val="tx1"/>
              </a:solidFill>
              <a:latin typeface="AvenirNext LT Pro Regular" pitchFamily="34" charset="-18"/>
            </a:endParaRPr>
          </a:p>
          <a:p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Ste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se udeležili katerega od dogodkov EU projektov EU PROJEKT, MOJ PROJEKT 2019?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08520" y="2852936"/>
            <a:ext cx="349942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4211960" y="5445224"/>
            <a:ext cx="2843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l-SI" sz="1000" dirty="0" smtClean="0">
                <a:latin typeface="AvenirNext LT Pro Regular" pitchFamily="34" charset="-18"/>
              </a:rPr>
              <a:t>Osnova:  tisti, ki so zasledili Dan odprtih vrat EU projektov|  n=185</a:t>
            </a:r>
            <a:endParaRPr lang="sl-SI" sz="1000" dirty="0">
              <a:latin typeface="AvenirNext LT Pro Regular" pitchFamily="34" charset="-18"/>
            </a:endParaRPr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2980371"/>
            <a:ext cx="3384376" cy="224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9" name="Group 30"/>
          <p:cNvGrpSpPr/>
          <p:nvPr/>
        </p:nvGrpSpPr>
        <p:grpSpPr>
          <a:xfrm>
            <a:off x="4320467" y="2780928"/>
            <a:ext cx="2202278" cy="436404"/>
            <a:chOff x="720067" y="2632556"/>
            <a:chExt cx="2202278" cy="436404"/>
          </a:xfrm>
        </p:grpSpPr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7AB25A11-C2B2-475E-86A5-5B888BB9285C}"/>
                </a:ext>
              </a:extLst>
            </p:cNvPr>
            <p:cNvSpPr/>
            <p:nvPr/>
          </p:nvSpPr>
          <p:spPr>
            <a:xfrm>
              <a:off x="2123728" y="2636912"/>
              <a:ext cx="79861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latin typeface="AvenirNext LT Pro Regular" pitchFamily="34" charset="-18"/>
                </a:rPr>
                <a:t>Da | </a:t>
              </a:r>
              <a:r>
                <a:rPr lang="sl-SI" dirty="0" smtClean="0">
                  <a:latin typeface="AvenirNext LT Pro Regular" pitchFamily="34" charset="-18"/>
                </a:rPr>
                <a:t>7</a:t>
              </a:r>
              <a:r>
                <a:rPr lang="sl-SI" dirty="0" smtClean="0">
                  <a:latin typeface="AvenirNext LT Pro Regular" pitchFamily="34" charset="-18"/>
                </a:rPr>
                <a:t> </a:t>
              </a:r>
              <a:r>
                <a:rPr lang="sl-SI" dirty="0"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C687ECA0-1332-447A-B85D-90DAF9A11B9A}"/>
                </a:ext>
              </a:extLst>
            </p:cNvPr>
            <p:cNvSpPr/>
            <p:nvPr/>
          </p:nvSpPr>
          <p:spPr>
            <a:xfrm>
              <a:off x="720067" y="2632556"/>
              <a:ext cx="899605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latin typeface="AvenirNext LT Pro Regular" pitchFamily="34" charset="-18"/>
                </a:rPr>
                <a:t>Ne | </a:t>
              </a:r>
              <a:r>
                <a:rPr lang="sl-SI" dirty="0" smtClean="0">
                  <a:latin typeface="AvenirNext LT Pro Regular" pitchFamily="34" charset="-18"/>
                </a:rPr>
                <a:t>93</a:t>
              </a:r>
              <a:r>
                <a:rPr lang="sl-SI" dirty="0" smtClean="0">
                  <a:latin typeface="AvenirNext LT Pro Regular" pitchFamily="34" charset="-18"/>
                </a:rPr>
                <a:t> </a:t>
              </a:r>
              <a:r>
                <a:rPr lang="sl-SI" dirty="0"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cxnSp>
          <p:nvCxnSpPr>
            <p:cNvPr id="32" name="Elbow Connector 23">
              <a:extLst>
                <a:ext uri="{FF2B5EF4-FFF2-40B4-BE49-F238E27FC236}">
                  <a16:creationId xmlns="" xmlns:a16="http://schemas.microsoft.com/office/drawing/2014/main" id="{4A06ED0D-5C31-471B-9389-AB476587422C}"/>
                </a:ext>
              </a:extLst>
            </p:cNvPr>
            <p:cNvCxnSpPr/>
            <p:nvPr/>
          </p:nvCxnSpPr>
          <p:spPr>
            <a:xfrm flipV="1">
              <a:off x="2195736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>
              <a:extLst>
                <a:ext uri="{FF2B5EF4-FFF2-40B4-BE49-F238E27FC236}">
                  <a16:creationId xmlns="" xmlns:a16="http://schemas.microsoft.com/office/drawing/2014/main" id="{D8027A7F-4DD3-49C0-9A59-66D7B71987BD}"/>
                </a:ext>
              </a:extLst>
            </p:cNvPr>
            <p:cNvCxnSpPr/>
            <p:nvPr/>
          </p:nvCxnSpPr>
          <p:spPr>
            <a:xfrm flipH="1" flipV="1">
              <a:off x="792075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OPAŽENOST</a:t>
            </a: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 MEDIJSKIH AKTIVNOSTI NA TEMO EVROPSKIH SREDSTEV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5" y="332656"/>
            <a:ext cx="5113338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>
                <a:latin typeface="AvenirNext LT Pro Regular" pitchFamily="34" charset="-18"/>
              </a:rPr>
              <a:t>Večina anketirancev </a:t>
            </a:r>
            <a:r>
              <a:rPr lang="sl-SI" sz="1600" b="1" dirty="0" smtClean="0">
                <a:latin typeface="AvenirNext LT Pro Regular" pitchFamily="34" charset="-18"/>
              </a:rPr>
              <a:t>(</a:t>
            </a:r>
            <a:r>
              <a:rPr lang="sl-SI" sz="1600" b="1" dirty="0" smtClean="0">
                <a:latin typeface="AvenirNext LT Pro Regular" pitchFamily="34" charset="-18"/>
              </a:rPr>
              <a:t>89</a:t>
            </a:r>
            <a:r>
              <a:rPr lang="sl-SI" sz="1600" b="1" dirty="0" smtClean="0">
                <a:latin typeface="AvenirNext LT Pro Regular" pitchFamily="34" charset="-18"/>
              </a:rPr>
              <a:t> </a:t>
            </a:r>
            <a:r>
              <a:rPr lang="sl-SI" sz="1600" b="1" dirty="0">
                <a:latin typeface="AvenirNext LT Pro Regular" pitchFamily="34" charset="-18"/>
              </a:rPr>
              <a:t>%) je zasledila vsaj eno medijsko aktivnost na temo evropskih sredstev. Še največ </a:t>
            </a:r>
            <a:r>
              <a:rPr lang="sl-SI" sz="1600" b="1" dirty="0" smtClean="0">
                <a:latin typeface="AvenirNext LT Pro Regular" pitchFamily="34" charset="-18"/>
              </a:rPr>
              <a:t>(53 </a:t>
            </a:r>
            <a:r>
              <a:rPr lang="sl-SI" sz="1600" b="1" dirty="0">
                <a:latin typeface="AvenirNext LT Pro Regular" pitchFamily="34" charset="-18"/>
              </a:rPr>
              <a:t>%) jih je zasledilo </a:t>
            </a:r>
            <a:r>
              <a:rPr lang="sl-SI" sz="1600" b="1" dirty="0" smtClean="0">
                <a:latin typeface="AvenirNext LT Pro Regular" pitchFamily="34" charset="-18"/>
              </a:rPr>
              <a:t>članke na to temo v časopisih ali na portalih.</a:t>
            </a:r>
            <a:r>
              <a:rPr lang="sl-SI" sz="1600" b="1" dirty="0">
                <a:latin typeface="AvenirNext LT Pro Regular" pitchFamily="34" charset="-18"/>
              </a:rPr>
              <a:t/>
            </a:r>
            <a:br>
              <a:rPr lang="sl-SI" sz="1600" b="1" dirty="0">
                <a:latin typeface="AvenirNext LT Pro Regular" pitchFamily="34" charset="-18"/>
              </a:rPr>
            </a:br>
            <a:endParaRPr lang="sl-SI" sz="16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72865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Opaženost posameznih medijskih aktivnosti na temo evropskih sredstev. </a:t>
            </a:r>
          </a:p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|   Prikazan 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 za posamezno aktivnost.  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3568" y="1556792"/>
            <a:ext cx="23042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ste v letu </a:t>
            </a:r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2019 </a:t>
            </a:r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zasledili katero od komunikacijskih aktivnosti na temo evropskih sredstev</a:t>
            </a:r>
            <a:r>
              <a:rPr lang="sl-SI" sz="1200" dirty="0" smtClean="0">
                <a:solidFill>
                  <a:schemeClr val="bg1"/>
                </a:solidFill>
                <a:latin typeface="AvenirNext LT Pro Regular" pitchFamily="34" charset="-18"/>
              </a:rPr>
              <a:t>? </a:t>
            </a:r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7544" y="2776572"/>
            <a:ext cx="2550981" cy="436404"/>
            <a:chOff x="467544" y="2632556"/>
            <a:chExt cx="2550981" cy="436404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7AB25A11-C2B2-475E-86A5-5B888BB9285C}"/>
                </a:ext>
              </a:extLst>
            </p:cNvPr>
            <p:cNvSpPr/>
            <p:nvPr/>
          </p:nvSpPr>
          <p:spPr>
            <a:xfrm>
              <a:off x="2123728" y="2636912"/>
              <a:ext cx="89479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89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C687ECA0-1332-447A-B85D-90DAF9A11B9A}"/>
                </a:ext>
              </a:extLst>
            </p:cNvPr>
            <p:cNvSpPr/>
            <p:nvPr/>
          </p:nvSpPr>
          <p:spPr>
            <a:xfrm>
              <a:off x="467544" y="2632556"/>
              <a:ext cx="899605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11</a:t>
              </a:r>
              <a:r>
                <a:rPr lang="sl-SI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cxnSp>
          <p:nvCxnSpPr>
            <p:cNvPr id="29" name="Elbow Connector 23">
              <a:extLst>
                <a:ext uri="{FF2B5EF4-FFF2-40B4-BE49-F238E27FC236}">
                  <a16:creationId xmlns="" xmlns:a16="http://schemas.microsoft.com/office/drawing/2014/main" id="{4A06ED0D-5C31-471B-9389-AB476587422C}"/>
                </a:ext>
              </a:extLst>
            </p:cNvPr>
            <p:cNvCxnSpPr/>
            <p:nvPr/>
          </p:nvCxnSpPr>
          <p:spPr>
            <a:xfrm flipV="1">
              <a:off x="2195736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>
              <a:extLst>
                <a:ext uri="{FF2B5EF4-FFF2-40B4-BE49-F238E27FC236}">
                  <a16:creationId xmlns="" xmlns:a16="http://schemas.microsoft.com/office/drawing/2014/main" id="{D8027A7F-4DD3-49C0-9A59-66D7B71987BD}"/>
                </a:ext>
              </a:extLst>
            </p:cNvPr>
            <p:cNvCxnSpPr/>
            <p:nvPr/>
          </p:nvCxnSpPr>
          <p:spPr>
            <a:xfrm flipH="1" flipV="1">
              <a:off x="539552" y="292494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883768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2348880"/>
            <a:ext cx="5832648" cy="321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124670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OBVEŠČANJE IN INFORMIRANJE JAVNOSTI S STRANI DRŽAVNIH INSTITUCIJ 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419476" y="332656"/>
            <a:ext cx="5113338" cy="935038"/>
          </a:xfrm>
        </p:spPr>
        <p:txBody>
          <a:bodyPr lIns="0" anchor="t"/>
          <a:lstStyle/>
          <a:p>
            <a:pPr algn="l" eaLnBrk="1" hangingPunct="1"/>
            <a:r>
              <a:rPr lang="sl-SI" sz="1600" b="1" dirty="0" smtClean="0">
                <a:latin typeface="AvenirNext LT Pro Regular" pitchFamily="34" charset="-18"/>
              </a:rPr>
              <a:t>56% anketirancev </a:t>
            </a:r>
            <a:r>
              <a:rPr lang="sl-SI" sz="1600" b="1" dirty="0">
                <a:latin typeface="AvenirNext LT Pro Regular" pitchFamily="34" charset="-18"/>
              </a:rPr>
              <a:t>meni, da državne institucije storijo </a:t>
            </a:r>
            <a:r>
              <a:rPr lang="sl-SI" sz="1600" b="1" dirty="0" smtClean="0">
                <a:latin typeface="AvenirNext LT Pro Regular" pitchFamily="34" charset="-18"/>
              </a:rPr>
              <a:t>premalo na </a:t>
            </a:r>
            <a:r>
              <a:rPr lang="sl-SI" sz="1600" b="1" dirty="0">
                <a:latin typeface="AvenirNext LT Pro Regular" pitchFamily="34" charset="-18"/>
              </a:rPr>
              <a:t>področju obveščanja in informiranja javnosti o evropskih sredstvih.</a:t>
            </a:r>
            <a:r>
              <a:rPr lang="sl-SI" sz="1800" b="1" dirty="0">
                <a:latin typeface="AvenirNext LT Pro Regular" pitchFamily="34" charset="-18"/>
              </a:rPr>
              <a:t/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400857"/>
            <a:ext cx="5400600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Povprečna ocena informiranja javnosti s strani državnih institucij glede na ciljne skupine.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3568" y="1556792"/>
            <a:ext cx="230425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menite, da državne institucije na področju komuniciranja o pomenu, možnostih, pogojih in načinu pridobivanja evropskih sredstev storijo …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r>
              <a:rPr lang="sl-SI" sz="1400" dirty="0" smtClean="0">
                <a:solidFill>
                  <a:schemeClr val="bg1"/>
                </a:solidFill>
                <a:latin typeface="AvenirNext LT Pro Regular" pitchFamily="34" charset="-18"/>
              </a:rPr>
              <a:t>Povprečna ocena: </a:t>
            </a:r>
            <a:r>
              <a:rPr lang="sl-SI" sz="1800" dirty="0" smtClean="0">
                <a:solidFill>
                  <a:schemeClr val="bg1"/>
                </a:solidFill>
                <a:latin typeface="AvenirNext LT Pro Regular" pitchFamily="34" charset="-18"/>
              </a:rPr>
              <a:t>1,7</a:t>
            </a:r>
            <a:endParaRPr lang="sl-SI" sz="18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opredeljeni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n=1449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2204864"/>
            <a:ext cx="40862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850056"/>
            <a:ext cx="2160240" cy="230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21576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7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-36512" y="0"/>
            <a:ext cx="3132138" cy="6858000"/>
          </a:xfrm>
          <a:prstGeom prst="rect">
            <a:avLst/>
          </a:prstGeom>
          <a:solidFill>
            <a:srgbClr val="7C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100" b="1" dirty="0">
              <a:solidFill>
                <a:schemeClr val="bg1"/>
              </a:solidFill>
              <a:ea typeface="AvenirNext LT Pro Medium" charset="77"/>
              <a:cs typeface="AvenirNext LT Pro Medium" charset="77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Content Placeholder 2"/>
          <p:cNvSpPr txBox="1">
            <a:spLocks/>
          </p:cNvSpPr>
          <p:nvPr/>
        </p:nvSpPr>
        <p:spPr bwMode="auto">
          <a:xfrm>
            <a:off x="3419475" y="746125"/>
            <a:ext cx="5113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 defTabSz="914400">
              <a:spcBef>
                <a:spcPct val="20000"/>
              </a:spcBef>
              <a:buFont typeface="Arial" charset="0"/>
              <a:buNone/>
            </a:pPr>
            <a:endParaRPr lang="sl-SI" sz="1000">
              <a:solidFill>
                <a:srgbClr val="304F62"/>
              </a:solidFill>
              <a:latin typeface="AvenirNext LT Pro Regular" pitchFamily="34" charset="-1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82774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19138" y="404664"/>
            <a:ext cx="2268686" cy="78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pt-BR" sz="1400" dirty="0">
                <a:solidFill>
                  <a:schemeClr val="bg1"/>
                </a:solidFill>
                <a:latin typeface="AvenirNext LT Pro Regular" pitchFamily="34" charset="-18"/>
              </a:rPr>
              <a:t>POZNAVANJE ELEKTRONSKE PUBLIKACIJE E-KOTIČEK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347864" y="404664"/>
            <a:ext cx="5400997" cy="863030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Z elektronsko publikacijo E-kotiček je </a:t>
            </a:r>
            <a:r>
              <a:rPr lang="sl-SI" sz="1800" b="1" dirty="0" smtClean="0">
                <a:latin typeface="AvenirNext LT Pro Regular" pitchFamily="34" charset="-18"/>
              </a:rPr>
              <a:t>seznanjenih 12 </a:t>
            </a:r>
            <a:r>
              <a:rPr lang="sl-SI" sz="1800" b="1" dirty="0">
                <a:latin typeface="AvenirNext LT Pro Regular" pitchFamily="34" charset="-18"/>
              </a:rPr>
              <a:t>% anketirancev.</a:t>
            </a:r>
            <a:br>
              <a:rPr lang="sl-SI" sz="1800" b="1" dirty="0">
                <a:latin typeface="AvenirNext LT Pro Regular" pitchFamily="34" charset="-18"/>
              </a:rPr>
            </a:br>
            <a:endParaRPr lang="sl-SI" sz="1800" b="1" dirty="0">
              <a:latin typeface="AvenirNext LT Pro Regular" pitchFamily="34" charset="-1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7864" y="1544873"/>
            <a:ext cx="5688632" cy="659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Seznanjenost s publikacijo E-kotiček glede na ciljne skupine.   |</a:t>
            </a:r>
          </a:p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Prikazan je delež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seznanjenih.</a:t>
            </a:r>
            <a:endParaRPr lang="sl-SI" sz="1200" dirty="0">
              <a:solidFill>
                <a:schemeClr val="tx1"/>
              </a:solidFill>
              <a:latin typeface="AvenirNext LT Pro Regular" pitchFamily="34" charset="-1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560" y="1412776"/>
            <a:ext cx="23762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Ali veste, da mesečno izhaja spletni E-kotiček, elektronska publikacija, ki vsebuje informacije o razpisih in projektih financiranih z evropskimi sredstvi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?</a:t>
            </a:r>
          </a:p>
          <a:p>
            <a:endParaRPr lang="sl-SI" sz="1200" dirty="0" smtClean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Osnova</a:t>
            </a:r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: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52867" y="2276872"/>
            <a:ext cx="2064431" cy="436404"/>
            <a:chOff x="580859" y="2492896"/>
            <a:chExt cx="2064431" cy="436404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7AB25A11-C2B2-475E-86A5-5B888BB9285C}"/>
                </a:ext>
              </a:extLst>
            </p:cNvPr>
            <p:cNvSpPr/>
            <p:nvPr/>
          </p:nvSpPr>
          <p:spPr>
            <a:xfrm>
              <a:off x="1804995" y="2497252"/>
              <a:ext cx="84029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12 </a:t>
              </a:r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20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C687ECA0-1332-447A-B85D-90DAF9A11B9A}"/>
                </a:ext>
              </a:extLst>
            </p:cNvPr>
            <p:cNvSpPr/>
            <p:nvPr/>
          </p:nvSpPr>
          <p:spPr>
            <a:xfrm>
              <a:off x="580859" y="2492896"/>
              <a:ext cx="8467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88</a:t>
              </a:r>
              <a:r>
                <a:rPr lang="sl-SI" sz="12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sz="12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200" dirty="0"/>
            </a:p>
          </p:txBody>
        </p:sp>
        <p:cxnSp>
          <p:nvCxnSpPr>
            <p:cNvPr id="22" name="Elbow Connector 23">
              <a:extLst>
                <a:ext uri="{FF2B5EF4-FFF2-40B4-BE49-F238E27FC236}">
                  <a16:creationId xmlns="" xmlns:a16="http://schemas.microsoft.com/office/drawing/2014/main" id="{4A06ED0D-5C31-471B-9389-AB476587422C}"/>
                </a:ext>
              </a:extLst>
            </p:cNvPr>
            <p:cNvCxnSpPr/>
            <p:nvPr/>
          </p:nvCxnSpPr>
          <p:spPr>
            <a:xfrm flipV="1">
              <a:off x="1877003" y="278528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>
              <a:extLst>
                <a:ext uri="{FF2B5EF4-FFF2-40B4-BE49-F238E27FC236}">
                  <a16:creationId xmlns="" xmlns:a16="http://schemas.microsoft.com/office/drawing/2014/main" id="{D8027A7F-4DD3-49C0-9A59-66D7B71987BD}"/>
                </a:ext>
              </a:extLst>
            </p:cNvPr>
            <p:cNvCxnSpPr/>
            <p:nvPr/>
          </p:nvCxnSpPr>
          <p:spPr>
            <a:xfrm flipH="1" flipV="1">
              <a:off x="652867" y="2785284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545954"/>
            <a:ext cx="2304256" cy="153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420888"/>
            <a:ext cx="52006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B6D75B6-9C31-4800-B53E-3EF6D755ED51}"/>
              </a:ext>
            </a:extLst>
          </p:cNvPr>
          <p:cNvSpPr/>
          <p:nvPr/>
        </p:nvSpPr>
        <p:spPr>
          <a:xfrm>
            <a:off x="611560" y="4282931"/>
            <a:ext cx="2319325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dirty="0" smtClean="0">
                <a:solidFill>
                  <a:schemeClr val="bg1"/>
                </a:solidFill>
                <a:latin typeface="AvenirNext LT Pro Regular"/>
              </a:rPr>
              <a:t>Ali ste </a:t>
            </a:r>
            <a:r>
              <a:rPr lang="hr-HR" sz="1100" dirty="0" err="1" smtClean="0">
                <a:solidFill>
                  <a:schemeClr val="bg1"/>
                </a:solidFill>
                <a:latin typeface="AvenirNext LT Pro Regular"/>
              </a:rPr>
              <a:t>naročeni</a:t>
            </a:r>
            <a:r>
              <a:rPr lang="hr-HR" sz="1100" dirty="0" smtClean="0">
                <a:solidFill>
                  <a:schemeClr val="bg1"/>
                </a:solidFill>
                <a:latin typeface="AvenirNext LT Pro Regular"/>
              </a:rPr>
              <a:t> na E-</a:t>
            </a:r>
            <a:r>
              <a:rPr lang="hr-HR" sz="1100" dirty="0" err="1" smtClean="0">
                <a:solidFill>
                  <a:schemeClr val="bg1"/>
                </a:solidFill>
                <a:latin typeface="AvenirNext LT Pro Regular"/>
              </a:rPr>
              <a:t>kotiček</a:t>
            </a:r>
            <a:r>
              <a:rPr lang="hr-HR" sz="1100" dirty="0" smtClean="0">
                <a:solidFill>
                  <a:schemeClr val="bg1"/>
                </a:solidFill>
                <a:latin typeface="AvenirNext LT Pro Regular"/>
              </a:rPr>
              <a:t>?</a:t>
            </a:r>
          </a:p>
          <a:p>
            <a:endParaRPr lang="hr-HR" sz="1200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 smtClean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  <a:p>
            <a:pPr algn="r"/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Osnova</a:t>
            </a:r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: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seznanjeni s publikacijo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|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n=186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hr-HR" dirty="0">
              <a:solidFill>
                <a:schemeClr val="bg1"/>
              </a:solidFill>
              <a:latin typeface="AvenirNext LT Pro Regular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F2FC6D2E-142A-48B3-A4F0-07932FEB711F}"/>
              </a:ext>
            </a:extLst>
          </p:cNvPr>
          <p:cNvCxnSpPr/>
          <p:nvPr/>
        </p:nvCxnSpPr>
        <p:spPr>
          <a:xfrm>
            <a:off x="611560" y="4293096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4581128"/>
            <a:ext cx="2167880" cy="144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352BE8D4-1188-4CB4-ADC2-52A12D7F63C4}"/>
              </a:ext>
            </a:extLst>
          </p:cNvPr>
          <p:cNvGrpSpPr/>
          <p:nvPr/>
        </p:nvGrpSpPr>
        <p:grpSpPr>
          <a:xfrm>
            <a:off x="899592" y="5373216"/>
            <a:ext cx="1783916" cy="265966"/>
            <a:chOff x="827584" y="5353471"/>
            <a:chExt cx="1783916" cy="265966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6E216F82-ADD6-4C49-8878-EDCED166B591}"/>
                </a:ext>
              </a:extLst>
            </p:cNvPr>
            <p:cNvSpPr/>
            <p:nvPr/>
          </p:nvSpPr>
          <p:spPr>
            <a:xfrm>
              <a:off x="827584" y="5353471"/>
              <a:ext cx="65755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9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0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3F9F157A-2031-49FE-9F08-B54B4D412091}"/>
                </a:ext>
              </a:extLst>
            </p:cNvPr>
            <p:cNvSpPr/>
            <p:nvPr/>
          </p:nvSpPr>
          <p:spPr>
            <a:xfrm>
              <a:off x="1875401" y="5373216"/>
              <a:ext cx="73609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91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0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2004563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405188" y="1547813"/>
            <a:ext cx="52705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Aft>
                <a:spcPts val="1900"/>
              </a:spcAft>
            </a:pP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Kot 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tržno-raziskovalno podjetje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 z 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lastnim klicnim centrom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 smo v slovenskem prostoru prisotni od leta 2000, z avgustom 2010 smo vpisani tudi v evidenco raziskovalnih zavodov in organizacij Javne agencije za raziskovalno dejavnost Republike Slovenije (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ARRS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).</a:t>
            </a:r>
          </a:p>
          <a:p>
            <a:pPr>
              <a:spcAft>
                <a:spcPts val="1900"/>
              </a:spcAft>
            </a:pP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Na področju raziskav obvladujemo metodologijo 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javnomnenjskega, trženjskega in medijskega raziskovanja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. Pri raziskovanju ob uporabi sodobne informacijske tehnologije sledimo standardom 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kakovosti in strokovnosti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, ob zavedanju odgovornosti do svojih naročnikov. S celostnim pristopom in na podlagi opravljenih analiz ter izkušenj, naročnikom nudimo kvalitetno strokovno </a:t>
            </a: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svetovanje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 za potrebe poslovanja in odločitev.</a:t>
            </a:r>
          </a:p>
          <a:p>
            <a:pPr>
              <a:spcAft>
                <a:spcPts val="1900"/>
              </a:spcAft>
            </a:pP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Celostni pristop k upravljanju odnosov s strankami je naša bistvena prednost, saj na podlagi rezultatov opravljenih raziskav in skladno z zastavljenimi cilji izdelamo strategijo direktnega nagovarjanja.</a:t>
            </a:r>
          </a:p>
          <a:p>
            <a:pPr>
              <a:spcAft>
                <a:spcPts val="1900"/>
              </a:spcAft>
            </a:pP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Pri svojem delu upoštevamo standarde in merila svetovnega združenja trženjskih in javnomnenjskih raziskovalcev ICC/ESOMAR (International Code on Market and Social Research).</a:t>
            </a: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719138" y="1557338"/>
            <a:ext cx="23050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Aft>
                <a:spcPts val="1900"/>
              </a:spcAft>
            </a:pPr>
            <a: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  <a:t>Episcenter d.o.o.</a:t>
            </a:r>
            <a:br>
              <a:rPr lang="sl-SI" sz="1000" b="1">
                <a:solidFill>
                  <a:srgbClr val="404040"/>
                </a:solidFill>
                <a:latin typeface="AvenirNext LT Pro Medium" pitchFamily="34" charset="-18"/>
                <a:ea typeface="AvenirNext LT Pro Medium" pitchFamily="34" charset="-18"/>
                <a:cs typeface="AvenirNext LT Pro Medium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Bravničarjeva ulica 13 </a:t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1000 Ljubljana</a:t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/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t: 1 470 26 00</a:t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e: 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  <a:hlinkClick r:id="rId2"/>
              </a:rPr>
              <a:t>info@episcenter.si</a:t>
            </a: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/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  <a:hlinkClick r:id="rId3"/>
              </a:rPr>
              <a:t>mojca.jakacic@episcenter.si</a:t>
            </a:r>
            <a:endParaRPr lang="sl-SI" sz="1000">
              <a:solidFill>
                <a:srgbClr val="404040"/>
              </a:solidFill>
              <a:latin typeface="AvenirNext LT Pro Regular" pitchFamily="34" charset="-18"/>
              <a:ea typeface="AvenirNext LT Pro Regular" pitchFamily="34" charset="-18"/>
              <a:cs typeface="AvenirNext LT Pro Regular" pitchFamily="34" charset="-18"/>
            </a:endParaRPr>
          </a:p>
          <a:p>
            <a:pPr>
              <a:spcAft>
                <a:spcPts val="1900"/>
              </a:spcAft>
            </a:pP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/>
            </a:r>
            <a:b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</a:br>
            <a:r>
              <a:rPr lang="sl-SI" sz="1000">
                <a:solidFill>
                  <a:srgbClr val="404040"/>
                </a:solidFill>
                <a:latin typeface="AvenirNext LT Pro Regular" pitchFamily="34" charset="-18"/>
                <a:ea typeface="AvenirNext LT Pro Regular" pitchFamily="34" charset="-18"/>
                <a:cs typeface="AvenirNext LT Pro Regular" pitchFamily="34" charset="-18"/>
              </a:rPr>
              <a:t>www.episcenter.si</a:t>
            </a:r>
          </a:p>
          <a:p>
            <a:pPr>
              <a:spcAft>
                <a:spcPts val="1900"/>
              </a:spcAft>
            </a:pPr>
            <a:endParaRPr lang="sl-SI" sz="1000">
              <a:solidFill>
                <a:srgbClr val="404040"/>
              </a:solidFill>
              <a:latin typeface="AvenirNext LT Pro Regular" pitchFamily="34" charset="-18"/>
              <a:ea typeface="AvenirNext LT Pro Regular" pitchFamily="34" charset="-18"/>
              <a:cs typeface="AvenirNext LT Pro Regular" pitchFamily="34" charset="-1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11188" y="433388"/>
            <a:ext cx="2881312" cy="33178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z="1000" spc="300" dirty="0">
                <a:solidFill>
                  <a:schemeClr val="bg1"/>
                </a:solidFill>
              </a:rPr>
              <a:t>O NAS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11188" y="360363"/>
            <a:ext cx="3816796" cy="33178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pc="211" dirty="0">
                <a:solidFill>
                  <a:schemeClr val="bg1"/>
                </a:solidFill>
              </a:rPr>
              <a:t>Struktura vzorca | </a:t>
            </a:r>
            <a:r>
              <a:rPr lang="sl-SI" spc="211" dirty="0" smtClean="0">
                <a:solidFill>
                  <a:schemeClr val="bg1"/>
                </a:solidFill>
              </a:rPr>
              <a:t>n=1501  </a:t>
            </a:r>
            <a:endParaRPr lang="sl-SI" spc="211" dirty="0">
              <a:solidFill>
                <a:schemeClr val="bg1"/>
              </a:solidFill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1188" y="5940425"/>
            <a:ext cx="8029575" cy="400050"/>
            <a:chOff x="899592" y="5939632"/>
            <a:chExt cx="7740968" cy="400587"/>
          </a:xfrm>
        </p:grpSpPr>
        <p:pic>
          <p:nvPicPr>
            <p:cNvPr id="15410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11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06500608"/>
              </p:ext>
            </p:extLst>
          </p:nvPr>
        </p:nvGraphicFramePr>
        <p:xfrm>
          <a:off x="611559" y="1052737"/>
          <a:ext cx="4392489" cy="4748741"/>
        </p:xfrm>
        <a:graphic>
          <a:graphicData uri="http://schemas.openxmlformats.org/drawingml/2006/table">
            <a:tbl>
              <a:tblPr/>
              <a:tblGrid>
                <a:gridCol w="778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334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1650"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l-SI" sz="1000" b="0" i="0" u="none" strike="noStrike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000" b="1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frekvenca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000" b="1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1753">
                <a:tc rowSpan="2">
                  <a:txBody>
                    <a:bodyPr/>
                    <a:lstStyle/>
                    <a:p>
                      <a:pPr algn="l" fontAlgn="b"/>
                      <a:r>
                        <a:rPr lang="sl-SI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Spol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moški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763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50,8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ženski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738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49,2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650">
                <a:tc>
                  <a:txBody>
                    <a:bodyPr/>
                    <a:lstStyle/>
                    <a:p>
                      <a:pPr algn="l" fontAlgn="b"/>
                      <a:endParaRPr lang="sl-SI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l-SI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1753">
                <a:tc rowSpan="6">
                  <a:txBody>
                    <a:bodyPr/>
                    <a:lstStyle/>
                    <a:p>
                      <a:pPr algn="l" fontAlgn="b"/>
                      <a:r>
                        <a:rPr lang="sl-SI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Starost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18 do 24 let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25 do 34 let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17,1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35 do 44 let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368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24,5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45 do 54 let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312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20,8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55 do 64 let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253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16,9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65 let ali več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204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1650">
                <a:tc>
                  <a:txBody>
                    <a:bodyPr/>
                    <a:lstStyle/>
                    <a:p>
                      <a:pPr algn="l" fontAlgn="b"/>
                      <a:endParaRPr lang="sl-SI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l-SI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1753">
                <a:tc rowSpan="7">
                  <a:txBody>
                    <a:bodyPr/>
                    <a:lstStyle/>
                    <a:p>
                      <a:pPr algn="l" fontAlgn="b"/>
                      <a:r>
                        <a:rPr lang="sl-SI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Izobrazba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Osnovna šola ali manj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Nižja/srednja poklicna  (2 do 3 leta)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Srednja strokovna/splošna  (4 letna)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528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Višja izobrazba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241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16,1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200" b="1" i="0" u="none" strike="noStrike" dirty="0">
                        <a:solidFill>
                          <a:srgbClr val="006699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Visokošolska ali univerzitetna izobrazba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441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29,4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Podiplomska izobrazba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5,6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200" b="1" i="0" u="none" strike="noStrike" dirty="0">
                        <a:solidFill>
                          <a:srgbClr val="006699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Ne želi odgovoriti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61650">
                <a:tc>
                  <a:txBody>
                    <a:bodyPr/>
                    <a:lstStyle/>
                    <a:p>
                      <a:pPr algn="l" fontAlgn="b"/>
                      <a:endParaRPr lang="sl-SI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l-SI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l-SI" sz="1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333403">
                <a:tc rowSpan="7">
                  <a:txBody>
                    <a:bodyPr/>
                    <a:lstStyle/>
                    <a:p>
                      <a:pPr algn="l" fontAlgn="b"/>
                      <a:r>
                        <a:rPr lang="sl-SI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Zaposlitveni status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Delodajalec, lastnik podjetja, </a:t>
                      </a:r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/>
                      </a:r>
                      <a:b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</a:br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vodstvo </a:t>
                      </a:r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podjetja, samozaposlen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241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16,1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Zaposlen v zasebnem sektorju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483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32,2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Zaposlen v javnem sektorju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227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Dijak, študent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12,6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Upokojenec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228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15,2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71753">
                <a:tc vMerge="1"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Brezposeln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21440">
                <a:tc vMerge="1">
                  <a:txBody>
                    <a:bodyPr/>
                    <a:lstStyle/>
                    <a:p>
                      <a:pPr algn="l" fontAlgn="b"/>
                      <a:endParaRPr lang="sl-SI" sz="1200" b="1" i="0" u="none" strike="noStrike" dirty="0">
                        <a:solidFill>
                          <a:srgbClr val="006699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Zaposlen v nevladnih organizacijah (NVO)*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71753">
                <a:tc>
                  <a:txBody>
                    <a:bodyPr/>
                    <a:lstStyle/>
                    <a:p>
                      <a:pPr algn="l" fontAlgn="b"/>
                      <a:endParaRPr lang="sl-SI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Kmet, gospodinja,</a:t>
                      </a:r>
                      <a:r>
                        <a:rPr lang="sl-SI" sz="1000" b="0" i="0" u="none" strike="noStrike" baseline="0" dirty="0" smtClean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 drugo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latin typeface="AvenirNext LT Pro Regular" pitchFamily="34" charset="-18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15203847"/>
              </p:ext>
            </p:extLst>
          </p:nvPr>
        </p:nvGraphicFramePr>
        <p:xfrm>
          <a:off x="5148065" y="1032600"/>
          <a:ext cx="3600399" cy="2180376"/>
        </p:xfrm>
        <a:graphic>
          <a:graphicData uri="http://schemas.openxmlformats.org/drawingml/2006/table">
            <a:tbl>
              <a:tblPr/>
              <a:tblGrid>
                <a:gridCol w="7175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01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63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63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l-SI" sz="1000" b="0" i="0" u="none" strike="noStrike" dirty="0">
                        <a:solidFill>
                          <a:schemeClr val="bg1"/>
                        </a:solidFill>
                        <a:latin typeface="AvenirNext LT Pro Regular" pitchFamily="34" charset="-1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000" b="1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frekvenca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000" b="1" kern="1200" dirty="0">
                          <a:solidFill>
                            <a:schemeClr val="bg1"/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8998">
                <a:tc rowSpan="1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Statistična</a:t>
                      </a:r>
                      <a:r>
                        <a:rPr lang="sl-SI" sz="1000" b="1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 regija</a:t>
                      </a:r>
                      <a:endParaRPr lang="sl-SI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pitchFamily="34" charset="-18"/>
                        <a:ea typeface="AvenirNext LT Pro Medium" charset="77"/>
                        <a:cs typeface="AvenirNext LT Pro Medium" charset="7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Pomurska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6,7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Podravska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178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Koroška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Savinjska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Zasavska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Spodnjeposavska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Jugovzhodna Slovenija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5,7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Osrednjeslovenska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454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30,2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Gorenjska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211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Notranjsko-kraška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6,1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Goriška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8998">
                <a:tc v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l-SI" sz="1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Next LT Pro Regular" pitchFamily="34" charset="-18"/>
                          <a:ea typeface="AvenirNext LT Pro Medium" charset="77"/>
                          <a:cs typeface="AvenirNext LT Pro Medium" charset="77"/>
                        </a:rPr>
                        <a:t>Obalno-kraška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latin typeface="AvenirNext LT Pro Regular" pitchFamily="34" charset="-18"/>
                        </a:rPr>
                        <a:t>4,2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508104" y="3573016"/>
            <a:ext cx="30963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Pojasnilo. </a:t>
            </a:r>
            <a:r>
              <a:rPr lang="sl-SI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Rezultati v nadaljevanju se nanašajo na celotni vzorec. </a:t>
            </a:r>
            <a:r>
              <a:rPr lang="sl-SI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Kjer je smiselno, so </a:t>
            </a:r>
            <a:r>
              <a:rPr lang="sl-SI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prikazani tudi rezultati glede na ciljne skupine anketirancev. </a:t>
            </a:r>
          </a:p>
          <a:p>
            <a:endParaRPr lang="sl-SI" sz="1100" dirty="0">
              <a:solidFill>
                <a:schemeClr val="tx1">
                  <a:lumMod val="85000"/>
                  <a:lumOff val="15000"/>
                </a:schemeClr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r>
              <a:rPr lang="sl-SI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Križanja s sociodemografijo (spol, starost, izobrazba, regija) so razvidna iz priloge.</a:t>
            </a:r>
          </a:p>
          <a:p>
            <a:endParaRPr lang="sl-SI" sz="11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11188" y="360363"/>
            <a:ext cx="2881312" cy="33178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pc="211" dirty="0">
                <a:solidFill>
                  <a:schemeClr val="bg1"/>
                </a:solidFill>
              </a:rPr>
              <a:t>POVZETEK</a:t>
            </a:r>
          </a:p>
        </p:txBody>
      </p:sp>
      <p:grpSp>
        <p:nvGrpSpPr>
          <p:cNvPr id="15402" name="Group 25"/>
          <p:cNvGrpSpPr>
            <a:grpSpLocks/>
          </p:cNvGrpSpPr>
          <p:nvPr/>
        </p:nvGrpSpPr>
        <p:grpSpPr bwMode="auto">
          <a:xfrm>
            <a:off x="611188" y="5940425"/>
            <a:ext cx="8029575" cy="400050"/>
            <a:chOff x="899592" y="5939632"/>
            <a:chExt cx="7740968" cy="400587"/>
          </a:xfrm>
        </p:grpSpPr>
        <p:pic>
          <p:nvPicPr>
            <p:cNvPr id="15410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11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16"/>
          <p:cNvSpPr/>
          <p:nvPr/>
        </p:nvSpPr>
        <p:spPr>
          <a:xfrm>
            <a:off x="611560" y="1064925"/>
            <a:ext cx="1368152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spAutoFit/>
          </a:bodyPr>
          <a:lstStyle/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evropske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kohezijske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politike in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evropskih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skladov</a:t>
            </a: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</p:txBody>
      </p:sp>
      <p:grpSp>
        <p:nvGrpSpPr>
          <p:cNvPr id="9" name="Group 64"/>
          <p:cNvGrpSpPr/>
          <p:nvPr/>
        </p:nvGrpSpPr>
        <p:grpSpPr>
          <a:xfrm>
            <a:off x="2367588" y="1196752"/>
            <a:ext cx="5588788" cy="3600400"/>
            <a:chOff x="3702153" y="1909650"/>
            <a:chExt cx="8128839" cy="5332376"/>
          </a:xfrm>
        </p:grpSpPr>
        <p:grpSp>
          <p:nvGrpSpPr>
            <p:cNvPr id="10" name="Group 57"/>
            <p:cNvGrpSpPr/>
            <p:nvPr/>
          </p:nvGrpSpPr>
          <p:grpSpPr>
            <a:xfrm>
              <a:off x="3702153" y="1909650"/>
              <a:ext cx="8128839" cy="4323108"/>
              <a:chOff x="3270105" y="1909650"/>
              <a:chExt cx="8128839" cy="4323108"/>
            </a:xfrm>
          </p:grpSpPr>
          <p:grpSp>
            <p:nvGrpSpPr>
              <p:cNvPr id="15" name="Group 45"/>
              <p:cNvGrpSpPr/>
              <p:nvPr/>
            </p:nvGrpSpPr>
            <p:grpSpPr>
              <a:xfrm>
                <a:off x="3270105" y="1909650"/>
                <a:ext cx="7753430" cy="1493066"/>
                <a:chOff x="3663475" y="2269690"/>
                <a:chExt cx="8297195" cy="1493066"/>
              </a:xfrm>
            </p:grpSpPr>
            <p:pic>
              <p:nvPicPr>
                <p:cNvPr id="25" name="Picture 2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663475" y="2284512"/>
                  <a:ext cx="495212" cy="5760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26" name="Group 33"/>
                <p:cNvGrpSpPr/>
                <p:nvPr/>
              </p:nvGrpSpPr>
              <p:grpSpPr>
                <a:xfrm>
                  <a:off x="4444468" y="2269690"/>
                  <a:ext cx="7516202" cy="1493066"/>
                  <a:chOff x="1852180" y="4225460"/>
                  <a:chExt cx="7516202" cy="1493066"/>
                </a:xfrm>
              </p:grpSpPr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1881764" y="4225460"/>
                    <a:ext cx="7486618" cy="68374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r>
                      <a:rPr lang="sl-SI" sz="1000" b="1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14 </a:t>
                    </a:r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%</a:t>
                    </a:r>
                  </a:p>
                  <a:p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anketiranih ve, da Slovenija razpolaga s 3,2 milijardami € evropskih sredstev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. </a:t>
                    </a:r>
                  </a:p>
                  <a:p>
                    <a:r>
                      <a:rPr lang="sl-SI" sz="1000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53 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% pa jih meni, da Slovenija razpolaga z 1,5 milijardami € evropskih sredstev. </a:t>
                    </a:r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1852180" y="5262692"/>
                    <a:ext cx="6909216" cy="45583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r>
                      <a:rPr lang="sl-SI" sz="1000" b="1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2,5</a:t>
                    </a:r>
                    <a:endParaRPr lang="sl-SI" sz="1000" b="1" dirty="0">
                      <a:latin typeface="AvenirNext LT Pro Regular" charset="77"/>
                      <a:ea typeface="AvenirNext LT Pro Regular" charset="77"/>
                      <a:cs typeface="AvenirNext LT Pro Regular" charset="77"/>
                    </a:endParaRPr>
                  </a:p>
                  <a:p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je povprečna ocena uspešnosti Slovenije pri črpanju evropskih sredstev.</a:t>
                    </a:r>
                  </a:p>
                </p:txBody>
              </p:sp>
            </p:grpSp>
          </p:grpSp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270105" y="3722659"/>
                <a:ext cx="462758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3986671" y="3722658"/>
                <a:ext cx="7036864" cy="6837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82 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%</a:t>
                </a:r>
              </a:p>
              <a:p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anketirancev je že slišalo za kakšen s strani EU sofinanciran projekt v Sloveniji.</a:t>
                </a:r>
                <a:r>
                  <a:rPr lang="sl-SI" sz="1000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 Anketiranci najpogosteje navajajo projekte s področja cestne infrastrukture.</a:t>
                </a:r>
                <a:endParaRPr lang="sl-SI" sz="1000" b="1" dirty="0">
                  <a:solidFill>
                    <a:srgbClr val="C00000"/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endParaRPr>
              </a:p>
            </p:txBody>
          </p:sp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270105" y="4639660"/>
                <a:ext cx="462758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3986672" y="4732842"/>
                <a:ext cx="7412272" cy="4558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69 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%</a:t>
                </a:r>
              </a:p>
              <a:p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anketiranih, meni, da ti projekti ne bi bili izvedeni brez pomoči evropskih sredstev.</a:t>
                </a:r>
              </a:p>
            </p:txBody>
          </p:sp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270105" y="5599488"/>
                <a:ext cx="462758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3986672" y="5524872"/>
                <a:ext cx="712424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95 %</a:t>
                </a:r>
              </a:p>
              <a:p>
                <a:r>
                  <a:rPr lang="sl-SI" sz="1000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anketiranih meni, </a:t>
                </a:r>
                <a:r>
                  <a:rPr lang="sl-SI" sz="1000" dirty="0">
                    <a:latin typeface="AvenirNext LT Pro Regular" pitchFamily="34" charset="-18"/>
                    <a:ea typeface="AvenirNext LT Pro Medium" charset="77"/>
                    <a:cs typeface="AvenirNext LT Pro Medium" charset="77"/>
                  </a:rPr>
                  <a:t>da ima </a:t>
                </a:r>
                <a:r>
                  <a:rPr lang="sl-SI" sz="1000" dirty="0">
                    <a:latin typeface="AvenirNext LT Pro Regular" pitchFamily="34" charset="-18"/>
                  </a:rPr>
                  <a:t>sofinanciranje projektov evropske kohezijske politike </a:t>
                </a:r>
                <a:r>
                  <a:rPr lang="sl-SI" sz="1000" b="1" dirty="0">
                    <a:latin typeface="AvenirNext LT Pro Regular" pitchFamily="34" charset="-18"/>
                  </a:rPr>
                  <a:t>pozitiven vpliv na razvoj Slovenije.</a:t>
                </a:r>
                <a:endParaRPr lang="sl-SI" sz="1000" b="1" dirty="0">
                  <a:latin typeface="AvenirNext LT Pro Regular" charset="77"/>
                  <a:ea typeface="AvenirNext LT Pro Regular" charset="77"/>
                  <a:cs typeface="AvenirNext LT Pro Regular" charset="77"/>
                </a:endParaRPr>
              </a:p>
            </p:txBody>
          </p:sp>
        </p:grp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02153" y="6559316"/>
              <a:ext cx="462758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4418719" y="6534140"/>
              <a:ext cx="712424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sl-SI" sz="1000" b="1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87 </a:t>
              </a:r>
              <a:r>
                <a:rPr lang="sl-SI" sz="1000" b="1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%</a:t>
              </a:r>
            </a:p>
            <a:p>
              <a:r>
                <a:rPr lang="sl-SI" sz="1000" b="1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anketiranih pozna sklad ESRR </a:t>
              </a:r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ali pa je zanj vsaj slišalo. Za Kohezijski sklad je slišalo </a:t>
              </a:r>
              <a:r>
                <a:rPr lang="sl-SI" sz="1000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79 </a:t>
              </a:r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%, za sklad ESS pa </a:t>
              </a:r>
              <a:r>
                <a:rPr lang="sl-SI" sz="1000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56</a:t>
              </a:r>
              <a:r>
                <a:rPr lang="sl-SI" sz="1000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 </a:t>
              </a:r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% anketirancev.</a:t>
              </a:r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7588" y="1815908"/>
            <a:ext cx="332204" cy="388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rgbClr val="24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11188" y="360363"/>
            <a:ext cx="2881312" cy="33178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venirNext LT Pro Regular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pc="211" dirty="0">
                <a:solidFill>
                  <a:schemeClr val="bg1"/>
                </a:solidFill>
              </a:rPr>
              <a:t>POVZETEK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1188" y="5940425"/>
            <a:ext cx="8029575" cy="400050"/>
            <a:chOff x="899592" y="5939632"/>
            <a:chExt cx="7740968" cy="400587"/>
          </a:xfrm>
        </p:grpSpPr>
        <p:pic>
          <p:nvPicPr>
            <p:cNvPr id="15410" name="Imag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11" name="Picture 5" descr="Episcen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16"/>
          <p:cNvSpPr/>
          <p:nvPr/>
        </p:nvSpPr>
        <p:spPr>
          <a:xfrm>
            <a:off x="611560" y="1091788"/>
            <a:ext cx="1512168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spAutoFit/>
          </a:bodyPr>
          <a:lstStyle/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Kanali 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Informiranja,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obveščanja</a:t>
            </a:r>
          </a:p>
          <a:p>
            <a:pPr>
              <a:defRPr lang="en-US"/>
            </a:pPr>
            <a:r>
              <a:rPr lang="sl-SI" sz="16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javnosti </a:t>
            </a: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>
              <a:defRPr lang="en-US"/>
            </a:pPr>
            <a:endParaRPr lang="sl-SI" sz="1600" dirty="0"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267744" y="1074573"/>
            <a:ext cx="6480720" cy="4184244"/>
            <a:chOff x="3478064" y="1793230"/>
            <a:chExt cx="9034022" cy="6035302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78064" y="1876776"/>
              <a:ext cx="568285" cy="612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4232677" y="2800367"/>
              <a:ext cx="3409813" cy="8878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sl-SI" sz="1000" b="1" dirty="0" err="1">
                  <a:solidFill>
                    <a:schemeClr val="accent5">
                      <a:lumMod val="50000"/>
                    </a:schemeClr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rPr>
                <a:t>24ur.com</a:t>
              </a:r>
              <a:r>
                <a:rPr lang="sl-SI" sz="1000" b="1" dirty="0">
                  <a:solidFill>
                    <a:schemeClr val="accent5">
                      <a:lumMod val="50000"/>
                    </a:schemeClr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rPr>
                <a:t> </a:t>
              </a:r>
            </a:p>
            <a:p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je portal, ki ga spremlja največ anketirancev (</a:t>
              </a:r>
              <a:r>
                <a:rPr lang="sl-SI" sz="1000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66 </a:t>
              </a:r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%), sledi MMC </a:t>
              </a:r>
              <a:r>
                <a:rPr lang="sl-SI" sz="1000" dirty="0" smtClean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(42%).</a:t>
              </a:r>
              <a:endParaRPr lang="sl-SI" sz="1000" dirty="0">
                <a:latin typeface="AvenirNext LT Pro Regular" charset="77"/>
                <a:ea typeface="AvenirNext LT Pro Regular" charset="77"/>
                <a:cs typeface="AvenirNext LT Pro Regular" charset="77"/>
              </a:endParaRPr>
            </a:p>
            <a:p>
              <a:r>
                <a:rPr lang="sl-SI" sz="10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rPr>
                <a:t> </a:t>
              </a:r>
              <a:endParaRPr lang="sl-SI" sz="1000" b="1" dirty="0">
                <a:solidFill>
                  <a:schemeClr val="accent5">
                    <a:lumMod val="50000"/>
                  </a:schemeClr>
                </a:solidFill>
                <a:latin typeface="AvenirNext LT Pro Regular" charset="77"/>
                <a:ea typeface="AvenirNext LT Pro Regular" charset="77"/>
                <a:cs typeface="AvenirNext LT Pro Regular" charset="77"/>
              </a:endParaRPr>
            </a:p>
          </p:txBody>
        </p:sp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78064" y="2800367"/>
              <a:ext cx="568285" cy="612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Box 41"/>
            <p:cNvSpPr txBox="1"/>
            <p:nvPr/>
          </p:nvSpPr>
          <p:spPr>
            <a:xfrm>
              <a:off x="4232675" y="5028404"/>
              <a:ext cx="3762400" cy="8878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sl-SI" sz="1000" b="1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3,5 </a:t>
              </a:r>
            </a:p>
            <a:p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je povprečna </a:t>
              </a:r>
              <a:r>
                <a:rPr lang="sl-SI" sz="1000" b="1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ocena za všečnost spletne strani EU skladov. </a:t>
              </a:r>
              <a:r>
                <a: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rPr>
                <a:t>Povprečna ocena za preglednost je 3,5, za uporabnost informacij 3,7.</a:t>
              </a:r>
            </a:p>
          </p:txBody>
        </p:sp>
        <p:grpSp>
          <p:nvGrpSpPr>
            <p:cNvPr id="43" name="Group 40"/>
            <p:cNvGrpSpPr/>
            <p:nvPr/>
          </p:nvGrpSpPr>
          <p:grpSpPr>
            <a:xfrm>
              <a:off x="8173080" y="2951136"/>
              <a:ext cx="4339006" cy="3645274"/>
              <a:chOff x="8086576" y="2951136"/>
              <a:chExt cx="4339006" cy="3645274"/>
            </a:xfrm>
          </p:grpSpPr>
          <p:pic>
            <p:nvPicPr>
              <p:cNvPr id="60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8134482" y="3008094"/>
                <a:ext cx="462757" cy="576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TextBox 60"/>
              <p:cNvSpPr txBox="1"/>
              <p:nvPr/>
            </p:nvSpPr>
            <p:spPr>
              <a:xfrm>
                <a:off x="8889823" y="2951136"/>
                <a:ext cx="3229200" cy="8878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>
                    <a:solidFill>
                      <a:schemeClr val="accent5">
                        <a:lumMod val="50000"/>
                      </a:schemeClr>
                    </a:solidFill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6 % </a:t>
                </a:r>
              </a:p>
              <a:p>
                <a:r>
                  <a:rPr lang="sl-SI" sz="1000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anketiranih pridobiva informacije o evropskih sredstvih 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na spletni strani </a:t>
                </a:r>
                <a:r>
                  <a:rPr lang="sl-SI" sz="1000" b="1" dirty="0" err="1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www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.</a:t>
                </a:r>
                <a:r>
                  <a:rPr lang="sl-SI" sz="1000" b="1" dirty="0" err="1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svrk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.</a:t>
                </a:r>
                <a:r>
                  <a:rPr lang="sl-SI" sz="1000" b="1" dirty="0" err="1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gov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.si.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8878664" y="4126298"/>
                <a:ext cx="3546918" cy="1109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89 %</a:t>
                </a:r>
              </a:p>
              <a:p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 vprašanih je zasledilo vsaj </a:t>
                </a:r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eno medijsko aktivnost </a:t>
                </a:r>
                <a:r>
                  <a:rPr lang="sl-SI" sz="1000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na temo evropskih sredstev. Še največ (53 %) jih je zasledilo članke na to temo v časopisih ali na portalih.</a:t>
                </a:r>
                <a:endParaRPr lang="sl-SI" sz="1000" b="1" dirty="0">
                  <a:solidFill>
                    <a:schemeClr val="accent5">
                      <a:lumMod val="50000"/>
                    </a:schemeClr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endParaRPr>
              </a:p>
            </p:txBody>
          </p:sp>
          <p:pic>
            <p:nvPicPr>
              <p:cNvPr id="63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086576" y="4265635"/>
                <a:ext cx="568285" cy="61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TextBox 63"/>
              <p:cNvSpPr txBox="1"/>
              <p:nvPr/>
            </p:nvSpPr>
            <p:spPr>
              <a:xfrm>
                <a:off x="8899245" y="5708544"/>
                <a:ext cx="3456384" cy="8878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 smtClean="0">
                    <a:solidFill>
                      <a:schemeClr val="accent5">
                        <a:lumMod val="50000"/>
                      </a:schemeClr>
                    </a:solidFill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56 % </a:t>
                </a:r>
                <a:endParaRPr lang="sl-SI" sz="1000" b="1" dirty="0">
                  <a:solidFill>
                    <a:schemeClr val="accent5">
                      <a:lumMod val="50000"/>
                    </a:schemeClr>
                  </a:solidFill>
                  <a:latin typeface="AvenirNext LT Pro Regular" charset="77"/>
                  <a:ea typeface="AvenirNext LT Pro Regular" charset="77"/>
                  <a:cs typeface="AvenirNext LT Pro Regular" charset="77"/>
                </a:endParaRPr>
              </a:p>
              <a:p>
                <a:r>
                  <a:rPr lang="sl-SI" sz="1000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v</a:t>
                </a:r>
                <a:r>
                  <a:rPr lang="sl-SI" sz="1000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prašanih meni</a:t>
                </a:r>
                <a:r>
                  <a:rPr lang="sl-SI" sz="1000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, da državne institucije storijo premalo na področju obveščanja in informiranja javnosti o evropskih sredstvih.</a:t>
                </a:r>
                <a:endParaRPr lang="sl-SI" sz="1000" dirty="0">
                  <a:latin typeface="AvenirNext LT Pro Regular" charset="77"/>
                  <a:ea typeface="AvenirNext LT Pro Regular" charset="77"/>
                  <a:cs typeface="AvenirNext LT Pro Regular" charset="77"/>
                </a:endParaRPr>
              </a:p>
            </p:txBody>
          </p:sp>
        </p:grpSp>
        <p:grpSp>
          <p:nvGrpSpPr>
            <p:cNvPr id="46" name="Group 37"/>
            <p:cNvGrpSpPr/>
            <p:nvPr/>
          </p:nvGrpSpPr>
          <p:grpSpPr>
            <a:xfrm>
              <a:off x="3550071" y="1793230"/>
              <a:ext cx="8665063" cy="6035302"/>
              <a:chOff x="3550071" y="1793230"/>
              <a:chExt cx="8665063" cy="6035302"/>
            </a:xfrm>
          </p:grpSpPr>
          <p:grpSp>
            <p:nvGrpSpPr>
              <p:cNvPr id="47" name="Group 64"/>
              <p:cNvGrpSpPr/>
              <p:nvPr/>
            </p:nvGrpSpPr>
            <p:grpSpPr>
              <a:xfrm>
                <a:off x="3550071" y="1793230"/>
                <a:ext cx="8665063" cy="5371443"/>
                <a:chOff x="3550071" y="1865238"/>
                <a:chExt cx="8665063" cy="5371443"/>
              </a:xfrm>
            </p:grpSpPr>
            <p:grpSp>
              <p:nvGrpSpPr>
                <p:cNvPr id="52" name="Group 57"/>
                <p:cNvGrpSpPr/>
                <p:nvPr/>
              </p:nvGrpSpPr>
              <p:grpSpPr>
                <a:xfrm>
                  <a:off x="3550071" y="1924531"/>
                  <a:ext cx="3994974" cy="5312150"/>
                  <a:chOff x="3118023" y="1924531"/>
                  <a:chExt cx="3994974" cy="5312150"/>
                </a:xfrm>
              </p:grpSpPr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805179" y="1924531"/>
                    <a:ext cx="3229200" cy="88786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r>
                      <a:rPr lang="sl-SI" sz="10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Spletne strani in nacionalna televizija </a:t>
                    </a:r>
                  </a:p>
                  <a:p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sta medija, preko katerih se informira največ anketirancev (</a:t>
                    </a:r>
                    <a:r>
                      <a:rPr lang="sl-SI" sz="1000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71 oz. 68 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%).</a:t>
                    </a:r>
                  </a:p>
                  <a:p>
                    <a:r>
                      <a:rPr lang="sl-SI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 </a:t>
                    </a:r>
                    <a:endParaRPr lang="sl-SI" sz="1000" b="1" dirty="0">
                      <a:solidFill>
                        <a:schemeClr val="accent5">
                          <a:lumMod val="50000"/>
                        </a:schemeClr>
                      </a:solidFill>
                      <a:latin typeface="AvenirNext LT Pro Regular" charset="77"/>
                      <a:ea typeface="AvenirNext LT Pro Regular" charset="77"/>
                      <a:cs typeface="AvenirNext LT Pro Regular" charset="77"/>
                    </a:endParaRPr>
                  </a:p>
                </p:txBody>
              </p:sp>
              <p:pic>
                <p:nvPicPr>
                  <p:cNvPr id="5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3118024" y="4061989"/>
                    <a:ext cx="462757" cy="5760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3805182" y="4024898"/>
                    <a:ext cx="3229200" cy="665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r>
                      <a:rPr lang="sl-SI" sz="1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39 </a:t>
                    </a:r>
                    <a:r>
                      <a:rPr lang="sl-SI" sz="10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% </a:t>
                    </a:r>
                  </a:p>
                  <a:p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anketiranih ve, da obstaja spletna stran </a:t>
                    </a:r>
                    <a:r>
                      <a:rPr lang="sl-SI" sz="1000" b="1" dirty="0" err="1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www.eu</a:t>
                    </a:r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-skladi.si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.</a:t>
                    </a:r>
                  </a:p>
                </p:txBody>
              </p:sp>
              <p:pic>
                <p:nvPicPr>
                  <p:cNvPr id="5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3118023" y="6507595"/>
                    <a:ext cx="462757" cy="5760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3805182" y="6348815"/>
                    <a:ext cx="3307815" cy="88786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2 %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 </a:t>
                    </a:r>
                  </a:p>
                  <a:p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anketiranih spremlja </a:t>
                    </a:r>
                    <a:r>
                      <a:rPr lang="sl-SI" sz="1000" dirty="0" err="1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FB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 stran </a:t>
                    </a:r>
                    <a:r>
                      <a:rPr lang="sl-SI" sz="1000" dirty="0" err="1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EU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 Skladi. Večini teh </a:t>
                    </a:r>
                    <a:r>
                      <a:rPr lang="sl-SI" sz="1000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(</a:t>
                    </a:r>
                    <a:r>
                      <a:rPr lang="sl-SI" sz="1000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71</a:t>
                    </a:r>
                    <a:r>
                      <a:rPr lang="sl-SI" sz="1000" dirty="0" smtClean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 </a:t>
                    </a:r>
                    <a:r>
                      <a:rPr lang="sl-SI" sz="1000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%) </a:t>
                    </a:r>
                    <a:r>
                      <a:rPr lang="sl-SI" sz="1000" b="1" dirty="0">
                        <a:latin typeface="AvenirNext LT Pro Regular" charset="77"/>
                        <a:ea typeface="AvenirNext LT Pro Regular" charset="77"/>
                        <a:cs typeface="AvenirNext LT Pro Regular" charset="77"/>
                      </a:rPr>
                      <a:t>se zdi stran dovolj informativna.</a:t>
                    </a:r>
                  </a:p>
                </p:txBody>
              </p:sp>
            </p:grpSp>
            <p:pic>
              <p:nvPicPr>
                <p:cNvPr id="53" name="Picture 2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8199882" y="1924472"/>
                  <a:ext cx="462758" cy="5760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4" name="TextBox 53"/>
                <p:cNvSpPr txBox="1"/>
                <p:nvPr/>
              </p:nvSpPr>
              <p:spPr>
                <a:xfrm>
                  <a:off x="8985934" y="1865238"/>
                  <a:ext cx="3229200" cy="88786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 anchor="t">
                  <a:spAutoFit/>
                </a:bodyPr>
                <a:lstStyle/>
                <a:p>
                  <a:r>
                    <a:rPr lang="sl-SI" sz="10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venirNext LT Pro Regular" charset="77"/>
                      <a:ea typeface="AvenirNext LT Pro Regular" charset="77"/>
                      <a:cs typeface="AvenirNext LT Pro Regular" charset="77"/>
                    </a:rPr>
                    <a:t>8 </a:t>
                  </a:r>
                  <a:r>
                    <a:rPr lang="sl-SI" sz="1000" b="1" dirty="0">
                      <a:solidFill>
                        <a:schemeClr val="accent5">
                          <a:lumMod val="50000"/>
                        </a:schemeClr>
                      </a:solidFill>
                      <a:latin typeface="AvenirNext LT Pro Regular" charset="77"/>
                      <a:ea typeface="AvenirNext LT Pro Regular" charset="77"/>
                      <a:cs typeface="AvenirNext LT Pro Regular" charset="77"/>
                    </a:rPr>
                    <a:t>% </a:t>
                  </a:r>
                </a:p>
                <a:p>
                  <a:r>
                    <a:rPr lang="sl-SI" sz="1000" dirty="0">
                      <a:latin typeface="AvenirNext LT Pro Regular" charset="77"/>
                      <a:ea typeface="AvenirNext LT Pro Regular" charset="77"/>
                      <a:cs typeface="AvenirNext LT Pro Regular" charset="77"/>
                    </a:rPr>
                    <a:t>anketiranih pridobiva informacije o evropskih sredstvih </a:t>
                  </a:r>
                  <a:r>
                    <a:rPr lang="sl-SI" sz="1000" b="1" dirty="0">
                      <a:latin typeface="AvenirNext LT Pro Regular" charset="77"/>
                      <a:ea typeface="AvenirNext LT Pro Regular" charset="77"/>
                      <a:cs typeface="AvenirNext LT Pro Regular" charset="77"/>
                    </a:rPr>
                    <a:t>na spletni strani www.eu-skladi.si.</a:t>
                  </a:r>
                </a:p>
              </p:txBody>
            </p:sp>
          </p:grpSp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8262456" y="7209749"/>
                <a:ext cx="462757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8985933" y="7162632"/>
                <a:ext cx="3229201" cy="66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sl-SI" sz="1000" b="1" dirty="0" smtClean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12 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% </a:t>
                </a:r>
              </a:p>
              <a:p>
                <a:r>
                  <a:rPr lang="sl-SI" sz="1000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anketiranih </a:t>
                </a:r>
                <a:r>
                  <a:rPr lang="sl-SI" sz="1000" b="1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ve, da mesečno izhaja elektronska publikacija E-kotiček</a:t>
                </a:r>
                <a:r>
                  <a:rPr lang="sl-SI" sz="1000" dirty="0">
                    <a:latin typeface="AvenirNext LT Pro Regular" charset="77"/>
                    <a:ea typeface="AvenirNext LT Pro Regular" charset="77"/>
                    <a:cs typeface="AvenirNext LT Pro Regular" charset="77"/>
                  </a:rPr>
                  <a:t>. </a:t>
                </a:r>
              </a:p>
            </p:txBody>
          </p:sp>
        </p:grpSp>
      </p:grp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3429000"/>
            <a:ext cx="322491" cy="39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3933056"/>
            <a:ext cx="322491" cy="39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4980657"/>
            <a:ext cx="331967" cy="39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2771800" y="4983559"/>
            <a:ext cx="2520280" cy="4616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r>
              <a:rPr lang="sl-SI" sz="1000" b="1" dirty="0" smtClean="0">
                <a:solidFill>
                  <a:schemeClr val="accent5">
                    <a:lumMod val="50000"/>
                  </a:schemeClr>
                </a:solidFill>
                <a:latin typeface="AvenirNext LT Pro Regular" charset="77"/>
                <a:ea typeface="AvenirNext LT Pro Regular" charset="77"/>
                <a:cs typeface="AvenirNext LT Pro Regular" charset="77"/>
              </a:rPr>
              <a:t>12</a:t>
            </a:r>
            <a:r>
              <a:rPr lang="sl-SI" sz="1000" b="1" dirty="0" smtClean="0">
                <a:solidFill>
                  <a:schemeClr val="accent5">
                    <a:lumMod val="50000"/>
                  </a:schemeClr>
                </a:solidFill>
                <a:latin typeface="AvenirNext LT Pro Regular" charset="77"/>
                <a:ea typeface="AvenirNext LT Pro Regular" charset="77"/>
                <a:cs typeface="AvenirNext LT Pro Regular" charset="77"/>
              </a:rPr>
              <a:t> </a:t>
            </a:r>
            <a:r>
              <a:rPr lang="sl-SI" sz="1000" b="1" dirty="0">
                <a:solidFill>
                  <a:schemeClr val="accent5">
                    <a:lumMod val="50000"/>
                  </a:schemeClr>
                </a:solidFill>
                <a:latin typeface="AvenirNext LT Pro Regular" charset="77"/>
                <a:ea typeface="AvenirNext LT Pro Regular" charset="77"/>
                <a:cs typeface="AvenirNext LT Pro Regular" charset="77"/>
              </a:rPr>
              <a:t>% </a:t>
            </a:r>
          </a:p>
          <a:p>
            <a:r>
              <a:rPr lang="sl-SI" sz="1000" dirty="0">
                <a:latin typeface="AvenirNext LT Pro Regular" charset="77"/>
                <a:ea typeface="AvenirNext LT Pro Regular" charset="77"/>
                <a:cs typeface="AvenirNext LT Pro Regular" charset="77"/>
              </a:rPr>
              <a:t>anketiranih </a:t>
            </a:r>
            <a:r>
              <a:rPr lang="sl-SI" sz="1000" dirty="0" smtClean="0">
                <a:latin typeface="AvenirNext LT Pro Regular" charset="77"/>
                <a:ea typeface="AvenirNext LT Pro Regular" charset="77"/>
                <a:cs typeface="AvenirNext LT Pro Regular" charset="77"/>
              </a:rPr>
              <a:t>je zasledilo Dan odprtih vrat EU projektov EU PROJKET, MOJ PROJEKT.</a:t>
            </a:r>
            <a:endParaRPr lang="sl-SI" sz="1000" b="1" dirty="0">
              <a:latin typeface="AvenirNext LT Pro Regular" charset="77"/>
              <a:ea typeface="AvenirNext LT Pro Regular" charset="77"/>
              <a:cs typeface="AvenirNext LT Pro Regular" charset="77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552227"/>
            <a:ext cx="226853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2800" dirty="0">
                <a:solidFill>
                  <a:schemeClr val="bg1"/>
                </a:solidFill>
                <a:latin typeface="AvenirNext LT Pro Regular" pitchFamily="34" charset="-18"/>
              </a:rPr>
              <a:t>Rezultati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/>
          <p:nvPr/>
        </p:nvSpPr>
        <p:spPr>
          <a:xfrm>
            <a:off x="2555776" y="2276872"/>
            <a:ext cx="5040560" cy="121649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marL="808038" lvl="1" indent="-808038">
              <a:spcAft>
                <a:spcPts val="600"/>
              </a:spcAft>
              <a:buFont typeface="+mj-lt"/>
              <a:buAutoNum type="arabicPeriod"/>
              <a:defRPr lang="en-US"/>
            </a:pPr>
            <a:r>
              <a:rPr lang="sl-SI" sz="2400" dirty="0">
                <a:solidFill>
                  <a:schemeClr val="bg1"/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 </a:t>
            </a:r>
            <a:r>
              <a:rPr lang="sl-SI" sz="2400" dirty="0"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Poznavanje evropske  kohezijske politike in evropskih skladov</a:t>
            </a:r>
          </a:p>
          <a:p>
            <a:pPr marL="903288" lvl="1" indent="-903288">
              <a:spcAft>
                <a:spcPts val="600"/>
              </a:spcAft>
              <a:buFont typeface="+mj-lt"/>
              <a:buAutoNum type="arabicPeriod"/>
              <a:defRPr lang="en-US"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Medium" charset="77"/>
              <a:cs typeface="AvenirNext LT Pro Medium" charset="77"/>
            </a:endParaRPr>
          </a:p>
          <a:p>
            <a:pPr marL="903288" lvl="1" indent="-903288">
              <a:spcAft>
                <a:spcPts val="600"/>
              </a:spcAft>
              <a:buFont typeface="+mj-lt"/>
              <a:buAutoNum type="arabicPeriod"/>
              <a:defRPr lang="en-US"/>
            </a:pPr>
            <a:r>
              <a:rPr lang="sl-SI" sz="2400" dirty="0">
                <a:solidFill>
                  <a:schemeClr val="bg1">
                    <a:lumMod val="75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 </a:t>
            </a:r>
            <a:r>
              <a:rPr lang="sl-SI" sz="2400" dirty="0">
                <a:solidFill>
                  <a:schemeClr val="bg1">
                    <a:lumMod val="50000"/>
                  </a:schemeClr>
                </a:solidFill>
                <a:latin typeface="AvenirNext LT Pro Regular" pitchFamily="34" charset="-18"/>
                <a:ea typeface="AvenirNext LT Pro Medium" charset="77"/>
                <a:cs typeface="AvenirNext LT Pro Medium" charset="77"/>
              </a:rPr>
              <a:t>Kanali informiranja in obveščanja javnosti</a:t>
            </a:r>
            <a:endParaRPr lang="sl-SI" sz="2400" dirty="0">
              <a:solidFill>
                <a:schemeClr val="bg1">
                  <a:lumMod val="50000"/>
                </a:schemeClr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 marL="0" lvl="1">
              <a:defRPr/>
            </a:pPr>
            <a:endParaRPr lang="sl-SI"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  <a:p>
            <a:pPr>
              <a:defRPr lang="en-US"/>
            </a:pPr>
            <a:endParaRPr sz="2400" dirty="0">
              <a:solidFill>
                <a:schemeClr val="bg1"/>
              </a:solidFill>
              <a:latin typeface="AvenirNext LT Pro Regular" pitchFamily="34" charset="-18"/>
              <a:ea typeface="AvenirNext LT Pro Regular" charset="77"/>
              <a:cs typeface="AvenirNext LT Pro Regular" charset="77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26853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PREDSTAVA O VIŠINI EVROPSKIH SREDSTEV, KI SO NA VOLJO SLOVENIJI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347864" y="404664"/>
            <a:ext cx="5545013" cy="864096"/>
          </a:xfrm>
        </p:spPr>
        <p:txBody>
          <a:bodyPr lIns="0" anchor="t"/>
          <a:lstStyle/>
          <a:p>
            <a:pPr algn="l" eaLnBrk="1" hangingPunct="1"/>
            <a:r>
              <a:rPr lang="sl-SI" sz="1800" b="1" dirty="0" smtClean="0">
                <a:latin typeface="AvenirNext LT Pro Regular" pitchFamily="34" charset="-18"/>
              </a:rPr>
              <a:t>53 % vprašanih meni, da</a:t>
            </a:r>
            <a:r>
              <a:rPr lang="pt-BR" sz="1800" b="1" dirty="0" smtClean="0">
                <a:latin typeface="AvenirNext LT Pro Regular" pitchFamily="34" charset="-18"/>
              </a:rPr>
              <a:t> </a:t>
            </a:r>
            <a:r>
              <a:rPr lang="pt-BR" sz="1800" b="1" dirty="0">
                <a:latin typeface="AvenirNext LT Pro Regular" pitchFamily="34" charset="-18"/>
              </a:rPr>
              <a:t>ima Slovenija do leta 2020 na </a:t>
            </a:r>
            <a:r>
              <a:rPr lang="pt-BR" sz="1800" b="1" dirty="0" smtClean="0">
                <a:latin typeface="AvenirNext LT Pro Regular" pitchFamily="34" charset="-18"/>
              </a:rPr>
              <a:t>voljo</a:t>
            </a:r>
            <a:r>
              <a:rPr lang="sl-SI" sz="1800" b="1" dirty="0" smtClean="0">
                <a:latin typeface="AvenirNext LT Pro Regular" pitchFamily="34" charset="-18"/>
              </a:rPr>
              <a:t> 1,5 milijarde</a:t>
            </a:r>
            <a:r>
              <a:rPr lang="pt-BR" sz="1800" b="1" dirty="0" smtClean="0">
                <a:latin typeface="AvenirNext LT Pro Regular" pitchFamily="34" charset="-18"/>
              </a:rPr>
              <a:t> evrov</a:t>
            </a:r>
            <a:r>
              <a:rPr lang="sl-SI" sz="1800" b="1" dirty="0" smtClean="0">
                <a:latin typeface="AvenirNext LT Pro Regular" pitchFamily="34" charset="-18"/>
              </a:rPr>
              <a:t> </a:t>
            </a:r>
            <a:r>
              <a:rPr lang="sl-SI" sz="1800" b="1" dirty="0">
                <a:latin typeface="AvenirNext LT Pro Regular" pitchFamily="34" charset="-18"/>
              </a:rPr>
              <a:t>evropskih </a:t>
            </a:r>
            <a:r>
              <a:rPr lang="sl-SI" sz="1800" b="1" dirty="0" smtClean="0">
                <a:latin typeface="AvenirNext LT Pro Regular" pitchFamily="34" charset="-18"/>
              </a:rPr>
              <a:t>sredstev. Da je na voljo 3,2 milijarde evrov ve 14 % vprašanih. </a:t>
            </a: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700808"/>
            <a:ext cx="230425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Koliko evropskih sredstev ima Slovenija na razpolago do leta 2020?  Menite, da je to ... 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		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84000" y="1700808"/>
            <a:ext cx="5292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Seznanjenost z višino sredstev, ki je Sloveniji na voljo do leta 2020, glede na ciljne skupine.   |  </a:t>
            </a:r>
            <a:r>
              <a:rPr lang="sl-SI" sz="1200" dirty="0" smtClean="0">
                <a:solidFill>
                  <a:schemeClr val="tx1"/>
                </a:solidFill>
                <a:latin typeface="AvenirNext LT Pro Regular" pitchFamily="34" charset="-18"/>
              </a:rPr>
              <a:t>Prikazan 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je delež za odgovor 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3,2 milijarde</a:t>
            </a:r>
            <a:r>
              <a:rPr lang="sl-SI" sz="1200" i="1" dirty="0">
                <a:solidFill>
                  <a:schemeClr val="tx1"/>
                </a:solidFill>
                <a:latin typeface="AvenirNext LT Pro Regular"/>
              </a:rPr>
              <a:t> EUR</a:t>
            </a:r>
            <a:r>
              <a:rPr lang="sl-SI" sz="1200" dirty="0">
                <a:solidFill>
                  <a:schemeClr val="tx1"/>
                </a:solidFill>
                <a:latin typeface="AvenirNext LT Pro Regular"/>
              </a:rPr>
              <a:t>«.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	  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636912"/>
            <a:ext cx="25241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2276872"/>
            <a:ext cx="44196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26853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USPEŠNOST SLOVENIJE PRI ČRPANJU EVROPSKIH SREDSTEV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545013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Povprečna ocena uspešnosti Slovenije pri črpanju evropskih sredstev je </a:t>
            </a:r>
            <a:r>
              <a:rPr lang="sl-SI" sz="1800" b="1" dirty="0" smtClean="0">
                <a:latin typeface="AvenirNext LT Pro Regular" pitchFamily="34" charset="-18"/>
              </a:rPr>
              <a:t>2,5</a:t>
            </a:r>
            <a:r>
              <a:rPr lang="pt-BR" sz="1800" b="1" dirty="0" smtClean="0">
                <a:latin typeface="AvenirNext LT Pro Regular" pitchFamily="34" charset="-18"/>
              </a:rPr>
              <a:t>.</a:t>
            </a:r>
            <a:r>
              <a:rPr lang="sl-SI" sz="1800" b="1" dirty="0" smtClean="0">
                <a:latin typeface="AvenirNext LT Pro Regular" pitchFamily="34" charset="-18"/>
              </a:rPr>
              <a:t> </a:t>
            </a:r>
            <a:r>
              <a:rPr lang="sl-SI" sz="1800" b="1" dirty="0">
                <a:latin typeface="AvenirNext LT Pro Regular" pitchFamily="34" charset="-18"/>
              </a:rPr>
              <a:t>Da je Slovenija pri tem </a:t>
            </a:r>
            <a:r>
              <a:rPr lang="sl-SI" sz="1800" b="1" dirty="0" smtClean="0">
                <a:latin typeface="AvenirNext LT Pro Regular" pitchFamily="34" charset="-18"/>
              </a:rPr>
              <a:t>uspešna, </a:t>
            </a:r>
            <a:r>
              <a:rPr lang="sl-SI" sz="1800" b="1" dirty="0">
                <a:latin typeface="AvenirNext LT Pro Regular" pitchFamily="34" charset="-18"/>
              </a:rPr>
              <a:t>meni </a:t>
            </a:r>
            <a:r>
              <a:rPr lang="sl-SI" sz="1800" b="1" dirty="0" smtClean="0">
                <a:latin typeface="AvenirNext LT Pro Regular" pitchFamily="34" charset="-18"/>
              </a:rPr>
              <a:t>12 </a:t>
            </a:r>
            <a:r>
              <a:rPr lang="sl-SI" sz="1800" b="1" dirty="0">
                <a:latin typeface="AvenirNext LT Pro Regular" pitchFamily="34" charset="-18"/>
              </a:rPr>
              <a:t>% </a:t>
            </a:r>
            <a:r>
              <a:rPr lang="sl-SI" sz="1800" b="1" dirty="0" smtClean="0">
                <a:latin typeface="AvenirNext LT Pro Regular" pitchFamily="34" charset="-18"/>
              </a:rPr>
              <a:t>vprašanih.</a:t>
            </a: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628800"/>
            <a:ext cx="230425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Kako uspešna je po vašem mnenju Slovenija pri koriščenju evropskih sredstev? 	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		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Povprečna ocena: </a:t>
            </a:r>
            <a:r>
              <a:rPr lang="sl-SI" sz="1800" dirty="0" smtClean="0">
                <a:solidFill>
                  <a:schemeClr val="bg1"/>
                </a:solidFill>
                <a:latin typeface="AvenirNext LT Pro Regular" pitchFamily="34" charset="-18"/>
              </a:rPr>
              <a:t>2,5</a:t>
            </a:r>
            <a:endParaRPr lang="sl-SI" sz="18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opredeljeni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n=1489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7864" y="1556792"/>
            <a:ext cx="5292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Ocena uspešnosti  Slovenije pri črpanju evropskih sredstev glede na ciljne skupine.   |   Prikazane so povprečne ocene.	         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48064" y="5517232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000" dirty="0">
                <a:latin typeface="AvenirNext LT Pro Regular" pitchFamily="34" charset="-18"/>
              </a:rPr>
              <a:t>Sploh ni uspešna</a:t>
            </a:r>
            <a:endParaRPr lang="sl-SI" sz="1000" dirty="0"/>
          </a:p>
        </p:txBody>
      </p:sp>
      <p:sp>
        <p:nvSpPr>
          <p:cNvPr id="19" name="Rectangle 18"/>
          <p:cNvSpPr/>
          <p:nvPr/>
        </p:nvSpPr>
        <p:spPr>
          <a:xfrm>
            <a:off x="6948264" y="5517232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l-SI" sz="1000" dirty="0">
                <a:latin typeface="AvenirNext LT Pro Regular" pitchFamily="34" charset="-18"/>
              </a:rPr>
              <a:t>Zelo je uspešna</a:t>
            </a:r>
            <a:endParaRPr lang="sl-SI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2119" y="2348880"/>
            <a:ext cx="40862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348880"/>
            <a:ext cx="25241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5940425"/>
            <a:ext cx="7740650" cy="400050"/>
            <a:chOff x="899592" y="5939632"/>
            <a:chExt cx="7740968" cy="400587"/>
          </a:xfrm>
        </p:grpSpPr>
        <p:pic>
          <p:nvPicPr>
            <p:cNvPr id="18448" name="Imag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5939632"/>
              <a:ext cx="7740968" cy="32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5" descr="Episcen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6778" y="5960531"/>
              <a:ext cx="379687" cy="37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27"/>
          <p:cNvSpPr/>
          <p:nvPr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rgbClr val="00A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42915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3419475" y="1419225"/>
            <a:ext cx="5256213" cy="0"/>
          </a:xfrm>
          <a:prstGeom prst="line">
            <a:avLst/>
          </a:prstGeom>
          <a:ln>
            <a:solidFill>
              <a:srgbClr val="30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9138" y="1412875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719138" y="480219"/>
            <a:ext cx="2340694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SEZNANJENOST S PROJEKTI SOFINANCIRANIMI </a:t>
            </a:r>
            <a:b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</a:b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IZ EU SREDSTEV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1188" y="5949950"/>
            <a:ext cx="2305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9475" y="405730"/>
            <a:ext cx="5256213" cy="935038"/>
          </a:xfrm>
        </p:spPr>
        <p:txBody>
          <a:bodyPr lIns="0" anchor="t"/>
          <a:lstStyle/>
          <a:p>
            <a:pPr algn="l" eaLnBrk="1" hangingPunct="1"/>
            <a:r>
              <a:rPr lang="sl-SI" sz="1800" b="1" dirty="0">
                <a:latin typeface="AvenirNext LT Pro Regular" pitchFamily="34" charset="-18"/>
              </a:rPr>
              <a:t>Večina </a:t>
            </a:r>
            <a:r>
              <a:rPr lang="sl-SI" sz="1800" b="1" dirty="0" smtClean="0">
                <a:latin typeface="AvenirNext LT Pro Regular" pitchFamily="34" charset="-18"/>
              </a:rPr>
              <a:t>anketirancev (</a:t>
            </a:r>
            <a:r>
              <a:rPr lang="sl-SI" sz="1800" b="1" dirty="0" smtClean="0">
                <a:latin typeface="AvenirNext LT Pro Regular" pitchFamily="34" charset="-18"/>
              </a:rPr>
              <a:t>82</a:t>
            </a:r>
            <a:r>
              <a:rPr lang="sl-SI" sz="1800" b="1" dirty="0" smtClean="0">
                <a:latin typeface="AvenirNext LT Pro Regular" pitchFamily="34" charset="-18"/>
              </a:rPr>
              <a:t> </a:t>
            </a:r>
            <a:r>
              <a:rPr lang="sl-SI" sz="1800" b="1" dirty="0">
                <a:latin typeface="AvenirNext LT Pro Regular" pitchFamily="34" charset="-18"/>
              </a:rPr>
              <a:t>%) jih je že slišala za kakšen </a:t>
            </a:r>
            <a:r>
              <a:rPr lang="sl-SI" sz="1800" b="1" dirty="0" smtClean="0">
                <a:latin typeface="AvenirNext LT Pro Regular" pitchFamily="34" charset="-18"/>
              </a:rPr>
              <a:t>projekt v Sloveniji, </a:t>
            </a:r>
            <a:r>
              <a:rPr lang="sl-SI" sz="1800" b="1" dirty="0">
                <a:latin typeface="AvenirNext LT Pro Regular" pitchFamily="34" charset="-18"/>
              </a:rPr>
              <a:t>ki </a:t>
            </a:r>
            <a:r>
              <a:rPr lang="sl-SI" sz="1800" b="1" dirty="0" smtClean="0">
                <a:latin typeface="AvenirNext LT Pro Regular" pitchFamily="34" charset="-18"/>
              </a:rPr>
              <a:t>je </a:t>
            </a:r>
            <a:r>
              <a:rPr lang="sl-SI" sz="1800" b="1" dirty="0">
                <a:latin typeface="AvenirNext LT Pro Regular" pitchFamily="34" charset="-18"/>
              </a:rPr>
              <a:t>sofinanciran s strani EU. </a:t>
            </a:r>
            <a:br>
              <a:rPr lang="sl-SI" sz="1800" b="1" dirty="0">
                <a:latin typeface="AvenirNext LT Pro Regular" pitchFamily="34" charset="-18"/>
              </a:rPr>
            </a:br>
            <a:endParaRPr lang="pt-BR" sz="1800" b="1" dirty="0">
              <a:latin typeface="AvenirNext LT Pro Regular" pitchFamily="34" charset="-1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1628800"/>
            <a:ext cx="230425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bg1"/>
                </a:solidFill>
                <a:latin typeface="AvenirNext LT Pro Regular" pitchFamily="34" charset="-18"/>
              </a:rPr>
              <a:t>Ali ste že slišali za kakšen s strani EU sofinanciran projekt v Sloveniji? 	</a:t>
            </a:r>
            <a:r>
              <a:rPr lang="sl-SI" sz="1400" dirty="0">
                <a:solidFill>
                  <a:schemeClr val="bg1"/>
                </a:solidFill>
                <a:latin typeface="AvenirNext LT Pro Regular" pitchFamily="34" charset="-18"/>
              </a:rPr>
              <a:t>		</a:t>
            </a: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endParaRPr lang="sl-SI" sz="1400" dirty="0">
              <a:solidFill>
                <a:schemeClr val="bg1"/>
              </a:solidFill>
              <a:latin typeface="AvenirNext LT Pro Regular" pitchFamily="34" charset="-18"/>
            </a:endParaRPr>
          </a:p>
          <a:p>
            <a:pPr algn="r"/>
            <a:r>
              <a:rPr lang="sl-SI" sz="1000" dirty="0">
                <a:solidFill>
                  <a:schemeClr val="bg1"/>
                </a:solidFill>
                <a:latin typeface="AvenirNext LT Pro Regular" pitchFamily="34" charset="-18"/>
              </a:rPr>
              <a:t>Osnova: vsi |  </a:t>
            </a:r>
            <a:r>
              <a:rPr lang="sl-SI" sz="1000" dirty="0" smtClean="0">
                <a:solidFill>
                  <a:schemeClr val="bg1"/>
                </a:solidFill>
                <a:latin typeface="AvenirNext LT Pro Regular" pitchFamily="34" charset="-18"/>
              </a:rPr>
              <a:t>n=1501</a:t>
            </a:r>
            <a:endParaRPr lang="sl-SI" sz="1000" dirty="0">
              <a:solidFill>
                <a:schemeClr val="bg1"/>
              </a:solidFill>
              <a:latin typeface="AvenirNext LT Pro Regular" pitchFamily="34" charset="-1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7864" y="1556792"/>
            <a:ext cx="52924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Seznanjenost s projekti financiranimi iz evropskih sredstev glede na ciljne skupine.   |   Prikazan je delež za odgovor »</a:t>
            </a:r>
            <a:r>
              <a:rPr lang="sl-SI" sz="1200" i="1" dirty="0">
                <a:solidFill>
                  <a:schemeClr val="tx1"/>
                </a:solidFill>
                <a:latin typeface="AvenirNext LT Pro Regular" pitchFamily="34" charset="-18"/>
              </a:rPr>
              <a:t>Da</a:t>
            </a:r>
            <a:r>
              <a:rPr lang="sl-SI" sz="1200" dirty="0">
                <a:solidFill>
                  <a:schemeClr val="tx1"/>
                </a:solidFill>
                <a:latin typeface="AvenirNext LT Pro Regular" pitchFamily="34" charset="-18"/>
              </a:rPr>
              <a:t>«.	                       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43129" y="2708920"/>
            <a:ext cx="2667360" cy="730721"/>
            <a:chOff x="443129" y="2482255"/>
            <a:chExt cx="2667360" cy="730721"/>
          </a:xfrm>
        </p:grpSpPr>
        <p:sp>
          <p:nvSpPr>
            <p:cNvPr id="20" name="Rectangle 19"/>
            <p:cNvSpPr/>
            <p:nvPr/>
          </p:nvSpPr>
          <p:spPr>
            <a:xfrm>
              <a:off x="2161190" y="2708920"/>
              <a:ext cx="9492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Da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82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3129" y="2761183"/>
              <a:ext cx="9573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Ne | </a:t>
              </a:r>
              <a:r>
                <a:rPr lang="sl-SI" sz="14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16 </a:t>
              </a:r>
              <a:r>
                <a:rPr lang="sl-SI" sz="14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259632" y="2482255"/>
              <a:ext cx="101649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Ne 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vem </a:t>
              </a:r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| </a:t>
              </a:r>
              <a:r>
                <a:rPr lang="sl-SI" sz="1000" dirty="0" smtClean="0">
                  <a:solidFill>
                    <a:schemeClr val="bg1"/>
                  </a:solidFill>
                  <a:latin typeface="AvenirNext LT Pro Regular" pitchFamily="34" charset="-18"/>
                </a:rPr>
                <a:t>2 </a:t>
              </a:r>
              <a:r>
                <a:rPr lang="sl-SI" sz="1000" dirty="0">
                  <a:solidFill>
                    <a:schemeClr val="bg1"/>
                  </a:solidFill>
                  <a:latin typeface="AvenirNext LT Pro Regular" pitchFamily="34" charset="-18"/>
                </a:rPr>
                <a:t>%</a:t>
              </a:r>
              <a:endParaRPr lang="sl-SI" sz="1000" dirty="0"/>
            </a:p>
          </p:txBody>
        </p:sp>
        <p:cxnSp>
          <p:nvCxnSpPr>
            <p:cNvPr id="24" name="Elbow Connector 23"/>
            <p:cNvCxnSpPr/>
            <p:nvPr/>
          </p:nvCxnSpPr>
          <p:spPr>
            <a:xfrm flipV="1">
              <a:off x="2267744" y="2996952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/>
            <p:nvPr/>
          </p:nvCxnSpPr>
          <p:spPr>
            <a:xfrm flipH="1" flipV="1">
              <a:off x="539552" y="3068960"/>
              <a:ext cx="720080" cy="144016"/>
            </a:xfrm>
            <a:prstGeom prst="bentConnector3">
              <a:avLst>
                <a:gd name="adj1" fmla="val -11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/>
            <p:nvPr/>
          </p:nvCxnSpPr>
          <p:spPr>
            <a:xfrm>
              <a:off x="1475656" y="2708920"/>
              <a:ext cx="288036" cy="288030"/>
            </a:xfrm>
            <a:prstGeom prst="bentConnector3">
              <a:avLst>
                <a:gd name="adj1" fmla="val 10359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079601"/>
            <a:ext cx="28194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276872"/>
            <a:ext cx="44196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Episcen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1E5E5"/>
      </a:accent1>
      <a:accent2>
        <a:srgbClr val="02AAAD"/>
      </a:accent2>
      <a:accent3>
        <a:srgbClr val="298B9B"/>
      </a:accent3>
      <a:accent4>
        <a:srgbClr val="316472"/>
      </a:accent4>
      <a:accent5>
        <a:srgbClr val="12303A"/>
      </a:accent5>
      <a:accent6>
        <a:srgbClr val="26262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wrap="square" lIns="0" tIns="0" rIns="0" bIns="0" anchor="t"/>
      <a:lstStyle>
        <a:defPPr>
          <a:defRPr sz="1200">
            <a:latin typeface="AvenirNext LT Pro Regular" charset="77"/>
            <a:ea typeface="AvenirNext LT Pro Regular" charset="77"/>
            <a:cs typeface="AvenirNext LT Pro Regular" charset="7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15195</TotalTime>
  <Words>2597</Words>
  <Application>Microsoft Office PowerPoint</Application>
  <PresentationFormat>On-screen Show (4:3)</PresentationFormat>
  <Paragraphs>826</Paragraphs>
  <Slides>28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53 % vprašanih meni, da ima Slovenija do leta 2020 na voljo 1,5 milijarde evrov evropskih sredstev. Da je na voljo 3,2 milijarde evrov ve 14 % vprašanih. </vt:lpstr>
      <vt:lpstr>Povprečna ocena uspešnosti Slovenije pri črpanju evropskih sredstev je 2,5. Da je Slovenija pri tem uspešna, meni 12 % vprašanih.</vt:lpstr>
      <vt:lpstr>Večina anketirancev (82 %) jih je že slišala za kakšen projekt v Sloveniji, ki je sofinanciran s strani EU.  </vt:lpstr>
      <vt:lpstr>Med projekti, ki so bili sofinancirani iz evropskih sredstev, največ anketirancev navaja projekte s področja cestne infrastrukture (32 %).  </vt:lpstr>
      <vt:lpstr>69 % anketirancev meni, da projekti, ki so bili sofinancirani s pomočjo EU, ne bi bili izvedeni brez evropskih sredstev.   </vt:lpstr>
      <vt:lpstr>Sofinanciranje projektov evropske kohezijske politike ima pozitiven vpliv na razvoj Slovenije, tako meni 95 % vprašanih.  </vt:lpstr>
      <vt:lpstr>Izmed evropskih skladov je najbolj poznan Evropski sklad za regionalni razvoj (ESRR), pozna ga oz. je zanj že slišalo 87 % anketirancev.   </vt:lpstr>
      <vt:lpstr>Slide 14</vt:lpstr>
      <vt:lpstr>O aktualnih dogodkih se večina vprašanih najpogosteje informira preko spletnih strani (41 %) in preko nacionalnih TV programov (33 %).   </vt:lpstr>
      <vt:lpstr>Večina tistih, ki se informirajo preko spleta najpogosteje uporablja portal 24ur.com (66 %). Sledi portal MMC (rtvslo.si), ki ga uporablja 42 % vprašanih.   </vt:lpstr>
      <vt:lpstr>S spletno stranjo www.eu-skladi.si je seznanjenih 39 % anketirancev.   </vt:lpstr>
      <vt:lpstr>Dve tretjini anketirancev ocenjujeta, da je spletna stran glede uporabnosti informacij dobra oz. zelo dobra, povprečna ocena je 3,7.   </vt:lpstr>
      <vt:lpstr>Med tistimi, ki so dejali, da na spletnih strani kaj pogrešajo, jih največ navaja potrebo po boljši preglednosti in podrobnejših informacijah.   </vt:lpstr>
      <vt:lpstr>Omrežje Facebook uporablja največji delež anketirancev (61 %). Še najmanj, desetina vprašanih, uporablja Twitter.  </vt:lpstr>
      <vt:lpstr>Facebook stran EU Skladi spremlja 2 % vprašanih. Večini teh (71 %) se zdi stran dovolj informativna.    </vt:lpstr>
      <vt:lpstr>Informacije o evropskih sredstvih preko www.eu-skladi.si pridobiva 8 % anketirancev, preko www.svrk.gov.si pa 6 % anketirancev.  </vt:lpstr>
      <vt:lpstr>Dan odprtih vrat EU projektov je zasledilo 12 % anketirancev. </vt:lpstr>
      <vt:lpstr>Najbolj opažene so bile medijske informacije na TV Slovenija, informacije je preko tega kanala zasledilo 31 % vprašanih.  Katerega izmed dogodkov se je udeležilo 7 % vprašanih.  </vt:lpstr>
      <vt:lpstr>Večina anketirancev (89 %) je zasledila vsaj eno medijsko aktivnost na temo evropskih sredstev. Še največ (53 %) jih je zasledilo članke na to temo v časopisih ali na portalih. </vt:lpstr>
      <vt:lpstr>56% anketirancev meni, da državne institucije storijo premalo na področju obveščanja in informiranja javnosti o evropskih sredstvih. </vt:lpstr>
      <vt:lpstr>Z elektronsko publikacijo E-kotiček je seznanjenih 12 % anketirancev. 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Matjaz</dc:creator>
  <cp:lastModifiedBy>M</cp:lastModifiedBy>
  <cp:revision>1305</cp:revision>
  <dcterms:modified xsi:type="dcterms:W3CDTF">2019-12-20T15:21:28Z</dcterms:modified>
</cp:coreProperties>
</file>