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4" r:id="rId3"/>
    <p:sldId id="296" r:id="rId4"/>
    <p:sldId id="299" r:id="rId5"/>
    <p:sldId id="300" r:id="rId6"/>
    <p:sldId id="301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302" r:id="rId16"/>
    <p:sldId id="307" r:id="rId17"/>
    <p:sldId id="308" r:id="rId18"/>
    <p:sldId id="292" r:id="rId19"/>
  </p:sldIdLst>
  <p:sldSz cx="12192000" cy="6858000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.sigov.si\USR\T-Z\ZaksekA31\Desktop\EU%20projekti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.sigov.si\USR\T-Z\ZaksekA31\Desktop\EU%20projekti.xls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.sigov.si\USR\T-Z\ZaksekA31\Desktop\EU%20projekti.xls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.sigov.si\USR\T-Z\ZaksekA31\Desktop\EU%20projekti.xls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.sigov.si\usr\K-L\KobalK41\Documents\DIREKTORAT%20ZA%20ZDRAVSTVENO%20VARSTVO\SOCIALNI%20ZAVODI\10_Koronavirus\91_COVID_KOHEZIJA\8_Javni%20razpis%20e-oskrba\20_Zbiranje%20podatkov\4_mese&#269;no%20poro&#269;anje%20o%20uporabnikih_s%20statis%20po%20spolu,starosti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.sigov.si\usr\K-L\KobalK41\Documents\DIREKTORAT%20ZA%20ZDRAVSTVENO%20VARSTVO\SOCIALNI%20ZAVODI\10_Koronavirus\91_COVID_KOHEZIJA\8_Javni%20razpis%20e-oskrba\20_Zbiranje%20podatkov\4_mese&#269;no%20poro&#269;anje%20o%20uporabnikih_s%20statis%20po%20spolu,starosti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.sigov.si\usr\K-L\KobalK41\Documents\DIREKTORAT%20ZA%20ZDRAVSTVENO%20VARSTVO\SOCIALNI%20ZAVODI\10_Koronavirus\91_COVID_KOHEZIJA\8_Javni%20razpis%20e-oskrba\20_Zbiranje%20podatkov\4_mese&#269;no%20poro&#269;anje%20o%20uporabnikih_s%20statis%20po%20spolu,starosti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List1!$B$27</c:f>
              <c:strCache>
                <c:ptCount val="1"/>
                <c:pt idx="0">
                  <c:v>SLO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elete val="1"/>
          </c:dLbls>
          <c:cat>
            <c:strRef>
              <c:f>List1!$A$28:$A$29</c:f>
              <c:strCache>
                <c:ptCount val="2"/>
                <c:pt idx="0">
                  <c:v>Kohezija</c:v>
                </c:pt>
                <c:pt idx="1">
                  <c:v>React EU</c:v>
                </c:pt>
              </c:strCache>
            </c:strRef>
          </c:cat>
          <c:val>
            <c:numRef>
              <c:f>List1!$B$28:$B$29</c:f>
              <c:numCache>
                <c:formatCode>#,##0</c:formatCode>
                <c:ptCount val="2"/>
                <c:pt idx="0">
                  <c:v>3676728233</c:v>
                </c:pt>
                <c:pt idx="1">
                  <c:v>268946210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DE7-4BEB-84CD-D816EE3D0019}"/>
            </c:ext>
          </c:extLst>
        </c:ser>
        <c:ser>
          <c:idx val="1"/>
          <c:order val="1"/>
          <c:tx>
            <c:strRef>
              <c:f>List1!$C$27</c:f>
              <c:strCache>
                <c:ptCount val="1"/>
                <c:pt idx="0">
                  <c:v>MZ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elete val="1"/>
          </c:dLbls>
          <c:cat>
            <c:strRef>
              <c:f>List1!$A$28:$A$29</c:f>
              <c:strCache>
                <c:ptCount val="2"/>
                <c:pt idx="0">
                  <c:v>Kohezija</c:v>
                </c:pt>
                <c:pt idx="1">
                  <c:v>React EU</c:v>
                </c:pt>
              </c:strCache>
            </c:strRef>
          </c:cat>
          <c:val>
            <c:numRef>
              <c:f>List1!$C$28:$C$29</c:f>
              <c:numCache>
                <c:formatCode>#,##0</c:formatCode>
                <c:ptCount val="2"/>
                <c:pt idx="0">
                  <c:v>121548920</c:v>
                </c:pt>
                <c:pt idx="1">
                  <c:v>95908843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DE7-4BEB-84CD-D816EE3D001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825740824"/>
        <c:axId val="825739512"/>
      </c:barChart>
      <c:catAx>
        <c:axId val="825740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825739512"/>
        <c:crosses val="autoZero"/>
        <c:auto val="1"/>
        <c:lblAlgn val="ctr"/>
        <c:lblOffset val="100"/>
        <c:noMultiLvlLbl val="0"/>
      </c:catAx>
      <c:valAx>
        <c:axId val="825739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825740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3571416707451117E-2"/>
          <c:y val="5.1504004272555075E-2"/>
          <c:w val="0.93642858329254886"/>
          <c:h val="0.91283937738490684"/>
        </c:manualLayout>
      </c:layout>
      <c:pie3DChart>
        <c:varyColors val="1"/>
        <c:ser>
          <c:idx val="0"/>
          <c:order val="0"/>
          <c:tx>
            <c:strRef>
              <c:f>List1!$A$46</c:f>
              <c:strCache>
                <c:ptCount val="1"/>
                <c:pt idx="0">
                  <c:v>skupaj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CDB0-4D53-9BE4-314F5C3D938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CDB0-4D53-9BE4-314F5C3D938D}"/>
              </c:ext>
            </c:extLst>
          </c:dPt>
          <c:dLbls>
            <c:dLbl>
              <c:idx val="0"/>
              <c:layout>
                <c:manualLayout>
                  <c:x val="4.0454537904741621E-2"/>
                  <c:y val="4.609929078014184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l-SI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DB0-4D53-9BE4-314F5C3D938D}"/>
                </c:ext>
              </c:extLst>
            </c:dLbl>
            <c:dLbl>
              <c:idx val="1"/>
              <c:layout>
                <c:manualLayout>
                  <c:x val="0.20516229937404679"/>
                  <c:y val="-5.448717948717948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l-SI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DB0-4D53-9BE4-314F5C3D938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List1!$B$45:$C$45</c:f>
              <c:strCache>
                <c:ptCount val="2"/>
                <c:pt idx="0">
                  <c:v>SLO</c:v>
                </c:pt>
                <c:pt idx="1">
                  <c:v>MZ</c:v>
                </c:pt>
              </c:strCache>
            </c:strRef>
          </c:cat>
          <c:val>
            <c:numRef>
              <c:f>List1!$B$46:$C$46</c:f>
              <c:numCache>
                <c:formatCode>#,##0</c:formatCode>
                <c:ptCount val="2"/>
                <c:pt idx="0">
                  <c:v>3945674443</c:v>
                </c:pt>
                <c:pt idx="1">
                  <c:v>217457763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DB0-4D53-9BE4-314F5C3D938D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8333333333333334E-2"/>
          <c:y val="5.5813953488372092E-2"/>
          <c:w val="0.93888888888888888"/>
          <c:h val="0.75193188060794725"/>
        </c:manualLayout>
      </c:layout>
      <c:pie3DChart>
        <c:varyColors val="1"/>
        <c:ser>
          <c:idx val="0"/>
          <c:order val="0"/>
          <c:tx>
            <c:strRef>
              <c:f>List1!$B$56</c:f>
              <c:strCache>
                <c:ptCount val="1"/>
                <c:pt idx="0">
                  <c:v>MZ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ED26-4833-9968-0AC3F71FC203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ED26-4833-9968-0AC3F71FC203}"/>
              </c:ext>
            </c:extLst>
          </c:dPt>
          <c:cat>
            <c:strRef>
              <c:f>List1!$A$57:$A$58</c:f>
              <c:strCache>
                <c:ptCount val="2"/>
                <c:pt idx="0">
                  <c:v>Kohezija</c:v>
                </c:pt>
                <c:pt idx="1">
                  <c:v>React EU</c:v>
                </c:pt>
              </c:strCache>
            </c:strRef>
          </c:cat>
          <c:val>
            <c:numRef>
              <c:f>List1!$B$57:$B$58</c:f>
              <c:numCache>
                <c:formatCode>#,##0</c:formatCode>
                <c:ptCount val="2"/>
                <c:pt idx="0">
                  <c:v>137946891</c:v>
                </c:pt>
                <c:pt idx="1">
                  <c:v>100259172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D26-4833-9968-0AC3F71FC2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/>
              <a:t>Pregled po skladu financiranja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List1!$B$72</c:f>
              <c:strCache>
                <c:ptCount val="1"/>
                <c:pt idx="0">
                  <c:v>skupaj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D11-4BE6-A52D-2DADFEA8D139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D11-4BE6-A52D-2DADFEA8D139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FD11-4BE6-A52D-2DADFEA8D13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List1!$A$73:$A$75</c:f>
              <c:strCache>
                <c:ptCount val="3"/>
                <c:pt idx="0">
                  <c:v>ESS (mehke vsebine)</c:v>
                </c:pt>
                <c:pt idx="1">
                  <c:v>ESRR (investicije + IT)</c:v>
                </c:pt>
                <c:pt idx="2">
                  <c:v>energetska sanacija objektov</c:v>
                </c:pt>
              </c:strCache>
            </c:strRef>
          </c:cat>
          <c:val>
            <c:numRef>
              <c:f>List1!$B$73:$B$75</c:f>
              <c:numCache>
                <c:formatCode>#,##0</c:formatCode>
                <c:ptCount val="3"/>
                <c:pt idx="0">
                  <c:v>100988671</c:v>
                </c:pt>
                <c:pt idx="1">
                  <c:v>51706737</c:v>
                </c:pt>
                <c:pt idx="2">
                  <c:v>82018532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11-4BE6-A52D-2DADFEA8D139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1077554625179363"/>
          <c:y val="0.12423077002849807"/>
          <c:w val="0.64605204795863069"/>
          <c:h val="0.2453135824183117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'Statistika število'!$C$31:$F$31</c:f>
              <c:strCache>
                <c:ptCount val="4"/>
                <c:pt idx="0">
                  <c:v>Že vključeni do 30. aprila 2022</c:v>
                </c:pt>
                <c:pt idx="1">
                  <c:v>Že vključeni do 12. maja 2022</c:v>
                </c:pt>
                <c:pt idx="2">
                  <c:v>Dodatne osebe, ki so izrazile interes v maju 2022, pa še niso bile vključene v prejemanje e-oskrbe</c:v>
                </c:pt>
                <c:pt idx="3">
                  <c:v>Končni cilj</c:v>
                </c:pt>
              </c:strCache>
            </c:strRef>
          </c:cat>
          <c:val>
            <c:numRef>
              <c:f>'Statistika število'!$C$32:$F$32</c:f>
              <c:numCache>
                <c:formatCode>General</c:formatCode>
                <c:ptCount val="4"/>
                <c:pt idx="0">
                  <c:v>57</c:v>
                </c:pt>
                <c:pt idx="1">
                  <c:v>307</c:v>
                </c:pt>
                <c:pt idx="2">
                  <c:v>721</c:v>
                </c:pt>
                <c:pt idx="3" formatCode="#,##0">
                  <c:v>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08-4792-B09C-4118434CEDA9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616197472"/>
        <c:axId val="616197800"/>
      </c:barChart>
      <c:catAx>
        <c:axId val="6161974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cap="none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616197800"/>
        <c:crosses val="autoZero"/>
        <c:auto val="1"/>
        <c:lblAlgn val="ctr"/>
        <c:lblOffset val="100"/>
        <c:noMultiLvlLbl val="0"/>
      </c:catAx>
      <c:valAx>
        <c:axId val="616197800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616197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1800"/>
      </a:pPr>
      <a:endParaRPr lang="sl-SI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BA8-468E-A016-A1EC1759F69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BA8-468E-A016-A1EC1759F694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sl-SI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'Statistika po spolu'!$D$24:$E$24</c:f>
              <c:strCache>
                <c:ptCount val="2"/>
                <c:pt idx="0">
                  <c:v>Moški</c:v>
                </c:pt>
                <c:pt idx="1">
                  <c:v>Ženske</c:v>
                </c:pt>
              </c:strCache>
            </c:strRef>
          </c:cat>
          <c:val>
            <c:numRef>
              <c:f>'Statistika po spolu'!$D$25:$E$25</c:f>
              <c:numCache>
                <c:formatCode>General</c:formatCode>
                <c:ptCount val="2"/>
                <c:pt idx="0">
                  <c:v>3</c:v>
                </c:pt>
                <c:pt idx="1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BA8-468E-A016-A1EC1759F69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sl-SI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000">
          <a:latin typeface="Arial" panose="020B0604020202020204" pitchFamily="34" charset="0"/>
          <a:cs typeface="Arial" panose="020B0604020202020204" pitchFamily="34" charset="0"/>
        </a:defRPr>
      </a:pPr>
      <a:endParaRPr lang="sl-SI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F747-4262-A04E-0033DA47256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F747-4262-A04E-0033DA4725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F747-4262-A04E-0033DA47256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F747-4262-A04E-0033DA47256F}"/>
              </c:ext>
            </c:extLst>
          </c:dPt>
          <c:dLbls>
            <c:dLbl>
              <c:idx val="3"/>
              <c:layout>
                <c:manualLayout>
                  <c:x val="9.8557873262974063E-2"/>
                  <c:y val="0.17727720138995909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747-4262-A04E-0033DA47256F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sl-SI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'Po starosti'!$T$7:$W$7</c:f>
              <c:strCache>
                <c:ptCount val="4"/>
                <c:pt idx="0">
                  <c:v>Do 70 let</c:v>
                </c:pt>
                <c:pt idx="1">
                  <c:v>70 do 80 let</c:v>
                </c:pt>
                <c:pt idx="2">
                  <c:v>80 do 90 let</c:v>
                </c:pt>
                <c:pt idx="3">
                  <c:v>90 let in več</c:v>
                </c:pt>
              </c:strCache>
            </c:strRef>
          </c:cat>
          <c:val>
            <c:numRef>
              <c:f>'Po starosti'!$T$8:$W$8</c:f>
              <c:numCache>
                <c:formatCode>General</c:formatCode>
                <c:ptCount val="4"/>
                <c:pt idx="0">
                  <c:v>2</c:v>
                </c:pt>
                <c:pt idx="1">
                  <c:v>20</c:v>
                </c:pt>
                <c:pt idx="2">
                  <c:v>26</c:v>
                </c:pt>
                <c:pt idx="3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747-4262-A04E-0033DA47256F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sl-SI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000">
          <a:latin typeface="Arial" panose="020B0604020202020204" pitchFamily="34" charset="0"/>
          <a:cs typeface="Arial" panose="020B0604020202020204" pitchFamily="34" charset="0"/>
        </a:defRPr>
      </a:pPr>
      <a:endParaRPr lang="sl-SI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0.58</cdr:x>
      <cdr:y>0.37773</cdr:y>
    </cdr:from>
    <cdr:to>
      <cdr:x>0.72727</cdr:x>
      <cdr:y>0.48124</cdr:y>
    </cdr:to>
    <cdr:sp macro="" textlink="">
      <cdr:nvSpPr>
        <cdr:cNvPr id="2" name="PoljeZBesedilom 1">
          <a:extLst xmlns:a="http://schemas.openxmlformats.org/drawingml/2006/main">
            <a:ext uri="{FF2B5EF4-FFF2-40B4-BE49-F238E27FC236}">
              <a16:creationId xmlns:a16="http://schemas.microsoft.com/office/drawing/2014/main" id="{51DB2CA2-E2C2-4778-9291-A098AD5FF626}"/>
            </a:ext>
          </a:extLst>
        </cdr:cNvPr>
        <cdr:cNvSpPr txBox="1"/>
      </cdr:nvSpPr>
      <cdr:spPr>
        <a:xfrm xmlns:a="http://schemas.openxmlformats.org/drawingml/2006/main">
          <a:off x="2651759" y="1031381"/>
          <a:ext cx="673331" cy="2826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sl-SI" sz="1800" dirty="0"/>
            <a:t>58 %</a:t>
          </a:r>
        </a:p>
      </cdr:txBody>
    </cdr:sp>
  </cdr:relSizeAnchor>
  <cdr:relSizeAnchor xmlns:cdr="http://schemas.openxmlformats.org/drawingml/2006/chartDrawing">
    <cdr:from>
      <cdr:x>0.24547</cdr:x>
      <cdr:y>0.23935</cdr:y>
    </cdr:from>
    <cdr:to>
      <cdr:x>0.39274</cdr:x>
      <cdr:y>0.34286</cdr:y>
    </cdr:to>
    <cdr:sp macro="" textlink="">
      <cdr:nvSpPr>
        <cdr:cNvPr id="3" name="PoljeZBesedilom 1">
          <a:extLst xmlns:a="http://schemas.openxmlformats.org/drawingml/2006/main">
            <a:ext uri="{FF2B5EF4-FFF2-40B4-BE49-F238E27FC236}">
              <a16:creationId xmlns:a16="http://schemas.microsoft.com/office/drawing/2014/main" id="{876078CB-3041-4F7B-8975-29BB138BADA2}"/>
            </a:ext>
          </a:extLst>
        </cdr:cNvPr>
        <cdr:cNvSpPr txBox="1"/>
      </cdr:nvSpPr>
      <cdr:spPr>
        <a:xfrm xmlns:a="http://schemas.openxmlformats.org/drawingml/2006/main">
          <a:off x="1220695" y="845751"/>
          <a:ext cx="732360" cy="3657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sl-SI" sz="1800" dirty="0"/>
            <a:t>42 %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5FAF42D-7289-4D4C-BAF4-3DF014C2AE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464F4B99-2EEE-459D-98FE-E0EA116CDC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l-SI"/>
              <a:t>Kliknite, če želite urediti slog podnaslova matrice</a:t>
            </a:r>
          </a:p>
        </p:txBody>
      </p:sp>
      <p:sp>
        <p:nvSpPr>
          <p:cNvPr id="4" name="Označba mesta datuma 3">
            <a:extLst>
              <a:ext uri="{FF2B5EF4-FFF2-40B4-BE49-F238E27FC236}">
                <a16:creationId xmlns:a16="http://schemas.microsoft.com/office/drawing/2014/main" id="{AAFF06B5-B8CF-4F35-87C4-B62DCD0AB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347F-C46C-4067-A0FA-5375FDB6B0C1}" type="datetimeFigureOut">
              <a:rPr lang="sl-SI" smtClean="0"/>
              <a:t>16. 05. 2022</a:t>
            </a:fld>
            <a:endParaRPr lang="sl-SI"/>
          </a:p>
        </p:txBody>
      </p:sp>
      <p:sp>
        <p:nvSpPr>
          <p:cNvPr id="5" name="Označba mesta noge 4">
            <a:extLst>
              <a:ext uri="{FF2B5EF4-FFF2-40B4-BE49-F238E27FC236}">
                <a16:creationId xmlns:a16="http://schemas.microsoft.com/office/drawing/2014/main" id="{FF11FB05-E64E-4C24-A449-66D32904B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>
            <a:extLst>
              <a:ext uri="{FF2B5EF4-FFF2-40B4-BE49-F238E27FC236}">
                <a16:creationId xmlns:a16="http://schemas.microsoft.com/office/drawing/2014/main" id="{8F33F751-FAE1-4E72-993A-F6E3F85BB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C5A3-9245-414C-AA1D-B1BB4038D111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8914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3CACC5E-A92E-4A43-A7EE-83E36D620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navpičnega besedila 2">
            <a:extLst>
              <a:ext uri="{FF2B5EF4-FFF2-40B4-BE49-F238E27FC236}">
                <a16:creationId xmlns:a16="http://schemas.microsoft.com/office/drawing/2014/main" id="{484DE197-254F-407B-ADAD-04222E440A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značba mesta datuma 3">
            <a:extLst>
              <a:ext uri="{FF2B5EF4-FFF2-40B4-BE49-F238E27FC236}">
                <a16:creationId xmlns:a16="http://schemas.microsoft.com/office/drawing/2014/main" id="{479F5614-DF07-4C08-8E90-B7E1A363C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347F-C46C-4067-A0FA-5375FDB6B0C1}" type="datetimeFigureOut">
              <a:rPr lang="sl-SI" smtClean="0"/>
              <a:t>16. 05. 2022</a:t>
            </a:fld>
            <a:endParaRPr lang="sl-SI"/>
          </a:p>
        </p:txBody>
      </p:sp>
      <p:sp>
        <p:nvSpPr>
          <p:cNvPr id="5" name="Označba mesta noge 4">
            <a:extLst>
              <a:ext uri="{FF2B5EF4-FFF2-40B4-BE49-F238E27FC236}">
                <a16:creationId xmlns:a16="http://schemas.microsoft.com/office/drawing/2014/main" id="{A57E5563-C334-404A-AEF8-4DF9B3359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>
            <a:extLst>
              <a:ext uri="{FF2B5EF4-FFF2-40B4-BE49-F238E27FC236}">
                <a16:creationId xmlns:a16="http://schemas.microsoft.com/office/drawing/2014/main" id="{83979266-97F6-4980-8CA5-BF9665115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C5A3-9245-414C-AA1D-B1BB4038D111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64826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>
            <a:extLst>
              <a:ext uri="{FF2B5EF4-FFF2-40B4-BE49-F238E27FC236}">
                <a16:creationId xmlns:a16="http://schemas.microsoft.com/office/drawing/2014/main" id="{8F8EBA86-AB22-4D71-A60A-5311014B4E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navpičnega besedila 2">
            <a:extLst>
              <a:ext uri="{FF2B5EF4-FFF2-40B4-BE49-F238E27FC236}">
                <a16:creationId xmlns:a16="http://schemas.microsoft.com/office/drawing/2014/main" id="{541F454A-84DD-406B-93E9-F499C33600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značba mesta datuma 3">
            <a:extLst>
              <a:ext uri="{FF2B5EF4-FFF2-40B4-BE49-F238E27FC236}">
                <a16:creationId xmlns:a16="http://schemas.microsoft.com/office/drawing/2014/main" id="{EE117615-1C74-45D6-97F3-96170470D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347F-C46C-4067-A0FA-5375FDB6B0C1}" type="datetimeFigureOut">
              <a:rPr lang="sl-SI" smtClean="0"/>
              <a:t>16. 05. 2022</a:t>
            </a:fld>
            <a:endParaRPr lang="sl-SI"/>
          </a:p>
        </p:txBody>
      </p:sp>
      <p:sp>
        <p:nvSpPr>
          <p:cNvPr id="5" name="Označba mesta noge 4">
            <a:extLst>
              <a:ext uri="{FF2B5EF4-FFF2-40B4-BE49-F238E27FC236}">
                <a16:creationId xmlns:a16="http://schemas.microsoft.com/office/drawing/2014/main" id="{374F8BAB-3E62-4C15-9DF9-BF72D44BB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>
            <a:extLst>
              <a:ext uri="{FF2B5EF4-FFF2-40B4-BE49-F238E27FC236}">
                <a16:creationId xmlns:a16="http://schemas.microsoft.com/office/drawing/2014/main" id="{D14EABCA-3D7D-4F75-9B35-31AF00B0A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C5A3-9245-414C-AA1D-B1BB4038D111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610893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11227464" y="-12700"/>
            <a:ext cx="2382800" cy="2806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0643" y="777874"/>
            <a:ext cx="982183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740074" y="482886"/>
            <a:ext cx="9465589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40073" y="2075381"/>
            <a:ext cx="9465591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4252519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22B9765-A8E3-4472-8C0E-519C8A450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D9B736A7-530D-4012-98C7-F92EC4209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značba mesta datuma 3">
            <a:extLst>
              <a:ext uri="{FF2B5EF4-FFF2-40B4-BE49-F238E27FC236}">
                <a16:creationId xmlns:a16="http://schemas.microsoft.com/office/drawing/2014/main" id="{0D800E82-A5C0-4A96-ACC6-A9C707F9C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347F-C46C-4067-A0FA-5375FDB6B0C1}" type="datetimeFigureOut">
              <a:rPr lang="sl-SI" smtClean="0"/>
              <a:t>16. 05. 2022</a:t>
            </a:fld>
            <a:endParaRPr lang="sl-SI"/>
          </a:p>
        </p:txBody>
      </p:sp>
      <p:sp>
        <p:nvSpPr>
          <p:cNvPr id="5" name="Označba mesta noge 4">
            <a:extLst>
              <a:ext uri="{FF2B5EF4-FFF2-40B4-BE49-F238E27FC236}">
                <a16:creationId xmlns:a16="http://schemas.microsoft.com/office/drawing/2014/main" id="{AE736F0B-9617-49A0-AC5A-4261E7805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>
            <a:extLst>
              <a:ext uri="{FF2B5EF4-FFF2-40B4-BE49-F238E27FC236}">
                <a16:creationId xmlns:a16="http://schemas.microsoft.com/office/drawing/2014/main" id="{28B4A84A-2213-42F9-A0EB-7CA704EBD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C5A3-9245-414C-AA1D-B1BB4038D111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83624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4E0D527-88A6-4933-A7DA-327BE1A9B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besedila 2">
            <a:extLst>
              <a:ext uri="{FF2B5EF4-FFF2-40B4-BE49-F238E27FC236}">
                <a16:creationId xmlns:a16="http://schemas.microsoft.com/office/drawing/2014/main" id="{D9B98A63-50A5-4D60-AA72-D3E47603E8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4" name="Označba mesta datuma 3">
            <a:extLst>
              <a:ext uri="{FF2B5EF4-FFF2-40B4-BE49-F238E27FC236}">
                <a16:creationId xmlns:a16="http://schemas.microsoft.com/office/drawing/2014/main" id="{E8370C53-C1FA-482E-9CD6-A7F7D9074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347F-C46C-4067-A0FA-5375FDB6B0C1}" type="datetimeFigureOut">
              <a:rPr lang="sl-SI" smtClean="0"/>
              <a:t>16. 05. 2022</a:t>
            </a:fld>
            <a:endParaRPr lang="sl-SI"/>
          </a:p>
        </p:txBody>
      </p:sp>
      <p:sp>
        <p:nvSpPr>
          <p:cNvPr id="5" name="Označba mesta noge 4">
            <a:extLst>
              <a:ext uri="{FF2B5EF4-FFF2-40B4-BE49-F238E27FC236}">
                <a16:creationId xmlns:a16="http://schemas.microsoft.com/office/drawing/2014/main" id="{EF672FD5-B84F-43E3-951E-E143EE6FC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>
            <a:extLst>
              <a:ext uri="{FF2B5EF4-FFF2-40B4-BE49-F238E27FC236}">
                <a16:creationId xmlns:a16="http://schemas.microsoft.com/office/drawing/2014/main" id="{272E286F-EBA9-4582-ABB5-3501C1C55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C5A3-9245-414C-AA1D-B1BB4038D111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6533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D0E9FEC-1BA9-4FE3-8208-F96A412CF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780116D0-90D3-4B1E-9232-6A6C7FB3E2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značba mesta vsebine 3">
            <a:extLst>
              <a:ext uri="{FF2B5EF4-FFF2-40B4-BE49-F238E27FC236}">
                <a16:creationId xmlns:a16="http://schemas.microsoft.com/office/drawing/2014/main" id="{9EE2BA05-1DF0-430B-B79A-3D31B99D7A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5" name="Označba mesta datuma 4">
            <a:extLst>
              <a:ext uri="{FF2B5EF4-FFF2-40B4-BE49-F238E27FC236}">
                <a16:creationId xmlns:a16="http://schemas.microsoft.com/office/drawing/2014/main" id="{D9AE6172-96A6-4EB4-AE7B-593A16C07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347F-C46C-4067-A0FA-5375FDB6B0C1}" type="datetimeFigureOut">
              <a:rPr lang="sl-SI" smtClean="0"/>
              <a:t>16. 05. 2022</a:t>
            </a:fld>
            <a:endParaRPr lang="sl-SI"/>
          </a:p>
        </p:txBody>
      </p:sp>
      <p:sp>
        <p:nvSpPr>
          <p:cNvPr id="6" name="Označba mesta noge 5">
            <a:extLst>
              <a:ext uri="{FF2B5EF4-FFF2-40B4-BE49-F238E27FC236}">
                <a16:creationId xmlns:a16="http://schemas.microsoft.com/office/drawing/2014/main" id="{024DCDC7-B311-49AB-A7B0-08A52250F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značba mesta številke diapozitiva 6">
            <a:extLst>
              <a:ext uri="{FF2B5EF4-FFF2-40B4-BE49-F238E27FC236}">
                <a16:creationId xmlns:a16="http://schemas.microsoft.com/office/drawing/2014/main" id="{48A40069-8BFF-4F3C-B7D8-36A48C50B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C5A3-9245-414C-AA1D-B1BB4038D111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08285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289AFBF-2158-45C3-8976-F72A3EA54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besedila 2">
            <a:extLst>
              <a:ext uri="{FF2B5EF4-FFF2-40B4-BE49-F238E27FC236}">
                <a16:creationId xmlns:a16="http://schemas.microsoft.com/office/drawing/2014/main" id="{67354984-8004-4DDF-87D0-C874F51D2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4" name="Označba mesta vsebine 3">
            <a:extLst>
              <a:ext uri="{FF2B5EF4-FFF2-40B4-BE49-F238E27FC236}">
                <a16:creationId xmlns:a16="http://schemas.microsoft.com/office/drawing/2014/main" id="{EC7B1501-641E-4610-9178-AA366E5163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5" name="Označba mesta besedila 4">
            <a:extLst>
              <a:ext uri="{FF2B5EF4-FFF2-40B4-BE49-F238E27FC236}">
                <a16:creationId xmlns:a16="http://schemas.microsoft.com/office/drawing/2014/main" id="{3AB19394-A4EE-4524-930B-34EDF469A6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6" name="Označba mesta vsebine 5">
            <a:extLst>
              <a:ext uri="{FF2B5EF4-FFF2-40B4-BE49-F238E27FC236}">
                <a16:creationId xmlns:a16="http://schemas.microsoft.com/office/drawing/2014/main" id="{E506427F-6F8B-4E90-A12D-D3026FD64A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7" name="Označba mesta datuma 6">
            <a:extLst>
              <a:ext uri="{FF2B5EF4-FFF2-40B4-BE49-F238E27FC236}">
                <a16:creationId xmlns:a16="http://schemas.microsoft.com/office/drawing/2014/main" id="{7F54BE87-4260-477D-B698-F4316E3CE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347F-C46C-4067-A0FA-5375FDB6B0C1}" type="datetimeFigureOut">
              <a:rPr lang="sl-SI" smtClean="0"/>
              <a:t>16. 05. 2022</a:t>
            </a:fld>
            <a:endParaRPr lang="sl-SI"/>
          </a:p>
        </p:txBody>
      </p:sp>
      <p:sp>
        <p:nvSpPr>
          <p:cNvPr id="8" name="Označba mesta noge 7">
            <a:extLst>
              <a:ext uri="{FF2B5EF4-FFF2-40B4-BE49-F238E27FC236}">
                <a16:creationId xmlns:a16="http://schemas.microsoft.com/office/drawing/2014/main" id="{AFBECBB7-F119-49E8-81DF-CD6C08DCF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značba mesta številke diapozitiva 8">
            <a:extLst>
              <a:ext uri="{FF2B5EF4-FFF2-40B4-BE49-F238E27FC236}">
                <a16:creationId xmlns:a16="http://schemas.microsoft.com/office/drawing/2014/main" id="{21A4A8C4-BBB4-4ACA-8E3E-82EB39E24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C5A3-9245-414C-AA1D-B1BB4038D111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79808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6DC40FD-AD5E-458D-9296-63E0E39D9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datuma 2">
            <a:extLst>
              <a:ext uri="{FF2B5EF4-FFF2-40B4-BE49-F238E27FC236}">
                <a16:creationId xmlns:a16="http://schemas.microsoft.com/office/drawing/2014/main" id="{B92577F8-9243-4E14-ABD2-CAEF866CC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347F-C46C-4067-A0FA-5375FDB6B0C1}" type="datetimeFigureOut">
              <a:rPr lang="sl-SI" smtClean="0"/>
              <a:t>16. 05. 2022</a:t>
            </a:fld>
            <a:endParaRPr lang="sl-SI"/>
          </a:p>
        </p:txBody>
      </p:sp>
      <p:sp>
        <p:nvSpPr>
          <p:cNvPr id="4" name="Označba mesta noge 3">
            <a:extLst>
              <a:ext uri="{FF2B5EF4-FFF2-40B4-BE49-F238E27FC236}">
                <a16:creationId xmlns:a16="http://schemas.microsoft.com/office/drawing/2014/main" id="{036308EF-2488-4F7A-982A-E34B19B60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značba mesta številke diapozitiva 4">
            <a:extLst>
              <a:ext uri="{FF2B5EF4-FFF2-40B4-BE49-F238E27FC236}">
                <a16:creationId xmlns:a16="http://schemas.microsoft.com/office/drawing/2014/main" id="{D23928BA-AE11-49A6-8B8F-211BF0C24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C5A3-9245-414C-AA1D-B1BB4038D111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26781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datuma 1">
            <a:extLst>
              <a:ext uri="{FF2B5EF4-FFF2-40B4-BE49-F238E27FC236}">
                <a16:creationId xmlns:a16="http://schemas.microsoft.com/office/drawing/2014/main" id="{A3BE7266-82C8-45F2-B89E-EF7E06153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347F-C46C-4067-A0FA-5375FDB6B0C1}" type="datetimeFigureOut">
              <a:rPr lang="sl-SI" smtClean="0"/>
              <a:t>16. 05. 2022</a:t>
            </a:fld>
            <a:endParaRPr lang="sl-SI"/>
          </a:p>
        </p:txBody>
      </p:sp>
      <p:sp>
        <p:nvSpPr>
          <p:cNvPr id="3" name="Označba mesta noge 2">
            <a:extLst>
              <a:ext uri="{FF2B5EF4-FFF2-40B4-BE49-F238E27FC236}">
                <a16:creationId xmlns:a16="http://schemas.microsoft.com/office/drawing/2014/main" id="{3483C41E-90D6-45DC-AE62-842D3CF08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016DB290-02F4-4A5F-9018-1DDB5206F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C5A3-9245-414C-AA1D-B1BB4038D111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43510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Vsebina z naslo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449D6A9-7CD9-4E9B-9AE4-ED565B2BD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60C413B0-6B11-4E0E-8351-BE5E2501B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značba mesta besedila 3">
            <a:extLst>
              <a:ext uri="{FF2B5EF4-FFF2-40B4-BE49-F238E27FC236}">
                <a16:creationId xmlns:a16="http://schemas.microsoft.com/office/drawing/2014/main" id="{2D79DDBF-3DED-4D68-884F-7A2BE297BC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5" name="Označba mesta datuma 4">
            <a:extLst>
              <a:ext uri="{FF2B5EF4-FFF2-40B4-BE49-F238E27FC236}">
                <a16:creationId xmlns:a16="http://schemas.microsoft.com/office/drawing/2014/main" id="{BA8758FE-5FDD-49C7-BF37-DEE81927D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347F-C46C-4067-A0FA-5375FDB6B0C1}" type="datetimeFigureOut">
              <a:rPr lang="sl-SI" smtClean="0"/>
              <a:t>16. 05. 2022</a:t>
            </a:fld>
            <a:endParaRPr lang="sl-SI"/>
          </a:p>
        </p:txBody>
      </p:sp>
      <p:sp>
        <p:nvSpPr>
          <p:cNvPr id="6" name="Označba mesta noge 5">
            <a:extLst>
              <a:ext uri="{FF2B5EF4-FFF2-40B4-BE49-F238E27FC236}">
                <a16:creationId xmlns:a16="http://schemas.microsoft.com/office/drawing/2014/main" id="{1C17C5B3-F13B-42DC-990C-EABC24036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značba mesta številke diapozitiva 6">
            <a:extLst>
              <a:ext uri="{FF2B5EF4-FFF2-40B4-BE49-F238E27FC236}">
                <a16:creationId xmlns:a16="http://schemas.microsoft.com/office/drawing/2014/main" id="{9BE2A213-E69C-47DB-AD01-E0B7FCB59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C5A3-9245-414C-AA1D-B1BB4038D111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08483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41CA47E-BB79-4815-9EE9-9754469FA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slike 2">
            <a:extLst>
              <a:ext uri="{FF2B5EF4-FFF2-40B4-BE49-F238E27FC236}">
                <a16:creationId xmlns:a16="http://schemas.microsoft.com/office/drawing/2014/main" id="{CE2498B4-2535-4E64-BB99-949139D151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značba mesta besedila 3">
            <a:extLst>
              <a:ext uri="{FF2B5EF4-FFF2-40B4-BE49-F238E27FC236}">
                <a16:creationId xmlns:a16="http://schemas.microsoft.com/office/drawing/2014/main" id="{B4E79F5B-5EC0-4B34-A4E6-4145F7E677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5" name="Označba mesta datuma 4">
            <a:extLst>
              <a:ext uri="{FF2B5EF4-FFF2-40B4-BE49-F238E27FC236}">
                <a16:creationId xmlns:a16="http://schemas.microsoft.com/office/drawing/2014/main" id="{44D9B243-1CD6-4D18-A113-0C8462FAE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347F-C46C-4067-A0FA-5375FDB6B0C1}" type="datetimeFigureOut">
              <a:rPr lang="sl-SI" smtClean="0"/>
              <a:t>16. 05. 2022</a:t>
            </a:fld>
            <a:endParaRPr lang="sl-SI"/>
          </a:p>
        </p:txBody>
      </p:sp>
      <p:sp>
        <p:nvSpPr>
          <p:cNvPr id="6" name="Označba mesta noge 5">
            <a:extLst>
              <a:ext uri="{FF2B5EF4-FFF2-40B4-BE49-F238E27FC236}">
                <a16:creationId xmlns:a16="http://schemas.microsoft.com/office/drawing/2014/main" id="{369EE05B-542C-4AE4-83BE-C1B916D9D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značba mesta številke diapozitiva 6">
            <a:extLst>
              <a:ext uri="{FF2B5EF4-FFF2-40B4-BE49-F238E27FC236}">
                <a16:creationId xmlns:a16="http://schemas.microsoft.com/office/drawing/2014/main" id="{1FEAA98D-7B3B-4077-9759-2F4664C95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C5A3-9245-414C-AA1D-B1BB4038D111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04662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naslova 1">
            <a:extLst>
              <a:ext uri="{FF2B5EF4-FFF2-40B4-BE49-F238E27FC236}">
                <a16:creationId xmlns:a16="http://schemas.microsoft.com/office/drawing/2014/main" id="{471DC99B-E3B0-474F-B4FE-BC0A13AD5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besedila 2">
            <a:extLst>
              <a:ext uri="{FF2B5EF4-FFF2-40B4-BE49-F238E27FC236}">
                <a16:creationId xmlns:a16="http://schemas.microsoft.com/office/drawing/2014/main" id="{21438C71-90B0-4FE2-9392-2B1BE13209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značba mesta datuma 3">
            <a:extLst>
              <a:ext uri="{FF2B5EF4-FFF2-40B4-BE49-F238E27FC236}">
                <a16:creationId xmlns:a16="http://schemas.microsoft.com/office/drawing/2014/main" id="{1ABF7C19-D828-47DE-8F32-5C196A596D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C347F-C46C-4067-A0FA-5375FDB6B0C1}" type="datetimeFigureOut">
              <a:rPr lang="sl-SI" smtClean="0"/>
              <a:t>16. 05. 2022</a:t>
            </a:fld>
            <a:endParaRPr lang="sl-SI"/>
          </a:p>
        </p:txBody>
      </p:sp>
      <p:sp>
        <p:nvSpPr>
          <p:cNvPr id="5" name="Označba mesta noge 4">
            <a:extLst>
              <a:ext uri="{FF2B5EF4-FFF2-40B4-BE49-F238E27FC236}">
                <a16:creationId xmlns:a16="http://schemas.microsoft.com/office/drawing/2014/main" id="{F215321A-F5B7-4DF1-8BDD-B5BEF548B3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značba mesta številke diapozitiva 5">
            <a:extLst>
              <a:ext uri="{FF2B5EF4-FFF2-40B4-BE49-F238E27FC236}">
                <a16:creationId xmlns:a16="http://schemas.microsoft.com/office/drawing/2014/main" id="{52459C47-A854-41F7-9EE9-473425C0D1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9C5A3-9245-414C-AA1D-B1BB4038D111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67628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v.si/drzavni-organi/ministrstva/ministrstvo-za-zdravje/o-ministrstvu/direktorat-za-razvoj-zdravstvenega-sistema/sektor-za-dolgotrajno-oskrbo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si/drzavni-organi/ministrstva/ministrstvo-za-zdravje/o-ministrstvu/direktorat-za-razvoj-zdravstvenega-sistema/sektor-za-dolgotrajno-oskrbo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si/drzavni-organi/ministrstva/ministrstvo-za-zdravje/o-ministrstvu/direktorat-za-razvoj-zdravstvenega-sistema/sektor-za-dolgotrajno-oskrbo/" TargetMode="External"/><Relationship Id="rId2" Type="http://schemas.openxmlformats.org/officeDocument/2006/relationships/hyperlink" Target="https://www.uradni-list.si/glasilo-uradni-list-rs/vsebina/2022001100003/javni-razpis-za-izbor-operacije-e-oskrba-na-domu-st--303-2202231-ob-12632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isrs.si/Pis.web/pregledPredpisa?id=ZAKO762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C83F9D7D-8B7D-49DF-AA94-0A9A8D6710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5707F116-8EC0-4822-9067-186AC8C96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6838596" y="1327668"/>
            <a:ext cx="4225136" cy="422513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49F1A7E4-819D-4D21-8E8B-32671A9F9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6274246" y="753376"/>
            <a:ext cx="5353835" cy="5353835"/>
          </a:xfrm>
          <a:custGeom>
            <a:avLst/>
            <a:gdLst>
              <a:gd name="connsiteX0" fmla="*/ 690507 w 5353835"/>
              <a:gd name="connsiteY0" fmla="*/ 5273742 h 5353835"/>
              <a:gd name="connsiteX1" fmla="*/ 4938299 w 5353835"/>
              <a:gd name="connsiteY1" fmla="*/ 5273742 h 5353835"/>
              <a:gd name="connsiteX2" fmla="*/ 4858206 w 5353835"/>
              <a:gd name="connsiteY2" fmla="*/ 5353835 h 5353835"/>
              <a:gd name="connsiteX3" fmla="*/ 770600 w 5353835"/>
              <a:gd name="connsiteY3" fmla="*/ 5353835 h 5353835"/>
              <a:gd name="connsiteX4" fmla="*/ 433255 w 5353835"/>
              <a:gd name="connsiteY4" fmla="*/ 80093 h 5353835"/>
              <a:gd name="connsiteX5" fmla="*/ 513348 w 5353835"/>
              <a:gd name="connsiteY5" fmla="*/ 0 h 5353835"/>
              <a:gd name="connsiteX6" fmla="*/ 5353835 w 5353835"/>
              <a:gd name="connsiteY6" fmla="*/ 0 h 5353835"/>
              <a:gd name="connsiteX7" fmla="*/ 5353835 w 5353835"/>
              <a:gd name="connsiteY7" fmla="*/ 4858206 h 5353835"/>
              <a:gd name="connsiteX8" fmla="*/ 5273742 w 5353835"/>
              <a:gd name="connsiteY8" fmla="*/ 4938299 h 5353835"/>
              <a:gd name="connsiteX9" fmla="*/ 5273742 w 5353835"/>
              <a:gd name="connsiteY9" fmla="*/ 80093 h 5353835"/>
              <a:gd name="connsiteX10" fmla="*/ 0 w 5353835"/>
              <a:gd name="connsiteY10" fmla="*/ 513348 h 5353835"/>
              <a:gd name="connsiteX11" fmla="*/ 80093 w 5353835"/>
              <a:gd name="connsiteY11" fmla="*/ 433255 h 5353835"/>
              <a:gd name="connsiteX12" fmla="*/ 80093 w 5353835"/>
              <a:gd name="connsiteY12" fmla="*/ 4663328 h 5353835"/>
              <a:gd name="connsiteX13" fmla="*/ 0 w 5353835"/>
              <a:gd name="connsiteY13" fmla="*/ 4583235 h 535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53835" h="5353835">
                <a:moveTo>
                  <a:pt x="690507" y="5273742"/>
                </a:moveTo>
                <a:lnTo>
                  <a:pt x="4938299" y="5273742"/>
                </a:lnTo>
                <a:lnTo>
                  <a:pt x="4858206" y="5353835"/>
                </a:lnTo>
                <a:lnTo>
                  <a:pt x="770600" y="5353835"/>
                </a:lnTo>
                <a:close/>
                <a:moveTo>
                  <a:pt x="433255" y="80093"/>
                </a:moveTo>
                <a:lnTo>
                  <a:pt x="513348" y="0"/>
                </a:lnTo>
                <a:lnTo>
                  <a:pt x="5353835" y="0"/>
                </a:lnTo>
                <a:lnTo>
                  <a:pt x="5353835" y="4858206"/>
                </a:lnTo>
                <a:lnTo>
                  <a:pt x="5273742" y="4938299"/>
                </a:lnTo>
                <a:lnTo>
                  <a:pt x="5273742" y="80093"/>
                </a:lnTo>
                <a:close/>
                <a:moveTo>
                  <a:pt x="0" y="513348"/>
                </a:moveTo>
                <a:lnTo>
                  <a:pt x="80093" y="433255"/>
                </a:lnTo>
                <a:lnTo>
                  <a:pt x="80093" y="4663328"/>
                </a:lnTo>
                <a:lnTo>
                  <a:pt x="0" y="45832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9CF11615-A109-4EA3-BF5E-BF5996425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26981" y="2452526"/>
            <a:ext cx="4248318" cy="1952947"/>
          </a:xfrm>
          <a:noFill/>
        </p:spPr>
        <p:txBody>
          <a:bodyPr anchor="ctr">
            <a:normAutofit/>
          </a:bodyPr>
          <a:lstStyle/>
          <a:p>
            <a:r>
              <a:rPr lang="sl-SI" sz="3600" b="1" dirty="0"/>
              <a:t>REACT EU – projekti zdravstva in dolgotrajne oskrbe</a:t>
            </a:r>
            <a:endParaRPr lang="sl-SI" sz="3600" b="1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6D6E3EFD-925A-40CD-8E14-FDD4E6DDC6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7170340" cy="5062213"/>
          </a:xfrm>
          <a:custGeom>
            <a:avLst/>
            <a:gdLst>
              <a:gd name="connsiteX0" fmla="*/ 7170340 w 7170340"/>
              <a:gd name="connsiteY0" fmla="*/ 0 h 5062213"/>
              <a:gd name="connsiteX1" fmla="*/ 7170340 w 7170340"/>
              <a:gd name="connsiteY1" fmla="*/ 2954084 h 5062213"/>
              <a:gd name="connsiteX2" fmla="*/ 5062211 w 7170340"/>
              <a:gd name="connsiteY2" fmla="*/ 5062213 h 5062213"/>
              <a:gd name="connsiteX3" fmla="*/ 0 w 7170340"/>
              <a:gd name="connsiteY3" fmla="*/ 2 h 5062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70340" h="5062213">
                <a:moveTo>
                  <a:pt x="7170340" y="0"/>
                </a:moveTo>
                <a:lnTo>
                  <a:pt x="7170340" y="2954084"/>
                </a:lnTo>
                <a:lnTo>
                  <a:pt x="5062211" y="5062213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A91C067-F707-44D1-A9C2-9913E6ADC6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11832" y="4010957"/>
            <a:ext cx="870888" cy="87088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2329D9A-3D48-4B69-939D-2A480F147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61203" y="5394406"/>
            <a:ext cx="856138" cy="85613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D5CC4CB-7B78-480A-A0AE-A8A35C08E1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314455" y="5398229"/>
            <a:ext cx="381459" cy="381459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C580C66-5435-4F00-873E-679D3D5049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675779" y="5848285"/>
            <a:ext cx="714978" cy="71497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Isosceles Triangle 86">
            <a:extLst>
              <a:ext uri="{FF2B5EF4-FFF2-40B4-BE49-F238E27FC236}">
                <a16:creationId xmlns:a16="http://schemas.microsoft.com/office/drawing/2014/main" id="{B4AFD177-1A38-4FAE-87D4-840AE22C86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92600" y="5474491"/>
            <a:ext cx="2767017" cy="1383509"/>
          </a:xfrm>
          <a:prstGeom prst="triangle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209B8C39-6251-4788-ACBD-2B0F79C078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4" t="43784" r="33843" b="3235"/>
          <a:stretch/>
        </p:blipFill>
        <p:spPr bwMode="auto">
          <a:xfrm>
            <a:off x="493487" y="430143"/>
            <a:ext cx="4343888" cy="94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2">
            <a:extLst>
              <a:ext uri="{FF2B5EF4-FFF2-40B4-BE49-F238E27FC236}">
                <a16:creationId xmlns:a16="http://schemas.microsoft.com/office/drawing/2014/main" id="{C28EB1B1-E19E-44F2-B2AE-EBFBD10F34B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C75D9DAF-5A8B-4CA0-85FD-91CEF577B7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328" y="1560910"/>
            <a:ext cx="3225281" cy="1656663"/>
          </a:xfrm>
          <a:prstGeom prst="rect">
            <a:avLst/>
          </a:prstGeom>
        </p:spPr>
      </p:pic>
      <p:sp>
        <p:nvSpPr>
          <p:cNvPr id="4" name="PoljeZBesedilom 3">
            <a:extLst>
              <a:ext uri="{FF2B5EF4-FFF2-40B4-BE49-F238E27FC236}">
                <a16:creationId xmlns:a16="http://schemas.microsoft.com/office/drawing/2014/main" id="{721F0C4B-472E-4BAE-8B2D-9BFA9B00CAFA}"/>
              </a:ext>
            </a:extLst>
          </p:cNvPr>
          <p:cNvSpPr txBox="1"/>
          <p:nvPr/>
        </p:nvSpPr>
        <p:spPr>
          <a:xfrm>
            <a:off x="2224007" y="5943600"/>
            <a:ext cx="73841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dirty="0"/>
              <a:t>Mojca Presečnik</a:t>
            </a:r>
          </a:p>
          <a:p>
            <a:pPr algn="ctr"/>
            <a:r>
              <a:rPr lang="sl-SI" dirty="0"/>
              <a:t>Služba za evropska sredstva</a:t>
            </a:r>
          </a:p>
        </p:txBody>
      </p:sp>
    </p:spTree>
    <p:extLst>
      <p:ext uri="{BB962C8B-B14F-4D97-AF65-F5344CB8AC3E}">
        <p14:creationId xmlns:p14="http://schemas.microsoft.com/office/powerpoint/2010/main" val="368836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Naslov 1">
            <a:extLst>
              <a:ext uri="{FF2B5EF4-FFF2-40B4-BE49-F238E27FC236}">
                <a16:creationId xmlns:a16="http://schemas.microsoft.com/office/drawing/2014/main" id="{5A9E828F-E5CD-44BC-A94F-FF3286CBA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349" y="400090"/>
            <a:ext cx="11295691" cy="918100"/>
          </a:xfrm>
        </p:spPr>
        <p:txBody>
          <a:bodyPr>
            <a:normAutofit fontScale="90000"/>
          </a:bodyPr>
          <a:lstStyle/>
          <a:p>
            <a:r>
              <a:rPr lang="sl-SI" sz="3600" b="1" dirty="0">
                <a:latin typeface="Arial" panose="020B0604020202020204" pitchFamily="34" charset="0"/>
                <a:cs typeface="Arial" panose="020B0604020202020204" pitchFamily="34" charset="0"/>
              </a:rPr>
              <a:t>Osebe, upravičene do e-oskrbe v skladu z Javnim razpisom </a:t>
            </a:r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za izbor operacije »E-oskrba na domu«</a:t>
            </a:r>
            <a:endParaRPr lang="sl-SI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značba mesta vsebine 2">
            <a:extLst>
              <a:ext uri="{FF2B5EF4-FFF2-40B4-BE49-F238E27FC236}">
                <a16:creationId xmlns:a16="http://schemas.microsoft.com/office/drawing/2014/main" id="{2456F8A7-60BD-4052-B537-229FDD76A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360" y="1524000"/>
            <a:ext cx="7437120" cy="493391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l-SI" sz="2000" dirty="0">
                <a:solidFill>
                  <a:srgbClr val="000000"/>
                </a:solidFill>
                <a:latin typeface="arial" panose="020B0604020202020204" pitchFamily="34" charset="0"/>
              </a:rPr>
              <a:t>Osebe, ki: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sl-SI" sz="2000" dirty="0">
                <a:solidFill>
                  <a:srgbClr val="000000"/>
                </a:solidFill>
                <a:latin typeface="arial" panose="020B0604020202020204" pitchFamily="34" charset="0"/>
              </a:rPr>
              <a:t>jim je v skladu s predpisi s področja invalidskega in pokojninskega zavarovanja priznana invalidnost, ali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sl-SI" sz="2000" dirty="0">
                <a:solidFill>
                  <a:srgbClr val="000000"/>
                </a:solidFill>
                <a:latin typeface="arial" panose="020B0604020202020204" pitchFamily="34" charset="0"/>
              </a:rPr>
              <a:t>v skladu s predpisi s področja invalidskega in pokojninskega zavarovanja prejemajo dodatek za pomoč in postrežbo, ali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sl-SI" sz="2000" dirty="0">
                <a:solidFill>
                  <a:srgbClr val="000000"/>
                </a:solidFill>
                <a:latin typeface="arial" panose="020B0604020202020204" pitchFamily="34" charset="0"/>
              </a:rPr>
              <a:t>so stare 18 let ali več in so zaradi nevroloških oziroma </a:t>
            </a:r>
            <a:r>
              <a:rPr lang="sl-SI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nevromišičnih</a:t>
            </a:r>
            <a:r>
              <a:rPr lang="sl-SI" sz="2000" dirty="0">
                <a:solidFill>
                  <a:srgbClr val="000000"/>
                </a:solidFill>
                <a:latin typeface="arial" panose="020B0604020202020204" pitchFamily="34" charset="0"/>
              </a:rPr>
              <a:t> obolenj ogroženi za padec oziroma so zaradi kognitivnega upada pri demenci izpostavljeni različnim neželenim dogodkom v okolju, ali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sl-SI" sz="2000" dirty="0">
                <a:solidFill>
                  <a:srgbClr val="000000"/>
                </a:solidFill>
                <a:latin typeface="arial" panose="020B0604020202020204" pitchFamily="34" charset="0"/>
              </a:rPr>
              <a:t>zaradi pridruženih kroničnih nenalezljivih bolezni spadajo v ranljivo skupino prebivalstva v primeru zbolevanja za koronavirusno boleznijo, ali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sl-SI" sz="2000" dirty="0">
                <a:solidFill>
                  <a:srgbClr val="000000"/>
                </a:solidFill>
                <a:latin typeface="arial" panose="020B0604020202020204" pitchFamily="34" charset="0"/>
              </a:rPr>
              <a:t>so stare 65 let ali več in živijo pretežni del dneva sami (v nadaljnjem besedilu: upravičenci do e-oskrbe).</a:t>
            </a:r>
          </a:p>
          <a:p>
            <a:pPr marL="0" indent="0">
              <a:buNone/>
            </a:pPr>
            <a:endParaRPr lang="sl-SI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esni zaviti oklepaj 3">
            <a:extLst>
              <a:ext uri="{FF2B5EF4-FFF2-40B4-BE49-F238E27FC236}">
                <a16:creationId xmlns:a16="http://schemas.microsoft.com/office/drawing/2014/main" id="{6F37C30C-C468-4C98-B822-1637558D12EB}"/>
              </a:ext>
            </a:extLst>
          </p:cNvPr>
          <p:cNvSpPr/>
          <p:nvPr/>
        </p:nvSpPr>
        <p:spPr>
          <a:xfrm>
            <a:off x="8044491" y="1718280"/>
            <a:ext cx="835349" cy="4133880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5" name="PoljeZBesedilom 4">
            <a:extLst>
              <a:ext uri="{FF2B5EF4-FFF2-40B4-BE49-F238E27FC236}">
                <a16:creationId xmlns:a16="http://schemas.microsoft.com/office/drawing/2014/main" id="{D635AE1A-BA77-4838-B5D7-4F5F46064A8C}"/>
              </a:ext>
            </a:extLst>
          </p:cNvPr>
          <p:cNvSpPr txBox="1"/>
          <p:nvPr/>
        </p:nvSpPr>
        <p:spPr>
          <a:xfrm>
            <a:off x="9190913" y="3429000"/>
            <a:ext cx="218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dirty="0">
                <a:latin typeface="Arial" panose="020B0604020202020204" pitchFamily="34" charset="0"/>
                <a:cs typeface="Arial" panose="020B0604020202020204" pitchFamily="34" charset="0"/>
              </a:rPr>
              <a:t>Ki živijo doma </a:t>
            </a:r>
          </a:p>
          <a:p>
            <a:pPr algn="ctr"/>
            <a:r>
              <a:rPr lang="sl-SI" dirty="0">
                <a:latin typeface="Arial" panose="020B0604020202020204" pitchFamily="34" charset="0"/>
                <a:cs typeface="Arial" panose="020B0604020202020204" pitchFamily="34" charset="0"/>
              </a:rPr>
              <a:t>(ni namenjeno osebam, ki živijo v instituciji)</a:t>
            </a:r>
          </a:p>
        </p:txBody>
      </p:sp>
    </p:spTree>
    <p:extLst>
      <p:ext uri="{BB962C8B-B14F-4D97-AF65-F5344CB8AC3E}">
        <p14:creationId xmlns:p14="http://schemas.microsoft.com/office/powerpoint/2010/main" val="312447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CF98020E-5DD5-4D22-9DA7-66105914E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093" y="307400"/>
            <a:ext cx="10905066" cy="1135737"/>
          </a:xfrm>
        </p:spPr>
        <p:txBody>
          <a:bodyPr>
            <a:normAutofit/>
          </a:bodyPr>
          <a:lstStyle/>
          <a:p>
            <a:r>
              <a:rPr lang="sl-SI" sz="3600" b="1" dirty="0">
                <a:latin typeface="Arial" panose="020B0604020202020204" pitchFamily="34" charset="0"/>
                <a:cs typeface="Arial" panose="020B0604020202020204" pitchFamily="34" charset="0"/>
              </a:rPr>
              <a:t>Število upravičencev do e-oskrbe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17" name="Grafikon 16">
            <a:extLst>
              <a:ext uri="{FF2B5EF4-FFF2-40B4-BE49-F238E27FC236}">
                <a16:creationId xmlns:a16="http://schemas.microsoft.com/office/drawing/2014/main" id="{3A128D79-FB74-4177-B9E1-66795EE365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340955"/>
              </p:ext>
            </p:extLst>
          </p:nvPr>
        </p:nvGraphicFramePr>
        <p:xfrm>
          <a:off x="484093" y="1555908"/>
          <a:ext cx="10620787" cy="43267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05925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84634D4D-97E1-4E55-8FC4-0CEA98967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030" y="321736"/>
            <a:ext cx="4355253" cy="1033150"/>
          </a:xfrm>
        </p:spPr>
        <p:txBody>
          <a:bodyPr>
            <a:normAutofit fontScale="90000"/>
          </a:bodyPr>
          <a:lstStyle/>
          <a:p>
            <a:r>
              <a:rPr lang="sl-SI" sz="3600" b="1" dirty="0">
                <a:latin typeface="Arial" panose="020B0604020202020204" pitchFamily="34" charset="0"/>
                <a:cs typeface="Arial" panose="020B0604020202020204" pitchFamily="34" charset="0"/>
              </a:rPr>
              <a:t>Uporabniki po spolu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Naslov 1">
            <a:extLst>
              <a:ext uri="{FF2B5EF4-FFF2-40B4-BE49-F238E27FC236}">
                <a16:creationId xmlns:a16="http://schemas.microsoft.com/office/drawing/2014/main" id="{B49FFDCA-B141-44CD-AE55-83C313A5FD12}"/>
              </a:ext>
            </a:extLst>
          </p:cNvPr>
          <p:cNvSpPr txBox="1">
            <a:spLocks/>
          </p:cNvSpPr>
          <p:nvPr/>
        </p:nvSpPr>
        <p:spPr>
          <a:xfrm>
            <a:off x="6292768" y="354725"/>
            <a:ext cx="5675567" cy="1033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sz="3200" b="1" dirty="0">
                <a:latin typeface="Arial" panose="020B0604020202020204" pitchFamily="34" charset="0"/>
                <a:cs typeface="Arial" panose="020B0604020202020204" pitchFamily="34" charset="0"/>
              </a:rPr>
              <a:t>Uporabniki po starosti</a:t>
            </a:r>
          </a:p>
        </p:txBody>
      </p:sp>
      <p:graphicFrame>
        <p:nvGraphicFramePr>
          <p:cNvPr id="19" name="Grafikon 18">
            <a:extLst>
              <a:ext uri="{FF2B5EF4-FFF2-40B4-BE49-F238E27FC236}">
                <a16:creationId xmlns:a16="http://schemas.microsoft.com/office/drawing/2014/main" id="{DB8C3389-1767-4EDC-A749-54C1E05E53A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5926076"/>
              </p:ext>
            </p:extLst>
          </p:nvPr>
        </p:nvGraphicFramePr>
        <p:xfrm>
          <a:off x="508000" y="1676621"/>
          <a:ext cx="4826000" cy="3933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Grafikon 19">
            <a:extLst>
              <a:ext uri="{FF2B5EF4-FFF2-40B4-BE49-F238E27FC236}">
                <a16:creationId xmlns:a16="http://schemas.microsoft.com/office/drawing/2014/main" id="{926CC326-3814-465E-96A8-862368EE5BD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1406825"/>
              </p:ext>
            </p:extLst>
          </p:nvPr>
        </p:nvGraphicFramePr>
        <p:xfrm>
          <a:off x="6370320" y="1605001"/>
          <a:ext cx="5313680" cy="402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oljeZBesedilom 3">
            <a:extLst>
              <a:ext uri="{FF2B5EF4-FFF2-40B4-BE49-F238E27FC236}">
                <a16:creationId xmlns:a16="http://schemas.microsoft.com/office/drawing/2014/main" id="{0FDCCB16-BDBF-4A2B-A70C-E1C9E0E00B1C}"/>
              </a:ext>
            </a:extLst>
          </p:cNvPr>
          <p:cNvSpPr txBox="1"/>
          <p:nvPr/>
        </p:nvSpPr>
        <p:spPr>
          <a:xfrm>
            <a:off x="6451600" y="5791967"/>
            <a:ext cx="4805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/>
              <a:t>Najmlajši uporabnik 67 let</a:t>
            </a:r>
          </a:p>
          <a:p>
            <a:r>
              <a:rPr lang="sl-SI" dirty="0"/>
              <a:t>Najstarejši uporabnik 100 let</a:t>
            </a:r>
          </a:p>
          <a:p>
            <a:r>
              <a:rPr lang="sl-SI" dirty="0"/>
              <a:t>Povprečna starost uporabnikov 82 let</a:t>
            </a:r>
          </a:p>
        </p:txBody>
      </p:sp>
    </p:spTree>
    <p:extLst>
      <p:ext uri="{BB962C8B-B14F-4D97-AF65-F5344CB8AC3E}">
        <p14:creationId xmlns:p14="http://schemas.microsoft.com/office/powerpoint/2010/main" val="26021242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E3260AED-A74E-4EB0-A90A-30D954F4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030" y="299733"/>
            <a:ext cx="9459930" cy="918100"/>
          </a:xfrm>
        </p:spPr>
        <p:txBody>
          <a:bodyPr>
            <a:normAutofit fontScale="90000"/>
          </a:bodyPr>
          <a:lstStyle/>
          <a:p>
            <a:r>
              <a:rPr lang="sl-SI" sz="3600" b="1" dirty="0">
                <a:latin typeface="Arial" panose="020B0604020202020204" pitchFamily="34" charset="0"/>
                <a:cs typeface="Arial" panose="020B0604020202020204" pitchFamily="34" charset="0"/>
              </a:rPr>
              <a:t>Uporabniki po regijah na dan 30. april 2022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1" name="Slika 10">
            <a:extLst>
              <a:ext uri="{FF2B5EF4-FFF2-40B4-BE49-F238E27FC236}">
                <a16:creationId xmlns:a16="http://schemas.microsoft.com/office/drawing/2014/main" id="{20C8F0CA-4B13-4D03-9E5A-8DDD13D4B8F8}"/>
              </a:ext>
            </a:extLst>
          </p:cNvPr>
          <p:cNvPicPr/>
          <p:nvPr/>
        </p:nvPicPr>
        <p:blipFill rotWithShape="1">
          <a:blip r:embed="rId2"/>
          <a:srcRect l="61366" t="32020" r="16130" b="14844"/>
          <a:stretch/>
        </p:blipFill>
        <p:spPr bwMode="auto">
          <a:xfrm>
            <a:off x="507030" y="1452957"/>
            <a:ext cx="7540018" cy="48618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PoljeZBesedilom 12">
            <a:extLst>
              <a:ext uri="{FF2B5EF4-FFF2-40B4-BE49-F238E27FC236}">
                <a16:creationId xmlns:a16="http://schemas.microsoft.com/office/drawing/2014/main" id="{03EA15EC-8123-46D2-94D8-F528F829FA24}"/>
              </a:ext>
            </a:extLst>
          </p:cNvPr>
          <p:cNvSpPr txBox="1"/>
          <p:nvPr/>
        </p:nvSpPr>
        <p:spPr>
          <a:xfrm>
            <a:off x="9380758" y="3429000"/>
            <a:ext cx="255772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Cilj: </a:t>
            </a:r>
          </a:p>
          <a:p>
            <a:r>
              <a:rPr lang="sl-SI" b="1" dirty="0">
                <a:latin typeface="Arial" panose="020B0604020202020204" pitchFamily="34" charset="0"/>
                <a:cs typeface="Arial" panose="020B0604020202020204" pitchFamily="34" charset="0"/>
              </a:rPr>
              <a:t>Doseči dostopnost in dosegljivost na celotnem območju Slovenije</a:t>
            </a:r>
          </a:p>
        </p:txBody>
      </p:sp>
      <p:sp>
        <p:nvSpPr>
          <p:cNvPr id="7" name="Puščica: desno 6">
            <a:extLst>
              <a:ext uri="{FF2B5EF4-FFF2-40B4-BE49-F238E27FC236}">
                <a16:creationId xmlns:a16="http://schemas.microsoft.com/office/drawing/2014/main" id="{2A09CC43-6830-4060-AE75-972E7A752F71}"/>
              </a:ext>
            </a:extLst>
          </p:cNvPr>
          <p:cNvSpPr/>
          <p:nvPr/>
        </p:nvSpPr>
        <p:spPr>
          <a:xfrm>
            <a:off x="8175423" y="3861524"/>
            <a:ext cx="1019377" cy="36503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665916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D815B254-F059-445F-A680-EB3ABD992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349" y="321734"/>
            <a:ext cx="11742731" cy="1135737"/>
          </a:xfrm>
        </p:spPr>
        <p:txBody>
          <a:bodyPr>
            <a:normAutofit/>
          </a:bodyPr>
          <a:lstStyle/>
          <a:p>
            <a:r>
              <a:rPr lang="sl-SI" sz="3600" b="1" dirty="0">
                <a:latin typeface="+mn-lt"/>
              </a:rPr>
              <a:t>Podatki, ki se bodo zbirali v okviru projekta „E-oskrba na domu“ 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FD199CA9-D7C2-467B-BF97-0DC5993A7B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516" y="1929013"/>
            <a:ext cx="5728563" cy="3460205"/>
          </a:xfrm>
        </p:spPr>
        <p:txBody>
          <a:bodyPr>
            <a:normAutofit lnSpcReduction="10000"/>
          </a:bodyPr>
          <a:lstStyle/>
          <a:p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</a:rPr>
              <a:t>Število uporabnikov</a:t>
            </a:r>
          </a:p>
          <a:p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</a:rPr>
              <a:t>Število oseb, upravičenih do e-oskrbe v okviru javnega razpisa 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za izbor operacije »E-oskrba na domu«, ki čakajo na vključitev v prejemanje e-oskrbe</a:t>
            </a:r>
            <a:endParaRPr lang="sl-SI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</a:rPr>
              <a:t>Podatki po spolu uporabnikov</a:t>
            </a:r>
          </a:p>
          <a:p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</a:rPr>
              <a:t>Podatki po starosti uporabnikov</a:t>
            </a:r>
          </a:p>
          <a:p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</a:rPr>
              <a:t>Podatki o številu izvedenih intervencij pri prejemnikih e-oskrbe</a:t>
            </a:r>
          </a:p>
          <a:p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</a:rPr>
              <a:t>Zadovoljstvo uporabnikov s storitvami e-oskrbe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Puščica: ukrivljeno levo 10">
            <a:extLst>
              <a:ext uri="{FF2B5EF4-FFF2-40B4-BE49-F238E27FC236}">
                <a16:creationId xmlns:a16="http://schemas.microsoft.com/office/drawing/2014/main" id="{A8DA3C56-5808-4AF4-83F0-212CC7018042}"/>
              </a:ext>
            </a:extLst>
          </p:cNvPr>
          <p:cNvSpPr/>
          <p:nvPr/>
        </p:nvSpPr>
        <p:spPr>
          <a:xfrm rot="18120887">
            <a:off x="7033778" y="2247748"/>
            <a:ext cx="977896" cy="2442322"/>
          </a:xfrm>
          <a:prstGeom prst="curved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>
              <a:solidFill>
                <a:schemeClr val="tx1"/>
              </a:solidFill>
            </a:endParaRPr>
          </a:p>
        </p:txBody>
      </p:sp>
      <p:sp>
        <p:nvSpPr>
          <p:cNvPr id="13" name="Označba mesta vsebine 2">
            <a:extLst>
              <a:ext uri="{FF2B5EF4-FFF2-40B4-BE49-F238E27FC236}">
                <a16:creationId xmlns:a16="http://schemas.microsoft.com/office/drawing/2014/main" id="{1A3BBDCF-4936-45C7-AB91-A4E496864D25}"/>
              </a:ext>
            </a:extLst>
          </p:cNvPr>
          <p:cNvSpPr txBox="1">
            <a:spLocks/>
          </p:cNvSpPr>
          <p:nvPr/>
        </p:nvSpPr>
        <p:spPr>
          <a:xfrm>
            <a:off x="5882995" y="4956609"/>
            <a:ext cx="6309005" cy="8442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Za boljše načrtovanje sistemskih rešitev na nacionalni ravni v zdravstveni dejavnosti in dolgotrajni oskrbi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sl-SI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oljeZBesedilom 3">
            <a:extLst>
              <a:ext uri="{FF2B5EF4-FFF2-40B4-BE49-F238E27FC236}">
                <a16:creationId xmlns:a16="http://schemas.microsoft.com/office/drawing/2014/main" id="{9B932D96-D535-4D2E-8D66-E0546D68E25F}"/>
              </a:ext>
            </a:extLst>
          </p:cNvPr>
          <p:cNvSpPr txBox="1"/>
          <p:nvPr/>
        </p:nvSpPr>
        <p:spPr>
          <a:xfrm>
            <a:off x="670705" y="5969446"/>
            <a:ext cx="111939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/>
              <a:t>Več informacij na spletni strani Sektorja za dolgotrajno oskrbo Ministrstva za zdravje: </a:t>
            </a:r>
            <a:r>
              <a:rPr lang="sl-SI" dirty="0">
                <a:hlinkClick r:id="rId2"/>
              </a:rPr>
              <a:t>https://www.gov.si/drzavni-organi/ministrstva/ministrstvo-za-zdravje/o-ministrstvu/direktorat-za-razvoj-zdravstvenega-sistema/sektor-za-dolgotrajno-oskrbo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6978272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8EAB953-A0AA-4879-969C-8D68F63CE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929" y="3347651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sl-SI" sz="8000" b="1" u="none" strike="noStrike" dirty="0">
                <a:effectLst/>
              </a:rPr>
              <a:t>COVID19 - Oddelek za pljučne bolezni UKC Maribor</a:t>
            </a:r>
            <a:br>
              <a:rPr lang="sl-SI" sz="4400" b="1" i="0" u="none" strike="noStrike" dirty="0">
                <a:solidFill>
                  <a:srgbClr val="000000"/>
                </a:solidFill>
                <a:effectLst/>
                <a:latin typeface="+mn-lt"/>
              </a:rPr>
            </a:br>
            <a:endParaRPr lang="sl-SI" dirty="0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BE63888A-3329-4D9F-9CFA-99D7F30467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4" t="43784" r="33843" b="3235"/>
          <a:stretch/>
        </p:blipFill>
        <p:spPr bwMode="auto">
          <a:xfrm>
            <a:off x="564097" y="705446"/>
            <a:ext cx="2725153" cy="591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73366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PoljeZBesedilom 12">
            <a:extLst>
              <a:ext uri="{FF2B5EF4-FFF2-40B4-BE49-F238E27FC236}">
                <a16:creationId xmlns:a16="http://schemas.microsoft.com/office/drawing/2014/main" id="{03EA15EC-8123-46D2-94D8-F528F829FA24}"/>
              </a:ext>
            </a:extLst>
          </p:cNvPr>
          <p:cNvSpPr txBox="1"/>
          <p:nvPr/>
        </p:nvSpPr>
        <p:spPr>
          <a:xfrm>
            <a:off x="327349" y="482241"/>
            <a:ext cx="294279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Ključni cilj: </a:t>
            </a:r>
            <a:r>
              <a:rPr lang="sl-SI" dirty="0"/>
              <a:t>Vzpostaviti primerne pogoje za delo na področju dejavnosti pulmologije na novi lokaciji Oddelka za pljučne bolezni v UKC Maribor</a:t>
            </a:r>
            <a:endParaRPr kumimoji="0" lang="sl-SI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Puščica: desno 6">
            <a:extLst>
              <a:ext uri="{FF2B5EF4-FFF2-40B4-BE49-F238E27FC236}">
                <a16:creationId xmlns:a16="http://schemas.microsoft.com/office/drawing/2014/main" id="{2A09CC43-6830-4060-AE75-972E7A752F71}"/>
              </a:ext>
            </a:extLst>
          </p:cNvPr>
          <p:cNvSpPr/>
          <p:nvPr/>
        </p:nvSpPr>
        <p:spPr>
          <a:xfrm rot="712316">
            <a:off x="3549820" y="1556206"/>
            <a:ext cx="1019377" cy="36503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PoljeZBesedilom 4">
            <a:extLst>
              <a:ext uri="{FF2B5EF4-FFF2-40B4-BE49-F238E27FC236}">
                <a16:creationId xmlns:a16="http://schemas.microsoft.com/office/drawing/2014/main" id="{46C1E04D-0403-48F5-8FFC-093A8A2515DF}"/>
              </a:ext>
            </a:extLst>
          </p:cNvPr>
          <p:cNvSpPr txBox="1"/>
          <p:nvPr/>
        </p:nvSpPr>
        <p:spPr>
          <a:xfrm>
            <a:off x="4848874" y="1657823"/>
            <a:ext cx="738711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sl-SI" dirty="0"/>
              <a:t>s preselitvijo bo omogočena uporaba naprav, ki so na stari lokaciji dotrajane, funkcionalno in tehnološko zastarele in so na razpolago na novi lokaciji v UKC Maribor na Ljubljanski ulici 5, Maribor;</a:t>
            </a:r>
          </a:p>
          <a:p>
            <a:endParaRPr lang="sl-SI" dirty="0"/>
          </a:p>
          <a:p>
            <a:pPr marL="285750" indent="-285750">
              <a:buFontTx/>
              <a:buChar char="-"/>
            </a:pPr>
            <a:r>
              <a:rPr lang="sl-SI" dirty="0"/>
              <a:t>Izločena bodo tveganja, da bi zaradi izpadov dotrajane medicinske in tudi nemedicinske opreme prišlo do motenj v zdravstvenem procesu UKC Maribora;</a:t>
            </a:r>
          </a:p>
          <a:p>
            <a:endParaRPr lang="sl-SI" dirty="0"/>
          </a:p>
          <a:p>
            <a:pPr marL="285750" indent="-285750">
              <a:buFontTx/>
              <a:buChar char="-"/>
            </a:pPr>
            <a:r>
              <a:rPr lang="sl-SI" dirty="0"/>
              <a:t>Izboljšala se bo kakovost in učinkovitost zdravstvenih storitev;</a:t>
            </a:r>
          </a:p>
          <a:p>
            <a:endParaRPr lang="sl-SI" dirty="0"/>
          </a:p>
          <a:p>
            <a:pPr marL="285750" indent="-285750">
              <a:buFontTx/>
              <a:buChar char="-"/>
            </a:pPr>
            <a:r>
              <a:rPr lang="sl-SI" dirty="0"/>
              <a:t>Izkoriščeni bodo številni drugi </a:t>
            </a:r>
            <a:r>
              <a:rPr lang="sl-SI" dirty="0" err="1"/>
              <a:t>sinergijski</a:t>
            </a:r>
            <a:r>
              <a:rPr lang="sl-SI" dirty="0"/>
              <a:t> učinki selitve in spremembe v organizaciji dela združenega oddelka na eni lokaciji (dela na področju administracije, stroški prevozov, dostopnost naprav v UKC Maribor in dodatnih preiskav ter možnost strokovne povezljivosti kadra). </a:t>
            </a:r>
          </a:p>
        </p:txBody>
      </p:sp>
      <p:pic>
        <p:nvPicPr>
          <p:cNvPr id="9" name="Slika 8" descr="Slika, ki vsebuje besede stena, notranji, stranišče&#10;&#10;Opis je samodejno ustvarjen">
            <a:extLst>
              <a:ext uri="{FF2B5EF4-FFF2-40B4-BE49-F238E27FC236}">
                <a16:creationId xmlns:a16="http://schemas.microsoft.com/office/drawing/2014/main" id="{F8BA9ABD-0B8E-4C3A-A646-F940FF47B23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41" y="2984054"/>
            <a:ext cx="4242144" cy="2806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6252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lika 5">
            <a:extLst>
              <a:ext uri="{FF2B5EF4-FFF2-40B4-BE49-F238E27FC236}">
                <a16:creationId xmlns:a16="http://schemas.microsoft.com/office/drawing/2014/main" id="{9AE89EF3-3BFB-4D68-A362-549E8897EB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4817" y="1574504"/>
            <a:ext cx="5875290" cy="3724762"/>
          </a:xfrm>
          <a:prstGeom prst="rect">
            <a:avLst/>
          </a:prstGeom>
        </p:spPr>
      </p:pic>
      <p:pic>
        <p:nvPicPr>
          <p:cNvPr id="17" name="Slika 16" descr="Slika, ki vsebuje besede notranji, tla, strop&#10;&#10;Opis je samodejno ustvarjen">
            <a:extLst>
              <a:ext uri="{FF2B5EF4-FFF2-40B4-BE49-F238E27FC236}">
                <a16:creationId xmlns:a16="http://schemas.microsoft.com/office/drawing/2014/main" id="{9793872E-4621-4071-8EF0-3C0F3DB75B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3789224" y="1801338"/>
            <a:ext cx="7067472" cy="4130319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93CAEA53-5143-4300-809E-9204D600F5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9251" y="1853047"/>
            <a:ext cx="6797030" cy="423778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E3260AED-A74E-4EB0-A90A-30D954F40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467" y="271938"/>
            <a:ext cx="9459930" cy="918100"/>
          </a:xfrm>
        </p:spPr>
        <p:txBody>
          <a:bodyPr>
            <a:normAutofit/>
          </a:bodyPr>
          <a:lstStyle/>
          <a:p>
            <a:r>
              <a:rPr lang="sl-SI" sz="3600" b="1" dirty="0">
                <a:latin typeface="Arial" panose="020B0604020202020204" pitchFamily="34" charset="0"/>
                <a:cs typeface="Arial" panose="020B0604020202020204" pitchFamily="34" charset="0"/>
              </a:rPr>
              <a:t>Časovna in finančna izvedba projekta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PoljeZBesedilom 3">
            <a:extLst>
              <a:ext uri="{FF2B5EF4-FFF2-40B4-BE49-F238E27FC236}">
                <a16:creationId xmlns:a16="http://schemas.microsoft.com/office/drawing/2014/main" id="{377EF917-FF46-4881-B760-C897B035AA3F}"/>
              </a:ext>
            </a:extLst>
          </p:cNvPr>
          <p:cNvSpPr txBox="1"/>
          <p:nvPr/>
        </p:nvSpPr>
        <p:spPr>
          <a:xfrm>
            <a:off x="451893" y="1418061"/>
            <a:ext cx="10717078" cy="4921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-"/>
              <a:tabLst/>
              <a:defRPr/>
            </a:pPr>
            <a:r>
              <a:rPr kumimoji="0" lang="sl-SI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Vrednost projekta: </a:t>
            </a:r>
            <a:r>
              <a:rPr kumimoji="0" lang="sl-SI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3.600.000 EUR REACT EU </a:t>
            </a:r>
            <a:r>
              <a:rPr kumimoji="0" lang="sl-SI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+ </a:t>
            </a:r>
            <a:r>
              <a:rPr kumimoji="0" lang="sl-SI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320.229,68 EUR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-"/>
              <a:tabLst/>
              <a:defRPr/>
            </a:pPr>
            <a:endParaRPr kumimoji="0" lang="sl-SI" sz="2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-"/>
              <a:tabLst/>
              <a:defRPr/>
            </a:pPr>
            <a:r>
              <a:rPr kumimoji="0" lang="sl-SI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Odločitev o podpori: </a:t>
            </a:r>
            <a:r>
              <a:rPr kumimoji="0" lang="sl-SI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18. 2. 2021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sl-SI" sz="2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-"/>
              <a:tabLst/>
              <a:defRPr/>
            </a:pPr>
            <a:r>
              <a:rPr kumimoji="0" lang="sl-SI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Datum objave JN za GOI dela: </a:t>
            </a:r>
            <a:r>
              <a:rPr kumimoji="0" lang="sl-SI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14. 5. 2021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sl-SI" sz="2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-"/>
              <a:tabLst/>
              <a:defRPr/>
            </a:pPr>
            <a:r>
              <a:rPr kumimoji="0" lang="sl-SI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Podpis pogodbe z izvajalcem: </a:t>
            </a:r>
            <a:r>
              <a:rPr kumimoji="0" lang="sl-SI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2. 9. 2022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sl-SI" sz="2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-"/>
              <a:tabLst/>
              <a:defRPr/>
            </a:pPr>
            <a:r>
              <a:rPr kumimoji="0" lang="sl-SI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Predviden zaključek del: </a:t>
            </a:r>
            <a:r>
              <a:rPr kumimoji="0" lang="sl-SI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11. 6. 2022</a:t>
            </a:r>
            <a:r>
              <a:rPr kumimoji="0" lang="sl-SI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(GOI dela so zaključena, potrebno je še izvesti primopredajo, končni obračun in pridobiti uporabno dovoljenje). </a:t>
            </a:r>
            <a:endParaRPr kumimoji="0" lang="sl-SI" sz="2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2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Trenutno je za oddelek tik pred objavo odločitev za opremo oddelka, kjer se predvideva zaključek del septembra 2022                        selitev oddelka.</a:t>
            </a:r>
          </a:p>
        </p:txBody>
      </p:sp>
      <p:sp>
        <p:nvSpPr>
          <p:cNvPr id="15" name="Puščica: desno 14">
            <a:extLst>
              <a:ext uri="{FF2B5EF4-FFF2-40B4-BE49-F238E27FC236}">
                <a16:creationId xmlns:a16="http://schemas.microsoft.com/office/drawing/2014/main" id="{7E5D22CF-7D13-429C-A27F-D61E7C7E3473}"/>
              </a:ext>
            </a:extLst>
          </p:cNvPr>
          <p:cNvSpPr/>
          <p:nvPr/>
        </p:nvSpPr>
        <p:spPr>
          <a:xfrm>
            <a:off x="4270490" y="5931657"/>
            <a:ext cx="1019377" cy="36503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Slika 8">
            <a:extLst>
              <a:ext uri="{FF2B5EF4-FFF2-40B4-BE49-F238E27FC236}">
                <a16:creationId xmlns:a16="http://schemas.microsoft.com/office/drawing/2014/main" id="{7266549F-559C-47B8-AB52-7D803D02166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9580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2E8DD3EC-9EA6-4FB3-AF23-5F866A424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5" y="2971167"/>
            <a:ext cx="10905066" cy="1135737"/>
          </a:xfrm>
        </p:spPr>
        <p:txBody>
          <a:bodyPr>
            <a:normAutofit/>
          </a:bodyPr>
          <a:lstStyle/>
          <a:p>
            <a:pPr algn="ctr"/>
            <a:r>
              <a:rPr lang="sl-SI" sz="3600" b="1" dirty="0">
                <a:latin typeface="Arial" panose="020B0604020202020204" pitchFamily="34" charset="0"/>
                <a:cs typeface="Arial" panose="020B0604020202020204" pitchFamily="34" charset="0"/>
              </a:rPr>
              <a:t>Hvala za pozornost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8" name="Picture 4">
            <a:extLst>
              <a:ext uri="{FF2B5EF4-FFF2-40B4-BE49-F238E27FC236}">
                <a16:creationId xmlns:a16="http://schemas.microsoft.com/office/drawing/2014/main" id="{5E7F8CDF-EAAF-4250-815A-EB364D7E59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4" t="43784" r="33843" b="3235"/>
          <a:stretch/>
        </p:blipFill>
        <p:spPr bwMode="auto">
          <a:xfrm>
            <a:off x="493487" y="430143"/>
            <a:ext cx="4343888" cy="94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0048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B38C13E0-031E-4502-AC63-05BB97EEC5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269555" y="22717"/>
            <a:ext cx="7099192" cy="1079304"/>
          </a:xfrm>
        </p:spPr>
        <p:txBody>
          <a:bodyPr/>
          <a:lstStyle/>
          <a:p>
            <a:r>
              <a:rPr lang="sl-SI" dirty="0"/>
              <a:t>Pregled pravic porabe za MZ (EU del)</a:t>
            </a:r>
          </a:p>
        </p:txBody>
      </p:sp>
      <p:sp>
        <p:nvSpPr>
          <p:cNvPr id="3" name="Označba mesta besedila 2">
            <a:extLst>
              <a:ext uri="{FF2B5EF4-FFF2-40B4-BE49-F238E27FC236}">
                <a16:creationId xmlns:a16="http://schemas.microsoft.com/office/drawing/2014/main" id="{A07DC0B6-F2FF-4BE3-976E-EEE9383AF9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142419" y="1102585"/>
            <a:ext cx="7099193" cy="4315145"/>
          </a:xfrm>
        </p:spPr>
        <p:txBody>
          <a:bodyPr/>
          <a:lstStyle/>
          <a:p>
            <a:r>
              <a:rPr lang="sl-SI" dirty="0"/>
              <a:t>3 % kohezijskih sredstev za MZ </a:t>
            </a:r>
          </a:p>
          <a:p>
            <a:r>
              <a:rPr lang="sl-SI" dirty="0"/>
              <a:t>36 % sredstev v okviru pobude </a:t>
            </a:r>
            <a:r>
              <a:rPr lang="sl-SI" dirty="0" err="1"/>
              <a:t>React</a:t>
            </a:r>
            <a:r>
              <a:rPr lang="sl-SI" dirty="0"/>
              <a:t> EU</a:t>
            </a:r>
          </a:p>
          <a:p>
            <a:endParaRPr lang="sl-SI" dirty="0"/>
          </a:p>
        </p:txBody>
      </p:sp>
      <p:graphicFrame>
        <p:nvGraphicFramePr>
          <p:cNvPr id="5" name="Grafikon 4">
            <a:extLst>
              <a:ext uri="{FF2B5EF4-FFF2-40B4-BE49-F238E27FC236}">
                <a16:creationId xmlns:a16="http://schemas.microsoft.com/office/drawing/2014/main" id="{29B0C964-D3FD-4A70-9D3F-EEF7B6C4B471}"/>
              </a:ext>
            </a:extLst>
          </p:cNvPr>
          <p:cNvGraphicFramePr>
            <a:graphicFrameLocks/>
          </p:cNvGraphicFramePr>
          <p:nvPr/>
        </p:nvGraphicFramePr>
        <p:xfrm>
          <a:off x="1870165" y="2085976"/>
          <a:ext cx="4336869" cy="42436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ikon 5">
            <a:extLst>
              <a:ext uri="{FF2B5EF4-FFF2-40B4-BE49-F238E27FC236}">
                <a16:creationId xmlns:a16="http://schemas.microsoft.com/office/drawing/2014/main" id="{3FC0B155-4C18-40D5-A085-88E4FDF5390B}"/>
              </a:ext>
            </a:extLst>
          </p:cNvPr>
          <p:cNvGraphicFramePr>
            <a:graphicFrameLocks/>
          </p:cNvGraphicFramePr>
          <p:nvPr/>
        </p:nvGraphicFramePr>
        <p:xfrm>
          <a:off x="6148253" y="1552575"/>
          <a:ext cx="4395057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PoljeZBesedilom 6">
            <a:extLst>
              <a:ext uri="{FF2B5EF4-FFF2-40B4-BE49-F238E27FC236}">
                <a16:creationId xmlns:a16="http://schemas.microsoft.com/office/drawing/2014/main" id="{51E9FB40-7F6C-40AB-AAE4-5FD869091BC2}"/>
              </a:ext>
            </a:extLst>
          </p:cNvPr>
          <p:cNvSpPr txBox="1"/>
          <p:nvPr/>
        </p:nvSpPr>
        <p:spPr>
          <a:xfrm>
            <a:off x="7176655" y="5386647"/>
            <a:ext cx="3366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/>
              <a:t>5 % dodeljenih sredstev MZ </a:t>
            </a:r>
          </a:p>
        </p:txBody>
      </p:sp>
    </p:spTree>
    <p:extLst>
      <p:ext uri="{BB962C8B-B14F-4D97-AF65-F5344CB8AC3E}">
        <p14:creationId xmlns:p14="http://schemas.microsoft.com/office/powerpoint/2010/main" val="3027676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E2191EEF-5F64-468C-8AAB-740668440D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91229" y="108814"/>
            <a:ext cx="7099192" cy="1079304"/>
          </a:xfrm>
        </p:spPr>
        <p:txBody>
          <a:bodyPr/>
          <a:lstStyle/>
          <a:p>
            <a:r>
              <a:rPr lang="sl-SI" dirty="0"/>
              <a:t>Pregled stanja na MZ</a:t>
            </a:r>
          </a:p>
        </p:txBody>
      </p:sp>
      <p:graphicFrame>
        <p:nvGraphicFramePr>
          <p:cNvPr id="4" name="Grafikon 3">
            <a:extLst>
              <a:ext uri="{FF2B5EF4-FFF2-40B4-BE49-F238E27FC236}">
                <a16:creationId xmlns:a16="http://schemas.microsoft.com/office/drawing/2014/main" id="{3E4018BC-DC12-45C0-AD10-AD8467B20F63}"/>
              </a:ext>
            </a:extLst>
          </p:cNvPr>
          <p:cNvGraphicFramePr>
            <a:graphicFrameLocks/>
          </p:cNvGraphicFramePr>
          <p:nvPr/>
        </p:nvGraphicFramePr>
        <p:xfrm>
          <a:off x="1404774" y="881148"/>
          <a:ext cx="4972910" cy="3533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ikon 4">
            <a:extLst>
              <a:ext uri="{FF2B5EF4-FFF2-40B4-BE49-F238E27FC236}">
                <a16:creationId xmlns:a16="http://schemas.microsoft.com/office/drawing/2014/main" id="{A039A5FF-3575-4B38-94BE-6D6102416D3F}"/>
              </a:ext>
            </a:extLst>
          </p:cNvPr>
          <p:cNvGraphicFramePr>
            <a:graphicFrameLocks/>
          </p:cNvGraphicFramePr>
          <p:nvPr/>
        </p:nvGraphicFramePr>
        <p:xfrm>
          <a:off x="5906457" y="2486108"/>
          <a:ext cx="5083965" cy="3857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19154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45683DE-4A02-4D0C-96D2-8F2100265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Pregled sofinanciranih pred in po epidemiji</a:t>
            </a:r>
            <a:br>
              <a:rPr lang="sl-SI" dirty="0"/>
            </a:br>
            <a:endParaRPr lang="sl-SI" dirty="0"/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E6794469-F7FA-45AF-A551-215E292E82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279275"/>
              </p:ext>
            </p:extLst>
          </p:nvPr>
        </p:nvGraphicFramePr>
        <p:xfrm>
          <a:off x="1241474" y="1373819"/>
          <a:ext cx="8838975" cy="511905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55197">
                  <a:extLst>
                    <a:ext uri="{9D8B030D-6E8A-4147-A177-3AD203B41FA5}">
                      <a16:colId xmlns:a16="http://schemas.microsoft.com/office/drawing/2014/main" val="2135085113"/>
                    </a:ext>
                  </a:extLst>
                </a:gridCol>
                <a:gridCol w="3181173">
                  <a:extLst>
                    <a:ext uri="{9D8B030D-6E8A-4147-A177-3AD203B41FA5}">
                      <a16:colId xmlns:a16="http://schemas.microsoft.com/office/drawing/2014/main" val="3324200706"/>
                    </a:ext>
                  </a:extLst>
                </a:gridCol>
                <a:gridCol w="3502605">
                  <a:extLst>
                    <a:ext uri="{9D8B030D-6E8A-4147-A177-3AD203B41FA5}">
                      <a16:colId xmlns:a16="http://schemas.microsoft.com/office/drawing/2014/main" val="3489232975"/>
                    </a:ext>
                  </a:extLst>
                </a:gridCol>
              </a:tblGrid>
              <a:tr h="343060">
                <a:tc>
                  <a:txBody>
                    <a:bodyPr/>
                    <a:lstStyle/>
                    <a:p>
                      <a:r>
                        <a:rPr lang="sl-SI" dirty="0">
                          <a:solidFill>
                            <a:schemeClr val="tx1"/>
                          </a:solidFill>
                        </a:rPr>
                        <a:t>Vsebina projektov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>
                          <a:solidFill>
                            <a:schemeClr val="tx1"/>
                          </a:solidFill>
                        </a:rPr>
                        <a:t>Pred epidemijo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>
                          <a:solidFill>
                            <a:schemeClr val="tx1"/>
                          </a:solidFill>
                        </a:rPr>
                        <a:t>Po epidemiji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6650077"/>
                  </a:ext>
                </a:extLst>
              </a:tr>
              <a:tr h="1629535">
                <a:tc>
                  <a:txBody>
                    <a:bodyPr/>
                    <a:lstStyle/>
                    <a:p>
                      <a:r>
                        <a:rPr lang="sl-SI" dirty="0"/>
                        <a:t>ESS </a:t>
                      </a:r>
                    </a:p>
                    <a:p>
                      <a:endParaRPr lang="sl-SI" dirty="0"/>
                    </a:p>
                    <a:p>
                      <a:r>
                        <a:rPr lang="sl-SI" dirty="0"/>
                        <a:t>(mehke vsebine)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1" dirty="0"/>
                        <a:t>64 %</a:t>
                      </a:r>
                    </a:p>
                    <a:p>
                      <a:endParaRPr lang="sl-SI" b="1" dirty="0"/>
                    </a:p>
                    <a:p>
                      <a:r>
                        <a:rPr lang="sl-SI" dirty="0"/>
                        <a:t>preventiva, pilotni projekti v okviru DO </a:t>
                      </a:r>
                      <a:r>
                        <a:rPr lang="sl-SI" dirty="0">
                          <a:sym typeface="Wingdings" panose="05000000000000000000" pitchFamily="2" charset="2"/>
                        </a:rPr>
                        <a:t> temelji ZDO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1" dirty="0"/>
                        <a:t>33 %</a:t>
                      </a:r>
                    </a:p>
                    <a:p>
                      <a:endParaRPr lang="sl-SI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dirty="0"/>
                        <a:t>zaščitna in OVO, ranljive skupine (duševno zdravje, promocija zaščite), področje DO ( mobilni timi za starejše, e-oskrba)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5368155"/>
                  </a:ext>
                </a:extLst>
              </a:tr>
              <a:tr h="1389317">
                <a:tc>
                  <a:txBody>
                    <a:bodyPr/>
                    <a:lstStyle/>
                    <a:p>
                      <a:r>
                        <a:rPr lang="sl-SI" dirty="0"/>
                        <a:t>ESRR </a:t>
                      </a:r>
                    </a:p>
                    <a:p>
                      <a:endParaRPr lang="sl-SI" dirty="0"/>
                    </a:p>
                    <a:p>
                      <a:r>
                        <a:rPr lang="sl-SI" dirty="0"/>
                        <a:t>(investicije + IT)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1" dirty="0"/>
                        <a:t>24 %</a:t>
                      </a:r>
                    </a:p>
                    <a:p>
                      <a:endParaRPr lang="sl-SI" b="1" dirty="0"/>
                    </a:p>
                    <a:p>
                      <a:r>
                        <a:rPr lang="sl-SI" dirty="0" err="1"/>
                        <a:t>Deinstitucionalizacija</a:t>
                      </a:r>
                      <a:r>
                        <a:rPr lang="sl-SI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1" dirty="0"/>
                        <a:t>61 %</a:t>
                      </a:r>
                    </a:p>
                    <a:p>
                      <a:endParaRPr lang="sl-SI" b="1" dirty="0"/>
                    </a:p>
                    <a:p>
                      <a:r>
                        <a:rPr lang="sl-SI" dirty="0"/>
                        <a:t>negovalni oddelki (preureditev, preselitev) in neg. bolnišnice COVID I. reda, IT naročanje na cepljenje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5564542"/>
                  </a:ext>
                </a:extLst>
              </a:tr>
              <a:tr h="1552896">
                <a:tc>
                  <a:txBody>
                    <a:bodyPr/>
                    <a:lstStyle/>
                    <a:p>
                      <a:r>
                        <a:rPr lang="sl-SI" dirty="0"/>
                        <a:t>ES objektov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1" dirty="0"/>
                        <a:t>12 %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1" dirty="0"/>
                        <a:t>6 %</a:t>
                      </a:r>
                    </a:p>
                    <a:p>
                      <a:endParaRPr lang="sl-SI" b="1" dirty="0"/>
                    </a:p>
                    <a:p>
                      <a:r>
                        <a:rPr lang="sl-SI" dirty="0"/>
                        <a:t>Sanacija objektov za obravnavo COVID bolnikov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33879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9619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647874A-2C0D-4A84-B5CE-91EC6DE6F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0092"/>
          </a:xfrm>
        </p:spPr>
        <p:txBody>
          <a:bodyPr>
            <a:normAutofit fontScale="90000"/>
          </a:bodyPr>
          <a:lstStyle/>
          <a:p>
            <a:pPr algn="ctr"/>
            <a:r>
              <a:rPr lang="sl-SI" sz="4400" b="1" dirty="0"/>
              <a:t>REACT – EU</a:t>
            </a:r>
            <a:br>
              <a:rPr lang="sl-SI" sz="4400" b="1" dirty="0"/>
            </a:br>
            <a:endParaRPr lang="sl-SI" b="1" dirty="0"/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4A048C41-3C96-4B46-AAF1-1680A34DC0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39545"/>
              </p:ext>
            </p:extLst>
          </p:nvPr>
        </p:nvGraphicFramePr>
        <p:xfrm>
          <a:off x="1960536" y="981563"/>
          <a:ext cx="8551988" cy="5617845"/>
        </p:xfrm>
        <a:graphic>
          <a:graphicData uri="http://schemas.openxmlformats.org/drawingml/2006/table">
            <a:tbl>
              <a:tblPr lastRow="1">
                <a:tableStyleId>{C4B1156A-380E-4F78-BDF5-A606A8083BF9}</a:tableStyleId>
              </a:tblPr>
              <a:tblGrid>
                <a:gridCol w="3596160">
                  <a:extLst>
                    <a:ext uri="{9D8B030D-6E8A-4147-A177-3AD203B41FA5}">
                      <a16:colId xmlns:a16="http://schemas.microsoft.com/office/drawing/2014/main" val="626835663"/>
                    </a:ext>
                  </a:extLst>
                </a:gridCol>
                <a:gridCol w="1536124">
                  <a:extLst>
                    <a:ext uri="{9D8B030D-6E8A-4147-A177-3AD203B41FA5}">
                      <a16:colId xmlns:a16="http://schemas.microsoft.com/office/drawing/2014/main" val="1763761266"/>
                    </a:ext>
                  </a:extLst>
                </a:gridCol>
                <a:gridCol w="1609272">
                  <a:extLst>
                    <a:ext uri="{9D8B030D-6E8A-4147-A177-3AD203B41FA5}">
                      <a16:colId xmlns:a16="http://schemas.microsoft.com/office/drawing/2014/main" val="2051351508"/>
                    </a:ext>
                  </a:extLst>
                </a:gridCol>
                <a:gridCol w="1810432">
                  <a:extLst>
                    <a:ext uri="{9D8B030D-6E8A-4147-A177-3AD203B41FA5}">
                      <a16:colId xmlns:a16="http://schemas.microsoft.com/office/drawing/2014/main" val="1274799073"/>
                    </a:ext>
                  </a:extLst>
                </a:gridCol>
              </a:tblGrid>
              <a:tr h="647700">
                <a:tc>
                  <a:txBody>
                    <a:bodyPr/>
                    <a:lstStyle/>
                    <a:p>
                      <a:pPr algn="l" fontAlgn="ctr"/>
                      <a:r>
                        <a:rPr lang="sl-SI" sz="1400" b="1" u="none" strike="noStrike" dirty="0">
                          <a:effectLst/>
                        </a:rPr>
                        <a:t>NAZIV PROJEKTA</a:t>
                      </a:r>
                      <a:endParaRPr lang="sl-SI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l-SI" sz="1400" b="1" u="none" strike="noStrike" dirty="0">
                          <a:effectLst/>
                        </a:rPr>
                        <a:t>IZDANA ODLOČITEV O PODPORI</a:t>
                      </a:r>
                      <a:endParaRPr lang="sl-SI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l-SI" sz="1400" b="1" u="none" strike="noStrike" dirty="0">
                          <a:effectLst/>
                        </a:rPr>
                        <a:t>PREDVIDEN ZAKLJUČEK AKTIVNOSTI PROJEKTA</a:t>
                      </a:r>
                      <a:endParaRPr lang="sl-SI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u="none" strike="noStrike" dirty="0">
                          <a:effectLst/>
                        </a:rPr>
                        <a:t>ODOBRENA VIŠINA SOFINANCIRANJA V OKVIRU EKP 2014-2020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8828304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sl-SI" sz="1400" u="none" strike="noStrike" dirty="0">
                          <a:effectLst/>
                        </a:rPr>
                        <a:t>COVID19 - Negovalna bolnišnica Ljubljana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>
                          <a:effectLst/>
                        </a:rPr>
                        <a:t>2.03.2021</a:t>
                      </a:r>
                      <a:endParaRPr lang="sl-SI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>
                          <a:effectLst/>
                        </a:rPr>
                        <a:t>31.10.2023</a:t>
                      </a:r>
                      <a:endParaRPr lang="sl-SI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effectLst/>
                        </a:rPr>
                        <a:t>4.500.000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0403442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ctr"/>
                      <a:r>
                        <a:rPr lang="sl-SI" sz="1400" b="0" u="none" strike="noStrike" dirty="0">
                          <a:effectLst/>
                        </a:rPr>
                        <a:t>COVID19 - Oddelek za pljučne bolezni UKC Maribor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b="0" u="none" strike="noStrike" dirty="0">
                          <a:effectLst/>
                        </a:rPr>
                        <a:t>18.02.2021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b="0" u="none" strike="noStrike" dirty="0">
                          <a:effectLst/>
                        </a:rPr>
                        <a:t>31.10.2022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b="0" u="none" strike="noStrike" dirty="0">
                          <a:effectLst/>
                        </a:rPr>
                        <a:t>3.600.000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11151995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ctr"/>
                      <a:r>
                        <a:rPr lang="sl-SI" sz="1400" u="none" strike="noStrike" dirty="0">
                          <a:effectLst/>
                        </a:rPr>
                        <a:t>COVID19 - Ureditev negovalnega oddelka SB Murska Sobota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effectLst/>
                        </a:rPr>
                        <a:t>28.10.2021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>
                          <a:effectLst/>
                        </a:rPr>
                        <a:t>15.12.2022</a:t>
                      </a:r>
                      <a:endParaRPr lang="sl-SI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effectLst/>
                        </a:rPr>
                        <a:t>5.900.000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9793015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ctr"/>
                      <a:r>
                        <a:rPr lang="sl-SI" sz="1400" u="none" strike="noStrike">
                          <a:effectLst/>
                        </a:rPr>
                        <a:t>COVID19 - Ureditev prostorov za namen negovalne bolnišnice UKC Maribor</a:t>
                      </a:r>
                      <a:endParaRPr lang="sl-SI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effectLst/>
                        </a:rPr>
                        <a:t>13.10.2021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effectLst/>
                        </a:rPr>
                        <a:t>31.07.2023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effectLst/>
                        </a:rPr>
                        <a:t>8.000.000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63465289"/>
                  </a:ext>
                </a:extLst>
              </a:tr>
              <a:tr h="649605">
                <a:tc>
                  <a:txBody>
                    <a:bodyPr/>
                    <a:lstStyle/>
                    <a:p>
                      <a:pPr algn="l" fontAlgn="ctr"/>
                      <a:r>
                        <a:rPr lang="sl-SI" sz="1400" u="none" strike="noStrike" dirty="0">
                          <a:effectLst/>
                        </a:rPr>
                        <a:t>COVID19 - Ureditev prostorov za namen negovalne bolnišnice – preureditev starega internega oddelka SB Novo mesto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effectLst/>
                        </a:rPr>
                        <a:t>10.12.2021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effectLst/>
                        </a:rPr>
                        <a:t>30.09.2023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effectLst/>
                        </a:rPr>
                        <a:t>4.500.000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6473436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sl-SI" sz="1400" u="none" strike="noStrike">
                          <a:effectLst/>
                        </a:rPr>
                        <a:t>COVID19 - Ureditev stavbe ZVD v UKC LJ</a:t>
                      </a:r>
                      <a:endParaRPr lang="sl-SI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>
                          <a:effectLst/>
                        </a:rPr>
                        <a:t>24.12.2021</a:t>
                      </a:r>
                      <a:endParaRPr lang="sl-SI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effectLst/>
                        </a:rPr>
                        <a:t>31.10.2023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effectLst/>
                        </a:rPr>
                        <a:t>6.002.191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69746118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sl-SI" sz="1400" u="none" strike="noStrike">
                          <a:effectLst/>
                        </a:rPr>
                        <a:t>COVID19 - Energetska sanacija stavbe UKC Hospital </a:t>
                      </a:r>
                      <a:endParaRPr lang="sl-SI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>
                          <a:effectLst/>
                        </a:rPr>
                        <a:t>14.06.2021</a:t>
                      </a:r>
                      <a:endParaRPr lang="sl-SI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effectLst/>
                        </a:rPr>
                        <a:t>31.10.2023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effectLst/>
                        </a:rPr>
                        <a:t>49.843.880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1601517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sl-SI" sz="1400" u="none" strike="noStrike">
                          <a:effectLst/>
                        </a:rPr>
                        <a:t>COVID 19 - Energetska obnova objektov Orhideja in Vrtnica URI Soča</a:t>
                      </a:r>
                      <a:endParaRPr lang="sl-SI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>
                          <a:effectLst/>
                        </a:rPr>
                        <a:t>7.04.2022</a:t>
                      </a:r>
                      <a:endParaRPr lang="sl-SI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>
                          <a:effectLst/>
                        </a:rPr>
                        <a:t>30.09.2023</a:t>
                      </a:r>
                      <a:endParaRPr lang="sl-SI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effectLst/>
                        </a:rPr>
                        <a:t>8.813.101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81978776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ctr"/>
                      <a:r>
                        <a:rPr lang="sl-SI" sz="1400" u="none" strike="noStrike" dirty="0">
                          <a:effectLst/>
                        </a:rPr>
                        <a:t>COVID19 - Energetska sanacija SB Nova Gorica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effectLst/>
                        </a:rPr>
                        <a:t>28.02.2022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effectLst/>
                        </a:rPr>
                        <a:t>30.09.2023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u="none" strike="noStrike" dirty="0">
                          <a:effectLst/>
                        </a:rPr>
                        <a:t>4.600.000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73855045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sl-SI" sz="1400" b="1" u="none" strike="noStrike" kern="1200" dirty="0">
                          <a:solidFill>
                            <a:schemeClr val="dk1"/>
                          </a:solidFill>
                          <a:effectLst/>
                        </a:rPr>
                        <a:t>SKUPAJ PN 15.1</a:t>
                      </a:r>
                      <a:endParaRPr lang="sl-SI" sz="14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sl-SI" sz="14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sl-SI" sz="14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sl-SI" sz="1400" b="1" u="none" strike="noStrike" kern="1200" dirty="0">
                          <a:solidFill>
                            <a:schemeClr val="dk1"/>
                          </a:solidFill>
                          <a:effectLst/>
                        </a:rPr>
                        <a:t>95.759.172</a:t>
                      </a:r>
                      <a:endParaRPr lang="sl-SI" sz="14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15264473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ctr"/>
                      <a:r>
                        <a:rPr lang="sl-SI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E-oskrba na domu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26.01.2022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30.10.2023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3.000.000</a:t>
                      </a:r>
                      <a:endParaRPr lang="sl-S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6157372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l" fontAlgn="b"/>
                      <a:r>
                        <a:rPr lang="sl-SI" sz="1400" b="1" u="none" strike="noStrike" dirty="0">
                          <a:effectLst/>
                        </a:rPr>
                        <a:t>SKUPAJ PN 16.1 (ESS)</a:t>
                      </a:r>
                      <a:endParaRPr lang="sl-SI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3.000.000</a:t>
                      </a:r>
                      <a:endParaRPr lang="sl-SI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154401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sl-SI" sz="18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SKUPNA VREDNOST REACT EU</a:t>
                      </a:r>
                      <a:endParaRPr lang="sl-SI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8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98.759.172</a:t>
                      </a:r>
                      <a:endParaRPr lang="sl-SI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7556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0128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2A24F47-89C2-453E-B2E0-41B453E8C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0711" y="2464001"/>
            <a:ext cx="10515600" cy="1325563"/>
          </a:xfrm>
        </p:spPr>
        <p:txBody>
          <a:bodyPr>
            <a:normAutofit/>
          </a:bodyPr>
          <a:lstStyle/>
          <a:p>
            <a:r>
              <a:rPr lang="sl-SI" sz="7200" b="1" dirty="0"/>
              <a:t>E-oskrba na domu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6406441-9E75-4DA7-BD00-3C54FDE49C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4" t="43784" r="33843" b="3235"/>
          <a:stretch/>
        </p:blipFill>
        <p:spPr bwMode="auto">
          <a:xfrm>
            <a:off x="578165" y="789852"/>
            <a:ext cx="2725153" cy="591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oljeZBesedilom 3">
            <a:extLst>
              <a:ext uri="{FF2B5EF4-FFF2-40B4-BE49-F238E27FC236}">
                <a16:creationId xmlns:a16="http://schemas.microsoft.com/office/drawing/2014/main" id="{E5D611A0-8FA6-4978-B64A-CF8912F3F9BE}"/>
              </a:ext>
            </a:extLst>
          </p:cNvPr>
          <p:cNvSpPr txBox="1"/>
          <p:nvPr/>
        </p:nvSpPr>
        <p:spPr>
          <a:xfrm>
            <a:off x="1007391" y="5267929"/>
            <a:ext cx="1060858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/>
              <a:t>Več informacij na spletni strani Sektorja za dolgotrajno oskrbo Ministrstva za zdravje: </a:t>
            </a:r>
            <a:r>
              <a:rPr lang="sl-SI" sz="1400" dirty="0">
                <a:hlinkClick r:id="rId3"/>
              </a:rPr>
              <a:t>https://www.gov.si/drzavni-organi/ministrstva/ministrstvo-za-zdravje/o-ministrstvu/direktorat-za-razvoj-zdravstvenega-sistema/sektor-za-dolgotrajno-oskrbo</a:t>
            </a:r>
            <a:endParaRPr lang="sl-SI" sz="1400" dirty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985484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PoljeZBesedilom 10">
            <a:extLst>
              <a:ext uri="{FF2B5EF4-FFF2-40B4-BE49-F238E27FC236}">
                <a16:creationId xmlns:a16="http://schemas.microsoft.com/office/drawing/2014/main" id="{E5724C28-B614-4534-A318-FE93493324C5}"/>
              </a:ext>
            </a:extLst>
          </p:cNvPr>
          <p:cNvSpPr txBox="1"/>
          <p:nvPr/>
        </p:nvSpPr>
        <p:spPr>
          <a:xfrm>
            <a:off x="6341813" y="3759763"/>
            <a:ext cx="3688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l-SI" dirty="0"/>
              <a:t>Populacijska piramida Slovenije</a:t>
            </a:r>
          </a:p>
        </p:txBody>
      </p:sp>
      <p:pic>
        <p:nvPicPr>
          <p:cNvPr id="13" name="Slika 12">
            <a:extLst>
              <a:ext uri="{FF2B5EF4-FFF2-40B4-BE49-F238E27FC236}">
                <a16:creationId xmlns:a16="http://schemas.microsoft.com/office/drawing/2014/main" id="{7087C19B-71A4-4236-BC1D-93FE7D3501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150" t="42151" r="18558" b="26145"/>
          <a:stretch/>
        </p:blipFill>
        <p:spPr>
          <a:xfrm>
            <a:off x="5746915" y="4257407"/>
            <a:ext cx="6311236" cy="2524494"/>
          </a:xfrm>
          <a:prstGeom prst="rect">
            <a:avLst/>
          </a:prstGeom>
        </p:spPr>
      </p:pic>
      <p:sp>
        <p:nvSpPr>
          <p:cNvPr id="17" name="PoljeZBesedilom 16">
            <a:extLst>
              <a:ext uri="{FF2B5EF4-FFF2-40B4-BE49-F238E27FC236}">
                <a16:creationId xmlns:a16="http://schemas.microsoft.com/office/drawing/2014/main" id="{6A624CF7-0453-4307-B42C-36B98E187104}"/>
              </a:ext>
            </a:extLst>
          </p:cNvPr>
          <p:cNvSpPr txBox="1"/>
          <p:nvPr/>
        </p:nvSpPr>
        <p:spPr>
          <a:xfrm>
            <a:off x="327349" y="988013"/>
            <a:ext cx="5660107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V Sloveniji se išče odgovore in rešitve:</a:t>
            </a:r>
          </a:p>
          <a:p>
            <a:pPr marL="342900" indent="-342900">
              <a:buFontTx/>
              <a:buChar char="-"/>
            </a:pPr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</a:rPr>
              <a:t>ki bodo naslavljali izzive, ki so 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posledica demografskih sprememb</a:t>
            </a:r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</a:rPr>
              <a:t> (starajoča se populacija, nižja rodnost)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sl-SI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</a:rPr>
              <a:t>za višjo 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kakovost in varnost oskrbe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sl-SI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</a:rPr>
              <a:t>ki bodo podpirali procese </a:t>
            </a:r>
            <a:r>
              <a:rPr lang="sl-SI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deinstitucionalizacije</a:t>
            </a:r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</a:rPr>
              <a:t> in krepili možnosti podpore osebam, da kljub različnim oviranostim ostanejo čim dlje v svojem 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domačem okolju </a:t>
            </a:r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</a:rPr>
              <a:t>(tega si želi kar ¾ oseb, ki za zadovoljevanje osnovni in podpornih dnevnih opravil potrebujejo pomoč druge osebe)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sl-SI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</a:rPr>
              <a:t>naslovile 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manko kadra</a:t>
            </a:r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</a:rPr>
              <a:t> na področju zdravstvene dejavnosti in dolgotrajne oskrbe,</a:t>
            </a:r>
          </a:p>
          <a:p>
            <a:pPr marL="342900" indent="-342900">
              <a:buFontTx/>
              <a:buChar char="-"/>
            </a:pPr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</a:rPr>
              <a:t>Omogočilo 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odpornost sistemov </a:t>
            </a:r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</a:rPr>
              <a:t>zdravstva in dolgotrajne oskrbe – tudi v razmerah kriz, kot smo jim bili priča pri 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pandemiji covid-19</a:t>
            </a:r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8" name="PoljeZBesedilom 17">
            <a:extLst>
              <a:ext uri="{FF2B5EF4-FFF2-40B4-BE49-F238E27FC236}">
                <a16:creationId xmlns:a16="http://schemas.microsoft.com/office/drawing/2014/main" id="{4CFD891B-9250-449F-AC84-99FDF9E9DD22}"/>
              </a:ext>
            </a:extLst>
          </p:cNvPr>
          <p:cNvSpPr txBox="1"/>
          <p:nvPr/>
        </p:nvSpPr>
        <p:spPr>
          <a:xfrm>
            <a:off x="6236113" y="1197769"/>
            <a:ext cx="5408023" cy="707886"/>
          </a:xfrm>
          <a:prstGeom prst="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Pilot 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projekt „E-oskrba na domu“ naslavlja vse navedene izzive</a:t>
            </a:r>
          </a:p>
        </p:txBody>
      </p:sp>
      <p:sp>
        <p:nvSpPr>
          <p:cNvPr id="4" name="Puščica: ukrivljeno levo 3">
            <a:extLst>
              <a:ext uri="{FF2B5EF4-FFF2-40B4-BE49-F238E27FC236}">
                <a16:creationId xmlns:a16="http://schemas.microsoft.com/office/drawing/2014/main" id="{A87D271D-DD6E-4BF9-8CA0-DA16AF519BF6}"/>
              </a:ext>
            </a:extLst>
          </p:cNvPr>
          <p:cNvSpPr/>
          <p:nvPr/>
        </p:nvSpPr>
        <p:spPr>
          <a:xfrm rot="3780527">
            <a:off x="7364529" y="1535674"/>
            <a:ext cx="670560" cy="2442322"/>
          </a:xfrm>
          <a:prstGeom prst="curved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>
              <a:solidFill>
                <a:schemeClr val="tx1"/>
              </a:solidFill>
            </a:endParaRPr>
          </a:p>
        </p:txBody>
      </p:sp>
      <p:sp>
        <p:nvSpPr>
          <p:cNvPr id="19" name="PoljeZBesedilom 18">
            <a:extLst>
              <a:ext uri="{FF2B5EF4-FFF2-40B4-BE49-F238E27FC236}">
                <a16:creationId xmlns:a16="http://schemas.microsoft.com/office/drawing/2014/main" id="{8DAF4BD4-77A0-4EEB-B8EA-E1FD580C60D3}"/>
              </a:ext>
            </a:extLst>
          </p:cNvPr>
          <p:cNvSpPr txBox="1"/>
          <p:nvPr/>
        </p:nvSpPr>
        <p:spPr>
          <a:xfrm>
            <a:off x="7937078" y="2936567"/>
            <a:ext cx="41210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l-SI" dirty="0"/>
              <a:t>V letu 2050 bo delež oseb starih 65 let ali več presegaj 30 odstotkov.</a:t>
            </a:r>
          </a:p>
        </p:txBody>
      </p:sp>
      <p:pic>
        <p:nvPicPr>
          <p:cNvPr id="20" name="Picture 4">
            <a:extLst>
              <a:ext uri="{FF2B5EF4-FFF2-40B4-BE49-F238E27FC236}">
                <a16:creationId xmlns:a16="http://schemas.microsoft.com/office/drawing/2014/main" id="{C3544302-34D5-4DF7-97E4-169019A85D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4" t="43784" r="33843" b="3235"/>
          <a:stretch/>
        </p:blipFill>
        <p:spPr bwMode="auto">
          <a:xfrm>
            <a:off x="339014" y="86467"/>
            <a:ext cx="2725153" cy="591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0674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25B7B2D5-CEFB-4219-8FED-4AD357A01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349" y="235223"/>
            <a:ext cx="10905066" cy="918100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Pilot </a:t>
            </a:r>
            <a:r>
              <a:rPr lang="sl-SI" sz="3600" b="1" dirty="0">
                <a:latin typeface="Arial" panose="020B0604020202020204" pitchFamily="34" charset="0"/>
                <a:cs typeface="Arial" panose="020B0604020202020204" pitchFamily="34" charset="0"/>
              </a:rPr>
              <a:t>projekt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„E-</a:t>
            </a:r>
            <a:r>
              <a:rPr lang="sl-SI" sz="3600" b="1" dirty="0">
                <a:latin typeface="Arial" panose="020B0604020202020204" pitchFamily="34" charset="0"/>
                <a:cs typeface="Arial" panose="020B0604020202020204" pitchFamily="34" charset="0"/>
              </a:rPr>
              <a:t>oskrba na domu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“ </a:t>
            </a:r>
            <a:endParaRPr lang="sl-SI" sz="3600" dirty="0"/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6CDC789B-240D-4915-B060-F3A5619181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680" y="1076960"/>
            <a:ext cx="7305039" cy="546608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l-SI" sz="2000" b="1" dirty="0"/>
              <a:t>Javni </a:t>
            </a:r>
            <a:r>
              <a:rPr lang="sl-SI" sz="2100" b="1" dirty="0"/>
              <a:t>razpis </a:t>
            </a:r>
            <a:r>
              <a:rPr lang="pl-PL" sz="2100" b="1" dirty="0"/>
              <a:t>za izbor operacije »E-oskrba na domu« objavljen 28. 1. 2022</a:t>
            </a:r>
            <a:endParaRPr lang="sl-SI" sz="2100" b="1" dirty="0"/>
          </a:p>
          <a:p>
            <a:pPr marL="0" indent="0">
              <a:buNone/>
            </a:pPr>
            <a:r>
              <a:rPr lang="sl-SI" sz="2000" dirty="0"/>
              <a:t>dostopen na: </a:t>
            </a:r>
            <a:r>
              <a:rPr lang="sl-SI" sz="2000" dirty="0">
                <a:hlinkClick r:id="rId2"/>
              </a:rPr>
              <a:t>https://www.uradni-list.si/glasilo-uradni-list-rs/vsebina/2022001100003/javni-razpis-za-izbor-operacije-e-oskrba-na-domu-st--303-2202231-ob-126322</a:t>
            </a:r>
            <a:endParaRPr lang="sl-SI" sz="2000" dirty="0"/>
          </a:p>
          <a:p>
            <a:pPr marL="0" indent="0">
              <a:buNone/>
            </a:pPr>
            <a:endParaRPr lang="sl-SI" sz="1100" dirty="0"/>
          </a:p>
          <a:p>
            <a:pPr marL="0" indent="0">
              <a:buNone/>
            </a:pPr>
            <a:r>
              <a:rPr lang="sl-SI" sz="2000" dirty="0"/>
              <a:t>Načrtovano število vključenih oseb v prejemanje e-oskrbe v času trajanja projekta: </a:t>
            </a:r>
            <a:r>
              <a:rPr lang="sl-SI" sz="2000" b="1" dirty="0"/>
              <a:t>5.000</a:t>
            </a:r>
          </a:p>
          <a:p>
            <a:pPr marL="0" indent="0">
              <a:buNone/>
            </a:pPr>
            <a:endParaRPr lang="sl-SI" sz="1000" dirty="0"/>
          </a:p>
          <a:p>
            <a:pPr marL="0" indent="0">
              <a:buNone/>
            </a:pPr>
            <a:r>
              <a:rPr lang="sl-SI" sz="2000" dirty="0"/>
              <a:t>Sredstva zagotovljena v okviru virov REACT-EU: </a:t>
            </a:r>
            <a:r>
              <a:rPr lang="sl-SI" sz="2000" b="1" dirty="0"/>
              <a:t>3.000.000,00 EUR</a:t>
            </a:r>
          </a:p>
          <a:p>
            <a:pPr marL="0" indent="0">
              <a:buNone/>
            </a:pPr>
            <a:endParaRPr lang="sl-SI" sz="1000" dirty="0"/>
          </a:p>
          <a:p>
            <a:pPr marL="0" indent="0">
              <a:buNone/>
            </a:pPr>
            <a:r>
              <a:rPr lang="sl-SI" sz="2000" dirty="0"/>
              <a:t>Trajanje projektnih aktivnosti: </a:t>
            </a:r>
            <a:r>
              <a:rPr lang="sl-SI" sz="2000" b="1" dirty="0"/>
              <a:t>April 2022 – September 2023</a:t>
            </a:r>
          </a:p>
          <a:p>
            <a:pPr marL="0" indent="0">
              <a:buNone/>
            </a:pPr>
            <a:endParaRPr lang="sl-SI" sz="1000" b="1" dirty="0"/>
          </a:p>
          <a:p>
            <a:pPr marL="0" indent="0">
              <a:buNone/>
            </a:pPr>
            <a:r>
              <a:rPr lang="sl-SI" sz="2000" dirty="0"/>
              <a:t>Izbrani upravičenec na javnem razpisu/ponudnik e-oskrbe: </a:t>
            </a:r>
            <a:r>
              <a:rPr lang="sl-SI" sz="2000" b="1" dirty="0"/>
              <a:t>Telekom Slovenije, </a:t>
            </a:r>
            <a:r>
              <a:rPr lang="sl-SI" sz="2000" b="1" dirty="0" err="1"/>
              <a:t>d.d</a:t>
            </a:r>
            <a:r>
              <a:rPr lang="sl-SI" sz="2000" b="1" dirty="0"/>
              <a:t>. </a:t>
            </a:r>
            <a:r>
              <a:rPr lang="sl-SI" sz="2000" dirty="0"/>
              <a:t>s </a:t>
            </a:r>
            <a:r>
              <a:rPr lang="sl-SI" sz="2000" dirty="0" err="1"/>
              <a:t>konzorcijskim</a:t>
            </a:r>
            <a:r>
              <a:rPr lang="sl-SI" sz="2000" dirty="0"/>
              <a:t> partnerjem </a:t>
            </a:r>
            <a:r>
              <a:rPr lang="sl-SI" sz="2000" b="1" dirty="0"/>
              <a:t>Zvezo društev upokojencev Slovenije</a:t>
            </a:r>
            <a:endParaRPr lang="sl-SI" sz="2000" dirty="0"/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r>
              <a:rPr lang="sl-SI" sz="2000" dirty="0"/>
              <a:t>Več informacij dostopnih na spletni strani Ministrstva za zdravje: </a:t>
            </a:r>
            <a:r>
              <a:rPr lang="sl-SI" sz="2000" dirty="0">
                <a:hlinkClick r:id="rId3"/>
              </a:rPr>
              <a:t>https://www.gov.si/drzavni-organi/ministrstva/ministrstvo-za-zdravje/o-ministrstvu/direktorat-za-razvoj-zdravstvenega-sistema/sektor-za-dolgotrajno-oskrbo/</a:t>
            </a:r>
            <a:r>
              <a:rPr lang="sl-SI" sz="2000" dirty="0"/>
              <a:t> (pod naslovom „E-oskrba na domu“</a:t>
            </a:r>
          </a:p>
        </p:txBody>
      </p:sp>
      <p:sp>
        <p:nvSpPr>
          <p:cNvPr id="23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42AB5304-E0C4-4955-9CE6-ECA0916A28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0110" t="53657" r="26214" b="10001"/>
          <a:stretch/>
        </p:blipFill>
        <p:spPr>
          <a:xfrm>
            <a:off x="7940923" y="1986363"/>
            <a:ext cx="4251077" cy="3177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70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A186BAAA-F140-4D78-B98B-AE51EB9A4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l-SI" sz="3600" dirty="0">
                <a:latin typeface="Arial" panose="020B0604020202020204" pitchFamily="34" charset="0"/>
                <a:cs typeface="Arial" panose="020B0604020202020204" pitchFamily="34" charset="0"/>
              </a:rPr>
              <a:t>E-oskrba v Sloveniji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24D10B58-C509-466F-A94A-8D8EC4EFA0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265" t="17986" r="18085" b="32046"/>
          <a:stretch/>
        </p:blipFill>
        <p:spPr>
          <a:xfrm>
            <a:off x="5644872" y="1062322"/>
            <a:ext cx="6301140" cy="4090072"/>
          </a:xfrm>
          <a:prstGeom prst="rect">
            <a:avLst/>
          </a:prstGeom>
        </p:spPr>
      </p:pic>
      <p:sp>
        <p:nvSpPr>
          <p:cNvPr id="13" name="PoljeZBesedilom 12">
            <a:extLst>
              <a:ext uri="{FF2B5EF4-FFF2-40B4-BE49-F238E27FC236}">
                <a16:creationId xmlns:a16="http://schemas.microsoft.com/office/drawing/2014/main" id="{8B219568-0DE7-4C4A-9561-AB400E9499EA}"/>
              </a:ext>
            </a:extLst>
          </p:cNvPr>
          <p:cNvSpPr txBox="1"/>
          <p:nvPr/>
        </p:nvSpPr>
        <p:spPr>
          <a:xfrm rot="16200000">
            <a:off x="9376625" y="3966140"/>
            <a:ext cx="55067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l-SI" sz="1200" dirty="0" err="1"/>
              <a:t>Source</a:t>
            </a:r>
            <a:r>
              <a:rPr lang="sl-SI" sz="1200" dirty="0"/>
              <a:t>: ITC </a:t>
            </a:r>
            <a:r>
              <a:rPr lang="sl-SI" sz="1200" dirty="0" err="1"/>
              <a:t>and</a:t>
            </a:r>
            <a:r>
              <a:rPr lang="sl-SI" sz="1200" dirty="0"/>
              <a:t> </a:t>
            </a:r>
            <a:r>
              <a:rPr lang="sl-SI" sz="1200" dirty="0" err="1"/>
              <a:t>Ageing</a:t>
            </a:r>
            <a:r>
              <a:rPr lang="sl-SI" sz="1200" dirty="0"/>
              <a:t>. </a:t>
            </a:r>
            <a:r>
              <a:rPr lang="sl-SI" sz="1200" dirty="0" err="1"/>
              <a:t>European</a:t>
            </a:r>
            <a:r>
              <a:rPr lang="sl-SI" sz="1200" dirty="0"/>
              <a:t> </a:t>
            </a:r>
            <a:r>
              <a:rPr lang="sl-SI" sz="1200" dirty="0" err="1"/>
              <a:t>Study</a:t>
            </a:r>
            <a:r>
              <a:rPr lang="sl-SI" sz="1200" dirty="0"/>
              <a:t> on </a:t>
            </a:r>
            <a:r>
              <a:rPr lang="sl-SI" sz="1200" dirty="0" err="1"/>
              <a:t>Users</a:t>
            </a:r>
            <a:r>
              <a:rPr lang="sl-SI" sz="1200" dirty="0"/>
              <a:t>, </a:t>
            </a:r>
            <a:r>
              <a:rPr lang="sl-SI" sz="1200" dirty="0" err="1"/>
              <a:t>Markets</a:t>
            </a:r>
            <a:r>
              <a:rPr lang="sl-SI" sz="1200" dirty="0"/>
              <a:t> </a:t>
            </a:r>
            <a:r>
              <a:rPr lang="sl-SI" sz="1200" dirty="0" err="1"/>
              <a:t>and</a:t>
            </a:r>
            <a:r>
              <a:rPr lang="sl-SI" sz="1200" dirty="0"/>
              <a:t> Technologies, 2010. </a:t>
            </a:r>
          </a:p>
        </p:txBody>
      </p:sp>
      <p:sp>
        <p:nvSpPr>
          <p:cNvPr id="15" name="PoljeZBesedilom 14">
            <a:extLst>
              <a:ext uri="{FF2B5EF4-FFF2-40B4-BE49-F238E27FC236}">
                <a16:creationId xmlns:a16="http://schemas.microsoft.com/office/drawing/2014/main" id="{C8C1EB30-5F34-4B40-88CA-07A4E9B14DC0}"/>
              </a:ext>
            </a:extLst>
          </p:cNvPr>
          <p:cNvSpPr txBox="1"/>
          <p:nvPr/>
        </p:nvSpPr>
        <p:spPr>
          <a:xfrm>
            <a:off x="504700" y="1306967"/>
            <a:ext cx="4635473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</a:rPr>
              <a:t>Delež oseb, ki uporabljajo storitve s področja e-oskrbe je nizek.</a:t>
            </a:r>
          </a:p>
          <a:p>
            <a:pPr marL="342900" indent="-342900">
              <a:buFontTx/>
              <a:buChar char="-"/>
            </a:pPr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</a:rPr>
              <a:t>E-oskrba še ni financirana iz javnih virov (slabša dosegljivost zlasti za osebe s slabšim ekonomskim standardom).</a:t>
            </a:r>
          </a:p>
        </p:txBody>
      </p:sp>
      <p:sp>
        <p:nvSpPr>
          <p:cNvPr id="17" name="PoljeZBesedilom 16">
            <a:extLst>
              <a:ext uri="{FF2B5EF4-FFF2-40B4-BE49-F238E27FC236}">
                <a16:creationId xmlns:a16="http://schemas.microsoft.com/office/drawing/2014/main" id="{0D691BAF-1B22-45D1-9697-A3622A37599D}"/>
              </a:ext>
            </a:extLst>
          </p:cNvPr>
          <p:cNvSpPr txBox="1"/>
          <p:nvPr/>
        </p:nvSpPr>
        <p:spPr>
          <a:xfrm>
            <a:off x="643467" y="4092535"/>
            <a:ext cx="4635473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</a:rPr>
              <a:t>V okviru projekta „E-oskrba na domu“ financiranega s sredstvi REACT-EU bo v času trajanja projekta e-oskrba dosegljiva </a:t>
            </a:r>
            <a:r>
              <a:rPr lang="sl-SI" sz="2000" b="1" dirty="0">
                <a:latin typeface="Arial" panose="020B0604020202020204" pitchFamily="34" charset="0"/>
                <a:cs typeface="Arial" panose="020B0604020202020204" pitchFamily="34" charset="0"/>
              </a:rPr>
              <a:t>5.000 upravičenim osebam.</a:t>
            </a:r>
          </a:p>
        </p:txBody>
      </p:sp>
      <p:sp>
        <p:nvSpPr>
          <p:cNvPr id="7" name="Puščica: dol 6">
            <a:extLst>
              <a:ext uri="{FF2B5EF4-FFF2-40B4-BE49-F238E27FC236}">
                <a16:creationId xmlns:a16="http://schemas.microsoft.com/office/drawing/2014/main" id="{7442A432-EDF2-43B2-A581-08D268B77C92}"/>
              </a:ext>
            </a:extLst>
          </p:cNvPr>
          <p:cNvSpPr/>
          <p:nvPr/>
        </p:nvSpPr>
        <p:spPr>
          <a:xfrm>
            <a:off x="2737683" y="3342171"/>
            <a:ext cx="223520" cy="7128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9" name="PoljeZBesedilom 18">
            <a:extLst>
              <a:ext uri="{FF2B5EF4-FFF2-40B4-BE49-F238E27FC236}">
                <a16:creationId xmlns:a16="http://schemas.microsoft.com/office/drawing/2014/main" id="{4A69621B-D14D-49B4-9E22-D8805FE8FD5A}"/>
              </a:ext>
            </a:extLst>
          </p:cNvPr>
          <p:cNvSpPr txBox="1"/>
          <p:nvPr/>
        </p:nvSpPr>
        <p:spPr>
          <a:xfrm>
            <a:off x="4818186" y="5588599"/>
            <a:ext cx="463547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</a:rPr>
              <a:t>Z letom 2024 bo e-oskrba del pravic, ki izhajajo iz </a:t>
            </a:r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Zakona o dolgotrajni oskrbi</a:t>
            </a:r>
            <a:r>
              <a:rPr lang="sl-SI" sz="2000" dirty="0">
                <a:latin typeface="Arial" panose="020B0604020202020204" pitchFamily="34" charset="0"/>
                <a:cs typeface="Arial" panose="020B0604020202020204" pitchFamily="34" charset="0"/>
              </a:rPr>
              <a:t>, financirana iz javnih virov.</a:t>
            </a:r>
            <a:endParaRPr lang="sl-SI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Puščica: upognjeno gor 8">
            <a:extLst>
              <a:ext uri="{FF2B5EF4-FFF2-40B4-BE49-F238E27FC236}">
                <a16:creationId xmlns:a16="http://schemas.microsoft.com/office/drawing/2014/main" id="{3F85DF6A-751E-423F-80E9-69FB32C25932}"/>
              </a:ext>
            </a:extLst>
          </p:cNvPr>
          <p:cNvSpPr/>
          <p:nvPr/>
        </p:nvSpPr>
        <p:spPr>
          <a:xfrm rot="5400000">
            <a:off x="2849443" y="5921155"/>
            <a:ext cx="574477" cy="39369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45302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1190</TotalTime>
  <Words>1235</Words>
  <Application>Microsoft Office PowerPoint</Application>
  <PresentationFormat>Širokozaslonsko</PresentationFormat>
  <Paragraphs>169</Paragraphs>
  <Slides>18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5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18</vt:i4>
      </vt:variant>
    </vt:vector>
  </HeadingPairs>
  <TitlesOfParts>
    <vt:vector size="24" baseType="lpstr">
      <vt:lpstr>arial</vt:lpstr>
      <vt:lpstr>arial</vt:lpstr>
      <vt:lpstr>Calibri</vt:lpstr>
      <vt:lpstr>Calibri Light</vt:lpstr>
      <vt:lpstr>Wingdings</vt:lpstr>
      <vt:lpstr>Officeova tema</vt:lpstr>
      <vt:lpstr>REACT EU – projekti zdravstva in dolgotrajne oskrbe</vt:lpstr>
      <vt:lpstr>PowerPointova predstavitev</vt:lpstr>
      <vt:lpstr>PowerPointova predstavitev</vt:lpstr>
      <vt:lpstr>Pregled sofinanciranih pred in po epidemiji </vt:lpstr>
      <vt:lpstr>REACT – EU </vt:lpstr>
      <vt:lpstr>E-oskrba na domu</vt:lpstr>
      <vt:lpstr>PowerPointova predstavitev</vt:lpstr>
      <vt:lpstr>Pilot projekt „E-oskrba na domu“ </vt:lpstr>
      <vt:lpstr>E-oskrba v Sloveniji</vt:lpstr>
      <vt:lpstr>Osebe, upravičene do e-oskrbe v skladu z Javnim razpisom za izbor operacije »E-oskrba na domu«</vt:lpstr>
      <vt:lpstr>Število upravičencev do e-oskrbe</vt:lpstr>
      <vt:lpstr>Uporabniki po spolu</vt:lpstr>
      <vt:lpstr>Uporabniki po regijah na dan 30. april 2022</vt:lpstr>
      <vt:lpstr>Podatki, ki se bodo zbirali v okviru projekta „E-oskrba na domu“ </vt:lpstr>
      <vt:lpstr>COVID19 - Oddelek za pljučne bolezni UKC Maribor </vt:lpstr>
      <vt:lpstr>PowerPointova predstavitev</vt:lpstr>
      <vt:lpstr>Časovna in finančna izvedba projekta</vt:lpstr>
      <vt:lpstr>Hvala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Klavdija Kobal Straus</dc:creator>
  <cp:lastModifiedBy>Mojca Presečnik</cp:lastModifiedBy>
  <cp:revision>36</cp:revision>
  <dcterms:created xsi:type="dcterms:W3CDTF">2022-05-14T17:58:10Z</dcterms:created>
  <dcterms:modified xsi:type="dcterms:W3CDTF">2022-05-16T10:53:13Z</dcterms:modified>
</cp:coreProperties>
</file>