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60" r:id="rId2"/>
    <p:sldId id="269" r:id="rId3"/>
    <p:sldId id="270" r:id="rId4"/>
    <p:sldId id="271" r:id="rId5"/>
    <p:sldId id="284" r:id="rId6"/>
    <p:sldId id="285" r:id="rId7"/>
    <p:sldId id="27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5" userDrawn="1">
          <p15:clr>
            <a:srgbClr val="A4A3A4"/>
          </p15:clr>
        </p15:guide>
        <p15:guide id="3" orient="horz" pos="958" userDrawn="1">
          <p15:clr>
            <a:srgbClr val="A4A3A4"/>
          </p15:clr>
        </p15:guide>
        <p15:guide id="4" pos="2980" userDrawn="1">
          <p15:clr>
            <a:srgbClr val="A4A3A4"/>
          </p15:clr>
        </p15:guide>
        <p15:guide id="5" orient="horz" pos="25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5" autoAdjust="0"/>
    <p:restoredTop sz="94343" autoAdjust="0"/>
  </p:normalViewPr>
  <p:slideViewPr>
    <p:cSldViewPr snapToGrid="0">
      <p:cViewPr varScale="1">
        <p:scale>
          <a:sx n="105" d="100"/>
          <a:sy n="105" d="100"/>
        </p:scale>
        <p:origin x="1068" y="102"/>
      </p:cViewPr>
      <p:guideLst>
        <p:guide orient="horz" pos="2160"/>
        <p:guide pos="385"/>
        <p:guide orient="horz" pos="958"/>
        <p:guide pos="2980"/>
        <p:guide orient="horz" pos="255"/>
      </p:guideLst>
    </p:cSldViewPr>
  </p:slideViewPr>
  <p:outlineViewPr>
    <p:cViewPr>
      <p:scale>
        <a:sx n="33" d="100"/>
        <a:sy n="33" d="100"/>
      </p:scale>
      <p:origin x="0" y="-324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801A8-77A0-47B1-9232-AE489EA02B59}" type="datetimeFigureOut">
              <a:rPr lang="sl-SI" smtClean="0"/>
              <a:t>13.05.2022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C2174-E29A-4FD9-ACE1-F2C0F58EFF3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90720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13.05.2022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81481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13.05.2022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74765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13.05.2022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96276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13.05.2022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9705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13.05.2022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57388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13.05.2022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55570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13.05.2022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102376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13.05.2022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229658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13.05.2022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02997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13.05.2022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73806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13.05.2022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983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13.05.2022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41238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13.05.2022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90546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13.05.2022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88303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13.05.2022</a:t>
            </a:fld>
            <a:endParaRPr lang="sl-S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83847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13.05.2022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9555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13.05.2022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90396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D8AB69F-5033-4361-8D22-68BACFFEBFF3}" type="datetimeFigureOut">
              <a:rPr lang="sl-SI" smtClean="0"/>
              <a:t>13.05.2022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099114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Naslov 1">
            <a:extLst>
              <a:ext uri="{FF2B5EF4-FFF2-40B4-BE49-F238E27FC236}">
                <a16:creationId xmlns:a16="http://schemas.microsoft.com/office/drawing/2014/main" id="{3A1703E5-82E6-4A33-A74C-6403ED346C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984248"/>
            <a:ext cx="7772400" cy="1938953"/>
          </a:xfrm>
        </p:spPr>
        <p:txBody>
          <a:bodyPr>
            <a:normAutofit fontScale="90000"/>
          </a:bodyPr>
          <a:lstStyle/>
          <a:p>
            <a:pPr algn="ctr"/>
            <a:r>
              <a:rPr lang="sl-SI" sz="3600" b="1" cap="none" dirty="0" smtClean="0">
                <a:latin typeface="+mn-lt"/>
                <a:ea typeface="+mn-ea"/>
                <a:cs typeface="+mn-cs"/>
              </a:rPr>
              <a:t>MAKROREGIONALNE STRATEGIJE EU</a:t>
            </a:r>
            <a:r>
              <a:rPr lang="sl-SI" sz="3600" b="1" cap="none" dirty="0">
                <a:latin typeface="+mn-lt"/>
                <a:ea typeface="+mn-ea"/>
                <a:cs typeface="+mn-cs"/>
              </a:rPr>
              <a:t/>
            </a:r>
            <a:br>
              <a:rPr lang="sl-SI" sz="3600" b="1" cap="none" dirty="0">
                <a:latin typeface="+mn-lt"/>
                <a:ea typeface="+mn-ea"/>
                <a:cs typeface="+mn-cs"/>
              </a:rPr>
            </a:br>
            <a:r>
              <a:rPr lang="sl-SI" sz="3600" b="1" cap="none" dirty="0">
                <a:latin typeface="+mn-lt"/>
                <a:ea typeface="+mn-ea"/>
                <a:cs typeface="+mn-cs"/>
              </a:rPr>
              <a:t/>
            </a:r>
            <a:br>
              <a:rPr lang="sl-SI" sz="3600" b="1" cap="none" dirty="0">
                <a:latin typeface="+mn-lt"/>
                <a:ea typeface="+mn-ea"/>
                <a:cs typeface="+mn-cs"/>
              </a:rPr>
            </a:br>
            <a:r>
              <a:rPr lang="sl-SI" sz="2400" b="1" cap="none" dirty="0">
                <a:latin typeface="+mn-lt"/>
                <a:ea typeface="+mn-ea"/>
                <a:cs typeface="+mn-cs"/>
              </a:rPr>
              <a:t>Odbor za spremljanje, maj </a:t>
            </a:r>
            <a:r>
              <a:rPr lang="sl-SI" sz="2400" b="1" cap="none" dirty="0" smtClean="0">
                <a:latin typeface="+mn-lt"/>
                <a:ea typeface="+mn-ea"/>
                <a:cs typeface="+mn-cs"/>
              </a:rPr>
              <a:t>2022</a:t>
            </a:r>
            <a:endParaRPr lang="sl-SI" sz="2400" b="1" cap="none" dirty="0">
              <a:latin typeface="+mn-lt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332825"/>
            <a:ext cx="6858000" cy="810793"/>
          </a:xfrm>
        </p:spPr>
        <p:txBody>
          <a:bodyPr>
            <a:normAutofit lnSpcReduction="10000"/>
          </a:bodyPr>
          <a:lstStyle/>
          <a:p>
            <a:pPr algn="ctr"/>
            <a:r>
              <a:rPr lang="sl-SI" noProof="0" dirty="0">
                <a:solidFill>
                  <a:schemeClr val="tx1"/>
                </a:solidFill>
              </a:rPr>
              <a:t>Ministrstvo za zunanje zadeve</a:t>
            </a:r>
          </a:p>
          <a:p>
            <a:pPr algn="ctr"/>
            <a:r>
              <a:rPr lang="sl-SI" noProof="0" dirty="0">
                <a:solidFill>
                  <a:schemeClr val="tx1"/>
                </a:solidFill>
              </a:rPr>
              <a:t>Nacionalna koordinacija </a:t>
            </a:r>
            <a:r>
              <a:rPr lang="sl-SI" noProof="0" dirty="0" err="1">
                <a:solidFill>
                  <a:schemeClr val="tx1"/>
                </a:solidFill>
              </a:rPr>
              <a:t>makroregionalnih</a:t>
            </a:r>
            <a:r>
              <a:rPr lang="sl-SI" noProof="0" dirty="0">
                <a:solidFill>
                  <a:schemeClr val="tx1"/>
                </a:solidFill>
              </a:rPr>
              <a:t> </a:t>
            </a:r>
            <a:r>
              <a:rPr lang="sl-SI" noProof="0" dirty="0" smtClean="0">
                <a:solidFill>
                  <a:schemeClr val="tx1"/>
                </a:solidFill>
              </a:rPr>
              <a:t>strategij</a:t>
            </a:r>
            <a:endParaRPr lang="sl-SI" noProof="0" dirty="0">
              <a:solidFill>
                <a:schemeClr val="tx1"/>
              </a:solidFill>
            </a:endParaRPr>
          </a:p>
        </p:txBody>
      </p:sp>
      <p:sp>
        <p:nvSpPr>
          <p:cNvPr id="2" name="Ograda vsebine 2">
            <a:extLst>
              <a:ext uri="{FF2B5EF4-FFF2-40B4-BE49-F238E27FC236}">
                <a16:creationId xmlns:a16="http://schemas.microsoft.com/office/drawing/2014/main" id="{2949C567-C98A-46AF-8AD3-6769FAD300B0}"/>
              </a:ext>
            </a:extLst>
          </p:cNvPr>
          <p:cNvSpPr txBox="1">
            <a:spLocks/>
          </p:cNvSpPr>
          <p:nvPr/>
        </p:nvSpPr>
        <p:spPr>
          <a:xfrm>
            <a:off x="480846" y="2226779"/>
            <a:ext cx="8336583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sl-SI" sz="5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oljeZBesedilom 12">
            <a:extLst>
              <a:ext uri="{FF2B5EF4-FFF2-40B4-BE49-F238E27FC236}">
                <a16:creationId xmlns:a16="http://schemas.microsoft.com/office/drawing/2014/main" id="{8C7082F4-4FDB-4961-A5F6-D0FE776D6190}"/>
              </a:ext>
            </a:extLst>
          </p:cNvPr>
          <p:cNvSpPr txBox="1"/>
          <p:nvPr/>
        </p:nvSpPr>
        <p:spPr>
          <a:xfrm>
            <a:off x="6748224" y="6281176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412" y="598132"/>
            <a:ext cx="1765475" cy="9617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8225" y="637452"/>
            <a:ext cx="1386126" cy="9224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04" y="679050"/>
            <a:ext cx="2381083" cy="88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6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Ograda vsebine 2">
            <a:extLst>
              <a:ext uri="{FF2B5EF4-FFF2-40B4-BE49-F238E27FC236}">
                <a16:creationId xmlns:a16="http://schemas.microsoft.com/office/drawing/2014/main" id="{2949C567-C98A-46AF-8AD3-6769FAD300B0}"/>
              </a:ext>
            </a:extLst>
          </p:cNvPr>
          <p:cNvSpPr txBox="1">
            <a:spLocks/>
          </p:cNvSpPr>
          <p:nvPr/>
        </p:nvSpPr>
        <p:spPr>
          <a:xfrm>
            <a:off x="480846" y="2226779"/>
            <a:ext cx="8336583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sl-SI" sz="5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oljeZBesedilom 12">
            <a:extLst>
              <a:ext uri="{FF2B5EF4-FFF2-40B4-BE49-F238E27FC236}">
                <a16:creationId xmlns:a16="http://schemas.microsoft.com/office/drawing/2014/main" id="{8C7082F4-4FDB-4961-A5F6-D0FE776D6190}"/>
              </a:ext>
            </a:extLst>
          </p:cNvPr>
          <p:cNvSpPr txBox="1"/>
          <p:nvPr/>
        </p:nvSpPr>
        <p:spPr>
          <a:xfrm>
            <a:off x="6748224" y="6281176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Content Placeholder 7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815660" y="337534"/>
            <a:ext cx="3124200" cy="46053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255" y="4276113"/>
            <a:ext cx="2018938" cy="1343511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 rot="10384871">
            <a:off x="5466954" y="3109139"/>
            <a:ext cx="1781174" cy="495300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>
              <a:solidFill>
                <a:srgbClr val="FF0000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 rot="20577675">
            <a:off x="1256345" y="3584664"/>
            <a:ext cx="1781174" cy="4953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17" name="Right Arrow 16"/>
          <p:cNvSpPr/>
          <p:nvPr/>
        </p:nvSpPr>
        <p:spPr>
          <a:xfrm rot="15148515">
            <a:off x="4033339" y="5006226"/>
            <a:ext cx="1781174" cy="4953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254" y="5301065"/>
            <a:ext cx="2204871" cy="120107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364" y="2065049"/>
            <a:ext cx="2381083" cy="88617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28600" y="497777"/>
            <a:ext cx="26289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b="1" dirty="0"/>
              <a:t>Slovenija </a:t>
            </a:r>
          </a:p>
          <a:p>
            <a:r>
              <a:rPr lang="sl-SI" sz="2000" b="1" dirty="0"/>
              <a:t>je s svojim </a:t>
            </a:r>
          </a:p>
          <a:p>
            <a:r>
              <a:rPr lang="sl-SI" sz="2000" b="1" dirty="0"/>
              <a:t>celotnim ozemljem vključena v </a:t>
            </a:r>
          </a:p>
          <a:p>
            <a:r>
              <a:rPr lang="sl-SI" sz="2000" b="1" dirty="0"/>
              <a:t>tri od štirih MRS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84402" y="3429000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/>
              <a:t>Alpsko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489852" y="1608021"/>
            <a:ext cx="1563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sl-SI" b="1" dirty="0"/>
              <a:t>Podonavsko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070310" y="4893997"/>
            <a:ext cx="2170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sl-SI" b="1" dirty="0"/>
              <a:t>Jadransko-jonsko</a:t>
            </a:r>
          </a:p>
        </p:txBody>
      </p:sp>
    </p:spTree>
    <p:extLst>
      <p:ext uri="{BB962C8B-B14F-4D97-AF65-F5344CB8AC3E}">
        <p14:creationId xmlns:p14="http://schemas.microsoft.com/office/powerpoint/2010/main" val="53100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8049" y="1844627"/>
            <a:ext cx="7442200" cy="4190413"/>
          </a:xfrm>
        </p:spPr>
        <p:txBody>
          <a:bodyPr>
            <a:noAutofit/>
          </a:bodyPr>
          <a:lstStyle/>
          <a:p>
            <a:pPr algn="ctr"/>
            <a:r>
              <a:rPr lang="sl-SI" sz="2400" b="1" noProof="0" dirty="0" smtClean="0">
                <a:solidFill>
                  <a:schemeClr val="tx1"/>
                </a:solidFill>
              </a:rPr>
              <a:t>KLJUČNE AKTIVNOSTI V OKVIRU EU MRS</a:t>
            </a:r>
          </a:p>
          <a:p>
            <a:pPr algn="ctr"/>
            <a:endParaRPr lang="sl-SI" sz="2400" b="1" noProof="0" dirty="0">
              <a:solidFill>
                <a:schemeClr val="accent2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l-SI" sz="1800" b="1" noProof="0" dirty="0" smtClean="0">
                <a:solidFill>
                  <a:schemeClr val="tx1"/>
                </a:solidFill>
              </a:rPr>
              <a:t>Vzpostavljanje podpornih struktur za izvajanje EU MRS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l-SI" sz="1800" b="1" dirty="0" smtClean="0">
                <a:solidFill>
                  <a:schemeClr val="tx1"/>
                </a:solidFill>
              </a:rPr>
              <a:t>Vključevanje mladih v aktivnosti EU MRS (vzpostavitev Sveta mladih v EUSALP in EUSDR)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l-SI" sz="1800" b="1" noProof="0" dirty="0" smtClean="0">
                <a:solidFill>
                  <a:schemeClr val="tx1"/>
                </a:solidFill>
              </a:rPr>
              <a:t>Nadaljevanje procesa umeščanja vsebinskih prioritet v programske dokumente (</a:t>
            </a:r>
            <a:r>
              <a:rPr lang="sl-SI" sz="1800" b="1" noProof="0" dirty="0" err="1" smtClean="0">
                <a:solidFill>
                  <a:schemeClr val="tx1"/>
                </a:solidFill>
              </a:rPr>
              <a:t>embedding</a:t>
            </a:r>
            <a:r>
              <a:rPr lang="sl-SI" sz="1800" b="1" dirty="0" smtClean="0">
                <a:solidFill>
                  <a:schemeClr val="tx1"/>
                </a:solidFill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l-SI" sz="1800" b="1" noProof="0" dirty="0" smtClean="0">
                <a:solidFill>
                  <a:schemeClr val="tx1"/>
                </a:solidFill>
              </a:rPr>
              <a:t>Prenos izkušenj in dobrih praks med različnimi EU MRS (Teden sredozemske obale in </a:t>
            </a:r>
            <a:r>
              <a:rPr lang="sl-SI" sz="1800" b="1" noProof="0" dirty="0" err="1" smtClean="0">
                <a:solidFill>
                  <a:schemeClr val="tx1"/>
                </a:solidFill>
              </a:rPr>
              <a:t>makroregionalnih</a:t>
            </a:r>
            <a:r>
              <a:rPr lang="sl-SI" sz="1800" b="1" noProof="0" dirty="0" smtClean="0">
                <a:solidFill>
                  <a:schemeClr val="tx1"/>
                </a:solidFill>
              </a:rPr>
              <a:t> vsebin)</a:t>
            </a:r>
            <a:endParaRPr lang="sl-SI" sz="1800" b="1" noProof="0" dirty="0">
              <a:solidFill>
                <a:schemeClr val="tx1"/>
              </a:solidFill>
            </a:endParaRPr>
          </a:p>
          <a:p>
            <a:endParaRPr lang="sl-SI" sz="1600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sl-SI" sz="1200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sl-SI" sz="1200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sl-SI" sz="1200" b="1" noProof="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sl-SI" sz="1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Ograda vsebine 2">
            <a:extLst>
              <a:ext uri="{FF2B5EF4-FFF2-40B4-BE49-F238E27FC236}">
                <a16:creationId xmlns:a16="http://schemas.microsoft.com/office/drawing/2014/main" id="{2949C567-C98A-46AF-8AD3-6769FAD300B0}"/>
              </a:ext>
            </a:extLst>
          </p:cNvPr>
          <p:cNvSpPr txBox="1">
            <a:spLocks/>
          </p:cNvSpPr>
          <p:nvPr/>
        </p:nvSpPr>
        <p:spPr>
          <a:xfrm>
            <a:off x="-895295" y="2366479"/>
            <a:ext cx="8336583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sl-SI" sz="5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oljeZBesedilom 12">
            <a:extLst>
              <a:ext uri="{FF2B5EF4-FFF2-40B4-BE49-F238E27FC236}">
                <a16:creationId xmlns:a16="http://schemas.microsoft.com/office/drawing/2014/main" id="{8C7082F4-4FDB-4961-A5F6-D0FE776D6190}"/>
              </a:ext>
            </a:extLst>
          </p:cNvPr>
          <p:cNvSpPr txBox="1"/>
          <p:nvPr/>
        </p:nvSpPr>
        <p:spPr>
          <a:xfrm>
            <a:off x="6748224" y="6281176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412" y="598132"/>
            <a:ext cx="1765475" cy="9617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8225" y="637452"/>
            <a:ext cx="1386126" cy="9224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04" y="679050"/>
            <a:ext cx="2381083" cy="88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875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599" y="1579187"/>
            <a:ext cx="6858000" cy="810793"/>
          </a:xfrm>
        </p:spPr>
        <p:txBody>
          <a:bodyPr>
            <a:normAutofit lnSpcReduction="10000"/>
          </a:bodyPr>
          <a:lstStyle/>
          <a:p>
            <a:pPr algn="ctr"/>
            <a:r>
              <a:rPr lang="sl-SI" sz="2400" b="1" dirty="0" smtClean="0">
                <a:solidFill>
                  <a:schemeClr val="tx1"/>
                </a:solidFill>
              </a:rPr>
              <a:t>UMEŠČANJE VSEBINSKIH PRIORITET V PROGRAMSKE DOKUMENTE – EUSDR</a:t>
            </a:r>
            <a:endParaRPr lang="sl-SI" sz="2400" b="1" dirty="0">
              <a:solidFill>
                <a:schemeClr val="tx1"/>
              </a:solidFill>
            </a:endParaRPr>
          </a:p>
        </p:txBody>
      </p:sp>
      <p:sp>
        <p:nvSpPr>
          <p:cNvPr id="2" name="Ograda vsebine 2">
            <a:extLst>
              <a:ext uri="{FF2B5EF4-FFF2-40B4-BE49-F238E27FC236}">
                <a16:creationId xmlns:a16="http://schemas.microsoft.com/office/drawing/2014/main" id="{2949C567-C98A-46AF-8AD3-6769FAD300B0}"/>
              </a:ext>
            </a:extLst>
          </p:cNvPr>
          <p:cNvSpPr txBox="1">
            <a:spLocks/>
          </p:cNvSpPr>
          <p:nvPr/>
        </p:nvSpPr>
        <p:spPr>
          <a:xfrm>
            <a:off x="542924" y="2232150"/>
            <a:ext cx="8336583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sl-SI" sz="5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oljeZBesedilom 12">
            <a:extLst>
              <a:ext uri="{FF2B5EF4-FFF2-40B4-BE49-F238E27FC236}">
                <a16:creationId xmlns:a16="http://schemas.microsoft.com/office/drawing/2014/main" id="{8C7082F4-4FDB-4961-A5F6-D0FE776D6190}"/>
              </a:ext>
            </a:extLst>
          </p:cNvPr>
          <p:cNvSpPr txBox="1"/>
          <p:nvPr/>
        </p:nvSpPr>
        <p:spPr>
          <a:xfrm>
            <a:off x="6748224" y="6281176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862" y="206392"/>
            <a:ext cx="1765475" cy="9617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6393" y="276987"/>
            <a:ext cx="1386126" cy="9224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4" y="313213"/>
            <a:ext cx="2381083" cy="8861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7082" y="2610118"/>
            <a:ext cx="821242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b="1" dirty="0" smtClean="0"/>
              <a:t>Določitev 36 prioritetnih vsebin za umeščanje v programske dokumente </a:t>
            </a:r>
            <a:r>
              <a:rPr lang="sl-SI" b="1" dirty="0" smtClean="0"/>
              <a:t>2021-2027</a:t>
            </a:r>
          </a:p>
          <a:p>
            <a:endParaRPr lang="sl-SI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b="1" dirty="0" smtClean="0"/>
              <a:t>Vzpostavitev mreže organov upravljanja ERDF/CF in </a:t>
            </a:r>
            <a:r>
              <a:rPr lang="sl-SI" b="1" dirty="0" smtClean="0"/>
              <a:t>IPA/NDICI</a:t>
            </a:r>
          </a:p>
          <a:p>
            <a:endParaRPr lang="sl-SI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b="1" dirty="0" smtClean="0"/>
              <a:t>"</a:t>
            </a:r>
            <a:r>
              <a:rPr lang="sl-SI" b="1" dirty="0" err="1" smtClean="0"/>
              <a:t>Mapping</a:t>
            </a:r>
            <a:r>
              <a:rPr lang="sl-SI" b="1" dirty="0" smtClean="0"/>
              <a:t>" ciljev (SO) vseh programov znotraj EUSDR (ERDF/CF in IPA/NDICI) ter njihovo ujemanje z 36 prioritetnimi vsebinami </a:t>
            </a:r>
            <a:r>
              <a:rPr lang="sl-SI" b="1" dirty="0" smtClean="0"/>
              <a:t>EUSDR</a:t>
            </a:r>
          </a:p>
          <a:p>
            <a:endParaRPr lang="sl-SI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b="1" dirty="0" smtClean="0"/>
              <a:t>Na ciljih kjer je ujemanje največje se predvidevajo tematske delavnice z organi upravljanja in izvajalci EUSDR. </a:t>
            </a:r>
            <a:endParaRPr lang="sl-SI" b="1" dirty="0"/>
          </a:p>
          <a:p>
            <a:endParaRPr lang="sl-SI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621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8462" y="1528194"/>
            <a:ext cx="6858000" cy="810793"/>
          </a:xfrm>
        </p:spPr>
        <p:txBody>
          <a:bodyPr>
            <a:normAutofit lnSpcReduction="10000"/>
          </a:bodyPr>
          <a:lstStyle/>
          <a:p>
            <a:pPr algn="ctr"/>
            <a:r>
              <a:rPr lang="sl-SI" sz="2400" b="1" dirty="0" smtClean="0">
                <a:solidFill>
                  <a:schemeClr val="tx1"/>
                </a:solidFill>
              </a:rPr>
              <a:t>UMEŠČANJE VSEBINSKIH PRIORITET V PROGRAMSKE DOKUMENTE – </a:t>
            </a:r>
            <a:r>
              <a:rPr lang="sl-SI" sz="2400" b="1" dirty="0" smtClean="0">
                <a:solidFill>
                  <a:schemeClr val="tx1"/>
                </a:solidFill>
              </a:rPr>
              <a:t>EUSALP</a:t>
            </a:r>
            <a:endParaRPr lang="sl-SI" sz="2400" b="1" dirty="0">
              <a:solidFill>
                <a:schemeClr val="tx1"/>
              </a:solidFill>
            </a:endParaRPr>
          </a:p>
        </p:txBody>
      </p:sp>
      <p:sp>
        <p:nvSpPr>
          <p:cNvPr id="2" name="Ograda vsebine 2">
            <a:extLst>
              <a:ext uri="{FF2B5EF4-FFF2-40B4-BE49-F238E27FC236}">
                <a16:creationId xmlns:a16="http://schemas.microsoft.com/office/drawing/2014/main" id="{2949C567-C98A-46AF-8AD3-6769FAD300B0}"/>
              </a:ext>
            </a:extLst>
          </p:cNvPr>
          <p:cNvSpPr txBox="1">
            <a:spLocks/>
          </p:cNvSpPr>
          <p:nvPr/>
        </p:nvSpPr>
        <p:spPr>
          <a:xfrm>
            <a:off x="542924" y="2232150"/>
            <a:ext cx="8336583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sl-SI" sz="5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oljeZBesedilom 12">
            <a:extLst>
              <a:ext uri="{FF2B5EF4-FFF2-40B4-BE49-F238E27FC236}">
                <a16:creationId xmlns:a16="http://schemas.microsoft.com/office/drawing/2014/main" id="{8C7082F4-4FDB-4961-A5F6-D0FE776D6190}"/>
              </a:ext>
            </a:extLst>
          </p:cNvPr>
          <p:cNvSpPr txBox="1"/>
          <p:nvPr/>
        </p:nvSpPr>
        <p:spPr>
          <a:xfrm>
            <a:off x="6748224" y="6281176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725" y="309228"/>
            <a:ext cx="1765475" cy="9617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8224" y="305767"/>
            <a:ext cx="1386126" cy="9224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04" y="305767"/>
            <a:ext cx="2381083" cy="8861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5004" y="2338987"/>
            <a:ext cx="8212425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1600" b="1" dirty="0" smtClean="0"/>
              <a:t>Vzpostavljeni t. i. "EUSALP </a:t>
            </a:r>
            <a:r>
              <a:rPr lang="sl-SI" sz="1600" b="1" dirty="0" err="1" smtClean="0"/>
              <a:t>Financial</a:t>
            </a:r>
            <a:r>
              <a:rPr lang="sl-SI" sz="1600" b="1" dirty="0" smtClean="0"/>
              <a:t> </a:t>
            </a:r>
            <a:r>
              <a:rPr lang="sl-SI" sz="1600" b="1" dirty="0" err="1" smtClean="0"/>
              <a:t>Dialogue</a:t>
            </a:r>
            <a:r>
              <a:rPr lang="sl-SI" sz="1600" b="1" dirty="0" smtClean="0"/>
              <a:t> </a:t>
            </a:r>
            <a:r>
              <a:rPr lang="sl-SI" sz="1600" b="1" dirty="0" err="1" smtClean="0"/>
              <a:t>Networks</a:t>
            </a:r>
            <a:r>
              <a:rPr lang="sl-SI" sz="1600" b="1" dirty="0" smtClean="0"/>
              <a:t> (FDN)", ki so namenjeni povezovanju EUSALP aktivnostim in razpoložljivim finančnim virom</a:t>
            </a:r>
            <a:r>
              <a:rPr lang="sl-SI" sz="1600" b="1" dirty="0" smtClean="0"/>
              <a:t>;</a:t>
            </a:r>
          </a:p>
          <a:p>
            <a:endParaRPr lang="sl-SI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1600" b="1" dirty="0" smtClean="0"/>
              <a:t>Preko FDN-jev se spodbuja dialog in izmenjava informacij med EUSALP Akcijskimi skupinami in organi upravljanja/posredniškimi organi</a:t>
            </a:r>
            <a:r>
              <a:rPr lang="sl-SI" sz="1600" b="1" dirty="0" smtClean="0"/>
              <a:t>;</a:t>
            </a:r>
          </a:p>
          <a:p>
            <a:endParaRPr lang="sl-SI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1600" b="1" dirty="0" smtClean="0"/>
              <a:t>Trenutno vzpostavljeni 4 FDN-ji (področje energetskega prehoda – poudarek na vodiku, trajnostne mobilnosti, digitalne tehnologije in zaposlovanja mladih)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1600" b="1" dirty="0" smtClean="0"/>
              <a:t>NADALJNJI KORAKI: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sz="1600" b="1" dirty="0" smtClean="0"/>
              <a:t>Delavnica, namenjena izmenjavi izkušenj vseh 4 FDN-jev ter izmenjavi izkušenj z drugimi MRS-ji;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sz="1600" b="1" dirty="0" smtClean="0"/>
              <a:t>Potrebno izboljšati poročanje o napredku dela FDN-jev;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sz="1600" b="1" dirty="0" smtClean="0"/>
              <a:t>Še vedno potrebna aktivna podpora EK (poleg DG </a:t>
            </a:r>
            <a:r>
              <a:rPr lang="sl-SI" sz="1600" b="1" dirty="0" err="1" smtClean="0"/>
              <a:t>Regio</a:t>
            </a:r>
            <a:r>
              <a:rPr lang="sl-SI" sz="1600" b="1" dirty="0"/>
              <a:t> </a:t>
            </a:r>
            <a:r>
              <a:rPr lang="sl-SI" sz="1600" b="1" dirty="0" smtClean="0"/>
              <a:t>še drugi DG-ji)</a:t>
            </a:r>
          </a:p>
          <a:p>
            <a:endParaRPr lang="sl-SI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882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8462" y="1421357"/>
            <a:ext cx="6858000" cy="810793"/>
          </a:xfrm>
        </p:spPr>
        <p:txBody>
          <a:bodyPr>
            <a:normAutofit lnSpcReduction="10000"/>
          </a:bodyPr>
          <a:lstStyle/>
          <a:p>
            <a:pPr algn="ctr"/>
            <a:r>
              <a:rPr lang="sl-SI" sz="2400" b="1" dirty="0" smtClean="0">
                <a:solidFill>
                  <a:schemeClr val="tx1"/>
                </a:solidFill>
              </a:rPr>
              <a:t>UMEŠČANJE VSEBINSKIH PRIORITET V PROGRAMSKE DOKUMENTE – </a:t>
            </a:r>
            <a:r>
              <a:rPr lang="sl-SI" sz="2400" b="1" dirty="0" smtClean="0">
                <a:solidFill>
                  <a:schemeClr val="tx1"/>
                </a:solidFill>
              </a:rPr>
              <a:t>EUSAIR</a:t>
            </a:r>
            <a:endParaRPr lang="sl-SI" sz="2400" b="1" dirty="0">
              <a:solidFill>
                <a:schemeClr val="tx1"/>
              </a:solidFill>
            </a:endParaRPr>
          </a:p>
        </p:txBody>
      </p:sp>
      <p:sp>
        <p:nvSpPr>
          <p:cNvPr id="2" name="Ograda vsebine 2">
            <a:extLst>
              <a:ext uri="{FF2B5EF4-FFF2-40B4-BE49-F238E27FC236}">
                <a16:creationId xmlns:a16="http://schemas.microsoft.com/office/drawing/2014/main" id="{2949C567-C98A-46AF-8AD3-6769FAD300B0}"/>
              </a:ext>
            </a:extLst>
          </p:cNvPr>
          <p:cNvSpPr txBox="1">
            <a:spLocks/>
          </p:cNvSpPr>
          <p:nvPr/>
        </p:nvSpPr>
        <p:spPr>
          <a:xfrm>
            <a:off x="542924" y="2232150"/>
            <a:ext cx="8336583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sl-SI" sz="5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oljeZBesedilom 12">
            <a:extLst>
              <a:ext uri="{FF2B5EF4-FFF2-40B4-BE49-F238E27FC236}">
                <a16:creationId xmlns:a16="http://schemas.microsoft.com/office/drawing/2014/main" id="{8C7082F4-4FDB-4961-A5F6-D0FE776D6190}"/>
              </a:ext>
            </a:extLst>
          </p:cNvPr>
          <p:cNvSpPr txBox="1"/>
          <p:nvPr/>
        </p:nvSpPr>
        <p:spPr>
          <a:xfrm>
            <a:off x="6748224" y="6281176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725" y="309228"/>
            <a:ext cx="1765475" cy="9617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8224" y="305767"/>
            <a:ext cx="1386126" cy="9224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04" y="305767"/>
            <a:ext cx="2381083" cy="8861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5004" y="2338987"/>
            <a:ext cx="821242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sl-SI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b="1" dirty="0" smtClean="0"/>
              <a:t>Proces </a:t>
            </a:r>
            <a:r>
              <a:rPr lang="sl-SI" b="1" dirty="0" err="1" smtClean="0"/>
              <a:t>embedding</a:t>
            </a:r>
            <a:r>
              <a:rPr lang="sl-SI" b="1" dirty="0" smtClean="0"/>
              <a:t>-a preko Finančnih dialogov v EUSAIR državah</a:t>
            </a:r>
          </a:p>
          <a:p>
            <a:endParaRPr lang="sl-SI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b="1" dirty="0" smtClean="0"/>
              <a:t>Septembra 2021 izveden Finančni dialog v Sloveniji: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b="1" dirty="0" smtClean="0"/>
              <a:t>Ocena ustreznosti vključenosti EU MRS vsebin v VFO 2021-2027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b="1" dirty="0" smtClean="0"/>
              <a:t>Pregled izvajanja projektov v okviru posameznega EUSAIR stebra/tematskega področja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b="1" dirty="0" smtClean="0"/>
              <a:t>Iskanje sinergij med različnimi programi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b="1" dirty="0" smtClean="0"/>
              <a:t>Pobuda za oblikovanje mreže organov upravljanja EUSAIR</a:t>
            </a:r>
          </a:p>
          <a:p>
            <a:r>
              <a:rPr lang="sl-SI" dirty="0"/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100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276600"/>
            <a:ext cx="6858000" cy="1014984"/>
          </a:xfrm>
        </p:spPr>
        <p:txBody>
          <a:bodyPr>
            <a:normAutofit/>
          </a:bodyPr>
          <a:lstStyle/>
          <a:p>
            <a:pPr algn="ctr"/>
            <a:r>
              <a:rPr lang="sl-SI" sz="3200" b="1" noProof="0" dirty="0">
                <a:solidFill>
                  <a:schemeClr val="tx1"/>
                </a:solidFill>
              </a:rPr>
              <a:t>Hvala za </a:t>
            </a:r>
            <a:r>
              <a:rPr lang="sl-SI" sz="3200" b="1" noProof="0" dirty="0" smtClean="0">
                <a:solidFill>
                  <a:schemeClr val="tx1"/>
                </a:solidFill>
              </a:rPr>
              <a:t>pozornost</a:t>
            </a:r>
            <a:endParaRPr lang="sl-SI" sz="3200" b="1" noProof="0" dirty="0">
              <a:solidFill>
                <a:schemeClr val="tx1"/>
              </a:solidFill>
            </a:endParaRPr>
          </a:p>
        </p:txBody>
      </p:sp>
      <p:sp>
        <p:nvSpPr>
          <p:cNvPr id="2" name="Ograda vsebine 2">
            <a:extLst>
              <a:ext uri="{FF2B5EF4-FFF2-40B4-BE49-F238E27FC236}">
                <a16:creationId xmlns:a16="http://schemas.microsoft.com/office/drawing/2014/main" id="{2949C567-C98A-46AF-8AD3-6769FAD300B0}"/>
              </a:ext>
            </a:extLst>
          </p:cNvPr>
          <p:cNvSpPr txBox="1">
            <a:spLocks/>
          </p:cNvSpPr>
          <p:nvPr/>
        </p:nvSpPr>
        <p:spPr>
          <a:xfrm>
            <a:off x="480846" y="2226779"/>
            <a:ext cx="8336583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sl-SI" sz="5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oljeZBesedilom 12">
            <a:extLst>
              <a:ext uri="{FF2B5EF4-FFF2-40B4-BE49-F238E27FC236}">
                <a16:creationId xmlns:a16="http://schemas.microsoft.com/office/drawing/2014/main" id="{8C7082F4-4FDB-4961-A5F6-D0FE776D6190}"/>
              </a:ext>
            </a:extLst>
          </p:cNvPr>
          <p:cNvSpPr txBox="1"/>
          <p:nvPr/>
        </p:nvSpPr>
        <p:spPr>
          <a:xfrm>
            <a:off x="6748224" y="6281176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412" y="598132"/>
            <a:ext cx="1765475" cy="9617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8225" y="637452"/>
            <a:ext cx="1386126" cy="9224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04" y="679050"/>
            <a:ext cx="2381083" cy="88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391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599</TotalTime>
  <Words>325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Gothic</vt:lpstr>
      <vt:lpstr>Open Sans</vt:lpstr>
      <vt:lpstr>Wingdings 3</vt:lpstr>
      <vt:lpstr>Slice</vt:lpstr>
      <vt:lpstr>MAKROREGIONALNE STRATEGIJE EU  Odbor za spremljanje, maj 2022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Uporabnik</dc:creator>
  <cp:lastModifiedBy>Petra Česen Čatar</cp:lastModifiedBy>
  <cp:revision>69</cp:revision>
  <dcterms:created xsi:type="dcterms:W3CDTF">2020-08-06T09:24:55Z</dcterms:created>
  <dcterms:modified xsi:type="dcterms:W3CDTF">2022-05-13T12:13:25Z</dcterms:modified>
</cp:coreProperties>
</file>