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9" r:id="rId2"/>
    <p:sldId id="278" r:id="rId3"/>
    <p:sldId id="270" r:id="rId4"/>
    <p:sldId id="274" r:id="rId5"/>
    <p:sldId id="273" r:id="rId6"/>
    <p:sldId id="280" r:id="rId7"/>
    <p:sldId id="281" r:id="rId8"/>
    <p:sldId id="282" r:id="rId9"/>
    <p:sldId id="275" r:id="rId10"/>
    <p:sldId id="271" r:id="rId11"/>
    <p:sldId id="276" r:id="rId12"/>
    <p:sldId id="263" r:id="rId13"/>
    <p:sldId id="279" r:id="rId14"/>
    <p:sldId id="262" r:id="rId15"/>
    <p:sldId id="272" r:id="rId16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66C"/>
    <a:srgbClr val="FFCC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rednji slog 2 – poudarek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Srednji slog 4 – poudarek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Temni slog 2 – poudarek 5/poudarek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Tematski slog 1 – poudarek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ematski slog 2 – poudarek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Temni slog 1 – poudarek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00" autoAdjust="0"/>
  </p:normalViewPr>
  <p:slideViewPr>
    <p:cSldViewPr snapToGrid="0">
      <p:cViewPr varScale="1">
        <p:scale>
          <a:sx n="113" d="100"/>
          <a:sy n="113" d="100"/>
        </p:scale>
        <p:origin x="2244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F-J\FilipE56\Desktop\FINAN&#268;NE%20TABELE\FINAN&#268;NE%20TABELE%2030%203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esktop\RAZNO\grafi%20Brdo%202022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ad.sigov.si\USR\F-J\FilipE56\Desktop\FINAN&#268;NE%20TABELE\FINAN&#268;NE%20TABELE%2030%203%2020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FINAN&#268;NE%20TABELE%2030%203%202022%20(1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FINAN&#268;NE%20TABELE%2030%203%202022%20(1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FINAN&#268;NE%20TABELE%2030%203%202022%20(1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RI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RI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RI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RI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dirty="0"/>
              <a:t>Realizacija FN na dan 30. 4.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451159230096239"/>
          <c:y val="0.19432888597258677"/>
          <c:w val="0.75104396325459322"/>
          <c:h val="0.5923684018664333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List3!$C$23</c:f>
              <c:strCache>
                <c:ptCount val="1"/>
                <c:pt idx="0">
                  <c:v>Finančni načrt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List3!$B$24:$B$27</c:f>
              <c:strCache>
                <c:ptCount val="4"/>
                <c:pt idx="0">
                  <c:v>ESRR</c:v>
                </c:pt>
                <c:pt idx="1">
                  <c:v>ESS</c:v>
                </c:pt>
                <c:pt idx="2">
                  <c:v>PMZ</c:v>
                </c:pt>
                <c:pt idx="3">
                  <c:v>KS</c:v>
                </c:pt>
              </c:strCache>
            </c:strRef>
          </c:cat>
          <c:val>
            <c:numRef>
              <c:f>List3!$C$24:$C$27</c:f>
              <c:numCache>
                <c:formatCode>#,##0.00</c:formatCode>
                <c:ptCount val="4"/>
                <c:pt idx="0">
                  <c:v>1416685363</c:v>
                </c:pt>
                <c:pt idx="1">
                  <c:v>718769595</c:v>
                </c:pt>
                <c:pt idx="2">
                  <c:v>18423072</c:v>
                </c:pt>
                <c:pt idx="3">
                  <c:v>914046895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CD-4104-A661-331B2932C57A}"/>
            </c:ext>
          </c:extLst>
        </c:ser>
        <c:ser>
          <c:idx val="1"/>
          <c:order val="1"/>
          <c:tx>
            <c:strRef>
              <c:f>List3!$D$23</c:f>
              <c:strCache>
                <c:ptCount val="1"/>
                <c:pt idx="0">
                  <c:v>Certificirano do 30. 3. 2022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List3!$B$24:$B$27</c:f>
              <c:strCache>
                <c:ptCount val="4"/>
                <c:pt idx="0">
                  <c:v>ESRR</c:v>
                </c:pt>
                <c:pt idx="1">
                  <c:v>ESS</c:v>
                </c:pt>
                <c:pt idx="2">
                  <c:v>PMZ</c:v>
                </c:pt>
                <c:pt idx="3">
                  <c:v>KS</c:v>
                </c:pt>
              </c:strCache>
            </c:strRef>
          </c:cat>
          <c:val>
            <c:numRef>
              <c:f>List3!$D$24:$D$27</c:f>
              <c:numCache>
                <c:formatCode>#,##0.00</c:formatCode>
                <c:ptCount val="4"/>
                <c:pt idx="0">
                  <c:v>1257660537.22</c:v>
                </c:pt>
                <c:pt idx="1">
                  <c:v>576087144.05000007</c:v>
                </c:pt>
                <c:pt idx="2">
                  <c:v>17266165.120000001</c:v>
                </c:pt>
                <c:pt idx="3">
                  <c:v>655205199.60000002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CD-4104-A661-331B2932C5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52384848"/>
        <c:axId val="552382880"/>
        <c:axId val="0"/>
      </c:bar3DChart>
      <c:catAx>
        <c:axId val="552384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552382880"/>
        <c:crosses val="autoZero"/>
        <c:auto val="1"/>
        <c:lblAlgn val="ctr"/>
        <c:lblOffset val="100"/>
        <c:noMultiLvlLbl val="0"/>
      </c:catAx>
      <c:valAx>
        <c:axId val="552382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552384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sl-SI" dirty="0"/>
              <a:t>Dinamika </a:t>
            </a:r>
            <a:r>
              <a:rPr lang="sl-SI" dirty="0" err="1"/>
              <a:t>ZaP</a:t>
            </a:r>
            <a:r>
              <a:rPr lang="sl-SI" dirty="0"/>
              <a:t> za 8 </a:t>
            </a:r>
            <a:r>
              <a:rPr lang="sl-SI" dirty="0" err="1"/>
              <a:t>obr</a:t>
            </a:r>
            <a:r>
              <a:rPr lang="sl-SI" dirty="0"/>
              <a:t>. leto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Sheet1!$E$2:$E$10</c:f>
              <c:numCache>
                <c:formatCode>mmm\-yy</c:formatCode>
                <c:ptCount val="9"/>
                <c:pt idx="0">
                  <c:v>44378</c:v>
                </c:pt>
                <c:pt idx="1">
                  <c:v>44409</c:v>
                </c:pt>
                <c:pt idx="2">
                  <c:v>44440</c:v>
                </c:pt>
                <c:pt idx="3">
                  <c:v>44470</c:v>
                </c:pt>
                <c:pt idx="4">
                  <c:v>44501</c:v>
                </c:pt>
                <c:pt idx="5">
                  <c:v>44531</c:v>
                </c:pt>
                <c:pt idx="6">
                  <c:v>44562</c:v>
                </c:pt>
                <c:pt idx="7">
                  <c:v>44593</c:v>
                </c:pt>
                <c:pt idx="8">
                  <c:v>44621</c:v>
                </c:pt>
              </c:numCache>
            </c:numRef>
          </c:cat>
          <c:val>
            <c:numRef>
              <c:f>Sheet1!$F$2:$F$10</c:f>
              <c:numCache>
                <c:formatCode>#,##0</c:formatCode>
                <c:ptCount val="9"/>
                <c:pt idx="0">
                  <c:v>40306948.719999999</c:v>
                </c:pt>
                <c:pt idx="1">
                  <c:v>100931160.18000001</c:v>
                </c:pt>
                <c:pt idx="2">
                  <c:v>84460600.719999999</c:v>
                </c:pt>
                <c:pt idx="3">
                  <c:v>45599242.780000001</c:v>
                </c:pt>
                <c:pt idx="4">
                  <c:v>39347161.019999996</c:v>
                </c:pt>
                <c:pt idx="5">
                  <c:v>108252801.49000001</c:v>
                </c:pt>
                <c:pt idx="6" formatCode="General">
                  <c:v>0</c:v>
                </c:pt>
                <c:pt idx="7">
                  <c:v>216625202.88999999</c:v>
                </c:pt>
                <c:pt idx="8">
                  <c:v>76913839.980000004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67-45C6-B1CE-98F6ADA26A4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2007027119"/>
        <c:axId val="1936213007"/>
      </c:barChart>
      <c:dateAx>
        <c:axId val="2007027119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sl-SI"/>
          </a:p>
        </c:txPr>
        <c:crossAx val="1936213007"/>
        <c:crosses val="autoZero"/>
        <c:auto val="1"/>
        <c:lblOffset val="100"/>
        <c:baseTimeUnit val="months"/>
      </c:dateAx>
      <c:valAx>
        <c:axId val="1936213007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20070271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dirty="0"/>
              <a:t>Certifikacija </a:t>
            </a:r>
            <a:r>
              <a:rPr lang="sl-SI" dirty="0" err="1"/>
              <a:t>React</a:t>
            </a:r>
            <a:r>
              <a:rPr lang="sl-SI" dirty="0"/>
              <a:t>-EU na dan 30. 4.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List3!$B$29</c:f>
              <c:strCache>
                <c:ptCount val="1"/>
                <c:pt idx="0">
                  <c:v>React-EU ESRR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List3!$C$29:$D$29</c:f>
              <c:numCache>
                <c:formatCode>#,##0.00</c:formatCode>
                <c:ptCount val="2"/>
                <c:pt idx="0">
                  <c:v>255741210</c:v>
                </c:pt>
                <c:pt idx="1">
                  <c:v>12907151.630000001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AC-4F77-A2D6-437596E117E9}"/>
            </c:ext>
          </c:extLst>
        </c:ser>
        <c:ser>
          <c:idx val="1"/>
          <c:order val="1"/>
          <c:tx>
            <c:strRef>
              <c:f>List3!$B$30</c:f>
              <c:strCache>
                <c:ptCount val="1"/>
                <c:pt idx="0">
                  <c:v>React-EU ESS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List3!$C$30:$D$30</c:f>
              <c:numCache>
                <c:formatCode>#,##0.00</c:formatCode>
                <c:ptCount val="2"/>
                <c:pt idx="0">
                  <c:v>13205000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AC-4F77-A2D6-437596E117E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757294672"/>
        <c:axId val="757292704"/>
        <c:axId val="0"/>
      </c:bar3DChart>
      <c:catAx>
        <c:axId val="75729467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57292704"/>
        <c:crosses val="autoZero"/>
        <c:auto val="1"/>
        <c:lblAlgn val="ctr"/>
        <c:lblOffset val="100"/>
        <c:noMultiLvlLbl val="0"/>
      </c:catAx>
      <c:valAx>
        <c:axId val="757292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57294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sl-SI"/>
              <a:t>Certificirani izdatki po letih v mio €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List3!$C$75</c:f>
              <c:strCache>
                <c:ptCount val="1"/>
                <c:pt idx="0">
                  <c:v>ESRR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List3!$B$76:$B$84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List3!$C$76:$C$84</c:f>
              <c:numCache>
                <c:formatCode>_-* #,##0.00_-;\-* #,##0.00_-;_-* "-"??_-;_-@_-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57.470011130000003</c:v>
                </c:pt>
                <c:pt idx="4">
                  <c:v>74.229828650000002</c:v>
                </c:pt>
                <c:pt idx="5">
                  <c:v>281.92026508999999</c:v>
                </c:pt>
                <c:pt idx="6">
                  <c:v>323.41411148000003</c:v>
                </c:pt>
                <c:pt idx="7">
                  <c:v>361.60367395999998</c:v>
                </c:pt>
                <c:pt idx="8">
                  <c:v>171.92979853999998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76-43D8-97C4-527F2F4D1F30}"/>
            </c:ext>
          </c:extLst>
        </c:ser>
        <c:ser>
          <c:idx val="1"/>
          <c:order val="1"/>
          <c:tx>
            <c:strRef>
              <c:f>List3!$D$75</c:f>
              <c:strCache>
                <c:ptCount val="1"/>
                <c:pt idx="0">
                  <c:v>ESS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List3!$B$76:$B$84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List3!$D$76:$D$84</c:f>
              <c:numCache>
                <c:formatCode>_-* #,##0.00_-;\-* #,##0.00_-;_-* "-"??_-;_-@_-</c:formatCode>
                <c:ptCount val="9"/>
                <c:pt idx="0">
                  <c:v>0</c:v>
                </c:pt>
                <c:pt idx="1">
                  <c:v>0</c:v>
                </c:pt>
                <c:pt idx="2">
                  <c:v>5.5827534400000003</c:v>
                </c:pt>
                <c:pt idx="3">
                  <c:v>3.9430382499999999</c:v>
                </c:pt>
                <c:pt idx="4">
                  <c:v>128.07085341999999</c:v>
                </c:pt>
                <c:pt idx="5">
                  <c:v>125.33159748999999</c:v>
                </c:pt>
                <c:pt idx="6">
                  <c:v>119.35213431999999</c:v>
                </c:pt>
                <c:pt idx="7">
                  <c:v>130.01925323</c:v>
                </c:pt>
                <c:pt idx="8">
                  <c:v>63.7875139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76-43D8-97C4-527F2F4D1F30}"/>
            </c:ext>
          </c:extLst>
        </c:ser>
        <c:ser>
          <c:idx val="2"/>
          <c:order val="2"/>
          <c:tx>
            <c:strRef>
              <c:f>List3!$E$75</c:f>
              <c:strCache>
                <c:ptCount val="1"/>
                <c:pt idx="0">
                  <c:v>YEI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List3!$B$76:$B$84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List3!$E$76:$E$84</c:f>
              <c:numCache>
                <c:formatCode>_-* #,##0.00_-;\-* #,##0.00_-;_-* "-"??_-;_-@_-</c:formatCode>
                <c:ptCount val="9"/>
                <c:pt idx="0">
                  <c:v>0</c:v>
                </c:pt>
                <c:pt idx="1">
                  <c:v>0</c:v>
                </c:pt>
                <c:pt idx="2">
                  <c:v>7.6397252400000006</c:v>
                </c:pt>
                <c:pt idx="3">
                  <c:v>0</c:v>
                </c:pt>
                <c:pt idx="4">
                  <c:v>9.7004698100000013</c:v>
                </c:pt>
                <c:pt idx="5">
                  <c:v>-4.6531489999999995E-2</c:v>
                </c:pt>
                <c:pt idx="6">
                  <c:v>-2.7498439999999999E-2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F76-43D8-97C4-527F2F4D1F30}"/>
            </c:ext>
          </c:extLst>
        </c:ser>
        <c:ser>
          <c:idx val="3"/>
          <c:order val="3"/>
          <c:tx>
            <c:strRef>
              <c:f>List3!$F$75</c:f>
              <c:strCache>
                <c:ptCount val="1"/>
                <c:pt idx="0">
                  <c:v>KS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List3!$B$76:$B$84</c:f>
              <c:numCache>
                <c:formatCode>General</c:formatCod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numCache>
            </c:numRef>
          </c:cat>
          <c:val>
            <c:numRef>
              <c:f>List3!$F$76:$F$84</c:f>
              <c:numCache>
                <c:formatCode>_-* #,##0.00_-;\-* #,##0.00_-;_-* "-"??_-;_-@_-</c:formatCode>
                <c:ptCount val="9"/>
                <c:pt idx="0">
                  <c:v>0</c:v>
                </c:pt>
                <c:pt idx="1">
                  <c:v>0</c:v>
                </c:pt>
                <c:pt idx="2">
                  <c:v>33.849061840000005</c:v>
                </c:pt>
                <c:pt idx="3">
                  <c:v>66.57541732</c:v>
                </c:pt>
                <c:pt idx="4">
                  <c:v>109.13049915000001</c:v>
                </c:pt>
                <c:pt idx="5">
                  <c:v>134.48920599000002</c:v>
                </c:pt>
                <c:pt idx="6">
                  <c:v>123.07403823999999</c:v>
                </c:pt>
                <c:pt idx="7">
                  <c:v>130.26524663000001</c:v>
                </c:pt>
                <c:pt idx="8">
                  <c:v>57.821730430000002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F76-43D8-97C4-527F2F4D1F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853876000"/>
        <c:axId val="853877968"/>
        <c:axId val="0"/>
      </c:bar3DChart>
      <c:catAx>
        <c:axId val="85387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853877968"/>
        <c:crosses val="autoZero"/>
        <c:auto val="1"/>
        <c:lblAlgn val="ctr"/>
        <c:lblOffset val="100"/>
        <c:noMultiLvlLbl val="0"/>
      </c:catAx>
      <c:valAx>
        <c:axId val="85387796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_-* #,##0.00_-;\-* #,##0.0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85387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Cerificirani izdatki po obr. letih 2014-2022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List3!$B$89</c:f>
              <c:strCache>
                <c:ptCount val="1"/>
                <c:pt idx="0">
                  <c:v>Obr. leto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List3!$B$90:$B$97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979-4AE5-A6F6-B6048C2F5D91}"/>
            </c:ext>
          </c:extLst>
        </c:ser>
        <c:ser>
          <c:idx val="1"/>
          <c:order val="1"/>
          <c:tx>
            <c:strRef>
              <c:f>List3!$C$89</c:f>
              <c:strCache>
                <c:ptCount val="1"/>
                <c:pt idx="0">
                  <c:v>Cert. Izd. v obr. letu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List3!$C$90:$C$97</c:f>
              <c:numCache>
                <c:formatCode>#,##0.0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68.948916049999994</c:v>
                </c:pt>
                <c:pt idx="3">
                  <c:v>205.46128100999999</c:v>
                </c:pt>
                <c:pt idx="4">
                  <c:v>483.89050237999999</c:v>
                </c:pt>
                <c:pt idx="5">
                  <c:v>455.10027670000005</c:v>
                </c:pt>
                <c:pt idx="6">
                  <c:v>593.28826373000004</c:v>
                </c:pt>
                <c:pt idx="7">
                  <c:v>712.43695778000006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979-4AE5-A6F6-B6048C2F5D9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55898064"/>
        <c:axId val="1952719152"/>
      </c:lineChart>
      <c:catAx>
        <c:axId val="195589806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952719152"/>
        <c:crosses val="autoZero"/>
        <c:auto val="1"/>
        <c:lblAlgn val="ctr"/>
        <c:lblOffset val="100"/>
        <c:noMultiLvlLbl val="0"/>
      </c:catAx>
      <c:valAx>
        <c:axId val="195271915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55898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sl-SI"/>
              <a:t>RI po obračunskih letih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1.6099524332235639E-2"/>
          <c:y val="0.13007970716187034"/>
          <c:w val="0.96780095133552868"/>
          <c:h val="0.819527033627194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List3!$B$113</c:f>
              <c:strCache>
                <c:ptCount val="1"/>
                <c:pt idx="0">
                  <c:v>Obračunsko leto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List3!$H$115:$H$123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 formatCode="#,##0.00">
                  <c:v>68.599999999999994</c:v>
                </c:pt>
                <c:pt idx="3" formatCode="#,##0.00">
                  <c:v>203.8</c:v>
                </c:pt>
                <c:pt idx="4" formatCode="#,##0.00">
                  <c:v>403.9</c:v>
                </c:pt>
                <c:pt idx="5" formatCode="#,##0.00">
                  <c:v>420.7</c:v>
                </c:pt>
                <c:pt idx="6" formatCode="#,##0.00">
                  <c:v>593.29999999999995</c:v>
                </c:pt>
                <c:pt idx="7" formatCode="#,##0.00">
                  <c:v>712.4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A1-4BC5-A428-7A6F5085E54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1811983615"/>
        <c:axId val="1811155455"/>
      </c:barChart>
      <c:catAx>
        <c:axId val="181198361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sl-SI"/>
          </a:p>
        </c:txPr>
        <c:crossAx val="1811155455"/>
        <c:crosses val="autoZero"/>
        <c:auto val="1"/>
        <c:lblAlgn val="ctr"/>
        <c:lblOffset val="100"/>
        <c:noMultiLvlLbl val="0"/>
      </c:catAx>
      <c:valAx>
        <c:axId val="181115545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119836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sl-SI"/>
              <a:t>Terjatve v KD po letih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7.7457828202629059E-2"/>
          <c:y val="0.12011506870878846"/>
          <c:w val="0.8928713326689518"/>
          <c:h val="0.75863507239562677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5.0069541029207229E-2"/>
                  <c:y val="9.883471054694660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E7E-4E4D-8CA9-895CF10D8B0A}"/>
                </c:ext>
              </c:extLst>
            </c:dLbl>
            <c:dLbl>
              <c:idx val="1"/>
              <c:layout>
                <c:manualLayout>
                  <c:x val="5.3778395920259618E-2"/>
                  <c:y val="7.910624204507665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7E-4E4D-8CA9-895CF10D8B0A}"/>
                </c:ext>
              </c:extLst>
            </c:dLbl>
            <c:dLbl>
              <c:idx val="2"/>
              <c:layout>
                <c:manualLayout>
                  <c:x val="4.6360686138154847E-2"/>
                  <c:y val="7.25299995753920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E7E-4E4D-8CA9-895CF10D8B0A}"/>
                </c:ext>
              </c:extLst>
            </c:dLbl>
            <c:dLbl>
              <c:idx val="3"/>
              <c:layout>
                <c:manualLayout>
                  <c:x val="4.4506258692628649E-2"/>
                  <c:y val="7.581812081023438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E7E-4E4D-8CA9-895CF10D8B0A}"/>
                </c:ext>
              </c:extLst>
            </c:dLbl>
            <c:dLbl>
              <c:idx val="4"/>
              <c:layout>
                <c:manualLayout>
                  <c:x val="5.1923968474733427E-2"/>
                  <c:y val="7.91065009522605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E7E-4E4D-8CA9-895CF10D8B0A}"/>
                </c:ext>
              </c:extLst>
            </c:dLbl>
            <c:dLbl>
              <c:idx val="5"/>
              <c:layout>
                <c:manualLayout>
                  <c:x val="5.0069541029207229E-2"/>
                  <c:y val="8.89708646567872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E7E-4E4D-8CA9-895CF10D8B0A}"/>
                </c:ext>
              </c:extLst>
            </c:dLbl>
            <c:dLbl>
              <c:idx val="6"/>
              <c:layout>
                <c:manualLayout>
                  <c:x val="0"/>
                  <c:y val="9.224888851145975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E7E-4E4D-8CA9-895CF10D8B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Sheet1!$J$42:$J$48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E7E-4E4D-8CA9-895CF10D8B0A}"/>
            </c:ext>
          </c:extLst>
        </c:ser>
        <c:ser>
          <c:idx val="1"/>
          <c:order val="1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Sheet1!$K$42:$K$48</c:f>
              <c:numCache>
                <c:formatCode>#,##0.00</c:formatCode>
                <c:ptCount val="7"/>
                <c:pt idx="0">
                  <c:v>1425</c:v>
                </c:pt>
                <c:pt idx="1">
                  <c:v>1006839.29</c:v>
                </c:pt>
                <c:pt idx="2">
                  <c:v>7305374.9699999997</c:v>
                </c:pt>
                <c:pt idx="3">
                  <c:v>4302888.25</c:v>
                </c:pt>
                <c:pt idx="4">
                  <c:v>2349078.54</c:v>
                </c:pt>
                <c:pt idx="5">
                  <c:v>3036471.37</c:v>
                </c:pt>
                <c:pt idx="6">
                  <c:v>1139281.03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E7E-4E4D-8CA9-895CF10D8B0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950499295"/>
        <c:axId val="1946742159"/>
      </c:barChart>
      <c:catAx>
        <c:axId val="1950499295"/>
        <c:scaling>
          <c:orientation val="minMax"/>
        </c:scaling>
        <c:delete val="1"/>
        <c:axPos val="b"/>
        <c:majorTickMark val="none"/>
        <c:minorTickMark val="none"/>
        <c:tickLblPos val="nextTo"/>
        <c:crossAx val="1946742159"/>
        <c:crosses val="autoZero"/>
        <c:auto val="1"/>
        <c:lblAlgn val="ctr"/>
        <c:lblOffset val="100"/>
        <c:noMultiLvlLbl val="0"/>
      </c:catAx>
      <c:valAx>
        <c:axId val="19467421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9504992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Terjatve po skladih 2014-2022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D5DE-4D99-B5DD-FF4F0062E78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D5DE-4D99-B5DD-FF4F0062E78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D5DE-4D99-B5DD-FF4F0062E78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D5DE-4D99-B5DD-FF4F0062E78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Sheet1!$J$86:$J$89</c:f>
              <c:strCache>
                <c:ptCount val="4"/>
                <c:pt idx="0">
                  <c:v>ESRR</c:v>
                </c:pt>
                <c:pt idx="1">
                  <c:v>ESS</c:v>
                </c:pt>
                <c:pt idx="2">
                  <c:v>KS</c:v>
                </c:pt>
                <c:pt idx="3">
                  <c:v>YEI</c:v>
                </c:pt>
              </c:strCache>
            </c:strRef>
          </c:cat>
          <c:val>
            <c:numRef>
              <c:f>Sheet1!$K$86:$K$89</c:f>
              <c:numCache>
                <c:formatCode>#,##0.00</c:formatCode>
                <c:ptCount val="4"/>
                <c:pt idx="0">
                  <c:v>2692657.58</c:v>
                </c:pt>
                <c:pt idx="1">
                  <c:v>5616007.3899999997</c:v>
                </c:pt>
                <c:pt idx="2">
                  <c:v>9779892.4600000009</c:v>
                </c:pt>
                <c:pt idx="3">
                  <c:v>1052903.42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5DE-4D99-B5DD-FF4F0062E78F}"/>
            </c:ext>
          </c:extLst>
        </c:ser>
        <c:dLbls>
          <c:dLblPos val="ctr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Vrste terjatev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BE2-482B-8007-377839661A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BE2-482B-8007-377839661A70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Sheet1!$J$95:$J$96</c:f>
              <c:strCache>
                <c:ptCount val="2"/>
                <c:pt idx="0">
                  <c:v>Nepravilnost</c:v>
                </c:pt>
                <c:pt idx="1">
                  <c:v>Sistemska nepravilnost</c:v>
                </c:pt>
              </c:strCache>
            </c:strRef>
          </c:cat>
          <c:val>
            <c:numRef>
              <c:f>Sheet1!$K$95:$K$96</c:f>
              <c:numCache>
                <c:formatCode>#,##0.00</c:formatCode>
                <c:ptCount val="2"/>
                <c:pt idx="0">
                  <c:v>8122165.8399999999</c:v>
                </c:pt>
                <c:pt idx="1">
                  <c:v>8041660.8300000001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E2-482B-8007-377839661A7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dirty="0"/>
              <a:t>8 </a:t>
            </a:r>
            <a:r>
              <a:rPr lang="sl-SI" dirty="0" err="1"/>
              <a:t>obr</a:t>
            </a:r>
            <a:r>
              <a:rPr lang="sl-SI" dirty="0"/>
              <a:t>. leto </a:t>
            </a:r>
            <a:r>
              <a:rPr lang="sl-SI" dirty="0" err="1"/>
              <a:t>vs</a:t>
            </a:r>
            <a:r>
              <a:rPr lang="sl-SI" dirty="0"/>
              <a:t>. 7. </a:t>
            </a:r>
            <a:r>
              <a:rPr lang="sl-SI" dirty="0" err="1"/>
              <a:t>obr</a:t>
            </a:r>
            <a:r>
              <a:rPr lang="sl-SI" dirty="0"/>
              <a:t>. leto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Sheet1!$G$16</c:f>
              <c:strCache>
                <c:ptCount val="1"/>
                <c:pt idx="0">
                  <c:v>7. obr. leto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Sheet1!$H$15:$J$15</c:f>
              <c:strCache>
                <c:ptCount val="3"/>
                <c:pt idx="0">
                  <c:v>ESRR</c:v>
                </c:pt>
                <c:pt idx="1">
                  <c:v>ESS</c:v>
                </c:pt>
                <c:pt idx="2">
                  <c:v>KS</c:v>
                </c:pt>
              </c:strCache>
            </c:strRef>
          </c:cat>
          <c:val>
            <c:numRef>
              <c:f>Sheet1!$H$16:$J$16</c:f>
              <c:numCache>
                <c:formatCode>#,##0.00</c:formatCode>
                <c:ptCount val="3"/>
                <c:pt idx="0">
                  <c:v>347249264.14999998</c:v>
                </c:pt>
                <c:pt idx="1">
                  <c:v>153642111.36000001</c:v>
                </c:pt>
                <c:pt idx="2">
                  <c:v>108766357.58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7D-4677-B957-025AC39C9925}"/>
            </c:ext>
          </c:extLst>
        </c:ser>
        <c:ser>
          <c:idx val="1"/>
          <c:order val="1"/>
          <c:tx>
            <c:strRef>
              <c:f>Sheet1!$G$17</c:f>
              <c:strCache>
                <c:ptCount val="1"/>
                <c:pt idx="0">
                  <c:v>8. obr. leto</c:v>
                </c:pt>
              </c:strCache>
            </c:strRef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Sheet1!$H$15:$J$15</c:f>
              <c:strCache>
                <c:ptCount val="3"/>
                <c:pt idx="0">
                  <c:v>ESRR</c:v>
                </c:pt>
                <c:pt idx="1">
                  <c:v>ESS</c:v>
                </c:pt>
                <c:pt idx="2">
                  <c:v>KS</c:v>
                </c:pt>
              </c:strCache>
            </c:strRef>
          </c:cat>
          <c:val>
            <c:numRef>
              <c:f>Sheet1!$H$17:$J$17</c:f>
              <c:numCache>
                <c:formatCode>#,##0.00</c:formatCode>
                <c:ptCount val="3"/>
                <c:pt idx="0">
                  <c:v>411060003.55000001</c:v>
                </c:pt>
                <c:pt idx="1">
                  <c:v>153642111.36000001</c:v>
                </c:pt>
                <c:pt idx="2">
                  <c:v>147734842.87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7D-4677-B957-025AC39C992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315"/>
        <c:overlap val="-40"/>
        <c:axId val="2011319295"/>
        <c:axId val="1453023071"/>
      </c:barChart>
      <c:catAx>
        <c:axId val="2011319295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453023071"/>
        <c:crosses val="autoZero"/>
        <c:auto val="1"/>
        <c:lblAlgn val="ctr"/>
        <c:lblOffset val="100"/>
        <c:noMultiLvlLbl val="0"/>
      </c:catAx>
      <c:valAx>
        <c:axId val="1453023071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20113192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28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4614" y="1"/>
            <a:ext cx="2971800" cy="49728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E10C3776-9DDC-414D-B1F6-B174A3FD42FF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4" y="9446678"/>
            <a:ext cx="2971800" cy="49728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8C7FFA51-3292-46F4-81B8-FB8362BF36F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7452272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28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728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437C51C5-0FB8-4E19-B943-B306EE70FF94}" type="datetimeFigureOut">
              <a:rPr lang="sl-SI" smtClean="0"/>
              <a:t>16. 05. 2022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59"/>
          </a:xfrm>
          <a:prstGeom prst="rect">
            <a:avLst/>
          </a:prstGeom>
        </p:spPr>
        <p:txBody>
          <a:bodyPr vert="horz" lIns="91861" tIns="45930" rIns="91861" bIns="45930" rtlCol="0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4" y="9446678"/>
            <a:ext cx="2971800" cy="49728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EFA153E0-AAD0-4622-B241-1B26B16E4FB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5346318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pic>
        <p:nvPicPr>
          <p:cNvPr id="1026" name="Picture 2" descr="glava_dopis_MF_DP_SUSEUCA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8963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ngimg.com/download/38188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68007" y="2886393"/>
            <a:ext cx="7985125" cy="2706687"/>
          </a:xfrm>
        </p:spPr>
        <p:txBody>
          <a:bodyPr>
            <a:normAutofit fontScale="90000"/>
          </a:bodyPr>
          <a:lstStyle/>
          <a:p>
            <a:pPr lvl="0" algn="ctr"/>
            <a: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  <a:t>Finančna realizacija izvajanja Operativnega programa za izvajanje evropske kohezijske politike 2014–2020</a:t>
            </a:r>
            <a:b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sl-SI" sz="3100" b="1" dirty="0">
                <a:solidFill>
                  <a:schemeClr val="accent5">
                    <a:lumMod val="75000"/>
                  </a:schemeClr>
                </a:solidFill>
              </a:rPr>
              <a:t>poročilo organa za potrjevanje</a:t>
            </a:r>
            <a: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b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sl-SI" sz="4000" b="1" dirty="0">
                <a:solidFill>
                  <a:srgbClr val="FF0000"/>
                </a:solidFill>
              </a:rPr>
            </a:br>
            <a:r>
              <a:rPr lang="sl-SI" sz="2700" b="1" dirty="0"/>
              <a:t>mag. Evelyn Filip, vodja CA</a:t>
            </a:r>
            <a:endParaRPr lang="en-US" sz="2700" b="1" dirty="0"/>
          </a:p>
        </p:txBody>
      </p:sp>
      <p:sp>
        <p:nvSpPr>
          <p:cNvPr id="3" name="PoljeZBesedilom 2"/>
          <p:cNvSpPr txBox="1"/>
          <p:nvPr/>
        </p:nvSpPr>
        <p:spPr>
          <a:xfrm>
            <a:off x="2712720" y="603504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/>
              <a:t>Ljubljana, 17/5/2022</a:t>
            </a:r>
          </a:p>
        </p:txBody>
      </p:sp>
    </p:spTree>
    <p:extLst>
      <p:ext uri="{BB962C8B-B14F-4D97-AF65-F5344CB8AC3E}">
        <p14:creationId xmlns:p14="http://schemas.microsoft.com/office/powerpoint/2010/main" val="989672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02483" y="41945"/>
            <a:ext cx="8104622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Certificirani izdatki – 8. </a:t>
            </a:r>
            <a:r>
              <a:rPr lang="sl-SI" dirty="0" err="1"/>
              <a:t>obr</a:t>
            </a:r>
            <a:r>
              <a:rPr lang="sl-SI" dirty="0"/>
              <a:t>. leto - skupaj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176186"/>
              </p:ext>
            </p:extLst>
          </p:nvPr>
        </p:nvGraphicFramePr>
        <p:xfrm>
          <a:off x="502484" y="1241571"/>
          <a:ext cx="6873676" cy="1318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0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9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9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9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7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 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ESRR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ESS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KS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</a:rPr>
                        <a:t>Skupaj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EU del – 7. leto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347.249.264,15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153.642.111,36</a:t>
                      </a:r>
                      <a:endParaRPr lang="sl-SI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108.766.357,58</a:t>
                      </a:r>
                      <a:endParaRPr lang="sl-SI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582.228.801,72</a:t>
                      </a:r>
                      <a:endParaRPr lang="sl-SI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</a:rPr>
                        <a:t>EU del- 8. leto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411.060.003,55</a:t>
                      </a:r>
                      <a:endParaRPr lang="sl-SI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153.642.111,36</a:t>
                      </a:r>
                      <a:endParaRPr lang="sl-SI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147.734.842,87</a:t>
                      </a:r>
                      <a:endParaRPr lang="sl-SI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712.436.957,78</a:t>
                      </a:r>
                      <a:endParaRPr lang="sl-SI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Pravokotnik 7"/>
          <p:cNvSpPr/>
          <p:nvPr/>
        </p:nvSpPr>
        <p:spPr>
          <a:xfrm>
            <a:off x="7250532" y="1490800"/>
            <a:ext cx="1893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+22 %</a:t>
            </a:r>
          </a:p>
        </p:txBody>
      </p:sp>
      <p:graphicFrame>
        <p:nvGraphicFramePr>
          <p:cNvPr id="6" name="Grafikon 5">
            <a:extLst>
              <a:ext uri="{FF2B5EF4-FFF2-40B4-BE49-F238E27FC236}">
                <a16:creationId xmlns:a16="http://schemas.microsoft.com/office/drawing/2014/main" id="{09FC6C6F-AB84-43D3-8B53-3592D62031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4552152"/>
              </p:ext>
            </p:extLst>
          </p:nvPr>
        </p:nvGraphicFramePr>
        <p:xfrm>
          <a:off x="502483" y="2783681"/>
          <a:ext cx="8104622" cy="3881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403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besedila 1">
            <a:extLst>
              <a:ext uri="{FF2B5EF4-FFF2-40B4-BE49-F238E27FC236}">
                <a16:creationId xmlns:a16="http://schemas.microsoft.com/office/drawing/2014/main" id="{49051288-D107-4307-AA27-6B809189F6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3999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Posredovanje </a:t>
            </a:r>
            <a:r>
              <a:rPr lang="sl-SI" dirty="0" err="1"/>
              <a:t>vZaP</a:t>
            </a:r>
            <a:r>
              <a:rPr lang="sl-SI" dirty="0"/>
              <a:t> na EK – 8. </a:t>
            </a:r>
            <a:r>
              <a:rPr lang="sl-SI" dirty="0" err="1"/>
              <a:t>obr</a:t>
            </a:r>
            <a:r>
              <a:rPr lang="sl-SI" dirty="0"/>
              <a:t>. leto</a:t>
            </a:r>
          </a:p>
        </p:txBody>
      </p:sp>
      <p:graphicFrame>
        <p:nvGraphicFramePr>
          <p:cNvPr id="8" name="Grafikon 7">
            <a:extLst>
              <a:ext uri="{FF2B5EF4-FFF2-40B4-BE49-F238E27FC236}">
                <a16:creationId xmlns:a16="http://schemas.microsoft.com/office/drawing/2014/main" id="{B9284B08-F4B0-4C7F-90AB-077C37F206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4030499"/>
              </p:ext>
            </p:extLst>
          </p:nvPr>
        </p:nvGraphicFramePr>
        <p:xfrm>
          <a:off x="347133" y="1473993"/>
          <a:ext cx="8483599" cy="5104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Pravokotnik 8">
            <a:extLst>
              <a:ext uri="{FF2B5EF4-FFF2-40B4-BE49-F238E27FC236}">
                <a16:creationId xmlns:a16="http://schemas.microsoft.com/office/drawing/2014/main" id="{EAED1DA7-8323-4515-9E40-85847F6C4837}"/>
              </a:ext>
            </a:extLst>
          </p:cNvPr>
          <p:cNvSpPr/>
          <p:nvPr/>
        </p:nvSpPr>
        <p:spPr>
          <a:xfrm>
            <a:off x="1527236" y="2091394"/>
            <a:ext cx="3594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41 % v 2022</a:t>
            </a:r>
          </a:p>
        </p:txBody>
      </p:sp>
    </p:spTree>
    <p:extLst>
      <p:ext uri="{BB962C8B-B14F-4D97-AF65-F5344CB8AC3E}">
        <p14:creationId xmlns:p14="http://schemas.microsoft.com/office/powerpoint/2010/main" val="2318422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4000" cy="1185795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Prejeta letna predplačila 2022</a:t>
            </a:r>
          </a:p>
        </p:txBody>
      </p:sp>
      <p:pic>
        <p:nvPicPr>
          <p:cNvPr id="3" name="Slika 2" descr="Slika, ki vsebuje besede vektorska grafika&#10;&#10;Opis je samodejno ustvarjen">
            <a:extLst>
              <a:ext uri="{FF2B5EF4-FFF2-40B4-BE49-F238E27FC236}">
                <a16:creationId xmlns:a16="http://schemas.microsoft.com/office/drawing/2014/main" id="{E758D8BD-5C6A-4322-A7DD-7D20B374D3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396392" y="540923"/>
            <a:ext cx="2104588" cy="2806117"/>
          </a:xfrm>
          <a:prstGeom prst="rect">
            <a:avLst/>
          </a:prstGeom>
        </p:spPr>
      </p:pic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E77ACEBC-D076-4E71-A5F6-CCFBCB29A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121243"/>
              </p:ext>
            </p:extLst>
          </p:nvPr>
        </p:nvGraphicFramePr>
        <p:xfrm>
          <a:off x="133469" y="5112188"/>
          <a:ext cx="8748064" cy="1617012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4730288">
                  <a:extLst>
                    <a:ext uri="{9D8B030D-6E8A-4147-A177-3AD203B41FA5}">
                      <a16:colId xmlns:a16="http://schemas.microsoft.com/office/drawing/2014/main" val="3819427805"/>
                    </a:ext>
                  </a:extLst>
                </a:gridCol>
                <a:gridCol w="1781280">
                  <a:extLst>
                    <a:ext uri="{9D8B030D-6E8A-4147-A177-3AD203B41FA5}">
                      <a16:colId xmlns:a16="http://schemas.microsoft.com/office/drawing/2014/main" val="2792294235"/>
                    </a:ext>
                  </a:extLst>
                </a:gridCol>
                <a:gridCol w="2236496">
                  <a:extLst>
                    <a:ext uri="{9D8B030D-6E8A-4147-A177-3AD203B41FA5}">
                      <a16:colId xmlns:a16="http://schemas.microsoft.com/office/drawing/2014/main" val="1895963582"/>
                    </a:ext>
                  </a:extLst>
                </a:gridCol>
              </a:tblGrid>
              <a:tr h="269502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Vrsta predplačila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Številka računa</a:t>
                      </a:r>
                      <a:endParaRPr lang="sl-SI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Znesek</a:t>
                      </a:r>
                      <a:endParaRPr lang="sl-SI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198779"/>
                  </a:ext>
                </a:extLst>
              </a:tr>
              <a:tr h="269502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Nakazilo letnega predplačila 2020 (3 %) ESS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01100-6000046971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20.545.648,62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17323"/>
                  </a:ext>
                </a:extLst>
              </a:tr>
              <a:tr h="269502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Nakazilo letnega predplačila 2020 (3 %) ESRR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01100-6000046777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39.950.527,22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0293476"/>
                  </a:ext>
                </a:extLst>
              </a:tr>
              <a:tr h="269502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u="none" strike="noStrike">
                          <a:effectLst/>
                        </a:rPr>
                        <a:t>Nakazilo letnega predplačila 2020 (3 %)KS</a:t>
                      </a:r>
                      <a:endParaRPr lang="pl-P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01100-6000046874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25.776.122,46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7494519"/>
                  </a:ext>
                </a:extLst>
              </a:tr>
              <a:tr h="269502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Nakazilo letnega predplačila 2020 (3 %) ESS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01100-6000046971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10.272.824,30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5257683"/>
                  </a:ext>
                </a:extLst>
              </a:tr>
              <a:tr h="269502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Skupaj: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96.545.122,60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259190"/>
                  </a:ext>
                </a:extLst>
              </a:tr>
            </a:tbl>
          </a:graphicData>
        </a:graphic>
      </p:graphicFrame>
      <p:sp>
        <p:nvSpPr>
          <p:cNvPr id="14" name="Pravokotnik 13">
            <a:extLst>
              <a:ext uri="{FF2B5EF4-FFF2-40B4-BE49-F238E27FC236}">
                <a16:creationId xmlns:a16="http://schemas.microsoft.com/office/drawing/2014/main" id="{863DDD13-EB3C-443E-BE33-4A4636BAFAF4}"/>
              </a:ext>
            </a:extLst>
          </p:cNvPr>
          <p:cNvSpPr/>
          <p:nvPr/>
        </p:nvSpPr>
        <p:spPr>
          <a:xfrm>
            <a:off x="74204" y="4588968"/>
            <a:ext cx="4760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sl-SI" sz="28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Pričakovana predplačila v 2022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66902FE4-16BC-4B48-A634-2A88A785A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353789"/>
              </p:ext>
            </p:extLst>
          </p:nvPr>
        </p:nvGraphicFramePr>
        <p:xfrm>
          <a:off x="133469" y="3429000"/>
          <a:ext cx="8748064" cy="1078008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4730288">
                  <a:extLst>
                    <a:ext uri="{9D8B030D-6E8A-4147-A177-3AD203B41FA5}">
                      <a16:colId xmlns:a16="http://schemas.microsoft.com/office/drawing/2014/main" val="3819427805"/>
                    </a:ext>
                  </a:extLst>
                </a:gridCol>
                <a:gridCol w="1781280">
                  <a:extLst>
                    <a:ext uri="{9D8B030D-6E8A-4147-A177-3AD203B41FA5}">
                      <a16:colId xmlns:a16="http://schemas.microsoft.com/office/drawing/2014/main" val="2792294235"/>
                    </a:ext>
                  </a:extLst>
                </a:gridCol>
                <a:gridCol w="2236496">
                  <a:extLst>
                    <a:ext uri="{9D8B030D-6E8A-4147-A177-3AD203B41FA5}">
                      <a16:colId xmlns:a16="http://schemas.microsoft.com/office/drawing/2014/main" val="1895963582"/>
                    </a:ext>
                  </a:extLst>
                </a:gridCol>
              </a:tblGrid>
              <a:tr h="269502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Vrsta predplačila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Številka računa</a:t>
                      </a:r>
                      <a:endParaRPr lang="sl-SI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Znesek</a:t>
                      </a:r>
                      <a:endParaRPr lang="sl-SI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198779"/>
                  </a:ext>
                </a:extLst>
              </a:tr>
              <a:tr h="269502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Nakazilo letnega predplačila 2020 (3 %) ESS </a:t>
                      </a:r>
                      <a:r>
                        <a:rPr lang="sl-SI" sz="1100" u="none" strike="noStrike" dirty="0" err="1">
                          <a:effectLst/>
                        </a:rPr>
                        <a:t>React</a:t>
                      </a:r>
                      <a:r>
                        <a:rPr lang="sl-SI" sz="1100" u="none" strike="noStrike" dirty="0">
                          <a:effectLst/>
                        </a:rPr>
                        <a:t>-EU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01100-6000046971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528.200,00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17323"/>
                  </a:ext>
                </a:extLst>
              </a:tr>
              <a:tr h="269502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 err="1">
                          <a:effectLst/>
                        </a:rPr>
                        <a:t>Nakazilo</a:t>
                      </a:r>
                      <a:r>
                        <a:rPr lang="it-IT" sz="1100" u="none" strike="noStrike" dirty="0">
                          <a:effectLst/>
                        </a:rPr>
                        <a:t> </a:t>
                      </a:r>
                      <a:r>
                        <a:rPr lang="it-IT" sz="1100" u="none" strike="noStrike" dirty="0" err="1">
                          <a:effectLst/>
                        </a:rPr>
                        <a:t>letnega</a:t>
                      </a:r>
                      <a:r>
                        <a:rPr lang="it-IT" sz="1100" u="none" strike="noStrike" dirty="0">
                          <a:effectLst/>
                        </a:rPr>
                        <a:t> </a:t>
                      </a:r>
                      <a:r>
                        <a:rPr lang="it-IT" sz="1100" u="none" strike="noStrike" dirty="0" err="1">
                          <a:effectLst/>
                        </a:rPr>
                        <a:t>predplačila</a:t>
                      </a:r>
                      <a:r>
                        <a:rPr lang="it-IT" sz="1100" u="none" strike="noStrike" dirty="0">
                          <a:effectLst/>
                        </a:rPr>
                        <a:t> 2020 (3 %) ESRR</a:t>
                      </a:r>
                      <a:r>
                        <a:rPr lang="sl-SI" sz="1100" u="none" strike="noStrike" dirty="0">
                          <a:effectLst/>
                        </a:rPr>
                        <a:t> </a:t>
                      </a:r>
                      <a:r>
                        <a:rPr lang="sl-SI" sz="1100" u="none" strike="noStrike" dirty="0" err="1">
                          <a:effectLst/>
                        </a:rPr>
                        <a:t>React</a:t>
                      </a:r>
                      <a:r>
                        <a:rPr lang="sl-SI" sz="1100" u="none" strike="noStrike" dirty="0">
                          <a:effectLst/>
                        </a:rPr>
                        <a:t>-EU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01100-6000046777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9.602.921,20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0293476"/>
                  </a:ext>
                </a:extLst>
              </a:tr>
              <a:tr h="269502"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Skupaj: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10.131.121,20 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259190"/>
                  </a:ext>
                </a:extLst>
              </a:tr>
            </a:tbl>
          </a:graphicData>
        </a:graphic>
      </p:graphicFrame>
      <p:sp>
        <p:nvSpPr>
          <p:cNvPr id="8" name="Pravokotnik 7">
            <a:extLst>
              <a:ext uri="{FF2B5EF4-FFF2-40B4-BE49-F238E27FC236}">
                <a16:creationId xmlns:a16="http://schemas.microsoft.com/office/drawing/2014/main" id="{F17993C9-7EE1-498A-98C4-465BABAB27B9}"/>
              </a:ext>
            </a:extLst>
          </p:cNvPr>
          <p:cNvSpPr/>
          <p:nvPr/>
        </p:nvSpPr>
        <p:spPr>
          <a:xfrm>
            <a:off x="8466" y="2710346"/>
            <a:ext cx="47602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sl-SI" sz="28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Prejeta predplačila v 2022</a:t>
            </a:r>
          </a:p>
        </p:txBody>
      </p:sp>
    </p:spTree>
    <p:extLst>
      <p:ext uri="{BB962C8B-B14F-4D97-AF65-F5344CB8AC3E}">
        <p14:creationId xmlns:p14="http://schemas.microsoft.com/office/powerpoint/2010/main" val="1507207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1">
            <a:extLst>
              <a:ext uri="{FF2B5EF4-FFF2-40B4-BE49-F238E27FC236}">
                <a16:creationId xmlns:a16="http://schemas.microsoft.com/office/drawing/2014/main" id="{7B2AE120-F13A-4B98-91AF-7696CE847F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4000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Pričakovana vračila EK v l. 2022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B66CBCD3-52C8-4E93-989D-97B3FA2AD1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102921"/>
              </p:ext>
            </p:extLst>
          </p:nvPr>
        </p:nvGraphicFramePr>
        <p:xfrm>
          <a:off x="1337733" y="2446867"/>
          <a:ext cx="5985934" cy="26385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6703">
                  <a:extLst>
                    <a:ext uri="{9D8B030D-6E8A-4147-A177-3AD203B41FA5}">
                      <a16:colId xmlns:a16="http://schemas.microsoft.com/office/drawing/2014/main" val="4120154033"/>
                    </a:ext>
                  </a:extLst>
                </a:gridCol>
                <a:gridCol w="3809231">
                  <a:extLst>
                    <a:ext uri="{9D8B030D-6E8A-4147-A177-3AD203B41FA5}">
                      <a16:colId xmlns:a16="http://schemas.microsoft.com/office/drawing/2014/main" val="3473032705"/>
                    </a:ext>
                  </a:extLst>
                </a:gridCol>
              </a:tblGrid>
              <a:tr h="10036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Sklad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 dirty="0">
                          <a:effectLst/>
                        </a:rPr>
                        <a:t>Plačilo/vračilo EK</a:t>
                      </a:r>
                      <a:endParaRPr lang="sl-SI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7609088"/>
                  </a:ext>
                </a:extLst>
              </a:tr>
              <a:tr h="54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ESS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 dirty="0">
                          <a:effectLst/>
                        </a:rPr>
                        <a:t>-3.020.985,80</a:t>
                      </a:r>
                      <a:endParaRPr lang="sl-SI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3202627"/>
                  </a:ext>
                </a:extLst>
              </a:tr>
              <a:tr h="54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KS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-12.878.085,40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172909"/>
                  </a:ext>
                </a:extLst>
              </a:tr>
              <a:tr h="54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YEI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 dirty="0">
                          <a:effectLst/>
                        </a:rPr>
                        <a:t>-184.230,72</a:t>
                      </a:r>
                      <a:endParaRPr lang="sl-SI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4837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125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Izpolnjevanje pravila N + 3 v l. 2022</a:t>
            </a:r>
          </a:p>
          <a:p>
            <a:endParaRPr lang="sl-SI" dirty="0"/>
          </a:p>
        </p:txBody>
      </p:sp>
      <p:sp>
        <p:nvSpPr>
          <p:cNvPr id="8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5055" y="2263453"/>
            <a:ext cx="8454524" cy="960167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Realizacija napovedi v l. 2022</a:t>
            </a:r>
          </a:p>
          <a:p>
            <a:endParaRPr lang="sl-SI" dirty="0"/>
          </a:p>
        </p:txBody>
      </p:sp>
      <p:sp>
        <p:nvSpPr>
          <p:cNvPr id="13" name="PoljeZBesedilom 12"/>
          <p:cNvSpPr txBox="1"/>
          <p:nvPr/>
        </p:nvSpPr>
        <p:spPr>
          <a:xfrm>
            <a:off x="5342466" y="3290595"/>
            <a:ext cx="3801533" cy="20313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/>
              <a:t>Napovedano do okt. 2022: 266 mio EUR.</a:t>
            </a:r>
          </a:p>
          <a:p>
            <a:r>
              <a:rPr lang="sl-SI" dirty="0"/>
              <a:t>Certificirano do 30. 4. 2022: 357,9 mio EUR.</a:t>
            </a:r>
          </a:p>
          <a:p>
            <a:endParaRPr lang="sl-SI" dirty="0"/>
          </a:p>
          <a:p>
            <a:r>
              <a:rPr lang="sl-SI" dirty="0"/>
              <a:t>Realizacija plana jan.-okt 2022:</a:t>
            </a:r>
          </a:p>
          <a:p>
            <a:endParaRPr lang="sl-SI" dirty="0"/>
          </a:p>
        </p:txBody>
      </p:sp>
      <p:sp>
        <p:nvSpPr>
          <p:cNvPr id="14" name="Pravokotnik 13"/>
          <p:cNvSpPr/>
          <p:nvPr/>
        </p:nvSpPr>
        <p:spPr>
          <a:xfrm>
            <a:off x="6152709" y="5567714"/>
            <a:ext cx="1893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+34</a:t>
            </a:r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6374A5FF-6EF7-4BE0-B306-98913C701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136162"/>
              </p:ext>
            </p:extLst>
          </p:nvPr>
        </p:nvGraphicFramePr>
        <p:xfrm>
          <a:off x="555055" y="1640843"/>
          <a:ext cx="6544389" cy="5556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9352">
                  <a:extLst>
                    <a:ext uri="{9D8B030D-6E8A-4147-A177-3AD203B41FA5}">
                      <a16:colId xmlns:a16="http://schemas.microsoft.com/office/drawing/2014/main" val="2637856909"/>
                    </a:ext>
                  </a:extLst>
                </a:gridCol>
                <a:gridCol w="771005">
                  <a:extLst>
                    <a:ext uri="{9D8B030D-6E8A-4147-A177-3AD203B41FA5}">
                      <a16:colId xmlns:a16="http://schemas.microsoft.com/office/drawing/2014/main" val="3071107417"/>
                    </a:ext>
                  </a:extLst>
                </a:gridCol>
                <a:gridCol w="852279">
                  <a:extLst>
                    <a:ext uri="{9D8B030D-6E8A-4147-A177-3AD203B41FA5}">
                      <a16:colId xmlns:a16="http://schemas.microsoft.com/office/drawing/2014/main" val="1107523256"/>
                    </a:ext>
                  </a:extLst>
                </a:gridCol>
                <a:gridCol w="822259">
                  <a:extLst>
                    <a:ext uri="{9D8B030D-6E8A-4147-A177-3AD203B41FA5}">
                      <a16:colId xmlns:a16="http://schemas.microsoft.com/office/drawing/2014/main" val="3592583913"/>
                    </a:ext>
                  </a:extLst>
                </a:gridCol>
                <a:gridCol w="2519494">
                  <a:extLst>
                    <a:ext uri="{9D8B030D-6E8A-4147-A177-3AD203B41FA5}">
                      <a16:colId xmlns:a16="http://schemas.microsoft.com/office/drawing/2014/main" val="926891058"/>
                    </a:ext>
                  </a:extLst>
                </a:gridCol>
              </a:tblGrid>
              <a:tr h="5556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100" dirty="0">
                          <a:effectLst/>
                        </a:rPr>
                        <a:t>Obveznost N+3 za l. 2022</a:t>
                      </a:r>
                      <a:endParaRPr lang="sl-SI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100">
                          <a:effectLst/>
                        </a:rPr>
                        <a:t> </a:t>
                      </a:r>
                      <a:endParaRPr lang="sl-S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100" dirty="0">
                          <a:effectLst/>
                        </a:rPr>
                        <a:t>432,9 mio EUR</a:t>
                      </a:r>
                      <a:endParaRPr lang="sl-SI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l-SI" sz="1100">
                          <a:effectLst/>
                        </a:rPr>
                        <a:t>N+3 stanje</a:t>
                      </a:r>
                      <a:endParaRPr lang="sl-S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sl-SI" sz="1100" dirty="0">
                          <a:effectLst/>
                        </a:rPr>
                        <a:t>821 mio EUR (že preseženo)</a:t>
                      </a:r>
                      <a:endParaRPr lang="sl-SI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6914176"/>
                  </a:ext>
                </a:extLst>
              </a:tr>
            </a:tbl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B6B534ED-3880-4F9B-9B5A-C710CA0252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883248"/>
              </p:ext>
            </p:extLst>
          </p:nvPr>
        </p:nvGraphicFramePr>
        <p:xfrm>
          <a:off x="555055" y="3545356"/>
          <a:ext cx="4686300" cy="3238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93456355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701199900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4201513754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12543445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81714783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Sklad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Kategorija regij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l-SI" sz="1100" u="none" strike="noStrike">
                          <a:effectLst/>
                        </a:rPr>
                        <a:t>Prispevek Unije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Realizacija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85982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l-SI" sz="1100" u="none" strike="noStrike">
                          <a:effectLst/>
                        </a:rPr>
                        <a:t>2022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2022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6802068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u="none" strike="noStrike">
                          <a:effectLst/>
                        </a:rPr>
                        <a:t>januar–oktober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u="none" strike="noStrike">
                          <a:effectLst/>
                        </a:rPr>
                        <a:t>november–december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338955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100" u="none" strike="noStrike">
                          <a:effectLst/>
                        </a:rPr>
                        <a:t>ESRR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Manj razvite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80.000.000,00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73.000.000,00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135.302.994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842437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100" u="none" strike="noStrike">
                          <a:effectLst/>
                        </a:rPr>
                        <a:t>ESRR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Bolj razvite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18.000.000,00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12.000.000,00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89.826.064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27986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100" u="none" strike="noStrike">
                          <a:effectLst/>
                        </a:rPr>
                        <a:t>ESS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Manj razvite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34.000.000,00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32.000.000,00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22.468.159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90975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100" u="none" strike="noStrike">
                          <a:effectLst/>
                        </a:rPr>
                        <a:t>ESS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Bolj razvite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32.000.000,00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30.000.000,00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40.017.978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457723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100" u="none" strike="noStrike">
                          <a:effectLst/>
                        </a:rPr>
                        <a:t>PMZ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70222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100" u="none" strike="noStrike">
                          <a:effectLst/>
                        </a:rPr>
                        <a:t>KS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90.000.000,00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60.000.000,00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57.355.549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3882747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100" u="none" strike="noStrike">
                          <a:effectLst/>
                        </a:rPr>
                        <a:t>ESRR REACT-EU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12.000.000,00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80.000.000,00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12.907.151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3081308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ctr"/>
                      <a:r>
                        <a:rPr lang="sl-SI" sz="1100" u="none" strike="noStrike">
                          <a:effectLst/>
                        </a:rPr>
                        <a:t>ESS REACT-EU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4.000.000,00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04961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SKUPAJ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266.000.000,00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291.000.000,00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357.877.895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3879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083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l-SI" sz="44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Hvala za vašo pozornost.</a:t>
            </a:r>
          </a:p>
        </p:txBody>
      </p:sp>
    </p:spTree>
    <p:extLst>
      <p:ext uri="{BB962C8B-B14F-4D97-AF65-F5344CB8AC3E}">
        <p14:creationId xmlns:p14="http://schemas.microsoft.com/office/powerpoint/2010/main" val="4175614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>
            <a:extLst>
              <a:ext uri="{FF2B5EF4-FFF2-40B4-BE49-F238E27FC236}">
                <a16:creationId xmlns:a16="http://schemas.microsoft.com/office/drawing/2014/main" id="{3083CA72-F227-4A32-BE78-2FAB432264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517"/>
            <a:ext cx="9144000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Certificirani izdatki 2014 – april 2022 (</a:t>
            </a:r>
            <a:r>
              <a:rPr lang="sl-SI" dirty="0" err="1"/>
              <a:t>vZaP</a:t>
            </a:r>
            <a:r>
              <a:rPr lang="sl-SI" dirty="0"/>
              <a:t>)</a:t>
            </a:r>
          </a:p>
        </p:txBody>
      </p:sp>
      <p:graphicFrame>
        <p:nvGraphicFramePr>
          <p:cNvPr id="5" name="Grafikon 4">
            <a:extLst>
              <a:ext uri="{FF2B5EF4-FFF2-40B4-BE49-F238E27FC236}">
                <a16:creationId xmlns:a16="http://schemas.microsoft.com/office/drawing/2014/main" id="{B88D2300-0D94-4588-BE46-94E9DD51A8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7494780"/>
              </p:ext>
            </p:extLst>
          </p:nvPr>
        </p:nvGraphicFramePr>
        <p:xfrm>
          <a:off x="21913" y="398128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kon 5">
            <a:extLst>
              <a:ext uri="{FF2B5EF4-FFF2-40B4-BE49-F238E27FC236}">
                <a16:creationId xmlns:a16="http://schemas.microsoft.com/office/drawing/2014/main" id="{96A5BDA1-6FDF-46A2-8847-926C5D1B3F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8991667"/>
              </p:ext>
            </p:extLst>
          </p:nvPr>
        </p:nvGraphicFramePr>
        <p:xfrm>
          <a:off x="4607194" y="398128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3B918323-7845-4996-AF1F-742675BA9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235905"/>
              </p:ext>
            </p:extLst>
          </p:nvPr>
        </p:nvGraphicFramePr>
        <p:xfrm>
          <a:off x="2168794" y="1524000"/>
          <a:ext cx="4724400" cy="190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0416">
                  <a:extLst>
                    <a:ext uri="{9D8B030D-6E8A-4147-A177-3AD203B41FA5}">
                      <a16:colId xmlns:a16="http://schemas.microsoft.com/office/drawing/2014/main" val="1609426045"/>
                    </a:ext>
                  </a:extLst>
                </a:gridCol>
                <a:gridCol w="1066084">
                  <a:extLst>
                    <a:ext uri="{9D8B030D-6E8A-4147-A177-3AD203B41FA5}">
                      <a16:colId xmlns:a16="http://schemas.microsoft.com/office/drawing/2014/main" val="2938069894"/>
                    </a:ext>
                  </a:extLst>
                </a:gridCol>
                <a:gridCol w="1751423">
                  <a:extLst>
                    <a:ext uri="{9D8B030D-6E8A-4147-A177-3AD203B41FA5}">
                      <a16:colId xmlns:a16="http://schemas.microsoft.com/office/drawing/2014/main" val="205474024"/>
                    </a:ext>
                  </a:extLst>
                </a:gridCol>
                <a:gridCol w="926477">
                  <a:extLst>
                    <a:ext uri="{9D8B030D-6E8A-4147-A177-3AD203B41FA5}">
                      <a16:colId xmlns:a16="http://schemas.microsoft.com/office/drawing/2014/main" val="3755162006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endParaRPr lang="sl-SI" sz="11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100" u="none" strike="noStrike">
                          <a:effectLst/>
                        </a:rPr>
                        <a:t>Finančni načrt</a:t>
                      </a:r>
                      <a:endParaRPr lang="sl-SI" sz="1100" b="1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C</a:t>
                      </a:r>
                      <a:r>
                        <a:rPr lang="pt-BR" sz="1100" u="none" strike="noStrike" dirty="0">
                          <a:effectLst/>
                        </a:rPr>
                        <a:t>ertificirano do </a:t>
                      </a:r>
                      <a:endParaRPr lang="sl-SI" sz="1100" u="none" strike="noStrike" dirty="0">
                        <a:effectLst/>
                      </a:endParaRPr>
                    </a:p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30. </a:t>
                      </a:r>
                      <a:r>
                        <a:rPr lang="sl-SI" sz="1100" u="none" strike="noStrike" dirty="0">
                          <a:effectLst/>
                        </a:rPr>
                        <a:t>4</a:t>
                      </a:r>
                      <a:r>
                        <a:rPr lang="pt-BR" sz="1100" u="none" strike="noStrike" dirty="0">
                          <a:effectLst/>
                        </a:rPr>
                        <a:t>. 2022</a:t>
                      </a:r>
                      <a:endParaRPr lang="pt-BR" sz="11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1100" u="none" strike="noStrike">
                          <a:effectLst/>
                        </a:rPr>
                        <a:t>Real. FN v %</a:t>
                      </a:r>
                      <a:endParaRPr lang="sl-SI" sz="1100" b="1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1027148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ESRR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1.416.685.363,00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1.257.660.537,22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88,8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71123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ESS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718.769.595,00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576.087.144,05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80,1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54776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PMZ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18.423.072,00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17.266.165,12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93,7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83356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KS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914.046.895,00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655.205.199,60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71,7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186392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Skupaj: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3.067.924.925,00</a:t>
                      </a:r>
                      <a:endParaRPr lang="sl-SI" sz="11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2.506.219.045,99</a:t>
                      </a:r>
                      <a:endParaRPr lang="sl-SI" sz="11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81,7</a:t>
                      </a:r>
                      <a:endParaRPr lang="sl-SI" sz="11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36763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React-EU ESRR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255.741.210,00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12.907.151,63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5,0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497772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React-EU ESS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13.205.000,00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391382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React-EU skupaj:</a:t>
                      </a:r>
                      <a:endParaRPr lang="sl-SI" sz="11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268.946.210,00</a:t>
                      </a:r>
                      <a:endParaRPr lang="sl-SI" sz="11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12.907.151,63</a:t>
                      </a:r>
                      <a:endParaRPr lang="sl-SI" sz="11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4,8</a:t>
                      </a:r>
                      <a:endParaRPr lang="sl-SI" sz="11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6457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524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4000" cy="1143090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Certificirani izdatki 2014 – april 2022 (</a:t>
            </a:r>
            <a:r>
              <a:rPr lang="sl-SI" dirty="0" err="1"/>
              <a:t>vZaP</a:t>
            </a:r>
            <a:r>
              <a:rPr lang="sl-SI" dirty="0"/>
              <a:t>)</a:t>
            </a:r>
          </a:p>
        </p:txBody>
      </p:sp>
      <p:graphicFrame>
        <p:nvGraphicFramePr>
          <p:cNvPr id="5" name="Grafikon 4">
            <a:extLst>
              <a:ext uri="{FF2B5EF4-FFF2-40B4-BE49-F238E27FC236}">
                <a16:creationId xmlns:a16="http://schemas.microsoft.com/office/drawing/2014/main" id="{5E2C8EB0-1C05-41EB-AAA0-C564D655C2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0108449"/>
              </p:ext>
            </p:extLst>
          </p:nvPr>
        </p:nvGraphicFramePr>
        <p:xfrm>
          <a:off x="211668" y="1388533"/>
          <a:ext cx="8644466" cy="528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0517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0DDF7A19-226E-463C-B2F9-B298D3D9E4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16935" y="12244"/>
            <a:ext cx="9144000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Dinamika posredovanja </a:t>
            </a:r>
            <a:r>
              <a:rPr lang="sl-SI" dirty="0" err="1"/>
              <a:t>ZaP</a:t>
            </a:r>
            <a:r>
              <a:rPr lang="sl-SI" dirty="0"/>
              <a:t> na EK – po obračunskem letu 2014-2022</a:t>
            </a: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24D0F6B0-1F93-4600-9153-EDEAF28D655C}"/>
              </a:ext>
            </a:extLst>
          </p:cNvPr>
          <p:cNvSpPr txBox="1"/>
          <p:nvPr/>
        </p:nvSpPr>
        <p:spPr>
          <a:xfrm>
            <a:off x="403138" y="5978321"/>
            <a:ext cx="833772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dirty="0"/>
              <a:t>Črpanje EKP 14-20 po </a:t>
            </a:r>
            <a:r>
              <a:rPr lang="sl-SI" dirty="0" err="1"/>
              <a:t>ZaP</a:t>
            </a:r>
            <a:r>
              <a:rPr lang="sl-SI" dirty="0"/>
              <a:t> na dan 30/4/2022:</a:t>
            </a:r>
          </a:p>
          <a:p>
            <a:pPr algn="ctr"/>
            <a:r>
              <a:rPr lang="sl-SI" dirty="0"/>
              <a:t>2,52 </a:t>
            </a:r>
            <a:r>
              <a:rPr lang="sl-SI" dirty="0" err="1"/>
              <a:t>mlrd</a:t>
            </a:r>
            <a:r>
              <a:rPr lang="sl-SI" dirty="0"/>
              <a:t> € oz. 75,5 % FN (</a:t>
            </a:r>
            <a:r>
              <a:rPr lang="sl-SI" dirty="0" err="1"/>
              <a:t>vklj</a:t>
            </a:r>
            <a:r>
              <a:rPr lang="sl-SI" dirty="0"/>
              <a:t>. </a:t>
            </a:r>
            <a:r>
              <a:rPr lang="sl-SI" dirty="0" err="1"/>
              <a:t>React</a:t>
            </a:r>
            <a:r>
              <a:rPr lang="sl-SI" dirty="0"/>
              <a:t>-EU).</a:t>
            </a:r>
          </a:p>
        </p:txBody>
      </p:sp>
      <p:graphicFrame>
        <p:nvGraphicFramePr>
          <p:cNvPr id="8" name="Grafikon 7">
            <a:extLst>
              <a:ext uri="{FF2B5EF4-FFF2-40B4-BE49-F238E27FC236}">
                <a16:creationId xmlns:a16="http://schemas.microsoft.com/office/drawing/2014/main" id="{E7401D7B-ED2C-4E67-B818-55CF59263D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9130262"/>
              </p:ext>
            </p:extLst>
          </p:nvPr>
        </p:nvGraphicFramePr>
        <p:xfrm>
          <a:off x="126999" y="1699361"/>
          <a:ext cx="8856133" cy="4159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1573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F1788B44-F9CA-41DA-BCA8-55E7DCEEB3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1485"/>
            <a:ext cx="9144000" cy="1080715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Stanje po računovodskih izkazih– april 2022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428559E5-A6AE-4ED4-A5B5-EBAD331C5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987228"/>
              </p:ext>
            </p:extLst>
          </p:nvPr>
        </p:nvGraphicFramePr>
        <p:xfrm>
          <a:off x="368787" y="1166687"/>
          <a:ext cx="8377279" cy="17136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2656">
                  <a:extLst>
                    <a:ext uri="{9D8B030D-6E8A-4147-A177-3AD203B41FA5}">
                      <a16:colId xmlns:a16="http://schemas.microsoft.com/office/drawing/2014/main" val="928688841"/>
                    </a:ext>
                  </a:extLst>
                </a:gridCol>
                <a:gridCol w="1351442">
                  <a:extLst>
                    <a:ext uri="{9D8B030D-6E8A-4147-A177-3AD203B41FA5}">
                      <a16:colId xmlns:a16="http://schemas.microsoft.com/office/drawing/2014/main" val="1411000633"/>
                    </a:ext>
                  </a:extLst>
                </a:gridCol>
                <a:gridCol w="1063430">
                  <a:extLst>
                    <a:ext uri="{9D8B030D-6E8A-4147-A177-3AD203B41FA5}">
                      <a16:colId xmlns:a16="http://schemas.microsoft.com/office/drawing/2014/main" val="2518522893"/>
                    </a:ext>
                  </a:extLst>
                </a:gridCol>
                <a:gridCol w="1085584">
                  <a:extLst>
                    <a:ext uri="{9D8B030D-6E8A-4147-A177-3AD203B41FA5}">
                      <a16:colId xmlns:a16="http://schemas.microsoft.com/office/drawing/2014/main" val="3537871644"/>
                    </a:ext>
                  </a:extLst>
                </a:gridCol>
                <a:gridCol w="1063430">
                  <a:extLst>
                    <a:ext uri="{9D8B030D-6E8A-4147-A177-3AD203B41FA5}">
                      <a16:colId xmlns:a16="http://schemas.microsoft.com/office/drawing/2014/main" val="3846306182"/>
                    </a:ext>
                  </a:extLst>
                </a:gridCol>
                <a:gridCol w="988657">
                  <a:extLst>
                    <a:ext uri="{9D8B030D-6E8A-4147-A177-3AD203B41FA5}">
                      <a16:colId xmlns:a16="http://schemas.microsoft.com/office/drawing/2014/main" val="3672853016"/>
                    </a:ext>
                  </a:extLst>
                </a:gridCol>
                <a:gridCol w="952656">
                  <a:extLst>
                    <a:ext uri="{9D8B030D-6E8A-4147-A177-3AD203B41FA5}">
                      <a16:colId xmlns:a16="http://schemas.microsoft.com/office/drawing/2014/main" val="1686616757"/>
                    </a:ext>
                  </a:extLst>
                </a:gridCol>
                <a:gridCol w="919424">
                  <a:extLst>
                    <a:ext uri="{9D8B030D-6E8A-4147-A177-3AD203B41FA5}">
                      <a16:colId xmlns:a16="http://schemas.microsoft.com/office/drawing/2014/main" val="1839960064"/>
                    </a:ext>
                  </a:extLst>
                </a:gridCol>
              </a:tblGrid>
              <a:tr h="155790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Obračunsko leto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Obr. obdobje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Računovodski izkazi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3911592325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YEI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Skupaj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Razlika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1181770985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1.1.2014-30.6.2015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4108338774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1.7.2015-30.6.2016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1645710687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1.7.2016-30.6.2017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6.694.465,33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7.409.378,86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54.525.469,36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68.629.313,55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319.602,50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3739103338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1.7.2017-30.6.2018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63.850.349,72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51.450.281,56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9.523.538,96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79.022.648,78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203.846.819,02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1.614.461,99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1718247321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1.7.2018-30.6.2019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146.579.077,95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128.476.794,73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-80.267,31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128.931.436,94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403.907.042,31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79.983.460,07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2963450876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1.7.2019-30.6.2020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204.981.657,49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88.770.024,02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-27.498,44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126.965.035,46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420.689.218,53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34.411.058,17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726733635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effectLst/>
                        </a:rPr>
                        <a:t>1.7.2020-30.6.2021 </a:t>
                      </a:r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 dirty="0">
                          <a:effectLst/>
                        </a:rPr>
                        <a:t>347.249.264,15</a:t>
                      </a:r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126.213.179,99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0,00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 dirty="0">
                          <a:effectLst/>
                        </a:rPr>
                        <a:t>108.766.357,58</a:t>
                      </a:r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 dirty="0">
                          <a:effectLst/>
                        </a:rPr>
                        <a:t>582.228.801,72</a:t>
                      </a:r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 dirty="0">
                          <a:effectLst/>
                        </a:rPr>
                        <a:t>11.059.462,01</a:t>
                      </a:r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3528990822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1.7.20-30.6.2022</a:t>
                      </a:r>
                      <a:endParaRPr lang="sl-SI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411.060.003,55</a:t>
                      </a:r>
                      <a:endParaRPr lang="sl-SI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153.642.111,36</a:t>
                      </a:r>
                      <a:endParaRPr lang="sl-SI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0,00</a:t>
                      </a:r>
                      <a:endParaRPr lang="sl-SI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147.734.842,87</a:t>
                      </a:r>
                      <a:endParaRPr lang="sl-SI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712.436.957,78</a:t>
                      </a:r>
                      <a:endParaRPr lang="sl-SI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Še ni podatkov </a:t>
                      </a:r>
                      <a:endParaRPr lang="sl-SI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3456380306"/>
                  </a:ext>
                </a:extLst>
              </a:tr>
              <a:tr h="155790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Skupaj: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 dirty="0">
                          <a:effectLst/>
                        </a:rPr>
                        <a:t>1.173.720.352,86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1" u="none" strike="noStrike" dirty="0">
                          <a:effectLst/>
                        </a:rPr>
                        <a:t>555.246.856,99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1" u="none" strike="noStrike" dirty="0">
                          <a:effectLst/>
                        </a:rPr>
                        <a:t>16.825.152,07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1" u="none" strike="noStrike" dirty="0">
                          <a:effectLst/>
                        </a:rPr>
                        <a:t>645.945.790,99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1" u="none" strike="noStrike" dirty="0">
                          <a:effectLst/>
                        </a:rPr>
                        <a:t>2.391.738.152,91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 dirty="0">
                          <a:effectLst/>
                        </a:rPr>
                        <a:t>127.388.044,74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2536576976"/>
                  </a:ext>
                </a:extLst>
              </a:tr>
            </a:tbl>
          </a:graphicData>
        </a:graphic>
      </p:graphicFrame>
      <p:graphicFrame>
        <p:nvGraphicFramePr>
          <p:cNvPr id="8" name="Grafikon 7">
            <a:extLst>
              <a:ext uri="{FF2B5EF4-FFF2-40B4-BE49-F238E27FC236}">
                <a16:creationId xmlns:a16="http://schemas.microsoft.com/office/drawing/2014/main" id="{550EFF2F-494F-46A1-B547-C7D08AFE45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232094"/>
              </p:ext>
            </p:extLst>
          </p:nvPr>
        </p:nvGraphicFramePr>
        <p:xfrm>
          <a:off x="628649" y="2954865"/>
          <a:ext cx="7886702" cy="3820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PoljeZBesedilom 8">
            <a:extLst>
              <a:ext uri="{FF2B5EF4-FFF2-40B4-BE49-F238E27FC236}">
                <a16:creationId xmlns:a16="http://schemas.microsoft.com/office/drawing/2014/main" id="{FCEC0664-2403-4D0C-842A-AB702EA68474}"/>
              </a:ext>
            </a:extLst>
          </p:cNvPr>
          <p:cNvSpPr txBox="1"/>
          <p:nvPr/>
        </p:nvSpPr>
        <p:spPr>
          <a:xfrm>
            <a:off x="628649" y="3429000"/>
            <a:ext cx="424667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sl-SI" dirty="0"/>
              <a:t>Črpanje EKP 14-20 po RI na dan 30/4/2022:</a:t>
            </a:r>
          </a:p>
          <a:p>
            <a:pPr algn="ctr"/>
            <a:r>
              <a:rPr lang="sl-SI" dirty="0"/>
              <a:t>2,4 </a:t>
            </a:r>
            <a:r>
              <a:rPr lang="sl-SI" dirty="0" err="1"/>
              <a:t>mlrd</a:t>
            </a:r>
            <a:r>
              <a:rPr lang="sl-SI" dirty="0"/>
              <a:t> € oz. 71,9 % FN (+</a:t>
            </a:r>
            <a:r>
              <a:rPr lang="sl-SI" dirty="0" err="1"/>
              <a:t>React</a:t>
            </a:r>
            <a:r>
              <a:rPr lang="sl-SI" dirty="0"/>
              <a:t>-EU)</a:t>
            </a:r>
          </a:p>
        </p:txBody>
      </p:sp>
    </p:spTree>
    <p:extLst>
      <p:ext uri="{BB962C8B-B14F-4D97-AF65-F5344CB8AC3E}">
        <p14:creationId xmlns:p14="http://schemas.microsoft.com/office/powerpoint/2010/main" val="3351263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1">
            <a:extLst>
              <a:ext uri="{FF2B5EF4-FFF2-40B4-BE49-F238E27FC236}">
                <a16:creationId xmlns:a16="http://schemas.microsoft.com/office/drawing/2014/main" id="{0BE08EBE-EFFD-45EA-9CD4-643D4854E7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1485"/>
            <a:ext cx="9144000" cy="1080715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Obravnavanje nepravilnosti po letih</a:t>
            </a:r>
          </a:p>
        </p:txBody>
      </p:sp>
      <p:graphicFrame>
        <p:nvGraphicFramePr>
          <p:cNvPr id="5" name="Grafikon 4">
            <a:extLst>
              <a:ext uri="{FF2B5EF4-FFF2-40B4-BE49-F238E27FC236}">
                <a16:creationId xmlns:a16="http://schemas.microsoft.com/office/drawing/2014/main" id="{12E5D0BF-1D51-4493-8729-A583401DFD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5802785"/>
              </p:ext>
            </p:extLst>
          </p:nvPr>
        </p:nvGraphicFramePr>
        <p:xfrm>
          <a:off x="1147762" y="1497806"/>
          <a:ext cx="6848475" cy="386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PoljeZBesedilom 5">
            <a:extLst>
              <a:ext uri="{FF2B5EF4-FFF2-40B4-BE49-F238E27FC236}">
                <a16:creationId xmlns:a16="http://schemas.microsoft.com/office/drawing/2014/main" id="{D01DA562-6B71-4200-89BF-0C0BFD3C4D08}"/>
              </a:ext>
            </a:extLst>
          </p:cNvPr>
          <p:cNvSpPr txBox="1"/>
          <p:nvPr/>
        </p:nvSpPr>
        <p:spPr>
          <a:xfrm>
            <a:off x="1147762" y="5664200"/>
            <a:ext cx="684847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/>
              <a:t>Terjatve skupaj:</a:t>
            </a:r>
          </a:p>
          <a:p>
            <a:pPr algn="ctr"/>
            <a:r>
              <a:rPr lang="sl-SI" dirty="0"/>
              <a:t>19,4 mio € oz. 0,9 % izplačil iz DP</a:t>
            </a:r>
          </a:p>
        </p:txBody>
      </p:sp>
    </p:spTree>
    <p:extLst>
      <p:ext uri="{BB962C8B-B14F-4D97-AF65-F5344CB8AC3E}">
        <p14:creationId xmlns:p14="http://schemas.microsoft.com/office/powerpoint/2010/main" val="2296403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1">
            <a:extLst>
              <a:ext uri="{FF2B5EF4-FFF2-40B4-BE49-F238E27FC236}">
                <a16:creationId xmlns:a16="http://schemas.microsoft.com/office/drawing/2014/main" id="{AC102E53-9D67-4B12-B331-07F3C4FAF9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1485"/>
            <a:ext cx="9144000" cy="1080715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Obravnavanje nepravilnosti po skladih</a:t>
            </a:r>
          </a:p>
        </p:txBody>
      </p:sp>
      <p:graphicFrame>
        <p:nvGraphicFramePr>
          <p:cNvPr id="5" name="Grafikon 4">
            <a:extLst>
              <a:ext uri="{FF2B5EF4-FFF2-40B4-BE49-F238E27FC236}">
                <a16:creationId xmlns:a16="http://schemas.microsoft.com/office/drawing/2014/main" id="{1B05AD31-4526-4AB3-94B1-46E190B29D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2198424"/>
              </p:ext>
            </p:extLst>
          </p:nvPr>
        </p:nvGraphicFramePr>
        <p:xfrm>
          <a:off x="931333" y="2057399"/>
          <a:ext cx="7095067" cy="3361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PoljeZBesedilom 5">
            <a:extLst>
              <a:ext uri="{FF2B5EF4-FFF2-40B4-BE49-F238E27FC236}">
                <a16:creationId xmlns:a16="http://schemas.microsoft.com/office/drawing/2014/main" id="{D2BB77C7-9DA3-4A3D-ABC6-E960FF9E7886}"/>
              </a:ext>
            </a:extLst>
          </p:cNvPr>
          <p:cNvSpPr txBox="1"/>
          <p:nvPr/>
        </p:nvSpPr>
        <p:spPr>
          <a:xfrm>
            <a:off x="901172" y="5664200"/>
            <a:ext cx="71252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dirty="0"/>
              <a:t>Terjatve skupaj: 19,4 mio € oz. 0,9 % izplačil iz DP</a:t>
            </a:r>
          </a:p>
        </p:txBody>
      </p:sp>
    </p:spTree>
    <p:extLst>
      <p:ext uri="{BB962C8B-B14F-4D97-AF65-F5344CB8AC3E}">
        <p14:creationId xmlns:p14="http://schemas.microsoft.com/office/powerpoint/2010/main" val="2102133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značba mesta besedila 1">
            <a:extLst>
              <a:ext uri="{FF2B5EF4-FFF2-40B4-BE49-F238E27FC236}">
                <a16:creationId xmlns:a16="http://schemas.microsoft.com/office/drawing/2014/main" id="{E7617F1D-7343-485A-B78C-61F33D4C81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1485"/>
            <a:ext cx="9144000" cy="1080715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Obravnavanje nepravilnosti po vrstah</a:t>
            </a:r>
          </a:p>
        </p:txBody>
      </p:sp>
      <p:graphicFrame>
        <p:nvGraphicFramePr>
          <p:cNvPr id="5" name="Grafikon 4">
            <a:extLst>
              <a:ext uri="{FF2B5EF4-FFF2-40B4-BE49-F238E27FC236}">
                <a16:creationId xmlns:a16="http://schemas.microsoft.com/office/drawing/2014/main" id="{049C1A11-BE71-4BDA-AF5A-8B18F40438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9447975"/>
              </p:ext>
            </p:extLst>
          </p:nvPr>
        </p:nvGraphicFramePr>
        <p:xfrm>
          <a:off x="901172" y="2057399"/>
          <a:ext cx="7235295" cy="308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PoljeZBesedilom 5">
            <a:extLst>
              <a:ext uri="{FF2B5EF4-FFF2-40B4-BE49-F238E27FC236}">
                <a16:creationId xmlns:a16="http://schemas.microsoft.com/office/drawing/2014/main" id="{98C9D70F-9538-4F90-8E47-24B19EECDD59}"/>
              </a:ext>
            </a:extLst>
          </p:cNvPr>
          <p:cNvSpPr txBox="1"/>
          <p:nvPr/>
        </p:nvSpPr>
        <p:spPr>
          <a:xfrm>
            <a:off x="901172" y="5664200"/>
            <a:ext cx="723529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dirty="0"/>
              <a:t>Terjatve skupaj: 19,4 mio € oz. 0,9 % izplačil iz DP</a:t>
            </a:r>
          </a:p>
        </p:txBody>
      </p:sp>
    </p:spTree>
    <p:extLst>
      <p:ext uri="{BB962C8B-B14F-4D97-AF65-F5344CB8AC3E}">
        <p14:creationId xmlns:p14="http://schemas.microsoft.com/office/powerpoint/2010/main" val="1407913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4D717332-F60F-4BE5-8B0B-15F72D28C7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4000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Pričakovana plačila EK po RI 2022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67DD9304-3770-4767-BCED-A4094EB2E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499507"/>
              </p:ext>
            </p:extLst>
          </p:nvPr>
        </p:nvGraphicFramePr>
        <p:xfrm>
          <a:off x="1337733" y="2446867"/>
          <a:ext cx="5985934" cy="31834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6703">
                  <a:extLst>
                    <a:ext uri="{9D8B030D-6E8A-4147-A177-3AD203B41FA5}">
                      <a16:colId xmlns:a16="http://schemas.microsoft.com/office/drawing/2014/main" val="4120154033"/>
                    </a:ext>
                  </a:extLst>
                </a:gridCol>
                <a:gridCol w="3809231">
                  <a:extLst>
                    <a:ext uri="{9D8B030D-6E8A-4147-A177-3AD203B41FA5}">
                      <a16:colId xmlns:a16="http://schemas.microsoft.com/office/drawing/2014/main" val="3473032705"/>
                    </a:ext>
                  </a:extLst>
                </a:gridCol>
              </a:tblGrid>
              <a:tr h="10036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Sklad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 dirty="0">
                          <a:effectLst/>
                        </a:rPr>
                        <a:t>Plačilo/vračilo EK</a:t>
                      </a:r>
                      <a:endParaRPr lang="sl-SI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7609088"/>
                  </a:ext>
                </a:extLst>
              </a:tr>
              <a:tr h="54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ESRR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3.178.398,49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9567851"/>
                  </a:ext>
                </a:extLst>
              </a:tr>
              <a:tr h="54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ESS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-3.020.985,80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3202627"/>
                  </a:ext>
                </a:extLst>
              </a:tr>
              <a:tr h="54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KS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-12.878.085,40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172909"/>
                  </a:ext>
                </a:extLst>
              </a:tr>
              <a:tr h="54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>
                          <a:effectLst/>
                        </a:rPr>
                        <a:t>YEI</a:t>
                      </a:r>
                      <a:endParaRPr lang="sl-SI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l-SI" sz="2800" dirty="0">
                          <a:effectLst/>
                        </a:rPr>
                        <a:t>-184.230,72</a:t>
                      </a:r>
                      <a:endParaRPr lang="sl-SI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4837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1386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6109</TotalTime>
  <Words>706</Words>
  <Application>Microsoft Office PowerPoint</Application>
  <PresentationFormat>Diaprojekcija na zaslonu (4:3)</PresentationFormat>
  <Paragraphs>295</Paragraphs>
  <Slides>15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Finančna realizacija izvajanja Operativnega programa za izvajanje evropske kohezijske politike 2014–2020  (poročilo organa za potrjevanje)  mag. Evelyn Filip, vodja CA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Hvala za vašo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pc</cp:lastModifiedBy>
  <cp:revision>170</cp:revision>
  <cp:lastPrinted>2022-05-16T09:53:15Z</cp:lastPrinted>
  <dcterms:created xsi:type="dcterms:W3CDTF">2015-02-26T08:26:11Z</dcterms:created>
  <dcterms:modified xsi:type="dcterms:W3CDTF">2022-05-16T10:41:56Z</dcterms:modified>
</cp:coreProperties>
</file>