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24"/>
  </p:notesMasterIdLst>
  <p:handoutMasterIdLst>
    <p:handoutMasterId r:id="rId25"/>
  </p:handoutMasterIdLst>
  <p:sldIdLst>
    <p:sldId id="256" r:id="rId3"/>
    <p:sldId id="334" r:id="rId4"/>
    <p:sldId id="395" r:id="rId5"/>
    <p:sldId id="335" r:id="rId6"/>
    <p:sldId id="297" r:id="rId7"/>
    <p:sldId id="393" r:id="rId8"/>
    <p:sldId id="359" r:id="rId9"/>
    <p:sldId id="336" r:id="rId10"/>
    <p:sldId id="324" r:id="rId11"/>
    <p:sldId id="318" r:id="rId12"/>
    <p:sldId id="291" r:id="rId13"/>
    <p:sldId id="317" r:id="rId14"/>
    <p:sldId id="383" r:id="rId15"/>
    <p:sldId id="396" r:id="rId16"/>
    <p:sldId id="398" r:id="rId17"/>
    <p:sldId id="372" r:id="rId18"/>
    <p:sldId id="343" r:id="rId19"/>
    <p:sldId id="379" r:id="rId20"/>
    <p:sldId id="384" r:id="rId21"/>
    <p:sldId id="305" r:id="rId22"/>
    <p:sldId id="303" r:id="rId23"/>
  </p:sldIdLst>
  <p:sldSz cx="9144000" cy="6858000" type="screen4x3"/>
  <p:notesSz cx="6794500" cy="992505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Republika" panose="02000506040000020004" pitchFamily="2" charset="-18"/>
      <p:regular r:id="rId30"/>
      <p:bold r:id="rId31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gor Greif" initials="GG" lastIdx="1" clrIdx="0">
    <p:extLst>
      <p:ext uri="{19B8F6BF-5375-455C-9EA6-DF929625EA0E}">
        <p15:presenceInfo xmlns:p15="http://schemas.microsoft.com/office/powerpoint/2012/main" userId="S::Gregor.Greif@gov.si::bade6438-5018-4881-9e5e-b570a03569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FF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24" autoAdjust="0"/>
    <p:restoredTop sz="85627" autoAdjust="0"/>
  </p:normalViewPr>
  <p:slideViewPr>
    <p:cSldViewPr snapToGrid="0" snapToObjects="1">
      <p:cViewPr varScale="1">
        <p:scale>
          <a:sx n="67" d="100"/>
          <a:sy n="67" d="100"/>
        </p:scale>
        <p:origin x="1600" y="44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-7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3360" y="10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5" y="1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4768AD-204A-4215-BD53-84CC9E25AACA}" type="datetime1">
              <a:rPr lang="sl-SI"/>
              <a:pPr>
                <a:defRPr/>
              </a:pPr>
              <a:t>16. 05. 2022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5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1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5" y="1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960E445-93F1-4C19-8A25-638853BC2F51}" type="datetime1">
              <a:rPr lang="sl-SI"/>
              <a:pPr>
                <a:defRPr/>
              </a:pPr>
              <a:t>16. 05. 2022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720"/>
            <a:ext cx="5435600" cy="44653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/>
              <a:t>Click to edit Master text styles</a:t>
            </a:r>
          </a:p>
          <a:p>
            <a:pPr lvl="1"/>
            <a:r>
              <a:rPr lang="sl-SI" noProof="0"/>
              <a:t>Second level</a:t>
            </a:r>
          </a:p>
          <a:p>
            <a:pPr lvl="2"/>
            <a:r>
              <a:rPr lang="sl-SI" noProof="0"/>
              <a:t>Third level</a:t>
            </a:r>
          </a:p>
          <a:p>
            <a:pPr lvl="3"/>
            <a:r>
              <a:rPr lang="sl-SI" noProof="0"/>
              <a:t>Fourth level</a:t>
            </a:r>
          </a:p>
          <a:p>
            <a:pPr lvl="4"/>
            <a:r>
              <a:rPr lang="sl-SI" noProof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5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59" tIns="45728" rIns="91459" bIns="457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65472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2390F-7B07-447C-8549-B88F7C6B761B}" type="datetime1">
              <a:rPr lang="sl-SI" smtClean="0"/>
              <a:t>16. 05. 2022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A2F3-7320-4A4D-9E8C-9BFE2B4EC902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AFE7-3255-43E1-B45F-A2CBAB205BE9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F178-77FE-485C-B1A8-AC8E1C104704}" type="datetime1">
              <a:rPr lang="sl-SI" smtClean="0"/>
              <a:t>16. 05. 2022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A1CB-3C1B-4D18-9A54-C74D53F9909E}" type="datetime1">
              <a:rPr lang="sl-SI" smtClean="0"/>
              <a:t>16. 05. 2022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B957-E1A0-4637-AE5C-8AF02B180F19}" type="datetime1">
              <a:rPr lang="sl-SI" smtClean="0"/>
              <a:t>16. 05. 2022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51C3-1904-4358-ABD4-04CA41BF5D86}" type="datetime1">
              <a:rPr lang="sl-SI" smtClean="0"/>
              <a:t>16. 05. 2022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526E-BF63-42D3-BB98-2ACA3AD12192}" type="datetime1">
              <a:rPr lang="sl-SI" smtClean="0"/>
              <a:t>16. 05. 2022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2AE87-CD4E-4DBA-BE0B-94856C5D5C43}" type="datetime1">
              <a:rPr lang="sl-SI" smtClean="0"/>
              <a:t>16. 05. 2022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D6071-C835-4D0A-8F3A-10589F69F7F1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11E17-685A-4365-BE8B-C51E6E4B0F20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78D8-BF1B-4BBD-9F9F-4DDA9CB82596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78F9B-2BEF-44D5-9B87-D0CFBFFADD79}" type="datetime1">
              <a:rPr lang="sl-SI" smtClean="0"/>
              <a:t>16. 05. 2022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B1BE-0679-405C-B3CF-83D79CBFC66C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916F-C5DE-41EA-801C-F65376E25AE6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F81E5-F37C-49CF-ABF4-47A696799C0B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12EDB-0D14-488B-BD4E-DC747D9EDF41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BA6EB-4260-4D47-922F-92CA7EE85F27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3B25-CD04-4B92-9817-5B50AEEE0AB4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FDFF-F70C-41A1-92B5-A89B7EFB6D58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/>
              <a:t>Click to edit Master title style</a:t>
            </a:r>
            <a:endParaRPr lang="sl-SI" altLang="sl-SI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  <a:endParaRPr lang="sl-SI" alt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BDCF0-A186-43B9-A2DE-5CE2A83F85AB}" type="datetime1">
              <a:rPr lang="sl-SI" smtClean="0"/>
              <a:t>16. 05. 2022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861ED7-1EF0-44F6-83D0-D4D2B4B7AEF3}" type="datetime1">
              <a:rPr lang="sl-SI" smtClean="0"/>
              <a:t>16. 05. 2022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si/drzavni-organi/organi-v-sestavi/urad-za-nadzor-proracuna/o-uradu/sektor-za-revizijo-evropskih-strukturnih-skladov/" TargetMode="Externa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p.gov.s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495" y="66294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869DA8-E1ED-4FD3-B495-C8DF49C82840}"/>
              </a:ext>
            </a:extLst>
          </p:cNvPr>
          <p:cNvSpPr txBox="1">
            <a:spLocks/>
          </p:cNvSpPr>
          <p:nvPr/>
        </p:nvSpPr>
        <p:spPr bwMode="auto">
          <a:xfrm>
            <a:off x="984069" y="1586999"/>
            <a:ext cx="7106740" cy="4891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br>
              <a:rPr lang="sl-SI" sz="3200" b="1" kern="0" dirty="0">
                <a:solidFill>
                  <a:srgbClr val="C00000"/>
                </a:solidFill>
              </a:rPr>
            </a:br>
            <a:r>
              <a:rPr lang="sl-SI" sz="3200" b="1" kern="0" dirty="0">
                <a:solidFill>
                  <a:srgbClr val="C00000"/>
                </a:solidFill>
              </a:rPr>
              <a:t>Poročilo revizijskega organa </a:t>
            </a:r>
            <a:br>
              <a:rPr lang="sl-SI" sz="3200" b="1" kern="0" dirty="0">
                <a:solidFill>
                  <a:srgbClr val="C0000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Predstavitev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Letnega poročila o nadzoru in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Revizijskega mnenja za </a:t>
            </a:r>
            <a:br>
              <a:rPr lang="sl-SI" sz="3200" b="1" kern="0" dirty="0">
                <a:solidFill>
                  <a:srgbClr val="002060"/>
                </a:solidFill>
              </a:rPr>
            </a:br>
            <a:r>
              <a:rPr lang="sl-SI" sz="3200" b="1" kern="0" dirty="0">
                <a:solidFill>
                  <a:srgbClr val="002060"/>
                </a:solidFill>
              </a:rPr>
              <a:t>OP EKP 2014–2020</a:t>
            </a:r>
            <a:br>
              <a:rPr lang="sl-SI" sz="3200" b="1" kern="0" dirty="0">
                <a:solidFill>
                  <a:schemeClr val="hlink"/>
                </a:solidFill>
                <a:latin typeface="Arial" charset="0"/>
              </a:rPr>
            </a:br>
            <a:r>
              <a:rPr lang="sl-SI" sz="3200" b="1" kern="0" dirty="0">
                <a:solidFill>
                  <a:srgbClr val="C00000"/>
                </a:solidFill>
              </a:rPr>
              <a:t>za 7. obračunsko leto</a:t>
            </a:r>
            <a:br>
              <a:rPr lang="sl-SI" sz="3200" b="1" kern="0" dirty="0">
                <a:solidFill>
                  <a:srgbClr val="C00000"/>
                </a:solidFill>
              </a:rPr>
            </a:br>
            <a:br>
              <a:rPr lang="sl-SI" sz="3200" b="1" kern="0" dirty="0">
                <a:solidFill>
                  <a:schemeClr val="hlink"/>
                </a:solidFill>
                <a:latin typeface="Arial" charset="0"/>
              </a:rPr>
            </a:br>
            <a:r>
              <a:rPr lang="sl-SI" sz="2400" b="1" kern="0" dirty="0">
                <a:solidFill>
                  <a:srgbClr val="002060"/>
                </a:solidFill>
              </a:rPr>
              <a:t> 17. maj 2022</a:t>
            </a:r>
            <a:endParaRPr lang="en-GB" altLang="sl-SI" sz="3600" b="1" kern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7401" y="2043782"/>
            <a:ext cx="7853669" cy="4447371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chemeClr val="tx2"/>
                </a:solidFill>
              </a:rPr>
              <a:t>Statistično vzorčenje</a:t>
            </a:r>
          </a:p>
          <a:p>
            <a:pPr>
              <a:spcBef>
                <a:spcPts val="600"/>
              </a:spcBef>
            </a:pPr>
            <a:r>
              <a:rPr lang="sl-SI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Metoda: 	</a:t>
            </a:r>
          </a:p>
          <a:p>
            <a:r>
              <a:rPr lang="sl-SI" sz="2400" b="1" dirty="0">
                <a:solidFill>
                  <a:srgbClr val="C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70C0"/>
                </a:solidFill>
                <a:highlight>
                  <a:srgbClr val="FFFFFF"/>
                </a:highlight>
              </a:rPr>
              <a:t>Vzorčenje po denarni enoti z razslojevanjem</a:t>
            </a:r>
          </a:p>
          <a:p>
            <a:r>
              <a:rPr lang="sl-SI" sz="2400" b="1" dirty="0">
                <a:solidFill>
                  <a:srgbClr val="0070C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FF0000"/>
                </a:solidFill>
                <a:highlight>
                  <a:srgbClr val="FFFFFF"/>
                </a:highlight>
              </a:rPr>
              <a:t>Trije sloji </a:t>
            </a:r>
          </a:p>
          <a:p>
            <a:pPr>
              <a:spcBef>
                <a:spcPts val="600"/>
              </a:spcBef>
            </a:pPr>
            <a:r>
              <a:rPr lang="sl-SI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Vzorčna enota: </a:t>
            </a:r>
          </a:p>
          <a:p>
            <a:r>
              <a:rPr lang="sl-SI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sl-SI" sz="2400" b="1" dirty="0">
                <a:solidFill>
                  <a:srgbClr val="0070C0"/>
                </a:solidFill>
              </a:rPr>
              <a:t>Zahtevek za izplačilo (ZzI) 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Naključni izbor, sistematično izbiranje, 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Najmanj 30 po sloju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</a:t>
            </a:r>
            <a:r>
              <a:rPr lang="sl-SI" sz="2400" b="1" dirty="0">
                <a:solidFill>
                  <a:srgbClr val="FF0000"/>
                </a:solidFill>
              </a:rPr>
              <a:t>Izbranih 65 zahtevkov</a:t>
            </a:r>
          </a:p>
          <a:p>
            <a:pPr>
              <a:spcBef>
                <a:spcPts val="600"/>
              </a:spcBef>
            </a:pPr>
            <a:r>
              <a:rPr lang="sl-SI" sz="2400" b="1" dirty="0">
                <a:solidFill>
                  <a:srgbClr val="000000"/>
                </a:solidFill>
              </a:rPr>
              <a:t> 	</a:t>
            </a:r>
            <a:r>
              <a:rPr lang="sl-SI" sz="2400" b="1" dirty="0">
                <a:solidFill>
                  <a:srgbClr val="000000"/>
                </a:solidFill>
                <a:highlight>
                  <a:srgbClr val="FFFF00"/>
                </a:highlight>
              </a:rPr>
              <a:t>Vzorec revidiranih operacij:</a:t>
            </a:r>
            <a:r>
              <a:rPr lang="sl-SI" sz="2400" b="1" dirty="0">
                <a:solidFill>
                  <a:srgbClr val="0070C0"/>
                </a:solidFill>
                <a:highlight>
                  <a:srgbClr val="FFFF00"/>
                </a:highlight>
              </a:rPr>
              <a:t> </a:t>
            </a:r>
          </a:p>
          <a:p>
            <a:r>
              <a:rPr lang="sl-SI" sz="2400" b="1" dirty="0">
                <a:solidFill>
                  <a:srgbClr val="0070C0"/>
                </a:solidFill>
              </a:rPr>
              <a:t>	</a:t>
            </a:r>
            <a:r>
              <a:rPr lang="sl-SI" sz="2400" b="1" dirty="0">
                <a:solidFill>
                  <a:srgbClr val="FF0000"/>
                </a:solidFill>
              </a:rPr>
              <a:t>Izbranih 56 operacij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947A68C1-CEBB-46C4-8AEE-F4F265B6A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2F68BF74-8268-4724-A434-A1D23EE620B5}"/>
              </a:ext>
            </a:extLst>
          </p:cNvPr>
          <p:cNvSpPr txBox="1"/>
          <p:nvPr/>
        </p:nvSpPr>
        <p:spPr>
          <a:xfrm>
            <a:off x="707402" y="1369860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  <a:highlight>
                  <a:srgbClr val="FFFFFF"/>
                </a:highlight>
              </a:rPr>
              <a:t>Določitev velikosti in izbor vzorca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17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36E5395-7517-42D1-8CA0-72E6303F3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452" y="1378367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Razvrstitev ugotovitev po tipologiji Komisije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D219FA-5358-43C2-91C6-4C03A8415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144C5057-971D-4C28-B8D0-519705339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96050"/>
              </p:ext>
            </p:extLst>
          </p:nvPr>
        </p:nvGraphicFramePr>
        <p:xfrm>
          <a:off x="306452" y="1959849"/>
          <a:ext cx="8254617" cy="4396500"/>
        </p:xfrm>
        <a:graphic>
          <a:graphicData uri="http://schemas.openxmlformats.org/drawingml/2006/table">
            <a:tbl>
              <a:tblPr/>
              <a:tblGrid>
                <a:gridCol w="5707240">
                  <a:extLst>
                    <a:ext uri="{9D8B030D-6E8A-4147-A177-3AD203B41FA5}">
                      <a16:colId xmlns:a16="http://schemas.microsoft.com/office/drawing/2014/main" val="2348391155"/>
                    </a:ext>
                  </a:extLst>
                </a:gridCol>
                <a:gridCol w="1350249">
                  <a:extLst>
                    <a:ext uri="{9D8B030D-6E8A-4147-A177-3AD203B41FA5}">
                      <a16:colId xmlns:a16="http://schemas.microsoft.com/office/drawing/2014/main" val="3184984825"/>
                    </a:ext>
                  </a:extLst>
                </a:gridCol>
                <a:gridCol w="1197128">
                  <a:extLst>
                    <a:ext uri="{9D8B030D-6E8A-4147-A177-3AD203B41FA5}">
                      <a16:colId xmlns:a16="http://schemas.microsoft.com/office/drawing/2014/main" val="681926231"/>
                    </a:ext>
                  </a:extLst>
                </a:gridCol>
              </a:tblGrid>
              <a:tr h="439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Kategorija nepravilnosti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Pogostost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Vrednost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378893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Javno naročanje – drugo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103806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Projekti, ki ustvarjajo prihodek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500278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Manjkajoče dodatne informacije ali dokumentacija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48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911877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Drugi neupravičeni izdatki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80.316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890051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Ukrepi informiranja in obveščanja javnosti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096861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Poenostavljene možnosti obračunavanja stroškov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8.094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77780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Dobro finančno poslovodenje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41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</a:t>
                      </a:r>
                      <a:endParaRPr lang="sl-SI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771343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Kazalniki uspešnosti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0</a:t>
                      </a:r>
                      <a:endParaRPr lang="sl-SI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35145"/>
                  </a:ext>
                </a:extLst>
              </a:tr>
              <a:tr h="439650">
                <a:tc>
                  <a:txBody>
                    <a:bodyPr/>
                    <a:lstStyle/>
                    <a:p>
                      <a:pPr algn="l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Skupaj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62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88.459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476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5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Sistemske nepravilnosti (v LPN)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D5975BA6-CBF5-48D4-A488-CD52C0E0D9D7}"/>
              </a:ext>
            </a:extLst>
          </p:cNvPr>
          <p:cNvSpPr/>
          <p:nvPr/>
        </p:nvSpPr>
        <p:spPr>
          <a:xfrm>
            <a:off x="303994" y="2170372"/>
            <a:ext cx="8257076" cy="416652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Kot </a:t>
            </a:r>
            <a:r>
              <a:rPr lang="sl-SI" sz="2800" b="1" i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sistemske nepravilnosti </a:t>
            </a:r>
            <a:r>
              <a:rPr lang="sl-SI" sz="28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bile opredeljene nepravilnosti, povezane z: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"/>
            </a:pPr>
            <a:r>
              <a:rPr lang="sl-SI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metodologijo za SSE za usposabljanje, ki ni bila pripravljena v skladu s 67. členom Uredbe (EU) št. 1303/2013 zaradi nepravilno obračunane 20 % urne osnovne plače mentorja in neustrezno izračunanega razmerja med plačami in materialnimi stroški,</a:t>
            </a:r>
            <a:endParaRPr lang="sl-SI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"/>
            </a:pPr>
            <a:r>
              <a:rPr lang="sl-SI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 izboru operacij je bilo več nepravilnosti, povezanih z javnim razpisom </a:t>
            </a:r>
            <a:r>
              <a:rPr lang="sl-SI" sz="200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sl-SI" sz="200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cs typeface="Times New Roman" panose="02020603050405020304" pitchFamily="18" charset="0"/>
              </a:rPr>
              <a:t>priporočena 5 % pavšalna finančna korekcija na vrednosti potrjenih upravičenih izdatkov vseh operacij, ki so bile izbrane v okviru revidiranega javnega razpisa)</a:t>
            </a:r>
          </a:p>
        </p:txBody>
      </p:sp>
    </p:spTree>
    <p:extLst>
      <p:ext uri="{BB962C8B-B14F-4D97-AF65-F5344CB8AC3E}">
        <p14:creationId xmlns:p14="http://schemas.microsoft.com/office/powerpoint/2010/main" val="1744485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/>
            <a:r>
              <a:rPr lang="sl-SI" sz="2400" b="1" dirty="0">
                <a:solidFill>
                  <a:srgbClr val="C00000"/>
                </a:solidFill>
              </a:rPr>
              <a:t>Sistemske nepravilnosti iz preteklih let (v LPN)</a:t>
            </a:r>
            <a:endParaRPr lang="sl-SI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4D58A6F-D670-4BAE-8F52-D82E1F836F58}"/>
              </a:ext>
            </a:extLst>
          </p:cNvPr>
          <p:cNvSpPr/>
          <p:nvPr/>
        </p:nvSpPr>
        <p:spPr>
          <a:xfrm>
            <a:off x="301536" y="2155017"/>
            <a:ext cx="8257076" cy="437735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izračun finančnih vrzeli pri okoljskih projektih (tretje obračunsko leto</a:t>
            </a:r>
            <a:r>
              <a:rPr lang="sl-SI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</a:t>
            </a:r>
            <a:endParaRPr lang="sl-SI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neizpolnjeni pogoji za upravičenost izdatkov v primeru poenostavljenih oblik stroškov (revizija ERS),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intenzivnost državne pomoči (peto ter šesto obračunsko leto),</a:t>
            </a:r>
          </a:p>
          <a:p>
            <a:pPr marL="342900" lvl="0" indent="-34290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neustrezna metodologija za izračun poenostavljene oblike stroškov (šesto obračunsko leto).</a:t>
            </a:r>
          </a:p>
        </p:txBody>
      </p:sp>
    </p:spTree>
    <p:extLst>
      <p:ext uri="{BB962C8B-B14F-4D97-AF65-F5344CB8AC3E}">
        <p14:creationId xmlns:p14="http://schemas.microsoft.com/office/powerpoint/2010/main" val="3958989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22A749-8783-4D63-8BD6-EEF2A9003B4F}"/>
              </a:ext>
            </a:extLst>
          </p:cNvPr>
          <p:cNvSpPr/>
          <p:nvPr/>
        </p:nvSpPr>
        <p:spPr>
          <a:xfrm>
            <a:off x="303994" y="2170372"/>
            <a:ext cx="8257076" cy="279538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Vrednotenje skladno z izbrano statistično metodo vzorčenja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Dejanska napaka 88 tisoč EUR,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Projicirana vrednost napake 7,5 mio EUR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sl-SI" sz="2400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Stopnja napake (TER): 1,0 %</a:t>
            </a:r>
            <a:r>
              <a:rPr lang="sl-SI" sz="24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kar je  pod 2 %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017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95C1123-574B-4A01-AD19-ADCC4A077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94" y="1375721"/>
            <a:ext cx="8254618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400" b="1" dirty="0">
                <a:solidFill>
                  <a:srgbClr val="C00000"/>
                </a:solidFill>
              </a:rPr>
              <a:t>Vrednotenje rezultatov revizij operacij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41F102F-2B4E-4E20-8C23-D6E80BF36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4892A0A7-E586-44B4-B494-FE2ACE42E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900592"/>
              </p:ext>
            </p:extLst>
          </p:nvPr>
        </p:nvGraphicFramePr>
        <p:xfrm>
          <a:off x="306452" y="1936539"/>
          <a:ext cx="8254617" cy="3924330"/>
        </p:xfrm>
        <a:graphic>
          <a:graphicData uri="http://schemas.openxmlformats.org/drawingml/2006/table">
            <a:tbl>
              <a:tblPr/>
              <a:tblGrid>
                <a:gridCol w="838684">
                  <a:extLst>
                    <a:ext uri="{9D8B030D-6E8A-4147-A177-3AD203B41FA5}">
                      <a16:colId xmlns:a16="http://schemas.microsoft.com/office/drawing/2014/main" val="2111735626"/>
                    </a:ext>
                  </a:extLst>
                </a:gridCol>
                <a:gridCol w="4856271">
                  <a:extLst>
                    <a:ext uri="{9D8B030D-6E8A-4147-A177-3AD203B41FA5}">
                      <a16:colId xmlns:a16="http://schemas.microsoft.com/office/drawing/2014/main" val="1283344821"/>
                    </a:ext>
                  </a:extLst>
                </a:gridCol>
                <a:gridCol w="2559662">
                  <a:extLst>
                    <a:ext uri="{9D8B030D-6E8A-4147-A177-3AD203B41FA5}">
                      <a16:colId xmlns:a16="http://schemas.microsoft.com/office/drawing/2014/main" val="929691536"/>
                    </a:ext>
                  </a:extLst>
                </a:gridCol>
              </a:tblGrid>
              <a:tr h="777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Populacija izdatkov (po izločitvi negativnih vzorčnih enot)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751.299.472 EUR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064182"/>
                  </a:ext>
                </a:extLst>
              </a:tr>
              <a:tr h="777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Revidirani izdatki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32.153.660 EUR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80776"/>
                  </a:ext>
                </a:extLst>
              </a:tr>
              <a:tr h="777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Napake v vzorcu (ne-projicirana vrednost napak)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88.458 EUR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888613"/>
                  </a:ext>
                </a:extLst>
              </a:tr>
              <a:tr h="812982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sl-SI" sz="24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4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PROJICIRANA VREDNOST NAPAK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2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7.514.266 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16615"/>
                  </a:ext>
                </a:extLst>
              </a:tr>
              <a:tr h="777837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2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Skupna stopnja napake (TER) po projiciranju (</a:t>
                      </a:r>
                      <a:r>
                        <a:rPr lang="pl-PL" sz="2400" b="1" i="0" u="none" strike="noStrike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</a:t>
                      </a:r>
                      <a:r>
                        <a:rPr lang="pl-PL" sz="2400" b="1" i="0" u="none" strike="noStrike" baseline="-2500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pl-PL" sz="2400" b="1" i="0" u="none" strike="noStrike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/A</a:t>
                      </a:r>
                      <a:r>
                        <a:rPr lang="pl-PL" sz="2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1,00 %</a:t>
                      </a:r>
                    </a:p>
                  </a:txBody>
                  <a:tcPr marL="8482" marR="8482" marT="8482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407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3595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714" y="782933"/>
            <a:ext cx="6241143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801190" y="1757827"/>
            <a:ext cx="76896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Revizija računovodskih izkazov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32BD691-49E6-4B90-9960-967482BE6614}"/>
              </a:ext>
            </a:extLst>
          </p:cNvPr>
          <p:cNvSpPr txBox="1"/>
          <p:nvPr/>
        </p:nvSpPr>
        <p:spPr>
          <a:xfrm>
            <a:off x="801190" y="3077607"/>
            <a:ext cx="7689668" cy="553998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3000" b="1" dirty="0">
                <a:solidFill>
                  <a:srgbClr val="000000"/>
                </a:solidFill>
              </a:rPr>
              <a:t>Obračuni za sedmo obračunsko leto</a:t>
            </a:r>
          </a:p>
        </p:txBody>
      </p:sp>
    </p:spTree>
    <p:extLst>
      <p:ext uri="{BB962C8B-B14F-4D97-AF65-F5344CB8AC3E}">
        <p14:creationId xmlns:p14="http://schemas.microsoft.com/office/powerpoint/2010/main" val="1247331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89266-2FAF-41ED-84C2-900F88206A2D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BFDB595-B50D-40A1-8480-85EFBCC78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" y="1466773"/>
            <a:ext cx="790738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Računovodski izkazi (Uredba 1011/2014)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0B73F01-B7F5-4FB3-9979-69A06252C6F5}"/>
              </a:ext>
            </a:extLst>
          </p:cNvPr>
          <p:cNvGraphicFramePr>
            <a:graphicFrameLocks noGrp="1"/>
          </p:cNvGraphicFramePr>
          <p:nvPr/>
        </p:nvGraphicFramePr>
        <p:xfrm>
          <a:off x="853440" y="2119816"/>
          <a:ext cx="7907382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6560">
                  <a:extLst>
                    <a:ext uri="{9D8B030D-6E8A-4147-A177-3AD203B41FA5}">
                      <a16:colId xmlns:a16="http://schemas.microsoft.com/office/drawing/2014/main" val="2823473594"/>
                    </a:ext>
                  </a:extLst>
                </a:gridCol>
                <a:gridCol w="6220822">
                  <a:extLst>
                    <a:ext uri="{9D8B030D-6E8A-4147-A177-3AD203B41FA5}">
                      <a16:colId xmlns:a16="http://schemas.microsoft.com/office/drawing/2014/main" val="2246391744"/>
                    </a:ext>
                  </a:extLst>
                </a:gridCol>
              </a:tblGrid>
              <a:tr h="362131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Skupni upravičeni izdatki (+javni, plačila)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818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Preklicani in izterjani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46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ki jih je treba izterjati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92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Izterjani zneski iz člena 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3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Neizterljivi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25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izplačani finančnim instrumentom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Vnaprejšnja plačila (DP)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627355"/>
                  </a:ext>
                </a:extLst>
              </a:tr>
              <a:tr h="3839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Uskladitev izdatkov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174632"/>
                  </a:ext>
                </a:extLst>
              </a:tr>
            </a:tbl>
          </a:graphicData>
        </a:graphic>
      </p:graphicFrame>
      <p:sp>
        <p:nvSpPr>
          <p:cNvPr id="8" name="Pravokotnik 7">
            <a:extLst>
              <a:ext uri="{FF2B5EF4-FFF2-40B4-BE49-F238E27FC236}">
                <a16:creationId xmlns:a16="http://schemas.microsoft.com/office/drawing/2014/main" id="{4B0554C2-776E-42CA-B574-F4F24AC1886F}"/>
              </a:ext>
            </a:extLst>
          </p:cNvPr>
          <p:cNvSpPr/>
          <p:nvPr/>
        </p:nvSpPr>
        <p:spPr>
          <a:xfrm>
            <a:off x="853440" y="5899540"/>
            <a:ext cx="7907382" cy="53051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l-SI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*Dodatki od 2 do 7 so pojasnila k obračunu: zneski med obračunskim letom/stanje na koncu obračunskega leta!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A585D28-B4DB-4A23-B5DB-2D2E31757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27710"/>
            <a:ext cx="655610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4 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54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54997" y="675860"/>
            <a:ext cx="656243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 - z</a:t>
            </a:r>
            <a:r>
              <a:rPr lang="sl-SI" sz="2800" b="1" dirty="0">
                <a:solidFill>
                  <a:srgbClr val="002060"/>
                </a:solidFill>
              </a:rPr>
              <a:t>aključki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87970"/>
            <a:ext cx="8373291" cy="421653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Na podlagi izvedene revizije revizijski organ meni, da: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računovodski izkazi dajejo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deluje pravilno.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Izvedena revizija ne zmanjšuje zanesljivosti trditev iz izjave o upravljanju, zato je Komisiji predloženo: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FF0000"/>
                </a:solidFill>
              </a:rPr>
              <a:t>Mnenje brez pridržkov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C00000"/>
                </a:solidFill>
              </a:rPr>
              <a:t> </a:t>
            </a:r>
            <a:endParaRPr lang="sl-SI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BC5672-1741-40CE-B579-88B497505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8" y="1330817"/>
            <a:ext cx="837329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5 Revizijsko mnenje</a:t>
            </a:r>
          </a:p>
        </p:txBody>
      </p:sp>
    </p:spTree>
    <p:extLst>
      <p:ext uri="{BB962C8B-B14F-4D97-AF65-F5344CB8AC3E}">
        <p14:creationId xmlns:p14="http://schemas.microsoft.com/office/powerpoint/2010/main" val="3433509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54997" y="675860"/>
            <a:ext cx="656243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RO - z</a:t>
            </a:r>
            <a:r>
              <a:rPr lang="sl-SI" sz="2800" b="1" dirty="0">
                <a:solidFill>
                  <a:srgbClr val="002060"/>
                </a:solidFill>
              </a:rPr>
              <a:t>aključki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87970"/>
            <a:ext cx="8373291" cy="372409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POUDAREK ZADEVE:</a:t>
            </a:r>
          </a:p>
          <a:p>
            <a:pPr algn="ctr"/>
            <a:endParaRPr lang="sl-SI" sz="2400" b="1" dirty="0">
              <a:solidFill>
                <a:srgbClr val="0070C0"/>
              </a:solidFill>
            </a:endParaRPr>
          </a:p>
          <a:p>
            <a:pPr algn="ctr"/>
            <a:r>
              <a:rPr lang="sl-SI" sz="2400" dirty="0">
                <a:solidFill>
                  <a:srgbClr val="000000"/>
                </a:solidFill>
              </a:rPr>
              <a:t>Ne da bi izrazil pridržek, bi želel revizijski organ opozoriti, da je </a:t>
            </a:r>
            <a:r>
              <a:rPr lang="sl-SI" sz="2400" dirty="0">
                <a:solidFill>
                  <a:srgbClr val="FF0000"/>
                </a:solidFill>
              </a:rPr>
              <a:t>v stolpcu C Dodatka 1</a:t>
            </a:r>
            <a:r>
              <a:rPr lang="sl-SI" sz="2400" dirty="0">
                <a:solidFill>
                  <a:srgbClr val="000000"/>
                </a:solidFill>
              </a:rPr>
              <a:t> računovodskih izkazov skupni znesek ustreznih plačil upravičencem v skladu s členom 132 (1) Uredbe (EU) št. 1303/2013 izkazan v vrednosti, ki </a:t>
            </a:r>
            <a:r>
              <a:rPr lang="sl-SI" sz="2400" dirty="0">
                <a:solidFill>
                  <a:srgbClr val="FF0000"/>
                </a:solidFill>
              </a:rPr>
              <a:t>je nižja od dejanskih izplačil upravičencem</a:t>
            </a:r>
            <a:r>
              <a:rPr lang="sl-SI" sz="2400" dirty="0">
                <a:solidFill>
                  <a:srgbClr val="000000"/>
                </a:solidFill>
              </a:rPr>
              <a:t> po členu 132 (1) Uredbe (EU) št. 1303/2013.</a:t>
            </a:r>
          </a:p>
          <a:p>
            <a:pPr algn="ctr"/>
            <a:endParaRPr lang="sl-SI" sz="2400" b="1" dirty="0">
              <a:solidFill>
                <a:srgbClr val="0070C0"/>
              </a:solidFill>
            </a:endParaRPr>
          </a:p>
          <a:p>
            <a:pPr algn="just"/>
            <a:endParaRPr lang="sl-SI" sz="2000" dirty="0">
              <a:solidFill>
                <a:srgbClr val="00000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BC5672-1741-40CE-B579-88B497505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8" y="1330817"/>
            <a:ext cx="837329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2400" b="1" dirty="0">
                <a:solidFill>
                  <a:srgbClr val="0070C0"/>
                </a:solidFill>
              </a:rPr>
              <a:t>Revizijsko mnenje – poudarek zadeve </a:t>
            </a:r>
          </a:p>
        </p:txBody>
      </p:sp>
    </p:spTree>
    <p:extLst>
      <p:ext uri="{BB962C8B-B14F-4D97-AF65-F5344CB8AC3E}">
        <p14:creationId xmlns:p14="http://schemas.microsoft.com/office/powerpoint/2010/main" val="267391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2862357"/>
            <a:ext cx="780669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Uvod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Revizije sistema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Revizije operacij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Revizija računovodskih izkazov</a:t>
            </a:r>
          </a:p>
          <a:p>
            <a:pPr marL="808038" lvl="1" indent="-541338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Revizijsko mnenje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13896A3-6D49-4ECA-9E7C-063CB96A7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indent="0" algn="ctr"/>
            <a:r>
              <a:rPr lang="sl-SI" sz="2800" b="1" dirty="0">
                <a:solidFill>
                  <a:srgbClr val="002060"/>
                </a:solidFill>
              </a:rPr>
              <a:t>Letno poročilo o nadzoru za </a:t>
            </a:r>
          </a:p>
          <a:p>
            <a:pPr marL="266700" lvl="1" indent="0" algn="ctr"/>
            <a:r>
              <a:rPr lang="sl-SI" sz="2800" b="1" dirty="0">
                <a:solidFill>
                  <a:srgbClr val="002060"/>
                </a:solidFill>
              </a:rPr>
              <a:t>sedmo obračunsko leto</a:t>
            </a:r>
          </a:p>
        </p:txBody>
      </p:sp>
    </p:spTree>
    <p:extLst>
      <p:ext uri="{BB962C8B-B14F-4D97-AF65-F5344CB8AC3E}">
        <p14:creationId xmlns:p14="http://schemas.microsoft.com/office/powerpoint/2010/main" val="490969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</a:rPr>
              <a:t>Evropska komisija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Odziv na LPN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6EE5224-5C13-4B17-8010-5EDEC333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10" y="3397151"/>
            <a:ext cx="7578090" cy="2954655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25. 4. 2022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prejet odziv na poslano LPN: </a:t>
            </a:r>
          </a:p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Službe Komisije po pregledu poslanih informacij in predloženih dokumentov ne potrebujejo dodatnih informacij za tekoče obračunsko leto.</a:t>
            </a:r>
          </a:p>
          <a:p>
            <a:pPr fontAlgn="t">
              <a:spcAft>
                <a:spcPts val="1200"/>
              </a:spcAft>
            </a:pPr>
            <a:r>
              <a:rPr lang="sl-SI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https://www.gov.si/drzavni-organi/organi-v-sestavi/urad-za-nadzor-proracuna/o-uradu/sektor-za-revizijo-evropskih-strukturnih-skladov/</a:t>
            </a:r>
            <a:r>
              <a:rPr lang="sl-SI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fontAlgn="t">
              <a:spcAft>
                <a:spcPts val="1200"/>
              </a:spcAft>
            </a:pPr>
            <a:endParaRPr lang="sl-SI" sz="2400" b="1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B911E-FFDA-463F-A011-4C869F1B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71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9180" y="2213609"/>
            <a:ext cx="7275829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200" b="1" dirty="0">
                <a:solidFill>
                  <a:srgbClr val="0070C0"/>
                </a:solidFill>
              </a:rPr>
              <a:t>Hvala za vašo pozornost!</a:t>
            </a:r>
            <a:endParaRPr lang="en-US" altLang="sl-SI" sz="32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073" name="Picture 1" descr="Description: cid:image001.jpg@01CD506C.1F588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" y="3749040"/>
            <a:ext cx="16224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960" y="3713107"/>
            <a:ext cx="4527650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  	</a:t>
            </a: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Sektor za revizijo evropskih strukturnih skladov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Fajfarjeva 33, 1502 Ljubljana 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    	</a:t>
            </a:r>
            <a:r>
              <a:rPr kumimoji="0" lang="sl-SI" altLang="sl-SI" sz="140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alibri" pitchFamily="34" charset="0"/>
                <a:hlinkClick r:id="rId3"/>
              </a:rPr>
              <a:t>www.unp.gov.si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076" name="Picture 3" descr="image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684" y="609918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24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550754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928904"/>
            <a:ext cx="7806690" cy="418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Revizijski organ mora do 15.2. n+1 predložiti EK mnenje o tem, ali: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dajejo računovodski izkazi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</a:t>
            </a:r>
            <a:r>
              <a:rPr lang="sl-SI" sz="2000" b="1" dirty="0">
                <a:solidFill>
                  <a:srgbClr val="000000"/>
                </a:solidFill>
              </a:rPr>
              <a:t>deluje pravilno</a:t>
            </a:r>
            <a:r>
              <a:rPr lang="sl-SI" sz="2000" dirty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V mnenju je treba tudi navesti, ali izvedena revizija ne zmanjšuje zanesljivosti trditev iz izjave o upravljanju.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Mnenje spremlja Letno poročilo o nadzoru</a:t>
            </a:r>
            <a:endParaRPr lang="sl-SI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13896A3-6D49-4ECA-9E7C-063CB96A7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252240"/>
            <a:ext cx="7806690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indent="0" algn="ctr">
              <a:spcBef>
                <a:spcPts val="600"/>
              </a:spcBef>
              <a:spcAft>
                <a:spcPts val="600"/>
              </a:spcAft>
            </a:pPr>
            <a:r>
              <a:rPr lang="sl-SI" sz="3200" b="1" dirty="0">
                <a:solidFill>
                  <a:srgbClr val="0070C0"/>
                </a:solidFill>
                <a:latin typeface="+mj-lt"/>
              </a:rPr>
              <a:t>1 Uvod </a:t>
            </a:r>
          </a:p>
        </p:txBody>
      </p:sp>
    </p:spTree>
    <p:extLst>
      <p:ext uri="{BB962C8B-B14F-4D97-AF65-F5344CB8AC3E}">
        <p14:creationId xmlns:p14="http://schemas.microsoft.com/office/powerpoint/2010/main" val="80856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511818"/>
            <a:ext cx="780669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3200" b="1" dirty="0">
                <a:solidFill>
                  <a:srgbClr val="0070C0"/>
                </a:solidFill>
                <a:latin typeface="+mj-lt"/>
              </a:rPr>
              <a:t>2 Revizije sistema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49E129-694A-4BBE-8101-1EDCD761EDDE}"/>
              </a:ext>
            </a:extLst>
          </p:cNvPr>
          <p:cNvSpPr txBox="1"/>
          <p:nvPr/>
        </p:nvSpPr>
        <p:spPr>
          <a:xfrm>
            <a:off x="777240" y="2456756"/>
            <a:ext cx="7806690" cy="16927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sistema upravljanja in nadzora</a:t>
            </a: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izpolnjevanja priporočil</a:t>
            </a: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Tematske (horizontalne) revizije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D892DD1-49EB-4950-83EB-037E0EA95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pic>
        <p:nvPicPr>
          <p:cNvPr id="10" name="Picture 3" descr="image003">
            <a:extLst>
              <a:ext uri="{FF2B5EF4-FFF2-40B4-BE49-F238E27FC236}">
                <a16:creationId xmlns:a16="http://schemas.microsoft.com/office/drawing/2014/main" id="{304CE375-3B60-44A5-B91E-4B187A611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88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72009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rgbClr val="0070C0"/>
                </a:solidFill>
                <a:latin typeface="+mj-lt"/>
              </a:rPr>
              <a:t>2 Revizije sistema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0965" y="1361682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Povzetek ocen in število priporočil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pri posamezni reviziji sistema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B3DB0D76-BE0E-4834-848F-F4231FD76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4E5B8610-86BA-48C0-8613-EB48BCC1C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781836"/>
              </p:ext>
            </p:extLst>
          </p:nvPr>
        </p:nvGraphicFramePr>
        <p:xfrm>
          <a:off x="770965" y="2433968"/>
          <a:ext cx="7806688" cy="1056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801">
                  <a:extLst>
                    <a:ext uri="{9D8B030D-6E8A-4147-A177-3AD203B41FA5}">
                      <a16:colId xmlns:a16="http://schemas.microsoft.com/office/drawing/2014/main" val="440866870"/>
                    </a:ext>
                  </a:extLst>
                </a:gridCol>
                <a:gridCol w="888274">
                  <a:extLst>
                    <a:ext uri="{9D8B030D-6E8A-4147-A177-3AD203B41FA5}">
                      <a16:colId xmlns:a16="http://schemas.microsoft.com/office/drawing/2014/main" val="3530111991"/>
                    </a:ext>
                  </a:extLst>
                </a:gridCol>
                <a:gridCol w="888274">
                  <a:extLst>
                    <a:ext uri="{9D8B030D-6E8A-4147-A177-3AD203B41FA5}">
                      <a16:colId xmlns:a16="http://schemas.microsoft.com/office/drawing/2014/main" val="3605424938"/>
                    </a:ext>
                  </a:extLst>
                </a:gridCol>
                <a:gridCol w="862149">
                  <a:extLst>
                    <a:ext uri="{9D8B030D-6E8A-4147-A177-3AD203B41FA5}">
                      <a16:colId xmlns:a16="http://schemas.microsoft.com/office/drawing/2014/main" val="2080404664"/>
                    </a:ext>
                  </a:extLst>
                </a:gridCol>
                <a:gridCol w="836023">
                  <a:extLst>
                    <a:ext uri="{9D8B030D-6E8A-4147-A177-3AD203B41FA5}">
                      <a16:colId xmlns:a16="http://schemas.microsoft.com/office/drawing/2014/main" val="919036286"/>
                    </a:ext>
                  </a:extLst>
                </a:gridCol>
                <a:gridCol w="862148">
                  <a:extLst>
                    <a:ext uri="{9D8B030D-6E8A-4147-A177-3AD203B41FA5}">
                      <a16:colId xmlns:a16="http://schemas.microsoft.com/office/drawing/2014/main" val="1315609936"/>
                    </a:ext>
                  </a:extLst>
                </a:gridCol>
                <a:gridCol w="1027612">
                  <a:extLst>
                    <a:ext uri="{9D8B030D-6E8A-4147-A177-3AD203B41FA5}">
                      <a16:colId xmlns:a16="http://schemas.microsoft.com/office/drawing/2014/main" val="3943115563"/>
                    </a:ext>
                  </a:extLst>
                </a:gridCol>
                <a:gridCol w="1114407">
                  <a:extLst>
                    <a:ext uri="{9D8B030D-6E8A-4147-A177-3AD203B41FA5}">
                      <a16:colId xmlns:a16="http://schemas.microsoft.com/office/drawing/2014/main" val="1421183346"/>
                    </a:ext>
                  </a:extLst>
                </a:gridCol>
              </a:tblGrid>
              <a:tr h="4869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Revidiranec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b="1" dirty="0"/>
                        <a:t>KZ9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KZ10</a:t>
                      </a:r>
                      <a:endParaRPr lang="sl-SI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dirty="0"/>
                        <a:t>Skupna ocena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dirty="0"/>
                        <a:t>Št. odprtih priporočil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784646"/>
                  </a:ext>
                </a:extLst>
              </a:tr>
              <a:tr h="508101">
                <a:tc>
                  <a:txBody>
                    <a:bodyPr/>
                    <a:lstStyle/>
                    <a:p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MF-CA </a:t>
                      </a:r>
                    </a:p>
                    <a:p>
                      <a:r>
                        <a:rPr lang="sl-SI" sz="1300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(RS21-1)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ln>
                            <a:solidFill>
                              <a:schemeClr val="accent1"/>
                            </a:solidFill>
                          </a:ln>
                          <a:solidFill>
                            <a:srgbClr val="0070C0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0579444"/>
                  </a:ext>
                </a:extLst>
              </a:tr>
            </a:tbl>
          </a:graphicData>
        </a:graphic>
      </p:graphicFrame>
      <p:graphicFrame>
        <p:nvGraphicFramePr>
          <p:cNvPr id="10" name="Tabela 4">
            <a:extLst>
              <a:ext uri="{FF2B5EF4-FFF2-40B4-BE49-F238E27FC236}">
                <a16:creationId xmlns:a16="http://schemas.microsoft.com/office/drawing/2014/main" id="{1F3FFA3A-7C2F-410F-B1AA-DDA04CC79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47427"/>
              </p:ext>
            </p:extLst>
          </p:nvPr>
        </p:nvGraphicFramePr>
        <p:xfrm>
          <a:off x="770964" y="3876999"/>
          <a:ext cx="7806689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093">
                  <a:extLst>
                    <a:ext uri="{9D8B030D-6E8A-4147-A177-3AD203B41FA5}">
                      <a16:colId xmlns:a16="http://schemas.microsoft.com/office/drawing/2014/main" val="126750028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07298362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968185751"/>
                    </a:ext>
                  </a:extLst>
                </a:gridCol>
                <a:gridCol w="531223">
                  <a:extLst>
                    <a:ext uri="{9D8B030D-6E8A-4147-A177-3AD203B41FA5}">
                      <a16:colId xmlns:a16="http://schemas.microsoft.com/office/drawing/2014/main" val="3013685839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684527943"/>
                    </a:ext>
                  </a:extLst>
                </a:gridCol>
                <a:gridCol w="531223">
                  <a:extLst>
                    <a:ext uri="{9D8B030D-6E8A-4147-A177-3AD203B41FA5}">
                      <a16:colId xmlns:a16="http://schemas.microsoft.com/office/drawing/2014/main" val="287232865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366764967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1343791488"/>
                    </a:ext>
                  </a:extLst>
                </a:gridCol>
                <a:gridCol w="539932">
                  <a:extLst>
                    <a:ext uri="{9D8B030D-6E8A-4147-A177-3AD203B41FA5}">
                      <a16:colId xmlns:a16="http://schemas.microsoft.com/office/drawing/2014/main" val="3332433446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val="2177979075"/>
                    </a:ext>
                  </a:extLst>
                </a:gridCol>
                <a:gridCol w="1114407">
                  <a:extLst>
                    <a:ext uri="{9D8B030D-6E8A-4147-A177-3AD203B41FA5}">
                      <a16:colId xmlns:a16="http://schemas.microsoft.com/office/drawing/2014/main" val="3117312875"/>
                    </a:ext>
                  </a:extLst>
                </a:gridCol>
              </a:tblGrid>
              <a:tr h="29506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Revidiranec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b="1" dirty="0"/>
                        <a:t>KZ1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KZ2</a:t>
                      </a:r>
                      <a:endParaRPr lang="sl-SI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dirty="0"/>
                        <a:t>Skupna ocena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500" dirty="0"/>
                        <a:t>Št. odprtih priporočil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884148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OU</a:t>
                      </a:r>
                    </a:p>
                    <a:p>
                      <a:r>
                        <a:rPr lang="sl-SI" sz="1300" dirty="0">
                          <a:solidFill>
                            <a:srgbClr val="000000"/>
                          </a:solidFill>
                        </a:rPr>
                        <a:t>(RS21-2)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70C0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2297871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PO MZ</a:t>
                      </a:r>
                    </a:p>
                    <a:p>
                      <a:r>
                        <a:rPr lang="sl-SI" sz="1300" dirty="0">
                          <a:solidFill>
                            <a:srgbClr val="000000"/>
                          </a:solidFill>
                        </a:rPr>
                        <a:t>(RS21-3)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745769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PO MGRT</a:t>
                      </a:r>
                    </a:p>
                    <a:p>
                      <a:r>
                        <a:rPr lang="sl-SI" sz="1300" dirty="0">
                          <a:solidFill>
                            <a:srgbClr val="000000"/>
                          </a:solidFill>
                        </a:rPr>
                        <a:t>(RS20-3)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8118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20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227580" y="641067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rgbClr val="0070C0"/>
                </a:solidFill>
                <a:latin typeface="+mj-lt"/>
              </a:rPr>
              <a:t>2 Revizije sistema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0965" y="1248792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Povzetek ocen in število priporočil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pri posamezni reviziji izpolnjevanja priporočil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8E08315E-DCF9-4605-8E77-5D17522B2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a 4">
            <a:extLst>
              <a:ext uri="{FF2B5EF4-FFF2-40B4-BE49-F238E27FC236}">
                <a16:creationId xmlns:a16="http://schemas.microsoft.com/office/drawing/2014/main" id="{DDD721BE-4FA2-4CFA-AC78-18D40C7017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237321"/>
              </p:ext>
            </p:extLst>
          </p:nvPr>
        </p:nvGraphicFramePr>
        <p:xfrm>
          <a:off x="770964" y="2287211"/>
          <a:ext cx="7806689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139">
                  <a:extLst>
                    <a:ext uri="{9D8B030D-6E8A-4147-A177-3AD203B41FA5}">
                      <a16:colId xmlns:a16="http://schemas.microsoft.com/office/drawing/2014/main" val="1267500281"/>
                    </a:ext>
                  </a:extLst>
                </a:gridCol>
                <a:gridCol w="496388">
                  <a:extLst>
                    <a:ext uri="{9D8B030D-6E8A-4147-A177-3AD203B41FA5}">
                      <a16:colId xmlns:a16="http://schemas.microsoft.com/office/drawing/2014/main" val="3072983624"/>
                    </a:ext>
                  </a:extLst>
                </a:gridCol>
                <a:gridCol w="496389">
                  <a:extLst>
                    <a:ext uri="{9D8B030D-6E8A-4147-A177-3AD203B41FA5}">
                      <a16:colId xmlns:a16="http://schemas.microsoft.com/office/drawing/2014/main" val="3968185751"/>
                    </a:ext>
                  </a:extLst>
                </a:gridCol>
                <a:gridCol w="496389">
                  <a:extLst>
                    <a:ext uri="{9D8B030D-6E8A-4147-A177-3AD203B41FA5}">
                      <a16:colId xmlns:a16="http://schemas.microsoft.com/office/drawing/2014/main" val="3013685839"/>
                    </a:ext>
                  </a:extLst>
                </a:gridCol>
                <a:gridCol w="496388">
                  <a:extLst>
                    <a:ext uri="{9D8B030D-6E8A-4147-A177-3AD203B41FA5}">
                      <a16:colId xmlns:a16="http://schemas.microsoft.com/office/drawing/2014/main" val="3684527943"/>
                    </a:ext>
                  </a:extLst>
                </a:gridCol>
                <a:gridCol w="513806">
                  <a:extLst>
                    <a:ext uri="{9D8B030D-6E8A-4147-A177-3AD203B41FA5}">
                      <a16:colId xmlns:a16="http://schemas.microsoft.com/office/drawing/2014/main" val="2872328652"/>
                    </a:ext>
                  </a:extLst>
                </a:gridCol>
                <a:gridCol w="496388">
                  <a:extLst>
                    <a:ext uri="{9D8B030D-6E8A-4147-A177-3AD203B41FA5}">
                      <a16:colId xmlns:a16="http://schemas.microsoft.com/office/drawing/2014/main" val="1366764967"/>
                    </a:ext>
                  </a:extLst>
                </a:gridCol>
                <a:gridCol w="513806">
                  <a:extLst>
                    <a:ext uri="{9D8B030D-6E8A-4147-A177-3AD203B41FA5}">
                      <a16:colId xmlns:a16="http://schemas.microsoft.com/office/drawing/2014/main" val="1343791488"/>
                    </a:ext>
                  </a:extLst>
                </a:gridCol>
                <a:gridCol w="496389">
                  <a:extLst>
                    <a:ext uri="{9D8B030D-6E8A-4147-A177-3AD203B41FA5}">
                      <a16:colId xmlns:a16="http://schemas.microsoft.com/office/drawing/2014/main" val="3332433446"/>
                    </a:ext>
                  </a:extLst>
                </a:gridCol>
                <a:gridCol w="1158240">
                  <a:extLst>
                    <a:ext uri="{9D8B030D-6E8A-4147-A177-3AD203B41FA5}">
                      <a16:colId xmlns:a16="http://schemas.microsoft.com/office/drawing/2014/main" val="2177979075"/>
                    </a:ext>
                  </a:extLst>
                </a:gridCol>
                <a:gridCol w="1175367">
                  <a:extLst>
                    <a:ext uri="{9D8B030D-6E8A-4147-A177-3AD203B41FA5}">
                      <a16:colId xmlns:a16="http://schemas.microsoft.com/office/drawing/2014/main" val="3117312875"/>
                    </a:ext>
                  </a:extLst>
                </a:gridCol>
              </a:tblGrid>
              <a:tr h="29506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l-SI" sz="13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Revidiranec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b="1" dirty="0"/>
                        <a:t>KZ1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KZ2</a:t>
                      </a:r>
                      <a:endParaRPr lang="sl-SI" sz="13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KZ8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dirty="0"/>
                        <a:t>Skupna </a:t>
                      </a:r>
                    </a:p>
                    <a:p>
                      <a:pPr algn="ctr"/>
                      <a:r>
                        <a:rPr lang="sl-SI" sz="1300" dirty="0"/>
                        <a:t>ocena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300" dirty="0"/>
                        <a:t>Št. odprtih priporočil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884148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MJU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(RS20-1-NAK1-2021)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2297871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MK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(RS20-2-NAK1-2021)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745769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MK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(RS20-2-NAK2-2021)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8118600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MDDSZ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(RS19-1-NAK2-2021)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7664753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MzI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(RS19-2-NAK2-2021)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1482955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MOP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(RS18-1-NAK2-2020)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1602454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PO MOP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(RS18-1-NAK3-2021)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31269"/>
                  </a:ext>
                </a:extLst>
              </a:tr>
              <a:tr h="295068">
                <a:tc>
                  <a:txBody>
                    <a:bodyPr/>
                    <a:lstStyle/>
                    <a:p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OU in MF-CA</a:t>
                      </a:r>
                    </a:p>
                    <a:p>
                      <a:r>
                        <a:rPr lang="sl-SI" sz="1150" dirty="0">
                          <a:solidFill>
                            <a:srgbClr val="000000"/>
                          </a:solidFill>
                        </a:rPr>
                        <a:t>(TR18-2-NAK2-2021)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5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5603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851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068959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2800" b="1" dirty="0">
                <a:solidFill>
                  <a:srgbClr val="0070C0"/>
                </a:solidFill>
                <a:latin typeface="+mj-lt"/>
              </a:rPr>
              <a:t>2 Revizije sistema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" y="2668107"/>
            <a:ext cx="7806690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marR="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Revizijski organ je vzpostavljeni sistem upravljanja in nadzora za OP EKP ocenil v: 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kategoriji 2 – deluje, vendar so potrebne nekatere izboljšave.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 ocena daje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ZMERNO ZAGOTOVILO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je, skupaj z rezultati opravljenih revizij operacij, podlaga za izrazitev </a:t>
            </a:r>
            <a:r>
              <a:rPr kumimoji="0" lang="sl-SI" sz="2200" b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mnenja o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pravilnosti delovanja vzpostavljenega sistema upravljanja in nadzora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lang="sl-SI" sz="800" b="1" i="1" dirty="0">
              <a:solidFill>
                <a:srgbClr val="0070C0"/>
              </a:solidFill>
              <a:latin typeface="Calibri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CA72FA-9282-4684-8A17-FE0F4EA56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Ocena sistema upravljanja in nadzora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 podlagi revizij sistema</a:t>
            </a:r>
          </a:p>
        </p:txBody>
      </p:sp>
      <p:pic>
        <p:nvPicPr>
          <p:cNvPr id="9" name="Picture 3" descr="image003">
            <a:extLst>
              <a:ext uri="{FF2B5EF4-FFF2-40B4-BE49-F238E27FC236}">
                <a16:creationId xmlns:a16="http://schemas.microsoft.com/office/drawing/2014/main" id="{7BE1ADD4-612B-4760-94BE-F69F557C0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92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1A15011-B3AE-4C13-BD60-2EF759204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Poročilo revizijskega organa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532436"/>
            <a:ext cx="780669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ctr">
              <a:spcBef>
                <a:spcPts val="600"/>
              </a:spcBef>
              <a:spcAft>
                <a:spcPts val="600"/>
              </a:spcAft>
            </a:pPr>
            <a:r>
              <a:rPr lang="sl-SI" sz="4000" b="1" dirty="0">
                <a:solidFill>
                  <a:srgbClr val="0070C0"/>
                </a:solidFill>
              </a:rPr>
              <a:t>3 Revizije operacij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1FC0F-3C63-4696-AA5B-2535CC9F6DEB}"/>
              </a:ext>
            </a:extLst>
          </p:cNvPr>
          <p:cNvSpPr txBox="1"/>
          <p:nvPr/>
        </p:nvSpPr>
        <p:spPr>
          <a:xfrm>
            <a:off x="833132" y="2480989"/>
            <a:ext cx="7750798" cy="3123932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endParaRPr lang="sl-SI" sz="1000" b="1" dirty="0">
              <a:solidFill>
                <a:srgbClr val="000000"/>
              </a:solidFill>
            </a:endParaRP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Populacija 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Vzorec</a:t>
            </a:r>
          </a:p>
          <a:p>
            <a:pPr marL="514350" indent="-514350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sl-SI" sz="2800" b="1" dirty="0">
                <a:solidFill>
                  <a:srgbClr val="000000"/>
                </a:solidFill>
              </a:rPr>
              <a:t>Ugotovitve in vrednotenje rezultatov revizij operacij</a:t>
            </a:r>
          </a:p>
          <a:p>
            <a:pPr marL="514350" indent="-514350">
              <a:buFont typeface="+mj-lt"/>
              <a:buAutoNum type="arabicParenR"/>
            </a:pPr>
            <a:endParaRPr lang="en-US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051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5C5DFE9D-C1AD-405C-9367-6A1510890F5D}"/>
              </a:ext>
            </a:extLst>
          </p:cNvPr>
          <p:cNvSpPr txBox="1"/>
          <p:nvPr/>
        </p:nvSpPr>
        <p:spPr>
          <a:xfrm>
            <a:off x="769620" y="1452598"/>
            <a:ext cx="785366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</a:rPr>
              <a:t>Populacija potrjenih izdatkov po skladih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947A68C1-CEBB-46C4-8AEE-F4F265B6A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35330"/>
            <a:ext cx="6418568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3 Revizije operacij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3339859-A160-4655-9854-D73671E38A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448515"/>
              </p:ext>
            </p:extLst>
          </p:nvPr>
        </p:nvGraphicFramePr>
        <p:xfrm>
          <a:off x="772796" y="2202582"/>
          <a:ext cx="7850492" cy="3889559"/>
        </p:xfrm>
        <a:graphic>
          <a:graphicData uri="http://schemas.openxmlformats.org/drawingml/2006/table">
            <a:tbl>
              <a:tblPr/>
              <a:tblGrid>
                <a:gridCol w="1624239">
                  <a:extLst>
                    <a:ext uri="{9D8B030D-6E8A-4147-A177-3AD203B41FA5}">
                      <a16:colId xmlns:a16="http://schemas.microsoft.com/office/drawing/2014/main" val="4105891605"/>
                    </a:ext>
                  </a:extLst>
                </a:gridCol>
                <a:gridCol w="1891186">
                  <a:extLst>
                    <a:ext uri="{9D8B030D-6E8A-4147-A177-3AD203B41FA5}">
                      <a16:colId xmlns:a16="http://schemas.microsoft.com/office/drawing/2014/main" val="1050195245"/>
                    </a:ext>
                  </a:extLst>
                </a:gridCol>
                <a:gridCol w="1891862">
                  <a:extLst>
                    <a:ext uri="{9D8B030D-6E8A-4147-A177-3AD203B41FA5}">
                      <a16:colId xmlns:a16="http://schemas.microsoft.com/office/drawing/2014/main" val="1318729046"/>
                    </a:ext>
                  </a:extLst>
                </a:gridCol>
                <a:gridCol w="2443205">
                  <a:extLst>
                    <a:ext uri="{9D8B030D-6E8A-4147-A177-3AD203B41FA5}">
                      <a16:colId xmlns:a16="http://schemas.microsoft.com/office/drawing/2014/main" val="1349195983"/>
                    </a:ext>
                  </a:extLst>
                </a:gridCol>
              </a:tblGrid>
              <a:tr h="142939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Sklad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vključenih </a:t>
                      </a:r>
                      <a:r>
                        <a:rPr lang="sl-SI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ZzI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operacij v populaciji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Celotni upravičeni izdatki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204199"/>
                  </a:ext>
                </a:extLst>
              </a:tr>
              <a:tr h="59558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454.489.646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96269"/>
                  </a:ext>
                </a:extLst>
              </a:tr>
              <a:tr h="59558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135.115.693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777363"/>
                  </a:ext>
                </a:extLst>
              </a:tr>
              <a:tr h="673422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8.890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159.526.076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50341"/>
                  </a:ext>
                </a:extLst>
              </a:tr>
              <a:tr h="595581">
                <a:tc>
                  <a:txBody>
                    <a:bodyPr/>
                    <a:lstStyle/>
                    <a:p>
                      <a:pPr algn="l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Skupaj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14.717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749.131.415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359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369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10552</TotalTime>
  <Words>1292</Words>
  <Application>Microsoft Office PowerPoint</Application>
  <PresentationFormat>Diaprojekcija na zaslonu (4:3)</PresentationFormat>
  <Paragraphs>391</Paragraphs>
  <Slides>21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21</vt:i4>
      </vt:variant>
    </vt:vector>
  </HeadingPairs>
  <TitlesOfParts>
    <vt:vector size="27" baseType="lpstr">
      <vt:lpstr>Symbol</vt:lpstr>
      <vt:lpstr>Republika</vt:lpstr>
      <vt:lpstr>Calibri</vt:lpstr>
      <vt:lpstr>Arial</vt:lpstr>
      <vt:lpstr>Custom Design</vt:lpstr>
      <vt:lpstr>026_si10-cgp-mpe-PREDLOGA-97-2003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Nataša Prah (UNP)</cp:lastModifiedBy>
  <cp:revision>601</cp:revision>
  <cp:lastPrinted>2022-05-03T13:08:54Z</cp:lastPrinted>
  <dcterms:created xsi:type="dcterms:W3CDTF">2010-10-04T10:22:54Z</dcterms:created>
  <dcterms:modified xsi:type="dcterms:W3CDTF">2022-05-16T06:18:39Z</dcterms:modified>
</cp:coreProperties>
</file>