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97" r:id="rId5"/>
    <p:sldId id="258" r:id="rId6"/>
    <p:sldId id="259" r:id="rId7"/>
    <p:sldId id="261" r:id="rId8"/>
    <p:sldId id="262" r:id="rId9"/>
    <p:sldId id="263" r:id="rId10"/>
    <p:sldId id="264" r:id="rId11"/>
    <p:sldId id="265" r:id="rId12"/>
    <p:sldId id="266" r:id="rId13"/>
    <p:sldId id="299" r:id="rId14"/>
    <p:sldId id="298" r:id="rId15"/>
    <p:sldId id="280" r:id="rId16"/>
    <p:sldId id="281" r:id="rId17"/>
    <p:sldId id="282" r:id="rId18"/>
    <p:sldId id="284" r:id="rId19"/>
    <p:sldId id="285" r:id="rId20"/>
    <p:sldId id="286" r:id="rId21"/>
    <p:sldId id="287" r:id="rId22"/>
    <p:sldId id="288" r:id="rId23"/>
    <p:sldId id="289" r:id="rId24"/>
    <p:sldId id="290" r:id="rId25"/>
    <p:sldId id="291" r:id="rId26"/>
    <p:sldId id="293" r:id="rId27"/>
    <p:sldId id="304" r:id="rId28"/>
    <p:sldId id="294" r:id="rId29"/>
    <p:sldId id="295" r:id="rId30"/>
    <p:sldId id="296" r:id="rId31"/>
    <p:sldId id="260" r:id="rId32"/>
    <p:sldId id="301" r:id="rId33"/>
    <p:sldId id="302" r:id="rId34"/>
    <p:sldId id="303" r:id="rId35"/>
    <p:sldId id="271" r:id="rId36"/>
    <p:sldId id="272" r:id="rId37"/>
    <p:sldId id="273" r:id="rId38"/>
    <p:sldId id="274" r:id="rId39"/>
  </p:sldIdLst>
  <p:sldSz cx="12192000" cy="6858000"/>
  <p:notesSz cx="6858000" cy="9144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log 2 – poudarek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23" d="100"/>
          <a:sy n="123" d="100"/>
        </p:scale>
        <p:origin x="114"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sl-SI" smtClean="0"/>
              <a:t>Uredite slog naslova matrice</a:t>
            </a:r>
            <a:endParaRPr lang="sl-SI"/>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smtClean="0"/>
              <a:t>Kliknite, da uredite slog podnaslova matrice</a:t>
            </a:r>
            <a:endParaRPr lang="sl-SI"/>
          </a:p>
        </p:txBody>
      </p:sp>
      <p:sp>
        <p:nvSpPr>
          <p:cNvPr id="4" name="Označba mesta datuma 3"/>
          <p:cNvSpPr>
            <a:spLocks noGrp="1"/>
          </p:cNvSpPr>
          <p:nvPr>
            <p:ph type="dt" sz="half" idx="10"/>
          </p:nvPr>
        </p:nvSpPr>
        <p:spPr/>
        <p:txBody>
          <a:bodyPr/>
          <a:lstStyle/>
          <a:p>
            <a:fld id="{84F775F3-5170-4327-B80C-A852632B8B87}" type="datetimeFigureOut">
              <a:rPr lang="sl-SI" smtClean="0"/>
              <a:t>25. 05. 2021</a:t>
            </a:fld>
            <a:endParaRPr lang="sl-SI"/>
          </a:p>
        </p:txBody>
      </p:sp>
      <p:sp>
        <p:nvSpPr>
          <p:cNvPr id="5" name="Označba mesta noge 4"/>
          <p:cNvSpPr>
            <a:spLocks noGrp="1"/>
          </p:cNvSpPr>
          <p:nvPr>
            <p:ph type="ftr" sz="quarter" idx="11"/>
          </p:nvPr>
        </p:nvSpPr>
        <p:spPr/>
        <p:txBody>
          <a:bodyPr/>
          <a:lstStyle/>
          <a:p>
            <a:endParaRPr lang="sl-SI"/>
          </a:p>
        </p:txBody>
      </p:sp>
      <p:sp>
        <p:nvSpPr>
          <p:cNvPr id="6" name="Označba mesta številke diapozitiva 5"/>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3514451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navpičnega besedila 2"/>
          <p:cNvSpPr>
            <a:spLocks noGrp="1"/>
          </p:cNvSpPr>
          <p:nvPr>
            <p:ph type="body" orient="vert" idx="1"/>
          </p:nvPr>
        </p:nvSpPr>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10"/>
          </p:nvPr>
        </p:nvSpPr>
        <p:spPr/>
        <p:txBody>
          <a:bodyPr/>
          <a:lstStyle/>
          <a:p>
            <a:fld id="{84F775F3-5170-4327-B80C-A852632B8B87}" type="datetimeFigureOut">
              <a:rPr lang="sl-SI" smtClean="0"/>
              <a:t>25. 05. 2021</a:t>
            </a:fld>
            <a:endParaRPr lang="sl-SI"/>
          </a:p>
        </p:txBody>
      </p:sp>
      <p:sp>
        <p:nvSpPr>
          <p:cNvPr id="5" name="Označba mesta noge 4"/>
          <p:cNvSpPr>
            <a:spLocks noGrp="1"/>
          </p:cNvSpPr>
          <p:nvPr>
            <p:ph type="ftr" sz="quarter" idx="11"/>
          </p:nvPr>
        </p:nvSpPr>
        <p:spPr/>
        <p:txBody>
          <a:bodyPr/>
          <a:lstStyle/>
          <a:p>
            <a:endParaRPr lang="sl-SI"/>
          </a:p>
        </p:txBody>
      </p:sp>
      <p:sp>
        <p:nvSpPr>
          <p:cNvPr id="6" name="Označba mesta številke diapozitiva 5"/>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1213778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724900" y="365125"/>
            <a:ext cx="2628900" cy="5811838"/>
          </a:xfrm>
        </p:spPr>
        <p:txBody>
          <a:bodyPr vert="eaVert"/>
          <a:lstStyle/>
          <a:p>
            <a:r>
              <a:rPr lang="sl-SI" smtClean="0"/>
              <a:t>Uredite slog naslova matrice</a:t>
            </a:r>
            <a:endParaRPr lang="sl-SI"/>
          </a:p>
        </p:txBody>
      </p:sp>
      <p:sp>
        <p:nvSpPr>
          <p:cNvPr id="3" name="Označba mesta navpičnega besedila 2"/>
          <p:cNvSpPr>
            <a:spLocks noGrp="1"/>
          </p:cNvSpPr>
          <p:nvPr>
            <p:ph type="body" orient="vert" idx="1"/>
          </p:nvPr>
        </p:nvSpPr>
        <p:spPr>
          <a:xfrm>
            <a:off x="838200" y="365125"/>
            <a:ext cx="7734300" cy="5811838"/>
          </a:xfrm>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10"/>
          </p:nvPr>
        </p:nvSpPr>
        <p:spPr/>
        <p:txBody>
          <a:bodyPr/>
          <a:lstStyle/>
          <a:p>
            <a:fld id="{84F775F3-5170-4327-B80C-A852632B8B87}" type="datetimeFigureOut">
              <a:rPr lang="sl-SI" smtClean="0"/>
              <a:t>25. 05. 2021</a:t>
            </a:fld>
            <a:endParaRPr lang="sl-SI"/>
          </a:p>
        </p:txBody>
      </p:sp>
      <p:sp>
        <p:nvSpPr>
          <p:cNvPr id="5" name="Označba mesta noge 4"/>
          <p:cNvSpPr>
            <a:spLocks noGrp="1"/>
          </p:cNvSpPr>
          <p:nvPr>
            <p:ph type="ftr" sz="quarter" idx="11"/>
          </p:nvPr>
        </p:nvSpPr>
        <p:spPr/>
        <p:txBody>
          <a:bodyPr/>
          <a:lstStyle/>
          <a:p>
            <a:endParaRPr lang="sl-SI"/>
          </a:p>
        </p:txBody>
      </p:sp>
      <p:sp>
        <p:nvSpPr>
          <p:cNvPr id="6" name="Označba mesta številke diapozitiva 5"/>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818700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sl-SI" smtClean="0"/>
              <a:t>Uredite slog naslova matrice</a:t>
            </a:r>
            <a:endParaRPr lang="sl-SI"/>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smtClean="0"/>
              <a:t>Kliknite, da uredite slog podnaslova matrice</a:t>
            </a:r>
            <a:endParaRPr lang="sl-SI"/>
          </a:p>
        </p:txBody>
      </p:sp>
      <p:sp>
        <p:nvSpPr>
          <p:cNvPr id="4" name="Označba mesta datuma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no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številke diapoz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2252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vsebine 2"/>
          <p:cNvSpPr>
            <a:spLocks noGrp="1"/>
          </p:cNvSpPr>
          <p:nvPr>
            <p:ph idx="1"/>
          </p:nvPr>
        </p:nvSpPr>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no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številke diapoz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86986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sl-SI" smtClean="0"/>
              <a:t>Uredite slog naslova matrice</a:t>
            </a:r>
            <a:endParaRPr lang="sl-SI"/>
          </a:p>
        </p:txBody>
      </p:sp>
      <p:sp>
        <p:nvSpPr>
          <p:cNvPr id="3" name="Označba mesta besedil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smtClean="0"/>
              <a:t>Uredite sloge besedila matrice</a:t>
            </a:r>
          </a:p>
        </p:txBody>
      </p:sp>
      <p:sp>
        <p:nvSpPr>
          <p:cNvPr id="4" name="Označba mesta datuma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no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številke diapoz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5293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vsebine 2"/>
          <p:cNvSpPr>
            <a:spLocks noGrp="1"/>
          </p:cNvSpPr>
          <p:nvPr>
            <p:ph sz="half" idx="1"/>
          </p:nvPr>
        </p:nvSpPr>
        <p:spPr>
          <a:xfrm>
            <a:off x="838200" y="1825625"/>
            <a:ext cx="5181600" cy="435133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vsebine 3"/>
          <p:cNvSpPr>
            <a:spLocks noGrp="1"/>
          </p:cNvSpPr>
          <p:nvPr>
            <p:ph sz="half" idx="2"/>
          </p:nvPr>
        </p:nvSpPr>
        <p:spPr>
          <a:xfrm>
            <a:off x="6172200" y="1825625"/>
            <a:ext cx="5181600" cy="435133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značba mesta datuma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no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Označba mesta številke diapozitiva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7106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sl-SI" smtClean="0"/>
              <a:t>Uredite slog naslova matrice</a:t>
            </a:r>
            <a:endParaRPr lang="sl-SI"/>
          </a:p>
        </p:txBody>
      </p:sp>
      <p:sp>
        <p:nvSpPr>
          <p:cNvPr id="3" name="Označba mesta besedil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4" name="Označba mesta vsebine 3"/>
          <p:cNvSpPr>
            <a:spLocks noGrp="1"/>
          </p:cNvSpPr>
          <p:nvPr>
            <p:ph sz="half" idx="2"/>
          </p:nvPr>
        </p:nvSpPr>
        <p:spPr>
          <a:xfrm>
            <a:off x="839788" y="2505075"/>
            <a:ext cx="5157787" cy="368458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značba mesta besedil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6" name="Označba mesta vsebine 5"/>
          <p:cNvSpPr>
            <a:spLocks noGrp="1"/>
          </p:cNvSpPr>
          <p:nvPr>
            <p:ph sz="quarter" idx="4"/>
          </p:nvPr>
        </p:nvSpPr>
        <p:spPr>
          <a:xfrm>
            <a:off x="6172200" y="2505075"/>
            <a:ext cx="5183188" cy="368458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7" name="Označba mesta datuma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Označba mesta noge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Označba mesta številke diapozitiva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63870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datuma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Označba mesta no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številke diapozitiva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50384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Označba mesta noge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Označba mesta številke diapozitiva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13540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sl-SI" smtClean="0"/>
              <a:t>Uredite slog naslova matrice</a:t>
            </a:r>
            <a:endParaRPr lang="sl-SI"/>
          </a:p>
        </p:txBody>
      </p:sp>
      <p:sp>
        <p:nvSpPr>
          <p:cNvPr id="3" name="Označba mesta vsebin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besedil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5" name="Označba mesta datuma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no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Označba mesta številke diapozitiva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3994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vsebine 2"/>
          <p:cNvSpPr>
            <a:spLocks noGrp="1"/>
          </p:cNvSpPr>
          <p:nvPr>
            <p:ph idx="1"/>
          </p:nvPr>
        </p:nvSpPr>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10"/>
          </p:nvPr>
        </p:nvSpPr>
        <p:spPr/>
        <p:txBody>
          <a:bodyPr/>
          <a:lstStyle/>
          <a:p>
            <a:fld id="{84F775F3-5170-4327-B80C-A852632B8B87}" type="datetimeFigureOut">
              <a:rPr lang="sl-SI" smtClean="0"/>
              <a:t>25. 05. 2021</a:t>
            </a:fld>
            <a:endParaRPr lang="sl-SI"/>
          </a:p>
        </p:txBody>
      </p:sp>
      <p:sp>
        <p:nvSpPr>
          <p:cNvPr id="5" name="Označba mesta noge 4"/>
          <p:cNvSpPr>
            <a:spLocks noGrp="1"/>
          </p:cNvSpPr>
          <p:nvPr>
            <p:ph type="ftr" sz="quarter" idx="11"/>
          </p:nvPr>
        </p:nvSpPr>
        <p:spPr/>
        <p:txBody>
          <a:bodyPr/>
          <a:lstStyle/>
          <a:p>
            <a:endParaRPr lang="sl-SI"/>
          </a:p>
        </p:txBody>
      </p:sp>
      <p:sp>
        <p:nvSpPr>
          <p:cNvPr id="6" name="Označba mesta številke diapozitiva 5"/>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25694234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sl-SI" smtClean="0"/>
              <a:t>Uredite slog naslova matrice</a:t>
            </a:r>
            <a:endParaRPr lang="sl-SI"/>
          </a:p>
        </p:txBody>
      </p:sp>
      <p:sp>
        <p:nvSpPr>
          <p:cNvPr id="3" name="Označba mesta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Označba mesta besedil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5" name="Označba mesta datuma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no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Označba mesta številke diapozitiva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5571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navpičnega besedila 2"/>
          <p:cNvSpPr>
            <a:spLocks noGrp="1"/>
          </p:cNvSpPr>
          <p:nvPr>
            <p:ph type="body" orient="vert" idx="1"/>
          </p:nvPr>
        </p:nvSpPr>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no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številke diapoz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9665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8724900" y="365125"/>
            <a:ext cx="2628900" cy="5811838"/>
          </a:xfrm>
        </p:spPr>
        <p:txBody>
          <a:bodyPr vert="eaVert"/>
          <a:lstStyle/>
          <a:p>
            <a:r>
              <a:rPr lang="sl-SI" smtClean="0"/>
              <a:t>Uredite slog naslova matrice</a:t>
            </a:r>
            <a:endParaRPr lang="sl-SI"/>
          </a:p>
        </p:txBody>
      </p:sp>
      <p:sp>
        <p:nvSpPr>
          <p:cNvPr id="3" name="Označba mesta navpičnega besedila 2"/>
          <p:cNvSpPr>
            <a:spLocks noGrp="1"/>
          </p:cNvSpPr>
          <p:nvPr>
            <p:ph type="body" orient="vert" idx="1"/>
          </p:nvPr>
        </p:nvSpPr>
        <p:spPr>
          <a:xfrm>
            <a:off x="838200" y="365125"/>
            <a:ext cx="7734300" cy="5811838"/>
          </a:xfrm>
        </p:spPr>
        <p:txBody>
          <a:bodyPr vert="eaVert"/>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no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številke diapozitiva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3735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sl-SI" smtClean="0"/>
              <a:t>Uredite slog naslova matrice</a:t>
            </a:r>
            <a:endParaRPr lang="sl-SI"/>
          </a:p>
        </p:txBody>
      </p:sp>
      <p:sp>
        <p:nvSpPr>
          <p:cNvPr id="3" name="Označba mesta besedil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l-SI" smtClean="0"/>
              <a:t>Uredite sloge besedila matrice</a:t>
            </a:r>
          </a:p>
        </p:txBody>
      </p:sp>
      <p:sp>
        <p:nvSpPr>
          <p:cNvPr id="4" name="Označba mesta datuma 3"/>
          <p:cNvSpPr>
            <a:spLocks noGrp="1"/>
          </p:cNvSpPr>
          <p:nvPr>
            <p:ph type="dt" sz="half" idx="10"/>
          </p:nvPr>
        </p:nvSpPr>
        <p:spPr/>
        <p:txBody>
          <a:bodyPr/>
          <a:lstStyle/>
          <a:p>
            <a:fld id="{84F775F3-5170-4327-B80C-A852632B8B87}" type="datetimeFigureOut">
              <a:rPr lang="sl-SI" smtClean="0"/>
              <a:t>25. 05. 2021</a:t>
            </a:fld>
            <a:endParaRPr lang="sl-SI"/>
          </a:p>
        </p:txBody>
      </p:sp>
      <p:sp>
        <p:nvSpPr>
          <p:cNvPr id="5" name="Označba mesta noge 4"/>
          <p:cNvSpPr>
            <a:spLocks noGrp="1"/>
          </p:cNvSpPr>
          <p:nvPr>
            <p:ph type="ftr" sz="quarter" idx="11"/>
          </p:nvPr>
        </p:nvSpPr>
        <p:spPr/>
        <p:txBody>
          <a:bodyPr/>
          <a:lstStyle/>
          <a:p>
            <a:endParaRPr lang="sl-SI"/>
          </a:p>
        </p:txBody>
      </p:sp>
      <p:sp>
        <p:nvSpPr>
          <p:cNvPr id="6" name="Označba mesta številke diapozitiva 5"/>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2169263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vsebine 2"/>
          <p:cNvSpPr>
            <a:spLocks noGrp="1"/>
          </p:cNvSpPr>
          <p:nvPr>
            <p:ph sz="half" idx="1"/>
          </p:nvPr>
        </p:nvSpPr>
        <p:spPr>
          <a:xfrm>
            <a:off x="838200" y="1825625"/>
            <a:ext cx="5181600" cy="435133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vsebine 3"/>
          <p:cNvSpPr>
            <a:spLocks noGrp="1"/>
          </p:cNvSpPr>
          <p:nvPr>
            <p:ph sz="half" idx="2"/>
          </p:nvPr>
        </p:nvSpPr>
        <p:spPr>
          <a:xfrm>
            <a:off x="6172200" y="1825625"/>
            <a:ext cx="5181600" cy="435133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značba mesta datuma 4"/>
          <p:cNvSpPr>
            <a:spLocks noGrp="1"/>
          </p:cNvSpPr>
          <p:nvPr>
            <p:ph type="dt" sz="half" idx="10"/>
          </p:nvPr>
        </p:nvSpPr>
        <p:spPr/>
        <p:txBody>
          <a:bodyPr/>
          <a:lstStyle/>
          <a:p>
            <a:fld id="{84F775F3-5170-4327-B80C-A852632B8B87}" type="datetimeFigureOut">
              <a:rPr lang="sl-SI" smtClean="0"/>
              <a:t>25. 05. 2021</a:t>
            </a:fld>
            <a:endParaRPr lang="sl-SI"/>
          </a:p>
        </p:txBody>
      </p:sp>
      <p:sp>
        <p:nvSpPr>
          <p:cNvPr id="6" name="Označba mesta noge 5"/>
          <p:cNvSpPr>
            <a:spLocks noGrp="1"/>
          </p:cNvSpPr>
          <p:nvPr>
            <p:ph type="ftr" sz="quarter" idx="11"/>
          </p:nvPr>
        </p:nvSpPr>
        <p:spPr/>
        <p:txBody>
          <a:bodyPr/>
          <a:lstStyle/>
          <a:p>
            <a:endParaRPr lang="sl-SI"/>
          </a:p>
        </p:txBody>
      </p:sp>
      <p:sp>
        <p:nvSpPr>
          <p:cNvPr id="7" name="Označba mesta številke diapozitiva 6"/>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591661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sl-SI" smtClean="0"/>
              <a:t>Uredite slog naslova matrice</a:t>
            </a:r>
            <a:endParaRPr lang="sl-SI"/>
          </a:p>
        </p:txBody>
      </p:sp>
      <p:sp>
        <p:nvSpPr>
          <p:cNvPr id="3" name="Označba mesta besedil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4" name="Označba mesta vsebine 3"/>
          <p:cNvSpPr>
            <a:spLocks noGrp="1"/>
          </p:cNvSpPr>
          <p:nvPr>
            <p:ph sz="half" idx="2"/>
          </p:nvPr>
        </p:nvSpPr>
        <p:spPr>
          <a:xfrm>
            <a:off x="839788" y="2505075"/>
            <a:ext cx="5157787" cy="368458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5" name="Označba mesta besedil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Uredite sloge besedila matrice</a:t>
            </a:r>
          </a:p>
        </p:txBody>
      </p:sp>
      <p:sp>
        <p:nvSpPr>
          <p:cNvPr id="6" name="Označba mesta vsebine 5"/>
          <p:cNvSpPr>
            <a:spLocks noGrp="1"/>
          </p:cNvSpPr>
          <p:nvPr>
            <p:ph sz="quarter" idx="4"/>
          </p:nvPr>
        </p:nvSpPr>
        <p:spPr>
          <a:xfrm>
            <a:off x="6172200" y="2505075"/>
            <a:ext cx="5183188" cy="3684588"/>
          </a:xfrm>
        </p:spPr>
        <p:txBody>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7" name="Označba mesta datuma 6"/>
          <p:cNvSpPr>
            <a:spLocks noGrp="1"/>
          </p:cNvSpPr>
          <p:nvPr>
            <p:ph type="dt" sz="half" idx="10"/>
          </p:nvPr>
        </p:nvSpPr>
        <p:spPr/>
        <p:txBody>
          <a:bodyPr/>
          <a:lstStyle/>
          <a:p>
            <a:fld id="{84F775F3-5170-4327-B80C-A852632B8B87}" type="datetimeFigureOut">
              <a:rPr lang="sl-SI" smtClean="0"/>
              <a:t>25. 05. 2021</a:t>
            </a:fld>
            <a:endParaRPr lang="sl-SI"/>
          </a:p>
        </p:txBody>
      </p:sp>
      <p:sp>
        <p:nvSpPr>
          <p:cNvPr id="8" name="Označba mesta noge 7"/>
          <p:cNvSpPr>
            <a:spLocks noGrp="1"/>
          </p:cNvSpPr>
          <p:nvPr>
            <p:ph type="ftr" sz="quarter" idx="11"/>
          </p:nvPr>
        </p:nvSpPr>
        <p:spPr/>
        <p:txBody>
          <a:bodyPr/>
          <a:lstStyle/>
          <a:p>
            <a:endParaRPr lang="sl-SI"/>
          </a:p>
        </p:txBody>
      </p:sp>
      <p:sp>
        <p:nvSpPr>
          <p:cNvPr id="9" name="Označba mesta številke diapozitiva 8"/>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734259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smtClean="0"/>
              <a:t>Uredite slog naslova matrice</a:t>
            </a:r>
            <a:endParaRPr lang="sl-SI"/>
          </a:p>
        </p:txBody>
      </p:sp>
      <p:sp>
        <p:nvSpPr>
          <p:cNvPr id="3" name="Označba mesta datuma 2"/>
          <p:cNvSpPr>
            <a:spLocks noGrp="1"/>
          </p:cNvSpPr>
          <p:nvPr>
            <p:ph type="dt" sz="half" idx="10"/>
          </p:nvPr>
        </p:nvSpPr>
        <p:spPr/>
        <p:txBody>
          <a:bodyPr/>
          <a:lstStyle/>
          <a:p>
            <a:fld id="{84F775F3-5170-4327-B80C-A852632B8B87}" type="datetimeFigureOut">
              <a:rPr lang="sl-SI" smtClean="0"/>
              <a:t>25. 05. 2021</a:t>
            </a:fld>
            <a:endParaRPr lang="sl-SI"/>
          </a:p>
        </p:txBody>
      </p:sp>
      <p:sp>
        <p:nvSpPr>
          <p:cNvPr id="4" name="Označba mesta noge 3"/>
          <p:cNvSpPr>
            <a:spLocks noGrp="1"/>
          </p:cNvSpPr>
          <p:nvPr>
            <p:ph type="ftr" sz="quarter" idx="11"/>
          </p:nvPr>
        </p:nvSpPr>
        <p:spPr/>
        <p:txBody>
          <a:bodyPr/>
          <a:lstStyle/>
          <a:p>
            <a:endParaRPr lang="sl-SI"/>
          </a:p>
        </p:txBody>
      </p:sp>
      <p:sp>
        <p:nvSpPr>
          <p:cNvPr id="5" name="Označba mesta številke diapozitiva 4"/>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3578044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p:cNvSpPr>
            <a:spLocks noGrp="1"/>
          </p:cNvSpPr>
          <p:nvPr>
            <p:ph type="dt" sz="half" idx="10"/>
          </p:nvPr>
        </p:nvSpPr>
        <p:spPr/>
        <p:txBody>
          <a:bodyPr/>
          <a:lstStyle/>
          <a:p>
            <a:fld id="{84F775F3-5170-4327-B80C-A852632B8B87}" type="datetimeFigureOut">
              <a:rPr lang="sl-SI" smtClean="0"/>
              <a:t>25. 05. 2021</a:t>
            </a:fld>
            <a:endParaRPr lang="sl-SI"/>
          </a:p>
        </p:txBody>
      </p:sp>
      <p:sp>
        <p:nvSpPr>
          <p:cNvPr id="3" name="Označba mesta noge 2"/>
          <p:cNvSpPr>
            <a:spLocks noGrp="1"/>
          </p:cNvSpPr>
          <p:nvPr>
            <p:ph type="ftr" sz="quarter" idx="11"/>
          </p:nvPr>
        </p:nvSpPr>
        <p:spPr/>
        <p:txBody>
          <a:bodyPr/>
          <a:lstStyle/>
          <a:p>
            <a:endParaRPr lang="sl-SI"/>
          </a:p>
        </p:txBody>
      </p:sp>
      <p:sp>
        <p:nvSpPr>
          <p:cNvPr id="4" name="Označba mesta številke diapozitiva 3"/>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56323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sl-SI" smtClean="0"/>
              <a:t>Uredite slog naslova matrice</a:t>
            </a:r>
            <a:endParaRPr lang="sl-SI"/>
          </a:p>
        </p:txBody>
      </p:sp>
      <p:sp>
        <p:nvSpPr>
          <p:cNvPr id="3" name="Označba mesta vsebin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besedil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5" name="Označba mesta datuma 4"/>
          <p:cNvSpPr>
            <a:spLocks noGrp="1"/>
          </p:cNvSpPr>
          <p:nvPr>
            <p:ph type="dt" sz="half" idx="10"/>
          </p:nvPr>
        </p:nvSpPr>
        <p:spPr/>
        <p:txBody>
          <a:bodyPr/>
          <a:lstStyle/>
          <a:p>
            <a:fld id="{84F775F3-5170-4327-B80C-A852632B8B87}" type="datetimeFigureOut">
              <a:rPr lang="sl-SI" smtClean="0"/>
              <a:t>25. 05. 2021</a:t>
            </a:fld>
            <a:endParaRPr lang="sl-SI"/>
          </a:p>
        </p:txBody>
      </p:sp>
      <p:sp>
        <p:nvSpPr>
          <p:cNvPr id="6" name="Označba mesta noge 5"/>
          <p:cNvSpPr>
            <a:spLocks noGrp="1"/>
          </p:cNvSpPr>
          <p:nvPr>
            <p:ph type="ftr" sz="quarter" idx="11"/>
          </p:nvPr>
        </p:nvSpPr>
        <p:spPr/>
        <p:txBody>
          <a:bodyPr/>
          <a:lstStyle/>
          <a:p>
            <a:endParaRPr lang="sl-SI"/>
          </a:p>
        </p:txBody>
      </p:sp>
      <p:sp>
        <p:nvSpPr>
          <p:cNvPr id="7" name="Označba mesta številke diapozitiva 6"/>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39606413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sl-SI" smtClean="0"/>
              <a:t>Uredite slog naslova matrice</a:t>
            </a:r>
            <a:endParaRPr lang="sl-SI"/>
          </a:p>
        </p:txBody>
      </p:sp>
      <p:sp>
        <p:nvSpPr>
          <p:cNvPr id="3" name="Označba mesta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Označba mesta besedil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smtClean="0"/>
              <a:t>Uredite sloge besedila matrice</a:t>
            </a:r>
          </a:p>
        </p:txBody>
      </p:sp>
      <p:sp>
        <p:nvSpPr>
          <p:cNvPr id="5" name="Označba mesta datuma 4"/>
          <p:cNvSpPr>
            <a:spLocks noGrp="1"/>
          </p:cNvSpPr>
          <p:nvPr>
            <p:ph type="dt" sz="half" idx="10"/>
          </p:nvPr>
        </p:nvSpPr>
        <p:spPr/>
        <p:txBody>
          <a:bodyPr/>
          <a:lstStyle/>
          <a:p>
            <a:fld id="{84F775F3-5170-4327-B80C-A852632B8B87}" type="datetimeFigureOut">
              <a:rPr lang="sl-SI" smtClean="0"/>
              <a:t>25. 05. 2021</a:t>
            </a:fld>
            <a:endParaRPr lang="sl-SI"/>
          </a:p>
        </p:txBody>
      </p:sp>
      <p:sp>
        <p:nvSpPr>
          <p:cNvPr id="6" name="Označba mesta noge 5"/>
          <p:cNvSpPr>
            <a:spLocks noGrp="1"/>
          </p:cNvSpPr>
          <p:nvPr>
            <p:ph type="ftr" sz="quarter" idx="11"/>
          </p:nvPr>
        </p:nvSpPr>
        <p:spPr/>
        <p:txBody>
          <a:bodyPr/>
          <a:lstStyle/>
          <a:p>
            <a:endParaRPr lang="sl-SI"/>
          </a:p>
        </p:txBody>
      </p:sp>
      <p:sp>
        <p:nvSpPr>
          <p:cNvPr id="7" name="Označba mesta številke diapozitiva 6"/>
          <p:cNvSpPr>
            <a:spLocks noGrp="1"/>
          </p:cNvSpPr>
          <p:nvPr>
            <p:ph type="sldNum" sz="quarter" idx="12"/>
          </p:nvPr>
        </p:nvSpPr>
        <p:spPr/>
        <p:txBody>
          <a:bodyPr/>
          <a:lstStyle/>
          <a:p>
            <a:fld id="{5DDDDF1A-618B-45FC-AD29-560E09CBF037}" type="slidenum">
              <a:rPr lang="sl-SI" smtClean="0"/>
              <a:t>‹#›</a:t>
            </a:fld>
            <a:endParaRPr lang="sl-SI"/>
          </a:p>
        </p:txBody>
      </p:sp>
    </p:spTree>
    <p:extLst>
      <p:ext uri="{BB962C8B-B14F-4D97-AF65-F5344CB8AC3E}">
        <p14:creationId xmlns:p14="http://schemas.microsoft.com/office/powerpoint/2010/main" val="859786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smtClean="0"/>
              <a:t>Uredite slog naslova matrice</a:t>
            </a:r>
            <a:endParaRPr lang="sl-SI"/>
          </a:p>
        </p:txBody>
      </p:sp>
      <p:sp>
        <p:nvSpPr>
          <p:cNvPr id="3" name="Označba mesta besedil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F775F3-5170-4327-B80C-A852632B8B87}" type="datetimeFigureOut">
              <a:rPr lang="sl-SI" smtClean="0"/>
              <a:t>25. 05. 2021</a:t>
            </a:fld>
            <a:endParaRPr lang="sl-SI"/>
          </a:p>
        </p:txBody>
      </p:sp>
      <p:sp>
        <p:nvSpPr>
          <p:cNvPr id="5" name="Označba mesta no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Označba mesta številke diapoz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DDF1A-618B-45FC-AD29-560E09CBF037}" type="slidenum">
              <a:rPr lang="sl-SI" smtClean="0"/>
              <a:t>‹#›</a:t>
            </a:fld>
            <a:endParaRPr lang="sl-SI"/>
          </a:p>
        </p:txBody>
      </p:sp>
    </p:spTree>
    <p:extLst>
      <p:ext uri="{BB962C8B-B14F-4D97-AF65-F5344CB8AC3E}">
        <p14:creationId xmlns:p14="http://schemas.microsoft.com/office/powerpoint/2010/main" val="292733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Označba mesta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l-SI" smtClean="0"/>
              <a:t>Uredite slog naslova matrice</a:t>
            </a:r>
            <a:endParaRPr lang="sl-SI"/>
          </a:p>
        </p:txBody>
      </p:sp>
      <p:sp>
        <p:nvSpPr>
          <p:cNvPr id="3" name="Označba mesta besedil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l-SI" smtClean="0"/>
              <a:t>Uredite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4" name="Označba mesta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9A1C5E7-F84E-45C3-9C77-9FAA979DD4D3}" type="datetimeFigureOut">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25. 05. 2021</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Označba mesta no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Označba mesta številke diapoz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A267B15-3F35-4CC7-8371-6BD0478CB213}" type="slidenum">
              <a:rPr kumimoji="0" lang="sl-SI"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sl-SI"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8813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09862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064323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00739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783506" y="171338"/>
            <a:ext cx="9977537" cy="628945"/>
          </a:xfrm>
        </p:spPr>
        <p:txBody>
          <a:bodyPr>
            <a:normAutofit fontScale="90000"/>
          </a:bodyPr>
          <a:lstStyle/>
          <a:p>
            <a:pPr algn="l"/>
            <a:r>
              <a:rPr lang="sl-SI" sz="4000" dirty="0" smtClean="0">
                <a:solidFill>
                  <a:schemeClr val="bg1"/>
                </a:solidFill>
              </a:rPr>
              <a:t>Pregled stanja izvajanja OP 2014-2020 -  skladi/regije</a:t>
            </a:r>
            <a:endParaRPr lang="sl-SI" sz="4000" dirty="0">
              <a:solidFill>
                <a:schemeClr val="bg1"/>
              </a:solidFill>
            </a:endParaRPr>
          </a:p>
        </p:txBody>
      </p:sp>
      <p:graphicFrame>
        <p:nvGraphicFramePr>
          <p:cNvPr id="3" name="Tabela 2"/>
          <p:cNvGraphicFramePr>
            <a:graphicFrameLocks noGrp="1"/>
          </p:cNvGraphicFramePr>
          <p:nvPr>
            <p:extLst>
              <p:ext uri="{D42A27DB-BD31-4B8C-83A1-F6EECF244321}">
                <p14:modId xmlns:p14="http://schemas.microsoft.com/office/powerpoint/2010/main" val="281450992"/>
              </p:ext>
            </p:extLst>
          </p:nvPr>
        </p:nvGraphicFramePr>
        <p:xfrm>
          <a:off x="924083" y="1940367"/>
          <a:ext cx="10558915" cy="2892122"/>
        </p:xfrm>
        <a:graphic>
          <a:graphicData uri="http://schemas.openxmlformats.org/drawingml/2006/table">
            <a:tbl>
              <a:tblPr>
                <a:tableStyleId>{5C22544A-7EE6-4342-B048-85BDC9FD1C3A}</a:tableStyleId>
              </a:tblPr>
              <a:tblGrid>
                <a:gridCol w="694285">
                  <a:extLst>
                    <a:ext uri="{9D8B030D-6E8A-4147-A177-3AD203B41FA5}">
                      <a16:colId xmlns:a16="http://schemas.microsoft.com/office/drawing/2014/main" val="2329992135"/>
                    </a:ext>
                  </a:extLst>
                </a:gridCol>
                <a:gridCol w="795535">
                  <a:extLst>
                    <a:ext uri="{9D8B030D-6E8A-4147-A177-3AD203B41FA5}">
                      <a16:colId xmlns:a16="http://schemas.microsoft.com/office/drawing/2014/main" val="4089804168"/>
                    </a:ext>
                  </a:extLst>
                </a:gridCol>
                <a:gridCol w="1258391">
                  <a:extLst>
                    <a:ext uri="{9D8B030D-6E8A-4147-A177-3AD203B41FA5}">
                      <a16:colId xmlns:a16="http://schemas.microsoft.com/office/drawing/2014/main" val="2638294855"/>
                    </a:ext>
                  </a:extLst>
                </a:gridCol>
                <a:gridCol w="1258391">
                  <a:extLst>
                    <a:ext uri="{9D8B030D-6E8A-4147-A177-3AD203B41FA5}">
                      <a16:colId xmlns:a16="http://schemas.microsoft.com/office/drawing/2014/main" val="3114856222"/>
                    </a:ext>
                  </a:extLst>
                </a:gridCol>
                <a:gridCol w="694285">
                  <a:extLst>
                    <a:ext uri="{9D8B030D-6E8A-4147-A177-3AD203B41FA5}">
                      <a16:colId xmlns:a16="http://schemas.microsoft.com/office/drawing/2014/main" val="4224381841"/>
                    </a:ext>
                  </a:extLst>
                </a:gridCol>
                <a:gridCol w="1258391">
                  <a:extLst>
                    <a:ext uri="{9D8B030D-6E8A-4147-A177-3AD203B41FA5}">
                      <a16:colId xmlns:a16="http://schemas.microsoft.com/office/drawing/2014/main" val="3433122532"/>
                    </a:ext>
                  </a:extLst>
                </a:gridCol>
                <a:gridCol w="694285">
                  <a:extLst>
                    <a:ext uri="{9D8B030D-6E8A-4147-A177-3AD203B41FA5}">
                      <a16:colId xmlns:a16="http://schemas.microsoft.com/office/drawing/2014/main" val="1384257826"/>
                    </a:ext>
                  </a:extLst>
                </a:gridCol>
                <a:gridCol w="1258391">
                  <a:extLst>
                    <a:ext uri="{9D8B030D-6E8A-4147-A177-3AD203B41FA5}">
                      <a16:colId xmlns:a16="http://schemas.microsoft.com/office/drawing/2014/main" val="2260625485"/>
                    </a:ext>
                  </a:extLst>
                </a:gridCol>
                <a:gridCol w="694285">
                  <a:extLst>
                    <a:ext uri="{9D8B030D-6E8A-4147-A177-3AD203B41FA5}">
                      <a16:colId xmlns:a16="http://schemas.microsoft.com/office/drawing/2014/main" val="1193705257"/>
                    </a:ext>
                  </a:extLst>
                </a:gridCol>
                <a:gridCol w="1258391">
                  <a:extLst>
                    <a:ext uri="{9D8B030D-6E8A-4147-A177-3AD203B41FA5}">
                      <a16:colId xmlns:a16="http://schemas.microsoft.com/office/drawing/2014/main" val="857719557"/>
                    </a:ext>
                  </a:extLst>
                </a:gridCol>
                <a:gridCol w="694285">
                  <a:extLst>
                    <a:ext uri="{9D8B030D-6E8A-4147-A177-3AD203B41FA5}">
                      <a16:colId xmlns:a16="http://schemas.microsoft.com/office/drawing/2014/main" val="354835349"/>
                    </a:ext>
                  </a:extLst>
                </a:gridCol>
              </a:tblGrid>
              <a:tr h="680500">
                <a:tc>
                  <a:txBody>
                    <a:bodyPr/>
                    <a:lstStyle/>
                    <a:p>
                      <a:pPr algn="ctr" fontAlgn="ctr"/>
                      <a:r>
                        <a:rPr lang="sl-SI" sz="1000" u="none" strike="noStrike" dirty="0">
                          <a:effectLst/>
                        </a:rPr>
                        <a:t>Sklad</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Regija</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Pravice porabe </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Odločitve o podpori</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 glede na pravice porabe</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INOP 21.2</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 glede na pravice porabe</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Potrjene operacije</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 glede na pravice porabe</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Izplačila iz DP</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ctr"/>
                      <a:r>
                        <a:rPr lang="sl-SI" sz="1000" u="none" strike="noStrike" dirty="0">
                          <a:effectLst/>
                        </a:rPr>
                        <a:t>% glede na pravice porabe</a:t>
                      </a:r>
                      <a:endParaRPr lang="sl-SI" sz="10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extLst>
                  <a:ext uri="{0D108BD9-81ED-4DB2-BD59-A6C34878D82A}">
                    <a16:rowId xmlns:a16="http://schemas.microsoft.com/office/drawing/2014/main" val="2176942275"/>
                  </a:ext>
                </a:extLst>
              </a:tr>
              <a:tr h="308351">
                <a:tc>
                  <a:txBody>
                    <a:bodyPr/>
                    <a:lstStyle/>
                    <a:p>
                      <a:pPr algn="l" fontAlgn="b"/>
                      <a:r>
                        <a:rPr lang="sl-SI" sz="1000" u="none" strike="noStrike" dirty="0">
                          <a:effectLst/>
                        </a:rPr>
                        <a:t>ESRR</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sl-SI" sz="1000" u="none" strike="noStrike" dirty="0">
                          <a:effectLst/>
                        </a:rPr>
                        <a:t>Vzhod</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907.392.844</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953.670.889</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105%</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996.566.152</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110%</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solidFill>
                            <a:schemeClr val="tx1"/>
                          </a:solidFill>
                          <a:effectLst/>
                        </a:rPr>
                        <a:t>721.188.437</a:t>
                      </a:r>
                      <a:endParaRPr lang="sl-SI" sz="1000" b="0" i="0" u="none" strike="noStrike" dirty="0">
                        <a:solidFill>
                          <a:schemeClr val="tx1"/>
                        </a:solidFill>
                        <a:effectLst/>
                        <a:latin typeface="Calibri" panose="020F0502020204030204" pitchFamily="34" charset="0"/>
                      </a:endParaRPr>
                    </a:p>
                  </a:txBody>
                  <a:tcPr marL="6350" marR="6350" marT="6350" marB="0" anchor="b"/>
                </a:tc>
                <a:tc>
                  <a:txBody>
                    <a:bodyPr/>
                    <a:lstStyle/>
                    <a:p>
                      <a:pPr algn="r" fontAlgn="b"/>
                      <a:r>
                        <a:rPr lang="sl-SI" sz="1000" u="none" strike="noStrike" dirty="0">
                          <a:solidFill>
                            <a:schemeClr val="tx1"/>
                          </a:solidFill>
                          <a:effectLst/>
                        </a:rPr>
                        <a:t>79%</a:t>
                      </a:r>
                      <a:endParaRPr lang="sl-SI" sz="1000" b="0" i="0" u="none" strike="noStrike" dirty="0">
                        <a:solidFill>
                          <a:schemeClr val="tx1"/>
                        </a:solidFill>
                        <a:effectLst/>
                        <a:latin typeface="Calibri" panose="020F0502020204030204" pitchFamily="34" charset="0"/>
                      </a:endParaRPr>
                    </a:p>
                  </a:txBody>
                  <a:tcPr marL="6350" marR="6350" marT="6350" marB="0" anchor="b"/>
                </a:tc>
                <a:tc>
                  <a:txBody>
                    <a:bodyPr/>
                    <a:lstStyle/>
                    <a:p>
                      <a:pPr algn="r" fontAlgn="b"/>
                      <a:r>
                        <a:rPr lang="sl-SI" sz="1000" u="none" strike="noStrike" dirty="0">
                          <a:solidFill>
                            <a:schemeClr val="tx1"/>
                          </a:solidFill>
                          <a:effectLst/>
                        </a:rPr>
                        <a:t>399.334.757</a:t>
                      </a:r>
                      <a:endParaRPr lang="sl-SI" sz="1000" b="0" i="0" u="none" strike="noStrike" dirty="0">
                        <a:solidFill>
                          <a:schemeClr val="tx1"/>
                        </a:solidFill>
                        <a:effectLst/>
                        <a:latin typeface="Calibri" panose="020F0502020204030204" pitchFamily="34" charset="0"/>
                      </a:endParaRPr>
                    </a:p>
                  </a:txBody>
                  <a:tcPr marL="6350" marR="6350" marT="6350" marB="0" anchor="b"/>
                </a:tc>
                <a:tc>
                  <a:txBody>
                    <a:bodyPr/>
                    <a:lstStyle/>
                    <a:p>
                      <a:pPr algn="r" fontAlgn="b"/>
                      <a:r>
                        <a:rPr lang="sl-SI" sz="1000" u="none" strike="noStrike" dirty="0">
                          <a:solidFill>
                            <a:schemeClr val="tx1"/>
                          </a:solidFill>
                          <a:effectLst/>
                        </a:rPr>
                        <a:t>44%</a:t>
                      </a:r>
                      <a:endParaRPr lang="sl-SI" sz="1000" b="0" i="0" u="none" strike="noStrike" dirty="0">
                        <a:solidFill>
                          <a:schemeClr val="tx1"/>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852513212"/>
                  </a:ext>
                </a:extLst>
              </a:tr>
              <a:tr h="318984">
                <a:tc>
                  <a:txBody>
                    <a:bodyPr/>
                    <a:lstStyle/>
                    <a:p>
                      <a:pPr algn="l" fontAlgn="b"/>
                      <a:r>
                        <a:rPr lang="sl-SI" sz="1000" u="none" strike="noStrike">
                          <a:effectLst/>
                        </a:rPr>
                        <a:t>ESRR</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sl-SI" sz="1000" u="none" strike="noStrike">
                          <a:effectLst/>
                        </a:rPr>
                        <a:t>Zahod</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509.292.519</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598.708.807</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118%</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609.955.708</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120%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533.119.621</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105%</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316.224.398</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62%</a:t>
                      </a:r>
                      <a:endParaRPr lang="sl-SI" sz="10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671308806"/>
                  </a:ext>
                </a:extLst>
              </a:tr>
              <a:tr h="308351">
                <a:tc>
                  <a:txBody>
                    <a:bodyPr/>
                    <a:lstStyle/>
                    <a:p>
                      <a:pPr algn="l" fontAlgn="b"/>
                      <a:r>
                        <a:rPr lang="sl-SI" sz="1000" u="none" strike="noStrike">
                          <a:effectLst/>
                        </a:rPr>
                        <a:t>ESS</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sl-SI" sz="1000" u="none" strike="noStrike">
                          <a:effectLst/>
                        </a:rPr>
                        <a:t>Vzhod</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379.473.557</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466.186.447</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123%</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434.216.045</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114%</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426.040.830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112%</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269.476.980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71%</a:t>
                      </a:r>
                      <a:endParaRPr lang="sl-SI" sz="10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788308186"/>
                  </a:ext>
                </a:extLst>
              </a:tr>
              <a:tr h="318984">
                <a:tc>
                  <a:txBody>
                    <a:bodyPr/>
                    <a:lstStyle/>
                    <a:p>
                      <a:pPr algn="l" fontAlgn="b"/>
                      <a:r>
                        <a:rPr lang="sl-SI" sz="1000" u="none" strike="noStrike">
                          <a:effectLst/>
                        </a:rPr>
                        <a:t>ESS</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sl-SI" sz="1000" u="none" strike="noStrike">
                          <a:effectLst/>
                        </a:rPr>
                        <a:t>Zahod</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339.296.038</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413.431.271</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122%</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379.336.947</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112%</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384.333.953</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113%</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242.084.600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71%</a:t>
                      </a:r>
                      <a:endParaRPr lang="sl-SI" sz="10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764216"/>
                  </a:ext>
                </a:extLst>
              </a:tr>
              <a:tr h="318984">
                <a:tc>
                  <a:txBody>
                    <a:bodyPr/>
                    <a:lstStyle/>
                    <a:p>
                      <a:pPr algn="l" fontAlgn="b"/>
                      <a:r>
                        <a:rPr lang="sl-SI" sz="1000" u="none" strike="noStrike">
                          <a:effectLst/>
                        </a:rPr>
                        <a:t>KS</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sl-SI" sz="1000" u="none" strike="noStrike">
                          <a:effectLst/>
                        </a:rPr>
                        <a:t>Celotna SI</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914.046.895</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1.008.175.831</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110%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1.090.730.514</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119%</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719.499.725</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79%</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478.885.911</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52%</a:t>
                      </a:r>
                      <a:endParaRPr lang="sl-SI" sz="10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698475281"/>
                  </a:ext>
                </a:extLst>
              </a:tr>
              <a:tr h="318984">
                <a:tc>
                  <a:txBody>
                    <a:bodyPr/>
                    <a:lstStyle/>
                    <a:p>
                      <a:pPr algn="l" fontAlgn="b"/>
                      <a:r>
                        <a:rPr lang="sl-SI" sz="1000" u="none" strike="noStrike">
                          <a:effectLst/>
                        </a:rPr>
                        <a:t>YEI</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sl-SI" sz="1000" u="none" strike="noStrike">
                          <a:effectLst/>
                        </a:rPr>
                        <a:t>Vzhod</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18.423.072</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18.423.076</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100%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17.308.298</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94%</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18.423.076</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a:effectLst/>
                        </a:rPr>
                        <a:t>100%</a:t>
                      </a:r>
                      <a:endParaRPr lang="sl-SI" sz="1000" b="0" i="0" u="none" strike="noStrike">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17.308.298</a:t>
                      </a:r>
                      <a:endParaRPr lang="sl-SI" sz="1000" b="0" i="0" u="none" strike="noStrike" dirty="0">
                        <a:solidFill>
                          <a:srgbClr val="000000"/>
                        </a:solidFill>
                        <a:effectLst/>
                        <a:latin typeface="Calibri" panose="020F0502020204030204" pitchFamily="34" charset="0"/>
                      </a:endParaRPr>
                    </a:p>
                  </a:txBody>
                  <a:tcPr marL="6350" marR="6350" marT="6350" marB="0" anchor="b"/>
                </a:tc>
                <a:tc>
                  <a:txBody>
                    <a:bodyPr/>
                    <a:lstStyle/>
                    <a:p>
                      <a:pPr algn="r" fontAlgn="b"/>
                      <a:r>
                        <a:rPr lang="sl-SI" sz="1000" u="none" strike="noStrike" dirty="0">
                          <a:effectLst/>
                        </a:rPr>
                        <a:t>94%</a:t>
                      </a:r>
                      <a:endParaRPr lang="sl-SI" sz="10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793321383"/>
                  </a:ext>
                </a:extLst>
              </a:tr>
              <a:tr h="318984">
                <a:tc gridSpan="2">
                  <a:txBody>
                    <a:bodyPr/>
                    <a:lstStyle/>
                    <a:p>
                      <a:pPr algn="l" fontAlgn="b"/>
                      <a:r>
                        <a:rPr lang="sl-SI" sz="1000" u="none" strike="noStrike" dirty="0">
                          <a:effectLst/>
                        </a:rPr>
                        <a:t>SKUPAJ</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hMerge="1">
                  <a:txBody>
                    <a:bodyPr/>
                    <a:lstStyle/>
                    <a:p>
                      <a:endParaRPr lang="sl-SI"/>
                    </a:p>
                  </a:txBody>
                  <a:tcPr/>
                </a:tc>
                <a:tc>
                  <a:txBody>
                    <a:bodyPr/>
                    <a:lstStyle/>
                    <a:p>
                      <a:pPr algn="r" fontAlgn="b"/>
                      <a:r>
                        <a:rPr lang="sl-SI" sz="1000" u="none" strike="noStrike" dirty="0">
                          <a:effectLst/>
                        </a:rPr>
                        <a:t>3.067.924.925</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3.458.596.322</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113%</a:t>
                      </a:r>
                      <a:endParaRPr lang="sl-SI" sz="1000" b="0"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3.528.113.664</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115%</a:t>
                      </a:r>
                      <a:endParaRPr lang="sl-SI" sz="1000" b="0"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2.802.605.641</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91%</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1.723.314.944</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r" fontAlgn="b"/>
                      <a:r>
                        <a:rPr lang="sl-SI" sz="1000" u="none" strike="noStrike" dirty="0">
                          <a:effectLst/>
                        </a:rPr>
                        <a:t>56%</a:t>
                      </a:r>
                      <a:endParaRPr lang="sl-SI" sz="10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extLst>
                  <a:ext uri="{0D108BD9-81ED-4DB2-BD59-A6C34878D82A}">
                    <a16:rowId xmlns:a16="http://schemas.microsoft.com/office/drawing/2014/main" val="2415189430"/>
                  </a:ext>
                </a:extLst>
              </a:tr>
            </a:tbl>
          </a:graphicData>
        </a:graphic>
      </p:graphicFrame>
    </p:spTree>
    <p:extLst>
      <p:ext uri="{BB962C8B-B14F-4D97-AF65-F5344CB8AC3E}">
        <p14:creationId xmlns:p14="http://schemas.microsoft.com/office/powerpoint/2010/main" val="3526256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557940" y="626418"/>
            <a:ext cx="10856562" cy="628945"/>
          </a:xfrm>
        </p:spPr>
        <p:txBody>
          <a:bodyPr>
            <a:noAutofit/>
          </a:bodyPr>
          <a:lstStyle/>
          <a:p>
            <a:pPr algn="l"/>
            <a:r>
              <a:rPr lang="sl-SI" sz="3600" dirty="0">
                <a:solidFill>
                  <a:schemeClr val="bg1"/>
                </a:solidFill>
              </a:rPr>
              <a:t>Stanje izvajanja </a:t>
            </a:r>
            <a:r>
              <a:rPr lang="sl-SI" sz="3600" dirty="0" smtClean="0">
                <a:solidFill>
                  <a:schemeClr val="bg1"/>
                </a:solidFill>
              </a:rPr>
              <a:t>EKP 14-20 </a:t>
            </a:r>
            <a:r>
              <a:rPr lang="sl-SI" sz="3600" dirty="0">
                <a:solidFill>
                  <a:schemeClr val="bg1"/>
                </a:solidFill>
              </a:rPr>
              <a:t>po prednostnih oseh</a:t>
            </a:r>
            <a:br>
              <a:rPr lang="sl-SI" sz="3600" dirty="0">
                <a:solidFill>
                  <a:schemeClr val="bg1"/>
                </a:solidFill>
              </a:rPr>
            </a:br>
            <a:endParaRPr lang="sl-SI" sz="3600" dirty="0">
              <a:solidFill>
                <a:schemeClr val="bg1"/>
              </a:solidFill>
            </a:endParaRPr>
          </a:p>
        </p:txBody>
      </p:sp>
      <p:graphicFrame>
        <p:nvGraphicFramePr>
          <p:cNvPr id="3" name="Tabela 2"/>
          <p:cNvGraphicFramePr>
            <a:graphicFrameLocks noGrp="1"/>
          </p:cNvGraphicFramePr>
          <p:nvPr>
            <p:extLst>
              <p:ext uri="{D42A27DB-BD31-4B8C-83A1-F6EECF244321}">
                <p14:modId xmlns:p14="http://schemas.microsoft.com/office/powerpoint/2010/main" val="1712047298"/>
              </p:ext>
            </p:extLst>
          </p:nvPr>
        </p:nvGraphicFramePr>
        <p:xfrm>
          <a:off x="1344772" y="1047509"/>
          <a:ext cx="9375495" cy="5316554"/>
        </p:xfrm>
        <a:graphic>
          <a:graphicData uri="http://schemas.openxmlformats.org/drawingml/2006/table">
            <a:tbl>
              <a:tblPr>
                <a:tableStyleId>{5C22544A-7EE6-4342-B048-85BDC9FD1C3A}</a:tableStyleId>
              </a:tblPr>
              <a:tblGrid>
                <a:gridCol w="1094335">
                  <a:extLst>
                    <a:ext uri="{9D8B030D-6E8A-4147-A177-3AD203B41FA5}">
                      <a16:colId xmlns:a16="http://schemas.microsoft.com/office/drawing/2014/main" val="839472058"/>
                    </a:ext>
                  </a:extLst>
                </a:gridCol>
                <a:gridCol w="828116">
                  <a:extLst>
                    <a:ext uri="{9D8B030D-6E8A-4147-A177-3AD203B41FA5}">
                      <a16:colId xmlns:a16="http://schemas.microsoft.com/office/drawing/2014/main" val="3919956942"/>
                    </a:ext>
                  </a:extLst>
                </a:gridCol>
                <a:gridCol w="828116">
                  <a:extLst>
                    <a:ext uri="{9D8B030D-6E8A-4147-A177-3AD203B41FA5}">
                      <a16:colId xmlns:a16="http://schemas.microsoft.com/office/drawing/2014/main" val="2658481831"/>
                    </a:ext>
                  </a:extLst>
                </a:gridCol>
                <a:gridCol w="828116">
                  <a:extLst>
                    <a:ext uri="{9D8B030D-6E8A-4147-A177-3AD203B41FA5}">
                      <a16:colId xmlns:a16="http://schemas.microsoft.com/office/drawing/2014/main" val="2038484236"/>
                    </a:ext>
                  </a:extLst>
                </a:gridCol>
                <a:gridCol w="828116">
                  <a:extLst>
                    <a:ext uri="{9D8B030D-6E8A-4147-A177-3AD203B41FA5}">
                      <a16:colId xmlns:a16="http://schemas.microsoft.com/office/drawing/2014/main" val="3679557759"/>
                    </a:ext>
                  </a:extLst>
                </a:gridCol>
                <a:gridCol w="828116">
                  <a:extLst>
                    <a:ext uri="{9D8B030D-6E8A-4147-A177-3AD203B41FA5}">
                      <a16:colId xmlns:a16="http://schemas.microsoft.com/office/drawing/2014/main" val="900337291"/>
                    </a:ext>
                  </a:extLst>
                </a:gridCol>
                <a:gridCol w="828116">
                  <a:extLst>
                    <a:ext uri="{9D8B030D-6E8A-4147-A177-3AD203B41FA5}">
                      <a16:colId xmlns:a16="http://schemas.microsoft.com/office/drawing/2014/main" val="904086655"/>
                    </a:ext>
                  </a:extLst>
                </a:gridCol>
                <a:gridCol w="828116">
                  <a:extLst>
                    <a:ext uri="{9D8B030D-6E8A-4147-A177-3AD203B41FA5}">
                      <a16:colId xmlns:a16="http://schemas.microsoft.com/office/drawing/2014/main" val="4141349077"/>
                    </a:ext>
                  </a:extLst>
                </a:gridCol>
                <a:gridCol w="828116">
                  <a:extLst>
                    <a:ext uri="{9D8B030D-6E8A-4147-A177-3AD203B41FA5}">
                      <a16:colId xmlns:a16="http://schemas.microsoft.com/office/drawing/2014/main" val="3940717854"/>
                    </a:ext>
                  </a:extLst>
                </a:gridCol>
                <a:gridCol w="828116">
                  <a:extLst>
                    <a:ext uri="{9D8B030D-6E8A-4147-A177-3AD203B41FA5}">
                      <a16:colId xmlns:a16="http://schemas.microsoft.com/office/drawing/2014/main" val="2216051526"/>
                    </a:ext>
                  </a:extLst>
                </a:gridCol>
                <a:gridCol w="828116">
                  <a:extLst>
                    <a:ext uri="{9D8B030D-6E8A-4147-A177-3AD203B41FA5}">
                      <a16:colId xmlns:a16="http://schemas.microsoft.com/office/drawing/2014/main" val="2414817874"/>
                    </a:ext>
                  </a:extLst>
                </a:gridCol>
              </a:tblGrid>
              <a:tr h="185331">
                <a:tc rowSpan="4">
                  <a:txBody>
                    <a:bodyPr/>
                    <a:lstStyle/>
                    <a:p>
                      <a:pPr algn="ctr" fontAlgn="ctr"/>
                      <a:r>
                        <a:rPr lang="sl-SI" sz="800" u="none" strike="noStrike" dirty="0">
                          <a:effectLst/>
                        </a:rPr>
                        <a:t>OS</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gridSpan="2">
                  <a:txBody>
                    <a:bodyPr/>
                    <a:lstStyle/>
                    <a:p>
                      <a:pPr algn="ctr" fontAlgn="ctr"/>
                      <a:r>
                        <a:rPr lang="sl-SI" sz="800" u="none" strike="noStrike" dirty="0">
                          <a:effectLst/>
                        </a:rPr>
                        <a:t>Razpoložljiva sredstva*</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hMerge="1">
                  <a:txBody>
                    <a:bodyPr/>
                    <a:lstStyle/>
                    <a:p>
                      <a:endParaRPr lang="sl-SI"/>
                    </a:p>
                  </a:txBody>
                  <a:tcPr/>
                </a:tc>
                <a:tc gridSpan="2">
                  <a:txBody>
                    <a:bodyPr/>
                    <a:lstStyle/>
                    <a:p>
                      <a:pPr algn="ctr" fontAlgn="ctr"/>
                      <a:r>
                        <a:rPr lang="sl-SI" sz="800" u="none" strike="noStrike">
                          <a:effectLst/>
                        </a:rPr>
                        <a:t>A</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tc gridSpan="2">
                  <a:txBody>
                    <a:bodyPr/>
                    <a:lstStyle/>
                    <a:p>
                      <a:pPr algn="ctr" fontAlgn="ctr"/>
                      <a:r>
                        <a:rPr lang="sl-SI" sz="800" u="none" strike="noStrike">
                          <a:effectLst/>
                        </a:rPr>
                        <a:t>B</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tc gridSpan="2">
                  <a:txBody>
                    <a:bodyPr/>
                    <a:lstStyle/>
                    <a:p>
                      <a:pPr algn="ctr" fontAlgn="ctr"/>
                      <a:r>
                        <a:rPr lang="sl-SI" sz="800" u="none" strike="noStrike">
                          <a:effectLst/>
                        </a:rPr>
                        <a:t>C</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tc gridSpan="2">
                  <a:txBody>
                    <a:bodyPr/>
                    <a:lstStyle/>
                    <a:p>
                      <a:pPr algn="ctr" fontAlgn="ctr"/>
                      <a:r>
                        <a:rPr lang="sl-SI" sz="800" u="none" strike="noStrike">
                          <a:effectLst/>
                        </a:rPr>
                        <a:t>D</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122778325"/>
                  </a:ext>
                </a:extLst>
              </a:tr>
              <a:tr h="217947">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ctr" fontAlgn="ctr"/>
                      <a:r>
                        <a:rPr lang="sl-SI" sz="800" u="none" strike="noStrike" dirty="0">
                          <a:effectLst/>
                        </a:rPr>
                        <a:t>Odločitve o podpori**</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tc gridSpan="2">
                  <a:txBody>
                    <a:bodyPr/>
                    <a:lstStyle/>
                    <a:p>
                      <a:pPr algn="ctr" fontAlgn="ctr"/>
                      <a:r>
                        <a:rPr lang="sl-SI" sz="800" u="none" strike="noStrike">
                          <a:effectLst/>
                        </a:rPr>
                        <a:t>Potrjene operacije***</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tc gridSpan="2">
                  <a:txBody>
                    <a:bodyPr/>
                    <a:lstStyle/>
                    <a:p>
                      <a:pPr algn="ctr" fontAlgn="ctr"/>
                      <a:r>
                        <a:rPr lang="sl-SI" sz="800" u="none" strike="noStrike">
                          <a:effectLst/>
                        </a:rPr>
                        <a:t>Izplačila iz državnega proračuna****</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tc gridSpan="2">
                  <a:txBody>
                    <a:bodyPr/>
                    <a:lstStyle/>
                    <a:p>
                      <a:pPr algn="ctr" fontAlgn="ctr"/>
                      <a:r>
                        <a:rPr lang="sl-SI" sz="800" u="none" strike="noStrike" dirty="0">
                          <a:effectLst/>
                        </a:rPr>
                        <a:t>Certificirani izdatki (EU del)*****</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159028843"/>
                  </a:ext>
                </a:extLst>
              </a:tr>
              <a:tr h="185331">
                <a:tc vMerge="1">
                  <a:txBody>
                    <a:bodyPr/>
                    <a:lstStyle/>
                    <a:p>
                      <a:endParaRPr lang="sl-SI"/>
                    </a:p>
                  </a:txBody>
                  <a:tcPr/>
                </a:tc>
                <a:tc rowSpan="2">
                  <a:txBody>
                    <a:bodyPr/>
                    <a:lstStyle/>
                    <a:p>
                      <a:pPr algn="ctr" fontAlgn="ctr"/>
                      <a:r>
                        <a:rPr lang="sl-SI" sz="800" u="none" strike="noStrike" dirty="0">
                          <a:effectLst/>
                        </a:rPr>
                        <a:t>EU del (EUR)</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a:txBody>
                    <a:bodyPr/>
                    <a:lstStyle/>
                    <a:p>
                      <a:pPr algn="ctr" fontAlgn="ctr"/>
                      <a:r>
                        <a:rPr lang="sl-SI" sz="800" u="none" strike="noStrike" dirty="0">
                          <a:effectLst/>
                        </a:rPr>
                        <a:t>%</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a:txBody>
                    <a:bodyPr/>
                    <a:lstStyle/>
                    <a:p>
                      <a:pPr algn="ctr" fontAlgn="ctr"/>
                      <a:r>
                        <a:rPr lang="sl-SI" sz="800" u="none" strike="noStrike">
                          <a:effectLst/>
                        </a:rPr>
                        <a:t>EU del (EUR)</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 EU del</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a:txBody>
                    <a:bodyPr/>
                    <a:lstStyle/>
                    <a:p>
                      <a:pPr algn="ctr" fontAlgn="ctr"/>
                      <a:r>
                        <a:rPr lang="sl-SI" sz="800" u="none" strike="noStrike" dirty="0">
                          <a:effectLst/>
                        </a:rPr>
                        <a:t>EU del (EUR)</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 EU del</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a:txBody>
                    <a:bodyPr/>
                    <a:lstStyle/>
                    <a:p>
                      <a:pPr algn="ctr" fontAlgn="ctr"/>
                      <a:r>
                        <a:rPr lang="sl-SI" sz="800" u="none" strike="noStrike">
                          <a:effectLst/>
                        </a:rPr>
                        <a:t>EU del (EUR)</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a:effectLst/>
                        </a:rPr>
                        <a:t>% EU del</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rowSpan="2">
                  <a:txBody>
                    <a:bodyPr/>
                    <a:lstStyle/>
                    <a:p>
                      <a:pPr algn="ctr" fontAlgn="ctr"/>
                      <a:r>
                        <a:rPr lang="sl-SI" sz="800" u="none" strike="noStrike">
                          <a:effectLst/>
                        </a:rPr>
                        <a:t>EUR</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a:effectLst/>
                        </a:rPr>
                        <a:t>%</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extLst>
                  <a:ext uri="{0D108BD9-81ED-4DB2-BD59-A6C34878D82A}">
                    <a16:rowId xmlns:a16="http://schemas.microsoft.com/office/drawing/2014/main" val="1903370355"/>
                  </a:ext>
                </a:extLst>
              </a:tr>
              <a:tr h="185331">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ctr" fontAlgn="ctr"/>
                      <a:r>
                        <a:rPr lang="sl-SI" sz="800" u="none" strike="noStrike" dirty="0">
                          <a:effectLst/>
                        </a:rPr>
                        <a:t>4/2*100</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vMerge="1">
                  <a:txBody>
                    <a:bodyPr/>
                    <a:lstStyle/>
                    <a:p>
                      <a:endParaRPr lang="sl-SI"/>
                    </a:p>
                  </a:txBody>
                  <a:tcPr/>
                </a:tc>
                <a:tc>
                  <a:txBody>
                    <a:bodyPr/>
                    <a:lstStyle/>
                    <a:p>
                      <a:pPr algn="ctr" fontAlgn="ctr"/>
                      <a:r>
                        <a:rPr lang="sl-SI" sz="800" u="none" strike="noStrike" dirty="0">
                          <a:effectLst/>
                        </a:rPr>
                        <a:t>6/2*100</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vMerge="1">
                  <a:txBody>
                    <a:bodyPr/>
                    <a:lstStyle/>
                    <a:p>
                      <a:endParaRPr lang="sl-SI"/>
                    </a:p>
                  </a:txBody>
                  <a:tcPr/>
                </a:tc>
                <a:tc>
                  <a:txBody>
                    <a:bodyPr/>
                    <a:lstStyle/>
                    <a:p>
                      <a:pPr algn="ctr" fontAlgn="ctr"/>
                      <a:r>
                        <a:rPr lang="sl-SI" sz="800" u="none" strike="noStrike" dirty="0">
                          <a:effectLst/>
                        </a:rPr>
                        <a:t>8/2*100</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vMerge="1">
                  <a:txBody>
                    <a:bodyPr/>
                    <a:lstStyle/>
                    <a:p>
                      <a:endParaRPr lang="sl-SI"/>
                    </a:p>
                  </a:txBody>
                  <a:tcPr/>
                </a:tc>
                <a:tc>
                  <a:txBody>
                    <a:bodyPr/>
                    <a:lstStyle/>
                    <a:p>
                      <a:pPr algn="ctr" fontAlgn="ctr"/>
                      <a:r>
                        <a:rPr lang="sl-SI" sz="800" u="none" strike="noStrike" dirty="0">
                          <a:effectLst/>
                        </a:rPr>
                        <a:t>10/2*100</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extLst>
                  <a:ext uri="{0D108BD9-81ED-4DB2-BD59-A6C34878D82A}">
                    <a16:rowId xmlns:a16="http://schemas.microsoft.com/office/drawing/2014/main" val="1555009656"/>
                  </a:ext>
                </a:extLst>
              </a:tr>
              <a:tr h="185331">
                <a:tc>
                  <a:txBody>
                    <a:bodyPr/>
                    <a:lstStyle/>
                    <a:p>
                      <a:pPr algn="ctr" fontAlgn="ctr"/>
                      <a:r>
                        <a:rPr lang="sl-SI" sz="800" u="none" strike="noStrike">
                          <a:effectLst/>
                        </a:rPr>
                        <a:t>1</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2</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3</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a:effectLst/>
                        </a:rPr>
                        <a:t>4</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a:effectLst/>
                        </a:rPr>
                        <a:t>5</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a:effectLst/>
                        </a:rPr>
                        <a:t>6</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a:effectLst/>
                        </a:rPr>
                        <a:t>7</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8</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9</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10</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ctr" fontAlgn="ctr"/>
                      <a:r>
                        <a:rPr lang="sl-SI" sz="800" u="none" strike="noStrike" dirty="0">
                          <a:effectLst/>
                        </a:rPr>
                        <a:t>11</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extLst>
                  <a:ext uri="{0D108BD9-81ED-4DB2-BD59-A6C34878D82A}">
                    <a16:rowId xmlns:a16="http://schemas.microsoft.com/office/drawing/2014/main" val="3613023515"/>
                  </a:ext>
                </a:extLst>
              </a:tr>
              <a:tr h="185331">
                <a:tc>
                  <a:txBody>
                    <a:bodyPr/>
                    <a:lstStyle/>
                    <a:p>
                      <a:pPr algn="l" fontAlgn="ctr"/>
                      <a:r>
                        <a:rPr lang="sl-SI" sz="800" u="none" strike="noStrike" dirty="0">
                          <a:effectLst/>
                        </a:rPr>
                        <a:t>PO1 - RRI</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498.286.850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80%</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489.166.386</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462.795.421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93%</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248.745.718</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50%</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355.820.782</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71%</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2181619277"/>
                  </a:ext>
                </a:extLst>
              </a:tr>
              <a:tr h="217947">
                <a:tc>
                  <a:txBody>
                    <a:bodyPr/>
                    <a:lstStyle/>
                    <a:p>
                      <a:pPr algn="l" fontAlgn="ctr"/>
                      <a:r>
                        <a:rPr lang="sl-SI" sz="800" u="none" strike="noStrike" dirty="0">
                          <a:effectLst/>
                        </a:rPr>
                        <a:t>PO2 - Dostopnost IKT</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42.988.982</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80%</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44.240.971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103%</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20.663.990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14.384.286</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33%</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13.041.076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30%</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3167305131"/>
                  </a:ext>
                </a:extLst>
              </a:tr>
              <a:tr h="217947">
                <a:tc>
                  <a:txBody>
                    <a:bodyPr/>
                    <a:lstStyle/>
                    <a:p>
                      <a:pPr algn="l" fontAlgn="ctr"/>
                      <a:r>
                        <a:rPr lang="sl-SI" sz="800" u="none" strike="noStrike">
                          <a:effectLst/>
                        </a:rPr>
                        <a:t>PO3 - Podjetništvo</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427.385.857</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73%</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563.499.471</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132%</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474.621.626</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111%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263.110.437</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62%</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212.634.633</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50%</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2314228945"/>
                  </a:ext>
                </a:extLst>
              </a:tr>
              <a:tr h="324654">
                <a:tc>
                  <a:txBody>
                    <a:bodyPr/>
                    <a:lstStyle/>
                    <a:p>
                      <a:pPr algn="l" fontAlgn="ctr"/>
                      <a:r>
                        <a:rPr lang="sl-SI" sz="800" u="none" strike="noStrike">
                          <a:effectLst/>
                        </a:rPr>
                        <a:t>PO4 - Trajnostna raba energije</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304.640.000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84%</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258.476.491</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85%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150.970.175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50%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99.813.043</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33%</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149.319.678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49%</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4048934539"/>
                  </a:ext>
                </a:extLst>
              </a:tr>
              <a:tr h="427068">
                <a:tc>
                  <a:txBody>
                    <a:bodyPr/>
                    <a:lstStyle/>
                    <a:p>
                      <a:pPr algn="l" fontAlgn="ctr"/>
                      <a:r>
                        <a:rPr lang="sl-SI" sz="800" u="none" strike="noStrike">
                          <a:effectLst/>
                        </a:rPr>
                        <a:t>PO5 - Prilagajanje podnebnim spremembam</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92.805.685</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83%</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90.677.197</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98%</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88.013.735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12.231.737</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13%</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10.226.455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11%</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1528788881"/>
                  </a:ext>
                </a:extLst>
              </a:tr>
              <a:tr h="322508">
                <a:tc>
                  <a:txBody>
                    <a:bodyPr/>
                    <a:lstStyle/>
                    <a:p>
                      <a:pPr algn="l" fontAlgn="ctr"/>
                      <a:r>
                        <a:rPr lang="sl-SI" sz="800" u="none" strike="noStrike">
                          <a:effectLst/>
                        </a:rPr>
                        <a:t>PO6 - Okolje in biotska raznovrstnost</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433.421.915</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83%</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386.618.514</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89%</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305.757.435</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71%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208.243.732</a:t>
                      </a:r>
                      <a:endParaRPr lang="sl-SI" sz="800" b="0" i="0" u="none" strike="noStrike" dirty="0">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48%</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192.670.137</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44%</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1600998693"/>
                  </a:ext>
                </a:extLst>
              </a:tr>
              <a:tr h="322508">
                <a:tc>
                  <a:txBody>
                    <a:bodyPr/>
                    <a:lstStyle/>
                    <a:p>
                      <a:pPr algn="l" fontAlgn="ctr"/>
                      <a:r>
                        <a:rPr lang="sl-SI" sz="800" u="none" strike="noStrike">
                          <a:effectLst/>
                        </a:rPr>
                        <a:t>PO7 - Prometna infrastruktura</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331.527.572</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83%</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319.244.060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238.983.548</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72%</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158.235.927</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48%</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147.689.471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45%</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1517559573"/>
                  </a:ext>
                </a:extLst>
              </a:tr>
              <a:tr h="185331">
                <a:tc>
                  <a:txBody>
                    <a:bodyPr/>
                    <a:lstStyle/>
                    <a:p>
                      <a:pPr algn="l" fontAlgn="ctr"/>
                      <a:r>
                        <a:rPr lang="sl-SI" sz="800" u="none" strike="noStrike">
                          <a:effectLst/>
                        </a:rPr>
                        <a:t>PO8 - Trg dela</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290.970.269</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81%</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351.956.016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121%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334.125.895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115%</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206.532.584</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71%</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152.444.976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52%</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593063017"/>
                  </a:ext>
                </a:extLst>
              </a:tr>
              <a:tr h="217947">
                <a:tc>
                  <a:txBody>
                    <a:bodyPr/>
                    <a:lstStyle/>
                    <a:p>
                      <a:pPr algn="l" fontAlgn="ctr"/>
                      <a:r>
                        <a:rPr lang="sl-SI" sz="800" u="none" strike="noStrike">
                          <a:effectLst/>
                        </a:rPr>
                        <a:t>PO9 - Socialna vključenost</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230.575.691</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277.516.798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120%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210.840.492</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91%</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107.457.545</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47%</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87.455.866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38%</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1863899128"/>
                  </a:ext>
                </a:extLst>
              </a:tr>
              <a:tr h="322508">
                <a:tc>
                  <a:txBody>
                    <a:bodyPr/>
                    <a:lstStyle/>
                    <a:p>
                      <a:pPr algn="l" fontAlgn="ctr"/>
                      <a:r>
                        <a:rPr lang="sl-SI" sz="800" u="none" strike="noStrike">
                          <a:effectLst/>
                        </a:rPr>
                        <a:t>PO10 - Vseživljenjsko učenje</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232.880.534</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236.668.798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102%</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226.269.943</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97%</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161.721.682</a:t>
                      </a:r>
                      <a:endParaRPr lang="sl-SI" sz="800" b="0" i="0" u="none" strike="noStrike" dirty="0">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69%</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144.188.672</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62%</a:t>
                      </a:r>
                      <a:endParaRPr lang="sl-SI" sz="800" b="0" i="0" u="none" strike="noStrike">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4086923456"/>
                  </a:ext>
                </a:extLst>
              </a:tr>
              <a:tr h="427068">
                <a:tc>
                  <a:txBody>
                    <a:bodyPr/>
                    <a:lstStyle/>
                    <a:p>
                      <a:pPr algn="l" fontAlgn="ctr"/>
                      <a:r>
                        <a:rPr lang="sl-SI" sz="800" u="none" strike="noStrike">
                          <a:effectLst/>
                        </a:rPr>
                        <a:t>PO11 - Učinkovita javna uprava in NVO</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62.873.980</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63.392.905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101%</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61.419.283</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33.098.903</a:t>
                      </a:r>
                      <a:endParaRPr lang="sl-SI" sz="800" b="0" i="0" u="none" strike="noStrike" dirty="0">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53%</a:t>
                      </a:r>
                      <a:endParaRPr lang="sl-SI" sz="800" b="0" i="0" u="none" strike="noStrike" dirty="0">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30.202.333</a:t>
                      </a:r>
                      <a:endParaRPr lang="sl-SI" sz="800" b="0" i="0" u="none" strike="noStrike" dirty="0">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48%</a:t>
                      </a:r>
                      <a:endParaRPr lang="sl-SI" sz="800" b="0" i="0" u="none" strike="noStrike" dirty="0">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1567584424"/>
                  </a:ext>
                </a:extLst>
              </a:tr>
              <a:tr h="322508">
                <a:tc>
                  <a:txBody>
                    <a:bodyPr/>
                    <a:lstStyle/>
                    <a:p>
                      <a:pPr algn="l" fontAlgn="ctr"/>
                      <a:r>
                        <a:rPr lang="sl-SI" sz="800" u="none" strike="noStrike">
                          <a:effectLst/>
                        </a:rPr>
                        <a:t>PO12 - Tehnična podpora KS</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89.537.036</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85%</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89.481.119</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89.481.157</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55.050.014</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61%</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53.749.573</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60%</a:t>
                      </a:r>
                      <a:endParaRPr lang="sl-SI" sz="800" b="0" i="0" u="none" strike="noStrike" dirty="0">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519287098"/>
                  </a:ext>
                </a:extLst>
              </a:tr>
              <a:tr h="322508">
                <a:tc>
                  <a:txBody>
                    <a:bodyPr/>
                    <a:lstStyle/>
                    <a:p>
                      <a:pPr algn="l" fontAlgn="ctr"/>
                      <a:r>
                        <a:rPr lang="sl-SI" sz="800" u="none" strike="noStrike">
                          <a:effectLst/>
                        </a:rPr>
                        <a:t>PO13 - Tehnična podpora ESRR</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17.162.510</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16.547.285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16.547.285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96%</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10.228.912</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60%</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9.743.304</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57%</a:t>
                      </a:r>
                      <a:endParaRPr lang="sl-SI" sz="800" b="0" i="0" u="none" strike="noStrike" dirty="0">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906938737"/>
                  </a:ext>
                </a:extLst>
              </a:tr>
              <a:tr h="322508">
                <a:tc>
                  <a:txBody>
                    <a:bodyPr/>
                    <a:lstStyle/>
                    <a:p>
                      <a:pPr algn="l" fontAlgn="ctr"/>
                      <a:r>
                        <a:rPr lang="sl-SI" sz="800" u="none" strike="noStrike">
                          <a:effectLst/>
                        </a:rPr>
                        <a:t>PO14 - Tehnična podpora ESS</a:t>
                      </a:r>
                      <a:endParaRPr lang="sl-SI" sz="800" b="1"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12.868.044</a:t>
                      </a:r>
                      <a:endParaRPr lang="sl-SI" sz="800" b="0" i="0" u="none" strike="noStrike">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80%</a:t>
                      </a:r>
                      <a:endParaRPr lang="sl-SI" sz="800" b="0"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a:effectLst/>
                        </a:rPr>
                        <a:t>13.347.535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104%</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13.907.535</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108%</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8.217.224</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64%</a:t>
                      </a:r>
                      <a:endParaRPr lang="sl-SI" sz="800" b="0" i="0" u="none" strike="noStrike">
                        <a:solidFill>
                          <a:srgbClr val="333333"/>
                        </a:solidFill>
                        <a:effectLst/>
                        <a:latin typeface="Calibri" panose="020F0502020204030204" pitchFamily="34" charset="0"/>
                      </a:endParaRPr>
                    </a:p>
                  </a:txBody>
                  <a:tcPr marL="7718" marR="7718" marT="7718" marB="0" anchor="ctr"/>
                </a:tc>
                <a:tc>
                  <a:txBody>
                    <a:bodyPr/>
                    <a:lstStyle/>
                    <a:p>
                      <a:pPr algn="r" fontAlgn="ctr"/>
                      <a:r>
                        <a:rPr lang="sl-SI" sz="800" u="none" strike="noStrike">
                          <a:effectLst/>
                        </a:rPr>
                        <a:t>7.813.850</a:t>
                      </a:r>
                      <a:endParaRPr lang="sl-SI" sz="800" b="0" i="0" u="none" strike="noStrike">
                        <a:solidFill>
                          <a:srgbClr val="000000"/>
                        </a:solidFill>
                        <a:effectLst/>
                        <a:latin typeface="Calibri" panose="020F0502020204030204" pitchFamily="34" charset="0"/>
                      </a:endParaRPr>
                    </a:p>
                  </a:txBody>
                  <a:tcPr marL="7718" marR="7718" marT="7718" marB="0" anchor="ctr"/>
                </a:tc>
                <a:tc>
                  <a:txBody>
                    <a:bodyPr/>
                    <a:lstStyle/>
                    <a:p>
                      <a:pPr algn="r" fontAlgn="ctr"/>
                      <a:r>
                        <a:rPr lang="sl-SI" sz="800" u="none" strike="noStrike" dirty="0">
                          <a:effectLst/>
                        </a:rPr>
                        <a:t>61%</a:t>
                      </a:r>
                      <a:endParaRPr lang="sl-SI" sz="800" b="0" i="0" u="none" strike="noStrike" dirty="0">
                        <a:solidFill>
                          <a:srgbClr val="000000"/>
                        </a:solidFill>
                        <a:effectLst/>
                        <a:latin typeface="Calibri" panose="020F0502020204030204" pitchFamily="34" charset="0"/>
                      </a:endParaRPr>
                    </a:p>
                  </a:txBody>
                  <a:tcPr marL="7718" marR="7718" marT="7718" marB="0" anchor="ctr"/>
                </a:tc>
                <a:extLst>
                  <a:ext uri="{0D108BD9-81ED-4DB2-BD59-A6C34878D82A}">
                    <a16:rowId xmlns:a16="http://schemas.microsoft.com/office/drawing/2014/main" val="4019491743"/>
                  </a:ext>
                </a:extLst>
              </a:tr>
              <a:tr h="185331">
                <a:tc>
                  <a:txBody>
                    <a:bodyPr/>
                    <a:lstStyle/>
                    <a:p>
                      <a:pPr algn="l" fontAlgn="ctr"/>
                      <a:r>
                        <a:rPr lang="sl-SI" sz="800" u="none" strike="noStrike" dirty="0">
                          <a:effectLst/>
                        </a:rPr>
                        <a:t>Skupaj OP</a:t>
                      </a:r>
                      <a:endParaRPr lang="sl-SI" sz="800" b="1" i="0" u="none" strike="noStrike" dirty="0">
                        <a:solidFill>
                          <a:srgbClr val="000000"/>
                        </a:solidFill>
                        <a:effectLst/>
                        <a:latin typeface="Arial" panose="020B060402020202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3.067.924.925</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80%</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3.200.833.548</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104%</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2.694.397.521</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88%</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1.587.071.747</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52%</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1.567.000.805</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tc>
                  <a:txBody>
                    <a:bodyPr/>
                    <a:lstStyle/>
                    <a:p>
                      <a:pPr algn="r" fontAlgn="ctr"/>
                      <a:r>
                        <a:rPr lang="sl-SI" sz="800" u="none" strike="noStrike" dirty="0">
                          <a:effectLst/>
                        </a:rPr>
                        <a:t>51%</a:t>
                      </a:r>
                      <a:endParaRPr lang="sl-SI" sz="800" b="1" i="0" u="none" strike="noStrike" dirty="0">
                        <a:solidFill>
                          <a:srgbClr val="000000"/>
                        </a:solidFill>
                        <a:effectLst/>
                        <a:latin typeface="Calibri" panose="020F0502020204030204" pitchFamily="34" charset="0"/>
                      </a:endParaRPr>
                    </a:p>
                  </a:txBody>
                  <a:tcPr marL="7718" marR="7718" marT="7718" marB="0" anchor="ctr">
                    <a:solidFill>
                      <a:schemeClr val="bg1">
                        <a:lumMod val="85000"/>
                      </a:schemeClr>
                    </a:solidFill>
                  </a:tcPr>
                </a:tc>
                <a:extLst>
                  <a:ext uri="{0D108BD9-81ED-4DB2-BD59-A6C34878D82A}">
                    <a16:rowId xmlns:a16="http://schemas.microsoft.com/office/drawing/2014/main" val="1912467772"/>
                  </a:ext>
                </a:extLst>
              </a:tr>
            </a:tbl>
          </a:graphicData>
        </a:graphic>
      </p:graphicFrame>
    </p:spTree>
    <p:extLst>
      <p:ext uri="{BB962C8B-B14F-4D97-AF65-F5344CB8AC3E}">
        <p14:creationId xmlns:p14="http://schemas.microsoft.com/office/powerpoint/2010/main" val="1536125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322522" y="200214"/>
            <a:ext cx="9144000" cy="628945"/>
          </a:xfrm>
        </p:spPr>
        <p:txBody>
          <a:bodyPr>
            <a:normAutofit fontScale="90000"/>
          </a:bodyPr>
          <a:lstStyle/>
          <a:p>
            <a:pPr algn="l"/>
            <a:r>
              <a:rPr lang="sl-SI" sz="4000" dirty="0" smtClean="0">
                <a:solidFill>
                  <a:schemeClr val="bg1"/>
                </a:solidFill>
              </a:rPr>
              <a:t>Pregled stanja izvajanja PO1 (RRI)</a:t>
            </a:r>
            <a:endParaRPr lang="sl-SI" sz="4000" dirty="0">
              <a:solidFill>
                <a:schemeClr val="bg1"/>
              </a:solidFill>
            </a:endParaRPr>
          </a:p>
        </p:txBody>
      </p:sp>
      <p:sp>
        <p:nvSpPr>
          <p:cNvPr id="3" name="Podnaslov 2"/>
          <p:cNvSpPr>
            <a:spLocks noGrp="1"/>
          </p:cNvSpPr>
          <p:nvPr>
            <p:ph type="subTitle" idx="1"/>
          </p:nvPr>
        </p:nvSpPr>
        <p:spPr>
          <a:xfrm>
            <a:off x="510139" y="3073322"/>
            <a:ext cx="11386686" cy="3315903"/>
          </a:xfrm>
        </p:spPr>
        <p:txBody>
          <a:bodyPr>
            <a:normAutofit/>
          </a:bodyPr>
          <a:lstStyle/>
          <a:p>
            <a:pPr marL="457200" indent="-457200" algn="just">
              <a:buFontTx/>
              <a:buChar char="-"/>
            </a:pPr>
            <a:r>
              <a:rPr lang="sl-SI" sz="1600" dirty="0" smtClean="0">
                <a:solidFill>
                  <a:schemeClr val="bg1"/>
                </a:solidFill>
              </a:rPr>
              <a:t>Do 2020 </a:t>
            </a:r>
            <a:r>
              <a:rPr lang="en-GB" sz="1600" dirty="0" err="1" smtClean="0">
                <a:solidFill>
                  <a:schemeClr val="bg1"/>
                </a:solidFill>
              </a:rPr>
              <a:t>podprtih</a:t>
            </a:r>
            <a:r>
              <a:rPr lang="en-GB" sz="1600" dirty="0" smtClean="0">
                <a:solidFill>
                  <a:schemeClr val="bg1"/>
                </a:solidFill>
              </a:rPr>
              <a:t> </a:t>
            </a:r>
            <a:r>
              <a:rPr lang="en-GB" sz="1600" dirty="0" err="1">
                <a:solidFill>
                  <a:schemeClr val="bg1"/>
                </a:solidFill>
              </a:rPr>
              <a:t>preko</a:t>
            </a:r>
            <a:r>
              <a:rPr lang="en-GB" sz="1600" dirty="0">
                <a:solidFill>
                  <a:schemeClr val="bg1"/>
                </a:solidFill>
              </a:rPr>
              <a:t> 659 </a:t>
            </a:r>
            <a:r>
              <a:rPr lang="en-GB" sz="1600" dirty="0" err="1">
                <a:solidFill>
                  <a:schemeClr val="bg1"/>
                </a:solidFill>
              </a:rPr>
              <a:t>operacij</a:t>
            </a:r>
            <a:r>
              <a:rPr lang="en-GB" sz="1600" dirty="0">
                <a:solidFill>
                  <a:schemeClr val="bg1"/>
                </a:solidFill>
              </a:rPr>
              <a:t>, </a:t>
            </a:r>
            <a:r>
              <a:rPr lang="en-GB" sz="1600" dirty="0" err="1" smtClean="0">
                <a:solidFill>
                  <a:schemeClr val="bg1"/>
                </a:solidFill>
              </a:rPr>
              <a:t>podprtih</a:t>
            </a:r>
            <a:r>
              <a:rPr lang="en-GB" sz="1600" dirty="0" smtClean="0">
                <a:solidFill>
                  <a:schemeClr val="bg1"/>
                </a:solidFill>
              </a:rPr>
              <a:t> </a:t>
            </a:r>
            <a:r>
              <a:rPr lang="en-GB" sz="1600" dirty="0">
                <a:solidFill>
                  <a:schemeClr val="bg1"/>
                </a:solidFill>
              </a:rPr>
              <a:t>490 </a:t>
            </a:r>
            <a:r>
              <a:rPr lang="en-GB" sz="1600" dirty="0" err="1">
                <a:solidFill>
                  <a:schemeClr val="bg1"/>
                </a:solidFill>
              </a:rPr>
              <a:t>podjetij</a:t>
            </a:r>
            <a:r>
              <a:rPr lang="en-GB" sz="1600" dirty="0">
                <a:solidFill>
                  <a:schemeClr val="bg1"/>
                </a:solidFill>
              </a:rPr>
              <a:t> in 241 </a:t>
            </a:r>
            <a:r>
              <a:rPr lang="en-GB" sz="1600" dirty="0" err="1">
                <a:solidFill>
                  <a:schemeClr val="bg1"/>
                </a:solidFill>
              </a:rPr>
              <a:t>podjetij</a:t>
            </a:r>
            <a:r>
              <a:rPr lang="en-GB" sz="1600" dirty="0">
                <a:solidFill>
                  <a:schemeClr val="bg1"/>
                </a:solidFill>
              </a:rPr>
              <a:t>, </a:t>
            </a:r>
            <a:r>
              <a:rPr lang="en-GB" sz="1600" dirty="0" err="1">
                <a:solidFill>
                  <a:schemeClr val="bg1"/>
                </a:solidFill>
              </a:rPr>
              <a:t>ki</a:t>
            </a:r>
            <a:r>
              <a:rPr lang="en-GB" sz="1600" dirty="0">
                <a:solidFill>
                  <a:schemeClr val="bg1"/>
                </a:solidFill>
              </a:rPr>
              <a:t> </a:t>
            </a:r>
            <a:r>
              <a:rPr lang="en-GB" sz="1600" dirty="0" err="1">
                <a:solidFill>
                  <a:schemeClr val="bg1"/>
                </a:solidFill>
              </a:rPr>
              <a:t>sodelujejo</a:t>
            </a:r>
            <a:r>
              <a:rPr lang="en-GB" sz="1600" dirty="0">
                <a:solidFill>
                  <a:schemeClr val="bg1"/>
                </a:solidFill>
              </a:rPr>
              <a:t> z </a:t>
            </a:r>
            <a:r>
              <a:rPr lang="en-GB" sz="1600" dirty="0" err="1">
                <a:solidFill>
                  <a:schemeClr val="bg1"/>
                </a:solidFill>
              </a:rPr>
              <a:t>razisk</a:t>
            </a:r>
            <a:r>
              <a:rPr lang="en-GB" sz="1600" dirty="0">
                <a:solidFill>
                  <a:schemeClr val="bg1"/>
                </a:solidFill>
              </a:rPr>
              <a:t>. </a:t>
            </a:r>
            <a:r>
              <a:rPr lang="en-GB" sz="1600" dirty="0" err="1">
                <a:solidFill>
                  <a:schemeClr val="bg1"/>
                </a:solidFill>
              </a:rPr>
              <a:t>ustanovami</a:t>
            </a:r>
            <a:r>
              <a:rPr lang="en-GB" sz="1600" dirty="0">
                <a:solidFill>
                  <a:schemeClr val="bg1"/>
                </a:solidFill>
              </a:rPr>
              <a:t>. </a:t>
            </a:r>
            <a:endParaRPr lang="sl-SI" sz="1600" dirty="0" smtClean="0">
              <a:solidFill>
                <a:schemeClr val="bg1"/>
              </a:solidFill>
            </a:endParaRPr>
          </a:p>
          <a:p>
            <a:pPr marL="457200" indent="-457200" algn="just">
              <a:buFontTx/>
              <a:buChar char="-"/>
            </a:pPr>
            <a:r>
              <a:rPr lang="en-GB" sz="1600" dirty="0" smtClean="0">
                <a:solidFill>
                  <a:schemeClr val="bg1"/>
                </a:solidFill>
              </a:rPr>
              <a:t>V </a:t>
            </a:r>
            <a:r>
              <a:rPr lang="en-GB" sz="1600" dirty="0" err="1">
                <a:solidFill>
                  <a:schemeClr val="bg1"/>
                </a:solidFill>
              </a:rPr>
              <a:t>letu</a:t>
            </a:r>
            <a:r>
              <a:rPr lang="en-GB" sz="1600" dirty="0">
                <a:solidFill>
                  <a:schemeClr val="bg1"/>
                </a:solidFill>
              </a:rPr>
              <a:t> 2020 je </a:t>
            </a:r>
            <a:r>
              <a:rPr lang="en-GB" sz="1600" dirty="0" err="1">
                <a:solidFill>
                  <a:schemeClr val="bg1"/>
                </a:solidFill>
              </a:rPr>
              <a:t>bil</a:t>
            </a:r>
            <a:r>
              <a:rPr lang="en-GB" sz="1600" dirty="0">
                <a:solidFill>
                  <a:schemeClr val="bg1"/>
                </a:solidFill>
              </a:rPr>
              <a:t> </a:t>
            </a:r>
            <a:r>
              <a:rPr lang="en-GB" sz="1600" dirty="0" err="1">
                <a:solidFill>
                  <a:schemeClr val="bg1"/>
                </a:solidFill>
              </a:rPr>
              <a:t>potrjen</a:t>
            </a:r>
            <a:r>
              <a:rPr lang="en-GB" sz="1600" dirty="0">
                <a:solidFill>
                  <a:schemeClr val="bg1"/>
                </a:solidFill>
              </a:rPr>
              <a:t> </a:t>
            </a:r>
            <a:r>
              <a:rPr lang="en-GB" sz="1600" dirty="0" err="1">
                <a:solidFill>
                  <a:schemeClr val="bg1"/>
                </a:solidFill>
              </a:rPr>
              <a:t>en</a:t>
            </a:r>
            <a:r>
              <a:rPr lang="en-GB" sz="1600" dirty="0">
                <a:solidFill>
                  <a:schemeClr val="bg1"/>
                </a:solidFill>
              </a:rPr>
              <a:t> </a:t>
            </a:r>
            <a:r>
              <a:rPr lang="en-GB" sz="1600" dirty="0" err="1">
                <a:solidFill>
                  <a:schemeClr val="bg1"/>
                </a:solidFill>
              </a:rPr>
              <a:t>novi</a:t>
            </a:r>
            <a:r>
              <a:rPr lang="en-GB" sz="1600" dirty="0">
                <a:solidFill>
                  <a:schemeClr val="bg1"/>
                </a:solidFill>
              </a:rPr>
              <a:t> </a:t>
            </a:r>
            <a:r>
              <a:rPr lang="en-GB" sz="1600" dirty="0" smtClean="0">
                <a:solidFill>
                  <a:schemeClr val="bg1"/>
                </a:solidFill>
              </a:rPr>
              <a:t>JR</a:t>
            </a:r>
            <a:r>
              <a:rPr lang="sl-SI" sz="1600" dirty="0" smtClean="0">
                <a:solidFill>
                  <a:schemeClr val="bg1"/>
                </a:solidFill>
              </a:rPr>
              <a:t> (RRI)</a:t>
            </a:r>
            <a:r>
              <a:rPr lang="en-GB" sz="1600" dirty="0" smtClean="0">
                <a:solidFill>
                  <a:schemeClr val="bg1"/>
                </a:solidFill>
              </a:rPr>
              <a:t> </a:t>
            </a:r>
            <a:r>
              <a:rPr lang="en-GB" sz="1600" dirty="0">
                <a:solidFill>
                  <a:schemeClr val="bg1"/>
                </a:solidFill>
              </a:rPr>
              <a:t>v </a:t>
            </a:r>
            <a:r>
              <a:rPr lang="en-GB" sz="1600" dirty="0" err="1">
                <a:solidFill>
                  <a:schemeClr val="bg1"/>
                </a:solidFill>
              </a:rPr>
              <a:t>skupni</a:t>
            </a:r>
            <a:r>
              <a:rPr lang="en-GB" sz="1600" dirty="0">
                <a:solidFill>
                  <a:schemeClr val="bg1"/>
                </a:solidFill>
              </a:rPr>
              <a:t> </a:t>
            </a:r>
            <a:r>
              <a:rPr lang="en-GB" sz="1600" dirty="0" err="1">
                <a:solidFill>
                  <a:schemeClr val="bg1"/>
                </a:solidFill>
              </a:rPr>
              <a:t>vrednosti</a:t>
            </a:r>
            <a:r>
              <a:rPr lang="en-GB" sz="1600" dirty="0">
                <a:solidFill>
                  <a:schemeClr val="bg1"/>
                </a:solidFill>
              </a:rPr>
              <a:t> 4 </a:t>
            </a:r>
            <a:r>
              <a:rPr lang="en-GB" sz="1600" dirty="0" err="1">
                <a:solidFill>
                  <a:schemeClr val="bg1"/>
                </a:solidFill>
              </a:rPr>
              <a:t>mio</a:t>
            </a:r>
            <a:r>
              <a:rPr lang="en-GB" sz="1600" dirty="0">
                <a:solidFill>
                  <a:schemeClr val="bg1"/>
                </a:solidFill>
              </a:rPr>
              <a:t> EUR </a:t>
            </a:r>
            <a:r>
              <a:rPr lang="en-GB" sz="1600" dirty="0" err="1">
                <a:solidFill>
                  <a:schemeClr val="bg1"/>
                </a:solidFill>
              </a:rPr>
              <a:t>prispevka</a:t>
            </a:r>
            <a:r>
              <a:rPr lang="en-GB" sz="1600" dirty="0">
                <a:solidFill>
                  <a:schemeClr val="bg1"/>
                </a:solidFill>
              </a:rPr>
              <a:t> EU </a:t>
            </a:r>
            <a:r>
              <a:rPr lang="en-GB" sz="1600" dirty="0" err="1" smtClean="0">
                <a:solidFill>
                  <a:schemeClr val="bg1"/>
                </a:solidFill>
              </a:rPr>
              <a:t>ter</a:t>
            </a:r>
            <a:r>
              <a:rPr lang="en-GB" sz="1600" dirty="0" smtClean="0">
                <a:solidFill>
                  <a:schemeClr val="bg1"/>
                </a:solidFill>
              </a:rPr>
              <a:t> </a:t>
            </a:r>
            <a:r>
              <a:rPr lang="en-GB" sz="1600" dirty="0">
                <a:solidFill>
                  <a:schemeClr val="bg1"/>
                </a:solidFill>
              </a:rPr>
              <a:t>3 NPO v </a:t>
            </a:r>
            <a:r>
              <a:rPr lang="en-GB" sz="1600" dirty="0" err="1">
                <a:solidFill>
                  <a:schemeClr val="bg1"/>
                </a:solidFill>
              </a:rPr>
              <a:t>skupni</a:t>
            </a:r>
            <a:r>
              <a:rPr lang="en-GB" sz="1600" dirty="0">
                <a:solidFill>
                  <a:schemeClr val="bg1"/>
                </a:solidFill>
              </a:rPr>
              <a:t> </a:t>
            </a:r>
            <a:r>
              <a:rPr lang="en-GB" sz="1600" dirty="0" err="1">
                <a:solidFill>
                  <a:schemeClr val="bg1"/>
                </a:solidFill>
              </a:rPr>
              <a:t>vrednosti</a:t>
            </a:r>
            <a:r>
              <a:rPr lang="en-GB" sz="1600" dirty="0">
                <a:solidFill>
                  <a:schemeClr val="bg1"/>
                </a:solidFill>
              </a:rPr>
              <a:t> 44 </a:t>
            </a:r>
            <a:r>
              <a:rPr lang="en-GB" sz="1600" dirty="0" err="1">
                <a:solidFill>
                  <a:schemeClr val="bg1"/>
                </a:solidFill>
              </a:rPr>
              <a:t>mio</a:t>
            </a:r>
            <a:r>
              <a:rPr lang="en-GB" sz="1600" dirty="0">
                <a:solidFill>
                  <a:schemeClr val="bg1"/>
                </a:solidFill>
              </a:rPr>
              <a:t> EUR </a:t>
            </a:r>
            <a:r>
              <a:rPr lang="en-GB" sz="1600" dirty="0" err="1">
                <a:solidFill>
                  <a:schemeClr val="bg1"/>
                </a:solidFill>
              </a:rPr>
              <a:t>prispevka</a:t>
            </a:r>
            <a:r>
              <a:rPr lang="en-GB" sz="1600" dirty="0">
                <a:solidFill>
                  <a:schemeClr val="bg1"/>
                </a:solidFill>
              </a:rPr>
              <a:t> </a:t>
            </a:r>
            <a:r>
              <a:rPr lang="en-GB" sz="1600" dirty="0" smtClean="0">
                <a:solidFill>
                  <a:schemeClr val="bg1"/>
                </a:solidFill>
              </a:rPr>
              <a:t>EU. </a:t>
            </a:r>
            <a:endParaRPr lang="sl-SI" sz="1600" dirty="0" smtClean="0">
              <a:solidFill>
                <a:schemeClr val="bg1"/>
              </a:solidFill>
            </a:endParaRPr>
          </a:p>
          <a:p>
            <a:pPr marL="457200" indent="-457200" algn="just">
              <a:buFontTx/>
              <a:buChar char="-"/>
            </a:pPr>
            <a:r>
              <a:rPr lang="sl-SI" sz="1600" dirty="0" err="1">
                <a:solidFill>
                  <a:schemeClr val="bg1"/>
                </a:solidFill>
              </a:rPr>
              <a:t>O</a:t>
            </a:r>
            <a:r>
              <a:rPr lang="en-GB" sz="1600" dirty="0" err="1" smtClean="0">
                <a:solidFill>
                  <a:schemeClr val="bg1"/>
                </a:solidFill>
              </a:rPr>
              <a:t>dpravljanje</a:t>
            </a:r>
            <a:r>
              <a:rPr lang="en-GB" sz="1600" dirty="0" smtClean="0">
                <a:solidFill>
                  <a:schemeClr val="bg1"/>
                </a:solidFill>
              </a:rPr>
              <a:t> </a:t>
            </a:r>
            <a:r>
              <a:rPr lang="en-GB" sz="1600" dirty="0" err="1">
                <a:solidFill>
                  <a:schemeClr val="bg1"/>
                </a:solidFill>
              </a:rPr>
              <a:t>posledic</a:t>
            </a:r>
            <a:r>
              <a:rPr lang="en-GB" sz="1600" dirty="0">
                <a:solidFill>
                  <a:schemeClr val="bg1"/>
                </a:solidFill>
              </a:rPr>
              <a:t> </a:t>
            </a:r>
            <a:r>
              <a:rPr lang="en-GB" sz="1600" dirty="0" err="1">
                <a:solidFill>
                  <a:schemeClr val="bg1"/>
                </a:solidFill>
              </a:rPr>
              <a:t>zaradi</a:t>
            </a:r>
            <a:r>
              <a:rPr lang="en-GB" sz="1600" dirty="0">
                <a:solidFill>
                  <a:schemeClr val="bg1"/>
                </a:solidFill>
              </a:rPr>
              <a:t> </a:t>
            </a:r>
            <a:r>
              <a:rPr lang="en-GB" sz="1600" dirty="0" err="1">
                <a:solidFill>
                  <a:schemeClr val="bg1"/>
                </a:solidFill>
              </a:rPr>
              <a:t>pandemije</a:t>
            </a:r>
            <a:r>
              <a:rPr lang="en-GB" sz="1600" dirty="0">
                <a:solidFill>
                  <a:schemeClr val="bg1"/>
                </a:solidFill>
              </a:rPr>
              <a:t> </a:t>
            </a:r>
            <a:r>
              <a:rPr lang="en-GB" sz="1600" dirty="0" smtClean="0">
                <a:solidFill>
                  <a:schemeClr val="bg1"/>
                </a:solidFill>
              </a:rPr>
              <a:t>COVID-19</a:t>
            </a:r>
            <a:r>
              <a:rPr lang="sl-SI" sz="1600" dirty="0" smtClean="0">
                <a:solidFill>
                  <a:schemeClr val="bg1"/>
                </a:solidFill>
              </a:rPr>
              <a:t>:</a:t>
            </a:r>
            <a:r>
              <a:rPr lang="en-GB" sz="1600" dirty="0" smtClean="0">
                <a:solidFill>
                  <a:schemeClr val="bg1"/>
                </a:solidFill>
              </a:rPr>
              <a:t> </a:t>
            </a:r>
            <a:r>
              <a:rPr lang="en-GB" sz="1600" dirty="0" err="1">
                <a:solidFill>
                  <a:schemeClr val="bg1"/>
                </a:solidFill>
              </a:rPr>
              <a:t>Kot</a:t>
            </a:r>
            <a:r>
              <a:rPr lang="en-GB" sz="1600" dirty="0">
                <a:solidFill>
                  <a:schemeClr val="bg1"/>
                </a:solidFill>
              </a:rPr>
              <a:t> </a:t>
            </a:r>
            <a:r>
              <a:rPr lang="en-GB" sz="1600" dirty="0" err="1">
                <a:solidFill>
                  <a:schemeClr val="bg1"/>
                </a:solidFill>
              </a:rPr>
              <a:t>odziv</a:t>
            </a:r>
            <a:r>
              <a:rPr lang="en-GB" sz="1600" dirty="0">
                <a:solidFill>
                  <a:schemeClr val="bg1"/>
                </a:solidFill>
              </a:rPr>
              <a:t> </a:t>
            </a:r>
            <a:r>
              <a:rPr lang="en-GB" sz="1600" dirty="0" err="1">
                <a:solidFill>
                  <a:schemeClr val="bg1"/>
                </a:solidFill>
              </a:rPr>
              <a:t>na</a:t>
            </a:r>
            <a:r>
              <a:rPr lang="en-GB" sz="1600" dirty="0">
                <a:solidFill>
                  <a:schemeClr val="bg1"/>
                </a:solidFill>
              </a:rPr>
              <a:t> COVID-19 </a:t>
            </a:r>
            <a:r>
              <a:rPr lang="en-GB" sz="1600" dirty="0" err="1">
                <a:solidFill>
                  <a:schemeClr val="bg1"/>
                </a:solidFill>
              </a:rPr>
              <a:t>krizo</a:t>
            </a:r>
            <a:r>
              <a:rPr lang="en-GB" sz="1600" dirty="0">
                <a:solidFill>
                  <a:schemeClr val="bg1"/>
                </a:solidFill>
              </a:rPr>
              <a:t> je </a:t>
            </a:r>
            <a:r>
              <a:rPr lang="en-GB" sz="1600" dirty="0" err="1">
                <a:solidFill>
                  <a:schemeClr val="bg1"/>
                </a:solidFill>
              </a:rPr>
              <a:t>bil</a:t>
            </a:r>
            <a:r>
              <a:rPr lang="en-GB" sz="1600" dirty="0">
                <a:solidFill>
                  <a:schemeClr val="bg1"/>
                </a:solidFill>
              </a:rPr>
              <a:t> v </a:t>
            </a:r>
            <a:r>
              <a:rPr lang="en-GB" sz="1600" dirty="0" err="1">
                <a:solidFill>
                  <a:schemeClr val="bg1"/>
                </a:solidFill>
              </a:rPr>
              <a:t>letu</a:t>
            </a:r>
            <a:r>
              <a:rPr lang="en-GB" sz="1600" dirty="0">
                <a:solidFill>
                  <a:schemeClr val="bg1"/>
                </a:solidFill>
              </a:rPr>
              <a:t> 2020 </a:t>
            </a:r>
            <a:r>
              <a:rPr lang="en-GB" sz="1600" dirty="0" err="1">
                <a:solidFill>
                  <a:schemeClr val="bg1"/>
                </a:solidFill>
              </a:rPr>
              <a:t>potrjen</a:t>
            </a:r>
            <a:r>
              <a:rPr lang="en-GB" sz="1600" dirty="0">
                <a:solidFill>
                  <a:schemeClr val="bg1"/>
                </a:solidFill>
              </a:rPr>
              <a:t> </a:t>
            </a:r>
            <a:r>
              <a:rPr lang="en-GB" sz="1600" dirty="0" err="1">
                <a:solidFill>
                  <a:schemeClr val="bg1"/>
                </a:solidFill>
              </a:rPr>
              <a:t>en</a:t>
            </a:r>
            <a:r>
              <a:rPr lang="en-GB" sz="1600" dirty="0">
                <a:solidFill>
                  <a:schemeClr val="bg1"/>
                </a:solidFill>
              </a:rPr>
              <a:t> </a:t>
            </a:r>
            <a:r>
              <a:rPr lang="en-GB" sz="1600" dirty="0" err="1">
                <a:solidFill>
                  <a:schemeClr val="bg1"/>
                </a:solidFill>
              </a:rPr>
              <a:t>javni</a:t>
            </a:r>
            <a:r>
              <a:rPr lang="en-GB" sz="1600" dirty="0">
                <a:solidFill>
                  <a:schemeClr val="bg1"/>
                </a:solidFill>
              </a:rPr>
              <a:t> </a:t>
            </a:r>
            <a:r>
              <a:rPr lang="en-GB" sz="1600" dirty="0" err="1">
                <a:solidFill>
                  <a:schemeClr val="bg1"/>
                </a:solidFill>
              </a:rPr>
              <a:t>razpis</a:t>
            </a:r>
            <a:r>
              <a:rPr lang="en-GB" sz="1600" dirty="0">
                <a:solidFill>
                  <a:schemeClr val="bg1"/>
                </a:solidFill>
              </a:rPr>
              <a:t> in </a:t>
            </a:r>
            <a:r>
              <a:rPr lang="en-GB" sz="1600" dirty="0" err="1">
                <a:solidFill>
                  <a:schemeClr val="bg1"/>
                </a:solidFill>
              </a:rPr>
              <a:t>ena</a:t>
            </a:r>
            <a:r>
              <a:rPr lang="en-GB" sz="1600" dirty="0">
                <a:solidFill>
                  <a:schemeClr val="bg1"/>
                </a:solidFill>
              </a:rPr>
              <a:t> NPO v </a:t>
            </a:r>
            <a:r>
              <a:rPr lang="en-GB" sz="1600" dirty="0" err="1">
                <a:solidFill>
                  <a:schemeClr val="bg1"/>
                </a:solidFill>
              </a:rPr>
              <a:t>skupni</a:t>
            </a:r>
            <a:r>
              <a:rPr lang="en-GB" sz="1600" dirty="0">
                <a:solidFill>
                  <a:schemeClr val="bg1"/>
                </a:solidFill>
              </a:rPr>
              <a:t> </a:t>
            </a:r>
            <a:r>
              <a:rPr lang="en-GB" sz="1600" dirty="0" err="1">
                <a:solidFill>
                  <a:schemeClr val="bg1"/>
                </a:solidFill>
              </a:rPr>
              <a:t>vrednosti</a:t>
            </a:r>
            <a:r>
              <a:rPr lang="en-GB" sz="1600" dirty="0">
                <a:solidFill>
                  <a:schemeClr val="bg1"/>
                </a:solidFill>
              </a:rPr>
              <a:t> EU </a:t>
            </a:r>
            <a:r>
              <a:rPr lang="en-GB" sz="1600" dirty="0" err="1">
                <a:solidFill>
                  <a:schemeClr val="bg1"/>
                </a:solidFill>
              </a:rPr>
              <a:t>prispevka</a:t>
            </a:r>
            <a:r>
              <a:rPr lang="en-GB" sz="1600" dirty="0">
                <a:solidFill>
                  <a:schemeClr val="bg1"/>
                </a:solidFill>
              </a:rPr>
              <a:t> 9 </a:t>
            </a:r>
            <a:r>
              <a:rPr lang="en-GB" sz="1600" dirty="0" err="1">
                <a:solidFill>
                  <a:schemeClr val="bg1"/>
                </a:solidFill>
              </a:rPr>
              <a:t>mio</a:t>
            </a:r>
            <a:r>
              <a:rPr lang="en-GB" sz="1600" dirty="0">
                <a:solidFill>
                  <a:schemeClr val="bg1"/>
                </a:solidFill>
              </a:rPr>
              <a:t> EUR (od </a:t>
            </a:r>
            <a:r>
              <a:rPr lang="en-GB" sz="1600" dirty="0" err="1">
                <a:solidFill>
                  <a:schemeClr val="bg1"/>
                </a:solidFill>
              </a:rPr>
              <a:t>tega</a:t>
            </a:r>
            <a:r>
              <a:rPr lang="en-GB" sz="1600" dirty="0">
                <a:solidFill>
                  <a:schemeClr val="bg1"/>
                </a:solidFill>
              </a:rPr>
              <a:t> 5 </a:t>
            </a:r>
            <a:r>
              <a:rPr lang="en-GB" sz="1600" dirty="0" err="1">
                <a:solidFill>
                  <a:schemeClr val="bg1"/>
                </a:solidFill>
              </a:rPr>
              <a:t>mio</a:t>
            </a:r>
            <a:r>
              <a:rPr lang="en-GB" sz="1600" dirty="0">
                <a:solidFill>
                  <a:schemeClr val="bg1"/>
                </a:solidFill>
              </a:rPr>
              <a:t> EUR </a:t>
            </a:r>
            <a:r>
              <a:rPr lang="en-GB" sz="1600" dirty="0" err="1">
                <a:solidFill>
                  <a:schemeClr val="bg1"/>
                </a:solidFill>
              </a:rPr>
              <a:t>za</a:t>
            </a:r>
            <a:r>
              <a:rPr lang="en-GB" sz="1600" dirty="0">
                <a:solidFill>
                  <a:schemeClr val="bg1"/>
                </a:solidFill>
              </a:rPr>
              <a:t> </a:t>
            </a:r>
            <a:r>
              <a:rPr lang="en-GB" sz="1600" dirty="0" err="1">
                <a:solidFill>
                  <a:schemeClr val="bg1"/>
                </a:solidFill>
              </a:rPr>
              <a:t>finančne</a:t>
            </a:r>
            <a:r>
              <a:rPr lang="en-GB" sz="1600" dirty="0">
                <a:solidFill>
                  <a:schemeClr val="bg1"/>
                </a:solidFill>
              </a:rPr>
              <a:t> </a:t>
            </a:r>
            <a:r>
              <a:rPr lang="en-GB" sz="1600" dirty="0" err="1">
                <a:solidFill>
                  <a:schemeClr val="bg1"/>
                </a:solidFill>
              </a:rPr>
              <a:t>instrumente</a:t>
            </a:r>
            <a:r>
              <a:rPr lang="en-GB" sz="1600" dirty="0" smtClean="0">
                <a:solidFill>
                  <a:schemeClr val="bg1"/>
                </a:solidFill>
              </a:rPr>
              <a:t>). </a:t>
            </a:r>
            <a:r>
              <a:rPr lang="en-GB" sz="1600" dirty="0" err="1">
                <a:solidFill>
                  <a:schemeClr val="bg1"/>
                </a:solidFill>
              </a:rPr>
              <a:t>Ukrepa</a:t>
            </a:r>
            <a:r>
              <a:rPr lang="en-GB" sz="1600" dirty="0">
                <a:solidFill>
                  <a:schemeClr val="bg1"/>
                </a:solidFill>
              </a:rPr>
              <a:t> </a:t>
            </a:r>
            <a:r>
              <a:rPr lang="en-GB" sz="1600" dirty="0" err="1">
                <a:solidFill>
                  <a:schemeClr val="bg1"/>
                </a:solidFill>
              </a:rPr>
              <a:t>sta</a:t>
            </a:r>
            <a:r>
              <a:rPr lang="en-GB" sz="1600" dirty="0">
                <a:solidFill>
                  <a:schemeClr val="bg1"/>
                </a:solidFill>
              </a:rPr>
              <a:t> </a:t>
            </a:r>
            <a:r>
              <a:rPr lang="en-GB" sz="1600" dirty="0" err="1">
                <a:solidFill>
                  <a:schemeClr val="bg1"/>
                </a:solidFill>
              </a:rPr>
              <a:t>usmerjena</a:t>
            </a:r>
            <a:r>
              <a:rPr lang="en-GB" sz="1600" dirty="0">
                <a:solidFill>
                  <a:schemeClr val="bg1"/>
                </a:solidFill>
              </a:rPr>
              <a:t> v </a:t>
            </a:r>
            <a:r>
              <a:rPr lang="en-GB" sz="1600" u="sng" dirty="0" err="1">
                <a:solidFill>
                  <a:schemeClr val="bg1"/>
                </a:solidFill>
              </a:rPr>
              <a:t>sofinanciranje</a:t>
            </a:r>
            <a:r>
              <a:rPr lang="en-GB" sz="1600" u="sng" dirty="0">
                <a:solidFill>
                  <a:schemeClr val="bg1"/>
                </a:solidFill>
              </a:rPr>
              <a:t> RRI </a:t>
            </a:r>
            <a:r>
              <a:rPr lang="en-GB" sz="1600" u="sng" dirty="0" err="1">
                <a:solidFill>
                  <a:schemeClr val="bg1"/>
                </a:solidFill>
              </a:rPr>
              <a:t>projektov</a:t>
            </a:r>
            <a:r>
              <a:rPr lang="en-GB" sz="1600" u="sng" dirty="0">
                <a:solidFill>
                  <a:schemeClr val="bg1"/>
                </a:solidFill>
              </a:rPr>
              <a:t> </a:t>
            </a:r>
            <a:r>
              <a:rPr lang="en-GB" sz="1600" u="sng" dirty="0" err="1">
                <a:solidFill>
                  <a:schemeClr val="bg1"/>
                </a:solidFill>
              </a:rPr>
              <a:t>ter</a:t>
            </a:r>
            <a:r>
              <a:rPr lang="en-GB" sz="1600" u="sng" dirty="0">
                <a:solidFill>
                  <a:schemeClr val="bg1"/>
                </a:solidFill>
              </a:rPr>
              <a:t> </a:t>
            </a:r>
            <a:r>
              <a:rPr lang="en-GB" sz="1600" u="sng" dirty="0" err="1">
                <a:solidFill>
                  <a:schemeClr val="bg1"/>
                </a:solidFill>
              </a:rPr>
              <a:t>projektov</a:t>
            </a:r>
            <a:r>
              <a:rPr lang="en-GB" sz="1600" u="sng" dirty="0">
                <a:solidFill>
                  <a:schemeClr val="bg1"/>
                </a:solidFill>
              </a:rPr>
              <a:t> </a:t>
            </a:r>
            <a:r>
              <a:rPr lang="en-GB" sz="1600" u="sng" dirty="0" err="1">
                <a:solidFill>
                  <a:schemeClr val="bg1"/>
                </a:solidFill>
              </a:rPr>
              <a:t>za</a:t>
            </a:r>
            <a:r>
              <a:rPr lang="en-GB" sz="1600" u="sng" dirty="0">
                <a:solidFill>
                  <a:schemeClr val="bg1"/>
                </a:solidFill>
              </a:rPr>
              <a:t> </a:t>
            </a:r>
            <a:r>
              <a:rPr lang="en-GB" sz="1600" u="sng" dirty="0" err="1">
                <a:solidFill>
                  <a:schemeClr val="bg1"/>
                </a:solidFill>
              </a:rPr>
              <a:t>vzpostavitev</a:t>
            </a:r>
            <a:r>
              <a:rPr lang="en-GB" sz="1600" u="sng" dirty="0">
                <a:solidFill>
                  <a:schemeClr val="bg1"/>
                </a:solidFill>
              </a:rPr>
              <a:t> </a:t>
            </a:r>
            <a:r>
              <a:rPr lang="en-GB" sz="1600" u="sng" dirty="0" err="1">
                <a:solidFill>
                  <a:schemeClr val="bg1"/>
                </a:solidFill>
              </a:rPr>
              <a:t>proizvodnih</a:t>
            </a:r>
            <a:r>
              <a:rPr lang="en-GB" sz="1600" u="sng" dirty="0">
                <a:solidFill>
                  <a:schemeClr val="bg1"/>
                </a:solidFill>
              </a:rPr>
              <a:t> </a:t>
            </a:r>
            <a:r>
              <a:rPr lang="en-GB" sz="1600" u="sng" dirty="0" err="1">
                <a:solidFill>
                  <a:schemeClr val="bg1"/>
                </a:solidFill>
              </a:rPr>
              <a:t>kapacitet</a:t>
            </a:r>
            <a:r>
              <a:rPr lang="en-GB" sz="1600" u="sng" dirty="0">
                <a:solidFill>
                  <a:schemeClr val="bg1"/>
                </a:solidFill>
              </a:rPr>
              <a:t> (</a:t>
            </a:r>
            <a:r>
              <a:rPr lang="en-GB" sz="1600" u="sng" dirty="0" err="1">
                <a:solidFill>
                  <a:schemeClr val="bg1"/>
                </a:solidFill>
              </a:rPr>
              <a:t>investicijske</a:t>
            </a:r>
            <a:r>
              <a:rPr lang="en-GB" sz="1600" u="sng" dirty="0">
                <a:solidFill>
                  <a:schemeClr val="bg1"/>
                </a:solidFill>
              </a:rPr>
              <a:t> </a:t>
            </a:r>
            <a:r>
              <a:rPr lang="en-GB" sz="1600" u="sng" dirty="0" err="1">
                <a:solidFill>
                  <a:schemeClr val="bg1"/>
                </a:solidFill>
              </a:rPr>
              <a:t>projekte</a:t>
            </a:r>
            <a:r>
              <a:rPr lang="en-GB" sz="1600" dirty="0">
                <a:solidFill>
                  <a:schemeClr val="bg1"/>
                </a:solidFill>
              </a:rPr>
              <a:t>), s </a:t>
            </a:r>
            <a:r>
              <a:rPr lang="en-GB" sz="1600" dirty="0" err="1">
                <a:solidFill>
                  <a:schemeClr val="bg1"/>
                </a:solidFill>
              </a:rPr>
              <a:t>čimer</a:t>
            </a:r>
            <a:r>
              <a:rPr lang="en-GB" sz="1600" dirty="0">
                <a:solidFill>
                  <a:schemeClr val="bg1"/>
                </a:solidFill>
              </a:rPr>
              <a:t> bi se </a:t>
            </a:r>
            <a:r>
              <a:rPr lang="en-GB" sz="1600" dirty="0" err="1">
                <a:solidFill>
                  <a:schemeClr val="bg1"/>
                </a:solidFill>
              </a:rPr>
              <a:t>ohranjala</a:t>
            </a:r>
            <a:r>
              <a:rPr lang="en-GB" sz="1600" dirty="0">
                <a:solidFill>
                  <a:schemeClr val="bg1"/>
                </a:solidFill>
              </a:rPr>
              <a:t> </a:t>
            </a:r>
            <a:r>
              <a:rPr lang="en-GB" sz="1600" dirty="0" err="1">
                <a:solidFill>
                  <a:schemeClr val="bg1"/>
                </a:solidFill>
              </a:rPr>
              <a:t>razvojna</a:t>
            </a:r>
            <a:r>
              <a:rPr lang="en-GB" sz="1600" dirty="0">
                <a:solidFill>
                  <a:schemeClr val="bg1"/>
                </a:solidFill>
              </a:rPr>
              <a:t> in </a:t>
            </a:r>
            <a:r>
              <a:rPr lang="en-GB" sz="1600" dirty="0" err="1">
                <a:solidFill>
                  <a:schemeClr val="bg1"/>
                </a:solidFill>
              </a:rPr>
              <a:t>investicijska</a:t>
            </a:r>
            <a:r>
              <a:rPr lang="en-GB" sz="1600" dirty="0">
                <a:solidFill>
                  <a:schemeClr val="bg1"/>
                </a:solidFill>
              </a:rPr>
              <a:t> </a:t>
            </a:r>
            <a:r>
              <a:rPr lang="en-GB" sz="1600" dirty="0" err="1">
                <a:solidFill>
                  <a:schemeClr val="bg1"/>
                </a:solidFill>
              </a:rPr>
              <a:t>naravnanost</a:t>
            </a:r>
            <a:r>
              <a:rPr lang="en-GB" sz="1600" dirty="0">
                <a:solidFill>
                  <a:schemeClr val="bg1"/>
                </a:solidFill>
              </a:rPr>
              <a:t> </a:t>
            </a:r>
            <a:r>
              <a:rPr lang="en-GB" sz="1600" dirty="0" err="1">
                <a:solidFill>
                  <a:schemeClr val="bg1"/>
                </a:solidFill>
              </a:rPr>
              <a:t>gospodarstva</a:t>
            </a:r>
            <a:r>
              <a:rPr lang="en-GB" sz="1600" dirty="0">
                <a:solidFill>
                  <a:schemeClr val="bg1"/>
                </a:solidFill>
              </a:rPr>
              <a:t> </a:t>
            </a:r>
            <a:r>
              <a:rPr lang="en-GB" sz="1600" dirty="0" err="1">
                <a:solidFill>
                  <a:schemeClr val="bg1"/>
                </a:solidFill>
              </a:rPr>
              <a:t>tudi</a:t>
            </a:r>
            <a:r>
              <a:rPr lang="en-GB" sz="1600" dirty="0">
                <a:solidFill>
                  <a:schemeClr val="bg1"/>
                </a:solidFill>
              </a:rPr>
              <a:t> v </a:t>
            </a:r>
            <a:r>
              <a:rPr lang="en-GB" sz="1600" dirty="0" err="1">
                <a:solidFill>
                  <a:schemeClr val="bg1"/>
                </a:solidFill>
              </a:rPr>
              <a:t>času</a:t>
            </a:r>
            <a:r>
              <a:rPr lang="en-GB" sz="1600" dirty="0">
                <a:solidFill>
                  <a:schemeClr val="bg1"/>
                </a:solidFill>
              </a:rPr>
              <a:t> </a:t>
            </a:r>
            <a:r>
              <a:rPr lang="en-GB" sz="1600" dirty="0" err="1">
                <a:solidFill>
                  <a:schemeClr val="bg1"/>
                </a:solidFill>
              </a:rPr>
              <a:t>kriznih</a:t>
            </a:r>
            <a:r>
              <a:rPr lang="en-GB" sz="1600" dirty="0">
                <a:solidFill>
                  <a:schemeClr val="bg1"/>
                </a:solidFill>
              </a:rPr>
              <a:t> </a:t>
            </a:r>
            <a:r>
              <a:rPr lang="en-GB" sz="1600" dirty="0" err="1" smtClean="0">
                <a:solidFill>
                  <a:schemeClr val="bg1"/>
                </a:solidFill>
              </a:rPr>
              <a:t>razmer</a:t>
            </a:r>
            <a:r>
              <a:rPr lang="en-GB" sz="1600" dirty="0" smtClean="0">
                <a:solidFill>
                  <a:schemeClr val="bg1"/>
                </a:solidFill>
              </a:rPr>
              <a:t> </a:t>
            </a:r>
            <a:r>
              <a:rPr lang="en-GB" sz="1600" dirty="0" err="1">
                <a:solidFill>
                  <a:schemeClr val="bg1"/>
                </a:solidFill>
              </a:rPr>
              <a:t>ter</a:t>
            </a:r>
            <a:r>
              <a:rPr lang="en-GB" sz="1600" dirty="0">
                <a:solidFill>
                  <a:schemeClr val="bg1"/>
                </a:solidFill>
              </a:rPr>
              <a:t> </a:t>
            </a:r>
            <a:r>
              <a:rPr lang="en-GB" sz="1600" dirty="0" err="1">
                <a:solidFill>
                  <a:schemeClr val="bg1"/>
                </a:solidFill>
              </a:rPr>
              <a:t>likvidnost</a:t>
            </a:r>
            <a:r>
              <a:rPr lang="en-GB" sz="1600" dirty="0">
                <a:solidFill>
                  <a:schemeClr val="bg1"/>
                </a:solidFill>
              </a:rPr>
              <a:t> </a:t>
            </a:r>
            <a:r>
              <a:rPr lang="en-GB" sz="1600" dirty="0" err="1">
                <a:solidFill>
                  <a:schemeClr val="bg1"/>
                </a:solidFill>
              </a:rPr>
              <a:t>na</a:t>
            </a:r>
            <a:r>
              <a:rPr lang="en-GB" sz="1600" dirty="0">
                <a:solidFill>
                  <a:schemeClr val="bg1"/>
                </a:solidFill>
              </a:rPr>
              <a:t> </a:t>
            </a:r>
            <a:r>
              <a:rPr lang="en-GB" sz="1600" dirty="0" err="1">
                <a:solidFill>
                  <a:schemeClr val="bg1"/>
                </a:solidFill>
              </a:rPr>
              <a:t>področju</a:t>
            </a:r>
            <a:r>
              <a:rPr lang="en-GB" sz="1600" dirty="0">
                <a:solidFill>
                  <a:schemeClr val="bg1"/>
                </a:solidFill>
              </a:rPr>
              <a:t> </a:t>
            </a:r>
            <a:r>
              <a:rPr lang="en-GB" sz="1600" dirty="0" err="1">
                <a:solidFill>
                  <a:schemeClr val="bg1"/>
                </a:solidFill>
              </a:rPr>
              <a:t>prednostne</a:t>
            </a:r>
            <a:r>
              <a:rPr lang="en-GB" sz="1600" dirty="0">
                <a:solidFill>
                  <a:schemeClr val="bg1"/>
                </a:solidFill>
              </a:rPr>
              <a:t> </a:t>
            </a:r>
            <a:r>
              <a:rPr lang="en-GB" sz="1600" dirty="0" err="1">
                <a:solidFill>
                  <a:schemeClr val="bg1"/>
                </a:solidFill>
              </a:rPr>
              <a:t>naložbe</a:t>
            </a:r>
            <a:r>
              <a:rPr lang="en-GB" sz="1600" dirty="0">
                <a:solidFill>
                  <a:schemeClr val="bg1"/>
                </a:solidFill>
              </a:rPr>
              <a:t>. </a:t>
            </a:r>
            <a:endParaRPr lang="sl-SI" sz="1600" dirty="0" smtClean="0">
              <a:solidFill>
                <a:schemeClr val="bg1"/>
              </a:solidFill>
            </a:endParaRPr>
          </a:p>
          <a:p>
            <a:pPr marL="457200" indent="-457200" algn="just">
              <a:buFontTx/>
              <a:buChar char="-"/>
            </a:pPr>
            <a:r>
              <a:rPr lang="en-GB" sz="1600" dirty="0" smtClean="0">
                <a:solidFill>
                  <a:schemeClr val="bg1"/>
                </a:solidFill>
              </a:rPr>
              <a:t>Do </a:t>
            </a:r>
            <a:r>
              <a:rPr lang="en-GB" sz="1600" dirty="0" err="1">
                <a:solidFill>
                  <a:schemeClr val="bg1"/>
                </a:solidFill>
              </a:rPr>
              <a:t>konca</a:t>
            </a:r>
            <a:r>
              <a:rPr lang="en-GB" sz="1600" dirty="0">
                <a:solidFill>
                  <a:schemeClr val="bg1"/>
                </a:solidFill>
              </a:rPr>
              <a:t> </a:t>
            </a:r>
            <a:r>
              <a:rPr lang="en-GB" sz="1600" dirty="0" err="1">
                <a:solidFill>
                  <a:schemeClr val="bg1"/>
                </a:solidFill>
              </a:rPr>
              <a:t>leta</a:t>
            </a:r>
            <a:r>
              <a:rPr lang="en-GB" sz="1600" dirty="0">
                <a:solidFill>
                  <a:schemeClr val="bg1"/>
                </a:solidFill>
              </a:rPr>
              <a:t> 2020 je </a:t>
            </a:r>
            <a:r>
              <a:rPr lang="en-GB" sz="1600" dirty="0" err="1">
                <a:solidFill>
                  <a:schemeClr val="bg1"/>
                </a:solidFill>
              </a:rPr>
              <a:t>bilo</a:t>
            </a:r>
            <a:r>
              <a:rPr lang="en-GB" sz="1600" dirty="0">
                <a:solidFill>
                  <a:schemeClr val="bg1"/>
                </a:solidFill>
              </a:rPr>
              <a:t> s </a:t>
            </a:r>
            <a:r>
              <a:rPr lang="en-GB" sz="1600" dirty="0" err="1">
                <a:solidFill>
                  <a:schemeClr val="bg1"/>
                </a:solidFill>
              </a:rPr>
              <a:t>sredstvi</a:t>
            </a:r>
            <a:r>
              <a:rPr lang="en-GB" sz="1600" dirty="0">
                <a:solidFill>
                  <a:schemeClr val="bg1"/>
                </a:solidFill>
              </a:rPr>
              <a:t> FI v </a:t>
            </a:r>
            <a:r>
              <a:rPr lang="en-GB" sz="1600" dirty="0" err="1">
                <a:solidFill>
                  <a:schemeClr val="bg1"/>
                </a:solidFill>
              </a:rPr>
              <a:t>okviru</a:t>
            </a:r>
            <a:r>
              <a:rPr lang="en-GB" sz="1600" dirty="0">
                <a:solidFill>
                  <a:schemeClr val="bg1"/>
                </a:solidFill>
              </a:rPr>
              <a:t> </a:t>
            </a:r>
            <a:r>
              <a:rPr lang="en-GB" sz="1600" dirty="0" err="1">
                <a:solidFill>
                  <a:schemeClr val="bg1"/>
                </a:solidFill>
              </a:rPr>
              <a:t>dveh</a:t>
            </a:r>
            <a:r>
              <a:rPr lang="en-GB" sz="1600" dirty="0">
                <a:solidFill>
                  <a:schemeClr val="bg1"/>
                </a:solidFill>
              </a:rPr>
              <a:t> </a:t>
            </a:r>
            <a:r>
              <a:rPr lang="en-GB" sz="1600" dirty="0" err="1">
                <a:solidFill>
                  <a:schemeClr val="bg1"/>
                </a:solidFill>
              </a:rPr>
              <a:t>operacij</a:t>
            </a:r>
            <a:r>
              <a:rPr lang="en-GB" sz="1600" dirty="0">
                <a:solidFill>
                  <a:schemeClr val="bg1"/>
                </a:solidFill>
              </a:rPr>
              <a:t> </a:t>
            </a:r>
            <a:r>
              <a:rPr lang="en-GB" sz="1600" dirty="0" err="1">
                <a:solidFill>
                  <a:schemeClr val="bg1"/>
                </a:solidFill>
              </a:rPr>
              <a:t>na</a:t>
            </a:r>
            <a:r>
              <a:rPr lang="en-GB" sz="1600" dirty="0">
                <a:solidFill>
                  <a:schemeClr val="bg1"/>
                </a:solidFill>
              </a:rPr>
              <a:t> PO1 </a:t>
            </a:r>
            <a:r>
              <a:rPr lang="en-GB" sz="1600" dirty="0" err="1">
                <a:solidFill>
                  <a:schemeClr val="bg1"/>
                </a:solidFill>
              </a:rPr>
              <a:t>podprtih</a:t>
            </a:r>
            <a:r>
              <a:rPr lang="en-GB" sz="1600" dirty="0">
                <a:solidFill>
                  <a:schemeClr val="bg1"/>
                </a:solidFill>
              </a:rPr>
              <a:t> 84 </a:t>
            </a:r>
            <a:r>
              <a:rPr lang="en-GB" sz="1600" dirty="0" err="1">
                <a:solidFill>
                  <a:schemeClr val="bg1"/>
                </a:solidFill>
              </a:rPr>
              <a:t>poslov</a:t>
            </a:r>
            <a:r>
              <a:rPr lang="en-GB" sz="1600" dirty="0">
                <a:solidFill>
                  <a:schemeClr val="bg1"/>
                </a:solidFill>
              </a:rPr>
              <a:t> v </a:t>
            </a:r>
            <a:r>
              <a:rPr lang="en-GB" sz="1600" dirty="0" err="1">
                <a:solidFill>
                  <a:schemeClr val="bg1"/>
                </a:solidFill>
              </a:rPr>
              <a:t>skupni</a:t>
            </a:r>
            <a:r>
              <a:rPr lang="en-GB" sz="1600" dirty="0">
                <a:solidFill>
                  <a:schemeClr val="bg1"/>
                </a:solidFill>
              </a:rPr>
              <a:t> </a:t>
            </a:r>
            <a:r>
              <a:rPr lang="en-GB" sz="1600" dirty="0" err="1">
                <a:solidFill>
                  <a:schemeClr val="bg1"/>
                </a:solidFill>
              </a:rPr>
              <a:t>višini</a:t>
            </a:r>
            <a:r>
              <a:rPr lang="en-GB" sz="1600" dirty="0">
                <a:solidFill>
                  <a:schemeClr val="bg1"/>
                </a:solidFill>
              </a:rPr>
              <a:t> 44 </a:t>
            </a:r>
            <a:r>
              <a:rPr lang="en-GB" sz="1600" dirty="0" err="1">
                <a:solidFill>
                  <a:schemeClr val="bg1"/>
                </a:solidFill>
              </a:rPr>
              <a:t>mio</a:t>
            </a:r>
            <a:r>
              <a:rPr lang="en-GB" sz="1600" dirty="0">
                <a:solidFill>
                  <a:schemeClr val="bg1"/>
                </a:solidFill>
              </a:rPr>
              <a:t> EUR, od </a:t>
            </a:r>
            <a:r>
              <a:rPr lang="en-GB" sz="1600" dirty="0" err="1">
                <a:solidFill>
                  <a:schemeClr val="bg1"/>
                </a:solidFill>
              </a:rPr>
              <a:t>tega</a:t>
            </a:r>
            <a:r>
              <a:rPr lang="en-GB" sz="1600" dirty="0">
                <a:solidFill>
                  <a:schemeClr val="bg1"/>
                </a:solidFill>
              </a:rPr>
              <a:t> 62,5% </a:t>
            </a:r>
            <a:r>
              <a:rPr lang="en-GB" sz="1600" dirty="0" err="1">
                <a:solidFill>
                  <a:schemeClr val="bg1"/>
                </a:solidFill>
              </a:rPr>
              <a:t>predstavljajo</a:t>
            </a:r>
            <a:r>
              <a:rPr lang="en-GB" sz="1600" dirty="0">
                <a:solidFill>
                  <a:schemeClr val="bg1"/>
                </a:solidFill>
              </a:rPr>
              <a:t> </a:t>
            </a:r>
            <a:r>
              <a:rPr lang="en-GB" sz="1600" dirty="0" err="1">
                <a:solidFill>
                  <a:schemeClr val="bg1"/>
                </a:solidFill>
              </a:rPr>
              <a:t>sredstva</a:t>
            </a:r>
            <a:r>
              <a:rPr lang="en-GB" sz="1600" dirty="0">
                <a:solidFill>
                  <a:schemeClr val="bg1"/>
                </a:solidFill>
              </a:rPr>
              <a:t> EKP. S </a:t>
            </a:r>
            <a:r>
              <a:rPr lang="en-GB" sz="1600" dirty="0" err="1">
                <a:solidFill>
                  <a:schemeClr val="bg1"/>
                </a:solidFill>
              </a:rPr>
              <a:t>strani</a:t>
            </a:r>
            <a:r>
              <a:rPr lang="en-GB" sz="1600" dirty="0">
                <a:solidFill>
                  <a:schemeClr val="bg1"/>
                </a:solidFill>
              </a:rPr>
              <a:t> </a:t>
            </a:r>
            <a:r>
              <a:rPr lang="en-GB" sz="1600" dirty="0" err="1">
                <a:solidFill>
                  <a:schemeClr val="bg1"/>
                </a:solidFill>
              </a:rPr>
              <a:t>končnih</a:t>
            </a:r>
            <a:r>
              <a:rPr lang="en-GB" sz="1600" dirty="0">
                <a:solidFill>
                  <a:schemeClr val="bg1"/>
                </a:solidFill>
              </a:rPr>
              <a:t> </a:t>
            </a:r>
            <a:r>
              <a:rPr lang="en-GB" sz="1600" dirty="0" err="1">
                <a:solidFill>
                  <a:schemeClr val="bg1"/>
                </a:solidFill>
              </a:rPr>
              <a:t>prejemnikov</a:t>
            </a:r>
            <a:r>
              <a:rPr lang="en-GB" sz="1600" dirty="0">
                <a:solidFill>
                  <a:schemeClr val="bg1"/>
                </a:solidFill>
              </a:rPr>
              <a:t> je </a:t>
            </a:r>
            <a:r>
              <a:rPr lang="en-GB" sz="1600" dirty="0" err="1">
                <a:solidFill>
                  <a:schemeClr val="bg1"/>
                </a:solidFill>
              </a:rPr>
              <a:t>bilo</a:t>
            </a:r>
            <a:r>
              <a:rPr lang="en-GB" sz="1600" dirty="0">
                <a:solidFill>
                  <a:schemeClr val="bg1"/>
                </a:solidFill>
              </a:rPr>
              <a:t> </a:t>
            </a:r>
            <a:r>
              <a:rPr lang="en-GB" sz="1600" dirty="0" err="1">
                <a:solidFill>
                  <a:schemeClr val="bg1"/>
                </a:solidFill>
              </a:rPr>
              <a:t>črpanih</a:t>
            </a:r>
            <a:r>
              <a:rPr lang="en-GB" sz="1600" dirty="0">
                <a:solidFill>
                  <a:schemeClr val="bg1"/>
                </a:solidFill>
              </a:rPr>
              <a:t> </a:t>
            </a:r>
            <a:r>
              <a:rPr lang="en-GB" sz="1600" dirty="0" err="1">
                <a:solidFill>
                  <a:schemeClr val="bg1"/>
                </a:solidFill>
              </a:rPr>
              <a:t>najmanj</a:t>
            </a:r>
            <a:r>
              <a:rPr lang="en-GB" sz="1600" dirty="0">
                <a:solidFill>
                  <a:schemeClr val="bg1"/>
                </a:solidFill>
              </a:rPr>
              <a:t> 37 </a:t>
            </a:r>
            <a:r>
              <a:rPr lang="en-GB" sz="1600" dirty="0" err="1">
                <a:solidFill>
                  <a:schemeClr val="bg1"/>
                </a:solidFill>
              </a:rPr>
              <a:t>mio</a:t>
            </a:r>
            <a:r>
              <a:rPr lang="en-GB" sz="1600" dirty="0">
                <a:solidFill>
                  <a:schemeClr val="bg1"/>
                </a:solidFill>
              </a:rPr>
              <a:t> EUR</a:t>
            </a:r>
            <a:r>
              <a:rPr lang="en-GB" sz="1600" dirty="0" smtClean="0">
                <a:solidFill>
                  <a:schemeClr val="bg1"/>
                </a:solidFill>
              </a:rPr>
              <a:t>.</a:t>
            </a:r>
            <a:endParaRPr lang="sl-SI" sz="1600" dirty="0" smtClean="0">
              <a:solidFill>
                <a:schemeClr val="bg1"/>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3334105053"/>
              </p:ext>
            </p:extLst>
          </p:nvPr>
        </p:nvGraphicFramePr>
        <p:xfrm>
          <a:off x="945680" y="1501574"/>
          <a:ext cx="10515604" cy="1183006"/>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209782801"/>
                    </a:ext>
                  </a:extLst>
                </a:gridCol>
                <a:gridCol w="955964">
                  <a:extLst>
                    <a:ext uri="{9D8B030D-6E8A-4147-A177-3AD203B41FA5}">
                      <a16:colId xmlns:a16="http://schemas.microsoft.com/office/drawing/2014/main" val="1662211199"/>
                    </a:ext>
                  </a:extLst>
                </a:gridCol>
                <a:gridCol w="955964">
                  <a:extLst>
                    <a:ext uri="{9D8B030D-6E8A-4147-A177-3AD203B41FA5}">
                      <a16:colId xmlns:a16="http://schemas.microsoft.com/office/drawing/2014/main" val="2592027423"/>
                    </a:ext>
                  </a:extLst>
                </a:gridCol>
                <a:gridCol w="955964">
                  <a:extLst>
                    <a:ext uri="{9D8B030D-6E8A-4147-A177-3AD203B41FA5}">
                      <a16:colId xmlns:a16="http://schemas.microsoft.com/office/drawing/2014/main" val="193132765"/>
                    </a:ext>
                  </a:extLst>
                </a:gridCol>
                <a:gridCol w="955964">
                  <a:extLst>
                    <a:ext uri="{9D8B030D-6E8A-4147-A177-3AD203B41FA5}">
                      <a16:colId xmlns:a16="http://schemas.microsoft.com/office/drawing/2014/main" val="4091317849"/>
                    </a:ext>
                  </a:extLst>
                </a:gridCol>
                <a:gridCol w="955964">
                  <a:extLst>
                    <a:ext uri="{9D8B030D-6E8A-4147-A177-3AD203B41FA5}">
                      <a16:colId xmlns:a16="http://schemas.microsoft.com/office/drawing/2014/main" val="3269559314"/>
                    </a:ext>
                  </a:extLst>
                </a:gridCol>
                <a:gridCol w="955964">
                  <a:extLst>
                    <a:ext uri="{9D8B030D-6E8A-4147-A177-3AD203B41FA5}">
                      <a16:colId xmlns:a16="http://schemas.microsoft.com/office/drawing/2014/main" val="1518996637"/>
                    </a:ext>
                  </a:extLst>
                </a:gridCol>
                <a:gridCol w="955964">
                  <a:extLst>
                    <a:ext uri="{9D8B030D-6E8A-4147-A177-3AD203B41FA5}">
                      <a16:colId xmlns:a16="http://schemas.microsoft.com/office/drawing/2014/main" val="1615456749"/>
                    </a:ext>
                  </a:extLst>
                </a:gridCol>
                <a:gridCol w="955964">
                  <a:extLst>
                    <a:ext uri="{9D8B030D-6E8A-4147-A177-3AD203B41FA5}">
                      <a16:colId xmlns:a16="http://schemas.microsoft.com/office/drawing/2014/main" val="1115730982"/>
                    </a:ext>
                  </a:extLst>
                </a:gridCol>
                <a:gridCol w="955964">
                  <a:extLst>
                    <a:ext uri="{9D8B030D-6E8A-4147-A177-3AD203B41FA5}">
                      <a16:colId xmlns:a16="http://schemas.microsoft.com/office/drawing/2014/main" val="2450322004"/>
                    </a:ext>
                  </a:extLst>
                </a:gridCol>
                <a:gridCol w="955964">
                  <a:extLst>
                    <a:ext uri="{9D8B030D-6E8A-4147-A177-3AD203B41FA5}">
                      <a16:colId xmlns:a16="http://schemas.microsoft.com/office/drawing/2014/main" val="1284344285"/>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699948874"/>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dirty="0">
                          <a:effectLst/>
                        </a:rPr>
                        <a:t>Odločitve o podpori**</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Potrjene operacije***</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018442734"/>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770568244"/>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8/2*100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179291664"/>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4025287291"/>
                  </a:ext>
                </a:extLst>
              </a:tr>
              <a:tr h="161319">
                <a:tc>
                  <a:txBody>
                    <a:bodyPr/>
                    <a:lstStyle/>
                    <a:p>
                      <a:pPr algn="l" fontAlgn="ctr"/>
                      <a:r>
                        <a:rPr lang="sl-SI" sz="900" u="none" strike="noStrike">
                          <a:effectLst/>
                        </a:rPr>
                        <a:t>PO1 - RRI</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498.286.850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489.166.386</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462.795.421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248.745.718</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50%</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355.820.782</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71%</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3920391812"/>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423079980"/>
                  </a:ext>
                </a:extLst>
              </a:tr>
            </a:tbl>
          </a:graphicData>
        </a:graphic>
      </p:graphicFrame>
    </p:spTree>
    <p:extLst>
      <p:ext uri="{BB962C8B-B14F-4D97-AF65-F5344CB8AC3E}">
        <p14:creationId xmlns:p14="http://schemas.microsoft.com/office/powerpoint/2010/main" val="221559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718686" y="200214"/>
            <a:ext cx="11088303" cy="628945"/>
          </a:xfrm>
        </p:spPr>
        <p:txBody>
          <a:bodyPr>
            <a:normAutofit fontScale="90000"/>
          </a:bodyPr>
          <a:lstStyle/>
          <a:p>
            <a:pPr algn="l"/>
            <a:r>
              <a:rPr lang="sl-SI" sz="4000" dirty="0" smtClean="0">
                <a:solidFill>
                  <a:schemeClr val="bg1"/>
                </a:solidFill>
              </a:rPr>
              <a:t>Pregled stanja izvajanja PO2 (širokopasovna in e-vsebine)</a:t>
            </a:r>
            <a:endParaRPr lang="sl-SI" sz="4000" dirty="0">
              <a:solidFill>
                <a:schemeClr val="bg1"/>
              </a:solidFill>
            </a:endParaRPr>
          </a:p>
        </p:txBody>
      </p:sp>
      <p:sp>
        <p:nvSpPr>
          <p:cNvPr id="3" name="Podnaslov 2"/>
          <p:cNvSpPr>
            <a:spLocks noGrp="1"/>
          </p:cNvSpPr>
          <p:nvPr>
            <p:ph type="subTitle" idx="1"/>
          </p:nvPr>
        </p:nvSpPr>
        <p:spPr>
          <a:xfrm>
            <a:off x="863817" y="3246699"/>
            <a:ext cx="10902214" cy="2755231"/>
          </a:xfrm>
        </p:spPr>
        <p:txBody>
          <a:bodyPr>
            <a:normAutofit/>
          </a:bodyPr>
          <a:lstStyle/>
          <a:p>
            <a:pPr algn="just"/>
            <a:r>
              <a:rPr lang="sl-SI" sz="1600" dirty="0" smtClean="0">
                <a:solidFill>
                  <a:schemeClr val="bg1"/>
                </a:solidFill>
              </a:rPr>
              <a:t>- </a:t>
            </a:r>
            <a:r>
              <a:rPr lang="en-GB" sz="1600" dirty="0" smtClean="0">
                <a:solidFill>
                  <a:schemeClr val="bg1"/>
                </a:solidFill>
              </a:rPr>
              <a:t>V </a:t>
            </a:r>
            <a:r>
              <a:rPr lang="en-GB" sz="1600" dirty="0" err="1">
                <a:solidFill>
                  <a:schemeClr val="bg1"/>
                </a:solidFill>
              </a:rPr>
              <a:t>okviru</a:t>
            </a:r>
            <a:r>
              <a:rPr lang="en-GB" sz="1600" dirty="0">
                <a:solidFill>
                  <a:schemeClr val="bg1"/>
                </a:solidFill>
              </a:rPr>
              <a:t> PN 2.1 je MJU v </a:t>
            </a:r>
            <a:r>
              <a:rPr lang="en-GB" sz="1600" dirty="0" err="1">
                <a:solidFill>
                  <a:schemeClr val="bg1"/>
                </a:solidFill>
              </a:rPr>
              <a:t>letu</a:t>
            </a:r>
            <a:r>
              <a:rPr lang="en-GB" sz="1600" dirty="0">
                <a:solidFill>
                  <a:schemeClr val="bg1"/>
                </a:solidFill>
              </a:rPr>
              <a:t> 2020 </a:t>
            </a:r>
            <a:r>
              <a:rPr lang="en-GB" sz="1600" dirty="0" err="1">
                <a:solidFill>
                  <a:schemeClr val="bg1"/>
                </a:solidFill>
              </a:rPr>
              <a:t>izvedel</a:t>
            </a:r>
            <a:r>
              <a:rPr lang="en-GB" sz="1600" dirty="0">
                <a:solidFill>
                  <a:schemeClr val="bg1"/>
                </a:solidFill>
              </a:rPr>
              <a:t> </a:t>
            </a:r>
            <a:r>
              <a:rPr lang="en-GB" sz="1600" dirty="0" err="1">
                <a:solidFill>
                  <a:schemeClr val="bg1"/>
                </a:solidFill>
              </a:rPr>
              <a:t>prenovljeni</a:t>
            </a:r>
            <a:r>
              <a:rPr lang="en-GB" sz="1600" dirty="0">
                <a:solidFill>
                  <a:schemeClr val="bg1"/>
                </a:solidFill>
              </a:rPr>
              <a:t> </a:t>
            </a:r>
            <a:r>
              <a:rPr lang="en-GB" sz="1600" dirty="0" err="1">
                <a:solidFill>
                  <a:schemeClr val="bg1"/>
                </a:solidFill>
              </a:rPr>
              <a:t>javni</a:t>
            </a:r>
            <a:r>
              <a:rPr lang="en-GB" sz="1600" dirty="0">
                <a:solidFill>
                  <a:schemeClr val="bg1"/>
                </a:solidFill>
              </a:rPr>
              <a:t> </a:t>
            </a:r>
            <a:r>
              <a:rPr lang="en-GB" sz="1600" dirty="0" err="1">
                <a:solidFill>
                  <a:schemeClr val="bg1"/>
                </a:solidFill>
              </a:rPr>
              <a:t>razpis</a:t>
            </a:r>
            <a:r>
              <a:rPr lang="en-GB" sz="1600" dirty="0">
                <a:solidFill>
                  <a:schemeClr val="bg1"/>
                </a:solidFill>
              </a:rPr>
              <a:t> GOŠO 4. Na </a:t>
            </a:r>
            <a:r>
              <a:rPr lang="en-GB" sz="1600" dirty="0" err="1">
                <a:solidFill>
                  <a:schemeClr val="bg1"/>
                </a:solidFill>
              </a:rPr>
              <a:t>podlagi</a:t>
            </a:r>
            <a:r>
              <a:rPr lang="en-GB" sz="1600" dirty="0">
                <a:solidFill>
                  <a:schemeClr val="bg1"/>
                </a:solidFill>
              </a:rPr>
              <a:t> JR GOŠO 4 je </a:t>
            </a:r>
            <a:r>
              <a:rPr lang="en-GB" sz="1600" dirty="0" err="1">
                <a:solidFill>
                  <a:schemeClr val="bg1"/>
                </a:solidFill>
              </a:rPr>
              <a:t>bilo</a:t>
            </a:r>
            <a:r>
              <a:rPr lang="en-GB" sz="1600" dirty="0">
                <a:solidFill>
                  <a:schemeClr val="bg1"/>
                </a:solidFill>
              </a:rPr>
              <a:t> </a:t>
            </a:r>
            <a:r>
              <a:rPr lang="en-GB" sz="1600" dirty="0" err="1">
                <a:solidFill>
                  <a:schemeClr val="bg1"/>
                </a:solidFill>
              </a:rPr>
              <a:t>podpisanih</a:t>
            </a:r>
            <a:r>
              <a:rPr lang="en-GB" sz="1600" dirty="0">
                <a:solidFill>
                  <a:schemeClr val="bg1"/>
                </a:solidFill>
              </a:rPr>
              <a:t> 5 </a:t>
            </a:r>
            <a:r>
              <a:rPr lang="en-GB" sz="1600" dirty="0" err="1">
                <a:solidFill>
                  <a:schemeClr val="bg1"/>
                </a:solidFill>
              </a:rPr>
              <a:t>pogodb</a:t>
            </a:r>
            <a:r>
              <a:rPr lang="en-GB" sz="1600" dirty="0">
                <a:solidFill>
                  <a:schemeClr val="bg1"/>
                </a:solidFill>
              </a:rPr>
              <a:t> z </a:t>
            </a:r>
            <a:r>
              <a:rPr lang="en-GB" sz="1600" dirty="0" err="1">
                <a:solidFill>
                  <a:schemeClr val="bg1"/>
                </a:solidFill>
              </a:rPr>
              <a:t>dvema</a:t>
            </a:r>
            <a:r>
              <a:rPr lang="en-GB" sz="1600" dirty="0">
                <a:solidFill>
                  <a:schemeClr val="bg1"/>
                </a:solidFill>
              </a:rPr>
              <a:t> </a:t>
            </a:r>
            <a:r>
              <a:rPr lang="en-GB" sz="1600" dirty="0" err="1">
                <a:solidFill>
                  <a:schemeClr val="bg1"/>
                </a:solidFill>
              </a:rPr>
              <a:t>izvajalcema</a:t>
            </a:r>
            <a:r>
              <a:rPr lang="en-GB" sz="1600" dirty="0">
                <a:solidFill>
                  <a:schemeClr val="bg1"/>
                </a:solidFill>
              </a:rPr>
              <a:t>. </a:t>
            </a:r>
            <a:r>
              <a:rPr lang="en-GB" sz="1600" dirty="0" err="1">
                <a:solidFill>
                  <a:schemeClr val="bg1"/>
                </a:solidFill>
              </a:rPr>
              <a:t>Skupno</a:t>
            </a:r>
            <a:r>
              <a:rPr lang="en-GB" sz="1600" dirty="0">
                <a:solidFill>
                  <a:schemeClr val="bg1"/>
                </a:solidFill>
              </a:rPr>
              <a:t> </a:t>
            </a:r>
            <a:r>
              <a:rPr lang="en-GB" sz="1600" dirty="0" err="1">
                <a:solidFill>
                  <a:schemeClr val="bg1"/>
                </a:solidFill>
              </a:rPr>
              <a:t>število</a:t>
            </a:r>
            <a:r>
              <a:rPr lang="en-GB" sz="1600" dirty="0">
                <a:solidFill>
                  <a:schemeClr val="bg1"/>
                </a:solidFill>
              </a:rPr>
              <a:t> </a:t>
            </a:r>
            <a:r>
              <a:rPr lang="en-GB" sz="1600" dirty="0" err="1">
                <a:solidFill>
                  <a:schemeClr val="bg1"/>
                </a:solidFill>
              </a:rPr>
              <a:t>prijavljenih</a:t>
            </a:r>
            <a:r>
              <a:rPr lang="en-GB" sz="1600" dirty="0">
                <a:solidFill>
                  <a:schemeClr val="bg1"/>
                </a:solidFill>
              </a:rPr>
              <a:t> </a:t>
            </a:r>
            <a:r>
              <a:rPr lang="en-GB" sz="1600" dirty="0" err="1">
                <a:solidFill>
                  <a:schemeClr val="bg1"/>
                </a:solidFill>
              </a:rPr>
              <a:t>belih</a:t>
            </a:r>
            <a:r>
              <a:rPr lang="en-GB" sz="1600" dirty="0">
                <a:solidFill>
                  <a:schemeClr val="bg1"/>
                </a:solidFill>
              </a:rPr>
              <a:t> </a:t>
            </a:r>
            <a:r>
              <a:rPr lang="en-GB" sz="1600" dirty="0" err="1">
                <a:solidFill>
                  <a:schemeClr val="bg1"/>
                </a:solidFill>
              </a:rPr>
              <a:t>lis</a:t>
            </a:r>
            <a:r>
              <a:rPr lang="en-GB" sz="1600" dirty="0">
                <a:solidFill>
                  <a:schemeClr val="bg1"/>
                </a:solidFill>
              </a:rPr>
              <a:t> v </a:t>
            </a:r>
            <a:r>
              <a:rPr lang="en-GB" sz="1600" dirty="0" err="1">
                <a:solidFill>
                  <a:schemeClr val="bg1"/>
                </a:solidFill>
              </a:rPr>
              <a:t>teh</a:t>
            </a:r>
            <a:r>
              <a:rPr lang="en-GB" sz="1600" dirty="0">
                <a:solidFill>
                  <a:schemeClr val="bg1"/>
                </a:solidFill>
              </a:rPr>
              <a:t> </a:t>
            </a:r>
            <a:r>
              <a:rPr lang="en-GB" sz="1600" dirty="0" err="1">
                <a:solidFill>
                  <a:schemeClr val="bg1"/>
                </a:solidFill>
              </a:rPr>
              <a:t>pogodbah</a:t>
            </a:r>
            <a:r>
              <a:rPr lang="en-GB" sz="1600" dirty="0">
                <a:solidFill>
                  <a:schemeClr val="bg1"/>
                </a:solidFill>
              </a:rPr>
              <a:t> je 6.550, od </a:t>
            </a:r>
            <a:r>
              <a:rPr lang="en-GB" sz="1600" dirty="0" err="1">
                <a:solidFill>
                  <a:schemeClr val="bg1"/>
                </a:solidFill>
              </a:rPr>
              <a:t>tega</a:t>
            </a:r>
            <a:r>
              <a:rPr lang="en-GB" sz="1600" dirty="0">
                <a:solidFill>
                  <a:schemeClr val="bg1"/>
                </a:solidFill>
              </a:rPr>
              <a:t> je </a:t>
            </a:r>
            <a:r>
              <a:rPr lang="en-GB" sz="1600" dirty="0" err="1">
                <a:solidFill>
                  <a:schemeClr val="bg1"/>
                </a:solidFill>
              </a:rPr>
              <a:t>na</a:t>
            </a:r>
            <a:r>
              <a:rPr lang="en-GB" sz="1600" dirty="0">
                <a:solidFill>
                  <a:schemeClr val="bg1"/>
                </a:solidFill>
              </a:rPr>
              <a:t> </a:t>
            </a:r>
            <a:r>
              <a:rPr lang="en-GB" sz="1600" dirty="0" err="1">
                <a:solidFill>
                  <a:schemeClr val="bg1"/>
                </a:solidFill>
              </a:rPr>
              <a:t>zahodu</a:t>
            </a:r>
            <a:r>
              <a:rPr lang="en-GB" sz="1600" dirty="0">
                <a:solidFill>
                  <a:schemeClr val="bg1"/>
                </a:solidFill>
              </a:rPr>
              <a:t> 924 </a:t>
            </a:r>
            <a:r>
              <a:rPr lang="en-GB" sz="1600" dirty="0" err="1">
                <a:solidFill>
                  <a:schemeClr val="bg1"/>
                </a:solidFill>
              </a:rPr>
              <a:t>belih</a:t>
            </a:r>
            <a:r>
              <a:rPr lang="en-GB" sz="1600" dirty="0">
                <a:solidFill>
                  <a:schemeClr val="bg1"/>
                </a:solidFill>
              </a:rPr>
              <a:t> </a:t>
            </a:r>
            <a:r>
              <a:rPr lang="en-GB" sz="1600" dirty="0" err="1">
                <a:solidFill>
                  <a:schemeClr val="bg1"/>
                </a:solidFill>
              </a:rPr>
              <a:t>lis</a:t>
            </a:r>
            <a:r>
              <a:rPr lang="en-GB" sz="1600" dirty="0">
                <a:solidFill>
                  <a:schemeClr val="bg1"/>
                </a:solidFill>
              </a:rPr>
              <a:t> in </a:t>
            </a:r>
            <a:r>
              <a:rPr lang="en-GB" sz="1600" dirty="0" err="1">
                <a:solidFill>
                  <a:schemeClr val="bg1"/>
                </a:solidFill>
              </a:rPr>
              <a:t>na</a:t>
            </a:r>
            <a:r>
              <a:rPr lang="en-GB" sz="1600" dirty="0">
                <a:solidFill>
                  <a:schemeClr val="bg1"/>
                </a:solidFill>
              </a:rPr>
              <a:t> </a:t>
            </a:r>
            <a:r>
              <a:rPr lang="en-GB" sz="1600" dirty="0" err="1">
                <a:solidFill>
                  <a:schemeClr val="bg1"/>
                </a:solidFill>
              </a:rPr>
              <a:t>vzhodu</a:t>
            </a:r>
            <a:r>
              <a:rPr lang="en-GB" sz="1600" dirty="0">
                <a:solidFill>
                  <a:schemeClr val="bg1"/>
                </a:solidFill>
              </a:rPr>
              <a:t> 5.626 </a:t>
            </a:r>
            <a:r>
              <a:rPr lang="en-GB" sz="1600" dirty="0" err="1">
                <a:solidFill>
                  <a:schemeClr val="bg1"/>
                </a:solidFill>
              </a:rPr>
              <a:t>belih</a:t>
            </a:r>
            <a:r>
              <a:rPr lang="en-GB" sz="1600" dirty="0">
                <a:solidFill>
                  <a:schemeClr val="bg1"/>
                </a:solidFill>
              </a:rPr>
              <a:t> </a:t>
            </a:r>
            <a:r>
              <a:rPr lang="en-GB" sz="1600" dirty="0" err="1">
                <a:solidFill>
                  <a:schemeClr val="bg1"/>
                </a:solidFill>
              </a:rPr>
              <a:t>lis</a:t>
            </a:r>
            <a:r>
              <a:rPr lang="en-GB" sz="1600" dirty="0">
                <a:solidFill>
                  <a:schemeClr val="bg1"/>
                </a:solidFill>
              </a:rPr>
              <a:t>. </a:t>
            </a:r>
            <a:endParaRPr lang="sl-SI" sz="1600" dirty="0" smtClean="0">
              <a:solidFill>
                <a:schemeClr val="bg1"/>
              </a:solidFill>
            </a:endParaRPr>
          </a:p>
          <a:p>
            <a:pPr algn="just"/>
            <a:r>
              <a:rPr lang="sl-SI" sz="1600" dirty="0" smtClean="0">
                <a:solidFill>
                  <a:schemeClr val="bg1"/>
                </a:solidFill>
              </a:rPr>
              <a:t>- </a:t>
            </a:r>
            <a:r>
              <a:rPr lang="en-GB" sz="1600" dirty="0" smtClean="0">
                <a:solidFill>
                  <a:schemeClr val="bg1"/>
                </a:solidFill>
              </a:rPr>
              <a:t>V </a:t>
            </a:r>
            <a:r>
              <a:rPr lang="en-GB" sz="1600" dirty="0" err="1">
                <a:solidFill>
                  <a:schemeClr val="bg1"/>
                </a:solidFill>
              </a:rPr>
              <a:t>okviru</a:t>
            </a:r>
            <a:r>
              <a:rPr lang="en-GB" sz="1600" dirty="0">
                <a:solidFill>
                  <a:schemeClr val="bg1"/>
                </a:solidFill>
              </a:rPr>
              <a:t> PN 2.2 (2c) </a:t>
            </a:r>
            <a:r>
              <a:rPr lang="en-GB" sz="1600" dirty="0" err="1">
                <a:solidFill>
                  <a:schemeClr val="bg1"/>
                </a:solidFill>
              </a:rPr>
              <a:t>Krepitev</a:t>
            </a:r>
            <a:r>
              <a:rPr lang="en-GB" sz="1600" dirty="0">
                <a:solidFill>
                  <a:schemeClr val="bg1"/>
                </a:solidFill>
              </a:rPr>
              <a:t> </a:t>
            </a:r>
            <a:r>
              <a:rPr lang="en-GB" sz="1600" dirty="0" err="1">
                <a:solidFill>
                  <a:schemeClr val="bg1"/>
                </a:solidFill>
              </a:rPr>
              <a:t>aplikacij</a:t>
            </a:r>
            <a:r>
              <a:rPr lang="en-GB" sz="1600" dirty="0">
                <a:solidFill>
                  <a:schemeClr val="bg1"/>
                </a:solidFill>
              </a:rPr>
              <a:t> IKT </a:t>
            </a:r>
            <a:r>
              <a:rPr lang="en-GB" sz="1600" dirty="0" err="1">
                <a:solidFill>
                  <a:schemeClr val="bg1"/>
                </a:solidFill>
              </a:rPr>
              <a:t>za</a:t>
            </a:r>
            <a:r>
              <a:rPr lang="en-GB" sz="1600" dirty="0">
                <a:solidFill>
                  <a:schemeClr val="bg1"/>
                </a:solidFill>
              </a:rPr>
              <a:t> e-</a:t>
            </a:r>
            <a:r>
              <a:rPr lang="en-GB" sz="1600" dirty="0" err="1">
                <a:solidFill>
                  <a:schemeClr val="bg1"/>
                </a:solidFill>
              </a:rPr>
              <a:t>upravo</a:t>
            </a:r>
            <a:r>
              <a:rPr lang="en-GB" sz="1600" dirty="0">
                <a:solidFill>
                  <a:schemeClr val="bg1"/>
                </a:solidFill>
              </a:rPr>
              <a:t>, e-</a:t>
            </a:r>
            <a:r>
              <a:rPr lang="en-GB" sz="1600" dirty="0" err="1">
                <a:solidFill>
                  <a:schemeClr val="bg1"/>
                </a:solidFill>
              </a:rPr>
              <a:t>učenje</a:t>
            </a:r>
            <a:r>
              <a:rPr lang="en-GB" sz="1600" dirty="0">
                <a:solidFill>
                  <a:schemeClr val="bg1"/>
                </a:solidFill>
              </a:rPr>
              <a:t>, e-</a:t>
            </a:r>
            <a:r>
              <a:rPr lang="en-GB" sz="1600" dirty="0" err="1">
                <a:solidFill>
                  <a:schemeClr val="bg1"/>
                </a:solidFill>
              </a:rPr>
              <a:t>vključenost</a:t>
            </a:r>
            <a:r>
              <a:rPr lang="en-GB" sz="1600" dirty="0">
                <a:solidFill>
                  <a:schemeClr val="bg1"/>
                </a:solidFill>
              </a:rPr>
              <a:t>, e-</a:t>
            </a:r>
            <a:r>
              <a:rPr lang="en-GB" sz="1600" dirty="0" err="1">
                <a:solidFill>
                  <a:schemeClr val="bg1"/>
                </a:solidFill>
              </a:rPr>
              <a:t>kulturo</a:t>
            </a:r>
            <a:r>
              <a:rPr lang="en-GB" sz="1600" dirty="0">
                <a:solidFill>
                  <a:schemeClr val="bg1"/>
                </a:solidFill>
              </a:rPr>
              <a:t> in e-</a:t>
            </a:r>
            <a:r>
              <a:rPr lang="en-GB" sz="1600" dirty="0" err="1">
                <a:solidFill>
                  <a:schemeClr val="bg1"/>
                </a:solidFill>
              </a:rPr>
              <a:t>zdravje</a:t>
            </a:r>
            <a:r>
              <a:rPr lang="en-GB" sz="1600" dirty="0">
                <a:solidFill>
                  <a:schemeClr val="bg1"/>
                </a:solidFill>
              </a:rPr>
              <a:t> so </a:t>
            </a:r>
            <a:r>
              <a:rPr lang="en-GB" sz="1600" dirty="0" err="1">
                <a:solidFill>
                  <a:schemeClr val="bg1"/>
                </a:solidFill>
              </a:rPr>
              <a:t>dodeljena</a:t>
            </a:r>
            <a:r>
              <a:rPr lang="en-GB" sz="1600" dirty="0">
                <a:solidFill>
                  <a:schemeClr val="bg1"/>
                </a:solidFill>
              </a:rPr>
              <a:t> </a:t>
            </a:r>
            <a:r>
              <a:rPr lang="en-GB" sz="1600" dirty="0" err="1">
                <a:solidFill>
                  <a:schemeClr val="bg1"/>
                </a:solidFill>
              </a:rPr>
              <a:t>že</a:t>
            </a:r>
            <a:r>
              <a:rPr lang="en-GB" sz="1600" dirty="0">
                <a:solidFill>
                  <a:schemeClr val="bg1"/>
                </a:solidFill>
              </a:rPr>
              <a:t> </a:t>
            </a:r>
            <a:r>
              <a:rPr lang="en-GB" sz="1600" dirty="0" err="1">
                <a:solidFill>
                  <a:schemeClr val="bg1"/>
                </a:solidFill>
              </a:rPr>
              <a:t>vsa</a:t>
            </a:r>
            <a:r>
              <a:rPr lang="en-GB" sz="1600" dirty="0">
                <a:solidFill>
                  <a:schemeClr val="bg1"/>
                </a:solidFill>
              </a:rPr>
              <a:t> </a:t>
            </a:r>
            <a:r>
              <a:rPr lang="en-GB" sz="1600" dirty="0" err="1">
                <a:solidFill>
                  <a:schemeClr val="bg1"/>
                </a:solidFill>
              </a:rPr>
              <a:t>razpoložljiva</a:t>
            </a:r>
            <a:r>
              <a:rPr lang="en-GB" sz="1600" dirty="0">
                <a:solidFill>
                  <a:schemeClr val="bg1"/>
                </a:solidFill>
              </a:rPr>
              <a:t> </a:t>
            </a:r>
            <a:r>
              <a:rPr lang="en-GB" sz="1600" dirty="0" err="1">
                <a:solidFill>
                  <a:schemeClr val="bg1"/>
                </a:solidFill>
              </a:rPr>
              <a:t>sredstva</a:t>
            </a:r>
            <a:r>
              <a:rPr lang="en-GB" sz="1600" dirty="0">
                <a:solidFill>
                  <a:schemeClr val="bg1"/>
                </a:solidFill>
              </a:rPr>
              <a:t>, in </a:t>
            </a:r>
            <a:r>
              <a:rPr lang="en-GB" sz="1600" dirty="0" err="1">
                <a:solidFill>
                  <a:schemeClr val="bg1"/>
                </a:solidFill>
              </a:rPr>
              <a:t>sicer</a:t>
            </a:r>
            <a:r>
              <a:rPr lang="en-GB" sz="1600" dirty="0">
                <a:solidFill>
                  <a:schemeClr val="bg1"/>
                </a:solidFill>
              </a:rPr>
              <a:t> </a:t>
            </a:r>
            <a:r>
              <a:rPr lang="en-GB" sz="1600" dirty="0" err="1">
                <a:solidFill>
                  <a:schemeClr val="bg1"/>
                </a:solidFill>
              </a:rPr>
              <a:t>trem</a:t>
            </a:r>
            <a:r>
              <a:rPr lang="en-GB" sz="1600" dirty="0">
                <a:solidFill>
                  <a:schemeClr val="bg1"/>
                </a:solidFill>
              </a:rPr>
              <a:t> </a:t>
            </a:r>
            <a:r>
              <a:rPr lang="en-GB" sz="1600" dirty="0" err="1">
                <a:solidFill>
                  <a:schemeClr val="bg1"/>
                </a:solidFill>
              </a:rPr>
              <a:t>projektom</a:t>
            </a:r>
            <a:r>
              <a:rPr lang="en-GB" sz="1600" dirty="0">
                <a:solidFill>
                  <a:schemeClr val="bg1"/>
                </a:solidFill>
              </a:rPr>
              <a:t> – </a:t>
            </a:r>
            <a:r>
              <a:rPr lang="en-GB" sz="1600" dirty="0" err="1">
                <a:solidFill>
                  <a:schemeClr val="bg1"/>
                </a:solidFill>
              </a:rPr>
              <a:t>Celovita</a:t>
            </a:r>
            <a:r>
              <a:rPr lang="en-GB" sz="1600" dirty="0">
                <a:solidFill>
                  <a:schemeClr val="bg1"/>
                </a:solidFill>
              </a:rPr>
              <a:t> </a:t>
            </a:r>
            <a:r>
              <a:rPr lang="en-GB" sz="1600" dirty="0" err="1">
                <a:solidFill>
                  <a:schemeClr val="bg1"/>
                </a:solidFill>
              </a:rPr>
              <a:t>informacijska</a:t>
            </a:r>
            <a:r>
              <a:rPr lang="en-GB" sz="1600" dirty="0">
                <a:solidFill>
                  <a:schemeClr val="bg1"/>
                </a:solidFill>
              </a:rPr>
              <a:t> </a:t>
            </a:r>
            <a:r>
              <a:rPr lang="en-GB" sz="1600" dirty="0" err="1">
                <a:solidFill>
                  <a:schemeClr val="bg1"/>
                </a:solidFill>
              </a:rPr>
              <a:t>podpora</a:t>
            </a:r>
            <a:r>
              <a:rPr lang="en-GB" sz="1600" dirty="0">
                <a:solidFill>
                  <a:schemeClr val="bg1"/>
                </a:solidFill>
              </a:rPr>
              <a:t> </a:t>
            </a:r>
            <a:r>
              <a:rPr lang="en-GB" sz="1600" dirty="0" err="1">
                <a:solidFill>
                  <a:schemeClr val="bg1"/>
                </a:solidFill>
              </a:rPr>
              <a:t>procesom</a:t>
            </a:r>
            <a:r>
              <a:rPr lang="en-GB" sz="1600" dirty="0">
                <a:solidFill>
                  <a:schemeClr val="bg1"/>
                </a:solidFill>
              </a:rPr>
              <a:t> </a:t>
            </a:r>
            <a:r>
              <a:rPr lang="en-GB" sz="1600" dirty="0" err="1">
                <a:solidFill>
                  <a:schemeClr val="bg1"/>
                </a:solidFill>
              </a:rPr>
              <a:t>varstva</a:t>
            </a:r>
            <a:r>
              <a:rPr lang="en-GB" sz="1600" dirty="0">
                <a:solidFill>
                  <a:schemeClr val="bg1"/>
                </a:solidFill>
              </a:rPr>
              <a:t> </a:t>
            </a:r>
            <a:r>
              <a:rPr lang="en-GB" sz="1600" dirty="0" err="1">
                <a:solidFill>
                  <a:schemeClr val="bg1"/>
                </a:solidFill>
              </a:rPr>
              <a:t>nepremične</a:t>
            </a:r>
            <a:r>
              <a:rPr lang="en-GB" sz="1600" dirty="0">
                <a:solidFill>
                  <a:schemeClr val="bg1"/>
                </a:solidFill>
              </a:rPr>
              <a:t> </a:t>
            </a:r>
            <a:r>
              <a:rPr lang="en-GB" sz="1600" dirty="0" err="1">
                <a:solidFill>
                  <a:schemeClr val="bg1"/>
                </a:solidFill>
              </a:rPr>
              <a:t>kulturne</a:t>
            </a:r>
            <a:r>
              <a:rPr lang="en-GB" sz="1600" dirty="0">
                <a:solidFill>
                  <a:schemeClr val="bg1"/>
                </a:solidFill>
              </a:rPr>
              <a:t> </a:t>
            </a:r>
            <a:r>
              <a:rPr lang="en-GB" sz="1600" dirty="0" err="1">
                <a:solidFill>
                  <a:schemeClr val="bg1"/>
                </a:solidFill>
              </a:rPr>
              <a:t>dediščine</a:t>
            </a:r>
            <a:r>
              <a:rPr lang="en-GB" sz="1600" dirty="0">
                <a:solidFill>
                  <a:schemeClr val="bg1"/>
                </a:solidFill>
              </a:rPr>
              <a:t>, </a:t>
            </a:r>
            <a:r>
              <a:rPr lang="en-GB" sz="1600" dirty="0" err="1">
                <a:solidFill>
                  <a:schemeClr val="bg1"/>
                </a:solidFill>
              </a:rPr>
              <a:t>eProstor</a:t>
            </a:r>
            <a:r>
              <a:rPr lang="en-GB" sz="1600" dirty="0">
                <a:solidFill>
                  <a:schemeClr val="bg1"/>
                </a:solidFill>
              </a:rPr>
              <a:t> in </a:t>
            </a:r>
            <a:r>
              <a:rPr lang="en-GB" sz="1600" dirty="0" err="1">
                <a:solidFill>
                  <a:schemeClr val="bg1"/>
                </a:solidFill>
              </a:rPr>
              <a:t>Gospodar</a:t>
            </a:r>
            <a:r>
              <a:rPr lang="en-GB" sz="1600" dirty="0">
                <a:solidFill>
                  <a:schemeClr val="bg1"/>
                </a:solidFill>
              </a:rPr>
              <a:t>, </a:t>
            </a:r>
            <a:r>
              <a:rPr lang="en-GB" sz="1600" dirty="0" err="1">
                <a:solidFill>
                  <a:schemeClr val="bg1"/>
                </a:solidFill>
              </a:rPr>
              <a:t>ki</a:t>
            </a:r>
            <a:r>
              <a:rPr lang="en-GB" sz="1600" dirty="0">
                <a:solidFill>
                  <a:schemeClr val="bg1"/>
                </a:solidFill>
              </a:rPr>
              <a:t> so se v </a:t>
            </a:r>
            <a:r>
              <a:rPr lang="en-GB" sz="1600" dirty="0" err="1">
                <a:solidFill>
                  <a:schemeClr val="bg1"/>
                </a:solidFill>
              </a:rPr>
              <a:t>letu</a:t>
            </a:r>
            <a:r>
              <a:rPr lang="en-GB" sz="1600" dirty="0">
                <a:solidFill>
                  <a:schemeClr val="bg1"/>
                </a:solidFill>
              </a:rPr>
              <a:t> 2020 </a:t>
            </a:r>
            <a:r>
              <a:rPr lang="en-GB" sz="1600" dirty="0" err="1">
                <a:solidFill>
                  <a:schemeClr val="bg1"/>
                </a:solidFill>
              </a:rPr>
              <a:t>intenzivno</a:t>
            </a:r>
            <a:r>
              <a:rPr lang="en-GB" sz="1600" dirty="0">
                <a:solidFill>
                  <a:schemeClr val="bg1"/>
                </a:solidFill>
              </a:rPr>
              <a:t> </a:t>
            </a:r>
            <a:r>
              <a:rPr lang="en-GB" sz="1600" dirty="0" err="1">
                <a:solidFill>
                  <a:schemeClr val="bg1"/>
                </a:solidFill>
              </a:rPr>
              <a:t>izvajali</a:t>
            </a:r>
            <a:r>
              <a:rPr lang="en-GB" sz="1600" dirty="0" smtClean="0">
                <a:solidFill>
                  <a:schemeClr val="bg1"/>
                </a:solidFill>
              </a:rPr>
              <a:t>.</a:t>
            </a:r>
            <a:endParaRPr lang="sl-SI" sz="1600" dirty="0" smtClean="0">
              <a:solidFill>
                <a:schemeClr val="bg1"/>
              </a:solidFill>
            </a:endParaRPr>
          </a:p>
          <a:p>
            <a:pPr algn="just"/>
            <a:r>
              <a:rPr lang="sl-SI" sz="1600" dirty="0" smtClean="0">
                <a:solidFill>
                  <a:schemeClr val="bg1"/>
                </a:solidFill>
              </a:rPr>
              <a:t>- V postopku izbora </a:t>
            </a:r>
            <a:r>
              <a:rPr lang="sl-SI" sz="1600" u="sng" dirty="0" smtClean="0">
                <a:solidFill>
                  <a:schemeClr val="bg1"/>
                </a:solidFill>
              </a:rPr>
              <a:t>JR GOŠO 5 </a:t>
            </a:r>
            <a:r>
              <a:rPr lang="sl-SI" sz="1600" dirty="0" smtClean="0">
                <a:solidFill>
                  <a:schemeClr val="bg1"/>
                </a:solidFill>
              </a:rPr>
              <a:t>– prilagoditev pogojev razpisa…</a:t>
            </a:r>
          </a:p>
          <a:p>
            <a:pPr algn="just"/>
            <a:endParaRPr lang="sl-SI" sz="2000" dirty="0">
              <a:solidFill>
                <a:schemeClr val="bg1"/>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2035576909"/>
              </p:ext>
            </p:extLst>
          </p:nvPr>
        </p:nvGraphicFramePr>
        <p:xfrm>
          <a:off x="1005035" y="1527497"/>
          <a:ext cx="10515604" cy="1317438"/>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3624356087"/>
                    </a:ext>
                  </a:extLst>
                </a:gridCol>
                <a:gridCol w="955964">
                  <a:extLst>
                    <a:ext uri="{9D8B030D-6E8A-4147-A177-3AD203B41FA5}">
                      <a16:colId xmlns:a16="http://schemas.microsoft.com/office/drawing/2014/main" val="751782151"/>
                    </a:ext>
                  </a:extLst>
                </a:gridCol>
                <a:gridCol w="955964">
                  <a:extLst>
                    <a:ext uri="{9D8B030D-6E8A-4147-A177-3AD203B41FA5}">
                      <a16:colId xmlns:a16="http://schemas.microsoft.com/office/drawing/2014/main" val="1939464643"/>
                    </a:ext>
                  </a:extLst>
                </a:gridCol>
                <a:gridCol w="955964">
                  <a:extLst>
                    <a:ext uri="{9D8B030D-6E8A-4147-A177-3AD203B41FA5}">
                      <a16:colId xmlns:a16="http://schemas.microsoft.com/office/drawing/2014/main" val="4273686169"/>
                    </a:ext>
                  </a:extLst>
                </a:gridCol>
                <a:gridCol w="955964">
                  <a:extLst>
                    <a:ext uri="{9D8B030D-6E8A-4147-A177-3AD203B41FA5}">
                      <a16:colId xmlns:a16="http://schemas.microsoft.com/office/drawing/2014/main" val="454910326"/>
                    </a:ext>
                  </a:extLst>
                </a:gridCol>
                <a:gridCol w="955964">
                  <a:extLst>
                    <a:ext uri="{9D8B030D-6E8A-4147-A177-3AD203B41FA5}">
                      <a16:colId xmlns:a16="http://schemas.microsoft.com/office/drawing/2014/main" val="3846646768"/>
                    </a:ext>
                  </a:extLst>
                </a:gridCol>
                <a:gridCol w="955964">
                  <a:extLst>
                    <a:ext uri="{9D8B030D-6E8A-4147-A177-3AD203B41FA5}">
                      <a16:colId xmlns:a16="http://schemas.microsoft.com/office/drawing/2014/main" val="2065047756"/>
                    </a:ext>
                  </a:extLst>
                </a:gridCol>
                <a:gridCol w="955964">
                  <a:extLst>
                    <a:ext uri="{9D8B030D-6E8A-4147-A177-3AD203B41FA5}">
                      <a16:colId xmlns:a16="http://schemas.microsoft.com/office/drawing/2014/main" val="1519326552"/>
                    </a:ext>
                  </a:extLst>
                </a:gridCol>
                <a:gridCol w="955964">
                  <a:extLst>
                    <a:ext uri="{9D8B030D-6E8A-4147-A177-3AD203B41FA5}">
                      <a16:colId xmlns:a16="http://schemas.microsoft.com/office/drawing/2014/main" val="1181197170"/>
                    </a:ext>
                  </a:extLst>
                </a:gridCol>
                <a:gridCol w="955964">
                  <a:extLst>
                    <a:ext uri="{9D8B030D-6E8A-4147-A177-3AD203B41FA5}">
                      <a16:colId xmlns:a16="http://schemas.microsoft.com/office/drawing/2014/main" val="3175327884"/>
                    </a:ext>
                  </a:extLst>
                </a:gridCol>
                <a:gridCol w="955964">
                  <a:extLst>
                    <a:ext uri="{9D8B030D-6E8A-4147-A177-3AD203B41FA5}">
                      <a16:colId xmlns:a16="http://schemas.microsoft.com/office/drawing/2014/main" val="3647345775"/>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B</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3665175201"/>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dirty="0">
                          <a:effectLst/>
                        </a:rPr>
                        <a:t>Odločitve o podpori**</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Potrjene operacije***</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Certificirani izdatki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896717769"/>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489299820"/>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8/2*100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838858151"/>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43804824"/>
                  </a:ext>
                </a:extLst>
              </a:tr>
              <a:tr h="295751">
                <a:tc>
                  <a:txBody>
                    <a:bodyPr/>
                    <a:lstStyle/>
                    <a:p>
                      <a:pPr algn="l" fontAlgn="ctr"/>
                      <a:r>
                        <a:rPr lang="sl-SI" sz="900" u="none" strike="noStrike">
                          <a:effectLst/>
                        </a:rPr>
                        <a:t>PO2 - Dostopnost IKT</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42.988.982</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44.240.971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103%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20.663.990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14.384.286</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33%</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13.041.076</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30%</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1008181476"/>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448549437"/>
                  </a:ext>
                </a:extLst>
              </a:tr>
            </a:tbl>
          </a:graphicData>
        </a:graphic>
      </p:graphicFrame>
    </p:spTree>
    <p:extLst>
      <p:ext uri="{BB962C8B-B14F-4D97-AF65-F5344CB8AC3E}">
        <p14:creationId xmlns:p14="http://schemas.microsoft.com/office/powerpoint/2010/main" val="27213112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779645" y="219465"/>
            <a:ext cx="11049803" cy="628945"/>
          </a:xfrm>
        </p:spPr>
        <p:txBody>
          <a:bodyPr>
            <a:normAutofit fontScale="90000"/>
          </a:bodyPr>
          <a:lstStyle/>
          <a:p>
            <a:pPr algn="l"/>
            <a:r>
              <a:rPr lang="sl-SI" sz="4000" dirty="0" smtClean="0">
                <a:solidFill>
                  <a:schemeClr val="bg1"/>
                </a:solidFill>
              </a:rPr>
              <a:t>Pregled stanja izvajanja PO3 (podjetništvo, konkurenčnost)</a:t>
            </a:r>
            <a:endParaRPr lang="sl-SI" sz="4000" dirty="0">
              <a:solidFill>
                <a:schemeClr val="bg1"/>
              </a:solidFill>
            </a:endParaRPr>
          </a:p>
        </p:txBody>
      </p:sp>
      <p:sp>
        <p:nvSpPr>
          <p:cNvPr id="3" name="Podnaslov 2"/>
          <p:cNvSpPr>
            <a:spLocks noGrp="1"/>
          </p:cNvSpPr>
          <p:nvPr>
            <p:ph type="subTitle" idx="1"/>
          </p:nvPr>
        </p:nvSpPr>
        <p:spPr>
          <a:xfrm>
            <a:off x="602231" y="2976948"/>
            <a:ext cx="11300059" cy="3099334"/>
          </a:xfrm>
        </p:spPr>
        <p:txBody>
          <a:bodyPr>
            <a:noAutofit/>
          </a:bodyPr>
          <a:lstStyle/>
          <a:p>
            <a:pPr marL="342900" indent="-342900" algn="just">
              <a:buFontTx/>
              <a:buChar char="-"/>
            </a:pPr>
            <a:r>
              <a:rPr lang="sl-SI" sz="1600" dirty="0" smtClean="0">
                <a:solidFill>
                  <a:schemeClr val="bg1"/>
                </a:solidFill>
              </a:rPr>
              <a:t>Aktivnosti </a:t>
            </a:r>
            <a:r>
              <a:rPr lang="sl-SI" sz="1600" dirty="0">
                <a:solidFill>
                  <a:schemeClr val="bg1"/>
                </a:solidFill>
              </a:rPr>
              <a:t>v okviru PO3 v večji meri usmerjene v odpravljanje posledic zaradi COVID-19 pandemije. Kot odziv na COVID-19 krizo je bilo v letu 2020 potrjenih 6 specifičnih ukrepov v skupni vrednosti EU prispevka 106 mio EUR (od tega 60 mio EUR za finančne instrumente) s katerimi se načrtuje s subvencijami oz. finančnimi instrumenti podpreti preko 8.500 MSP-jev. Ukrepi so bili usmerjeni predvsem v </a:t>
            </a:r>
            <a:r>
              <a:rPr lang="sl-SI" sz="1600" u="sng" dirty="0">
                <a:solidFill>
                  <a:schemeClr val="bg1"/>
                </a:solidFill>
              </a:rPr>
              <a:t>digitalizacijo podjetij, sofinanciranje obratnega kapitala, nakup zaščitne opreme in ponovni zagon proizvodnje</a:t>
            </a:r>
            <a:r>
              <a:rPr lang="sl-SI" sz="1600" dirty="0">
                <a:solidFill>
                  <a:schemeClr val="bg1"/>
                </a:solidFill>
              </a:rPr>
              <a:t>. </a:t>
            </a:r>
            <a:endParaRPr lang="sl-SI" sz="1600" dirty="0" smtClean="0">
              <a:solidFill>
                <a:schemeClr val="bg1"/>
              </a:solidFill>
            </a:endParaRPr>
          </a:p>
          <a:p>
            <a:pPr marL="342900" indent="-342900" algn="just">
              <a:buFontTx/>
              <a:buChar char="-"/>
            </a:pPr>
            <a:r>
              <a:rPr lang="sl-SI" sz="1600" dirty="0" smtClean="0">
                <a:solidFill>
                  <a:schemeClr val="bg1"/>
                </a:solidFill>
              </a:rPr>
              <a:t>Do </a:t>
            </a:r>
            <a:r>
              <a:rPr lang="sl-SI" sz="1600" dirty="0">
                <a:solidFill>
                  <a:schemeClr val="bg1"/>
                </a:solidFill>
              </a:rPr>
              <a:t>konca 2020 je bilo s sredstvi FI v okviru dveh operacij na PO3 podprtih 3.685 poslov končnih prejemnikov v skupni vrednosti (črpanih sredstev) 82.089.434 mio EUR (od tega 59.252.173,95  mio EUR sredstev EU). Poleg specifičnih COVID ukrepov so bili v okviru PO3 v letu 2020 potrjeni še 4 javni razpisi v vrednosti 20 mio EUR EU prispevka in 25 projektov ekonomske infrastrukture v vrednosti 16 mio EUR EU prispevka. </a:t>
            </a:r>
            <a:endParaRPr lang="sl-SI" sz="1600" dirty="0" smtClean="0">
              <a:solidFill>
                <a:schemeClr val="bg1"/>
              </a:solidFill>
            </a:endParaRPr>
          </a:p>
          <a:p>
            <a:pPr marL="342900" indent="-342900" algn="just">
              <a:buFontTx/>
              <a:buChar char="-"/>
            </a:pPr>
            <a:r>
              <a:rPr lang="sl-SI" sz="1600" dirty="0" smtClean="0">
                <a:solidFill>
                  <a:schemeClr val="bg1"/>
                </a:solidFill>
              </a:rPr>
              <a:t>Od </a:t>
            </a:r>
            <a:r>
              <a:rPr lang="sl-SI" sz="1600" dirty="0">
                <a:solidFill>
                  <a:schemeClr val="bg1"/>
                </a:solidFill>
              </a:rPr>
              <a:t>začetka izvajanja OP do konca leta 2020 se je v okviru PO 3 potrdilo preko 3.000 operacij, </a:t>
            </a:r>
            <a:r>
              <a:rPr lang="sl-SI" sz="1600" dirty="0" smtClean="0">
                <a:solidFill>
                  <a:schemeClr val="bg1"/>
                </a:solidFill>
              </a:rPr>
              <a:t>pomoč </a:t>
            </a:r>
            <a:r>
              <a:rPr lang="sl-SI" sz="1600" dirty="0">
                <a:solidFill>
                  <a:schemeClr val="bg1"/>
                </a:solidFill>
              </a:rPr>
              <a:t>prejelo 11.635 MSP (od tega 5.702 na vzhodu in 5.933 na zahodu). </a:t>
            </a:r>
            <a:endParaRPr lang="sl-SI" sz="1600" dirty="0" smtClean="0">
              <a:solidFill>
                <a:schemeClr val="bg1"/>
              </a:solidFill>
            </a:endParaRPr>
          </a:p>
          <a:p>
            <a:pPr marL="342900" indent="-342900" algn="just">
              <a:buFontTx/>
              <a:buChar char="-"/>
            </a:pPr>
            <a:r>
              <a:rPr lang="sl-SI" sz="1600" dirty="0" smtClean="0">
                <a:solidFill>
                  <a:schemeClr val="bg1"/>
                </a:solidFill>
              </a:rPr>
              <a:t>Pri </a:t>
            </a:r>
            <a:r>
              <a:rPr lang="sl-SI" sz="1600" dirty="0">
                <a:solidFill>
                  <a:schemeClr val="bg1"/>
                </a:solidFill>
              </a:rPr>
              <a:t>izvajanju že potrjenih operacij so se pojavljale predvsem težave, ki so bile posledica COVID-19 krize, zaradi česar so se morale prilagoditi določene aktivnosti in terminski načrti izvedbe. </a:t>
            </a:r>
          </a:p>
        </p:txBody>
      </p:sp>
      <p:graphicFrame>
        <p:nvGraphicFramePr>
          <p:cNvPr id="4" name="Tabela 3"/>
          <p:cNvGraphicFramePr>
            <a:graphicFrameLocks noGrp="1"/>
          </p:cNvGraphicFramePr>
          <p:nvPr>
            <p:extLst>
              <p:ext uri="{D42A27DB-BD31-4B8C-83A1-F6EECF244321}">
                <p14:modId xmlns:p14="http://schemas.microsoft.com/office/powerpoint/2010/main" val="956250825"/>
              </p:ext>
            </p:extLst>
          </p:nvPr>
        </p:nvGraphicFramePr>
        <p:xfrm>
          <a:off x="994459" y="1443701"/>
          <a:ext cx="10515604" cy="1183006"/>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2932271058"/>
                    </a:ext>
                  </a:extLst>
                </a:gridCol>
                <a:gridCol w="955964">
                  <a:extLst>
                    <a:ext uri="{9D8B030D-6E8A-4147-A177-3AD203B41FA5}">
                      <a16:colId xmlns:a16="http://schemas.microsoft.com/office/drawing/2014/main" val="4157629135"/>
                    </a:ext>
                  </a:extLst>
                </a:gridCol>
                <a:gridCol w="955964">
                  <a:extLst>
                    <a:ext uri="{9D8B030D-6E8A-4147-A177-3AD203B41FA5}">
                      <a16:colId xmlns:a16="http://schemas.microsoft.com/office/drawing/2014/main" val="3519078455"/>
                    </a:ext>
                  </a:extLst>
                </a:gridCol>
                <a:gridCol w="955964">
                  <a:extLst>
                    <a:ext uri="{9D8B030D-6E8A-4147-A177-3AD203B41FA5}">
                      <a16:colId xmlns:a16="http://schemas.microsoft.com/office/drawing/2014/main" val="1347526296"/>
                    </a:ext>
                  </a:extLst>
                </a:gridCol>
                <a:gridCol w="955964">
                  <a:extLst>
                    <a:ext uri="{9D8B030D-6E8A-4147-A177-3AD203B41FA5}">
                      <a16:colId xmlns:a16="http://schemas.microsoft.com/office/drawing/2014/main" val="3502697056"/>
                    </a:ext>
                  </a:extLst>
                </a:gridCol>
                <a:gridCol w="955964">
                  <a:extLst>
                    <a:ext uri="{9D8B030D-6E8A-4147-A177-3AD203B41FA5}">
                      <a16:colId xmlns:a16="http://schemas.microsoft.com/office/drawing/2014/main" val="758806293"/>
                    </a:ext>
                  </a:extLst>
                </a:gridCol>
                <a:gridCol w="955964">
                  <a:extLst>
                    <a:ext uri="{9D8B030D-6E8A-4147-A177-3AD203B41FA5}">
                      <a16:colId xmlns:a16="http://schemas.microsoft.com/office/drawing/2014/main" val="2617479448"/>
                    </a:ext>
                  </a:extLst>
                </a:gridCol>
                <a:gridCol w="955964">
                  <a:extLst>
                    <a:ext uri="{9D8B030D-6E8A-4147-A177-3AD203B41FA5}">
                      <a16:colId xmlns:a16="http://schemas.microsoft.com/office/drawing/2014/main" val="3992558001"/>
                    </a:ext>
                  </a:extLst>
                </a:gridCol>
                <a:gridCol w="955964">
                  <a:extLst>
                    <a:ext uri="{9D8B030D-6E8A-4147-A177-3AD203B41FA5}">
                      <a16:colId xmlns:a16="http://schemas.microsoft.com/office/drawing/2014/main" val="837803044"/>
                    </a:ext>
                  </a:extLst>
                </a:gridCol>
                <a:gridCol w="955964">
                  <a:extLst>
                    <a:ext uri="{9D8B030D-6E8A-4147-A177-3AD203B41FA5}">
                      <a16:colId xmlns:a16="http://schemas.microsoft.com/office/drawing/2014/main" val="4205736028"/>
                    </a:ext>
                  </a:extLst>
                </a:gridCol>
                <a:gridCol w="955964">
                  <a:extLst>
                    <a:ext uri="{9D8B030D-6E8A-4147-A177-3AD203B41FA5}">
                      <a16:colId xmlns:a16="http://schemas.microsoft.com/office/drawing/2014/main" val="3148534891"/>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4197045910"/>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dirty="0">
                          <a:effectLst/>
                        </a:rPr>
                        <a:t>Odločitve o podpori**</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Potrjene operacije***</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Certificirani izdatki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3025606050"/>
                  </a:ext>
                </a:extLst>
              </a:tr>
              <a:tr h="161319">
                <a:tc vMerge="1">
                  <a:txBody>
                    <a:bodyPr/>
                    <a:lstStyle/>
                    <a:p>
                      <a:endParaRPr lang="sl-SI"/>
                    </a:p>
                  </a:txBody>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075032306"/>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dirty="0">
                          <a:effectLst/>
                        </a:rPr>
                        <a:t>4/2*100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6/2*100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8/2*100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824977876"/>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9</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773619865"/>
                  </a:ext>
                </a:extLst>
              </a:tr>
              <a:tr h="161319">
                <a:tc>
                  <a:txBody>
                    <a:bodyPr/>
                    <a:lstStyle/>
                    <a:p>
                      <a:pPr algn="l" fontAlgn="ctr"/>
                      <a:r>
                        <a:rPr lang="sl-SI" sz="900" u="none" strike="noStrike">
                          <a:effectLst/>
                        </a:rPr>
                        <a:t>PO3 - Podjetništvo</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427.385.857</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73%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563.499.471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132%</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474.621.626</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111%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263.110.437</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62%</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212.634.633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50%</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2593093491"/>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94869192"/>
                  </a:ext>
                </a:extLst>
              </a:tr>
            </a:tbl>
          </a:graphicData>
        </a:graphic>
      </p:graphicFrame>
    </p:spTree>
    <p:extLst>
      <p:ext uri="{BB962C8B-B14F-4D97-AF65-F5344CB8AC3E}">
        <p14:creationId xmlns:p14="http://schemas.microsoft.com/office/powerpoint/2010/main" val="38790610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298383" y="200214"/>
            <a:ext cx="10168139" cy="628945"/>
          </a:xfrm>
        </p:spPr>
        <p:txBody>
          <a:bodyPr>
            <a:normAutofit fontScale="90000"/>
          </a:bodyPr>
          <a:lstStyle/>
          <a:p>
            <a:pPr algn="l"/>
            <a:r>
              <a:rPr lang="sl-SI" sz="4000" dirty="0" smtClean="0">
                <a:solidFill>
                  <a:schemeClr val="bg1"/>
                </a:solidFill>
              </a:rPr>
              <a:t>Pregled stanja izvajanja PO4 (URE, OVE, TM)</a:t>
            </a:r>
            <a:endParaRPr lang="sl-SI" sz="4000" dirty="0">
              <a:solidFill>
                <a:schemeClr val="bg1"/>
              </a:solidFill>
            </a:endParaRPr>
          </a:p>
        </p:txBody>
      </p:sp>
      <p:sp>
        <p:nvSpPr>
          <p:cNvPr id="3" name="Podnaslov 2"/>
          <p:cNvSpPr>
            <a:spLocks noGrp="1"/>
          </p:cNvSpPr>
          <p:nvPr>
            <p:ph type="subTitle" idx="1"/>
          </p:nvPr>
        </p:nvSpPr>
        <p:spPr>
          <a:xfrm>
            <a:off x="298383" y="3041583"/>
            <a:ext cx="11665819" cy="3631130"/>
          </a:xfrm>
        </p:spPr>
        <p:txBody>
          <a:bodyPr>
            <a:normAutofit fontScale="92500" lnSpcReduction="10000"/>
          </a:bodyPr>
          <a:lstStyle/>
          <a:p>
            <a:pPr algn="just"/>
            <a:r>
              <a:rPr lang="sl-SI" sz="1700" dirty="0" smtClean="0">
                <a:solidFill>
                  <a:schemeClr val="bg1"/>
                </a:solidFill>
              </a:rPr>
              <a:t>Energetska učinkovitost: </a:t>
            </a:r>
            <a:r>
              <a:rPr lang="sl-SI" sz="1700" dirty="0">
                <a:solidFill>
                  <a:schemeClr val="bg1"/>
                </a:solidFill>
              </a:rPr>
              <a:t>Kot posledica COVID-19 krize je bilo </a:t>
            </a:r>
            <a:r>
              <a:rPr lang="sl-SI" sz="1700" u="sng" dirty="0">
                <a:solidFill>
                  <a:schemeClr val="bg1"/>
                </a:solidFill>
              </a:rPr>
              <a:t>upočasnjeno izvajanje operacij v vseh fazah</a:t>
            </a:r>
            <a:r>
              <a:rPr lang="sl-SI" sz="1700" dirty="0">
                <a:solidFill>
                  <a:schemeClr val="bg1"/>
                </a:solidFill>
              </a:rPr>
              <a:t>; pri postopkih izbora operacij je priprava projektov in oddaja vlog zastala, pri izvajanju operacij je bilo oteženo izvajanje postopkov izbora izvajalcev del in zasebnih partnerjev, občasno so bila ustavljena gradbena in tudi nekatera druga dela. Kot ukrep za olajšanje položaja upravičencem, ki so bili dodatno obremenjeni z ukrepi lajšanja COVID-19 krize, je bil </a:t>
            </a:r>
            <a:r>
              <a:rPr lang="sl-SI" sz="1700" u="sng" dirty="0" smtClean="0">
                <a:solidFill>
                  <a:schemeClr val="bg1"/>
                </a:solidFill>
              </a:rPr>
              <a:t>zvišan </a:t>
            </a:r>
            <a:r>
              <a:rPr lang="sl-SI" sz="1700" u="sng" dirty="0">
                <a:solidFill>
                  <a:schemeClr val="bg1"/>
                </a:solidFill>
              </a:rPr>
              <a:t>maksimalni odstotek sofinanciranja iz 40 na 49% </a:t>
            </a:r>
            <a:r>
              <a:rPr lang="sl-SI" sz="1700" dirty="0">
                <a:solidFill>
                  <a:schemeClr val="bg1"/>
                </a:solidFill>
              </a:rPr>
              <a:t>(od  tega 85% EU). Za učinkovitejšo in kvalitetnejšo pripravo dokumentacije so bila uspešno koriščena sredstva iz naslova tehnične pomoči ELENA. FI: S strani SID banke je do konca leta plasiranih 1,206 mio EUR EU sredstev </a:t>
            </a:r>
            <a:r>
              <a:rPr lang="sl-SI" sz="1700" dirty="0" smtClean="0">
                <a:solidFill>
                  <a:schemeClr val="bg1"/>
                </a:solidFill>
              </a:rPr>
              <a:t>(3 </a:t>
            </a:r>
            <a:r>
              <a:rPr lang="sl-SI" sz="1700" dirty="0">
                <a:solidFill>
                  <a:schemeClr val="bg1"/>
                </a:solidFill>
              </a:rPr>
              <a:t>končni prejemniki). V okviru izvajanja mehanizma CTN se je v letu 2020 zaključilo vseh 8 projektov prenove stanovanjskih stavb v večinski lasti mestnih občin. V okviru programa za zmanjševanje energetske revščine je na javni poziv </a:t>
            </a:r>
            <a:r>
              <a:rPr lang="sl-SI" sz="1700" dirty="0" err="1">
                <a:solidFill>
                  <a:schemeClr val="bg1"/>
                </a:solidFill>
              </a:rPr>
              <a:t>Eko</a:t>
            </a:r>
            <a:r>
              <a:rPr lang="sl-SI" sz="1700" dirty="0">
                <a:solidFill>
                  <a:schemeClr val="bg1"/>
                </a:solidFill>
              </a:rPr>
              <a:t> sklada prispelo 222 vlog, izdano je bilo 46 odločb o dodelitvi pravice do nepovratnih sredstev in opravljenih 69 ogledov na </a:t>
            </a:r>
            <a:r>
              <a:rPr lang="sl-SI" sz="1700" dirty="0" smtClean="0">
                <a:solidFill>
                  <a:schemeClr val="bg1"/>
                </a:solidFill>
              </a:rPr>
              <a:t>terenu. 2021 – vključitev določenih stavb MORS in MNZ.</a:t>
            </a:r>
            <a:endParaRPr lang="sl-SI" sz="1700" dirty="0">
              <a:solidFill>
                <a:schemeClr val="bg1"/>
              </a:solidFill>
            </a:endParaRPr>
          </a:p>
          <a:p>
            <a:pPr algn="just"/>
            <a:r>
              <a:rPr lang="sl-SI" sz="1700" dirty="0" smtClean="0">
                <a:solidFill>
                  <a:schemeClr val="bg1"/>
                </a:solidFill>
              </a:rPr>
              <a:t>PN pametni distribucijski sistemi: </a:t>
            </a:r>
            <a:r>
              <a:rPr lang="sl-SI" sz="1700" dirty="0">
                <a:solidFill>
                  <a:schemeClr val="bg1"/>
                </a:solidFill>
              </a:rPr>
              <a:t>Večjih težav pri izvajanju projektov nismo zaznali.</a:t>
            </a:r>
          </a:p>
          <a:p>
            <a:pPr algn="just"/>
            <a:r>
              <a:rPr lang="sl-SI" sz="1700" dirty="0" smtClean="0">
                <a:solidFill>
                  <a:schemeClr val="bg1"/>
                </a:solidFill>
              </a:rPr>
              <a:t>Trajnostna (urbana) mobilnost: Večjih </a:t>
            </a:r>
            <a:r>
              <a:rPr lang="sl-SI" sz="1700" dirty="0">
                <a:solidFill>
                  <a:schemeClr val="bg1"/>
                </a:solidFill>
              </a:rPr>
              <a:t>težav pri izvajanju projektov v tem obdobju nismo zaznali, zaradi pandemije COVID-19 pa prihaja do manjših zamud pri pripravi vlog v okviru mehanizma CTN. V l. 2021 bo objavljen JR za </a:t>
            </a:r>
            <a:r>
              <a:rPr lang="sl-SI" sz="1700" dirty="0" err="1">
                <a:solidFill>
                  <a:schemeClr val="bg1"/>
                </a:solidFill>
              </a:rPr>
              <a:t>elektropolnilnice</a:t>
            </a:r>
            <a:r>
              <a:rPr lang="sl-SI" sz="1700" dirty="0" smtClean="0">
                <a:solidFill>
                  <a:schemeClr val="bg1"/>
                </a:solidFill>
              </a:rPr>
              <a:t>.</a:t>
            </a:r>
          </a:p>
          <a:p>
            <a:pPr algn="just"/>
            <a:r>
              <a:rPr lang="sl-SI" sz="1700" dirty="0" smtClean="0">
                <a:solidFill>
                  <a:schemeClr val="bg1"/>
                </a:solidFill>
              </a:rPr>
              <a:t>OVE: javna razpisa za vetrne (1.) in sončne elektrarne (2.), DOLB; </a:t>
            </a:r>
            <a:r>
              <a:rPr lang="sl-SI" sz="1700" dirty="0">
                <a:solidFill>
                  <a:schemeClr val="bg1"/>
                </a:solidFill>
              </a:rPr>
              <a:t>Zaradi epidemije COVID-19 so nekateri upravičenci zapadli v likvidnostne težave oz. negotovost glede prihodnjih poslovno-ekonomskih razmer in posledično odstopili od pogodbe o sofinanciranju projektov, pri izvajanju ostalih operacij sicer ni posebnih težav.</a:t>
            </a:r>
          </a:p>
          <a:p>
            <a:pPr algn="just"/>
            <a:endParaRPr lang="sl-SI" sz="2000" dirty="0">
              <a:solidFill>
                <a:schemeClr val="bg1"/>
              </a:solidFill>
            </a:endParaRPr>
          </a:p>
          <a:p>
            <a:pPr algn="just"/>
            <a:endParaRPr lang="sl-SI" sz="2000" dirty="0">
              <a:solidFill>
                <a:schemeClr val="bg1"/>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3112546059"/>
              </p:ext>
            </p:extLst>
          </p:nvPr>
        </p:nvGraphicFramePr>
        <p:xfrm>
          <a:off x="780326" y="1324939"/>
          <a:ext cx="10515604" cy="1317438"/>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3774468252"/>
                    </a:ext>
                  </a:extLst>
                </a:gridCol>
                <a:gridCol w="955964">
                  <a:extLst>
                    <a:ext uri="{9D8B030D-6E8A-4147-A177-3AD203B41FA5}">
                      <a16:colId xmlns:a16="http://schemas.microsoft.com/office/drawing/2014/main" val="1694406157"/>
                    </a:ext>
                  </a:extLst>
                </a:gridCol>
                <a:gridCol w="955964">
                  <a:extLst>
                    <a:ext uri="{9D8B030D-6E8A-4147-A177-3AD203B41FA5}">
                      <a16:colId xmlns:a16="http://schemas.microsoft.com/office/drawing/2014/main" val="647960021"/>
                    </a:ext>
                  </a:extLst>
                </a:gridCol>
                <a:gridCol w="955964">
                  <a:extLst>
                    <a:ext uri="{9D8B030D-6E8A-4147-A177-3AD203B41FA5}">
                      <a16:colId xmlns:a16="http://schemas.microsoft.com/office/drawing/2014/main" val="2361515356"/>
                    </a:ext>
                  </a:extLst>
                </a:gridCol>
                <a:gridCol w="955964">
                  <a:extLst>
                    <a:ext uri="{9D8B030D-6E8A-4147-A177-3AD203B41FA5}">
                      <a16:colId xmlns:a16="http://schemas.microsoft.com/office/drawing/2014/main" val="3501768731"/>
                    </a:ext>
                  </a:extLst>
                </a:gridCol>
                <a:gridCol w="955964">
                  <a:extLst>
                    <a:ext uri="{9D8B030D-6E8A-4147-A177-3AD203B41FA5}">
                      <a16:colId xmlns:a16="http://schemas.microsoft.com/office/drawing/2014/main" val="1069166485"/>
                    </a:ext>
                  </a:extLst>
                </a:gridCol>
                <a:gridCol w="955964">
                  <a:extLst>
                    <a:ext uri="{9D8B030D-6E8A-4147-A177-3AD203B41FA5}">
                      <a16:colId xmlns:a16="http://schemas.microsoft.com/office/drawing/2014/main" val="3422687274"/>
                    </a:ext>
                  </a:extLst>
                </a:gridCol>
                <a:gridCol w="955964">
                  <a:extLst>
                    <a:ext uri="{9D8B030D-6E8A-4147-A177-3AD203B41FA5}">
                      <a16:colId xmlns:a16="http://schemas.microsoft.com/office/drawing/2014/main" val="3932923385"/>
                    </a:ext>
                  </a:extLst>
                </a:gridCol>
                <a:gridCol w="955964">
                  <a:extLst>
                    <a:ext uri="{9D8B030D-6E8A-4147-A177-3AD203B41FA5}">
                      <a16:colId xmlns:a16="http://schemas.microsoft.com/office/drawing/2014/main" val="1598225632"/>
                    </a:ext>
                  </a:extLst>
                </a:gridCol>
                <a:gridCol w="955964">
                  <a:extLst>
                    <a:ext uri="{9D8B030D-6E8A-4147-A177-3AD203B41FA5}">
                      <a16:colId xmlns:a16="http://schemas.microsoft.com/office/drawing/2014/main" val="1886527135"/>
                    </a:ext>
                  </a:extLst>
                </a:gridCol>
                <a:gridCol w="955964">
                  <a:extLst>
                    <a:ext uri="{9D8B030D-6E8A-4147-A177-3AD203B41FA5}">
                      <a16:colId xmlns:a16="http://schemas.microsoft.com/office/drawing/2014/main" val="3023478878"/>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D</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621603258"/>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dirty="0">
                          <a:effectLst/>
                        </a:rPr>
                        <a:t>Odločitve o podpori**</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Potrjene operacije***</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68849998"/>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263967266"/>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8/2*100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232830491"/>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904332279"/>
                  </a:ext>
                </a:extLst>
              </a:tr>
              <a:tr h="295751">
                <a:tc>
                  <a:txBody>
                    <a:bodyPr/>
                    <a:lstStyle/>
                    <a:p>
                      <a:pPr algn="l" fontAlgn="ctr"/>
                      <a:r>
                        <a:rPr lang="sl-SI" sz="900" u="none" strike="noStrike">
                          <a:effectLst/>
                        </a:rPr>
                        <a:t>PO4 - Trajnostna raba energije</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304.640.000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84%</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258.476.491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150.970.175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50%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99.813.043</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33%</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149.319.678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49%</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1424017312"/>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4021009269"/>
                  </a:ext>
                </a:extLst>
              </a:tr>
            </a:tbl>
          </a:graphicData>
        </a:graphic>
      </p:graphicFrame>
    </p:spTree>
    <p:extLst>
      <p:ext uri="{BB962C8B-B14F-4D97-AF65-F5344CB8AC3E}">
        <p14:creationId xmlns:p14="http://schemas.microsoft.com/office/powerpoint/2010/main" val="6018128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539015" y="200214"/>
            <a:ext cx="10934299" cy="628945"/>
          </a:xfrm>
        </p:spPr>
        <p:txBody>
          <a:bodyPr>
            <a:normAutofit fontScale="90000"/>
          </a:bodyPr>
          <a:lstStyle/>
          <a:p>
            <a:pPr algn="l"/>
            <a:r>
              <a:rPr lang="sl-SI" sz="4000" dirty="0" smtClean="0">
                <a:solidFill>
                  <a:schemeClr val="bg1"/>
                </a:solidFill>
              </a:rPr>
              <a:t>Pregled stanja izvajanja PO5 (podnebne spremembe)</a:t>
            </a:r>
            <a:endParaRPr lang="sl-SI" sz="4000" dirty="0">
              <a:solidFill>
                <a:schemeClr val="bg1"/>
              </a:solidFill>
            </a:endParaRPr>
          </a:p>
        </p:txBody>
      </p:sp>
      <p:sp>
        <p:nvSpPr>
          <p:cNvPr id="3" name="Podnaslov 2"/>
          <p:cNvSpPr>
            <a:spLocks noGrp="1"/>
          </p:cNvSpPr>
          <p:nvPr>
            <p:ph type="subTitle" idx="1"/>
          </p:nvPr>
        </p:nvSpPr>
        <p:spPr>
          <a:xfrm>
            <a:off x="374756" y="3233358"/>
            <a:ext cx="11662610" cy="3082490"/>
          </a:xfrm>
        </p:spPr>
        <p:txBody>
          <a:bodyPr>
            <a:normAutofit/>
          </a:bodyPr>
          <a:lstStyle/>
          <a:p>
            <a:pPr algn="just"/>
            <a:r>
              <a:rPr lang="sl-SI" sz="1600" dirty="0">
                <a:solidFill>
                  <a:schemeClr val="bg1"/>
                </a:solidFill>
              </a:rPr>
              <a:t>V okviru PN 5a </a:t>
            </a:r>
            <a:r>
              <a:rPr lang="sl-SI" sz="1600" dirty="0" smtClean="0">
                <a:solidFill>
                  <a:schemeClr val="bg1"/>
                </a:solidFill>
              </a:rPr>
              <a:t>so </a:t>
            </a:r>
            <a:r>
              <a:rPr lang="sl-SI" sz="1600" dirty="0">
                <a:solidFill>
                  <a:schemeClr val="bg1"/>
                </a:solidFill>
              </a:rPr>
              <a:t>se v letu 2020 nadaljevale aktivnosti na dveh infrastrukturnih projektih Zagotovitev poplavne varnosti v porečju Drave – Območje Meže z Mislinjo in Zagotovitev poplavne varnosti porečja Drave – Območje Ptujske Drave. </a:t>
            </a:r>
          </a:p>
          <a:p>
            <a:pPr algn="just"/>
            <a:r>
              <a:rPr lang="sl-SI" sz="1600" dirty="0">
                <a:solidFill>
                  <a:schemeClr val="bg1"/>
                </a:solidFill>
              </a:rPr>
              <a:t>V okviru PN 5i so se prav tako nadaljevale aktivnosti na štirih infrastrukturnih projektih, in sicer Protipoplavna ureditev porečja Gradaščice, Protipoplavna ureditev porečja Selške Sore ter na </a:t>
            </a:r>
            <a:r>
              <a:rPr lang="sl-SI" sz="1600" dirty="0" err="1">
                <a:solidFill>
                  <a:schemeClr val="bg1"/>
                </a:solidFill>
              </a:rPr>
              <a:t>negradbenem</a:t>
            </a:r>
            <a:r>
              <a:rPr lang="sl-SI" sz="1600" dirty="0">
                <a:solidFill>
                  <a:schemeClr val="bg1"/>
                </a:solidFill>
              </a:rPr>
              <a:t> ukrepu Informiranje in ozaveščanje prebivalcev Slovenije o ukrepih ob poplavah ter zgodnje alarmiranje in obveščanje poplavno ogroženih subjektov na območju pomembnega vpliva poplav.</a:t>
            </a:r>
          </a:p>
          <a:p>
            <a:pPr algn="just"/>
            <a:r>
              <a:rPr lang="sl-SI" sz="1600" dirty="0">
                <a:solidFill>
                  <a:schemeClr val="bg1"/>
                </a:solidFill>
              </a:rPr>
              <a:t>Skupna vrednost dodeljene pomoči Skupnosti znaša 90.677.197 EUR (EU del), kar predstavlja približno 98% vseh razpoložljivih sredstev.</a:t>
            </a:r>
          </a:p>
          <a:p>
            <a:pPr algn="just"/>
            <a:r>
              <a:rPr lang="sl-SI" sz="1600" dirty="0">
                <a:solidFill>
                  <a:schemeClr val="bg1"/>
                </a:solidFill>
              </a:rPr>
              <a:t>Kljub relativno nizki stopnji črpanja na tej prednostni osi je bil v letu 2020 zabeležen bistveni napredek na področju </a:t>
            </a:r>
            <a:r>
              <a:rPr lang="sl-SI" sz="1600" dirty="0" err="1">
                <a:solidFill>
                  <a:schemeClr val="bg1"/>
                </a:solidFill>
              </a:rPr>
              <a:t>okoljske</a:t>
            </a:r>
            <a:r>
              <a:rPr lang="sl-SI" sz="1600" dirty="0">
                <a:solidFill>
                  <a:schemeClr val="bg1"/>
                </a:solidFill>
              </a:rPr>
              <a:t> presoje in umeščenja protipoplavnih ukrepov v prostor in javnih naročil. S tem je mogoče pričakovati v prihodnem obdobju vidnejši napredek v smislu gradnje in porabe sredstev evropske kohezijske politike.</a:t>
            </a:r>
          </a:p>
          <a:p>
            <a:pPr algn="just"/>
            <a:endParaRPr lang="sl-SI" sz="1600" dirty="0">
              <a:solidFill>
                <a:schemeClr val="bg1"/>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2104556796"/>
              </p:ext>
            </p:extLst>
          </p:nvPr>
        </p:nvGraphicFramePr>
        <p:xfrm>
          <a:off x="748362" y="1402386"/>
          <a:ext cx="10515604" cy="1460833"/>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2063163016"/>
                    </a:ext>
                  </a:extLst>
                </a:gridCol>
                <a:gridCol w="955964">
                  <a:extLst>
                    <a:ext uri="{9D8B030D-6E8A-4147-A177-3AD203B41FA5}">
                      <a16:colId xmlns:a16="http://schemas.microsoft.com/office/drawing/2014/main" val="1857801690"/>
                    </a:ext>
                  </a:extLst>
                </a:gridCol>
                <a:gridCol w="955964">
                  <a:extLst>
                    <a:ext uri="{9D8B030D-6E8A-4147-A177-3AD203B41FA5}">
                      <a16:colId xmlns:a16="http://schemas.microsoft.com/office/drawing/2014/main" val="1145374872"/>
                    </a:ext>
                  </a:extLst>
                </a:gridCol>
                <a:gridCol w="955964">
                  <a:extLst>
                    <a:ext uri="{9D8B030D-6E8A-4147-A177-3AD203B41FA5}">
                      <a16:colId xmlns:a16="http://schemas.microsoft.com/office/drawing/2014/main" val="1288719566"/>
                    </a:ext>
                  </a:extLst>
                </a:gridCol>
                <a:gridCol w="955964">
                  <a:extLst>
                    <a:ext uri="{9D8B030D-6E8A-4147-A177-3AD203B41FA5}">
                      <a16:colId xmlns:a16="http://schemas.microsoft.com/office/drawing/2014/main" val="3095627727"/>
                    </a:ext>
                  </a:extLst>
                </a:gridCol>
                <a:gridCol w="955964">
                  <a:extLst>
                    <a:ext uri="{9D8B030D-6E8A-4147-A177-3AD203B41FA5}">
                      <a16:colId xmlns:a16="http://schemas.microsoft.com/office/drawing/2014/main" val="3163648493"/>
                    </a:ext>
                  </a:extLst>
                </a:gridCol>
                <a:gridCol w="955964">
                  <a:extLst>
                    <a:ext uri="{9D8B030D-6E8A-4147-A177-3AD203B41FA5}">
                      <a16:colId xmlns:a16="http://schemas.microsoft.com/office/drawing/2014/main" val="395255442"/>
                    </a:ext>
                  </a:extLst>
                </a:gridCol>
                <a:gridCol w="955964">
                  <a:extLst>
                    <a:ext uri="{9D8B030D-6E8A-4147-A177-3AD203B41FA5}">
                      <a16:colId xmlns:a16="http://schemas.microsoft.com/office/drawing/2014/main" val="1877216440"/>
                    </a:ext>
                  </a:extLst>
                </a:gridCol>
                <a:gridCol w="955964">
                  <a:extLst>
                    <a:ext uri="{9D8B030D-6E8A-4147-A177-3AD203B41FA5}">
                      <a16:colId xmlns:a16="http://schemas.microsoft.com/office/drawing/2014/main" val="372333853"/>
                    </a:ext>
                  </a:extLst>
                </a:gridCol>
                <a:gridCol w="955964">
                  <a:extLst>
                    <a:ext uri="{9D8B030D-6E8A-4147-A177-3AD203B41FA5}">
                      <a16:colId xmlns:a16="http://schemas.microsoft.com/office/drawing/2014/main" val="1366631161"/>
                    </a:ext>
                  </a:extLst>
                </a:gridCol>
                <a:gridCol w="955964">
                  <a:extLst>
                    <a:ext uri="{9D8B030D-6E8A-4147-A177-3AD203B41FA5}">
                      <a16:colId xmlns:a16="http://schemas.microsoft.com/office/drawing/2014/main" val="1082175366"/>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438591171"/>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a:effectLst/>
                        </a:rPr>
                        <a:t>Odločitve o podpori**</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Potrjene operacije***</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3030220563"/>
                  </a:ext>
                </a:extLst>
              </a:tr>
              <a:tr h="161319">
                <a:tc vMerge="1">
                  <a:txBody>
                    <a:bodyPr/>
                    <a:lstStyle/>
                    <a:p>
                      <a:endParaRPr lang="sl-SI"/>
                    </a:p>
                  </a:txBody>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504593160"/>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8/2*100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745935020"/>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861343251"/>
                  </a:ext>
                </a:extLst>
              </a:tr>
              <a:tr h="439146">
                <a:tc>
                  <a:txBody>
                    <a:bodyPr/>
                    <a:lstStyle/>
                    <a:p>
                      <a:pPr algn="l" fontAlgn="ctr"/>
                      <a:r>
                        <a:rPr lang="sl-SI" sz="900" u="none" strike="noStrike">
                          <a:effectLst/>
                        </a:rPr>
                        <a:t>PO5 - Prilagajanje podnebnim spremembam</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92.805.685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90.677.197</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88.013.735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12.231.737</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13%</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10.226.455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11%</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2827402877"/>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3.067.924.925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229025553"/>
                  </a:ext>
                </a:extLst>
              </a:tr>
            </a:tbl>
          </a:graphicData>
        </a:graphic>
      </p:graphicFrame>
    </p:spTree>
    <p:extLst>
      <p:ext uri="{BB962C8B-B14F-4D97-AF65-F5344CB8AC3E}">
        <p14:creationId xmlns:p14="http://schemas.microsoft.com/office/powerpoint/2010/main" val="19611646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500514" y="200214"/>
            <a:ext cx="10703292" cy="628945"/>
          </a:xfrm>
        </p:spPr>
        <p:txBody>
          <a:bodyPr>
            <a:normAutofit fontScale="90000"/>
          </a:bodyPr>
          <a:lstStyle/>
          <a:p>
            <a:pPr algn="l"/>
            <a:r>
              <a:rPr lang="sl-SI" sz="4000" dirty="0" smtClean="0">
                <a:solidFill>
                  <a:schemeClr val="bg1"/>
                </a:solidFill>
              </a:rPr>
              <a:t>Pregled stanja izvajanja PO6 (vode, biotska, urbano)</a:t>
            </a:r>
            <a:endParaRPr lang="sl-SI" sz="4000" dirty="0">
              <a:solidFill>
                <a:schemeClr val="bg1"/>
              </a:solidFill>
            </a:endParaRPr>
          </a:p>
        </p:txBody>
      </p:sp>
      <p:sp>
        <p:nvSpPr>
          <p:cNvPr id="3" name="Podnaslov 2"/>
          <p:cNvSpPr>
            <a:spLocks noGrp="1"/>
          </p:cNvSpPr>
          <p:nvPr>
            <p:ph type="subTitle" idx="1"/>
          </p:nvPr>
        </p:nvSpPr>
        <p:spPr>
          <a:xfrm>
            <a:off x="378593" y="3233052"/>
            <a:ext cx="11421980" cy="3015113"/>
          </a:xfrm>
        </p:spPr>
        <p:txBody>
          <a:bodyPr>
            <a:normAutofit fontScale="62500" lnSpcReduction="20000"/>
          </a:bodyPr>
          <a:lstStyle/>
          <a:p>
            <a:pPr algn="just"/>
            <a:r>
              <a:rPr lang="sl-SI" sz="2500" dirty="0">
                <a:solidFill>
                  <a:schemeClr val="bg1"/>
                </a:solidFill>
              </a:rPr>
              <a:t>V okviru PN </a:t>
            </a:r>
            <a:r>
              <a:rPr lang="sl-SI" sz="2500" dirty="0" smtClean="0">
                <a:solidFill>
                  <a:schemeClr val="bg1"/>
                </a:solidFill>
              </a:rPr>
              <a:t>odvajanje in čiščenje odpadnih voda/pitna voda </a:t>
            </a:r>
            <a:r>
              <a:rPr lang="sl-SI" sz="2500" dirty="0">
                <a:solidFill>
                  <a:schemeClr val="bg1"/>
                </a:solidFill>
              </a:rPr>
              <a:t>je v letu 2020 potekala </a:t>
            </a:r>
            <a:r>
              <a:rPr lang="sl-SI" sz="2500" dirty="0" err="1">
                <a:solidFill>
                  <a:schemeClr val="bg1"/>
                </a:solidFill>
              </a:rPr>
              <a:t>potekala</a:t>
            </a:r>
            <a:r>
              <a:rPr lang="sl-SI" sz="2500" dirty="0">
                <a:solidFill>
                  <a:schemeClr val="bg1"/>
                </a:solidFill>
              </a:rPr>
              <a:t> gradnja na 24 operacijah, med njimi tudi velik projekt Odvajanje in čiščenje odpadne vode na območju </a:t>
            </a:r>
            <a:r>
              <a:rPr lang="sl-SI" sz="2500" u="sng" dirty="0">
                <a:solidFill>
                  <a:schemeClr val="bg1"/>
                </a:solidFill>
              </a:rPr>
              <a:t>vodonosnika Ljubljanskega polja</a:t>
            </a:r>
            <a:r>
              <a:rPr lang="sl-SI" sz="2500" dirty="0">
                <a:solidFill>
                  <a:schemeClr val="bg1"/>
                </a:solidFill>
              </a:rPr>
              <a:t>, ki je bil potrjen s strani Evropske komisije v višini 68,8 mio EUR EU dela. Leto 2020 je zaznamovala </a:t>
            </a:r>
            <a:r>
              <a:rPr lang="sl-SI" sz="2500" dirty="0" smtClean="0">
                <a:solidFill>
                  <a:schemeClr val="bg1"/>
                </a:solidFill>
              </a:rPr>
              <a:t>epidemija </a:t>
            </a:r>
            <a:r>
              <a:rPr lang="sl-SI" sz="2500" dirty="0">
                <a:solidFill>
                  <a:schemeClr val="bg1"/>
                </a:solidFill>
              </a:rPr>
              <a:t>COVID-19, zato so se pri izvajanju posameznih operacijah pojavili zamiki.</a:t>
            </a:r>
          </a:p>
          <a:p>
            <a:pPr algn="just"/>
            <a:r>
              <a:rPr lang="sl-SI" sz="2500" dirty="0" smtClean="0">
                <a:solidFill>
                  <a:schemeClr val="bg1"/>
                </a:solidFill>
              </a:rPr>
              <a:t>V </a:t>
            </a:r>
            <a:r>
              <a:rPr lang="sl-SI" sz="2500" dirty="0">
                <a:solidFill>
                  <a:schemeClr val="bg1"/>
                </a:solidFill>
              </a:rPr>
              <a:t>okviru PN </a:t>
            </a:r>
            <a:r>
              <a:rPr lang="sl-SI" sz="2500" dirty="0" smtClean="0">
                <a:solidFill>
                  <a:schemeClr val="bg1"/>
                </a:solidFill>
              </a:rPr>
              <a:t>biotska raznovrstnost </a:t>
            </a:r>
            <a:r>
              <a:rPr lang="sl-SI" sz="2500" dirty="0">
                <a:solidFill>
                  <a:schemeClr val="bg1"/>
                </a:solidFill>
              </a:rPr>
              <a:t>je bilo do konca leta 2020 izdanih 14 odločitev o podpori v višini 33.890.979 EUR EU dela. Zaradi razglašene pandemije so bile določene aktivnosti posameznih projektov temu prilagojene. </a:t>
            </a:r>
            <a:endParaRPr lang="sl-SI" sz="2500" dirty="0" smtClean="0">
              <a:solidFill>
                <a:schemeClr val="bg1"/>
              </a:solidFill>
            </a:endParaRPr>
          </a:p>
          <a:p>
            <a:pPr algn="just"/>
            <a:r>
              <a:rPr lang="sl-SI" sz="2500" dirty="0" smtClean="0">
                <a:solidFill>
                  <a:schemeClr val="bg1"/>
                </a:solidFill>
              </a:rPr>
              <a:t>V </a:t>
            </a:r>
            <a:r>
              <a:rPr lang="sl-SI" sz="2500" dirty="0">
                <a:solidFill>
                  <a:schemeClr val="bg1"/>
                </a:solidFill>
              </a:rPr>
              <a:t>okviru PN 6iv je v letu 2020 potekala izvedba operacije Nadgradnja sistema za spremljanje onesnaženosti zraka, ugotavljanje vzrokov čezmernih obremenitev in analizo učinkov ukrepov za izboljšanje – Sinica v višini 5 mio EUR EU dela. </a:t>
            </a:r>
          </a:p>
          <a:p>
            <a:pPr algn="just"/>
            <a:r>
              <a:rPr lang="sl-SI" sz="2500" dirty="0" smtClean="0">
                <a:solidFill>
                  <a:schemeClr val="bg1"/>
                </a:solidFill>
              </a:rPr>
              <a:t>Na </a:t>
            </a:r>
            <a:r>
              <a:rPr lang="sl-SI" sz="2500" dirty="0">
                <a:solidFill>
                  <a:schemeClr val="bg1"/>
                </a:solidFill>
              </a:rPr>
              <a:t>PN 6e so se v okviru CTN izvajale operacije s področja revitalizacije degradiranih urbanih območij, za katere so bile izdane odločitve na podlagi 1. in 2. povabila ZMOS. Nekatere izmed operacij so že zaključene, med operacijami v izvajanju pa se med nekaterimi pojavljajo zamiki zaradi epidemije COVID-19. Do konca l. 2020 je bilo potrjenih operacij za 62,9 mio EUR, kar predstavlja 78 % sredstev ESRR namenjenih za izvedbo CTN na tej PN. </a:t>
            </a:r>
          </a:p>
          <a:p>
            <a:pPr algn="just"/>
            <a:r>
              <a:rPr lang="sl-SI" sz="2500" dirty="0" smtClean="0">
                <a:solidFill>
                  <a:schemeClr val="bg1"/>
                </a:solidFill>
              </a:rPr>
              <a:t>V </a:t>
            </a:r>
            <a:r>
              <a:rPr lang="sl-SI" sz="2500" dirty="0">
                <a:solidFill>
                  <a:schemeClr val="bg1"/>
                </a:solidFill>
              </a:rPr>
              <a:t>okviru FI je Sklad skladov – SID banka do konca leta 2020 v skladu z načrtom črpala 50% sredstev EKP, podprla dva posla končnih prejemnikov v skupni vrednosti 6mio EUR ter mobilizirala za 23,6mio EUR naložb.</a:t>
            </a:r>
          </a:p>
          <a:p>
            <a:pPr algn="just"/>
            <a:endParaRPr lang="sl-SI" sz="2000" dirty="0">
              <a:solidFill>
                <a:schemeClr val="bg1"/>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2745369944"/>
              </p:ext>
            </p:extLst>
          </p:nvPr>
        </p:nvGraphicFramePr>
        <p:xfrm>
          <a:off x="831781" y="1379236"/>
          <a:ext cx="10515604" cy="1460833"/>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3602295073"/>
                    </a:ext>
                  </a:extLst>
                </a:gridCol>
                <a:gridCol w="955964">
                  <a:extLst>
                    <a:ext uri="{9D8B030D-6E8A-4147-A177-3AD203B41FA5}">
                      <a16:colId xmlns:a16="http://schemas.microsoft.com/office/drawing/2014/main" val="1174640334"/>
                    </a:ext>
                  </a:extLst>
                </a:gridCol>
                <a:gridCol w="955964">
                  <a:extLst>
                    <a:ext uri="{9D8B030D-6E8A-4147-A177-3AD203B41FA5}">
                      <a16:colId xmlns:a16="http://schemas.microsoft.com/office/drawing/2014/main" val="1428690025"/>
                    </a:ext>
                  </a:extLst>
                </a:gridCol>
                <a:gridCol w="955964">
                  <a:extLst>
                    <a:ext uri="{9D8B030D-6E8A-4147-A177-3AD203B41FA5}">
                      <a16:colId xmlns:a16="http://schemas.microsoft.com/office/drawing/2014/main" val="2096437969"/>
                    </a:ext>
                  </a:extLst>
                </a:gridCol>
                <a:gridCol w="955964">
                  <a:extLst>
                    <a:ext uri="{9D8B030D-6E8A-4147-A177-3AD203B41FA5}">
                      <a16:colId xmlns:a16="http://schemas.microsoft.com/office/drawing/2014/main" val="369823810"/>
                    </a:ext>
                  </a:extLst>
                </a:gridCol>
                <a:gridCol w="955964">
                  <a:extLst>
                    <a:ext uri="{9D8B030D-6E8A-4147-A177-3AD203B41FA5}">
                      <a16:colId xmlns:a16="http://schemas.microsoft.com/office/drawing/2014/main" val="348734546"/>
                    </a:ext>
                  </a:extLst>
                </a:gridCol>
                <a:gridCol w="955964">
                  <a:extLst>
                    <a:ext uri="{9D8B030D-6E8A-4147-A177-3AD203B41FA5}">
                      <a16:colId xmlns:a16="http://schemas.microsoft.com/office/drawing/2014/main" val="7669524"/>
                    </a:ext>
                  </a:extLst>
                </a:gridCol>
                <a:gridCol w="955964">
                  <a:extLst>
                    <a:ext uri="{9D8B030D-6E8A-4147-A177-3AD203B41FA5}">
                      <a16:colId xmlns:a16="http://schemas.microsoft.com/office/drawing/2014/main" val="4056674052"/>
                    </a:ext>
                  </a:extLst>
                </a:gridCol>
                <a:gridCol w="955964">
                  <a:extLst>
                    <a:ext uri="{9D8B030D-6E8A-4147-A177-3AD203B41FA5}">
                      <a16:colId xmlns:a16="http://schemas.microsoft.com/office/drawing/2014/main" val="3922585598"/>
                    </a:ext>
                  </a:extLst>
                </a:gridCol>
                <a:gridCol w="955964">
                  <a:extLst>
                    <a:ext uri="{9D8B030D-6E8A-4147-A177-3AD203B41FA5}">
                      <a16:colId xmlns:a16="http://schemas.microsoft.com/office/drawing/2014/main" val="1454720594"/>
                    </a:ext>
                  </a:extLst>
                </a:gridCol>
                <a:gridCol w="955964">
                  <a:extLst>
                    <a:ext uri="{9D8B030D-6E8A-4147-A177-3AD203B41FA5}">
                      <a16:colId xmlns:a16="http://schemas.microsoft.com/office/drawing/2014/main" val="3431336509"/>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D</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192211535"/>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dirty="0">
                          <a:effectLst/>
                        </a:rPr>
                        <a:t>Odločitve o podpori**</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Potrjene operacije***</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Izplačila iz državnega proračuna****</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Certificirani izdatki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423847281"/>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 del (EUR)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817396315"/>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6/2*100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8/2*100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10/2*100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727930208"/>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9</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822503170"/>
                  </a:ext>
                </a:extLst>
              </a:tr>
              <a:tr h="439146">
                <a:tc>
                  <a:txBody>
                    <a:bodyPr/>
                    <a:lstStyle/>
                    <a:p>
                      <a:pPr algn="l" fontAlgn="ctr"/>
                      <a:r>
                        <a:rPr lang="sl-SI" sz="900" u="none" strike="noStrike">
                          <a:effectLst/>
                        </a:rPr>
                        <a:t>PO6 - Okolje in biotska raznovrstnost</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433.421.915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386.618.514</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89%</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305.757.435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71%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208.243.732</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48%</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192.670.137</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44%</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1667958221"/>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797259173"/>
                  </a:ext>
                </a:extLst>
              </a:tr>
            </a:tbl>
          </a:graphicData>
        </a:graphic>
      </p:graphicFrame>
    </p:spTree>
    <p:extLst>
      <p:ext uri="{BB962C8B-B14F-4D97-AF65-F5344CB8AC3E}">
        <p14:creationId xmlns:p14="http://schemas.microsoft.com/office/powerpoint/2010/main" val="1255700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229926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539015" y="200214"/>
            <a:ext cx="9927507" cy="628945"/>
          </a:xfrm>
        </p:spPr>
        <p:txBody>
          <a:bodyPr>
            <a:normAutofit fontScale="90000"/>
          </a:bodyPr>
          <a:lstStyle/>
          <a:p>
            <a:pPr algn="l"/>
            <a:r>
              <a:rPr lang="sl-SI" sz="4000" dirty="0" smtClean="0">
                <a:solidFill>
                  <a:schemeClr val="bg1"/>
                </a:solidFill>
              </a:rPr>
              <a:t>Pregled stanja izvajanja PO7 (mobilnost)</a:t>
            </a:r>
            <a:endParaRPr lang="sl-SI" sz="4000" dirty="0">
              <a:solidFill>
                <a:schemeClr val="bg1"/>
              </a:solidFill>
            </a:endParaRPr>
          </a:p>
        </p:txBody>
      </p:sp>
      <p:sp>
        <p:nvSpPr>
          <p:cNvPr id="3" name="Podnaslov 2"/>
          <p:cNvSpPr>
            <a:spLocks noGrp="1"/>
          </p:cNvSpPr>
          <p:nvPr>
            <p:ph type="subTitle" idx="1"/>
          </p:nvPr>
        </p:nvSpPr>
        <p:spPr>
          <a:xfrm>
            <a:off x="218173" y="2848591"/>
            <a:ext cx="11973827" cy="3686476"/>
          </a:xfrm>
        </p:spPr>
        <p:txBody>
          <a:bodyPr>
            <a:noAutofit/>
          </a:bodyPr>
          <a:lstStyle/>
          <a:p>
            <a:pPr algn="just"/>
            <a:r>
              <a:rPr lang="sl-SI" sz="1600" dirty="0" smtClean="0">
                <a:solidFill>
                  <a:schemeClr val="bg1"/>
                </a:solidFill>
              </a:rPr>
              <a:t>PO7 z zamudo zaradi dolgotrajnih </a:t>
            </a:r>
            <a:r>
              <a:rPr lang="sl-SI" sz="1600" u="sng" dirty="0" err="1">
                <a:solidFill>
                  <a:schemeClr val="bg1"/>
                </a:solidFill>
              </a:rPr>
              <a:t>okoljskih</a:t>
            </a:r>
            <a:r>
              <a:rPr lang="sl-SI" sz="1600" u="sng" dirty="0">
                <a:solidFill>
                  <a:schemeClr val="bg1"/>
                </a:solidFill>
              </a:rPr>
              <a:t> postopkov, revizijskih zahtevkov v postopku JN za gradbena dela ter trenutno situacijo v zvezi z epidemijo COVID-19</a:t>
            </a:r>
            <a:r>
              <a:rPr lang="sl-SI" sz="1600" dirty="0">
                <a:solidFill>
                  <a:schemeClr val="bg1"/>
                </a:solidFill>
              </a:rPr>
              <a:t>. Zaključek nekaterih projektov se pomika v sam konec finančne perspektive 2014 – 2020 (Vozlišče Pragersko, 3. Razvojna osi (jug) Novo mesto-Maline 1. in 2. etapa, Gradnja 2. tira proge Divača-Koper). </a:t>
            </a:r>
          </a:p>
          <a:p>
            <a:pPr algn="just"/>
            <a:r>
              <a:rPr lang="sl-SI" sz="1600" dirty="0">
                <a:solidFill>
                  <a:schemeClr val="bg1"/>
                </a:solidFill>
              </a:rPr>
              <a:t>V okviru PN </a:t>
            </a:r>
            <a:r>
              <a:rPr lang="sl-SI" sz="1600" dirty="0" smtClean="0">
                <a:solidFill>
                  <a:schemeClr val="bg1"/>
                </a:solidFill>
              </a:rPr>
              <a:t>navezovalna infrastruktura </a:t>
            </a:r>
            <a:r>
              <a:rPr lang="sl-SI" sz="1600" dirty="0">
                <a:solidFill>
                  <a:schemeClr val="bg1"/>
                </a:solidFill>
              </a:rPr>
              <a:t>so na projektih DRR, kot tudi na projektu 3. RO NM-Maline (jug), 1. in 2. etapa, potekale intenzivne pripravljalne aktivnosti. Zaključena so gradbena dela na projektih obvoznica Murska Sobota in Krško, v l. 2020 pa sta bili izdani odločitvi OU za PD navezovalne ceste 3.RO - J obvoznica Slovenj Gradec in Navezovalno cesto Ljubečna-AC priključek Celje vzhod. </a:t>
            </a:r>
          </a:p>
          <a:p>
            <a:pPr algn="just"/>
            <a:r>
              <a:rPr lang="sl-SI" sz="1600" dirty="0">
                <a:solidFill>
                  <a:schemeClr val="bg1"/>
                </a:solidFill>
              </a:rPr>
              <a:t>V okviru PN </a:t>
            </a:r>
            <a:r>
              <a:rPr lang="sl-SI" sz="1600" dirty="0" smtClean="0">
                <a:solidFill>
                  <a:schemeClr val="bg1"/>
                </a:solidFill>
              </a:rPr>
              <a:t>železniška infrastruktura </a:t>
            </a:r>
            <a:r>
              <a:rPr lang="sl-SI" sz="1600" dirty="0">
                <a:solidFill>
                  <a:schemeClr val="bg1"/>
                </a:solidFill>
              </a:rPr>
              <a:t>so na projektu Nadgradnja obstoječega tira Maribor-Šentilj-</a:t>
            </a:r>
            <a:r>
              <a:rPr lang="sl-SI" sz="1600" dirty="0" err="1">
                <a:solidFill>
                  <a:schemeClr val="bg1"/>
                </a:solidFill>
              </a:rPr>
              <a:t>d.m</a:t>
            </a:r>
            <a:r>
              <a:rPr lang="sl-SI" sz="1600" dirty="0">
                <a:solidFill>
                  <a:schemeClr val="bg1"/>
                </a:solidFill>
              </a:rPr>
              <a:t>. v izvajanju </a:t>
            </a:r>
            <a:r>
              <a:rPr lang="sl-SI" sz="1600" dirty="0" err="1">
                <a:solidFill>
                  <a:schemeClr val="bg1"/>
                </a:solidFill>
              </a:rPr>
              <a:t>izvennivojska</a:t>
            </a:r>
            <a:r>
              <a:rPr lang="sl-SI" sz="1600" dirty="0">
                <a:solidFill>
                  <a:schemeClr val="bg1"/>
                </a:solidFill>
              </a:rPr>
              <a:t> križanja, nova objekta ter aktivne PHO, medtem ko so pri projektu Gradnja 2. tira proge Divača-Koper v teku pripravljalna (gradbena) dela. EK je 7.9.2020 izdala Izvedbeni sklep. Za projekt Nadgradnja predora Karavanke prav tako poteka izvedba gradbenih del v okviru polne zapore proge do 10.7.2021 ter izvedba del SV-TK naprav in vozne mreže. </a:t>
            </a:r>
          </a:p>
          <a:p>
            <a:pPr algn="just"/>
            <a:r>
              <a:rPr lang="sl-SI" sz="1600" dirty="0">
                <a:solidFill>
                  <a:schemeClr val="bg1"/>
                </a:solidFill>
              </a:rPr>
              <a:t>V okviru PN </a:t>
            </a:r>
            <a:r>
              <a:rPr lang="sl-SI" sz="1600" dirty="0" smtClean="0">
                <a:solidFill>
                  <a:schemeClr val="bg1"/>
                </a:solidFill>
              </a:rPr>
              <a:t>cestna infrastruktura </a:t>
            </a:r>
            <a:r>
              <a:rPr lang="sl-SI" sz="1600" dirty="0">
                <a:solidFill>
                  <a:schemeClr val="bg1"/>
                </a:solidFill>
              </a:rPr>
              <a:t>je bilo za projekt AC Draženci-Gruškovje-</a:t>
            </a:r>
            <a:r>
              <a:rPr lang="sl-SI" sz="1600" dirty="0" err="1">
                <a:solidFill>
                  <a:schemeClr val="bg1"/>
                </a:solidFill>
              </a:rPr>
              <a:t>d.m</a:t>
            </a:r>
            <a:r>
              <a:rPr lang="sl-SI" sz="1600" dirty="0">
                <a:solidFill>
                  <a:schemeClr val="bg1"/>
                </a:solidFill>
              </a:rPr>
              <a:t>. pridobljeno uporabno dovoljenje, izvajalo se bo samo še spremljanje v garancijski dobi in odprava morebitnih ugotovljenih napak. Projekt Vzpostavitev centra RS za nadzor prometa in upravljanje v kriznih situacijah na morju je bil izveden konec 01/2021.</a:t>
            </a:r>
          </a:p>
          <a:p>
            <a:pPr algn="just"/>
            <a:r>
              <a:rPr lang="sl-SI" sz="1600" dirty="0">
                <a:solidFill>
                  <a:schemeClr val="bg1"/>
                </a:solidFill>
              </a:rPr>
              <a:t>V okviru PN </a:t>
            </a:r>
            <a:r>
              <a:rPr lang="sl-SI" sz="1600" dirty="0" smtClean="0">
                <a:solidFill>
                  <a:schemeClr val="bg1"/>
                </a:solidFill>
              </a:rPr>
              <a:t>železniške infrastrukture </a:t>
            </a:r>
            <a:r>
              <a:rPr lang="sl-SI" sz="1600" dirty="0">
                <a:solidFill>
                  <a:schemeClr val="bg1"/>
                </a:solidFill>
              </a:rPr>
              <a:t>je bila na projektu </a:t>
            </a:r>
            <a:r>
              <a:rPr lang="sl-SI" sz="1600" u="sng" dirty="0">
                <a:solidFill>
                  <a:schemeClr val="bg1"/>
                </a:solidFill>
              </a:rPr>
              <a:t>Vozlišče Pragersko </a:t>
            </a:r>
            <a:r>
              <a:rPr lang="sl-SI" sz="1600" dirty="0">
                <a:solidFill>
                  <a:schemeClr val="bg1"/>
                </a:solidFill>
              </a:rPr>
              <a:t>v končnem potrjevanju vloga za odločitev OU, ki </a:t>
            </a:r>
            <a:r>
              <a:rPr lang="sl-SI" sz="1600" dirty="0" smtClean="0">
                <a:solidFill>
                  <a:schemeClr val="bg1"/>
                </a:solidFill>
              </a:rPr>
              <a:t>je bila </a:t>
            </a:r>
            <a:r>
              <a:rPr lang="sl-SI" sz="1600" dirty="0">
                <a:solidFill>
                  <a:schemeClr val="bg1"/>
                </a:solidFill>
              </a:rPr>
              <a:t>izdana v </a:t>
            </a:r>
            <a:r>
              <a:rPr lang="sl-SI" sz="1600" dirty="0" smtClean="0">
                <a:solidFill>
                  <a:schemeClr val="bg1"/>
                </a:solidFill>
              </a:rPr>
              <a:t>2021</a:t>
            </a:r>
            <a:r>
              <a:rPr lang="sl-SI" sz="1600" dirty="0">
                <a:solidFill>
                  <a:schemeClr val="bg1"/>
                </a:solidFill>
              </a:rPr>
              <a:t>.</a:t>
            </a:r>
          </a:p>
          <a:p>
            <a:pPr algn="just"/>
            <a:endParaRPr lang="sl-SI" sz="1600" dirty="0">
              <a:solidFill>
                <a:schemeClr val="bg1"/>
              </a:solidFill>
            </a:endParaRPr>
          </a:p>
        </p:txBody>
      </p:sp>
      <p:graphicFrame>
        <p:nvGraphicFramePr>
          <p:cNvPr id="4" name="Tabela 3"/>
          <p:cNvGraphicFramePr>
            <a:graphicFrameLocks noGrp="1"/>
          </p:cNvGraphicFramePr>
          <p:nvPr>
            <p:extLst>
              <p:ext uri="{D42A27DB-BD31-4B8C-83A1-F6EECF244321}">
                <p14:modId xmlns:p14="http://schemas.microsoft.com/office/powerpoint/2010/main" val="3794174234"/>
              </p:ext>
            </p:extLst>
          </p:nvPr>
        </p:nvGraphicFramePr>
        <p:xfrm>
          <a:off x="757177" y="1295902"/>
          <a:ext cx="10515604" cy="1317438"/>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1480799765"/>
                    </a:ext>
                  </a:extLst>
                </a:gridCol>
                <a:gridCol w="955964">
                  <a:extLst>
                    <a:ext uri="{9D8B030D-6E8A-4147-A177-3AD203B41FA5}">
                      <a16:colId xmlns:a16="http://schemas.microsoft.com/office/drawing/2014/main" val="2724040163"/>
                    </a:ext>
                  </a:extLst>
                </a:gridCol>
                <a:gridCol w="955964">
                  <a:extLst>
                    <a:ext uri="{9D8B030D-6E8A-4147-A177-3AD203B41FA5}">
                      <a16:colId xmlns:a16="http://schemas.microsoft.com/office/drawing/2014/main" val="664290976"/>
                    </a:ext>
                  </a:extLst>
                </a:gridCol>
                <a:gridCol w="955964">
                  <a:extLst>
                    <a:ext uri="{9D8B030D-6E8A-4147-A177-3AD203B41FA5}">
                      <a16:colId xmlns:a16="http://schemas.microsoft.com/office/drawing/2014/main" val="2260021142"/>
                    </a:ext>
                  </a:extLst>
                </a:gridCol>
                <a:gridCol w="955964">
                  <a:extLst>
                    <a:ext uri="{9D8B030D-6E8A-4147-A177-3AD203B41FA5}">
                      <a16:colId xmlns:a16="http://schemas.microsoft.com/office/drawing/2014/main" val="3618401291"/>
                    </a:ext>
                  </a:extLst>
                </a:gridCol>
                <a:gridCol w="955964">
                  <a:extLst>
                    <a:ext uri="{9D8B030D-6E8A-4147-A177-3AD203B41FA5}">
                      <a16:colId xmlns:a16="http://schemas.microsoft.com/office/drawing/2014/main" val="2891842368"/>
                    </a:ext>
                  </a:extLst>
                </a:gridCol>
                <a:gridCol w="955964">
                  <a:extLst>
                    <a:ext uri="{9D8B030D-6E8A-4147-A177-3AD203B41FA5}">
                      <a16:colId xmlns:a16="http://schemas.microsoft.com/office/drawing/2014/main" val="3670319689"/>
                    </a:ext>
                  </a:extLst>
                </a:gridCol>
                <a:gridCol w="955964">
                  <a:extLst>
                    <a:ext uri="{9D8B030D-6E8A-4147-A177-3AD203B41FA5}">
                      <a16:colId xmlns:a16="http://schemas.microsoft.com/office/drawing/2014/main" val="2242459823"/>
                    </a:ext>
                  </a:extLst>
                </a:gridCol>
                <a:gridCol w="955964">
                  <a:extLst>
                    <a:ext uri="{9D8B030D-6E8A-4147-A177-3AD203B41FA5}">
                      <a16:colId xmlns:a16="http://schemas.microsoft.com/office/drawing/2014/main" val="1246433058"/>
                    </a:ext>
                  </a:extLst>
                </a:gridCol>
                <a:gridCol w="955964">
                  <a:extLst>
                    <a:ext uri="{9D8B030D-6E8A-4147-A177-3AD203B41FA5}">
                      <a16:colId xmlns:a16="http://schemas.microsoft.com/office/drawing/2014/main" val="3598354795"/>
                    </a:ext>
                  </a:extLst>
                </a:gridCol>
                <a:gridCol w="955964">
                  <a:extLst>
                    <a:ext uri="{9D8B030D-6E8A-4147-A177-3AD203B41FA5}">
                      <a16:colId xmlns:a16="http://schemas.microsoft.com/office/drawing/2014/main" val="184046650"/>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3829133530"/>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a:effectLst/>
                        </a:rPr>
                        <a:t>Odločitve o podpori**</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Potrjene operacije***</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Izplačila iz državnega proračuna****</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886788383"/>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884245409"/>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8/2*100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151454504"/>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020891735"/>
                  </a:ext>
                </a:extLst>
              </a:tr>
              <a:tr h="295751">
                <a:tc>
                  <a:txBody>
                    <a:bodyPr/>
                    <a:lstStyle/>
                    <a:p>
                      <a:pPr algn="l" fontAlgn="ctr"/>
                      <a:r>
                        <a:rPr lang="sl-SI" sz="900" u="none" strike="noStrike" dirty="0">
                          <a:effectLst/>
                        </a:rPr>
                        <a:t>PO7 - Prometna infrastruktura</a:t>
                      </a:r>
                      <a:endParaRPr lang="sl-SI" sz="900" b="1"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331.527.572</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83%</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319.244.060</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96%</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238.983.548</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72%</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158.235.927</a:t>
                      </a:r>
                      <a:endParaRPr lang="sl-SI" sz="900" b="0" i="0" u="none" strike="noStrike" dirty="0">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48%</a:t>
                      </a:r>
                      <a:endParaRPr lang="sl-SI" sz="900" b="0" i="0" u="none" strike="noStrike" dirty="0">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147.689.471</a:t>
                      </a:r>
                      <a:endParaRPr lang="sl-SI" sz="900" b="0" i="0" u="none" strike="noStrike" dirty="0">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dirty="0">
                          <a:effectLst/>
                        </a:rPr>
                        <a:t>45%</a:t>
                      </a:r>
                      <a:endParaRPr lang="sl-SI" sz="900" b="0" i="0" u="none" strike="noStrike" dirty="0">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3907110226"/>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456490994"/>
                  </a:ext>
                </a:extLst>
              </a:tr>
            </a:tbl>
          </a:graphicData>
        </a:graphic>
      </p:graphicFrame>
    </p:spTree>
    <p:extLst>
      <p:ext uri="{BB962C8B-B14F-4D97-AF65-F5344CB8AC3E}">
        <p14:creationId xmlns:p14="http://schemas.microsoft.com/office/powerpoint/2010/main" val="32059365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322522" y="200214"/>
            <a:ext cx="9144000" cy="628945"/>
          </a:xfrm>
        </p:spPr>
        <p:txBody>
          <a:bodyPr>
            <a:normAutofit fontScale="90000"/>
          </a:bodyPr>
          <a:lstStyle/>
          <a:p>
            <a:pPr algn="l"/>
            <a:r>
              <a:rPr lang="sl-SI" sz="4000" dirty="0" smtClean="0">
                <a:solidFill>
                  <a:schemeClr val="bg1"/>
                </a:solidFill>
              </a:rPr>
              <a:t>Pregled stanja izvajanja PO8 (trg dela)</a:t>
            </a:r>
            <a:endParaRPr lang="sl-SI" sz="4000" dirty="0">
              <a:solidFill>
                <a:schemeClr val="bg1"/>
              </a:solidFill>
            </a:endParaRPr>
          </a:p>
        </p:txBody>
      </p:sp>
      <p:sp>
        <p:nvSpPr>
          <p:cNvPr id="3" name="Podnaslov 2"/>
          <p:cNvSpPr>
            <a:spLocks noGrp="1"/>
          </p:cNvSpPr>
          <p:nvPr>
            <p:ph type="subTitle" idx="1"/>
          </p:nvPr>
        </p:nvSpPr>
        <p:spPr>
          <a:xfrm>
            <a:off x="375385" y="3055531"/>
            <a:ext cx="11280809" cy="3963692"/>
          </a:xfrm>
        </p:spPr>
        <p:txBody>
          <a:bodyPr>
            <a:normAutofit/>
          </a:bodyPr>
          <a:lstStyle/>
          <a:p>
            <a:pPr algn="just"/>
            <a:r>
              <a:rPr lang="sl-SI" sz="1600" dirty="0">
                <a:solidFill>
                  <a:schemeClr val="bg1"/>
                </a:solidFill>
              </a:rPr>
              <a:t>V okviru prednostne osi 8 je bilo v celotnem obdobju izvajanja OP EKP-ja potrjenih 60 odločitev o </a:t>
            </a:r>
            <a:r>
              <a:rPr lang="sl-SI" sz="1600" dirty="0" smtClean="0">
                <a:solidFill>
                  <a:schemeClr val="bg1"/>
                </a:solidFill>
              </a:rPr>
              <a:t>podpori, </a:t>
            </a:r>
            <a:r>
              <a:rPr lang="sl-SI" sz="1600" dirty="0">
                <a:solidFill>
                  <a:schemeClr val="bg1"/>
                </a:solidFill>
              </a:rPr>
              <a:t>od tega v letu 2020 4 nove odločitve v skupni vrednosti 100,2 mio EUR, od tega dva ukrepa namenjena zmanjševanju posledic epidemije COVID-19 ("</a:t>
            </a:r>
            <a:r>
              <a:rPr lang="sl-SI" sz="1600" u="sng" dirty="0">
                <a:solidFill>
                  <a:schemeClr val="bg1"/>
                </a:solidFill>
              </a:rPr>
              <a:t>Krajši delovni čas</a:t>
            </a:r>
            <a:r>
              <a:rPr lang="sl-SI" sz="1600" dirty="0">
                <a:solidFill>
                  <a:schemeClr val="bg1"/>
                </a:solidFill>
              </a:rPr>
              <a:t>" in "</a:t>
            </a:r>
            <a:r>
              <a:rPr lang="sl-SI" sz="1600" u="sng" dirty="0">
                <a:solidFill>
                  <a:schemeClr val="bg1"/>
                </a:solidFill>
              </a:rPr>
              <a:t>Začasno denarno nadomestilo</a:t>
            </a:r>
            <a:r>
              <a:rPr lang="sl-SI" sz="1600" dirty="0">
                <a:solidFill>
                  <a:schemeClr val="bg1"/>
                </a:solidFill>
              </a:rPr>
              <a:t>"). Razlog za preseganje razpoložljivih sredstev je potrditev NPO COVID-19 - Delno subvencioniranje skrajšanja polnega delovnega </a:t>
            </a:r>
            <a:r>
              <a:rPr lang="sl-SI" sz="1600" dirty="0" smtClean="0">
                <a:solidFill>
                  <a:schemeClr val="bg1"/>
                </a:solidFill>
              </a:rPr>
              <a:t>časa. </a:t>
            </a:r>
            <a:endParaRPr lang="sl-SI" sz="1600" dirty="0">
              <a:solidFill>
                <a:schemeClr val="bg1"/>
              </a:solidFill>
            </a:endParaRPr>
          </a:p>
          <a:p>
            <a:pPr algn="just"/>
            <a:r>
              <a:rPr lang="sl-SI" sz="1600" dirty="0">
                <a:solidFill>
                  <a:schemeClr val="bg1"/>
                </a:solidFill>
              </a:rPr>
              <a:t>Skupaj je bilo tako potrjenih 30 javnih razpisov, 19 neposrednih potrditev operacij za programe in 11 neposrednih potrditev operacij za projekte. </a:t>
            </a:r>
          </a:p>
          <a:p>
            <a:pPr algn="just"/>
            <a:r>
              <a:rPr lang="sl-SI" sz="1600" dirty="0">
                <a:solidFill>
                  <a:schemeClr val="bg1"/>
                </a:solidFill>
              </a:rPr>
              <a:t>Leta 2020 je na izvedbo operacij in programov na PO 8 </a:t>
            </a:r>
            <a:r>
              <a:rPr lang="sl-SI" sz="1600" u="sng" dirty="0">
                <a:solidFill>
                  <a:schemeClr val="bg1"/>
                </a:solidFill>
              </a:rPr>
              <a:t>bistveno vplivala epidemija </a:t>
            </a:r>
            <a:r>
              <a:rPr lang="sl-SI" sz="1600" u="sng" dirty="0" smtClean="0">
                <a:solidFill>
                  <a:schemeClr val="bg1"/>
                </a:solidFill>
              </a:rPr>
              <a:t>COVID-19</a:t>
            </a:r>
            <a:r>
              <a:rPr lang="sl-SI" sz="1600" dirty="0" smtClean="0">
                <a:solidFill>
                  <a:schemeClr val="bg1"/>
                </a:solidFill>
              </a:rPr>
              <a:t>. Sledile so </a:t>
            </a:r>
            <a:r>
              <a:rPr lang="sl-SI" sz="1600" dirty="0">
                <a:solidFill>
                  <a:schemeClr val="bg1"/>
                </a:solidFill>
              </a:rPr>
              <a:t>prilagoditve programov ter ob preklicu epidemije ponovno izvajanje oz. izvajanje v prilagojeni </a:t>
            </a:r>
            <a:r>
              <a:rPr lang="sl-SI" sz="1600" dirty="0" smtClean="0">
                <a:solidFill>
                  <a:schemeClr val="bg1"/>
                </a:solidFill>
              </a:rPr>
              <a:t>obliki (terminski </a:t>
            </a:r>
            <a:r>
              <a:rPr lang="sl-SI" sz="1600" dirty="0">
                <a:solidFill>
                  <a:schemeClr val="bg1"/>
                </a:solidFill>
              </a:rPr>
              <a:t>načrti, vrste stroškov in način </a:t>
            </a:r>
            <a:r>
              <a:rPr lang="sl-SI" sz="1600" dirty="0" smtClean="0">
                <a:solidFill>
                  <a:schemeClr val="bg1"/>
                </a:solidFill>
              </a:rPr>
              <a:t>izvedbe). </a:t>
            </a:r>
            <a:r>
              <a:rPr lang="sl-SI" sz="1600" dirty="0">
                <a:solidFill>
                  <a:schemeClr val="bg1"/>
                </a:solidFill>
              </a:rPr>
              <a:t>Je pa navedeno kljub ukrepom rezultiralo v nižjem številu predvidenih vključitev v operacije in programe, posledično zato nižji realizaciji, upočasnjeni izvedbi, prilagoditvi ali prekinitvi planiranih aktivnosti, hkrati pa povečani potrebi po storitvah svetovanja zaradi povečanja brezposelnosti vseh ciljnih skupin, še posebej mladih. Določena izobraževanja, v kolikor niso mogla biti prenesena v spletno okolje, so bila prekinjena, zaposlitve pa odložene. </a:t>
            </a:r>
          </a:p>
        </p:txBody>
      </p:sp>
      <p:graphicFrame>
        <p:nvGraphicFramePr>
          <p:cNvPr id="4" name="Tabela 3"/>
          <p:cNvGraphicFramePr>
            <a:graphicFrameLocks noGrp="1"/>
          </p:cNvGraphicFramePr>
          <p:nvPr>
            <p:extLst>
              <p:ext uri="{D42A27DB-BD31-4B8C-83A1-F6EECF244321}">
                <p14:modId xmlns:p14="http://schemas.microsoft.com/office/powerpoint/2010/main" val="4242375134"/>
              </p:ext>
            </p:extLst>
          </p:nvPr>
        </p:nvGraphicFramePr>
        <p:xfrm>
          <a:off x="757987" y="1350842"/>
          <a:ext cx="10515604" cy="1183006"/>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1392683981"/>
                    </a:ext>
                  </a:extLst>
                </a:gridCol>
                <a:gridCol w="955964">
                  <a:extLst>
                    <a:ext uri="{9D8B030D-6E8A-4147-A177-3AD203B41FA5}">
                      <a16:colId xmlns:a16="http://schemas.microsoft.com/office/drawing/2014/main" val="1748732619"/>
                    </a:ext>
                  </a:extLst>
                </a:gridCol>
                <a:gridCol w="955964">
                  <a:extLst>
                    <a:ext uri="{9D8B030D-6E8A-4147-A177-3AD203B41FA5}">
                      <a16:colId xmlns:a16="http://schemas.microsoft.com/office/drawing/2014/main" val="2295625051"/>
                    </a:ext>
                  </a:extLst>
                </a:gridCol>
                <a:gridCol w="955964">
                  <a:extLst>
                    <a:ext uri="{9D8B030D-6E8A-4147-A177-3AD203B41FA5}">
                      <a16:colId xmlns:a16="http://schemas.microsoft.com/office/drawing/2014/main" val="269213201"/>
                    </a:ext>
                  </a:extLst>
                </a:gridCol>
                <a:gridCol w="955964">
                  <a:extLst>
                    <a:ext uri="{9D8B030D-6E8A-4147-A177-3AD203B41FA5}">
                      <a16:colId xmlns:a16="http://schemas.microsoft.com/office/drawing/2014/main" val="3749739471"/>
                    </a:ext>
                  </a:extLst>
                </a:gridCol>
                <a:gridCol w="955964">
                  <a:extLst>
                    <a:ext uri="{9D8B030D-6E8A-4147-A177-3AD203B41FA5}">
                      <a16:colId xmlns:a16="http://schemas.microsoft.com/office/drawing/2014/main" val="408273195"/>
                    </a:ext>
                  </a:extLst>
                </a:gridCol>
                <a:gridCol w="955964">
                  <a:extLst>
                    <a:ext uri="{9D8B030D-6E8A-4147-A177-3AD203B41FA5}">
                      <a16:colId xmlns:a16="http://schemas.microsoft.com/office/drawing/2014/main" val="2124368492"/>
                    </a:ext>
                  </a:extLst>
                </a:gridCol>
                <a:gridCol w="955964">
                  <a:extLst>
                    <a:ext uri="{9D8B030D-6E8A-4147-A177-3AD203B41FA5}">
                      <a16:colId xmlns:a16="http://schemas.microsoft.com/office/drawing/2014/main" val="1895835969"/>
                    </a:ext>
                  </a:extLst>
                </a:gridCol>
                <a:gridCol w="955964">
                  <a:extLst>
                    <a:ext uri="{9D8B030D-6E8A-4147-A177-3AD203B41FA5}">
                      <a16:colId xmlns:a16="http://schemas.microsoft.com/office/drawing/2014/main" val="499808531"/>
                    </a:ext>
                  </a:extLst>
                </a:gridCol>
                <a:gridCol w="955964">
                  <a:extLst>
                    <a:ext uri="{9D8B030D-6E8A-4147-A177-3AD203B41FA5}">
                      <a16:colId xmlns:a16="http://schemas.microsoft.com/office/drawing/2014/main" val="887741112"/>
                    </a:ext>
                  </a:extLst>
                </a:gridCol>
                <a:gridCol w="955964">
                  <a:extLst>
                    <a:ext uri="{9D8B030D-6E8A-4147-A177-3AD203B41FA5}">
                      <a16:colId xmlns:a16="http://schemas.microsoft.com/office/drawing/2014/main" val="2732692887"/>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111783224"/>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a:effectLst/>
                        </a:rPr>
                        <a:t>Odločitve o podpori**</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Potrjene operacije***</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917220997"/>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244508522"/>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8/2*100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597151891"/>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503466337"/>
                  </a:ext>
                </a:extLst>
              </a:tr>
              <a:tr h="161319">
                <a:tc>
                  <a:txBody>
                    <a:bodyPr/>
                    <a:lstStyle/>
                    <a:p>
                      <a:pPr algn="l" fontAlgn="ctr"/>
                      <a:r>
                        <a:rPr lang="sl-SI" sz="900" u="none" strike="noStrike">
                          <a:effectLst/>
                        </a:rPr>
                        <a:t>PO8 - Trg dela</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290.970.269</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351.956.016</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121%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334.125.895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115%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206.532.584</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71%</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152.444.976</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52%</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1686322484"/>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4004225756"/>
                  </a:ext>
                </a:extLst>
              </a:tr>
            </a:tbl>
          </a:graphicData>
        </a:graphic>
      </p:graphicFrame>
    </p:spTree>
    <p:extLst>
      <p:ext uri="{BB962C8B-B14F-4D97-AF65-F5344CB8AC3E}">
        <p14:creationId xmlns:p14="http://schemas.microsoft.com/office/powerpoint/2010/main" val="7113626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616017" y="200214"/>
            <a:ext cx="11049801" cy="628945"/>
          </a:xfrm>
        </p:spPr>
        <p:txBody>
          <a:bodyPr>
            <a:normAutofit fontScale="90000"/>
          </a:bodyPr>
          <a:lstStyle/>
          <a:p>
            <a:pPr algn="l"/>
            <a:r>
              <a:rPr lang="sl-SI" sz="4000" dirty="0" smtClean="0">
                <a:solidFill>
                  <a:schemeClr val="bg1"/>
                </a:solidFill>
              </a:rPr>
              <a:t>Pregled stanja izvajanja PO9 (socialna vključenost, CLLD)</a:t>
            </a:r>
            <a:endParaRPr lang="sl-SI" sz="4000" dirty="0">
              <a:solidFill>
                <a:schemeClr val="bg1"/>
              </a:solidFill>
            </a:endParaRPr>
          </a:p>
        </p:txBody>
      </p:sp>
      <p:sp>
        <p:nvSpPr>
          <p:cNvPr id="3" name="Podnaslov 2"/>
          <p:cNvSpPr>
            <a:spLocks noGrp="1"/>
          </p:cNvSpPr>
          <p:nvPr>
            <p:ph type="subTitle" idx="1"/>
          </p:nvPr>
        </p:nvSpPr>
        <p:spPr>
          <a:xfrm>
            <a:off x="384868" y="3029978"/>
            <a:ext cx="11230327" cy="3573379"/>
          </a:xfrm>
        </p:spPr>
        <p:txBody>
          <a:bodyPr>
            <a:normAutofit/>
          </a:bodyPr>
          <a:lstStyle/>
          <a:p>
            <a:pPr marL="342900" indent="-342900" algn="just">
              <a:buFontTx/>
              <a:buChar char="-"/>
            </a:pPr>
            <a:r>
              <a:rPr lang="sl-SI" sz="1600" dirty="0" smtClean="0">
                <a:solidFill>
                  <a:schemeClr val="bg1"/>
                </a:solidFill>
              </a:rPr>
              <a:t>V </a:t>
            </a:r>
            <a:r>
              <a:rPr lang="sl-SI" sz="1600" dirty="0">
                <a:solidFill>
                  <a:schemeClr val="bg1"/>
                </a:solidFill>
              </a:rPr>
              <a:t>okviru PN 9a je bil v letu 2020 velik napredek narejen na področju </a:t>
            </a:r>
            <a:r>
              <a:rPr lang="sl-SI" sz="1600" dirty="0" err="1">
                <a:solidFill>
                  <a:schemeClr val="bg1"/>
                </a:solidFill>
              </a:rPr>
              <a:t>deinstitucionalizacije</a:t>
            </a:r>
            <a:r>
              <a:rPr lang="sl-SI" sz="1600" dirty="0">
                <a:solidFill>
                  <a:schemeClr val="bg1"/>
                </a:solidFill>
              </a:rPr>
              <a:t>, kjer je bilo potrjenih 6 projektov v skupni vrednosti 20,5 mio EUR ESRR, ter objavljen javni razpis s področja izvajanja dnevnih oblik varstva oz. začasnih namestitev za starejše v vrednosti 17 mio EUR ESRR. </a:t>
            </a:r>
            <a:r>
              <a:rPr lang="sl-SI" sz="1600" dirty="0" smtClean="0">
                <a:solidFill>
                  <a:schemeClr val="bg1"/>
                </a:solidFill>
              </a:rPr>
              <a:t>Zaključila </a:t>
            </a:r>
            <a:r>
              <a:rPr lang="sl-SI" sz="1600" dirty="0">
                <a:solidFill>
                  <a:schemeClr val="bg1"/>
                </a:solidFill>
              </a:rPr>
              <a:t>so se dela na projektih preventivnih centrov. </a:t>
            </a:r>
            <a:endParaRPr lang="sl-SI" sz="1600" dirty="0" smtClean="0">
              <a:solidFill>
                <a:schemeClr val="bg1"/>
              </a:solidFill>
            </a:endParaRPr>
          </a:p>
          <a:p>
            <a:pPr marL="342900" indent="-342900" algn="just">
              <a:buFontTx/>
              <a:buChar char="-"/>
            </a:pPr>
            <a:r>
              <a:rPr lang="sl-SI" sz="1600" dirty="0" smtClean="0">
                <a:solidFill>
                  <a:schemeClr val="bg1"/>
                </a:solidFill>
              </a:rPr>
              <a:t>V </a:t>
            </a:r>
            <a:r>
              <a:rPr lang="sl-SI" sz="1600" dirty="0">
                <a:solidFill>
                  <a:schemeClr val="bg1"/>
                </a:solidFill>
              </a:rPr>
              <a:t>okviru PN 9i in 9iv in 9v (ESS) se je nadaljevalo izvajanje potrjenih operacij, aktivnosti pa so bile okrnjene, prilagojene ali začasno zaustavljene zaradi epidemije. Potrdil se je NPO za nakup medicinske in osebne varovalne opreme zaradi COVID, in NPO za ukrepe za pomoč ranljivim skupinam ter 2 JR kot posledica reakcije na izbruh epidemije. Razvoj in nadgradnja preventivnih programov se je zaključil. Potekale so dejavnosti 15 večgeneracijskih centrov. Projekti dolgotrajne oskrbe na MZ so se zaključevali, na MDDSZ pa je </a:t>
            </a:r>
            <a:r>
              <a:rPr lang="sl-SI" sz="1600" dirty="0" smtClean="0">
                <a:solidFill>
                  <a:schemeClr val="bg1"/>
                </a:solidFill>
              </a:rPr>
              <a:t>potekala vzpostavitev Podlaga </a:t>
            </a:r>
            <a:r>
              <a:rPr lang="sl-SI" sz="1600" dirty="0">
                <a:solidFill>
                  <a:schemeClr val="bg1"/>
                </a:solidFill>
              </a:rPr>
              <a:t>za proces </a:t>
            </a:r>
            <a:r>
              <a:rPr lang="sl-SI" sz="1600" dirty="0" err="1">
                <a:solidFill>
                  <a:schemeClr val="bg1"/>
                </a:solidFill>
              </a:rPr>
              <a:t>deinstitucionalizacije</a:t>
            </a:r>
            <a:r>
              <a:rPr lang="sl-SI" sz="1600" dirty="0">
                <a:solidFill>
                  <a:schemeClr val="bg1"/>
                </a:solidFill>
              </a:rPr>
              <a:t> in s procesom tudi pilotno začel. </a:t>
            </a:r>
            <a:endParaRPr lang="sl-SI" sz="1600" dirty="0" smtClean="0">
              <a:solidFill>
                <a:schemeClr val="bg1"/>
              </a:solidFill>
            </a:endParaRPr>
          </a:p>
          <a:p>
            <a:pPr marL="342900" indent="-342900" algn="just">
              <a:buFontTx/>
              <a:buChar char="-"/>
            </a:pPr>
            <a:r>
              <a:rPr lang="sl-SI" sz="1600" dirty="0" smtClean="0">
                <a:solidFill>
                  <a:schemeClr val="bg1"/>
                </a:solidFill>
              </a:rPr>
              <a:t>Na </a:t>
            </a:r>
            <a:r>
              <a:rPr lang="sl-SI" sz="1600" dirty="0">
                <a:solidFill>
                  <a:schemeClr val="bg1"/>
                </a:solidFill>
              </a:rPr>
              <a:t>PN </a:t>
            </a:r>
            <a:r>
              <a:rPr lang="sl-SI" sz="1600" dirty="0" smtClean="0">
                <a:solidFill>
                  <a:schemeClr val="bg1"/>
                </a:solidFill>
              </a:rPr>
              <a:t>9v CLLD </a:t>
            </a:r>
            <a:r>
              <a:rPr lang="sl-SI" sz="1600" dirty="0">
                <a:solidFill>
                  <a:schemeClr val="bg1"/>
                </a:solidFill>
              </a:rPr>
              <a:t>se nekateri projekti že zaključujejo, ponekod je bilo potrebno podaljšanje in prilagajanje izvajanja. </a:t>
            </a:r>
          </a:p>
        </p:txBody>
      </p:sp>
      <p:graphicFrame>
        <p:nvGraphicFramePr>
          <p:cNvPr id="4" name="Tabela 3"/>
          <p:cNvGraphicFramePr>
            <a:graphicFrameLocks noGrp="1"/>
          </p:cNvGraphicFramePr>
          <p:nvPr>
            <p:extLst>
              <p:ext uri="{D42A27DB-BD31-4B8C-83A1-F6EECF244321}">
                <p14:modId xmlns:p14="http://schemas.microsoft.com/office/powerpoint/2010/main" val="1337339494"/>
              </p:ext>
            </p:extLst>
          </p:nvPr>
        </p:nvGraphicFramePr>
        <p:xfrm>
          <a:off x="616017" y="1296003"/>
          <a:ext cx="10515604" cy="1317438"/>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1417790229"/>
                    </a:ext>
                  </a:extLst>
                </a:gridCol>
                <a:gridCol w="955964">
                  <a:extLst>
                    <a:ext uri="{9D8B030D-6E8A-4147-A177-3AD203B41FA5}">
                      <a16:colId xmlns:a16="http://schemas.microsoft.com/office/drawing/2014/main" val="3727495108"/>
                    </a:ext>
                  </a:extLst>
                </a:gridCol>
                <a:gridCol w="955964">
                  <a:extLst>
                    <a:ext uri="{9D8B030D-6E8A-4147-A177-3AD203B41FA5}">
                      <a16:colId xmlns:a16="http://schemas.microsoft.com/office/drawing/2014/main" val="1236834006"/>
                    </a:ext>
                  </a:extLst>
                </a:gridCol>
                <a:gridCol w="955964">
                  <a:extLst>
                    <a:ext uri="{9D8B030D-6E8A-4147-A177-3AD203B41FA5}">
                      <a16:colId xmlns:a16="http://schemas.microsoft.com/office/drawing/2014/main" val="3187641944"/>
                    </a:ext>
                  </a:extLst>
                </a:gridCol>
                <a:gridCol w="955964">
                  <a:extLst>
                    <a:ext uri="{9D8B030D-6E8A-4147-A177-3AD203B41FA5}">
                      <a16:colId xmlns:a16="http://schemas.microsoft.com/office/drawing/2014/main" val="3717173853"/>
                    </a:ext>
                  </a:extLst>
                </a:gridCol>
                <a:gridCol w="955964">
                  <a:extLst>
                    <a:ext uri="{9D8B030D-6E8A-4147-A177-3AD203B41FA5}">
                      <a16:colId xmlns:a16="http://schemas.microsoft.com/office/drawing/2014/main" val="138069901"/>
                    </a:ext>
                  </a:extLst>
                </a:gridCol>
                <a:gridCol w="955964">
                  <a:extLst>
                    <a:ext uri="{9D8B030D-6E8A-4147-A177-3AD203B41FA5}">
                      <a16:colId xmlns:a16="http://schemas.microsoft.com/office/drawing/2014/main" val="3756169561"/>
                    </a:ext>
                  </a:extLst>
                </a:gridCol>
                <a:gridCol w="955964">
                  <a:extLst>
                    <a:ext uri="{9D8B030D-6E8A-4147-A177-3AD203B41FA5}">
                      <a16:colId xmlns:a16="http://schemas.microsoft.com/office/drawing/2014/main" val="3554418731"/>
                    </a:ext>
                  </a:extLst>
                </a:gridCol>
                <a:gridCol w="955964">
                  <a:extLst>
                    <a:ext uri="{9D8B030D-6E8A-4147-A177-3AD203B41FA5}">
                      <a16:colId xmlns:a16="http://schemas.microsoft.com/office/drawing/2014/main" val="3624635820"/>
                    </a:ext>
                  </a:extLst>
                </a:gridCol>
                <a:gridCol w="955964">
                  <a:extLst>
                    <a:ext uri="{9D8B030D-6E8A-4147-A177-3AD203B41FA5}">
                      <a16:colId xmlns:a16="http://schemas.microsoft.com/office/drawing/2014/main" val="2232890575"/>
                    </a:ext>
                  </a:extLst>
                </a:gridCol>
                <a:gridCol w="955964">
                  <a:extLst>
                    <a:ext uri="{9D8B030D-6E8A-4147-A177-3AD203B41FA5}">
                      <a16:colId xmlns:a16="http://schemas.microsoft.com/office/drawing/2014/main" val="3269145523"/>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D</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128875260"/>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a:effectLst/>
                        </a:rPr>
                        <a:t>Odločitve o podpori**</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Potrjene operacije***</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Izplačila iz državnega proračuna****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Certificirani izdatki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1678908349"/>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dirty="0">
                          <a:effectLst/>
                        </a:rPr>
                        <a:t>EUR</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576778587"/>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8/2*100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345357882"/>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091119378"/>
                  </a:ext>
                </a:extLst>
              </a:tr>
              <a:tr h="295751">
                <a:tc>
                  <a:txBody>
                    <a:bodyPr/>
                    <a:lstStyle/>
                    <a:p>
                      <a:pPr algn="l" fontAlgn="ctr"/>
                      <a:r>
                        <a:rPr lang="sl-SI" sz="900" u="none" strike="noStrike">
                          <a:effectLst/>
                        </a:rPr>
                        <a:t>PO9 - Socialna vključenost</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230.575.691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277.516.798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120%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210.840.492</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107.457.545</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47%</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87.455.866</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38%</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2498453080"/>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141303269"/>
                  </a:ext>
                </a:extLst>
              </a:tr>
            </a:tbl>
          </a:graphicData>
        </a:graphic>
      </p:graphicFrame>
    </p:spTree>
    <p:extLst>
      <p:ext uri="{BB962C8B-B14F-4D97-AF65-F5344CB8AC3E}">
        <p14:creationId xmlns:p14="http://schemas.microsoft.com/office/powerpoint/2010/main" val="39439501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404261" y="200214"/>
            <a:ext cx="10062261" cy="628945"/>
          </a:xfrm>
        </p:spPr>
        <p:txBody>
          <a:bodyPr>
            <a:normAutofit fontScale="90000"/>
          </a:bodyPr>
          <a:lstStyle/>
          <a:p>
            <a:pPr algn="l"/>
            <a:r>
              <a:rPr lang="sl-SI" sz="4000" dirty="0" smtClean="0">
                <a:solidFill>
                  <a:schemeClr val="bg1"/>
                </a:solidFill>
              </a:rPr>
              <a:t>Pregled stanja izvajanja P10 (izobraževanje, veščine)</a:t>
            </a:r>
            <a:endParaRPr lang="sl-SI" sz="4000" dirty="0">
              <a:solidFill>
                <a:schemeClr val="bg1"/>
              </a:solidFill>
            </a:endParaRPr>
          </a:p>
        </p:txBody>
      </p:sp>
      <p:sp>
        <p:nvSpPr>
          <p:cNvPr id="3" name="Podnaslov 2"/>
          <p:cNvSpPr>
            <a:spLocks noGrp="1"/>
          </p:cNvSpPr>
          <p:nvPr>
            <p:ph type="subTitle" idx="1"/>
          </p:nvPr>
        </p:nvSpPr>
        <p:spPr>
          <a:xfrm>
            <a:off x="572880" y="2941856"/>
            <a:ext cx="11231437" cy="3963692"/>
          </a:xfrm>
        </p:spPr>
        <p:txBody>
          <a:bodyPr>
            <a:normAutofit/>
          </a:bodyPr>
          <a:lstStyle/>
          <a:p>
            <a:pPr marL="342900" indent="-342900" algn="just">
              <a:buFontTx/>
              <a:buChar char="-"/>
            </a:pPr>
            <a:r>
              <a:rPr lang="sl-SI" sz="1600" dirty="0" smtClean="0">
                <a:solidFill>
                  <a:schemeClr val="bg1"/>
                </a:solidFill>
              </a:rPr>
              <a:t>Na </a:t>
            </a:r>
            <a:r>
              <a:rPr lang="sl-SI" sz="1600" dirty="0">
                <a:solidFill>
                  <a:schemeClr val="bg1"/>
                </a:solidFill>
              </a:rPr>
              <a:t>PN 10a se je zaključil Program nadaljnje vzpostavitve IKT infrastrukture v vzgoji in izobraževanju. Kot posledica COVID-19 je bil potrjen še program »COVID-19 – Dodatna podporna IKT infrastruktura«, ki se je prav tako zaključil v letu 2020. Aktivnosti so potekale predvsem na področjih: zagotavljanja pomoči uporabnikom pri uporabi e-storitev razvitih v programu in uporabi opreme, ki so jo šole prejele iz projekta COVID-19, skrbi za delovanje e-storitev, brezžičnih omrežij, ki so bila zgrajena v okviru programa, izobraževanja učiteljev. </a:t>
            </a:r>
            <a:endParaRPr lang="sl-SI" sz="1600" dirty="0" smtClean="0">
              <a:solidFill>
                <a:schemeClr val="bg1"/>
              </a:solidFill>
            </a:endParaRPr>
          </a:p>
          <a:p>
            <a:pPr marL="342900" indent="-342900" algn="just">
              <a:buFontTx/>
              <a:buChar char="-"/>
            </a:pPr>
            <a:r>
              <a:rPr lang="sl-SI" sz="1600" dirty="0" smtClean="0">
                <a:solidFill>
                  <a:schemeClr val="bg1"/>
                </a:solidFill>
              </a:rPr>
              <a:t>Na </a:t>
            </a:r>
            <a:r>
              <a:rPr lang="sl-SI" sz="1600" dirty="0">
                <a:solidFill>
                  <a:schemeClr val="bg1"/>
                </a:solidFill>
              </a:rPr>
              <a:t>PN 10iii na področju izboljšanja kompetenc manj vključenih v vseživljenjsko učenje ter izboljšanje kompetenc zaposlenih za zmanjšane neskladij med usposobljenostjo in potrebami trga dela je potekalo tekoče izvajanje že potrjenih vsebin ter se na novo dodelilo sredstva za Javni razpis za izpopolnjevanje strokovnih delavcev v višjem strokovnem izobraževanju in izobraževalcev v neformalnih izobraževalnih programih za odrasle od 2020 do 2022 v višini 1,15 mio evrov. Na področju spodbujanja prožnih oblik učenja ter podpori kakovostni karierni orientaciji za šolajočo se mladino na vseh ravneh izobraževalnega sistema je potekalo nadaljevanje že potrjenih vsebin ter bilo izdanih 7 NPO za Mobilnost študentov iz socialno šibkejših okolij v višini 155.680 evrov. Zaradi Covid-19 so določena usposabljanja, izobraževanja in delo prešla na daljavo. PN 10iv se je v letu 2020 tekoče izvajala naprej. </a:t>
            </a:r>
          </a:p>
        </p:txBody>
      </p:sp>
      <p:graphicFrame>
        <p:nvGraphicFramePr>
          <p:cNvPr id="4" name="Tabela 3"/>
          <p:cNvGraphicFramePr>
            <a:graphicFrameLocks noGrp="1"/>
          </p:cNvGraphicFramePr>
          <p:nvPr>
            <p:extLst>
              <p:ext uri="{D42A27DB-BD31-4B8C-83A1-F6EECF244321}">
                <p14:modId xmlns:p14="http://schemas.microsoft.com/office/powerpoint/2010/main" val="52875105"/>
              </p:ext>
            </p:extLst>
          </p:nvPr>
        </p:nvGraphicFramePr>
        <p:xfrm>
          <a:off x="930797" y="1178240"/>
          <a:ext cx="10515604" cy="1460833"/>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1356708413"/>
                    </a:ext>
                  </a:extLst>
                </a:gridCol>
                <a:gridCol w="955964">
                  <a:extLst>
                    <a:ext uri="{9D8B030D-6E8A-4147-A177-3AD203B41FA5}">
                      <a16:colId xmlns:a16="http://schemas.microsoft.com/office/drawing/2014/main" val="4289845344"/>
                    </a:ext>
                  </a:extLst>
                </a:gridCol>
                <a:gridCol w="955964">
                  <a:extLst>
                    <a:ext uri="{9D8B030D-6E8A-4147-A177-3AD203B41FA5}">
                      <a16:colId xmlns:a16="http://schemas.microsoft.com/office/drawing/2014/main" val="89068824"/>
                    </a:ext>
                  </a:extLst>
                </a:gridCol>
                <a:gridCol w="955964">
                  <a:extLst>
                    <a:ext uri="{9D8B030D-6E8A-4147-A177-3AD203B41FA5}">
                      <a16:colId xmlns:a16="http://schemas.microsoft.com/office/drawing/2014/main" val="2656082098"/>
                    </a:ext>
                  </a:extLst>
                </a:gridCol>
                <a:gridCol w="955964">
                  <a:extLst>
                    <a:ext uri="{9D8B030D-6E8A-4147-A177-3AD203B41FA5}">
                      <a16:colId xmlns:a16="http://schemas.microsoft.com/office/drawing/2014/main" val="50210478"/>
                    </a:ext>
                  </a:extLst>
                </a:gridCol>
                <a:gridCol w="955964">
                  <a:extLst>
                    <a:ext uri="{9D8B030D-6E8A-4147-A177-3AD203B41FA5}">
                      <a16:colId xmlns:a16="http://schemas.microsoft.com/office/drawing/2014/main" val="3320013060"/>
                    </a:ext>
                  </a:extLst>
                </a:gridCol>
                <a:gridCol w="955964">
                  <a:extLst>
                    <a:ext uri="{9D8B030D-6E8A-4147-A177-3AD203B41FA5}">
                      <a16:colId xmlns:a16="http://schemas.microsoft.com/office/drawing/2014/main" val="574041119"/>
                    </a:ext>
                  </a:extLst>
                </a:gridCol>
                <a:gridCol w="955964">
                  <a:extLst>
                    <a:ext uri="{9D8B030D-6E8A-4147-A177-3AD203B41FA5}">
                      <a16:colId xmlns:a16="http://schemas.microsoft.com/office/drawing/2014/main" val="1004390621"/>
                    </a:ext>
                  </a:extLst>
                </a:gridCol>
                <a:gridCol w="955964">
                  <a:extLst>
                    <a:ext uri="{9D8B030D-6E8A-4147-A177-3AD203B41FA5}">
                      <a16:colId xmlns:a16="http://schemas.microsoft.com/office/drawing/2014/main" val="646604905"/>
                    </a:ext>
                  </a:extLst>
                </a:gridCol>
                <a:gridCol w="955964">
                  <a:extLst>
                    <a:ext uri="{9D8B030D-6E8A-4147-A177-3AD203B41FA5}">
                      <a16:colId xmlns:a16="http://schemas.microsoft.com/office/drawing/2014/main" val="3344446047"/>
                    </a:ext>
                  </a:extLst>
                </a:gridCol>
                <a:gridCol w="955964">
                  <a:extLst>
                    <a:ext uri="{9D8B030D-6E8A-4147-A177-3AD203B41FA5}">
                      <a16:colId xmlns:a16="http://schemas.microsoft.com/office/drawing/2014/main" val="2338065555"/>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D</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3988264148"/>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a:effectLst/>
                        </a:rPr>
                        <a:t>Odločitve o podpori**</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Potrjene operacije***</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Izplačila iz državnega proračuna****</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4101676075"/>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494664275"/>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8/2*100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3568199390"/>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2897997420"/>
                  </a:ext>
                </a:extLst>
              </a:tr>
              <a:tr h="439146">
                <a:tc>
                  <a:txBody>
                    <a:bodyPr/>
                    <a:lstStyle/>
                    <a:p>
                      <a:pPr algn="l" fontAlgn="ctr"/>
                      <a:r>
                        <a:rPr lang="sl-SI" sz="900" u="none" strike="noStrike">
                          <a:effectLst/>
                        </a:rPr>
                        <a:t>PO10 - Vseživljenjsko učenje</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232.880.534</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236.668.798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102%</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226.269.943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97%</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161.721.682</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69%</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144.188.672</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62%</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2117429371"/>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670310932"/>
                  </a:ext>
                </a:extLst>
              </a:tr>
            </a:tbl>
          </a:graphicData>
        </a:graphic>
      </p:graphicFrame>
    </p:spTree>
    <p:extLst>
      <p:ext uri="{BB962C8B-B14F-4D97-AF65-F5344CB8AC3E}">
        <p14:creationId xmlns:p14="http://schemas.microsoft.com/office/powerpoint/2010/main" val="817094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322522" y="200214"/>
            <a:ext cx="9144000" cy="628945"/>
          </a:xfrm>
        </p:spPr>
        <p:txBody>
          <a:bodyPr>
            <a:normAutofit fontScale="90000"/>
          </a:bodyPr>
          <a:lstStyle/>
          <a:p>
            <a:pPr algn="l"/>
            <a:r>
              <a:rPr lang="sl-SI" sz="4000" dirty="0" smtClean="0">
                <a:solidFill>
                  <a:schemeClr val="bg1"/>
                </a:solidFill>
              </a:rPr>
              <a:t>Pregled stanja izvajanja P11 –učinkovita JU</a:t>
            </a:r>
            <a:endParaRPr lang="sl-SI" sz="4000" dirty="0">
              <a:solidFill>
                <a:schemeClr val="bg1"/>
              </a:solidFill>
            </a:endParaRPr>
          </a:p>
        </p:txBody>
      </p:sp>
      <p:sp>
        <p:nvSpPr>
          <p:cNvPr id="3" name="Podnaslov 2"/>
          <p:cNvSpPr>
            <a:spLocks noGrp="1"/>
          </p:cNvSpPr>
          <p:nvPr>
            <p:ph type="subTitle" idx="1"/>
          </p:nvPr>
        </p:nvSpPr>
        <p:spPr>
          <a:xfrm>
            <a:off x="413636" y="2894308"/>
            <a:ext cx="11295284" cy="3963692"/>
          </a:xfrm>
        </p:spPr>
        <p:txBody>
          <a:bodyPr>
            <a:normAutofit/>
          </a:bodyPr>
          <a:lstStyle/>
          <a:p>
            <a:pPr marL="342900" indent="-342900" algn="just">
              <a:buFontTx/>
              <a:buChar char="-"/>
            </a:pPr>
            <a:r>
              <a:rPr lang="sl-SI" sz="1600" dirty="0" smtClean="0">
                <a:solidFill>
                  <a:schemeClr val="bg1"/>
                </a:solidFill>
              </a:rPr>
              <a:t>Na </a:t>
            </a:r>
            <a:r>
              <a:rPr lang="sl-SI" sz="1600" dirty="0">
                <a:solidFill>
                  <a:schemeClr val="bg1"/>
                </a:solidFill>
              </a:rPr>
              <a:t>PN 11i se nadaljuje izvajanje 10 neposredno potrjenih operacij, ki krepijo učinkovitost JU in pravosodja. Epidemija COVID-19 je povzročila zamik izvajanja aktivnosti, posledično so se potrjevale spremembe na nekaterih operacijah: e- Arh.si, </a:t>
            </a:r>
            <a:r>
              <a:rPr lang="sl-SI" sz="1600" dirty="0" smtClean="0">
                <a:solidFill>
                  <a:schemeClr val="bg1"/>
                </a:solidFill>
              </a:rPr>
              <a:t>e-Notranja </a:t>
            </a:r>
            <a:r>
              <a:rPr lang="sl-SI" sz="1600" dirty="0">
                <a:solidFill>
                  <a:schemeClr val="bg1"/>
                </a:solidFill>
              </a:rPr>
              <a:t>revizija, Učinkovito upravljanje zaposlenih, Inovativen.si. </a:t>
            </a:r>
            <a:r>
              <a:rPr lang="sl-SI" sz="1600" dirty="0" smtClean="0">
                <a:solidFill>
                  <a:schemeClr val="bg1"/>
                </a:solidFill>
              </a:rPr>
              <a:t>Na </a:t>
            </a:r>
            <a:r>
              <a:rPr lang="sl-SI" sz="1600" dirty="0">
                <a:solidFill>
                  <a:schemeClr val="bg1"/>
                </a:solidFill>
              </a:rPr>
              <a:t>večini operacij so se povečale </a:t>
            </a:r>
            <a:r>
              <a:rPr lang="sl-SI" sz="1600" dirty="0" smtClean="0">
                <a:solidFill>
                  <a:schemeClr val="bg1"/>
                </a:solidFill>
              </a:rPr>
              <a:t>on-line </a:t>
            </a:r>
            <a:r>
              <a:rPr lang="sl-SI" sz="1600" dirty="0">
                <a:solidFill>
                  <a:schemeClr val="bg1"/>
                </a:solidFill>
              </a:rPr>
              <a:t>aktivnosti (usposabljanja, izobraževanja). Operacija </a:t>
            </a:r>
            <a:r>
              <a:rPr lang="sl-SI" sz="1600" dirty="0" smtClean="0">
                <a:solidFill>
                  <a:schemeClr val="bg1"/>
                </a:solidFill>
              </a:rPr>
              <a:t>Učinkovito upravljanje zaposlenih </a:t>
            </a:r>
            <a:r>
              <a:rPr lang="sl-SI" sz="1600" dirty="0">
                <a:solidFill>
                  <a:schemeClr val="bg1"/>
                </a:solidFill>
              </a:rPr>
              <a:t>je v letu 2020 kar 713 udeležencem omogočila usposabljanja s področja kakovosti, javnega naročanja, integritete, spletne dostopnosti in digitalne pismenosti. Na operaciji Uprava 2020 so se pričele uvajati  e-plačilne liste v organe državne uprave </a:t>
            </a:r>
            <a:r>
              <a:rPr lang="sl-SI" sz="1600" dirty="0" smtClean="0">
                <a:solidFill>
                  <a:schemeClr val="bg1"/>
                </a:solidFill>
              </a:rPr>
              <a:t>in </a:t>
            </a:r>
            <a:r>
              <a:rPr lang="sl-SI" sz="1600" dirty="0">
                <a:solidFill>
                  <a:schemeClr val="bg1"/>
                </a:solidFill>
              </a:rPr>
              <a:t>e-poročanja o poškodbah in nesrečah o delu. Izvedene so bile nove evalvacije realiziranih ukrepov za zmanjšanje zakonodajnih bremen za državljane in poslovne subjekte. </a:t>
            </a:r>
            <a:endParaRPr lang="sl-SI" sz="1600" dirty="0" smtClean="0">
              <a:solidFill>
                <a:schemeClr val="bg1"/>
              </a:solidFill>
            </a:endParaRPr>
          </a:p>
          <a:p>
            <a:pPr marL="342900" indent="-342900" algn="just">
              <a:buFontTx/>
              <a:buChar char="-"/>
            </a:pPr>
            <a:r>
              <a:rPr lang="sl-SI" sz="1600" dirty="0" smtClean="0">
                <a:solidFill>
                  <a:schemeClr val="bg1"/>
                </a:solidFill>
              </a:rPr>
              <a:t>Na </a:t>
            </a:r>
            <a:r>
              <a:rPr lang="sl-SI" sz="1600" dirty="0">
                <a:solidFill>
                  <a:schemeClr val="bg1"/>
                </a:solidFill>
              </a:rPr>
              <a:t>operaciji Učinkovito pravosodje se je pripravila tehnična dokumentacija za nadgradnjo Centralne kazenske evidence, za optimizacijo zakonodajnega procesa v pravosodju pa je bilo izvedeno javno naročilo in že podpisana pogodba za razvoj orodja. </a:t>
            </a:r>
            <a:r>
              <a:rPr lang="sl-SI" sz="1600" dirty="0" smtClean="0">
                <a:solidFill>
                  <a:schemeClr val="bg1"/>
                </a:solidFill>
              </a:rPr>
              <a:t>Prav </a:t>
            </a:r>
            <a:r>
              <a:rPr lang="sl-SI" sz="1600" dirty="0">
                <a:solidFill>
                  <a:schemeClr val="bg1"/>
                </a:solidFill>
              </a:rPr>
              <a:t>tako so bila objavljena javna naročila pri drugih upravičencih na operaciji, ki se bodo v glavnini izvedla v letu 2021. </a:t>
            </a:r>
            <a:endParaRPr lang="sl-SI" sz="1600" dirty="0" smtClean="0">
              <a:solidFill>
                <a:schemeClr val="bg1"/>
              </a:solidFill>
            </a:endParaRPr>
          </a:p>
          <a:p>
            <a:pPr marL="342900" indent="-342900" algn="just">
              <a:buFontTx/>
              <a:buChar char="-"/>
            </a:pPr>
            <a:r>
              <a:rPr lang="sl-SI" sz="1600" dirty="0" smtClean="0">
                <a:solidFill>
                  <a:schemeClr val="bg1"/>
                </a:solidFill>
              </a:rPr>
              <a:t>Na </a:t>
            </a:r>
            <a:r>
              <a:rPr lang="sl-SI" sz="1600" dirty="0">
                <a:solidFill>
                  <a:schemeClr val="bg1"/>
                </a:solidFill>
              </a:rPr>
              <a:t>PN 11 ii je MDDSZ konec julija 2020 objavil dodatni JR za socialne partnerje v skupni vrednosti 988.876,00 eurov. JR je namenjen sofinanciranju 2 projektov.  Pogodbi sta že podpisani.  Na JR za sofinanciranje projekta NVO na področju enakih možnosti in diskriminacije se je podaljšalo obdobja izvajanja projektnih aktivnosti zaradi epidemije COVID-19. </a:t>
            </a:r>
          </a:p>
        </p:txBody>
      </p:sp>
      <p:graphicFrame>
        <p:nvGraphicFramePr>
          <p:cNvPr id="4" name="Tabela 3"/>
          <p:cNvGraphicFramePr>
            <a:graphicFrameLocks noGrp="1"/>
          </p:cNvGraphicFramePr>
          <p:nvPr>
            <p:extLst>
              <p:ext uri="{D42A27DB-BD31-4B8C-83A1-F6EECF244321}">
                <p14:modId xmlns:p14="http://schemas.microsoft.com/office/powerpoint/2010/main" val="1885579648"/>
              </p:ext>
            </p:extLst>
          </p:nvPr>
        </p:nvGraphicFramePr>
        <p:xfrm>
          <a:off x="803476" y="1189069"/>
          <a:ext cx="10515604" cy="1460833"/>
        </p:xfrm>
        <a:graphic>
          <a:graphicData uri="http://schemas.openxmlformats.org/drawingml/2006/table">
            <a:tbl>
              <a:tblPr>
                <a:tableStyleId>{5C22544A-7EE6-4342-B048-85BDC9FD1C3A}</a:tableStyleId>
              </a:tblPr>
              <a:tblGrid>
                <a:gridCol w="955964">
                  <a:extLst>
                    <a:ext uri="{9D8B030D-6E8A-4147-A177-3AD203B41FA5}">
                      <a16:colId xmlns:a16="http://schemas.microsoft.com/office/drawing/2014/main" val="6865272"/>
                    </a:ext>
                  </a:extLst>
                </a:gridCol>
                <a:gridCol w="955964">
                  <a:extLst>
                    <a:ext uri="{9D8B030D-6E8A-4147-A177-3AD203B41FA5}">
                      <a16:colId xmlns:a16="http://schemas.microsoft.com/office/drawing/2014/main" val="3979593337"/>
                    </a:ext>
                  </a:extLst>
                </a:gridCol>
                <a:gridCol w="955964">
                  <a:extLst>
                    <a:ext uri="{9D8B030D-6E8A-4147-A177-3AD203B41FA5}">
                      <a16:colId xmlns:a16="http://schemas.microsoft.com/office/drawing/2014/main" val="1869005429"/>
                    </a:ext>
                  </a:extLst>
                </a:gridCol>
                <a:gridCol w="955964">
                  <a:extLst>
                    <a:ext uri="{9D8B030D-6E8A-4147-A177-3AD203B41FA5}">
                      <a16:colId xmlns:a16="http://schemas.microsoft.com/office/drawing/2014/main" val="2647819893"/>
                    </a:ext>
                  </a:extLst>
                </a:gridCol>
                <a:gridCol w="955964">
                  <a:extLst>
                    <a:ext uri="{9D8B030D-6E8A-4147-A177-3AD203B41FA5}">
                      <a16:colId xmlns:a16="http://schemas.microsoft.com/office/drawing/2014/main" val="2754453055"/>
                    </a:ext>
                  </a:extLst>
                </a:gridCol>
                <a:gridCol w="955964">
                  <a:extLst>
                    <a:ext uri="{9D8B030D-6E8A-4147-A177-3AD203B41FA5}">
                      <a16:colId xmlns:a16="http://schemas.microsoft.com/office/drawing/2014/main" val="2223735018"/>
                    </a:ext>
                  </a:extLst>
                </a:gridCol>
                <a:gridCol w="955964">
                  <a:extLst>
                    <a:ext uri="{9D8B030D-6E8A-4147-A177-3AD203B41FA5}">
                      <a16:colId xmlns:a16="http://schemas.microsoft.com/office/drawing/2014/main" val="3617250635"/>
                    </a:ext>
                  </a:extLst>
                </a:gridCol>
                <a:gridCol w="955964">
                  <a:extLst>
                    <a:ext uri="{9D8B030D-6E8A-4147-A177-3AD203B41FA5}">
                      <a16:colId xmlns:a16="http://schemas.microsoft.com/office/drawing/2014/main" val="2489540977"/>
                    </a:ext>
                  </a:extLst>
                </a:gridCol>
                <a:gridCol w="955964">
                  <a:extLst>
                    <a:ext uri="{9D8B030D-6E8A-4147-A177-3AD203B41FA5}">
                      <a16:colId xmlns:a16="http://schemas.microsoft.com/office/drawing/2014/main" val="3596131681"/>
                    </a:ext>
                  </a:extLst>
                </a:gridCol>
                <a:gridCol w="955964">
                  <a:extLst>
                    <a:ext uri="{9D8B030D-6E8A-4147-A177-3AD203B41FA5}">
                      <a16:colId xmlns:a16="http://schemas.microsoft.com/office/drawing/2014/main" val="3625476451"/>
                    </a:ext>
                  </a:extLst>
                </a:gridCol>
                <a:gridCol w="955964">
                  <a:extLst>
                    <a:ext uri="{9D8B030D-6E8A-4147-A177-3AD203B41FA5}">
                      <a16:colId xmlns:a16="http://schemas.microsoft.com/office/drawing/2014/main" val="1989584938"/>
                    </a:ext>
                  </a:extLst>
                </a:gridCol>
              </a:tblGrid>
              <a:tr h="161319">
                <a:tc rowSpan="4">
                  <a:txBody>
                    <a:bodyPr/>
                    <a:lstStyle/>
                    <a:p>
                      <a:pPr algn="l" fontAlgn="ctr"/>
                      <a:r>
                        <a:rPr lang="sl-SI" sz="900" u="none" strike="noStrike" dirty="0">
                          <a:effectLst/>
                        </a:rPr>
                        <a:t>OS</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gridSpan="2">
                  <a:txBody>
                    <a:bodyPr/>
                    <a:lstStyle/>
                    <a:p>
                      <a:pPr algn="l" fontAlgn="ctr"/>
                      <a:r>
                        <a:rPr lang="sl-SI" sz="900" u="none" strike="noStrike" dirty="0">
                          <a:effectLst/>
                        </a:rPr>
                        <a:t>Razpoložljiva sredstva*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hMerge="1">
                  <a:txBody>
                    <a:bodyPr/>
                    <a:lstStyle/>
                    <a:p>
                      <a:endParaRPr lang="sl-SI"/>
                    </a:p>
                  </a:txBody>
                  <a:tcPr/>
                </a:tc>
                <a:tc gridSpan="2">
                  <a:txBody>
                    <a:bodyPr/>
                    <a:lstStyle/>
                    <a:p>
                      <a:pPr algn="l" fontAlgn="ctr"/>
                      <a:r>
                        <a:rPr lang="sl-SI" sz="900" u="none" strike="noStrike" dirty="0">
                          <a:effectLst/>
                        </a:rPr>
                        <a:t>A</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B</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D</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507871434"/>
                  </a:ext>
                </a:extLst>
              </a:tr>
              <a:tr h="215092">
                <a:tc vMerge="1">
                  <a:txBody>
                    <a:bodyPr/>
                    <a:lstStyle/>
                    <a:p>
                      <a:endParaRPr lang="sl-SI"/>
                    </a:p>
                  </a:txBody>
                  <a:tcPr/>
                </a:tc>
                <a:tc gridSpan="2" vMerge="1">
                  <a:txBody>
                    <a:bodyPr/>
                    <a:lstStyle/>
                    <a:p>
                      <a:endParaRPr lang="sl-SI"/>
                    </a:p>
                  </a:txBody>
                  <a:tcPr/>
                </a:tc>
                <a:tc hMerge="1" vMerge="1">
                  <a:txBody>
                    <a:bodyPr/>
                    <a:lstStyle/>
                    <a:p>
                      <a:endParaRPr lang="sl-SI"/>
                    </a:p>
                  </a:txBody>
                  <a:tcPr/>
                </a:tc>
                <a:tc gridSpan="2">
                  <a:txBody>
                    <a:bodyPr/>
                    <a:lstStyle/>
                    <a:p>
                      <a:pPr algn="l" fontAlgn="ctr"/>
                      <a:r>
                        <a:rPr lang="sl-SI" sz="900" u="none" strike="noStrike">
                          <a:effectLst/>
                        </a:rPr>
                        <a:t>Odločitve o podpori**</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Potrjene operacije***</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a:effectLst/>
                        </a:rPr>
                        <a:t>Izplačila iz državnega proračuna****</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tc gridSpan="2">
                  <a:txBody>
                    <a:bodyPr/>
                    <a:lstStyle/>
                    <a:p>
                      <a:pPr algn="l" fontAlgn="ctr"/>
                      <a:r>
                        <a:rPr lang="sl-SI" sz="900" u="none" strike="noStrike" dirty="0">
                          <a:effectLst/>
                        </a:rPr>
                        <a:t>Certificirani izdatki (EU del)*****</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hMerge="1">
                  <a:txBody>
                    <a:bodyPr/>
                    <a:lstStyle/>
                    <a:p>
                      <a:endParaRPr lang="sl-SI"/>
                    </a:p>
                  </a:txBody>
                  <a:tcPr/>
                </a:tc>
                <a:extLst>
                  <a:ext uri="{0D108BD9-81ED-4DB2-BD59-A6C34878D82A}">
                    <a16:rowId xmlns:a16="http://schemas.microsoft.com/office/drawing/2014/main" val="2730653088"/>
                  </a:ext>
                </a:extLst>
              </a:tr>
              <a:tr h="161319">
                <a:tc vMerge="1">
                  <a:txBody>
                    <a:bodyPr/>
                    <a:lstStyle/>
                    <a:p>
                      <a:endParaRPr lang="sl-SI"/>
                    </a:p>
                  </a:txBody>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 del (EUR)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a:effectLst/>
                        </a:rPr>
                        <a:t>% EU del</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rowSpan="2">
                  <a:txBody>
                    <a:bodyPr/>
                    <a:lstStyle/>
                    <a:p>
                      <a:pPr algn="l" fontAlgn="ctr"/>
                      <a:r>
                        <a:rPr lang="sl-SI" sz="900" u="none" strike="noStrike">
                          <a:effectLst/>
                        </a:rPr>
                        <a:t>EUR</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l" fontAlgn="ctr"/>
                      <a:r>
                        <a:rPr lang="sl-SI" sz="900" u="none" strike="noStrike" dirty="0">
                          <a:effectLst/>
                        </a:rPr>
                        <a:t>%</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827215232"/>
                  </a:ext>
                </a:extLst>
              </a:tr>
              <a:tr h="161319">
                <a:tc vMerge="1">
                  <a:txBody>
                    <a:bodyPr/>
                    <a:lstStyle/>
                    <a:p>
                      <a:endParaRPr lang="sl-SI"/>
                    </a:p>
                  </a:txBody>
                  <a:tcPr/>
                </a:tc>
                <a:tc vMerge="1">
                  <a:txBody>
                    <a:bodyPr/>
                    <a:lstStyle/>
                    <a:p>
                      <a:endParaRPr lang="sl-SI"/>
                    </a:p>
                  </a:txBody>
                  <a:tcPr/>
                </a:tc>
                <a:tc vMerge="1">
                  <a:txBody>
                    <a:bodyPr/>
                    <a:lstStyle/>
                    <a:p>
                      <a:endParaRPr lang="sl-SI"/>
                    </a:p>
                  </a:txBody>
                  <a:tcPr/>
                </a:tc>
                <a:tc vMerge="1">
                  <a:txBody>
                    <a:bodyPr/>
                    <a:lstStyle/>
                    <a:p>
                      <a:endParaRPr lang="sl-SI"/>
                    </a:p>
                  </a:txBody>
                  <a:tcPr/>
                </a:tc>
                <a:tc>
                  <a:txBody>
                    <a:bodyPr/>
                    <a:lstStyle/>
                    <a:p>
                      <a:pPr algn="l" fontAlgn="ctr"/>
                      <a:r>
                        <a:rPr lang="sl-SI" sz="900" u="none" strike="noStrike">
                          <a:effectLst/>
                        </a:rPr>
                        <a:t>4/2*100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6/2*100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a:effectLst/>
                        </a:rPr>
                        <a:t>8/2*100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vMerge="1">
                  <a:txBody>
                    <a:bodyPr/>
                    <a:lstStyle/>
                    <a:p>
                      <a:endParaRPr lang="sl-SI"/>
                    </a:p>
                  </a:txBody>
                  <a:tcPr/>
                </a:tc>
                <a:tc>
                  <a:txBody>
                    <a:bodyPr/>
                    <a:lstStyle/>
                    <a:p>
                      <a:pPr algn="l" fontAlgn="ctr"/>
                      <a:r>
                        <a:rPr lang="sl-SI" sz="900" u="none" strike="noStrike" dirty="0">
                          <a:effectLst/>
                        </a:rPr>
                        <a:t>10/2*100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203210436"/>
                  </a:ext>
                </a:extLst>
              </a:tr>
              <a:tr h="161319">
                <a:tc>
                  <a:txBody>
                    <a:bodyPr/>
                    <a:lstStyle/>
                    <a:p>
                      <a:pPr algn="r" fontAlgn="ctr"/>
                      <a:r>
                        <a:rPr lang="sl-SI" sz="900" u="none" strike="noStrike">
                          <a:effectLst/>
                        </a:rPr>
                        <a:t>1</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2</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3</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4</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5</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6</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7</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8</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9</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a:effectLst/>
                        </a:rPr>
                        <a:t>10</a:t>
                      </a:r>
                      <a:endParaRPr lang="sl-SI" sz="900" b="1" i="0" u="none" strike="noStrike">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1303367281"/>
                  </a:ext>
                </a:extLst>
              </a:tr>
              <a:tr h="439146">
                <a:tc>
                  <a:txBody>
                    <a:bodyPr/>
                    <a:lstStyle/>
                    <a:p>
                      <a:pPr algn="l" fontAlgn="ctr"/>
                      <a:r>
                        <a:rPr lang="sl-SI" sz="900" u="none" strike="noStrike">
                          <a:effectLst/>
                        </a:rPr>
                        <a:t>PO11 - Učinkovita javna uprava in NVO</a:t>
                      </a:r>
                      <a:endParaRPr lang="sl-SI" sz="900" b="1"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62.873.980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80%</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63.392.905</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101%</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61.419.283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98%</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33.098.903</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53%</a:t>
                      </a:r>
                      <a:endParaRPr lang="sl-SI" sz="900" b="0" i="0" u="none" strike="noStrike">
                        <a:solidFill>
                          <a:srgbClr val="333333"/>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30.202.333</a:t>
                      </a:r>
                      <a:endParaRPr lang="sl-SI" sz="900" b="0" i="0" u="none" strike="noStrike">
                        <a:solidFill>
                          <a:srgbClr val="000000"/>
                        </a:solidFill>
                        <a:effectLst/>
                        <a:latin typeface="Calibri" panose="020F0502020204030204" pitchFamily="34" charset="0"/>
                      </a:endParaRPr>
                    </a:p>
                  </a:txBody>
                  <a:tcPr marL="8962" marR="8962" marT="8962" marB="0" anchor="ctr"/>
                </a:tc>
                <a:tc>
                  <a:txBody>
                    <a:bodyPr/>
                    <a:lstStyle/>
                    <a:p>
                      <a:pPr algn="r" fontAlgn="ctr"/>
                      <a:r>
                        <a:rPr lang="sl-SI" sz="900" u="none" strike="noStrike">
                          <a:effectLst/>
                        </a:rPr>
                        <a:t>48%</a:t>
                      </a:r>
                      <a:endParaRPr lang="sl-SI" sz="900" b="0" i="0" u="none" strike="noStrike">
                        <a:solidFill>
                          <a:srgbClr val="000000"/>
                        </a:solidFill>
                        <a:effectLst/>
                        <a:latin typeface="Calibri" panose="020F0502020204030204" pitchFamily="34" charset="0"/>
                      </a:endParaRPr>
                    </a:p>
                  </a:txBody>
                  <a:tcPr marL="8962" marR="8962" marT="8962" marB="0" anchor="ctr"/>
                </a:tc>
                <a:extLst>
                  <a:ext uri="{0D108BD9-81ED-4DB2-BD59-A6C34878D82A}">
                    <a16:rowId xmlns:a16="http://schemas.microsoft.com/office/drawing/2014/main" val="3801107881"/>
                  </a:ext>
                </a:extLst>
              </a:tr>
              <a:tr h="161319">
                <a:tc>
                  <a:txBody>
                    <a:bodyPr/>
                    <a:lstStyle/>
                    <a:p>
                      <a:pPr algn="l" fontAlgn="ctr"/>
                      <a:r>
                        <a:rPr lang="sl-SI" sz="900" u="none" strike="noStrike" dirty="0">
                          <a:effectLst/>
                        </a:rPr>
                        <a:t>Skupaj OP</a:t>
                      </a:r>
                      <a:endParaRPr lang="sl-SI" sz="900" b="1" i="0" u="none" strike="noStrike" dirty="0">
                        <a:solidFill>
                          <a:srgbClr val="000000"/>
                        </a:solidFill>
                        <a:effectLst/>
                        <a:latin typeface="Arial" panose="020B060402020202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3.067.924.925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80%</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3.200.833.548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104%</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2.694.397.521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88%</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1.587.071.747</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52%</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1.567.000.805</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tc>
                  <a:txBody>
                    <a:bodyPr/>
                    <a:lstStyle/>
                    <a:p>
                      <a:pPr algn="r" fontAlgn="ctr"/>
                      <a:r>
                        <a:rPr lang="sl-SI" sz="900" u="none" strike="noStrike" dirty="0">
                          <a:effectLst/>
                        </a:rPr>
                        <a:t>51%</a:t>
                      </a:r>
                      <a:endParaRPr lang="sl-SI" sz="900" b="1" i="0" u="none" strike="noStrike" dirty="0">
                        <a:solidFill>
                          <a:srgbClr val="000000"/>
                        </a:solidFill>
                        <a:effectLst/>
                        <a:latin typeface="Calibri" panose="020F0502020204030204" pitchFamily="34" charset="0"/>
                      </a:endParaRPr>
                    </a:p>
                  </a:txBody>
                  <a:tcPr marL="8962" marR="8962" marT="8962" marB="0" anchor="ctr">
                    <a:solidFill>
                      <a:schemeClr val="bg1">
                        <a:lumMod val="85000"/>
                      </a:schemeClr>
                    </a:solidFill>
                  </a:tcPr>
                </a:tc>
                <a:extLst>
                  <a:ext uri="{0D108BD9-81ED-4DB2-BD59-A6C34878D82A}">
                    <a16:rowId xmlns:a16="http://schemas.microsoft.com/office/drawing/2014/main" val="656979630"/>
                  </a:ext>
                </a:extLst>
              </a:tr>
            </a:tbl>
          </a:graphicData>
        </a:graphic>
      </p:graphicFrame>
    </p:spTree>
    <p:extLst>
      <p:ext uri="{BB962C8B-B14F-4D97-AF65-F5344CB8AC3E}">
        <p14:creationId xmlns:p14="http://schemas.microsoft.com/office/powerpoint/2010/main" val="2352932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813661" y="201478"/>
            <a:ext cx="9652861" cy="627681"/>
          </a:xfrm>
        </p:spPr>
        <p:txBody>
          <a:bodyPr>
            <a:normAutofit fontScale="90000"/>
          </a:bodyPr>
          <a:lstStyle/>
          <a:p>
            <a:pPr algn="l"/>
            <a:r>
              <a:rPr lang="sl-SI" sz="4000" dirty="0" smtClean="0">
                <a:solidFill>
                  <a:schemeClr val="bg1"/>
                </a:solidFill>
              </a:rPr>
              <a:t>Pregled </a:t>
            </a:r>
            <a:r>
              <a:rPr lang="sl-SI" sz="4000" dirty="0">
                <a:solidFill>
                  <a:schemeClr val="bg1"/>
                </a:solidFill>
              </a:rPr>
              <a:t>stanja izvajanja </a:t>
            </a:r>
            <a:r>
              <a:rPr lang="sl-SI" sz="4000" dirty="0" smtClean="0">
                <a:solidFill>
                  <a:schemeClr val="bg1"/>
                </a:solidFill>
              </a:rPr>
              <a:t>PO15 in PO16 – </a:t>
            </a:r>
            <a:r>
              <a:rPr lang="sl-SI" sz="4000" dirty="0" err="1" smtClean="0">
                <a:solidFill>
                  <a:schemeClr val="bg1"/>
                </a:solidFill>
              </a:rPr>
              <a:t>React</a:t>
            </a:r>
            <a:r>
              <a:rPr lang="sl-SI" sz="4000" dirty="0" smtClean="0">
                <a:solidFill>
                  <a:schemeClr val="bg1"/>
                </a:solidFill>
              </a:rPr>
              <a:t> EU</a:t>
            </a:r>
            <a:endParaRPr lang="sl-SI" sz="4000" dirty="0">
              <a:solidFill>
                <a:schemeClr val="bg1"/>
              </a:solidFill>
            </a:endParaRPr>
          </a:p>
        </p:txBody>
      </p:sp>
      <p:graphicFrame>
        <p:nvGraphicFramePr>
          <p:cNvPr id="5" name="Tabela 4"/>
          <p:cNvGraphicFramePr>
            <a:graphicFrameLocks noGrp="1"/>
          </p:cNvGraphicFramePr>
          <p:nvPr>
            <p:extLst>
              <p:ext uri="{D42A27DB-BD31-4B8C-83A1-F6EECF244321}">
                <p14:modId xmlns:p14="http://schemas.microsoft.com/office/powerpoint/2010/main" val="744102706"/>
              </p:ext>
            </p:extLst>
          </p:nvPr>
        </p:nvGraphicFramePr>
        <p:xfrm>
          <a:off x="627681" y="1681567"/>
          <a:ext cx="10591801" cy="3921331"/>
        </p:xfrm>
        <a:graphic>
          <a:graphicData uri="http://schemas.openxmlformats.org/drawingml/2006/table">
            <a:tbl>
              <a:tblPr/>
              <a:tblGrid>
                <a:gridCol w="1396337">
                  <a:extLst>
                    <a:ext uri="{9D8B030D-6E8A-4147-A177-3AD203B41FA5}">
                      <a16:colId xmlns:a16="http://schemas.microsoft.com/office/drawing/2014/main" val="1384108303"/>
                    </a:ext>
                  </a:extLst>
                </a:gridCol>
                <a:gridCol w="1733785">
                  <a:extLst>
                    <a:ext uri="{9D8B030D-6E8A-4147-A177-3AD203B41FA5}">
                      <a16:colId xmlns:a16="http://schemas.microsoft.com/office/drawing/2014/main" val="4056174178"/>
                    </a:ext>
                  </a:extLst>
                </a:gridCol>
                <a:gridCol w="919255">
                  <a:extLst>
                    <a:ext uri="{9D8B030D-6E8A-4147-A177-3AD203B41FA5}">
                      <a16:colId xmlns:a16="http://schemas.microsoft.com/office/drawing/2014/main" val="2351450242"/>
                    </a:ext>
                  </a:extLst>
                </a:gridCol>
                <a:gridCol w="930892">
                  <a:extLst>
                    <a:ext uri="{9D8B030D-6E8A-4147-A177-3AD203B41FA5}">
                      <a16:colId xmlns:a16="http://schemas.microsoft.com/office/drawing/2014/main" val="2367055757"/>
                    </a:ext>
                  </a:extLst>
                </a:gridCol>
                <a:gridCol w="1431246">
                  <a:extLst>
                    <a:ext uri="{9D8B030D-6E8A-4147-A177-3AD203B41FA5}">
                      <a16:colId xmlns:a16="http://schemas.microsoft.com/office/drawing/2014/main" val="4264495529"/>
                    </a:ext>
                  </a:extLst>
                </a:gridCol>
                <a:gridCol w="1314885">
                  <a:extLst>
                    <a:ext uri="{9D8B030D-6E8A-4147-A177-3AD203B41FA5}">
                      <a16:colId xmlns:a16="http://schemas.microsoft.com/office/drawing/2014/main" val="2346598140"/>
                    </a:ext>
                  </a:extLst>
                </a:gridCol>
                <a:gridCol w="1457427">
                  <a:extLst>
                    <a:ext uri="{9D8B030D-6E8A-4147-A177-3AD203B41FA5}">
                      <a16:colId xmlns:a16="http://schemas.microsoft.com/office/drawing/2014/main" val="2092739006"/>
                    </a:ext>
                  </a:extLst>
                </a:gridCol>
                <a:gridCol w="546899">
                  <a:extLst>
                    <a:ext uri="{9D8B030D-6E8A-4147-A177-3AD203B41FA5}">
                      <a16:colId xmlns:a16="http://schemas.microsoft.com/office/drawing/2014/main" val="3615614767"/>
                    </a:ext>
                  </a:extLst>
                </a:gridCol>
                <a:gridCol w="861075">
                  <a:extLst>
                    <a:ext uri="{9D8B030D-6E8A-4147-A177-3AD203B41FA5}">
                      <a16:colId xmlns:a16="http://schemas.microsoft.com/office/drawing/2014/main" val="355397556"/>
                    </a:ext>
                  </a:extLst>
                </a:gridCol>
              </a:tblGrid>
              <a:tr h="392133">
                <a:tc>
                  <a:txBody>
                    <a:bodyPr/>
                    <a:lstStyle/>
                    <a:p>
                      <a:pPr algn="l" fontAlgn="b"/>
                      <a:r>
                        <a:rPr lang="sl-SI" sz="1000" b="1" i="0" u="none" strike="noStrike" dirty="0">
                          <a:solidFill>
                            <a:srgbClr val="000000"/>
                          </a:solidFill>
                          <a:effectLst/>
                          <a:latin typeface="Calibri" panose="020F0502020204030204" pitchFamily="34" charset="0"/>
                        </a:rPr>
                        <a:t>Številka vloge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Kratek naziv</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Status</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Znesek EU</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Prednostna os</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Sklad in regija</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Predviden datum upravičenih stroškov</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Vrsta vloge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l" fontAlgn="b"/>
                      <a:r>
                        <a:rPr lang="sl-SI" sz="1000" b="1" i="0" u="none" strike="noStrike">
                          <a:solidFill>
                            <a:srgbClr val="000000"/>
                          </a:solidFill>
                          <a:effectLst/>
                          <a:latin typeface="Calibri" panose="020F0502020204030204" pitchFamily="34" charset="0"/>
                        </a:rPr>
                        <a:t>Posredniški organ</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3262538797"/>
                  </a:ext>
                </a:extLst>
              </a:tr>
              <a:tr h="392133">
                <a:tc>
                  <a:txBody>
                    <a:bodyPr/>
                    <a:lstStyle/>
                    <a:p>
                      <a:pPr algn="l" fontAlgn="b"/>
                      <a:r>
                        <a:rPr lang="sl-SI" sz="1000" b="0" i="0" u="none" strike="noStrike" dirty="0">
                          <a:solidFill>
                            <a:srgbClr val="000000"/>
                          </a:solidFill>
                          <a:effectLst/>
                          <a:latin typeface="Calibri" panose="020F0502020204030204" pitchFamily="34" charset="0"/>
                        </a:rPr>
                        <a:t>OP20.15.01.008/1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Covid19 - investicije v zavode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V pripravi/v dopolnitvi</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a:solidFill>
                            <a:srgbClr val="000000"/>
                          </a:solidFill>
                          <a:effectLst/>
                          <a:latin typeface="Calibri" panose="020F0502020204030204" pitchFamily="34" charset="0"/>
                        </a:rPr>
                        <a:t>93.000.762,00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OP20.15 - React-EU-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ESRR (Vzhod,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01.02.2020 - 30.06.2023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Javni razpis</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MDDSZ</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2770838"/>
                  </a:ext>
                </a:extLst>
              </a:tr>
              <a:tr h="392133">
                <a:tc>
                  <a:txBody>
                    <a:bodyPr/>
                    <a:lstStyle/>
                    <a:p>
                      <a:pPr algn="l" fontAlgn="b"/>
                      <a:r>
                        <a:rPr lang="sl-SI" sz="1000" b="0" i="0" u="none" strike="noStrike" dirty="0">
                          <a:solidFill>
                            <a:srgbClr val="000000"/>
                          </a:solidFill>
                          <a:effectLst/>
                          <a:latin typeface="Calibri" panose="020F0502020204030204" pitchFamily="34" charset="0"/>
                        </a:rPr>
                        <a:t>OP20.15.01.007/1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JP </a:t>
                      </a:r>
                      <a:r>
                        <a:rPr lang="sl-SI" sz="1000" b="0" i="0" u="none" strike="noStrike" dirty="0" smtClean="0">
                          <a:solidFill>
                            <a:srgbClr val="000000"/>
                          </a:solidFill>
                          <a:effectLst/>
                          <a:latin typeface="Calibri" panose="020F0502020204030204" pitchFamily="34" charset="0"/>
                        </a:rPr>
                        <a:t>VAROVANJE</a:t>
                      </a:r>
                      <a:r>
                        <a:rPr lang="sl-SI" sz="1000" b="0" i="0" u="none" strike="noStrike" baseline="0" dirty="0" smtClean="0">
                          <a:solidFill>
                            <a:srgbClr val="000000"/>
                          </a:solidFill>
                          <a:effectLst/>
                          <a:latin typeface="Calibri" panose="020F0502020204030204" pitchFamily="34" charset="0"/>
                        </a:rPr>
                        <a:t> INOVACIJSKEGA POTENCIALA</a:t>
                      </a:r>
                      <a:endParaRPr lang="sl-SI" sz="1000" b="0" i="0" u="none" strike="noStrike" dirty="0">
                        <a:solidFill>
                          <a:srgbClr val="000000"/>
                        </a:solidFill>
                        <a:effectLst/>
                        <a:latin typeface="Calibri" panose="020F0502020204030204" pitchFamily="34" charset="0"/>
                      </a:endParaRP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V pripravi/v dopolnitvi</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dirty="0">
                          <a:solidFill>
                            <a:srgbClr val="000000"/>
                          </a:solidFill>
                          <a:effectLst/>
                          <a:latin typeface="Calibri" panose="020F0502020204030204" pitchFamily="34" charset="0"/>
                        </a:rPr>
                        <a:t>7.000.000,00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OP20.15 - React-EU-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ESRR (Vzhod,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01.01.2021 - 31.12.2023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NPO</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MGRT</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83741320"/>
                  </a:ext>
                </a:extLst>
              </a:tr>
              <a:tr h="392133">
                <a:tc>
                  <a:txBody>
                    <a:bodyPr/>
                    <a:lstStyle/>
                    <a:p>
                      <a:pPr algn="l" fontAlgn="b"/>
                      <a:r>
                        <a:rPr lang="sl-SI" sz="1000" b="0" i="0" u="none" strike="noStrike">
                          <a:solidFill>
                            <a:srgbClr val="000000"/>
                          </a:solidFill>
                          <a:effectLst/>
                          <a:latin typeface="Calibri" panose="020F0502020204030204" pitchFamily="34" charset="0"/>
                        </a:rPr>
                        <a:t>OP20.15.01.006/1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COVID19 - Energetska sanacija stavbe UKC Hospital</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V pripravi/v dopolnitvi</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dirty="0">
                          <a:solidFill>
                            <a:srgbClr val="000000"/>
                          </a:solidFill>
                          <a:effectLst/>
                          <a:latin typeface="Calibri" panose="020F0502020204030204" pitchFamily="34" charset="0"/>
                        </a:rPr>
                        <a:t>49.760.035,31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OP20.15 - </a:t>
                      </a:r>
                      <a:r>
                        <a:rPr lang="sl-SI" sz="1000" b="0" i="0" u="none" strike="noStrike" dirty="0" err="1">
                          <a:solidFill>
                            <a:srgbClr val="000000"/>
                          </a:solidFill>
                          <a:effectLst/>
                          <a:latin typeface="Calibri" panose="020F0502020204030204" pitchFamily="34" charset="0"/>
                        </a:rPr>
                        <a:t>React</a:t>
                      </a:r>
                      <a:r>
                        <a:rPr lang="sl-SI" sz="1000" b="0" i="0" u="none" strike="noStrike" dirty="0">
                          <a:solidFill>
                            <a:srgbClr val="000000"/>
                          </a:solidFill>
                          <a:effectLst/>
                          <a:latin typeface="Calibri" panose="020F0502020204030204" pitchFamily="34" charset="0"/>
                        </a:rPr>
                        <a: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ESRR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01.10.2020 - 31.10.2023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NPO</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MINISTRSTVO ZA ZDRAVJE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78262497"/>
                  </a:ext>
                </a:extLst>
              </a:tr>
              <a:tr h="784266">
                <a:tc>
                  <a:txBody>
                    <a:bodyPr/>
                    <a:lstStyle/>
                    <a:p>
                      <a:pPr algn="l" fontAlgn="b"/>
                      <a:r>
                        <a:rPr lang="sl-SI" sz="1000" b="0" i="0" u="none" strike="noStrike">
                          <a:solidFill>
                            <a:srgbClr val="000000"/>
                          </a:solidFill>
                          <a:effectLst/>
                          <a:latin typeface="Calibri" panose="020F0502020204030204" pitchFamily="34" charset="0"/>
                        </a:rPr>
                        <a:t>OP20.15.01.005/2</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COVID19 - INFORMACIJSKA PODPORA NAROČANJU (NA CEPLJENJE) NA PRIMARNI RAVNI</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B050"/>
                          </a:solidFill>
                          <a:effectLst/>
                          <a:latin typeface="Calibri" panose="020F0502020204030204" pitchFamily="34" charset="0"/>
                        </a:rPr>
                        <a:t>Potrjena</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a:solidFill>
                            <a:srgbClr val="000000"/>
                          </a:solidFill>
                          <a:effectLst/>
                          <a:latin typeface="Calibri" panose="020F0502020204030204" pitchFamily="34" charset="0"/>
                        </a:rPr>
                        <a:t>1.500.000,00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OP20.15 - </a:t>
                      </a:r>
                      <a:r>
                        <a:rPr lang="sl-SI" sz="1000" b="0" i="0" u="none" strike="noStrike" dirty="0" err="1">
                          <a:solidFill>
                            <a:srgbClr val="000000"/>
                          </a:solidFill>
                          <a:effectLst/>
                          <a:latin typeface="Calibri" panose="020F0502020204030204" pitchFamily="34" charset="0"/>
                        </a:rPr>
                        <a:t>React</a:t>
                      </a:r>
                      <a:r>
                        <a:rPr lang="sl-SI" sz="1000" b="0" i="0" u="none" strike="noStrike" dirty="0">
                          <a:solidFill>
                            <a:srgbClr val="000000"/>
                          </a:solidFill>
                          <a:effectLst/>
                          <a:latin typeface="Calibri" panose="020F0502020204030204" pitchFamily="34" charset="0"/>
                        </a:rPr>
                        <a: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ESRR (Vzhod,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01.01.2021 - 31.08.2023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NPO</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MINISTRSTVO ZA ZDRAVJE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02704131"/>
                  </a:ext>
                </a:extLst>
              </a:tr>
              <a:tr h="392133">
                <a:tc>
                  <a:txBody>
                    <a:bodyPr/>
                    <a:lstStyle/>
                    <a:p>
                      <a:pPr algn="l" fontAlgn="b"/>
                      <a:r>
                        <a:rPr lang="sl-SI" sz="1000" b="0" i="0" u="none" strike="noStrike">
                          <a:solidFill>
                            <a:srgbClr val="000000"/>
                          </a:solidFill>
                          <a:effectLst/>
                          <a:latin typeface="Calibri" panose="020F0502020204030204" pitchFamily="34" charset="0"/>
                        </a:rPr>
                        <a:t>OP20.15.01.004/1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000" b="0" i="0" u="none" strike="noStrike" dirty="0">
                          <a:solidFill>
                            <a:srgbClr val="000000"/>
                          </a:solidFill>
                          <a:effectLst/>
                          <a:latin typeface="Calibri" panose="020F0502020204030204" pitchFamily="34" charset="0"/>
                        </a:rPr>
                        <a:t>COVID19 - JR P4D (2021, 2022, 2023</a:t>
                      </a:r>
                      <a:r>
                        <a:rPr lang="en-US" sz="1000" b="0" i="0" u="none" strike="noStrike" dirty="0" smtClean="0">
                          <a:solidFill>
                            <a:srgbClr val="000000"/>
                          </a:solidFill>
                          <a:effectLst/>
                          <a:latin typeface="Calibri" panose="020F0502020204030204" pitchFamily="34" charset="0"/>
                        </a:rPr>
                        <a:t>)</a:t>
                      </a:r>
                      <a:r>
                        <a:rPr lang="sl-SI" sz="1000" b="0" i="0" u="none" strike="noStrike" dirty="0" smtClean="0">
                          <a:solidFill>
                            <a:srgbClr val="000000"/>
                          </a:solidFill>
                          <a:effectLst/>
                          <a:latin typeface="Calibri" panose="020F0502020204030204" pitchFamily="34" charset="0"/>
                        </a:rPr>
                        <a:t> –</a:t>
                      </a:r>
                      <a:r>
                        <a:rPr lang="sl-SI" sz="1000" b="0" i="0" u="none" strike="noStrike" baseline="0" dirty="0" smtClean="0">
                          <a:solidFill>
                            <a:srgbClr val="000000"/>
                          </a:solidFill>
                          <a:effectLst/>
                          <a:latin typeface="Calibri" panose="020F0502020204030204" pitchFamily="34" charset="0"/>
                        </a:rPr>
                        <a:t> digitalizacija podjetij</a:t>
                      </a:r>
                      <a:endParaRPr lang="en-US" sz="1000" b="0" i="0" u="none" strike="noStrike" dirty="0">
                        <a:solidFill>
                          <a:srgbClr val="000000"/>
                        </a:solidFill>
                        <a:effectLst/>
                        <a:latin typeface="Calibri" panose="020F0502020204030204" pitchFamily="34" charset="0"/>
                      </a:endParaRP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V pripravi/v dopolnitvi</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dirty="0">
                          <a:solidFill>
                            <a:srgbClr val="000000"/>
                          </a:solidFill>
                          <a:effectLst/>
                          <a:latin typeface="Calibri" panose="020F0502020204030204" pitchFamily="34" charset="0"/>
                        </a:rPr>
                        <a:t>30.000.000,00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OP20.15 - React-EU-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ESRR (Vzhod,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01.10.2020 - 30.09.2023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Javni razpis</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MGRT</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220303"/>
                  </a:ext>
                </a:extLst>
              </a:tr>
              <a:tr h="196067">
                <a:tc>
                  <a:txBody>
                    <a:bodyPr/>
                    <a:lstStyle/>
                    <a:p>
                      <a:pPr algn="l" fontAlgn="b"/>
                      <a:r>
                        <a:rPr lang="sl-SI" sz="1000" b="0" i="0" u="none" strike="noStrike">
                          <a:solidFill>
                            <a:srgbClr val="000000"/>
                          </a:solidFill>
                          <a:effectLst/>
                          <a:latin typeface="Calibri" panose="020F0502020204030204" pitchFamily="34" charset="0"/>
                        </a:rPr>
                        <a:t>OP20.15.01.003/1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EU React - Vavčerji za MSP</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FFC000"/>
                          </a:solidFill>
                          <a:effectLst/>
                          <a:latin typeface="Calibri" panose="020F0502020204030204" pitchFamily="34" charset="0"/>
                        </a:rPr>
                        <a:t>V pregledu OU</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a:solidFill>
                            <a:srgbClr val="000000"/>
                          </a:solidFill>
                          <a:effectLst/>
                          <a:latin typeface="Calibri" panose="020F0502020204030204" pitchFamily="34" charset="0"/>
                        </a:rPr>
                        <a:t>13.000.000,00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OP20.15 - React-EU-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ESRR (Vzhod,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01.02.2020 - 31.12.2023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NPO</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MGRT</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13427223"/>
                  </a:ext>
                </a:extLst>
              </a:tr>
              <a:tr h="588200">
                <a:tc>
                  <a:txBody>
                    <a:bodyPr/>
                    <a:lstStyle/>
                    <a:p>
                      <a:pPr algn="l" fontAlgn="b"/>
                      <a:r>
                        <a:rPr lang="sl-SI" sz="1000" b="0" i="0" u="none" strike="noStrike">
                          <a:solidFill>
                            <a:srgbClr val="000000"/>
                          </a:solidFill>
                          <a:effectLst/>
                          <a:latin typeface="Calibri" panose="020F0502020204030204" pitchFamily="34" charset="0"/>
                        </a:rPr>
                        <a:t>OP20.15.01.002/1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COVID19 - Preselitev Oddelka za pljučne bolezni na lokacijo UKC Maribor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B050"/>
                          </a:solidFill>
                          <a:effectLst/>
                          <a:latin typeface="Calibri" panose="020F0502020204030204" pitchFamily="34" charset="0"/>
                        </a:rPr>
                        <a:t>Potrjena</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a:solidFill>
                            <a:srgbClr val="000000"/>
                          </a:solidFill>
                          <a:effectLst/>
                          <a:latin typeface="Calibri" panose="020F0502020204030204" pitchFamily="34" charset="0"/>
                        </a:rPr>
                        <a:t>3.600.000,00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OP20.15 - React-EU-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ESRR (Vzhod)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01.08.2020 - 31.01.2022</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NPO</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MINISTRSTVO ZA ZDRAVJE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0969750"/>
                  </a:ext>
                </a:extLst>
              </a:tr>
              <a:tr h="392133">
                <a:tc>
                  <a:txBody>
                    <a:bodyPr/>
                    <a:lstStyle/>
                    <a:p>
                      <a:pPr algn="l" fontAlgn="b"/>
                      <a:r>
                        <a:rPr lang="sl-SI" sz="1000" b="0" i="0" u="none" strike="noStrike">
                          <a:solidFill>
                            <a:srgbClr val="000000"/>
                          </a:solidFill>
                          <a:effectLst/>
                          <a:latin typeface="Calibri" panose="020F0502020204030204" pitchFamily="34" charset="0"/>
                        </a:rPr>
                        <a:t>OP20.15.01.001/1</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COVID19 - Negovalna bolnišnica Ljubljana</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B050"/>
                          </a:solidFill>
                          <a:effectLst/>
                          <a:latin typeface="Calibri" panose="020F0502020204030204" pitchFamily="34" charset="0"/>
                        </a:rPr>
                        <a:t>Potrjena</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sl-SI" sz="1000" b="0" i="0" u="none" strike="noStrike">
                          <a:solidFill>
                            <a:srgbClr val="000000"/>
                          </a:solidFill>
                          <a:effectLst/>
                          <a:latin typeface="Calibri" panose="020F0502020204030204" pitchFamily="34" charset="0"/>
                        </a:rPr>
                        <a:t>4.500.000,00</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OP20.15 - React-EU- ESRR</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ESRR (Zahod)</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03.01.2021 - 31.10.2023</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a:solidFill>
                            <a:srgbClr val="000000"/>
                          </a:solidFill>
                          <a:effectLst/>
                          <a:latin typeface="Calibri" panose="020F0502020204030204" pitchFamily="34" charset="0"/>
                        </a:rPr>
                        <a:t>NPO</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sl-SI" sz="1000" b="0" i="0" u="none" strike="noStrike" dirty="0">
                          <a:solidFill>
                            <a:srgbClr val="000000"/>
                          </a:solidFill>
                          <a:effectLst/>
                          <a:latin typeface="Calibri" panose="020F0502020204030204" pitchFamily="34" charset="0"/>
                        </a:rPr>
                        <a:t>MINISTRSTVO ZA ZDRAVJE</a:t>
                      </a:r>
                    </a:p>
                  </a:txBody>
                  <a:tcPr marL="8667" marR="8667" marT="866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21400453"/>
                  </a:ext>
                </a:extLst>
              </a:tr>
            </a:tbl>
          </a:graphicData>
        </a:graphic>
      </p:graphicFrame>
    </p:spTree>
    <p:extLst>
      <p:ext uri="{BB962C8B-B14F-4D97-AF65-F5344CB8AC3E}">
        <p14:creationId xmlns:p14="http://schemas.microsoft.com/office/powerpoint/2010/main" val="1323997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322522" y="200214"/>
            <a:ext cx="9144000" cy="628945"/>
          </a:xfrm>
        </p:spPr>
        <p:txBody>
          <a:bodyPr>
            <a:normAutofit fontScale="90000"/>
          </a:bodyPr>
          <a:lstStyle/>
          <a:p>
            <a:pPr algn="l"/>
            <a:r>
              <a:rPr lang="sl-SI" sz="4000" dirty="0">
                <a:solidFill>
                  <a:schemeClr val="bg1"/>
                </a:solidFill>
              </a:rPr>
              <a:t>Finančni instrumenti - izvajanje </a:t>
            </a:r>
          </a:p>
        </p:txBody>
      </p:sp>
      <p:sp>
        <p:nvSpPr>
          <p:cNvPr id="3" name="Podnaslov 2"/>
          <p:cNvSpPr>
            <a:spLocks noGrp="1"/>
          </p:cNvSpPr>
          <p:nvPr>
            <p:ph type="subTitle" idx="1"/>
          </p:nvPr>
        </p:nvSpPr>
        <p:spPr>
          <a:xfrm>
            <a:off x="725103" y="1476988"/>
            <a:ext cx="9144000" cy="3963692"/>
          </a:xfrm>
        </p:spPr>
        <p:txBody>
          <a:bodyPr>
            <a:normAutofit/>
          </a:bodyPr>
          <a:lstStyle/>
          <a:p>
            <a:pPr algn="just"/>
            <a:r>
              <a:rPr lang="sl-SI" sz="1600" dirty="0">
                <a:solidFill>
                  <a:schemeClr val="bg1"/>
                </a:solidFill>
              </a:rPr>
              <a:t>Finančni instrumenti se izvajajo preko dveh operacij:</a:t>
            </a:r>
          </a:p>
          <a:p>
            <a:pPr marL="285750" indent="-285750" algn="just">
              <a:buFont typeface="Calibri" panose="020F0502020204030204" pitchFamily="34" charset="0"/>
              <a:buChar char="⁻"/>
            </a:pPr>
            <a:r>
              <a:rPr lang="sl-SI" sz="1600" b="1" dirty="0" smtClean="0">
                <a:solidFill>
                  <a:schemeClr val="bg1"/>
                </a:solidFill>
              </a:rPr>
              <a:t>FI </a:t>
            </a:r>
            <a:r>
              <a:rPr lang="sl-SI" sz="1600" b="1" dirty="0">
                <a:solidFill>
                  <a:schemeClr val="bg1"/>
                </a:solidFill>
              </a:rPr>
              <a:t>2014-2020</a:t>
            </a:r>
            <a:r>
              <a:rPr lang="sl-SI" sz="1600" dirty="0">
                <a:solidFill>
                  <a:schemeClr val="bg1"/>
                </a:solidFill>
              </a:rPr>
              <a:t>,  ki se je začela izvajati novembra 2017 s podpisom SOF med RS MGRT in  skladom skladov – SID banko </a:t>
            </a:r>
            <a:r>
              <a:rPr lang="sl-SI" sz="1600" dirty="0" err="1">
                <a:solidFill>
                  <a:schemeClr val="bg1"/>
                </a:solidFill>
              </a:rPr>
              <a:t>d.d</a:t>
            </a:r>
            <a:r>
              <a:rPr lang="sl-SI" sz="1600" dirty="0">
                <a:solidFill>
                  <a:schemeClr val="bg1"/>
                </a:solidFill>
              </a:rPr>
              <a:t>. v višini 253mio EUR. Operacija podpira štiri naložbena področja PN 1.2-RRI, PN 3.1-MSP,  PN 4.1-EE, in PN 6.3-UR. Sredstva EU se v FI- skladu skladov vplačajo v 4 tranšah (63,25m EUR). Ponujeni finančni produkti: Posojila za RRI za MSP in velika podjetja, </a:t>
            </a:r>
            <a:r>
              <a:rPr lang="sl-SI" sz="1600" dirty="0" err="1">
                <a:solidFill>
                  <a:schemeClr val="bg1"/>
                </a:solidFill>
              </a:rPr>
              <a:t>Mikroposojila</a:t>
            </a:r>
            <a:r>
              <a:rPr lang="sl-SI" sz="1600" dirty="0">
                <a:solidFill>
                  <a:schemeClr val="bg1"/>
                </a:solidFill>
              </a:rPr>
              <a:t> za MSP, Lastniško in </a:t>
            </a:r>
            <a:r>
              <a:rPr lang="sl-SI" sz="1600" dirty="0" err="1">
                <a:solidFill>
                  <a:schemeClr val="bg1"/>
                </a:solidFill>
              </a:rPr>
              <a:t>kvazi</a:t>
            </a:r>
            <a:r>
              <a:rPr lang="sl-SI" sz="1600" dirty="0">
                <a:solidFill>
                  <a:schemeClr val="bg1"/>
                </a:solidFill>
              </a:rPr>
              <a:t> lastniško financiranje MSP, Posojila za celovito energetsko prenovo javnih stavb, Posojila za urbani razvoj, </a:t>
            </a:r>
            <a:r>
              <a:rPr lang="sl-SI" sz="1600" dirty="0" err="1">
                <a:solidFill>
                  <a:schemeClr val="bg1"/>
                </a:solidFill>
              </a:rPr>
              <a:t>Portfeljske</a:t>
            </a:r>
            <a:r>
              <a:rPr lang="sl-SI" sz="1600" dirty="0">
                <a:solidFill>
                  <a:schemeClr val="bg1"/>
                </a:solidFill>
              </a:rPr>
              <a:t> garancije za MSP, </a:t>
            </a:r>
            <a:r>
              <a:rPr lang="sl-SI" sz="1600" dirty="0" err="1">
                <a:solidFill>
                  <a:schemeClr val="bg1"/>
                </a:solidFill>
              </a:rPr>
              <a:t>Portfeljske</a:t>
            </a:r>
            <a:r>
              <a:rPr lang="sl-SI" sz="1600" dirty="0">
                <a:solidFill>
                  <a:schemeClr val="bg1"/>
                </a:solidFill>
              </a:rPr>
              <a:t> garancije za RRI; Sredstva se posredujejo preko 4 finančnih posrednikov izbranimi v skladu z ZJN oz. 28.čl.ZJN  ter SID banko. Tri finančne institucije so prejemnice jamstva</a:t>
            </a:r>
            <a:r>
              <a:rPr lang="sl-SI" sz="1600" dirty="0" smtClean="0">
                <a:solidFill>
                  <a:schemeClr val="bg1"/>
                </a:solidFill>
              </a:rPr>
              <a:t>.</a:t>
            </a:r>
          </a:p>
          <a:p>
            <a:pPr algn="just"/>
            <a:endParaRPr lang="sl-SI" sz="1600" dirty="0">
              <a:solidFill>
                <a:schemeClr val="bg1"/>
              </a:solidFill>
            </a:endParaRPr>
          </a:p>
          <a:p>
            <a:pPr marL="285750" indent="-285750" algn="just">
              <a:buFont typeface="Calibri" panose="020F0502020204030204" pitchFamily="34" charset="0"/>
              <a:buChar char="⁻"/>
            </a:pPr>
            <a:r>
              <a:rPr lang="sl-SI" sz="1600" b="1" dirty="0">
                <a:solidFill>
                  <a:schemeClr val="bg1"/>
                </a:solidFill>
              </a:rPr>
              <a:t>FI COVID-19</a:t>
            </a:r>
            <a:r>
              <a:rPr lang="sl-SI" sz="1600" dirty="0">
                <a:solidFill>
                  <a:schemeClr val="bg1"/>
                </a:solidFill>
              </a:rPr>
              <a:t>,</a:t>
            </a:r>
            <a:r>
              <a:rPr lang="sl-SI" sz="1600" b="1" dirty="0">
                <a:solidFill>
                  <a:schemeClr val="bg1"/>
                </a:solidFill>
              </a:rPr>
              <a:t> </a:t>
            </a:r>
            <a:r>
              <a:rPr lang="sl-SI" sz="1600" dirty="0">
                <a:solidFill>
                  <a:schemeClr val="bg1"/>
                </a:solidFill>
              </a:rPr>
              <a:t>ki se je začela izvajati septembra 2020 s podpisom SOF med RS MGRT in  skladom skladov COVID – SID banko </a:t>
            </a:r>
            <a:r>
              <a:rPr lang="sl-SI" sz="1600" dirty="0" err="1">
                <a:solidFill>
                  <a:schemeClr val="bg1"/>
                </a:solidFill>
              </a:rPr>
              <a:t>d.d</a:t>
            </a:r>
            <a:r>
              <a:rPr lang="sl-SI" sz="1600" dirty="0">
                <a:solidFill>
                  <a:schemeClr val="bg1"/>
                </a:solidFill>
              </a:rPr>
              <a:t>. v višini 65mio EUR. Operacija podpira dve naložbeni področji PN 1.2-RRI in PN 3.1-MSP. Sredstva EU se v FI- skladu skladov vplačajo v 4 tranšah (16,25m EUR). Ponujeni finančni produkti: posojila za RRI COVID-19 ter </a:t>
            </a:r>
            <a:r>
              <a:rPr lang="sl-SI" sz="1600" dirty="0" err="1">
                <a:solidFill>
                  <a:schemeClr val="bg1"/>
                </a:solidFill>
              </a:rPr>
              <a:t>Mikroposojila</a:t>
            </a:r>
            <a:r>
              <a:rPr lang="sl-SI" sz="1600" dirty="0">
                <a:solidFill>
                  <a:schemeClr val="bg1"/>
                </a:solidFill>
              </a:rPr>
              <a:t> COVID-19 za MSP.</a:t>
            </a:r>
          </a:p>
          <a:p>
            <a:pPr algn="just"/>
            <a:endParaRPr lang="sl-SI" sz="2000" dirty="0">
              <a:solidFill>
                <a:schemeClr val="bg1"/>
              </a:solidFill>
            </a:endParaRPr>
          </a:p>
        </p:txBody>
      </p:sp>
    </p:spTree>
    <p:extLst>
      <p:ext uri="{BB962C8B-B14F-4D97-AF65-F5344CB8AC3E}">
        <p14:creationId xmlns:p14="http://schemas.microsoft.com/office/powerpoint/2010/main" val="39831454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721963" y="210142"/>
            <a:ext cx="10515600" cy="712007"/>
          </a:xfrm>
        </p:spPr>
        <p:txBody>
          <a:bodyPr>
            <a:normAutofit/>
          </a:bodyPr>
          <a:lstStyle/>
          <a:p>
            <a:r>
              <a:rPr lang="sl-SI" sz="3600" dirty="0">
                <a:solidFill>
                  <a:schemeClr val="bg1"/>
                </a:solidFill>
              </a:rPr>
              <a:t>Finančni </a:t>
            </a:r>
            <a:r>
              <a:rPr lang="sl-SI" sz="3600" dirty="0" smtClean="0">
                <a:solidFill>
                  <a:schemeClr val="bg1"/>
                </a:solidFill>
              </a:rPr>
              <a:t>instrumenti - izvajanje </a:t>
            </a:r>
            <a:endParaRPr lang="sl-SI" sz="3600" dirty="0"/>
          </a:p>
        </p:txBody>
      </p:sp>
      <p:graphicFrame>
        <p:nvGraphicFramePr>
          <p:cNvPr id="6" name="Označba mesta vsebine 5"/>
          <p:cNvGraphicFramePr>
            <a:graphicFrameLocks noGrp="1"/>
          </p:cNvGraphicFramePr>
          <p:nvPr>
            <p:ph idx="1"/>
            <p:extLst>
              <p:ext uri="{D42A27DB-BD31-4B8C-83A1-F6EECF244321}">
                <p14:modId xmlns:p14="http://schemas.microsoft.com/office/powerpoint/2010/main" val="1234925219"/>
              </p:ext>
            </p:extLst>
          </p:nvPr>
        </p:nvGraphicFramePr>
        <p:xfrm>
          <a:off x="1155031" y="1681568"/>
          <a:ext cx="8527984" cy="3489405"/>
        </p:xfrm>
        <a:graphic>
          <a:graphicData uri="http://schemas.openxmlformats.org/drawingml/2006/table">
            <a:tbl>
              <a:tblPr>
                <a:tableStyleId>{5C22544A-7EE6-4342-B048-85BDC9FD1C3A}</a:tableStyleId>
              </a:tblPr>
              <a:tblGrid>
                <a:gridCol w="1333922">
                  <a:extLst>
                    <a:ext uri="{9D8B030D-6E8A-4147-A177-3AD203B41FA5}">
                      <a16:colId xmlns:a16="http://schemas.microsoft.com/office/drawing/2014/main" val="4258504043"/>
                    </a:ext>
                  </a:extLst>
                </a:gridCol>
                <a:gridCol w="2171900">
                  <a:extLst>
                    <a:ext uri="{9D8B030D-6E8A-4147-A177-3AD203B41FA5}">
                      <a16:colId xmlns:a16="http://schemas.microsoft.com/office/drawing/2014/main" val="222289040"/>
                    </a:ext>
                  </a:extLst>
                </a:gridCol>
                <a:gridCol w="1829868">
                  <a:extLst>
                    <a:ext uri="{9D8B030D-6E8A-4147-A177-3AD203B41FA5}">
                      <a16:colId xmlns:a16="http://schemas.microsoft.com/office/drawing/2014/main" val="4106736409"/>
                    </a:ext>
                  </a:extLst>
                </a:gridCol>
                <a:gridCol w="1664554">
                  <a:extLst>
                    <a:ext uri="{9D8B030D-6E8A-4147-A177-3AD203B41FA5}">
                      <a16:colId xmlns:a16="http://schemas.microsoft.com/office/drawing/2014/main" val="2311216240"/>
                    </a:ext>
                  </a:extLst>
                </a:gridCol>
                <a:gridCol w="1527740">
                  <a:extLst>
                    <a:ext uri="{9D8B030D-6E8A-4147-A177-3AD203B41FA5}">
                      <a16:colId xmlns:a16="http://schemas.microsoft.com/office/drawing/2014/main" val="2103906288"/>
                    </a:ext>
                  </a:extLst>
                </a:gridCol>
              </a:tblGrid>
              <a:tr h="241143">
                <a:tc gridSpan="2">
                  <a:txBody>
                    <a:bodyPr/>
                    <a:lstStyle/>
                    <a:p>
                      <a:pPr algn="l" fontAlgn="b"/>
                      <a:r>
                        <a:rPr lang="sl-SI" sz="1100" u="none" strike="noStrike" dirty="0">
                          <a:effectLst/>
                        </a:rPr>
                        <a:t>Operacija FI 2014-2020</a:t>
                      </a:r>
                      <a:endParaRPr lang="sl-SI" sz="1100" b="1"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hMerge="1">
                  <a:txBody>
                    <a:bodyPr/>
                    <a:lstStyle/>
                    <a:p>
                      <a:endParaRPr lang="sl-SI"/>
                    </a:p>
                  </a:txBody>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1124944785"/>
                  </a:ext>
                </a:extLst>
              </a:tr>
              <a:tr h="386438">
                <a:tc>
                  <a:txBody>
                    <a:bodyPr/>
                    <a:lstStyle/>
                    <a:p>
                      <a:pPr algn="l" fontAlgn="b"/>
                      <a:r>
                        <a:rPr lang="sl-SI" sz="1100" u="none" strike="noStrike" dirty="0">
                          <a:effectLst/>
                        </a:rPr>
                        <a:t>31.12.2020 </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sl-SI" sz="1100" u="none" strike="noStrike" dirty="0">
                          <a:effectLst/>
                        </a:rPr>
                        <a:t>Odobreni znesek prispevka ESI skladov</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nn-NO" sz="1100" u="none" strike="noStrike" dirty="0">
                          <a:effectLst/>
                        </a:rPr>
                        <a:t>Vplačan znesek ESI skladov v FI</a:t>
                      </a:r>
                      <a:endParaRPr lang="nn-NO"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pl-PL" sz="1100" u="none" strike="noStrike" dirty="0">
                          <a:effectLst/>
                        </a:rPr>
                        <a:t>Sklenjene pogodbe s finančnimi posredniki</a:t>
                      </a:r>
                      <a:endParaRPr lang="pl-PL"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sl-SI" sz="1100" u="none" strike="noStrike" dirty="0">
                          <a:effectLst/>
                        </a:rPr>
                        <a:t>Izplačano končnim prejemnikom</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val="4184497606"/>
                  </a:ext>
                </a:extLst>
              </a:tr>
              <a:tr h="224262">
                <a:tc>
                  <a:txBody>
                    <a:bodyPr/>
                    <a:lstStyle/>
                    <a:p>
                      <a:pPr algn="l" fontAlgn="b"/>
                      <a:r>
                        <a:rPr lang="sl-SI" sz="1100" u="none" strike="noStrike">
                          <a:effectLst/>
                        </a:rPr>
                        <a:t> </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sl-SI" sz="1100" u="none" strike="noStrike">
                          <a:effectLst/>
                        </a:rPr>
                        <a:t> </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sl-SI" sz="1100" u="none" strike="noStrike" dirty="0">
                          <a:effectLst/>
                        </a:rPr>
                        <a:t> </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sl-SI" sz="1100" u="none" strike="noStrike">
                          <a:effectLst/>
                        </a:rPr>
                        <a:t> </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sl-SI" sz="1100" u="none" strike="noStrike">
                          <a:effectLst/>
                        </a:rPr>
                        <a:t> </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83192199"/>
                  </a:ext>
                </a:extLst>
              </a:tr>
              <a:tr h="241143">
                <a:tc>
                  <a:txBody>
                    <a:bodyPr/>
                    <a:lstStyle/>
                    <a:p>
                      <a:pPr algn="l" fontAlgn="b"/>
                      <a:r>
                        <a:rPr lang="sl-SI" sz="1100" u="none" strike="noStrike" dirty="0">
                          <a:effectLst/>
                        </a:rPr>
                        <a:t>RRI-PN 1.2</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88.000.000,00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44.000.000,00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65.994.167,00</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24.603.547,70</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67303309"/>
                  </a:ext>
                </a:extLst>
              </a:tr>
              <a:tr h="241143">
                <a:tc>
                  <a:txBody>
                    <a:bodyPr/>
                    <a:lstStyle/>
                    <a:p>
                      <a:pPr algn="l" fontAlgn="b"/>
                      <a:r>
                        <a:rPr lang="sl-SI" sz="1100" u="none" strike="noStrike">
                          <a:effectLst/>
                        </a:rPr>
                        <a:t>MSP-PN 3.1</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135.000.000,00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67.500.000,00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130.161.501,00</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47.686.917,82</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56966890"/>
                  </a:ext>
                </a:extLst>
              </a:tr>
              <a:tr h="241143">
                <a:tc>
                  <a:txBody>
                    <a:bodyPr/>
                    <a:lstStyle/>
                    <a:p>
                      <a:pPr algn="l" fontAlgn="b"/>
                      <a:r>
                        <a:rPr lang="sl-SI" sz="1100" u="none" strike="noStrike">
                          <a:effectLst/>
                        </a:rPr>
                        <a:t>EE-PN 4.1</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25.000.000,00</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12.500.000,00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24.750.000,00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753.786,57</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78689465"/>
                  </a:ext>
                </a:extLst>
              </a:tr>
              <a:tr h="253201">
                <a:tc>
                  <a:txBody>
                    <a:bodyPr/>
                    <a:lstStyle/>
                    <a:p>
                      <a:pPr algn="l" fontAlgn="b"/>
                      <a:r>
                        <a:rPr lang="sl-SI" sz="1100" u="none" strike="noStrike">
                          <a:effectLst/>
                        </a:rPr>
                        <a:t>UR-PN 6.3</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5.000.000,00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2.500.000,00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4.900.000,00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3.750.000,00</a:t>
                      </a:r>
                      <a:endParaRPr lang="sl-SI"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67592049"/>
                  </a:ext>
                </a:extLst>
              </a:tr>
              <a:tr h="241143">
                <a:tc>
                  <a:txBody>
                    <a:bodyPr/>
                    <a:lstStyle/>
                    <a:p>
                      <a:pPr algn="l" fontAlgn="b"/>
                      <a:r>
                        <a:rPr lang="sl-SI" sz="1100" u="none" strike="noStrike" dirty="0">
                          <a:effectLst/>
                        </a:rPr>
                        <a:t> </a:t>
                      </a:r>
                      <a:r>
                        <a:rPr lang="sl-SI" sz="1100" u="none" strike="noStrike" dirty="0" smtClean="0">
                          <a:effectLst/>
                        </a:rPr>
                        <a:t>Skupaj</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253.000.000,00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100" u="none" strike="noStrike" dirty="0">
                          <a:effectLst/>
                        </a:rPr>
                        <a:t>126.500.000,00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100" u="none" strike="noStrike" dirty="0">
                          <a:effectLst/>
                        </a:rPr>
                        <a:t>225.805.668,00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100" u="none" strike="noStrike" dirty="0">
                          <a:effectLst/>
                        </a:rPr>
                        <a:t>76.794.252,09</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val="3242409922"/>
                  </a:ext>
                </a:extLst>
              </a:tr>
              <a:tr h="265231">
                <a:tc>
                  <a:txBody>
                    <a:bodyPr/>
                    <a:lstStyle/>
                    <a:p>
                      <a:pPr algn="l" fontAlgn="b"/>
                      <a:r>
                        <a:rPr lang="sl-SI" sz="1100" u="none" strike="noStrike" dirty="0">
                          <a:effectLst/>
                        </a:rPr>
                        <a:t>Operacija FI COVID-19</a:t>
                      </a:r>
                      <a:endParaRPr lang="sl-SI" sz="1100" b="1"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tc>
                  <a:txBody>
                    <a:bodyPr/>
                    <a:lstStyle/>
                    <a:p>
                      <a:pPr algn="l" fontAlgn="b"/>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95000"/>
                      </a:schemeClr>
                    </a:solidFill>
                  </a:tcPr>
                </a:tc>
                <a:extLst>
                  <a:ext uri="{0D108BD9-81ED-4DB2-BD59-A6C34878D82A}">
                    <a16:rowId xmlns:a16="http://schemas.microsoft.com/office/drawing/2014/main" val="464490802"/>
                  </a:ext>
                </a:extLst>
              </a:tr>
              <a:tr h="419071">
                <a:tc>
                  <a:txBody>
                    <a:bodyPr/>
                    <a:lstStyle/>
                    <a:p>
                      <a:pPr algn="l" fontAlgn="b"/>
                      <a:r>
                        <a:rPr lang="sl-SI" sz="1100" u="none" strike="noStrike" dirty="0">
                          <a:effectLst/>
                        </a:rPr>
                        <a:t>31.12.2020 </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sl-SI" sz="1100" u="none" strike="noStrike" dirty="0">
                          <a:effectLst/>
                        </a:rPr>
                        <a:t>Odobreni znesek prispevka ESI skladov</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nn-NO" sz="1100" u="none" strike="noStrike" dirty="0">
                          <a:effectLst/>
                        </a:rPr>
                        <a:t>Vplačan znesek ESI skladov v FI</a:t>
                      </a:r>
                      <a:endParaRPr lang="nn-NO"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pl-PL" sz="1100" u="none" strike="noStrike" dirty="0">
                          <a:effectLst/>
                        </a:rPr>
                        <a:t>Sklenjene pogodbe s finančnimi posredniki</a:t>
                      </a:r>
                      <a:endParaRPr lang="pl-PL"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sl-SI" sz="1100" u="none" strike="noStrike" dirty="0">
                          <a:effectLst/>
                        </a:rPr>
                        <a:t>Izplačano končnim prejemnikom</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val="3170587199"/>
                  </a:ext>
                </a:extLst>
              </a:tr>
              <a:tr h="241143">
                <a:tc>
                  <a:txBody>
                    <a:bodyPr/>
                    <a:lstStyle/>
                    <a:p>
                      <a:pPr algn="l" fontAlgn="b"/>
                      <a:r>
                        <a:rPr lang="sl-SI" sz="1100" u="none" strike="noStrike">
                          <a:effectLst/>
                        </a:rPr>
                        <a:t>RRI-PN 1.2</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5.000.000,00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2.500.000,00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5.000.000,00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0,00</a:t>
                      </a:r>
                      <a:endParaRPr lang="sl-SI"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92853119"/>
                  </a:ext>
                </a:extLst>
              </a:tr>
              <a:tr h="253201">
                <a:tc>
                  <a:txBody>
                    <a:bodyPr/>
                    <a:lstStyle/>
                    <a:p>
                      <a:pPr algn="l" fontAlgn="b"/>
                      <a:r>
                        <a:rPr lang="sl-SI" sz="1100" u="none" strike="noStrike">
                          <a:effectLst/>
                        </a:rPr>
                        <a:t>MSP-PN 3.1</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60.000.000,00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30.000.000,00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47.737.000,00</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18.579.380,39</a:t>
                      </a:r>
                      <a:endParaRPr lang="sl-SI"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71442060"/>
                  </a:ext>
                </a:extLst>
              </a:tr>
              <a:tr h="241143">
                <a:tc>
                  <a:txBody>
                    <a:bodyPr/>
                    <a:lstStyle/>
                    <a:p>
                      <a:pPr algn="l" fontAlgn="b"/>
                      <a:r>
                        <a:rPr lang="sl-SI" sz="1100" u="none" strike="noStrike" dirty="0">
                          <a:effectLst/>
                        </a:rPr>
                        <a:t> </a:t>
                      </a:r>
                      <a:r>
                        <a:rPr lang="sl-SI" sz="1100" u="none" strike="noStrike" dirty="0" smtClean="0">
                          <a:effectLst/>
                        </a:rPr>
                        <a:t>Skupaj</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65.000.000,00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100" u="none" strike="noStrike" dirty="0">
                          <a:effectLst/>
                        </a:rPr>
                        <a:t>32.500.000,00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100" u="none" strike="noStrike" dirty="0">
                          <a:effectLst/>
                        </a:rPr>
                        <a:t>52.737.000,00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100" u="none" strike="noStrike" dirty="0">
                          <a:effectLst/>
                        </a:rPr>
                        <a:t>18.579.380,39</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val="1312476736"/>
                  </a:ext>
                </a:extLst>
              </a:tr>
            </a:tbl>
          </a:graphicData>
        </a:graphic>
      </p:graphicFrame>
    </p:spTree>
    <p:extLst>
      <p:ext uri="{BB962C8B-B14F-4D97-AF65-F5344CB8AC3E}">
        <p14:creationId xmlns:p14="http://schemas.microsoft.com/office/powerpoint/2010/main" val="8050448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721963" y="210142"/>
            <a:ext cx="10515600" cy="712007"/>
          </a:xfrm>
        </p:spPr>
        <p:txBody>
          <a:bodyPr>
            <a:normAutofit/>
          </a:bodyPr>
          <a:lstStyle/>
          <a:p>
            <a:r>
              <a:rPr lang="sl-SI" sz="3600" dirty="0">
                <a:solidFill>
                  <a:schemeClr val="bg1"/>
                </a:solidFill>
              </a:rPr>
              <a:t>Poslovanje sklad skladov FI 14-20 </a:t>
            </a:r>
            <a:endParaRPr lang="sl-SI" sz="3600" dirty="0"/>
          </a:p>
        </p:txBody>
      </p:sp>
      <p:sp>
        <p:nvSpPr>
          <p:cNvPr id="8" name="Pravokotnik 7"/>
          <p:cNvSpPr/>
          <p:nvPr/>
        </p:nvSpPr>
        <p:spPr>
          <a:xfrm>
            <a:off x="577407" y="3879357"/>
            <a:ext cx="9404888" cy="369332"/>
          </a:xfrm>
          <a:prstGeom prst="rect">
            <a:avLst/>
          </a:prstGeom>
        </p:spPr>
        <p:txBody>
          <a:bodyPr wrap="square">
            <a:spAutoFit/>
          </a:bodyPr>
          <a:lstStyle/>
          <a:p>
            <a:pPr algn="ctr" fontAlgn="b"/>
            <a:r>
              <a:rPr lang="sl-SI" dirty="0">
                <a:solidFill>
                  <a:schemeClr val="bg1"/>
                </a:solidFill>
              </a:rPr>
              <a:t>Vplačilo naslednje tranše EU sredstev v sklad skladov se načrtuje v zadnjem četrtletju 2021</a:t>
            </a:r>
            <a:endParaRPr lang="sl-SI" dirty="0">
              <a:solidFill>
                <a:schemeClr val="bg1"/>
              </a:solidFill>
              <a:latin typeface="Calibri" panose="020F0502020204030204" pitchFamily="34" charset="0"/>
            </a:endParaRPr>
          </a:p>
        </p:txBody>
      </p:sp>
      <p:graphicFrame>
        <p:nvGraphicFramePr>
          <p:cNvPr id="10" name="Označba mesta vsebine 9"/>
          <p:cNvGraphicFramePr>
            <a:graphicFrameLocks noGrp="1"/>
          </p:cNvGraphicFramePr>
          <p:nvPr>
            <p:ph idx="1"/>
            <p:extLst>
              <p:ext uri="{D42A27DB-BD31-4B8C-83A1-F6EECF244321}">
                <p14:modId xmlns:p14="http://schemas.microsoft.com/office/powerpoint/2010/main" val="3626542073"/>
              </p:ext>
            </p:extLst>
          </p:nvPr>
        </p:nvGraphicFramePr>
        <p:xfrm>
          <a:off x="941631" y="1721765"/>
          <a:ext cx="8676441" cy="1796939"/>
        </p:xfrm>
        <a:graphic>
          <a:graphicData uri="http://schemas.openxmlformats.org/drawingml/2006/table">
            <a:tbl>
              <a:tblPr>
                <a:tableStyleId>{5C22544A-7EE6-4342-B048-85BDC9FD1C3A}</a:tableStyleId>
              </a:tblPr>
              <a:tblGrid>
                <a:gridCol w="2254345">
                  <a:extLst>
                    <a:ext uri="{9D8B030D-6E8A-4147-A177-3AD203B41FA5}">
                      <a16:colId xmlns:a16="http://schemas.microsoft.com/office/drawing/2014/main" val="411146892"/>
                    </a:ext>
                  </a:extLst>
                </a:gridCol>
                <a:gridCol w="1651148">
                  <a:extLst>
                    <a:ext uri="{9D8B030D-6E8A-4147-A177-3AD203B41FA5}">
                      <a16:colId xmlns:a16="http://schemas.microsoft.com/office/drawing/2014/main" val="1481551966"/>
                    </a:ext>
                  </a:extLst>
                </a:gridCol>
                <a:gridCol w="1499068">
                  <a:extLst>
                    <a:ext uri="{9D8B030D-6E8A-4147-A177-3AD203B41FA5}">
                      <a16:colId xmlns:a16="http://schemas.microsoft.com/office/drawing/2014/main" val="3022943096"/>
                    </a:ext>
                  </a:extLst>
                </a:gridCol>
                <a:gridCol w="1772812">
                  <a:extLst>
                    <a:ext uri="{9D8B030D-6E8A-4147-A177-3AD203B41FA5}">
                      <a16:colId xmlns:a16="http://schemas.microsoft.com/office/drawing/2014/main" val="931982272"/>
                    </a:ext>
                  </a:extLst>
                </a:gridCol>
                <a:gridCol w="1499068">
                  <a:extLst>
                    <a:ext uri="{9D8B030D-6E8A-4147-A177-3AD203B41FA5}">
                      <a16:colId xmlns:a16="http://schemas.microsoft.com/office/drawing/2014/main" val="691908769"/>
                    </a:ext>
                  </a:extLst>
                </a:gridCol>
              </a:tblGrid>
              <a:tr h="356448">
                <a:tc>
                  <a:txBody>
                    <a:bodyPr/>
                    <a:lstStyle/>
                    <a:p>
                      <a:pPr algn="l" fontAlgn="b"/>
                      <a:r>
                        <a:rPr lang="sl-SI" sz="1400" u="none" strike="noStrike" dirty="0">
                          <a:effectLst/>
                        </a:rPr>
                        <a:t> </a:t>
                      </a:r>
                      <a:endParaRPr lang="sl-SI" sz="14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400" u="none" strike="noStrike" dirty="0">
                          <a:effectLst/>
                        </a:rPr>
                        <a:t>2017</a:t>
                      </a:r>
                      <a:endParaRPr lang="sl-SI" sz="14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400" u="none" strike="noStrike" dirty="0">
                          <a:effectLst/>
                        </a:rPr>
                        <a:t>2018</a:t>
                      </a:r>
                      <a:endParaRPr lang="sl-SI" sz="14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r" fontAlgn="b"/>
                      <a:r>
                        <a:rPr lang="sl-SI" sz="1400" u="none" strike="noStrike" dirty="0">
                          <a:effectLst/>
                        </a:rPr>
                        <a:t>2019</a:t>
                      </a:r>
                      <a:endParaRPr lang="sl-SI" sz="14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sl-SI" sz="1400" u="none" strike="noStrike" dirty="0">
                          <a:effectLst/>
                        </a:rPr>
                        <a:t>                2020</a:t>
                      </a:r>
                      <a:endParaRPr lang="sl-SI" sz="1400" b="1"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val="1261860668"/>
                  </a:ext>
                </a:extLst>
              </a:tr>
              <a:tr h="375620">
                <a:tc>
                  <a:txBody>
                    <a:bodyPr/>
                    <a:lstStyle/>
                    <a:p>
                      <a:pPr algn="l" fontAlgn="b"/>
                      <a:r>
                        <a:rPr lang="sl-SI" sz="1400" u="none" strike="noStrike">
                          <a:effectLst/>
                        </a:rPr>
                        <a:t>Vplačilo v sklad skladov(FI-EU del)-kumulativno</a:t>
                      </a:r>
                      <a:endParaRPr lang="sl-SI" sz="1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63.250.000,00</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sl-SI" sz="1400" u="none" strike="noStrike">
                          <a:effectLst/>
                        </a:rPr>
                        <a:t>/</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126.500.000,00</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sl-SI" sz="1400" u="none" strike="noStrike" dirty="0">
                          <a:effectLst/>
                        </a:rPr>
                        <a:t>/</a:t>
                      </a:r>
                      <a:endParaRPr lang="sl-SI"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32139591"/>
                  </a:ext>
                </a:extLst>
              </a:tr>
              <a:tr h="332914">
                <a:tc>
                  <a:txBody>
                    <a:bodyPr/>
                    <a:lstStyle/>
                    <a:p>
                      <a:pPr algn="l" fontAlgn="b"/>
                      <a:r>
                        <a:rPr lang="sl-SI" sz="1400" u="none" strike="noStrike" dirty="0">
                          <a:effectLst/>
                        </a:rPr>
                        <a:t>Obračunana provizija  do 31.12.-kumulativno</a:t>
                      </a:r>
                      <a:endParaRPr lang="sl-SI"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126.500,00</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dirty="0">
                          <a:effectLst/>
                        </a:rPr>
                        <a:t>1.893.986,12</a:t>
                      </a:r>
                      <a:endParaRPr lang="sl-SI"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2.433.120,63</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5.503.665,34</a:t>
                      </a:r>
                      <a:endParaRPr lang="sl-SI"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37713438"/>
                  </a:ext>
                </a:extLst>
              </a:tr>
              <a:tr h="295996">
                <a:tc>
                  <a:txBody>
                    <a:bodyPr/>
                    <a:lstStyle/>
                    <a:p>
                      <a:pPr algn="l" fontAlgn="b"/>
                      <a:r>
                        <a:rPr lang="sl-SI" sz="1400" u="none" strike="noStrike">
                          <a:effectLst/>
                        </a:rPr>
                        <a:t>Obresti</a:t>
                      </a:r>
                      <a:endParaRPr lang="sl-SI" sz="14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-15.109,41</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-221.426,72</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dirty="0">
                          <a:effectLst/>
                        </a:rPr>
                        <a:t>-284.172,37</a:t>
                      </a:r>
                      <a:endParaRPr lang="sl-SI"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-70.294,80</a:t>
                      </a:r>
                      <a:endParaRPr lang="sl-SI"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01731895"/>
                  </a:ext>
                </a:extLst>
              </a:tr>
              <a:tr h="272005">
                <a:tc>
                  <a:txBody>
                    <a:bodyPr/>
                    <a:lstStyle/>
                    <a:p>
                      <a:pPr algn="l" fontAlgn="b"/>
                      <a:r>
                        <a:rPr lang="pl-PL" sz="1400" u="none" strike="noStrike" dirty="0">
                          <a:effectLst/>
                        </a:rPr>
                        <a:t>Oslabitve (v skladu z MRS 9)</a:t>
                      </a:r>
                      <a:endParaRPr lang="pl-PL"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dirty="0">
                          <a:effectLst/>
                        </a:rPr>
                        <a:t>211.700,00</a:t>
                      </a:r>
                      <a:endParaRPr lang="sl-SI"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147.634,98</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a:effectLst/>
                        </a:rPr>
                        <a:t>9.292.684,90</a:t>
                      </a:r>
                      <a:endParaRPr lang="sl-SI"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400" u="none" strike="noStrike" dirty="0">
                          <a:effectLst/>
                        </a:rPr>
                        <a:t>3.993.222,81</a:t>
                      </a:r>
                      <a:endParaRPr lang="sl-SI" sz="14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60477856"/>
                  </a:ext>
                </a:extLst>
              </a:tr>
            </a:tbl>
          </a:graphicData>
        </a:graphic>
      </p:graphicFrame>
    </p:spTree>
    <p:extLst>
      <p:ext uri="{BB962C8B-B14F-4D97-AF65-F5344CB8AC3E}">
        <p14:creationId xmlns:p14="http://schemas.microsoft.com/office/powerpoint/2010/main" val="29439815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721963" y="210142"/>
            <a:ext cx="10515600" cy="712007"/>
          </a:xfrm>
        </p:spPr>
        <p:txBody>
          <a:bodyPr>
            <a:normAutofit/>
          </a:bodyPr>
          <a:lstStyle/>
          <a:p>
            <a:r>
              <a:rPr lang="sl-SI" sz="3600" dirty="0" smtClean="0">
                <a:solidFill>
                  <a:schemeClr val="bg1"/>
                </a:solidFill>
              </a:rPr>
              <a:t>Poslovanje sklad skladov FI COVID-19 </a:t>
            </a:r>
            <a:endParaRPr lang="sl-SI" sz="3600" dirty="0"/>
          </a:p>
        </p:txBody>
      </p:sp>
      <p:sp>
        <p:nvSpPr>
          <p:cNvPr id="8" name="Pravokotnik 7"/>
          <p:cNvSpPr/>
          <p:nvPr/>
        </p:nvSpPr>
        <p:spPr>
          <a:xfrm>
            <a:off x="1871412" y="3854076"/>
            <a:ext cx="8216701" cy="923330"/>
          </a:xfrm>
          <a:prstGeom prst="rect">
            <a:avLst/>
          </a:prstGeom>
        </p:spPr>
        <p:txBody>
          <a:bodyPr wrap="square">
            <a:spAutoFit/>
          </a:bodyPr>
          <a:lstStyle/>
          <a:p>
            <a:pPr fontAlgn="b"/>
            <a:r>
              <a:rPr lang="sl-SI" dirty="0">
                <a:solidFill>
                  <a:schemeClr val="bg1"/>
                </a:solidFill>
              </a:rPr>
              <a:t>Do konca 2021 vplačano 50% načrtovanih EU </a:t>
            </a:r>
            <a:r>
              <a:rPr lang="sl-SI" dirty="0" smtClean="0">
                <a:solidFill>
                  <a:schemeClr val="bg1"/>
                </a:solidFill>
              </a:rPr>
              <a:t>sredstev.</a:t>
            </a:r>
            <a:r>
              <a:rPr lang="sl-SI" dirty="0">
                <a:solidFill>
                  <a:schemeClr val="bg1"/>
                </a:solidFill>
              </a:rPr>
              <a:t> </a:t>
            </a:r>
            <a:r>
              <a:rPr lang="it-IT" dirty="0" smtClean="0">
                <a:solidFill>
                  <a:schemeClr val="bg1"/>
                </a:solidFill>
              </a:rPr>
              <a:t>3</a:t>
            </a:r>
            <a:r>
              <a:rPr lang="it-IT" dirty="0">
                <a:solidFill>
                  <a:schemeClr val="bg1"/>
                </a:solidFill>
              </a:rPr>
              <a:t>. </a:t>
            </a:r>
            <a:r>
              <a:rPr lang="it-IT" dirty="0" err="1">
                <a:solidFill>
                  <a:schemeClr val="bg1"/>
                </a:solidFill>
              </a:rPr>
              <a:t>tranša</a:t>
            </a:r>
            <a:r>
              <a:rPr lang="it-IT" dirty="0">
                <a:solidFill>
                  <a:schemeClr val="bg1"/>
                </a:solidFill>
              </a:rPr>
              <a:t> v </a:t>
            </a:r>
            <a:r>
              <a:rPr lang="it-IT" dirty="0" err="1">
                <a:solidFill>
                  <a:schemeClr val="bg1"/>
                </a:solidFill>
              </a:rPr>
              <a:t>višini</a:t>
            </a:r>
            <a:r>
              <a:rPr lang="it-IT" dirty="0">
                <a:solidFill>
                  <a:schemeClr val="bg1"/>
                </a:solidFill>
              </a:rPr>
              <a:t> 16,25mio EUR </a:t>
            </a:r>
            <a:r>
              <a:rPr lang="it-IT" dirty="0" err="1">
                <a:solidFill>
                  <a:schemeClr val="bg1"/>
                </a:solidFill>
              </a:rPr>
              <a:t>izvedena</a:t>
            </a:r>
            <a:r>
              <a:rPr lang="it-IT" dirty="0">
                <a:solidFill>
                  <a:schemeClr val="bg1"/>
                </a:solidFill>
              </a:rPr>
              <a:t> v </a:t>
            </a:r>
            <a:r>
              <a:rPr lang="it-IT" dirty="0" err="1">
                <a:solidFill>
                  <a:schemeClr val="bg1"/>
                </a:solidFill>
              </a:rPr>
              <a:t>maju</a:t>
            </a:r>
            <a:r>
              <a:rPr lang="it-IT" dirty="0">
                <a:solidFill>
                  <a:schemeClr val="bg1"/>
                </a:solidFill>
              </a:rPr>
              <a:t> 2021.</a:t>
            </a:r>
            <a:endParaRPr lang="it-IT" dirty="0">
              <a:solidFill>
                <a:schemeClr val="bg1"/>
              </a:solidFill>
              <a:latin typeface="Calibri" panose="020F0502020204030204" pitchFamily="34" charset="0"/>
            </a:endParaRPr>
          </a:p>
          <a:p>
            <a:pPr fontAlgn="b"/>
            <a:endParaRPr lang="sl-SI" dirty="0">
              <a:solidFill>
                <a:srgbClr val="000000"/>
              </a:solidFill>
              <a:latin typeface="Calibri" panose="020F0502020204030204" pitchFamily="34" charset="0"/>
            </a:endParaRPr>
          </a:p>
        </p:txBody>
      </p:sp>
      <p:graphicFrame>
        <p:nvGraphicFramePr>
          <p:cNvPr id="9" name="Tabela 8"/>
          <p:cNvGraphicFramePr>
            <a:graphicFrameLocks noGrp="1"/>
          </p:cNvGraphicFramePr>
          <p:nvPr>
            <p:extLst>
              <p:ext uri="{D42A27DB-BD31-4B8C-83A1-F6EECF244321}">
                <p14:modId xmlns:p14="http://schemas.microsoft.com/office/powerpoint/2010/main" val="2365399337"/>
              </p:ext>
            </p:extLst>
          </p:nvPr>
        </p:nvGraphicFramePr>
        <p:xfrm>
          <a:off x="2851689" y="1673815"/>
          <a:ext cx="5370162" cy="1631074"/>
        </p:xfrm>
        <a:graphic>
          <a:graphicData uri="http://schemas.openxmlformats.org/drawingml/2006/table">
            <a:tbl>
              <a:tblPr>
                <a:tableStyleId>{5C22544A-7EE6-4342-B048-85BDC9FD1C3A}</a:tableStyleId>
              </a:tblPr>
              <a:tblGrid>
                <a:gridCol w="4162776">
                  <a:extLst>
                    <a:ext uri="{9D8B030D-6E8A-4147-A177-3AD203B41FA5}">
                      <a16:colId xmlns:a16="http://schemas.microsoft.com/office/drawing/2014/main" val="2865663676"/>
                    </a:ext>
                  </a:extLst>
                </a:gridCol>
                <a:gridCol w="1207386">
                  <a:extLst>
                    <a:ext uri="{9D8B030D-6E8A-4147-A177-3AD203B41FA5}">
                      <a16:colId xmlns:a16="http://schemas.microsoft.com/office/drawing/2014/main" val="3745472357"/>
                    </a:ext>
                  </a:extLst>
                </a:gridCol>
              </a:tblGrid>
              <a:tr h="264944">
                <a:tc>
                  <a:txBody>
                    <a:bodyPr/>
                    <a:lstStyle/>
                    <a:p>
                      <a:pPr algn="l" fontAlgn="b"/>
                      <a:r>
                        <a:rPr lang="sl-SI" sz="1100" u="none" strike="noStrike">
                          <a:effectLst/>
                        </a:rPr>
                        <a:t> </a:t>
                      </a:r>
                      <a:endParaRPr lang="sl-SI" sz="1100" b="0" i="0" u="none" strike="noStrike">
                        <a:solidFill>
                          <a:srgbClr val="000000"/>
                        </a:solidFill>
                        <a:effectLst/>
                        <a:latin typeface="Calibri" panose="020F0502020204030204" pitchFamily="34" charset="0"/>
                      </a:endParaRPr>
                    </a:p>
                  </a:txBody>
                  <a:tcPr marL="9525" marR="9525" marT="9525" marB="0" anchor="b">
                    <a:solidFill>
                      <a:schemeClr val="bg1">
                        <a:lumMod val="85000"/>
                      </a:schemeClr>
                    </a:solidFill>
                  </a:tcPr>
                </a:tc>
                <a:tc>
                  <a:txBody>
                    <a:bodyPr/>
                    <a:lstStyle/>
                    <a:p>
                      <a:pPr algn="l" fontAlgn="b"/>
                      <a:r>
                        <a:rPr lang="sl-SI" sz="1100" u="none" strike="noStrike" dirty="0">
                          <a:effectLst/>
                        </a:rPr>
                        <a:t>                2020</a:t>
                      </a:r>
                      <a:endParaRPr lang="sl-SI" sz="1100" b="0" i="0" u="none" strike="noStrike" dirty="0">
                        <a:solidFill>
                          <a:srgbClr val="000000"/>
                        </a:solidFill>
                        <a:effectLst/>
                        <a:latin typeface="Calibri" panose="020F0502020204030204" pitchFamily="34" charset="0"/>
                      </a:endParaRPr>
                    </a:p>
                  </a:txBody>
                  <a:tcPr marL="9525" marR="9525" marT="9525" marB="0" anchor="b">
                    <a:solidFill>
                      <a:schemeClr val="bg1">
                        <a:lumMod val="85000"/>
                      </a:schemeClr>
                    </a:solidFill>
                  </a:tcPr>
                </a:tc>
                <a:extLst>
                  <a:ext uri="{0D108BD9-81ED-4DB2-BD59-A6C34878D82A}">
                    <a16:rowId xmlns:a16="http://schemas.microsoft.com/office/drawing/2014/main" val="1400721985"/>
                  </a:ext>
                </a:extLst>
              </a:tr>
              <a:tr h="337316">
                <a:tc>
                  <a:txBody>
                    <a:bodyPr/>
                    <a:lstStyle/>
                    <a:p>
                      <a:pPr algn="l" fontAlgn="b"/>
                      <a:r>
                        <a:rPr lang="sl-SI" sz="1100" u="none" strike="noStrike" dirty="0">
                          <a:effectLst/>
                        </a:rPr>
                        <a:t>Vplačilo v sklad skladov(FI-EU del)-kumulativno</a:t>
                      </a:r>
                      <a:endParaRPr lang="sl-SI"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32.500.000,00</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88088636"/>
                  </a:ext>
                </a:extLst>
              </a:tr>
              <a:tr h="337316">
                <a:tc>
                  <a:txBody>
                    <a:bodyPr/>
                    <a:lstStyle/>
                    <a:p>
                      <a:pPr algn="l" fontAlgn="b"/>
                      <a:r>
                        <a:rPr lang="sl-SI" sz="1100" u="none" strike="noStrike">
                          <a:effectLst/>
                        </a:rPr>
                        <a:t>Obračunana provizija  do 31.12.-kumulativno</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65.547,45</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98799920"/>
                  </a:ext>
                </a:extLst>
              </a:tr>
              <a:tr h="337316">
                <a:tc>
                  <a:txBody>
                    <a:bodyPr/>
                    <a:lstStyle/>
                    <a:p>
                      <a:pPr algn="l" fontAlgn="b"/>
                      <a:r>
                        <a:rPr lang="sl-SI" sz="1100" u="none" strike="noStrike">
                          <a:effectLst/>
                        </a:rPr>
                        <a:t>Obresti</a:t>
                      </a:r>
                      <a:endParaRPr lang="sl-SI"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a:effectLst/>
                        </a:rPr>
                        <a:t>-1.800,65</a:t>
                      </a:r>
                      <a:endParaRPr lang="sl-SI"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60908543"/>
                  </a:ext>
                </a:extLst>
              </a:tr>
              <a:tr h="354182">
                <a:tc>
                  <a:txBody>
                    <a:bodyPr/>
                    <a:lstStyle/>
                    <a:p>
                      <a:pPr algn="l" fontAlgn="b"/>
                      <a:r>
                        <a:rPr lang="pl-PL" sz="1100" u="none" strike="noStrike">
                          <a:effectLst/>
                        </a:rPr>
                        <a:t>Oslabitve (v skladu z MRS 9)</a:t>
                      </a:r>
                      <a:endParaRPr lang="pl-P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sl-SI" sz="1100" u="none" strike="noStrike" dirty="0">
                          <a:effectLst/>
                        </a:rPr>
                        <a:t>3.993.222,81</a:t>
                      </a:r>
                      <a:endParaRPr lang="sl-SI"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78749413"/>
                  </a:ext>
                </a:extLst>
              </a:tr>
            </a:tbl>
          </a:graphicData>
        </a:graphic>
      </p:graphicFrame>
    </p:spTree>
    <p:extLst>
      <p:ext uri="{BB962C8B-B14F-4D97-AF65-F5344CB8AC3E}">
        <p14:creationId xmlns:p14="http://schemas.microsoft.com/office/powerpoint/2010/main" val="2920496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1322522" y="200214"/>
            <a:ext cx="9144000" cy="628945"/>
          </a:xfrm>
        </p:spPr>
        <p:txBody>
          <a:bodyPr>
            <a:normAutofit fontScale="90000"/>
          </a:bodyPr>
          <a:lstStyle/>
          <a:p>
            <a:pPr algn="l"/>
            <a:r>
              <a:rPr lang="sl-SI" sz="4000" dirty="0" smtClean="0">
                <a:solidFill>
                  <a:schemeClr val="bg1"/>
                </a:solidFill>
              </a:rPr>
              <a:t>Slovenija v EU (perspektiva EU proračun)</a:t>
            </a:r>
            <a:endParaRPr lang="sl-SI" sz="4000" dirty="0">
              <a:solidFill>
                <a:schemeClr val="bg1"/>
              </a:solidFill>
            </a:endParaRPr>
          </a:p>
        </p:txBody>
      </p:sp>
      <p:pic>
        <p:nvPicPr>
          <p:cNvPr id="9" name="Slika 8"/>
          <p:cNvPicPr>
            <a:picLocks noChangeAspect="1"/>
          </p:cNvPicPr>
          <p:nvPr/>
        </p:nvPicPr>
        <p:blipFill>
          <a:blip r:embed="rId2"/>
          <a:stretch>
            <a:fillRect/>
          </a:stretch>
        </p:blipFill>
        <p:spPr>
          <a:xfrm>
            <a:off x="789272" y="1094176"/>
            <a:ext cx="10423752" cy="5688779"/>
          </a:xfrm>
          <a:prstGeom prst="rect">
            <a:avLst/>
          </a:prstGeom>
        </p:spPr>
      </p:pic>
    </p:spTree>
    <p:extLst>
      <p:ext uri="{BB962C8B-B14F-4D97-AF65-F5344CB8AC3E}">
        <p14:creationId xmlns:p14="http://schemas.microsoft.com/office/powerpoint/2010/main" val="28358334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199259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38200" y="365125"/>
            <a:ext cx="10515600" cy="443397"/>
          </a:xfrm>
        </p:spPr>
        <p:txBody>
          <a:bodyPr>
            <a:normAutofit fontScale="90000"/>
          </a:bodyPr>
          <a:lstStyle/>
          <a:p>
            <a:r>
              <a:rPr lang="sl-SI" dirty="0" smtClean="0">
                <a:solidFill>
                  <a:schemeClr val="bg1"/>
                </a:solidFill>
              </a:rPr>
              <a:t>COVID19 UKREPI</a:t>
            </a:r>
            <a:endParaRPr lang="sl-SI" dirty="0">
              <a:solidFill>
                <a:schemeClr val="bg1"/>
              </a:solidFill>
            </a:endParaRPr>
          </a:p>
        </p:txBody>
      </p:sp>
      <p:graphicFrame>
        <p:nvGraphicFramePr>
          <p:cNvPr id="4" name="Označba mesta vsebine 3"/>
          <p:cNvGraphicFramePr>
            <a:graphicFrameLocks noGrp="1"/>
          </p:cNvGraphicFramePr>
          <p:nvPr>
            <p:ph idx="1"/>
            <p:extLst>
              <p:ext uri="{D42A27DB-BD31-4B8C-83A1-F6EECF244321}">
                <p14:modId xmlns:p14="http://schemas.microsoft.com/office/powerpoint/2010/main" val="996687697"/>
              </p:ext>
            </p:extLst>
          </p:nvPr>
        </p:nvGraphicFramePr>
        <p:xfrm>
          <a:off x="404261" y="1135777"/>
          <a:ext cx="10741793" cy="5601911"/>
        </p:xfrm>
        <a:graphic>
          <a:graphicData uri="http://schemas.openxmlformats.org/drawingml/2006/table">
            <a:tbl>
              <a:tblPr firstRow="1" firstCol="1" bandRow="1" bandCol="1">
                <a:tableStyleId>{5C22544A-7EE6-4342-B048-85BDC9FD1C3A}</a:tableStyleId>
              </a:tblPr>
              <a:tblGrid>
                <a:gridCol w="3131919">
                  <a:extLst>
                    <a:ext uri="{9D8B030D-6E8A-4147-A177-3AD203B41FA5}">
                      <a16:colId xmlns:a16="http://schemas.microsoft.com/office/drawing/2014/main" val="3368132766"/>
                    </a:ext>
                  </a:extLst>
                </a:gridCol>
                <a:gridCol w="1077535">
                  <a:extLst>
                    <a:ext uri="{9D8B030D-6E8A-4147-A177-3AD203B41FA5}">
                      <a16:colId xmlns:a16="http://schemas.microsoft.com/office/drawing/2014/main" val="1753468317"/>
                    </a:ext>
                  </a:extLst>
                </a:gridCol>
                <a:gridCol w="1015709">
                  <a:extLst>
                    <a:ext uri="{9D8B030D-6E8A-4147-A177-3AD203B41FA5}">
                      <a16:colId xmlns:a16="http://schemas.microsoft.com/office/drawing/2014/main" val="2174075685"/>
                    </a:ext>
                  </a:extLst>
                </a:gridCol>
                <a:gridCol w="1886571">
                  <a:extLst>
                    <a:ext uri="{9D8B030D-6E8A-4147-A177-3AD203B41FA5}">
                      <a16:colId xmlns:a16="http://schemas.microsoft.com/office/drawing/2014/main" val="4090758999"/>
                    </a:ext>
                  </a:extLst>
                </a:gridCol>
                <a:gridCol w="2614350">
                  <a:extLst>
                    <a:ext uri="{9D8B030D-6E8A-4147-A177-3AD203B41FA5}">
                      <a16:colId xmlns:a16="http://schemas.microsoft.com/office/drawing/2014/main" val="212739433"/>
                    </a:ext>
                  </a:extLst>
                </a:gridCol>
                <a:gridCol w="1015709">
                  <a:extLst>
                    <a:ext uri="{9D8B030D-6E8A-4147-A177-3AD203B41FA5}">
                      <a16:colId xmlns:a16="http://schemas.microsoft.com/office/drawing/2014/main" val="2637308754"/>
                    </a:ext>
                  </a:extLst>
                </a:gridCol>
              </a:tblGrid>
              <a:tr h="403913">
                <a:tc>
                  <a:txBody>
                    <a:bodyPr/>
                    <a:lstStyle/>
                    <a:p>
                      <a:pPr>
                        <a:lnSpc>
                          <a:spcPct val="107000"/>
                        </a:lnSpc>
                        <a:spcAft>
                          <a:spcPts val="0"/>
                        </a:spcAft>
                      </a:pPr>
                      <a:r>
                        <a:rPr lang="sl-SI" sz="800" dirty="0">
                          <a:solidFill>
                            <a:schemeClr val="tx1"/>
                          </a:solidFill>
                          <a:effectLst/>
                        </a:rPr>
                        <a:t>Kratek naziv</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Status</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Znesek EU</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Zahtevki za izplačilo na dan 24.3.2021</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Prednostna os</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Sklad</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extLst>
                  <a:ext uri="{0D108BD9-81ED-4DB2-BD59-A6C34878D82A}">
                    <a16:rowId xmlns:a16="http://schemas.microsoft.com/office/drawing/2014/main" val="2146060910"/>
                  </a:ext>
                </a:extLst>
              </a:tr>
              <a:tr h="231210">
                <a:tc>
                  <a:txBody>
                    <a:bodyPr/>
                    <a:lstStyle/>
                    <a:p>
                      <a:pPr>
                        <a:lnSpc>
                          <a:spcPct val="107000"/>
                        </a:lnSpc>
                        <a:spcAft>
                          <a:spcPts val="0"/>
                        </a:spcAft>
                      </a:pPr>
                      <a:r>
                        <a:rPr lang="sl-SI" sz="800" b="0" dirty="0">
                          <a:solidFill>
                            <a:schemeClr val="tx1"/>
                          </a:solidFill>
                          <a:effectLst/>
                        </a:rPr>
                        <a:t>COVID19 - IKT za VIZ</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4.000.000,00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3.999.454,72</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OP20.10 - </a:t>
                      </a:r>
                      <a:r>
                        <a:rPr lang="sl-SI" sz="800" dirty="0" err="1">
                          <a:solidFill>
                            <a:schemeClr val="tx1"/>
                          </a:solidFill>
                          <a:effectLst/>
                        </a:rPr>
                        <a:t>Vseživljensko</a:t>
                      </a:r>
                      <a:r>
                        <a:rPr lang="sl-SI" sz="800" dirty="0">
                          <a:solidFill>
                            <a:schemeClr val="tx1"/>
                          </a:solidFill>
                          <a:effectLst/>
                        </a:rPr>
                        <a:t> učenje</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ESRR</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1348432658"/>
                  </a:ext>
                </a:extLst>
              </a:tr>
              <a:tr h="231210">
                <a:tc>
                  <a:txBody>
                    <a:bodyPr/>
                    <a:lstStyle/>
                    <a:p>
                      <a:pPr>
                        <a:lnSpc>
                          <a:spcPct val="107000"/>
                        </a:lnSpc>
                        <a:spcAft>
                          <a:spcPts val="0"/>
                        </a:spcAft>
                      </a:pPr>
                      <a:r>
                        <a:rPr lang="sl-SI" sz="800" b="0" dirty="0">
                          <a:solidFill>
                            <a:schemeClr val="tx1"/>
                          </a:solidFill>
                          <a:effectLst/>
                        </a:rPr>
                        <a:t>COVID19 - modularne pisarne</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340.000,00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 </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OP20.09 - Socialna vključenost</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ESRR</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482565860"/>
                  </a:ext>
                </a:extLst>
              </a:tr>
              <a:tr h="231210">
                <a:tc>
                  <a:txBody>
                    <a:bodyPr/>
                    <a:lstStyle/>
                    <a:p>
                      <a:pPr>
                        <a:lnSpc>
                          <a:spcPct val="107000"/>
                        </a:lnSpc>
                        <a:spcAft>
                          <a:spcPts val="0"/>
                        </a:spcAft>
                      </a:pPr>
                      <a:r>
                        <a:rPr lang="sl-SI" sz="800" b="0" dirty="0">
                          <a:solidFill>
                            <a:schemeClr val="tx1"/>
                          </a:solidFill>
                          <a:effectLst/>
                        </a:rPr>
                        <a:t>COVID19 - JR - mobilne enote</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3.000.000,00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 </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OP20.09 - Socialna vključenost</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ESRR</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4099487430"/>
                  </a:ext>
                </a:extLst>
              </a:tr>
              <a:tr h="231210">
                <a:tc>
                  <a:txBody>
                    <a:bodyPr/>
                    <a:lstStyle/>
                    <a:p>
                      <a:pPr>
                        <a:lnSpc>
                          <a:spcPct val="107000"/>
                        </a:lnSpc>
                        <a:spcAft>
                          <a:spcPts val="0"/>
                        </a:spcAft>
                      </a:pPr>
                      <a:r>
                        <a:rPr lang="sl-SI" sz="800" b="0" dirty="0">
                          <a:solidFill>
                            <a:schemeClr val="tx1"/>
                          </a:solidFill>
                          <a:effectLst/>
                        </a:rPr>
                        <a:t>COVID19- MOBILNI TIMI ZA REHABILITACIJO</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1.000.000,00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 </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OP20.09 - Socialna vključenost</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ESS</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69238790"/>
                  </a:ext>
                </a:extLst>
              </a:tr>
              <a:tr h="231210">
                <a:tc>
                  <a:txBody>
                    <a:bodyPr/>
                    <a:lstStyle/>
                    <a:p>
                      <a:pPr>
                        <a:lnSpc>
                          <a:spcPct val="107000"/>
                        </a:lnSpc>
                        <a:spcAft>
                          <a:spcPts val="0"/>
                        </a:spcAft>
                      </a:pPr>
                      <a:r>
                        <a:rPr lang="sl-SI" sz="800" b="0" dirty="0">
                          <a:solidFill>
                            <a:schemeClr val="tx1"/>
                          </a:solidFill>
                          <a:effectLst/>
                        </a:rPr>
                        <a:t>COVID19 - ranljive skupine</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6.000.000,00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114.028,43</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OP20.09 - Socialna vključenost</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ESS</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879897827"/>
                  </a:ext>
                </a:extLst>
              </a:tr>
              <a:tr h="403913">
                <a:tc>
                  <a:txBody>
                    <a:bodyPr/>
                    <a:lstStyle/>
                    <a:p>
                      <a:pPr>
                        <a:lnSpc>
                          <a:spcPct val="107000"/>
                        </a:lnSpc>
                        <a:spcAft>
                          <a:spcPts val="0"/>
                        </a:spcAft>
                      </a:pPr>
                      <a:r>
                        <a:rPr lang="sl-SI" sz="800" b="0" dirty="0">
                          <a:solidFill>
                            <a:schemeClr val="tx1"/>
                          </a:solidFill>
                          <a:effectLst/>
                        </a:rPr>
                        <a:t>COVID19 - Pomoč najbolj ranljivim skupinam prebivalcev</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1.925.000,00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OP20.09 - Socialna vključenost</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ESS</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4283362039"/>
                  </a:ext>
                </a:extLst>
              </a:tr>
              <a:tr h="403913">
                <a:tc>
                  <a:txBody>
                    <a:bodyPr/>
                    <a:lstStyle/>
                    <a:p>
                      <a:pPr>
                        <a:lnSpc>
                          <a:spcPct val="107000"/>
                        </a:lnSpc>
                        <a:spcAft>
                          <a:spcPts val="0"/>
                        </a:spcAft>
                      </a:pPr>
                      <a:r>
                        <a:rPr lang="sl-SI" sz="800" b="0" dirty="0">
                          <a:solidFill>
                            <a:schemeClr val="tx1"/>
                          </a:solidFill>
                          <a:effectLst/>
                        </a:rPr>
                        <a:t>COVID19 - medicinska in osebna varovalna oprema zaradi epidemije</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66.495.000,00</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11.950.859,34</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OP20.09 - Socialna vključenost</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ESS</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1305995468"/>
                  </a:ext>
                </a:extLst>
              </a:tr>
              <a:tr h="231210">
                <a:tc>
                  <a:txBody>
                    <a:bodyPr/>
                    <a:lstStyle/>
                    <a:p>
                      <a:pPr>
                        <a:lnSpc>
                          <a:spcPct val="107000"/>
                        </a:lnSpc>
                        <a:spcAft>
                          <a:spcPts val="0"/>
                        </a:spcAft>
                      </a:pPr>
                      <a:r>
                        <a:rPr lang="sl-SI" sz="800" b="0" dirty="0">
                          <a:solidFill>
                            <a:schemeClr val="tx1"/>
                          </a:solidFill>
                          <a:effectLst/>
                        </a:rPr>
                        <a:t>COVID19 - Začasno denarno nadomestilo</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Potrjena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4.605.295,53</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968.567,09</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OP20.08 - Trg dela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ESS</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265675188"/>
                  </a:ext>
                </a:extLst>
              </a:tr>
              <a:tr h="403913">
                <a:tc>
                  <a:txBody>
                    <a:bodyPr/>
                    <a:lstStyle/>
                    <a:p>
                      <a:pPr>
                        <a:lnSpc>
                          <a:spcPct val="107000"/>
                        </a:lnSpc>
                        <a:spcAft>
                          <a:spcPts val="0"/>
                        </a:spcAft>
                      </a:pPr>
                      <a:r>
                        <a:rPr lang="sl-SI" sz="800" b="0" dirty="0">
                          <a:solidFill>
                            <a:schemeClr val="tx1"/>
                          </a:solidFill>
                          <a:effectLst/>
                        </a:rPr>
                        <a:t>COVID19 - Krajši delovni čas</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79.660.866,74</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38.878.220,94</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OP20.08 - Trg dela</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ESS</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3127884471"/>
                  </a:ext>
                </a:extLst>
              </a:tr>
              <a:tr h="403913">
                <a:tc>
                  <a:txBody>
                    <a:bodyPr/>
                    <a:lstStyle/>
                    <a:p>
                      <a:pPr>
                        <a:lnSpc>
                          <a:spcPct val="107000"/>
                        </a:lnSpc>
                        <a:spcAft>
                          <a:spcPts val="0"/>
                        </a:spcAft>
                      </a:pPr>
                      <a:r>
                        <a:rPr lang="sl-SI" sz="800" b="0" dirty="0">
                          <a:solidFill>
                            <a:schemeClr val="tx1"/>
                          </a:solidFill>
                          <a:effectLst/>
                        </a:rPr>
                        <a:t>NPO COVID19 - Turizem 2</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26.151.061,00</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5.907.953,71</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OP20.03 - Podjetništvo</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ESRR</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396825147"/>
                  </a:ext>
                </a:extLst>
              </a:tr>
              <a:tr h="231210">
                <a:tc>
                  <a:txBody>
                    <a:bodyPr/>
                    <a:lstStyle/>
                    <a:p>
                      <a:pPr>
                        <a:lnSpc>
                          <a:spcPct val="107000"/>
                        </a:lnSpc>
                        <a:spcAft>
                          <a:spcPts val="0"/>
                        </a:spcAft>
                      </a:pPr>
                      <a:r>
                        <a:rPr lang="sl-SI" sz="800" b="0" dirty="0">
                          <a:solidFill>
                            <a:schemeClr val="tx1"/>
                          </a:solidFill>
                          <a:effectLst/>
                        </a:rPr>
                        <a:t>NPO COVID19 - Turizem</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7.224.050,00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OP20.03 - Podjetništvo</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ESRR</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3470035452"/>
                  </a:ext>
                </a:extLst>
              </a:tr>
              <a:tr h="231210">
                <a:tc>
                  <a:txBody>
                    <a:bodyPr/>
                    <a:lstStyle/>
                    <a:p>
                      <a:pPr>
                        <a:lnSpc>
                          <a:spcPct val="107000"/>
                        </a:lnSpc>
                        <a:spcAft>
                          <a:spcPts val="0"/>
                        </a:spcAft>
                      </a:pPr>
                      <a:r>
                        <a:rPr lang="sl-SI" sz="800" b="0" dirty="0">
                          <a:solidFill>
                            <a:schemeClr val="tx1"/>
                          </a:solidFill>
                          <a:effectLst/>
                        </a:rPr>
                        <a:t>COVID19 - JP - INTER</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2.000.000,00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1.494.931,08</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OP20.03 - Podjetništvo</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ESRR</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755790394"/>
                  </a:ext>
                </a:extLst>
              </a:tr>
              <a:tr h="403913">
                <a:tc>
                  <a:txBody>
                    <a:bodyPr/>
                    <a:lstStyle/>
                    <a:p>
                      <a:pPr>
                        <a:lnSpc>
                          <a:spcPct val="107000"/>
                        </a:lnSpc>
                        <a:spcAft>
                          <a:spcPts val="0"/>
                        </a:spcAft>
                      </a:pPr>
                      <a:r>
                        <a:rPr lang="sl-SI" sz="800" b="0" dirty="0">
                          <a:solidFill>
                            <a:schemeClr val="tx1"/>
                          </a:solidFill>
                          <a:effectLst/>
                        </a:rPr>
                        <a:t>COVID 19 - FI - MSP</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60.000.000,00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30.000.000,00</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OP20.03 - Podjetništvo</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ESRR</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351516548"/>
                  </a:ext>
                </a:extLst>
              </a:tr>
              <a:tr h="403913">
                <a:tc>
                  <a:txBody>
                    <a:bodyPr/>
                    <a:lstStyle/>
                    <a:p>
                      <a:pPr>
                        <a:lnSpc>
                          <a:spcPct val="107000"/>
                        </a:lnSpc>
                        <a:spcAft>
                          <a:spcPts val="0"/>
                        </a:spcAft>
                      </a:pPr>
                      <a:r>
                        <a:rPr lang="sl-SI" sz="800" b="0" dirty="0">
                          <a:solidFill>
                            <a:schemeClr val="tx1"/>
                          </a:solidFill>
                          <a:effectLst/>
                        </a:rPr>
                        <a:t>COVID19 - JR obmejna problemska območja</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10.506.094,25</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OP20.03 - Podjetništvo</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ESRR</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4091233660"/>
                  </a:ext>
                </a:extLst>
              </a:tr>
              <a:tr h="231210">
                <a:tc>
                  <a:txBody>
                    <a:bodyPr/>
                    <a:lstStyle/>
                    <a:p>
                      <a:pPr>
                        <a:lnSpc>
                          <a:spcPct val="107000"/>
                        </a:lnSpc>
                        <a:spcAft>
                          <a:spcPts val="0"/>
                        </a:spcAft>
                      </a:pPr>
                      <a:r>
                        <a:rPr lang="sl-SI" sz="800" b="0" dirty="0">
                          <a:solidFill>
                            <a:schemeClr val="tx1"/>
                          </a:solidFill>
                          <a:effectLst/>
                        </a:rPr>
                        <a:t>COVID19 - nakup zaščitne opreme</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7.224.050,00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dirty="0">
                          <a:solidFill>
                            <a:schemeClr val="tx1"/>
                          </a:solidFill>
                          <a:effectLst/>
                        </a:rPr>
                        <a:t>7.217.732,18</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OP20.03 - Podjetništvo</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ESRR</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103961256"/>
                  </a:ext>
                </a:extLst>
              </a:tr>
              <a:tr h="231210">
                <a:tc>
                  <a:txBody>
                    <a:bodyPr/>
                    <a:lstStyle/>
                    <a:p>
                      <a:pPr>
                        <a:lnSpc>
                          <a:spcPct val="107000"/>
                        </a:lnSpc>
                        <a:spcAft>
                          <a:spcPts val="0"/>
                        </a:spcAft>
                      </a:pPr>
                      <a:r>
                        <a:rPr lang="sl-SI" sz="800" b="0" dirty="0">
                          <a:solidFill>
                            <a:schemeClr val="tx1"/>
                          </a:solidFill>
                          <a:effectLst/>
                        </a:rPr>
                        <a:t>COVID19 - JR RRI projekti</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4.000.000,00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a:solidFill>
                            <a:schemeClr val="tx1"/>
                          </a:solidFill>
                          <a:effectLst/>
                        </a:rPr>
                        <a:t> </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OP20.01 - RRI</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ESRR</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3285845731"/>
                  </a:ext>
                </a:extLst>
              </a:tr>
              <a:tr h="231210">
                <a:tc>
                  <a:txBody>
                    <a:bodyPr/>
                    <a:lstStyle/>
                    <a:p>
                      <a:pPr>
                        <a:lnSpc>
                          <a:spcPct val="107000"/>
                        </a:lnSpc>
                        <a:spcAft>
                          <a:spcPts val="0"/>
                        </a:spcAft>
                      </a:pPr>
                      <a:r>
                        <a:rPr lang="sl-SI" sz="800" b="0" dirty="0">
                          <a:solidFill>
                            <a:schemeClr val="tx1"/>
                          </a:solidFill>
                          <a:effectLst/>
                        </a:rPr>
                        <a:t>COVID 19 - FI - RRI</a:t>
                      </a:r>
                      <a:endParaRPr lang="sl-SI" sz="1100" b="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a:solidFill>
                            <a:schemeClr val="tx1"/>
                          </a:solidFill>
                          <a:effectLst/>
                        </a:rPr>
                        <a:t>Potrjena</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5.000.000,00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gn="r">
                        <a:lnSpc>
                          <a:spcPct val="107000"/>
                        </a:lnSpc>
                        <a:spcAft>
                          <a:spcPts val="0"/>
                        </a:spcAft>
                      </a:pPr>
                      <a:r>
                        <a:rPr lang="sl-SI" sz="800">
                          <a:solidFill>
                            <a:schemeClr val="tx1"/>
                          </a:solidFill>
                          <a:effectLst/>
                        </a:rPr>
                        <a:t>2.500.000,00</a:t>
                      </a:r>
                      <a:endParaRPr lang="sl-SI"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OP20.01 - RRI</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tc>
                  <a:txBody>
                    <a:bodyPr/>
                    <a:lstStyle/>
                    <a:p>
                      <a:pPr>
                        <a:lnSpc>
                          <a:spcPct val="107000"/>
                        </a:lnSpc>
                        <a:spcAft>
                          <a:spcPts val="0"/>
                        </a:spcAft>
                      </a:pPr>
                      <a:r>
                        <a:rPr lang="sl-SI" sz="800" dirty="0">
                          <a:solidFill>
                            <a:schemeClr val="tx1"/>
                          </a:solidFill>
                          <a:effectLst/>
                        </a:rPr>
                        <a:t>ESRR</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95000"/>
                      </a:schemeClr>
                    </a:solidFill>
                  </a:tcPr>
                </a:tc>
                <a:extLst>
                  <a:ext uri="{0D108BD9-81ED-4DB2-BD59-A6C34878D82A}">
                    <a16:rowId xmlns:a16="http://schemas.microsoft.com/office/drawing/2014/main" val="2684118125"/>
                  </a:ext>
                </a:extLst>
              </a:tr>
              <a:tr h="231210">
                <a:tc gridSpan="2">
                  <a:txBody>
                    <a:bodyPr/>
                    <a:lstStyle/>
                    <a:p>
                      <a:pPr algn="ctr">
                        <a:lnSpc>
                          <a:spcPct val="107000"/>
                        </a:lnSpc>
                        <a:spcAft>
                          <a:spcPts val="0"/>
                        </a:spcAft>
                      </a:pPr>
                      <a:r>
                        <a:rPr lang="sl-SI" sz="800" dirty="0">
                          <a:solidFill>
                            <a:schemeClr val="tx1"/>
                          </a:solidFill>
                          <a:effectLst/>
                        </a:rPr>
                        <a:t> SKUPAJ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hMerge="1">
                  <a:txBody>
                    <a:bodyPr/>
                    <a:lstStyle/>
                    <a:p>
                      <a:endParaRPr lang="sl-SI"/>
                    </a:p>
                  </a:txBody>
                  <a:tcPr/>
                </a:tc>
                <a:tc>
                  <a:txBody>
                    <a:bodyPr/>
                    <a:lstStyle/>
                    <a:p>
                      <a:pPr algn="r">
                        <a:lnSpc>
                          <a:spcPct val="107000"/>
                        </a:lnSpc>
                        <a:spcAft>
                          <a:spcPts val="0"/>
                        </a:spcAft>
                      </a:pPr>
                      <a:r>
                        <a:rPr lang="sl-SI" sz="800" dirty="0">
                          <a:solidFill>
                            <a:schemeClr val="tx1"/>
                          </a:solidFill>
                          <a:effectLst/>
                        </a:rPr>
                        <a:t>289.131.418</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gn="r">
                        <a:lnSpc>
                          <a:spcPct val="107000"/>
                        </a:lnSpc>
                        <a:spcAft>
                          <a:spcPts val="0"/>
                        </a:spcAft>
                      </a:pPr>
                      <a:r>
                        <a:rPr lang="sl-SI" sz="800" dirty="0">
                          <a:solidFill>
                            <a:schemeClr val="tx1"/>
                          </a:solidFill>
                          <a:effectLst/>
                        </a:rPr>
                        <a:t>103.031.747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tc>
                  <a:txBody>
                    <a:bodyPr/>
                    <a:lstStyle/>
                    <a:p>
                      <a:pPr>
                        <a:lnSpc>
                          <a:spcPct val="107000"/>
                        </a:lnSpc>
                        <a:spcAft>
                          <a:spcPts val="0"/>
                        </a:spcAft>
                      </a:pPr>
                      <a:r>
                        <a:rPr lang="sl-SI" sz="800" dirty="0">
                          <a:solidFill>
                            <a:schemeClr val="tx1"/>
                          </a:solidFill>
                          <a:effectLst/>
                        </a:rPr>
                        <a:t> </a:t>
                      </a:r>
                      <a:endParaRPr lang="sl-SI"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b">
                    <a:solidFill>
                      <a:schemeClr val="bg1">
                        <a:lumMod val="85000"/>
                      </a:schemeClr>
                    </a:solidFill>
                  </a:tcPr>
                </a:tc>
                <a:extLst>
                  <a:ext uri="{0D108BD9-81ED-4DB2-BD59-A6C34878D82A}">
                    <a16:rowId xmlns:a16="http://schemas.microsoft.com/office/drawing/2014/main" val="1163542682"/>
                  </a:ext>
                </a:extLst>
              </a:tr>
            </a:tbl>
          </a:graphicData>
        </a:graphic>
      </p:graphicFrame>
    </p:spTree>
    <p:extLst>
      <p:ext uri="{BB962C8B-B14F-4D97-AF65-F5344CB8AC3E}">
        <p14:creationId xmlns:p14="http://schemas.microsoft.com/office/powerpoint/2010/main" val="11786444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27632503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1725031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573452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452596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161653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983560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PoljeZBesedilom 2"/>
          <p:cNvSpPr txBox="1"/>
          <p:nvPr/>
        </p:nvSpPr>
        <p:spPr>
          <a:xfrm>
            <a:off x="837398" y="3506002"/>
            <a:ext cx="1299410" cy="646331"/>
          </a:xfrm>
          <a:prstGeom prst="rect">
            <a:avLst/>
          </a:prstGeom>
          <a:noFill/>
        </p:spPr>
        <p:txBody>
          <a:bodyPr wrap="square" rtlCol="0">
            <a:spAutoFit/>
          </a:bodyPr>
          <a:lstStyle/>
          <a:p>
            <a:pPr marL="285750" indent="-285750">
              <a:buFontTx/>
              <a:buChar char="-"/>
            </a:pPr>
            <a:r>
              <a:rPr lang="sl-SI" i="1" dirty="0" smtClean="0">
                <a:solidFill>
                  <a:schemeClr val="bg1"/>
                </a:solidFill>
              </a:rPr>
              <a:t>Indeks</a:t>
            </a:r>
          </a:p>
          <a:p>
            <a:pPr marL="285750" indent="-285750">
              <a:buFontTx/>
              <a:buChar char="-"/>
            </a:pPr>
            <a:r>
              <a:rPr lang="sl-SI" i="1" dirty="0" smtClean="0">
                <a:solidFill>
                  <a:schemeClr val="bg1"/>
                </a:solidFill>
              </a:rPr>
              <a:t>FI vpliv</a:t>
            </a:r>
          </a:p>
        </p:txBody>
      </p:sp>
    </p:spTree>
    <p:extLst>
      <p:ext uri="{BB962C8B-B14F-4D97-AF65-F5344CB8AC3E}">
        <p14:creationId xmlns:p14="http://schemas.microsoft.com/office/powerpoint/2010/main" val="35309788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PoljeZBesedilom 1"/>
          <p:cNvSpPr txBox="1"/>
          <p:nvPr/>
        </p:nvSpPr>
        <p:spPr>
          <a:xfrm>
            <a:off x="7969718" y="86627"/>
            <a:ext cx="3869356" cy="369332"/>
          </a:xfrm>
          <a:prstGeom prst="rect">
            <a:avLst/>
          </a:prstGeom>
          <a:noFill/>
        </p:spPr>
        <p:txBody>
          <a:bodyPr wrap="square" rtlCol="0">
            <a:spAutoFit/>
          </a:bodyPr>
          <a:lstStyle/>
          <a:p>
            <a:r>
              <a:rPr lang="sl-SI" dirty="0" smtClean="0">
                <a:solidFill>
                  <a:schemeClr val="bg1"/>
                </a:solidFill>
              </a:rPr>
              <a:t>*FAZA IZDATKOV NA TERENU</a:t>
            </a:r>
            <a:endParaRPr lang="sl-SI" dirty="0">
              <a:solidFill>
                <a:schemeClr val="bg1"/>
              </a:solidFill>
            </a:endParaRPr>
          </a:p>
        </p:txBody>
      </p:sp>
    </p:spTree>
    <p:extLst>
      <p:ext uri="{BB962C8B-B14F-4D97-AF65-F5344CB8AC3E}">
        <p14:creationId xmlns:p14="http://schemas.microsoft.com/office/powerpoint/2010/main" val="15027660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709191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141331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90193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313437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ova tema">
  <a:themeElements>
    <a:clrScheme name="Pisarn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TotalTime>
  <Words>5164</Words>
  <Application>Microsoft Office PowerPoint</Application>
  <PresentationFormat>Širokozaslonsko</PresentationFormat>
  <Paragraphs>1269</Paragraphs>
  <Slides>37</Slides>
  <Notes>0</Notes>
  <HiddenSlides>0</HiddenSlides>
  <MMClips>0</MMClips>
  <ScaleCrop>false</ScaleCrop>
  <HeadingPairs>
    <vt:vector size="6" baseType="variant">
      <vt:variant>
        <vt:lpstr>Uporabljene pisave</vt:lpstr>
      </vt:variant>
      <vt:variant>
        <vt:i4>4</vt:i4>
      </vt:variant>
      <vt:variant>
        <vt:lpstr>Tema</vt:lpstr>
      </vt:variant>
      <vt:variant>
        <vt:i4>2</vt:i4>
      </vt:variant>
      <vt:variant>
        <vt:lpstr>Naslovi diapozitivov</vt:lpstr>
      </vt:variant>
      <vt:variant>
        <vt:i4>37</vt:i4>
      </vt:variant>
    </vt:vector>
  </HeadingPairs>
  <TitlesOfParts>
    <vt:vector size="43" baseType="lpstr">
      <vt:lpstr>Arial</vt:lpstr>
      <vt:lpstr>Calibri</vt:lpstr>
      <vt:lpstr>Calibri Light</vt:lpstr>
      <vt:lpstr>Times New Roman</vt:lpstr>
      <vt:lpstr>Officeova tema</vt:lpstr>
      <vt:lpstr>1_Officeova tema</vt:lpstr>
      <vt:lpstr>PowerPointova predstavitev</vt:lpstr>
      <vt:lpstr>PowerPointova predstavitev</vt:lpstr>
      <vt:lpstr>Slovenija v EU (perspektiva EU proračun)</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Pregled stanja izvajanja OP 2014-2020 -  skladi/regije</vt:lpstr>
      <vt:lpstr>Stanje izvajanja EKP 14-20 po prednostnih oseh </vt:lpstr>
      <vt:lpstr>Pregled stanja izvajanja PO1 (RRI)</vt:lpstr>
      <vt:lpstr>Pregled stanja izvajanja PO2 (širokopasovna in e-vsebine)</vt:lpstr>
      <vt:lpstr>Pregled stanja izvajanja PO3 (podjetništvo, konkurenčnost)</vt:lpstr>
      <vt:lpstr>Pregled stanja izvajanja PO4 (URE, OVE, TM)</vt:lpstr>
      <vt:lpstr>Pregled stanja izvajanja PO5 (podnebne spremembe)</vt:lpstr>
      <vt:lpstr>Pregled stanja izvajanja PO6 (vode, biotska, urbano)</vt:lpstr>
      <vt:lpstr>Pregled stanja izvajanja PO7 (mobilnost)</vt:lpstr>
      <vt:lpstr>Pregled stanja izvajanja PO8 (trg dela)</vt:lpstr>
      <vt:lpstr>Pregled stanja izvajanja PO9 (socialna vključenost, CLLD)</vt:lpstr>
      <vt:lpstr>Pregled stanja izvajanja P10 (izobraževanje, veščine)</vt:lpstr>
      <vt:lpstr>Pregled stanja izvajanja P11 –učinkovita JU</vt:lpstr>
      <vt:lpstr>Pregled stanja izvajanja PO15 in PO16 – React EU</vt:lpstr>
      <vt:lpstr>Finančni instrumenti - izvajanje </vt:lpstr>
      <vt:lpstr>Finančni instrumenti - izvajanje </vt:lpstr>
      <vt:lpstr>Poslovanje sklad skladov FI 14-20 </vt:lpstr>
      <vt:lpstr>Poslovanje sklad skladov FI COVID-19 </vt:lpstr>
      <vt:lpstr>PowerPointova predstavitev</vt:lpstr>
      <vt:lpstr>COVID19 UKREPI</vt:lpstr>
      <vt:lpstr>PowerPointova predstavitev</vt:lpstr>
      <vt:lpstr>PowerPointova predstavitev</vt:lpstr>
      <vt:lpstr>PowerPointova predstavitev</vt:lpstr>
      <vt:lpstr>PowerPointova predstavitev</vt:lpstr>
      <vt:lpstr>PowerPointova predstavitev</vt:lpstr>
      <vt:lpstr>PowerPointova predstavitev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dc:creator>Andreja</dc:creator>
  <cp:lastModifiedBy>UKP</cp:lastModifiedBy>
  <cp:revision>46</cp:revision>
  <dcterms:created xsi:type="dcterms:W3CDTF">2021-05-20T09:07:30Z</dcterms:created>
  <dcterms:modified xsi:type="dcterms:W3CDTF">2021-05-25T06:01:29Z</dcterms:modified>
</cp:coreProperties>
</file>