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60" r:id="rId2"/>
    <p:sldId id="269" r:id="rId3"/>
    <p:sldId id="273" r:id="rId4"/>
    <p:sldId id="270" r:id="rId5"/>
    <p:sldId id="271" r:id="rId6"/>
    <p:sldId id="279" r:id="rId7"/>
    <p:sldId id="281" r:id="rId8"/>
    <p:sldId id="282" r:id="rId9"/>
    <p:sldId id="274" r:id="rId10"/>
    <p:sldId id="275" r:id="rId11"/>
    <p:sldId id="272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5" userDrawn="1">
          <p15:clr>
            <a:srgbClr val="A4A3A4"/>
          </p15:clr>
        </p15:guide>
        <p15:guide id="3" orient="horz" pos="958" userDrawn="1">
          <p15:clr>
            <a:srgbClr val="A4A3A4"/>
          </p15:clr>
        </p15:guide>
        <p15:guide id="4" pos="2980" userDrawn="1">
          <p15:clr>
            <a:srgbClr val="A4A3A4"/>
          </p15:clr>
        </p15:guide>
        <p15:guide id="5" orient="horz" pos="25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5" autoAdjust="0"/>
    <p:restoredTop sz="94343" autoAdjust="0"/>
  </p:normalViewPr>
  <p:slideViewPr>
    <p:cSldViewPr snapToGrid="0">
      <p:cViewPr varScale="1">
        <p:scale>
          <a:sx n="104" d="100"/>
          <a:sy n="104" d="100"/>
        </p:scale>
        <p:origin x="1098" y="108"/>
      </p:cViewPr>
      <p:guideLst>
        <p:guide orient="horz" pos="2160"/>
        <p:guide pos="385"/>
        <p:guide orient="horz" pos="958"/>
        <p:guide pos="2980"/>
        <p:guide orient="horz" pos="255"/>
      </p:guideLst>
    </p:cSldViewPr>
  </p:slideViewPr>
  <p:outlineViewPr>
    <p:cViewPr>
      <p:scale>
        <a:sx n="33" d="100"/>
        <a:sy n="33" d="100"/>
      </p:scale>
      <p:origin x="0" y="-324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285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5801A8-77A0-47B1-9232-AE489EA02B59}" type="datetimeFigureOut">
              <a:rPr lang="sl-SI" smtClean="0"/>
              <a:t>25. 05. 2021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C2174-E29A-4FD9-ACE1-F2C0F58EFF3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90720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25. 05. 2021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81481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25. 05. 2021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174765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25. 05. 2021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96276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25. 05. 2021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09705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25. 05. 2021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573885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25. 05. 2021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755570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25. 05. 2021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102376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25. 05. 2021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229658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25. 05. 2021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02997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25. 05. 2021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73806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25. 05. 2021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983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25. 05. 2021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41238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25. 05. 2021</a:t>
            </a:fld>
            <a:endParaRPr lang="sl-S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90546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25. 05. 2021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88303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25. 05. 2021</a:t>
            </a:fld>
            <a:endParaRPr lang="sl-S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083847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25. 05. 2021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95555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AB69F-5033-4361-8D22-68BACFFEBFF3}" type="datetimeFigureOut">
              <a:rPr lang="sl-SI" smtClean="0"/>
              <a:t>25. 05. 2021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90396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D8AB69F-5033-4361-8D22-68BACFFEBFF3}" type="datetimeFigureOut">
              <a:rPr lang="sl-SI" smtClean="0"/>
              <a:t>25. 05. 2021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D568F56-6487-48F1-82BF-EB11EB72531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099114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2D63C09F-1F90-4506-BA5E-9EE4C0FBB9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Naslov 1">
            <a:extLst>
              <a:ext uri="{FF2B5EF4-FFF2-40B4-BE49-F238E27FC236}">
                <a16:creationId xmlns:a16="http://schemas.microsoft.com/office/drawing/2014/main" id="{3A1703E5-82E6-4A33-A74C-6403ED346C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351766"/>
            <a:ext cx="7772400" cy="1571435"/>
          </a:xfrm>
        </p:spPr>
        <p:txBody>
          <a:bodyPr>
            <a:normAutofit/>
          </a:bodyPr>
          <a:lstStyle/>
          <a:p>
            <a:pPr algn="ctr"/>
            <a:r>
              <a:rPr lang="sl-SI" sz="4000" b="1" cap="none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Makroregionalne strategije EU </a:t>
            </a:r>
            <a:br>
              <a:rPr lang="sl-SI" sz="2400" b="1" cap="none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</a:br>
            <a:br>
              <a:rPr lang="sl-SI" sz="2400" b="1" cap="none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sl-SI" sz="2400" b="1" cap="none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Odbor za spremljanje, maj 2021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332825"/>
            <a:ext cx="6858000" cy="810793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sl-SI" noProof="0" dirty="0"/>
              <a:t>Ministrstvo za zunanje zadeve</a:t>
            </a:r>
          </a:p>
          <a:p>
            <a:pPr algn="ctr"/>
            <a:r>
              <a:rPr lang="sl-SI" noProof="0" dirty="0"/>
              <a:t>Nacionalna koordinacija makroregionalnih strategij</a:t>
            </a:r>
          </a:p>
          <a:p>
            <a:pPr algn="ctr"/>
            <a:r>
              <a:rPr lang="sl-SI" noProof="0" dirty="0"/>
              <a:t>Emil Ferjančič</a:t>
            </a:r>
          </a:p>
        </p:txBody>
      </p:sp>
      <p:sp>
        <p:nvSpPr>
          <p:cNvPr id="2" name="Ograda vsebine 2">
            <a:extLst>
              <a:ext uri="{FF2B5EF4-FFF2-40B4-BE49-F238E27FC236}">
                <a16:creationId xmlns:a16="http://schemas.microsoft.com/office/drawing/2014/main" id="{2949C567-C98A-46AF-8AD3-6769FAD300B0}"/>
              </a:ext>
            </a:extLst>
          </p:cNvPr>
          <p:cNvSpPr txBox="1">
            <a:spLocks/>
          </p:cNvSpPr>
          <p:nvPr/>
        </p:nvSpPr>
        <p:spPr>
          <a:xfrm>
            <a:off x="480846" y="2226779"/>
            <a:ext cx="8336583" cy="3392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sl-SI" sz="5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PoljeZBesedilom 12">
            <a:extLst>
              <a:ext uri="{FF2B5EF4-FFF2-40B4-BE49-F238E27FC236}">
                <a16:creationId xmlns:a16="http://schemas.microsoft.com/office/drawing/2014/main" id="{8C7082F4-4FDB-4961-A5F6-D0FE776D6190}"/>
              </a:ext>
            </a:extLst>
          </p:cNvPr>
          <p:cNvSpPr txBox="1"/>
          <p:nvPr/>
        </p:nvSpPr>
        <p:spPr>
          <a:xfrm>
            <a:off x="6748224" y="6281176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412" y="598132"/>
            <a:ext cx="1765475" cy="9617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8225" y="637452"/>
            <a:ext cx="1386126" cy="92240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04" y="679050"/>
            <a:ext cx="2381083" cy="886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69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2D63C09F-1F90-4506-BA5E-9EE4C0FBB9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1826754"/>
            <a:ext cx="6858000" cy="810793"/>
          </a:xfrm>
        </p:spPr>
        <p:txBody>
          <a:bodyPr>
            <a:normAutofit/>
          </a:bodyPr>
          <a:lstStyle/>
          <a:p>
            <a:pPr algn="ctr"/>
            <a:r>
              <a:rPr lang="sl-SI" sz="3200" b="1" noProof="0" dirty="0">
                <a:solidFill>
                  <a:schemeClr val="accent2">
                    <a:lumMod val="75000"/>
                  </a:schemeClr>
                </a:solidFill>
              </a:rPr>
              <a:t>EMBEDDING – kako naprej</a:t>
            </a:r>
          </a:p>
        </p:txBody>
      </p:sp>
      <p:sp>
        <p:nvSpPr>
          <p:cNvPr id="2" name="Ograda vsebine 2">
            <a:extLst>
              <a:ext uri="{FF2B5EF4-FFF2-40B4-BE49-F238E27FC236}">
                <a16:creationId xmlns:a16="http://schemas.microsoft.com/office/drawing/2014/main" id="{2949C567-C98A-46AF-8AD3-6769FAD300B0}"/>
              </a:ext>
            </a:extLst>
          </p:cNvPr>
          <p:cNvSpPr txBox="1">
            <a:spLocks/>
          </p:cNvSpPr>
          <p:nvPr/>
        </p:nvSpPr>
        <p:spPr>
          <a:xfrm>
            <a:off x="480846" y="2226779"/>
            <a:ext cx="8336583" cy="3392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sl-SI" sz="5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PoljeZBesedilom 12">
            <a:extLst>
              <a:ext uri="{FF2B5EF4-FFF2-40B4-BE49-F238E27FC236}">
                <a16:creationId xmlns:a16="http://schemas.microsoft.com/office/drawing/2014/main" id="{8C7082F4-4FDB-4961-A5F6-D0FE776D6190}"/>
              </a:ext>
            </a:extLst>
          </p:cNvPr>
          <p:cNvSpPr txBox="1"/>
          <p:nvPr/>
        </p:nvSpPr>
        <p:spPr>
          <a:xfrm>
            <a:off x="6748224" y="6281176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412" y="598132"/>
            <a:ext cx="1765475" cy="9617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8225" y="637452"/>
            <a:ext cx="1386126" cy="92240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04" y="679050"/>
            <a:ext cx="2381083" cy="8861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1D57D7B-0F53-4CE8-A27E-E92DD37563C2}"/>
              </a:ext>
            </a:extLst>
          </p:cNvPr>
          <p:cNvSpPr txBox="1"/>
          <p:nvPr/>
        </p:nvSpPr>
        <p:spPr>
          <a:xfrm>
            <a:off x="798945" y="2974538"/>
            <a:ext cx="754610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b="1" dirty="0">
                <a:solidFill>
                  <a:schemeClr val="accent2">
                    <a:lumMod val="75000"/>
                  </a:schemeClr>
                </a:solidFill>
              </a:rPr>
              <a:t>Upoštevanje dogovorjenih skupnih razvojnih ciljev („</a:t>
            </a:r>
            <a:r>
              <a:rPr lang="sl-SI" b="1" dirty="0" err="1">
                <a:solidFill>
                  <a:schemeClr val="accent2">
                    <a:lumMod val="75000"/>
                  </a:schemeClr>
                </a:solidFill>
              </a:rPr>
              <a:t>flagships</a:t>
            </a:r>
            <a:r>
              <a:rPr lang="sl-SI" b="1" dirty="0">
                <a:solidFill>
                  <a:schemeClr val="accent2">
                    <a:lumMod val="75000"/>
                  </a:schemeClr>
                </a:solidFill>
              </a:rPr>
              <a:t>“) bo zagotovilo najvišjo dodano vrednost za vložena sredstva (skupna - vzajemna </a:t>
            </a:r>
            <a:r>
              <a:rPr lang="sl-SI" b="1">
                <a:solidFill>
                  <a:schemeClr val="accent2">
                    <a:lumMod val="75000"/>
                  </a:schemeClr>
                </a:solidFill>
              </a:rPr>
              <a:t>korist). </a:t>
            </a:r>
            <a:endParaRPr lang="sl-SI" b="1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b="1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b="1" dirty="0">
                <a:solidFill>
                  <a:schemeClr val="accent2">
                    <a:lumMod val="75000"/>
                  </a:schemeClr>
                </a:solidFill>
              </a:rPr>
              <a:t>To bo najbolje doseženo z nadaljnjim vključevanjem MRS v proces programiranja in izvajanja. </a:t>
            </a:r>
          </a:p>
          <a:p>
            <a:endParaRPr lang="sl-SI" b="1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b="1" dirty="0">
                <a:solidFill>
                  <a:schemeClr val="accent2">
                    <a:lumMod val="75000"/>
                  </a:schemeClr>
                </a:solidFill>
              </a:rPr>
              <a:t>SVRK je že vključen v omrežje organov upravljanja Podonavske makroregije.</a:t>
            </a:r>
          </a:p>
        </p:txBody>
      </p:sp>
    </p:spTree>
    <p:extLst>
      <p:ext uri="{BB962C8B-B14F-4D97-AF65-F5344CB8AC3E}">
        <p14:creationId xmlns:p14="http://schemas.microsoft.com/office/powerpoint/2010/main" val="3077131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2D63C09F-1F90-4506-BA5E-9EE4C0FBB9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276600"/>
            <a:ext cx="6858000" cy="1014984"/>
          </a:xfrm>
        </p:spPr>
        <p:txBody>
          <a:bodyPr>
            <a:normAutofit/>
          </a:bodyPr>
          <a:lstStyle/>
          <a:p>
            <a:pPr algn="ctr"/>
            <a:r>
              <a:rPr lang="sl-SI" sz="3200" b="1" noProof="0" dirty="0">
                <a:solidFill>
                  <a:schemeClr val="accent2">
                    <a:lumMod val="75000"/>
                  </a:schemeClr>
                </a:solidFill>
              </a:rPr>
              <a:t>Hvala za pozornost.</a:t>
            </a:r>
          </a:p>
        </p:txBody>
      </p:sp>
      <p:sp>
        <p:nvSpPr>
          <p:cNvPr id="2" name="Ograda vsebine 2">
            <a:extLst>
              <a:ext uri="{FF2B5EF4-FFF2-40B4-BE49-F238E27FC236}">
                <a16:creationId xmlns:a16="http://schemas.microsoft.com/office/drawing/2014/main" id="{2949C567-C98A-46AF-8AD3-6769FAD300B0}"/>
              </a:ext>
            </a:extLst>
          </p:cNvPr>
          <p:cNvSpPr txBox="1">
            <a:spLocks/>
          </p:cNvSpPr>
          <p:nvPr/>
        </p:nvSpPr>
        <p:spPr>
          <a:xfrm>
            <a:off x="480846" y="2226779"/>
            <a:ext cx="8336583" cy="3392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sl-SI" sz="5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PoljeZBesedilom 12">
            <a:extLst>
              <a:ext uri="{FF2B5EF4-FFF2-40B4-BE49-F238E27FC236}">
                <a16:creationId xmlns:a16="http://schemas.microsoft.com/office/drawing/2014/main" id="{8C7082F4-4FDB-4961-A5F6-D0FE776D6190}"/>
              </a:ext>
            </a:extLst>
          </p:cNvPr>
          <p:cNvSpPr txBox="1"/>
          <p:nvPr/>
        </p:nvSpPr>
        <p:spPr>
          <a:xfrm>
            <a:off x="6748224" y="6281176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412" y="598132"/>
            <a:ext cx="1765475" cy="9617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8225" y="637452"/>
            <a:ext cx="1386126" cy="92240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04" y="679050"/>
            <a:ext cx="2381083" cy="886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391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2D63C09F-1F90-4506-BA5E-9EE4C0FBB9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Ograda vsebine 2">
            <a:extLst>
              <a:ext uri="{FF2B5EF4-FFF2-40B4-BE49-F238E27FC236}">
                <a16:creationId xmlns:a16="http://schemas.microsoft.com/office/drawing/2014/main" id="{2949C567-C98A-46AF-8AD3-6769FAD300B0}"/>
              </a:ext>
            </a:extLst>
          </p:cNvPr>
          <p:cNvSpPr txBox="1">
            <a:spLocks/>
          </p:cNvSpPr>
          <p:nvPr/>
        </p:nvSpPr>
        <p:spPr>
          <a:xfrm>
            <a:off x="480846" y="2226779"/>
            <a:ext cx="8336583" cy="3392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sl-SI" sz="5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PoljeZBesedilom 12">
            <a:extLst>
              <a:ext uri="{FF2B5EF4-FFF2-40B4-BE49-F238E27FC236}">
                <a16:creationId xmlns:a16="http://schemas.microsoft.com/office/drawing/2014/main" id="{8C7082F4-4FDB-4961-A5F6-D0FE776D6190}"/>
              </a:ext>
            </a:extLst>
          </p:cNvPr>
          <p:cNvSpPr txBox="1"/>
          <p:nvPr/>
        </p:nvSpPr>
        <p:spPr>
          <a:xfrm>
            <a:off x="6748224" y="6281176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Content Placeholder 7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2815660" y="337534"/>
            <a:ext cx="3124200" cy="460533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255" y="4276113"/>
            <a:ext cx="2018938" cy="1343511"/>
          </a:xfrm>
          <a:prstGeom prst="rect">
            <a:avLst/>
          </a:prstGeom>
        </p:spPr>
      </p:pic>
      <p:sp>
        <p:nvSpPr>
          <p:cNvPr id="15" name="Right Arrow 14"/>
          <p:cNvSpPr/>
          <p:nvPr/>
        </p:nvSpPr>
        <p:spPr>
          <a:xfrm rot="10384871">
            <a:off x="5466954" y="3109139"/>
            <a:ext cx="1781174" cy="495300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>
              <a:solidFill>
                <a:srgbClr val="FF0000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 rot="20577675">
            <a:off x="1256345" y="3584664"/>
            <a:ext cx="1781174" cy="49530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17" name="Right Arrow 16"/>
          <p:cNvSpPr/>
          <p:nvPr/>
        </p:nvSpPr>
        <p:spPr>
          <a:xfrm rot="15148515">
            <a:off x="4033339" y="5006226"/>
            <a:ext cx="1781174" cy="4953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254" y="5301065"/>
            <a:ext cx="2204871" cy="120107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364" y="2065049"/>
            <a:ext cx="2381083" cy="88617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28600" y="497777"/>
            <a:ext cx="26289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000" b="1" dirty="0">
                <a:solidFill>
                  <a:schemeClr val="accent2">
                    <a:lumMod val="75000"/>
                  </a:schemeClr>
                </a:solidFill>
              </a:rPr>
              <a:t>Slovenija </a:t>
            </a:r>
          </a:p>
          <a:p>
            <a:r>
              <a:rPr lang="sl-SI" sz="2000" b="1" dirty="0">
                <a:solidFill>
                  <a:schemeClr val="accent2">
                    <a:lumMod val="75000"/>
                  </a:schemeClr>
                </a:solidFill>
              </a:rPr>
              <a:t>je s svojim </a:t>
            </a:r>
          </a:p>
          <a:p>
            <a:r>
              <a:rPr lang="sl-SI" sz="2000" b="1" dirty="0">
                <a:solidFill>
                  <a:schemeClr val="accent2">
                    <a:lumMod val="75000"/>
                  </a:schemeClr>
                </a:solidFill>
              </a:rPr>
              <a:t>celotnim ozemljem vključena v </a:t>
            </a:r>
          </a:p>
          <a:p>
            <a:r>
              <a:rPr lang="sl-SI" sz="2000" b="1" dirty="0">
                <a:solidFill>
                  <a:schemeClr val="accent2">
                    <a:lumMod val="75000"/>
                  </a:schemeClr>
                </a:solidFill>
              </a:rPr>
              <a:t>tri od štirih MRS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84402" y="3429000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b="1" dirty="0">
                <a:solidFill>
                  <a:schemeClr val="accent2">
                    <a:lumMod val="75000"/>
                  </a:schemeClr>
                </a:solidFill>
              </a:rPr>
              <a:t>Alpsko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489852" y="1608021"/>
            <a:ext cx="15632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sl-SI" b="1" dirty="0">
                <a:solidFill>
                  <a:srgbClr val="A50E82">
                    <a:lumMod val="75000"/>
                  </a:srgbClr>
                </a:solidFill>
              </a:rPr>
              <a:t>Podonavsko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070310" y="4893997"/>
            <a:ext cx="21707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sl-SI" b="1" dirty="0">
                <a:solidFill>
                  <a:srgbClr val="A50E82">
                    <a:lumMod val="75000"/>
                  </a:srgbClr>
                </a:solidFill>
              </a:rPr>
              <a:t>Jadransko-jonsko</a:t>
            </a:r>
          </a:p>
        </p:txBody>
      </p:sp>
    </p:spTree>
    <p:extLst>
      <p:ext uri="{BB962C8B-B14F-4D97-AF65-F5344CB8AC3E}">
        <p14:creationId xmlns:p14="http://schemas.microsoft.com/office/powerpoint/2010/main" val="53100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2D63C09F-1F90-4506-BA5E-9EE4C0FBB9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1826754"/>
            <a:ext cx="6858000" cy="3792870"/>
          </a:xfrm>
        </p:spPr>
        <p:txBody>
          <a:bodyPr>
            <a:normAutofit/>
          </a:bodyPr>
          <a:lstStyle/>
          <a:p>
            <a:pPr algn="ctr"/>
            <a:r>
              <a:rPr lang="sl-SI" sz="1800" b="1" dirty="0">
                <a:solidFill>
                  <a:schemeClr val="accent2">
                    <a:lumMod val="75000"/>
                  </a:schemeClr>
                </a:solidFill>
              </a:rPr>
              <a:t>Za MRS velja "3-krat NE" :</a:t>
            </a:r>
          </a:p>
          <a:p>
            <a:pPr marL="45720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sl-SI" sz="1800" b="1" noProof="0" dirty="0">
                <a:solidFill>
                  <a:schemeClr val="accent2">
                    <a:lumMod val="75000"/>
                  </a:schemeClr>
                </a:solidFill>
              </a:rPr>
              <a:t>NE novih virov financiranja</a:t>
            </a:r>
          </a:p>
          <a:p>
            <a:pPr marL="45720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sl-SI" sz="1800" b="1" dirty="0">
                <a:solidFill>
                  <a:schemeClr val="accent2">
                    <a:lumMod val="75000"/>
                  </a:schemeClr>
                </a:solidFill>
              </a:rPr>
              <a:t>NE novih pravnih aktov</a:t>
            </a:r>
          </a:p>
          <a:p>
            <a:pPr marL="45720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sl-SI" sz="1800" b="1" noProof="0" dirty="0">
                <a:solidFill>
                  <a:schemeClr val="accent2">
                    <a:lumMod val="75000"/>
                  </a:schemeClr>
                </a:solidFill>
              </a:rPr>
              <a:t>NE novih institucij</a:t>
            </a:r>
          </a:p>
          <a:p>
            <a:r>
              <a:rPr lang="sl-SI" sz="1800" b="1" dirty="0">
                <a:solidFill>
                  <a:schemeClr val="accent2">
                    <a:lumMod val="75000"/>
                  </a:schemeClr>
                </a:solidFill>
              </a:rPr>
              <a:t>						ZATO:</a:t>
            </a:r>
          </a:p>
          <a:p>
            <a:r>
              <a:rPr lang="sl-SI" sz="1800" b="1" noProof="0" dirty="0">
                <a:solidFill>
                  <a:schemeClr val="accent2">
                    <a:lumMod val="75000"/>
                  </a:schemeClr>
                </a:solidFill>
              </a:rPr>
              <a:t>poteka izvajanje </a:t>
            </a:r>
            <a:r>
              <a:rPr lang="sl-SI" sz="1800" b="1" u="sng" noProof="0" dirty="0">
                <a:solidFill>
                  <a:schemeClr val="accent2">
                    <a:lumMod val="75000"/>
                  </a:schemeClr>
                </a:solidFill>
              </a:rPr>
              <a:t>v okviru obstoječih finančnih virov</a:t>
            </a:r>
            <a:r>
              <a:rPr lang="sl-SI" sz="1800" b="1" noProof="0" dirty="0">
                <a:solidFill>
                  <a:schemeClr val="accent2">
                    <a:lumMod val="75000"/>
                  </a:schemeClr>
                </a:solidFill>
              </a:rPr>
              <a:t> (EU in nacionalnih)</a:t>
            </a:r>
          </a:p>
          <a:p>
            <a:r>
              <a:rPr lang="sl-SI" sz="1800" b="1" dirty="0">
                <a:solidFill>
                  <a:schemeClr val="accent2">
                    <a:lumMod val="75000"/>
                  </a:schemeClr>
                </a:solidFill>
              </a:rPr>
              <a:t>EP in EK priporočata, da države vključijo skupne strateške vsebine v svoje (nacionalne in/ali regionalne) programske dokumente 2021-2027 in tako zagotovijo potrebna sredstva v okviru evropske kohezijske politike </a:t>
            </a:r>
          </a:p>
        </p:txBody>
      </p:sp>
      <p:sp>
        <p:nvSpPr>
          <p:cNvPr id="2" name="Ograda vsebine 2">
            <a:extLst>
              <a:ext uri="{FF2B5EF4-FFF2-40B4-BE49-F238E27FC236}">
                <a16:creationId xmlns:a16="http://schemas.microsoft.com/office/drawing/2014/main" id="{2949C567-C98A-46AF-8AD3-6769FAD300B0}"/>
              </a:ext>
            </a:extLst>
          </p:cNvPr>
          <p:cNvSpPr txBox="1">
            <a:spLocks/>
          </p:cNvSpPr>
          <p:nvPr/>
        </p:nvSpPr>
        <p:spPr>
          <a:xfrm>
            <a:off x="480846" y="2226779"/>
            <a:ext cx="8336583" cy="3392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sl-SI" sz="5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PoljeZBesedilom 12">
            <a:extLst>
              <a:ext uri="{FF2B5EF4-FFF2-40B4-BE49-F238E27FC236}">
                <a16:creationId xmlns:a16="http://schemas.microsoft.com/office/drawing/2014/main" id="{8C7082F4-4FDB-4961-A5F6-D0FE776D6190}"/>
              </a:ext>
            </a:extLst>
          </p:cNvPr>
          <p:cNvSpPr txBox="1"/>
          <p:nvPr/>
        </p:nvSpPr>
        <p:spPr>
          <a:xfrm>
            <a:off x="6748224" y="6281176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412" y="598132"/>
            <a:ext cx="1765475" cy="9617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8225" y="637452"/>
            <a:ext cx="1386126" cy="92240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04" y="679050"/>
            <a:ext cx="2381083" cy="886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552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2D63C09F-1F90-4506-BA5E-9EE4C0FBB9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8049" y="1844627"/>
            <a:ext cx="7442200" cy="2997539"/>
          </a:xfrm>
        </p:spPr>
        <p:txBody>
          <a:bodyPr>
            <a:noAutofit/>
          </a:bodyPr>
          <a:lstStyle/>
          <a:p>
            <a:pPr algn="ctr"/>
            <a:r>
              <a:rPr lang="sl-SI" sz="2400" b="1" noProof="0" dirty="0">
                <a:solidFill>
                  <a:schemeClr val="accent2">
                    <a:lumMod val="75000"/>
                  </a:schemeClr>
                </a:solidFill>
              </a:rPr>
              <a:t>Priprave na VFO 2021-2027– a</a:t>
            </a:r>
          </a:p>
          <a:p>
            <a:pPr algn="ctr"/>
            <a:endParaRPr lang="sl-SI" sz="2400" b="1" noProof="0" dirty="0">
              <a:solidFill>
                <a:schemeClr val="accent2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l-SI" sz="1800" b="1" noProof="0" dirty="0">
                <a:solidFill>
                  <a:schemeClr val="accent2">
                    <a:lumMod val="75000"/>
                  </a:schemeClr>
                </a:solidFill>
              </a:rPr>
              <a:t>2 leti intenzivnega dogovarjanja in usklajevanja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sl-SI" sz="1800" b="1" noProof="0" dirty="0">
              <a:solidFill>
                <a:schemeClr val="accent2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l-SI" sz="1800" b="1" dirty="0">
                <a:solidFill>
                  <a:schemeClr val="accent2">
                    <a:lumMod val="75000"/>
                  </a:schemeClr>
                </a:solidFill>
              </a:rPr>
              <a:t>junij 2020: Upravni odbor EUSAIR potrdi seznam </a:t>
            </a:r>
            <a:r>
              <a:rPr lang="sl-SI" sz="1800" b="1" u="sng" dirty="0">
                <a:solidFill>
                  <a:schemeClr val="accent2">
                    <a:lumMod val="75000"/>
                  </a:schemeClr>
                </a:solidFill>
              </a:rPr>
              <a:t>skupnih </a:t>
            </a:r>
            <a:r>
              <a:rPr lang="sl-SI" sz="1800" b="1" dirty="0">
                <a:solidFill>
                  <a:schemeClr val="accent2">
                    <a:lumMod val="75000"/>
                  </a:schemeClr>
                </a:solidFill>
              </a:rPr>
              <a:t>makroregionalnih vsebin strateškega pomena ("</a:t>
            </a:r>
            <a:r>
              <a:rPr lang="sl-SI" sz="1800" b="1" i="1" dirty="0" err="1">
                <a:solidFill>
                  <a:schemeClr val="accent2">
                    <a:lumMod val="75000"/>
                  </a:schemeClr>
                </a:solidFill>
              </a:rPr>
              <a:t>flagships</a:t>
            </a:r>
            <a:r>
              <a:rPr lang="sl-SI" sz="1800" b="1" dirty="0">
                <a:solidFill>
                  <a:schemeClr val="accent2">
                    <a:lumMod val="75000"/>
                  </a:schemeClr>
                </a:solidFill>
              </a:rPr>
              <a:t>")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sl-SI" sz="18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l-SI" sz="1800" b="1" dirty="0">
                <a:solidFill>
                  <a:schemeClr val="accent2">
                    <a:lumMod val="75000"/>
                  </a:schemeClr>
                </a:solidFill>
              </a:rPr>
              <a:t>pisma ministrom, naj države umestijo dogovorjene strateške vsebine na sezname </a:t>
            </a:r>
            <a:r>
              <a:rPr lang="sl-SI" sz="1800" b="1" u="sng" dirty="0">
                <a:solidFill>
                  <a:schemeClr val="accent2">
                    <a:lumMod val="75000"/>
                  </a:schemeClr>
                </a:solidFill>
              </a:rPr>
              <a:t>nacionalnih</a:t>
            </a:r>
            <a:r>
              <a:rPr lang="sl-SI" sz="1800" b="1" dirty="0">
                <a:solidFill>
                  <a:schemeClr val="accent2">
                    <a:lumMod val="75000"/>
                  </a:schemeClr>
                </a:solidFill>
              </a:rPr>
              <a:t> prioritet ("</a:t>
            </a:r>
            <a:r>
              <a:rPr lang="sl-SI" sz="1800" b="1" i="1" dirty="0" err="1">
                <a:solidFill>
                  <a:schemeClr val="accent2">
                    <a:lumMod val="75000"/>
                  </a:schemeClr>
                </a:solidFill>
              </a:rPr>
              <a:t>embedding</a:t>
            </a:r>
            <a:r>
              <a:rPr lang="sl-SI" sz="1800" b="1" dirty="0">
                <a:solidFill>
                  <a:schemeClr val="accent2">
                    <a:lumMod val="75000"/>
                  </a:schemeClr>
                </a:solidFill>
              </a:rPr>
              <a:t>")</a:t>
            </a:r>
          </a:p>
          <a:p>
            <a:endParaRPr lang="sl-SI" sz="1600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sl-SI" sz="1200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sl-SI" sz="1200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sl-SI" sz="1200" b="1" noProof="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sl-SI" sz="1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Ograda vsebine 2">
            <a:extLst>
              <a:ext uri="{FF2B5EF4-FFF2-40B4-BE49-F238E27FC236}">
                <a16:creationId xmlns:a16="http://schemas.microsoft.com/office/drawing/2014/main" id="{2949C567-C98A-46AF-8AD3-6769FAD300B0}"/>
              </a:ext>
            </a:extLst>
          </p:cNvPr>
          <p:cNvSpPr txBox="1">
            <a:spLocks/>
          </p:cNvSpPr>
          <p:nvPr/>
        </p:nvSpPr>
        <p:spPr>
          <a:xfrm>
            <a:off x="-895295" y="2366479"/>
            <a:ext cx="8336583" cy="3392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sl-SI" sz="5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PoljeZBesedilom 12">
            <a:extLst>
              <a:ext uri="{FF2B5EF4-FFF2-40B4-BE49-F238E27FC236}">
                <a16:creationId xmlns:a16="http://schemas.microsoft.com/office/drawing/2014/main" id="{8C7082F4-4FDB-4961-A5F6-D0FE776D6190}"/>
              </a:ext>
            </a:extLst>
          </p:cNvPr>
          <p:cNvSpPr txBox="1"/>
          <p:nvPr/>
        </p:nvSpPr>
        <p:spPr>
          <a:xfrm>
            <a:off x="6748224" y="6281176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412" y="598132"/>
            <a:ext cx="1765475" cy="9617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8225" y="637452"/>
            <a:ext cx="1386126" cy="92240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04" y="679050"/>
            <a:ext cx="2381083" cy="886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875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2D63C09F-1F90-4506-BA5E-9EE4C0FBB9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1826754"/>
            <a:ext cx="6858000" cy="810793"/>
          </a:xfrm>
        </p:spPr>
        <p:txBody>
          <a:bodyPr>
            <a:normAutofit/>
          </a:bodyPr>
          <a:lstStyle/>
          <a:p>
            <a:pPr algn="ctr"/>
            <a:r>
              <a:rPr lang="sl-SI" sz="2400" b="1" dirty="0">
                <a:solidFill>
                  <a:schemeClr val="accent2">
                    <a:lumMod val="75000"/>
                  </a:schemeClr>
                </a:solidFill>
              </a:rPr>
              <a:t>Priprave na VFO 2021-2027– b</a:t>
            </a:r>
          </a:p>
        </p:txBody>
      </p:sp>
      <p:sp>
        <p:nvSpPr>
          <p:cNvPr id="2" name="Ograda vsebine 2">
            <a:extLst>
              <a:ext uri="{FF2B5EF4-FFF2-40B4-BE49-F238E27FC236}">
                <a16:creationId xmlns:a16="http://schemas.microsoft.com/office/drawing/2014/main" id="{2949C567-C98A-46AF-8AD3-6769FAD300B0}"/>
              </a:ext>
            </a:extLst>
          </p:cNvPr>
          <p:cNvSpPr txBox="1">
            <a:spLocks/>
          </p:cNvSpPr>
          <p:nvPr/>
        </p:nvSpPr>
        <p:spPr>
          <a:xfrm>
            <a:off x="542924" y="2232150"/>
            <a:ext cx="8336583" cy="3392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sl-SI" sz="5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PoljeZBesedilom 12">
            <a:extLst>
              <a:ext uri="{FF2B5EF4-FFF2-40B4-BE49-F238E27FC236}">
                <a16:creationId xmlns:a16="http://schemas.microsoft.com/office/drawing/2014/main" id="{8C7082F4-4FDB-4961-A5F6-D0FE776D6190}"/>
              </a:ext>
            </a:extLst>
          </p:cNvPr>
          <p:cNvSpPr txBox="1"/>
          <p:nvPr/>
        </p:nvSpPr>
        <p:spPr>
          <a:xfrm>
            <a:off x="6748224" y="6281176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412" y="598132"/>
            <a:ext cx="1765475" cy="9617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8225" y="637452"/>
            <a:ext cx="1386126" cy="92240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04" y="679050"/>
            <a:ext cx="2381083" cy="8861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5004" y="2615048"/>
            <a:ext cx="82124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b="1" dirty="0">
                <a:solidFill>
                  <a:schemeClr val="accent2">
                    <a:lumMod val="75000"/>
                  </a:schemeClr>
                </a:solidFill>
              </a:rPr>
              <a:t>Podobna procesa tudi v EUSDR in EUSALP –  </a:t>
            </a:r>
            <a:r>
              <a:rPr lang="sl-SI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različna terminologija !!</a:t>
            </a:r>
          </a:p>
          <a:p>
            <a:endParaRPr lang="sl-SI" b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sl-SI" b="1" u="sng" dirty="0">
                <a:solidFill>
                  <a:schemeClr val="accent2">
                    <a:lumMod val="75000"/>
                  </a:schemeClr>
                </a:solidFill>
              </a:rPr>
              <a:t>enoten dokument za vse tri MRS</a:t>
            </a:r>
            <a:r>
              <a:rPr lang="sl-SI" b="1" dirty="0">
                <a:solidFill>
                  <a:schemeClr val="accent2">
                    <a:lumMod val="75000"/>
                  </a:schemeClr>
                </a:solidFill>
              </a:rPr>
              <a:t>: enoznačna opredelitvijo vsebin za vključitev v Partnerski sporazum in pripadajoče operativne programe z navedbo relevantnosti vse tri MRS in posamezne strateške usmeritve na ravni EU</a:t>
            </a:r>
          </a:p>
          <a:p>
            <a:endParaRPr lang="sl-SI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621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2D63C09F-1F90-4506-BA5E-9EE4C0FBB9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3800856" cy="405397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sl-SI" sz="2400" b="1" noProof="0" dirty="0">
                <a:solidFill>
                  <a:schemeClr val="accent2">
                    <a:lumMod val="75000"/>
                  </a:schemeClr>
                </a:solidFill>
              </a:rPr>
              <a:t>"</a:t>
            </a:r>
            <a:r>
              <a:rPr lang="sl-SI" sz="2400" b="1" noProof="0" dirty="0" err="1">
                <a:solidFill>
                  <a:schemeClr val="accent2">
                    <a:lumMod val="75000"/>
                  </a:schemeClr>
                </a:solidFill>
              </a:rPr>
              <a:t>Flagships</a:t>
            </a:r>
            <a:r>
              <a:rPr lang="sl-SI" sz="2400" b="1" noProof="0" dirty="0">
                <a:solidFill>
                  <a:schemeClr val="accent2">
                    <a:lumMod val="75000"/>
                  </a:schemeClr>
                </a:solidFill>
              </a:rPr>
              <a:t>", stran 1 od 3</a:t>
            </a:r>
          </a:p>
        </p:txBody>
      </p:sp>
      <p:sp>
        <p:nvSpPr>
          <p:cNvPr id="2" name="Ograda vsebine 2">
            <a:extLst>
              <a:ext uri="{FF2B5EF4-FFF2-40B4-BE49-F238E27FC236}">
                <a16:creationId xmlns:a16="http://schemas.microsoft.com/office/drawing/2014/main" id="{2949C567-C98A-46AF-8AD3-6769FAD300B0}"/>
              </a:ext>
            </a:extLst>
          </p:cNvPr>
          <p:cNvSpPr txBox="1">
            <a:spLocks/>
          </p:cNvSpPr>
          <p:nvPr/>
        </p:nvSpPr>
        <p:spPr>
          <a:xfrm>
            <a:off x="480846" y="2226779"/>
            <a:ext cx="8336583" cy="3392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sl-SI" sz="5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PoljeZBesedilom 12">
            <a:extLst>
              <a:ext uri="{FF2B5EF4-FFF2-40B4-BE49-F238E27FC236}">
                <a16:creationId xmlns:a16="http://schemas.microsoft.com/office/drawing/2014/main" id="{8C7082F4-4FDB-4961-A5F6-D0FE776D6190}"/>
              </a:ext>
            </a:extLst>
          </p:cNvPr>
          <p:cNvSpPr txBox="1"/>
          <p:nvPr/>
        </p:nvSpPr>
        <p:spPr>
          <a:xfrm>
            <a:off x="6748224" y="6281176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25" y="405397"/>
            <a:ext cx="8811557" cy="63389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8345">
            <a:off x="3678485" y="758926"/>
            <a:ext cx="1774836" cy="563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498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2D63C09F-1F90-4506-BA5E-9EE4C0FBB9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3800856" cy="405397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sl-SI" sz="2400" b="1" noProof="0" dirty="0">
                <a:solidFill>
                  <a:schemeClr val="accent2">
                    <a:lumMod val="75000"/>
                  </a:schemeClr>
                </a:solidFill>
              </a:rPr>
              <a:t>"</a:t>
            </a:r>
            <a:r>
              <a:rPr lang="sl-SI" sz="2400" b="1" noProof="0" dirty="0" err="1">
                <a:solidFill>
                  <a:schemeClr val="accent2">
                    <a:lumMod val="75000"/>
                  </a:schemeClr>
                </a:solidFill>
              </a:rPr>
              <a:t>Flagships</a:t>
            </a:r>
            <a:r>
              <a:rPr lang="sl-SI" sz="2400" b="1" noProof="0" dirty="0">
                <a:solidFill>
                  <a:schemeClr val="accent2">
                    <a:lumMod val="75000"/>
                  </a:schemeClr>
                </a:solidFill>
              </a:rPr>
              <a:t>", stran 2 od 3</a:t>
            </a:r>
          </a:p>
        </p:txBody>
      </p:sp>
      <p:sp>
        <p:nvSpPr>
          <p:cNvPr id="2" name="Ograda vsebine 2">
            <a:extLst>
              <a:ext uri="{FF2B5EF4-FFF2-40B4-BE49-F238E27FC236}">
                <a16:creationId xmlns:a16="http://schemas.microsoft.com/office/drawing/2014/main" id="{2949C567-C98A-46AF-8AD3-6769FAD300B0}"/>
              </a:ext>
            </a:extLst>
          </p:cNvPr>
          <p:cNvSpPr txBox="1">
            <a:spLocks/>
          </p:cNvSpPr>
          <p:nvPr/>
        </p:nvSpPr>
        <p:spPr>
          <a:xfrm>
            <a:off x="480846" y="2226779"/>
            <a:ext cx="8336583" cy="3392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sl-SI" sz="5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PoljeZBesedilom 12">
            <a:extLst>
              <a:ext uri="{FF2B5EF4-FFF2-40B4-BE49-F238E27FC236}">
                <a16:creationId xmlns:a16="http://schemas.microsoft.com/office/drawing/2014/main" id="{8C7082F4-4FDB-4961-A5F6-D0FE776D6190}"/>
              </a:ext>
            </a:extLst>
          </p:cNvPr>
          <p:cNvSpPr txBox="1"/>
          <p:nvPr/>
        </p:nvSpPr>
        <p:spPr>
          <a:xfrm>
            <a:off x="6748224" y="6281176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2072"/>
            <a:ext cx="9144000" cy="64659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" y="392072"/>
            <a:ext cx="9144000" cy="64659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07589">
            <a:off x="3757260" y="-240606"/>
            <a:ext cx="1783752" cy="7290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148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2D63C09F-1F90-4506-BA5E-9EE4C0FBB9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3800856" cy="405397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sl-SI" sz="2400" b="1" noProof="0" dirty="0">
                <a:solidFill>
                  <a:schemeClr val="accent2">
                    <a:lumMod val="75000"/>
                  </a:schemeClr>
                </a:solidFill>
              </a:rPr>
              <a:t>"</a:t>
            </a:r>
            <a:r>
              <a:rPr lang="sl-SI" sz="2400" b="1" noProof="0" dirty="0" err="1">
                <a:solidFill>
                  <a:schemeClr val="accent2">
                    <a:lumMod val="75000"/>
                  </a:schemeClr>
                </a:solidFill>
              </a:rPr>
              <a:t>Flagships</a:t>
            </a:r>
            <a:r>
              <a:rPr lang="sl-SI" sz="2400" b="1" noProof="0" dirty="0">
                <a:solidFill>
                  <a:schemeClr val="accent2">
                    <a:lumMod val="75000"/>
                  </a:schemeClr>
                </a:solidFill>
              </a:rPr>
              <a:t>", stran 3 od 3</a:t>
            </a:r>
          </a:p>
        </p:txBody>
      </p:sp>
      <p:sp>
        <p:nvSpPr>
          <p:cNvPr id="2" name="Ograda vsebine 2">
            <a:extLst>
              <a:ext uri="{FF2B5EF4-FFF2-40B4-BE49-F238E27FC236}">
                <a16:creationId xmlns:a16="http://schemas.microsoft.com/office/drawing/2014/main" id="{2949C567-C98A-46AF-8AD3-6769FAD300B0}"/>
              </a:ext>
            </a:extLst>
          </p:cNvPr>
          <p:cNvSpPr txBox="1">
            <a:spLocks/>
          </p:cNvSpPr>
          <p:nvPr/>
        </p:nvSpPr>
        <p:spPr>
          <a:xfrm>
            <a:off x="480846" y="2226779"/>
            <a:ext cx="8336583" cy="3392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sl-SI" sz="5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PoljeZBesedilom 12">
            <a:extLst>
              <a:ext uri="{FF2B5EF4-FFF2-40B4-BE49-F238E27FC236}">
                <a16:creationId xmlns:a16="http://schemas.microsoft.com/office/drawing/2014/main" id="{8C7082F4-4FDB-4961-A5F6-D0FE776D6190}"/>
              </a:ext>
            </a:extLst>
          </p:cNvPr>
          <p:cNvSpPr txBox="1"/>
          <p:nvPr/>
        </p:nvSpPr>
        <p:spPr>
          <a:xfrm>
            <a:off x="6748224" y="6281176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0237"/>
            <a:ext cx="9144000" cy="64659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420124">
            <a:off x="3854863" y="-1517650"/>
            <a:ext cx="1434276" cy="9678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922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2D63C09F-1F90-4506-BA5E-9EE4C0FBB9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Ograda vsebine 2">
            <a:extLst>
              <a:ext uri="{FF2B5EF4-FFF2-40B4-BE49-F238E27FC236}">
                <a16:creationId xmlns:a16="http://schemas.microsoft.com/office/drawing/2014/main" id="{2949C567-C98A-46AF-8AD3-6769FAD300B0}"/>
              </a:ext>
            </a:extLst>
          </p:cNvPr>
          <p:cNvSpPr txBox="1">
            <a:spLocks/>
          </p:cNvSpPr>
          <p:nvPr/>
        </p:nvSpPr>
        <p:spPr>
          <a:xfrm>
            <a:off x="480846" y="2226779"/>
            <a:ext cx="8336583" cy="3392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sl-SI" sz="5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PoljeZBesedilom 12">
            <a:extLst>
              <a:ext uri="{FF2B5EF4-FFF2-40B4-BE49-F238E27FC236}">
                <a16:creationId xmlns:a16="http://schemas.microsoft.com/office/drawing/2014/main" id="{8C7082F4-4FDB-4961-A5F6-D0FE776D6190}"/>
              </a:ext>
            </a:extLst>
          </p:cNvPr>
          <p:cNvSpPr txBox="1"/>
          <p:nvPr/>
        </p:nvSpPr>
        <p:spPr>
          <a:xfrm>
            <a:off x="6748224" y="6281176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412" y="598132"/>
            <a:ext cx="1765475" cy="9617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8225" y="637452"/>
            <a:ext cx="1386126" cy="92240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04" y="679050"/>
            <a:ext cx="2381083" cy="8861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51913" y="1887739"/>
            <a:ext cx="73944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l-SI" b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sl-SI" b="1" u="sng" dirty="0">
                <a:solidFill>
                  <a:schemeClr val="accent2">
                    <a:lumMod val="75000"/>
                  </a:schemeClr>
                </a:solidFill>
              </a:rPr>
              <a:t>Tehnične omejitve </a:t>
            </a:r>
            <a:r>
              <a:rPr lang="sl-SI" b="1" dirty="0">
                <a:solidFill>
                  <a:schemeClr val="accent2">
                    <a:lumMod val="75000"/>
                  </a:schemeClr>
                </a:solidFill>
              </a:rPr>
              <a:t>sistema Evropske komisije (SFC) </a:t>
            </a:r>
            <a:r>
              <a:rPr lang="sl-SI" b="1" u="sng" dirty="0">
                <a:solidFill>
                  <a:schemeClr val="accent2">
                    <a:lumMod val="75000"/>
                  </a:schemeClr>
                </a:solidFill>
              </a:rPr>
              <a:t>ne omogočajo vključitve tabele</a:t>
            </a:r>
            <a:r>
              <a:rPr lang="sl-SI" b="1" dirty="0">
                <a:solidFill>
                  <a:schemeClr val="accent2">
                    <a:lumMod val="75000"/>
                  </a:schemeClr>
                </a:solidFill>
              </a:rPr>
              <a:t> v Partnerski sporazum,</a:t>
            </a:r>
            <a:r>
              <a:rPr lang="sl-SI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 </a:t>
            </a:r>
            <a:r>
              <a:rPr lang="sl-SI" b="1" dirty="0">
                <a:solidFill>
                  <a:schemeClr val="accent2">
                    <a:lumMod val="75000"/>
                  </a:schemeClr>
                </a:solidFill>
              </a:rPr>
              <a:t>zato je njena </a:t>
            </a:r>
            <a:r>
              <a:rPr lang="sl-SI" b="1" u="sng" dirty="0">
                <a:solidFill>
                  <a:schemeClr val="accent2">
                    <a:lumMod val="75000"/>
                  </a:schemeClr>
                </a:solidFill>
              </a:rPr>
              <a:t>vsebina povzeta le opisno</a:t>
            </a:r>
            <a:r>
              <a:rPr lang="sl-SI" b="1" dirty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endParaRPr lang="sl-SI" b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sl-SI" b="1" dirty="0">
                <a:solidFill>
                  <a:schemeClr val="accent2">
                    <a:lumMod val="75000"/>
                  </a:schemeClr>
                </a:solidFill>
              </a:rPr>
              <a:t>Spremeniti – izboljšati ?</a:t>
            </a:r>
          </a:p>
          <a:p>
            <a:endParaRPr lang="sl-SI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sl-SI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388701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530</TotalTime>
  <Words>305</Words>
  <Application>Microsoft Office PowerPoint</Application>
  <PresentationFormat>On-screen Show (4:3)</PresentationFormat>
  <Paragraphs>46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Century Gothic</vt:lpstr>
      <vt:lpstr>Open Sans</vt:lpstr>
      <vt:lpstr>Wingdings 3</vt:lpstr>
      <vt:lpstr>Slice</vt:lpstr>
      <vt:lpstr>Makroregionalne strategije EU   Odbor za spremljanje, maj 2021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Uporabnik</dc:creator>
  <cp:lastModifiedBy>Nikawagua</cp:lastModifiedBy>
  <cp:revision>58</cp:revision>
  <dcterms:created xsi:type="dcterms:W3CDTF">2020-08-06T09:24:55Z</dcterms:created>
  <dcterms:modified xsi:type="dcterms:W3CDTF">2021-05-25T07:54:18Z</dcterms:modified>
</cp:coreProperties>
</file>