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charts/chart4.xml" ContentType="application/vnd.openxmlformats-officedocument.drawingml.chart+xml"/>
  <Override PartName="/ppt/charts/style4.xml" ContentType="application/vnd.ms-office.chartstyle+xml"/>
  <Override PartName="/ppt/charts/colors4.xml" ContentType="application/vnd.ms-office.chartcolorstyle+xml"/>
  <Override PartName="/ppt/charts/chart5.xml" ContentType="application/vnd.openxmlformats-officedocument.drawingml.chart+xml"/>
  <Override PartName="/ppt/charts/style5.xml" ContentType="application/vnd.ms-office.chartstyle+xml"/>
  <Override PartName="/ppt/charts/colors5.xml" ContentType="application/vnd.ms-office.chartcolorstyle+xml"/>
  <Override PartName="/ppt/charts/chart6.xml" ContentType="application/vnd.openxmlformats-officedocument.drawingml.chart+xml"/>
  <Override PartName="/ppt/charts/style6.xml" ContentType="application/vnd.ms-office.chartstyle+xml"/>
  <Override PartName="/ppt/charts/colors6.xml" ContentType="application/vnd.ms-office.chartcolorstyle+xml"/>
  <Override PartName="/ppt/charts/chart7.xml" ContentType="application/vnd.openxmlformats-officedocument.drawingml.chart+xml"/>
  <Override PartName="/ppt/charts/style7.xml" ContentType="application/vnd.ms-office.chartstyle+xml"/>
  <Override PartName="/ppt/charts/colors7.xml" ContentType="application/vnd.ms-office.chartcolorstyle+xml"/>
  <Override PartName="/ppt/charts/chart8.xml" ContentType="application/vnd.openxmlformats-officedocument.drawingml.chart+xml"/>
  <Override PartName="/ppt/charts/style8.xml" ContentType="application/vnd.ms-office.chartstyle+xml"/>
  <Override PartName="/ppt/charts/colors8.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handoutMasterIdLst>
    <p:handoutMasterId r:id="rId17"/>
  </p:handoutMasterIdLst>
  <p:sldIdLst>
    <p:sldId id="300" r:id="rId2"/>
    <p:sldId id="298" r:id="rId3"/>
    <p:sldId id="301" r:id="rId4"/>
    <p:sldId id="302" r:id="rId5"/>
    <p:sldId id="303" r:id="rId6"/>
    <p:sldId id="304" r:id="rId7"/>
    <p:sldId id="305" r:id="rId8"/>
    <p:sldId id="306" r:id="rId9"/>
    <p:sldId id="307" r:id="rId10"/>
    <p:sldId id="308" r:id="rId11"/>
    <p:sldId id="309" r:id="rId12"/>
    <p:sldId id="310" r:id="rId13"/>
    <p:sldId id="311" r:id="rId14"/>
    <p:sldId id="312" r:id="rId15"/>
    <p:sldId id="313" r:id="rId16"/>
  </p:sldIdLst>
  <p:sldSz cx="12192000" cy="6858000"/>
  <p:notesSz cx="6797675" cy="9926638"/>
  <p:defaultTextStyle>
    <a:defPPr>
      <a:defRPr lang="sl-SI"/>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rednji slog 2 – poudarek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102" d="100"/>
          <a:sy n="102" d="100"/>
        </p:scale>
        <p:origin x="132" y="12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charts/_rels/chart1.xml.rels><?xml version="1.0" encoding="UTF-8" standalone="yes"?>
<Relationships xmlns="http://schemas.openxmlformats.org/package/2006/relationships"><Relationship Id="rId3" Type="http://schemas.openxmlformats.org/officeDocument/2006/relationships/oleObject" Target="Zvezek1" TargetMode="External"/><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oleObject" Target="Zvezek1" TargetMode="External"/><Relationship Id="rId2" Type="http://schemas.microsoft.com/office/2011/relationships/chartColorStyle" Target="colors2.xml"/><Relationship Id="rId1" Type="http://schemas.microsoft.com/office/2011/relationships/chartStyle" Target="style2.xml"/></Relationships>
</file>

<file path=ppt/charts/_rels/chart3.xml.rels><?xml version="1.0" encoding="UTF-8" standalone="yes"?>
<Relationships xmlns="http://schemas.openxmlformats.org/package/2006/relationships"><Relationship Id="rId3" Type="http://schemas.openxmlformats.org/officeDocument/2006/relationships/oleObject" Target="Zvezek1" TargetMode="External"/><Relationship Id="rId2" Type="http://schemas.microsoft.com/office/2011/relationships/chartColorStyle" Target="colors3.xml"/><Relationship Id="rId1" Type="http://schemas.microsoft.com/office/2011/relationships/chartStyle" Target="style3.xml"/></Relationships>
</file>

<file path=ppt/charts/_rels/chart4.xml.rels><?xml version="1.0" encoding="UTF-8" standalone="yes"?>
<Relationships xmlns="http://schemas.openxmlformats.org/package/2006/relationships"><Relationship Id="rId3" Type="http://schemas.openxmlformats.org/officeDocument/2006/relationships/oleObject" Target="Zvezek1" TargetMode="External"/><Relationship Id="rId2" Type="http://schemas.microsoft.com/office/2011/relationships/chartColorStyle" Target="colors4.xml"/><Relationship Id="rId1" Type="http://schemas.microsoft.com/office/2011/relationships/chartStyle" Target="style4.xml"/></Relationships>
</file>

<file path=ppt/charts/_rels/chart5.xml.rels><?xml version="1.0" encoding="UTF-8" standalone="yes"?>
<Relationships xmlns="http://schemas.openxmlformats.org/package/2006/relationships"><Relationship Id="rId3" Type="http://schemas.openxmlformats.org/officeDocument/2006/relationships/oleObject" Target="Zvezek1" TargetMode="External"/><Relationship Id="rId2" Type="http://schemas.microsoft.com/office/2011/relationships/chartColorStyle" Target="colors5.xml"/><Relationship Id="rId1" Type="http://schemas.microsoft.com/office/2011/relationships/chartStyle" Target="style5.xml"/></Relationships>
</file>

<file path=ppt/charts/_rels/chart6.xml.rels><?xml version="1.0" encoding="UTF-8" standalone="yes"?>
<Relationships xmlns="http://schemas.openxmlformats.org/package/2006/relationships"><Relationship Id="rId3" Type="http://schemas.openxmlformats.org/officeDocument/2006/relationships/oleObject" Target="Zvezek1" TargetMode="External"/><Relationship Id="rId2" Type="http://schemas.microsoft.com/office/2011/relationships/chartColorStyle" Target="colors6.xml"/><Relationship Id="rId1" Type="http://schemas.microsoft.com/office/2011/relationships/chartStyle" Target="style6.xml"/></Relationships>
</file>

<file path=ppt/charts/_rels/chart7.xml.rels><?xml version="1.0" encoding="UTF-8" standalone="yes"?>
<Relationships xmlns="http://schemas.openxmlformats.org/package/2006/relationships"><Relationship Id="rId3" Type="http://schemas.openxmlformats.org/officeDocument/2006/relationships/oleObject" Target="Zvezek1" TargetMode="External"/><Relationship Id="rId2" Type="http://schemas.microsoft.com/office/2011/relationships/chartColorStyle" Target="colors7.xml"/><Relationship Id="rId1" Type="http://schemas.microsoft.com/office/2011/relationships/chartStyle" Target="style7.xml"/></Relationships>
</file>

<file path=ppt/charts/_rels/chart8.xml.rels><?xml version="1.0" encoding="UTF-8" standalone="yes"?>
<Relationships xmlns="http://schemas.openxmlformats.org/package/2006/relationships"><Relationship Id="rId3" Type="http://schemas.openxmlformats.org/officeDocument/2006/relationships/oleObject" Target="Zvezek1" TargetMode="External"/><Relationship Id="rId2" Type="http://schemas.microsoft.com/office/2011/relationships/chartColorStyle" Target="colors8.xml"/><Relationship Id="rId1" Type="http://schemas.microsoft.com/office/2011/relationships/chartStyle" Target="style8.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ser>
          <c:idx val="0"/>
          <c:order val="0"/>
          <c:tx>
            <c:strRef>
              <c:f>List1!$B$1</c:f>
              <c:strCache>
                <c:ptCount val="1"/>
                <c:pt idx="0">
                  <c:v>% vseh sredstev React-EU</c:v>
                </c:pt>
              </c:strCache>
            </c:strRef>
          </c:tx>
          <c:dPt>
            <c:idx val="0"/>
            <c:bubble3D val="0"/>
            <c:spPr>
              <a:solidFill>
                <a:schemeClr val="accent1"/>
              </a:solidFill>
              <a:ln w="19050">
                <a:solidFill>
                  <a:schemeClr val="lt1"/>
                </a:solidFill>
              </a:ln>
              <a:effectLst/>
            </c:spPr>
            <c:extLst>
              <c:ext xmlns:c16="http://schemas.microsoft.com/office/drawing/2014/chart" uri="{C3380CC4-5D6E-409C-BE32-E72D297353CC}">
                <c16:uniqueId val="{00000001-B472-4D72-86E8-798E02AB44CB}"/>
              </c:ext>
            </c:extLst>
          </c:dPt>
          <c:dPt>
            <c:idx val="1"/>
            <c:bubble3D val="0"/>
            <c:spPr>
              <a:solidFill>
                <a:schemeClr val="accent2"/>
              </a:solidFill>
              <a:ln w="19050">
                <a:solidFill>
                  <a:schemeClr val="lt1"/>
                </a:solidFill>
              </a:ln>
              <a:effectLst/>
            </c:spPr>
            <c:extLst>
              <c:ext xmlns:c16="http://schemas.microsoft.com/office/drawing/2014/chart" uri="{C3380CC4-5D6E-409C-BE32-E72D297353CC}">
                <c16:uniqueId val="{00000003-B472-4D72-86E8-798E02AB44CB}"/>
              </c:ext>
            </c:extLst>
          </c:dPt>
          <c:dPt>
            <c:idx val="2"/>
            <c:bubble3D val="0"/>
            <c:spPr>
              <a:solidFill>
                <a:schemeClr val="accent3"/>
              </a:solidFill>
              <a:ln w="19050">
                <a:solidFill>
                  <a:schemeClr val="lt1"/>
                </a:solidFill>
              </a:ln>
              <a:effectLst/>
            </c:spPr>
            <c:extLst>
              <c:ext xmlns:c16="http://schemas.microsoft.com/office/drawing/2014/chart" uri="{C3380CC4-5D6E-409C-BE32-E72D297353CC}">
                <c16:uniqueId val="{00000005-B472-4D72-86E8-798E02AB44CB}"/>
              </c:ext>
            </c:extLst>
          </c:dPt>
          <c:dPt>
            <c:idx val="3"/>
            <c:bubble3D val="0"/>
            <c:spPr>
              <a:solidFill>
                <a:schemeClr val="accent4"/>
              </a:solidFill>
              <a:ln w="19050">
                <a:solidFill>
                  <a:schemeClr val="lt1"/>
                </a:solidFill>
              </a:ln>
              <a:effectLst/>
            </c:spPr>
            <c:extLst>
              <c:ext xmlns:c16="http://schemas.microsoft.com/office/drawing/2014/chart" uri="{C3380CC4-5D6E-409C-BE32-E72D297353CC}">
                <c16:uniqueId val="{00000007-B472-4D72-86E8-798E02AB44CB}"/>
              </c:ext>
            </c:extLst>
          </c:dPt>
          <c:dPt>
            <c:idx val="4"/>
            <c:bubble3D val="0"/>
            <c:spPr>
              <a:solidFill>
                <a:schemeClr val="accent5"/>
              </a:solidFill>
              <a:ln w="19050">
                <a:solidFill>
                  <a:schemeClr val="lt1"/>
                </a:solidFill>
              </a:ln>
              <a:effectLst/>
            </c:spPr>
            <c:extLst>
              <c:ext xmlns:c16="http://schemas.microsoft.com/office/drawing/2014/chart" uri="{C3380CC4-5D6E-409C-BE32-E72D297353CC}">
                <c16:uniqueId val="{00000009-B472-4D72-86E8-798E02AB44CB}"/>
              </c:ext>
            </c:extLst>
          </c:dPt>
          <c:dPt>
            <c:idx val="5"/>
            <c:bubble3D val="0"/>
            <c:spPr>
              <a:solidFill>
                <a:schemeClr val="accent6"/>
              </a:solidFill>
              <a:ln w="19050">
                <a:solidFill>
                  <a:schemeClr val="lt1"/>
                </a:solidFill>
              </a:ln>
              <a:effectLst/>
            </c:spPr>
            <c:extLst>
              <c:ext xmlns:c16="http://schemas.microsoft.com/office/drawing/2014/chart" uri="{C3380CC4-5D6E-409C-BE32-E72D297353CC}">
                <c16:uniqueId val="{0000000B-B472-4D72-86E8-798E02AB44CB}"/>
              </c:ext>
            </c:extLst>
          </c:dPt>
          <c:dLbls>
            <c:dLbl>
              <c:idx val="0"/>
              <c:layout>
                <c:manualLayout>
                  <c:x val="1.1529480973632895E-2"/>
                  <c:y val="9.3215313612341158E-2"/>
                </c:manualLayout>
              </c:layout>
              <c:dLblPos val="bestFit"/>
              <c:showLegendKey val="0"/>
              <c:showVal val="0"/>
              <c:showCatName val="1"/>
              <c:showSerName val="0"/>
              <c:showPercent val="1"/>
              <c:showBubbleSize val="0"/>
              <c:extLst>
                <c:ext xmlns:c15="http://schemas.microsoft.com/office/drawing/2012/chart" uri="{CE6537A1-D6FC-4f65-9D91-7224C49458BB}"/>
                <c:ext xmlns:c16="http://schemas.microsoft.com/office/drawing/2014/chart" uri="{C3380CC4-5D6E-409C-BE32-E72D297353CC}">
                  <c16:uniqueId val="{00000001-B472-4D72-86E8-798E02AB44CB}"/>
                </c:ext>
              </c:extLst>
            </c:dLbl>
            <c:dLbl>
              <c:idx val="1"/>
              <c:layout>
                <c:manualLayout>
                  <c:x val="0.29035752979414942"/>
                  <c:y val="-3.4136440776211557E-2"/>
                </c:manualLayout>
              </c:layout>
              <c:dLblPos val="bestFit"/>
              <c:showLegendKey val="0"/>
              <c:showVal val="0"/>
              <c:showCatName val="1"/>
              <c:showSerName val="0"/>
              <c:showPercent val="1"/>
              <c:showBubbleSize val="0"/>
              <c:extLst>
                <c:ext xmlns:c15="http://schemas.microsoft.com/office/drawing/2012/chart" uri="{CE6537A1-D6FC-4f65-9D91-7224C49458BB}"/>
                <c:ext xmlns:c16="http://schemas.microsoft.com/office/drawing/2014/chart" uri="{C3380CC4-5D6E-409C-BE32-E72D297353CC}">
                  <c16:uniqueId val="{00000003-B472-4D72-86E8-798E02AB44CB}"/>
                </c:ext>
              </c:extLst>
            </c:dLbl>
            <c:dLbl>
              <c:idx val="2"/>
              <c:layout>
                <c:manualLayout>
                  <c:x val="-5.7820669883058964E-2"/>
                  <c:y val="0.2745905717199093"/>
                </c:manualLayout>
              </c:layout>
              <c:spPr>
                <a:solidFill>
                  <a:sysClr val="window" lastClr="FFFFFF"/>
                </a:solidFill>
                <a:ln>
                  <a:solidFill>
                    <a:sysClr val="windowText" lastClr="000000">
                      <a:lumMod val="25000"/>
                      <a:lumOff val="75000"/>
                    </a:sysClr>
                  </a:solidFill>
                </a:ln>
                <a:effectLst/>
              </c:spPr>
              <c:txPr>
                <a:bodyPr rot="0" spcFirstLastPara="1" vertOverflow="clip" horzOverflow="clip" vert="horz" wrap="square" lIns="38100" tIns="19050" rIns="38100" bIns="19050" anchor="ctr" anchorCtr="1">
                  <a:noAutofit/>
                </a:bodyPr>
                <a:lstStyle/>
                <a:p>
                  <a:pPr>
                    <a:defRPr sz="900" b="0" i="0" u="none" strike="noStrike" kern="1200" baseline="0">
                      <a:solidFill>
                        <a:schemeClr val="dk1">
                          <a:lumMod val="65000"/>
                          <a:lumOff val="35000"/>
                        </a:schemeClr>
                      </a:solidFill>
                      <a:latin typeface="+mn-lt"/>
                      <a:ea typeface="+mn-ea"/>
                      <a:cs typeface="+mn-cs"/>
                    </a:defRPr>
                  </a:pPr>
                  <a:endParaRPr lang="sl-SI"/>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noFill/>
                    <a:ln>
                      <a:noFill/>
                    </a:ln>
                  </c15:spPr>
                  <c15:layout>
                    <c:manualLayout>
                      <c:w val="0.19184920165153002"/>
                      <c:h val="0.29399186323282817"/>
                    </c:manualLayout>
                  </c15:layout>
                </c:ext>
                <c:ext xmlns:c16="http://schemas.microsoft.com/office/drawing/2014/chart" uri="{C3380CC4-5D6E-409C-BE32-E72D297353CC}">
                  <c16:uniqueId val="{00000005-B472-4D72-86E8-798E02AB44CB}"/>
                </c:ext>
              </c:extLst>
            </c:dLbl>
            <c:dLbl>
              <c:idx val="3"/>
              <c:layout>
                <c:manualLayout>
                  <c:x val="-0.1863888878801854"/>
                  <c:y val="0.11929297040933692"/>
                </c:manualLayout>
              </c:layout>
              <c:dLblPos val="bestFit"/>
              <c:showLegendKey val="0"/>
              <c:showVal val="0"/>
              <c:showCatName val="1"/>
              <c:showSerName val="0"/>
              <c:showPercent val="1"/>
              <c:showBubbleSize val="0"/>
              <c:extLst>
                <c:ext xmlns:c15="http://schemas.microsoft.com/office/drawing/2012/chart" uri="{CE6537A1-D6FC-4f65-9D91-7224C49458BB}"/>
                <c:ext xmlns:c16="http://schemas.microsoft.com/office/drawing/2014/chart" uri="{C3380CC4-5D6E-409C-BE32-E72D297353CC}">
                  <c16:uniqueId val="{00000007-B472-4D72-86E8-798E02AB44CB}"/>
                </c:ext>
              </c:extLst>
            </c:dLbl>
            <c:dLbl>
              <c:idx val="5"/>
              <c:layout>
                <c:manualLayout>
                  <c:x val="0.29158965215465121"/>
                  <c:y val="7.7450059620490105E-2"/>
                </c:manualLayout>
              </c:layout>
              <c:dLblPos val="bestFit"/>
              <c:showLegendKey val="0"/>
              <c:showVal val="0"/>
              <c:showCatName val="1"/>
              <c:showSerName val="0"/>
              <c:showPercent val="1"/>
              <c:showBubbleSize val="0"/>
              <c:extLst>
                <c:ext xmlns:c15="http://schemas.microsoft.com/office/drawing/2012/chart" uri="{CE6537A1-D6FC-4f65-9D91-7224C49458BB}"/>
                <c:ext xmlns:c16="http://schemas.microsoft.com/office/drawing/2014/chart" uri="{C3380CC4-5D6E-409C-BE32-E72D297353CC}">
                  <c16:uniqueId val="{0000000B-B472-4D72-86E8-798E02AB44CB}"/>
                </c:ext>
              </c:extLst>
            </c:dLbl>
            <c:spPr>
              <a:solidFill>
                <a:sysClr val="window" lastClr="FFFFFF"/>
              </a:solidFill>
              <a:ln>
                <a:solidFill>
                  <a:sysClr val="windowText" lastClr="000000">
                    <a:lumMod val="25000"/>
                    <a:lumOff val="75000"/>
                  </a:sysClr>
                </a:solidFill>
              </a:ln>
              <a:effectLst/>
            </c:spPr>
            <c:txPr>
              <a:bodyPr rot="0" spcFirstLastPara="1" vertOverflow="clip" horzOverflow="clip" vert="horz" wrap="square" lIns="38100" tIns="19050" rIns="38100" bIns="19050" anchor="ctr" anchorCtr="1">
                <a:spAutoFit/>
              </a:bodyPr>
              <a:lstStyle/>
              <a:p>
                <a:pPr>
                  <a:defRPr sz="900" b="0" i="0" u="none" strike="noStrike" kern="1200" baseline="0">
                    <a:solidFill>
                      <a:schemeClr val="dk1">
                        <a:lumMod val="65000"/>
                        <a:lumOff val="35000"/>
                      </a:schemeClr>
                    </a:solidFill>
                    <a:latin typeface="+mn-lt"/>
                    <a:ea typeface="+mn-ea"/>
                    <a:cs typeface="+mn-cs"/>
                  </a:defRPr>
                </a:pPr>
                <a:endParaRPr lang="sl-SI"/>
              </a:p>
            </c:txPr>
            <c:dLblPos val="outEnd"/>
            <c:showLegendKey val="0"/>
            <c:showVal val="0"/>
            <c:showCatName val="1"/>
            <c:showSerName val="0"/>
            <c:showPercent val="1"/>
            <c:showBubbleSize val="0"/>
            <c:showLeaderLines val="0"/>
            <c:extLst>
              <c:ext xmlns:c15="http://schemas.microsoft.com/office/drawing/2012/chart" uri="{CE6537A1-D6FC-4f65-9D91-7224C49458BB}">
                <c15:spPr xmlns:c15="http://schemas.microsoft.com/office/drawing/2012/chart">
                  <a:prstGeom prst="wedgeRectCallout">
                    <a:avLst/>
                  </a:prstGeom>
                  <a:noFill/>
                  <a:ln>
                    <a:noFill/>
                  </a:ln>
                </c15:spPr>
              </c:ext>
            </c:extLst>
          </c:dLbls>
          <c:cat>
            <c:strRef>
              <c:f>List1!$A$2:$A$7</c:f>
              <c:strCache>
                <c:ptCount val="6"/>
                <c:pt idx="0">
                  <c:v>Krepitev odpornosti zdravstvenih sistemov</c:v>
                </c:pt>
                <c:pt idx="1">
                  <c:v>Digitalni in zeleni prehod</c:v>
                </c:pt>
                <c:pt idx="2">
                  <c:v>Krepitev odpornosti na področju socialnega varstva, upoštevajoč deinstitucionalizacijo</c:v>
                </c:pt>
                <c:pt idx="3">
                  <c:v>Zagotavljanje obratnega kapitala in naložbene podpore malim in srednje velikim podjetjem</c:v>
                </c:pt>
                <c:pt idx="4">
                  <c:v>Podpora najrevnejšim v naši družbi</c:v>
                </c:pt>
                <c:pt idx="5">
                  <c:v>Podpora pri zaposlovanju mladih</c:v>
                </c:pt>
              </c:strCache>
            </c:strRef>
          </c:cat>
          <c:val>
            <c:numRef>
              <c:f>List1!$B$2:$B$7</c:f>
              <c:numCache>
                <c:formatCode>0.00%</c:formatCode>
                <c:ptCount val="6"/>
                <c:pt idx="0">
                  <c:v>0.3506756756756757</c:v>
                </c:pt>
                <c:pt idx="1">
                  <c:v>0.32972972972972975</c:v>
                </c:pt>
                <c:pt idx="2">
                  <c:v>0.23527027027027028</c:v>
                </c:pt>
                <c:pt idx="3">
                  <c:v>5.1051051051051052E-2</c:v>
                </c:pt>
                <c:pt idx="4">
                  <c:v>2.6726726726726727E-2</c:v>
                </c:pt>
                <c:pt idx="5">
                  <c:v>6.5465465465465462E-3</c:v>
                </c:pt>
              </c:numCache>
            </c:numRef>
          </c:val>
          <c:extLst>
            <c:ext xmlns:c16="http://schemas.microsoft.com/office/drawing/2014/chart" uri="{C3380CC4-5D6E-409C-BE32-E72D297353CC}">
              <c16:uniqueId val="{0000000C-B472-4D72-86E8-798E02AB44CB}"/>
            </c:ext>
          </c:extLst>
        </c:ser>
        <c:dLbls>
          <c:showLegendKey val="0"/>
          <c:showVal val="0"/>
          <c:showCatName val="0"/>
          <c:showSerName val="0"/>
          <c:showPercent val="0"/>
          <c:showBubbleSize val="0"/>
          <c:showLeaderLines val="0"/>
        </c:dLbls>
        <c:firstSliceAng val="0"/>
      </c:pieChart>
      <c:spPr>
        <a:noFill/>
        <a:ln>
          <a:noFill/>
        </a:ln>
        <a:effectLst/>
      </c:spPr>
    </c:plotArea>
    <c:plotVisOnly val="1"/>
    <c:dispBlanksAs val="gap"/>
    <c:showDLblsOverMax val="0"/>
  </c:chart>
  <c:spPr>
    <a:noFill/>
    <a:ln>
      <a:noFill/>
    </a:ln>
    <a:effectLst/>
  </c:spPr>
  <c:txPr>
    <a:bodyPr/>
    <a:lstStyle/>
    <a:p>
      <a:pPr>
        <a:defRPr/>
      </a:pPr>
      <a:endParaRPr lang="sl-SI"/>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dLbls>
          <c:showLegendKey val="0"/>
          <c:showVal val="0"/>
          <c:showCatName val="0"/>
          <c:showSerName val="0"/>
          <c:showPercent val="0"/>
          <c:showBubbleSize val="0"/>
          <c:showLeaderLines val="0"/>
        </c:dLbls>
        <c:firstSliceAng val="0"/>
      </c:pieChart>
      <c:spPr>
        <a:noFill/>
        <a:ln>
          <a:noFill/>
        </a:ln>
        <a:effectLst/>
      </c:spPr>
    </c:plotArea>
    <c:plotVisOnly val="1"/>
    <c:dispBlanksAs val="gap"/>
    <c:showDLblsOverMax val="0"/>
  </c:chart>
  <c:spPr>
    <a:noFill/>
    <a:ln>
      <a:noFill/>
    </a:ln>
    <a:effectLst/>
  </c:spPr>
  <c:txPr>
    <a:bodyPr/>
    <a:lstStyle/>
    <a:p>
      <a:pPr>
        <a:defRPr/>
      </a:pPr>
      <a:endParaRPr lang="sl-SI"/>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dLbls>
          <c:showLegendKey val="0"/>
          <c:showVal val="0"/>
          <c:showCatName val="0"/>
          <c:showSerName val="0"/>
          <c:showPercent val="0"/>
          <c:showBubbleSize val="0"/>
          <c:showLeaderLines val="0"/>
        </c:dLbls>
        <c:firstSliceAng val="0"/>
      </c:pieChart>
      <c:spPr>
        <a:noFill/>
        <a:ln>
          <a:noFill/>
        </a:ln>
        <a:effectLst/>
      </c:spPr>
    </c:plotArea>
    <c:plotVisOnly val="1"/>
    <c:dispBlanksAs val="gap"/>
    <c:showDLblsOverMax val="0"/>
  </c:chart>
  <c:spPr>
    <a:noFill/>
    <a:ln>
      <a:noFill/>
    </a:ln>
    <a:effectLst/>
  </c:spPr>
  <c:txPr>
    <a:bodyPr/>
    <a:lstStyle/>
    <a:p>
      <a:pPr>
        <a:defRPr/>
      </a:pPr>
      <a:endParaRPr lang="sl-SI"/>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dLbls>
          <c:showLegendKey val="0"/>
          <c:showVal val="0"/>
          <c:showCatName val="0"/>
          <c:showSerName val="0"/>
          <c:showPercent val="0"/>
          <c:showBubbleSize val="0"/>
          <c:showLeaderLines val="0"/>
        </c:dLbls>
        <c:firstSliceAng val="0"/>
      </c:pieChart>
      <c:spPr>
        <a:noFill/>
        <a:ln>
          <a:noFill/>
        </a:ln>
        <a:effectLst/>
      </c:spPr>
    </c:plotArea>
    <c:plotVisOnly val="1"/>
    <c:dispBlanksAs val="gap"/>
    <c:showDLblsOverMax val="0"/>
  </c:chart>
  <c:spPr>
    <a:noFill/>
    <a:ln>
      <a:noFill/>
    </a:ln>
    <a:effectLst/>
  </c:spPr>
  <c:txPr>
    <a:bodyPr/>
    <a:lstStyle/>
    <a:p>
      <a:pPr>
        <a:defRPr/>
      </a:pPr>
      <a:endParaRPr lang="sl-SI"/>
    </a:p>
  </c:txPr>
  <c:externalData r:id="rId3">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dLbls>
          <c:showLegendKey val="0"/>
          <c:showVal val="0"/>
          <c:showCatName val="0"/>
          <c:showSerName val="0"/>
          <c:showPercent val="0"/>
          <c:showBubbleSize val="0"/>
          <c:showLeaderLines val="0"/>
        </c:dLbls>
        <c:firstSliceAng val="0"/>
      </c:pieChart>
      <c:spPr>
        <a:noFill/>
        <a:ln>
          <a:noFill/>
        </a:ln>
        <a:effectLst/>
      </c:spPr>
    </c:plotArea>
    <c:plotVisOnly val="1"/>
    <c:dispBlanksAs val="gap"/>
    <c:showDLblsOverMax val="0"/>
  </c:chart>
  <c:spPr>
    <a:noFill/>
    <a:ln>
      <a:noFill/>
    </a:ln>
    <a:effectLst/>
  </c:spPr>
  <c:txPr>
    <a:bodyPr/>
    <a:lstStyle/>
    <a:p>
      <a:pPr>
        <a:defRPr/>
      </a:pPr>
      <a:endParaRPr lang="sl-SI"/>
    </a:p>
  </c:txPr>
  <c:externalData r:id="rId3">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dLbls>
          <c:showLegendKey val="0"/>
          <c:showVal val="0"/>
          <c:showCatName val="0"/>
          <c:showSerName val="0"/>
          <c:showPercent val="0"/>
          <c:showBubbleSize val="0"/>
          <c:showLeaderLines val="0"/>
        </c:dLbls>
        <c:firstSliceAng val="0"/>
      </c:pieChart>
      <c:spPr>
        <a:noFill/>
        <a:ln>
          <a:noFill/>
        </a:ln>
        <a:effectLst/>
      </c:spPr>
    </c:plotArea>
    <c:plotVisOnly val="1"/>
    <c:dispBlanksAs val="gap"/>
    <c:showDLblsOverMax val="0"/>
  </c:chart>
  <c:spPr>
    <a:noFill/>
    <a:ln>
      <a:noFill/>
    </a:ln>
    <a:effectLst/>
  </c:spPr>
  <c:txPr>
    <a:bodyPr/>
    <a:lstStyle/>
    <a:p>
      <a:pPr>
        <a:defRPr/>
      </a:pPr>
      <a:endParaRPr lang="sl-SI"/>
    </a:p>
  </c:txPr>
  <c:externalData r:id="rId3">
    <c:autoUpdate val="0"/>
  </c:externalData>
</c:chartSpace>
</file>

<file path=ppt/charts/chart7.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dLbls>
          <c:showLegendKey val="0"/>
          <c:showVal val="0"/>
          <c:showCatName val="0"/>
          <c:showSerName val="0"/>
          <c:showPercent val="0"/>
          <c:showBubbleSize val="0"/>
          <c:showLeaderLines val="0"/>
        </c:dLbls>
        <c:firstSliceAng val="0"/>
      </c:pieChart>
      <c:spPr>
        <a:noFill/>
        <a:ln>
          <a:noFill/>
        </a:ln>
        <a:effectLst/>
      </c:spPr>
    </c:plotArea>
    <c:plotVisOnly val="1"/>
    <c:dispBlanksAs val="gap"/>
    <c:showDLblsOverMax val="0"/>
  </c:chart>
  <c:spPr>
    <a:noFill/>
    <a:ln>
      <a:noFill/>
    </a:ln>
    <a:effectLst/>
  </c:spPr>
  <c:txPr>
    <a:bodyPr/>
    <a:lstStyle/>
    <a:p>
      <a:pPr>
        <a:defRPr/>
      </a:pPr>
      <a:endParaRPr lang="sl-SI"/>
    </a:p>
  </c:txPr>
  <c:externalData r:id="rId3">
    <c:autoUpdate val="0"/>
  </c:externalData>
</c:chartSpace>
</file>

<file path=ppt/charts/chart8.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dLbls>
          <c:showLegendKey val="0"/>
          <c:showVal val="0"/>
          <c:showCatName val="0"/>
          <c:showSerName val="0"/>
          <c:showPercent val="0"/>
          <c:showBubbleSize val="0"/>
          <c:showLeaderLines val="0"/>
        </c:dLbls>
        <c:firstSliceAng val="0"/>
      </c:pieChart>
      <c:spPr>
        <a:noFill/>
        <a:ln>
          <a:noFill/>
        </a:ln>
        <a:effectLst/>
      </c:spPr>
    </c:plotArea>
    <c:plotVisOnly val="1"/>
    <c:dispBlanksAs val="gap"/>
    <c:showDLblsOverMax val="0"/>
  </c:chart>
  <c:spPr>
    <a:noFill/>
    <a:ln>
      <a:noFill/>
    </a:ln>
    <a:effectLst/>
  </c:spPr>
  <c:txPr>
    <a:bodyPr/>
    <a:lstStyle/>
    <a:p>
      <a:pPr>
        <a:defRPr/>
      </a:pPr>
      <a:endParaRPr lang="sl-SI"/>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5.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6.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7.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8.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3.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4.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5.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6.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7.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8.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Označba mesta glave 1"/>
          <p:cNvSpPr>
            <a:spLocks noGrp="1"/>
          </p:cNvSpPr>
          <p:nvPr>
            <p:ph type="hdr" sz="quarter"/>
          </p:nvPr>
        </p:nvSpPr>
        <p:spPr>
          <a:xfrm>
            <a:off x="0" y="0"/>
            <a:ext cx="2945659" cy="498056"/>
          </a:xfrm>
          <a:prstGeom prst="rect">
            <a:avLst/>
          </a:prstGeom>
        </p:spPr>
        <p:txBody>
          <a:bodyPr vert="horz" lIns="91440" tIns="45720" rIns="91440" bIns="45720" rtlCol="0"/>
          <a:lstStyle>
            <a:lvl1pPr algn="l">
              <a:defRPr sz="1200"/>
            </a:lvl1pPr>
          </a:lstStyle>
          <a:p>
            <a:endParaRPr lang="sl-SI"/>
          </a:p>
        </p:txBody>
      </p:sp>
      <p:sp>
        <p:nvSpPr>
          <p:cNvPr id="3" name="Označba mesta datuma 2"/>
          <p:cNvSpPr>
            <a:spLocks noGrp="1"/>
          </p:cNvSpPr>
          <p:nvPr>
            <p:ph type="dt" sz="quarter" idx="1"/>
          </p:nvPr>
        </p:nvSpPr>
        <p:spPr>
          <a:xfrm>
            <a:off x="3850443" y="0"/>
            <a:ext cx="2945659" cy="498056"/>
          </a:xfrm>
          <a:prstGeom prst="rect">
            <a:avLst/>
          </a:prstGeom>
        </p:spPr>
        <p:txBody>
          <a:bodyPr vert="horz" lIns="91440" tIns="45720" rIns="91440" bIns="45720" rtlCol="0"/>
          <a:lstStyle>
            <a:lvl1pPr algn="r">
              <a:defRPr sz="1200"/>
            </a:lvl1pPr>
          </a:lstStyle>
          <a:p>
            <a:fld id="{9524BD07-1B50-4CE3-8910-F69FD634FEE8}" type="datetimeFigureOut">
              <a:rPr lang="sl-SI" smtClean="0"/>
              <a:t>26. 05. 2021</a:t>
            </a:fld>
            <a:endParaRPr lang="sl-SI"/>
          </a:p>
        </p:txBody>
      </p:sp>
      <p:sp>
        <p:nvSpPr>
          <p:cNvPr id="4" name="Označba mesta noge 3"/>
          <p:cNvSpPr>
            <a:spLocks noGrp="1"/>
          </p:cNvSpPr>
          <p:nvPr>
            <p:ph type="ftr" sz="quarter" idx="2"/>
          </p:nvPr>
        </p:nvSpPr>
        <p:spPr>
          <a:xfrm>
            <a:off x="0" y="9428584"/>
            <a:ext cx="2945659" cy="498055"/>
          </a:xfrm>
          <a:prstGeom prst="rect">
            <a:avLst/>
          </a:prstGeom>
        </p:spPr>
        <p:txBody>
          <a:bodyPr vert="horz" lIns="91440" tIns="45720" rIns="91440" bIns="45720" rtlCol="0" anchor="b"/>
          <a:lstStyle>
            <a:lvl1pPr algn="l">
              <a:defRPr sz="1200"/>
            </a:lvl1pPr>
          </a:lstStyle>
          <a:p>
            <a:endParaRPr lang="sl-SI"/>
          </a:p>
        </p:txBody>
      </p:sp>
      <p:sp>
        <p:nvSpPr>
          <p:cNvPr id="5" name="Označba mesta številke diapozitiva 4"/>
          <p:cNvSpPr>
            <a:spLocks noGrp="1"/>
          </p:cNvSpPr>
          <p:nvPr>
            <p:ph type="sldNum" sz="quarter" idx="3"/>
          </p:nvPr>
        </p:nvSpPr>
        <p:spPr>
          <a:xfrm>
            <a:off x="3850443" y="9428584"/>
            <a:ext cx="2945659" cy="498055"/>
          </a:xfrm>
          <a:prstGeom prst="rect">
            <a:avLst/>
          </a:prstGeom>
        </p:spPr>
        <p:txBody>
          <a:bodyPr vert="horz" lIns="91440" tIns="45720" rIns="91440" bIns="45720" rtlCol="0" anchor="b"/>
          <a:lstStyle>
            <a:lvl1pPr algn="r">
              <a:defRPr sz="1200"/>
            </a:lvl1pPr>
          </a:lstStyle>
          <a:p>
            <a:fld id="{75C61544-6C61-48ED-8CAF-2EA2EE79BE7E}" type="slidenum">
              <a:rPr lang="sl-SI" smtClean="0"/>
              <a:t>‹#›</a:t>
            </a:fld>
            <a:endParaRPr lang="sl-SI"/>
          </a:p>
        </p:txBody>
      </p:sp>
    </p:spTree>
    <p:extLst>
      <p:ext uri="{BB962C8B-B14F-4D97-AF65-F5344CB8AC3E}">
        <p14:creationId xmlns:p14="http://schemas.microsoft.com/office/powerpoint/2010/main" val="1728043316"/>
      </p:ext>
    </p:extLst>
  </p:cSld>
  <p:clrMap bg1="lt1" tx1="dk1" bg2="lt2" tx2="dk2" accent1="accent1" accent2="accent2" accent3="accent3" accent4="accent4" accent5="accent5" accent6="accent6" hlink="hlink" folHlink="folHlink"/>
</p:handoutMaster>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Naslovni diapozitiv">
    <p:spTree>
      <p:nvGrpSpPr>
        <p:cNvPr id="1" name=""/>
        <p:cNvGrpSpPr/>
        <p:nvPr/>
      </p:nvGrpSpPr>
      <p:grpSpPr>
        <a:xfrm>
          <a:off x="0" y="0"/>
          <a:ext cx="0" cy="0"/>
          <a:chOff x="0" y="0"/>
          <a:chExt cx="0" cy="0"/>
        </a:xfrm>
      </p:grpSpPr>
      <p:sp>
        <p:nvSpPr>
          <p:cNvPr id="2" name="Naslov 1"/>
          <p:cNvSpPr>
            <a:spLocks noGrp="1"/>
          </p:cNvSpPr>
          <p:nvPr>
            <p:ph type="ctrTitle"/>
          </p:nvPr>
        </p:nvSpPr>
        <p:spPr>
          <a:xfrm>
            <a:off x="1524000" y="1122363"/>
            <a:ext cx="9144000" cy="2387600"/>
          </a:xfrm>
        </p:spPr>
        <p:txBody>
          <a:bodyPr anchor="b"/>
          <a:lstStyle>
            <a:lvl1pPr algn="ctr">
              <a:defRPr sz="6000"/>
            </a:lvl1pPr>
          </a:lstStyle>
          <a:p>
            <a:r>
              <a:rPr lang="sl-SI"/>
              <a:t>Uredite slog naslova matrice</a:t>
            </a:r>
          </a:p>
        </p:txBody>
      </p:sp>
      <p:sp>
        <p:nvSpPr>
          <p:cNvPr id="3" name="Podnaslov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sl-SI"/>
              <a:t>Kliknite, da uredite slog podnaslova matrice</a:t>
            </a:r>
          </a:p>
        </p:txBody>
      </p:sp>
      <p:sp>
        <p:nvSpPr>
          <p:cNvPr id="4" name="Označba mesta datuma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5" name="Označba mesta noge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6" name="Označba mesta številke diapozitiva 5"/>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26225260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slov in navpično besedilo">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p>
            <a:r>
              <a:rPr lang="sl-SI"/>
              <a:t>Uredite slog naslova matrice</a:t>
            </a:r>
          </a:p>
        </p:txBody>
      </p:sp>
      <p:sp>
        <p:nvSpPr>
          <p:cNvPr id="3" name="Označba mesta navpičnega besedila 2"/>
          <p:cNvSpPr>
            <a:spLocks noGrp="1"/>
          </p:cNvSpPr>
          <p:nvPr>
            <p:ph type="body" orient="vert" idx="1"/>
          </p:nvPr>
        </p:nvSpPr>
        <p:spPr/>
        <p:txBody>
          <a:bodyPr vert="eaVert"/>
          <a:lstStyle/>
          <a:p>
            <a:pPr lvl="0"/>
            <a:r>
              <a:rPr lang="sl-SI"/>
              <a:t>Uredite sloge besedila matrice</a:t>
            </a:r>
          </a:p>
          <a:p>
            <a:pPr lvl="1"/>
            <a:r>
              <a:rPr lang="sl-SI"/>
              <a:t>Druga raven</a:t>
            </a:r>
          </a:p>
          <a:p>
            <a:pPr lvl="2"/>
            <a:r>
              <a:rPr lang="sl-SI"/>
              <a:t>Tretja raven</a:t>
            </a:r>
          </a:p>
          <a:p>
            <a:pPr lvl="3"/>
            <a:r>
              <a:rPr lang="sl-SI"/>
              <a:t>Četrta raven</a:t>
            </a:r>
          </a:p>
          <a:p>
            <a:pPr lvl="4"/>
            <a:r>
              <a:rPr lang="sl-SI"/>
              <a:t>Peta raven</a:t>
            </a:r>
          </a:p>
        </p:txBody>
      </p:sp>
      <p:sp>
        <p:nvSpPr>
          <p:cNvPr id="4" name="Označba mesta datuma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5" name="Označba mesta noge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6" name="Označba mesta številke diapozitiva 5"/>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31496658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Navpični naslov in besedilo">
    <p:spTree>
      <p:nvGrpSpPr>
        <p:cNvPr id="1" name=""/>
        <p:cNvGrpSpPr/>
        <p:nvPr/>
      </p:nvGrpSpPr>
      <p:grpSpPr>
        <a:xfrm>
          <a:off x="0" y="0"/>
          <a:ext cx="0" cy="0"/>
          <a:chOff x="0" y="0"/>
          <a:chExt cx="0" cy="0"/>
        </a:xfrm>
      </p:grpSpPr>
      <p:sp>
        <p:nvSpPr>
          <p:cNvPr id="2" name="Navpični naslov 1"/>
          <p:cNvSpPr>
            <a:spLocks noGrp="1"/>
          </p:cNvSpPr>
          <p:nvPr>
            <p:ph type="title" orient="vert"/>
          </p:nvPr>
        </p:nvSpPr>
        <p:spPr>
          <a:xfrm>
            <a:off x="8724900" y="365125"/>
            <a:ext cx="2628900" cy="5811838"/>
          </a:xfrm>
        </p:spPr>
        <p:txBody>
          <a:bodyPr vert="eaVert"/>
          <a:lstStyle/>
          <a:p>
            <a:r>
              <a:rPr lang="sl-SI"/>
              <a:t>Uredite slog naslova matrice</a:t>
            </a:r>
          </a:p>
        </p:txBody>
      </p:sp>
      <p:sp>
        <p:nvSpPr>
          <p:cNvPr id="3" name="Označba mesta navpičnega besedila 2"/>
          <p:cNvSpPr>
            <a:spLocks noGrp="1"/>
          </p:cNvSpPr>
          <p:nvPr>
            <p:ph type="body" orient="vert" idx="1"/>
          </p:nvPr>
        </p:nvSpPr>
        <p:spPr>
          <a:xfrm>
            <a:off x="838200" y="365125"/>
            <a:ext cx="7734300" cy="5811838"/>
          </a:xfrm>
        </p:spPr>
        <p:txBody>
          <a:bodyPr vert="eaVert"/>
          <a:lstStyle/>
          <a:p>
            <a:pPr lvl="0"/>
            <a:r>
              <a:rPr lang="sl-SI"/>
              <a:t>Uredite sloge besedila matrice</a:t>
            </a:r>
          </a:p>
          <a:p>
            <a:pPr lvl="1"/>
            <a:r>
              <a:rPr lang="sl-SI"/>
              <a:t>Druga raven</a:t>
            </a:r>
          </a:p>
          <a:p>
            <a:pPr lvl="2"/>
            <a:r>
              <a:rPr lang="sl-SI"/>
              <a:t>Tretja raven</a:t>
            </a:r>
          </a:p>
          <a:p>
            <a:pPr lvl="3"/>
            <a:r>
              <a:rPr lang="sl-SI"/>
              <a:t>Četrta raven</a:t>
            </a:r>
          </a:p>
          <a:p>
            <a:pPr lvl="4"/>
            <a:r>
              <a:rPr lang="sl-SI"/>
              <a:t>Peta raven</a:t>
            </a:r>
          </a:p>
        </p:txBody>
      </p:sp>
      <p:sp>
        <p:nvSpPr>
          <p:cNvPr id="4" name="Označba mesta datuma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5" name="Označba mesta noge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6" name="Označba mesta številke diapozitiva 5"/>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0537352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slov in vsebina">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p>
            <a:r>
              <a:rPr lang="sl-SI"/>
              <a:t>Uredite slog naslova matrice</a:t>
            </a:r>
          </a:p>
        </p:txBody>
      </p:sp>
      <p:sp>
        <p:nvSpPr>
          <p:cNvPr id="3" name="Označba mesta vsebine 2"/>
          <p:cNvSpPr>
            <a:spLocks noGrp="1"/>
          </p:cNvSpPr>
          <p:nvPr>
            <p:ph idx="1"/>
          </p:nvPr>
        </p:nvSpPr>
        <p:spPr/>
        <p:txBody>
          <a:bodyPr/>
          <a:lstStyle/>
          <a:p>
            <a:pPr lvl="0"/>
            <a:r>
              <a:rPr lang="sl-SI"/>
              <a:t>Uredite sloge besedila matrice</a:t>
            </a:r>
          </a:p>
          <a:p>
            <a:pPr lvl="1"/>
            <a:r>
              <a:rPr lang="sl-SI"/>
              <a:t>Druga raven</a:t>
            </a:r>
          </a:p>
          <a:p>
            <a:pPr lvl="2"/>
            <a:r>
              <a:rPr lang="sl-SI"/>
              <a:t>Tretja raven</a:t>
            </a:r>
          </a:p>
          <a:p>
            <a:pPr lvl="3"/>
            <a:r>
              <a:rPr lang="sl-SI"/>
              <a:t>Četrta raven</a:t>
            </a:r>
          </a:p>
          <a:p>
            <a:pPr lvl="4"/>
            <a:r>
              <a:rPr lang="sl-SI"/>
              <a:t>Peta raven</a:t>
            </a:r>
          </a:p>
        </p:txBody>
      </p:sp>
      <p:sp>
        <p:nvSpPr>
          <p:cNvPr id="4" name="Označba mesta datuma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5" name="Označba mesta noge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6" name="Označba mesta številke diapozitiva 5"/>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10086986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Glava odseka">
    <p:spTree>
      <p:nvGrpSpPr>
        <p:cNvPr id="1" name=""/>
        <p:cNvGrpSpPr/>
        <p:nvPr/>
      </p:nvGrpSpPr>
      <p:grpSpPr>
        <a:xfrm>
          <a:off x="0" y="0"/>
          <a:ext cx="0" cy="0"/>
          <a:chOff x="0" y="0"/>
          <a:chExt cx="0" cy="0"/>
        </a:xfrm>
      </p:grpSpPr>
      <p:sp>
        <p:nvSpPr>
          <p:cNvPr id="2" name="Naslov 1"/>
          <p:cNvSpPr>
            <a:spLocks noGrp="1"/>
          </p:cNvSpPr>
          <p:nvPr>
            <p:ph type="title"/>
          </p:nvPr>
        </p:nvSpPr>
        <p:spPr>
          <a:xfrm>
            <a:off x="831850" y="1709738"/>
            <a:ext cx="10515600" cy="2852737"/>
          </a:xfrm>
        </p:spPr>
        <p:txBody>
          <a:bodyPr anchor="b"/>
          <a:lstStyle>
            <a:lvl1pPr>
              <a:defRPr sz="6000"/>
            </a:lvl1pPr>
          </a:lstStyle>
          <a:p>
            <a:r>
              <a:rPr lang="sl-SI"/>
              <a:t>Uredite slog naslova matrice</a:t>
            </a:r>
          </a:p>
        </p:txBody>
      </p:sp>
      <p:sp>
        <p:nvSpPr>
          <p:cNvPr id="3" name="Označba mesta besedila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sl-SI"/>
              <a:t>Uredite sloge besedila matrice</a:t>
            </a:r>
          </a:p>
        </p:txBody>
      </p:sp>
      <p:sp>
        <p:nvSpPr>
          <p:cNvPr id="4" name="Označba mesta datuma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5" name="Označba mesta noge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6" name="Označba mesta številke diapozitiva 5"/>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59529365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e vsebini">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p>
            <a:r>
              <a:rPr lang="sl-SI"/>
              <a:t>Uredite slog naslova matrice</a:t>
            </a:r>
          </a:p>
        </p:txBody>
      </p:sp>
      <p:sp>
        <p:nvSpPr>
          <p:cNvPr id="3" name="Označba mesta vsebine 2"/>
          <p:cNvSpPr>
            <a:spLocks noGrp="1"/>
          </p:cNvSpPr>
          <p:nvPr>
            <p:ph sz="half" idx="1"/>
          </p:nvPr>
        </p:nvSpPr>
        <p:spPr>
          <a:xfrm>
            <a:off x="838200" y="1825625"/>
            <a:ext cx="5181600" cy="4351338"/>
          </a:xfrm>
        </p:spPr>
        <p:txBody>
          <a:bodyPr/>
          <a:lstStyle/>
          <a:p>
            <a:pPr lvl="0"/>
            <a:r>
              <a:rPr lang="sl-SI"/>
              <a:t>Uredite sloge besedila matrice</a:t>
            </a:r>
          </a:p>
          <a:p>
            <a:pPr lvl="1"/>
            <a:r>
              <a:rPr lang="sl-SI"/>
              <a:t>Druga raven</a:t>
            </a:r>
          </a:p>
          <a:p>
            <a:pPr lvl="2"/>
            <a:r>
              <a:rPr lang="sl-SI"/>
              <a:t>Tretja raven</a:t>
            </a:r>
          </a:p>
          <a:p>
            <a:pPr lvl="3"/>
            <a:r>
              <a:rPr lang="sl-SI"/>
              <a:t>Četrta raven</a:t>
            </a:r>
          </a:p>
          <a:p>
            <a:pPr lvl="4"/>
            <a:r>
              <a:rPr lang="sl-SI"/>
              <a:t>Peta raven</a:t>
            </a:r>
          </a:p>
        </p:txBody>
      </p:sp>
      <p:sp>
        <p:nvSpPr>
          <p:cNvPr id="4" name="Označba mesta vsebine 3"/>
          <p:cNvSpPr>
            <a:spLocks noGrp="1"/>
          </p:cNvSpPr>
          <p:nvPr>
            <p:ph sz="half" idx="2"/>
          </p:nvPr>
        </p:nvSpPr>
        <p:spPr>
          <a:xfrm>
            <a:off x="6172200" y="1825625"/>
            <a:ext cx="5181600" cy="4351338"/>
          </a:xfrm>
        </p:spPr>
        <p:txBody>
          <a:bodyPr/>
          <a:lstStyle/>
          <a:p>
            <a:pPr lvl="0"/>
            <a:r>
              <a:rPr lang="sl-SI"/>
              <a:t>Uredite sloge besedila matrice</a:t>
            </a:r>
          </a:p>
          <a:p>
            <a:pPr lvl="1"/>
            <a:r>
              <a:rPr lang="sl-SI"/>
              <a:t>Druga raven</a:t>
            </a:r>
          </a:p>
          <a:p>
            <a:pPr lvl="2"/>
            <a:r>
              <a:rPr lang="sl-SI"/>
              <a:t>Tretja raven</a:t>
            </a:r>
          </a:p>
          <a:p>
            <a:pPr lvl="3"/>
            <a:r>
              <a:rPr lang="sl-SI"/>
              <a:t>Četrta raven</a:t>
            </a:r>
          </a:p>
          <a:p>
            <a:pPr lvl="4"/>
            <a:r>
              <a:rPr lang="sl-SI"/>
              <a:t>Peta raven</a:t>
            </a:r>
          </a:p>
        </p:txBody>
      </p:sp>
      <p:sp>
        <p:nvSpPr>
          <p:cNvPr id="5" name="Označba mesta datuma 4"/>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6" name="Označba mesta noge 5"/>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7" name="Označba mesta številke diapozitiva 6"/>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14871065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rimerjava">
    <p:spTree>
      <p:nvGrpSpPr>
        <p:cNvPr id="1" name=""/>
        <p:cNvGrpSpPr/>
        <p:nvPr/>
      </p:nvGrpSpPr>
      <p:grpSpPr>
        <a:xfrm>
          <a:off x="0" y="0"/>
          <a:ext cx="0" cy="0"/>
          <a:chOff x="0" y="0"/>
          <a:chExt cx="0" cy="0"/>
        </a:xfrm>
      </p:grpSpPr>
      <p:sp>
        <p:nvSpPr>
          <p:cNvPr id="2" name="Naslov 1"/>
          <p:cNvSpPr>
            <a:spLocks noGrp="1"/>
          </p:cNvSpPr>
          <p:nvPr>
            <p:ph type="title"/>
          </p:nvPr>
        </p:nvSpPr>
        <p:spPr>
          <a:xfrm>
            <a:off x="839788" y="365125"/>
            <a:ext cx="10515600" cy="1325563"/>
          </a:xfrm>
        </p:spPr>
        <p:txBody>
          <a:bodyPr/>
          <a:lstStyle/>
          <a:p>
            <a:r>
              <a:rPr lang="sl-SI"/>
              <a:t>Uredite slog naslova matrice</a:t>
            </a:r>
          </a:p>
        </p:txBody>
      </p:sp>
      <p:sp>
        <p:nvSpPr>
          <p:cNvPr id="3" name="Označba mesta besedila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sl-SI"/>
              <a:t>Uredite sloge besedila matrice</a:t>
            </a:r>
          </a:p>
        </p:txBody>
      </p:sp>
      <p:sp>
        <p:nvSpPr>
          <p:cNvPr id="4" name="Označba mesta vsebine 3"/>
          <p:cNvSpPr>
            <a:spLocks noGrp="1"/>
          </p:cNvSpPr>
          <p:nvPr>
            <p:ph sz="half" idx="2"/>
          </p:nvPr>
        </p:nvSpPr>
        <p:spPr>
          <a:xfrm>
            <a:off x="839788" y="2505075"/>
            <a:ext cx="5157787" cy="3684588"/>
          </a:xfrm>
        </p:spPr>
        <p:txBody>
          <a:bodyPr/>
          <a:lstStyle/>
          <a:p>
            <a:pPr lvl="0"/>
            <a:r>
              <a:rPr lang="sl-SI"/>
              <a:t>Uredite sloge besedila matrice</a:t>
            </a:r>
          </a:p>
          <a:p>
            <a:pPr lvl="1"/>
            <a:r>
              <a:rPr lang="sl-SI"/>
              <a:t>Druga raven</a:t>
            </a:r>
          </a:p>
          <a:p>
            <a:pPr lvl="2"/>
            <a:r>
              <a:rPr lang="sl-SI"/>
              <a:t>Tretja raven</a:t>
            </a:r>
          </a:p>
          <a:p>
            <a:pPr lvl="3"/>
            <a:r>
              <a:rPr lang="sl-SI"/>
              <a:t>Četrta raven</a:t>
            </a:r>
          </a:p>
          <a:p>
            <a:pPr lvl="4"/>
            <a:r>
              <a:rPr lang="sl-SI"/>
              <a:t>Peta raven</a:t>
            </a:r>
          </a:p>
        </p:txBody>
      </p:sp>
      <p:sp>
        <p:nvSpPr>
          <p:cNvPr id="5" name="Označba mesta besedila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sl-SI"/>
              <a:t>Uredite sloge besedila matrice</a:t>
            </a:r>
          </a:p>
        </p:txBody>
      </p:sp>
      <p:sp>
        <p:nvSpPr>
          <p:cNvPr id="6" name="Označba mesta vsebine 5"/>
          <p:cNvSpPr>
            <a:spLocks noGrp="1"/>
          </p:cNvSpPr>
          <p:nvPr>
            <p:ph sz="quarter" idx="4"/>
          </p:nvPr>
        </p:nvSpPr>
        <p:spPr>
          <a:xfrm>
            <a:off x="6172200" y="2505075"/>
            <a:ext cx="5183188" cy="3684588"/>
          </a:xfrm>
        </p:spPr>
        <p:txBody>
          <a:bodyPr/>
          <a:lstStyle/>
          <a:p>
            <a:pPr lvl="0"/>
            <a:r>
              <a:rPr lang="sl-SI"/>
              <a:t>Uredite sloge besedila matrice</a:t>
            </a:r>
          </a:p>
          <a:p>
            <a:pPr lvl="1"/>
            <a:r>
              <a:rPr lang="sl-SI"/>
              <a:t>Druga raven</a:t>
            </a:r>
          </a:p>
          <a:p>
            <a:pPr lvl="2"/>
            <a:r>
              <a:rPr lang="sl-SI"/>
              <a:t>Tretja raven</a:t>
            </a:r>
          </a:p>
          <a:p>
            <a:pPr lvl="3"/>
            <a:r>
              <a:rPr lang="sl-SI"/>
              <a:t>Četrta raven</a:t>
            </a:r>
          </a:p>
          <a:p>
            <a:pPr lvl="4"/>
            <a:r>
              <a:rPr lang="sl-SI"/>
              <a:t>Peta raven</a:t>
            </a:r>
          </a:p>
        </p:txBody>
      </p:sp>
      <p:sp>
        <p:nvSpPr>
          <p:cNvPr id="7" name="Označba mesta datuma 6"/>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8" name="Označba mesta noge 7"/>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9" name="Označba mesta številke diapozitiva 8"/>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40663870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amo naslov">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p>
            <a:r>
              <a:rPr lang="sl-SI"/>
              <a:t>Uredite slog naslova matrice</a:t>
            </a:r>
          </a:p>
        </p:txBody>
      </p:sp>
      <p:sp>
        <p:nvSpPr>
          <p:cNvPr id="3" name="Označba mesta datuma 2"/>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4" name="Označba mesta noge 3"/>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5" name="Označba mesta številke diapozitiva 4"/>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19250384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azen">
    <p:spTree>
      <p:nvGrpSpPr>
        <p:cNvPr id="1" name=""/>
        <p:cNvGrpSpPr/>
        <p:nvPr/>
      </p:nvGrpSpPr>
      <p:grpSpPr>
        <a:xfrm>
          <a:off x="0" y="0"/>
          <a:ext cx="0" cy="0"/>
          <a:chOff x="0" y="0"/>
          <a:chExt cx="0" cy="0"/>
        </a:xfrm>
      </p:grpSpPr>
      <p:sp>
        <p:nvSpPr>
          <p:cNvPr id="2" name="Označba mesta datuma 1"/>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3" name="Označba mesta noge 2"/>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4" name="Označba mesta številke diapozitiva 3"/>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7713540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Vsebina z naslovom">
    <p:spTree>
      <p:nvGrpSpPr>
        <p:cNvPr id="1" name=""/>
        <p:cNvGrpSpPr/>
        <p:nvPr/>
      </p:nvGrpSpPr>
      <p:grpSpPr>
        <a:xfrm>
          <a:off x="0" y="0"/>
          <a:ext cx="0" cy="0"/>
          <a:chOff x="0" y="0"/>
          <a:chExt cx="0" cy="0"/>
        </a:xfrm>
      </p:grpSpPr>
      <p:sp>
        <p:nvSpPr>
          <p:cNvPr id="2" name="Naslov 1"/>
          <p:cNvSpPr>
            <a:spLocks noGrp="1"/>
          </p:cNvSpPr>
          <p:nvPr>
            <p:ph type="title"/>
          </p:nvPr>
        </p:nvSpPr>
        <p:spPr>
          <a:xfrm>
            <a:off x="839788" y="457200"/>
            <a:ext cx="3932237" cy="1600200"/>
          </a:xfrm>
        </p:spPr>
        <p:txBody>
          <a:bodyPr anchor="b"/>
          <a:lstStyle>
            <a:lvl1pPr>
              <a:defRPr sz="3200"/>
            </a:lvl1pPr>
          </a:lstStyle>
          <a:p>
            <a:r>
              <a:rPr lang="sl-SI"/>
              <a:t>Uredite slog naslova matrice</a:t>
            </a:r>
          </a:p>
        </p:txBody>
      </p:sp>
      <p:sp>
        <p:nvSpPr>
          <p:cNvPr id="3" name="Označba mesta vsebine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sl-SI"/>
              <a:t>Uredite sloge besedila matrice</a:t>
            </a:r>
          </a:p>
          <a:p>
            <a:pPr lvl="1"/>
            <a:r>
              <a:rPr lang="sl-SI"/>
              <a:t>Druga raven</a:t>
            </a:r>
          </a:p>
          <a:p>
            <a:pPr lvl="2"/>
            <a:r>
              <a:rPr lang="sl-SI"/>
              <a:t>Tretja raven</a:t>
            </a:r>
          </a:p>
          <a:p>
            <a:pPr lvl="3"/>
            <a:r>
              <a:rPr lang="sl-SI"/>
              <a:t>Četrta raven</a:t>
            </a:r>
          </a:p>
          <a:p>
            <a:pPr lvl="4"/>
            <a:r>
              <a:rPr lang="sl-SI"/>
              <a:t>Peta raven</a:t>
            </a:r>
          </a:p>
        </p:txBody>
      </p:sp>
      <p:sp>
        <p:nvSpPr>
          <p:cNvPr id="4" name="Označba mesta besedila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sl-SI"/>
              <a:t>Uredite sloge besedila matrice</a:t>
            </a:r>
          </a:p>
        </p:txBody>
      </p:sp>
      <p:sp>
        <p:nvSpPr>
          <p:cNvPr id="5" name="Označba mesta datuma 4"/>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6" name="Označba mesta noge 5"/>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7" name="Označba mesta številke diapozitiva 6"/>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9439946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Naslov in slika">
    <p:spTree>
      <p:nvGrpSpPr>
        <p:cNvPr id="1" name=""/>
        <p:cNvGrpSpPr/>
        <p:nvPr/>
      </p:nvGrpSpPr>
      <p:grpSpPr>
        <a:xfrm>
          <a:off x="0" y="0"/>
          <a:ext cx="0" cy="0"/>
          <a:chOff x="0" y="0"/>
          <a:chExt cx="0" cy="0"/>
        </a:xfrm>
      </p:grpSpPr>
      <p:sp>
        <p:nvSpPr>
          <p:cNvPr id="2" name="Naslov 1"/>
          <p:cNvSpPr>
            <a:spLocks noGrp="1"/>
          </p:cNvSpPr>
          <p:nvPr>
            <p:ph type="title"/>
          </p:nvPr>
        </p:nvSpPr>
        <p:spPr>
          <a:xfrm>
            <a:off x="839788" y="457200"/>
            <a:ext cx="3932237" cy="1600200"/>
          </a:xfrm>
        </p:spPr>
        <p:txBody>
          <a:bodyPr anchor="b"/>
          <a:lstStyle>
            <a:lvl1pPr>
              <a:defRPr sz="3200"/>
            </a:lvl1pPr>
          </a:lstStyle>
          <a:p>
            <a:r>
              <a:rPr lang="sl-SI"/>
              <a:t>Uredite slog naslova matrice</a:t>
            </a:r>
          </a:p>
        </p:txBody>
      </p:sp>
      <p:sp>
        <p:nvSpPr>
          <p:cNvPr id="3" name="Označba mesta slik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sl-SI"/>
          </a:p>
        </p:txBody>
      </p:sp>
      <p:sp>
        <p:nvSpPr>
          <p:cNvPr id="4" name="Označba mesta besedila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sl-SI"/>
              <a:t>Uredite sloge besedila matrice</a:t>
            </a:r>
          </a:p>
        </p:txBody>
      </p:sp>
      <p:sp>
        <p:nvSpPr>
          <p:cNvPr id="5" name="Označba mesta datuma 4"/>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6" name="Označba mesta noge 5"/>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7" name="Označba mesta številke diapozitiva 6"/>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98255717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Označba mesta naslova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sl-SI"/>
              <a:t>Uredite slog naslova matrice</a:t>
            </a:r>
          </a:p>
        </p:txBody>
      </p:sp>
      <p:sp>
        <p:nvSpPr>
          <p:cNvPr id="3" name="Označba mesta besedila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sl-SI"/>
              <a:t>Uredite sloge besedila matrice</a:t>
            </a:r>
          </a:p>
          <a:p>
            <a:pPr lvl="1"/>
            <a:r>
              <a:rPr lang="sl-SI"/>
              <a:t>Druga raven</a:t>
            </a:r>
          </a:p>
          <a:p>
            <a:pPr lvl="2"/>
            <a:r>
              <a:rPr lang="sl-SI"/>
              <a:t>Tretja raven</a:t>
            </a:r>
          </a:p>
          <a:p>
            <a:pPr lvl="3"/>
            <a:r>
              <a:rPr lang="sl-SI"/>
              <a:t>Četrta raven</a:t>
            </a:r>
          </a:p>
          <a:p>
            <a:pPr lvl="4"/>
            <a:r>
              <a:rPr lang="sl-SI"/>
              <a:t>Peta raven</a:t>
            </a:r>
          </a:p>
        </p:txBody>
      </p:sp>
      <p:sp>
        <p:nvSpPr>
          <p:cNvPr id="4" name="Označba mesta datum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marL="0" marR="0" lvl="0" indent="0" algn="l" defTabSz="914400" rtl="0" eaLnBrk="1" fontAlgn="auto" latinLnBrk="0" hangingPunct="1">
              <a:lnSpc>
                <a:spcPct val="100000"/>
              </a:lnSpc>
              <a:spcBef>
                <a:spcPts val="0"/>
              </a:spcBef>
              <a:spcAft>
                <a:spcPts val="0"/>
              </a:spcAft>
              <a:buClrTx/>
              <a:buSzTx/>
              <a:buFontTx/>
              <a:buNone/>
              <a:tabLst/>
              <a:defRPr/>
            </a:pPr>
            <a:fld id="{79A1C5E7-F84E-45C3-9C77-9FAA979DD4D3}" type="datetimeFigureOut">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l" defTabSz="914400" rtl="0" eaLnBrk="1" fontAlgn="auto" latinLnBrk="0" hangingPunct="1">
                <a:lnSpc>
                  <a:spcPct val="100000"/>
                </a:lnSpc>
                <a:spcBef>
                  <a:spcPts val="0"/>
                </a:spcBef>
                <a:spcAft>
                  <a:spcPts val="0"/>
                </a:spcAft>
                <a:buClrTx/>
                <a:buSzTx/>
                <a:buFontTx/>
                <a:buNone/>
                <a:tabLst/>
                <a:defRPr/>
              </a:pPr>
              <a:t>26. 05. 2021</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5" name="Označba mesta noge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
        <p:nvSpPr>
          <p:cNvPr id="6" name="Označba mesta številke diapozitiva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marL="0" marR="0" lvl="0" indent="0" algn="r" defTabSz="914400" rtl="0" eaLnBrk="1" fontAlgn="auto" latinLnBrk="0" hangingPunct="1">
              <a:lnSpc>
                <a:spcPct val="100000"/>
              </a:lnSpc>
              <a:spcBef>
                <a:spcPts val="0"/>
              </a:spcBef>
              <a:spcAft>
                <a:spcPts val="0"/>
              </a:spcAft>
              <a:buClrTx/>
              <a:buSzTx/>
              <a:buFontTx/>
              <a:buNone/>
              <a:tabLst/>
              <a:defRPr/>
            </a:pPr>
            <a:fld id="{5A267B15-3F35-4CC7-8371-6BD0478CB213}" type="slidenum">
              <a:rPr kumimoji="0" lang="sl-SI" sz="1200" b="0" i="0" u="none" strike="noStrike" kern="1200" cap="none" spc="0" normalizeH="0" baseline="0" noProof="0" smtClean="0">
                <a:ln>
                  <a:noFill/>
                </a:ln>
                <a:solidFill>
                  <a:prstClr val="black">
                    <a:tint val="75000"/>
                  </a:prstClr>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a:t>
            </a:fld>
            <a:endParaRPr kumimoji="0" lang="sl-SI" sz="1200" b="0" i="0" u="none" strike="noStrike" kern="1200" cap="none" spc="0" normalizeH="0" baseline="0" noProof="0">
              <a:ln>
                <a:noFill/>
              </a:ln>
              <a:solidFill>
                <a:prstClr val="black">
                  <a:tint val="75000"/>
                </a:prstClr>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4088134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sl-SI"/>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chart" Target="../charts/chart3.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chart" Target="../charts/chart4.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chart" Target="../charts/chart5.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chart" Target="../charts/chart6.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chart" Target="../charts/chart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chart" Target="../charts/chart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slov 1"/>
          <p:cNvSpPr>
            <a:spLocks noGrp="1"/>
          </p:cNvSpPr>
          <p:nvPr>
            <p:ph type="ctrTitle"/>
          </p:nvPr>
        </p:nvSpPr>
        <p:spPr>
          <a:xfrm>
            <a:off x="883403" y="1348353"/>
            <a:ext cx="10438109" cy="3324386"/>
          </a:xfrm>
        </p:spPr>
        <p:txBody>
          <a:bodyPr>
            <a:normAutofit/>
          </a:bodyPr>
          <a:lstStyle/>
          <a:p>
            <a:r>
              <a:rPr lang="sl-SI" b="1" dirty="0">
                <a:solidFill>
                  <a:schemeClr val="bg1"/>
                </a:solidFill>
              </a:rPr>
              <a:t>Seznanitev s stanjem </a:t>
            </a:r>
            <a:br>
              <a:rPr lang="sl-SI" b="1" dirty="0">
                <a:solidFill>
                  <a:schemeClr val="bg1"/>
                </a:solidFill>
              </a:rPr>
            </a:br>
            <a:r>
              <a:rPr lang="sl-SI" b="1" dirty="0">
                <a:solidFill>
                  <a:schemeClr val="bg1"/>
                </a:solidFill>
              </a:rPr>
              <a:t>usklajevanja spremembe </a:t>
            </a:r>
            <a:r>
              <a:rPr lang="sl-SI" b="1" dirty="0" err="1">
                <a:solidFill>
                  <a:schemeClr val="bg1"/>
                </a:solidFill>
              </a:rPr>
              <a:t>React</a:t>
            </a:r>
            <a:r>
              <a:rPr lang="sl-SI" b="1" dirty="0">
                <a:solidFill>
                  <a:schemeClr val="bg1"/>
                </a:solidFill>
              </a:rPr>
              <a:t>-EU </a:t>
            </a:r>
            <a:endParaRPr lang="sl-SI" dirty="0">
              <a:solidFill>
                <a:schemeClr val="bg1"/>
              </a:solidFill>
            </a:endParaRPr>
          </a:p>
        </p:txBody>
      </p:sp>
    </p:spTree>
    <p:extLst>
      <p:ext uri="{BB962C8B-B14F-4D97-AF65-F5344CB8AC3E}">
        <p14:creationId xmlns:p14="http://schemas.microsoft.com/office/powerpoint/2010/main" val="317339236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lvl="1" indent="0">
              <a:buNone/>
            </a:pPr>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1011804" cy="603519"/>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Digitalni in zeleni prehod (33% sredstev) </a:t>
            </a:r>
          </a:p>
        </p:txBody>
      </p:sp>
      <p:graphicFrame>
        <p:nvGraphicFramePr>
          <p:cNvPr id="5" name="Grafikon 4"/>
          <p:cNvGraphicFramePr>
            <a:graphicFrameLocks/>
          </p:cNvGraphicFramePr>
          <p:nvPr>
            <p:extLst>
              <p:ext uri="{D42A27DB-BD31-4B8C-83A1-F6EECF244321}">
                <p14:modId xmlns:p14="http://schemas.microsoft.com/office/powerpoint/2010/main" val="4275029409"/>
              </p:ext>
            </p:extLst>
          </p:nvPr>
        </p:nvGraphicFramePr>
        <p:xfrm>
          <a:off x="2737184" y="1134550"/>
          <a:ext cx="6609144" cy="3269849"/>
        </p:xfrm>
        <a:graphic>
          <a:graphicData uri="http://schemas.openxmlformats.org/drawingml/2006/chart">
            <c:chart xmlns:c="http://schemas.openxmlformats.org/drawingml/2006/chart" xmlns:r="http://schemas.openxmlformats.org/officeDocument/2006/relationships" r:id="rId2"/>
          </a:graphicData>
        </a:graphic>
      </p:graphicFrame>
      <p:sp>
        <p:nvSpPr>
          <p:cNvPr id="2" name="Pravokotnik 1"/>
          <p:cNvSpPr/>
          <p:nvPr/>
        </p:nvSpPr>
        <p:spPr>
          <a:xfrm>
            <a:off x="301752" y="1267687"/>
            <a:ext cx="11676888" cy="5225020"/>
          </a:xfrm>
          <a:prstGeom prst="rect">
            <a:avLst/>
          </a:prstGeom>
        </p:spPr>
        <p:txBody>
          <a:bodyPr wrap="square">
            <a:spAutoFit/>
          </a:bodyPr>
          <a:lstStyle/>
          <a:p>
            <a:pPr lvl="0">
              <a:lnSpc>
                <a:spcPct val="90000"/>
              </a:lnSpc>
              <a:spcBef>
                <a:spcPts val="1000"/>
              </a:spcBef>
            </a:pPr>
            <a:r>
              <a:rPr lang="sl-SI" sz="1600" b="1" dirty="0">
                <a:solidFill>
                  <a:schemeClr val="bg1"/>
                </a:solidFill>
              </a:rPr>
              <a:t>Digitalizacija v gospodarstvu</a:t>
            </a:r>
          </a:p>
          <a:p>
            <a:pPr marL="285750" lvl="0" indent="-285750" algn="just">
              <a:lnSpc>
                <a:spcPct val="90000"/>
              </a:lnSpc>
              <a:spcBef>
                <a:spcPts val="1000"/>
              </a:spcBef>
              <a:buFont typeface="Arial" panose="020B0604020202020204" pitchFamily="34" charset="0"/>
              <a:buChar char="•"/>
            </a:pPr>
            <a:r>
              <a:rPr lang="sl-SI" sz="1600" dirty="0">
                <a:solidFill>
                  <a:schemeClr val="bg1"/>
                </a:solidFill>
              </a:rPr>
              <a:t>Izvedba javnega razpisa za podporo digitalni transformacijo MSP. Namen ukrepa  je omogočiti in spodbuditi rast in razvoj MSP na osnovi vlaganj v uporabo digitalnega poslovanja v svojih  dobaviteljskih in/ali prodajnih verigah.</a:t>
            </a:r>
          </a:p>
          <a:p>
            <a:pPr lvl="0">
              <a:lnSpc>
                <a:spcPct val="90000"/>
              </a:lnSpc>
              <a:spcBef>
                <a:spcPts val="1000"/>
              </a:spcBef>
            </a:pPr>
            <a:r>
              <a:rPr lang="sl-SI" sz="1600" b="1" dirty="0">
                <a:solidFill>
                  <a:schemeClr val="bg1"/>
                </a:solidFill>
              </a:rPr>
              <a:t>Digitalizacija izobraževanja na celotni izobraževalni ravni - izobraževanje na daljavo</a:t>
            </a:r>
          </a:p>
          <a:p>
            <a:pPr marL="285750" lvl="0" indent="-285750" algn="just">
              <a:lnSpc>
                <a:spcPct val="90000"/>
              </a:lnSpc>
              <a:spcBef>
                <a:spcPts val="1000"/>
              </a:spcBef>
              <a:buFont typeface="Arial" panose="020B0604020202020204" pitchFamily="34" charset="0"/>
              <a:buChar char="•"/>
            </a:pPr>
            <a:r>
              <a:rPr lang="sl-SI" sz="1600" dirty="0">
                <a:solidFill>
                  <a:schemeClr val="bg1"/>
                </a:solidFill>
              </a:rPr>
              <a:t>Namen ukrepa je na vseh VIZ vzpostaviti takšno učno okolje, ki bo omogočalo kvalitetno izvedbo izobraževanja na daljavo. S tem  želimo podpreti premišljen razvoj in uvajanje izobraževalnega ekosistema v virtualnem okolju, ki bo praviloma podpiral kombiniramo učenje (</a:t>
            </a:r>
            <a:r>
              <a:rPr lang="sl-SI" sz="1600" dirty="0" err="1">
                <a:solidFill>
                  <a:schemeClr val="bg1"/>
                </a:solidFill>
              </a:rPr>
              <a:t>blended</a:t>
            </a:r>
            <a:r>
              <a:rPr lang="sl-SI" sz="1600" dirty="0">
                <a:solidFill>
                  <a:schemeClr val="bg1"/>
                </a:solidFill>
              </a:rPr>
              <a:t> </a:t>
            </a:r>
            <a:r>
              <a:rPr lang="sl-SI" sz="1600" dirty="0" err="1">
                <a:solidFill>
                  <a:schemeClr val="bg1"/>
                </a:solidFill>
              </a:rPr>
              <a:t>learning</a:t>
            </a:r>
            <a:r>
              <a:rPr lang="sl-SI" sz="1600" dirty="0">
                <a:solidFill>
                  <a:schemeClr val="bg1"/>
                </a:solidFill>
              </a:rPr>
              <a:t>) z možnostjo hitrega prehoda v kakovostno </a:t>
            </a:r>
            <a:r>
              <a:rPr lang="sl-SI" sz="1600" dirty="0" err="1">
                <a:solidFill>
                  <a:schemeClr val="bg1"/>
                </a:solidFill>
              </a:rPr>
              <a:t>online</a:t>
            </a:r>
            <a:r>
              <a:rPr lang="sl-SI" sz="1600" dirty="0">
                <a:solidFill>
                  <a:schemeClr val="bg1"/>
                </a:solidFill>
              </a:rPr>
              <a:t> poučevanje, s čimer se bo povečala agilnost izobraževalnega prostora, da se bo lahko učinkovito odzival in prilagajal na spremembe v okolju, ki onemogočajo izvedbo učnega/študijskega procesa v živo</a:t>
            </a:r>
          </a:p>
          <a:p>
            <a:pPr lvl="0">
              <a:lnSpc>
                <a:spcPct val="90000"/>
              </a:lnSpc>
              <a:spcBef>
                <a:spcPts val="1000"/>
              </a:spcBef>
            </a:pPr>
            <a:r>
              <a:rPr lang="sl-SI" sz="1600" b="1" dirty="0">
                <a:solidFill>
                  <a:schemeClr val="bg1"/>
                </a:solidFill>
              </a:rPr>
              <a:t>Vzpostavitev tehnologij in ukrepov, ki pripomorejo k omejevanju stikov v javnem potniškem prometu ter racionalno in pregledno izvajanje JPP – poudarek na digitalizaciji</a:t>
            </a:r>
          </a:p>
          <a:p>
            <a:pPr marL="285750" lvl="0" indent="-285750" algn="just">
              <a:lnSpc>
                <a:spcPct val="90000"/>
              </a:lnSpc>
              <a:spcBef>
                <a:spcPts val="1000"/>
              </a:spcBef>
              <a:buFont typeface="Arial" panose="020B0604020202020204" pitchFamily="34" charset="0"/>
              <a:buChar char="•"/>
            </a:pPr>
            <a:r>
              <a:rPr lang="sl-SI" sz="1600" dirty="0">
                <a:solidFill>
                  <a:schemeClr val="bg1"/>
                </a:solidFill>
              </a:rPr>
              <a:t>Skladno s priporočili EK se pomoč usmerja v trajnejše oblike zaščite oz. zmanjševanja osebnega stika pri izvajanju javnega potniškega prometa, kot odziv na </a:t>
            </a:r>
            <a:r>
              <a:rPr lang="sl-SI" sz="1600" dirty="0" err="1">
                <a:solidFill>
                  <a:schemeClr val="bg1"/>
                </a:solidFill>
              </a:rPr>
              <a:t>koronakrizo</a:t>
            </a:r>
            <a:r>
              <a:rPr lang="sl-SI" sz="1600" dirty="0">
                <a:solidFill>
                  <a:schemeClr val="bg1"/>
                </a:solidFill>
              </a:rPr>
              <a:t> s ciljem čim manjšega kontakta med voznim osebjem in potniki in privlačnejšega JPP, da se bodo potniki ponovno vrnili na javni prevoz.</a:t>
            </a:r>
          </a:p>
          <a:p>
            <a:pPr lvl="0">
              <a:lnSpc>
                <a:spcPct val="90000"/>
              </a:lnSpc>
              <a:spcBef>
                <a:spcPts val="1000"/>
              </a:spcBef>
            </a:pPr>
            <a:r>
              <a:rPr lang="sl-SI" sz="1600" b="1" dirty="0">
                <a:solidFill>
                  <a:schemeClr val="bg1"/>
                </a:solidFill>
              </a:rPr>
              <a:t>Ukrepi na področju turizma:</a:t>
            </a:r>
          </a:p>
          <a:p>
            <a:pPr marL="285750" lvl="0" indent="-285750" algn="just">
              <a:lnSpc>
                <a:spcPct val="90000"/>
              </a:lnSpc>
              <a:spcBef>
                <a:spcPts val="1000"/>
              </a:spcBef>
              <a:buFont typeface="Arial" panose="020B0604020202020204" pitchFamily="34" charset="0"/>
              <a:buChar char="•"/>
            </a:pPr>
            <a:r>
              <a:rPr lang="sl-SI" sz="1600" dirty="0">
                <a:solidFill>
                  <a:schemeClr val="bg1"/>
                </a:solidFill>
              </a:rPr>
              <a:t>Sredstva </a:t>
            </a:r>
            <a:r>
              <a:rPr lang="sl-SI" sz="1600" dirty="0" err="1">
                <a:solidFill>
                  <a:schemeClr val="bg1"/>
                </a:solidFill>
              </a:rPr>
              <a:t>React-Eu</a:t>
            </a:r>
            <a:r>
              <a:rPr lang="sl-SI" sz="1600" dirty="0">
                <a:solidFill>
                  <a:schemeClr val="bg1"/>
                </a:solidFill>
              </a:rPr>
              <a:t> usmeriti v prestrukturiranje slovenskega turizma skladno s cilji Strategije trajnostne rasti slovenskega turizma in tudi v skladu s Slovensko strategijo pametne specializacije, kjer je znotraj stebra Krožno eno od področij uporabe tudi Trajnostni turizem. Z ukrepi se bo dalo poseben poudarek tudi na digitalizaciji vsebin in akterjev na področju turizma.</a:t>
            </a:r>
          </a:p>
          <a:p>
            <a:pPr algn="just"/>
            <a:r>
              <a:rPr lang="sl-SI" sz="1600" b="1" dirty="0">
                <a:solidFill>
                  <a:schemeClr val="bg1"/>
                </a:solidFill>
              </a:rPr>
              <a:t>	</a:t>
            </a:r>
          </a:p>
        </p:txBody>
      </p:sp>
    </p:spTree>
    <p:extLst>
      <p:ext uri="{BB962C8B-B14F-4D97-AF65-F5344CB8AC3E}">
        <p14:creationId xmlns:p14="http://schemas.microsoft.com/office/powerpoint/2010/main" val="397049264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lvl="1" indent="0">
              <a:buNone/>
            </a:pPr>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1011804" cy="603519"/>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Krepitev odpornosti na področju socialnega varstva, upoštevajoč </a:t>
            </a:r>
            <a:r>
              <a:rPr lang="sl-SI" sz="3000" b="1" kern="0" dirty="0" err="1">
                <a:solidFill>
                  <a:schemeClr val="bg1"/>
                </a:solidFill>
                <a:latin typeface="Arial" panose="020B0604020202020204" pitchFamily="34" charset="0"/>
                <a:cs typeface="Arial" panose="020B0604020202020204" pitchFamily="34" charset="0"/>
              </a:rPr>
              <a:t>deinstitucionalizacijo</a:t>
            </a:r>
            <a:r>
              <a:rPr lang="sl-SI" sz="3000" b="1" kern="0" dirty="0">
                <a:solidFill>
                  <a:schemeClr val="bg1"/>
                </a:solidFill>
                <a:latin typeface="Arial" panose="020B0604020202020204" pitchFamily="34" charset="0"/>
                <a:cs typeface="Arial" panose="020B0604020202020204" pitchFamily="34" charset="0"/>
              </a:rPr>
              <a:t> (23% sredstev)</a:t>
            </a:r>
          </a:p>
        </p:txBody>
      </p:sp>
      <p:graphicFrame>
        <p:nvGraphicFramePr>
          <p:cNvPr id="5" name="Grafikon 4"/>
          <p:cNvGraphicFramePr>
            <a:graphicFrameLocks/>
          </p:cNvGraphicFramePr>
          <p:nvPr>
            <p:extLst>
              <p:ext uri="{D42A27DB-BD31-4B8C-83A1-F6EECF244321}">
                <p14:modId xmlns:p14="http://schemas.microsoft.com/office/powerpoint/2010/main" val="4275029409"/>
              </p:ext>
            </p:extLst>
          </p:nvPr>
        </p:nvGraphicFramePr>
        <p:xfrm>
          <a:off x="2737184" y="1134550"/>
          <a:ext cx="6609144" cy="3269849"/>
        </p:xfrm>
        <a:graphic>
          <a:graphicData uri="http://schemas.openxmlformats.org/drawingml/2006/chart">
            <c:chart xmlns:c="http://schemas.openxmlformats.org/drawingml/2006/chart" xmlns:r="http://schemas.openxmlformats.org/officeDocument/2006/relationships" r:id="rId2"/>
          </a:graphicData>
        </a:graphic>
      </p:graphicFrame>
      <p:sp>
        <p:nvSpPr>
          <p:cNvPr id="2" name="Pravokotnik 1"/>
          <p:cNvSpPr/>
          <p:nvPr/>
        </p:nvSpPr>
        <p:spPr>
          <a:xfrm>
            <a:off x="301752" y="1267687"/>
            <a:ext cx="11676888" cy="4888518"/>
          </a:xfrm>
          <a:prstGeom prst="rect">
            <a:avLst/>
          </a:prstGeom>
        </p:spPr>
        <p:txBody>
          <a:bodyPr wrap="square">
            <a:spAutoFit/>
          </a:bodyPr>
          <a:lstStyle/>
          <a:p>
            <a:pPr lvl="0" algn="just">
              <a:lnSpc>
                <a:spcPct val="90000"/>
              </a:lnSpc>
              <a:spcBef>
                <a:spcPts val="1000"/>
              </a:spcBef>
            </a:pPr>
            <a:r>
              <a:rPr lang="sl-SI" sz="2000" b="1" u="sng" dirty="0">
                <a:solidFill>
                  <a:schemeClr val="bg1"/>
                </a:solidFill>
              </a:rPr>
              <a:t>Načrtovane investicije v domove za starejše in posebne socialnovarstvene zavode </a:t>
            </a:r>
          </a:p>
          <a:p>
            <a:pPr marL="285750" lvl="0" indent="-285750" algn="just">
              <a:lnSpc>
                <a:spcPct val="90000"/>
              </a:lnSpc>
              <a:spcBef>
                <a:spcPts val="1000"/>
              </a:spcBef>
              <a:buFont typeface="Arial" panose="020B0604020202020204" pitchFamily="34" charset="0"/>
              <a:buChar char="•"/>
            </a:pPr>
            <a:r>
              <a:rPr lang="sl-SI" sz="2000" dirty="0">
                <a:solidFill>
                  <a:schemeClr val="bg1"/>
                </a:solidFill>
              </a:rPr>
              <a:t>Investicije ne bodo predstavljale investicije v povečevanje kapacitet. V okviru ukrepa se bo zagotavljalo isto število kapacitet, pri čemer bodo le te v skladu s standardi, ki bodo zagotavljali varno in zdravo bivanje v institucijah. Ukrep bo zagotovil možnost premestitev uporabnikov institucionalnega varstva iz podstandardnih sob v eno ali </a:t>
            </a:r>
            <a:r>
              <a:rPr lang="sl-SI" sz="2000" dirty="0" err="1">
                <a:solidFill>
                  <a:schemeClr val="bg1"/>
                </a:solidFill>
              </a:rPr>
              <a:t>dvo</a:t>
            </a:r>
            <a:r>
              <a:rPr lang="sl-SI" sz="2000" dirty="0">
                <a:solidFill>
                  <a:schemeClr val="bg1"/>
                </a:solidFill>
              </a:rPr>
              <a:t> posteljne namestitve. Poleg zagotavljanja ustreznega standarda bivanja bomo z gradnjo novih enot prispevali tudi k lažji zajezitvi in preprečevanju širjenja morebitnih okužb. </a:t>
            </a:r>
            <a:r>
              <a:rPr lang="en-US" sz="2000" dirty="0" err="1">
                <a:solidFill>
                  <a:schemeClr val="bg1"/>
                </a:solidFill>
              </a:rPr>
              <a:t>Investicije</a:t>
            </a:r>
            <a:r>
              <a:rPr lang="en-US" sz="2000" dirty="0">
                <a:solidFill>
                  <a:schemeClr val="bg1"/>
                </a:solidFill>
              </a:rPr>
              <a:t> </a:t>
            </a:r>
            <a:r>
              <a:rPr lang="en-US" sz="2000" dirty="0" err="1">
                <a:solidFill>
                  <a:schemeClr val="bg1"/>
                </a:solidFill>
              </a:rPr>
              <a:t>bodo</a:t>
            </a:r>
            <a:r>
              <a:rPr lang="en-US" sz="2000" dirty="0">
                <a:solidFill>
                  <a:schemeClr val="bg1"/>
                </a:solidFill>
              </a:rPr>
              <a:t> </a:t>
            </a:r>
            <a:r>
              <a:rPr lang="en-US" sz="2000" dirty="0" err="1">
                <a:solidFill>
                  <a:schemeClr val="bg1"/>
                </a:solidFill>
              </a:rPr>
              <a:t>podpirale</a:t>
            </a:r>
            <a:r>
              <a:rPr lang="en-US" sz="2000" dirty="0">
                <a:solidFill>
                  <a:schemeClr val="bg1"/>
                </a:solidFill>
              </a:rPr>
              <a:t> </a:t>
            </a:r>
            <a:r>
              <a:rPr lang="en-US" sz="2000" dirty="0" err="1">
                <a:solidFill>
                  <a:schemeClr val="bg1"/>
                </a:solidFill>
              </a:rPr>
              <a:t>naložbe</a:t>
            </a:r>
            <a:r>
              <a:rPr lang="en-US" sz="2000" dirty="0">
                <a:solidFill>
                  <a:schemeClr val="bg1"/>
                </a:solidFill>
              </a:rPr>
              <a:t> v </a:t>
            </a:r>
            <a:r>
              <a:rPr lang="en-US" sz="2000" dirty="0" err="1">
                <a:solidFill>
                  <a:schemeClr val="bg1"/>
                </a:solidFill>
              </a:rPr>
              <a:t>infrastukturo</a:t>
            </a:r>
            <a:r>
              <a:rPr lang="en-US" sz="2000" dirty="0">
                <a:solidFill>
                  <a:schemeClr val="bg1"/>
                </a:solidFill>
              </a:rPr>
              <a:t>, </a:t>
            </a:r>
            <a:r>
              <a:rPr lang="en-US" sz="2000" dirty="0" err="1">
                <a:solidFill>
                  <a:schemeClr val="bg1"/>
                </a:solidFill>
              </a:rPr>
              <a:t>ki</a:t>
            </a:r>
            <a:r>
              <a:rPr lang="en-US" sz="2000" dirty="0">
                <a:solidFill>
                  <a:schemeClr val="bg1"/>
                </a:solidFill>
              </a:rPr>
              <a:t> </a:t>
            </a:r>
            <a:r>
              <a:rPr lang="en-US" sz="2000" dirty="0" err="1">
                <a:solidFill>
                  <a:schemeClr val="bg1"/>
                </a:solidFill>
              </a:rPr>
              <a:t>bo</a:t>
            </a:r>
            <a:r>
              <a:rPr lang="en-US" sz="2000" dirty="0">
                <a:solidFill>
                  <a:schemeClr val="bg1"/>
                </a:solidFill>
              </a:rPr>
              <a:t> </a:t>
            </a:r>
            <a:r>
              <a:rPr lang="en-US" sz="2000" dirty="0" err="1">
                <a:solidFill>
                  <a:schemeClr val="bg1"/>
                </a:solidFill>
              </a:rPr>
              <a:t>omogočala</a:t>
            </a:r>
            <a:r>
              <a:rPr lang="en-US" sz="2000" dirty="0">
                <a:solidFill>
                  <a:schemeClr val="bg1"/>
                </a:solidFill>
              </a:rPr>
              <a:t> </a:t>
            </a:r>
            <a:r>
              <a:rPr lang="en-US" sz="2000" dirty="0" err="1">
                <a:solidFill>
                  <a:schemeClr val="bg1"/>
                </a:solidFill>
              </a:rPr>
              <a:t>razvoj</a:t>
            </a:r>
            <a:r>
              <a:rPr lang="en-US" sz="2000" dirty="0">
                <a:solidFill>
                  <a:schemeClr val="bg1"/>
                </a:solidFill>
              </a:rPr>
              <a:t> </a:t>
            </a:r>
            <a:r>
              <a:rPr lang="en-US" sz="2000" dirty="0" err="1">
                <a:solidFill>
                  <a:schemeClr val="bg1"/>
                </a:solidFill>
              </a:rPr>
              <a:t>storitev</a:t>
            </a:r>
            <a:r>
              <a:rPr lang="en-US" sz="2000" dirty="0">
                <a:solidFill>
                  <a:schemeClr val="bg1"/>
                </a:solidFill>
              </a:rPr>
              <a:t> v </a:t>
            </a:r>
            <a:r>
              <a:rPr lang="en-US" sz="2000" dirty="0" err="1">
                <a:solidFill>
                  <a:schemeClr val="bg1"/>
                </a:solidFill>
              </a:rPr>
              <a:t>skupnosti</a:t>
            </a:r>
            <a:r>
              <a:rPr lang="en-US" sz="2000" dirty="0">
                <a:solidFill>
                  <a:schemeClr val="bg1"/>
                </a:solidFill>
              </a:rPr>
              <a:t> (</a:t>
            </a:r>
            <a:r>
              <a:rPr lang="en-US" sz="2000" dirty="0" err="1">
                <a:solidFill>
                  <a:schemeClr val="bg1"/>
                </a:solidFill>
              </a:rPr>
              <a:t>dnevni</a:t>
            </a:r>
            <a:r>
              <a:rPr lang="en-US" sz="2000" dirty="0">
                <a:solidFill>
                  <a:schemeClr val="bg1"/>
                </a:solidFill>
              </a:rPr>
              <a:t> </a:t>
            </a:r>
            <a:r>
              <a:rPr lang="en-US" sz="2000" dirty="0" err="1">
                <a:solidFill>
                  <a:schemeClr val="bg1"/>
                </a:solidFill>
              </a:rPr>
              <a:t>centri</a:t>
            </a:r>
            <a:r>
              <a:rPr lang="en-US" sz="2000" dirty="0">
                <a:solidFill>
                  <a:schemeClr val="bg1"/>
                </a:solidFill>
              </a:rPr>
              <a:t>, </a:t>
            </a:r>
            <a:r>
              <a:rPr lang="en-US" sz="2000" dirty="0" err="1">
                <a:solidFill>
                  <a:schemeClr val="bg1"/>
                </a:solidFill>
              </a:rPr>
              <a:t>začasne</a:t>
            </a:r>
            <a:r>
              <a:rPr lang="en-US" sz="2000" dirty="0">
                <a:solidFill>
                  <a:schemeClr val="bg1"/>
                </a:solidFill>
              </a:rPr>
              <a:t> </a:t>
            </a:r>
            <a:r>
              <a:rPr lang="en-US" sz="2000" dirty="0" err="1">
                <a:solidFill>
                  <a:schemeClr val="bg1"/>
                </a:solidFill>
              </a:rPr>
              <a:t>namestitve</a:t>
            </a:r>
            <a:r>
              <a:rPr lang="en-US" sz="2000" dirty="0">
                <a:solidFill>
                  <a:schemeClr val="bg1"/>
                </a:solidFill>
              </a:rPr>
              <a:t>, </a:t>
            </a:r>
            <a:r>
              <a:rPr lang="en-US" sz="2000" dirty="0" err="1">
                <a:solidFill>
                  <a:schemeClr val="bg1"/>
                </a:solidFill>
              </a:rPr>
              <a:t>socialne</a:t>
            </a:r>
            <a:r>
              <a:rPr lang="en-US" sz="2000" dirty="0">
                <a:solidFill>
                  <a:schemeClr val="bg1"/>
                </a:solidFill>
              </a:rPr>
              <a:t> </a:t>
            </a:r>
            <a:r>
              <a:rPr lang="en-US" sz="2000" dirty="0" err="1">
                <a:solidFill>
                  <a:schemeClr val="bg1"/>
                </a:solidFill>
              </a:rPr>
              <a:t>storitve</a:t>
            </a:r>
            <a:r>
              <a:rPr lang="en-US" sz="2000" dirty="0">
                <a:solidFill>
                  <a:schemeClr val="bg1"/>
                </a:solidFill>
              </a:rPr>
              <a:t>, </a:t>
            </a:r>
            <a:r>
              <a:rPr lang="en-US" sz="2000" dirty="0" err="1">
                <a:solidFill>
                  <a:schemeClr val="bg1"/>
                </a:solidFill>
              </a:rPr>
              <a:t>pomoč</a:t>
            </a:r>
            <a:r>
              <a:rPr lang="en-US" sz="2000" dirty="0">
                <a:solidFill>
                  <a:schemeClr val="bg1"/>
                </a:solidFill>
              </a:rPr>
              <a:t> </a:t>
            </a:r>
            <a:r>
              <a:rPr lang="en-US" sz="2000" dirty="0" err="1">
                <a:solidFill>
                  <a:schemeClr val="bg1"/>
                </a:solidFill>
              </a:rPr>
              <a:t>na</a:t>
            </a:r>
            <a:r>
              <a:rPr lang="en-US" sz="2000" dirty="0">
                <a:solidFill>
                  <a:schemeClr val="bg1"/>
                </a:solidFill>
              </a:rPr>
              <a:t> </a:t>
            </a:r>
            <a:r>
              <a:rPr lang="en-US" sz="2000" dirty="0" err="1">
                <a:solidFill>
                  <a:schemeClr val="bg1"/>
                </a:solidFill>
              </a:rPr>
              <a:t>domu</a:t>
            </a:r>
            <a:r>
              <a:rPr lang="en-US" sz="2000" dirty="0">
                <a:solidFill>
                  <a:schemeClr val="bg1"/>
                </a:solidFill>
              </a:rPr>
              <a:t> </a:t>
            </a:r>
            <a:r>
              <a:rPr lang="en-US" sz="2000" dirty="0" err="1">
                <a:solidFill>
                  <a:schemeClr val="bg1"/>
                </a:solidFill>
              </a:rPr>
              <a:t>itd</a:t>
            </a:r>
            <a:r>
              <a:rPr lang="en-US" sz="2000" dirty="0">
                <a:solidFill>
                  <a:schemeClr val="bg1"/>
                </a:solidFill>
              </a:rPr>
              <a:t>.) </a:t>
            </a:r>
            <a:r>
              <a:rPr lang="en-US" sz="2000" dirty="0" err="1">
                <a:solidFill>
                  <a:schemeClr val="bg1"/>
                </a:solidFill>
              </a:rPr>
              <a:t>za</a:t>
            </a:r>
            <a:r>
              <a:rPr lang="en-US" sz="2000" dirty="0">
                <a:solidFill>
                  <a:schemeClr val="bg1"/>
                </a:solidFill>
              </a:rPr>
              <a:t> </a:t>
            </a:r>
            <a:r>
              <a:rPr lang="en-US" sz="2000" dirty="0" err="1">
                <a:solidFill>
                  <a:schemeClr val="bg1"/>
                </a:solidFill>
              </a:rPr>
              <a:t>podporo</a:t>
            </a:r>
            <a:r>
              <a:rPr lang="en-US" sz="2000" dirty="0">
                <a:solidFill>
                  <a:schemeClr val="bg1"/>
                </a:solidFill>
              </a:rPr>
              <a:t> </a:t>
            </a:r>
            <a:r>
              <a:rPr lang="en-US" sz="2000" dirty="0" err="1">
                <a:solidFill>
                  <a:schemeClr val="bg1"/>
                </a:solidFill>
              </a:rPr>
              <a:t>procesu</a:t>
            </a:r>
            <a:r>
              <a:rPr lang="en-US" sz="2000" dirty="0">
                <a:solidFill>
                  <a:schemeClr val="bg1"/>
                </a:solidFill>
              </a:rPr>
              <a:t> </a:t>
            </a:r>
            <a:r>
              <a:rPr lang="en-US" sz="2000" dirty="0" err="1">
                <a:solidFill>
                  <a:schemeClr val="bg1"/>
                </a:solidFill>
              </a:rPr>
              <a:t>deinstitucionalizacije</a:t>
            </a:r>
            <a:r>
              <a:rPr lang="en-US" sz="2000" dirty="0">
                <a:solidFill>
                  <a:schemeClr val="bg1"/>
                </a:solidFill>
              </a:rPr>
              <a:t> </a:t>
            </a:r>
            <a:r>
              <a:rPr lang="en-US" sz="2000" dirty="0" err="1">
                <a:solidFill>
                  <a:schemeClr val="bg1"/>
                </a:solidFill>
              </a:rPr>
              <a:t>odraslih</a:t>
            </a:r>
            <a:r>
              <a:rPr lang="en-US" sz="2000" dirty="0">
                <a:solidFill>
                  <a:schemeClr val="bg1"/>
                </a:solidFill>
              </a:rPr>
              <a:t> in </a:t>
            </a:r>
            <a:r>
              <a:rPr lang="en-US" sz="2000" dirty="0" err="1">
                <a:solidFill>
                  <a:schemeClr val="bg1"/>
                </a:solidFill>
              </a:rPr>
              <a:t>starejših</a:t>
            </a:r>
            <a:r>
              <a:rPr lang="en-US" sz="2000" dirty="0">
                <a:solidFill>
                  <a:schemeClr val="bg1"/>
                </a:solidFill>
              </a:rPr>
              <a:t> od 65 let. </a:t>
            </a:r>
            <a:endParaRPr lang="sl-SI" sz="2000" dirty="0">
              <a:solidFill>
                <a:schemeClr val="bg1"/>
              </a:solidFill>
            </a:endParaRPr>
          </a:p>
          <a:p>
            <a:pPr lvl="0" algn="just">
              <a:lnSpc>
                <a:spcPct val="90000"/>
              </a:lnSpc>
              <a:spcBef>
                <a:spcPts val="1000"/>
              </a:spcBef>
            </a:pPr>
            <a:r>
              <a:rPr lang="en-US" sz="2000" b="1" u="sng" dirty="0" err="1">
                <a:solidFill>
                  <a:schemeClr val="bg1"/>
                </a:solidFill>
              </a:rPr>
              <a:t>Zagotovitev</a:t>
            </a:r>
            <a:r>
              <a:rPr lang="en-US" sz="2000" b="1" u="sng" dirty="0">
                <a:solidFill>
                  <a:schemeClr val="bg1"/>
                </a:solidFill>
              </a:rPr>
              <a:t> </a:t>
            </a:r>
            <a:r>
              <a:rPr lang="en-US" sz="2000" b="1" u="sng" dirty="0" err="1">
                <a:solidFill>
                  <a:schemeClr val="bg1"/>
                </a:solidFill>
              </a:rPr>
              <a:t>zaščitne</a:t>
            </a:r>
            <a:r>
              <a:rPr lang="en-US" sz="2000" b="1" u="sng" dirty="0">
                <a:solidFill>
                  <a:schemeClr val="bg1"/>
                </a:solidFill>
              </a:rPr>
              <a:t> </a:t>
            </a:r>
            <a:r>
              <a:rPr lang="en-US" sz="2000" b="1" u="sng" dirty="0" err="1">
                <a:solidFill>
                  <a:schemeClr val="bg1"/>
                </a:solidFill>
              </a:rPr>
              <a:t>opreme</a:t>
            </a:r>
            <a:r>
              <a:rPr lang="en-US" sz="2000" b="1" u="sng" dirty="0">
                <a:solidFill>
                  <a:schemeClr val="bg1"/>
                </a:solidFill>
              </a:rPr>
              <a:t> </a:t>
            </a:r>
            <a:r>
              <a:rPr lang="en-US" sz="2000" b="1" u="sng" dirty="0" err="1">
                <a:solidFill>
                  <a:schemeClr val="bg1"/>
                </a:solidFill>
              </a:rPr>
              <a:t>za</a:t>
            </a:r>
            <a:r>
              <a:rPr lang="en-US" sz="2000" b="1" u="sng" dirty="0">
                <a:solidFill>
                  <a:schemeClr val="bg1"/>
                </a:solidFill>
              </a:rPr>
              <a:t> </a:t>
            </a:r>
            <a:r>
              <a:rPr lang="en-US" sz="2000" b="1" u="sng" dirty="0" err="1">
                <a:solidFill>
                  <a:schemeClr val="bg1"/>
                </a:solidFill>
              </a:rPr>
              <a:t>zaposlene</a:t>
            </a:r>
            <a:r>
              <a:rPr lang="en-US" sz="2000" b="1" u="sng" dirty="0">
                <a:solidFill>
                  <a:schemeClr val="bg1"/>
                </a:solidFill>
              </a:rPr>
              <a:t> </a:t>
            </a:r>
            <a:endParaRPr lang="sl-SI" sz="2000" b="1" u="sng" dirty="0">
              <a:solidFill>
                <a:schemeClr val="bg1"/>
              </a:solidFill>
            </a:endParaRPr>
          </a:p>
          <a:p>
            <a:pPr marL="285750" lvl="0" indent="-285750" algn="just">
              <a:lnSpc>
                <a:spcPct val="90000"/>
              </a:lnSpc>
              <a:spcBef>
                <a:spcPts val="1000"/>
              </a:spcBef>
              <a:buFont typeface="Arial" panose="020B0604020202020204" pitchFamily="34" charset="0"/>
              <a:buChar char="•"/>
            </a:pPr>
            <a:r>
              <a:rPr lang="en-US" sz="2000" dirty="0" err="1">
                <a:solidFill>
                  <a:schemeClr val="bg1"/>
                </a:solidFill>
              </a:rPr>
              <a:t>Sredstva</a:t>
            </a:r>
            <a:r>
              <a:rPr lang="en-US" sz="2000" dirty="0">
                <a:solidFill>
                  <a:schemeClr val="bg1"/>
                </a:solidFill>
              </a:rPr>
              <a:t> </a:t>
            </a:r>
            <a:r>
              <a:rPr lang="en-US" sz="2000" dirty="0" err="1">
                <a:solidFill>
                  <a:schemeClr val="bg1"/>
                </a:solidFill>
              </a:rPr>
              <a:t>bodo</a:t>
            </a:r>
            <a:r>
              <a:rPr lang="en-US" sz="2000" dirty="0">
                <a:solidFill>
                  <a:schemeClr val="bg1"/>
                </a:solidFill>
              </a:rPr>
              <a:t> </a:t>
            </a:r>
            <a:r>
              <a:rPr lang="en-US" sz="2000" dirty="0" err="1">
                <a:solidFill>
                  <a:schemeClr val="bg1"/>
                </a:solidFill>
              </a:rPr>
              <a:t>namenjena</a:t>
            </a:r>
            <a:r>
              <a:rPr lang="en-US" sz="2000" dirty="0">
                <a:solidFill>
                  <a:schemeClr val="bg1"/>
                </a:solidFill>
              </a:rPr>
              <a:t> </a:t>
            </a:r>
            <a:r>
              <a:rPr lang="en-US" sz="2000" dirty="0" err="1">
                <a:solidFill>
                  <a:schemeClr val="bg1"/>
                </a:solidFill>
              </a:rPr>
              <a:t>nakupu</a:t>
            </a:r>
            <a:r>
              <a:rPr lang="en-US" sz="2000" dirty="0">
                <a:solidFill>
                  <a:schemeClr val="bg1"/>
                </a:solidFill>
              </a:rPr>
              <a:t> </a:t>
            </a:r>
            <a:r>
              <a:rPr lang="en-US" sz="2000" dirty="0" err="1">
                <a:solidFill>
                  <a:schemeClr val="bg1"/>
                </a:solidFill>
              </a:rPr>
              <a:t>zaščitne</a:t>
            </a:r>
            <a:r>
              <a:rPr lang="en-US" sz="2000" dirty="0">
                <a:solidFill>
                  <a:schemeClr val="bg1"/>
                </a:solidFill>
              </a:rPr>
              <a:t> (</a:t>
            </a:r>
            <a:r>
              <a:rPr lang="en-US" sz="2000" dirty="0" err="1">
                <a:solidFill>
                  <a:schemeClr val="bg1"/>
                </a:solidFill>
              </a:rPr>
              <a:t>osebne</a:t>
            </a:r>
            <a:r>
              <a:rPr lang="en-US" sz="2000" dirty="0">
                <a:solidFill>
                  <a:schemeClr val="bg1"/>
                </a:solidFill>
              </a:rPr>
              <a:t> </a:t>
            </a:r>
            <a:r>
              <a:rPr lang="en-US" sz="2000" dirty="0" err="1">
                <a:solidFill>
                  <a:schemeClr val="bg1"/>
                </a:solidFill>
              </a:rPr>
              <a:t>varovalne-delovna</a:t>
            </a:r>
            <a:r>
              <a:rPr lang="en-US" sz="2000" dirty="0">
                <a:solidFill>
                  <a:schemeClr val="bg1"/>
                </a:solidFill>
              </a:rPr>
              <a:t> </a:t>
            </a:r>
            <a:r>
              <a:rPr lang="en-US" sz="2000" dirty="0" err="1">
                <a:solidFill>
                  <a:schemeClr val="bg1"/>
                </a:solidFill>
              </a:rPr>
              <a:t>oblačila</a:t>
            </a:r>
            <a:r>
              <a:rPr lang="en-US" sz="2000" dirty="0">
                <a:solidFill>
                  <a:schemeClr val="bg1"/>
                </a:solidFill>
              </a:rPr>
              <a:t>) </a:t>
            </a:r>
            <a:r>
              <a:rPr lang="en-US" sz="2000" dirty="0" err="1">
                <a:solidFill>
                  <a:schemeClr val="bg1"/>
                </a:solidFill>
              </a:rPr>
              <a:t>opreme</a:t>
            </a:r>
            <a:r>
              <a:rPr lang="en-US" sz="2000" dirty="0">
                <a:solidFill>
                  <a:schemeClr val="bg1"/>
                </a:solidFill>
              </a:rPr>
              <a:t>, </a:t>
            </a:r>
            <a:r>
              <a:rPr lang="en-US" sz="2000" dirty="0" err="1">
                <a:solidFill>
                  <a:schemeClr val="bg1"/>
                </a:solidFill>
              </a:rPr>
              <a:t>ki</a:t>
            </a:r>
            <a:r>
              <a:rPr lang="en-US" sz="2000" dirty="0">
                <a:solidFill>
                  <a:schemeClr val="bg1"/>
                </a:solidFill>
              </a:rPr>
              <a:t> se </a:t>
            </a:r>
            <a:r>
              <a:rPr lang="en-US" sz="2000" dirty="0" err="1">
                <a:solidFill>
                  <a:schemeClr val="bg1"/>
                </a:solidFill>
              </a:rPr>
              <a:t>bo</a:t>
            </a:r>
            <a:r>
              <a:rPr lang="en-US" sz="2000" dirty="0">
                <a:solidFill>
                  <a:schemeClr val="bg1"/>
                </a:solidFill>
              </a:rPr>
              <a:t> </a:t>
            </a:r>
            <a:r>
              <a:rPr lang="en-US" sz="2000" dirty="0" err="1">
                <a:solidFill>
                  <a:schemeClr val="bg1"/>
                </a:solidFill>
              </a:rPr>
              <a:t>zagotavljala</a:t>
            </a:r>
            <a:r>
              <a:rPr lang="en-US" sz="2000" dirty="0">
                <a:solidFill>
                  <a:schemeClr val="bg1"/>
                </a:solidFill>
              </a:rPr>
              <a:t> </a:t>
            </a:r>
            <a:r>
              <a:rPr lang="en-US" sz="2000" dirty="0" err="1">
                <a:solidFill>
                  <a:schemeClr val="bg1"/>
                </a:solidFill>
              </a:rPr>
              <a:t>za</a:t>
            </a:r>
            <a:r>
              <a:rPr lang="en-US" sz="2000" dirty="0">
                <a:solidFill>
                  <a:schemeClr val="bg1"/>
                </a:solidFill>
              </a:rPr>
              <a:t> </a:t>
            </a:r>
            <a:r>
              <a:rPr lang="en-US" sz="2000" dirty="0" err="1">
                <a:solidFill>
                  <a:schemeClr val="bg1"/>
                </a:solidFill>
              </a:rPr>
              <a:t>zaposlene</a:t>
            </a:r>
            <a:r>
              <a:rPr lang="en-US" sz="2000" dirty="0">
                <a:solidFill>
                  <a:schemeClr val="bg1"/>
                </a:solidFill>
              </a:rPr>
              <a:t> v </a:t>
            </a:r>
            <a:r>
              <a:rPr lang="en-US" sz="2000" dirty="0" err="1">
                <a:solidFill>
                  <a:schemeClr val="bg1"/>
                </a:solidFill>
              </a:rPr>
              <a:t>domovih</a:t>
            </a:r>
            <a:r>
              <a:rPr lang="en-US" sz="2000" dirty="0">
                <a:solidFill>
                  <a:schemeClr val="bg1"/>
                </a:solidFill>
              </a:rPr>
              <a:t> </a:t>
            </a:r>
            <a:r>
              <a:rPr lang="en-US" sz="2000" dirty="0" err="1">
                <a:solidFill>
                  <a:schemeClr val="bg1"/>
                </a:solidFill>
              </a:rPr>
              <a:t>za</a:t>
            </a:r>
            <a:r>
              <a:rPr lang="en-US" sz="2000" dirty="0">
                <a:solidFill>
                  <a:schemeClr val="bg1"/>
                </a:solidFill>
              </a:rPr>
              <a:t> </a:t>
            </a:r>
            <a:r>
              <a:rPr lang="en-US" sz="2000" dirty="0" err="1">
                <a:solidFill>
                  <a:schemeClr val="bg1"/>
                </a:solidFill>
              </a:rPr>
              <a:t>starejše</a:t>
            </a:r>
            <a:endParaRPr lang="sl-SI" sz="2000" dirty="0">
              <a:solidFill>
                <a:schemeClr val="bg1"/>
              </a:solidFill>
            </a:endParaRPr>
          </a:p>
          <a:p>
            <a:pPr lvl="0" algn="just">
              <a:lnSpc>
                <a:spcPct val="90000"/>
              </a:lnSpc>
              <a:spcBef>
                <a:spcPts val="1000"/>
              </a:spcBef>
            </a:pPr>
            <a:r>
              <a:rPr lang="en-US" sz="2000" b="1" u="sng" dirty="0" err="1">
                <a:solidFill>
                  <a:schemeClr val="bg1"/>
                </a:solidFill>
              </a:rPr>
              <a:t>Izvedba</a:t>
            </a:r>
            <a:r>
              <a:rPr lang="en-US" sz="2000" b="1" u="sng" dirty="0">
                <a:solidFill>
                  <a:schemeClr val="bg1"/>
                </a:solidFill>
              </a:rPr>
              <a:t> </a:t>
            </a:r>
            <a:r>
              <a:rPr lang="en-US" sz="2000" b="1" u="sng" dirty="0" err="1">
                <a:solidFill>
                  <a:schemeClr val="bg1"/>
                </a:solidFill>
              </a:rPr>
              <a:t>nadgradnje</a:t>
            </a:r>
            <a:r>
              <a:rPr lang="en-US" sz="2000" b="1" u="sng" dirty="0">
                <a:solidFill>
                  <a:schemeClr val="bg1"/>
                </a:solidFill>
              </a:rPr>
              <a:t> </a:t>
            </a:r>
            <a:r>
              <a:rPr lang="en-US" sz="2000" b="1" u="sng" dirty="0" err="1">
                <a:solidFill>
                  <a:schemeClr val="bg1"/>
                </a:solidFill>
              </a:rPr>
              <a:t>informacijskega</a:t>
            </a:r>
            <a:r>
              <a:rPr lang="en-US" sz="2000" b="1" u="sng" dirty="0">
                <a:solidFill>
                  <a:schemeClr val="bg1"/>
                </a:solidFill>
              </a:rPr>
              <a:t> </a:t>
            </a:r>
            <a:r>
              <a:rPr lang="en-US" sz="2000" b="1" u="sng" dirty="0" err="1">
                <a:solidFill>
                  <a:schemeClr val="bg1"/>
                </a:solidFill>
              </a:rPr>
              <a:t>sistema</a:t>
            </a:r>
            <a:r>
              <a:rPr lang="en-US" sz="2000" b="1" u="sng" dirty="0">
                <a:solidFill>
                  <a:schemeClr val="bg1"/>
                </a:solidFill>
              </a:rPr>
              <a:t> </a:t>
            </a:r>
            <a:endParaRPr lang="sl-SI" sz="2000" b="1" u="sng" dirty="0">
              <a:solidFill>
                <a:schemeClr val="bg1"/>
              </a:solidFill>
            </a:endParaRPr>
          </a:p>
          <a:p>
            <a:pPr marL="285750" lvl="0" indent="-285750" algn="just">
              <a:lnSpc>
                <a:spcPct val="90000"/>
              </a:lnSpc>
              <a:spcBef>
                <a:spcPts val="1000"/>
              </a:spcBef>
              <a:buFont typeface="Arial" panose="020B0604020202020204" pitchFamily="34" charset="0"/>
              <a:buChar char="•"/>
            </a:pPr>
            <a:r>
              <a:rPr lang="sl-SI" sz="2000" dirty="0">
                <a:solidFill>
                  <a:schemeClr val="bg1"/>
                </a:solidFill>
              </a:rPr>
              <a:t>Ukrep namenjen </a:t>
            </a:r>
            <a:r>
              <a:rPr lang="en-US" sz="2000" dirty="0" err="1">
                <a:solidFill>
                  <a:schemeClr val="bg1"/>
                </a:solidFill>
              </a:rPr>
              <a:t>za</a:t>
            </a:r>
            <a:r>
              <a:rPr lang="en-US" sz="2000" dirty="0">
                <a:solidFill>
                  <a:schemeClr val="bg1"/>
                </a:solidFill>
              </a:rPr>
              <a:t> </a:t>
            </a:r>
            <a:r>
              <a:rPr lang="en-US" sz="2000" dirty="0" err="1">
                <a:solidFill>
                  <a:schemeClr val="bg1"/>
                </a:solidFill>
              </a:rPr>
              <a:t>zbiranje</a:t>
            </a:r>
            <a:r>
              <a:rPr lang="en-US" sz="2000" dirty="0">
                <a:solidFill>
                  <a:schemeClr val="bg1"/>
                </a:solidFill>
              </a:rPr>
              <a:t> </a:t>
            </a:r>
            <a:r>
              <a:rPr lang="en-US" sz="2000" dirty="0" err="1">
                <a:solidFill>
                  <a:schemeClr val="bg1"/>
                </a:solidFill>
              </a:rPr>
              <a:t>potreb</a:t>
            </a:r>
            <a:r>
              <a:rPr lang="en-US" sz="2000" dirty="0">
                <a:solidFill>
                  <a:schemeClr val="bg1"/>
                </a:solidFill>
              </a:rPr>
              <a:t> in </a:t>
            </a:r>
            <a:r>
              <a:rPr lang="en-US" sz="2000" dirty="0" err="1">
                <a:solidFill>
                  <a:schemeClr val="bg1"/>
                </a:solidFill>
              </a:rPr>
              <a:t>stanja</a:t>
            </a:r>
            <a:r>
              <a:rPr lang="en-US" sz="2000" dirty="0">
                <a:solidFill>
                  <a:schemeClr val="bg1"/>
                </a:solidFill>
              </a:rPr>
              <a:t> v </a:t>
            </a:r>
            <a:r>
              <a:rPr lang="en-US" sz="2000" dirty="0" err="1">
                <a:solidFill>
                  <a:schemeClr val="bg1"/>
                </a:solidFill>
              </a:rPr>
              <a:t>sistemu</a:t>
            </a:r>
            <a:r>
              <a:rPr lang="en-US" sz="2000" dirty="0">
                <a:solidFill>
                  <a:schemeClr val="bg1"/>
                </a:solidFill>
              </a:rPr>
              <a:t> </a:t>
            </a:r>
            <a:r>
              <a:rPr lang="en-US" sz="2000" dirty="0" err="1">
                <a:solidFill>
                  <a:schemeClr val="bg1"/>
                </a:solidFill>
              </a:rPr>
              <a:t>institucionalne</a:t>
            </a:r>
            <a:r>
              <a:rPr lang="en-US" sz="2000" dirty="0">
                <a:solidFill>
                  <a:schemeClr val="bg1"/>
                </a:solidFill>
              </a:rPr>
              <a:t> </a:t>
            </a:r>
            <a:r>
              <a:rPr lang="en-US" sz="2000" dirty="0" err="1">
                <a:solidFill>
                  <a:schemeClr val="bg1"/>
                </a:solidFill>
              </a:rPr>
              <a:t>oskrbe</a:t>
            </a:r>
            <a:r>
              <a:rPr lang="en-US" sz="2000" dirty="0">
                <a:solidFill>
                  <a:schemeClr val="bg1"/>
                </a:solidFill>
              </a:rPr>
              <a:t> </a:t>
            </a:r>
            <a:r>
              <a:rPr lang="en-US" sz="2000" dirty="0" err="1">
                <a:solidFill>
                  <a:schemeClr val="bg1"/>
                </a:solidFill>
              </a:rPr>
              <a:t>odraslih</a:t>
            </a:r>
            <a:r>
              <a:rPr lang="en-US" sz="2000" dirty="0">
                <a:solidFill>
                  <a:schemeClr val="bg1"/>
                </a:solidFill>
              </a:rPr>
              <a:t> in </a:t>
            </a:r>
            <a:r>
              <a:rPr lang="en-US" sz="2000" dirty="0" err="1">
                <a:solidFill>
                  <a:schemeClr val="bg1"/>
                </a:solidFill>
              </a:rPr>
              <a:t>starejših</a:t>
            </a:r>
            <a:r>
              <a:rPr lang="en-US" sz="2000" dirty="0">
                <a:solidFill>
                  <a:schemeClr val="bg1"/>
                </a:solidFill>
              </a:rPr>
              <a:t> </a:t>
            </a:r>
            <a:r>
              <a:rPr lang="en-US" sz="2000" dirty="0" err="1">
                <a:solidFill>
                  <a:schemeClr val="bg1"/>
                </a:solidFill>
              </a:rPr>
              <a:t>na</a:t>
            </a:r>
            <a:r>
              <a:rPr lang="en-US" sz="2000" dirty="0">
                <a:solidFill>
                  <a:schemeClr val="bg1"/>
                </a:solidFill>
              </a:rPr>
              <a:t> </a:t>
            </a:r>
            <a:r>
              <a:rPr lang="en-US" sz="2000" dirty="0" err="1">
                <a:solidFill>
                  <a:schemeClr val="bg1"/>
                </a:solidFill>
              </a:rPr>
              <a:t>nacionalni</a:t>
            </a:r>
            <a:r>
              <a:rPr lang="en-US" sz="2000" dirty="0">
                <a:solidFill>
                  <a:schemeClr val="bg1"/>
                </a:solidFill>
              </a:rPr>
              <a:t>, </a:t>
            </a:r>
            <a:r>
              <a:rPr lang="en-US" sz="2000" dirty="0" err="1">
                <a:solidFill>
                  <a:schemeClr val="bg1"/>
                </a:solidFill>
              </a:rPr>
              <a:t>regionalni</a:t>
            </a:r>
            <a:r>
              <a:rPr lang="en-US" sz="2000" dirty="0">
                <a:solidFill>
                  <a:schemeClr val="bg1"/>
                </a:solidFill>
              </a:rPr>
              <a:t> in </a:t>
            </a:r>
            <a:r>
              <a:rPr lang="en-US" sz="2000" dirty="0" err="1">
                <a:solidFill>
                  <a:schemeClr val="bg1"/>
                </a:solidFill>
              </a:rPr>
              <a:t>lokalni</a:t>
            </a:r>
            <a:r>
              <a:rPr lang="en-US" sz="2000" dirty="0">
                <a:solidFill>
                  <a:schemeClr val="bg1"/>
                </a:solidFill>
              </a:rPr>
              <a:t> </a:t>
            </a:r>
            <a:r>
              <a:rPr lang="en-US" sz="2000" dirty="0" err="1">
                <a:solidFill>
                  <a:schemeClr val="bg1"/>
                </a:solidFill>
              </a:rPr>
              <a:t>ravni</a:t>
            </a:r>
            <a:r>
              <a:rPr lang="sl-SI" sz="2000" dirty="0">
                <a:solidFill>
                  <a:schemeClr val="bg1"/>
                </a:solidFill>
              </a:rPr>
              <a:t>.</a:t>
            </a:r>
          </a:p>
        </p:txBody>
      </p:sp>
    </p:spTree>
    <p:extLst>
      <p:ext uri="{BB962C8B-B14F-4D97-AF65-F5344CB8AC3E}">
        <p14:creationId xmlns:p14="http://schemas.microsoft.com/office/powerpoint/2010/main" val="275030527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lvl="1" indent="0">
              <a:buNone/>
            </a:pPr>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1011804" cy="603519"/>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Zagotavljanje obratnega kapitala in naložbene podpore malim in srednje velikim podjetjem (5% sredstev)</a:t>
            </a:r>
          </a:p>
        </p:txBody>
      </p:sp>
      <p:graphicFrame>
        <p:nvGraphicFramePr>
          <p:cNvPr id="5" name="Grafikon 4"/>
          <p:cNvGraphicFramePr>
            <a:graphicFrameLocks/>
          </p:cNvGraphicFramePr>
          <p:nvPr>
            <p:extLst>
              <p:ext uri="{D42A27DB-BD31-4B8C-83A1-F6EECF244321}">
                <p14:modId xmlns:p14="http://schemas.microsoft.com/office/powerpoint/2010/main" val="4275029409"/>
              </p:ext>
            </p:extLst>
          </p:nvPr>
        </p:nvGraphicFramePr>
        <p:xfrm>
          <a:off x="2737184" y="1134550"/>
          <a:ext cx="6609144" cy="3269849"/>
        </p:xfrm>
        <a:graphic>
          <a:graphicData uri="http://schemas.openxmlformats.org/drawingml/2006/chart">
            <c:chart xmlns:c="http://schemas.openxmlformats.org/drawingml/2006/chart" xmlns:r="http://schemas.openxmlformats.org/officeDocument/2006/relationships" r:id="rId2"/>
          </a:graphicData>
        </a:graphic>
      </p:graphicFrame>
      <p:sp>
        <p:nvSpPr>
          <p:cNvPr id="2" name="Pravokotnik 1"/>
          <p:cNvSpPr/>
          <p:nvPr/>
        </p:nvSpPr>
        <p:spPr>
          <a:xfrm>
            <a:off x="651368" y="1764947"/>
            <a:ext cx="10780776" cy="2564805"/>
          </a:xfrm>
          <a:prstGeom prst="rect">
            <a:avLst/>
          </a:prstGeom>
        </p:spPr>
        <p:txBody>
          <a:bodyPr wrap="square">
            <a:spAutoFit/>
          </a:bodyPr>
          <a:lstStyle/>
          <a:p>
            <a:pPr lvl="0" algn="just">
              <a:lnSpc>
                <a:spcPct val="90000"/>
              </a:lnSpc>
              <a:spcBef>
                <a:spcPts val="1000"/>
              </a:spcBef>
            </a:pPr>
            <a:r>
              <a:rPr lang="sl-SI" sz="2000" dirty="0">
                <a:solidFill>
                  <a:schemeClr val="bg1"/>
                </a:solidFill>
              </a:rPr>
              <a:t>Z  </a:t>
            </a:r>
            <a:r>
              <a:rPr lang="sl-SI" sz="2000" dirty="0" err="1">
                <a:solidFill>
                  <a:schemeClr val="bg1"/>
                </a:solidFill>
              </a:rPr>
              <a:t>vavčerskim</a:t>
            </a:r>
            <a:r>
              <a:rPr lang="sl-SI" sz="2000" dirty="0">
                <a:solidFill>
                  <a:schemeClr val="bg1"/>
                </a:solidFill>
              </a:rPr>
              <a:t> sistemom dodeljevanja spodbud MSP-jem omogočati krepitev svojo konkurenčnosti, kompetenc in inovativnosti za vsebine kot npr. digitalizacija, krožno gospodarstvo, certificiranje, zaščita intelektualne lastnine, prenos lastništva, internacionalizacija. V vsebine digitalizacije bodo kot prejemniki pomoči vključena tudi socialna podjetja. </a:t>
            </a:r>
          </a:p>
          <a:p>
            <a:pPr lvl="0" algn="just">
              <a:lnSpc>
                <a:spcPct val="90000"/>
              </a:lnSpc>
              <a:spcBef>
                <a:spcPts val="1000"/>
              </a:spcBef>
            </a:pPr>
            <a:r>
              <a:rPr lang="sl-SI" sz="2000" dirty="0">
                <a:solidFill>
                  <a:schemeClr val="bg1"/>
                </a:solidFill>
              </a:rPr>
              <a:t> </a:t>
            </a:r>
          </a:p>
          <a:p>
            <a:pPr lvl="0" algn="just">
              <a:lnSpc>
                <a:spcPct val="90000"/>
              </a:lnSpc>
              <a:spcBef>
                <a:spcPts val="1000"/>
              </a:spcBef>
            </a:pPr>
            <a:r>
              <a:rPr lang="sl-SI" sz="2000" dirty="0">
                <a:solidFill>
                  <a:schemeClr val="bg1"/>
                </a:solidFill>
              </a:rPr>
              <a:t>Za ohranitev inovacijskega potenciala podjetij bo na voljo tudi ukrep za spodbude usmerjene v ohranjanje raziskovalnih kapacitet, prednostno na področju digitalne tranzicije in </a:t>
            </a:r>
            <a:r>
              <a:rPr lang="sl-SI" sz="2000" dirty="0" err="1">
                <a:solidFill>
                  <a:schemeClr val="bg1"/>
                </a:solidFill>
              </a:rPr>
              <a:t>nizkoogljičnega</a:t>
            </a:r>
            <a:r>
              <a:rPr lang="sl-SI" sz="2000" dirty="0">
                <a:solidFill>
                  <a:schemeClr val="bg1"/>
                </a:solidFill>
              </a:rPr>
              <a:t> zelenega/krožnega gospodarstva.</a:t>
            </a:r>
          </a:p>
        </p:txBody>
      </p:sp>
    </p:spTree>
    <p:extLst>
      <p:ext uri="{BB962C8B-B14F-4D97-AF65-F5344CB8AC3E}">
        <p14:creationId xmlns:p14="http://schemas.microsoft.com/office/powerpoint/2010/main" val="401477327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lvl="1" indent="0">
              <a:buNone/>
            </a:pPr>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1011804" cy="603519"/>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Podpora najrevnejšim v naši družbi </a:t>
            </a:r>
          </a:p>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(3% sredstev)</a:t>
            </a:r>
          </a:p>
        </p:txBody>
      </p:sp>
      <p:graphicFrame>
        <p:nvGraphicFramePr>
          <p:cNvPr id="5" name="Grafikon 4"/>
          <p:cNvGraphicFramePr>
            <a:graphicFrameLocks/>
          </p:cNvGraphicFramePr>
          <p:nvPr>
            <p:extLst>
              <p:ext uri="{D42A27DB-BD31-4B8C-83A1-F6EECF244321}">
                <p14:modId xmlns:p14="http://schemas.microsoft.com/office/powerpoint/2010/main" val="4275029409"/>
              </p:ext>
            </p:extLst>
          </p:nvPr>
        </p:nvGraphicFramePr>
        <p:xfrm>
          <a:off x="2737184" y="1134550"/>
          <a:ext cx="6609144" cy="3269849"/>
        </p:xfrm>
        <a:graphic>
          <a:graphicData uri="http://schemas.openxmlformats.org/drawingml/2006/chart">
            <c:chart xmlns:c="http://schemas.openxmlformats.org/drawingml/2006/chart" xmlns:r="http://schemas.openxmlformats.org/officeDocument/2006/relationships" r:id="rId2"/>
          </a:graphicData>
        </a:graphic>
      </p:graphicFrame>
      <p:sp>
        <p:nvSpPr>
          <p:cNvPr id="2" name="Pravokotnik 1"/>
          <p:cNvSpPr/>
          <p:nvPr/>
        </p:nvSpPr>
        <p:spPr>
          <a:xfrm>
            <a:off x="676656" y="1676473"/>
            <a:ext cx="10890504" cy="3448123"/>
          </a:xfrm>
          <a:prstGeom prst="rect">
            <a:avLst/>
          </a:prstGeom>
        </p:spPr>
        <p:txBody>
          <a:bodyPr wrap="square">
            <a:spAutoFit/>
          </a:bodyPr>
          <a:lstStyle/>
          <a:p>
            <a:pPr lvl="0" algn="just">
              <a:lnSpc>
                <a:spcPct val="90000"/>
              </a:lnSpc>
              <a:spcBef>
                <a:spcPts val="1000"/>
              </a:spcBef>
            </a:pPr>
            <a:r>
              <a:rPr lang="sl-SI" sz="2000" b="1" u="sng" dirty="0">
                <a:solidFill>
                  <a:schemeClr val="bg1"/>
                </a:solidFill>
              </a:rPr>
              <a:t>Sredstva v višini 8,9 mio EUR se iz </a:t>
            </a:r>
            <a:r>
              <a:rPr lang="sl-SI" sz="2000" b="1" u="sng" dirty="0" err="1">
                <a:solidFill>
                  <a:schemeClr val="bg1"/>
                </a:solidFill>
              </a:rPr>
              <a:t>React</a:t>
            </a:r>
            <a:r>
              <a:rPr lang="sl-SI" sz="2000" b="1" u="sng" dirty="0">
                <a:solidFill>
                  <a:schemeClr val="bg1"/>
                </a:solidFill>
              </a:rPr>
              <a:t>-EU nameni za pomoč najbolj ogroženim </a:t>
            </a:r>
          </a:p>
          <a:p>
            <a:pPr lvl="0" algn="just">
              <a:lnSpc>
                <a:spcPct val="90000"/>
              </a:lnSpc>
              <a:spcBef>
                <a:spcPts val="1000"/>
              </a:spcBef>
            </a:pPr>
            <a:endParaRPr lang="sl-SI" sz="2000" b="1" dirty="0">
              <a:solidFill>
                <a:schemeClr val="bg1"/>
              </a:solidFill>
            </a:endParaRPr>
          </a:p>
          <a:p>
            <a:pPr lvl="0" algn="just">
              <a:lnSpc>
                <a:spcPct val="90000"/>
              </a:lnSpc>
              <a:spcBef>
                <a:spcPts val="1000"/>
              </a:spcBef>
            </a:pPr>
            <a:r>
              <a:rPr lang="sl-SI" sz="2000" dirty="0">
                <a:solidFill>
                  <a:schemeClr val="bg1"/>
                </a:solidFill>
              </a:rPr>
              <a:t>Sredstva so že prenesena na Operativni program za materialno pomoč najbolj ogroženim za obdobje 2014- 2020 je v RS v pristojnosti Ministrstva za delo, družino, socialne zadeve in enake možnosti.</a:t>
            </a:r>
          </a:p>
          <a:p>
            <a:pPr lvl="0" algn="just">
              <a:lnSpc>
                <a:spcPct val="90000"/>
              </a:lnSpc>
              <a:spcBef>
                <a:spcPts val="1000"/>
              </a:spcBef>
            </a:pPr>
            <a:endParaRPr lang="sl-SI" sz="2000" dirty="0">
              <a:solidFill>
                <a:schemeClr val="bg1"/>
              </a:solidFill>
            </a:endParaRPr>
          </a:p>
          <a:p>
            <a:pPr lvl="0" algn="just">
              <a:lnSpc>
                <a:spcPct val="90000"/>
              </a:lnSpc>
              <a:spcBef>
                <a:spcPts val="1000"/>
              </a:spcBef>
            </a:pPr>
            <a:r>
              <a:rPr lang="sl-SI" sz="2000" dirty="0">
                <a:solidFill>
                  <a:schemeClr val="bg1"/>
                </a:solidFill>
              </a:rPr>
              <a:t>Namen teh sredstev je dobava in razdeljevanje hrane in/ali osnovne materialne pomoči najbolj ogroženim osebam, vključno z izvajanjem spremljevalnih ukrepov, ki so namenjeni izboljšanju socialne vključenosti ogroženih oseb. Predvideva se dobava dodatnih 9.000 ton hrane v obdobju 2021-2023, ki bo razdeljena predvidoma 160.000 prejemnikom letno.</a:t>
            </a:r>
          </a:p>
          <a:p>
            <a:pPr lvl="0" algn="just">
              <a:lnSpc>
                <a:spcPct val="90000"/>
              </a:lnSpc>
              <a:spcBef>
                <a:spcPts val="1000"/>
              </a:spcBef>
            </a:pPr>
            <a:endParaRPr lang="sl-SI" sz="1600" b="1" dirty="0">
              <a:solidFill>
                <a:schemeClr val="bg1"/>
              </a:solidFill>
            </a:endParaRPr>
          </a:p>
        </p:txBody>
      </p:sp>
    </p:spTree>
    <p:extLst>
      <p:ext uri="{BB962C8B-B14F-4D97-AF65-F5344CB8AC3E}">
        <p14:creationId xmlns:p14="http://schemas.microsoft.com/office/powerpoint/2010/main" val="352030879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lvl="1" indent="0">
              <a:buNone/>
            </a:pPr>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1011804" cy="603519"/>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Podpora pri zaposlovanju mladih</a:t>
            </a:r>
          </a:p>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(1% sredstev)</a:t>
            </a:r>
          </a:p>
        </p:txBody>
      </p:sp>
      <p:graphicFrame>
        <p:nvGraphicFramePr>
          <p:cNvPr id="5" name="Grafikon 4"/>
          <p:cNvGraphicFramePr>
            <a:graphicFrameLocks/>
          </p:cNvGraphicFramePr>
          <p:nvPr>
            <p:extLst>
              <p:ext uri="{D42A27DB-BD31-4B8C-83A1-F6EECF244321}">
                <p14:modId xmlns:p14="http://schemas.microsoft.com/office/powerpoint/2010/main" val="4275029409"/>
              </p:ext>
            </p:extLst>
          </p:nvPr>
        </p:nvGraphicFramePr>
        <p:xfrm>
          <a:off x="2737184" y="1134550"/>
          <a:ext cx="6609144" cy="3269849"/>
        </p:xfrm>
        <a:graphic>
          <a:graphicData uri="http://schemas.openxmlformats.org/drawingml/2006/chart">
            <c:chart xmlns:c="http://schemas.openxmlformats.org/drawingml/2006/chart" xmlns:r="http://schemas.openxmlformats.org/officeDocument/2006/relationships" r:id="rId2"/>
          </a:graphicData>
        </a:graphic>
      </p:graphicFrame>
      <p:sp>
        <p:nvSpPr>
          <p:cNvPr id="2" name="Pravokotnik 1"/>
          <p:cNvSpPr/>
          <p:nvPr/>
        </p:nvSpPr>
        <p:spPr>
          <a:xfrm>
            <a:off x="676656" y="1676472"/>
            <a:ext cx="10094976" cy="2765885"/>
          </a:xfrm>
          <a:prstGeom prst="rect">
            <a:avLst/>
          </a:prstGeom>
        </p:spPr>
        <p:txBody>
          <a:bodyPr wrap="square">
            <a:spAutoFit/>
          </a:bodyPr>
          <a:lstStyle/>
          <a:p>
            <a:pPr lvl="0" algn="just">
              <a:lnSpc>
                <a:spcPct val="90000"/>
              </a:lnSpc>
              <a:spcBef>
                <a:spcPts val="1000"/>
              </a:spcBef>
            </a:pPr>
            <a:r>
              <a:rPr lang="sl-SI" sz="2000" b="1" u="sng" dirty="0">
                <a:solidFill>
                  <a:schemeClr val="bg1"/>
                </a:solidFill>
              </a:rPr>
              <a:t>Zaposlovanje mladih</a:t>
            </a:r>
          </a:p>
          <a:p>
            <a:pPr lvl="0" algn="just">
              <a:lnSpc>
                <a:spcPct val="90000"/>
              </a:lnSpc>
              <a:spcBef>
                <a:spcPts val="1000"/>
              </a:spcBef>
            </a:pPr>
            <a:r>
              <a:rPr lang="sl-SI" sz="2000" dirty="0">
                <a:solidFill>
                  <a:schemeClr val="bg1"/>
                </a:solidFill>
              </a:rPr>
              <a:t>Predviden ukrep podpore mladim, še posebej dolgotrajno </a:t>
            </a:r>
            <a:r>
              <a:rPr lang="sl-SI" sz="2000" dirty="0" err="1">
                <a:solidFill>
                  <a:schemeClr val="bg1"/>
                </a:solidFill>
              </a:rPr>
              <a:t>brezposlenim</a:t>
            </a:r>
            <a:r>
              <a:rPr lang="sl-SI" sz="2000" dirty="0">
                <a:solidFill>
                  <a:schemeClr val="bg1"/>
                </a:solidFill>
              </a:rPr>
              <a:t> in prejemnikom denarne socialne podpore pri vstopanju na trg dela. </a:t>
            </a:r>
          </a:p>
          <a:p>
            <a:pPr lvl="0" algn="just">
              <a:lnSpc>
                <a:spcPct val="90000"/>
              </a:lnSpc>
              <a:spcBef>
                <a:spcPts val="1000"/>
              </a:spcBef>
            </a:pPr>
            <a:endParaRPr lang="sl-SI" sz="2000" dirty="0">
              <a:solidFill>
                <a:schemeClr val="bg1"/>
              </a:solidFill>
            </a:endParaRPr>
          </a:p>
          <a:p>
            <a:pPr lvl="0" algn="just">
              <a:lnSpc>
                <a:spcPct val="90000"/>
              </a:lnSpc>
              <a:spcBef>
                <a:spcPts val="1000"/>
              </a:spcBef>
            </a:pPr>
            <a:r>
              <a:rPr lang="sl-SI" sz="2000" dirty="0">
                <a:solidFill>
                  <a:schemeClr val="bg1"/>
                </a:solidFill>
              </a:rPr>
              <a:t>Okrepil se bo svetovalni proces in sodelovanje dveh ključnih institucij ZRSZ in CSD v okviru podpore mladim, še posebej dolgotrajno </a:t>
            </a:r>
            <a:r>
              <a:rPr lang="sl-SI" sz="2000" dirty="0" err="1">
                <a:solidFill>
                  <a:schemeClr val="bg1"/>
                </a:solidFill>
              </a:rPr>
              <a:t>brezposlenim</a:t>
            </a:r>
            <a:r>
              <a:rPr lang="sl-SI" sz="2000" dirty="0">
                <a:solidFill>
                  <a:schemeClr val="bg1"/>
                </a:solidFill>
              </a:rPr>
              <a:t> in prejemnikom denarne socialne podpore pri vstopanju na trg dela.</a:t>
            </a:r>
          </a:p>
          <a:p>
            <a:pPr lvl="0" algn="just">
              <a:lnSpc>
                <a:spcPct val="90000"/>
              </a:lnSpc>
              <a:spcBef>
                <a:spcPts val="1000"/>
              </a:spcBef>
            </a:pPr>
            <a:endParaRPr lang="sl-SI" sz="1600" b="1" dirty="0">
              <a:solidFill>
                <a:schemeClr val="bg1"/>
              </a:solidFill>
            </a:endParaRPr>
          </a:p>
        </p:txBody>
      </p:sp>
    </p:spTree>
    <p:extLst>
      <p:ext uri="{BB962C8B-B14F-4D97-AF65-F5344CB8AC3E}">
        <p14:creationId xmlns:p14="http://schemas.microsoft.com/office/powerpoint/2010/main" val="392480989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lvl="1" indent="0">
              <a:buNone/>
            </a:pPr>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1011804" cy="603519"/>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Izvedba</a:t>
            </a:r>
          </a:p>
        </p:txBody>
      </p:sp>
      <p:graphicFrame>
        <p:nvGraphicFramePr>
          <p:cNvPr id="5" name="Grafikon 4"/>
          <p:cNvGraphicFramePr>
            <a:graphicFrameLocks/>
          </p:cNvGraphicFramePr>
          <p:nvPr>
            <p:extLst>
              <p:ext uri="{D42A27DB-BD31-4B8C-83A1-F6EECF244321}">
                <p14:modId xmlns:p14="http://schemas.microsoft.com/office/powerpoint/2010/main" val="4275029409"/>
              </p:ext>
            </p:extLst>
          </p:nvPr>
        </p:nvGraphicFramePr>
        <p:xfrm>
          <a:off x="2737184" y="1134550"/>
          <a:ext cx="6609144" cy="3269849"/>
        </p:xfrm>
        <a:graphic>
          <a:graphicData uri="http://schemas.openxmlformats.org/drawingml/2006/chart">
            <c:chart xmlns:c="http://schemas.openxmlformats.org/drawingml/2006/chart" xmlns:r="http://schemas.openxmlformats.org/officeDocument/2006/relationships" r:id="rId2"/>
          </a:graphicData>
        </a:graphic>
      </p:graphicFrame>
      <p:sp>
        <p:nvSpPr>
          <p:cNvPr id="2" name="Pravokotnik 1"/>
          <p:cNvSpPr/>
          <p:nvPr/>
        </p:nvSpPr>
        <p:spPr>
          <a:xfrm>
            <a:off x="622412" y="1029403"/>
            <a:ext cx="10094976" cy="2378087"/>
          </a:xfrm>
          <a:prstGeom prst="rect">
            <a:avLst/>
          </a:prstGeom>
        </p:spPr>
        <p:txBody>
          <a:bodyPr wrap="square">
            <a:spAutoFit/>
          </a:bodyPr>
          <a:lstStyle/>
          <a:p>
            <a:pPr marL="285750" lvl="0" indent="-285750" algn="just">
              <a:lnSpc>
                <a:spcPct val="90000"/>
              </a:lnSpc>
              <a:spcBef>
                <a:spcPts val="1000"/>
              </a:spcBef>
              <a:buFont typeface="Arial" panose="020B0604020202020204" pitchFamily="34" charset="0"/>
              <a:buChar char="•"/>
            </a:pPr>
            <a:r>
              <a:rPr lang="sl-SI" sz="1600" dirty="0">
                <a:solidFill>
                  <a:schemeClr val="bg1"/>
                </a:solidFill>
              </a:rPr>
              <a:t>Sredstva </a:t>
            </a:r>
            <a:r>
              <a:rPr lang="sl-SI" sz="1600" dirty="0" err="1">
                <a:solidFill>
                  <a:schemeClr val="bg1"/>
                </a:solidFill>
              </a:rPr>
              <a:t>React</a:t>
            </a:r>
            <a:r>
              <a:rPr lang="sl-SI" sz="1600" dirty="0">
                <a:solidFill>
                  <a:schemeClr val="bg1"/>
                </a:solidFill>
              </a:rPr>
              <a:t>-EU so načrtovana v okviru OP 14-20 na dveh ločenih prednostnih osi. Zahteva EK: 1 os  = 1 sklad (PO 15- </a:t>
            </a:r>
            <a:r>
              <a:rPr lang="sl-SI" sz="1600" dirty="0" err="1">
                <a:solidFill>
                  <a:schemeClr val="bg1"/>
                </a:solidFill>
              </a:rPr>
              <a:t>React</a:t>
            </a:r>
            <a:r>
              <a:rPr lang="sl-SI" sz="1600" dirty="0">
                <a:solidFill>
                  <a:schemeClr val="bg1"/>
                </a:solidFill>
              </a:rPr>
              <a:t>-EU ESRR in PO 16 – </a:t>
            </a:r>
            <a:r>
              <a:rPr lang="sl-SI" sz="1600" dirty="0" err="1">
                <a:solidFill>
                  <a:schemeClr val="bg1"/>
                </a:solidFill>
              </a:rPr>
              <a:t>React</a:t>
            </a:r>
            <a:r>
              <a:rPr lang="sl-SI" sz="1600" dirty="0">
                <a:solidFill>
                  <a:schemeClr val="bg1"/>
                </a:solidFill>
              </a:rPr>
              <a:t>-EU ESS) </a:t>
            </a:r>
          </a:p>
          <a:p>
            <a:pPr marL="285750" lvl="0" indent="-285750" algn="just">
              <a:lnSpc>
                <a:spcPct val="90000"/>
              </a:lnSpc>
              <a:spcBef>
                <a:spcPts val="1000"/>
              </a:spcBef>
              <a:buFont typeface="Arial" panose="020B0604020202020204" pitchFamily="34" charset="0"/>
              <a:buChar char="•"/>
            </a:pPr>
            <a:r>
              <a:rPr lang="sl-SI" sz="1600" dirty="0">
                <a:solidFill>
                  <a:schemeClr val="bg1"/>
                </a:solidFill>
              </a:rPr>
              <a:t>Vsi postopki potrjevanja in izvedbe tečejo na enak način, kot to velja za OP 14-20.</a:t>
            </a:r>
          </a:p>
          <a:p>
            <a:pPr marL="285750" lvl="0" indent="-285750" algn="just">
              <a:lnSpc>
                <a:spcPct val="90000"/>
              </a:lnSpc>
              <a:spcBef>
                <a:spcPts val="1000"/>
              </a:spcBef>
              <a:buFont typeface="Arial" panose="020B0604020202020204" pitchFamily="34" charset="0"/>
              <a:buChar char="•"/>
            </a:pPr>
            <a:r>
              <a:rPr lang="sl-SI" sz="1600" dirty="0">
                <a:solidFill>
                  <a:schemeClr val="bg1"/>
                </a:solidFill>
              </a:rPr>
              <a:t>S to spremembo OP 14-20, verzija 6 se potrdi prva tranša. Drugo tranšo bo EK določila na podlagi statističnih podatkov v drugi polovici leta 2021. </a:t>
            </a:r>
          </a:p>
          <a:p>
            <a:pPr marL="285750" lvl="0" indent="-285750" algn="just">
              <a:lnSpc>
                <a:spcPct val="90000"/>
              </a:lnSpc>
              <a:spcBef>
                <a:spcPts val="1000"/>
              </a:spcBef>
              <a:buFont typeface="Arial" panose="020B0604020202020204" pitchFamily="34" charset="0"/>
              <a:buChar char="•"/>
            </a:pPr>
            <a:r>
              <a:rPr lang="sl-SI" sz="1600" dirty="0">
                <a:solidFill>
                  <a:schemeClr val="bg1"/>
                </a:solidFill>
              </a:rPr>
              <a:t>Gradivo za sredstva </a:t>
            </a:r>
            <a:r>
              <a:rPr lang="sl-SI" sz="1600" dirty="0" err="1">
                <a:solidFill>
                  <a:schemeClr val="bg1"/>
                </a:solidFill>
              </a:rPr>
              <a:t>React</a:t>
            </a:r>
            <a:r>
              <a:rPr lang="sl-SI" sz="1600" dirty="0">
                <a:solidFill>
                  <a:schemeClr val="bg1"/>
                </a:solidFill>
              </a:rPr>
              <a:t> </a:t>
            </a:r>
            <a:r>
              <a:rPr lang="sl-SI" sz="1600" dirty="0" err="1">
                <a:solidFill>
                  <a:schemeClr val="bg1"/>
                </a:solidFill>
              </a:rPr>
              <a:t>Eu</a:t>
            </a:r>
            <a:r>
              <a:rPr lang="sl-SI" sz="1600" dirty="0">
                <a:solidFill>
                  <a:schemeClr val="bg1"/>
                </a:solidFill>
              </a:rPr>
              <a:t> in pripravljeni ukrepi so pripravljeni za celotno predvidena sredstva </a:t>
            </a:r>
            <a:r>
              <a:rPr lang="sl-SI" sz="1600" dirty="0" err="1">
                <a:solidFill>
                  <a:schemeClr val="bg1"/>
                </a:solidFill>
              </a:rPr>
              <a:t>React</a:t>
            </a:r>
            <a:r>
              <a:rPr lang="sl-SI" sz="1600" dirty="0">
                <a:solidFill>
                  <a:schemeClr val="bg1"/>
                </a:solidFill>
              </a:rPr>
              <a:t>-EU; druga tranša pa se bo s strani EK potrdila z novo Spremembo OP 14-20 – verzija 7, predvidoma konec leta 2021.</a:t>
            </a:r>
          </a:p>
          <a:p>
            <a:pPr marL="285750" lvl="0" indent="-285750" algn="just">
              <a:lnSpc>
                <a:spcPct val="90000"/>
              </a:lnSpc>
              <a:spcBef>
                <a:spcPts val="1000"/>
              </a:spcBef>
              <a:buFont typeface="Arial" panose="020B0604020202020204" pitchFamily="34" charset="0"/>
              <a:buChar char="•"/>
            </a:pPr>
            <a:r>
              <a:rPr lang="sl-SI" sz="1600" dirty="0">
                <a:solidFill>
                  <a:schemeClr val="bg1"/>
                </a:solidFill>
              </a:rPr>
              <a:t>Projekti se že izvajajo (skladno s sklepom VRS z decembra 2020):</a:t>
            </a:r>
          </a:p>
        </p:txBody>
      </p:sp>
      <p:graphicFrame>
        <p:nvGraphicFramePr>
          <p:cNvPr id="7" name="Tabela 6"/>
          <p:cNvGraphicFramePr>
            <a:graphicFrameLocks noGrp="1"/>
          </p:cNvGraphicFramePr>
          <p:nvPr>
            <p:extLst>
              <p:ext uri="{D42A27DB-BD31-4B8C-83A1-F6EECF244321}">
                <p14:modId xmlns:p14="http://schemas.microsoft.com/office/powerpoint/2010/main" val="2577463314"/>
              </p:ext>
            </p:extLst>
          </p:nvPr>
        </p:nvGraphicFramePr>
        <p:xfrm>
          <a:off x="959061" y="3407491"/>
          <a:ext cx="9169081" cy="3256780"/>
        </p:xfrm>
        <a:graphic>
          <a:graphicData uri="http://schemas.openxmlformats.org/drawingml/2006/table">
            <a:tbl>
              <a:tblPr/>
              <a:tblGrid>
                <a:gridCol w="1208776">
                  <a:extLst>
                    <a:ext uri="{9D8B030D-6E8A-4147-A177-3AD203B41FA5}">
                      <a16:colId xmlns:a16="http://schemas.microsoft.com/office/drawing/2014/main" val="1384108303"/>
                    </a:ext>
                  </a:extLst>
                </a:gridCol>
                <a:gridCol w="1500898">
                  <a:extLst>
                    <a:ext uri="{9D8B030D-6E8A-4147-A177-3AD203B41FA5}">
                      <a16:colId xmlns:a16="http://schemas.microsoft.com/office/drawing/2014/main" val="4056174178"/>
                    </a:ext>
                  </a:extLst>
                </a:gridCol>
                <a:gridCol w="795778">
                  <a:extLst>
                    <a:ext uri="{9D8B030D-6E8A-4147-A177-3AD203B41FA5}">
                      <a16:colId xmlns:a16="http://schemas.microsoft.com/office/drawing/2014/main" val="2351450242"/>
                    </a:ext>
                  </a:extLst>
                </a:gridCol>
                <a:gridCol w="805852">
                  <a:extLst>
                    <a:ext uri="{9D8B030D-6E8A-4147-A177-3AD203B41FA5}">
                      <a16:colId xmlns:a16="http://schemas.microsoft.com/office/drawing/2014/main" val="2367055757"/>
                    </a:ext>
                  </a:extLst>
                </a:gridCol>
                <a:gridCol w="1238997">
                  <a:extLst>
                    <a:ext uri="{9D8B030D-6E8A-4147-A177-3AD203B41FA5}">
                      <a16:colId xmlns:a16="http://schemas.microsoft.com/office/drawing/2014/main" val="4264495529"/>
                    </a:ext>
                  </a:extLst>
                </a:gridCol>
                <a:gridCol w="1138266">
                  <a:extLst>
                    <a:ext uri="{9D8B030D-6E8A-4147-A177-3AD203B41FA5}">
                      <a16:colId xmlns:a16="http://schemas.microsoft.com/office/drawing/2014/main" val="2346598140"/>
                    </a:ext>
                  </a:extLst>
                </a:gridCol>
                <a:gridCol w="1261662">
                  <a:extLst>
                    <a:ext uri="{9D8B030D-6E8A-4147-A177-3AD203B41FA5}">
                      <a16:colId xmlns:a16="http://schemas.microsoft.com/office/drawing/2014/main" val="2092739006"/>
                    </a:ext>
                  </a:extLst>
                </a:gridCol>
                <a:gridCol w="473439">
                  <a:extLst>
                    <a:ext uri="{9D8B030D-6E8A-4147-A177-3AD203B41FA5}">
                      <a16:colId xmlns:a16="http://schemas.microsoft.com/office/drawing/2014/main" val="3615614767"/>
                    </a:ext>
                  </a:extLst>
                </a:gridCol>
                <a:gridCol w="745413">
                  <a:extLst>
                    <a:ext uri="{9D8B030D-6E8A-4147-A177-3AD203B41FA5}">
                      <a16:colId xmlns:a16="http://schemas.microsoft.com/office/drawing/2014/main" val="355397556"/>
                    </a:ext>
                  </a:extLst>
                </a:gridCol>
              </a:tblGrid>
              <a:tr h="288080">
                <a:tc>
                  <a:txBody>
                    <a:bodyPr/>
                    <a:lstStyle/>
                    <a:p>
                      <a:pPr algn="l" fontAlgn="b"/>
                      <a:r>
                        <a:rPr lang="sl-SI" sz="900" b="1" i="0" u="none" strike="noStrike" dirty="0">
                          <a:solidFill>
                            <a:srgbClr val="000000"/>
                          </a:solidFill>
                          <a:effectLst/>
                          <a:latin typeface="Calibri" panose="020F0502020204030204" pitchFamily="34" charset="0"/>
                        </a:rPr>
                        <a:t>Številka vloge</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b"/>
                      <a:r>
                        <a:rPr lang="sl-SI" sz="900" b="1" i="0" u="none" strike="noStrike">
                          <a:solidFill>
                            <a:srgbClr val="000000"/>
                          </a:solidFill>
                          <a:effectLst/>
                          <a:latin typeface="Calibri" panose="020F0502020204030204" pitchFamily="34" charset="0"/>
                        </a:rPr>
                        <a:t>Kratek naziv</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b"/>
                      <a:r>
                        <a:rPr lang="sl-SI" sz="900" b="1" i="0" u="none" strike="noStrike">
                          <a:solidFill>
                            <a:srgbClr val="000000"/>
                          </a:solidFill>
                          <a:effectLst/>
                          <a:latin typeface="Calibri" panose="020F0502020204030204" pitchFamily="34" charset="0"/>
                        </a:rPr>
                        <a:t>Status</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b"/>
                      <a:r>
                        <a:rPr lang="sl-SI" sz="900" b="1" i="0" u="none" strike="noStrike">
                          <a:solidFill>
                            <a:srgbClr val="000000"/>
                          </a:solidFill>
                          <a:effectLst/>
                          <a:latin typeface="Calibri" panose="020F0502020204030204" pitchFamily="34" charset="0"/>
                        </a:rPr>
                        <a:t>Znesek EU</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b"/>
                      <a:r>
                        <a:rPr lang="sl-SI" sz="900" b="1" i="0" u="none" strike="noStrike">
                          <a:solidFill>
                            <a:srgbClr val="000000"/>
                          </a:solidFill>
                          <a:effectLst/>
                          <a:latin typeface="Calibri" panose="020F0502020204030204" pitchFamily="34" charset="0"/>
                        </a:rPr>
                        <a:t>Prednostna os</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b"/>
                      <a:r>
                        <a:rPr lang="sl-SI" sz="900" b="1" i="0" u="none" strike="noStrike">
                          <a:solidFill>
                            <a:srgbClr val="000000"/>
                          </a:solidFill>
                          <a:effectLst/>
                          <a:latin typeface="Calibri" panose="020F0502020204030204" pitchFamily="34" charset="0"/>
                        </a:rPr>
                        <a:t>Sklad in regija</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b"/>
                      <a:r>
                        <a:rPr lang="sl-SI" sz="900" b="1" i="0" u="none" strike="noStrike">
                          <a:solidFill>
                            <a:srgbClr val="000000"/>
                          </a:solidFill>
                          <a:effectLst/>
                          <a:latin typeface="Calibri" panose="020F0502020204030204" pitchFamily="34" charset="0"/>
                        </a:rPr>
                        <a:t>Predviden datum upravičenih stroškov</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b"/>
                      <a:r>
                        <a:rPr lang="sl-SI" sz="900" b="1" i="0" u="none" strike="noStrike">
                          <a:solidFill>
                            <a:srgbClr val="000000"/>
                          </a:solidFill>
                          <a:effectLst/>
                          <a:latin typeface="Calibri" panose="020F0502020204030204" pitchFamily="34" charset="0"/>
                        </a:rPr>
                        <a:t>Vrsta vloge</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b"/>
                      <a:r>
                        <a:rPr lang="sl-SI" sz="900" b="1" i="0" u="none" strike="noStrike">
                          <a:solidFill>
                            <a:srgbClr val="000000"/>
                          </a:solidFill>
                          <a:effectLst/>
                          <a:latin typeface="Calibri" panose="020F0502020204030204" pitchFamily="34" charset="0"/>
                        </a:rPr>
                        <a:t>Posredniški organ</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extLst>
                  <a:ext uri="{0D108BD9-81ED-4DB2-BD59-A6C34878D82A}">
                    <a16:rowId xmlns:a16="http://schemas.microsoft.com/office/drawing/2014/main" val="3262538797"/>
                  </a:ext>
                </a:extLst>
              </a:tr>
              <a:tr h="288080">
                <a:tc>
                  <a:txBody>
                    <a:bodyPr/>
                    <a:lstStyle/>
                    <a:p>
                      <a:pPr algn="l" fontAlgn="b"/>
                      <a:r>
                        <a:rPr lang="sl-SI" sz="900" b="0" i="0" u="none" strike="noStrike" dirty="0">
                          <a:solidFill>
                            <a:srgbClr val="000000"/>
                          </a:solidFill>
                          <a:effectLst/>
                          <a:latin typeface="Calibri" panose="020F0502020204030204" pitchFamily="34" charset="0"/>
                        </a:rPr>
                        <a:t>OP20.15.01.008/1</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Covid19 - investicije v zavode</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V pripravi/v dopolnitvi</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r" fontAlgn="b"/>
                      <a:r>
                        <a:rPr lang="sl-SI" sz="900" b="0" i="0" u="none" strike="noStrike">
                          <a:solidFill>
                            <a:srgbClr val="000000"/>
                          </a:solidFill>
                          <a:effectLst/>
                          <a:latin typeface="Calibri" panose="020F0502020204030204" pitchFamily="34" charset="0"/>
                        </a:rPr>
                        <a:t>93.000.762,00</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OP20.15 - React-EU- ESRR</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ESRR (Vzhod, Zahod)</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01.02.2020 - 30.06.2023</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Javni razpis</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MDDSZ</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2072770838"/>
                  </a:ext>
                </a:extLst>
              </a:tr>
              <a:tr h="391912">
                <a:tc>
                  <a:txBody>
                    <a:bodyPr/>
                    <a:lstStyle/>
                    <a:p>
                      <a:pPr algn="l" fontAlgn="b"/>
                      <a:r>
                        <a:rPr lang="sl-SI" sz="900" b="0" i="0" u="none" strike="noStrike" dirty="0">
                          <a:solidFill>
                            <a:srgbClr val="000000"/>
                          </a:solidFill>
                          <a:effectLst/>
                          <a:latin typeface="Calibri" panose="020F0502020204030204" pitchFamily="34" charset="0"/>
                        </a:rPr>
                        <a:t>OP20.15.01.007/1</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JP VAROVANJE</a:t>
                      </a:r>
                      <a:r>
                        <a:rPr lang="sl-SI" sz="900" b="0" i="0" u="none" strike="noStrike" baseline="0" dirty="0">
                          <a:solidFill>
                            <a:srgbClr val="000000"/>
                          </a:solidFill>
                          <a:effectLst/>
                          <a:latin typeface="Calibri" panose="020F0502020204030204" pitchFamily="34" charset="0"/>
                        </a:rPr>
                        <a:t> INOVACIJSKEGA POTENCIALA</a:t>
                      </a:r>
                      <a:endParaRPr lang="sl-SI" sz="900" b="0" i="0" u="none" strike="noStrike" dirty="0">
                        <a:solidFill>
                          <a:srgbClr val="000000"/>
                        </a:solidFill>
                        <a:effectLst/>
                        <a:latin typeface="Calibri" panose="020F0502020204030204" pitchFamily="34" charset="0"/>
                      </a:endParaRP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V pripravi/v dopolnitvi</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r" fontAlgn="b"/>
                      <a:r>
                        <a:rPr lang="sl-SI" sz="900" b="0" i="0" u="none" strike="noStrike" dirty="0">
                          <a:solidFill>
                            <a:srgbClr val="000000"/>
                          </a:solidFill>
                          <a:effectLst/>
                          <a:latin typeface="Calibri" panose="020F0502020204030204" pitchFamily="34" charset="0"/>
                        </a:rPr>
                        <a:t>7.000.000,00</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OP20.15 - React-EU- ESRR</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ESRR (Vzhod, Zahod)</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01.01.2021 - 31.12.2023</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NPO</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MGRT</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883741320"/>
                  </a:ext>
                </a:extLst>
              </a:tr>
              <a:tr h="288080">
                <a:tc>
                  <a:txBody>
                    <a:bodyPr/>
                    <a:lstStyle/>
                    <a:p>
                      <a:pPr algn="l" fontAlgn="b"/>
                      <a:r>
                        <a:rPr lang="sl-SI" sz="900" b="0" i="0" u="none" strike="noStrike">
                          <a:solidFill>
                            <a:srgbClr val="000000"/>
                          </a:solidFill>
                          <a:effectLst/>
                          <a:latin typeface="Calibri" panose="020F0502020204030204" pitchFamily="34" charset="0"/>
                        </a:rPr>
                        <a:t>OP20.15.01.006/1</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COVID19 - Energetska sanacija stavbe UKC Hospital</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V pripravi/v dopolnitvi</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r" fontAlgn="b"/>
                      <a:r>
                        <a:rPr lang="sl-SI" sz="900" b="0" i="0" u="none" strike="noStrike" dirty="0">
                          <a:solidFill>
                            <a:srgbClr val="000000"/>
                          </a:solidFill>
                          <a:effectLst/>
                          <a:latin typeface="Calibri" panose="020F0502020204030204" pitchFamily="34" charset="0"/>
                        </a:rPr>
                        <a:t>49.760.035,31</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OP20.15 - </a:t>
                      </a:r>
                      <a:r>
                        <a:rPr lang="sl-SI" sz="900" b="0" i="0" u="none" strike="noStrike" dirty="0" err="1">
                          <a:solidFill>
                            <a:srgbClr val="000000"/>
                          </a:solidFill>
                          <a:effectLst/>
                          <a:latin typeface="Calibri" panose="020F0502020204030204" pitchFamily="34" charset="0"/>
                        </a:rPr>
                        <a:t>React</a:t>
                      </a:r>
                      <a:r>
                        <a:rPr lang="sl-SI" sz="900" b="0" i="0" u="none" strike="noStrike" dirty="0">
                          <a:solidFill>
                            <a:srgbClr val="000000"/>
                          </a:solidFill>
                          <a:effectLst/>
                          <a:latin typeface="Calibri" panose="020F0502020204030204" pitchFamily="34" charset="0"/>
                        </a:rPr>
                        <a:t>-EU- ESRR</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ESRR (Zahod)</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01.10.2020 - 31.10.2023</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NPO</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MINISTRSTVO ZA ZDRAVJE</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978262497"/>
                  </a:ext>
                </a:extLst>
              </a:tr>
              <a:tr h="568194">
                <a:tc>
                  <a:txBody>
                    <a:bodyPr/>
                    <a:lstStyle/>
                    <a:p>
                      <a:pPr algn="l" fontAlgn="b"/>
                      <a:r>
                        <a:rPr lang="sl-SI" sz="900" b="0" i="0" u="none" strike="noStrike">
                          <a:solidFill>
                            <a:srgbClr val="000000"/>
                          </a:solidFill>
                          <a:effectLst/>
                          <a:latin typeface="Calibri" panose="020F0502020204030204" pitchFamily="34" charset="0"/>
                        </a:rPr>
                        <a:t>OP20.15.01.005/2</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COVID19 - INFORMACIJSKA PODPORA NAROČANJU (NA CEPLJENJE) NA PRIMARNI RAVNI</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B050"/>
                          </a:solidFill>
                          <a:effectLst/>
                          <a:latin typeface="Calibri" panose="020F0502020204030204" pitchFamily="34" charset="0"/>
                        </a:rPr>
                        <a:t>Potrjena</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r" fontAlgn="b"/>
                      <a:r>
                        <a:rPr lang="sl-SI" sz="900" b="0" i="0" u="none" strike="noStrike" dirty="0">
                          <a:solidFill>
                            <a:srgbClr val="000000"/>
                          </a:solidFill>
                          <a:effectLst/>
                          <a:latin typeface="Calibri" panose="020F0502020204030204" pitchFamily="34" charset="0"/>
                        </a:rPr>
                        <a:t>1.500.000,00</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OP20.15 - </a:t>
                      </a:r>
                      <a:r>
                        <a:rPr lang="sl-SI" sz="900" b="0" i="0" u="none" strike="noStrike" dirty="0" err="1">
                          <a:solidFill>
                            <a:srgbClr val="000000"/>
                          </a:solidFill>
                          <a:effectLst/>
                          <a:latin typeface="Calibri" panose="020F0502020204030204" pitchFamily="34" charset="0"/>
                        </a:rPr>
                        <a:t>React</a:t>
                      </a:r>
                      <a:r>
                        <a:rPr lang="sl-SI" sz="900" b="0" i="0" u="none" strike="noStrike" dirty="0">
                          <a:solidFill>
                            <a:srgbClr val="000000"/>
                          </a:solidFill>
                          <a:effectLst/>
                          <a:latin typeface="Calibri" panose="020F0502020204030204" pitchFamily="34" charset="0"/>
                        </a:rPr>
                        <a:t>-EU- ESRR</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ESRR (Vzhod, Zahod)</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01.01.2021 - 31.08.2023</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NPO</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MINISTRSTVO ZA ZDRAVJE</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3602704131"/>
                  </a:ext>
                </a:extLst>
              </a:tr>
              <a:tr h="428137">
                <a:tc>
                  <a:txBody>
                    <a:bodyPr/>
                    <a:lstStyle/>
                    <a:p>
                      <a:pPr algn="l" fontAlgn="b"/>
                      <a:r>
                        <a:rPr lang="sl-SI" sz="900" b="0" i="0" u="none" strike="noStrike">
                          <a:solidFill>
                            <a:srgbClr val="000000"/>
                          </a:solidFill>
                          <a:effectLst/>
                          <a:latin typeface="Calibri" panose="020F0502020204030204" pitchFamily="34" charset="0"/>
                        </a:rPr>
                        <a:t>OP20.15.01.004/1</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en-US" sz="900" b="0" i="0" u="none" strike="noStrike" dirty="0">
                          <a:solidFill>
                            <a:srgbClr val="000000"/>
                          </a:solidFill>
                          <a:effectLst/>
                          <a:latin typeface="Calibri" panose="020F0502020204030204" pitchFamily="34" charset="0"/>
                        </a:rPr>
                        <a:t>COVID19 - JR P4D (2021, 2022, 2023)</a:t>
                      </a:r>
                      <a:r>
                        <a:rPr lang="sl-SI" sz="900" b="0" i="0" u="none" strike="noStrike" dirty="0">
                          <a:solidFill>
                            <a:srgbClr val="000000"/>
                          </a:solidFill>
                          <a:effectLst/>
                          <a:latin typeface="Calibri" panose="020F0502020204030204" pitchFamily="34" charset="0"/>
                        </a:rPr>
                        <a:t> –</a:t>
                      </a:r>
                      <a:r>
                        <a:rPr lang="sl-SI" sz="900" b="0" i="0" u="none" strike="noStrike" baseline="0" dirty="0">
                          <a:solidFill>
                            <a:srgbClr val="000000"/>
                          </a:solidFill>
                          <a:effectLst/>
                          <a:latin typeface="Calibri" panose="020F0502020204030204" pitchFamily="34" charset="0"/>
                        </a:rPr>
                        <a:t> digitalizacija podjetij</a:t>
                      </a:r>
                      <a:endParaRPr lang="en-US" sz="900" b="0" i="0" u="none" strike="noStrike" dirty="0">
                        <a:solidFill>
                          <a:srgbClr val="000000"/>
                        </a:solidFill>
                        <a:effectLst/>
                        <a:latin typeface="Calibri" panose="020F0502020204030204" pitchFamily="34" charset="0"/>
                      </a:endParaRP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V pripravi/v dopolnitvi</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r" fontAlgn="b"/>
                      <a:r>
                        <a:rPr lang="sl-SI" sz="900" b="0" i="0" u="none" strike="noStrike" dirty="0">
                          <a:solidFill>
                            <a:srgbClr val="000000"/>
                          </a:solidFill>
                          <a:effectLst/>
                          <a:latin typeface="Calibri" panose="020F0502020204030204" pitchFamily="34" charset="0"/>
                        </a:rPr>
                        <a:t>30.000.000,00</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OP20.15 - React-EU- ESRR</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ESRR (Vzhod, Zahod)</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01.10.2020 - 30.09.2023</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Javni razpis</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MGRT</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20220303"/>
                  </a:ext>
                </a:extLst>
              </a:tr>
              <a:tr h="288080">
                <a:tc>
                  <a:txBody>
                    <a:bodyPr/>
                    <a:lstStyle/>
                    <a:p>
                      <a:pPr algn="l" fontAlgn="b"/>
                      <a:r>
                        <a:rPr lang="sl-SI" sz="900" b="0" i="0" u="none" strike="noStrike">
                          <a:solidFill>
                            <a:srgbClr val="000000"/>
                          </a:solidFill>
                          <a:effectLst/>
                          <a:latin typeface="Calibri" panose="020F0502020204030204" pitchFamily="34" charset="0"/>
                        </a:rPr>
                        <a:t>OP20.15.01.003/1</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EU React - Vavčerji za MSP</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FFC000"/>
                          </a:solidFill>
                          <a:effectLst/>
                          <a:latin typeface="Calibri" panose="020F0502020204030204" pitchFamily="34" charset="0"/>
                        </a:rPr>
                        <a:t>V pregledu OU</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r" fontAlgn="b"/>
                      <a:r>
                        <a:rPr lang="sl-SI" sz="900" b="0" i="0" u="none" strike="noStrike">
                          <a:solidFill>
                            <a:srgbClr val="000000"/>
                          </a:solidFill>
                          <a:effectLst/>
                          <a:latin typeface="Calibri" panose="020F0502020204030204" pitchFamily="34" charset="0"/>
                        </a:rPr>
                        <a:t>13.000.000,00</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OP20.15 - </a:t>
                      </a:r>
                      <a:r>
                        <a:rPr lang="sl-SI" sz="900" b="0" i="0" u="none" strike="noStrike" dirty="0" err="1">
                          <a:solidFill>
                            <a:srgbClr val="000000"/>
                          </a:solidFill>
                          <a:effectLst/>
                          <a:latin typeface="Calibri" panose="020F0502020204030204" pitchFamily="34" charset="0"/>
                        </a:rPr>
                        <a:t>React</a:t>
                      </a:r>
                      <a:r>
                        <a:rPr lang="sl-SI" sz="900" b="0" i="0" u="none" strike="noStrike" dirty="0">
                          <a:solidFill>
                            <a:srgbClr val="000000"/>
                          </a:solidFill>
                          <a:effectLst/>
                          <a:latin typeface="Calibri" panose="020F0502020204030204" pitchFamily="34" charset="0"/>
                        </a:rPr>
                        <a:t>-EU- ESRR</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ESRR (Vzhod, Zahod)</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01.02.2020 - 31.12.2023</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NPO</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MGRT</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3213427223"/>
                  </a:ext>
                </a:extLst>
              </a:tr>
              <a:tr h="428137">
                <a:tc>
                  <a:txBody>
                    <a:bodyPr/>
                    <a:lstStyle/>
                    <a:p>
                      <a:pPr algn="l" fontAlgn="b"/>
                      <a:r>
                        <a:rPr lang="sl-SI" sz="900" b="0" i="0" u="none" strike="noStrike">
                          <a:solidFill>
                            <a:srgbClr val="000000"/>
                          </a:solidFill>
                          <a:effectLst/>
                          <a:latin typeface="Calibri" panose="020F0502020204030204" pitchFamily="34" charset="0"/>
                        </a:rPr>
                        <a:t>OP20.15.01.002/1</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COVID19 - Preselitev Oddelka za pljučne bolezni na lokacijo UKC Maribor</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B050"/>
                          </a:solidFill>
                          <a:effectLst/>
                          <a:latin typeface="Calibri" panose="020F0502020204030204" pitchFamily="34" charset="0"/>
                        </a:rPr>
                        <a:t>Potrjena</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r" fontAlgn="b"/>
                      <a:r>
                        <a:rPr lang="sl-SI" sz="900" b="0" i="0" u="none" strike="noStrike">
                          <a:solidFill>
                            <a:srgbClr val="000000"/>
                          </a:solidFill>
                          <a:effectLst/>
                          <a:latin typeface="Calibri" panose="020F0502020204030204" pitchFamily="34" charset="0"/>
                        </a:rPr>
                        <a:t>3.600.000,00</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OP20.15 - </a:t>
                      </a:r>
                      <a:r>
                        <a:rPr lang="sl-SI" sz="900" b="0" i="0" u="none" strike="noStrike" dirty="0" err="1">
                          <a:solidFill>
                            <a:srgbClr val="000000"/>
                          </a:solidFill>
                          <a:effectLst/>
                          <a:latin typeface="Calibri" panose="020F0502020204030204" pitchFamily="34" charset="0"/>
                        </a:rPr>
                        <a:t>React</a:t>
                      </a:r>
                      <a:r>
                        <a:rPr lang="sl-SI" sz="900" b="0" i="0" u="none" strike="noStrike" dirty="0">
                          <a:solidFill>
                            <a:srgbClr val="000000"/>
                          </a:solidFill>
                          <a:effectLst/>
                          <a:latin typeface="Calibri" panose="020F0502020204030204" pitchFamily="34" charset="0"/>
                        </a:rPr>
                        <a:t>-EU- ESRR</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ESRR (Vzhod)</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01.08.2020 - 31.01.2022</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NPO</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MINISTRSTVO ZA ZDRAVJE</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230969750"/>
                  </a:ext>
                </a:extLst>
              </a:tr>
              <a:tr h="288080">
                <a:tc>
                  <a:txBody>
                    <a:bodyPr/>
                    <a:lstStyle/>
                    <a:p>
                      <a:pPr algn="l" fontAlgn="b"/>
                      <a:r>
                        <a:rPr lang="sl-SI" sz="900" b="0" i="0" u="none" strike="noStrike">
                          <a:solidFill>
                            <a:srgbClr val="000000"/>
                          </a:solidFill>
                          <a:effectLst/>
                          <a:latin typeface="Calibri" panose="020F0502020204030204" pitchFamily="34" charset="0"/>
                        </a:rPr>
                        <a:t>OP20.15.01.001/1</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COVID19 - Negovalna bolnišnica Ljubljana</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B050"/>
                          </a:solidFill>
                          <a:effectLst/>
                          <a:latin typeface="Calibri" panose="020F0502020204030204" pitchFamily="34" charset="0"/>
                        </a:rPr>
                        <a:t>Potrjena</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r" fontAlgn="b"/>
                      <a:r>
                        <a:rPr lang="sl-SI" sz="900" b="0" i="0" u="none" strike="noStrike">
                          <a:solidFill>
                            <a:srgbClr val="000000"/>
                          </a:solidFill>
                          <a:effectLst/>
                          <a:latin typeface="Calibri" panose="020F0502020204030204" pitchFamily="34" charset="0"/>
                        </a:rPr>
                        <a:t>4.500.000,00</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a:solidFill>
                            <a:srgbClr val="000000"/>
                          </a:solidFill>
                          <a:effectLst/>
                          <a:latin typeface="Calibri" panose="020F0502020204030204" pitchFamily="34" charset="0"/>
                        </a:rPr>
                        <a:t>OP20.15 - React-EU- ESRR</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ESRR (Zahod)</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03.01.2021 - 31.10.2023</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NPO</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tc>
                  <a:txBody>
                    <a:bodyPr/>
                    <a:lstStyle/>
                    <a:p>
                      <a:pPr algn="l" fontAlgn="b"/>
                      <a:r>
                        <a:rPr lang="sl-SI" sz="900" b="0" i="0" u="none" strike="noStrike" dirty="0">
                          <a:solidFill>
                            <a:srgbClr val="000000"/>
                          </a:solidFill>
                          <a:effectLst/>
                          <a:latin typeface="Calibri" panose="020F0502020204030204" pitchFamily="34" charset="0"/>
                        </a:rPr>
                        <a:t>MINISTRSTVO ZA ZDRAVJE</a:t>
                      </a:r>
                    </a:p>
                  </a:txBody>
                  <a:tcPr marL="8667" marR="8667" marT="8667"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2021400453"/>
                  </a:ext>
                </a:extLst>
              </a:tr>
            </a:tbl>
          </a:graphicData>
        </a:graphic>
      </p:graphicFrame>
    </p:spTree>
    <p:extLst>
      <p:ext uri="{BB962C8B-B14F-4D97-AF65-F5344CB8AC3E}">
        <p14:creationId xmlns:p14="http://schemas.microsoft.com/office/powerpoint/2010/main" val="216324665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slov 1"/>
          <p:cNvSpPr>
            <a:spLocks noGrp="1"/>
          </p:cNvSpPr>
          <p:nvPr>
            <p:ph type="title"/>
          </p:nvPr>
        </p:nvSpPr>
        <p:spPr>
          <a:xfrm>
            <a:off x="783956" y="233389"/>
            <a:ext cx="10515600" cy="603519"/>
          </a:xfrm>
        </p:spPr>
        <p:txBody>
          <a:bodyPr>
            <a:normAutofit fontScale="90000"/>
          </a:bodyPr>
          <a:lstStyle/>
          <a:p>
            <a:pPr lvl="1" algn="ctr" rtl="0">
              <a:lnSpc>
                <a:spcPct val="90000"/>
              </a:lnSpc>
              <a:spcBef>
                <a:spcPct val="0"/>
              </a:spcBef>
            </a:pPr>
            <a:r>
              <a:rPr lang="sl-SI" sz="4000" b="1" dirty="0">
                <a:solidFill>
                  <a:schemeClr val="bg1"/>
                </a:solidFill>
                <a:latin typeface="Arial" panose="020B0604020202020204" pitchFamily="34" charset="0"/>
                <a:cs typeface="Arial" panose="020B0604020202020204" pitchFamily="34" charset="0"/>
              </a:rPr>
              <a:t>Izhodišča</a:t>
            </a:r>
            <a:br>
              <a:rPr lang="sl-SI" sz="3200" b="1" dirty="0">
                <a:solidFill>
                  <a:schemeClr val="accent5">
                    <a:lumMod val="75000"/>
                  </a:schemeClr>
                </a:solidFill>
              </a:rPr>
            </a:br>
            <a:endParaRPr lang="sl-SI" dirty="0"/>
          </a:p>
        </p:txBody>
      </p:sp>
      <p:sp>
        <p:nvSpPr>
          <p:cNvPr id="3" name="Označba mesta vsebine 2"/>
          <p:cNvSpPr>
            <a:spLocks noGrp="1"/>
          </p:cNvSpPr>
          <p:nvPr>
            <p:ph idx="1"/>
          </p:nvPr>
        </p:nvSpPr>
        <p:spPr>
          <a:xfrm>
            <a:off x="783956" y="1267686"/>
            <a:ext cx="10515600" cy="4351338"/>
          </a:xfrm>
        </p:spPr>
        <p:txBody>
          <a:bodyPr/>
          <a:lstStyle/>
          <a:p>
            <a:pPr marL="1028700" lvl="1" indent="-342900" algn="just"/>
            <a:r>
              <a:rPr lang="sl-SI" sz="2000" dirty="0" err="1">
                <a:solidFill>
                  <a:schemeClr val="bg1"/>
                </a:solidFill>
              </a:rPr>
              <a:t>React</a:t>
            </a:r>
            <a:r>
              <a:rPr lang="sl-SI" sz="2000" dirty="0">
                <a:solidFill>
                  <a:schemeClr val="bg1"/>
                </a:solidFill>
              </a:rPr>
              <a:t>-EU predstavlja most, s katerim se nadaljujejo in razširjajo ukrepi za odziv na krizo ter odpravo posledic krize</a:t>
            </a:r>
          </a:p>
          <a:p>
            <a:pPr marL="1028700" lvl="1" indent="-342900" algn="just"/>
            <a:endParaRPr lang="sl-SI" sz="2000" dirty="0">
              <a:solidFill>
                <a:schemeClr val="bg1"/>
              </a:solidFill>
            </a:endParaRPr>
          </a:p>
          <a:p>
            <a:pPr marL="1028700" lvl="1" indent="-342900" algn="just"/>
            <a:r>
              <a:rPr lang="sl-SI" sz="2000" dirty="0">
                <a:solidFill>
                  <a:schemeClr val="bg1"/>
                </a:solidFill>
              </a:rPr>
              <a:t>Pomoč za spodbujanje odprave posledic krize v okviru pandemije COVID-19 in njenih socialnih posledic ter za pripravo zelenega, digitalnega in odpornega okrevanja družbe in gospodarstva</a:t>
            </a:r>
          </a:p>
          <a:p>
            <a:pPr marL="1028700" lvl="1" indent="-342900" algn="just"/>
            <a:endParaRPr lang="sl-SI" sz="2000" dirty="0">
              <a:solidFill>
                <a:schemeClr val="bg1"/>
              </a:solidFill>
            </a:endParaRPr>
          </a:p>
          <a:p>
            <a:pPr marL="1028700" lvl="1" indent="-342900" algn="just"/>
            <a:r>
              <a:rPr lang="sl-SI" sz="2000" dirty="0">
                <a:solidFill>
                  <a:schemeClr val="bg1"/>
                </a:solidFill>
              </a:rPr>
              <a:t>Na ravni EU je namenjeno za </a:t>
            </a:r>
            <a:r>
              <a:rPr lang="sl-SI" sz="2000" dirty="0" err="1">
                <a:solidFill>
                  <a:schemeClr val="bg1"/>
                </a:solidFill>
              </a:rPr>
              <a:t>React</a:t>
            </a:r>
            <a:r>
              <a:rPr lang="sl-SI" sz="2000" dirty="0">
                <a:solidFill>
                  <a:schemeClr val="bg1"/>
                </a:solidFill>
              </a:rPr>
              <a:t>-EU 47,5 milijard evrov dodanih sredstev. Sredstva bodo na voljo v dveh tranšah. Prva (78%) že določena po DČ – v prvi tranši za SLO 262.178.030 EUR.</a:t>
            </a:r>
          </a:p>
          <a:p>
            <a:pPr lvl="1" indent="0" algn="just">
              <a:buNone/>
            </a:pPr>
            <a:r>
              <a:rPr lang="sl-SI" sz="2000" dirty="0">
                <a:solidFill>
                  <a:schemeClr val="bg1"/>
                </a:solidFill>
              </a:rPr>
              <a:t> </a:t>
            </a:r>
          </a:p>
          <a:p>
            <a:pPr marL="1028700" lvl="1" indent="-342900" algn="just"/>
            <a:r>
              <a:rPr lang="sl-SI" sz="2000" dirty="0">
                <a:solidFill>
                  <a:schemeClr val="bg1"/>
                </a:solidFill>
              </a:rPr>
              <a:t>Druga tranša bo določena na podlagi statističnih podatkov (ki bodo pokazale globino krize po DČ) konec leta 2021.</a:t>
            </a:r>
          </a:p>
          <a:p>
            <a:pPr marL="1028700" lvl="1" indent="-342900"/>
            <a:endParaRPr lang="sl-SI" dirty="0"/>
          </a:p>
          <a:p>
            <a:endParaRPr lang="sl-SI" dirty="0"/>
          </a:p>
        </p:txBody>
      </p:sp>
    </p:spTree>
    <p:extLst>
      <p:ext uri="{BB962C8B-B14F-4D97-AF65-F5344CB8AC3E}">
        <p14:creationId xmlns:p14="http://schemas.microsoft.com/office/powerpoint/2010/main" val="271634163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slov 1"/>
          <p:cNvSpPr>
            <a:spLocks noGrp="1"/>
          </p:cNvSpPr>
          <p:nvPr>
            <p:ph type="title"/>
          </p:nvPr>
        </p:nvSpPr>
        <p:spPr>
          <a:xfrm>
            <a:off x="-294467" y="233389"/>
            <a:ext cx="12212664" cy="1572164"/>
          </a:xfrm>
        </p:spPr>
        <p:txBody>
          <a:bodyPr>
            <a:noAutofit/>
          </a:bodyPr>
          <a:lstStyle/>
          <a:p>
            <a:pPr marL="0" lvl="1" indent="0" algn="ctr">
              <a:spcBef>
                <a:spcPts val="1000"/>
              </a:spcBef>
              <a:buNone/>
            </a:pPr>
            <a:r>
              <a:rPr lang="sl-SI" sz="3000" b="1" dirty="0">
                <a:solidFill>
                  <a:schemeClr val="bg1"/>
                </a:solidFill>
                <a:latin typeface="Arial" panose="020B0604020202020204" pitchFamily="34" charset="0"/>
                <a:cs typeface="Arial" panose="020B0604020202020204" pitchFamily="34" charset="0"/>
              </a:rPr>
              <a:t>Seznanitev s stanjem</a:t>
            </a:r>
            <a:br>
              <a:rPr lang="sl-SI" sz="3000" b="1" dirty="0">
                <a:solidFill>
                  <a:schemeClr val="bg1"/>
                </a:solidFill>
                <a:latin typeface="Arial" panose="020B0604020202020204" pitchFamily="34" charset="0"/>
                <a:cs typeface="Arial" panose="020B0604020202020204" pitchFamily="34" charset="0"/>
              </a:rPr>
            </a:br>
            <a:r>
              <a:rPr lang="sl-SI" sz="3000" b="1" dirty="0">
                <a:solidFill>
                  <a:schemeClr val="bg1"/>
                </a:solidFill>
                <a:latin typeface="Arial" panose="020B0604020202020204" pitchFamily="34" charset="0"/>
                <a:cs typeface="Arial" panose="020B0604020202020204" pitchFamily="34" charset="0"/>
              </a:rPr>
              <a:t>usklajevanja spremembe </a:t>
            </a:r>
            <a:r>
              <a:rPr lang="sl-SI" sz="3000" b="1" dirty="0" err="1">
                <a:solidFill>
                  <a:schemeClr val="bg1"/>
                </a:solidFill>
                <a:latin typeface="Arial" panose="020B0604020202020204" pitchFamily="34" charset="0"/>
                <a:cs typeface="Arial" panose="020B0604020202020204" pitchFamily="34" charset="0"/>
              </a:rPr>
              <a:t>React</a:t>
            </a:r>
            <a:r>
              <a:rPr lang="sl-SI" sz="3000" b="1" dirty="0">
                <a:solidFill>
                  <a:schemeClr val="bg1"/>
                </a:solidFill>
                <a:latin typeface="Arial" panose="020B0604020202020204" pitchFamily="34" charset="0"/>
                <a:cs typeface="Arial" panose="020B0604020202020204" pitchFamily="34" charset="0"/>
              </a:rPr>
              <a:t>-EU </a:t>
            </a:r>
            <a:br>
              <a:rPr lang="sl-SI" sz="3600" b="1" dirty="0">
                <a:solidFill>
                  <a:schemeClr val="bg1"/>
                </a:solidFill>
                <a:latin typeface="Arial" panose="020B0604020202020204" pitchFamily="34" charset="0"/>
                <a:cs typeface="Arial" panose="020B0604020202020204" pitchFamily="34" charset="0"/>
              </a:rPr>
            </a:br>
            <a:br>
              <a:rPr lang="sl-SI" sz="3600" b="1" dirty="0">
                <a:solidFill>
                  <a:schemeClr val="bg1"/>
                </a:solidFill>
                <a:latin typeface="Arial" panose="020B0604020202020204" pitchFamily="34" charset="0"/>
                <a:cs typeface="Arial" panose="020B0604020202020204" pitchFamily="34" charset="0"/>
              </a:rPr>
            </a:br>
            <a:endParaRPr lang="sl-SI" sz="3600" dirty="0">
              <a:solidFill>
                <a:schemeClr val="bg1"/>
              </a:solidFill>
              <a:latin typeface="Arial" panose="020B0604020202020204" pitchFamily="34" charset="0"/>
              <a:cs typeface="Arial" panose="020B0604020202020204" pitchFamily="34" charset="0"/>
            </a:endParaRPr>
          </a:p>
        </p:txBody>
      </p:sp>
      <p:sp>
        <p:nvSpPr>
          <p:cNvPr id="3" name="Označba mesta vsebine 2"/>
          <p:cNvSpPr>
            <a:spLocks noGrp="1"/>
          </p:cNvSpPr>
          <p:nvPr>
            <p:ph idx="1"/>
          </p:nvPr>
        </p:nvSpPr>
        <p:spPr>
          <a:xfrm>
            <a:off x="738236" y="1679166"/>
            <a:ext cx="10515600" cy="4351338"/>
          </a:xfrm>
        </p:spPr>
        <p:txBody>
          <a:bodyPr/>
          <a:lstStyle/>
          <a:p>
            <a:pPr lvl="1" indent="0" algn="just">
              <a:buNone/>
            </a:pPr>
            <a:r>
              <a:rPr lang="sl-SI" sz="2000" dirty="0">
                <a:solidFill>
                  <a:schemeClr val="bg1"/>
                </a:solidFill>
              </a:rPr>
              <a:t>27. 11. 2020:</a:t>
            </a:r>
          </a:p>
          <a:p>
            <a:pPr lvl="1" indent="0" algn="just">
              <a:buNone/>
            </a:pPr>
            <a:endParaRPr lang="sl-SI" sz="2000" dirty="0">
              <a:solidFill>
                <a:schemeClr val="bg1"/>
              </a:solidFill>
            </a:endParaRPr>
          </a:p>
          <a:p>
            <a:pPr lvl="1" indent="0" algn="just">
              <a:buNone/>
            </a:pPr>
            <a:r>
              <a:rPr lang="sl-SI" sz="2000" dirty="0">
                <a:solidFill>
                  <a:schemeClr val="bg1"/>
                </a:solidFill>
              </a:rPr>
              <a:t>Odbor za spremljanje potrdi predlog spremembe Operativnega programa za izvajanje evropske kohezijske politike v obdobju 2014–2020 in vključitev ukrepov pobude REACT-EU. Odbor za spremljanje pooblašča Službo Vlade Republike Slovenije za razvoj in evropsko kohezijsko politiko, da spremembe, po tistem, ko bodo izpolnjeni formalni pogoji, dokončno uskladi z Evropsko komisijo, jih vnese v informacijski sistem Evropske komisije – SFC in jih pošlje v potrditev. </a:t>
            </a:r>
          </a:p>
          <a:p>
            <a:pPr marL="1028700" lvl="1" indent="-342900"/>
            <a:endParaRPr lang="sl-SI" sz="2000" dirty="0"/>
          </a:p>
          <a:p>
            <a:pPr marL="1028700" lvl="1" indent="-342900"/>
            <a:endParaRPr lang="sl-SI" dirty="0"/>
          </a:p>
          <a:p>
            <a:endParaRPr lang="sl-SI" dirty="0"/>
          </a:p>
        </p:txBody>
      </p:sp>
    </p:spTree>
    <p:extLst>
      <p:ext uri="{BB962C8B-B14F-4D97-AF65-F5344CB8AC3E}">
        <p14:creationId xmlns:p14="http://schemas.microsoft.com/office/powerpoint/2010/main" val="239255477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fontScale="92500" lnSpcReduction="20000"/>
          </a:bodyPr>
          <a:lstStyle/>
          <a:p>
            <a:pPr marL="342900" indent="-342900" algn="just"/>
            <a:r>
              <a:rPr lang="sl-SI" sz="2200" b="1" u="sng" dirty="0">
                <a:solidFill>
                  <a:schemeClr val="bg1"/>
                </a:solidFill>
              </a:rPr>
              <a:t>23. decembra 2020:</a:t>
            </a:r>
          </a:p>
          <a:p>
            <a:pPr marL="0" indent="0" algn="just">
              <a:buNone/>
            </a:pPr>
            <a:r>
              <a:rPr lang="sl-SI" sz="2200" dirty="0">
                <a:solidFill>
                  <a:schemeClr val="bg1"/>
                </a:solidFill>
              </a:rPr>
              <a:t>Sprejeta UREDBA (EU) 2020/2221 EVROPSKEGA PARLAMENTA IN SVETA z dne o spremembi Uredbe (EU) št. 1303/2013</a:t>
            </a:r>
          </a:p>
          <a:p>
            <a:pPr marL="0" indent="0" algn="just">
              <a:buNone/>
            </a:pPr>
            <a:r>
              <a:rPr lang="sl-SI" sz="2200" dirty="0">
                <a:solidFill>
                  <a:schemeClr val="bg1"/>
                </a:solidFill>
              </a:rPr>
              <a:t>	in</a:t>
            </a:r>
          </a:p>
          <a:p>
            <a:pPr marL="0" indent="0" algn="just">
              <a:buNone/>
            </a:pPr>
            <a:r>
              <a:rPr lang="sl-SI" sz="2200" dirty="0">
                <a:solidFill>
                  <a:schemeClr val="bg1"/>
                </a:solidFill>
              </a:rPr>
              <a:t>Sklep Vlade Republike Slovenije številka 30000-8/2020/17 z dne 23. 12. 2020: Vsebine pobude REACT-EU iz predloga spremembe operativnega programa se lahko že pred njegovo potrditvijo s strani Evropske komisije skladno izvajajo pod </a:t>
            </a:r>
            <a:r>
              <a:rPr lang="sl-SI" sz="2200" dirty="0" err="1">
                <a:solidFill>
                  <a:schemeClr val="bg1"/>
                </a:solidFill>
              </a:rPr>
              <a:t>odložnim</a:t>
            </a:r>
            <a:r>
              <a:rPr lang="sl-SI" sz="2200" dirty="0">
                <a:solidFill>
                  <a:schemeClr val="bg1"/>
                </a:solidFill>
              </a:rPr>
              <a:t> pogojem. Sklep Vlade RS potreben zaradi kratkega roka izvedbe (obdobje upravičenih stroškov in izdatkov: 1.2.2020 – 31.12.2023)</a:t>
            </a:r>
          </a:p>
          <a:p>
            <a:pPr marL="342900" indent="-342900" algn="just">
              <a:lnSpc>
                <a:spcPct val="100000"/>
              </a:lnSpc>
            </a:pPr>
            <a:r>
              <a:rPr lang="sl-SI" sz="2200" b="1" u="sng" dirty="0">
                <a:solidFill>
                  <a:schemeClr val="bg1"/>
                </a:solidFill>
              </a:rPr>
              <a:t>15. marca 2021:</a:t>
            </a:r>
          </a:p>
          <a:p>
            <a:pPr marL="0" indent="0" algn="just">
              <a:buNone/>
            </a:pPr>
            <a:r>
              <a:rPr lang="sl-SI" sz="2200" dirty="0">
                <a:solidFill>
                  <a:schemeClr val="bg1"/>
                </a:solidFill>
              </a:rPr>
              <a:t>Informacijski sistem EK SFC omogoča vnos vsebin s področja </a:t>
            </a:r>
            <a:r>
              <a:rPr lang="sl-SI" sz="2200" dirty="0" err="1">
                <a:solidFill>
                  <a:schemeClr val="bg1"/>
                </a:solidFill>
              </a:rPr>
              <a:t>React</a:t>
            </a:r>
            <a:r>
              <a:rPr lang="sl-SI" sz="2200" dirty="0">
                <a:solidFill>
                  <a:schemeClr val="bg1"/>
                </a:solidFill>
              </a:rPr>
              <a:t>-EU</a:t>
            </a:r>
          </a:p>
          <a:p>
            <a:pPr marL="342900" indent="-342900" algn="just">
              <a:lnSpc>
                <a:spcPct val="100000"/>
              </a:lnSpc>
            </a:pPr>
            <a:r>
              <a:rPr lang="sl-SI" sz="2200" b="1" u="sng" dirty="0">
                <a:solidFill>
                  <a:schemeClr val="bg1"/>
                </a:solidFill>
              </a:rPr>
              <a:t>Maj 2021:</a:t>
            </a:r>
          </a:p>
          <a:p>
            <a:pPr marL="0" indent="0" algn="just">
              <a:buNone/>
            </a:pPr>
            <a:r>
              <a:rPr lang="sl-SI" sz="2200" dirty="0">
                <a:solidFill>
                  <a:schemeClr val="bg1"/>
                </a:solidFill>
              </a:rPr>
              <a:t>Neformalni postopek DG REGIO z vsemi deležniki na EK – </a:t>
            </a:r>
            <a:r>
              <a:rPr lang="sl-SI" sz="2200" dirty="0" err="1">
                <a:solidFill>
                  <a:schemeClr val="bg1"/>
                </a:solidFill>
              </a:rPr>
              <a:t>Interservice</a:t>
            </a:r>
            <a:r>
              <a:rPr lang="sl-SI" sz="2200" dirty="0">
                <a:solidFill>
                  <a:schemeClr val="bg1"/>
                </a:solidFill>
              </a:rPr>
              <a:t> </a:t>
            </a:r>
            <a:r>
              <a:rPr lang="sl-SI" sz="2200" dirty="0" err="1">
                <a:solidFill>
                  <a:schemeClr val="bg1"/>
                </a:solidFill>
              </a:rPr>
              <a:t>Consutation</a:t>
            </a:r>
            <a:endParaRPr lang="sl-SI" sz="2200" dirty="0">
              <a:solidFill>
                <a:schemeClr val="bg1"/>
              </a:solidFill>
            </a:endParaRPr>
          </a:p>
          <a:p>
            <a:pPr marL="342900" indent="-342900" algn="just">
              <a:lnSpc>
                <a:spcPct val="100000"/>
              </a:lnSpc>
            </a:pPr>
            <a:r>
              <a:rPr lang="sl-SI" sz="2200" b="1" u="sng" dirty="0">
                <a:solidFill>
                  <a:schemeClr val="bg1"/>
                </a:solidFill>
              </a:rPr>
              <a:t>junij 2021</a:t>
            </a:r>
          </a:p>
          <a:p>
            <a:pPr marL="0" indent="0" algn="just">
              <a:buNone/>
            </a:pPr>
            <a:r>
              <a:rPr lang="sl-SI" sz="2200" dirty="0">
                <a:solidFill>
                  <a:schemeClr val="bg1"/>
                </a:solidFill>
              </a:rPr>
              <a:t>Formalna predložitev spremembe OP preko informacijskega sistem SFC. </a:t>
            </a:r>
          </a:p>
          <a:p>
            <a:pPr marL="1028700" lvl="1" indent="-342900"/>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0515600" cy="603519"/>
          </a:xfrm>
          <a:prstGeom prst="rect">
            <a:avLst/>
          </a:prstGeom>
        </p:spPr>
        <p:txBody>
          <a:bodyPr vert="horz" lIns="91440" tIns="45720" rIns="91440" bIns="45720" rtlCol="0" anchor="ctr">
            <a:normAutofit fontScale="82500" lnSpcReduction="200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rtl="0">
              <a:lnSpc>
                <a:spcPct val="90000"/>
              </a:lnSpc>
              <a:spcBef>
                <a:spcPct val="0"/>
              </a:spcBef>
            </a:pPr>
            <a:r>
              <a:rPr lang="sl-SI" sz="4000" b="1" kern="0" dirty="0">
                <a:solidFill>
                  <a:schemeClr val="bg1"/>
                </a:solidFill>
                <a:latin typeface="Arial" panose="020B0604020202020204" pitchFamily="34" charset="0"/>
                <a:cs typeface="Arial" panose="020B0604020202020204" pitchFamily="34" charset="0"/>
              </a:rPr>
              <a:t>Ključni mejniki</a:t>
            </a:r>
            <a:br>
              <a:rPr lang="sl-SI" sz="3200" b="1" kern="0" dirty="0">
                <a:solidFill>
                  <a:schemeClr val="accent5">
                    <a:lumMod val="75000"/>
                  </a:schemeClr>
                </a:solidFill>
              </a:rPr>
            </a:br>
            <a:endParaRPr lang="sl-SI" kern="0" dirty="0">
              <a:solidFill>
                <a:sysClr val="windowText" lastClr="000000"/>
              </a:solidFill>
            </a:endParaRPr>
          </a:p>
        </p:txBody>
      </p:sp>
    </p:spTree>
    <p:extLst>
      <p:ext uri="{BB962C8B-B14F-4D97-AF65-F5344CB8AC3E}">
        <p14:creationId xmlns:p14="http://schemas.microsoft.com/office/powerpoint/2010/main" val="248013233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fontScale="85000" lnSpcReduction="20000"/>
          </a:bodyPr>
          <a:lstStyle/>
          <a:p>
            <a:pPr marL="0" indent="0" algn="just">
              <a:buNone/>
            </a:pPr>
            <a:r>
              <a:rPr lang="sl-SI" sz="2000" dirty="0">
                <a:solidFill>
                  <a:schemeClr val="bg1"/>
                </a:solidFill>
              </a:rPr>
              <a:t>Spremembe glede na potrjeno verzijo na Odboru za spremljanje 27.11.2020:</a:t>
            </a:r>
          </a:p>
          <a:p>
            <a:pPr marL="342900" indent="-342900" algn="just"/>
            <a:r>
              <a:rPr lang="sl-SI" sz="2000" b="1" dirty="0">
                <a:solidFill>
                  <a:schemeClr val="bg1"/>
                </a:solidFill>
              </a:rPr>
              <a:t>dodano: </a:t>
            </a:r>
          </a:p>
          <a:p>
            <a:pPr marL="0" indent="0" algn="just">
              <a:buNone/>
            </a:pPr>
            <a:r>
              <a:rPr lang="sl-SI" sz="2000" dirty="0">
                <a:solidFill>
                  <a:schemeClr val="bg1"/>
                </a:solidFill>
              </a:rPr>
              <a:t>na digitalizaciji dodano za JPP - ukrepi, ki pripomorejo k omejevanju stikov v javnem potniškem prometu ter racionalno in pregledno izvajanje JPP – poudarek na digitalizaciji</a:t>
            </a:r>
          </a:p>
          <a:p>
            <a:pPr marL="342900" indent="-342900" algn="just"/>
            <a:r>
              <a:rPr lang="sl-SI" sz="2000" b="1" dirty="0">
                <a:solidFill>
                  <a:schemeClr val="bg1"/>
                </a:solidFill>
              </a:rPr>
              <a:t>turizem: </a:t>
            </a:r>
          </a:p>
          <a:p>
            <a:pPr marL="0" indent="0" algn="just">
              <a:buNone/>
            </a:pPr>
            <a:r>
              <a:rPr lang="sl-SI" sz="2000" dirty="0">
                <a:solidFill>
                  <a:schemeClr val="bg1"/>
                </a:solidFill>
              </a:rPr>
              <a:t>Sredstva na področju turizma se usmeri skladno s cilji Strategije trajnostne rasti slovenskega turizma in v skladu s Slovensko strategijo pametne specializacije. Poudarek tudi na digitalizaciji vsebin in akterjev na področju turizma.</a:t>
            </a:r>
          </a:p>
          <a:p>
            <a:pPr marL="342900" indent="-342900" algn="just"/>
            <a:r>
              <a:rPr lang="sl-SI" sz="2000" b="1" dirty="0">
                <a:solidFill>
                  <a:schemeClr val="bg1"/>
                </a:solidFill>
              </a:rPr>
              <a:t>načrtovane investicije v DSO in posebne socialnovarstvene zavode </a:t>
            </a:r>
          </a:p>
          <a:p>
            <a:pPr marL="0" indent="0" algn="just">
              <a:buNone/>
            </a:pPr>
            <a:r>
              <a:rPr lang="sl-SI" sz="2000" dirty="0">
                <a:solidFill>
                  <a:schemeClr val="bg1"/>
                </a:solidFill>
              </a:rPr>
              <a:t>Na zahtevo EK se bolj določno zapiše, da z investicijami v DSO ne bo šlo za investicije v dodatne postelje, temveč za izboljšanje bivanjskih pogojev, ureditev con, prehodov ipd.</a:t>
            </a:r>
          </a:p>
          <a:p>
            <a:pPr marL="342900" indent="-342900" algn="just"/>
            <a:r>
              <a:rPr lang="sl-SI" sz="2000" b="1" dirty="0">
                <a:solidFill>
                  <a:schemeClr val="bg1"/>
                </a:solidFill>
              </a:rPr>
              <a:t>kazalniki</a:t>
            </a:r>
          </a:p>
          <a:p>
            <a:pPr marL="0" indent="0" algn="just">
              <a:buNone/>
            </a:pPr>
            <a:r>
              <a:rPr lang="sl-SI" sz="2000" dirty="0">
                <a:solidFill>
                  <a:schemeClr val="bg1"/>
                </a:solidFill>
              </a:rPr>
              <a:t>Za razliko od gradiva 27.11.2020 so se v novelirano gradivo osvežili in nekje tudi dodatno vključili kazalniki, tako na oseh REACT kot tudi na osi, kjer so že potrjevali COVID ukrepe</a:t>
            </a:r>
          </a:p>
          <a:p>
            <a:pPr marL="342900" indent="-342900" algn="just"/>
            <a:r>
              <a:rPr lang="sl-SI" sz="2000" dirty="0">
                <a:solidFill>
                  <a:schemeClr val="bg1"/>
                </a:solidFill>
              </a:rPr>
              <a:t>Sprememba sklada financiranja</a:t>
            </a:r>
          </a:p>
          <a:p>
            <a:pPr marL="0" indent="0" algn="just">
              <a:buNone/>
            </a:pPr>
            <a:r>
              <a:rPr lang="sl-SI" sz="2000" dirty="0">
                <a:solidFill>
                  <a:schemeClr val="bg1"/>
                </a:solidFill>
              </a:rPr>
              <a:t>Po dogovoru z EK smo jasneje razmejili kateri ukrepi so bolj ESS in kateri ESRR.</a:t>
            </a:r>
          </a:p>
          <a:p>
            <a:pPr marL="1028700" lvl="1" indent="-342900"/>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0515600" cy="603519"/>
          </a:xfrm>
          <a:prstGeom prst="rect">
            <a:avLst/>
          </a:prstGeom>
        </p:spPr>
        <p:txBody>
          <a:bodyPr vert="horz" lIns="91440" tIns="45720" rIns="91440" bIns="45720" rtlCol="0" anchor="ctr">
            <a:normAutofit fontScale="45000" lnSpcReduction="200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5700" b="1" kern="0" dirty="0">
                <a:solidFill>
                  <a:schemeClr val="bg1"/>
                </a:solidFill>
                <a:latin typeface="Arial" panose="020B0604020202020204" pitchFamily="34" charset="0"/>
                <a:cs typeface="Arial" panose="020B0604020202020204" pitchFamily="34" charset="0"/>
              </a:rPr>
              <a:t>Usklajevanje z EK 1/2</a:t>
            </a:r>
          </a:p>
          <a:p>
            <a:pPr marL="0" lvl="1" algn="ctr" rtl="0">
              <a:lnSpc>
                <a:spcPct val="90000"/>
              </a:lnSpc>
              <a:spcBef>
                <a:spcPct val="0"/>
              </a:spcBef>
            </a:pPr>
            <a:br>
              <a:rPr lang="sl-SI" sz="3200" b="1" kern="0" dirty="0">
                <a:solidFill>
                  <a:schemeClr val="accent5">
                    <a:lumMod val="75000"/>
                  </a:schemeClr>
                </a:solidFill>
              </a:rPr>
            </a:br>
            <a:endParaRPr lang="sl-SI" kern="0" dirty="0">
              <a:solidFill>
                <a:sysClr val="windowText" lastClr="000000"/>
              </a:solidFill>
            </a:endParaRPr>
          </a:p>
        </p:txBody>
      </p:sp>
    </p:spTree>
    <p:extLst>
      <p:ext uri="{BB962C8B-B14F-4D97-AF65-F5344CB8AC3E}">
        <p14:creationId xmlns:p14="http://schemas.microsoft.com/office/powerpoint/2010/main" val="30431004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marL="0" indent="0">
              <a:buNone/>
            </a:pPr>
            <a:r>
              <a:rPr lang="sl-SI" sz="2000" dirty="0">
                <a:solidFill>
                  <a:schemeClr val="bg1"/>
                </a:solidFill>
              </a:rPr>
              <a:t>Spremembe glede na potrjeno verzijo na Odboru za spremljanje 27.11.2020:</a:t>
            </a:r>
          </a:p>
          <a:p>
            <a:pPr marL="0" indent="0">
              <a:buNone/>
            </a:pPr>
            <a:endParaRPr lang="sl-SI" sz="2000" dirty="0">
              <a:solidFill>
                <a:schemeClr val="bg1"/>
              </a:solidFill>
            </a:endParaRPr>
          </a:p>
          <a:p>
            <a:pPr marL="342900" indent="-342900"/>
            <a:r>
              <a:rPr lang="sl-SI" sz="2000" b="1" dirty="0">
                <a:solidFill>
                  <a:schemeClr val="bg1"/>
                </a:solidFill>
              </a:rPr>
              <a:t>Stopnja sofinanciranja na PO 15 – sredstva ESRR: </a:t>
            </a:r>
          </a:p>
          <a:p>
            <a:pPr marL="0" indent="0" algn="just">
              <a:buNone/>
            </a:pPr>
            <a:endParaRPr lang="sl-SI" sz="2000" dirty="0">
              <a:solidFill>
                <a:schemeClr val="bg1"/>
              </a:solidFill>
            </a:endParaRPr>
          </a:p>
          <a:p>
            <a:pPr marL="0" indent="0" algn="just">
              <a:buNone/>
            </a:pPr>
            <a:r>
              <a:rPr lang="sl-SI" sz="2000" dirty="0">
                <a:solidFill>
                  <a:schemeClr val="bg1"/>
                </a:solidFill>
              </a:rPr>
              <a:t>Na zahtevo EK se zaradi velikega obsega vlaganj v energetske sanacije bolnišnic % sofinanciranja na prednostni osi iz maksimalno mogočega po Uredbi EU (100%) zniža na 85%</a:t>
            </a:r>
          </a:p>
          <a:p>
            <a:pPr marL="0" indent="0" algn="just">
              <a:buNone/>
            </a:pPr>
            <a:r>
              <a:rPr lang="sl-SI" sz="2000" dirty="0">
                <a:solidFill>
                  <a:schemeClr val="bg1"/>
                </a:solidFill>
              </a:rPr>
              <a:t>EK zagovarja princip: 1 os, 1 sklad, enoten % sofinanciranja. Glede na to, da je v </a:t>
            </a:r>
            <a:r>
              <a:rPr lang="sl-SI" sz="2000" dirty="0" err="1">
                <a:solidFill>
                  <a:schemeClr val="bg1"/>
                </a:solidFill>
              </a:rPr>
              <a:t>React</a:t>
            </a:r>
            <a:r>
              <a:rPr lang="sl-SI" sz="2000" dirty="0">
                <a:solidFill>
                  <a:schemeClr val="bg1"/>
                </a:solidFill>
              </a:rPr>
              <a:t>-EU vključenih skupaj za 68 mio EUR EU dela investicij v energetsko sanacijo bolnišnic in da morajo biti energetske sanacije financirane po bistveno nižji intenzivnosti, se je glede na celoto dosegel kompromis z 85%.</a:t>
            </a:r>
          </a:p>
          <a:p>
            <a:pPr marL="1028700" lvl="1" indent="-342900"/>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0515600" cy="603519"/>
          </a:xfrm>
          <a:prstGeom prst="rect">
            <a:avLst/>
          </a:prstGeom>
        </p:spPr>
        <p:txBody>
          <a:bodyPr vert="horz" lIns="91440" tIns="45720" rIns="91440" bIns="45720" rtlCol="0" anchor="ctr">
            <a:normAutofit fontScale="45000" lnSpcReduction="200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5700" b="1" kern="0" dirty="0">
                <a:solidFill>
                  <a:schemeClr val="bg1"/>
                </a:solidFill>
                <a:latin typeface="Arial" panose="020B0604020202020204" pitchFamily="34" charset="0"/>
                <a:cs typeface="Arial" panose="020B0604020202020204" pitchFamily="34" charset="0"/>
              </a:rPr>
              <a:t>Usklajevanje z EK 2/2</a:t>
            </a:r>
          </a:p>
          <a:p>
            <a:pPr marL="0" lvl="1" algn="ctr" rtl="0">
              <a:lnSpc>
                <a:spcPct val="90000"/>
              </a:lnSpc>
              <a:spcBef>
                <a:spcPct val="0"/>
              </a:spcBef>
            </a:pPr>
            <a:br>
              <a:rPr lang="sl-SI" sz="3200" b="1" kern="0" dirty="0">
                <a:solidFill>
                  <a:schemeClr val="accent5">
                    <a:lumMod val="75000"/>
                  </a:schemeClr>
                </a:solidFill>
              </a:rPr>
            </a:br>
            <a:endParaRPr lang="sl-SI" kern="0" dirty="0">
              <a:solidFill>
                <a:sysClr val="windowText" lastClr="000000"/>
              </a:solidFill>
            </a:endParaRPr>
          </a:p>
        </p:txBody>
      </p:sp>
    </p:spTree>
    <p:extLst>
      <p:ext uri="{BB962C8B-B14F-4D97-AF65-F5344CB8AC3E}">
        <p14:creationId xmlns:p14="http://schemas.microsoft.com/office/powerpoint/2010/main" val="116227845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lvl="1" indent="0">
              <a:buNone/>
            </a:pPr>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0515600" cy="603519"/>
          </a:xfrm>
          <a:prstGeom prst="rect">
            <a:avLst/>
          </a:prstGeom>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Robni pogoji in pregled usklajevanj z EK</a:t>
            </a:r>
          </a:p>
        </p:txBody>
      </p:sp>
      <p:graphicFrame>
        <p:nvGraphicFramePr>
          <p:cNvPr id="2" name="Tabela 1"/>
          <p:cNvGraphicFramePr>
            <a:graphicFrameLocks noGrp="1"/>
          </p:cNvGraphicFramePr>
          <p:nvPr>
            <p:extLst>
              <p:ext uri="{D42A27DB-BD31-4B8C-83A1-F6EECF244321}">
                <p14:modId xmlns:p14="http://schemas.microsoft.com/office/powerpoint/2010/main" val="2107521351"/>
              </p:ext>
            </p:extLst>
          </p:nvPr>
        </p:nvGraphicFramePr>
        <p:xfrm>
          <a:off x="2478024" y="1344168"/>
          <a:ext cx="6675120" cy="3833233"/>
        </p:xfrm>
        <a:graphic>
          <a:graphicData uri="http://schemas.openxmlformats.org/drawingml/2006/table">
            <a:tbl>
              <a:tblPr firstRow="1" bandRow="1">
                <a:tableStyleId>{5C22544A-7EE6-4342-B048-85BDC9FD1C3A}</a:tableStyleId>
              </a:tblPr>
              <a:tblGrid>
                <a:gridCol w="2225040">
                  <a:extLst>
                    <a:ext uri="{9D8B030D-6E8A-4147-A177-3AD203B41FA5}">
                      <a16:colId xmlns:a16="http://schemas.microsoft.com/office/drawing/2014/main" val="566386833"/>
                    </a:ext>
                  </a:extLst>
                </a:gridCol>
                <a:gridCol w="2225040">
                  <a:extLst>
                    <a:ext uri="{9D8B030D-6E8A-4147-A177-3AD203B41FA5}">
                      <a16:colId xmlns:a16="http://schemas.microsoft.com/office/drawing/2014/main" val="532743044"/>
                    </a:ext>
                  </a:extLst>
                </a:gridCol>
                <a:gridCol w="2225040">
                  <a:extLst>
                    <a:ext uri="{9D8B030D-6E8A-4147-A177-3AD203B41FA5}">
                      <a16:colId xmlns:a16="http://schemas.microsoft.com/office/drawing/2014/main" val="4140349265"/>
                    </a:ext>
                  </a:extLst>
                </a:gridCol>
              </a:tblGrid>
              <a:tr h="190509">
                <a:tc>
                  <a:txBody>
                    <a:bodyPr/>
                    <a:lstStyle/>
                    <a:p>
                      <a:pPr algn="l" rtl="0" fontAlgn="ctr"/>
                      <a:r>
                        <a:rPr lang="sl-SI" sz="1200" u="none" strike="noStrike" dirty="0">
                          <a:effectLst/>
                        </a:rPr>
                        <a:t>Zahteva/možnost</a:t>
                      </a:r>
                      <a:endParaRPr lang="sl-SI" sz="1200" b="1" i="0" u="none" strike="noStrike" dirty="0">
                        <a:solidFill>
                          <a:srgbClr val="FFFFFF"/>
                        </a:solidFill>
                        <a:effectLst/>
                        <a:latin typeface="Calibri" panose="020F0502020204030204" pitchFamily="34" charset="0"/>
                      </a:endParaRPr>
                    </a:p>
                  </a:txBody>
                  <a:tcPr marL="9525" marR="9525" marT="9525" marB="0" anchor="ctr"/>
                </a:tc>
                <a:tc>
                  <a:txBody>
                    <a:bodyPr/>
                    <a:lstStyle/>
                    <a:p>
                      <a:pPr algn="l" rtl="0" fontAlgn="ctr"/>
                      <a:r>
                        <a:rPr lang="sl-SI" sz="1200" u="none" strike="noStrike">
                          <a:effectLst/>
                        </a:rPr>
                        <a:t>V predlogu SI</a:t>
                      </a:r>
                      <a:endParaRPr lang="sl-SI" sz="1200" b="1" i="0" u="none" strike="noStrike">
                        <a:solidFill>
                          <a:srgbClr val="FFFFFF"/>
                        </a:solidFill>
                        <a:effectLst/>
                        <a:latin typeface="Calibri" panose="020F0502020204030204" pitchFamily="34" charset="0"/>
                      </a:endParaRPr>
                    </a:p>
                  </a:txBody>
                  <a:tcPr marL="9525" marR="9525" marT="9525" marB="0" anchor="ctr"/>
                </a:tc>
                <a:tc>
                  <a:txBody>
                    <a:bodyPr/>
                    <a:lstStyle/>
                    <a:p>
                      <a:pPr algn="l" rtl="0" fontAlgn="ctr"/>
                      <a:r>
                        <a:rPr lang="sl-SI" sz="1200" u="none" strike="noStrike" dirty="0">
                          <a:effectLst/>
                        </a:rPr>
                        <a:t>opomba</a:t>
                      </a:r>
                      <a:endParaRPr lang="sl-SI" sz="1200" b="1" i="0" u="none" strike="noStrike" dirty="0">
                        <a:solidFill>
                          <a:srgbClr val="FFFFFF"/>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1695275375"/>
                  </a:ext>
                </a:extLst>
              </a:tr>
              <a:tr h="1820413">
                <a:tc>
                  <a:txBody>
                    <a:bodyPr/>
                    <a:lstStyle/>
                    <a:p>
                      <a:pPr algn="l" rtl="0" fontAlgn="ctr"/>
                      <a:r>
                        <a:rPr lang="sl-SI" sz="1200" u="none" strike="noStrike" dirty="0">
                          <a:effectLst/>
                        </a:rPr>
                        <a:t>Prilagajanje na podnebne spremembe v okviru sredstev </a:t>
                      </a:r>
                      <a:r>
                        <a:rPr lang="sl-SI" sz="1200" u="none" strike="noStrike" dirty="0" err="1">
                          <a:effectLst/>
                        </a:rPr>
                        <a:t>React</a:t>
                      </a:r>
                      <a:r>
                        <a:rPr lang="sl-SI" sz="1200" u="none" strike="noStrike" dirty="0">
                          <a:effectLst/>
                        </a:rPr>
                        <a:t>-EU – min 25%</a:t>
                      </a:r>
                      <a:endParaRPr lang="sl-SI" sz="1200" b="0" i="0" u="none" strike="noStrike" dirty="0">
                        <a:solidFill>
                          <a:srgbClr val="000000"/>
                        </a:solidFill>
                        <a:effectLst/>
                        <a:latin typeface="Calibri" panose="020F0502020204030204" pitchFamily="34" charset="0"/>
                      </a:endParaRPr>
                    </a:p>
                  </a:txBody>
                  <a:tcPr marL="9525" marR="9525" marT="9525" marB="0" anchor="ctr"/>
                </a:tc>
                <a:tc>
                  <a:txBody>
                    <a:bodyPr/>
                    <a:lstStyle/>
                    <a:p>
                      <a:pPr algn="l" rtl="0" fontAlgn="ctr"/>
                      <a:r>
                        <a:rPr lang="sl-SI" sz="1200" u="none" strike="noStrike" dirty="0">
                          <a:effectLst/>
                        </a:rPr>
                        <a:t>25,20%</a:t>
                      </a:r>
                      <a:endParaRPr lang="sl-SI" sz="1200" b="0" i="0" u="none" strike="noStrike" dirty="0">
                        <a:solidFill>
                          <a:srgbClr val="000000"/>
                        </a:solidFill>
                        <a:effectLst/>
                        <a:latin typeface="Calibri" panose="020F0502020204030204" pitchFamily="34" charset="0"/>
                      </a:endParaRPr>
                    </a:p>
                  </a:txBody>
                  <a:tcPr marL="9525" marR="9525" marT="9525" marB="0" anchor="ctr"/>
                </a:tc>
                <a:tc>
                  <a:txBody>
                    <a:bodyPr/>
                    <a:lstStyle/>
                    <a:p>
                      <a:pPr algn="l" rtl="0" fontAlgn="ctr"/>
                      <a:r>
                        <a:rPr lang="sl-SI" sz="1200" u="none" strike="noStrike" dirty="0">
                          <a:effectLst/>
                        </a:rPr>
                        <a:t>Vse ukrepe je potrebno načrtovati na predpisanih „kodah intervencij“, kjer vsak koda prispeva k podnebnim ciljem določen %. </a:t>
                      </a:r>
                      <a:endParaRPr lang="sl-SI" sz="1200" b="0" i="0" u="none" strike="noStrike" dirty="0">
                        <a:solidFill>
                          <a:srgbClr val="00000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4087004219"/>
                  </a:ext>
                </a:extLst>
              </a:tr>
              <a:tr h="550359">
                <a:tc>
                  <a:txBody>
                    <a:bodyPr/>
                    <a:lstStyle/>
                    <a:p>
                      <a:pPr algn="l" rtl="0" fontAlgn="ctr"/>
                      <a:r>
                        <a:rPr lang="pl-PL" sz="1200" u="none" strike="noStrike" dirty="0">
                          <a:effectLst/>
                        </a:rPr>
                        <a:t>Sredstva za tehnično pomoč – do 4%</a:t>
                      </a:r>
                      <a:endParaRPr lang="pl-PL" sz="1200" b="0" i="0" u="none" strike="noStrike" dirty="0">
                        <a:solidFill>
                          <a:srgbClr val="000000"/>
                        </a:solidFill>
                        <a:effectLst/>
                        <a:latin typeface="Calibri" panose="020F0502020204030204" pitchFamily="34" charset="0"/>
                      </a:endParaRPr>
                    </a:p>
                  </a:txBody>
                  <a:tcPr marL="9525" marR="9525" marT="9525" marB="0" anchor="ctr"/>
                </a:tc>
                <a:tc>
                  <a:txBody>
                    <a:bodyPr/>
                    <a:lstStyle/>
                    <a:p>
                      <a:pPr algn="l" rtl="0" fontAlgn="ctr"/>
                      <a:r>
                        <a:rPr lang="sl-SI" sz="1200" u="none" strike="noStrike">
                          <a:effectLst/>
                        </a:rPr>
                        <a:t>0%</a:t>
                      </a:r>
                      <a:endParaRPr lang="sl-SI" sz="1200" b="0" i="0" u="none" strike="noStrike">
                        <a:solidFill>
                          <a:srgbClr val="000000"/>
                        </a:solidFill>
                        <a:effectLst/>
                        <a:latin typeface="Calibri" panose="020F0502020204030204" pitchFamily="34" charset="0"/>
                      </a:endParaRPr>
                    </a:p>
                  </a:txBody>
                  <a:tcPr marL="9525" marR="9525" marT="9525" marB="0" anchor="ctr"/>
                </a:tc>
                <a:tc>
                  <a:txBody>
                    <a:bodyPr/>
                    <a:lstStyle/>
                    <a:p>
                      <a:pPr algn="l" rtl="0" fontAlgn="ctr"/>
                      <a:r>
                        <a:rPr lang="fi-FI" sz="1200" u="none" strike="noStrike" dirty="0">
                          <a:effectLst/>
                        </a:rPr>
                        <a:t>Vsa sredstva se želi nameniti projektom</a:t>
                      </a:r>
                      <a:endParaRPr lang="fi-FI" sz="1200" b="0" i="0" u="none" strike="noStrike" dirty="0">
                        <a:solidFill>
                          <a:srgbClr val="00000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4229102375"/>
                  </a:ext>
                </a:extLst>
              </a:tr>
              <a:tr h="1270056">
                <a:tc>
                  <a:txBody>
                    <a:bodyPr/>
                    <a:lstStyle/>
                    <a:p>
                      <a:pPr algn="l" rtl="0" fontAlgn="ctr"/>
                      <a:r>
                        <a:rPr lang="sl-SI" sz="1200" u="none" strike="noStrike" dirty="0">
                          <a:effectLst/>
                        </a:rPr>
                        <a:t>Del virov REACT-EU uporabiti, za povečanje podpore Skladu za evropsko pomoč najbolj ogroženim (FEAD)</a:t>
                      </a:r>
                      <a:endParaRPr lang="sl-SI" sz="1200" b="0" i="0" u="none" strike="noStrike" dirty="0">
                        <a:solidFill>
                          <a:srgbClr val="000000"/>
                        </a:solidFill>
                        <a:effectLst/>
                        <a:latin typeface="Calibri" panose="020F0502020204030204" pitchFamily="34" charset="0"/>
                      </a:endParaRPr>
                    </a:p>
                  </a:txBody>
                  <a:tcPr marL="9525" marR="9525" marT="9525" marB="0" anchor="ctr"/>
                </a:tc>
                <a:tc>
                  <a:txBody>
                    <a:bodyPr/>
                    <a:lstStyle/>
                    <a:p>
                      <a:pPr algn="l" rtl="0" fontAlgn="ctr"/>
                      <a:r>
                        <a:rPr lang="pl-PL" sz="1200" u="none" strike="noStrike" dirty="0">
                          <a:effectLst/>
                        </a:rPr>
                        <a:t>Za te namene namenjeno 8.900.000 EUR</a:t>
                      </a:r>
                      <a:endParaRPr lang="pl-PL" sz="1200" b="0" i="0" u="none" strike="noStrike" dirty="0">
                        <a:solidFill>
                          <a:srgbClr val="000000"/>
                        </a:solidFill>
                        <a:effectLst/>
                        <a:latin typeface="Calibri" panose="020F0502020204030204" pitchFamily="34" charset="0"/>
                      </a:endParaRPr>
                    </a:p>
                  </a:txBody>
                  <a:tcPr marL="9525" marR="9525" marT="9525" marB="0" anchor="ctr"/>
                </a:tc>
                <a:tc>
                  <a:txBody>
                    <a:bodyPr/>
                    <a:lstStyle/>
                    <a:p>
                      <a:pPr algn="l" rtl="0" fontAlgn="ctr"/>
                      <a:r>
                        <a:rPr lang="pl-PL" sz="1200" u="none" strike="noStrike" dirty="0">
                          <a:effectLst/>
                        </a:rPr>
                        <a:t>Že preneseno na Operativni program v okviru MDDSZ.</a:t>
                      </a:r>
                      <a:endParaRPr lang="pl-PL" sz="1200" b="0" i="0" u="none" strike="noStrike" dirty="0">
                        <a:solidFill>
                          <a:srgbClr val="000000"/>
                        </a:solidFill>
                        <a:effectLst/>
                        <a:latin typeface="Calibri" panose="020F0502020204030204" pitchFamily="34" charset="0"/>
                      </a:endParaRPr>
                    </a:p>
                  </a:txBody>
                  <a:tcPr marL="9525" marR="9525" marT="9525" marB="0" anchor="ctr"/>
                </a:tc>
                <a:extLst>
                  <a:ext uri="{0D108BD9-81ED-4DB2-BD59-A6C34878D82A}">
                    <a16:rowId xmlns:a16="http://schemas.microsoft.com/office/drawing/2014/main" val="1029519271"/>
                  </a:ext>
                </a:extLst>
              </a:tr>
            </a:tbl>
          </a:graphicData>
        </a:graphic>
      </p:graphicFrame>
    </p:spTree>
    <p:extLst>
      <p:ext uri="{BB962C8B-B14F-4D97-AF65-F5344CB8AC3E}">
        <p14:creationId xmlns:p14="http://schemas.microsoft.com/office/powerpoint/2010/main" val="275319794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lvl="1" indent="0">
              <a:buNone/>
            </a:pPr>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0515600" cy="603519"/>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Prednostna področja predvidenih intervencij </a:t>
            </a:r>
          </a:p>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v Sloveniji</a:t>
            </a:r>
          </a:p>
        </p:txBody>
      </p:sp>
      <p:graphicFrame>
        <p:nvGraphicFramePr>
          <p:cNvPr id="5" name="Grafikon 4"/>
          <p:cNvGraphicFramePr>
            <a:graphicFrameLocks/>
          </p:cNvGraphicFramePr>
          <p:nvPr>
            <p:extLst>
              <p:ext uri="{D42A27DB-BD31-4B8C-83A1-F6EECF244321}">
                <p14:modId xmlns:p14="http://schemas.microsoft.com/office/powerpoint/2010/main" val="4275029409"/>
              </p:ext>
            </p:extLst>
          </p:nvPr>
        </p:nvGraphicFramePr>
        <p:xfrm>
          <a:off x="2737184" y="1134550"/>
          <a:ext cx="6609144" cy="3269849"/>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6" name="Tabela 5"/>
          <p:cNvGraphicFramePr>
            <a:graphicFrameLocks noGrp="1"/>
          </p:cNvGraphicFramePr>
          <p:nvPr>
            <p:extLst>
              <p:ext uri="{D42A27DB-BD31-4B8C-83A1-F6EECF244321}">
                <p14:modId xmlns:p14="http://schemas.microsoft.com/office/powerpoint/2010/main" val="550861132"/>
              </p:ext>
            </p:extLst>
          </p:nvPr>
        </p:nvGraphicFramePr>
        <p:xfrm>
          <a:off x="1975105" y="4270247"/>
          <a:ext cx="3995928" cy="2501776"/>
        </p:xfrm>
        <a:graphic>
          <a:graphicData uri="http://schemas.openxmlformats.org/drawingml/2006/table">
            <a:tbl>
              <a:tblPr firstRow="1" firstCol="1" bandRow="1">
                <a:tableStyleId>{5C22544A-7EE6-4342-B048-85BDC9FD1C3A}</a:tableStyleId>
              </a:tblPr>
              <a:tblGrid>
                <a:gridCol w="1937419">
                  <a:extLst>
                    <a:ext uri="{9D8B030D-6E8A-4147-A177-3AD203B41FA5}">
                      <a16:colId xmlns:a16="http://schemas.microsoft.com/office/drawing/2014/main" val="1199298779"/>
                    </a:ext>
                  </a:extLst>
                </a:gridCol>
                <a:gridCol w="2058509">
                  <a:extLst>
                    <a:ext uri="{9D8B030D-6E8A-4147-A177-3AD203B41FA5}">
                      <a16:colId xmlns:a16="http://schemas.microsoft.com/office/drawing/2014/main" val="2880487562"/>
                    </a:ext>
                  </a:extLst>
                </a:gridCol>
              </a:tblGrid>
              <a:tr h="140112">
                <a:tc>
                  <a:txBody>
                    <a:bodyPr/>
                    <a:lstStyle/>
                    <a:p>
                      <a:pPr algn="l" rtl="0" fontAlgn="ctr"/>
                      <a:r>
                        <a:rPr lang="sl-SI" sz="1000" u="none" strike="noStrike" dirty="0">
                          <a:effectLst/>
                        </a:rPr>
                        <a:t>Prednostno področje</a:t>
                      </a:r>
                      <a:endParaRPr lang="sl-SI" sz="1000" b="1" i="0" u="none" strike="noStrike" dirty="0">
                        <a:solidFill>
                          <a:srgbClr val="FFFFFF"/>
                        </a:solidFill>
                        <a:effectLst/>
                        <a:latin typeface="Calibri" panose="020F0502020204030204" pitchFamily="34" charset="0"/>
                      </a:endParaRPr>
                    </a:p>
                  </a:txBody>
                  <a:tcPr marL="7770" marR="7770" marT="7770" marB="0" anchor="ctr"/>
                </a:tc>
                <a:tc>
                  <a:txBody>
                    <a:bodyPr/>
                    <a:lstStyle/>
                    <a:p>
                      <a:pPr algn="l" rtl="0" fontAlgn="ctr"/>
                      <a:r>
                        <a:rPr lang="sl-SI" sz="1000" u="none" strike="noStrike">
                          <a:effectLst/>
                        </a:rPr>
                        <a:t>Predvidena alokacija v EUR</a:t>
                      </a:r>
                      <a:endParaRPr lang="sl-SI" sz="1000" b="1" i="0" u="none" strike="noStrike">
                        <a:solidFill>
                          <a:srgbClr val="FFFFFF"/>
                        </a:solidFill>
                        <a:effectLst/>
                        <a:latin typeface="Calibri" panose="020F0502020204030204" pitchFamily="34" charset="0"/>
                      </a:endParaRPr>
                    </a:p>
                  </a:txBody>
                  <a:tcPr marL="7770" marR="7770" marT="7770" marB="0" anchor="ctr"/>
                </a:tc>
                <a:extLst>
                  <a:ext uri="{0D108BD9-81ED-4DB2-BD59-A6C34878D82A}">
                    <a16:rowId xmlns:a16="http://schemas.microsoft.com/office/drawing/2014/main" val="16947296"/>
                  </a:ext>
                </a:extLst>
              </a:tr>
              <a:tr h="273427">
                <a:tc>
                  <a:txBody>
                    <a:bodyPr/>
                    <a:lstStyle/>
                    <a:p>
                      <a:pPr algn="l" rtl="0" fontAlgn="ctr"/>
                      <a:r>
                        <a:rPr lang="sl-SI" sz="1000" u="none" strike="noStrike" dirty="0">
                          <a:effectLst/>
                        </a:rPr>
                        <a:t>Krepitev odpornosti zdravstvenih sistemov</a:t>
                      </a:r>
                      <a:endParaRPr lang="sl-SI" sz="1000" b="0" i="0" u="none" strike="noStrike" dirty="0">
                        <a:solidFill>
                          <a:srgbClr val="000000"/>
                        </a:solidFill>
                        <a:effectLst/>
                        <a:latin typeface="Calibri" panose="020F0502020204030204" pitchFamily="34" charset="0"/>
                      </a:endParaRPr>
                    </a:p>
                  </a:txBody>
                  <a:tcPr marL="7770" marR="7770" marT="7770" marB="0" anchor="ctr"/>
                </a:tc>
                <a:tc>
                  <a:txBody>
                    <a:bodyPr/>
                    <a:lstStyle/>
                    <a:p>
                      <a:pPr algn="r" rtl="0" fontAlgn="ctr"/>
                      <a:r>
                        <a:rPr lang="sl-SI" sz="1000" u="none" strike="noStrike" dirty="0">
                          <a:effectLst/>
                        </a:rPr>
                        <a:t>116.775.000</a:t>
                      </a:r>
                      <a:endParaRPr lang="sl-SI" sz="1000" b="0" i="0" u="none" strike="noStrike" dirty="0">
                        <a:solidFill>
                          <a:srgbClr val="000000"/>
                        </a:solidFill>
                        <a:effectLst/>
                        <a:latin typeface="Calibri" panose="020F0502020204030204" pitchFamily="34" charset="0"/>
                      </a:endParaRPr>
                    </a:p>
                  </a:txBody>
                  <a:tcPr marL="7770" marR="7770" marT="7770" marB="0" anchor="ctr"/>
                </a:tc>
                <a:extLst>
                  <a:ext uri="{0D108BD9-81ED-4DB2-BD59-A6C34878D82A}">
                    <a16:rowId xmlns:a16="http://schemas.microsoft.com/office/drawing/2014/main" val="3798945288"/>
                  </a:ext>
                </a:extLst>
              </a:tr>
              <a:tr h="531812">
                <a:tc>
                  <a:txBody>
                    <a:bodyPr/>
                    <a:lstStyle/>
                    <a:p>
                      <a:pPr algn="l" rtl="0" fontAlgn="ctr"/>
                      <a:r>
                        <a:rPr lang="sl-SI" sz="1000" u="none" strike="noStrike" dirty="0">
                          <a:effectLst/>
                        </a:rPr>
                        <a:t>Digitalni in zeleni prehod</a:t>
                      </a:r>
                      <a:endParaRPr lang="sl-SI" sz="1000" b="0" i="0" u="none" strike="noStrike" dirty="0">
                        <a:solidFill>
                          <a:srgbClr val="000000"/>
                        </a:solidFill>
                        <a:effectLst/>
                        <a:latin typeface="Calibri" panose="020F0502020204030204" pitchFamily="34" charset="0"/>
                      </a:endParaRPr>
                    </a:p>
                  </a:txBody>
                  <a:tcPr marL="7770" marR="7770" marT="7770" marB="0" anchor="ctr"/>
                </a:tc>
                <a:tc>
                  <a:txBody>
                    <a:bodyPr/>
                    <a:lstStyle/>
                    <a:p>
                      <a:pPr algn="r" rtl="0" fontAlgn="ctr"/>
                      <a:r>
                        <a:rPr lang="sl-SI" sz="1000" u="none" strike="noStrike" dirty="0">
                          <a:effectLst/>
                        </a:rPr>
                        <a:t>109.800.000</a:t>
                      </a:r>
                      <a:endParaRPr lang="sl-SI" sz="1000" b="0" i="0" u="none" strike="noStrike" dirty="0">
                        <a:solidFill>
                          <a:srgbClr val="000000"/>
                        </a:solidFill>
                        <a:effectLst/>
                        <a:latin typeface="Calibri" panose="020F0502020204030204" pitchFamily="34" charset="0"/>
                      </a:endParaRPr>
                    </a:p>
                  </a:txBody>
                  <a:tcPr marL="7770" marR="7770" marT="7770" marB="0" anchor="ctr"/>
                </a:tc>
                <a:extLst>
                  <a:ext uri="{0D108BD9-81ED-4DB2-BD59-A6C34878D82A}">
                    <a16:rowId xmlns:a16="http://schemas.microsoft.com/office/drawing/2014/main" val="144745506"/>
                  </a:ext>
                </a:extLst>
              </a:tr>
              <a:tr h="406741">
                <a:tc>
                  <a:txBody>
                    <a:bodyPr/>
                    <a:lstStyle/>
                    <a:p>
                      <a:pPr algn="l" rtl="0" fontAlgn="ctr"/>
                      <a:r>
                        <a:rPr lang="sl-SI" sz="1000" u="none" strike="noStrike" dirty="0">
                          <a:effectLst/>
                        </a:rPr>
                        <a:t>Krepitev odpornosti na področju socialnega varstva, upoštevajoč </a:t>
                      </a:r>
                      <a:r>
                        <a:rPr lang="sl-SI" sz="1000" u="none" strike="noStrike" dirty="0" err="1">
                          <a:effectLst/>
                        </a:rPr>
                        <a:t>deinstitucionalizacijo</a:t>
                      </a:r>
                      <a:endParaRPr lang="sl-SI" sz="1000" b="0" i="0" u="none" strike="noStrike" dirty="0">
                        <a:solidFill>
                          <a:srgbClr val="000000"/>
                        </a:solidFill>
                        <a:effectLst/>
                        <a:latin typeface="Calibri" panose="020F0502020204030204" pitchFamily="34" charset="0"/>
                      </a:endParaRPr>
                    </a:p>
                  </a:txBody>
                  <a:tcPr marL="7770" marR="7770" marT="7770" marB="0" anchor="ctr"/>
                </a:tc>
                <a:tc>
                  <a:txBody>
                    <a:bodyPr/>
                    <a:lstStyle/>
                    <a:p>
                      <a:pPr algn="r" rtl="0" fontAlgn="ctr"/>
                      <a:r>
                        <a:rPr lang="sl-SI" sz="1000" u="none" strike="noStrike" dirty="0">
                          <a:effectLst/>
                        </a:rPr>
                        <a:t>78.345.000</a:t>
                      </a:r>
                      <a:endParaRPr lang="sl-SI" sz="1000" b="0" i="0" u="none" strike="noStrike" dirty="0">
                        <a:solidFill>
                          <a:srgbClr val="000000"/>
                        </a:solidFill>
                        <a:effectLst/>
                        <a:latin typeface="Calibri" panose="020F0502020204030204" pitchFamily="34" charset="0"/>
                      </a:endParaRPr>
                    </a:p>
                  </a:txBody>
                  <a:tcPr marL="7770" marR="7770" marT="7770" marB="0" anchor="ctr"/>
                </a:tc>
                <a:extLst>
                  <a:ext uri="{0D108BD9-81ED-4DB2-BD59-A6C34878D82A}">
                    <a16:rowId xmlns:a16="http://schemas.microsoft.com/office/drawing/2014/main" val="2820533612"/>
                  </a:ext>
                </a:extLst>
              </a:tr>
              <a:tr h="406741">
                <a:tc>
                  <a:txBody>
                    <a:bodyPr/>
                    <a:lstStyle/>
                    <a:p>
                      <a:pPr algn="l" rtl="0" fontAlgn="ctr"/>
                      <a:r>
                        <a:rPr lang="sl-SI" sz="1000" u="none" strike="noStrike">
                          <a:effectLst/>
                        </a:rPr>
                        <a:t>Zagotavljanje obratnega kapitala in naložbene podpore malim in srednje velikim podjetjem</a:t>
                      </a:r>
                      <a:endParaRPr lang="sl-SI" sz="1000" b="0" i="0" u="none" strike="noStrike">
                        <a:solidFill>
                          <a:srgbClr val="000000"/>
                        </a:solidFill>
                        <a:effectLst/>
                        <a:latin typeface="Calibri" panose="020F0502020204030204" pitchFamily="34" charset="0"/>
                      </a:endParaRPr>
                    </a:p>
                  </a:txBody>
                  <a:tcPr marL="7770" marR="7770" marT="7770" marB="0" anchor="ctr"/>
                </a:tc>
                <a:tc>
                  <a:txBody>
                    <a:bodyPr/>
                    <a:lstStyle/>
                    <a:p>
                      <a:pPr algn="r" rtl="0" fontAlgn="ctr"/>
                      <a:r>
                        <a:rPr lang="sl-SI" sz="1000" u="none" strike="noStrike" dirty="0">
                          <a:effectLst/>
                        </a:rPr>
                        <a:t>17.000.000</a:t>
                      </a:r>
                      <a:endParaRPr lang="sl-SI" sz="1000" b="0" i="0" u="none" strike="noStrike" dirty="0">
                        <a:solidFill>
                          <a:srgbClr val="000000"/>
                        </a:solidFill>
                        <a:effectLst/>
                        <a:latin typeface="Calibri" panose="020F0502020204030204" pitchFamily="34" charset="0"/>
                      </a:endParaRPr>
                    </a:p>
                  </a:txBody>
                  <a:tcPr marL="7770" marR="7770" marT="7770" marB="0" anchor="ctr"/>
                </a:tc>
                <a:extLst>
                  <a:ext uri="{0D108BD9-81ED-4DB2-BD59-A6C34878D82A}">
                    <a16:rowId xmlns:a16="http://schemas.microsoft.com/office/drawing/2014/main" val="1404472557"/>
                  </a:ext>
                </a:extLst>
              </a:tr>
              <a:tr h="246944">
                <a:tc>
                  <a:txBody>
                    <a:bodyPr/>
                    <a:lstStyle/>
                    <a:p>
                      <a:pPr algn="l" rtl="0" fontAlgn="ctr"/>
                      <a:r>
                        <a:rPr lang="pl-PL" sz="1000" u="none" strike="noStrike">
                          <a:effectLst/>
                        </a:rPr>
                        <a:t>Podpora najrevnejšim v naši družbi</a:t>
                      </a:r>
                      <a:endParaRPr lang="pl-PL" sz="1000" b="0" i="0" u="none" strike="noStrike">
                        <a:solidFill>
                          <a:srgbClr val="000000"/>
                        </a:solidFill>
                        <a:effectLst/>
                        <a:latin typeface="Calibri" panose="020F0502020204030204" pitchFamily="34" charset="0"/>
                      </a:endParaRPr>
                    </a:p>
                  </a:txBody>
                  <a:tcPr marL="7770" marR="7770" marT="7770" marB="0" anchor="ctr"/>
                </a:tc>
                <a:tc>
                  <a:txBody>
                    <a:bodyPr/>
                    <a:lstStyle/>
                    <a:p>
                      <a:pPr algn="r" rtl="0" fontAlgn="ctr"/>
                      <a:r>
                        <a:rPr lang="sl-SI" sz="1000" u="none" strike="noStrike" dirty="0">
                          <a:effectLst/>
                        </a:rPr>
                        <a:t>8.900.000</a:t>
                      </a:r>
                      <a:endParaRPr lang="sl-SI" sz="1000" b="0" i="0" u="none" strike="noStrike" dirty="0">
                        <a:solidFill>
                          <a:srgbClr val="000000"/>
                        </a:solidFill>
                        <a:effectLst/>
                        <a:latin typeface="Calibri" panose="020F0502020204030204" pitchFamily="34" charset="0"/>
                      </a:endParaRPr>
                    </a:p>
                  </a:txBody>
                  <a:tcPr marL="7770" marR="7770" marT="7770" marB="0" anchor="ctr"/>
                </a:tc>
                <a:extLst>
                  <a:ext uri="{0D108BD9-81ED-4DB2-BD59-A6C34878D82A}">
                    <a16:rowId xmlns:a16="http://schemas.microsoft.com/office/drawing/2014/main" val="1691991357"/>
                  </a:ext>
                </a:extLst>
              </a:tr>
              <a:tr h="140112">
                <a:tc>
                  <a:txBody>
                    <a:bodyPr/>
                    <a:lstStyle/>
                    <a:p>
                      <a:pPr algn="l" rtl="0" fontAlgn="ctr"/>
                      <a:r>
                        <a:rPr lang="sl-SI" sz="1000" u="none" strike="noStrike">
                          <a:effectLst/>
                        </a:rPr>
                        <a:t>Podpora pri zaposlovanju mladih</a:t>
                      </a:r>
                      <a:endParaRPr lang="sl-SI" sz="1000" b="0" i="0" u="none" strike="noStrike">
                        <a:solidFill>
                          <a:srgbClr val="000000"/>
                        </a:solidFill>
                        <a:effectLst/>
                        <a:latin typeface="Calibri" panose="020F0502020204030204" pitchFamily="34" charset="0"/>
                      </a:endParaRPr>
                    </a:p>
                  </a:txBody>
                  <a:tcPr marL="7770" marR="7770" marT="7770" marB="0" anchor="ctr"/>
                </a:tc>
                <a:tc>
                  <a:txBody>
                    <a:bodyPr/>
                    <a:lstStyle/>
                    <a:p>
                      <a:pPr algn="r" rtl="0" fontAlgn="ctr"/>
                      <a:r>
                        <a:rPr lang="sl-SI" sz="1000" u="none" strike="noStrike" dirty="0">
                          <a:effectLst/>
                        </a:rPr>
                        <a:t>2.180.000</a:t>
                      </a:r>
                      <a:endParaRPr lang="sl-SI" sz="1000" b="0" i="0" u="none" strike="noStrike" dirty="0">
                        <a:solidFill>
                          <a:srgbClr val="000000"/>
                        </a:solidFill>
                        <a:effectLst/>
                        <a:latin typeface="Calibri" panose="020F0502020204030204" pitchFamily="34" charset="0"/>
                      </a:endParaRPr>
                    </a:p>
                  </a:txBody>
                  <a:tcPr marL="7770" marR="7770" marT="7770" marB="0" anchor="ctr"/>
                </a:tc>
                <a:extLst>
                  <a:ext uri="{0D108BD9-81ED-4DB2-BD59-A6C34878D82A}">
                    <a16:rowId xmlns:a16="http://schemas.microsoft.com/office/drawing/2014/main" val="1370821402"/>
                  </a:ext>
                </a:extLst>
              </a:tr>
              <a:tr h="140112">
                <a:tc>
                  <a:txBody>
                    <a:bodyPr/>
                    <a:lstStyle/>
                    <a:p>
                      <a:pPr algn="l" rtl="0" fontAlgn="ctr"/>
                      <a:r>
                        <a:rPr lang="sl-SI" sz="1000" u="none" strike="noStrike">
                          <a:effectLst/>
                        </a:rPr>
                        <a:t>Skupna vsota</a:t>
                      </a:r>
                      <a:endParaRPr lang="sl-SI" sz="1000" b="1" i="0" u="none" strike="noStrike">
                        <a:solidFill>
                          <a:srgbClr val="FFFFFF"/>
                        </a:solidFill>
                        <a:effectLst/>
                        <a:latin typeface="Calibri" panose="020F0502020204030204" pitchFamily="34" charset="0"/>
                      </a:endParaRPr>
                    </a:p>
                  </a:txBody>
                  <a:tcPr marL="7770" marR="7770" marT="7770" marB="0" anchor="ctr"/>
                </a:tc>
                <a:tc>
                  <a:txBody>
                    <a:bodyPr/>
                    <a:lstStyle/>
                    <a:p>
                      <a:pPr algn="r" rtl="0" fontAlgn="ctr"/>
                      <a:r>
                        <a:rPr lang="sl-SI" sz="1000" u="none" strike="noStrike" dirty="0">
                          <a:effectLst/>
                        </a:rPr>
                        <a:t>          333.000.000   </a:t>
                      </a:r>
                      <a:endParaRPr lang="sl-SI" sz="1000" b="1" i="0" u="none" strike="noStrike" dirty="0">
                        <a:solidFill>
                          <a:srgbClr val="FFFFFF"/>
                        </a:solidFill>
                        <a:effectLst/>
                        <a:latin typeface="Calibri" panose="020F0502020204030204" pitchFamily="34" charset="0"/>
                      </a:endParaRPr>
                    </a:p>
                  </a:txBody>
                  <a:tcPr marL="7770" marR="7770" marT="7770" marB="0" anchor="ctr"/>
                </a:tc>
                <a:extLst>
                  <a:ext uri="{0D108BD9-81ED-4DB2-BD59-A6C34878D82A}">
                    <a16:rowId xmlns:a16="http://schemas.microsoft.com/office/drawing/2014/main" val="2123256206"/>
                  </a:ext>
                </a:extLst>
              </a:tr>
            </a:tbl>
          </a:graphicData>
        </a:graphic>
      </p:graphicFrame>
    </p:spTree>
    <p:extLst>
      <p:ext uri="{BB962C8B-B14F-4D97-AF65-F5344CB8AC3E}">
        <p14:creationId xmlns:p14="http://schemas.microsoft.com/office/powerpoint/2010/main" val="268141030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značba mesta vsebine 2"/>
          <p:cNvSpPr>
            <a:spLocks noGrp="1"/>
          </p:cNvSpPr>
          <p:nvPr>
            <p:ph idx="1"/>
          </p:nvPr>
        </p:nvSpPr>
        <p:spPr>
          <a:xfrm>
            <a:off x="783956" y="1267686"/>
            <a:ext cx="10515600" cy="4351338"/>
          </a:xfrm>
        </p:spPr>
        <p:txBody>
          <a:bodyPr>
            <a:normAutofit/>
          </a:bodyPr>
          <a:lstStyle/>
          <a:p>
            <a:pPr lvl="1" indent="0">
              <a:buNone/>
            </a:pPr>
            <a:endParaRPr lang="sl-SI" sz="1700" dirty="0">
              <a:solidFill>
                <a:schemeClr val="bg1"/>
              </a:solidFill>
            </a:endParaRPr>
          </a:p>
          <a:p>
            <a:pPr marL="1028700" lvl="1" indent="-342900"/>
            <a:endParaRPr lang="sl-SI" dirty="0"/>
          </a:p>
          <a:p>
            <a:endParaRPr lang="sl-SI" dirty="0"/>
          </a:p>
        </p:txBody>
      </p:sp>
      <p:sp>
        <p:nvSpPr>
          <p:cNvPr id="4" name="Naslov 1"/>
          <p:cNvSpPr txBox="1">
            <a:spLocks/>
          </p:cNvSpPr>
          <p:nvPr/>
        </p:nvSpPr>
        <p:spPr>
          <a:xfrm>
            <a:off x="783956" y="233389"/>
            <a:ext cx="11002660" cy="603519"/>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L="0" lvl="1" algn="ctr">
              <a:lnSpc>
                <a:spcPct val="90000"/>
              </a:lnSpc>
              <a:spcBef>
                <a:spcPct val="0"/>
              </a:spcBef>
            </a:pPr>
            <a:r>
              <a:rPr lang="sl-SI" sz="3000" b="1" kern="0" dirty="0">
                <a:solidFill>
                  <a:schemeClr val="bg1"/>
                </a:solidFill>
                <a:latin typeface="Arial" panose="020B0604020202020204" pitchFamily="34" charset="0"/>
                <a:cs typeface="Arial" panose="020B0604020202020204" pitchFamily="34" charset="0"/>
              </a:rPr>
              <a:t>Krepitev odpornosti zdravstvenih sistemov (35% sredstev) </a:t>
            </a:r>
          </a:p>
        </p:txBody>
      </p:sp>
      <p:graphicFrame>
        <p:nvGraphicFramePr>
          <p:cNvPr id="5" name="Grafikon 4"/>
          <p:cNvGraphicFramePr>
            <a:graphicFrameLocks/>
          </p:cNvGraphicFramePr>
          <p:nvPr>
            <p:extLst>
              <p:ext uri="{D42A27DB-BD31-4B8C-83A1-F6EECF244321}">
                <p14:modId xmlns:p14="http://schemas.microsoft.com/office/powerpoint/2010/main" val="4275029409"/>
              </p:ext>
            </p:extLst>
          </p:nvPr>
        </p:nvGraphicFramePr>
        <p:xfrm>
          <a:off x="2737184" y="1134550"/>
          <a:ext cx="6609144" cy="3269849"/>
        </p:xfrm>
        <a:graphic>
          <a:graphicData uri="http://schemas.openxmlformats.org/drawingml/2006/chart">
            <c:chart xmlns:c="http://schemas.openxmlformats.org/drawingml/2006/chart" xmlns:r="http://schemas.openxmlformats.org/officeDocument/2006/relationships" r:id="rId2"/>
          </a:graphicData>
        </a:graphic>
      </p:graphicFrame>
      <p:sp>
        <p:nvSpPr>
          <p:cNvPr id="2" name="Pravokotnik 1"/>
          <p:cNvSpPr/>
          <p:nvPr/>
        </p:nvSpPr>
        <p:spPr>
          <a:xfrm>
            <a:off x="301752" y="1267687"/>
            <a:ext cx="11676888" cy="4780796"/>
          </a:xfrm>
          <a:prstGeom prst="rect">
            <a:avLst/>
          </a:prstGeom>
        </p:spPr>
        <p:txBody>
          <a:bodyPr wrap="square">
            <a:spAutoFit/>
          </a:bodyPr>
          <a:lstStyle/>
          <a:p>
            <a:r>
              <a:rPr lang="sl-SI" sz="1600" b="1" u="sng" dirty="0">
                <a:solidFill>
                  <a:schemeClr val="bg1"/>
                </a:solidFill>
              </a:rPr>
              <a:t>Ukrepi načrtovani v okviru Resolucije »Skupaj za družbo zdravja« </a:t>
            </a:r>
          </a:p>
          <a:p>
            <a:pPr marL="285750" indent="-285750" algn="just">
              <a:buFont typeface="Arial" panose="020B0604020202020204" pitchFamily="34" charset="0"/>
              <a:buChar char="•"/>
            </a:pPr>
            <a:r>
              <a:rPr lang="sl-SI" sz="1600" dirty="0">
                <a:solidFill>
                  <a:schemeClr val="bg1"/>
                </a:solidFill>
              </a:rPr>
              <a:t>Osredotočenje na investicije v tiste bolnišnice, ki so imele na dan 1. 8. 2020 status COVID bolnišnic I. reda (UKC LJ, UKC MB, SB NM, SB MS, Klinika Golnik) in nosijo največje breme pri premagovanju tovrstnih kriz).</a:t>
            </a:r>
          </a:p>
          <a:p>
            <a:pPr algn="just"/>
            <a:endParaRPr lang="sl-SI" sz="1600" dirty="0">
              <a:solidFill>
                <a:schemeClr val="bg1"/>
              </a:solidFill>
            </a:endParaRPr>
          </a:p>
          <a:p>
            <a:r>
              <a:rPr lang="sl-SI" sz="1600" b="1" u="sng" dirty="0">
                <a:solidFill>
                  <a:schemeClr val="bg1"/>
                </a:solidFill>
              </a:rPr>
              <a:t>Energetske sanacije v bolnišnicah</a:t>
            </a:r>
          </a:p>
          <a:p>
            <a:pPr marL="285750" indent="-285750" algn="just">
              <a:buFont typeface="Arial" panose="020B0604020202020204" pitchFamily="34" charset="0"/>
              <a:buChar char="•"/>
            </a:pPr>
            <a:r>
              <a:rPr lang="sl-SI" sz="1600" dirty="0">
                <a:solidFill>
                  <a:schemeClr val="bg1"/>
                </a:solidFill>
              </a:rPr>
              <a:t>Nujne energetske sanacije v določenih javnih zdravstvenih zavodih, katerim je dodeljena glavna vloga pri izvajanju zdravstvenih dejavnosti z namenom obvladovanja (</a:t>
            </a:r>
            <a:r>
              <a:rPr lang="sl-SI" sz="1600" dirty="0" err="1">
                <a:solidFill>
                  <a:schemeClr val="bg1"/>
                </a:solidFill>
              </a:rPr>
              <a:t>pre</a:t>
            </a:r>
            <a:r>
              <a:rPr lang="sl-SI" sz="1600" dirty="0">
                <a:solidFill>
                  <a:schemeClr val="bg1"/>
                </a:solidFill>
              </a:rPr>
              <a:t>)hitrega širjenja okužbe s SARS-CoV2 oziroma obolevnosti s COVID-19.</a:t>
            </a:r>
          </a:p>
          <a:p>
            <a:pPr algn="just"/>
            <a:endParaRPr lang="sl-SI" sz="1600" dirty="0">
              <a:solidFill>
                <a:schemeClr val="bg1"/>
              </a:solidFill>
            </a:endParaRPr>
          </a:p>
          <a:p>
            <a:pPr marL="0" lvl="1" indent="0" algn="just">
              <a:spcBef>
                <a:spcPts val="1000"/>
              </a:spcBef>
              <a:buNone/>
            </a:pPr>
            <a:r>
              <a:rPr lang="sl-SI" sz="1600" i="1" dirty="0">
                <a:solidFill>
                  <a:schemeClr val="accent4">
                    <a:lumMod val="60000"/>
                    <a:lumOff val="40000"/>
                  </a:schemeClr>
                </a:solidFill>
              </a:rPr>
              <a:t>V okviru krepitve zdravstvenih sistemov predviden tudi največji projekt </a:t>
            </a:r>
            <a:r>
              <a:rPr lang="sl-SI" sz="1600" i="1" dirty="0" err="1">
                <a:solidFill>
                  <a:schemeClr val="accent4">
                    <a:lumMod val="60000"/>
                    <a:lumOff val="40000"/>
                  </a:schemeClr>
                </a:solidFill>
              </a:rPr>
              <a:t>React</a:t>
            </a:r>
            <a:r>
              <a:rPr lang="sl-SI" sz="1600" i="1" dirty="0">
                <a:solidFill>
                  <a:schemeClr val="accent4">
                    <a:lumMod val="60000"/>
                    <a:lumOff val="40000"/>
                  </a:schemeClr>
                </a:solidFill>
              </a:rPr>
              <a:t>-EU v Sloveniji: Glavna stavba »Hospital« UKC Ljubljana – projekt v ocenjeni vrednosti 49 mio EUR vključuje predvsem prenovitvena dela za doseganje oziroma višanje nivoja energetske učinkovitosti na fasadi in v notranjosti objekta.</a:t>
            </a:r>
          </a:p>
          <a:p>
            <a:pPr marL="0" lvl="1" indent="0">
              <a:spcBef>
                <a:spcPts val="1000"/>
              </a:spcBef>
              <a:buNone/>
            </a:pPr>
            <a:endParaRPr lang="sl-SI" sz="1600" i="1" dirty="0">
              <a:solidFill>
                <a:schemeClr val="bg1"/>
              </a:solidFill>
            </a:endParaRPr>
          </a:p>
          <a:p>
            <a:r>
              <a:rPr lang="sl-SI" sz="1600" b="1" u="sng" dirty="0">
                <a:solidFill>
                  <a:schemeClr val="bg1"/>
                </a:solidFill>
              </a:rPr>
              <a:t>Informacijska podpora naročanju (na cepljenje) na primarni ravni</a:t>
            </a:r>
          </a:p>
          <a:p>
            <a:pPr marL="342900" indent="-342900" algn="just">
              <a:buFont typeface="Arial" panose="020B0604020202020204" pitchFamily="34" charset="0"/>
              <a:buChar char="•"/>
            </a:pPr>
            <a:r>
              <a:rPr lang="sl-SI" sz="1600" dirty="0">
                <a:solidFill>
                  <a:schemeClr val="bg1"/>
                </a:solidFill>
              </a:rPr>
              <a:t>Informacijska podpora naročanju (na cepljenje) na primarni ravni. Cilj operacije je zagotoviti informacijsko podporo, ki bo zagotovila prioritetno cepljenje ranljivim skupinam prebivalstva. </a:t>
            </a:r>
          </a:p>
          <a:p>
            <a:pPr algn="just"/>
            <a:endParaRPr lang="sl-SI" sz="1600" dirty="0">
              <a:solidFill>
                <a:schemeClr val="bg1"/>
              </a:solidFill>
            </a:endParaRPr>
          </a:p>
          <a:p>
            <a:pPr algn="just"/>
            <a:r>
              <a:rPr lang="sl-SI" sz="1600" dirty="0">
                <a:solidFill>
                  <a:schemeClr val="accent4">
                    <a:lumMod val="60000"/>
                    <a:lumOff val="40000"/>
                  </a:schemeClr>
                </a:solidFill>
              </a:rPr>
              <a:t>Ukrepi za trajnostno obvladovanje kakovosti in varnosti v sistemu zdravstvenega varstva vključno z obvladovanjem tveganj (epidemioloških in drugih) za povečanje odpornosti in učinkovitosti zdravstva. Krepitev kompetenc zdravstvenega osebja.</a:t>
            </a:r>
            <a:r>
              <a:rPr lang="sl-SI" sz="1600" b="1" dirty="0">
                <a:solidFill>
                  <a:schemeClr val="bg1"/>
                </a:solidFill>
              </a:rPr>
              <a:t>	</a:t>
            </a:r>
          </a:p>
        </p:txBody>
      </p:sp>
    </p:spTree>
    <p:extLst>
      <p:ext uri="{BB962C8B-B14F-4D97-AF65-F5344CB8AC3E}">
        <p14:creationId xmlns:p14="http://schemas.microsoft.com/office/powerpoint/2010/main" val="456862216"/>
      </p:ext>
    </p:extLst>
  </p:cSld>
  <p:clrMapOvr>
    <a:masterClrMapping/>
  </p:clrMapOvr>
</p:sld>
</file>

<file path=ppt/theme/theme1.xml><?xml version="1.0" encoding="utf-8"?>
<a:theme xmlns:a="http://schemas.openxmlformats.org/drawingml/2006/main" name="1_Officeova tema">
  <a:themeElements>
    <a:clrScheme name="Pisarna">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Pisarna">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Pisarna">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ova tema">
  <a:themeElements>
    <a:clrScheme name="Pisarna">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Pisarna">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Pisarna">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316</TotalTime>
  <Words>2113</Words>
  <Application>Microsoft Office PowerPoint</Application>
  <PresentationFormat>Widescreen</PresentationFormat>
  <Paragraphs>223</Paragraphs>
  <Slides>15</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15</vt:i4>
      </vt:variant>
    </vt:vector>
  </HeadingPairs>
  <TitlesOfParts>
    <vt:vector size="19" baseType="lpstr">
      <vt:lpstr>Arial</vt:lpstr>
      <vt:lpstr>Calibri</vt:lpstr>
      <vt:lpstr>Calibri Light</vt:lpstr>
      <vt:lpstr>1_Officeova tema</vt:lpstr>
      <vt:lpstr>Seznanitev s stanjem  usklajevanja spremembe React-EU </vt:lpstr>
      <vt:lpstr>Izhodišča </vt:lpstr>
      <vt:lpstr>Seznanitev s stanjem usklajevanja spremembe React-EU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PowerPointova predstavitev</dc:title>
  <dc:creator>Andreja</dc:creator>
  <cp:lastModifiedBy>User</cp:lastModifiedBy>
  <cp:revision>55</cp:revision>
  <dcterms:created xsi:type="dcterms:W3CDTF">2021-05-20T09:07:30Z</dcterms:created>
  <dcterms:modified xsi:type="dcterms:W3CDTF">2021-05-26T12:54:26Z</dcterms:modified>
</cp:coreProperties>
</file>

<file path=docProps/thumbnail.jpeg>
</file>