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 bookmarkIdSeed="2">
  <p:sldMasterIdLst>
    <p:sldMasterId id="2147483650" r:id="rId1"/>
    <p:sldMasterId id="2147483731" r:id="rId2"/>
  </p:sldMasterIdLst>
  <p:notesMasterIdLst>
    <p:notesMasterId r:id="rId24"/>
  </p:notesMasterIdLst>
  <p:handoutMasterIdLst>
    <p:handoutMasterId r:id="rId25"/>
  </p:handoutMasterIdLst>
  <p:sldIdLst>
    <p:sldId id="256" r:id="rId3"/>
    <p:sldId id="334" r:id="rId4"/>
    <p:sldId id="395" r:id="rId5"/>
    <p:sldId id="335" r:id="rId6"/>
    <p:sldId id="297" r:id="rId7"/>
    <p:sldId id="393" r:id="rId8"/>
    <p:sldId id="359" r:id="rId9"/>
    <p:sldId id="336" r:id="rId10"/>
    <p:sldId id="324" r:id="rId11"/>
    <p:sldId id="318" r:id="rId12"/>
    <p:sldId id="291" r:id="rId13"/>
    <p:sldId id="317" r:id="rId14"/>
    <p:sldId id="383" r:id="rId15"/>
    <p:sldId id="396" r:id="rId16"/>
    <p:sldId id="372" r:id="rId17"/>
    <p:sldId id="343" r:id="rId18"/>
    <p:sldId id="379" r:id="rId19"/>
    <p:sldId id="384" r:id="rId20"/>
    <p:sldId id="305" r:id="rId21"/>
    <p:sldId id="397" r:id="rId22"/>
    <p:sldId id="303" r:id="rId23"/>
  </p:sldIdLst>
  <p:sldSz cx="9144000" cy="6858000" type="screen4x3"/>
  <p:notesSz cx="6797675" cy="9926638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Republika" panose="02000506040000020004" pitchFamily="2" charset="-18"/>
      <p:regular r:id="rId30"/>
      <p:bold r:id="rId31"/>
    </p:embeddedFont>
  </p:embeddedFont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egor Greif" initials="GG" lastIdx="1" clrIdx="0">
    <p:extLst>
      <p:ext uri="{19B8F6BF-5375-455C-9EA6-DF929625EA0E}">
        <p15:presenceInfo xmlns:p15="http://schemas.microsoft.com/office/powerpoint/2012/main" userId="S::Gregor.Greif@gov.si::bade6438-5018-4881-9e5e-b570a03569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000000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524" autoAdjust="0"/>
    <p:restoredTop sz="85627" autoAdjust="0"/>
  </p:normalViewPr>
  <p:slideViewPr>
    <p:cSldViewPr snapToGrid="0" snapToObjects="1">
      <p:cViewPr varScale="1">
        <p:scale>
          <a:sx n="67" d="100"/>
          <a:sy n="67" d="100"/>
        </p:scale>
        <p:origin x="1600" y="44"/>
      </p:cViewPr>
      <p:guideLst>
        <p:guide orient="horz" pos="2160"/>
        <p:guide pos="2880"/>
      </p:guideLst>
    </p:cSldViewPr>
  </p:slideViewPr>
  <p:outlineViewPr>
    <p:cViewPr>
      <p:scale>
        <a:sx n="75" d="100"/>
        <a:sy n="75" d="100"/>
      </p:scale>
      <p:origin x="0" y="-79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3360" y="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1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3.fntdata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1"/>
            <a:ext cx="2946189" cy="4956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86" tIns="45742" rIns="91486" bIns="45742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903" y="1"/>
            <a:ext cx="2946189" cy="4956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86" tIns="45742" rIns="91486" bIns="45742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C54768AD-204A-4215-BD53-84CC9E25AACA}" type="datetime1">
              <a:rPr lang="sl-SI"/>
              <a:pPr>
                <a:defRPr/>
              </a:pPr>
              <a:t>20. 05. 2021</a:t>
            </a:fld>
            <a:endParaRPr lang="sl-SI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9429354"/>
            <a:ext cx="2946189" cy="4956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86" tIns="45742" rIns="91486" bIns="45742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903" y="9429354"/>
            <a:ext cx="2946189" cy="4956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86" tIns="45742" rIns="91486" bIns="45742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0482F4F8-C183-4D42-9A3E-9EAED7A1E1D9}" type="slidenum">
              <a:rPr lang="sl-SI"/>
              <a:pPr>
                <a:defRPr/>
              </a:pPr>
              <a:t>‹#›</a:t>
            </a:fld>
            <a:r>
              <a:rPr lang="sl-SI"/>
              <a:t>/(##)</a:t>
            </a:r>
          </a:p>
        </p:txBody>
      </p:sp>
    </p:spTree>
    <p:extLst>
      <p:ext uri="{BB962C8B-B14F-4D97-AF65-F5344CB8AC3E}">
        <p14:creationId xmlns:p14="http://schemas.microsoft.com/office/powerpoint/2010/main" val="180488776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1"/>
            <a:ext cx="2946189" cy="4956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86" tIns="45742" rIns="91486" bIns="45742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903" y="1"/>
            <a:ext cx="2946189" cy="4956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86" tIns="45742" rIns="91486" bIns="45742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6960E445-93F1-4C19-8A25-638853BC2F51}" type="datetime1">
              <a:rPr lang="sl-SI"/>
              <a:pPr>
                <a:defRPr/>
              </a:pPr>
              <a:t>20. 05. 2021</a:t>
            </a:fld>
            <a:endParaRPr lang="sl-SI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475"/>
            <a:ext cx="5438140" cy="446603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86" tIns="45742" rIns="91486" bIns="457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noProof="0"/>
              <a:t>Click to edit Master text styles</a:t>
            </a:r>
          </a:p>
          <a:p>
            <a:pPr lvl="1"/>
            <a:r>
              <a:rPr lang="sl-SI" noProof="0"/>
              <a:t>Second level</a:t>
            </a:r>
          </a:p>
          <a:p>
            <a:pPr lvl="2"/>
            <a:r>
              <a:rPr lang="sl-SI" noProof="0"/>
              <a:t>Third level</a:t>
            </a:r>
          </a:p>
          <a:p>
            <a:pPr lvl="3"/>
            <a:r>
              <a:rPr lang="sl-SI" noProof="0"/>
              <a:t>Fourth level</a:t>
            </a:r>
          </a:p>
          <a:p>
            <a:pPr lvl="4"/>
            <a:r>
              <a:rPr lang="sl-SI" noProof="0"/>
              <a:t>Fifth level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9429354"/>
            <a:ext cx="2946189" cy="4956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86" tIns="45742" rIns="91486" bIns="45742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03" y="9429354"/>
            <a:ext cx="2946189" cy="49569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86" tIns="45742" rIns="91486" bIns="45742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A7D22BCA-1938-417C-9214-6164618E532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0781468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l-SI" alt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265472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08063" y="6356350"/>
            <a:ext cx="19399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2390F-7B07-447C-8549-B88F7C6B761B}" type="datetime1">
              <a:rPr lang="sl-SI" smtClean="0"/>
              <a:t>20. 05. 2021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1E35F-680F-430C-9526-32D3E14CB1A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5846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AA2F3-7320-4A4D-9E8C-9BFE2B4EC902}" type="datetime1">
              <a:rPr lang="sl-SI" smtClean="0"/>
              <a:t>20. 05. 2021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BCED5-F7A4-4A94-8926-C44EACB1F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55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3AFE7-3255-43E1-B45F-A2CBAB205BE9}" type="datetime1">
              <a:rPr lang="sl-SI" smtClean="0"/>
              <a:t>20. 05. 2021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41634-C9CC-457B-9500-661437989A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78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AF178-77FE-485C-B1A8-AC8E1C104704}" type="datetime1">
              <a:rPr lang="sl-SI" smtClean="0"/>
              <a:t>20. 05. 2021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63ED7-83F3-4A8F-A016-9A7DEA6E3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423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7A1CB-3C1B-4D18-9A54-C74D53F9909E}" type="datetime1">
              <a:rPr lang="sl-SI" smtClean="0"/>
              <a:t>20. 05. 2021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8904D-197B-4E8A-81BC-DF5B722AB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21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0B957-E1A0-4637-AE5C-8AF02B180F19}" type="datetime1">
              <a:rPr lang="sl-SI" smtClean="0"/>
              <a:t>20. 05. 2021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21234-13A9-41B2-88D2-98394431D3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842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351C3-1904-4358-ABD4-04CA41BF5D86}" type="datetime1">
              <a:rPr lang="sl-SI" smtClean="0"/>
              <a:t>20. 05. 2021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F8C18-44A6-4213-B056-58502FF4B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1215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2526E-BF63-42D3-BB98-2ACA3AD12192}" type="datetime1">
              <a:rPr lang="sl-SI" smtClean="0"/>
              <a:t>20. 05. 2021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41343-760C-4A99-B169-F80D149FD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79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2AE87-CD4E-4DBA-BE0B-94856C5D5C43}" type="datetime1">
              <a:rPr lang="sl-SI" smtClean="0"/>
              <a:t>20. 05. 2021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F6180-ED4E-4656-A76A-31E07C6EE0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33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D6071-C835-4D0A-8F3A-10589F69F7F1}" type="datetime1">
              <a:rPr lang="sl-SI" smtClean="0"/>
              <a:t>20. 05. 2021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24F7F-4C0C-4159-AE6E-E94CADBAA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803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11E17-685A-4365-BE8B-C51E6E4B0F20}" type="datetime1">
              <a:rPr lang="sl-SI" smtClean="0"/>
              <a:t>20. 05. 2021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AC279-F02B-4610-9F68-7B547C1FB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146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999" y="1440000"/>
            <a:ext cx="7139407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7999" y="2880000"/>
            <a:ext cx="7139407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278D8-BF1B-4BBD-9F9F-4DDA9CB82596}" type="datetime1">
              <a:rPr lang="sl-SI" smtClean="0"/>
              <a:t>20. 05. 2021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88FB7-A3A3-4119-A653-60653CD5F557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28752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78F9B-2BEF-44D5-9B87-D0CFBFFADD79}" type="datetime1">
              <a:rPr lang="sl-SI" smtClean="0"/>
              <a:t>20. 05. 2021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8447F-B0D8-46F9-8260-ECA4BE71D9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39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971425" y="3240088"/>
            <a:ext cx="7201025" cy="2627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EB1BE-0679-405C-B3CF-83D79CBFC66C}" type="datetime1">
              <a:rPr lang="sl-SI" smtClean="0"/>
              <a:t>20. 05. 2021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C70F7-4E74-4929-9F7A-E8D604488439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555383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2000" y="3240000"/>
            <a:ext cx="7200000" cy="262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8916F-C5DE-41EA-801C-F65376E25AE6}" type="datetime1">
              <a:rPr lang="sl-SI" smtClean="0"/>
              <a:t>20. 05. 2021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BE155-5F52-4164-89B0-B50466356DBC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76871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971550" y="3240088"/>
            <a:ext cx="3313113" cy="26273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4848225" y="3240088"/>
            <a:ext cx="3312000" cy="2627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F81E5-F37C-49CF-ABF4-47A696799C0B}" type="datetime1">
              <a:rPr lang="sl-SI" smtClean="0"/>
              <a:t>20. 05. 2021</a:t>
            </a:fld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9BF0E-1C5B-4CBD-9F6C-81A8A6BB527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88430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2000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599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12EDB-0D14-488B-BD4E-DC747D9EDF41}" type="datetime1">
              <a:rPr lang="sl-SI" smtClean="0"/>
              <a:t>20. 05. 2021</a:t>
            </a:fld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03D51-A900-4D58-B81B-B7EC72AA8C94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07042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599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71550" y="3240088"/>
            <a:ext cx="3313113" cy="2627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BA6EB-4260-4D47-922F-92CA7EE85F27}" type="datetime1">
              <a:rPr lang="sl-SI" smtClean="0"/>
              <a:t>20. 05. 2021</a:t>
            </a:fld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08BA6-50F5-498A-B1CC-3967BE50714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58454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3B25-CD04-4B92-9817-5B50AEEE0AB4}" type="datetime1">
              <a:rPr lang="sl-SI" smtClean="0"/>
              <a:t>20. 05. 2021</a:t>
            </a:fld>
            <a:endParaRPr lang="sl-SI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96124-80F1-4D58-A5FC-6DB148F08462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327909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2FDFF-F70C-41A1-92B5-A89B7EFB6D58}" type="datetime1">
              <a:rPr lang="sl-SI" smtClean="0"/>
              <a:t>20. 05. 2021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35C37-655F-4654-B61C-8B51ABC54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719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w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71550" y="1547813"/>
            <a:ext cx="7200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sl-SI"/>
              <a:t>Click to edit Master title style</a:t>
            </a:r>
            <a:endParaRPr lang="sl-SI" altLang="sl-SI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71550" y="3240088"/>
            <a:ext cx="7200900" cy="262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/>
              <a:t>Click to edit Master text styles</a:t>
            </a:r>
          </a:p>
          <a:p>
            <a:pPr lvl="1"/>
            <a:r>
              <a:rPr lang="en-US" altLang="sl-SI"/>
              <a:t>Second level</a:t>
            </a:r>
          </a:p>
          <a:p>
            <a:pPr lvl="2"/>
            <a:r>
              <a:rPr lang="en-US" altLang="sl-SI"/>
              <a:t>Third level</a:t>
            </a:r>
          </a:p>
          <a:p>
            <a:pPr lvl="3"/>
            <a:r>
              <a:rPr lang="en-US" altLang="sl-SI"/>
              <a:t>Fourth level</a:t>
            </a:r>
          </a:p>
          <a:p>
            <a:pPr lvl="4"/>
            <a:r>
              <a:rPr lang="en-US" altLang="sl-SI"/>
              <a:t>Fifth level</a:t>
            </a:r>
            <a:endParaRPr lang="sl-SI" alt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1550" y="6356350"/>
            <a:ext cx="1582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FBDCF0-A186-43B9-A2DE-5CE2A83F85AB}" type="datetime1">
              <a:rPr lang="sl-SI" smtClean="0"/>
              <a:t>20. 05. 2021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ABABA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081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78BC18-41C7-4B1E-8064-13BFFCFF4898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  <p:sp>
        <p:nvSpPr>
          <p:cNvPr id="2055" name="TextBox 8"/>
          <p:cNvSpPr txBox="1">
            <a:spLocks noChangeArrowheads="1"/>
          </p:cNvSpPr>
          <p:nvPr/>
        </p:nvSpPr>
        <p:spPr bwMode="auto">
          <a:xfrm>
            <a:off x="962025" y="708025"/>
            <a:ext cx="1204913" cy="5127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838"/>
              </a:lnSpc>
              <a:defRPr/>
            </a:pPr>
            <a:r>
              <a:rPr lang="en-US" sz="700">
                <a:solidFill>
                  <a:schemeClr val="tx2"/>
                </a:solidFill>
                <a:latin typeface="Republika" charset="-18"/>
              </a:rPr>
              <a:t>REPUBLIKA SLOVENIJA</a:t>
            </a:r>
          </a:p>
          <a:p>
            <a:pPr eaLnBrk="1" hangingPunct="1">
              <a:lnSpc>
                <a:spcPts val="838"/>
              </a:lnSpc>
              <a:defRPr/>
            </a:pPr>
            <a:r>
              <a:rPr lang="en-US" sz="700" b="1">
                <a:solidFill>
                  <a:schemeClr val="tx2"/>
                </a:solidFill>
                <a:latin typeface="Republika" charset="-18"/>
              </a:rPr>
              <a:t>MINISTRSTVO ZA </a:t>
            </a:r>
            <a:r>
              <a:rPr lang="sl-SI" sz="700" b="1">
                <a:solidFill>
                  <a:schemeClr val="tx2"/>
                </a:solidFill>
                <a:latin typeface="Republika" charset="-18"/>
              </a:rPr>
              <a:t>FINANCE</a:t>
            </a:r>
          </a:p>
          <a:p>
            <a:pPr eaLnBrk="1" hangingPunct="1">
              <a:lnSpc>
                <a:spcPts val="838"/>
              </a:lnSpc>
              <a:defRPr/>
            </a:pPr>
            <a:endParaRPr lang="sl-SI" sz="700" b="1">
              <a:solidFill>
                <a:schemeClr val="tx2"/>
              </a:solidFill>
              <a:latin typeface="Republika" charset="-18"/>
            </a:endParaRPr>
          </a:p>
          <a:p>
            <a:pPr eaLnBrk="1" hangingPunct="1">
              <a:lnSpc>
                <a:spcPts val="838"/>
              </a:lnSpc>
              <a:defRPr/>
            </a:pPr>
            <a:r>
              <a:rPr lang="sl-SI" sz="700" b="1">
                <a:solidFill>
                  <a:schemeClr val="tx2"/>
                </a:solidFill>
                <a:latin typeface="Republika" charset="-18"/>
              </a:rPr>
              <a:t>URAD REPUBLIKE SLOVENIJE ZA NADZOR PRORAČUNA</a:t>
            </a:r>
            <a:endParaRPr lang="en-US" sz="700" b="1">
              <a:solidFill>
                <a:schemeClr val="tx2"/>
              </a:solidFill>
              <a:latin typeface="Republika" charset="-18"/>
            </a:endParaRPr>
          </a:p>
        </p:txBody>
      </p:sp>
      <p:pic>
        <p:nvPicPr>
          <p:cNvPr id="1032" name="Picture 9" descr="grb moder za 10 pt.wm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39" r:id="rId2"/>
    <p:sldLayoutId id="2147483738" r:id="rId3"/>
    <p:sldLayoutId id="2147483737" r:id="rId4"/>
    <p:sldLayoutId id="2147483753" r:id="rId5"/>
    <p:sldLayoutId id="2147483754" r:id="rId6"/>
    <p:sldLayoutId id="2147483755" r:id="rId7"/>
    <p:sldLayoutId id="2147483736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Z:\JAVNA UPRAVA 2010\Si CGP\CGP_prirocnik_WEB\OUT\05 Medijsko promocijski elementi\11 PPT predstavitev\untitled folder\ozadje-01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Box 7"/>
          <p:cNvSpPr txBox="1">
            <a:spLocks noChangeArrowheads="1"/>
          </p:cNvSpPr>
          <p:nvPr/>
        </p:nvSpPr>
        <p:spPr bwMode="auto">
          <a:xfrm>
            <a:off x="962025" y="708025"/>
            <a:ext cx="1204913" cy="5127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838"/>
              </a:lnSpc>
              <a:defRPr/>
            </a:pPr>
            <a:r>
              <a:rPr lang="en-US" sz="700">
                <a:solidFill>
                  <a:schemeClr val="tx2"/>
                </a:solidFill>
                <a:latin typeface="Republika" charset="-18"/>
              </a:rPr>
              <a:t>REPUBLIKA SLOVENIJA</a:t>
            </a:r>
          </a:p>
          <a:p>
            <a:pPr eaLnBrk="1" hangingPunct="1">
              <a:lnSpc>
                <a:spcPts val="838"/>
              </a:lnSpc>
              <a:defRPr/>
            </a:pPr>
            <a:r>
              <a:rPr lang="en-US" sz="700" b="1">
                <a:solidFill>
                  <a:schemeClr val="tx2"/>
                </a:solidFill>
                <a:latin typeface="Republika" charset="-18"/>
              </a:rPr>
              <a:t>MINISTRSTVO ZA </a:t>
            </a:r>
            <a:r>
              <a:rPr lang="sl-SI" sz="700" b="1">
                <a:solidFill>
                  <a:schemeClr val="tx2"/>
                </a:solidFill>
                <a:latin typeface="Republika" charset="-18"/>
              </a:rPr>
              <a:t>FINANCE</a:t>
            </a:r>
          </a:p>
          <a:p>
            <a:pPr eaLnBrk="1" hangingPunct="1">
              <a:lnSpc>
                <a:spcPts val="838"/>
              </a:lnSpc>
              <a:defRPr/>
            </a:pPr>
            <a:endParaRPr lang="sl-SI" sz="700" b="1">
              <a:solidFill>
                <a:schemeClr val="tx2"/>
              </a:solidFill>
              <a:latin typeface="Republika" charset="-18"/>
            </a:endParaRPr>
          </a:p>
          <a:p>
            <a:pPr eaLnBrk="1" hangingPunct="1">
              <a:lnSpc>
                <a:spcPts val="838"/>
              </a:lnSpc>
              <a:defRPr/>
            </a:pPr>
            <a:r>
              <a:rPr lang="sl-SI" sz="700" b="1">
                <a:solidFill>
                  <a:schemeClr val="tx2"/>
                </a:solidFill>
                <a:latin typeface="Republika" charset="-18"/>
              </a:rPr>
              <a:t>URAD REPUBLIKE SLOVENIJE ZA NADZOR PRORAČUNA</a:t>
            </a:r>
            <a:endParaRPr lang="en-US" sz="700" b="1">
              <a:solidFill>
                <a:schemeClr val="tx2"/>
              </a:solidFill>
              <a:latin typeface="Republika" charset="-18"/>
            </a:endParaRPr>
          </a:p>
        </p:txBody>
      </p:sp>
      <p:pic>
        <p:nvPicPr>
          <p:cNvPr id="10244" name="Picture 8" descr="grb moder za 10 pt.wm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861ED7-1EF0-44F6-83D0-D4D2B4B7AEF3}" type="datetime1">
              <a:rPr lang="sl-SI" smtClean="0"/>
              <a:t>20. 05. 2021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ABABA"/>
                </a:solidFill>
                <a:latin typeface="+mn-lt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9BC7E42-9AE6-44A7-9A06-F57D2053B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0" r:id="rId2"/>
    <p:sldLayoutId id="2147483749" r:id="rId3"/>
    <p:sldLayoutId id="2147483748" r:id="rId4"/>
    <p:sldLayoutId id="2147483747" r:id="rId5"/>
    <p:sldLayoutId id="2147483746" r:id="rId6"/>
    <p:sldLayoutId id="2147483745" r:id="rId7"/>
    <p:sldLayoutId id="2147483744" r:id="rId8"/>
    <p:sldLayoutId id="2147483743" r:id="rId9"/>
    <p:sldLayoutId id="2147483742" r:id="rId10"/>
    <p:sldLayoutId id="2147483741" r:id="rId11"/>
    <p:sldLayoutId id="2147483740" r:id="rId1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p.gov.si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4098" name="Picture 3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495" y="66294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6869DA8-E1ED-4FD3-B495-C8DF49C82840}"/>
              </a:ext>
            </a:extLst>
          </p:cNvPr>
          <p:cNvSpPr txBox="1">
            <a:spLocks/>
          </p:cNvSpPr>
          <p:nvPr/>
        </p:nvSpPr>
        <p:spPr bwMode="auto">
          <a:xfrm>
            <a:off x="984069" y="1586999"/>
            <a:ext cx="7106740" cy="48910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br>
              <a:rPr lang="sl-SI" sz="3200" b="1" kern="0" dirty="0">
                <a:solidFill>
                  <a:srgbClr val="C00000"/>
                </a:solidFill>
              </a:rPr>
            </a:br>
            <a:r>
              <a:rPr lang="sl-SI" sz="3200" b="1" kern="0" dirty="0">
                <a:solidFill>
                  <a:srgbClr val="C00000"/>
                </a:solidFill>
              </a:rPr>
              <a:t>Poročilo revizijskega organa </a:t>
            </a:r>
            <a:br>
              <a:rPr lang="sl-SI" sz="3200" b="1" kern="0" dirty="0">
                <a:solidFill>
                  <a:srgbClr val="C00000"/>
                </a:solidFill>
              </a:rPr>
            </a:br>
            <a:r>
              <a:rPr lang="sl-SI" sz="3200" b="1" kern="0" dirty="0">
                <a:solidFill>
                  <a:srgbClr val="002060"/>
                </a:solidFill>
              </a:rPr>
              <a:t>Predstavitev </a:t>
            </a:r>
            <a:br>
              <a:rPr lang="sl-SI" sz="3200" b="1" kern="0" dirty="0">
                <a:solidFill>
                  <a:srgbClr val="002060"/>
                </a:solidFill>
              </a:rPr>
            </a:br>
            <a:r>
              <a:rPr lang="sl-SI" sz="3200" b="1" kern="0" dirty="0">
                <a:solidFill>
                  <a:srgbClr val="002060"/>
                </a:solidFill>
              </a:rPr>
              <a:t>Letnega poročila o nadzoru in </a:t>
            </a:r>
            <a:br>
              <a:rPr lang="sl-SI" sz="3200" b="1" kern="0" dirty="0">
                <a:solidFill>
                  <a:srgbClr val="002060"/>
                </a:solidFill>
              </a:rPr>
            </a:br>
            <a:r>
              <a:rPr lang="sl-SI" sz="3200" b="1" kern="0" dirty="0">
                <a:solidFill>
                  <a:srgbClr val="002060"/>
                </a:solidFill>
              </a:rPr>
              <a:t>Revizijskega mnenja za </a:t>
            </a:r>
            <a:br>
              <a:rPr lang="sl-SI" sz="3200" b="1" kern="0" dirty="0">
                <a:solidFill>
                  <a:srgbClr val="002060"/>
                </a:solidFill>
              </a:rPr>
            </a:br>
            <a:r>
              <a:rPr lang="sl-SI" sz="3200" b="1" kern="0" dirty="0">
                <a:solidFill>
                  <a:srgbClr val="002060"/>
                </a:solidFill>
              </a:rPr>
              <a:t>OP EKP 2014–2020</a:t>
            </a:r>
            <a:br>
              <a:rPr lang="sl-SI" sz="3200" b="1" kern="0" dirty="0">
                <a:solidFill>
                  <a:schemeClr val="hlink"/>
                </a:solidFill>
                <a:latin typeface="Arial" charset="0"/>
              </a:rPr>
            </a:br>
            <a:r>
              <a:rPr lang="sl-SI" sz="3200" b="1" kern="0" dirty="0">
                <a:solidFill>
                  <a:srgbClr val="C00000"/>
                </a:solidFill>
              </a:rPr>
              <a:t>za 6. obračunsko leto</a:t>
            </a:r>
            <a:br>
              <a:rPr lang="sl-SI" sz="3200" b="1" kern="0" dirty="0">
                <a:solidFill>
                  <a:srgbClr val="C00000"/>
                </a:solidFill>
              </a:rPr>
            </a:br>
            <a:br>
              <a:rPr lang="sl-SI" sz="3200" b="1" kern="0" dirty="0">
                <a:solidFill>
                  <a:schemeClr val="hlink"/>
                </a:solidFill>
                <a:latin typeface="Arial" charset="0"/>
              </a:rPr>
            </a:br>
            <a:r>
              <a:rPr lang="sl-SI" sz="2400" b="1" kern="0" dirty="0">
                <a:solidFill>
                  <a:srgbClr val="002060"/>
                </a:solidFill>
              </a:rPr>
              <a:t> 26. maj 2021</a:t>
            </a:r>
            <a:endParaRPr lang="en-GB" altLang="sl-SI" sz="3600" b="1" kern="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07401" y="2043782"/>
            <a:ext cx="7853669" cy="3785652"/>
          </a:xfrm>
          <a:prstGeom prst="rect">
            <a:avLst/>
          </a:prstGeom>
          <a:solidFill>
            <a:schemeClr val="bg1"/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l-SI" sz="2800" b="1" dirty="0">
                <a:solidFill>
                  <a:schemeClr val="tx2"/>
                </a:solidFill>
              </a:rPr>
              <a:t>Statistično vzorčenje</a:t>
            </a:r>
          </a:p>
          <a:p>
            <a:pPr>
              <a:spcBef>
                <a:spcPts val="600"/>
              </a:spcBef>
            </a:pPr>
            <a:r>
              <a:rPr lang="sl-SI" sz="2400" b="1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sl-SI" sz="2400" b="1" dirty="0">
                <a:solidFill>
                  <a:srgbClr val="000000"/>
                </a:solidFill>
                <a:highlight>
                  <a:srgbClr val="FFFF00"/>
                </a:highlight>
              </a:rPr>
              <a:t>Vzorčna enota: </a:t>
            </a:r>
          </a:p>
          <a:p>
            <a:r>
              <a:rPr lang="sl-SI" sz="2400" b="1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sl-SI" sz="2400" b="1" dirty="0">
                <a:solidFill>
                  <a:srgbClr val="0070C0"/>
                </a:solidFill>
              </a:rPr>
              <a:t>Zahtevek za izplačilo (ZzI)</a:t>
            </a:r>
          </a:p>
          <a:p>
            <a:pPr>
              <a:spcBef>
                <a:spcPts val="600"/>
              </a:spcBef>
            </a:pPr>
            <a:r>
              <a:rPr lang="sl-SI" sz="2400" b="1" dirty="0">
                <a:solidFill>
                  <a:srgbClr val="000000"/>
                </a:solidFill>
              </a:rPr>
              <a:t> 	</a:t>
            </a:r>
            <a:r>
              <a:rPr lang="sl-SI" sz="2400" b="1" dirty="0">
                <a:solidFill>
                  <a:srgbClr val="000000"/>
                </a:solidFill>
                <a:highlight>
                  <a:srgbClr val="FFFF00"/>
                </a:highlight>
              </a:rPr>
              <a:t>Metoda: </a:t>
            </a:r>
            <a:r>
              <a:rPr lang="sl-SI" sz="2400" b="1" dirty="0">
                <a:solidFill>
                  <a:srgbClr val="C00000"/>
                </a:solidFill>
              </a:rPr>
              <a:t>	</a:t>
            </a:r>
          </a:p>
          <a:p>
            <a:r>
              <a:rPr lang="sl-SI" sz="2400" b="1" dirty="0">
                <a:solidFill>
                  <a:srgbClr val="C00000"/>
                </a:solidFill>
              </a:rPr>
              <a:t>	</a:t>
            </a:r>
            <a:r>
              <a:rPr lang="sl-SI" sz="2400" b="1" dirty="0">
                <a:solidFill>
                  <a:srgbClr val="0070C0"/>
                </a:solidFill>
              </a:rPr>
              <a:t>Vzorčenje po denarni enoti z razslojevanjem 	</a:t>
            </a:r>
            <a:endParaRPr lang="sl-SI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sl-SI" sz="2400" b="1" dirty="0">
                <a:solidFill>
                  <a:srgbClr val="000000"/>
                </a:solidFill>
              </a:rPr>
              <a:t>	</a:t>
            </a:r>
            <a:r>
              <a:rPr lang="sl-SI" sz="2400" b="1" dirty="0">
                <a:solidFill>
                  <a:srgbClr val="000000"/>
                </a:solidFill>
                <a:highlight>
                  <a:srgbClr val="FFFF00"/>
                </a:highlight>
              </a:rPr>
              <a:t>Izbor:</a:t>
            </a:r>
            <a:r>
              <a:rPr lang="sl-SI" sz="2400" b="1" dirty="0">
                <a:solidFill>
                  <a:srgbClr val="0070C0"/>
                </a:solidFill>
                <a:highlight>
                  <a:srgbClr val="FFFF00"/>
                </a:highlight>
              </a:rPr>
              <a:t> </a:t>
            </a:r>
          </a:p>
          <a:p>
            <a:r>
              <a:rPr lang="sl-SI" sz="2400" b="1" dirty="0">
                <a:solidFill>
                  <a:srgbClr val="0070C0"/>
                </a:solidFill>
              </a:rPr>
              <a:t>	Naključni izbor, sistematično izbiranje, </a:t>
            </a:r>
          </a:p>
          <a:p>
            <a:r>
              <a:rPr lang="sl-SI" sz="2400" b="1" dirty="0">
                <a:solidFill>
                  <a:srgbClr val="0070C0"/>
                </a:solidFill>
              </a:rPr>
              <a:t>	najmanj 30 enot za sloj 1 in sloj 2, 4 za sloj 3</a:t>
            </a:r>
          </a:p>
          <a:p>
            <a:r>
              <a:rPr lang="sl-SI" sz="2400" b="1" dirty="0">
                <a:solidFill>
                  <a:srgbClr val="0070C0"/>
                </a:solidFill>
              </a:rPr>
              <a:t>	</a:t>
            </a:r>
            <a:r>
              <a:rPr lang="sl-SI" sz="2400" b="1" dirty="0">
                <a:solidFill>
                  <a:srgbClr val="FF0000"/>
                </a:solidFill>
              </a:rPr>
              <a:t>Izbranih 57 operacij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947A68C1-CEBB-46C4-8AEE-F4F265B6AB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3533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2F68BF74-8268-4724-A434-A1D23EE620B5}"/>
              </a:ext>
            </a:extLst>
          </p:cNvPr>
          <p:cNvSpPr txBox="1"/>
          <p:nvPr/>
        </p:nvSpPr>
        <p:spPr>
          <a:xfrm>
            <a:off x="707402" y="1369860"/>
            <a:ext cx="7853668" cy="523220"/>
          </a:xfrm>
          <a:prstGeom prst="rect">
            <a:avLst/>
          </a:prstGeom>
          <a:solidFill>
            <a:schemeClr val="bg1"/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l-SI" sz="2800" b="1" dirty="0">
                <a:solidFill>
                  <a:srgbClr val="C00000"/>
                </a:solidFill>
                <a:highlight>
                  <a:srgbClr val="FFFFFF"/>
                </a:highlight>
              </a:rPr>
              <a:t>Določitev velikosti in izbor vzorca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417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36E5395-7517-42D1-8CA0-72E6303F38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452" y="1378367"/>
            <a:ext cx="825461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400" b="1" dirty="0">
                <a:solidFill>
                  <a:srgbClr val="C00000"/>
                </a:solidFill>
              </a:rPr>
              <a:t>Razvrstitev ugotovitev po tipologiji Komisije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D219FA-5358-43C2-91C6-4C03A8415C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3533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4BE8506-1777-4FE5-853D-B9FF735383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887129"/>
              </p:ext>
            </p:extLst>
          </p:nvPr>
        </p:nvGraphicFramePr>
        <p:xfrm>
          <a:off x="306452" y="1959849"/>
          <a:ext cx="8254618" cy="4161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38210">
                  <a:extLst>
                    <a:ext uri="{9D8B030D-6E8A-4147-A177-3AD203B41FA5}">
                      <a16:colId xmlns:a16="http://schemas.microsoft.com/office/drawing/2014/main" val="2957511382"/>
                    </a:ext>
                  </a:extLst>
                </a:gridCol>
                <a:gridCol w="1460938">
                  <a:extLst>
                    <a:ext uri="{9D8B030D-6E8A-4147-A177-3AD203B41FA5}">
                      <a16:colId xmlns:a16="http://schemas.microsoft.com/office/drawing/2014/main" val="3214374724"/>
                    </a:ext>
                  </a:extLst>
                </a:gridCol>
                <a:gridCol w="1855470">
                  <a:extLst>
                    <a:ext uri="{9D8B030D-6E8A-4147-A177-3AD203B41FA5}">
                      <a16:colId xmlns:a16="http://schemas.microsoft.com/office/drawing/2014/main" val="3874395673"/>
                    </a:ext>
                  </a:extLst>
                </a:gridCol>
              </a:tblGrid>
              <a:tr h="580466"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7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Kategorija nepravilnosti</a:t>
                      </a:r>
                      <a:endParaRPr lang="sl-SI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6" marR="9046" marT="904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l-SI" sz="17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Število priporočil</a:t>
                      </a:r>
                      <a:endParaRPr lang="sl-SI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6" marR="9046" marT="904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l-SI" sz="17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Vrednost nepravilnosti</a:t>
                      </a:r>
                      <a:endParaRPr lang="sl-SI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6" marR="9046" marT="904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5480899"/>
                  </a:ext>
                </a:extLst>
              </a:tr>
              <a:tr h="319650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Javno naročanje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000" u="none" strike="noStrike">
                          <a:solidFill>
                            <a:srgbClr val="000000"/>
                          </a:solidFill>
                          <a:effectLst/>
                        </a:rPr>
                        <a:t>235.609</a:t>
                      </a:r>
                      <a:endParaRPr lang="sl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050651"/>
                  </a:ext>
                </a:extLst>
              </a:tr>
              <a:tr h="319650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Državna pomoč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93.035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056019"/>
                  </a:ext>
                </a:extLst>
              </a:tr>
              <a:tr h="319650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Projekti, ki ustvarjajo prihodek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8005704"/>
                  </a:ext>
                </a:extLst>
              </a:tr>
              <a:tr h="319650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Finančni instrumenti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526468"/>
                  </a:ext>
                </a:extLst>
              </a:tr>
              <a:tr h="343182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Manjkajoče dodatne informacije ali dokumentacija</a:t>
                      </a:r>
                      <a:endParaRPr lang="pl-P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48.036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077247"/>
                  </a:ext>
                </a:extLst>
              </a:tr>
              <a:tr h="319650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Neupravičen projekt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sl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1.119.000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9088132"/>
                  </a:ext>
                </a:extLst>
              </a:tr>
              <a:tr h="319650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Drugi neupravičeni izdatki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u="none" strike="noStrike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sl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10.325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343742"/>
                  </a:ext>
                </a:extLst>
              </a:tr>
              <a:tr h="348672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Poenostavljene možnosti obračunavanja stroškov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sl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3.910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845594"/>
                  </a:ext>
                </a:extLst>
              </a:tr>
              <a:tr h="319650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Dobro finančno poslovodenje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3596784"/>
                  </a:ext>
                </a:extLst>
              </a:tr>
              <a:tr h="319650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Kazalniki uspešnosti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507974"/>
                  </a:ext>
                </a:extLst>
              </a:tr>
              <a:tr h="331695"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9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Skupaj</a:t>
                      </a:r>
                      <a:endParaRPr lang="sl-SI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50</a:t>
                      </a:r>
                      <a:endParaRPr lang="sl-SI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1.509.915</a:t>
                      </a:r>
                      <a:endParaRPr lang="sl-SI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46" marR="9046" marT="90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17585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458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95C1123-574B-4A01-AD19-ADCC4A077A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994" y="1375721"/>
            <a:ext cx="825461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"/>
            <a:r>
              <a:rPr lang="sl-SI" sz="2400" b="1" dirty="0">
                <a:solidFill>
                  <a:srgbClr val="C00000"/>
                </a:solidFill>
              </a:rPr>
              <a:t>Sistemske nepravilnosti (v LPN)</a:t>
            </a:r>
            <a:endParaRPr lang="sl-SI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22A749-8783-4D63-8BD6-EEF2A9003B4F}"/>
              </a:ext>
            </a:extLst>
          </p:cNvPr>
          <p:cNvSpPr/>
          <p:nvPr/>
        </p:nvSpPr>
        <p:spPr>
          <a:xfrm>
            <a:off x="303994" y="2170372"/>
            <a:ext cx="8257076" cy="347864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sl-SI" sz="28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Kot sistemske nepravilnosti so bile opredeljene nepravilnosti, povezane z:</a:t>
            </a:r>
            <a:endParaRPr lang="sl-SI" sz="2800" b="1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dodeljeno intenzivnostjo državnih pomoči </a:t>
            </a: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(PO MIZŠ, RO20-5, RO20-6, RO20-18),</a:t>
            </a: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neustrezno metodologijo za izračun poenostavljene oblike stroškov za dogodke (SSE) (PO MGRT, IO SPIRIT Slovenija, RO20-19).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441F102F-2B4E-4E20-8C23-D6E80BF363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3533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485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95C1123-574B-4A01-AD19-ADCC4A077A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994" y="1375721"/>
            <a:ext cx="825461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"/>
            <a:r>
              <a:rPr lang="sl-SI" sz="2400" b="1" dirty="0">
                <a:solidFill>
                  <a:srgbClr val="C00000"/>
                </a:solidFill>
              </a:rPr>
              <a:t>Sistemske nepravilnosti iz preteklih let (v LPN)</a:t>
            </a:r>
            <a:endParaRPr lang="sl-SI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22A749-8783-4D63-8BD6-EEF2A9003B4F}"/>
              </a:ext>
            </a:extLst>
          </p:cNvPr>
          <p:cNvSpPr/>
          <p:nvPr/>
        </p:nvSpPr>
        <p:spPr>
          <a:xfrm>
            <a:off x="303994" y="2170372"/>
            <a:ext cx="8257076" cy="262918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sl-SI" sz="28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Sistemske nepravilnosti iz preteklih let so povezane z:</a:t>
            </a:r>
            <a:endParaRPr lang="sl-SI" sz="2800" b="1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izračuni finančnih vrzeli pri okoljskih projektih,</a:t>
            </a: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pogoji za upravičenost izdatkov v primeru poenostavljenih oblik stroškov (revizija ERS).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441F102F-2B4E-4E20-8C23-D6E80BF363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3533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989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95C1123-574B-4A01-AD19-ADCC4A077A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994" y="1375721"/>
            <a:ext cx="825461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400" b="1" dirty="0">
                <a:solidFill>
                  <a:srgbClr val="C00000"/>
                </a:solidFill>
              </a:rPr>
              <a:t>Vrednotenje rezultatov revizij operacij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22A749-8783-4D63-8BD6-EEF2A9003B4F}"/>
              </a:ext>
            </a:extLst>
          </p:cNvPr>
          <p:cNvSpPr/>
          <p:nvPr/>
        </p:nvSpPr>
        <p:spPr>
          <a:xfrm>
            <a:off x="303994" y="2170372"/>
            <a:ext cx="8257076" cy="364484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Vrednotenje skladno z izbrano statistično metodo vzorčenja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sl-SI" sz="2400" dirty="0">
              <a:solidFill>
                <a:schemeClr val="tx2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Skupna projicirana napaka: </a:t>
            </a:r>
            <a:r>
              <a:rPr lang="sl-SI" sz="2400" b="1" dirty="0">
                <a:solidFill>
                  <a:schemeClr val="tx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3,66 % (21 mio)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Izvedeni umiki (32,7 mio), popravki (ugotovitve RO 1,7 mio), dodatni popravek zaradi preseganja praga 2 % (7,3 mio)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Preostala stopnja napake: 2 %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441F102F-2B4E-4E20-8C23-D6E80BF363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3533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017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A34DBB-2B06-49CB-9EC6-870E089F1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1A15011-B3AE-4C13-BD60-2EF7592043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9714" y="782933"/>
            <a:ext cx="6241143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revizijskega organa</a:t>
            </a:r>
            <a:endParaRPr lang="en-US" altLang="sl-SI" sz="2800" b="1" dirty="0">
              <a:solidFill>
                <a:srgbClr val="002060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857A22-5A7A-497F-B9BA-4A9CC9832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8ED35A4-3DD5-44B4-ADDE-D35FF054D03B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31CB44-87B8-4A24-A992-876DC90DD584}"/>
              </a:ext>
            </a:extLst>
          </p:cNvPr>
          <p:cNvSpPr txBox="1"/>
          <p:nvPr/>
        </p:nvSpPr>
        <p:spPr>
          <a:xfrm>
            <a:off x="801190" y="1757827"/>
            <a:ext cx="768966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6700" lvl="1" algn="ctr">
              <a:spcBef>
                <a:spcPts val="600"/>
              </a:spcBef>
              <a:spcAft>
                <a:spcPts val="600"/>
              </a:spcAft>
            </a:pPr>
            <a:r>
              <a:rPr lang="sl-SI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Revizija računovodskih izkazov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532BD691-49E6-4B90-9960-967482BE6614}"/>
              </a:ext>
            </a:extLst>
          </p:cNvPr>
          <p:cNvSpPr txBox="1"/>
          <p:nvPr/>
        </p:nvSpPr>
        <p:spPr>
          <a:xfrm>
            <a:off x="801190" y="3077607"/>
            <a:ext cx="7689668" cy="553998"/>
          </a:xfrm>
          <a:prstGeom prst="rect">
            <a:avLst/>
          </a:prstGeom>
          <a:solidFill>
            <a:schemeClr val="bg1"/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1200"/>
              </a:spcBef>
              <a:spcAft>
                <a:spcPts val="1200"/>
              </a:spcAft>
              <a:buFont typeface="+mj-lt"/>
              <a:buAutoNum type="arabicParenR"/>
            </a:pPr>
            <a:r>
              <a:rPr lang="sl-SI" sz="3000" b="1" dirty="0">
                <a:solidFill>
                  <a:srgbClr val="000000"/>
                </a:solidFill>
              </a:rPr>
              <a:t>Obračuni za šesto obračunsko leto</a:t>
            </a:r>
          </a:p>
        </p:txBody>
      </p:sp>
    </p:spTree>
    <p:extLst>
      <p:ext uri="{BB962C8B-B14F-4D97-AF65-F5344CB8AC3E}">
        <p14:creationId xmlns:p14="http://schemas.microsoft.com/office/powerpoint/2010/main" val="12473311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89266-2FAF-41ED-84C2-900F88206A2D}" type="slidenum">
              <a:rPr lang="en-US" smtClean="0"/>
              <a:t>16</a:t>
            </a:fld>
            <a:endParaRPr lang="en-US" dirty="0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EBFDB595-B50D-40A1-8480-85EFBCC78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" y="1466773"/>
            <a:ext cx="790738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C00000"/>
                </a:solidFill>
              </a:rPr>
              <a:t>Računovodski izkazi (Uredba 1011/2014)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20B73F01-B7F5-4FB3-9979-69A06252C6F5}"/>
              </a:ext>
            </a:extLst>
          </p:cNvPr>
          <p:cNvGraphicFramePr>
            <a:graphicFrameLocks noGrp="1"/>
          </p:cNvGraphicFramePr>
          <p:nvPr/>
        </p:nvGraphicFramePr>
        <p:xfrm>
          <a:off x="853440" y="2119816"/>
          <a:ext cx="7907382" cy="3657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86560">
                  <a:extLst>
                    <a:ext uri="{9D8B030D-6E8A-4147-A177-3AD203B41FA5}">
                      <a16:colId xmlns:a16="http://schemas.microsoft.com/office/drawing/2014/main" val="2823473594"/>
                    </a:ext>
                  </a:extLst>
                </a:gridCol>
                <a:gridCol w="6220822">
                  <a:extLst>
                    <a:ext uri="{9D8B030D-6E8A-4147-A177-3AD203B41FA5}">
                      <a16:colId xmlns:a16="http://schemas.microsoft.com/office/drawing/2014/main" val="2246391744"/>
                    </a:ext>
                  </a:extLst>
                </a:gridCol>
              </a:tblGrid>
              <a:tr h="362131"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Dodatek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Skupni upravičeni izdatki (+javni, plačila)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818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Dodatek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Preklicani in izterjani zneski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460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Dodatek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Zneski, ki jih je treba izterjati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0921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Dodatek 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Izterjani zneski iz člena 71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3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Dodatek 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Neizterljivi zneski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025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Dodatek 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Zneski, izplačani finančnim instrumentom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3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Dodatek 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Vnaprejšnja plačila (DP)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627355"/>
                  </a:ext>
                </a:extLst>
              </a:tr>
              <a:tr h="3839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400" b="1" i="1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Dodatek 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="1" i="1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Uskladitev izdatkov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4174632"/>
                  </a:ext>
                </a:extLst>
              </a:tr>
            </a:tbl>
          </a:graphicData>
        </a:graphic>
      </p:graphicFrame>
      <p:sp>
        <p:nvSpPr>
          <p:cNvPr id="8" name="Pravokotnik 7">
            <a:extLst>
              <a:ext uri="{FF2B5EF4-FFF2-40B4-BE49-F238E27FC236}">
                <a16:creationId xmlns:a16="http://schemas.microsoft.com/office/drawing/2014/main" id="{4B0554C2-776E-42CA-B574-F4F24AC1886F}"/>
              </a:ext>
            </a:extLst>
          </p:cNvPr>
          <p:cNvSpPr/>
          <p:nvPr/>
        </p:nvSpPr>
        <p:spPr>
          <a:xfrm>
            <a:off x="853440" y="5899540"/>
            <a:ext cx="7907382" cy="530517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l-SI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*Dodatki od 2 do 7 so pojasnila k obračunu: zneski med obračunskim letom/stanje na koncu obračunskega leta!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9A585D28-B4DB-4A23-B5DB-2D2E317573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27710"/>
            <a:ext cx="655610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Revizija računovodskih izkazov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1545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54997" y="675860"/>
            <a:ext cx="6562436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C00000"/>
                </a:solidFill>
              </a:rPr>
              <a:t>Zaključki</a:t>
            </a:r>
            <a:endParaRPr lang="sl-SI" altLang="sl-SI" sz="2800" b="1" dirty="0">
              <a:solidFill>
                <a:srgbClr val="C00000"/>
              </a:solidFill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9E35C5A-2CAA-4CA9-822A-629C90598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9" y="1987970"/>
            <a:ext cx="8373291" cy="421653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l-SI" sz="2000" dirty="0">
                <a:solidFill>
                  <a:srgbClr val="000000"/>
                </a:solidFill>
              </a:rPr>
              <a:t>Na podlagi izvedene revizije revizijski organ meni, da: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000" dirty="0">
                <a:solidFill>
                  <a:srgbClr val="000000"/>
                </a:solidFill>
              </a:rPr>
              <a:t>računovodski izkazi dajejo </a:t>
            </a:r>
            <a:r>
              <a:rPr lang="sl-SI" sz="2000" b="1" dirty="0">
                <a:solidFill>
                  <a:srgbClr val="000000"/>
                </a:solidFill>
              </a:rPr>
              <a:t>resnično in pošteno sliko</a:t>
            </a:r>
            <a:r>
              <a:rPr lang="sl-SI" sz="2000" dirty="0">
                <a:solidFill>
                  <a:srgbClr val="000000"/>
                </a:solidFill>
              </a:rPr>
              <a:t>,</a:t>
            </a:r>
            <a:r>
              <a:rPr lang="sl-SI" dirty="0"/>
              <a:t> </a:t>
            </a:r>
            <a:r>
              <a:rPr lang="sl-SI" sz="2000" dirty="0">
                <a:solidFill>
                  <a:srgbClr val="000000"/>
                </a:solidFill>
              </a:rPr>
              <a:t>kot je določeno v členu 29(5) Uredbe (EU) št. 480/2014,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000" dirty="0">
                <a:solidFill>
                  <a:srgbClr val="000000"/>
                </a:solidFill>
              </a:rPr>
              <a:t>so izdatki v računovodskih izkazih, v zvezi s katerimi je bil Komisiji predložen zahtevek za povračilo, </a:t>
            </a:r>
            <a:r>
              <a:rPr lang="sl-SI" sz="2000" b="1" dirty="0">
                <a:solidFill>
                  <a:srgbClr val="000000"/>
                </a:solidFill>
              </a:rPr>
              <a:t>zakoniti in pravilni</a:t>
            </a:r>
            <a:r>
              <a:rPr lang="sl-SI" sz="2000" dirty="0">
                <a:solidFill>
                  <a:srgbClr val="000000"/>
                </a:solidFill>
              </a:rPr>
              <a:t>,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000" dirty="0">
                <a:solidFill>
                  <a:srgbClr val="000000"/>
                </a:solidFill>
              </a:rPr>
              <a:t>vzpostavljeni sistem upravljanja in nadzora deluje pravilno.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l-SI" sz="2000" dirty="0">
                <a:solidFill>
                  <a:srgbClr val="000000"/>
                </a:solidFill>
              </a:rPr>
              <a:t>Izvedena revizija ne zmanjšuje zanesljivosti trditev iz izjave o upravljanju, zato je Komisiji predloženo: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sl-SI" sz="2400" b="1" dirty="0">
                <a:solidFill>
                  <a:srgbClr val="0070C0"/>
                </a:solidFill>
              </a:rPr>
              <a:t>Mnenje brez pridržkov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sl-SI" sz="2400" b="1" dirty="0">
                <a:solidFill>
                  <a:srgbClr val="C00000"/>
                </a:solidFill>
              </a:rPr>
              <a:t> </a:t>
            </a:r>
            <a:endParaRPr lang="sl-SI" sz="24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DBC5672-1741-40CE-B579-88B497505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8" y="1330817"/>
            <a:ext cx="8373292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sl-SI" sz="2400" b="1" dirty="0">
                <a:solidFill>
                  <a:srgbClr val="0070C0"/>
                </a:solidFill>
              </a:rPr>
              <a:t>5 Revizijsko mnenje</a:t>
            </a:r>
          </a:p>
        </p:txBody>
      </p:sp>
    </p:spTree>
    <p:extLst>
      <p:ext uri="{BB962C8B-B14F-4D97-AF65-F5344CB8AC3E}">
        <p14:creationId xmlns:p14="http://schemas.microsoft.com/office/powerpoint/2010/main" val="34335098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54997" y="675860"/>
            <a:ext cx="6562436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C00000"/>
                </a:solidFill>
              </a:rPr>
              <a:t>Zaključki</a:t>
            </a:r>
            <a:endParaRPr lang="sl-SI" altLang="sl-SI" sz="2800" b="1" dirty="0">
              <a:solidFill>
                <a:srgbClr val="C00000"/>
              </a:solidFill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9E35C5A-2CAA-4CA9-822A-629C90598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9" y="1987970"/>
            <a:ext cx="8373291" cy="4154984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sl-SI" sz="2400" b="1" dirty="0">
                <a:solidFill>
                  <a:srgbClr val="0070C0"/>
                </a:solidFill>
              </a:rPr>
              <a:t>DVA POUDARKA:</a:t>
            </a:r>
          </a:p>
          <a:p>
            <a:pPr algn="just"/>
            <a:endParaRPr lang="sl-SI" sz="2000" dirty="0">
              <a:solidFill>
                <a:srgbClr val="000000"/>
              </a:solidFill>
            </a:endParaRPr>
          </a:p>
          <a:p>
            <a:pPr algn="just"/>
            <a:r>
              <a:rPr lang="sl-SI" sz="2000" dirty="0">
                <a:solidFill>
                  <a:srgbClr val="000000"/>
                </a:solidFill>
              </a:rPr>
              <a:t>Ne da bi izrazil pridržek, bi želel revizijski organ opozoriti, da v zvezi s potrjenimi izdatki pri t. i. </a:t>
            </a:r>
            <a:r>
              <a:rPr lang="sl-SI" sz="2000" dirty="0">
                <a:solidFill>
                  <a:srgbClr val="C00000"/>
                </a:solidFill>
              </a:rPr>
              <a:t>okoljskih projektih </a:t>
            </a:r>
            <a:r>
              <a:rPr lang="sl-SI" sz="2000" dirty="0">
                <a:solidFill>
                  <a:srgbClr val="000000"/>
                </a:solidFill>
              </a:rPr>
              <a:t>obstaja tveganje bodočih popravkov, ki bi bili potrebni v primeru, ko bi že potrjeni izdatki pri teh operacijah presegli izdatke, ki bi jih bilo možno potrditi na osnovi novih izračunov finančnih vrzeli, ki so v pripravi. </a:t>
            </a:r>
          </a:p>
          <a:p>
            <a:pPr algn="just"/>
            <a:endParaRPr lang="sl-SI" sz="2000" dirty="0">
              <a:solidFill>
                <a:srgbClr val="000000"/>
              </a:solidFill>
            </a:endParaRPr>
          </a:p>
          <a:p>
            <a:pPr algn="just"/>
            <a:r>
              <a:rPr lang="sl-SI" sz="2000" dirty="0">
                <a:solidFill>
                  <a:srgbClr val="000000"/>
                </a:solidFill>
              </a:rPr>
              <a:t>Poleg zgoraj izpostavljenega poudarka pa bi želel revizijski organ opozoriti tudi, da </a:t>
            </a:r>
            <a:r>
              <a:rPr lang="sl-SI" sz="2000" dirty="0">
                <a:solidFill>
                  <a:srgbClr val="C00000"/>
                </a:solidFill>
              </a:rPr>
              <a:t>zneski v delu porabe oziroma izplačila iz finančnih inštrumentov </a:t>
            </a:r>
            <a:r>
              <a:rPr lang="sl-SI" sz="2000" dirty="0">
                <a:solidFill>
                  <a:srgbClr val="000000"/>
                </a:solidFill>
              </a:rPr>
              <a:t>Dodatka 6 računovodskih izkazov za ESRR in KS niso izkazani po stanju ob koncu obračunskega leta, prav tako pa vključujejo tudi zneske finančnega vzvoda. </a:t>
            </a:r>
            <a:endParaRPr lang="sl-SI" sz="20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DBC5672-1741-40CE-B579-88B497505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8" y="1330817"/>
            <a:ext cx="8373292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sl-SI" sz="2400" b="1" dirty="0">
                <a:solidFill>
                  <a:srgbClr val="0070C0"/>
                </a:solidFill>
              </a:rPr>
              <a:t>Revizijsko mnenje - poudarki </a:t>
            </a:r>
          </a:p>
        </p:txBody>
      </p:sp>
    </p:spTree>
    <p:extLst>
      <p:ext uri="{BB962C8B-B14F-4D97-AF65-F5344CB8AC3E}">
        <p14:creationId xmlns:p14="http://schemas.microsoft.com/office/powerpoint/2010/main" val="26739175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22020" y="1604010"/>
            <a:ext cx="7639050" cy="64633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t">
              <a:spcBef>
                <a:spcPts val="600"/>
              </a:spcBef>
              <a:spcAft>
                <a:spcPts val="600"/>
              </a:spcAft>
            </a:pPr>
            <a:r>
              <a:rPr lang="sl-SI" sz="3600" b="1" dirty="0">
                <a:solidFill>
                  <a:srgbClr val="0070C0"/>
                </a:solidFill>
              </a:rPr>
              <a:t>Evropska komisija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04720" y="65151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C00000"/>
                </a:solidFill>
              </a:rPr>
              <a:t>Odziv EK na prejeto LPN</a:t>
            </a:r>
            <a:endParaRPr lang="sl-SI" altLang="sl-SI" sz="2800" b="1" dirty="0">
              <a:solidFill>
                <a:srgbClr val="C00000"/>
              </a:solidFill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6EE5224-5C13-4B17-8010-5EDEC3332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8710" y="3397151"/>
            <a:ext cx="7578090" cy="1200329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t">
              <a:spcAft>
                <a:spcPts val="1200"/>
              </a:spcAft>
            </a:pPr>
            <a:r>
              <a:rPr lang="sl-SI" sz="2400" b="1" dirty="0">
                <a:solidFill>
                  <a:srgbClr val="FF0000"/>
                </a:solidFill>
                <a:highlight>
                  <a:srgbClr val="FFFFFF"/>
                </a:highlight>
              </a:rPr>
              <a:t>20.4.2021</a:t>
            </a:r>
            <a:r>
              <a:rPr lang="sl-SI" sz="2400" b="1" dirty="0">
                <a:solidFill>
                  <a:schemeClr val="tx2"/>
                </a:solidFill>
                <a:highlight>
                  <a:srgbClr val="FFFFFF"/>
                </a:highlight>
              </a:rPr>
              <a:t> prejet odziv na poslano LPN: EK zahteva realizacijo finančnih popravkov za že zaključene </a:t>
            </a:r>
            <a:r>
              <a:rPr lang="sl-SI" sz="2400" b="1" dirty="0" err="1">
                <a:solidFill>
                  <a:schemeClr val="tx2"/>
                </a:solidFill>
                <a:highlight>
                  <a:srgbClr val="FFFFFF"/>
                </a:highlight>
              </a:rPr>
              <a:t>okoljske</a:t>
            </a:r>
            <a:r>
              <a:rPr lang="sl-SI" sz="2400" b="1" dirty="0">
                <a:solidFill>
                  <a:schemeClr val="tx2"/>
                </a:solidFill>
                <a:highlight>
                  <a:srgbClr val="FFFFFF"/>
                </a:highlight>
              </a:rPr>
              <a:t> projekte (skupni dodatni popravek 7 mio)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CB911E-FFDA-463F-A011-4C869F1B7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871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A34DBB-2B06-49CB-9EC6-870E089F1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1A15011-B3AE-4C13-BD60-2EF7592043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7580" y="720089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revizijskega organa</a:t>
            </a:r>
            <a:endParaRPr lang="en-US" altLang="sl-SI" sz="2800" b="1" dirty="0">
              <a:solidFill>
                <a:srgbClr val="002060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857A22-5A7A-497F-B9BA-4A9CC9832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8ED35A4-3DD5-44B4-ADDE-D35FF054D03B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31CB44-87B8-4A24-A992-876DC90DD584}"/>
              </a:ext>
            </a:extLst>
          </p:cNvPr>
          <p:cNvSpPr txBox="1"/>
          <p:nvPr/>
        </p:nvSpPr>
        <p:spPr>
          <a:xfrm>
            <a:off x="777240" y="2862357"/>
            <a:ext cx="7806690" cy="2862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08038" lvl="1" indent="-541338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Uvod</a:t>
            </a:r>
          </a:p>
          <a:p>
            <a:pPr marL="808038" lvl="1" indent="-541338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Revizije sistema</a:t>
            </a:r>
          </a:p>
          <a:p>
            <a:pPr marL="808038" lvl="1" indent="-541338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Revizije operacij</a:t>
            </a:r>
          </a:p>
          <a:p>
            <a:pPr marL="808038" lvl="1" indent="-541338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Revizija računovodskih izkazov</a:t>
            </a:r>
          </a:p>
          <a:p>
            <a:pPr marL="808038" lvl="1" indent="-541338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Revizijsko mnenje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13896A3-6D49-4ECA-9E7C-063CB96A75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" y="1545754"/>
            <a:ext cx="7806690" cy="95410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6700" lvl="1" indent="0" algn="ctr"/>
            <a:r>
              <a:rPr lang="sl-SI" sz="2800" b="1" dirty="0">
                <a:solidFill>
                  <a:srgbClr val="002060"/>
                </a:solidFill>
              </a:rPr>
              <a:t>Letno poročilo o nadzoru za </a:t>
            </a:r>
          </a:p>
          <a:p>
            <a:pPr marL="266700" lvl="1" indent="0" algn="ctr"/>
            <a:r>
              <a:rPr lang="sl-SI" sz="2800" b="1" dirty="0">
                <a:solidFill>
                  <a:srgbClr val="002060"/>
                </a:solidFill>
              </a:rPr>
              <a:t>šesto obračunsko leto</a:t>
            </a:r>
          </a:p>
        </p:txBody>
      </p:sp>
    </p:spTree>
    <p:extLst>
      <p:ext uri="{BB962C8B-B14F-4D97-AF65-F5344CB8AC3E}">
        <p14:creationId xmlns:p14="http://schemas.microsoft.com/office/powerpoint/2010/main" val="4909697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22020" y="1604010"/>
            <a:ext cx="7639050" cy="64633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t">
              <a:spcBef>
                <a:spcPts val="600"/>
              </a:spcBef>
              <a:spcAft>
                <a:spcPts val="600"/>
              </a:spcAft>
            </a:pPr>
            <a:r>
              <a:rPr lang="sl-SI" sz="3600" b="1" dirty="0">
                <a:solidFill>
                  <a:srgbClr val="0070C0"/>
                </a:solidFill>
              </a:rPr>
              <a:t>Evropska komisija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04720" y="65151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Potrditev letnih obračunov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6EE5224-5C13-4B17-8010-5EDEC3332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8710" y="3397151"/>
            <a:ext cx="7578090" cy="1354217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t">
              <a:spcAft>
                <a:spcPts val="1200"/>
              </a:spcAft>
            </a:pPr>
            <a:r>
              <a:rPr lang="sl-SI" sz="2400" b="1" dirty="0">
                <a:solidFill>
                  <a:srgbClr val="0070C0"/>
                </a:solidFill>
                <a:highlight>
                  <a:srgbClr val="FFFFFF"/>
                </a:highlight>
              </a:rPr>
              <a:t>Evropska komisija je:</a:t>
            </a:r>
          </a:p>
          <a:p>
            <a:pPr fontAlgn="t">
              <a:spcAft>
                <a:spcPts val="1200"/>
              </a:spcAft>
            </a:pPr>
            <a:r>
              <a:rPr lang="sl-SI" sz="2400" b="1" dirty="0">
                <a:solidFill>
                  <a:srgbClr val="FF0000"/>
                </a:solidFill>
                <a:highlight>
                  <a:srgbClr val="FFFFFF"/>
                </a:highlight>
              </a:rPr>
              <a:t>6.5.2021</a:t>
            </a:r>
            <a:r>
              <a:rPr lang="sl-SI" sz="2400" b="1" dirty="0">
                <a:solidFill>
                  <a:schemeClr val="tx2"/>
                </a:solidFill>
                <a:highlight>
                  <a:srgbClr val="FFFFFF"/>
                </a:highlight>
              </a:rPr>
              <a:t> potrdila obračune in meni, da so obračuni popolni, natančni in verodostojni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CB911E-FFDA-463F-A011-4C869F1B7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5265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59180" y="2213609"/>
            <a:ext cx="7275829" cy="5847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>
              <a:spcBef>
                <a:spcPts val="600"/>
              </a:spcBef>
              <a:spcAft>
                <a:spcPts val="600"/>
              </a:spcAft>
            </a:pPr>
            <a:r>
              <a:rPr lang="sl-SI" altLang="sl-SI" sz="3200" b="1" dirty="0">
                <a:solidFill>
                  <a:srgbClr val="0070C0"/>
                </a:solidFill>
              </a:rPr>
              <a:t>Hvala za vašo pozornost!</a:t>
            </a:r>
            <a:endParaRPr lang="en-US" altLang="sl-SI" sz="3200" b="1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3073" name="Picture 1" descr="Description: cid:image001.jpg@01CD506C.1F588F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80" y="3749040"/>
            <a:ext cx="1622425" cy="58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0960" y="3713107"/>
            <a:ext cx="4527650" cy="1554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   	</a:t>
            </a:r>
            <a:endParaRPr lang="sl-SI" altLang="sl-SI" sz="1400" dirty="0">
              <a:solidFill>
                <a:schemeClr val="tx2">
                  <a:lumMod val="75000"/>
                  <a:lumOff val="25000"/>
                </a:schemeClr>
              </a:solidFill>
              <a:latin typeface="+mn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altLang="sl-SI" sz="14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+mn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altLang="sl-SI" sz="14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+mn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l-SI" altLang="sl-SI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Calibri" pitchFamily="34" charset="0"/>
                <a:cs typeface="Calibri" pitchFamily="34" charset="0"/>
              </a:rPr>
              <a:t>	</a:t>
            </a:r>
            <a:r>
              <a:rPr kumimoji="0" lang="sl-SI" altLang="sl-SI" sz="140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Sektor za revizijo evropskih strukturnih skladov</a:t>
            </a:r>
            <a:endParaRPr kumimoji="0" lang="sl-SI" altLang="sl-SI" sz="14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40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    	</a:t>
            </a:r>
            <a:r>
              <a:rPr kumimoji="0" lang="sl-SI" altLang="sl-SI" sz="140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Fajfarjeva 33, 1502 Ljubljana </a:t>
            </a:r>
            <a:endParaRPr kumimoji="0" lang="sl-SI" altLang="sl-SI" sz="14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40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   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    	</a:t>
            </a:r>
            <a:r>
              <a:rPr kumimoji="0" lang="sl-SI" altLang="sl-SI" sz="1400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alibri" pitchFamily="34" charset="0"/>
                <a:hlinkClick r:id="rId3"/>
              </a:rPr>
              <a:t>www.unp.gov.si</a:t>
            </a:r>
            <a:endParaRPr kumimoji="0" lang="sl-SI" altLang="sl-SI" sz="1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3076" name="Picture 3" descr="image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684" y="609918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7246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A34DBB-2B06-49CB-9EC6-870E089F1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1A15011-B3AE-4C13-BD60-2EF7592043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7580" y="720089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revizijskega organa</a:t>
            </a:r>
            <a:endParaRPr lang="en-US" altLang="sl-SI" sz="2800" b="1" dirty="0">
              <a:solidFill>
                <a:srgbClr val="002060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857A22-5A7A-497F-B9BA-4A9CC9832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8ED35A4-3DD5-44B4-ADDE-D35FF054D03B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31CB44-87B8-4A24-A992-876DC90DD584}"/>
              </a:ext>
            </a:extLst>
          </p:cNvPr>
          <p:cNvSpPr txBox="1"/>
          <p:nvPr/>
        </p:nvSpPr>
        <p:spPr>
          <a:xfrm>
            <a:off x="777240" y="2233707"/>
            <a:ext cx="7806690" cy="47705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6700" lvl="1">
              <a:spcBef>
                <a:spcPts val="600"/>
              </a:spcBef>
              <a:spcAft>
                <a:spcPts val="600"/>
              </a:spcAft>
            </a:pPr>
            <a:r>
              <a:rPr lang="sl-SI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Revizijski organ mora do 15.2. n+1 predložiti EK mnenje o tem, ali: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000" dirty="0">
                <a:solidFill>
                  <a:srgbClr val="000000"/>
                </a:solidFill>
              </a:rPr>
              <a:t>dajejo računovodski izkazi </a:t>
            </a:r>
            <a:r>
              <a:rPr lang="sl-SI" sz="2000" b="1" dirty="0">
                <a:solidFill>
                  <a:srgbClr val="000000"/>
                </a:solidFill>
              </a:rPr>
              <a:t>resnično in pošteno sliko</a:t>
            </a:r>
            <a:r>
              <a:rPr lang="sl-SI" sz="2000" dirty="0">
                <a:solidFill>
                  <a:srgbClr val="000000"/>
                </a:solidFill>
              </a:rPr>
              <a:t>,</a:t>
            </a:r>
            <a:r>
              <a:rPr lang="sl-SI" dirty="0"/>
              <a:t> </a:t>
            </a:r>
            <a:r>
              <a:rPr lang="sl-SI" sz="2000" dirty="0">
                <a:solidFill>
                  <a:srgbClr val="000000"/>
                </a:solidFill>
              </a:rPr>
              <a:t>kot je določeno v členu 29(5) Uredbe (EU) št. 480/2014,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000" dirty="0">
                <a:solidFill>
                  <a:srgbClr val="000000"/>
                </a:solidFill>
              </a:rPr>
              <a:t>so izdatki v računovodskih izkazih, v zvezi s katerimi je bil Komisiji predložen zahtevek za povračilo, </a:t>
            </a:r>
            <a:r>
              <a:rPr lang="sl-SI" sz="2000" b="1" dirty="0">
                <a:solidFill>
                  <a:srgbClr val="000000"/>
                </a:solidFill>
              </a:rPr>
              <a:t>zakoniti in pravilni</a:t>
            </a:r>
            <a:r>
              <a:rPr lang="sl-SI" sz="2000" dirty="0">
                <a:solidFill>
                  <a:srgbClr val="000000"/>
                </a:solidFill>
              </a:rPr>
              <a:t>,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000" dirty="0">
                <a:solidFill>
                  <a:srgbClr val="000000"/>
                </a:solidFill>
              </a:rPr>
              <a:t>vzpostavljeni sistem upravljanja in nadzora </a:t>
            </a:r>
            <a:r>
              <a:rPr lang="sl-SI" sz="2000" b="1" dirty="0">
                <a:solidFill>
                  <a:srgbClr val="000000"/>
                </a:solidFill>
              </a:rPr>
              <a:t>deluje pravilno</a:t>
            </a:r>
            <a:r>
              <a:rPr lang="sl-SI" sz="2000" dirty="0">
                <a:solidFill>
                  <a:srgbClr val="000000"/>
                </a:solidFill>
              </a:rPr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l-SI" sz="2000" dirty="0">
                <a:solidFill>
                  <a:srgbClr val="000000"/>
                </a:solidFill>
              </a:rPr>
              <a:t>V mnenju je treba tudi navesti, ali izvedena revizija ne zmanjšuje zanesljivosti trditev iz izjave o upravljanju.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l-SI" sz="2000" dirty="0">
                <a:solidFill>
                  <a:srgbClr val="000000"/>
                </a:solidFill>
              </a:rPr>
              <a:t>Mnenje spremlja Letno poročilo o nadzoru</a:t>
            </a:r>
          </a:p>
          <a:p>
            <a:pPr marL="266700" lvl="1">
              <a:spcBef>
                <a:spcPts val="600"/>
              </a:spcBef>
              <a:spcAft>
                <a:spcPts val="600"/>
              </a:spcAft>
            </a:pPr>
            <a:endParaRPr lang="sl-SI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13896A3-6D49-4ECA-9E7C-063CB96A75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" y="1545754"/>
            <a:ext cx="7806690" cy="5847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6700" lvl="1" indent="0" algn="ctr">
              <a:spcBef>
                <a:spcPts val="600"/>
              </a:spcBef>
              <a:spcAft>
                <a:spcPts val="600"/>
              </a:spcAft>
            </a:pPr>
            <a:r>
              <a:rPr lang="sl-SI" sz="3200" b="1" dirty="0">
                <a:solidFill>
                  <a:srgbClr val="0070C0"/>
                </a:solidFill>
                <a:latin typeface="+mj-lt"/>
              </a:rPr>
              <a:t>1 Uvod </a:t>
            </a:r>
          </a:p>
        </p:txBody>
      </p:sp>
    </p:spTree>
    <p:extLst>
      <p:ext uri="{BB962C8B-B14F-4D97-AF65-F5344CB8AC3E}">
        <p14:creationId xmlns:p14="http://schemas.microsoft.com/office/powerpoint/2010/main" val="80856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A34DBB-2B06-49CB-9EC6-870E089F1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857A22-5A7A-497F-B9BA-4A9CC9832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8ED35A4-3DD5-44B4-ADDE-D35FF054D03B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31CB44-87B8-4A24-A992-876DC90DD584}"/>
              </a:ext>
            </a:extLst>
          </p:cNvPr>
          <p:cNvSpPr txBox="1"/>
          <p:nvPr/>
        </p:nvSpPr>
        <p:spPr>
          <a:xfrm>
            <a:off x="777240" y="1511818"/>
            <a:ext cx="780669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6700" lvl="1" algn="ctr">
              <a:spcBef>
                <a:spcPts val="600"/>
              </a:spcBef>
              <a:spcAft>
                <a:spcPts val="600"/>
              </a:spcAft>
            </a:pPr>
            <a:r>
              <a:rPr lang="sl-SI" sz="3200" b="1" dirty="0">
                <a:solidFill>
                  <a:srgbClr val="0070C0"/>
                </a:solidFill>
                <a:latin typeface="+mj-lt"/>
              </a:rPr>
              <a:t>2 Revizije sistema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49E129-694A-4BBE-8101-1EDCD761EDDE}"/>
              </a:ext>
            </a:extLst>
          </p:cNvPr>
          <p:cNvSpPr txBox="1"/>
          <p:nvPr/>
        </p:nvSpPr>
        <p:spPr>
          <a:xfrm>
            <a:off x="777240" y="2456756"/>
            <a:ext cx="7806690" cy="16927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08038" marR="0" lvl="1" indent="-541338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Revizije sistema upravljanja in nadzora</a:t>
            </a:r>
          </a:p>
          <a:p>
            <a:pPr marL="808038" marR="0" lvl="1" indent="-541338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Revizije izpolnjevanja priporočil</a:t>
            </a:r>
          </a:p>
          <a:p>
            <a:pPr marL="808038" marR="0" lvl="1" indent="-541338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Tematske (horizontalne) revizije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4D892DD1-49EB-4950-83EB-037E0EA95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7580" y="720089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revizijskega organa</a:t>
            </a:r>
            <a:endParaRPr lang="en-US" altLang="sl-SI" sz="2800" b="1" dirty="0">
              <a:solidFill>
                <a:srgbClr val="002060"/>
              </a:solidFill>
            </a:endParaRPr>
          </a:p>
        </p:txBody>
      </p:sp>
      <p:pic>
        <p:nvPicPr>
          <p:cNvPr id="10" name="Picture 3" descr="image003">
            <a:extLst>
              <a:ext uri="{FF2B5EF4-FFF2-40B4-BE49-F238E27FC236}">
                <a16:creationId xmlns:a16="http://schemas.microsoft.com/office/drawing/2014/main" id="{304CE375-3B60-44A5-B91E-4B187A611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8886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227580" y="72009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Revizije sistema</a:t>
            </a:r>
            <a:endParaRPr kumimoji="0" lang="sl-SI" altLang="sl-SI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70965" y="1361682"/>
            <a:ext cx="7806690" cy="8309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6700" marR="0" lvl="1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Povzetek ocen in število priporočil </a:t>
            </a:r>
          </a:p>
          <a:p>
            <a:pPr marL="266700" marR="0" lvl="1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pri posamezni reviziji sistema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E57D3804-2EBF-4C5E-93DE-B129F869C01E}"/>
              </a:ext>
            </a:extLst>
          </p:cNvPr>
          <p:cNvGraphicFramePr>
            <a:graphicFrameLocks noGrp="1"/>
          </p:cNvGraphicFramePr>
          <p:nvPr/>
        </p:nvGraphicFramePr>
        <p:xfrm>
          <a:off x="770965" y="2433968"/>
          <a:ext cx="7812965" cy="2223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587">
                  <a:extLst>
                    <a:ext uri="{9D8B030D-6E8A-4147-A177-3AD203B41FA5}">
                      <a16:colId xmlns:a16="http://schemas.microsoft.com/office/drawing/2014/main" val="440866870"/>
                    </a:ext>
                  </a:extLst>
                </a:gridCol>
                <a:gridCol w="546072">
                  <a:extLst>
                    <a:ext uri="{9D8B030D-6E8A-4147-A177-3AD203B41FA5}">
                      <a16:colId xmlns:a16="http://schemas.microsoft.com/office/drawing/2014/main" val="3530111991"/>
                    </a:ext>
                  </a:extLst>
                </a:gridCol>
                <a:gridCol w="546847">
                  <a:extLst>
                    <a:ext uri="{9D8B030D-6E8A-4147-A177-3AD203B41FA5}">
                      <a16:colId xmlns:a16="http://schemas.microsoft.com/office/drawing/2014/main" val="3605424938"/>
                    </a:ext>
                  </a:extLst>
                </a:gridCol>
                <a:gridCol w="537882">
                  <a:extLst>
                    <a:ext uri="{9D8B030D-6E8A-4147-A177-3AD203B41FA5}">
                      <a16:colId xmlns:a16="http://schemas.microsoft.com/office/drawing/2014/main" val="2080404664"/>
                    </a:ext>
                  </a:extLst>
                </a:gridCol>
                <a:gridCol w="546847">
                  <a:extLst>
                    <a:ext uri="{9D8B030D-6E8A-4147-A177-3AD203B41FA5}">
                      <a16:colId xmlns:a16="http://schemas.microsoft.com/office/drawing/2014/main" val="919036286"/>
                    </a:ext>
                  </a:extLst>
                </a:gridCol>
                <a:gridCol w="537882">
                  <a:extLst>
                    <a:ext uri="{9D8B030D-6E8A-4147-A177-3AD203B41FA5}">
                      <a16:colId xmlns:a16="http://schemas.microsoft.com/office/drawing/2014/main" val="1315609936"/>
                    </a:ext>
                  </a:extLst>
                </a:gridCol>
                <a:gridCol w="537883">
                  <a:extLst>
                    <a:ext uri="{9D8B030D-6E8A-4147-A177-3AD203B41FA5}">
                      <a16:colId xmlns:a16="http://schemas.microsoft.com/office/drawing/2014/main" val="3107716713"/>
                    </a:ext>
                  </a:extLst>
                </a:gridCol>
                <a:gridCol w="537882">
                  <a:extLst>
                    <a:ext uri="{9D8B030D-6E8A-4147-A177-3AD203B41FA5}">
                      <a16:colId xmlns:a16="http://schemas.microsoft.com/office/drawing/2014/main" val="3597305268"/>
                    </a:ext>
                  </a:extLst>
                </a:gridCol>
                <a:gridCol w="546847">
                  <a:extLst>
                    <a:ext uri="{9D8B030D-6E8A-4147-A177-3AD203B41FA5}">
                      <a16:colId xmlns:a16="http://schemas.microsoft.com/office/drawing/2014/main" val="1714909827"/>
                    </a:ext>
                  </a:extLst>
                </a:gridCol>
                <a:gridCol w="1013012">
                  <a:extLst>
                    <a:ext uri="{9D8B030D-6E8A-4147-A177-3AD203B41FA5}">
                      <a16:colId xmlns:a16="http://schemas.microsoft.com/office/drawing/2014/main" val="3943115563"/>
                    </a:ext>
                  </a:extLst>
                </a:gridCol>
                <a:gridCol w="1143224">
                  <a:extLst>
                    <a:ext uri="{9D8B030D-6E8A-4147-A177-3AD203B41FA5}">
                      <a16:colId xmlns:a16="http://schemas.microsoft.com/office/drawing/2014/main" val="1421183346"/>
                    </a:ext>
                  </a:extLst>
                </a:gridCol>
              </a:tblGrid>
              <a:tr h="736947">
                <a:tc>
                  <a:txBody>
                    <a:bodyPr/>
                    <a:lstStyle/>
                    <a:p>
                      <a:endParaRPr lang="sl-SI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800" b="1" dirty="0"/>
                        <a:t>KZ1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KZ2</a:t>
                      </a:r>
                      <a:endParaRPr lang="sl-SI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800" b="1" dirty="0"/>
                        <a:t>Skupna ocena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800" b="1" dirty="0"/>
                        <a:t>Št. priporočil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1784646"/>
                  </a:ext>
                </a:extLst>
              </a:tr>
              <a:tr h="76898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18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PO MJU</a:t>
                      </a:r>
                    </a:p>
                    <a:p>
                      <a:r>
                        <a:rPr lang="sl-SI" sz="1400" b="1" dirty="0">
                          <a:solidFill>
                            <a:schemeClr val="tx2"/>
                          </a:solidFill>
                        </a:rPr>
                        <a:t>(RS20-1)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0070C0"/>
                          </a:solidFill>
                        </a:rPr>
                        <a:t>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0579444"/>
                  </a:ext>
                </a:extLst>
              </a:tr>
              <a:tr h="717222">
                <a:tc>
                  <a:txBody>
                    <a:bodyPr/>
                    <a:lstStyle/>
                    <a:p>
                      <a:r>
                        <a:rPr lang="sl-SI" sz="1800" b="1" dirty="0">
                          <a:solidFill>
                            <a:schemeClr val="tx2"/>
                          </a:solidFill>
                        </a:rPr>
                        <a:t>PO MK</a:t>
                      </a:r>
                    </a:p>
                    <a:p>
                      <a:r>
                        <a:rPr lang="sl-SI" sz="1400" b="1" dirty="0">
                          <a:solidFill>
                            <a:schemeClr val="tx2"/>
                          </a:solidFill>
                        </a:rPr>
                        <a:t>(RS20-2)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0070C0"/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5245254"/>
                  </a:ext>
                </a:extLst>
              </a:tr>
            </a:tbl>
          </a:graphicData>
        </a:graphic>
      </p:graphicFrame>
      <p:pic>
        <p:nvPicPr>
          <p:cNvPr id="8" name="Picture 3" descr="image003">
            <a:extLst>
              <a:ext uri="{FF2B5EF4-FFF2-40B4-BE49-F238E27FC236}">
                <a16:creationId xmlns:a16="http://schemas.microsoft.com/office/drawing/2014/main" id="{B3DB0D76-BE0E-4834-848F-F4231FD76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2203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227580" y="72009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Revizije sistema</a:t>
            </a:r>
            <a:endParaRPr kumimoji="0" lang="sl-SI" altLang="sl-SI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70965" y="1361682"/>
            <a:ext cx="7806690" cy="8309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6700" marR="0" lvl="1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Povzetek ocen in število priporočil </a:t>
            </a:r>
          </a:p>
          <a:p>
            <a:pPr marL="266700" marR="0" lvl="1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pri posamezni reviziji izpolnjevanja priporočil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E57D3804-2EBF-4C5E-93DE-B129F869C01E}"/>
              </a:ext>
            </a:extLst>
          </p:cNvPr>
          <p:cNvGraphicFramePr>
            <a:graphicFrameLocks noGrp="1"/>
          </p:cNvGraphicFramePr>
          <p:nvPr/>
        </p:nvGraphicFramePr>
        <p:xfrm>
          <a:off x="770965" y="2433968"/>
          <a:ext cx="7812965" cy="3906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587">
                  <a:extLst>
                    <a:ext uri="{9D8B030D-6E8A-4147-A177-3AD203B41FA5}">
                      <a16:colId xmlns:a16="http://schemas.microsoft.com/office/drawing/2014/main" val="440866870"/>
                    </a:ext>
                  </a:extLst>
                </a:gridCol>
                <a:gridCol w="546072">
                  <a:extLst>
                    <a:ext uri="{9D8B030D-6E8A-4147-A177-3AD203B41FA5}">
                      <a16:colId xmlns:a16="http://schemas.microsoft.com/office/drawing/2014/main" val="3530111991"/>
                    </a:ext>
                  </a:extLst>
                </a:gridCol>
                <a:gridCol w="546847">
                  <a:extLst>
                    <a:ext uri="{9D8B030D-6E8A-4147-A177-3AD203B41FA5}">
                      <a16:colId xmlns:a16="http://schemas.microsoft.com/office/drawing/2014/main" val="3605424938"/>
                    </a:ext>
                  </a:extLst>
                </a:gridCol>
                <a:gridCol w="537882">
                  <a:extLst>
                    <a:ext uri="{9D8B030D-6E8A-4147-A177-3AD203B41FA5}">
                      <a16:colId xmlns:a16="http://schemas.microsoft.com/office/drawing/2014/main" val="2080404664"/>
                    </a:ext>
                  </a:extLst>
                </a:gridCol>
                <a:gridCol w="546847">
                  <a:extLst>
                    <a:ext uri="{9D8B030D-6E8A-4147-A177-3AD203B41FA5}">
                      <a16:colId xmlns:a16="http://schemas.microsoft.com/office/drawing/2014/main" val="919036286"/>
                    </a:ext>
                  </a:extLst>
                </a:gridCol>
                <a:gridCol w="537882">
                  <a:extLst>
                    <a:ext uri="{9D8B030D-6E8A-4147-A177-3AD203B41FA5}">
                      <a16:colId xmlns:a16="http://schemas.microsoft.com/office/drawing/2014/main" val="1315609936"/>
                    </a:ext>
                  </a:extLst>
                </a:gridCol>
                <a:gridCol w="537883">
                  <a:extLst>
                    <a:ext uri="{9D8B030D-6E8A-4147-A177-3AD203B41FA5}">
                      <a16:colId xmlns:a16="http://schemas.microsoft.com/office/drawing/2014/main" val="3107716713"/>
                    </a:ext>
                  </a:extLst>
                </a:gridCol>
                <a:gridCol w="537882">
                  <a:extLst>
                    <a:ext uri="{9D8B030D-6E8A-4147-A177-3AD203B41FA5}">
                      <a16:colId xmlns:a16="http://schemas.microsoft.com/office/drawing/2014/main" val="3597305268"/>
                    </a:ext>
                  </a:extLst>
                </a:gridCol>
                <a:gridCol w="546847">
                  <a:extLst>
                    <a:ext uri="{9D8B030D-6E8A-4147-A177-3AD203B41FA5}">
                      <a16:colId xmlns:a16="http://schemas.microsoft.com/office/drawing/2014/main" val="1714909827"/>
                    </a:ext>
                  </a:extLst>
                </a:gridCol>
                <a:gridCol w="895895">
                  <a:extLst>
                    <a:ext uri="{9D8B030D-6E8A-4147-A177-3AD203B41FA5}">
                      <a16:colId xmlns:a16="http://schemas.microsoft.com/office/drawing/2014/main" val="3943115563"/>
                    </a:ext>
                  </a:extLst>
                </a:gridCol>
                <a:gridCol w="1260341">
                  <a:extLst>
                    <a:ext uri="{9D8B030D-6E8A-4147-A177-3AD203B41FA5}">
                      <a16:colId xmlns:a16="http://schemas.microsoft.com/office/drawing/2014/main" val="1421183346"/>
                    </a:ext>
                  </a:extLst>
                </a:gridCol>
              </a:tblGrid>
              <a:tr h="736947">
                <a:tc>
                  <a:txBody>
                    <a:bodyPr/>
                    <a:lstStyle/>
                    <a:p>
                      <a:endParaRPr lang="sl-SI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800" b="1" dirty="0"/>
                        <a:t>KZ1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KZ2</a:t>
                      </a:r>
                      <a:endParaRPr lang="sl-SI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800" b="1" dirty="0"/>
                        <a:t>Skupna ocena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800" b="1" dirty="0"/>
                        <a:t>Št. odprtih priporočil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1784646"/>
                  </a:ext>
                </a:extLst>
              </a:tr>
              <a:tr h="76898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1800" b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PO MGRT</a:t>
                      </a:r>
                    </a:p>
                    <a:p>
                      <a:r>
                        <a:rPr lang="sl-SI" sz="1400" b="1" dirty="0">
                          <a:solidFill>
                            <a:schemeClr val="tx2"/>
                          </a:solidFill>
                        </a:rPr>
                        <a:t>(RS17-3-NAK1-2020)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sl-SI" sz="2400" b="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0070C0"/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0579444"/>
                  </a:ext>
                </a:extLst>
              </a:tr>
              <a:tr h="717222">
                <a:tc>
                  <a:txBody>
                    <a:bodyPr/>
                    <a:lstStyle/>
                    <a:p>
                      <a:r>
                        <a:rPr lang="sl-SI" sz="1800" b="1" dirty="0">
                          <a:solidFill>
                            <a:schemeClr val="tx2"/>
                          </a:solidFill>
                        </a:rPr>
                        <a:t>PO MDDSZ</a:t>
                      </a:r>
                    </a:p>
                    <a:p>
                      <a:r>
                        <a:rPr lang="sl-SI" sz="1400" b="1" dirty="0">
                          <a:solidFill>
                            <a:schemeClr val="tx2"/>
                          </a:solidFill>
                        </a:rPr>
                        <a:t>(RS19-1-NAK1-2020)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5245254"/>
                  </a:ext>
                </a:extLst>
              </a:tr>
              <a:tr h="717222">
                <a:tc>
                  <a:txBody>
                    <a:bodyPr/>
                    <a:lstStyle/>
                    <a:p>
                      <a:r>
                        <a:rPr lang="sl-SI" sz="1800" b="1" dirty="0">
                          <a:solidFill>
                            <a:schemeClr val="tx2"/>
                          </a:solidFill>
                        </a:rPr>
                        <a:t>PO </a:t>
                      </a:r>
                      <a:r>
                        <a:rPr lang="sl-SI" sz="1800" b="1" dirty="0" err="1">
                          <a:solidFill>
                            <a:schemeClr val="tx2"/>
                          </a:solidFill>
                        </a:rPr>
                        <a:t>MzI</a:t>
                      </a:r>
                      <a:endParaRPr lang="sl-SI" sz="1800" b="1" dirty="0">
                        <a:solidFill>
                          <a:schemeClr val="tx2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400" b="1" dirty="0">
                          <a:solidFill>
                            <a:schemeClr val="tx2"/>
                          </a:solidFill>
                        </a:rPr>
                        <a:t>(RS19-1-NAK1-2020)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5352154"/>
                  </a:ext>
                </a:extLst>
              </a:tr>
              <a:tr h="717222">
                <a:tc>
                  <a:txBody>
                    <a:bodyPr/>
                    <a:lstStyle/>
                    <a:p>
                      <a:r>
                        <a:rPr lang="sl-SI" sz="1800" b="1" dirty="0">
                          <a:solidFill>
                            <a:schemeClr val="tx2"/>
                          </a:solidFill>
                        </a:rPr>
                        <a:t>OU in PO-ji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400" b="1" dirty="0">
                          <a:solidFill>
                            <a:schemeClr val="tx2"/>
                          </a:solidFill>
                        </a:rPr>
                        <a:t>(TR18-1-NAK1-2020)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0" dirty="0">
                          <a:solidFill>
                            <a:schemeClr val="tx2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2400" b="1" dirty="0">
                          <a:solidFill>
                            <a:srgbClr val="0070C0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15601645"/>
                  </a:ext>
                </a:extLst>
              </a:tr>
            </a:tbl>
          </a:graphicData>
        </a:graphic>
      </p:graphicFrame>
      <p:pic>
        <p:nvPicPr>
          <p:cNvPr id="8" name="Picture 3" descr="image003">
            <a:extLst>
              <a:ext uri="{FF2B5EF4-FFF2-40B4-BE49-F238E27FC236}">
                <a16:creationId xmlns:a16="http://schemas.microsoft.com/office/drawing/2014/main" id="{8E08315E-DCF9-4605-8E77-5D17522B2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1851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227580" y="720089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Revizije sistema</a:t>
            </a:r>
            <a:endParaRPr kumimoji="0" lang="en-US" altLang="sl-SI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7240" y="2668107"/>
            <a:ext cx="7806690" cy="32932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6700" marR="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66700" marR="0" lvl="1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sl-SI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Revizijski organ je vzpostavljeni sistem upravljanja in nadzora za OP EKP ocenil v: </a:t>
            </a:r>
          </a:p>
          <a:p>
            <a:pPr marL="266700" marR="0" lvl="1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sl-SI" sz="22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kategoriji 2 – deluje, vendar so potrebne nekatere izboljšave.</a:t>
            </a:r>
          </a:p>
          <a:p>
            <a:pPr marL="266700" marR="0" lvl="1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sl-SI" sz="8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66700" marR="0" lvl="1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sl-SI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 ocena daje </a:t>
            </a:r>
            <a:r>
              <a:rPr kumimoji="0" lang="sl-SI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ZMERNO ZAGOTOVILO </a:t>
            </a:r>
            <a:r>
              <a:rPr kumimoji="0" lang="sl-SI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je, skupaj z rezultati opravljenih revizij operacij, podlaga za izrazitev </a:t>
            </a:r>
            <a:r>
              <a:rPr kumimoji="0" lang="sl-SI" sz="2200" b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mnenja o</a:t>
            </a:r>
            <a:r>
              <a:rPr kumimoji="0" lang="sl-SI" sz="22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sl-SI" sz="22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pravilnosti delovanja vzpostavljenega sistema upravljanja in nadzora</a:t>
            </a:r>
            <a:r>
              <a:rPr kumimoji="0" lang="sl-SI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r>
              <a:rPr kumimoji="0" lang="sl-SI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lang="sl-SI" sz="800" b="1" i="1" dirty="0">
              <a:solidFill>
                <a:srgbClr val="0070C0"/>
              </a:solidFill>
              <a:latin typeface="Calibri"/>
            </a:endParaRPr>
          </a:p>
          <a:p>
            <a:pPr marL="266700" marR="0" lvl="1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sl-SI" sz="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FCA72FA-9282-4684-8A17-FE0F4EA560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" y="1545754"/>
            <a:ext cx="7806690" cy="8309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6700" marR="0" lvl="1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Ocena sistema upravljanja in nadzora </a:t>
            </a:r>
          </a:p>
          <a:p>
            <a:pPr marL="266700" marR="0" lvl="1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na podlagi revizij sistema</a:t>
            </a:r>
          </a:p>
        </p:txBody>
      </p:sp>
      <p:pic>
        <p:nvPicPr>
          <p:cNvPr id="9" name="Picture 3" descr="image003">
            <a:extLst>
              <a:ext uri="{FF2B5EF4-FFF2-40B4-BE49-F238E27FC236}">
                <a16:creationId xmlns:a16="http://schemas.microsoft.com/office/drawing/2014/main" id="{7BE1ADD4-612B-4760-94BE-F69F557C0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4924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A34DBB-2B06-49CB-9EC6-870E089F1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1A15011-B3AE-4C13-BD60-2EF7592043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7580" y="720089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revizijskega organa</a:t>
            </a:r>
            <a:endParaRPr lang="en-US" altLang="sl-SI" sz="2800" b="1" dirty="0">
              <a:solidFill>
                <a:srgbClr val="002060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857A22-5A7A-497F-B9BA-4A9CC9832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8ED35A4-3DD5-44B4-ADDE-D35FF054D03B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31CB44-87B8-4A24-A992-876DC90DD584}"/>
              </a:ext>
            </a:extLst>
          </p:cNvPr>
          <p:cNvSpPr txBox="1"/>
          <p:nvPr/>
        </p:nvSpPr>
        <p:spPr>
          <a:xfrm>
            <a:off x="777240" y="1532436"/>
            <a:ext cx="780669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6700" lvl="1" algn="ctr">
              <a:spcBef>
                <a:spcPts val="600"/>
              </a:spcBef>
              <a:spcAft>
                <a:spcPts val="600"/>
              </a:spcAft>
            </a:pPr>
            <a:r>
              <a:rPr lang="sl-SI" sz="4000" b="1" dirty="0">
                <a:solidFill>
                  <a:srgbClr val="0070C0"/>
                </a:solidFill>
              </a:rPr>
              <a:t>3 Revizije operacij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F1FC0F-3C63-4696-AA5B-2535CC9F6DEB}"/>
              </a:ext>
            </a:extLst>
          </p:cNvPr>
          <p:cNvSpPr txBox="1"/>
          <p:nvPr/>
        </p:nvSpPr>
        <p:spPr>
          <a:xfrm>
            <a:off x="833132" y="2480989"/>
            <a:ext cx="7750798" cy="3123932"/>
          </a:xfrm>
          <a:prstGeom prst="rect">
            <a:avLst/>
          </a:prstGeom>
          <a:solidFill>
            <a:schemeClr val="bg1"/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endParaRPr lang="sl-SI" sz="1000" b="1" dirty="0">
              <a:solidFill>
                <a:srgbClr val="000000"/>
              </a:solidFill>
            </a:endParaRPr>
          </a:p>
          <a:p>
            <a:pPr marL="514350" indent="-514350">
              <a:spcBef>
                <a:spcPts val="1200"/>
              </a:spcBef>
              <a:spcAft>
                <a:spcPts val="1200"/>
              </a:spcAft>
              <a:buFont typeface="+mj-lt"/>
              <a:buAutoNum type="arabicParenR"/>
            </a:pPr>
            <a:r>
              <a:rPr lang="sl-SI" sz="2800" b="1" dirty="0">
                <a:solidFill>
                  <a:srgbClr val="000000"/>
                </a:solidFill>
              </a:rPr>
              <a:t>Populacija </a:t>
            </a:r>
          </a:p>
          <a:p>
            <a:pPr marL="514350" indent="-514350">
              <a:spcBef>
                <a:spcPts val="1200"/>
              </a:spcBef>
              <a:spcAft>
                <a:spcPts val="1200"/>
              </a:spcAft>
              <a:buFont typeface="+mj-lt"/>
              <a:buAutoNum type="arabicParenR"/>
            </a:pPr>
            <a:r>
              <a:rPr lang="sl-SI" sz="2800" b="1" dirty="0">
                <a:solidFill>
                  <a:srgbClr val="000000"/>
                </a:solidFill>
              </a:rPr>
              <a:t>Vzorec</a:t>
            </a:r>
          </a:p>
          <a:p>
            <a:pPr marL="514350" indent="-514350">
              <a:spcBef>
                <a:spcPts val="1200"/>
              </a:spcBef>
              <a:spcAft>
                <a:spcPts val="1200"/>
              </a:spcAft>
              <a:buFont typeface="+mj-lt"/>
              <a:buAutoNum type="arabicParenR"/>
            </a:pPr>
            <a:r>
              <a:rPr lang="sl-SI" sz="2800" b="1" dirty="0">
                <a:solidFill>
                  <a:srgbClr val="000000"/>
                </a:solidFill>
              </a:rPr>
              <a:t>Ugotovitve in vrednotenje rezultatov revizij operacij</a:t>
            </a:r>
          </a:p>
          <a:p>
            <a:pPr marL="514350" indent="-514350">
              <a:buFont typeface="+mj-lt"/>
              <a:buAutoNum type="arabicParenR"/>
            </a:pPr>
            <a:endParaRPr lang="en-US" sz="1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051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5C5DFE9D-C1AD-405C-9367-6A1510890F5D}"/>
              </a:ext>
            </a:extLst>
          </p:cNvPr>
          <p:cNvSpPr txBox="1"/>
          <p:nvPr/>
        </p:nvSpPr>
        <p:spPr>
          <a:xfrm>
            <a:off x="769620" y="1452598"/>
            <a:ext cx="7853668" cy="523220"/>
          </a:xfrm>
          <a:prstGeom prst="rect">
            <a:avLst/>
          </a:prstGeom>
          <a:solidFill>
            <a:schemeClr val="bg1"/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l-SI" sz="2800" b="1" dirty="0">
                <a:solidFill>
                  <a:srgbClr val="C00000"/>
                </a:solidFill>
              </a:rPr>
              <a:t>Populacija potrjenih izdatkov po skladih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947A68C1-CEBB-46C4-8AEE-F4F265B6AB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35330"/>
            <a:ext cx="6418568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398E4F4D-4D68-4E5D-873D-DDAD5B92F903}"/>
              </a:ext>
            </a:extLst>
          </p:cNvPr>
          <p:cNvGraphicFramePr>
            <a:graphicFrameLocks noGrp="1"/>
          </p:cNvGraphicFramePr>
          <p:nvPr/>
        </p:nvGraphicFramePr>
        <p:xfrm>
          <a:off x="772796" y="2202582"/>
          <a:ext cx="7850492" cy="4044395"/>
        </p:xfrm>
        <a:graphic>
          <a:graphicData uri="http://schemas.openxmlformats.org/drawingml/2006/table">
            <a:tbl>
              <a:tblPr/>
              <a:tblGrid>
                <a:gridCol w="1624239">
                  <a:extLst>
                    <a:ext uri="{9D8B030D-6E8A-4147-A177-3AD203B41FA5}">
                      <a16:colId xmlns:a16="http://schemas.microsoft.com/office/drawing/2014/main" val="4105891605"/>
                    </a:ext>
                  </a:extLst>
                </a:gridCol>
                <a:gridCol w="1891186">
                  <a:extLst>
                    <a:ext uri="{9D8B030D-6E8A-4147-A177-3AD203B41FA5}">
                      <a16:colId xmlns:a16="http://schemas.microsoft.com/office/drawing/2014/main" val="1050195245"/>
                    </a:ext>
                  </a:extLst>
                </a:gridCol>
                <a:gridCol w="1891862">
                  <a:extLst>
                    <a:ext uri="{9D8B030D-6E8A-4147-A177-3AD203B41FA5}">
                      <a16:colId xmlns:a16="http://schemas.microsoft.com/office/drawing/2014/main" val="1318729046"/>
                    </a:ext>
                  </a:extLst>
                </a:gridCol>
                <a:gridCol w="2443205">
                  <a:extLst>
                    <a:ext uri="{9D8B030D-6E8A-4147-A177-3AD203B41FA5}">
                      <a16:colId xmlns:a16="http://schemas.microsoft.com/office/drawing/2014/main" val="1349195983"/>
                    </a:ext>
                  </a:extLst>
                </a:gridCol>
              </a:tblGrid>
              <a:tr h="1311695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Sklad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Število vključenih </a:t>
                      </a:r>
                      <a:r>
                        <a:rPr lang="sl-SI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ZzI</a:t>
                      </a:r>
                      <a:endParaRPr lang="sl-SI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Število operacij v populaciji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6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Celotni upravičeni izdatki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204199"/>
                  </a:ext>
                </a:extLst>
              </a:tr>
              <a:tr h="54654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ESRR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2.259</a:t>
                      </a:r>
                      <a:endParaRPr lang="sl-SI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1.052</a:t>
                      </a:r>
                      <a:endParaRPr lang="sl-SI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305.234.932</a:t>
                      </a:r>
                      <a:endParaRPr lang="sl-SI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296269"/>
                  </a:ext>
                </a:extLst>
              </a:tr>
              <a:tr h="54654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1.148</a:t>
                      </a:r>
                      <a:endParaRPr lang="sl-SI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148</a:t>
                      </a:r>
                      <a:endParaRPr lang="sl-SI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150.026.342</a:t>
                      </a:r>
                      <a:endParaRPr lang="sl-SI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4777363"/>
                  </a:ext>
                </a:extLst>
              </a:tr>
              <a:tr h="54654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7.945</a:t>
                      </a:r>
                      <a:endParaRPr lang="sl-SI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563</a:t>
                      </a:r>
                      <a:endParaRPr lang="sl-SI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111.884.705</a:t>
                      </a:r>
                      <a:endParaRPr lang="sl-SI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450341"/>
                  </a:ext>
                </a:extLst>
              </a:tr>
              <a:tr h="54654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PZM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sl-SI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sl-SI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-30.936</a:t>
                      </a:r>
                      <a:endParaRPr lang="sl-SI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423613"/>
                  </a:ext>
                </a:extLst>
              </a:tr>
              <a:tr h="54654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Skupaj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11.354</a:t>
                      </a:r>
                      <a:endParaRPr lang="sl-SI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1.764</a:t>
                      </a:r>
                      <a:endParaRPr lang="sl-SI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567.115.043</a:t>
                      </a:r>
                      <a:endParaRPr lang="sl-SI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359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43693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DU 2010">
      <a:dk1>
        <a:srgbClr val="999999"/>
      </a:dk1>
      <a:lt1>
        <a:sysClr val="window" lastClr="FFFFFF"/>
      </a:lt1>
      <a:dk2>
        <a:srgbClr val="000000"/>
      </a:dk2>
      <a:lt2>
        <a:srgbClr val="D8D8D8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026_si10-cgp-mpe-PREDLOGA-97-2003">
  <a:themeElements>
    <a:clrScheme name="026_si10-cgp-mpe-PREDLOGA-97-2003 1">
      <a:dk1>
        <a:srgbClr val="999999"/>
      </a:dk1>
      <a:lt1>
        <a:srgbClr val="FFFFFF"/>
      </a:lt1>
      <a:dk2>
        <a:srgbClr val="000000"/>
      </a:dk2>
      <a:lt2>
        <a:srgbClr val="D8D8D8"/>
      </a:lt2>
      <a:accent1>
        <a:srgbClr val="4F81BD"/>
      </a:accent1>
      <a:accent2>
        <a:srgbClr val="C0504D"/>
      </a:accent2>
      <a:accent3>
        <a:srgbClr val="FFFFFF"/>
      </a:accent3>
      <a:accent4>
        <a:srgbClr val="828282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026_si10-cgp-mpe-PREDLOGA-97-2003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26_si10-cgp-mpe-PREDLOGA-97-2003 1">
        <a:dk1>
          <a:srgbClr val="999999"/>
        </a:dk1>
        <a:lt1>
          <a:srgbClr val="FFFFFF"/>
        </a:lt1>
        <a:dk2>
          <a:srgbClr val="000000"/>
        </a:dk2>
        <a:lt2>
          <a:srgbClr val="D8D8D8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828282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10468</TotalTime>
  <Words>1135</Words>
  <Application>Microsoft Office PowerPoint</Application>
  <PresentationFormat>Diaprojekcija na zaslonu (4:3)</PresentationFormat>
  <Paragraphs>305</Paragraphs>
  <Slides>21</Slides>
  <Notes>2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2</vt:i4>
      </vt:variant>
      <vt:variant>
        <vt:lpstr>Naslovi diapozitivov</vt:lpstr>
      </vt:variant>
      <vt:variant>
        <vt:i4>21</vt:i4>
      </vt:variant>
    </vt:vector>
  </HeadingPairs>
  <TitlesOfParts>
    <vt:vector size="26" baseType="lpstr">
      <vt:lpstr>Calibri</vt:lpstr>
      <vt:lpstr>Arial</vt:lpstr>
      <vt:lpstr>Republika</vt:lpstr>
      <vt:lpstr>Custom Design</vt:lpstr>
      <vt:lpstr>026_si10-cgp-mpe-PREDLOGA-97-2003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of the work of AA (for OP RD, OP HRD, OP DETI )   Annual Review Meeting          Ljubljana, 28 November 2012</dc:title>
  <dc:creator>Roman Rojko</dc:creator>
  <cp:lastModifiedBy>Nataša Prah (UNP)</cp:lastModifiedBy>
  <cp:revision>587</cp:revision>
  <cp:lastPrinted>2021-05-20T07:46:25Z</cp:lastPrinted>
  <dcterms:created xsi:type="dcterms:W3CDTF">2010-10-04T10:22:54Z</dcterms:created>
  <dcterms:modified xsi:type="dcterms:W3CDTF">2021-05-20T11:18:59Z</dcterms:modified>
</cp:coreProperties>
</file>