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9" r:id="rId2"/>
    <p:sldId id="270" r:id="rId3"/>
    <p:sldId id="274" r:id="rId4"/>
    <p:sldId id="273" r:id="rId5"/>
    <p:sldId id="275" r:id="rId6"/>
    <p:sldId id="271" r:id="rId7"/>
    <p:sldId id="261" r:id="rId8"/>
    <p:sldId id="276" r:id="rId9"/>
    <p:sldId id="277" r:id="rId10"/>
    <p:sldId id="263" r:id="rId11"/>
    <p:sldId id="260" r:id="rId12"/>
    <p:sldId id="262" r:id="rId13"/>
    <p:sldId id="272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66C"/>
    <a:srgbClr val="FFCC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rednji slog 2 – poudarek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Srednji slog 4 – poudarek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Temni slog 2 – poudarek 5/poudarek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Tematski slog 1 – poudarek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ematski slog 2 – poudarek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Temni slog 1 – poudarek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00" autoAdjust="0"/>
  </p:normalViewPr>
  <p:slideViewPr>
    <p:cSldViewPr snapToGrid="0">
      <p:cViewPr varScale="1">
        <p:scale>
          <a:sx n="114" d="100"/>
          <a:sy n="114" d="100"/>
        </p:scale>
        <p:origin x="217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Zveze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F-J\FilipE56\Desktop\FINAN&#268;NE%20TABELE%201%2012%2020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Zveze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Zveze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F-J\FilipE56\Desktop\eCA%20poro&#269;ila\ZAP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F-J\FilipE56\Desktop\eCA%20poro&#269;ila\DenarniTok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</a:rPr>
              <a:t>Certificirani izdatki po letih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v>ESRR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  <a:sp3d contourW="9525">
              <a:contourClr>
                <a:schemeClr val="lt1">
                  <a:alpha val="5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List1!$D$46:$D$51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 (mar. 2021)</c:v>
                </c:pt>
              </c:strCache>
            </c:strRef>
          </c:cat>
          <c:val>
            <c:numRef>
              <c:f>List1!$E$46:$E$51</c:f>
              <c:numCache>
                <c:formatCode>#,##0.0</c:formatCode>
                <c:ptCount val="6"/>
                <c:pt idx="0">
                  <c:v>0</c:v>
                </c:pt>
                <c:pt idx="1">
                  <c:v>57.5</c:v>
                </c:pt>
                <c:pt idx="2">
                  <c:v>74.2</c:v>
                </c:pt>
                <c:pt idx="3">
                  <c:v>281.89999999999998</c:v>
                </c:pt>
                <c:pt idx="4">
                  <c:v>323.39999999999998</c:v>
                </c:pt>
                <c:pt idx="5">
                  <c:v>122.5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81-441C-A0F3-AFC167EACDD6}"/>
            </c:ext>
          </c:extLst>
        </c:ser>
        <c:ser>
          <c:idx val="1"/>
          <c:order val="1"/>
          <c:tx>
            <c:v>ESS</c:v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  <a:sp3d contourW="9525">
              <a:contourClr>
                <a:schemeClr val="lt1">
                  <a:alpha val="5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List1!$D$46:$D$51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 (mar. 2021)</c:v>
                </c:pt>
              </c:strCache>
            </c:strRef>
          </c:cat>
          <c:val>
            <c:numRef>
              <c:f>List1!$F$46:$F$51</c:f>
              <c:numCache>
                <c:formatCode>#,##0.0</c:formatCode>
                <c:ptCount val="6"/>
                <c:pt idx="0">
                  <c:v>5.6</c:v>
                </c:pt>
                <c:pt idx="1">
                  <c:v>3.9</c:v>
                </c:pt>
                <c:pt idx="2">
                  <c:v>128.1</c:v>
                </c:pt>
                <c:pt idx="3">
                  <c:v>125.3</c:v>
                </c:pt>
                <c:pt idx="4">
                  <c:v>119.3</c:v>
                </c:pt>
                <c:pt idx="5">
                  <c:v>40.1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81-441C-A0F3-AFC167EACDD6}"/>
            </c:ext>
          </c:extLst>
        </c:ser>
        <c:ser>
          <c:idx val="2"/>
          <c:order val="2"/>
          <c:tx>
            <c:v>YEI</c:v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  <a:sp3d contourW="9525">
              <a:contourClr>
                <a:schemeClr val="lt1">
                  <a:alpha val="5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List1!$D$46:$D$51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 (mar. 2021)</c:v>
                </c:pt>
              </c:strCache>
            </c:strRef>
          </c:cat>
          <c:val>
            <c:numRef>
              <c:f>List1!$G$46:$G$51</c:f>
              <c:numCache>
                <c:formatCode>#,##0.0</c:formatCode>
                <c:ptCount val="6"/>
                <c:pt idx="0">
                  <c:v>7.6</c:v>
                </c:pt>
                <c:pt idx="1">
                  <c:v>0</c:v>
                </c:pt>
                <c:pt idx="2">
                  <c:v>9.6999999999999993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81-441C-A0F3-AFC167EACDD6}"/>
            </c:ext>
          </c:extLst>
        </c:ser>
        <c:ser>
          <c:idx val="3"/>
          <c:order val="3"/>
          <c:tx>
            <c:v>KS</c:v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  <a:sp3d contourW="9525">
              <a:contourClr>
                <a:schemeClr val="lt1">
                  <a:alpha val="50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List1!$D$46:$D$51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 (mar. 2021)</c:v>
                </c:pt>
              </c:strCache>
            </c:strRef>
          </c:cat>
          <c:val>
            <c:numRef>
              <c:f>List1!$H$46:$H$51</c:f>
              <c:numCache>
                <c:formatCode>#,##0.0</c:formatCode>
                <c:ptCount val="6"/>
                <c:pt idx="0">
                  <c:v>33.799999999999997</c:v>
                </c:pt>
                <c:pt idx="1">
                  <c:v>66.599999999999994</c:v>
                </c:pt>
                <c:pt idx="2">
                  <c:v>109.1</c:v>
                </c:pt>
                <c:pt idx="3">
                  <c:v>134.5</c:v>
                </c:pt>
                <c:pt idx="4">
                  <c:v>123.1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F81-441C-A0F3-AFC167EACDD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486754816"/>
        <c:axId val="486753832"/>
        <c:axId val="0"/>
      </c:bar3DChart>
      <c:catAx>
        <c:axId val="486754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486753832"/>
        <c:crosses val="autoZero"/>
        <c:auto val="1"/>
        <c:lblAlgn val="ctr"/>
        <c:lblOffset val="100"/>
        <c:noMultiLvlLbl val="0"/>
      </c:catAx>
      <c:valAx>
        <c:axId val="48675383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crossAx val="486754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sz="1200" b="0"/>
              <a:t>Dinamika ZaP 2014-2021 v mio EUR</a:t>
            </a:r>
          </a:p>
        </c:rich>
      </c:tx>
      <c:layout>
        <c:manualLayout>
          <c:xMode val="edge"/>
          <c:yMode val="edge"/>
          <c:x val="1.9534558180227497E-2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List1!$J$19:$J$25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List1!$K$19:$K$25</c:f>
              <c:numCache>
                <c:formatCode>#,##0.00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69</c:v>
                </c:pt>
                <c:pt idx="3">
                  <c:v>205</c:v>
                </c:pt>
                <c:pt idx="4">
                  <c:v>484</c:v>
                </c:pt>
                <c:pt idx="5">
                  <c:v>455</c:v>
                </c:pt>
                <c:pt idx="6">
                  <c:v>593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809-4F3C-A911-75A8259F143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80766064"/>
        <c:axId val="480767704"/>
      </c:lineChart>
      <c:catAx>
        <c:axId val="48076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480767704"/>
        <c:crosses val="autoZero"/>
        <c:auto val="1"/>
        <c:lblAlgn val="ctr"/>
        <c:lblOffset val="100"/>
        <c:noMultiLvlLbl val="0"/>
      </c:catAx>
      <c:valAx>
        <c:axId val="48076770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crossAx val="480766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dirty="0"/>
              <a:t>RI po obračunskih letih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List1!$F$29:$F$35</c:f>
              <c:numCache>
                <c:formatCode>#,##0.00</c:formatCode>
                <c:ptCount val="7"/>
                <c:pt idx="0" formatCode="General">
                  <c:v>0</c:v>
                </c:pt>
                <c:pt idx="1">
                  <c:v>0</c:v>
                </c:pt>
                <c:pt idx="2">
                  <c:v>68.599999999999994</c:v>
                </c:pt>
                <c:pt idx="3">
                  <c:v>203.8</c:v>
                </c:pt>
                <c:pt idx="4">
                  <c:v>403.9</c:v>
                </c:pt>
                <c:pt idx="5">
                  <c:v>420.7</c:v>
                </c:pt>
                <c:pt idx="6">
                  <c:v>593.29999999999995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58-4EED-B34B-108B72A7D0F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51082296"/>
        <c:axId val="651083280"/>
      </c:barChart>
      <c:catAx>
        <c:axId val="651082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651083280"/>
        <c:crosses val="autoZero"/>
        <c:auto val="1"/>
        <c:lblAlgn val="ctr"/>
        <c:lblOffset val="100"/>
        <c:noMultiLvlLbl val="0"/>
      </c:catAx>
      <c:valAx>
        <c:axId val="65108328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51082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Primerjava 5. in 6. obr. leta – prispevek Skupnosti v EUR</a:t>
            </a:r>
          </a:p>
        </c:rich>
      </c:tx>
      <c:layout>
        <c:manualLayout>
          <c:xMode val="edge"/>
          <c:yMode val="edge"/>
          <c:x val="0.20040994486550348"/>
          <c:y val="7.066819869283575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5. leto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List1!$D$3:$G$3</c:f>
              <c:strCache>
                <c:ptCount val="4"/>
                <c:pt idx="0">
                  <c:v>ESRR</c:v>
                </c:pt>
                <c:pt idx="1">
                  <c:v>ESS</c:v>
                </c:pt>
                <c:pt idx="2">
                  <c:v>KS</c:v>
                </c:pt>
                <c:pt idx="3">
                  <c:v>Skupaj</c:v>
                </c:pt>
              </c:strCache>
            </c:strRef>
          </c:cat>
          <c:val>
            <c:numRef>
              <c:f>List1!$D$4:$G$4</c:f>
              <c:numCache>
                <c:formatCode>#,##0.00</c:formatCode>
                <c:ptCount val="4"/>
                <c:pt idx="0">
                  <c:v>206740649.56999999</c:v>
                </c:pt>
                <c:pt idx="1">
                  <c:v>146571650.53</c:v>
                </c:pt>
                <c:pt idx="2">
                  <c:v>130658469.59</c:v>
                </c:pt>
                <c:pt idx="3">
                  <c:v>483890502.38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66-4EAD-8116-F49A59395C3E}"/>
            </c:ext>
          </c:extLst>
        </c:ser>
        <c:ser>
          <c:idx val="1"/>
          <c:order val="1"/>
          <c:tx>
            <c:v>6. leto</c:v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List1!$D$3:$G$3</c:f>
              <c:strCache>
                <c:ptCount val="4"/>
                <c:pt idx="0">
                  <c:v>ESRR</c:v>
                </c:pt>
                <c:pt idx="1">
                  <c:v>ESS</c:v>
                </c:pt>
                <c:pt idx="2">
                  <c:v>KS</c:v>
                </c:pt>
                <c:pt idx="3">
                  <c:v>Skupaj</c:v>
                </c:pt>
              </c:strCache>
            </c:strRef>
          </c:cat>
          <c:val>
            <c:numRef>
              <c:f>List1!$D$5:$G$5</c:f>
              <c:numCache>
                <c:formatCode>#,##0.00</c:formatCode>
                <c:ptCount val="4"/>
                <c:pt idx="0">
                  <c:v>238097621.25</c:v>
                </c:pt>
                <c:pt idx="1">
                  <c:v>89507763.469999999</c:v>
                </c:pt>
                <c:pt idx="2">
                  <c:v>127522390.42</c:v>
                </c:pt>
                <c:pt idx="3">
                  <c:v>455100276.70000005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66-4EAD-8116-F49A59395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643711640"/>
        <c:axId val="643719512"/>
        <c:axId val="0"/>
      </c:bar3DChart>
      <c:catAx>
        <c:axId val="643711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643719512"/>
        <c:crosses val="autoZero"/>
        <c:auto val="1"/>
        <c:lblAlgn val="ctr"/>
        <c:lblOffset val="100"/>
        <c:noMultiLvlLbl val="0"/>
      </c:catAx>
      <c:valAx>
        <c:axId val="643719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643711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Dinamika ZaP 7. obr leto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13"/>
              <c:layout>
                <c:manualLayout>
                  <c:x val="-6.8471042194393243E-17"/>
                  <c:y val="-4.0935672514619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2DA-44BA-82B6-EB98D3D55CCB}"/>
                </c:ext>
              </c:extLst>
            </c:dLbl>
            <c:dLbl>
              <c:idx val="22"/>
              <c:layout>
                <c:manualLayout>
                  <c:x val="-1.3694208438878649E-16"/>
                  <c:y val="4.0935672514619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2DA-44BA-82B6-EB98D3D55C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Sheet1!$A$2:$A$24</c:f>
              <c:strCache>
                <c:ptCount val="23"/>
                <c:pt idx="0">
                  <c:v> avg 20</c:v>
                </c:pt>
                <c:pt idx="1">
                  <c:v> avg 20</c:v>
                </c:pt>
                <c:pt idx="2">
                  <c:v> avg 20</c:v>
                </c:pt>
                <c:pt idx="3">
                  <c:v>sep 20</c:v>
                </c:pt>
                <c:pt idx="4">
                  <c:v>sep 20</c:v>
                </c:pt>
                <c:pt idx="5">
                  <c:v>sep 20</c:v>
                </c:pt>
                <c:pt idx="6">
                  <c:v>okt 20</c:v>
                </c:pt>
                <c:pt idx="7">
                  <c:v>okt 20</c:v>
                </c:pt>
                <c:pt idx="8">
                  <c:v>okt 20</c:v>
                </c:pt>
                <c:pt idx="9">
                  <c:v>nov 20</c:v>
                </c:pt>
                <c:pt idx="10">
                  <c:v>nov 20</c:v>
                </c:pt>
                <c:pt idx="11">
                  <c:v>nov 20</c:v>
                </c:pt>
                <c:pt idx="12">
                  <c:v>dec 20</c:v>
                </c:pt>
                <c:pt idx="13">
                  <c:v>dec 20</c:v>
                </c:pt>
                <c:pt idx="14">
                  <c:v>dec 20</c:v>
                </c:pt>
                <c:pt idx="15">
                  <c:v>jan 21</c:v>
                </c:pt>
                <c:pt idx="16">
                  <c:v>jan 21</c:v>
                </c:pt>
                <c:pt idx="17">
                  <c:v>jan 21</c:v>
                </c:pt>
                <c:pt idx="18">
                  <c:v>feb 21</c:v>
                </c:pt>
                <c:pt idx="19">
                  <c:v>feb 21</c:v>
                </c:pt>
                <c:pt idx="20">
                  <c:v>mar 21</c:v>
                </c:pt>
                <c:pt idx="21">
                  <c:v>mar 21</c:v>
                </c:pt>
                <c:pt idx="22">
                  <c:v>mar 21</c:v>
                </c:pt>
              </c:strCache>
            </c:strRef>
          </c:cat>
          <c:val>
            <c:numRef>
              <c:f>Sheet1!$B$2:$B$24</c:f>
              <c:numCache>
                <c:formatCode>_("€"* #,##0_);_("€"* \(#,##0\);_("€"* "-"_);_(@_)</c:formatCode>
                <c:ptCount val="23"/>
                <c:pt idx="0">
                  <c:v>34223743</c:v>
                </c:pt>
                <c:pt idx="1">
                  <c:v>66857459.210000001</c:v>
                </c:pt>
                <c:pt idx="2">
                  <c:v>29040666.129999999</c:v>
                </c:pt>
                <c:pt idx="3">
                  <c:v>23551353.129999999</c:v>
                </c:pt>
                <c:pt idx="4">
                  <c:v>12629987.970000001</c:v>
                </c:pt>
                <c:pt idx="5">
                  <c:v>15143208.1</c:v>
                </c:pt>
                <c:pt idx="6">
                  <c:v>11050727.51</c:v>
                </c:pt>
                <c:pt idx="7">
                  <c:v>38301653.030000001</c:v>
                </c:pt>
                <c:pt idx="8">
                  <c:v>8596211.7899999991</c:v>
                </c:pt>
                <c:pt idx="9">
                  <c:v>44782358.539999999</c:v>
                </c:pt>
                <c:pt idx="10">
                  <c:v>14743734.59</c:v>
                </c:pt>
                <c:pt idx="11">
                  <c:v>8689336.8800000008</c:v>
                </c:pt>
                <c:pt idx="12">
                  <c:v>54852772.020000003</c:v>
                </c:pt>
                <c:pt idx="13">
                  <c:v>15540002.02</c:v>
                </c:pt>
                <c:pt idx="14">
                  <c:v>12294790.9</c:v>
                </c:pt>
                <c:pt idx="15">
                  <c:v>91318810.400000006</c:v>
                </c:pt>
                <c:pt idx="16">
                  <c:v>24894086.300000001</c:v>
                </c:pt>
                <c:pt idx="17">
                  <c:v>17724917.920000002</c:v>
                </c:pt>
                <c:pt idx="18">
                  <c:v>11565931.109999999</c:v>
                </c:pt>
                <c:pt idx="19">
                  <c:v>30672806.649999999</c:v>
                </c:pt>
                <c:pt idx="20">
                  <c:v>481851.9</c:v>
                </c:pt>
                <c:pt idx="21">
                  <c:v>15458047.890000001</c:v>
                </c:pt>
                <c:pt idx="22">
                  <c:v>10873806.74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DA-44BA-82B6-EB98D3D55CC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485733936"/>
        <c:axId val="485732624"/>
        <c:axId val="0"/>
      </c:bar3DChart>
      <c:catAx>
        <c:axId val="48573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485732624"/>
        <c:crosses val="autoZero"/>
        <c:auto val="1"/>
        <c:lblAlgn val="ctr"/>
        <c:lblOffset val="100"/>
        <c:noMultiLvlLbl val="0"/>
      </c:catAx>
      <c:valAx>
        <c:axId val="485732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€&quot;* #,##0_);_(&quot;€&quot;* \(#,##0\);_(&quot;€&quot;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485733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RI - izterjave EK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ESRR</c:v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Lit>
              <c:ptCount val="1"/>
              <c:pt idx="0">
                <c:v>Vračila 2021</c:v>
              </c:pt>
            </c:strLit>
          </c:cat>
          <c:val>
            <c:numRef>
              <c:f>Sheet1!$D$19</c:f>
              <c:numCache>
                <c:formatCode>#,##0.00</c:formatCode>
                <c:ptCount val="1"/>
                <c:pt idx="0">
                  <c:v>49256728.969999999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7E-42AF-BBE4-8E848C5336E9}"/>
            </c:ext>
          </c:extLst>
        </c:ser>
        <c:ser>
          <c:idx val="1"/>
          <c:order val="1"/>
          <c:tx>
            <c:v>ESS in PMZ</c:v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Lit>
              <c:ptCount val="1"/>
              <c:pt idx="0">
                <c:v>Vračila 2021</c:v>
              </c:pt>
            </c:strLit>
          </c:cat>
          <c:val>
            <c:numRef>
              <c:f>Sheet1!$E$19</c:f>
              <c:numCache>
                <c:formatCode>#,##0.00</c:formatCode>
                <c:ptCount val="1"/>
                <c:pt idx="0">
                  <c:v>12636456.220000001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7E-42AF-BBE4-8E848C5336E9}"/>
            </c:ext>
          </c:extLst>
        </c:ser>
        <c:ser>
          <c:idx val="2"/>
          <c:order val="2"/>
          <c:tx>
            <c:v>KS</c:v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Lit>
              <c:ptCount val="1"/>
              <c:pt idx="0">
                <c:v>Vračila 2021</c:v>
              </c:pt>
            </c:strLit>
          </c:cat>
          <c:val>
            <c:numRef>
              <c:f>Sheet1!$F$19</c:f>
              <c:numCache>
                <c:formatCode>#,##0.00</c:formatCode>
                <c:ptCount val="1"/>
                <c:pt idx="0">
                  <c:v>13581238.380000001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7E-42AF-BBE4-8E848C5336E9}"/>
            </c:ext>
          </c:extLst>
        </c:ser>
        <c:ser>
          <c:idx val="3"/>
          <c:order val="3"/>
          <c:tx>
            <c:v>Skupaj:</c:v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cat>
            <c:strLit>
              <c:ptCount val="1"/>
              <c:pt idx="0">
                <c:v>Vračila 2021</c:v>
              </c:pt>
            </c:strLit>
          </c:cat>
          <c:val>
            <c:numRef>
              <c:f>Sheet1!$G$19</c:f>
              <c:numCache>
                <c:formatCode>#,##0.00</c:formatCode>
                <c:ptCount val="1"/>
                <c:pt idx="0">
                  <c:v>75474423.569999993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7E-42AF-BBE4-8E848C5336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762038232"/>
        <c:axId val="762035608"/>
        <c:axId val="0"/>
      </c:bar3DChart>
      <c:catAx>
        <c:axId val="762038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62035608"/>
        <c:crosses val="autoZero"/>
        <c:auto val="1"/>
        <c:lblAlgn val="ctr"/>
        <c:lblOffset val="100"/>
        <c:noMultiLvlLbl val="0"/>
      </c:catAx>
      <c:valAx>
        <c:axId val="762035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62038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C3776-9DDC-414D-B1F6-B174A3FD42FF}" type="datetimeFigureOut">
              <a:rPr lang="sl-SI" smtClean="0"/>
              <a:t>24. 05. 2021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FFA51-3292-46F4-81B8-FB8362BF36F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7452272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C51C5-0FB8-4E19-B943-B306EE70FF94}" type="datetimeFigureOut">
              <a:rPr lang="sl-SI" smtClean="0"/>
              <a:t>24. 05. 2021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153E0-AAD0-4622-B241-1B26B16E4FB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5346318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pic>
        <p:nvPicPr>
          <p:cNvPr id="1026" name="Picture 2" descr="glava_dopis_MF_DP_SUSEUCA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8963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ngimg.com/download/38188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68007" y="2886393"/>
            <a:ext cx="7985125" cy="2706687"/>
          </a:xfrm>
        </p:spPr>
        <p:txBody>
          <a:bodyPr>
            <a:normAutofit fontScale="90000"/>
          </a:bodyPr>
          <a:lstStyle/>
          <a:p>
            <a:pPr lvl="0" algn="ctr"/>
            <a: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  <a:t>Finančna realizacija izvajanja Operativnega programa za izvajanje evropske kohezijske politike 2014–2020</a:t>
            </a:r>
            <a:b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sl-SI" sz="3100" b="1" dirty="0">
                <a:solidFill>
                  <a:schemeClr val="accent5">
                    <a:lumMod val="75000"/>
                  </a:schemeClr>
                </a:solidFill>
              </a:rPr>
              <a:t>poročilo organa za potrjevanje</a:t>
            </a:r>
            <a: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b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sl-SI" sz="4000" b="1" dirty="0">
                <a:solidFill>
                  <a:srgbClr val="FF0000"/>
                </a:solidFill>
              </a:rPr>
            </a:br>
            <a:r>
              <a:rPr lang="sl-SI" sz="2700" b="1" dirty="0"/>
              <a:t>mag. Evelyn Filip, vodja CA</a:t>
            </a:r>
            <a:endParaRPr lang="en-US" sz="2700" b="1" dirty="0"/>
          </a:p>
        </p:txBody>
      </p:sp>
      <p:sp>
        <p:nvSpPr>
          <p:cNvPr id="3" name="PoljeZBesedilom 2"/>
          <p:cNvSpPr txBox="1"/>
          <p:nvPr/>
        </p:nvSpPr>
        <p:spPr>
          <a:xfrm>
            <a:off x="2712720" y="603504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/>
              <a:t>Ljubljana, 26/5/2021</a:t>
            </a:r>
          </a:p>
        </p:txBody>
      </p:sp>
    </p:spTree>
    <p:extLst>
      <p:ext uri="{BB962C8B-B14F-4D97-AF65-F5344CB8AC3E}">
        <p14:creationId xmlns:p14="http://schemas.microsoft.com/office/powerpoint/2010/main" val="989672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5055" y="106491"/>
            <a:ext cx="7099192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Prejeta letna predplačila 2021</a:t>
            </a:r>
          </a:p>
        </p:txBody>
      </p:sp>
      <p:pic>
        <p:nvPicPr>
          <p:cNvPr id="3" name="Slika 2" descr="Slika, ki vsebuje besede vektorska grafika&#10;&#10;Opis je samodejno ustvarjen">
            <a:extLst>
              <a:ext uri="{FF2B5EF4-FFF2-40B4-BE49-F238E27FC236}">
                <a16:creationId xmlns:a16="http://schemas.microsoft.com/office/drawing/2014/main" id="{E758D8BD-5C6A-4322-A7DD-7D20B374D3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719993" y="781857"/>
            <a:ext cx="2104588" cy="2806117"/>
          </a:xfrm>
          <a:prstGeom prst="rect">
            <a:avLst/>
          </a:prstGeom>
        </p:spPr>
      </p:pic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E77ACEBC-D076-4E71-A5F6-CCFBCB29A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089751"/>
              </p:ext>
            </p:extLst>
          </p:nvPr>
        </p:nvGraphicFramePr>
        <p:xfrm>
          <a:off x="1547186" y="4933143"/>
          <a:ext cx="5613400" cy="1143000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3035300">
                  <a:extLst>
                    <a:ext uri="{9D8B030D-6E8A-4147-A177-3AD203B41FA5}">
                      <a16:colId xmlns:a16="http://schemas.microsoft.com/office/drawing/2014/main" val="381942780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792294235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189596358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Naziv konta</a:t>
                      </a:r>
                      <a:endParaRPr lang="sl-SI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Številka računa</a:t>
                      </a:r>
                      <a:endParaRPr lang="sl-SI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Znesek</a:t>
                      </a:r>
                      <a:endParaRPr lang="sl-SI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1987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Nakazilo letnega predplačila 2020 (3 %) ESS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01100-6000046971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20.545.648,62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173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Nakazilo letnega predplačila 2020 (3 %) ESRR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01100-6000046777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39.950.527,22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02934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u="none" strike="noStrike">
                          <a:effectLst/>
                        </a:rPr>
                        <a:t>Nakazilo letnega predplačila 2020 (3 %)KS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01100-6000046874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25.776.122,46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74945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Nakazilo letnega predplačila 2020 (3 %) ESS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01100-6000046971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10.272.824,30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52576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Skupaj: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96.545.122,60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259190"/>
                  </a:ext>
                </a:extLst>
              </a:tr>
            </a:tbl>
          </a:graphicData>
        </a:graphic>
      </p:graphicFrame>
      <p:sp>
        <p:nvSpPr>
          <p:cNvPr id="14" name="Pravokotnik 13">
            <a:extLst>
              <a:ext uri="{FF2B5EF4-FFF2-40B4-BE49-F238E27FC236}">
                <a16:creationId xmlns:a16="http://schemas.microsoft.com/office/drawing/2014/main" id="{863DDD13-EB3C-443E-BE33-4A4636BAFAF4}"/>
              </a:ext>
            </a:extLst>
          </p:cNvPr>
          <p:cNvSpPr/>
          <p:nvPr/>
        </p:nvSpPr>
        <p:spPr>
          <a:xfrm>
            <a:off x="555055" y="3506597"/>
            <a:ext cx="78520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Pričakovana predplačila v 2021</a:t>
            </a:r>
          </a:p>
        </p:txBody>
      </p:sp>
    </p:spTree>
    <p:extLst>
      <p:ext uri="{BB962C8B-B14F-4D97-AF65-F5344CB8AC3E}">
        <p14:creationId xmlns:p14="http://schemas.microsoft.com/office/powerpoint/2010/main" val="1507207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kon 4">
            <a:extLst>
              <a:ext uri="{FF2B5EF4-FFF2-40B4-BE49-F238E27FC236}">
                <a16:creationId xmlns:a16="http://schemas.microsoft.com/office/drawing/2014/main" id="{85525A77-2652-4106-8E2F-CF95D402C9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3435716"/>
              </p:ext>
            </p:extLst>
          </p:nvPr>
        </p:nvGraphicFramePr>
        <p:xfrm>
          <a:off x="1174836" y="1427149"/>
          <a:ext cx="6474927" cy="4149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grada besedila 1">
            <a:extLst>
              <a:ext uri="{FF2B5EF4-FFF2-40B4-BE49-F238E27FC236}">
                <a16:creationId xmlns:a16="http://schemas.microsoft.com/office/drawing/2014/main" id="{EC97DE97-4B07-4665-9270-8953B5AC9F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5" y="106491"/>
            <a:ext cx="8067652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Vračilo prejetih plačil v l. 2021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1450EB20-1494-4104-9A1D-FBAF8EDA65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300610"/>
              </p:ext>
            </p:extLst>
          </p:nvPr>
        </p:nvGraphicFramePr>
        <p:xfrm>
          <a:off x="1935799" y="5816400"/>
          <a:ext cx="4953000" cy="381000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536604">
                  <a:extLst>
                    <a:ext uri="{9D8B030D-6E8A-4147-A177-3AD203B41FA5}">
                      <a16:colId xmlns:a16="http://schemas.microsoft.com/office/drawing/2014/main" val="2076260657"/>
                    </a:ext>
                  </a:extLst>
                </a:gridCol>
                <a:gridCol w="1307507">
                  <a:extLst>
                    <a:ext uri="{9D8B030D-6E8A-4147-A177-3AD203B41FA5}">
                      <a16:colId xmlns:a16="http://schemas.microsoft.com/office/drawing/2014/main" val="2983731764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2813933878"/>
                    </a:ext>
                  </a:extLst>
                </a:gridCol>
                <a:gridCol w="1009571">
                  <a:extLst>
                    <a:ext uri="{9D8B030D-6E8A-4147-A177-3AD203B41FA5}">
                      <a16:colId xmlns:a16="http://schemas.microsoft.com/office/drawing/2014/main" val="1509500549"/>
                    </a:ext>
                  </a:extLst>
                </a:gridCol>
                <a:gridCol w="979819">
                  <a:extLst>
                    <a:ext uri="{9D8B030D-6E8A-4147-A177-3AD203B41FA5}">
                      <a16:colId xmlns:a16="http://schemas.microsoft.com/office/drawing/2014/main" val="330870801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Leto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ESRR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ESS+PMZ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KS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Skupaj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23455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2021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49.256.728,97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12.636.456,22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13.581.238,38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75.474.423,57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445192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7546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Izpolnjevanje pravila N + 3 v l. 2021</a:t>
            </a:r>
          </a:p>
          <a:p>
            <a:endParaRPr lang="sl-SI" dirty="0"/>
          </a:p>
        </p:txBody>
      </p:sp>
      <p:sp>
        <p:nvSpPr>
          <p:cNvPr id="8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5055" y="3096352"/>
            <a:ext cx="8454524" cy="960167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Realizacija napovedi v l. 2021</a:t>
            </a:r>
          </a:p>
          <a:p>
            <a:endParaRPr lang="sl-SI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518" y="1786890"/>
            <a:ext cx="13049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oljeZBesedilom 12"/>
          <p:cNvSpPr txBox="1"/>
          <p:nvPr/>
        </p:nvSpPr>
        <p:spPr>
          <a:xfrm>
            <a:off x="4907559" y="4138308"/>
            <a:ext cx="4102020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sl-SI" dirty="0"/>
              <a:t>Napovedano do okt. 2021: 303 mio EUR.</a:t>
            </a:r>
          </a:p>
          <a:p>
            <a:r>
              <a:rPr lang="sl-SI" dirty="0"/>
              <a:t>Certificirano do 30. 3. 2021: 215 mio EUR.</a:t>
            </a:r>
          </a:p>
          <a:p>
            <a:endParaRPr lang="sl-SI" dirty="0"/>
          </a:p>
          <a:p>
            <a:r>
              <a:rPr lang="sl-SI" dirty="0"/>
              <a:t>Realizacija plana jan.-okt 2021:</a:t>
            </a:r>
          </a:p>
          <a:p>
            <a:endParaRPr lang="sl-SI" dirty="0"/>
          </a:p>
        </p:txBody>
      </p:sp>
      <p:sp>
        <p:nvSpPr>
          <p:cNvPr id="14" name="Pravokotnik 13"/>
          <p:cNvSpPr/>
          <p:nvPr/>
        </p:nvSpPr>
        <p:spPr>
          <a:xfrm>
            <a:off x="6188773" y="5533847"/>
            <a:ext cx="154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71</a:t>
            </a:r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6374A5FF-6EF7-4BE0-B306-98913C701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78282"/>
              </p:ext>
            </p:extLst>
          </p:nvPr>
        </p:nvGraphicFramePr>
        <p:xfrm>
          <a:off x="555055" y="1958908"/>
          <a:ext cx="6544389" cy="5556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9352">
                  <a:extLst>
                    <a:ext uri="{9D8B030D-6E8A-4147-A177-3AD203B41FA5}">
                      <a16:colId xmlns:a16="http://schemas.microsoft.com/office/drawing/2014/main" val="2637856909"/>
                    </a:ext>
                  </a:extLst>
                </a:gridCol>
                <a:gridCol w="771005">
                  <a:extLst>
                    <a:ext uri="{9D8B030D-6E8A-4147-A177-3AD203B41FA5}">
                      <a16:colId xmlns:a16="http://schemas.microsoft.com/office/drawing/2014/main" val="3071107417"/>
                    </a:ext>
                  </a:extLst>
                </a:gridCol>
                <a:gridCol w="852279">
                  <a:extLst>
                    <a:ext uri="{9D8B030D-6E8A-4147-A177-3AD203B41FA5}">
                      <a16:colId xmlns:a16="http://schemas.microsoft.com/office/drawing/2014/main" val="1107523256"/>
                    </a:ext>
                  </a:extLst>
                </a:gridCol>
                <a:gridCol w="822259">
                  <a:extLst>
                    <a:ext uri="{9D8B030D-6E8A-4147-A177-3AD203B41FA5}">
                      <a16:colId xmlns:a16="http://schemas.microsoft.com/office/drawing/2014/main" val="3592583913"/>
                    </a:ext>
                  </a:extLst>
                </a:gridCol>
                <a:gridCol w="2519494">
                  <a:extLst>
                    <a:ext uri="{9D8B030D-6E8A-4147-A177-3AD203B41FA5}">
                      <a16:colId xmlns:a16="http://schemas.microsoft.com/office/drawing/2014/main" val="926891058"/>
                    </a:ext>
                  </a:extLst>
                </a:gridCol>
              </a:tblGrid>
              <a:tr h="5556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100">
                          <a:effectLst/>
                        </a:rPr>
                        <a:t>Obveznost N+3 za l. 2021</a:t>
                      </a:r>
                      <a:endParaRPr lang="sl-S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100">
                          <a:effectLst/>
                        </a:rPr>
                        <a:t>424 mio EUR</a:t>
                      </a:r>
                      <a:endParaRPr lang="sl-S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100">
                          <a:effectLst/>
                        </a:rPr>
                        <a:t>N+3 stanje</a:t>
                      </a:r>
                      <a:endParaRPr lang="sl-S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sl-SI" sz="1100" dirty="0">
                          <a:effectLst/>
                        </a:rPr>
                        <a:t>318,5 mio EUR (že preseženo)</a:t>
                      </a:r>
                      <a:endParaRPr lang="sl-SI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6914176"/>
                  </a:ext>
                </a:extLst>
              </a:tr>
            </a:tbl>
          </a:graphicData>
        </a:graphic>
      </p:graphicFrame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B47EF6CB-9C2A-4485-B82A-76D32D42B5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232293"/>
              </p:ext>
            </p:extLst>
          </p:nvPr>
        </p:nvGraphicFramePr>
        <p:xfrm>
          <a:off x="555055" y="4133672"/>
          <a:ext cx="4293781" cy="2646045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229429">
                  <a:extLst>
                    <a:ext uri="{9D8B030D-6E8A-4147-A177-3AD203B41FA5}">
                      <a16:colId xmlns:a16="http://schemas.microsoft.com/office/drawing/2014/main" val="1765221861"/>
                    </a:ext>
                  </a:extLst>
                </a:gridCol>
                <a:gridCol w="762246">
                  <a:extLst>
                    <a:ext uri="{9D8B030D-6E8A-4147-A177-3AD203B41FA5}">
                      <a16:colId xmlns:a16="http://schemas.microsoft.com/office/drawing/2014/main" val="2980648739"/>
                    </a:ext>
                  </a:extLst>
                </a:gridCol>
                <a:gridCol w="1131075">
                  <a:extLst>
                    <a:ext uri="{9D8B030D-6E8A-4147-A177-3AD203B41FA5}">
                      <a16:colId xmlns:a16="http://schemas.microsoft.com/office/drawing/2014/main" val="1564706986"/>
                    </a:ext>
                  </a:extLst>
                </a:gridCol>
                <a:gridCol w="1171031">
                  <a:extLst>
                    <a:ext uri="{9D8B030D-6E8A-4147-A177-3AD203B41FA5}">
                      <a16:colId xmlns:a16="http://schemas.microsoft.com/office/drawing/2014/main" val="945393482"/>
                    </a:ext>
                  </a:extLst>
                </a:gridCol>
              </a:tblGrid>
              <a:tr h="370614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Sklad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u="none" strike="noStrike">
                          <a:effectLst/>
                        </a:rPr>
                        <a:t>Kategorija regij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u="none" strike="noStrike">
                          <a:effectLst/>
                        </a:rPr>
                        <a:t>Napoved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u="none" strike="noStrike">
                          <a:effectLst/>
                        </a:rPr>
                        <a:t>Realizacija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2254250"/>
                  </a:ext>
                </a:extLst>
              </a:tr>
              <a:tr h="1853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 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 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u="none" strike="noStrike">
                          <a:effectLst/>
                        </a:rPr>
                        <a:t>2021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u="none" strike="noStrike">
                          <a:effectLst/>
                        </a:rPr>
                        <a:t>2021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0750779"/>
                  </a:ext>
                </a:extLst>
              </a:tr>
              <a:tr h="1853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 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 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u="none" strike="noStrike">
                          <a:effectLst/>
                        </a:rPr>
                        <a:t>januar–oktober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u="none" strike="noStrike">
                          <a:effectLst/>
                        </a:rPr>
                        <a:t>jan-marec</a:t>
                      </a:r>
                      <a:endParaRPr lang="sl-SI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3839470"/>
                  </a:ext>
                </a:extLst>
              </a:tr>
              <a:tr h="370614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ESRR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Manj razvite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200" u="none" strike="noStrike">
                          <a:effectLst/>
                        </a:rPr>
                        <a:t>108.000.000,00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200" u="none" strike="noStrike">
                          <a:effectLst/>
                        </a:rPr>
                        <a:t>87.578.190,01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1177402"/>
                  </a:ext>
                </a:extLst>
              </a:tr>
              <a:tr h="1853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ESRR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Bolj razvite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200" u="none" strike="noStrike">
                          <a:effectLst/>
                        </a:rPr>
                        <a:t>60.000.000,00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200" u="none" strike="noStrike">
                          <a:effectLst/>
                        </a:rPr>
                        <a:t>47.201.479,64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9194171"/>
                  </a:ext>
                </a:extLst>
              </a:tr>
              <a:tr h="370614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ESS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Manj razvite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200" u="none" strike="noStrike">
                          <a:effectLst/>
                        </a:rPr>
                        <a:t>32.250.000,00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200" u="none" strike="noStrike">
                          <a:effectLst/>
                        </a:rPr>
                        <a:t>21.613.258,34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5593118"/>
                  </a:ext>
                </a:extLst>
              </a:tr>
              <a:tr h="1853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ESS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Bolj razvite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200" u="none" strike="noStrike">
                          <a:effectLst/>
                        </a:rPr>
                        <a:t>27.750.000,00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200" u="none" strike="noStrike">
                          <a:effectLst/>
                        </a:rPr>
                        <a:t>18.551.397,48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4081693"/>
                  </a:ext>
                </a:extLst>
              </a:tr>
              <a:tr h="555921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Pobuda za zaposlovanje mladih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 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200" u="none" strike="noStrike">
                          <a:effectLst/>
                        </a:rPr>
                        <a:t>0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200" u="none" strike="noStrike" dirty="0">
                          <a:effectLst/>
                        </a:rPr>
                        <a:t>0,00</a:t>
                      </a:r>
                      <a:endParaRPr lang="sl-S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7259817"/>
                  </a:ext>
                </a:extLst>
              </a:tr>
              <a:tr h="1853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Kohezijski sklad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200" u="none" strike="noStrike">
                          <a:effectLst/>
                        </a:rPr>
                        <a:t> 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200" u="none" strike="noStrike">
                          <a:effectLst/>
                        </a:rPr>
                        <a:t>75.000.000,00</a:t>
                      </a:r>
                      <a:endParaRPr lang="sl-SI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200" u="none" strike="noStrike" dirty="0">
                          <a:effectLst/>
                        </a:rPr>
                        <a:t>40.029.709,57</a:t>
                      </a:r>
                      <a:endParaRPr lang="sl-SI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7541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083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l-SI" sz="44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Hvala za vašo pozornost.</a:t>
            </a:r>
          </a:p>
        </p:txBody>
      </p:sp>
    </p:spTree>
    <p:extLst>
      <p:ext uri="{BB962C8B-B14F-4D97-AF65-F5344CB8AC3E}">
        <p14:creationId xmlns:p14="http://schemas.microsoft.com/office/powerpoint/2010/main" val="4175614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77915" y="63786"/>
            <a:ext cx="7962078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Certificirani izdatki 2014 – marec 2021 (</a:t>
            </a:r>
            <a:r>
              <a:rPr lang="sl-SI" dirty="0" err="1"/>
              <a:t>vZaP</a:t>
            </a:r>
            <a:r>
              <a:rPr lang="sl-SI" dirty="0"/>
              <a:t>)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7FA39F18-C43F-4339-A581-1A321DC033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250200"/>
              </p:ext>
            </p:extLst>
          </p:nvPr>
        </p:nvGraphicFramePr>
        <p:xfrm>
          <a:off x="1149004" y="1380733"/>
          <a:ext cx="6819900" cy="19050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548679">
                  <a:extLst>
                    <a:ext uri="{9D8B030D-6E8A-4147-A177-3AD203B41FA5}">
                      <a16:colId xmlns:a16="http://schemas.microsoft.com/office/drawing/2014/main" val="3057665370"/>
                    </a:ext>
                  </a:extLst>
                </a:gridCol>
                <a:gridCol w="1028221">
                  <a:extLst>
                    <a:ext uri="{9D8B030D-6E8A-4147-A177-3AD203B41FA5}">
                      <a16:colId xmlns:a16="http://schemas.microsoft.com/office/drawing/2014/main" val="1955534521"/>
                    </a:ext>
                  </a:extLst>
                </a:gridCol>
                <a:gridCol w="1028221">
                  <a:extLst>
                    <a:ext uri="{9D8B030D-6E8A-4147-A177-3AD203B41FA5}">
                      <a16:colId xmlns:a16="http://schemas.microsoft.com/office/drawing/2014/main" val="2907890273"/>
                    </a:ext>
                  </a:extLst>
                </a:gridCol>
                <a:gridCol w="990139">
                  <a:extLst>
                    <a:ext uri="{9D8B030D-6E8A-4147-A177-3AD203B41FA5}">
                      <a16:colId xmlns:a16="http://schemas.microsoft.com/office/drawing/2014/main" val="645287080"/>
                    </a:ext>
                  </a:extLst>
                </a:gridCol>
                <a:gridCol w="1132948">
                  <a:extLst>
                    <a:ext uri="{9D8B030D-6E8A-4147-A177-3AD203B41FA5}">
                      <a16:colId xmlns:a16="http://schemas.microsoft.com/office/drawing/2014/main" val="132305504"/>
                    </a:ext>
                  </a:extLst>
                </a:gridCol>
                <a:gridCol w="1091692">
                  <a:extLst>
                    <a:ext uri="{9D8B030D-6E8A-4147-A177-3AD203B41FA5}">
                      <a16:colId xmlns:a16="http://schemas.microsoft.com/office/drawing/2014/main" val="236548119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Leto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ESRR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ESS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YEI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KS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Skupaj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71259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2014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17729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2015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73430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2016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5.582.753,44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7.639.725,24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33.849.061,84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47.071.540,52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48412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2017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57.470.011,13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3.943.038,25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0,00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66.575.417,32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127.988.466,70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8766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2018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74.229.828,65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128.070.853,42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9.700.469,81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109.130.499,15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321.131.651,03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066941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2019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281.920.265,09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125.331.597,49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-46.531,49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134.489.205,99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541.694.537,08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877889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2020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323.414.111,48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119.352.134,32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-27.498,44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123.074.038,24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565.812.785,60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309329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2021 (mar. 2021)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122.473.468,95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40.164.655,77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40.352.134,19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202.990.258,91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09363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Skupaj: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859.507.685,30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422.445.032,69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17.266.165,12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507.470.356,73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1.806.689.239,84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6690053"/>
                  </a:ext>
                </a:extLst>
              </a:tr>
            </a:tbl>
          </a:graphicData>
        </a:graphic>
      </p:graphicFrame>
      <p:graphicFrame>
        <p:nvGraphicFramePr>
          <p:cNvPr id="9" name="Grafikon 8">
            <a:extLst>
              <a:ext uri="{FF2B5EF4-FFF2-40B4-BE49-F238E27FC236}">
                <a16:creationId xmlns:a16="http://schemas.microsoft.com/office/drawing/2014/main" id="{487C6254-D83F-404B-A176-F18A031621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2955913"/>
              </p:ext>
            </p:extLst>
          </p:nvPr>
        </p:nvGraphicFramePr>
        <p:xfrm>
          <a:off x="1622807" y="3429000"/>
          <a:ext cx="5872293" cy="32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0517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0DDF7A19-226E-463C-B2F9-B298D3D9E4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4" y="482886"/>
            <a:ext cx="8269231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Dinamika posredovanja </a:t>
            </a:r>
            <a:r>
              <a:rPr lang="sl-SI" dirty="0" err="1"/>
              <a:t>ZaP</a:t>
            </a:r>
            <a:r>
              <a:rPr lang="sl-SI" dirty="0"/>
              <a:t> na EK – po obračunskem letu 2014-2021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D777A2AF-1C09-4AFA-BBEF-5F23AD227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401316"/>
              </p:ext>
            </p:extLst>
          </p:nvPr>
        </p:nvGraphicFramePr>
        <p:xfrm>
          <a:off x="5268286" y="2477029"/>
          <a:ext cx="3556000" cy="15240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154669">
                  <a:extLst>
                    <a:ext uri="{9D8B030D-6E8A-4147-A177-3AD203B41FA5}">
                      <a16:colId xmlns:a16="http://schemas.microsoft.com/office/drawing/2014/main" val="426523788"/>
                    </a:ext>
                  </a:extLst>
                </a:gridCol>
                <a:gridCol w="1230801">
                  <a:extLst>
                    <a:ext uri="{9D8B030D-6E8A-4147-A177-3AD203B41FA5}">
                      <a16:colId xmlns:a16="http://schemas.microsoft.com/office/drawing/2014/main" val="3678460015"/>
                    </a:ext>
                  </a:extLst>
                </a:gridCol>
                <a:gridCol w="1170530">
                  <a:extLst>
                    <a:ext uri="{9D8B030D-6E8A-4147-A177-3AD203B41FA5}">
                      <a16:colId xmlns:a16="http://schemas.microsoft.com/office/drawing/2014/main" val="1215447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 err="1">
                          <a:effectLst/>
                        </a:rPr>
                        <a:t>Obr</a:t>
                      </a:r>
                      <a:r>
                        <a:rPr lang="sl-SI" sz="1100" u="none" strike="noStrike" dirty="0">
                          <a:effectLst/>
                        </a:rPr>
                        <a:t>. leto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>
                          <a:effectLst/>
                        </a:rPr>
                        <a:t>ZaP v mio €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>
                          <a:effectLst/>
                        </a:rPr>
                        <a:t>N+1/N v %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858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55645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1438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69,00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/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28247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4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205,00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297,1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83648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484,00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236,1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881983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455,00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94,0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94728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593,00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130,3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5099474"/>
                  </a:ext>
                </a:extLst>
              </a:tr>
            </a:tbl>
          </a:graphicData>
        </a:graphic>
      </p:graphicFrame>
      <p:sp>
        <p:nvSpPr>
          <p:cNvPr id="6" name="PoljeZBesedilom 5">
            <a:extLst>
              <a:ext uri="{FF2B5EF4-FFF2-40B4-BE49-F238E27FC236}">
                <a16:creationId xmlns:a16="http://schemas.microsoft.com/office/drawing/2014/main" id="{24D0F6B0-1F93-4600-9153-EDEAF28D655C}"/>
              </a:ext>
            </a:extLst>
          </p:cNvPr>
          <p:cNvSpPr txBox="1"/>
          <p:nvPr/>
        </p:nvSpPr>
        <p:spPr>
          <a:xfrm>
            <a:off x="486562" y="5394121"/>
            <a:ext cx="833772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dirty="0"/>
              <a:t>Črpanje EKP 14-20 po </a:t>
            </a:r>
            <a:r>
              <a:rPr lang="sl-SI" dirty="0" err="1"/>
              <a:t>ZaP</a:t>
            </a:r>
            <a:r>
              <a:rPr lang="sl-SI" dirty="0"/>
              <a:t> na dan 30/3/2021:</a:t>
            </a:r>
          </a:p>
          <a:p>
            <a:pPr algn="ctr"/>
            <a:r>
              <a:rPr lang="sl-SI" dirty="0"/>
              <a:t>1,81 </a:t>
            </a:r>
            <a:r>
              <a:rPr lang="sl-SI" dirty="0" err="1"/>
              <a:t>mlrd</a:t>
            </a:r>
            <a:r>
              <a:rPr lang="sl-SI" dirty="0"/>
              <a:t> € oz. 58,9 % FN.</a:t>
            </a:r>
          </a:p>
        </p:txBody>
      </p:sp>
      <p:graphicFrame>
        <p:nvGraphicFramePr>
          <p:cNvPr id="7" name="Grafikon 6">
            <a:extLst>
              <a:ext uri="{FF2B5EF4-FFF2-40B4-BE49-F238E27FC236}">
                <a16:creationId xmlns:a16="http://schemas.microsoft.com/office/drawing/2014/main" id="{AA58D793-192A-4484-AB09-982780D0C0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7410345"/>
              </p:ext>
            </p:extLst>
          </p:nvPr>
        </p:nvGraphicFramePr>
        <p:xfrm>
          <a:off x="555055" y="19387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1573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F1788B44-F9CA-41DA-BCA8-55E7DCEEB3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4" y="92279"/>
            <a:ext cx="7886699" cy="1505445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Stanje po računovodskih izkazih– marec 2021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E634B0B8-D3D4-4CEB-81C2-7FE88C102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172134"/>
              </p:ext>
            </p:extLst>
          </p:nvPr>
        </p:nvGraphicFramePr>
        <p:xfrm>
          <a:off x="555055" y="1825553"/>
          <a:ext cx="7886699" cy="19668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0362">
                  <a:extLst>
                    <a:ext uri="{9D8B030D-6E8A-4147-A177-3AD203B41FA5}">
                      <a16:colId xmlns:a16="http://schemas.microsoft.com/office/drawing/2014/main" val="769465625"/>
                    </a:ext>
                  </a:extLst>
                </a:gridCol>
                <a:gridCol w="1362375">
                  <a:extLst>
                    <a:ext uri="{9D8B030D-6E8A-4147-A177-3AD203B41FA5}">
                      <a16:colId xmlns:a16="http://schemas.microsoft.com/office/drawing/2014/main" val="2208963876"/>
                    </a:ext>
                  </a:extLst>
                </a:gridCol>
                <a:gridCol w="904528">
                  <a:extLst>
                    <a:ext uri="{9D8B030D-6E8A-4147-A177-3AD203B41FA5}">
                      <a16:colId xmlns:a16="http://schemas.microsoft.com/office/drawing/2014/main" val="1490399573"/>
                    </a:ext>
                  </a:extLst>
                </a:gridCol>
                <a:gridCol w="904528">
                  <a:extLst>
                    <a:ext uri="{9D8B030D-6E8A-4147-A177-3AD203B41FA5}">
                      <a16:colId xmlns:a16="http://schemas.microsoft.com/office/drawing/2014/main" val="2439241565"/>
                    </a:ext>
                  </a:extLst>
                </a:gridCol>
                <a:gridCol w="871026">
                  <a:extLst>
                    <a:ext uri="{9D8B030D-6E8A-4147-A177-3AD203B41FA5}">
                      <a16:colId xmlns:a16="http://schemas.microsoft.com/office/drawing/2014/main" val="1824863230"/>
                    </a:ext>
                  </a:extLst>
                </a:gridCol>
                <a:gridCol w="996656">
                  <a:extLst>
                    <a:ext uri="{9D8B030D-6E8A-4147-A177-3AD203B41FA5}">
                      <a16:colId xmlns:a16="http://schemas.microsoft.com/office/drawing/2014/main" val="1277209574"/>
                    </a:ext>
                  </a:extLst>
                </a:gridCol>
                <a:gridCol w="960362">
                  <a:extLst>
                    <a:ext uri="{9D8B030D-6E8A-4147-A177-3AD203B41FA5}">
                      <a16:colId xmlns:a16="http://schemas.microsoft.com/office/drawing/2014/main" val="2210359016"/>
                    </a:ext>
                  </a:extLst>
                </a:gridCol>
                <a:gridCol w="926862">
                  <a:extLst>
                    <a:ext uri="{9D8B030D-6E8A-4147-A177-3AD203B41FA5}">
                      <a16:colId xmlns:a16="http://schemas.microsoft.com/office/drawing/2014/main" val="3162020773"/>
                    </a:ext>
                  </a:extLst>
                </a:gridCol>
              </a:tblGrid>
              <a:tr h="303292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Obračunsko leto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Obr. obdobje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sl-SI" sz="1800" u="none" strike="noStrike" dirty="0">
                          <a:effectLst/>
                        </a:rPr>
                        <a:t>Računovodski izkazi 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u="none" strike="noStrike" dirty="0">
                          <a:effectLst/>
                        </a:rPr>
                        <a:t>Razlika do </a:t>
                      </a:r>
                      <a:r>
                        <a:rPr lang="sl-SI" sz="1000" u="none" strike="noStrike" dirty="0" err="1">
                          <a:effectLst/>
                        </a:rPr>
                        <a:t>ZaP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sl-SI" sz="1000" u="none" strike="noStrike" dirty="0">
                          <a:effectLst/>
                        </a:rPr>
                        <a:t> 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3199664438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ESRR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ESS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YEI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KS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 dirty="0">
                          <a:effectLst/>
                        </a:rPr>
                        <a:t>Skupaj: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4288526061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1.1.2014-30.6.2015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sl-SI" sz="1000" u="none" strike="noStrike" dirty="0">
                          <a:effectLst/>
                        </a:rPr>
                        <a:t>0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2962244438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1.7.2015-30.6.2016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1177315223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1.7.2016-30.6.2017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6.694.465,33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7.409.378,86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54.525.469,36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68.629.313,55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319.602,50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1089735611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1.7.2017-30.6.2018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63.850.349,72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51.450.281,56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9.523.538,96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79.022.648,78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203.846.819,02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1.614.461,99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1071417577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1.7.2018-30.6.2019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146.579.077,95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128.476.794,73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-80.267,31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128.931.436,94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403.907.042,31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79.983.460,07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1419932714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1.7.2019-30.6.2020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204.981.657,49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88.770.024,02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-27.498,44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126.965.035,46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420.689.218,53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34.411.058,17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2970584947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1.7.2020-30.6.2021 (kZaP)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350.819.064,88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127.620.859,87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0,00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114.848.338,98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593.288.263,73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0,00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2683650095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Skupaj: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 dirty="0">
                          <a:effectLst/>
                        </a:rPr>
                        <a:t>766.230.150,04</a:t>
                      </a:r>
                      <a:endParaRPr lang="sl-SI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403.012.425,51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16.825.152,07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504.292.929,52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b="1" u="none" strike="noStrike" dirty="0">
                          <a:effectLst/>
                        </a:rPr>
                        <a:t>1.690.360.657,14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b="1" u="none" strike="noStrike" dirty="0">
                          <a:effectLst/>
                        </a:rPr>
                        <a:t>116.328.582,73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78" marR="8378" marT="8378" marB="0" anchor="b"/>
                </a:tc>
                <a:extLst>
                  <a:ext uri="{0D108BD9-81ED-4DB2-BD59-A6C34878D82A}">
                    <a16:rowId xmlns:a16="http://schemas.microsoft.com/office/drawing/2014/main" val="4013983732"/>
                  </a:ext>
                </a:extLst>
              </a:tr>
            </a:tbl>
          </a:graphicData>
        </a:graphic>
      </p:graphicFrame>
      <p:graphicFrame>
        <p:nvGraphicFramePr>
          <p:cNvPr id="6" name="Grafikon 5">
            <a:extLst>
              <a:ext uri="{FF2B5EF4-FFF2-40B4-BE49-F238E27FC236}">
                <a16:creationId xmlns:a16="http://schemas.microsoft.com/office/drawing/2014/main" id="{5987F1BB-CF54-421F-A3C0-13B9F7B579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8526578"/>
              </p:ext>
            </p:extLst>
          </p:nvPr>
        </p:nvGraphicFramePr>
        <p:xfrm>
          <a:off x="2424418" y="3792420"/>
          <a:ext cx="6017335" cy="3065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PoljeZBesedilom 4">
            <a:extLst>
              <a:ext uri="{FF2B5EF4-FFF2-40B4-BE49-F238E27FC236}">
                <a16:creationId xmlns:a16="http://schemas.microsoft.com/office/drawing/2014/main" id="{623C568D-D4F9-46C6-A2E2-EEE7B05F0880}"/>
              </a:ext>
            </a:extLst>
          </p:cNvPr>
          <p:cNvSpPr txBox="1"/>
          <p:nvPr/>
        </p:nvSpPr>
        <p:spPr>
          <a:xfrm>
            <a:off x="555054" y="4423001"/>
            <a:ext cx="424667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sl-SI" dirty="0"/>
              <a:t>Črpanje EKP 14-20 po RI na dan 30/3/2021:</a:t>
            </a:r>
          </a:p>
          <a:p>
            <a:pPr algn="ctr"/>
            <a:r>
              <a:rPr lang="sl-SI" dirty="0"/>
              <a:t>1,69 </a:t>
            </a:r>
            <a:r>
              <a:rPr lang="sl-SI" dirty="0" err="1"/>
              <a:t>mlrd</a:t>
            </a:r>
            <a:r>
              <a:rPr lang="sl-SI" dirty="0"/>
              <a:t> € oz. 55,0 % FN.</a:t>
            </a:r>
          </a:p>
        </p:txBody>
      </p:sp>
    </p:spTree>
    <p:extLst>
      <p:ext uri="{BB962C8B-B14F-4D97-AF65-F5344CB8AC3E}">
        <p14:creationId xmlns:p14="http://schemas.microsoft.com/office/powerpoint/2010/main" val="3351263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4D717332-F60F-4BE5-8B0B-15F72D28C7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4" y="482886"/>
            <a:ext cx="8010105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Znižanja certificiranih izdatkov v računovodskih izkazih 2014-2020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6D6022E5-05F6-4E84-B783-9ED3D29F13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266831"/>
              </p:ext>
            </p:extLst>
          </p:nvPr>
        </p:nvGraphicFramePr>
        <p:xfrm>
          <a:off x="2860342" y="2374085"/>
          <a:ext cx="5626100" cy="1914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7750">
                  <a:extLst>
                    <a:ext uri="{9D8B030D-6E8A-4147-A177-3AD203B41FA5}">
                      <a16:colId xmlns:a16="http://schemas.microsoft.com/office/drawing/2014/main" val="324731927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42778388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845563244"/>
                    </a:ext>
                  </a:extLst>
                </a:gridCol>
                <a:gridCol w="1231900">
                  <a:extLst>
                    <a:ext uri="{9D8B030D-6E8A-4147-A177-3AD203B41FA5}">
                      <a16:colId xmlns:a16="http://schemas.microsoft.com/office/drawing/2014/main" val="2813724910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1400296099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sl-SI" sz="1100" b="1" u="none" strike="noStrike" dirty="0">
                          <a:effectLst/>
                        </a:rPr>
                        <a:t>Odbitki po RI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2197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ESRR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ESS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YEI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KS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Skupaj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43835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92547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35597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-89.256,12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-230.346,38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-319.602,50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48459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-510.755,81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-210.666,67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-893.039,51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-1.614.461,99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01022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-60.161.571,62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-18.094.855,80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0,00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-1.727.032,65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-79.983.460,07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4623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-33.115.963,76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-737.739,45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-557.354,96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-34.411.058,17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0059111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2277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-93.277.535,38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-19.432.607,18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-441.013,05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-3.177.427,12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-116.328.582,73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8885043"/>
                  </a:ext>
                </a:extLst>
              </a:tr>
            </a:tbl>
          </a:graphicData>
        </a:graphic>
      </p:graphicFrame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DA9DED35-B33A-417D-B0A5-DB82980AD3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237292"/>
              </p:ext>
            </p:extLst>
          </p:nvPr>
        </p:nvGraphicFramePr>
        <p:xfrm>
          <a:off x="218742" y="2374085"/>
          <a:ext cx="2641600" cy="1914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2200">
                  <a:extLst>
                    <a:ext uri="{9D8B030D-6E8A-4147-A177-3AD203B41FA5}">
                      <a16:colId xmlns:a16="http://schemas.microsoft.com/office/drawing/2014/main" val="2572758120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184229491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Obračunsko leto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Obr. obdobje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953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12243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 dirty="0">
                          <a:effectLst/>
                        </a:rPr>
                        <a:t>1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1.1.2014-30.6.2015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95428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 dirty="0">
                          <a:effectLst/>
                        </a:rPr>
                        <a:t>2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1.7.2015-30.6.2016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90312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 dirty="0">
                          <a:effectLst/>
                        </a:rPr>
                        <a:t>3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1.7.2016-30.6.2017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60516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 dirty="0">
                          <a:effectLst/>
                        </a:rPr>
                        <a:t>4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1.7.2017-30.6.2018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14468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 dirty="0">
                          <a:effectLst/>
                        </a:rPr>
                        <a:t>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1.7.2018-30.6.2019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72449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 dirty="0">
                          <a:effectLst/>
                        </a:rPr>
                        <a:t>6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1.7.2019-30.6.2020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35706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 dirty="0">
                          <a:effectLst/>
                        </a:rPr>
                        <a:t>7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1.7.20-30.6.2020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8984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Skupaj: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0033528"/>
                  </a:ext>
                </a:extLst>
              </a:tr>
            </a:tbl>
          </a:graphicData>
        </a:graphic>
      </p:graphicFrame>
      <p:sp>
        <p:nvSpPr>
          <p:cNvPr id="6" name="PoljeZBesedilom 5">
            <a:extLst>
              <a:ext uri="{FF2B5EF4-FFF2-40B4-BE49-F238E27FC236}">
                <a16:creationId xmlns:a16="http://schemas.microsoft.com/office/drawing/2014/main" id="{214FFAC1-E9E9-451D-82FA-979396D87A40}"/>
              </a:ext>
            </a:extLst>
          </p:cNvPr>
          <p:cNvSpPr txBox="1"/>
          <p:nvPr/>
        </p:nvSpPr>
        <p:spPr>
          <a:xfrm>
            <a:off x="1921078" y="4899171"/>
            <a:ext cx="5017271" cy="11079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sl-SI" sz="1200" dirty="0"/>
              <a:t>ESRR 5. </a:t>
            </a:r>
            <a:r>
              <a:rPr lang="sl-SI" sz="1200" dirty="0" err="1"/>
              <a:t>obr</a:t>
            </a:r>
            <a:r>
              <a:rPr lang="sl-SI" sz="1200" dirty="0"/>
              <a:t> leto: - začasna izključitev izdatkov, povezanih z ugotovitvami UNP.</a:t>
            </a:r>
          </a:p>
          <a:p>
            <a:r>
              <a:rPr lang="sl-SI" sz="1200" dirty="0"/>
              <a:t>ESS:  5. </a:t>
            </a:r>
            <a:r>
              <a:rPr lang="sl-SI" sz="1200" dirty="0" err="1"/>
              <a:t>obr</a:t>
            </a:r>
            <a:r>
              <a:rPr lang="sl-SI" sz="1200" dirty="0"/>
              <a:t>. leto: - začasna izključitev izdatkov zaradi ugotovitev ERS.</a:t>
            </a:r>
          </a:p>
          <a:p>
            <a:endParaRPr lang="sl-SI" sz="1200" dirty="0"/>
          </a:p>
          <a:p>
            <a:r>
              <a:rPr lang="sl-SI" sz="1200" dirty="0"/>
              <a:t>ESRR 6. </a:t>
            </a:r>
            <a:r>
              <a:rPr lang="sl-SI" sz="1200" dirty="0" err="1"/>
              <a:t>obr</a:t>
            </a:r>
            <a:r>
              <a:rPr lang="sl-SI" sz="1200" dirty="0"/>
              <a:t>. leto: - začasna izključitev izdatkov, povezanih z ugotovitvami UNP,</a:t>
            </a:r>
          </a:p>
          <a:p>
            <a:r>
              <a:rPr lang="sl-SI" sz="1200" dirty="0"/>
              <a:t>                               - </a:t>
            </a:r>
            <a:r>
              <a:rPr lang="sl-SI" sz="1200" dirty="0" err="1"/>
              <a:t>samokorekcija</a:t>
            </a:r>
            <a:r>
              <a:rPr lang="sl-SI" sz="1200" dirty="0"/>
              <a:t> zaradi preseganja 2 % dopustne napake</a:t>
            </a:r>
            <a:r>
              <a:rPr lang="sl-SI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138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02483" y="41945"/>
            <a:ext cx="8104622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Certificirani izdatki – 6. </a:t>
            </a:r>
            <a:r>
              <a:rPr lang="sl-SI" dirty="0" err="1"/>
              <a:t>obr</a:t>
            </a:r>
            <a:r>
              <a:rPr lang="sl-SI" dirty="0"/>
              <a:t>. leto - skupaj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3987"/>
              </p:ext>
            </p:extLst>
          </p:nvPr>
        </p:nvGraphicFramePr>
        <p:xfrm>
          <a:off x="502484" y="1241571"/>
          <a:ext cx="6873676" cy="1318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0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9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9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9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7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ESRR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ESS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KS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Skupaj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EU del – 5. leto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206.740.649,57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146.571.650,53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130.658.469,59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483.890.502,38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EU del- 6. leto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238.097.621,25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89.507.763,47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127.522.390,42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455.100.276,70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Pravokotnik 7"/>
          <p:cNvSpPr/>
          <p:nvPr/>
        </p:nvSpPr>
        <p:spPr>
          <a:xfrm>
            <a:off x="7509540" y="3896456"/>
            <a:ext cx="14093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-6</a:t>
            </a:r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</a:p>
        </p:txBody>
      </p:sp>
      <p:graphicFrame>
        <p:nvGraphicFramePr>
          <p:cNvPr id="9" name="Grafikon 8">
            <a:extLst>
              <a:ext uri="{FF2B5EF4-FFF2-40B4-BE49-F238E27FC236}">
                <a16:creationId xmlns:a16="http://schemas.microsoft.com/office/drawing/2014/main" id="{E070EEFE-B5D9-4213-A037-57EBE45E3F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8807103"/>
              </p:ext>
            </p:extLst>
          </p:nvPr>
        </p:nvGraphicFramePr>
        <p:xfrm>
          <a:off x="502484" y="2560319"/>
          <a:ext cx="6873676" cy="3855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403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5054" y="482886"/>
            <a:ext cx="8044177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Posredovanje </a:t>
            </a:r>
            <a:r>
              <a:rPr lang="sl-SI" dirty="0" err="1"/>
              <a:t>vZaP</a:t>
            </a:r>
            <a:r>
              <a:rPr lang="sl-SI" dirty="0"/>
              <a:t> na EK – 7. </a:t>
            </a:r>
            <a:r>
              <a:rPr lang="sl-SI" dirty="0" err="1"/>
              <a:t>obr</a:t>
            </a:r>
            <a:r>
              <a:rPr lang="sl-SI" dirty="0"/>
              <a:t>. leto</a:t>
            </a:r>
          </a:p>
        </p:txBody>
      </p:sp>
      <p:sp>
        <p:nvSpPr>
          <p:cNvPr id="9" name="Pravokotnik 8"/>
          <p:cNvSpPr/>
          <p:nvPr/>
        </p:nvSpPr>
        <p:spPr>
          <a:xfrm>
            <a:off x="7050411" y="3313390"/>
            <a:ext cx="154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34</a:t>
            </a:r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</a:p>
        </p:txBody>
      </p:sp>
      <p:sp>
        <p:nvSpPr>
          <p:cNvPr id="10" name="PoljeZBesedilom 9"/>
          <p:cNvSpPr txBox="1"/>
          <p:nvPr/>
        </p:nvSpPr>
        <p:spPr>
          <a:xfrm>
            <a:off x="7367212" y="421183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/>
              <a:t>v l. 2021.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2AD4488-237D-4556-9FAB-66631AEDBB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219797"/>
              </p:ext>
            </p:extLst>
          </p:nvPr>
        </p:nvGraphicFramePr>
        <p:xfrm>
          <a:off x="555054" y="1874910"/>
          <a:ext cx="5956123" cy="4351349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815163">
                  <a:extLst>
                    <a:ext uri="{9D8B030D-6E8A-4147-A177-3AD203B41FA5}">
                      <a16:colId xmlns:a16="http://schemas.microsoft.com/office/drawing/2014/main" val="3509194822"/>
                    </a:ext>
                  </a:extLst>
                </a:gridCol>
                <a:gridCol w="1228178">
                  <a:extLst>
                    <a:ext uri="{9D8B030D-6E8A-4147-A177-3AD203B41FA5}">
                      <a16:colId xmlns:a16="http://schemas.microsoft.com/office/drawing/2014/main" val="3266492346"/>
                    </a:ext>
                  </a:extLst>
                </a:gridCol>
                <a:gridCol w="652130">
                  <a:extLst>
                    <a:ext uri="{9D8B030D-6E8A-4147-A177-3AD203B41FA5}">
                      <a16:colId xmlns:a16="http://schemas.microsoft.com/office/drawing/2014/main" val="3654501830"/>
                    </a:ext>
                  </a:extLst>
                </a:gridCol>
                <a:gridCol w="815163">
                  <a:extLst>
                    <a:ext uri="{9D8B030D-6E8A-4147-A177-3AD203B41FA5}">
                      <a16:colId xmlns:a16="http://schemas.microsoft.com/office/drawing/2014/main" val="367326072"/>
                    </a:ext>
                  </a:extLst>
                </a:gridCol>
                <a:gridCol w="815163">
                  <a:extLst>
                    <a:ext uri="{9D8B030D-6E8A-4147-A177-3AD203B41FA5}">
                      <a16:colId xmlns:a16="http://schemas.microsoft.com/office/drawing/2014/main" val="1770600131"/>
                    </a:ext>
                  </a:extLst>
                </a:gridCol>
                <a:gridCol w="815163">
                  <a:extLst>
                    <a:ext uri="{9D8B030D-6E8A-4147-A177-3AD203B41FA5}">
                      <a16:colId xmlns:a16="http://schemas.microsoft.com/office/drawing/2014/main" val="3945535497"/>
                    </a:ext>
                  </a:extLst>
                </a:gridCol>
                <a:gridCol w="815163">
                  <a:extLst>
                    <a:ext uri="{9D8B030D-6E8A-4147-A177-3AD203B41FA5}">
                      <a16:colId xmlns:a16="http://schemas.microsoft.com/office/drawing/2014/main" val="875588497"/>
                    </a:ext>
                  </a:extLst>
                </a:gridCol>
              </a:tblGrid>
              <a:tr h="438557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effectLst/>
                        </a:rPr>
                        <a:t>Datum </a:t>
                      </a:r>
                      <a:r>
                        <a:rPr lang="sl-SI" sz="900" u="none" strike="noStrike" dirty="0" err="1">
                          <a:effectLst/>
                        </a:rPr>
                        <a:t>ZaP</a:t>
                      </a:r>
                      <a:endParaRPr lang="sl-SI" sz="9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effectLst/>
                        </a:rPr>
                        <a:t>Št. </a:t>
                      </a:r>
                      <a:r>
                        <a:rPr lang="sl-SI" sz="900" u="none" strike="noStrike" dirty="0" err="1">
                          <a:effectLst/>
                        </a:rPr>
                        <a:t>ZaP</a:t>
                      </a:r>
                      <a:endParaRPr lang="sl-SI" sz="9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effectLst/>
                        </a:rPr>
                        <a:t>Datum predložitve EK</a:t>
                      </a:r>
                      <a:endParaRPr lang="sl-SI" sz="9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900" u="none" strike="noStrike" dirty="0">
                          <a:effectLst/>
                        </a:rPr>
                        <a:t>Znesek zahtevka za plačilo iz SFC</a:t>
                      </a:r>
                      <a:endParaRPr lang="pl-PL" sz="9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effectLst/>
                        </a:rPr>
                        <a:t>Datum plačila</a:t>
                      </a:r>
                      <a:endParaRPr lang="sl-SI" sz="9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effectLst/>
                        </a:rPr>
                        <a:t>Znesek plačila</a:t>
                      </a:r>
                      <a:endParaRPr lang="sl-SI" sz="9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effectLst/>
                        </a:rPr>
                        <a:t>Naziv sklada</a:t>
                      </a:r>
                      <a:endParaRPr lang="sl-SI" sz="9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/>
                </a:tc>
                <a:extLst>
                  <a:ext uri="{0D108BD9-81ED-4DB2-BD59-A6C34878D82A}">
                    <a16:rowId xmlns:a16="http://schemas.microsoft.com/office/drawing/2014/main" val="535233860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6.08.2020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29/2020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6.08.2020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66.857.459,21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24.08.2020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60.171.713,29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404436899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14.09.2020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30/2020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14.09.2020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23.551.353,13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20.10.2020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21.196.217,82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1476030432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7.08.2020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30/2020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7.08.2020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29.040.666,13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24.08.2020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26.136.599,52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810338164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31/2020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38.301.653,03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26.10.2020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34.471.487,73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1201823357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31.07.2020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31/2020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4.08.2020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34.223.743,00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9.09.2020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30.801.368,70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12938048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14.09.2020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31/2020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14.09.2020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12.629.987,97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20.10.2020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11.366.989,17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646917099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12.11.2020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32/2020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12.11.2020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44.782.358,54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40.304.122,69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792771619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14.09.2020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32/2020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14.09.2020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15.143.208,10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30.09.2020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13.628.887,29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2134803923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32/2020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8.596.211,79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13.11.2020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7.736.590,61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02409479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18.12.2020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33/2020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54.852.772,02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27.01.2021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49.367.494,82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38583123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33/2020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11.050.727,51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19.10.2020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9.945.654,76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649886747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19.11.2020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33/2020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19.11.2020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8.689.336,88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16.12.2020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7.820.403,19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1353574393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12.11.2020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34/2020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16.11.2020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14.743.734,59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13.269.361,13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885649484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34/2020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15.540.002,02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13.986.001,82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4199401322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26.01.2021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34/2021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26.01.2021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91.318.810,40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11.02.2021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82.186.929,36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1374183718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21.12.2020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35/2020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12.294.790,90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30.12.2020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11.065.311,81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1758370641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26.02.2021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35/2021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26.02.2021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30.672.806,65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14.04.2021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27.605.525,98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1182847070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28.01.2021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35/2021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28.01.2021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24.894.086,30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11.02.2021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22.404.677,67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1948541373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30.03.2021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36/2021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30.03.2021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481.851,90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28.04.2021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433.666,71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346781518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27.01.2021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36/2021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28.01.2021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17.724.917,92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22.02.2021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15.952.426,13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634466118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30.03.2021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36/2021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30.03.2021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15.458.047,89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28.04.2021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13.912.243,10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138053384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22.02.2021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37/2021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23.02.2021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11.565.931,11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23.03.2021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10.409.338,00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542804847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29.03.2021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38/2021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30.03.2021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10.873.806,74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21.04.2021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9.786.426,07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2904088562"/>
                  </a:ext>
                </a:extLst>
              </a:tr>
              <a:tr h="163033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 dirty="0">
                          <a:effectLst/>
                        </a:rPr>
                        <a:t>Skupaj: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593.288.263,73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533.959.437,37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 dirty="0">
                          <a:effectLst/>
                        </a:rPr>
                        <a:t> 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52" marR="8152" marT="8152" marB="0" anchor="b"/>
                </a:tc>
                <a:extLst>
                  <a:ext uri="{0D108BD9-81ED-4DB2-BD59-A6C34878D82A}">
                    <a16:rowId xmlns:a16="http://schemas.microsoft.com/office/drawing/2014/main" val="3655303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524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besedila 1">
            <a:extLst>
              <a:ext uri="{FF2B5EF4-FFF2-40B4-BE49-F238E27FC236}">
                <a16:creationId xmlns:a16="http://schemas.microsoft.com/office/drawing/2014/main" id="{49051288-D107-4307-AA27-6B809189F6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4" y="482886"/>
            <a:ext cx="8044177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Posredovanje </a:t>
            </a:r>
            <a:r>
              <a:rPr lang="sl-SI" dirty="0" err="1"/>
              <a:t>vZaP</a:t>
            </a:r>
            <a:r>
              <a:rPr lang="sl-SI" dirty="0"/>
              <a:t> na EK – 7. </a:t>
            </a:r>
            <a:r>
              <a:rPr lang="sl-SI" dirty="0" err="1"/>
              <a:t>obr</a:t>
            </a:r>
            <a:r>
              <a:rPr lang="sl-SI" dirty="0"/>
              <a:t>. leto</a:t>
            </a:r>
          </a:p>
        </p:txBody>
      </p:sp>
      <p:graphicFrame>
        <p:nvGraphicFramePr>
          <p:cNvPr id="6" name="Grafikon 5">
            <a:extLst>
              <a:ext uri="{FF2B5EF4-FFF2-40B4-BE49-F238E27FC236}">
                <a16:creationId xmlns:a16="http://schemas.microsoft.com/office/drawing/2014/main" id="{8F07E8EF-5A47-450E-B6F4-1010BCB787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699450"/>
              </p:ext>
            </p:extLst>
          </p:nvPr>
        </p:nvGraphicFramePr>
        <p:xfrm>
          <a:off x="1020574" y="1911642"/>
          <a:ext cx="680085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Pravokotnik 6">
            <a:extLst>
              <a:ext uri="{FF2B5EF4-FFF2-40B4-BE49-F238E27FC236}">
                <a16:creationId xmlns:a16="http://schemas.microsoft.com/office/drawing/2014/main" id="{53901D1F-A2D4-42AE-AE21-13F96027D933}"/>
              </a:ext>
            </a:extLst>
          </p:cNvPr>
          <p:cNvSpPr/>
          <p:nvPr/>
        </p:nvSpPr>
        <p:spPr>
          <a:xfrm>
            <a:off x="5616636" y="1786594"/>
            <a:ext cx="3594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34</a:t>
            </a:r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 v 2021</a:t>
            </a:r>
          </a:p>
        </p:txBody>
      </p:sp>
    </p:spTree>
    <p:extLst>
      <p:ext uri="{BB962C8B-B14F-4D97-AF65-F5344CB8AC3E}">
        <p14:creationId xmlns:p14="http://schemas.microsoft.com/office/powerpoint/2010/main" val="2318422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01588F26-13C7-4945-AFD7-E0DAF8718C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395336"/>
              </p:ext>
            </p:extLst>
          </p:nvPr>
        </p:nvGraphicFramePr>
        <p:xfrm>
          <a:off x="738320" y="1845426"/>
          <a:ext cx="7665072" cy="4450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7576">
                  <a:extLst>
                    <a:ext uri="{9D8B030D-6E8A-4147-A177-3AD203B41FA5}">
                      <a16:colId xmlns:a16="http://schemas.microsoft.com/office/drawing/2014/main" val="941725934"/>
                    </a:ext>
                  </a:extLst>
                </a:gridCol>
                <a:gridCol w="1444305">
                  <a:extLst>
                    <a:ext uri="{9D8B030D-6E8A-4147-A177-3AD203B41FA5}">
                      <a16:colId xmlns:a16="http://schemas.microsoft.com/office/drawing/2014/main" val="1887660267"/>
                    </a:ext>
                  </a:extLst>
                </a:gridCol>
                <a:gridCol w="1499682">
                  <a:extLst>
                    <a:ext uri="{9D8B030D-6E8A-4147-A177-3AD203B41FA5}">
                      <a16:colId xmlns:a16="http://schemas.microsoft.com/office/drawing/2014/main" val="1206095841"/>
                    </a:ext>
                  </a:extLst>
                </a:gridCol>
                <a:gridCol w="1343509">
                  <a:extLst>
                    <a:ext uri="{9D8B030D-6E8A-4147-A177-3AD203B41FA5}">
                      <a16:colId xmlns:a16="http://schemas.microsoft.com/office/drawing/2014/main" val="2263339445"/>
                    </a:ext>
                  </a:extLst>
                </a:gridCol>
              </a:tblGrid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Naziv konta</a:t>
                      </a:r>
                      <a:endParaRPr lang="sl-SI" sz="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Številka računa</a:t>
                      </a:r>
                      <a:endParaRPr lang="sl-SI" sz="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Znesek</a:t>
                      </a:r>
                      <a:endParaRPr lang="sl-SI" sz="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Datum transakcije</a:t>
                      </a:r>
                      <a:endParaRPr lang="sl-SI" sz="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2043450935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2016 (2 %) YEI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01100-6000047068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2.671.345,44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29.05.2015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1833343609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Nakazilo letnega predplačila 2016 (2 %) ESRR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01100-6000046777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26.139.386,50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28.01.2016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2016877346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u="none" strike="noStrike">
                          <a:effectLst/>
                        </a:rPr>
                        <a:t>Nakazilo letnega predplačila 2016 (2 %) KS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01100-6000046874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16.832.962,84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28.01.2016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1095606065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2016 (2 %) ESS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01100-6000046971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13.489.243,26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29.02.2016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2532273256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2016 (2 %) YEI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01100-6000047068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184.230,72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1.03.2016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1352947825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Nakazilo letnega predplačila 2017 (2,625 %)ESRR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01100-6000046777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34.307.944,78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13.06.2017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4278184106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u="none" strike="noStrike">
                          <a:effectLst/>
                        </a:rPr>
                        <a:t>Nakazilo letnega predplačila 2017 (2,625 %) KS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01100-6000046874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22.093.263,73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13.06.2017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982963799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2017 (2,625 %) YEI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01100-6000047068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241.802,82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30.06.2017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3568805468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2017 (2,625 %) ESS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01100-6000046971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17.704.631,77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30.06.2017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1676093981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Nakazilo letnega predplačila 2018 (2,75 %) ESRR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01100-6000046777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36.621.316,63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13.06.2018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1787719206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u="none" strike="noStrike">
                          <a:effectLst/>
                        </a:rPr>
                        <a:t>Nakazilo letnega predplačila 2018 (2,75 %)KS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01100-6000046874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23.628.112,26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13.06.2018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3503826286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2018 (2,75 %) YEI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01100-6000047068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253.317,24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3.07.2018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4013317660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2018 (2,75 %) ESS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01100-6000046971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18.833.511,23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4.07.2018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3102513727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2019 (2,875 %) YEI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01100-6000047068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264.831,66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16.04.2019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4037383463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2019 (2,875 %) ESS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01100-6000046971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19.689.579,93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16.04.2019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4094258977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Nakazilo letnega predplačila 2019 (2,875 %) ESRR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01100-6000046777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38.285.921,93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23.05.2019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3048661407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u="none" strike="noStrike">
                          <a:effectLst/>
                        </a:rPr>
                        <a:t>Nakazilo letnega predplačila 2019 (2,875 %)KS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01100-6000046874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24.702.117,36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23.05.2019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2597112425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u="none" strike="noStrike">
                          <a:effectLst/>
                        </a:rPr>
                        <a:t>Nakazilo letnega predplačila 2020 (3 %)KS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01100-6000046874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12.888.061,23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26.03.2020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3124723482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Nakazilo letnega predplačila 2020 (3 %) ESRR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01100-6000046777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19.975.263,62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27.03.2020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650391548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2020 (3 %) YEI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01100-6000047068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138.173,03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31.03.2020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1858100801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2020 (3 %) ESS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01100-6000046971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10.272.824,32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31.03.2020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2742462008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</a:rPr>
                        <a:t>Nakazilo letnega predplačila 2020 (3 %) ESRR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01100-6000046777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19.975.263,61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8.04.2020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36058934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2020 (3 %) YEI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01100-6000047068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138.173,05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8.04.2020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2992077629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pl-PL" sz="800" u="none" strike="noStrike">
                          <a:effectLst/>
                        </a:rPr>
                        <a:t>Nakazilo letnega predplačila 2020 (3 %)KS</a:t>
                      </a:r>
                      <a:endParaRPr lang="pl-PL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01100-6000046874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12.888.061,23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8.04.2020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3360907608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Nakazilo letnega predplačila 2020 (3 %) ESS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01100-6000046971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10.272.824,30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u="none" strike="noStrike">
                          <a:effectLst/>
                        </a:rPr>
                        <a:t>8.04.2020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1790655788"/>
                  </a:ext>
                </a:extLst>
              </a:tr>
              <a:tr h="164827">
                <a:tc>
                  <a:txBody>
                    <a:bodyPr/>
                    <a:lstStyle/>
                    <a:p>
                      <a:pPr algn="l" fontAlgn="b"/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800" u="none" strike="noStrike">
                          <a:effectLst/>
                        </a:rPr>
                        <a:t>Skupaj:</a:t>
                      </a:r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800" b="1" u="none" strike="noStrike">
                          <a:effectLst/>
                        </a:rPr>
                        <a:t>382.492.164,49</a:t>
                      </a:r>
                      <a:endParaRPr lang="sl-SI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09" marR="6509" marT="6509" marB="0" anchor="b"/>
                </a:tc>
                <a:extLst>
                  <a:ext uri="{0D108BD9-81ED-4DB2-BD59-A6C34878D82A}">
                    <a16:rowId xmlns:a16="http://schemas.microsoft.com/office/drawing/2014/main" val="516349823"/>
                  </a:ext>
                </a:extLst>
              </a:tr>
            </a:tbl>
          </a:graphicData>
        </a:graphic>
      </p:graphicFrame>
      <p:sp>
        <p:nvSpPr>
          <p:cNvPr id="15" name="Ograda besedila 1">
            <a:extLst>
              <a:ext uri="{FF2B5EF4-FFF2-40B4-BE49-F238E27FC236}">
                <a16:creationId xmlns:a16="http://schemas.microsoft.com/office/drawing/2014/main" id="{BAB909E1-D9D0-460B-B560-9DED23DBF73C}"/>
              </a:ext>
            </a:extLst>
          </p:cNvPr>
          <p:cNvSpPr txBox="1">
            <a:spLocks/>
          </p:cNvSpPr>
          <p:nvPr/>
        </p:nvSpPr>
        <p:spPr>
          <a:xfrm>
            <a:off x="555054" y="482886"/>
            <a:ext cx="8044177" cy="1079304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dirty="0"/>
              <a:t>Prejeta letna predplačila 2015-2020</a:t>
            </a:r>
          </a:p>
        </p:txBody>
      </p:sp>
    </p:spTree>
    <p:extLst>
      <p:ext uri="{BB962C8B-B14F-4D97-AF65-F5344CB8AC3E}">
        <p14:creationId xmlns:p14="http://schemas.microsoft.com/office/powerpoint/2010/main" val="3809323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5615</TotalTime>
  <Words>1246</Words>
  <Application>Microsoft Office PowerPoint</Application>
  <PresentationFormat>Diaprojekcija na zaslonu (4:3)</PresentationFormat>
  <Paragraphs>629</Paragraphs>
  <Slides>13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Finančna realizacija izvajanja Operativnega programa za izvajanje evropske kohezijske politike 2014–2020  (poročilo organa za potrjevanje)  mag. Evelyn Filip, vodja CA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Hvala za vašo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Evelyn Filip</cp:lastModifiedBy>
  <cp:revision>139</cp:revision>
  <cp:lastPrinted>2019-06-06T06:58:14Z</cp:lastPrinted>
  <dcterms:created xsi:type="dcterms:W3CDTF">2015-02-26T08:26:11Z</dcterms:created>
  <dcterms:modified xsi:type="dcterms:W3CDTF">2021-05-25T09:31:28Z</dcterms:modified>
</cp:coreProperties>
</file>