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5"/>
  </p:notesMasterIdLst>
  <p:handoutMasterIdLst>
    <p:handoutMasterId r:id="rId16"/>
  </p:handoutMasterIdLst>
  <p:sldIdLst>
    <p:sldId id="259" r:id="rId2"/>
    <p:sldId id="278" r:id="rId3"/>
    <p:sldId id="270" r:id="rId4"/>
    <p:sldId id="274" r:id="rId5"/>
    <p:sldId id="273" r:id="rId6"/>
    <p:sldId id="275" r:id="rId7"/>
    <p:sldId id="271" r:id="rId8"/>
    <p:sldId id="276" r:id="rId9"/>
    <p:sldId id="277" r:id="rId10"/>
    <p:sldId id="279" r:id="rId11"/>
    <p:sldId id="262" r:id="rId12"/>
    <p:sldId id="280" r:id="rId13"/>
    <p:sldId id="272" r:id="rId14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FF"/>
    <a:srgbClr val="26466C"/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log 2 – poudarek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rednji slog 2 – poudarek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Srednji slog 4 – poudarek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46F890A9-2807-4EBB-B81D-B2AA78EC7F39}" styleName="Temni slog 2 – poudarek 5/poudarek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3C2FFA5D-87B4-456A-9821-1D502468CF0F}" styleName="Tematski slog 1 – poudarek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Tematski slog 2 – poudarek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25E5076-3810-47DD-B79F-674D7AD40C01}" styleName="Temni slog 1 – poudarek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EC20E35-A176-4012-BC5E-935CFFF8708E}" styleName="Srednji slog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B4B98B0-60AC-42C2-AFA5-B58CD77FA1E5}" styleName="Svetel slog 1 – poudarek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0A15C55-8517-42AA-B614-E9B94910E393}" styleName="Srednji slog 2 – poudarek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87" autoAdjust="0"/>
    <p:restoredTop sz="86400" autoAdjust="0"/>
  </p:normalViewPr>
  <p:slideViewPr>
    <p:cSldViewPr snapToGrid="0">
      <p:cViewPr varScale="1">
        <p:scale>
          <a:sx n="113" d="100"/>
          <a:sy n="113" d="100"/>
        </p:scale>
        <p:origin x="2244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-3870" y="-120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userId="48251515e1008a3d" providerId="LiveId" clId="{C81AA4AB-5C01-477C-AA78-7C42E2A786D9}"/>
    <pc:docChg chg="modSld">
      <pc:chgData name="" userId="48251515e1008a3d" providerId="LiveId" clId="{C81AA4AB-5C01-477C-AA78-7C42E2A786D9}" dt="2023-07-05T04:33:47.109" v="42" actId="1076"/>
      <pc:docMkLst>
        <pc:docMk/>
      </pc:docMkLst>
      <pc:sldChg chg="addSp delSp modSp mod">
        <pc:chgData name="" userId="48251515e1008a3d" providerId="LiveId" clId="{C81AA4AB-5C01-477C-AA78-7C42E2A786D9}" dt="2023-07-05T04:33:47.109" v="42" actId="1076"/>
        <pc:sldMkLst>
          <pc:docMk/>
          <pc:sldMk cId="127403195" sldId="271"/>
        </pc:sldMkLst>
        <pc:graphicFrameChg chg="mod modGraphic">
          <ac:chgData name="" userId="48251515e1008a3d" providerId="LiveId" clId="{C81AA4AB-5C01-477C-AA78-7C42E2A786D9}" dt="2023-07-05T04:33:05.446" v="38" actId="20577"/>
          <ac:graphicFrameMkLst>
            <pc:docMk/>
            <pc:sldMk cId="127403195" sldId="271"/>
            <ac:graphicFrameMk id="2" creationId="{AA85EB34-F07F-F84D-64F3-D206F3107586}"/>
          </ac:graphicFrameMkLst>
        </pc:graphicFrameChg>
        <pc:graphicFrameChg chg="del">
          <ac:chgData name="" userId="48251515e1008a3d" providerId="LiveId" clId="{C81AA4AB-5C01-477C-AA78-7C42E2A786D9}" dt="2023-07-05T04:33:39.554" v="39" actId="478"/>
          <ac:graphicFrameMkLst>
            <pc:docMk/>
            <pc:sldMk cId="127403195" sldId="271"/>
            <ac:graphicFrameMk id="3" creationId="{C071E1FB-909C-92DB-6F0A-F04D1BEA3739}"/>
          </ac:graphicFrameMkLst>
        </pc:graphicFrameChg>
        <pc:graphicFrameChg chg="add mod">
          <ac:chgData name="" userId="48251515e1008a3d" providerId="LiveId" clId="{C81AA4AB-5C01-477C-AA78-7C42E2A786D9}" dt="2023-07-05T04:33:47.109" v="42" actId="1076"/>
          <ac:graphicFrameMkLst>
            <pc:docMk/>
            <pc:sldMk cId="127403195" sldId="271"/>
            <ac:graphicFrameMk id="6" creationId="{C071E1FB-909C-92DB-6F0A-F04D1BEA3739}"/>
          </ac:graphicFrameMkLst>
        </pc:graphicFrame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Zveze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Zvezek1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Zvezek1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Zvezek1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pc\Downloads\Zvezek1%20(1)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cap="all" spc="5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Realizacija FN v %</a:t>
            </a:r>
            <a:r>
              <a:rPr lang="sl-SI"/>
              <a:t> na dan 30/3/2023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cap="all" spc="5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l-SI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List1!$G$74</c:f>
              <c:strCache>
                <c:ptCount val="1"/>
                <c:pt idx="0">
                  <c:v>Realizacija FN v %</c:v>
                </c:pt>
              </c:strCache>
            </c:strRef>
          </c:tx>
          <c:spPr>
            <a:gradFill flip="none" rotWithShape="1">
              <a:gsLst>
                <a:gs pos="0">
                  <a:schemeClr val="accent1"/>
                </a:gs>
                <a:gs pos="75000">
                  <a:schemeClr val="accent1">
                    <a:lumMod val="60000"/>
                    <a:lumOff val="40000"/>
                  </a:schemeClr>
                </a:gs>
                <a:gs pos="51000">
                  <a:schemeClr val="accent1">
                    <a:alpha val="75000"/>
                  </a:schemeClr>
                </a:gs>
                <a:gs pos="100000">
                  <a:schemeClr val="accent1">
                    <a:lumMod val="20000"/>
                    <a:lumOff val="80000"/>
                    <a:alpha val="15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l-SI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List1!$B$75:$B$79</c:f>
              <c:strCache>
                <c:ptCount val="5"/>
                <c:pt idx="0">
                  <c:v>ESRR</c:v>
                </c:pt>
                <c:pt idx="1">
                  <c:v>ESS</c:v>
                </c:pt>
                <c:pt idx="2">
                  <c:v>PMZ</c:v>
                </c:pt>
                <c:pt idx="3">
                  <c:v>KS</c:v>
                </c:pt>
                <c:pt idx="4">
                  <c:v>Skupaj:</c:v>
                </c:pt>
              </c:strCache>
            </c:strRef>
          </c:cat>
          <c:val>
            <c:numRef>
              <c:f>List1!$G$75:$G$79</c:f>
              <c:numCache>
                <c:formatCode>#,##0.0</c:formatCode>
                <c:ptCount val="5"/>
                <c:pt idx="0">
                  <c:v>87.279107822451465</c:v>
                </c:pt>
                <c:pt idx="1">
                  <c:v>94.169825521061952</c:v>
                </c:pt>
                <c:pt idx="2">
                  <c:v>93.720336760340516</c:v>
                </c:pt>
                <c:pt idx="3">
                  <c:v>86.056018649896515</c:v>
                </c:pt>
                <c:pt idx="4">
                  <c:v>88.491182396829345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B49-40E6-B09E-4E197F495207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355"/>
        <c:overlap val="-70"/>
        <c:axId val="799564816"/>
        <c:axId val="799559568"/>
      </c:barChart>
      <c:catAx>
        <c:axId val="7995648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l-SI"/>
          </a:p>
        </c:txPr>
        <c:crossAx val="799559568"/>
        <c:crosses val="autoZero"/>
        <c:auto val="1"/>
        <c:lblAlgn val="ctr"/>
        <c:lblOffset val="100"/>
        <c:noMultiLvlLbl val="0"/>
      </c:catAx>
      <c:valAx>
        <c:axId val="799559568"/>
        <c:scaling>
          <c:orientation val="minMax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tx1">
                      <a:lumMod val="5000"/>
                      <a:lumOff val="95000"/>
                    </a:schemeClr>
                  </a:gs>
                  <a:gs pos="0">
                    <a:schemeClr val="tx1">
                      <a:lumMod val="25000"/>
                      <a:lumOff val="7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#,##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l-SI"/>
          </a:p>
        </c:txPr>
        <c:crossAx val="7995648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sl-SI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cap="none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sl-SI"/>
              <a:t>Certificirani izdatki po obračunskih letih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cap="none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sl-SI"/>
        </a:p>
      </c:txPr>
    </c:title>
    <c:autoTitleDeleted val="0"/>
    <c:plotArea>
      <c:layout>
        <c:manualLayout>
          <c:layoutTarget val="inner"/>
          <c:xMode val="edge"/>
          <c:yMode val="edge"/>
          <c:x val="4.6935659115623217E-2"/>
          <c:y val="0.20858688706008302"/>
          <c:w val="0.88605216577470369"/>
          <c:h val="0.7095583484286625"/>
        </c:manualLayout>
      </c:layout>
      <c:barChart>
        <c:barDir val="col"/>
        <c:grouping val="clustered"/>
        <c:varyColors val="0"/>
        <c:ser>
          <c:idx val="0"/>
          <c:order val="0"/>
          <c:tx>
            <c:v>ESRR</c:v>
          </c:tx>
          <c:spPr>
            <a:noFill/>
            <a:ln w="9525" cap="flat" cmpd="sng" algn="ctr">
              <a:solidFill>
                <a:schemeClr val="accent1"/>
              </a:solidFill>
              <a:miter lim="800000"/>
            </a:ln>
            <a:effectLst>
              <a:glow rad="63500">
                <a:schemeClr val="accent1">
                  <a:satMod val="175000"/>
                  <a:alpha val="25000"/>
                </a:schemeClr>
              </a:glo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l-SI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List1!$A$2:$A$10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List1!$B$2:$B$10</c:f>
              <c:numCache>
                <c:formatCode>General</c:formatCode>
                <c:ptCount val="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 formatCode="#,##0.00">
                  <c:v>63850349.719999999</c:v>
                </c:pt>
                <c:pt idx="4" formatCode="#,##0.00">
                  <c:v>206740649.56999999</c:v>
                </c:pt>
                <c:pt idx="5" formatCode="#,##0.00">
                  <c:v>238097621.25</c:v>
                </c:pt>
                <c:pt idx="6" formatCode="#,##0.00">
                  <c:v>350819064.88</c:v>
                </c:pt>
                <c:pt idx="7" formatCode="#,##0.00">
                  <c:v>411060003.55000001</c:v>
                </c:pt>
                <c:pt idx="8" formatCode="#,##0.00">
                  <c:v>189111302.93000001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D33-4C90-AD48-B107D1C9B9A7}"/>
            </c:ext>
          </c:extLst>
        </c:ser>
        <c:ser>
          <c:idx val="1"/>
          <c:order val="1"/>
          <c:tx>
            <c:v>ESS</c:v>
          </c:tx>
          <c:spPr>
            <a:noFill/>
            <a:ln w="9525" cap="flat" cmpd="sng" algn="ctr">
              <a:solidFill>
                <a:schemeClr val="accent2"/>
              </a:solidFill>
              <a:miter lim="800000"/>
            </a:ln>
            <a:effectLst>
              <a:glow rad="63500">
                <a:schemeClr val="accent2">
                  <a:satMod val="175000"/>
                  <a:alpha val="25000"/>
                </a:schemeClr>
              </a:glo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l-SI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List1!$A$2:$A$10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List1!$C$2:$C$10</c:f>
              <c:numCache>
                <c:formatCode>General</c:formatCode>
                <c:ptCount val="9"/>
                <c:pt idx="0">
                  <c:v>0</c:v>
                </c:pt>
                <c:pt idx="1">
                  <c:v>0</c:v>
                </c:pt>
                <c:pt idx="2" formatCode="#,##0.00">
                  <c:v>6783721.4500000002</c:v>
                </c:pt>
                <c:pt idx="3" formatCode="#,##0.00">
                  <c:v>51961037.369999997</c:v>
                </c:pt>
                <c:pt idx="4" formatCode="#,##0.00">
                  <c:v>146571650.53</c:v>
                </c:pt>
                <c:pt idx="5" formatCode="#,##0.00">
                  <c:v>89507763.469999999</c:v>
                </c:pt>
                <c:pt idx="6" formatCode="#,##0.00">
                  <c:v>127620859.87</c:v>
                </c:pt>
                <c:pt idx="7" formatCode="#,##0.00">
                  <c:v>153642111.36000001</c:v>
                </c:pt>
                <c:pt idx="8" formatCode="#,##0.00">
                  <c:v>113212054.92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D33-4C90-AD48-B107D1C9B9A7}"/>
            </c:ext>
          </c:extLst>
        </c:ser>
        <c:ser>
          <c:idx val="2"/>
          <c:order val="2"/>
          <c:tx>
            <c:v>PMZ</c:v>
          </c:tx>
          <c:spPr>
            <a:noFill/>
            <a:ln w="9525" cap="flat" cmpd="sng" algn="ctr">
              <a:solidFill>
                <a:schemeClr val="accent3"/>
              </a:solidFill>
              <a:miter lim="800000"/>
            </a:ln>
            <a:effectLst>
              <a:glow rad="63500">
                <a:schemeClr val="accent3">
                  <a:satMod val="175000"/>
                  <a:alpha val="25000"/>
                </a:schemeClr>
              </a:glo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l-SI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List1!$A$2:$A$10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List1!$E$2:$E$10</c:f>
              <c:numCache>
                <c:formatCode>General</c:formatCode>
                <c:ptCount val="9"/>
                <c:pt idx="0">
                  <c:v>0</c:v>
                </c:pt>
                <c:pt idx="1">
                  <c:v>0</c:v>
                </c:pt>
                <c:pt idx="2" formatCode="#,##0.00">
                  <c:v>7639725.2400000002</c:v>
                </c:pt>
                <c:pt idx="3" formatCode="#,##0.00">
                  <c:v>9734205.6300000008</c:v>
                </c:pt>
                <c:pt idx="4" formatCode="#,##0.00">
                  <c:v>-80267.31</c:v>
                </c:pt>
                <c:pt idx="5" formatCode="#,##0.00">
                  <c:v>-27498.44</c:v>
                </c:pt>
                <c:pt idx="6" formatCode="#,##0.00">
                  <c:v>0</c:v>
                </c:pt>
                <c:pt idx="7" formatCode="#,##0.00">
                  <c:v>0</c:v>
                </c:pt>
                <c:pt idx="8" formatCode="#,##0.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D33-4C90-AD48-B107D1C9B9A7}"/>
            </c:ext>
          </c:extLst>
        </c:ser>
        <c:ser>
          <c:idx val="3"/>
          <c:order val="3"/>
          <c:tx>
            <c:v>KS</c:v>
          </c:tx>
          <c:spPr>
            <a:noFill/>
            <a:ln w="9525" cap="flat" cmpd="sng" algn="ctr">
              <a:solidFill>
                <a:schemeClr val="accent4"/>
              </a:solidFill>
              <a:miter lim="800000"/>
            </a:ln>
            <a:effectLst>
              <a:glow rad="63500">
                <a:schemeClr val="accent4">
                  <a:satMod val="175000"/>
                  <a:alpha val="25000"/>
                </a:schemeClr>
              </a:glo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l-SI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List1!$A$2:$A$10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List1!$G$2:$G$10</c:f>
              <c:numCache>
                <c:formatCode>General</c:formatCode>
                <c:ptCount val="9"/>
                <c:pt idx="0">
                  <c:v>0</c:v>
                </c:pt>
                <c:pt idx="1">
                  <c:v>0</c:v>
                </c:pt>
                <c:pt idx="2" formatCode="#,##0.00">
                  <c:v>54525469.359999999</c:v>
                </c:pt>
                <c:pt idx="3" formatCode="#,##0.00">
                  <c:v>79915688.290000007</c:v>
                </c:pt>
                <c:pt idx="4" formatCode="#,##0.00">
                  <c:v>130658469.59</c:v>
                </c:pt>
                <c:pt idx="5" formatCode="#,##0.00">
                  <c:v>127522390.42</c:v>
                </c:pt>
                <c:pt idx="6" formatCode="#,##0.00">
                  <c:v>114848338.98</c:v>
                </c:pt>
                <c:pt idx="7" formatCode="#,##0.00">
                  <c:v>147734842.87</c:v>
                </c:pt>
                <c:pt idx="8" formatCode="#,##0.00">
                  <c:v>131387166.92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D33-4C90-AD48-B107D1C9B9A7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315"/>
        <c:overlap val="-40"/>
        <c:axId val="739598224"/>
        <c:axId val="739603472"/>
      </c:barChart>
      <c:catAx>
        <c:axId val="739598224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75000"/>
                      <a:lumOff val="25000"/>
                    </a:schemeClr>
                  </a:gs>
                  <a:gs pos="0">
                    <a:schemeClr val="dk1">
                      <a:lumMod val="65000"/>
                      <a:lumOff val="3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l-SI"/>
          </a:p>
        </c:txPr>
        <c:crossAx val="739603472"/>
        <c:crosses val="autoZero"/>
        <c:auto val="1"/>
        <c:lblAlgn val="ctr"/>
        <c:lblOffset val="100"/>
        <c:noMultiLvlLbl val="0"/>
      </c:catAx>
      <c:valAx>
        <c:axId val="739603472"/>
        <c:scaling>
          <c:orientation val="minMax"/>
        </c:scaling>
        <c:delete val="0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75000"/>
                      <a:lumOff val="25000"/>
                    </a:schemeClr>
                  </a:gs>
                  <a:gs pos="0">
                    <a:schemeClr val="dk1">
                      <a:lumMod val="65000"/>
                      <a:lumOff val="35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l-SI"/>
          </a:p>
        </c:txPr>
        <c:crossAx val="739598224"/>
        <c:crosses val="autoZero"/>
        <c:crossBetween val="between"/>
        <c:dispUnits>
          <c:builtInUnit val="millions"/>
          <c:dispUnitsLbl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l-SI"/>
              </a:p>
            </c:txPr>
          </c:dispUnitsLbl>
        </c:dispUnits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lt1">
                  <a:lumMod val="75000"/>
                </a:schemeClr>
              </a:solidFill>
              <a:latin typeface="+mn-lt"/>
              <a:ea typeface="+mn-ea"/>
              <a:cs typeface="+mn-cs"/>
            </a:defRPr>
          </a:pPr>
          <a:endParaRPr lang="sl-SI"/>
        </a:p>
      </c:txPr>
    </c:legend>
    <c:plotVisOnly val="1"/>
    <c:dispBlanksAs val="gap"/>
    <c:showDLblsOverMax val="0"/>
  </c:chart>
  <c:spPr>
    <a:solidFill>
      <a:schemeClr val="dk1">
        <a:lumMod val="75000"/>
        <a:lumOff val="25000"/>
      </a:schemeClr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sl-SI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sl-SI"/>
              <a:t>Dinamika ZaP 2014-2023 v mio EUR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l-SI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9525" cap="rnd">
              <a:solidFill>
                <a:schemeClr val="accent1"/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 cap="rnd">
                <a:solidFill>
                  <a:schemeClr val="accent1"/>
                </a:solidFill>
                <a:round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l-SI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yVal>
            <c:numRef>
              <c:f>List1!$H$2:$H$10</c:f>
              <c:numCache>
                <c:formatCode>#,##0</c:formatCode>
                <c:ptCount val="9"/>
                <c:pt idx="0">
                  <c:v>0</c:v>
                </c:pt>
                <c:pt idx="1">
                  <c:v>0</c:v>
                </c:pt>
                <c:pt idx="2">
                  <c:v>68948916.049999997</c:v>
                </c:pt>
                <c:pt idx="3">
                  <c:v>205461281.00999999</c:v>
                </c:pt>
                <c:pt idx="4">
                  <c:v>483890502.38</c:v>
                </c:pt>
                <c:pt idx="5">
                  <c:v>455100276.70000005</c:v>
                </c:pt>
                <c:pt idx="6">
                  <c:v>593288263.73000002</c:v>
                </c:pt>
                <c:pt idx="7">
                  <c:v>712436957.78000009</c:v>
                </c:pt>
                <c:pt idx="8">
                  <c:v>433710524.77000004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B7BB-4FA7-A7F7-B4B6C0894FF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46533344"/>
        <c:axId val="546533016"/>
      </c:scatterChart>
      <c:valAx>
        <c:axId val="54653334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l-SI"/>
          </a:p>
        </c:txPr>
        <c:crossAx val="546533016"/>
        <c:crosses val="autoZero"/>
        <c:crossBetween val="midCat"/>
      </c:valAx>
      <c:valAx>
        <c:axId val="5465330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l-SI"/>
          </a:p>
        </c:txPr>
        <c:crossAx val="546533344"/>
        <c:crosses val="autoZero"/>
        <c:crossBetween val="midCat"/>
        <c:dispUnits>
          <c:builtInUnit val="millions"/>
          <c:dispUnitsLbl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l-SI"/>
              </a:p>
            </c:txPr>
          </c:dispUnitsLbl>
        </c:dispUnits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l-SI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100" baseline="0">
                <a:solidFill>
                  <a:schemeClr val="lt1">
                    <a:lumMod val="9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pPr>
            <a:r>
              <a:rPr lang="sl-SI"/>
              <a:t>Izdatki vključeni v RI 2014-2023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100" baseline="0">
              <a:solidFill>
                <a:schemeClr val="lt1">
                  <a:lumMod val="95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+mn-lt"/>
              <a:ea typeface="+mn-ea"/>
              <a:cs typeface="+mn-cs"/>
            </a:defRPr>
          </a:pPr>
          <a:endParaRPr lang="sl-SI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v>ESRR</c:v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l-SI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List1!$B$42:$B$50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List1!$E$42:$E$50</c:f>
              <c:numCache>
                <c:formatCode>General</c:formatCode>
                <c:ptCount val="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 formatCode="#,##0.00">
                  <c:v>63850349.719999999</c:v>
                </c:pt>
                <c:pt idx="4" formatCode="#,##0.00">
                  <c:v>146579077.94999999</c:v>
                </c:pt>
                <c:pt idx="5" formatCode="#,##0.00">
                  <c:v>204981657.49000001</c:v>
                </c:pt>
                <c:pt idx="6" formatCode="#,##0.00">
                  <c:v>347249264.14999998</c:v>
                </c:pt>
                <c:pt idx="7" formatCode="#,##0.00">
                  <c:v>410105446.86000001</c:v>
                </c:pt>
                <c:pt idx="8" formatCode="#,##0.00">
                  <c:v>189111302.93000001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C5E-4A8E-8BEF-A1C8994A77FA}"/>
            </c:ext>
          </c:extLst>
        </c:ser>
        <c:ser>
          <c:idx val="1"/>
          <c:order val="1"/>
          <c:tx>
            <c:v>ESS</c:v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l-SI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List1!$B$42:$B$50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List1!$G$42:$G$50</c:f>
              <c:numCache>
                <c:formatCode>General</c:formatCode>
                <c:ptCount val="9"/>
                <c:pt idx="0">
                  <c:v>0</c:v>
                </c:pt>
                <c:pt idx="1">
                  <c:v>0</c:v>
                </c:pt>
                <c:pt idx="2" formatCode="#,##0.00">
                  <c:v>6694465.3300000001</c:v>
                </c:pt>
                <c:pt idx="3" formatCode="#,##0.00">
                  <c:v>51450281.559999995</c:v>
                </c:pt>
                <c:pt idx="4" formatCode="#,##0.00">
                  <c:v>128476794.73</c:v>
                </c:pt>
                <c:pt idx="5" formatCode="#,##0.00">
                  <c:v>88770024.019999996</c:v>
                </c:pt>
                <c:pt idx="6" formatCode="#,##0.00">
                  <c:v>126213179.99000001</c:v>
                </c:pt>
                <c:pt idx="7" formatCode="#,##0.00">
                  <c:v>152810595.02000001</c:v>
                </c:pt>
                <c:pt idx="8" formatCode="#,##0.00">
                  <c:v>113212054.92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C5E-4A8E-8BEF-A1C8994A77FA}"/>
            </c:ext>
          </c:extLst>
        </c:ser>
        <c:ser>
          <c:idx val="2"/>
          <c:order val="2"/>
          <c:tx>
            <c:v>PMZ</c:v>
          </c:tx>
          <c:spPr>
            <a:gradFill rotWithShape="1">
              <a:gsLst>
                <a:gs pos="0">
                  <a:schemeClr val="accent3">
                    <a:satMod val="103000"/>
                    <a:lumMod val="102000"/>
                    <a:tint val="94000"/>
                  </a:schemeClr>
                </a:gs>
                <a:gs pos="50000">
                  <a:schemeClr val="accent3">
                    <a:satMod val="110000"/>
                    <a:lumMod val="100000"/>
                    <a:shade val="100000"/>
                  </a:schemeClr>
                </a:gs>
                <a:gs pos="100000">
                  <a:schemeClr val="accent3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delete val="1"/>
          </c:dLbls>
          <c:cat>
            <c:numRef>
              <c:f>List1!$B$42:$B$50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List1!$H$42:$H$50</c:f>
              <c:numCache>
                <c:formatCode>General</c:formatCode>
                <c:ptCount val="9"/>
                <c:pt idx="0">
                  <c:v>0</c:v>
                </c:pt>
                <c:pt idx="1">
                  <c:v>0</c:v>
                </c:pt>
                <c:pt idx="2" formatCode="#,##0.00">
                  <c:v>7409378.8600000003</c:v>
                </c:pt>
                <c:pt idx="3" formatCode="#,##0.00">
                  <c:v>9523538.9600000009</c:v>
                </c:pt>
                <c:pt idx="4" formatCode="#,##0.00">
                  <c:v>-80267.31</c:v>
                </c:pt>
                <c:pt idx="5" formatCode="#,##0.00">
                  <c:v>-27498.44</c:v>
                </c:pt>
                <c:pt idx="6" formatCode="#,##0.00">
                  <c:v>0</c:v>
                </c:pt>
                <c:pt idx="7" formatCode="#,##0.00">
                  <c:v>0</c:v>
                </c:pt>
                <c:pt idx="8" formatCode="#,##0.0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C5E-4A8E-8BEF-A1C8994A77FA}"/>
            </c:ext>
          </c:extLst>
        </c:ser>
        <c:ser>
          <c:idx val="3"/>
          <c:order val="3"/>
          <c:tx>
            <c:v>KS</c:v>
          </c:tx>
          <c:spPr>
            <a:gradFill rotWithShape="1">
              <a:gsLst>
                <a:gs pos="0">
                  <a:schemeClr val="accent4">
                    <a:satMod val="103000"/>
                    <a:lumMod val="102000"/>
                    <a:tint val="94000"/>
                  </a:schemeClr>
                </a:gs>
                <a:gs pos="50000">
                  <a:schemeClr val="accent4">
                    <a:satMod val="110000"/>
                    <a:lumMod val="100000"/>
                    <a:shade val="100000"/>
                  </a:schemeClr>
                </a:gs>
                <a:gs pos="100000">
                  <a:schemeClr val="accent4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dLbl>
              <c:idx val="2"/>
              <c:layout>
                <c:manualLayout>
                  <c:x val="0"/>
                  <c:y val="-6.3254240629302363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C5E-4A8E-8BEF-A1C8994A77FA}"/>
                </c:ext>
              </c:extLst>
            </c:dLbl>
            <c:dLbl>
              <c:idx val="3"/>
              <c:layout>
                <c:manualLayout>
                  <c:x val="-6.9840463038281107E-17"/>
                  <c:y val="-6.9912581748176425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4C5E-4A8E-8BEF-A1C8994A77FA}"/>
                </c:ext>
              </c:extLst>
            </c:dLbl>
            <c:dLbl>
              <c:idx val="4"/>
              <c:layout>
                <c:manualLayout>
                  <c:x val="-1.9047619047619048E-3"/>
                  <c:y val="-9.3216775664235182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4C5E-4A8E-8BEF-A1C8994A77FA}"/>
                </c:ext>
              </c:extLst>
            </c:dLbl>
            <c:dLbl>
              <c:idx val="5"/>
              <c:layout>
                <c:manualLayout>
                  <c:x val="0"/>
                  <c:y val="-8.655843454536119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4C5E-4A8E-8BEF-A1C8994A77FA}"/>
                </c:ext>
              </c:extLst>
            </c:dLbl>
            <c:dLbl>
              <c:idx val="6"/>
              <c:layout>
                <c:manualLayout>
                  <c:x val="-1.9047619047619048E-3"/>
                  <c:y val="-8.6558434545361163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4C5E-4A8E-8BEF-A1C8994A77FA}"/>
                </c:ext>
              </c:extLst>
            </c:dLbl>
            <c:dLbl>
              <c:idx val="7"/>
              <c:layout>
                <c:manualLayout>
                  <c:x val="0"/>
                  <c:y val="-8.9887605104798096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4C5E-4A8E-8BEF-A1C8994A77FA}"/>
                </c:ext>
              </c:extLst>
            </c:dLbl>
            <c:dLbl>
              <c:idx val="8"/>
              <c:layout>
                <c:manualLayout>
                  <c:x val="-1.9047619047619048E-3"/>
                  <c:y val="-9.3216775664235127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4C5E-4A8E-8BEF-A1C8994A77F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l-SI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95000"/>
                          <a:alpha val="54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List1!$B$42:$B$50</c:f>
              <c:numCache>
                <c:formatCode>General</c:formatCode>
                <c:ptCount val="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</c:numCache>
            </c:numRef>
          </c:cat>
          <c:val>
            <c:numRef>
              <c:f>List1!$I$42:$I$50</c:f>
              <c:numCache>
                <c:formatCode>General</c:formatCode>
                <c:ptCount val="9"/>
                <c:pt idx="0">
                  <c:v>0</c:v>
                </c:pt>
                <c:pt idx="1">
                  <c:v>0</c:v>
                </c:pt>
                <c:pt idx="2" formatCode="#,##0.00">
                  <c:v>54525469.359999999</c:v>
                </c:pt>
                <c:pt idx="3" formatCode="#,##0.00">
                  <c:v>79022648.780000001</c:v>
                </c:pt>
                <c:pt idx="4" formatCode="#,##0.00">
                  <c:v>128931436.94</c:v>
                </c:pt>
                <c:pt idx="5" formatCode="#,##0.00">
                  <c:v>126965035.46000001</c:v>
                </c:pt>
                <c:pt idx="6" formatCode="#,##0.00">
                  <c:v>108766357.58</c:v>
                </c:pt>
                <c:pt idx="7" formatCode="#,##0.00">
                  <c:v>133800235.82000001</c:v>
                </c:pt>
                <c:pt idx="8" formatCode="#,##0.00">
                  <c:v>131387166.92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4C5E-4A8E-8BEF-A1C8994A77FA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787315776"/>
        <c:axId val="787314136"/>
      </c:barChart>
      <c:catAx>
        <c:axId val="7873157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lt1">
                <a:lumMod val="95000"/>
                <a:alpha val="54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l-SI"/>
          </a:p>
        </c:txPr>
        <c:crossAx val="787314136"/>
        <c:crosses val="autoZero"/>
        <c:auto val="1"/>
        <c:lblAlgn val="ctr"/>
        <c:lblOffset val="100"/>
        <c:noMultiLvlLbl val="0"/>
      </c:catAx>
      <c:valAx>
        <c:axId val="7873141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lt1">
                  <a:lumMod val="95000"/>
                  <a:alpha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8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l-SI"/>
          </a:p>
        </c:txPr>
        <c:crossAx val="787315776"/>
        <c:crosses val="autoZero"/>
        <c:crossBetween val="between"/>
        <c:dispUnits>
          <c:builtInUnit val="millions"/>
          <c:dispUnitsLbl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anchor="ctr" anchorCtr="1"/>
              <a:lstStyle/>
              <a:p>
                <a:pPr>
                  <a:defRPr sz="900" b="1" i="0" u="none" strike="noStrike" kern="1200" cap="all" baseline="0">
                    <a:solidFill>
                      <a:schemeClr val="lt1">
                        <a:lumMod val="8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l-SI"/>
              </a:p>
            </c:txPr>
          </c:dispUnitsLbl>
        </c:dispUnits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lt1">
                  <a:lumMod val="85000"/>
                </a:schemeClr>
              </a:solidFill>
              <a:latin typeface="+mn-lt"/>
              <a:ea typeface="+mn-ea"/>
              <a:cs typeface="+mn-cs"/>
            </a:defRPr>
          </a:pPr>
          <a:endParaRPr lang="sl-SI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dk1">
            <a:lumMod val="65000"/>
            <a:lumOff val="35000"/>
          </a:schemeClr>
        </a:gs>
        <a:gs pos="100000">
          <a:schemeClr val="dk1">
            <a:lumMod val="85000"/>
            <a:lumOff val="15000"/>
          </a:schemeClr>
        </a:gs>
      </a:gsLst>
      <a:path path="circle">
        <a:fillToRect l="50000" t="50000" r="50000" b="50000"/>
      </a:path>
      <a:tileRect/>
    </a:gradFill>
    <a:ln>
      <a:noFill/>
    </a:ln>
    <a:effectLst/>
  </c:spPr>
  <c:txPr>
    <a:bodyPr/>
    <a:lstStyle/>
    <a:p>
      <a:pPr algn="just">
        <a:defRPr/>
      </a:pPr>
      <a:endParaRPr lang="sl-SI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sl-SI"/>
              <a:t>Primerjava 8. in 9. obr. leta – prispevek Skupnosti v EUR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sl-SI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List1!$B$97</c:f>
              <c:strCache>
                <c:ptCount val="1"/>
                <c:pt idx="0">
                  <c:v>EU del – 8. leto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sl-SI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List1!$C$96:$H$96</c:f>
              <c:strCache>
                <c:ptCount val="6"/>
                <c:pt idx="0">
                  <c:v>ESRR</c:v>
                </c:pt>
                <c:pt idx="2">
                  <c:v>ESS</c:v>
                </c:pt>
                <c:pt idx="4">
                  <c:v>KS</c:v>
                </c:pt>
                <c:pt idx="5">
                  <c:v>Skupaj</c:v>
                </c:pt>
              </c:strCache>
            </c:strRef>
          </c:cat>
          <c:val>
            <c:numRef>
              <c:f>List1!$C$97:$H$97</c:f>
              <c:numCache>
                <c:formatCode>#,##0.00</c:formatCode>
                <c:ptCount val="6"/>
                <c:pt idx="0">
                  <c:v>411060003.55000001</c:v>
                </c:pt>
                <c:pt idx="2">
                  <c:v>153642111.36000001</c:v>
                </c:pt>
                <c:pt idx="4">
                  <c:v>147734842.87</c:v>
                </c:pt>
                <c:pt idx="5">
                  <c:v>712436957.77999997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21B-4730-BC8E-E30874D3B0D9}"/>
            </c:ext>
          </c:extLst>
        </c:ser>
        <c:ser>
          <c:idx val="1"/>
          <c:order val="1"/>
          <c:tx>
            <c:strRef>
              <c:f>List1!$B$98</c:f>
              <c:strCache>
                <c:ptCount val="1"/>
                <c:pt idx="0">
                  <c:v>EU del - 9. leto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sl-SI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List1!$C$96:$H$96</c:f>
              <c:strCache>
                <c:ptCount val="6"/>
                <c:pt idx="0">
                  <c:v>ESRR</c:v>
                </c:pt>
                <c:pt idx="2">
                  <c:v>ESS</c:v>
                </c:pt>
                <c:pt idx="4">
                  <c:v>KS</c:v>
                </c:pt>
                <c:pt idx="5">
                  <c:v>Skupaj</c:v>
                </c:pt>
              </c:strCache>
            </c:strRef>
          </c:cat>
          <c:val>
            <c:numRef>
              <c:f>List1!$C$98:$H$98</c:f>
              <c:numCache>
                <c:formatCode>#,##0.00</c:formatCode>
                <c:ptCount val="6"/>
                <c:pt idx="0">
                  <c:v>189111302.93000001</c:v>
                </c:pt>
                <c:pt idx="2">
                  <c:v>113212054.92</c:v>
                </c:pt>
                <c:pt idx="4">
                  <c:v>131387166.92</c:v>
                </c:pt>
                <c:pt idx="5">
                  <c:v>433710524.77000004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21B-4730-BC8E-E30874D3B0D9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557690064"/>
        <c:axId val="832845720"/>
      </c:barChart>
      <c:catAx>
        <c:axId val="55769006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l-SI"/>
          </a:p>
        </c:txPr>
        <c:crossAx val="832845720"/>
        <c:crosses val="autoZero"/>
        <c:auto val="1"/>
        <c:lblAlgn val="ctr"/>
        <c:lblOffset val="100"/>
        <c:noMultiLvlLbl val="0"/>
      </c:catAx>
      <c:valAx>
        <c:axId val="832845720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l-SI"/>
          </a:p>
        </c:txPr>
        <c:crossAx val="557690064"/>
        <c:crosses val="autoZero"/>
        <c:crossBetween val="between"/>
        <c:dispUnits>
          <c:builtInUnit val="millions"/>
          <c:dispUnits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dk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l-SI"/>
              </a:p>
            </c:txPr>
          </c:dispUnitsLbl>
        </c:dispUnits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sl-SI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sl-SI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bg1"/>
    </cs:fontRef>
    <cs:spPr>
      <a:solidFill>
        <a:schemeClr val="tx1">
          <a:lumMod val="50000"/>
          <a:lumOff val="50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5400000" scaled="0"/>
      </a:gra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5400000" scaled="0"/>
      </a:gra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gradFill flip="none" rotWithShape="1">
        <a:gsLst>
          <a:gs pos="0">
            <a:schemeClr val="phClr"/>
          </a:gs>
          <a:gs pos="75000">
            <a:schemeClr val="phClr">
              <a:lumMod val="60000"/>
              <a:lumOff val="40000"/>
            </a:schemeClr>
          </a:gs>
          <a:gs pos="51000">
            <a:schemeClr val="phClr">
              <a:alpha val="75000"/>
            </a:schemeClr>
          </a:gs>
          <a:gs pos="100000">
            <a:schemeClr val="phClr">
              <a:lumMod val="20000"/>
              <a:lumOff val="80000"/>
              <a:alpha val="15000"/>
            </a:schemeClr>
          </a:gs>
        </a:gsLst>
        <a:lin ang="5400000" scaled="0"/>
      </a:gradFill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tx1">
                <a:lumMod val="5000"/>
                <a:lumOff val="95000"/>
              </a:schemeClr>
            </a:gs>
            <a:gs pos="0">
              <a:schemeClr val="tx1">
                <a:lumMod val="25000"/>
                <a:lumOff val="75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tx1">
                <a:lumMod val="5000"/>
                <a:lumOff val="95000"/>
              </a:schemeClr>
            </a:gs>
            <a:gs pos="0">
              <a:schemeClr val="tx1">
                <a:lumMod val="25000"/>
                <a:lumOff val="75000"/>
              </a:schemeClr>
            </a:gs>
          </a:gsLst>
          <a:lin ang="5400000" scaled="0"/>
        </a:gra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  <a:headEnd type="none" w="sm" len="sm"/>
        <a:tailEnd type="none" w="sm" len="sm"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00" b="1" kern="1200" cap="all" spc="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13">
  <cs:axisTitle>
    <cs:lnRef idx="0"/>
    <cs:fillRef idx="0"/>
    <cs:effectRef idx="0"/>
    <cs:fontRef idx="minor">
      <a:schemeClr val="lt1">
        <a:lumMod val="75000"/>
      </a:schemeClr>
    </cs:fontRef>
    <cs:defRPr sz="900" b="1" kern="1200"/>
  </cs:axisTitle>
  <cs:categoryAxis>
    <cs:lnRef idx="0"/>
    <cs:fillRef idx="0"/>
    <cs:effectRef idx="0"/>
    <cs:fontRef idx="minor">
      <a:schemeClr val="lt1">
        <a:lumMod val="75000"/>
      </a:schemeClr>
    </cs:fontRef>
    <cs:defRPr sz="900" kern="1200"/>
  </cs:categoryAxis>
  <cs:chartArea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>
        <a:lumMod val="75000"/>
      </a:schemeClr>
    </cs:fontRef>
    <cs:defRPr sz="900" kern="1200"/>
  </cs:dataLabel>
  <cs:dataLabelCallout>
    <cs:lnRef idx="0"/>
    <cs:fillRef idx="0"/>
    <cs:effectRef idx="0"/>
    <cs:fontRef idx="minor">
      <a:schemeClr val="lt1">
        <a:lumMod val="15000"/>
        <a:lumOff val="85000"/>
      </a:schemeClr>
    </cs:fontRef>
    <cs:spPr>
      <a:solidFill>
        <a:schemeClr val="dk1">
          <a:lumMod val="65000"/>
          <a:lumOff val="35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/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9525" cap="flat" cmpd="sng" algn="ctr">
        <a:solidFill>
          <a:schemeClr val="phClr"/>
        </a:solidFill>
        <a:miter lim="800000"/>
      </a:ln>
      <a:effectLst>
        <a:glow rad="63500">
          <a:schemeClr val="phClr">
            <a:satMod val="175000"/>
            <a:alpha val="25000"/>
          </a:schemeClr>
        </a:glow>
      </a:effectLst>
    </cs:spPr>
  </cs:dataPoint3D>
  <cs:dataPointLine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ln w="22225" cap="rnd">
        <a:solidFill>
          <a:schemeClr val="phClr"/>
        </a:solidFill>
      </a:ln>
      <a:effectLst>
        <a:glow rad="139700">
          <a:schemeClr val="phClr">
            <a:satMod val="175000"/>
            <a:alpha val="14000"/>
          </a:schemeClr>
        </a:glow>
      </a:effectLst>
    </cs:spPr>
  </cs:dataPointLine>
  <cs:dataPointMarker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dk1"/>
    </cs:fontRef>
    <cs:spPr>
      <a:solidFill>
        <a:schemeClr val="phClr">
          <a:lumMod val="60000"/>
          <a:lumOff val="40000"/>
        </a:schemeClr>
      </a:solidFill>
      <a:effectLst>
        <a:glow rad="63500">
          <a:schemeClr val="phClr">
            <a:satMod val="175000"/>
            <a:alpha val="25000"/>
          </a:schemeClr>
        </a:glow>
      </a:effectLst>
    </cs:spPr>
  </cs:dataPointMarker>
  <cs:dataPointMarkerLayout symbol="circle" size="4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75000"/>
      </a:schemeClr>
    </cs:fontRef>
    <cs:spPr>
      <a:ln w="9525">
        <a:solidFill>
          <a:schemeClr val="dk1">
            <a:lumMod val="50000"/>
            <a:lumOff val="50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7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75000"/>
                <a:lumOff val="25000"/>
              </a:schemeClr>
            </a:gs>
            <a:gs pos="0">
              <a:schemeClr val="dk1">
                <a:lumMod val="65000"/>
                <a:lumOff val="35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75000"/>
                <a:lumOff val="25000"/>
                <a:alpha val="25000"/>
              </a:schemeClr>
            </a:gs>
            <a:gs pos="0">
              <a:schemeClr val="dk1">
                <a:lumMod val="65000"/>
                <a:lumOff val="35000"/>
                <a:alpha val="25000"/>
              </a:schemeClr>
            </a:gs>
          </a:gsLst>
          <a:lin ang="5400000" scaled="0"/>
        </a:gra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leaderLine>
  <cs:legend>
    <cs:lnRef idx="0"/>
    <cs:fillRef idx="0"/>
    <cs:effectRef idx="0"/>
    <cs:fontRef idx="minor">
      <a:schemeClr val="lt1">
        <a:lumMod val="75000"/>
      </a:schemeClr>
    </cs:fontRef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lt1">
        <a:lumMod val="7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85000"/>
      </a:schemeClr>
    </cs:fontRef>
    <cs:defRPr sz="1400" b="1" kern="1200" cap="none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25400" cap="rnd">
        <a:solidFill>
          <a:schemeClr val="phClr">
            <a:alpha val="50000"/>
          </a:schemeClr>
        </a:solidFill>
      </a:ln>
    </cs:spPr>
  </cs:trendline>
  <cs:trendlineLabel>
    <cs:lnRef idx="0"/>
    <cs:fillRef idx="0"/>
    <cs:effectRef idx="0"/>
    <cs:fontRef idx="minor">
      <a:schemeClr val="lt1">
        <a:lumMod val="7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85000"/>
        </a:schemeClr>
      </a:solidFill>
      <a:ln w="9525">
        <a:solidFill>
          <a:schemeClr val="dk1">
            <a:lumMod val="50000"/>
          </a:schemeClr>
        </a:solidFill>
        <a:round/>
      </a:ln>
    </cs:spPr>
  </cs:upBar>
  <cs:valueAxis>
    <cs:lnRef idx="0"/>
    <cs:fillRef idx="0"/>
    <cs:effectRef idx="0"/>
    <cs:fontRef idx="minor">
      <a:schemeClr val="lt1">
        <a:lumMod val="7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343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304">
  <cs:axisTitle>
    <cs:lnRef idx="0"/>
    <cs:fillRef idx="0"/>
    <cs:effectRef idx="0"/>
    <cs:fontRef idx="minor">
      <a:schemeClr val="lt1">
        <a:lumMod val="85000"/>
      </a:schemeClr>
    </cs:fontRef>
    <cs:defRPr sz="900" b="1" kern="1200" cap="all"/>
  </cs:axisTitle>
  <cs:category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dk1">
              <a:lumMod val="65000"/>
              <a:lumOff val="35000"/>
            </a:schemeClr>
          </a:gs>
          <a:gs pos="100000">
            <a:schemeClr val="dk1">
              <a:lumMod val="85000"/>
              <a:lumOff val="15000"/>
            </a:schemeClr>
          </a:gs>
        </a:gsLst>
        <a:path path="circle">
          <a:fillToRect l="50000" t="50000" r="50000" b="50000"/>
        </a:path>
        <a:tileRect/>
      </a:gradFill>
    </cs:spPr>
    <cs:defRPr sz="1000" kern="1200"/>
  </cs:chartArea>
  <cs:dataLabel>
    <cs:lnRef idx="0"/>
    <cs:fillRef idx="0"/>
    <cs:effectRef idx="0"/>
    <cs:fontRef idx="minor">
      <a:schemeClr val="lt1">
        <a:lumMod val="8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85000"/>
      </a:schemeClr>
    </cs:fontRef>
    <cs:spPr>
      <a:ln w="9525">
        <a:solidFill>
          <a:schemeClr val="lt1">
            <a:lumMod val="95000"/>
            <a:alpha val="54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>
        <a:solidFill>
          <a:schemeClr val="lt1">
            <a:lumMod val="95000"/>
            <a:alpha val="54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lt1">
            <a:lumMod val="95000"/>
            <a:alpha val="10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>
        <a:solidFill>
          <a:schemeClr val="lt1">
            <a:lumMod val="95000"/>
            <a:alpha val="5000"/>
          </a:schemeClr>
        </a:solidFill>
      </a:ln>
    </cs:spPr>
  </cs:gridlineMinor>
  <cs:hiLo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1"/>
    </cs:fontRef>
    <cs:spPr>
      <a:ln w="9525">
        <a:solidFill>
          <a:schemeClr val="lt1">
            <a:lumMod val="95000"/>
            <a:alpha val="54000"/>
          </a:schemeClr>
        </a:solidFill>
      </a:ln>
    </cs:spPr>
  </cs:leaderLine>
  <cs:legend>
    <cs:lnRef idx="0"/>
    <cs:fillRef idx="0"/>
    <cs:effectRef idx="0"/>
    <cs:fontRef idx="minor">
      <a:schemeClr val="lt1">
        <a:lumMod val="85000"/>
      </a:schemeClr>
    </cs:fontRef>
    <cs:defRPr sz="900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85000"/>
      </a:schemeClr>
    </cs:fontRef>
    <cs:spPr>
      <a:ln w="12700" cap="flat" cmpd="sng" algn="ctr">
        <a:solidFill>
          <a:schemeClr val="lt1">
            <a:lumMod val="95000"/>
            <a:alpha val="54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lt1"/>
    </cs:fontRef>
    <cs:spPr>
      <a:ln w="9525" cap="flat" cmpd="sng" algn="ctr">
        <a:solidFill>
          <a:schemeClr val="lt1">
            <a:lumMod val="95000"/>
            <a:alpha val="54000"/>
          </a:schemeClr>
        </a:solidFill>
        <a:round/>
      </a:ln>
    </cs:spPr>
  </cs:seriesLine>
  <cs:title>
    <cs:lnRef idx="0"/>
    <cs:fillRef idx="0"/>
    <cs:effectRef idx="0"/>
    <cs:fontRef idx="minor">
      <a:schemeClr val="lt1">
        <a:lumMod val="95000"/>
      </a:schemeClr>
    </cs:fontRef>
    <cs:defRPr sz="1600" b="1" kern="1200" spc="100" baseline="0">
      <a:effectLst>
        <a:outerShdw blurRad="50800" dist="38100" dir="5400000" algn="t" rotWithShape="0">
          <a:prstClr val="black">
            <a:alpha val="40000"/>
          </a:prstClr>
        </a:outerShdw>
      </a:effectLst>
    </cs:defRPr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lt1">
        <a:lumMod val="8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>
        <a:solidFill>
          <a:schemeClr val="lt1">
            <a:lumMod val="95000"/>
            <a:alpha val="54000"/>
          </a:schemeClr>
        </a:solidFill>
      </a:ln>
    </cs:spPr>
  </cs:upBar>
  <cs:valueAxis>
    <cs:lnRef idx="0"/>
    <cs:fillRef idx="0"/>
    <cs:effectRef idx="0"/>
    <cs:fontRef idx="minor">
      <a:schemeClr val="lt1">
        <a:lumMod val="85000"/>
      </a:schemeClr>
    </cs:fontRef>
    <cs:defRPr sz="900" kern="1200"/>
  </cs:valueAxis>
  <cs:wall>
    <cs:lnRef idx="0"/>
    <cs:fillRef idx="0"/>
    <cs:effectRef idx="0"/>
    <cs:fontRef idx="minor">
      <a:schemeClr val="tx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1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0C3776-9DDC-414D-B1F6-B174A3FD42FF}" type="datetimeFigureOut">
              <a:rPr lang="sl-SI" smtClean="0"/>
              <a:t>5. 07. 2023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7FFA51-3292-46F4-81B8-FB8362BF36FE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717452272"/>
      </p:ext>
    </p:extLst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7C51C5-0FB8-4E19-B943-B306EE70FF94}" type="datetimeFigureOut">
              <a:rPr lang="sl-SI" smtClean="0"/>
              <a:t>5. 07. 2023</a:t>
            </a:fld>
            <a:endParaRPr lang="sl-SI"/>
          </a:p>
        </p:txBody>
      </p:sp>
      <p:sp>
        <p:nvSpPr>
          <p:cNvPr id="4" name="Ograd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l-SI"/>
          </a:p>
        </p:txBody>
      </p:sp>
      <p:sp>
        <p:nvSpPr>
          <p:cNvPr id="5" name="Ograda opomb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l-SI"/>
              <a:t>Uredite sloge besedila matrice</a:t>
            </a:r>
          </a:p>
          <a:p>
            <a:pPr lvl="1"/>
            <a:r>
              <a:rPr lang="sl-SI"/>
              <a:t>Druga raven</a:t>
            </a:r>
          </a:p>
          <a:p>
            <a:pPr lvl="2"/>
            <a:r>
              <a:rPr lang="sl-SI"/>
              <a:t>Tretja raven</a:t>
            </a:r>
          </a:p>
          <a:p>
            <a:pPr lvl="3"/>
            <a:r>
              <a:rPr lang="sl-SI"/>
              <a:t>Četrta raven</a:t>
            </a:r>
          </a:p>
          <a:p>
            <a:pPr lvl="4"/>
            <a:r>
              <a:rPr lang="sl-SI"/>
              <a:t>Peta raven</a:t>
            </a:r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A153E0-AAD0-4622-B241-1B26B16E4FBA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853463180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3690" y="5569889"/>
            <a:ext cx="2311400" cy="117604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06173" y="2532189"/>
            <a:ext cx="10109770" cy="2888504"/>
          </a:xfrm>
          <a:prstGeom prst="rect">
            <a:avLst/>
          </a:prstGeom>
        </p:spPr>
      </p:pic>
      <p:pic>
        <p:nvPicPr>
          <p:cNvPr id="1026" name="Picture 2" descr="glava_dopis_MF_DP_SUSEUCA3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128963" cy="140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639013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544255" y="129199"/>
            <a:ext cx="2987109" cy="255569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6749871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19282039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j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7596" y="-111920"/>
            <a:ext cx="2717083" cy="214041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6934806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15329666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mele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8245" y="181521"/>
            <a:ext cx="2497397" cy="199353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6544388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12818966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00076" y="2323303"/>
            <a:ext cx="7984947" cy="1277937"/>
          </a:xfrm>
        </p:spPr>
        <p:txBody>
          <a:bodyPr anchor="ctr">
            <a:normAutofit/>
          </a:bodyPr>
          <a:lstStyle>
            <a:lvl1pPr algn="ctr">
              <a:defRPr sz="2800" b="1"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3690" y="5569889"/>
            <a:ext cx="2311400" cy="1176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4414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00000">
            <a:off x="8420598" y="-12700"/>
            <a:ext cx="1787100" cy="28067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7099192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21605192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dv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440956" y="53975"/>
            <a:ext cx="3801204" cy="239395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6" y="482886"/>
            <a:ext cx="6719048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18839477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p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065" y="38109"/>
            <a:ext cx="4879775" cy="245851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6544388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2066455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el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00000">
            <a:off x="7799441" y="73042"/>
            <a:ext cx="2367744" cy="253201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7058096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19911184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veska ribic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198914">
            <a:off x="7043882" y="421051"/>
            <a:ext cx="3142407" cy="165883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6431372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19653268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be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00000">
            <a:off x="7705423" y="190519"/>
            <a:ext cx="2381402" cy="214117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7099192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3304011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ngu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736194" y="-520699"/>
            <a:ext cx="3032662" cy="301732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4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7016999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929395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ravl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00000">
            <a:off x="7700851" y="-413222"/>
            <a:ext cx="2241589" cy="276479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482" y="777874"/>
            <a:ext cx="736637" cy="500063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555055" y="482886"/>
            <a:ext cx="6826195" cy="1079304"/>
          </a:xfrm>
        </p:spPr>
        <p:txBody>
          <a:bodyPr anchor="ctr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3200"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Slide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555054" y="2075380"/>
            <a:ext cx="7099193" cy="4315145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latin typeface="+mn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Slide content</a:t>
            </a:r>
          </a:p>
        </p:txBody>
      </p:sp>
    </p:spTree>
    <p:extLst>
      <p:ext uri="{BB962C8B-B14F-4D97-AF65-F5344CB8AC3E}">
        <p14:creationId xmlns:p14="http://schemas.microsoft.com/office/powerpoint/2010/main" val="26110072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73D1D6-B1F3-4478-9636-E4F676B80F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03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4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568007" y="2886393"/>
            <a:ext cx="7985125" cy="2706687"/>
          </a:xfrm>
        </p:spPr>
        <p:txBody>
          <a:bodyPr>
            <a:normAutofit fontScale="90000"/>
          </a:bodyPr>
          <a:lstStyle/>
          <a:p>
            <a:pPr lvl="0" algn="ctr"/>
            <a:r>
              <a:rPr lang="sl-SI" sz="4000" b="1" dirty="0">
                <a:solidFill>
                  <a:schemeClr val="accent5">
                    <a:lumMod val="75000"/>
                  </a:schemeClr>
                </a:solidFill>
              </a:rPr>
              <a:t>Finančna realizacija izvajanja Operativnega programa za izvajanje evropske kohezijske politike 2014–2020</a:t>
            </a:r>
            <a:br>
              <a:rPr lang="sl-SI" sz="4000" b="1" dirty="0">
                <a:solidFill>
                  <a:schemeClr val="accent5">
                    <a:lumMod val="75000"/>
                  </a:schemeClr>
                </a:solidFill>
              </a:rPr>
            </a:br>
            <a:br>
              <a:rPr lang="sl-SI" sz="4000" b="1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sl-SI" sz="4000" b="1" dirty="0">
                <a:solidFill>
                  <a:schemeClr val="accent5">
                    <a:lumMod val="75000"/>
                  </a:schemeClr>
                </a:solidFill>
              </a:rPr>
              <a:t>(</a:t>
            </a:r>
            <a:r>
              <a:rPr lang="sl-SI" sz="3100" b="1" dirty="0">
                <a:solidFill>
                  <a:schemeClr val="accent5">
                    <a:lumMod val="75000"/>
                  </a:schemeClr>
                </a:solidFill>
              </a:rPr>
              <a:t>poročilo organa za potrjevanje</a:t>
            </a:r>
            <a:r>
              <a:rPr lang="sl-SI" sz="4000" b="1" dirty="0">
                <a:solidFill>
                  <a:schemeClr val="accent5">
                    <a:lumMod val="75000"/>
                  </a:schemeClr>
                </a:solidFill>
              </a:rPr>
              <a:t>)</a:t>
            </a:r>
            <a:br>
              <a:rPr lang="sl-SI" sz="4000" b="1" dirty="0">
                <a:solidFill>
                  <a:schemeClr val="accent5">
                    <a:lumMod val="75000"/>
                  </a:schemeClr>
                </a:solidFill>
              </a:rPr>
            </a:br>
            <a:br>
              <a:rPr lang="sl-SI" sz="4000" b="1" dirty="0">
                <a:solidFill>
                  <a:srgbClr val="FF0000"/>
                </a:solidFill>
              </a:rPr>
            </a:br>
            <a:r>
              <a:rPr lang="sl-SI" sz="2700" b="1" dirty="0"/>
              <a:t>mag. Evelyn Filip, vodja CA</a:t>
            </a:r>
            <a:endParaRPr lang="en-US" sz="2700" b="1" dirty="0"/>
          </a:p>
        </p:txBody>
      </p:sp>
      <p:sp>
        <p:nvSpPr>
          <p:cNvPr id="3" name="PoljeZBesedilom 2"/>
          <p:cNvSpPr txBox="1"/>
          <p:nvPr/>
        </p:nvSpPr>
        <p:spPr>
          <a:xfrm>
            <a:off x="2712720" y="6035040"/>
            <a:ext cx="3695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l-SI" dirty="0"/>
              <a:t>Ljubljana, 5/7/2023</a:t>
            </a:r>
          </a:p>
        </p:txBody>
      </p:sp>
    </p:spTree>
    <p:extLst>
      <p:ext uri="{BB962C8B-B14F-4D97-AF65-F5344CB8AC3E}">
        <p14:creationId xmlns:p14="http://schemas.microsoft.com/office/powerpoint/2010/main" val="9896721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lowchart: Document 19">
            <a:extLst>
              <a:ext uri="{FF2B5EF4-FFF2-40B4-BE49-F238E27FC236}">
                <a16:creationId xmlns:a16="http://schemas.microsoft.com/office/drawing/2014/main" id="{D12DDE76-C203-4047-9998-63900085B5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8631" y="0"/>
            <a:ext cx="2436019" cy="3400426"/>
          </a:xfrm>
          <a:prstGeom prst="flowChartDocumen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grada besedila 1">
            <a:extLst>
              <a:ext uri="{FF2B5EF4-FFF2-40B4-BE49-F238E27FC236}">
                <a16:creationId xmlns:a16="http://schemas.microsoft.com/office/drawing/2014/main" id="{BAB909E1-D9D0-460B-B560-9DED23DBF73C}"/>
              </a:ext>
            </a:extLst>
          </p:cNvPr>
          <p:cNvSpPr txBox="1">
            <a:spLocks/>
          </p:cNvSpPr>
          <p:nvPr/>
        </p:nvSpPr>
        <p:spPr>
          <a:xfrm>
            <a:off x="628650" y="171162"/>
            <a:ext cx="2130136" cy="2371148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spcAft>
                <a:spcPts val="600"/>
              </a:spcAft>
              <a:buNone/>
            </a:pPr>
            <a:r>
              <a:rPr lang="sl-SI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Vračilo</a:t>
            </a:r>
            <a:r>
              <a:rPr lang="en-US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letn</a:t>
            </a:r>
            <a:r>
              <a:rPr lang="sl-SI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ega</a:t>
            </a:r>
            <a:r>
              <a:rPr lang="en-US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sl-SI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(</a:t>
            </a:r>
            <a:r>
              <a:rPr lang="en-US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pred</a:t>
            </a:r>
            <a:r>
              <a:rPr lang="sl-SI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)</a:t>
            </a:r>
            <a:r>
              <a:rPr lang="en-US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plačila</a:t>
            </a:r>
            <a:r>
              <a:rPr lang="en-US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2023</a:t>
            </a:r>
          </a:p>
        </p:txBody>
      </p:sp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id="{62E16885-ACAF-F4F5-69B2-3165C660D0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1790922"/>
              </p:ext>
            </p:extLst>
          </p:nvPr>
        </p:nvGraphicFramePr>
        <p:xfrm>
          <a:off x="3155949" y="1694072"/>
          <a:ext cx="5510653" cy="3470835"/>
        </p:xfrm>
        <a:graphic>
          <a:graphicData uri="http://schemas.openxmlformats.org/drawingml/2006/table">
            <a:tbl>
              <a:tblPr firstRow="1" firstCol="1" bandRow="1">
                <a:noFill/>
                <a:tableStyleId>{5C22544A-7EE6-4342-B048-85BDC9FD1C3A}</a:tableStyleId>
              </a:tblPr>
              <a:tblGrid>
                <a:gridCol w="2990495">
                  <a:extLst>
                    <a:ext uri="{9D8B030D-6E8A-4147-A177-3AD203B41FA5}">
                      <a16:colId xmlns:a16="http://schemas.microsoft.com/office/drawing/2014/main" val="2469073855"/>
                    </a:ext>
                  </a:extLst>
                </a:gridCol>
                <a:gridCol w="2520158">
                  <a:extLst>
                    <a:ext uri="{9D8B030D-6E8A-4147-A177-3AD203B41FA5}">
                      <a16:colId xmlns:a16="http://schemas.microsoft.com/office/drawing/2014/main" val="2711945618"/>
                    </a:ext>
                  </a:extLst>
                </a:gridCol>
              </a:tblGrid>
              <a:tr h="1109723">
                <a:tc>
                  <a:txBody>
                    <a:bodyPr/>
                    <a:lstStyle/>
                    <a:p>
                      <a:r>
                        <a:rPr lang="sl-SI" sz="23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ESS</a:t>
                      </a:r>
                      <a:endParaRPr lang="sl-SI" sz="23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5139" marR="177083" marT="177083" marB="177083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9050" cap="flat" cmpd="sng" algn="ctr">
                      <a:solidFill>
                        <a:srgbClr val="8F9A9D">
                          <a:alpha val="60000"/>
                        </a:srgb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sl-SI" sz="23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-106.797,10 €</a:t>
                      </a:r>
                    </a:p>
                  </a:txBody>
                  <a:tcPr marL="295139" marR="177083" marT="177083" marB="177083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9050" cap="flat" cmpd="sng" algn="ctr">
                      <a:solidFill>
                        <a:srgbClr val="8F9A9D">
                          <a:alpha val="60000"/>
                        </a:srgb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3608918"/>
                  </a:ext>
                </a:extLst>
              </a:tr>
              <a:tr h="1180556">
                <a:tc>
                  <a:txBody>
                    <a:bodyPr/>
                    <a:lstStyle/>
                    <a:p>
                      <a:r>
                        <a:rPr lang="sl-SI" sz="2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KS</a:t>
                      </a:r>
                      <a:endParaRPr lang="sl-SI" sz="2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5139" marR="153472" marT="153472" marB="153472" anchor="ctr">
                    <a:lnL w="12700" cmpd="sng">
                      <a:noFill/>
                      <a:prstDash val="soli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B4BCBE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sl-SI" sz="2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-4.899.022,88</a:t>
                      </a:r>
                    </a:p>
                  </a:txBody>
                  <a:tcPr marL="295139" marR="153472" marT="153472" marB="153472" anchor="ctr">
                    <a:lnL w="19050" cap="flat" cmpd="sng" algn="ctr">
                      <a:solidFill>
                        <a:srgbClr val="FFFFFF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</a:lnB>
                    <a:solidFill>
                      <a:srgbClr val="B4BCBE">
                        <a:alpha val="34902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5133720"/>
                  </a:ext>
                </a:extLst>
              </a:tr>
              <a:tr h="1180556">
                <a:tc>
                  <a:txBody>
                    <a:bodyPr/>
                    <a:lstStyle/>
                    <a:p>
                      <a:r>
                        <a:rPr lang="sl-SI" sz="24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PMZ</a:t>
                      </a:r>
                      <a:endParaRPr lang="sl-SI" sz="24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5139" marR="153472" marT="153472" marB="153472" anchor="ctr">
                    <a:lnL w="12700" cmpd="sng">
                      <a:noFill/>
                      <a:prstDash val="soli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B4BCBE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sl-SI" sz="24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-368.461,44</a:t>
                      </a:r>
                    </a:p>
                  </a:txBody>
                  <a:tcPr marL="295139" marR="153472" marT="153472" marB="153472" anchor="ctr">
                    <a:lnL w="19050" cap="flat" cmpd="sng" algn="ctr">
                      <a:solidFill>
                        <a:srgbClr val="FFFFFF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</a:lnB>
                    <a:solidFill>
                      <a:srgbClr val="B4BCBE">
                        <a:alpha val="34902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39141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61989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besedila 1"/>
          <p:cNvSpPr>
            <a:spLocks noGrp="1"/>
          </p:cNvSpPr>
          <p:nvPr>
            <p:ph type="body" sz="quarter" idx="10"/>
          </p:nvPr>
        </p:nvSpPr>
        <p:spPr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endParaRPr lang="sl-SI" dirty="0"/>
          </a:p>
          <a:p>
            <a:endParaRPr lang="sl-SI" dirty="0"/>
          </a:p>
        </p:txBody>
      </p:sp>
      <p:sp>
        <p:nvSpPr>
          <p:cNvPr id="6" name="Označba mesta besedila 5">
            <a:extLst>
              <a:ext uri="{FF2B5EF4-FFF2-40B4-BE49-F238E27FC236}">
                <a16:creationId xmlns:a16="http://schemas.microsoft.com/office/drawing/2014/main" id="{7DB6D9A3-FE2E-996C-5EFC-E03FA317B16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5055" y="482886"/>
            <a:ext cx="8033890" cy="1079304"/>
          </a:xfrm>
        </p:spPr>
        <p:txBody>
          <a:bodyPr/>
          <a:lstStyle/>
          <a:p>
            <a:r>
              <a:rPr lang="sl-SI" dirty="0">
                <a:solidFill>
                  <a:schemeClr val="bg1"/>
                </a:solidFill>
              </a:rPr>
              <a:t>10. obračunsko leto</a:t>
            </a:r>
          </a:p>
        </p:txBody>
      </p:sp>
      <p:graphicFrame>
        <p:nvGraphicFramePr>
          <p:cNvPr id="10" name="Tabela 9">
            <a:extLst>
              <a:ext uri="{FF2B5EF4-FFF2-40B4-BE49-F238E27FC236}">
                <a16:creationId xmlns:a16="http://schemas.microsoft.com/office/drawing/2014/main" id="{37225A81-B642-7D8D-0599-93C6F5FB36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7517400"/>
              </p:ext>
            </p:extLst>
          </p:nvPr>
        </p:nvGraphicFramePr>
        <p:xfrm>
          <a:off x="555055" y="1832965"/>
          <a:ext cx="6105804" cy="47250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04503">
                  <a:extLst>
                    <a:ext uri="{9D8B030D-6E8A-4147-A177-3AD203B41FA5}">
                      <a16:colId xmlns:a16="http://schemas.microsoft.com/office/drawing/2014/main" val="374439779"/>
                    </a:ext>
                  </a:extLst>
                </a:gridCol>
                <a:gridCol w="1004503">
                  <a:extLst>
                    <a:ext uri="{9D8B030D-6E8A-4147-A177-3AD203B41FA5}">
                      <a16:colId xmlns:a16="http://schemas.microsoft.com/office/drawing/2014/main" val="3234297627"/>
                    </a:ext>
                  </a:extLst>
                </a:gridCol>
                <a:gridCol w="371413">
                  <a:extLst>
                    <a:ext uri="{9D8B030D-6E8A-4147-A177-3AD203B41FA5}">
                      <a16:colId xmlns:a16="http://schemas.microsoft.com/office/drawing/2014/main" val="2989289712"/>
                    </a:ext>
                  </a:extLst>
                </a:gridCol>
                <a:gridCol w="1080474">
                  <a:extLst>
                    <a:ext uri="{9D8B030D-6E8A-4147-A177-3AD203B41FA5}">
                      <a16:colId xmlns:a16="http://schemas.microsoft.com/office/drawing/2014/main" val="1163833906"/>
                    </a:ext>
                  </a:extLst>
                </a:gridCol>
                <a:gridCol w="315138">
                  <a:extLst>
                    <a:ext uri="{9D8B030D-6E8A-4147-A177-3AD203B41FA5}">
                      <a16:colId xmlns:a16="http://schemas.microsoft.com/office/drawing/2014/main" val="2139255634"/>
                    </a:ext>
                  </a:extLst>
                </a:gridCol>
                <a:gridCol w="922905">
                  <a:extLst>
                    <a:ext uri="{9D8B030D-6E8A-4147-A177-3AD203B41FA5}">
                      <a16:colId xmlns:a16="http://schemas.microsoft.com/office/drawing/2014/main" val="1657290614"/>
                    </a:ext>
                  </a:extLst>
                </a:gridCol>
                <a:gridCol w="540237">
                  <a:extLst>
                    <a:ext uri="{9D8B030D-6E8A-4147-A177-3AD203B41FA5}">
                      <a16:colId xmlns:a16="http://schemas.microsoft.com/office/drawing/2014/main" val="503384601"/>
                    </a:ext>
                  </a:extLst>
                </a:gridCol>
                <a:gridCol w="866631">
                  <a:extLst>
                    <a:ext uri="{9D8B030D-6E8A-4147-A177-3AD203B41FA5}">
                      <a16:colId xmlns:a16="http://schemas.microsoft.com/office/drawing/2014/main" val="3617421816"/>
                    </a:ext>
                  </a:extLst>
                </a:gridCol>
              </a:tblGrid>
              <a:tr h="163586"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b="1" u="none" strike="noStrike" dirty="0">
                          <a:effectLst/>
                        </a:rPr>
                        <a:t>Prednostna os</a:t>
                      </a:r>
                      <a:endParaRPr lang="sl-SI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b="1" u="none" strike="noStrike">
                          <a:effectLst/>
                        </a:rPr>
                        <a:t>Regija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b="1" u="none" strike="noStrike">
                          <a:effectLst/>
                        </a:rPr>
                        <a:t>Sklad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b="1" u="none" strike="noStrike">
                          <a:effectLst/>
                        </a:rPr>
                        <a:t>Prispevek EU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b="1" u="none" strike="noStrike">
                          <a:effectLst/>
                        </a:rPr>
                        <a:t>Sklad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b="1" u="none" strike="noStrike">
                          <a:effectLst/>
                        </a:rPr>
                        <a:t>Prispevek EU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b="1" u="none" strike="noStrike">
                          <a:effectLst/>
                        </a:rPr>
                        <a:t>Sklad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b="1" u="none" strike="noStrike">
                          <a:effectLst/>
                        </a:rPr>
                        <a:t>Prispevek EU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extLst>
                  <a:ext uri="{0D108BD9-81ED-4DB2-BD59-A6C34878D82A}">
                    <a16:rowId xmlns:a16="http://schemas.microsoft.com/office/drawing/2014/main" val="641111706"/>
                  </a:ext>
                </a:extLst>
              </a:tr>
              <a:tr h="163586"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b="1" u="none" strike="noStrike">
                          <a:effectLst/>
                        </a:rPr>
                        <a:t>1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b="1" u="none" strike="noStrike">
                          <a:effectLst/>
                        </a:rPr>
                        <a:t> 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 rowSpan="27">
                  <a:txBody>
                    <a:bodyPr/>
                    <a:lstStyle/>
                    <a:p>
                      <a:pPr algn="ctr" fontAlgn="b"/>
                      <a:r>
                        <a:rPr lang="sl-SI" sz="900" b="1" u="none" strike="noStrike" dirty="0">
                          <a:effectLst/>
                        </a:rPr>
                        <a:t>ESRR</a:t>
                      </a:r>
                      <a:endParaRPr lang="sl-SI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b="1" u="none" strike="noStrike">
                          <a:effectLst/>
                        </a:rPr>
                        <a:t>0,00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 rowSpan="27">
                  <a:txBody>
                    <a:bodyPr/>
                    <a:lstStyle/>
                    <a:p>
                      <a:pPr algn="l" fontAlgn="b"/>
                      <a:r>
                        <a:rPr lang="sl-SI" sz="900" b="1" u="none" strike="noStrike" dirty="0">
                          <a:effectLst/>
                        </a:rPr>
                        <a:t>ESS</a:t>
                      </a:r>
                      <a:endParaRPr lang="sl-SI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b="1" u="none" strike="noStrike">
                          <a:effectLst/>
                        </a:rPr>
                        <a:t> 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 rowSpan="27">
                  <a:txBody>
                    <a:bodyPr/>
                    <a:lstStyle/>
                    <a:p>
                      <a:pPr algn="l" fontAlgn="b"/>
                      <a:r>
                        <a:rPr lang="sl-SI" sz="900" b="1" u="none" strike="noStrike" dirty="0">
                          <a:effectLst/>
                        </a:rPr>
                        <a:t>KS</a:t>
                      </a:r>
                      <a:endParaRPr lang="sl-SI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b="1" u="none" strike="noStrike">
                          <a:effectLst/>
                        </a:rPr>
                        <a:t> 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extLst>
                  <a:ext uri="{0D108BD9-81ED-4DB2-BD59-A6C34878D82A}">
                    <a16:rowId xmlns:a16="http://schemas.microsoft.com/office/drawing/2014/main" val="22084719"/>
                  </a:ext>
                </a:extLst>
              </a:tr>
              <a:tr h="163586"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b="1" u="none" strike="noStrike">
                          <a:effectLst/>
                        </a:rPr>
                        <a:t>1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b="1" u="none" strike="noStrike">
                          <a:effectLst/>
                        </a:rPr>
                        <a:t> 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b="1" u="none" strike="noStrike">
                          <a:effectLst/>
                        </a:rPr>
                        <a:t>0,00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b="1" u="none" strike="noStrike">
                          <a:effectLst/>
                        </a:rPr>
                        <a:t> 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b="1" u="none" strike="noStrike">
                          <a:effectLst/>
                        </a:rPr>
                        <a:t> 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extLst>
                  <a:ext uri="{0D108BD9-81ED-4DB2-BD59-A6C34878D82A}">
                    <a16:rowId xmlns:a16="http://schemas.microsoft.com/office/drawing/2014/main" val="2529132298"/>
                  </a:ext>
                </a:extLst>
              </a:tr>
              <a:tr h="163586"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b="1" u="none" strike="noStrike">
                          <a:effectLst/>
                        </a:rPr>
                        <a:t>2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b="1" u="none" strike="noStrike">
                          <a:effectLst/>
                        </a:rPr>
                        <a:t>V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b="1" u="none" strike="noStrike">
                          <a:effectLst/>
                        </a:rPr>
                        <a:t>14.490.572,54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b="1" u="none" strike="noStrike">
                          <a:effectLst/>
                        </a:rPr>
                        <a:t> 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b="1" u="none" strike="noStrike">
                          <a:effectLst/>
                        </a:rPr>
                        <a:t> 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extLst>
                  <a:ext uri="{0D108BD9-81ED-4DB2-BD59-A6C34878D82A}">
                    <a16:rowId xmlns:a16="http://schemas.microsoft.com/office/drawing/2014/main" val="3698931783"/>
                  </a:ext>
                </a:extLst>
              </a:tr>
              <a:tr h="163586"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b="1" u="none" strike="noStrike">
                          <a:effectLst/>
                        </a:rPr>
                        <a:t>2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b="1" u="none" strike="noStrike">
                          <a:effectLst/>
                        </a:rPr>
                        <a:t>Z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b="1" u="none" strike="noStrike">
                          <a:effectLst/>
                        </a:rPr>
                        <a:t>5.870.549,27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b="1" u="none" strike="noStrike">
                          <a:effectLst/>
                        </a:rPr>
                        <a:t> 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b="1" u="none" strike="noStrike">
                          <a:effectLst/>
                        </a:rPr>
                        <a:t> 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extLst>
                  <a:ext uri="{0D108BD9-81ED-4DB2-BD59-A6C34878D82A}">
                    <a16:rowId xmlns:a16="http://schemas.microsoft.com/office/drawing/2014/main" val="828881320"/>
                  </a:ext>
                </a:extLst>
              </a:tr>
              <a:tr h="163586"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b="1" u="none" strike="noStrike">
                          <a:effectLst/>
                        </a:rPr>
                        <a:t>3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b="1" u="none" strike="noStrike">
                          <a:effectLst/>
                        </a:rPr>
                        <a:t>V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b="1" u="none" strike="noStrike">
                          <a:effectLst/>
                        </a:rPr>
                        <a:t>796.723,22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b="1" u="none" strike="noStrike">
                          <a:effectLst/>
                        </a:rPr>
                        <a:t> 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b="1" u="none" strike="noStrike">
                          <a:effectLst/>
                        </a:rPr>
                        <a:t> 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extLst>
                  <a:ext uri="{0D108BD9-81ED-4DB2-BD59-A6C34878D82A}">
                    <a16:rowId xmlns:a16="http://schemas.microsoft.com/office/drawing/2014/main" val="2104023004"/>
                  </a:ext>
                </a:extLst>
              </a:tr>
              <a:tr h="163586"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b="1" u="none" strike="noStrike">
                          <a:effectLst/>
                        </a:rPr>
                        <a:t>3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b="1" u="none" strike="noStrike">
                          <a:effectLst/>
                        </a:rPr>
                        <a:t>Z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b="1" u="none" strike="noStrike">
                          <a:effectLst/>
                        </a:rPr>
                        <a:t>0,00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b="1" u="none" strike="noStrike">
                          <a:effectLst/>
                        </a:rPr>
                        <a:t> 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b="1" u="none" strike="noStrike">
                          <a:effectLst/>
                        </a:rPr>
                        <a:t> 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extLst>
                  <a:ext uri="{0D108BD9-81ED-4DB2-BD59-A6C34878D82A}">
                    <a16:rowId xmlns:a16="http://schemas.microsoft.com/office/drawing/2014/main" val="4103645099"/>
                  </a:ext>
                </a:extLst>
              </a:tr>
              <a:tr h="163586"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b="1" u="none" strike="noStrike">
                          <a:effectLst/>
                        </a:rPr>
                        <a:t>4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b="1" u="none" strike="noStrike">
                          <a:effectLst/>
                        </a:rPr>
                        <a:t>V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b="1" u="none" strike="noStrike">
                          <a:effectLst/>
                        </a:rPr>
                        <a:t>140.256,50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b="1" u="none" strike="noStrike">
                          <a:effectLst/>
                        </a:rPr>
                        <a:t> 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b="1" u="none" strike="noStrike">
                          <a:effectLst/>
                        </a:rPr>
                        <a:t>6.468.982,77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extLst>
                  <a:ext uri="{0D108BD9-81ED-4DB2-BD59-A6C34878D82A}">
                    <a16:rowId xmlns:a16="http://schemas.microsoft.com/office/drawing/2014/main" val="4109733663"/>
                  </a:ext>
                </a:extLst>
              </a:tr>
              <a:tr h="163586"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b="1" u="none" strike="noStrike">
                          <a:effectLst/>
                        </a:rPr>
                        <a:t>4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b="1" u="none" strike="noStrike">
                          <a:effectLst/>
                        </a:rPr>
                        <a:t>Z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b="1" u="none" strike="noStrike">
                          <a:effectLst/>
                        </a:rPr>
                        <a:t>84.066,92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b="1" u="none" strike="noStrike">
                          <a:effectLst/>
                        </a:rPr>
                        <a:t> 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b="1" u="none" strike="noStrike">
                          <a:effectLst/>
                        </a:rPr>
                        <a:t>39.863.030,70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extLst>
                  <a:ext uri="{0D108BD9-81ED-4DB2-BD59-A6C34878D82A}">
                    <a16:rowId xmlns:a16="http://schemas.microsoft.com/office/drawing/2014/main" val="2347852995"/>
                  </a:ext>
                </a:extLst>
              </a:tr>
              <a:tr h="163586"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b="1" u="none" strike="noStrike">
                          <a:effectLst/>
                        </a:rPr>
                        <a:t>5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b="1" u="none" strike="noStrike">
                          <a:effectLst/>
                        </a:rPr>
                        <a:t>Slo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b="1" u="none" strike="noStrike">
                          <a:effectLst/>
                        </a:rPr>
                        <a:t>21.570.337,84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b="1" u="none" strike="noStrike">
                          <a:effectLst/>
                        </a:rPr>
                        <a:t> 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b="1" u="none" strike="noStrike">
                          <a:effectLst/>
                        </a:rPr>
                        <a:t>83.233.139,68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extLst>
                  <a:ext uri="{0D108BD9-81ED-4DB2-BD59-A6C34878D82A}">
                    <a16:rowId xmlns:a16="http://schemas.microsoft.com/office/drawing/2014/main" val="2340275837"/>
                  </a:ext>
                </a:extLst>
              </a:tr>
              <a:tr h="163586"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b="1" u="none" strike="noStrike">
                          <a:effectLst/>
                        </a:rPr>
                        <a:t>6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b="1" u="none" strike="noStrike">
                          <a:effectLst/>
                        </a:rPr>
                        <a:t>V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b="1" u="none" strike="noStrike">
                          <a:effectLst/>
                        </a:rPr>
                        <a:t>20.060.096,89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b="1" u="none" strike="noStrike">
                          <a:effectLst/>
                        </a:rPr>
                        <a:t> 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b="1" u="none" strike="noStrike">
                          <a:effectLst/>
                        </a:rPr>
                        <a:t>8.718.912,98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extLst>
                  <a:ext uri="{0D108BD9-81ED-4DB2-BD59-A6C34878D82A}">
                    <a16:rowId xmlns:a16="http://schemas.microsoft.com/office/drawing/2014/main" val="3307600713"/>
                  </a:ext>
                </a:extLst>
              </a:tr>
              <a:tr h="163586"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b="1" u="none" strike="noStrike">
                          <a:effectLst/>
                        </a:rPr>
                        <a:t>6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b="1" u="none" strike="noStrike">
                          <a:effectLst/>
                        </a:rPr>
                        <a:t>Z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b="1" u="none" strike="noStrike">
                          <a:effectLst/>
                        </a:rPr>
                        <a:t>3.476.542,16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b="1" u="none" strike="noStrike">
                          <a:effectLst/>
                        </a:rPr>
                        <a:t> 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b="1" u="none" strike="noStrike">
                          <a:effectLst/>
                        </a:rPr>
                        <a:t> 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extLst>
                  <a:ext uri="{0D108BD9-81ED-4DB2-BD59-A6C34878D82A}">
                    <a16:rowId xmlns:a16="http://schemas.microsoft.com/office/drawing/2014/main" val="3496943847"/>
                  </a:ext>
                </a:extLst>
              </a:tr>
              <a:tr h="163586"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b="1" u="none" strike="noStrike">
                          <a:effectLst/>
                        </a:rPr>
                        <a:t>7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b="1" u="none" strike="noStrike">
                          <a:effectLst/>
                        </a:rPr>
                        <a:t>Slo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b="1" u="none" strike="noStrike">
                          <a:effectLst/>
                        </a:rPr>
                        <a:t>49.693.934,84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b="1" u="none" strike="noStrike">
                          <a:effectLst/>
                        </a:rPr>
                        <a:t> 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b="1" u="none" strike="noStrike">
                          <a:effectLst/>
                        </a:rPr>
                        <a:t> 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extLst>
                  <a:ext uri="{0D108BD9-81ED-4DB2-BD59-A6C34878D82A}">
                    <a16:rowId xmlns:a16="http://schemas.microsoft.com/office/drawing/2014/main" val="1924181126"/>
                  </a:ext>
                </a:extLst>
              </a:tr>
              <a:tr h="163586"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b="1" u="none" strike="noStrike">
                          <a:effectLst/>
                        </a:rPr>
                        <a:t>8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b="1" u="none" strike="noStrike">
                          <a:effectLst/>
                        </a:rPr>
                        <a:t>V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b="1" u="none" strike="noStrike">
                          <a:effectLst/>
                        </a:rPr>
                        <a:t> 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b="1" u="none" strike="noStrike">
                          <a:effectLst/>
                        </a:rPr>
                        <a:t>489.781,43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b="1" u="none" strike="noStrike">
                          <a:effectLst/>
                        </a:rPr>
                        <a:t> 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extLst>
                  <a:ext uri="{0D108BD9-81ED-4DB2-BD59-A6C34878D82A}">
                    <a16:rowId xmlns:a16="http://schemas.microsoft.com/office/drawing/2014/main" val="3972903894"/>
                  </a:ext>
                </a:extLst>
              </a:tr>
              <a:tr h="163586"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b="1" u="none" strike="noStrike">
                          <a:effectLst/>
                        </a:rPr>
                        <a:t>8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b="1" u="none" strike="noStrike">
                          <a:effectLst/>
                        </a:rPr>
                        <a:t>Z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b="1" u="none" strike="noStrike">
                          <a:effectLst/>
                        </a:rPr>
                        <a:t> 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b="1" u="none" strike="noStrike">
                          <a:effectLst/>
                        </a:rPr>
                        <a:t>283.160,51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b="1" u="none" strike="noStrike">
                          <a:effectLst/>
                        </a:rPr>
                        <a:t> 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extLst>
                  <a:ext uri="{0D108BD9-81ED-4DB2-BD59-A6C34878D82A}">
                    <a16:rowId xmlns:a16="http://schemas.microsoft.com/office/drawing/2014/main" val="3708542977"/>
                  </a:ext>
                </a:extLst>
              </a:tr>
              <a:tr h="163586"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b="1" u="none" strike="noStrike">
                          <a:effectLst/>
                        </a:rPr>
                        <a:t>9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b="1" u="none" strike="noStrike">
                          <a:effectLst/>
                        </a:rPr>
                        <a:t>V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b="1" u="none" strike="noStrike">
                          <a:effectLst/>
                        </a:rPr>
                        <a:t>6.089.175,87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b="1" u="none" strike="noStrike">
                          <a:effectLst/>
                        </a:rPr>
                        <a:t>290.600,62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b="1" u="none" strike="noStrike">
                          <a:effectLst/>
                        </a:rPr>
                        <a:t> 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extLst>
                  <a:ext uri="{0D108BD9-81ED-4DB2-BD59-A6C34878D82A}">
                    <a16:rowId xmlns:a16="http://schemas.microsoft.com/office/drawing/2014/main" val="3449557226"/>
                  </a:ext>
                </a:extLst>
              </a:tr>
              <a:tr h="163586"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b="1" u="none" strike="noStrike">
                          <a:effectLst/>
                        </a:rPr>
                        <a:t>9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b="1" u="none" strike="noStrike">
                          <a:effectLst/>
                        </a:rPr>
                        <a:t>Z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b="1" u="none" strike="noStrike">
                          <a:effectLst/>
                        </a:rPr>
                        <a:t>11.790.322,35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b="1" u="none" strike="noStrike">
                          <a:effectLst/>
                        </a:rPr>
                        <a:t>7.832.489,50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b="1" u="none" strike="noStrike">
                          <a:effectLst/>
                        </a:rPr>
                        <a:t> 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extLst>
                  <a:ext uri="{0D108BD9-81ED-4DB2-BD59-A6C34878D82A}">
                    <a16:rowId xmlns:a16="http://schemas.microsoft.com/office/drawing/2014/main" val="1334380024"/>
                  </a:ext>
                </a:extLst>
              </a:tr>
              <a:tr h="163586"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b="1" u="none" strike="noStrike">
                          <a:effectLst/>
                        </a:rPr>
                        <a:t>10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b="1" u="none" strike="noStrike">
                          <a:effectLst/>
                        </a:rPr>
                        <a:t>V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b="1" u="none" strike="noStrike">
                          <a:effectLst/>
                        </a:rPr>
                        <a:t>0,00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b="1" u="none" strike="noStrike">
                          <a:effectLst/>
                        </a:rPr>
                        <a:t>18.064.190,81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b="1" u="none" strike="noStrike">
                          <a:effectLst/>
                        </a:rPr>
                        <a:t> 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extLst>
                  <a:ext uri="{0D108BD9-81ED-4DB2-BD59-A6C34878D82A}">
                    <a16:rowId xmlns:a16="http://schemas.microsoft.com/office/drawing/2014/main" val="1568072150"/>
                  </a:ext>
                </a:extLst>
              </a:tr>
              <a:tr h="163586"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b="1" u="none" strike="noStrike">
                          <a:effectLst/>
                        </a:rPr>
                        <a:t>10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b="1" u="none" strike="noStrike">
                          <a:effectLst/>
                        </a:rPr>
                        <a:t>Z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b="1" u="none" strike="noStrike">
                          <a:effectLst/>
                        </a:rPr>
                        <a:t>0,00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b="1" u="none" strike="noStrike">
                          <a:effectLst/>
                        </a:rPr>
                        <a:t>7.653.095,94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b="1" u="none" strike="noStrike">
                          <a:effectLst/>
                        </a:rPr>
                        <a:t> 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extLst>
                  <a:ext uri="{0D108BD9-81ED-4DB2-BD59-A6C34878D82A}">
                    <a16:rowId xmlns:a16="http://schemas.microsoft.com/office/drawing/2014/main" val="3523418007"/>
                  </a:ext>
                </a:extLst>
              </a:tr>
              <a:tr h="163586"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b="1" u="none" strike="noStrike">
                          <a:effectLst/>
                        </a:rPr>
                        <a:t>11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b="1" u="none" strike="noStrike">
                          <a:effectLst/>
                        </a:rPr>
                        <a:t>V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b="1" u="none" strike="noStrike">
                          <a:effectLst/>
                        </a:rPr>
                        <a:t> 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b="1" u="none" strike="noStrike">
                          <a:effectLst/>
                        </a:rPr>
                        <a:t>5.953.792,94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b="1" u="none" strike="noStrike">
                          <a:effectLst/>
                        </a:rPr>
                        <a:t> 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extLst>
                  <a:ext uri="{0D108BD9-81ED-4DB2-BD59-A6C34878D82A}">
                    <a16:rowId xmlns:a16="http://schemas.microsoft.com/office/drawing/2014/main" val="792313159"/>
                  </a:ext>
                </a:extLst>
              </a:tr>
              <a:tr h="163586"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b="1" u="none" strike="noStrike">
                          <a:effectLst/>
                        </a:rPr>
                        <a:t>11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b="1" u="none" strike="noStrike">
                          <a:effectLst/>
                        </a:rPr>
                        <a:t>Z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b="1" u="none" strike="noStrike">
                          <a:effectLst/>
                        </a:rPr>
                        <a:t> 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b="1" u="none" strike="noStrike">
                          <a:effectLst/>
                        </a:rPr>
                        <a:t>9.788.919,54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b="1" u="none" strike="noStrike">
                          <a:effectLst/>
                        </a:rPr>
                        <a:t> 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extLst>
                  <a:ext uri="{0D108BD9-81ED-4DB2-BD59-A6C34878D82A}">
                    <a16:rowId xmlns:a16="http://schemas.microsoft.com/office/drawing/2014/main" val="824166048"/>
                  </a:ext>
                </a:extLst>
              </a:tr>
              <a:tr h="163586"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b="1" u="none" strike="noStrike">
                          <a:effectLst/>
                        </a:rPr>
                        <a:t>12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b="1" u="none" strike="noStrike">
                          <a:effectLst/>
                        </a:rPr>
                        <a:t>Slo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b="1" u="none" strike="noStrike">
                          <a:effectLst/>
                        </a:rPr>
                        <a:t> 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b="1" u="none" strike="noStrike">
                          <a:effectLst/>
                        </a:rPr>
                        <a:t> 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b="1" u="none" strike="noStrike">
                          <a:effectLst/>
                        </a:rPr>
                        <a:t>4.734.334,82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extLst>
                  <a:ext uri="{0D108BD9-81ED-4DB2-BD59-A6C34878D82A}">
                    <a16:rowId xmlns:a16="http://schemas.microsoft.com/office/drawing/2014/main" val="2118023748"/>
                  </a:ext>
                </a:extLst>
              </a:tr>
              <a:tr h="163586"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b="1" u="none" strike="noStrike">
                          <a:effectLst/>
                        </a:rPr>
                        <a:t>13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b="1" u="none" strike="noStrike">
                          <a:effectLst/>
                        </a:rPr>
                        <a:t>V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b="1" u="none" strike="noStrike">
                          <a:effectLst/>
                        </a:rPr>
                        <a:t>1.405.221,15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b="1" u="none" strike="noStrike">
                          <a:effectLst/>
                        </a:rPr>
                        <a:t> 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b="1" u="none" strike="noStrike">
                          <a:effectLst/>
                        </a:rPr>
                        <a:t> 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extLst>
                  <a:ext uri="{0D108BD9-81ED-4DB2-BD59-A6C34878D82A}">
                    <a16:rowId xmlns:a16="http://schemas.microsoft.com/office/drawing/2014/main" val="1470626285"/>
                  </a:ext>
                </a:extLst>
              </a:tr>
              <a:tr h="163586"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b="1" u="none" strike="noStrike">
                          <a:effectLst/>
                        </a:rPr>
                        <a:t>13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b="1" u="none" strike="noStrike">
                          <a:effectLst/>
                        </a:rPr>
                        <a:t>Z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b="1" u="none" strike="noStrike">
                          <a:effectLst/>
                        </a:rPr>
                        <a:t>287.543,58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b="1" u="none" strike="noStrike">
                          <a:effectLst/>
                        </a:rPr>
                        <a:t> 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b="1" u="none" strike="noStrike">
                          <a:effectLst/>
                        </a:rPr>
                        <a:t> 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extLst>
                  <a:ext uri="{0D108BD9-81ED-4DB2-BD59-A6C34878D82A}">
                    <a16:rowId xmlns:a16="http://schemas.microsoft.com/office/drawing/2014/main" val="2602438438"/>
                  </a:ext>
                </a:extLst>
              </a:tr>
              <a:tr h="163586"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b="1" u="none" strike="noStrike">
                          <a:effectLst/>
                        </a:rPr>
                        <a:t>14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b="1" u="none" strike="noStrike">
                          <a:effectLst/>
                        </a:rPr>
                        <a:t>V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b="1" u="none" strike="noStrike">
                          <a:effectLst/>
                        </a:rPr>
                        <a:t> 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b="1" u="none" strike="noStrike">
                          <a:effectLst/>
                        </a:rPr>
                        <a:t>719.979,73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b="1" u="none" strike="noStrike">
                          <a:effectLst/>
                        </a:rPr>
                        <a:t> 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extLst>
                  <a:ext uri="{0D108BD9-81ED-4DB2-BD59-A6C34878D82A}">
                    <a16:rowId xmlns:a16="http://schemas.microsoft.com/office/drawing/2014/main" val="1283614517"/>
                  </a:ext>
                </a:extLst>
              </a:tr>
              <a:tr h="163586"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b="1" u="none" strike="noStrike">
                          <a:effectLst/>
                        </a:rPr>
                        <a:t>14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b="1" u="none" strike="noStrike">
                          <a:effectLst/>
                        </a:rPr>
                        <a:t>Z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b="1" u="none" strike="noStrike">
                          <a:effectLst/>
                        </a:rPr>
                        <a:t> 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b="1" u="none" strike="noStrike">
                          <a:effectLst/>
                        </a:rPr>
                        <a:t>198.105,12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b="1" u="none" strike="noStrike">
                          <a:effectLst/>
                        </a:rPr>
                        <a:t> 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extLst>
                  <a:ext uri="{0D108BD9-81ED-4DB2-BD59-A6C34878D82A}">
                    <a16:rowId xmlns:a16="http://schemas.microsoft.com/office/drawing/2014/main" val="3429220638"/>
                  </a:ext>
                </a:extLst>
              </a:tr>
              <a:tr h="163586"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b="1" u="none" strike="noStrike">
                          <a:effectLst/>
                        </a:rPr>
                        <a:t>15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b="1" i="0" u="sng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React</a:t>
                      </a:r>
                      <a:r>
                        <a:rPr lang="sl-SI" sz="900" b="1" i="0" u="sng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-EU</a:t>
                      </a:r>
                    </a:p>
                  </a:txBody>
                  <a:tcPr marL="7502" marR="7502" marT="7502" marB="0" anchor="b"/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b="1" u="none" strike="noStrike">
                          <a:effectLst/>
                        </a:rPr>
                        <a:t>171.014.225,10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b="1" u="none" strike="noStrike">
                          <a:effectLst/>
                        </a:rPr>
                        <a:t> 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b="1" u="none" strike="noStrike">
                          <a:effectLst/>
                        </a:rPr>
                        <a:t> 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extLst>
                  <a:ext uri="{0D108BD9-81ED-4DB2-BD59-A6C34878D82A}">
                    <a16:rowId xmlns:a16="http://schemas.microsoft.com/office/drawing/2014/main" val="313451442"/>
                  </a:ext>
                </a:extLst>
              </a:tr>
              <a:tr h="163586"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b="1" u="none" strike="noStrike">
                          <a:effectLst/>
                        </a:rPr>
                        <a:t>16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b="1" u="none" strike="noStrike">
                          <a:effectLst/>
                        </a:rPr>
                        <a:t>React-EU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b="1" u="none" strike="noStrike">
                          <a:effectLst/>
                        </a:rPr>
                        <a:t> 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b="1" u="none" strike="noStrike">
                          <a:effectLst/>
                        </a:rPr>
                        <a:t>12.139.400,08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 v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b="1" u="none" strike="noStrike">
                          <a:effectLst/>
                        </a:rPr>
                        <a:t> 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extLst>
                  <a:ext uri="{0D108BD9-81ED-4DB2-BD59-A6C34878D82A}">
                    <a16:rowId xmlns:a16="http://schemas.microsoft.com/office/drawing/2014/main" val="2075355097"/>
                  </a:ext>
                </a:extLst>
              </a:tr>
              <a:tr h="121651"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b="1" u="none" strike="noStrike">
                          <a:effectLst/>
                        </a:rPr>
                        <a:t> 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b="1" u="none" strike="noStrike">
                          <a:effectLst/>
                        </a:rPr>
                        <a:t> 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b="1" u="none" strike="noStrike">
                          <a:effectLst/>
                        </a:rPr>
                        <a:t> 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b="1" u="none" strike="noStrike">
                          <a:effectLst/>
                        </a:rPr>
                        <a:t>306.769.568,23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b="1" u="none" strike="noStrike">
                          <a:effectLst/>
                        </a:rPr>
                        <a:t> 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b="1" u="none" strike="noStrike">
                          <a:effectLst/>
                        </a:rPr>
                        <a:t>63.413.516,22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b="1" u="none" strike="noStrike">
                          <a:effectLst/>
                        </a:rPr>
                        <a:t> 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b="1" u="none" strike="noStrike" dirty="0">
                          <a:effectLst/>
                        </a:rPr>
                        <a:t>143.018.400,95</a:t>
                      </a:r>
                      <a:endParaRPr lang="sl-SI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02" marR="7502" marT="7502" marB="0" anchor="b"/>
                </a:tc>
                <a:extLst>
                  <a:ext uri="{0D108BD9-81ED-4DB2-BD59-A6C34878D82A}">
                    <a16:rowId xmlns:a16="http://schemas.microsoft.com/office/drawing/2014/main" val="240708953"/>
                  </a:ext>
                </a:extLst>
              </a:tr>
            </a:tbl>
          </a:graphicData>
        </a:graphic>
      </p:graphicFrame>
      <p:sp>
        <p:nvSpPr>
          <p:cNvPr id="11" name="PoljeZBesedilom 10">
            <a:extLst>
              <a:ext uri="{FF2B5EF4-FFF2-40B4-BE49-F238E27FC236}">
                <a16:creationId xmlns:a16="http://schemas.microsoft.com/office/drawing/2014/main" id="{3D1EDC3D-5F14-929B-2887-FA10CF7C8CA3}"/>
              </a:ext>
            </a:extLst>
          </p:cNvPr>
          <p:cNvSpPr txBox="1"/>
          <p:nvPr/>
        </p:nvSpPr>
        <p:spPr>
          <a:xfrm>
            <a:off x="6862195" y="3217149"/>
            <a:ext cx="1965602" cy="120032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sl-SI" dirty="0"/>
              <a:t>Minimalno je </a:t>
            </a:r>
          </a:p>
          <a:p>
            <a:r>
              <a:rPr lang="sl-SI" dirty="0"/>
              <a:t>potrebno </a:t>
            </a:r>
          </a:p>
          <a:p>
            <a:r>
              <a:rPr lang="sl-SI" dirty="0"/>
              <a:t>certificirati</a:t>
            </a:r>
          </a:p>
          <a:p>
            <a:r>
              <a:rPr lang="sl-SI" dirty="0"/>
              <a:t>513,3 mio €.</a:t>
            </a:r>
          </a:p>
        </p:txBody>
      </p:sp>
      <p:sp>
        <p:nvSpPr>
          <p:cNvPr id="12" name="PoljeZBesedilom 11">
            <a:extLst>
              <a:ext uri="{FF2B5EF4-FFF2-40B4-BE49-F238E27FC236}">
                <a16:creationId xmlns:a16="http://schemas.microsoft.com/office/drawing/2014/main" id="{1634E8C9-031E-A924-F75B-583AC68159F9}"/>
              </a:ext>
            </a:extLst>
          </p:cNvPr>
          <p:cNvSpPr txBox="1"/>
          <p:nvPr/>
        </p:nvSpPr>
        <p:spPr>
          <a:xfrm>
            <a:off x="6862195" y="5080707"/>
            <a:ext cx="1965603" cy="147732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sl-SI" dirty="0"/>
              <a:t>Izdatki, ki že </a:t>
            </a:r>
          </a:p>
          <a:p>
            <a:r>
              <a:rPr lang="sl-SI" dirty="0"/>
              <a:t>izpolnjujejo pogoje</a:t>
            </a:r>
          </a:p>
          <a:p>
            <a:r>
              <a:rPr lang="sl-SI" dirty="0"/>
              <a:t>za certifikacijo:</a:t>
            </a:r>
          </a:p>
          <a:p>
            <a:endParaRPr lang="sl-SI" dirty="0"/>
          </a:p>
          <a:p>
            <a:r>
              <a:rPr lang="sl-SI" dirty="0"/>
              <a:t>360,0 mio €.</a:t>
            </a:r>
          </a:p>
        </p:txBody>
      </p:sp>
      <p:sp>
        <p:nvSpPr>
          <p:cNvPr id="15" name="Pravokotnik 14">
            <a:extLst>
              <a:ext uri="{FF2B5EF4-FFF2-40B4-BE49-F238E27FC236}">
                <a16:creationId xmlns:a16="http://schemas.microsoft.com/office/drawing/2014/main" id="{9DFFDBA6-A994-F99E-D962-839281A2A348}"/>
              </a:ext>
            </a:extLst>
          </p:cNvPr>
          <p:cNvSpPr/>
          <p:nvPr/>
        </p:nvSpPr>
        <p:spPr>
          <a:xfrm>
            <a:off x="2894202" y="6073629"/>
            <a:ext cx="1283515" cy="192947"/>
          </a:xfrm>
          <a:prstGeom prst="rect">
            <a:avLst/>
          </a:prstGeom>
          <a:noFill/>
          <a:effectLst>
            <a:outerShdw blurRad="50800" dist="50800" dir="5400000" algn="ctr" rotWithShape="0">
              <a:srgbClr val="FF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16" name="Pravokotnik 15">
            <a:extLst>
              <a:ext uri="{FF2B5EF4-FFF2-40B4-BE49-F238E27FC236}">
                <a16:creationId xmlns:a16="http://schemas.microsoft.com/office/drawing/2014/main" id="{04E15F42-D97A-B34D-20FB-433E7CDD755E}"/>
              </a:ext>
            </a:extLst>
          </p:cNvPr>
          <p:cNvSpPr/>
          <p:nvPr/>
        </p:nvSpPr>
        <p:spPr>
          <a:xfrm>
            <a:off x="5813571" y="3129094"/>
            <a:ext cx="847288" cy="299906"/>
          </a:xfrm>
          <a:prstGeom prst="rect">
            <a:avLst/>
          </a:prstGeom>
          <a:noFill/>
          <a:effectLst>
            <a:outerShdw blurRad="50800" dist="50800" dir="5400000" algn="ctr" rotWithShape="0">
              <a:srgbClr val="FF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2930836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besedila 1"/>
          <p:cNvSpPr>
            <a:spLocks noGrp="1"/>
          </p:cNvSpPr>
          <p:nvPr>
            <p:ph type="body" sz="quarter" idx="10"/>
          </p:nvPr>
        </p:nvSpPr>
        <p:spPr>
          <a:xfrm>
            <a:off x="555054" y="482886"/>
            <a:ext cx="8110773" cy="1079304"/>
          </a:xfr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endParaRPr lang="sl-SI" dirty="0"/>
          </a:p>
          <a:p>
            <a:endParaRPr lang="sl-SI" dirty="0"/>
          </a:p>
        </p:txBody>
      </p:sp>
      <p:sp>
        <p:nvSpPr>
          <p:cNvPr id="6" name="Označba mesta besedila 5">
            <a:extLst>
              <a:ext uri="{FF2B5EF4-FFF2-40B4-BE49-F238E27FC236}">
                <a16:creationId xmlns:a16="http://schemas.microsoft.com/office/drawing/2014/main" id="{7DB6D9A3-FE2E-996C-5EFC-E03FA317B16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5055" y="482886"/>
            <a:ext cx="8033890" cy="1079304"/>
          </a:xfrm>
        </p:spPr>
        <p:txBody>
          <a:bodyPr/>
          <a:lstStyle/>
          <a:p>
            <a:r>
              <a:rPr lang="sl-SI" dirty="0">
                <a:solidFill>
                  <a:schemeClr val="bg1"/>
                </a:solidFill>
              </a:rPr>
              <a:t>Pričakovana napoved plačil EK - osnutek</a:t>
            </a:r>
          </a:p>
        </p:txBody>
      </p:sp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B8114F89-DE9B-A119-BFB9-243F35B3D6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5610342"/>
              </p:ext>
            </p:extLst>
          </p:nvPr>
        </p:nvGraphicFramePr>
        <p:xfrm>
          <a:off x="555054" y="2402046"/>
          <a:ext cx="7833937" cy="2564236"/>
        </p:xfrm>
        <a:graphic>
          <a:graphicData uri="http://schemas.openxmlformats.org/drawingml/2006/table">
            <a:tbl>
              <a:tblPr>
                <a:effectLst/>
                <a:tableStyleId>{5C22544A-7EE6-4342-B048-85BDC9FD1C3A}</a:tableStyleId>
              </a:tblPr>
              <a:tblGrid>
                <a:gridCol w="1744426">
                  <a:extLst>
                    <a:ext uri="{9D8B030D-6E8A-4147-A177-3AD203B41FA5}">
                      <a16:colId xmlns:a16="http://schemas.microsoft.com/office/drawing/2014/main" val="3472911569"/>
                    </a:ext>
                  </a:extLst>
                </a:gridCol>
                <a:gridCol w="2019187">
                  <a:extLst>
                    <a:ext uri="{9D8B030D-6E8A-4147-A177-3AD203B41FA5}">
                      <a16:colId xmlns:a16="http://schemas.microsoft.com/office/drawing/2014/main" val="3805819683"/>
                    </a:ext>
                  </a:extLst>
                </a:gridCol>
                <a:gridCol w="2019187">
                  <a:extLst>
                    <a:ext uri="{9D8B030D-6E8A-4147-A177-3AD203B41FA5}">
                      <a16:colId xmlns:a16="http://schemas.microsoft.com/office/drawing/2014/main" val="64986756"/>
                    </a:ext>
                  </a:extLst>
                </a:gridCol>
                <a:gridCol w="2051137">
                  <a:extLst>
                    <a:ext uri="{9D8B030D-6E8A-4147-A177-3AD203B41FA5}">
                      <a16:colId xmlns:a16="http://schemas.microsoft.com/office/drawing/2014/main" val="1016779180"/>
                    </a:ext>
                  </a:extLst>
                </a:gridCol>
              </a:tblGrid>
              <a:tr h="641059">
                <a:tc>
                  <a:txBody>
                    <a:bodyPr/>
                    <a:lstStyle/>
                    <a:p>
                      <a:pPr algn="l" fontAlgn="b"/>
                      <a:r>
                        <a:rPr lang="sl-SI" sz="2400" u="none" strike="noStrike" dirty="0">
                          <a:effectLst/>
                        </a:rPr>
                        <a:t>Leto </a:t>
                      </a:r>
                      <a:endParaRPr lang="sl-SI" sz="2400" b="0" i="0" u="none" strike="noStrike" dirty="0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2400" u="none" strike="noStrike" dirty="0">
                          <a:effectLst/>
                        </a:rPr>
                        <a:t>ESRR</a:t>
                      </a:r>
                      <a:endParaRPr lang="sl-SI" sz="2400" b="0" i="0" u="none" strike="noStrike" dirty="0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2400" u="none" strike="noStrike" dirty="0">
                          <a:effectLst/>
                        </a:rPr>
                        <a:t>ESS</a:t>
                      </a:r>
                      <a:endParaRPr lang="sl-SI" sz="2400" b="0" i="0" u="none" strike="noStrike" dirty="0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2400" u="none" strike="noStrike" dirty="0">
                          <a:effectLst/>
                        </a:rPr>
                        <a:t>KS</a:t>
                      </a:r>
                      <a:endParaRPr lang="sl-SI" sz="2400" b="0" i="0" u="none" strike="noStrike" dirty="0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712829792"/>
                  </a:ext>
                </a:extLst>
              </a:tr>
              <a:tr h="641059">
                <a:tc>
                  <a:txBody>
                    <a:bodyPr/>
                    <a:lstStyle/>
                    <a:p>
                      <a:pPr algn="r" fontAlgn="b"/>
                      <a:r>
                        <a:rPr lang="sl-SI" sz="2400" u="none" strike="noStrike">
                          <a:effectLst/>
                        </a:rPr>
                        <a:t>2023</a:t>
                      </a:r>
                      <a:endParaRPr lang="sl-SI" sz="2400" b="0" i="0" u="none" strike="noStrike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400" u="none" strike="noStrike">
                          <a:effectLst/>
                        </a:rPr>
                        <a:t>304.566.526,58</a:t>
                      </a:r>
                      <a:endParaRPr lang="sl-SI" sz="2400" b="0" i="0" u="none" strike="noStrike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400" u="none" strike="noStrike" dirty="0">
                          <a:effectLst/>
                        </a:rPr>
                        <a:t>79.695.350,81</a:t>
                      </a:r>
                      <a:endParaRPr lang="sl-SI" sz="2400" b="0" i="0" u="none" strike="noStrike" dirty="0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400" u="none" strike="noStrike">
                          <a:effectLst/>
                        </a:rPr>
                        <a:t>162.777.884,79</a:t>
                      </a:r>
                      <a:endParaRPr lang="sl-SI" sz="2400" b="0" i="0" u="none" strike="noStrike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3874383"/>
                  </a:ext>
                </a:extLst>
              </a:tr>
              <a:tr h="641059">
                <a:tc>
                  <a:txBody>
                    <a:bodyPr/>
                    <a:lstStyle/>
                    <a:p>
                      <a:pPr algn="r" fontAlgn="b"/>
                      <a:r>
                        <a:rPr lang="sl-SI" sz="2400" u="none" strike="noStrike">
                          <a:effectLst/>
                        </a:rPr>
                        <a:t>2024</a:t>
                      </a:r>
                      <a:endParaRPr lang="sl-SI" sz="2400" b="0" i="0" u="none" strike="noStrike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400" u="none" strike="noStrike">
                          <a:effectLst/>
                        </a:rPr>
                        <a:t>91.369.957,98</a:t>
                      </a:r>
                      <a:endParaRPr lang="sl-SI" sz="2400" b="0" i="0" u="none" strike="noStrike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400" u="none" strike="noStrike">
                          <a:effectLst/>
                        </a:rPr>
                        <a:t>23.908.605,24</a:t>
                      </a:r>
                      <a:endParaRPr lang="sl-SI" sz="2400" b="0" i="0" u="none" strike="noStrike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400" u="none" strike="noStrike" dirty="0">
                          <a:effectLst/>
                        </a:rPr>
                        <a:t>48.833.365,44</a:t>
                      </a:r>
                      <a:endParaRPr lang="sl-SI" sz="2400" b="0" i="0" u="none" strike="noStrike" dirty="0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858974374"/>
                  </a:ext>
                </a:extLst>
              </a:tr>
              <a:tr h="641059">
                <a:tc>
                  <a:txBody>
                    <a:bodyPr/>
                    <a:lstStyle/>
                    <a:p>
                      <a:pPr algn="r" fontAlgn="b"/>
                      <a:r>
                        <a:rPr lang="sl-SI" sz="2400" u="none" strike="noStrike">
                          <a:effectLst/>
                        </a:rPr>
                        <a:t>2026-2027</a:t>
                      </a:r>
                      <a:endParaRPr lang="sl-SI" sz="2400" b="0" i="0" u="none" strike="noStrike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400" u="none" strike="noStrike">
                          <a:effectLst/>
                        </a:rPr>
                        <a:t>33.840.725,18</a:t>
                      </a:r>
                      <a:endParaRPr lang="sl-SI" sz="2400" b="0" i="0" u="none" strike="noStrike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400" u="none" strike="noStrike">
                          <a:effectLst/>
                        </a:rPr>
                        <a:t>8.855.038,98</a:t>
                      </a:r>
                      <a:endParaRPr lang="sl-SI" sz="2400" b="0" i="0" u="none" strike="noStrike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2400" u="none" strike="noStrike" dirty="0">
                          <a:effectLst/>
                        </a:rPr>
                        <a:t>18.086.431,64</a:t>
                      </a:r>
                      <a:endParaRPr lang="sl-SI" sz="2400" b="0" i="0" u="none" strike="noStrike" dirty="0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424398442"/>
                  </a:ext>
                </a:extLst>
              </a:tr>
            </a:tbl>
          </a:graphicData>
        </a:graphic>
      </p:graphicFrame>
      <p:sp>
        <p:nvSpPr>
          <p:cNvPr id="5" name="PoljeZBesedilom 4">
            <a:extLst>
              <a:ext uri="{FF2B5EF4-FFF2-40B4-BE49-F238E27FC236}">
                <a16:creationId xmlns:a16="http://schemas.microsoft.com/office/drawing/2014/main" id="{26F02457-4066-71CF-B1BB-55CED20E0DA5}"/>
              </a:ext>
            </a:extLst>
          </p:cNvPr>
          <p:cNvSpPr txBox="1"/>
          <p:nvPr/>
        </p:nvSpPr>
        <p:spPr>
          <a:xfrm>
            <a:off x="555054" y="5452844"/>
            <a:ext cx="7833937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sl-SI" dirty="0"/>
              <a:t>Rok za oddajo: 31. julij 2023</a:t>
            </a:r>
          </a:p>
        </p:txBody>
      </p:sp>
    </p:spTree>
    <p:extLst>
      <p:ext uri="{BB962C8B-B14F-4D97-AF65-F5344CB8AC3E}">
        <p14:creationId xmlns:p14="http://schemas.microsoft.com/office/powerpoint/2010/main" val="9455361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2" name="Rectangle 32">
            <a:extLst>
              <a:ext uri="{FF2B5EF4-FFF2-40B4-BE49-F238E27FC236}">
                <a16:creationId xmlns:a16="http://schemas.microsoft.com/office/drawing/2014/main" id="{A3363022-C969-41E9-8EB2-E4C94908C1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9143771" cy="68520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34">
            <a:extLst>
              <a:ext uri="{FF2B5EF4-FFF2-40B4-BE49-F238E27FC236}">
                <a16:creationId xmlns:a16="http://schemas.microsoft.com/office/drawing/2014/main" id="{8D1AD6B3-BE88-4CEB-BA17-790657CC47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8" y="0"/>
            <a:ext cx="9143772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4942996" y="4267832"/>
            <a:ext cx="3604497" cy="1297115"/>
          </a:xfr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t">
            <a:normAutofit/>
          </a:bodyPr>
          <a:lstStyle/>
          <a:p>
            <a:pPr algn="l"/>
            <a:r>
              <a:rPr lang="en-US" sz="3500" kern="1200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Hvala</a:t>
            </a:r>
            <a:r>
              <a:rPr lang="en-US" sz="3500" kern="1200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za </a:t>
            </a:r>
            <a:r>
              <a:rPr lang="en-US" sz="3500" kern="1200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vašo</a:t>
            </a:r>
            <a:r>
              <a:rPr lang="en-US" sz="3500" kern="1200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lang="en-US" sz="3500" kern="1200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pozornost</a:t>
            </a:r>
            <a:r>
              <a:rPr lang="en-US" sz="3500" kern="1200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.</a:t>
            </a:r>
          </a:p>
        </p:txBody>
      </p:sp>
      <p:pic>
        <p:nvPicPr>
          <p:cNvPr id="44" name="Graphic 29" descr="Wind Chime">
            <a:extLst>
              <a:ext uri="{FF2B5EF4-FFF2-40B4-BE49-F238E27FC236}">
                <a16:creationId xmlns:a16="http://schemas.microsoft.com/office/drawing/2014/main" id="{8B6907C3-757E-6BAB-758A-C36CDEA546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5352" y="2333040"/>
            <a:ext cx="3106320" cy="3106320"/>
          </a:xfrm>
          <a:custGeom>
            <a:avLst/>
            <a:gdLst/>
            <a:ahLst/>
            <a:cxnLst/>
            <a:rect l="l" t="t" r="r" b="b"/>
            <a:pathLst>
              <a:path w="4141760" h="4377846">
                <a:moveTo>
                  <a:pt x="0" y="0"/>
                </a:moveTo>
                <a:lnTo>
                  <a:pt x="4141760" y="0"/>
                </a:lnTo>
                <a:lnTo>
                  <a:pt x="4141760" y="4377846"/>
                </a:lnTo>
                <a:lnTo>
                  <a:pt x="0" y="4377846"/>
                </a:lnTo>
                <a:close/>
              </a:path>
            </a:pathLst>
          </a:custGeom>
        </p:spPr>
      </p:pic>
      <p:grpSp>
        <p:nvGrpSpPr>
          <p:cNvPr id="45" name="Group 36">
            <a:extLst>
              <a:ext uri="{FF2B5EF4-FFF2-40B4-BE49-F238E27FC236}">
                <a16:creationId xmlns:a16="http://schemas.microsoft.com/office/drawing/2014/main" id="{89D1390B-7E13-4B4F-9CB2-391063412E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189" y="-5977"/>
            <a:ext cx="4679005" cy="6863979"/>
            <a:chOff x="305" y="-5977"/>
            <a:chExt cx="6238675" cy="6863979"/>
          </a:xfrm>
        </p:grpSpPr>
        <p:sp>
          <p:nvSpPr>
            <p:cNvPr id="46" name="Freeform: Shape 37">
              <a:extLst>
                <a:ext uri="{FF2B5EF4-FFF2-40B4-BE49-F238E27FC236}">
                  <a16:creationId xmlns:a16="http://schemas.microsoft.com/office/drawing/2014/main" id="{9E720206-AA49-4786-A932-A2650DE0918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305" y="34854"/>
              <a:ext cx="6028697" cy="6817170"/>
            </a:xfrm>
            <a:custGeom>
              <a:avLst/>
              <a:gdLst>
                <a:gd name="connsiteX0" fmla="*/ 6028697 w 6028697"/>
                <a:gd name="connsiteY0" fmla="*/ 6155323 h 6817170"/>
                <a:gd name="connsiteX1" fmla="*/ 6028697 w 6028697"/>
                <a:gd name="connsiteY1" fmla="*/ 6817170 h 6817170"/>
                <a:gd name="connsiteX2" fmla="*/ 5157862 w 6028697"/>
                <a:gd name="connsiteY2" fmla="*/ 6817170 h 6817170"/>
                <a:gd name="connsiteX3" fmla="*/ 5347156 w 6028697"/>
                <a:gd name="connsiteY3" fmla="*/ 6687553 h 6817170"/>
                <a:gd name="connsiteX4" fmla="*/ 5487470 w 6028697"/>
                <a:gd name="connsiteY4" fmla="*/ 6581714 h 6817170"/>
                <a:gd name="connsiteX5" fmla="*/ 5627642 w 6028697"/>
                <a:gd name="connsiteY5" fmla="*/ 6472328 h 6817170"/>
                <a:gd name="connsiteX6" fmla="*/ 5911392 w 6028697"/>
                <a:gd name="connsiteY6" fmla="*/ 6245328 h 6817170"/>
                <a:gd name="connsiteX7" fmla="*/ 4481066 w 6028697"/>
                <a:gd name="connsiteY7" fmla="*/ 478 h 6817170"/>
                <a:gd name="connsiteX8" fmla="*/ 4672258 w 6028697"/>
                <a:gd name="connsiteY8" fmla="*/ 7519 h 6817170"/>
                <a:gd name="connsiteX9" fmla="*/ 5429869 w 6028697"/>
                <a:gd name="connsiteY9" fmla="*/ 125134 h 6817170"/>
                <a:gd name="connsiteX10" fmla="*/ 5976319 w 6028697"/>
                <a:gd name="connsiteY10" fmla="*/ 314893 h 6817170"/>
                <a:gd name="connsiteX11" fmla="*/ 6028697 w 6028697"/>
                <a:gd name="connsiteY11" fmla="*/ 339901 h 6817170"/>
                <a:gd name="connsiteX12" fmla="*/ 6028697 w 6028697"/>
                <a:gd name="connsiteY12" fmla="*/ 732458 h 6817170"/>
                <a:gd name="connsiteX13" fmla="*/ 5990985 w 6028697"/>
                <a:gd name="connsiteY13" fmla="*/ 712211 h 6817170"/>
                <a:gd name="connsiteX14" fmla="*/ 5341339 w 6028697"/>
                <a:gd name="connsiteY14" fmla="*/ 475281 h 6817170"/>
                <a:gd name="connsiteX15" fmla="*/ 4651969 w 6028697"/>
                <a:gd name="connsiteY15" fmla="*/ 377104 h 6817170"/>
                <a:gd name="connsiteX16" fmla="*/ 3953093 w 6028697"/>
                <a:gd name="connsiteY16" fmla="*/ 402498 h 6817170"/>
                <a:gd name="connsiteX17" fmla="*/ 3267413 w 6028697"/>
                <a:gd name="connsiteY17" fmla="*/ 546643 h 6817170"/>
                <a:gd name="connsiteX18" fmla="*/ 1439498 w 6028697"/>
                <a:gd name="connsiteY18" fmla="*/ 1568141 h 6817170"/>
                <a:gd name="connsiteX19" fmla="*/ 960671 w 6028697"/>
                <a:gd name="connsiteY19" fmla="*/ 2082013 h 6817170"/>
                <a:gd name="connsiteX20" fmla="*/ 581866 w 6028697"/>
                <a:gd name="connsiteY20" fmla="*/ 2672638 h 6817170"/>
                <a:gd name="connsiteX21" fmla="*/ 324789 w 6028697"/>
                <a:gd name="connsiteY21" fmla="*/ 3325262 h 6817170"/>
                <a:gd name="connsiteX22" fmla="*/ 231151 w 6028697"/>
                <a:gd name="connsiteY22" fmla="*/ 4022292 h 6817170"/>
                <a:gd name="connsiteX23" fmla="*/ 270592 w 6028697"/>
                <a:gd name="connsiteY23" fmla="*/ 4362792 h 6817170"/>
                <a:gd name="connsiteX24" fmla="*/ 387213 w 6028697"/>
                <a:gd name="connsiteY24" fmla="*/ 4681585 h 6817170"/>
                <a:gd name="connsiteX25" fmla="*/ 468507 w 6028697"/>
                <a:gd name="connsiteY25" fmla="*/ 4831546 h 6817170"/>
                <a:gd name="connsiteX26" fmla="*/ 561862 w 6028697"/>
                <a:gd name="connsiteY26" fmla="*/ 4976826 h 6817170"/>
                <a:gd name="connsiteX27" fmla="*/ 777511 w 6028697"/>
                <a:gd name="connsiteY27" fmla="*/ 5257597 h 6817170"/>
                <a:gd name="connsiteX28" fmla="*/ 1010895 w 6028697"/>
                <a:gd name="connsiteY28" fmla="*/ 5540494 h 6817170"/>
                <a:gd name="connsiteX29" fmla="*/ 1126948 w 6028697"/>
                <a:gd name="connsiteY29" fmla="*/ 5688186 h 6817170"/>
                <a:gd name="connsiteX30" fmla="*/ 1182706 w 6028697"/>
                <a:gd name="connsiteY30" fmla="*/ 5760543 h 6817170"/>
                <a:gd name="connsiteX31" fmla="*/ 1237327 w 6028697"/>
                <a:gd name="connsiteY31" fmla="*/ 5830060 h 6817170"/>
                <a:gd name="connsiteX32" fmla="*/ 1706649 w 6028697"/>
                <a:gd name="connsiteY32" fmla="*/ 6342797 h 6817170"/>
                <a:gd name="connsiteX33" fmla="*/ 1956207 w 6028697"/>
                <a:gd name="connsiteY33" fmla="*/ 6573484 h 6817170"/>
                <a:gd name="connsiteX34" fmla="*/ 2217681 w 6028697"/>
                <a:gd name="connsiteY34" fmla="*/ 6786297 h 6817170"/>
                <a:gd name="connsiteX35" fmla="*/ 2260820 w 6028697"/>
                <a:gd name="connsiteY35" fmla="*/ 6817170 h 6817170"/>
                <a:gd name="connsiteX36" fmla="*/ 1429497 w 6028697"/>
                <a:gd name="connsiteY36" fmla="*/ 6817170 h 6817170"/>
                <a:gd name="connsiteX37" fmla="*/ 1327275 w 6028697"/>
                <a:gd name="connsiteY37" fmla="*/ 6713800 h 6817170"/>
                <a:gd name="connsiteX38" fmla="*/ 1080556 w 6028697"/>
                <a:gd name="connsiteY38" fmla="*/ 6414443 h 6817170"/>
                <a:gd name="connsiteX39" fmla="*/ 865189 w 6028697"/>
                <a:gd name="connsiteY39" fmla="*/ 6097496 h 6817170"/>
                <a:gd name="connsiteX40" fmla="*/ 814823 w 6028697"/>
                <a:gd name="connsiteY40" fmla="*/ 6016911 h 6817170"/>
                <a:gd name="connsiteX41" fmla="*/ 766729 w 6028697"/>
                <a:gd name="connsiteY41" fmla="*/ 5938453 h 6817170"/>
                <a:gd name="connsiteX42" fmla="*/ 671672 w 6028697"/>
                <a:gd name="connsiteY42" fmla="*/ 5786648 h 6817170"/>
                <a:gd name="connsiteX43" fmla="*/ 474608 w 6028697"/>
                <a:gd name="connsiteY43" fmla="*/ 5474664 h 6817170"/>
                <a:gd name="connsiteX44" fmla="*/ 282652 w 6028697"/>
                <a:gd name="connsiteY44" fmla="*/ 5146508 h 6817170"/>
                <a:gd name="connsiteX45" fmla="*/ 196108 w 6028697"/>
                <a:gd name="connsiteY45" fmla="*/ 4972712 h 6817170"/>
                <a:gd name="connsiteX46" fmla="*/ 122474 w 6028697"/>
                <a:gd name="connsiteY46" fmla="*/ 4791821 h 6817170"/>
                <a:gd name="connsiteX47" fmla="*/ 65724 w 6028697"/>
                <a:gd name="connsiteY47" fmla="*/ 4603129 h 6817170"/>
                <a:gd name="connsiteX48" fmla="*/ 44727 w 6028697"/>
                <a:gd name="connsiteY48" fmla="*/ 4506937 h 6817170"/>
                <a:gd name="connsiteX49" fmla="*/ 35505 w 6028697"/>
                <a:gd name="connsiteY49" fmla="*/ 4458699 h 6817170"/>
                <a:gd name="connsiteX50" fmla="*/ 27845 w 6028697"/>
                <a:gd name="connsiteY50" fmla="*/ 4410320 h 6817170"/>
                <a:gd name="connsiteX51" fmla="*/ 37 w 6028697"/>
                <a:gd name="connsiteY51" fmla="*/ 4022292 h 6817170"/>
                <a:gd name="connsiteX52" fmla="*/ 78777 w 6028697"/>
                <a:gd name="connsiteY52" fmla="*/ 3267236 h 6817170"/>
                <a:gd name="connsiteX53" fmla="*/ 315424 w 6028697"/>
                <a:gd name="connsiteY53" fmla="*/ 2543673 h 6817170"/>
                <a:gd name="connsiteX54" fmla="*/ 1202710 w 6028697"/>
                <a:gd name="connsiteY54" fmla="*/ 1314895 h 6817170"/>
                <a:gd name="connsiteX55" fmla="*/ 1791065 w 6028697"/>
                <a:gd name="connsiteY55" fmla="*/ 833514 h 6817170"/>
                <a:gd name="connsiteX56" fmla="*/ 3908404 w 6028697"/>
                <a:gd name="connsiteY56" fmla="*/ 29794 h 6817170"/>
                <a:gd name="connsiteX57" fmla="*/ 4481066 w 6028697"/>
                <a:gd name="connsiteY57" fmla="*/ 478 h 6817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6028697" h="6817170">
                  <a:moveTo>
                    <a:pt x="6028697" y="6155323"/>
                  </a:moveTo>
                  <a:lnTo>
                    <a:pt x="6028697" y="6817170"/>
                  </a:lnTo>
                  <a:lnTo>
                    <a:pt x="5157862" y="6817170"/>
                  </a:lnTo>
                  <a:lnTo>
                    <a:pt x="5347156" y="6687553"/>
                  </a:lnTo>
                  <a:cubicBezTo>
                    <a:pt x="5394117" y="6653219"/>
                    <a:pt x="5440793" y="6617608"/>
                    <a:pt x="5487470" y="6581714"/>
                  </a:cubicBezTo>
                  <a:cubicBezTo>
                    <a:pt x="5534147" y="6545820"/>
                    <a:pt x="5580966" y="6509358"/>
                    <a:pt x="5627642" y="6472328"/>
                  </a:cubicBezTo>
                  <a:lnTo>
                    <a:pt x="5911392" y="6245328"/>
                  </a:lnTo>
                  <a:close/>
                  <a:moveTo>
                    <a:pt x="4481066" y="478"/>
                  </a:moveTo>
                  <a:cubicBezTo>
                    <a:pt x="4544817" y="1422"/>
                    <a:pt x="4608563" y="3769"/>
                    <a:pt x="4672258" y="7519"/>
                  </a:cubicBezTo>
                  <a:cubicBezTo>
                    <a:pt x="4927973" y="22364"/>
                    <a:pt x="5181687" y="61751"/>
                    <a:pt x="5429869" y="125134"/>
                  </a:cubicBezTo>
                  <a:cubicBezTo>
                    <a:pt x="5617090" y="173104"/>
                    <a:pt x="5799867" y="236595"/>
                    <a:pt x="5976319" y="314893"/>
                  </a:cubicBezTo>
                  <a:lnTo>
                    <a:pt x="6028697" y="339901"/>
                  </a:lnTo>
                  <a:lnTo>
                    <a:pt x="6028697" y="732458"/>
                  </a:lnTo>
                  <a:lnTo>
                    <a:pt x="5990985" y="712211"/>
                  </a:lnTo>
                  <a:cubicBezTo>
                    <a:pt x="5783917" y="609342"/>
                    <a:pt x="5566013" y="529876"/>
                    <a:pt x="5341339" y="475281"/>
                  </a:cubicBezTo>
                  <a:cubicBezTo>
                    <a:pt x="5115233" y="420503"/>
                    <a:pt x="4884375" y="387624"/>
                    <a:pt x="4651969" y="377104"/>
                  </a:cubicBezTo>
                  <a:cubicBezTo>
                    <a:pt x="4418713" y="365171"/>
                    <a:pt x="4184861" y="373670"/>
                    <a:pt x="3953093" y="402498"/>
                  </a:cubicBezTo>
                  <a:cubicBezTo>
                    <a:pt x="3721001" y="431832"/>
                    <a:pt x="3491675" y="480040"/>
                    <a:pt x="3267413" y="546643"/>
                  </a:cubicBezTo>
                  <a:cubicBezTo>
                    <a:pt x="2591323" y="750761"/>
                    <a:pt x="1967642" y="1099289"/>
                    <a:pt x="1439498" y="1568141"/>
                  </a:cubicBezTo>
                  <a:cubicBezTo>
                    <a:pt x="1265589" y="1725523"/>
                    <a:pt x="1105393" y="1897434"/>
                    <a:pt x="960671" y="2082013"/>
                  </a:cubicBezTo>
                  <a:cubicBezTo>
                    <a:pt x="815775" y="2266294"/>
                    <a:pt x="688923" y="2464081"/>
                    <a:pt x="581866" y="2672638"/>
                  </a:cubicBezTo>
                  <a:cubicBezTo>
                    <a:pt x="473765" y="2880669"/>
                    <a:pt x="387610" y="3099397"/>
                    <a:pt x="324789" y="3325262"/>
                  </a:cubicBezTo>
                  <a:cubicBezTo>
                    <a:pt x="262714" y="3552403"/>
                    <a:pt x="231223" y="3786822"/>
                    <a:pt x="231151" y="4022292"/>
                  </a:cubicBezTo>
                  <a:cubicBezTo>
                    <a:pt x="231413" y="4136912"/>
                    <a:pt x="244645" y="4251136"/>
                    <a:pt x="270592" y="4362792"/>
                  </a:cubicBezTo>
                  <a:cubicBezTo>
                    <a:pt x="297885" y="4472943"/>
                    <a:pt x="336983" y="4579833"/>
                    <a:pt x="387213" y="4681585"/>
                  </a:cubicBezTo>
                  <a:cubicBezTo>
                    <a:pt x="412042" y="4732517"/>
                    <a:pt x="439423" y="4782457"/>
                    <a:pt x="468507" y="4831546"/>
                  </a:cubicBezTo>
                  <a:cubicBezTo>
                    <a:pt x="497591" y="4880636"/>
                    <a:pt x="529230" y="4929015"/>
                    <a:pt x="561862" y="4976826"/>
                  </a:cubicBezTo>
                  <a:cubicBezTo>
                    <a:pt x="627975" y="5072166"/>
                    <a:pt x="701466" y="5164668"/>
                    <a:pt x="777511" y="5257597"/>
                  </a:cubicBezTo>
                  <a:cubicBezTo>
                    <a:pt x="853556" y="5350524"/>
                    <a:pt x="933574" y="5443594"/>
                    <a:pt x="1010895" y="5540494"/>
                  </a:cubicBezTo>
                  <a:cubicBezTo>
                    <a:pt x="1049957" y="5588732"/>
                    <a:pt x="1088642" y="5637963"/>
                    <a:pt x="1126948" y="5688186"/>
                  </a:cubicBezTo>
                  <a:lnTo>
                    <a:pt x="1182706" y="5760543"/>
                  </a:lnTo>
                  <a:cubicBezTo>
                    <a:pt x="1201007" y="5783669"/>
                    <a:pt x="1218458" y="5807503"/>
                    <a:pt x="1237327" y="5830060"/>
                  </a:cubicBezTo>
                  <a:cubicBezTo>
                    <a:pt x="1383714" y="6009916"/>
                    <a:pt x="1540413" y="6181116"/>
                    <a:pt x="1706649" y="6342797"/>
                  </a:cubicBezTo>
                  <a:cubicBezTo>
                    <a:pt x="1788084" y="6422531"/>
                    <a:pt x="1871265" y="6499427"/>
                    <a:pt x="1956207" y="6573484"/>
                  </a:cubicBezTo>
                  <a:cubicBezTo>
                    <a:pt x="2041332" y="6647402"/>
                    <a:pt x="2127733" y="6718907"/>
                    <a:pt x="2217681" y="6786297"/>
                  </a:cubicBezTo>
                  <a:lnTo>
                    <a:pt x="2260820" y="6817170"/>
                  </a:lnTo>
                  <a:lnTo>
                    <a:pt x="1429497" y="6817170"/>
                  </a:lnTo>
                  <a:lnTo>
                    <a:pt x="1327275" y="6713800"/>
                  </a:lnTo>
                  <a:cubicBezTo>
                    <a:pt x="1239186" y="6618984"/>
                    <a:pt x="1156797" y="6519019"/>
                    <a:pt x="1080556" y="6414443"/>
                  </a:cubicBezTo>
                  <a:cubicBezTo>
                    <a:pt x="1004653" y="6310734"/>
                    <a:pt x="932439" y="6205177"/>
                    <a:pt x="865189" y="6097496"/>
                  </a:cubicBezTo>
                  <a:cubicBezTo>
                    <a:pt x="847881" y="6070823"/>
                    <a:pt x="831565" y="6043725"/>
                    <a:pt x="814823" y="6016911"/>
                  </a:cubicBezTo>
                  <a:lnTo>
                    <a:pt x="766729" y="5938453"/>
                  </a:lnTo>
                  <a:cubicBezTo>
                    <a:pt x="735941" y="5887947"/>
                    <a:pt x="703878" y="5837581"/>
                    <a:pt x="671672" y="5786648"/>
                  </a:cubicBezTo>
                  <a:lnTo>
                    <a:pt x="474608" y="5474664"/>
                  </a:lnTo>
                  <a:cubicBezTo>
                    <a:pt x="408778" y="5368968"/>
                    <a:pt x="343516" y="5260008"/>
                    <a:pt x="282652" y="5146508"/>
                  </a:cubicBezTo>
                  <a:cubicBezTo>
                    <a:pt x="252290" y="5089759"/>
                    <a:pt x="223065" y="5032015"/>
                    <a:pt x="196108" y="4972712"/>
                  </a:cubicBezTo>
                  <a:cubicBezTo>
                    <a:pt x="169152" y="4913408"/>
                    <a:pt x="144607" y="4853111"/>
                    <a:pt x="122474" y="4791821"/>
                  </a:cubicBezTo>
                  <a:cubicBezTo>
                    <a:pt x="100342" y="4730532"/>
                    <a:pt x="81757" y="4666830"/>
                    <a:pt x="65724" y="4603129"/>
                  </a:cubicBezTo>
                  <a:cubicBezTo>
                    <a:pt x="58205" y="4571064"/>
                    <a:pt x="50828" y="4539143"/>
                    <a:pt x="44727" y="4506937"/>
                  </a:cubicBezTo>
                  <a:lnTo>
                    <a:pt x="35505" y="4458699"/>
                  </a:lnTo>
                  <a:lnTo>
                    <a:pt x="27845" y="4410320"/>
                  </a:lnTo>
                  <a:cubicBezTo>
                    <a:pt x="8635" y="4281881"/>
                    <a:pt x="-661" y="4152150"/>
                    <a:pt x="37" y="4022292"/>
                  </a:cubicBezTo>
                  <a:cubicBezTo>
                    <a:pt x="712" y="3768592"/>
                    <a:pt x="27094" y="3515615"/>
                    <a:pt x="78777" y="3267236"/>
                  </a:cubicBezTo>
                  <a:cubicBezTo>
                    <a:pt x="130048" y="3017876"/>
                    <a:pt x="209439" y="2775142"/>
                    <a:pt x="315424" y="2543673"/>
                  </a:cubicBezTo>
                  <a:cubicBezTo>
                    <a:pt x="528236" y="2081161"/>
                    <a:pt x="838234" y="1667312"/>
                    <a:pt x="1202710" y="1314895"/>
                  </a:cubicBezTo>
                  <a:cubicBezTo>
                    <a:pt x="1385514" y="1138814"/>
                    <a:pt x="1582282" y="977831"/>
                    <a:pt x="1791065" y="833514"/>
                  </a:cubicBezTo>
                  <a:cubicBezTo>
                    <a:pt x="2420037" y="395614"/>
                    <a:pt x="3147288" y="119557"/>
                    <a:pt x="3908404" y="29794"/>
                  </a:cubicBezTo>
                  <a:cubicBezTo>
                    <a:pt x="4098509" y="7429"/>
                    <a:pt x="4289811" y="-2355"/>
                    <a:pt x="4481066" y="478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Freeform: Shape 38">
              <a:extLst>
                <a:ext uri="{FF2B5EF4-FFF2-40B4-BE49-F238E27FC236}">
                  <a16:creationId xmlns:a16="http://schemas.microsoft.com/office/drawing/2014/main" id="{C72F6EE6-EDE9-45A5-8F6D-02B9B7CB2C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305" y="1"/>
              <a:ext cx="6165116" cy="6858001"/>
            </a:xfrm>
            <a:custGeom>
              <a:avLst/>
              <a:gdLst>
                <a:gd name="connsiteX0" fmla="*/ 6264586 w 6264586"/>
                <a:gd name="connsiteY0" fmla="*/ 6646464 h 6858001"/>
                <a:gd name="connsiteX1" fmla="*/ 6264586 w 6264586"/>
                <a:gd name="connsiteY1" fmla="*/ 6858001 h 6858001"/>
                <a:gd name="connsiteX2" fmla="*/ 5997170 w 6264586"/>
                <a:gd name="connsiteY2" fmla="*/ 6858001 h 6858001"/>
                <a:gd name="connsiteX3" fmla="*/ 6121512 w 6264586"/>
                <a:gd name="connsiteY3" fmla="*/ 6761029 h 6858001"/>
                <a:gd name="connsiteX4" fmla="*/ 2693206 w 6264586"/>
                <a:gd name="connsiteY4" fmla="*/ 0 h 6858001"/>
                <a:gd name="connsiteX5" fmla="*/ 5872285 w 6264586"/>
                <a:gd name="connsiteY5" fmla="*/ 0 h 6858001"/>
                <a:gd name="connsiteX6" fmla="*/ 6024875 w 6264586"/>
                <a:gd name="connsiteY6" fmla="*/ 68385 h 6858001"/>
                <a:gd name="connsiteX7" fmla="*/ 6206432 w 6264586"/>
                <a:gd name="connsiteY7" fmla="*/ 162336 h 6858001"/>
                <a:gd name="connsiteX8" fmla="*/ 6264586 w 6264586"/>
                <a:gd name="connsiteY8" fmla="*/ 196704 h 6858001"/>
                <a:gd name="connsiteX9" fmla="*/ 6264586 w 6264586"/>
                <a:gd name="connsiteY9" fmla="*/ 537242 h 6858001"/>
                <a:gd name="connsiteX10" fmla="*/ 6230189 w 6264586"/>
                <a:gd name="connsiteY10" fmla="*/ 517260 h 6858001"/>
                <a:gd name="connsiteX11" fmla="*/ 5540536 w 6264586"/>
                <a:gd name="connsiteY11" fmla="*/ 249543 h 6858001"/>
                <a:gd name="connsiteX12" fmla="*/ 5178896 w 6264586"/>
                <a:gd name="connsiteY12" fmla="*/ 178606 h 6858001"/>
                <a:gd name="connsiteX13" fmla="*/ 4814279 w 6264586"/>
                <a:gd name="connsiteY13" fmla="*/ 146683 h 6858001"/>
                <a:gd name="connsiteX14" fmla="*/ 4655095 w 6264586"/>
                <a:gd name="connsiteY14" fmla="*/ 143421 h 6858001"/>
                <a:gd name="connsiteX15" fmla="*/ 4081069 w 6264586"/>
                <a:gd name="connsiteY15" fmla="*/ 185983 h 6858001"/>
                <a:gd name="connsiteX16" fmla="*/ 3720566 w 6264586"/>
                <a:gd name="connsiteY16" fmla="*/ 256921 h 6858001"/>
                <a:gd name="connsiteX17" fmla="*/ 3365879 w 6264586"/>
                <a:gd name="connsiteY17" fmla="*/ 357651 h 6858001"/>
                <a:gd name="connsiteX18" fmla="*/ 3020555 w 6264586"/>
                <a:gd name="connsiteY18" fmla="*/ 486190 h 6858001"/>
                <a:gd name="connsiteX19" fmla="*/ 2685163 w 6264586"/>
                <a:gd name="connsiteY19" fmla="*/ 641542 h 6858001"/>
                <a:gd name="connsiteX20" fmla="*/ 2047720 w 6264586"/>
                <a:gd name="connsiteY20" fmla="*/ 1025030 h 6858001"/>
                <a:gd name="connsiteX21" fmla="*/ 1897333 w 6264586"/>
                <a:gd name="connsiteY21" fmla="*/ 1134983 h 6858001"/>
                <a:gd name="connsiteX22" fmla="*/ 1835758 w 6264586"/>
                <a:gd name="connsiteY22" fmla="*/ 1182227 h 6858001"/>
                <a:gd name="connsiteX23" fmla="*/ 1823273 w 6264586"/>
                <a:gd name="connsiteY23" fmla="*/ 1192016 h 6858001"/>
                <a:gd name="connsiteX24" fmla="*/ 1750918 w 6264586"/>
                <a:gd name="connsiteY24" fmla="*/ 1249760 h 6858001"/>
                <a:gd name="connsiteX25" fmla="*/ 1469297 w 6264586"/>
                <a:gd name="connsiteY25" fmla="*/ 1496906 h 6858001"/>
                <a:gd name="connsiteX26" fmla="*/ 967769 w 6264586"/>
                <a:gd name="connsiteY26" fmla="*/ 2056602 h 6858001"/>
                <a:gd name="connsiteX27" fmla="*/ 754105 w 6264586"/>
                <a:gd name="connsiteY27" fmla="*/ 2368727 h 6858001"/>
                <a:gd name="connsiteX28" fmla="*/ 572364 w 6264586"/>
                <a:gd name="connsiteY28" fmla="*/ 2701140 h 6858001"/>
                <a:gd name="connsiteX29" fmla="*/ 532497 w 6264586"/>
                <a:gd name="connsiteY29" fmla="*/ 2786265 h 6858001"/>
                <a:gd name="connsiteX30" fmla="*/ 512918 w 6264586"/>
                <a:gd name="connsiteY30" fmla="*/ 2828827 h 6858001"/>
                <a:gd name="connsiteX31" fmla="*/ 494475 w 6264586"/>
                <a:gd name="connsiteY31" fmla="*/ 2872240 h 6858001"/>
                <a:gd name="connsiteX32" fmla="*/ 491637 w 6264586"/>
                <a:gd name="connsiteY32" fmla="*/ 2878908 h 6858001"/>
                <a:gd name="connsiteX33" fmla="*/ 459290 w 6264586"/>
                <a:gd name="connsiteY33" fmla="*/ 2959635 h 6858001"/>
                <a:gd name="connsiteX34" fmla="*/ 446805 w 6264586"/>
                <a:gd name="connsiteY34" fmla="*/ 2992408 h 6858001"/>
                <a:gd name="connsiteX35" fmla="*/ 426090 w 6264586"/>
                <a:gd name="connsiteY35" fmla="*/ 3049158 h 6858001"/>
                <a:gd name="connsiteX36" fmla="*/ 426090 w 6264586"/>
                <a:gd name="connsiteY36" fmla="*/ 3049867 h 6858001"/>
                <a:gd name="connsiteX37" fmla="*/ 318124 w 6264586"/>
                <a:gd name="connsiteY37" fmla="*/ 3414202 h 6858001"/>
                <a:gd name="connsiteX38" fmla="*/ 230729 w 6264586"/>
                <a:gd name="connsiteY38" fmla="*/ 4169260 h 6858001"/>
                <a:gd name="connsiteX39" fmla="*/ 268893 w 6264586"/>
                <a:gd name="connsiteY39" fmla="*/ 4544236 h 6858001"/>
                <a:gd name="connsiteX40" fmla="*/ 379840 w 6264586"/>
                <a:gd name="connsiteY40" fmla="*/ 4900056 h 6858001"/>
                <a:gd name="connsiteX41" fmla="*/ 406512 w 6264586"/>
                <a:gd name="connsiteY41" fmla="*/ 4960211 h 6858001"/>
                <a:gd name="connsiteX42" fmla="*/ 417862 w 6264586"/>
                <a:gd name="connsiteY42" fmla="*/ 4984613 h 6858001"/>
                <a:gd name="connsiteX43" fmla="*/ 428077 w 6264586"/>
                <a:gd name="connsiteY43" fmla="*/ 5005043 h 6858001"/>
                <a:gd name="connsiteX44" fmla="*/ 460140 w 6264586"/>
                <a:gd name="connsiteY44" fmla="*/ 5067327 h 6858001"/>
                <a:gd name="connsiteX45" fmla="*/ 555197 w 6264586"/>
                <a:gd name="connsiteY45" fmla="*/ 5229773 h 6858001"/>
                <a:gd name="connsiteX46" fmla="*/ 660611 w 6264586"/>
                <a:gd name="connsiteY46" fmla="*/ 5387396 h 6858001"/>
                <a:gd name="connsiteX47" fmla="*/ 774110 w 6264586"/>
                <a:gd name="connsiteY47" fmla="*/ 5542182 h 6858001"/>
                <a:gd name="connsiteX48" fmla="*/ 917829 w 6264586"/>
                <a:gd name="connsiteY48" fmla="*/ 5727896 h 6858001"/>
                <a:gd name="connsiteX49" fmla="*/ 1012885 w 6264586"/>
                <a:gd name="connsiteY49" fmla="*/ 5849767 h 6858001"/>
                <a:gd name="connsiteX50" fmla="*/ 1133053 w 6264586"/>
                <a:gd name="connsiteY50" fmla="*/ 6006822 h 6858001"/>
                <a:gd name="connsiteX51" fmla="*/ 1194343 w 6264586"/>
                <a:gd name="connsiteY51" fmla="*/ 6090245 h 6858001"/>
                <a:gd name="connsiteX52" fmla="*/ 1249390 w 6264586"/>
                <a:gd name="connsiteY52" fmla="*/ 6165155 h 6858001"/>
                <a:gd name="connsiteX53" fmla="*/ 1345724 w 6264586"/>
                <a:gd name="connsiteY53" fmla="*/ 6292132 h 6858001"/>
                <a:gd name="connsiteX54" fmla="*/ 1364310 w 6264586"/>
                <a:gd name="connsiteY54" fmla="*/ 6316251 h 6858001"/>
                <a:gd name="connsiteX55" fmla="*/ 1373673 w 6264586"/>
                <a:gd name="connsiteY55" fmla="*/ 6327885 h 6858001"/>
                <a:gd name="connsiteX56" fmla="*/ 1484619 w 6264586"/>
                <a:gd name="connsiteY56" fmla="*/ 6462240 h 6858001"/>
                <a:gd name="connsiteX57" fmla="*/ 1739000 w 6264586"/>
                <a:gd name="connsiteY57" fmla="*/ 6737335 h 6858001"/>
                <a:gd name="connsiteX58" fmla="*/ 1866801 w 6264586"/>
                <a:gd name="connsiteY58" fmla="*/ 6858001 h 6858001"/>
                <a:gd name="connsiteX59" fmla="*/ 1144149 w 6264586"/>
                <a:gd name="connsiteY59" fmla="*/ 6858001 h 6858001"/>
                <a:gd name="connsiteX60" fmla="*/ 1058349 w 6264586"/>
                <a:gd name="connsiteY60" fmla="*/ 6766452 h 6858001"/>
                <a:gd name="connsiteX61" fmla="*/ 580309 w 6264586"/>
                <a:gd name="connsiteY61" fmla="*/ 6105000 h 6858001"/>
                <a:gd name="connsiteX62" fmla="*/ 1 w 6264586"/>
                <a:gd name="connsiteY62" fmla="*/ 3960094 h 6858001"/>
                <a:gd name="connsiteX63" fmla="*/ 2599292 w 6264586"/>
                <a:gd name="connsiteY63" fmla="*/ 37050 h 6858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6264586" h="6858001">
                  <a:moveTo>
                    <a:pt x="6264586" y="6646464"/>
                  </a:moveTo>
                  <a:lnTo>
                    <a:pt x="6264586" y="6858001"/>
                  </a:lnTo>
                  <a:lnTo>
                    <a:pt x="5997170" y="6858001"/>
                  </a:lnTo>
                  <a:lnTo>
                    <a:pt x="6121512" y="6761029"/>
                  </a:lnTo>
                  <a:close/>
                  <a:moveTo>
                    <a:pt x="2693206" y="0"/>
                  </a:moveTo>
                  <a:lnTo>
                    <a:pt x="5872285" y="0"/>
                  </a:lnTo>
                  <a:lnTo>
                    <a:pt x="6024875" y="68385"/>
                  </a:lnTo>
                  <a:cubicBezTo>
                    <a:pt x="6086250" y="97989"/>
                    <a:pt x="6146793" y="129318"/>
                    <a:pt x="6206432" y="162336"/>
                  </a:cubicBezTo>
                  <a:lnTo>
                    <a:pt x="6264586" y="196704"/>
                  </a:lnTo>
                  <a:lnTo>
                    <a:pt x="6264586" y="537242"/>
                  </a:lnTo>
                  <a:lnTo>
                    <a:pt x="6230189" y="517260"/>
                  </a:lnTo>
                  <a:cubicBezTo>
                    <a:pt x="6012226" y="399931"/>
                    <a:pt x="5780573" y="310008"/>
                    <a:pt x="5540536" y="249543"/>
                  </a:cubicBezTo>
                  <a:cubicBezTo>
                    <a:pt x="5421375" y="219324"/>
                    <a:pt x="5300641" y="195644"/>
                    <a:pt x="5178896" y="178606"/>
                  </a:cubicBezTo>
                  <a:cubicBezTo>
                    <a:pt x="5057977" y="161840"/>
                    <a:pt x="4936276" y="151186"/>
                    <a:pt x="4814279" y="146683"/>
                  </a:cubicBezTo>
                  <a:cubicBezTo>
                    <a:pt x="4761501" y="144556"/>
                    <a:pt x="4708015" y="143421"/>
                    <a:pt x="4655095" y="143421"/>
                  </a:cubicBezTo>
                  <a:cubicBezTo>
                    <a:pt x="4462968" y="143573"/>
                    <a:pt x="4271111" y="157799"/>
                    <a:pt x="4081069" y="185983"/>
                  </a:cubicBezTo>
                  <a:cubicBezTo>
                    <a:pt x="3956361" y="205703"/>
                    <a:pt x="3835058" y="229396"/>
                    <a:pt x="3720566" y="256921"/>
                  </a:cubicBezTo>
                  <a:cubicBezTo>
                    <a:pt x="3596708" y="286714"/>
                    <a:pt x="3477677" y="320905"/>
                    <a:pt x="3365879" y="357651"/>
                  </a:cubicBezTo>
                  <a:cubicBezTo>
                    <a:pt x="3249257" y="395958"/>
                    <a:pt x="3133487" y="438945"/>
                    <a:pt x="3020555" y="486190"/>
                  </a:cubicBezTo>
                  <a:cubicBezTo>
                    <a:pt x="2907623" y="533434"/>
                    <a:pt x="2794832" y="585786"/>
                    <a:pt x="2685163" y="641542"/>
                  </a:cubicBezTo>
                  <a:cubicBezTo>
                    <a:pt x="2463995" y="754348"/>
                    <a:pt x="2250998" y="882488"/>
                    <a:pt x="2047720" y="1025030"/>
                  </a:cubicBezTo>
                  <a:cubicBezTo>
                    <a:pt x="2006151" y="1054399"/>
                    <a:pt x="1951528" y="1093415"/>
                    <a:pt x="1897333" y="1134983"/>
                  </a:cubicBezTo>
                  <a:cubicBezTo>
                    <a:pt x="1876761" y="1150164"/>
                    <a:pt x="1855905" y="1166479"/>
                    <a:pt x="1835758" y="1182227"/>
                  </a:cubicBezTo>
                  <a:lnTo>
                    <a:pt x="1823273" y="1192016"/>
                  </a:lnTo>
                  <a:cubicBezTo>
                    <a:pt x="1797027" y="1211879"/>
                    <a:pt x="1772057" y="1232309"/>
                    <a:pt x="1750918" y="1249760"/>
                  </a:cubicBezTo>
                  <a:cubicBezTo>
                    <a:pt x="1645931" y="1335737"/>
                    <a:pt x="1554422" y="1416605"/>
                    <a:pt x="1469297" y="1496906"/>
                  </a:cubicBezTo>
                  <a:cubicBezTo>
                    <a:pt x="1286595" y="1668957"/>
                    <a:pt x="1118818" y="1856190"/>
                    <a:pt x="967769" y="2056602"/>
                  </a:cubicBezTo>
                  <a:cubicBezTo>
                    <a:pt x="890731" y="2159603"/>
                    <a:pt x="818800" y="2264590"/>
                    <a:pt x="754105" y="2368727"/>
                  </a:cubicBezTo>
                  <a:cubicBezTo>
                    <a:pt x="681749" y="2488328"/>
                    <a:pt x="622304" y="2596720"/>
                    <a:pt x="572364" y="2701140"/>
                  </a:cubicBezTo>
                  <a:cubicBezTo>
                    <a:pt x="557609" y="2730507"/>
                    <a:pt x="543989" y="2760443"/>
                    <a:pt x="532497" y="2786265"/>
                  </a:cubicBezTo>
                  <a:lnTo>
                    <a:pt x="512918" y="2828827"/>
                  </a:lnTo>
                  <a:lnTo>
                    <a:pt x="494475" y="2872240"/>
                  </a:lnTo>
                  <a:lnTo>
                    <a:pt x="491637" y="2878908"/>
                  </a:lnTo>
                  <a:cubicBezTo>
                    <a:pt x="480146" y="2906575"/>
                    <a:pt x="469220" y="2932821"/>
                    <a:pt x="459290" y="2959635"/>
                  </a:cubicBezTo>
                  <a:cubicBezTo>
                    <a:pt x="455176" y="2970559"/>
                    <a:pt x="451060" y="2981484"/>
                    <a:pt x="446805" y="2992408"/>
                  </a:cubicBezTo>
                  <a:cubicBezTo>
                    <a:pt x="439427" y="3012412"/>
                    <a:pt x="432333" y="3030572"/>
                    <a:pt x="426090" y="3049158"/>
                  </a:cubicBezTo>
                  <a:lnTo>
                    <a:pt x="426090" y="3049867"/>
                  </a:lnTo>
                  <a:cubicBezTo>
                    <a:pt x="383010" y="3169099"/>
                    <a:pt x="346959" y="3290756"/>
                    <a:pt x="318124" y="3414202"/>
                  </a:cubicBezTo>
                  <a:cubicBezTo>
                    <a:pt x="260107" y="3661703"/>
                    <a:pt x="230780" y="3915049"/>
                    <a:pt x="230729" y="4169260"/>
                  </a:cubicBezTo>
                  <a:cubicBezTo>
                    <a:pt x="231621" y="4295173"/>
                    <a:pt x="244398" y="4420719"/>
                    <a:pt x="268893" y="4544236"/>
                  </a:cubicBezTo>
                  <a:cubicBezTo>
                    <a:pt x="293708" y="4666304"/>
                    <a:pt x="330882" y="4785521"/>
                    <a:pt x="379840" y="4900056"/>
                  </a:cubicBezTo>
                  <a:cubicBezTo>
                    <a:pt x="387926" y="4919919"/>
                    <a:pt x="397006" y="4939498"/>
                    <a:pt x="406512" y="4960211"/>
                  </a:cubicBezTo>
                  <a:cubicBezTo>
                    <a:pt x="410343" y="4968299"/>
                    <a:pt x="414173" y="4976385"/>
                    <a:pt x="417862" y="4984613"/>
                  </a:cubicBezTo>
                  <a:lnTo>
                    <a:pt x="428077" y="5005043"/>
                  </a:lnTo>
                  <a:cubicBezTo>
                    <a:pt x="438860" y="5026751"/>
                    <a:pt x="449075" y="5047181"/>
                    <a:pt x="460140" y="5067327"/>
                  </a:cubicBezTo>
                  <a:cubicBezTo>
                    <a:pt x="485536" y="5116273"/>
                    <a:pt x="514763" y="5165789"/>
                    <a:pt x="555197" y="5229773"/>
                  </a:cubicBezTo>
                  <a:cubicBezTo>
                    <a:pt x="586836" y="5280282"/>
                    <a:pt x="620318" y="5329511"/>
                    <a:pt x="660611" y="5387396"/>
                  </a:cubicBezTo>
                  <a:cubicBezTo>
                    <a:pt x="698065" y="5440741"/>
                    <a:pt x="737223" y="5493094"/>
                    <a:pt x="774110" y="5542182"/>
                  </a:cubicBezTo>
                  <a:cubicBezTo>
                    <a:pt x="821070" y="5604324"/>
                    <a:pt x="870301" y="5667173"/>
                    <a:pt x="917829" y="5727896"/>
                  </a:cubicBezTo>
                  <a:cubicBezTo>
                    <a:pt x="949042" y="5767762"/>
                    <a:pt x="979828" y="5807063"/>
                    <a:pt x="1012885" y="5849767"/>
                  </a:cubicBezTo>
                  <a:cubicBezTo>
                    <a:pt x="1045942" y="5892471"/>
                    <a:pt x="1089497" y="5948796"/>
                    <a:pt x="1133053" y="6006822"/>
                  </a:cubicBezTo>
                  <a:cubicBezTo>
                    <a:pt x="1153624" y="6034345"/>
                    <a:pt x="1175332" y="6063998"/>
                    <a:pt x="1194343" y="6090245"/>
                  </a:cubicBezTo>
                  <a:cubicBezTo>
                    <a:pt x="1213355" y="6116491"/>
                    <a:pt x="1231372" y="6141178"/>
                    <a:pt x="1249390" y="6165155"/>
                  </a:cubicBezTo>
                  <a:cubicBezTo>
                    <a:pt x="1280461" y="6208000"/>
                    <a:pt x="1313659" y="6250847"/>
                    <a:pt x="1345724" y="6292132"/>
                  </a:cubicBezTo>
                  <a:lnTo>
                    <a:pt x="1364310" y="6316251"/>
                  </a:lnTo>
                  <a:lnTo>
                    <a:pt x="1373673" y="6327885"/>
                  </a:lnTo>
                  <a:cubicBezTo>
                    <a:pt x="1409566" y="6372433"/>
                    <a:pt x="1446738" y="6418542"/>
                    <a:pt x="1484619" y="6462240"/>
                  </a:cubicBezTo>
                  <a:cubicBezTo>
                    <a:pt x="1567899" y="6559850"/>
                    <a:pt x="1653876" y="6652211"/>
                    <a:pt x="1739000" y="6737335"/>
                  </a:cubicBezTo>
                  <a:lnTo>
                    <a:pt x="1866801" y="6858001"/>
                  </a:lnTo>
                  <a:lnTo>
                    <a:pt x="1144149" y="6858001"/>
                  </a:lnTo>
                  <a:lnTo>
                    <a:pt x="1058349" y="6766452"/>
                  </a:lnTo>
                  <a:cubicBezTo>
                    <a:pt x="878978" y="6562465"/>
                    <a:pt x="718756" y="6341104"/>
                    <a:pt x="580309" y="6105000"/>
                  </a:cubicBezTo>
                  <a:cubicBezTo>
                    <a:pt x="200401" y="5454007"/>
                    <a:pt x="146" y="4713831"/>
                    <a:pt x="1" y="3960094"/>
                  </a:cubicBezTo>
                  <a:cubicBezTo>
                    <a:pt x="-335" y="2196754"/>
                    <a:pt x="1071479" y="683605"/>
                    <a:pt x="2599292" y="3705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Freeform: Shape 39">
              <a:extLst>
                <a:ext uri="{FF2B5EF4-FFF2-40B4-BE49-F238E27FC236}">
                  <a16:creationId xmlns:a16="http://schemas.microsoft.com/office/drawing/2014/main" id="{C093DC50-3BD7-46B1-A300-CD207E152F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305" y="-5977"/>
              <a:ext cx="6238675" cy="6858001"/>
            </a:xfrm>
            <a:custGeom>
              <a:avLst/>
              <a:gdLst>
                <a:gd name="connsiteX0" fmla="*/ 6264586 w 6264586"/>
                <a:gd name="connsiteY0" fmla="*/ 6646464 h 6858001"/>
                <a:gd name="connsiteX1" fmla="*/ 6264586 w 6264586"/>
                <a:gd name="connsiteY1" fmla="*/ 6858001 h 6858001"/>
                <a:gd name="connsiteX2" fmla="*/ 5997170 w 6264586"/>
                <a:gd name="connsiteY2" fmla="*/ 6858001 h 6858001"/>
                <a:gd name="connsiteX3" fmla="*/ 6121512 w 6264586"/>
                <a:gd name="connsiteY3" fmla="*/ 6761029 h 6858001"/>
                <a:gd name="connsiteX4" fmla="*/ 2693206 w 6264586"/>
                <a:gd name="connsiteY4" fmla="*/ 0 h 6858001"/>
                <a:gd name="connsiteX5" fmla="*/ 5872285 w 6264586"/>
                <a:gd name="connsiteY5" fmla="*/ 0 h 6858001"/>
                <a:gd name="connsiteX6" fmla="*/ 6024875 w 6264586"/>
                <a:gd name="connsiteY6" fmla="*/ 68385 h 6858001"/>
                <a:gd name="connsiteX7" fmla="*/ 6206432 w 6264586"/>
                <a:gd name="connsiteY7" fmla="*/ 162336 h 6858001"/>
                <a:gd name="connsiteX8" fmla="*/ 6264586 w 6264586"/>
                <a:gd name="connsiteY8" fmla="*/ 196704 h 6858001"/>
                <a:gd name="connsiteX9" fmla="*/ 6264586 w 6264586"/>
                <a:gd name="connsiteY9" fmla="*/ 537242 h 6858001"/>
                <a:gd name="connsiteX10" fmla="*/ 6230189 w 6264586"/>
                <a:gd name="connsiteY10" fmla="*/ 517260 h 6858001"/>
                <a:gd name="connsiteX11" fmla="*/ 5540536 w 6264586"/>
                <a:gd name="connsiteY11" fmla="*/ 249543 h 6858001"/>
                <a:gd name="connsiteX12" fmla="*/ 5178896 w 6264586"/>
                <a:gd name="connsiteY12" fmla="*/ 178606 h 6858001"/>
                <a:gd name="connsiteX13" fmla="*/ 4814279 w 6264586"/>
                <a:gd name="connsiteY13" fmla="*/ 146683 h 6858001"/>
                <a:gd name="connsiteX14" fmla="*/ 4655095 w 6264586"/>
                <a:gd name="connsiteY14" fmla="*/ 143421 h 6858001"/>
                <a:gd name="connsiteX15" fmla="*/ 4081069 w 6264586"/>
                <a:gd name="connsiteY15" fmla="*/ 185983 h 6858001"/>
                <a:gd name="connsiteX16" fmla="*/ 3720566 w 6264586"/>
                <a:gd name="connsiteY16" fmla="*/ 256921 h 6858001"/>
                <a:gd name="connsiteX17" fmla="*/ 3365879 w 6264586"/>
                <a:gd name="connsiteY17" fmla="*/ 357651 h 6858001"/>
                <a:gd name="connsiteX18" fmla="*/ 3020555 w 6264586"/>
                <a:gd name="connsiteY18" fmla="*/ 486190 h 6858001"/>
                <a:gd name="connsiteX19" fmla="*/ 2685163 w 6264586"/>
                <a:gd name="connsiteY19" fmla="*/ 641542 h 6858001"/>
                <a:gd name="connsiteX20" fmla="*/ 2047720 w 6264586"/>
                <a:gd name="connsiteY20" fmla="*/ 1025030 h 6858001"/>
                <a:gd name="connsiteX21" fmla="*/ 1897333 w 6264586"/>
                <a:gd name="connsiteY21" fmla="*/ 1134983 h 6858001"/>
                <a:gd name="connsiteX22" fmla="*/ 1835758 w 6264586"/>
                <a:gd name="connsiteY22" fmla="*/ 1182227 h 6858001"/>
                <a:gd name="connsiteX23" fmla="*/ 1823273 w 6264586"/>
                <a:gd name="connsiteY23" fmla="*/ 1192016 h 6858001"/>
                <a:gd name="connsiteX24" fmla="*/ 1750918 w 6264586"/>
                <a:gd name="connsiteY24" fmla="*/ 1249760 h 6858001"/>
                <a:gd name="connsiteX25" fmla="*/ 1469297 w 6264586"/>
                <a:gd name="connsiteY25" fmla="*/ 1496906 h 6858001"/>
                <a:gd name="connsiteX26" fmla="*/ 967769 w 6264586"/>
                <a:gd name="connsiteY26" fmla="*/ 2056602 h 6858001"/>
                <a:gd name="connsiteX27" fmla="*/ 754105 w 6264586"/>
                <a:gd name="connsiteY27" fmla="*/ 2368727 h 6858001"/>
                <a:gd name="connsiteX28" fmla="*/ 572364 w 6264586"/>
                <a:gd name="connsiteY28" fmla="*/ 2701140 h 6858001"/>
                <a:gd name="connsiteX29" fmla="*/ 532497 w 6264586"/>
                <a:gd name="connsiteY29" fmla="*/ 2786265 h 6858001"/>
                <a:gd name="connsiteX30" fmla="*/ 512918 w 6264586"/>
                <a:gd name="connsiteY30" fmla="*/ 2828827 h 6858001"/>
                <a:gd name="connsiteX31" fmla="*/ 494475 w 6264586"/>
                <a:gd name="connsiteY31" fmla="*/ 2872240 h 6858001"/>
                <a:gd name="connsiteX32" fmla="*/ 491637 w 6264586"/>
                <a:gd name="connsiteY32" fmla="*/ 2878908 h 6858001"/>
                <a:gd name="connsiteX33" fmla="*/ 459290 w 6264586"/>
                <a:gd name="connsiteY33" fmla="*/ 2959635 h 6858001"/>
                <a:gd name="connsiteX34" fmla="*/ 446805 w 6264586"/>
                <a:gd name="connsiteY34" fmla="*/ 2992408 h 6858001"/>
                <a:gd name="connsiteX35" fmla="*/ 426090 w 6264586"/>
                <a:gd name="connsiteY35" fmla="*/ 3049158 h 6858001"/>
                <a:gd name="connsiteX36" fmla="*/ 426090 w 6264586"/>
                <a:gd name="connsiteY36" fmla="*/ 3049867 h 6858001"/>
                <a:gd name="connsiteX37" fmla="*/ 318124 w 6264586"/>
                <a:gd name="connsiteY37" fmla="*/ 3414202 h 6858001"/>
                <a:gd name="connsiteX38" fmla="*/ 230729 w 6264586"/>
                <a:gd name="connsiteY38" fmla="*/ 4169260 h 6858001"/>
                <a:gd name="connsiteX39" fmla="*/ 268893 w 6264586"/>
                <a:gd name="connsiteY39" fmla="*/ 4544236 h 6858001"/>
                <a:gd name="connsiteX40" fmla="*/ 379840 w 6264586"/>
                <a:gd name="connsiteY40" fmla="*/ 4900056 h 6858001"/>
                <a:gd name="connsiteX41" fmla="*/ 406512 w 6264586"/>
                <a:gd name="connsiteY41" fmla="*/ 4960211 h 6858001"/>
                <a:gd name="connsiteX42" fmla="*/ 417862 w 6264586"/>
                <a:gd name="connsiteY42" fmla="*/ 4984613 h 6858001"/>
                <a:gd name="connsiteX43" fmla="*/ 428077 w 6264586"/>
                <a:gd name="connsiteY43" fmla="*/ 5005043 h 6858001"/>
                <a:gd name="connsiteX44" fmla="*/ 460140 w 6264586"/>
                <a:gd name="connsiteY44" fmla="*/ 5067327 h 6858001"/>
                <a:gd name="connsiteX45" fmla="*/ 555197 w 6264586"/>
                <a:gd name="connsiteY45" fmla="*/ 5229773 h 6858001"/>
                <a:gd name="connsiteX46" fmla="*/ 660611 w 6264586"/>
                <a:gd name="connsiteY46" fmla="*/ 5387396 h 6858001"/>
                <a:gd name="connsiteX47" fmla="*/ 774110 w 6264586"/>
                <a:gd name="connsiteY47" fmla="*/ 5542182 h 6858001"/>
                <a:gd name="connsiteX48" fmla="*/ 917829 w 6264586"/>
                <a:gd name="connsiteY48" fmla="*/ 5727896 h 6858001"/>
                <a:gd name="connsiteX49" fmla="*/ 1012885 w 6264586"/>
                <a:gd name="connsiteY49" fmla="*/ 5849767 h 6858001"/>
                <a:gd name="connsiteX50" fmla="*/ 1133053 w 6264586"/>
                <a:gd name="connsiteY50" fmla="*/ 6006822 h 6858001"/>
                <a:gd name="connsiteX51" fmla="*/ 1194343 w 6264586"/>
                <a:gd name="connsiteY51" fmla="*/ 6090245 h 6858001"/>
                <a:gd name="connsiteX52" fmla="*/ 1249390 w 6264586"/>
                <a:gd name="connsiteY52" fmla="*/ 6165155 h 6858001"/>
                <a:gd name="connsiteX53" fmla="*/ 1345724 w 6264586"/>
                <a:gd name="connsiteY53" fmla="*/ 6292132 h 6858001"/>
                <a:gd name="connsiteX54" fmla="*/ 1364310 w 6264586"/>
                <a:gd name="connsiteY54" fmla="*/ 6316251 h 6858001"/>
                <a:gd name="connsiteX55" fmla="*/ 1373673 w 6264586"/>
                <a:gd name="connsiteY55" fmla="*/ 6327885 h 6858001"/>
                <a:gd name="connsiteX56" fmla="*/ 1484619 w 6264586"/>
                <a:gd name="connsiteY56" fmla="*/ 6462240 h 6858001"/>
                <a:gd name="connsiteX57" fmla="*/ 1739000 w 6264586"/>
                <a:gd name="connsiteY57" fmla="*/ 6737335 h 6858001"/>
                <a:gd name="connsiteX58" fmla="*/ 1866801 w 6264586"/>
                <a:gd name="connsiteY58" fmla="*/ 6858001 h 6858001"/>
                <a:gd name="connsiteX59" fmla="*/ 1144149 w 6264586"/>
                <a:gd name="connsiteY59" fmla="*/ 6858001 h 6858001"/>
                <a:gd name="connsiteX60" fmla="*/ 1058349 w 6264586"/>
                <a:gd name="connsiteY60" fmla="*/ 6766452 h 6858001"/>
                <a:gd name="connsiteX61" fmla="*/ 580309 w 6264586"/>
                <a:gd name="connsiteY61" fmla="*/ 6105000 h 6858001"/>
                <a:gd name="connsiteX62" fmla="*/ 1 w 6264586"/>
                <a:gd name="connsiteY62" fmla="*/ 3960094 h 6858001"/>
                <a:gd name="connsiteX63" fmla="*/ 2599292 w 6264586"/>
                <a:gd name="connsiteY63" fmla="*/ 37050 h 6858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6264586" h="6858001">
                  <a:moveTo>
                    <a:pt x="6264586" y="6646464"/>
                  </a:moveTo>
                  <a:lnTo>
                    <a:pt x="6264586" y="6858001"/>
                  </a:lnTo>
                  <a:lnTo>
                    <a:pt x="5997170" y="6858001"/>
                  </a:lnTo>
                  <a:lnTo>
                    <a:pt x="6121512" y="6761029"/>
                  </a:lnTo>
                  <a:close/>
                  <a:moveTo>
                    <a:pt x="2693206" y="0"/>
                  </a:moveTo>
                  <a:lnTo>
                    <a:pt x="5872285" y="0"/>
                  </a:lnTo>
                  <a:lnTo>
                    <a:pt x="6024875" y="68385"/>
                  </a:lnTo>
                  <a:cubicBezTo>
                    <a:pt x="6086250" y="97989"/>
                    <a:pt x="6146793" y="129318"/>
                    <a:pt x="6206432" y="162336"/>
                  </a:cubicBezTo>
                  <a:lnTo>
                    <a:pt x="6264586" y="196704"/>
                  </a:lnTo>
                  <a:lnTo>
                    <a:pt x="6264586" y="537242"/>
                  </a:lnTo>
                  <a:lnTo>
                    <a:pt x="6230189" y="517260"/>
                  </a:lnTo>
                  <a:cubicBezTo>
                    <a:pt x="6012226" y="399931"/>
                    <a:pt x="5780573" y="310008"/>
                    <a:pt x="5540536" y="249543"/>
                  </a:cubicBezTo>
                  <a:cubicBezTo>
                    <a:pt x="5421375" y="219324"/>
                    <a:pt x="5300641" y="195644"/>
                    <a:pt x="5178896" y="178606"/>
                  </a:cubicBezTo>
                  <a:cubicBezTo>
                    <a:pt x="5057977" y="161840"/>
                    <a:pt x="4936276" y="151186"/>
                    <a:pt x="4814279" y="146683"/>
                  </a:cubicBezTo>
                  <a:cubicBezTo>
                    <a:pt x="4761501" y="144556"/>
                    <a:pt x="4708015" y="143421"/>
                    <a:pt x="4655095" y="143421"/>
                  </a:cubicBezTo>
                  <a:cubicBezTo>
                    <a:pt x="4462968" y="143573"/>
                    <a:pt x="4271111" y="157799"/>
                    <a:pt x="4081069" y="185983"/>
                  </a:cubicBezTo>
                  <a:cubicBezTo>
                    <a:pt x="3956361" y="205703"/>
                    <a:pt x="3835058" y="229396"/>
                    <a:pt x="3720566" y="256921"/>
                  </a:cubicBezTo>
                  <a:cubicBezTo>
                    <a:pt x="3596708" y="286714"/>
                    <a:pt x="3477677" y="320905"/>
                    <a:pt x="3365879" y="357651"/>
                  </a:cubicBezTo>
                  <a:cubicBezTo>
                    <a:pt x="3249257" y="395958"/>
                    <a:pt x="3133487" y="438945"/>
                    <a:pt x="3020555" y="486190"/>
                  </a:cubicBezTo>
                  <a:cubicBezTo>
                    <a:pt x="2907623" y="533434"/>
                    <a:pt x="2794832" y="585786"/>
                    <a:pt x="2685163" y="641542"/>
                  </a:cubicBezTo>
                  <a:cubicBezTo>
                    <a:pt x="2463995" y="754348"/>
                    <a:pt x="2250998" y="882488"/>
                    <a:pt x="2047720" y="1025030"/>
                  </a:cubicBezTo>
                  <a:cubicBezTo>
                    <a:pt x="2006151" y="1054399"/>
                    <a:pt x="1951528" y="1093415"/>
                    <a:pt x="1897333" y="1134983"/>
                  </a:cubicBezTo>
                  <a:cubicBezTo>
                    <a:pt x="1876761" y="1150164"/>
                    <a:pt x="1855905" y="1166479"/>
                    <a:pt x="1835758" y="1182227"/>
                  </a:cubicBezTo>
                  <a:lnTo>
                    <a:pt x="1823273" y="1192016"/>
                  </a:lnTo>
                  <a:cubicBezTo>
                    <a:pt x="1797027" y="1211879"/>
                    <a:pt x="1772057" y="1232309"/>
                    <a:pt x="1750918" y="1249760"/>
                  </a:cubicBezTo>
                  <a:cubicBezTo>
                    <a:pt x="1645931" y="1335737"/>
                    <a:pt x="1554422" y="1416605"/>
                    <a:pt x="1469297" y="1496906"/>
                  </a:cubicBezTo>
                  <a:cubicBezTo>
                    <a:pt x="1286595" y="1668957"/>
                    <a:pt x="1118818" y="1856190"/>
                    <a:pt x="967769" y="2056602"/>
                  </a:cubicBezTo>
                  <a:cubicBezTo>
                    <a:pt x="890731" y="2159603"/>
                    <a:pt x="818800" y="2264590"/>
                    <a:pt x="754105" y="2368727"/>
                  </a:cubicBezTo>
                  <a:cubicBezTo>
                    <a:pt x="681749" y="2488328"/>
                    <a:pt x="622304" y="2596720"/>
                    <a:pt x="572364" y="2701140"/>
                  </a:cubicBezTo>
                  <a:cubicBezTo>
                    <a:pt x="557609" y="2730507"/>
                    <a:pt x="543989" y="2760443"/>
                    <a:pt x="532497" y="2786265"/>
                  </a:cubicBezTo>
                  <a:lnTo>
                    <a:pt x="512918" y="2828827"/>
                  </a:lnTo>
                  <a:lnTo>
                    <a:pt x="494475" y="2872240"/>
                  </a:lnTo>
                  <a:lnTo>
                    <a:pt x="491637" y="2878908"/>
                  </a:lnTo>
                  <a:cubicBezTo>
                    <a:pt x="480146" y="2906575"/>
                    <a:pt x="469220" y="2932821"/>
                    <a:pt x="459290" y="2959635"/>
                  </a:cubicBezTo>
                  <a:cubicBezTo>
                    <a:pt x="455176" y="2970559"/>
                    <a:pt x="451060" y="2981484"/>
                    <a:pt x="446805" y="2992408"/>
                  </a:cubicBezTo>
                  <a:cubicBezTo>
                    <a:pt x="439427" y="3012412"/>
                    <a:pt x="432333" y="3030572"/>
                    <a:pt x="426090" y="3049158"/>
                  </a:cubicBezTo>
                  <a:lnTo>
                    <a:pt x="426090" y="3049867"/>
                  </a:lnTo>
                  <a:cubicBezTo>
                    <a:pt x="383010" y="3169099"/>
                    <a:pt x="346959" y="3290756"/>
                    <a:pt x="318124" y="3414202"/>
                  </a:cubicBezTo>
                  <a:cubicBezTo>
                    <a:pt x="260107" y="3661703"/>
                    <a:pt x="230780" y="3915049"/>
                    <a:pt x="230729" y="4169260"/>
                  </a:cubicBezTo>
                  <a:cubicBezTo>
                    <a:pt x="231621" y="4295173"/>
                    <a:pt x="244398" y="4420719"/>
                    <a:pt x="268893" y="4544236"/>
                  </a:cubicBezTo>
                  <a:cubicBezTo>
                    <a:pt x="293708" y="4666304"/>
                    <a:pt x="330882" y="4785521"/>
                    <a:pt x="379840" y="4900056"/>
                  </a:cubicBezTo>
                  <a:cubicBezTo>
                    <a:pt x="387926" y="4919919"/>
                    <a:pt x="397006" y="4939498"/>
                    <a:pt x="406512" y="4960211"/>
                  </a:cubicBezTo>
                  <a:cubicBezTo>
                    <a:pt x="410343" y="4968299"/>
                    <a:pt x="414173" y="4976385"/>
                    <a:pt x="417862" y="4984613"/>
                  </a:cubicBezTo>
                  <a:lnTo>
                    <a:pt x="428077" y="5005043"/>
                  </a:lnTo>
                  <a:cubicBezTo>
                    <a:pt x="438860" y="5026751"/>
                    <a:pt x="449075" y="5047181"/>
                    <a:pt x="460140" y="5067327"/>
                  </a:cubicBezTo>
                  <a:cubicBezTo>
                    <a:pt x="485536" y="5116273"/>
                    <a:pt x="514763" y="5165789"/>
                    <a:pt x="555197" y="5229773"/>
                  </a:cubicBezTo>
                  <a:cubicBezTo>
                    <a:pt x="586836" y="5280282"/>
                    <a:pt x="620318" y="5329511"/>
                    <a:pt x="660611" y="5387396"/>
                  </a:cubicBezTo>
                  <a:cubicBezTo>
                    <a:pt x="698065" y="5440741"/>
                    <a:pt x="737223" y="5493094"/>
                    <a:pt x="774110" y="5542182"/>
                  </a:cubicBezTo>
                  <a:cubicBezTo>
                    <a:pt x="821070" y="5604324"/>
                    <a:pt x="870301" y="5667173"/>
                    <a:pt x="917829" y="5727896"/>
                  </a:cubicBezTo>
                  <a:cubicBezTo>
                    <a:pt x="949042" y="5767762"/>
                    <a:pt x="979828" y="5807063"/>
                    <a:pt x="1012885" y="5849767"/>
                  </a:cubicBezTo>
                  <a:cubicBezTo>
                    <a:pt x="1045942" y="5892471"/>
                    <a:pt x="1089497" y="5948796"/>
                    <a:pt x="1133053" y="6006822"/>
                  </a:cubicBezTo>
                  <a:cubicBezTo>
                    <a:pt x="1153624" y="6034345"/>
                    <a:pt x="1175332" y="6063998"/>
                    <a:pt x="1194343" y="6090245"/>
                  </a:cubicBezTo>
                  <a:cubicBezTo>
                    <a:pt x="1213355" y="6116491"/>
                    <a:pt x="1231372" y="6141178"/>
                    <a:pt x="1249390" y="6165155"/>
                  </a:cubicBezTo>
                  <a:cubicBezTo>
                    <a:pt x="1280461" y="6208000"/>
                    <a:pt x="1313659" y="6250847"/>
                    <a:pt x="1345724" y="6292132"/>
                  </a:cubicBezTo>
                  <a:lnTo>
                    <a:pt x="1364310" y="6316251"/>
                  </a:lnTo>
                  <a:lnTo>
                    <a:pt x="1373673" y="6327885"/>
                  </a:lnTo>
                  <a:cubicBezTo>
                    <a:pt x="1409566" y="6372433"/>
                    <a:pt x="1446738" y="6418542"/>
                    <a:pt x="1484619" y="6462240"/>
                  </a:cubicBezTo>
                  <a:cubicBezTo>
                    <a:pt x="1567899" y="6559850"/>
                    <a:pt x="1653876" y="6652211"/>
                    <a:pt x="1739000" y="6737335"/>
                  </a:cubicBezTo>
                  <a:lnTo>
                    <a:pt x="1866801" y="6858001"/>
                  </a:lnTo>
                  <a:lnTo>
                    <a:pt x="1144149" y="6858001"/>
                  </a:lnTo>
                  <a:lnTo>
                    <a:pt x="1058349" y="6766452"/>
                  </a:lnTo>
                  <a:cubicBezTo>
                    <a:pt x="878978" y="6562465"/>
                    <a:pt x="718756" y="6341104"/>
                    <a:pt x="580309" y="6105000"/>
                  </a:cubicBezTo>
                  <a:cubicBezTo>
                    <a:pt x="200401" y="5454007"/>
                    <a:pt x="146" y="4713831"/>
                    <a:pt x="1" y="3960094"/>
                  </a:cubicBezTo>
                  <a:cubicBezTo>
                    <a:pt x="-335" y="2196754"/>
                    <a:pt x="1071479" y="683605"/>
                    <a:pt x="2599292" y="3705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1756140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grada besedila 1">
            <a:extLst>
              <a:ext uri="{FF2B5EF4-FFF2-40B4-BE49-F238E27FC236}">
                <a16:creationId xmlns:a16="http://schemas.microsoft.com/office/drawing/2014/main" id="{3083CA72-F227-4A32-BE78-2FAB432264E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22308" y="63786"/>
            <a:ext cx="8699383" cy="1079304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sl-SI" dirty="0">
                <a:solidFill>
                  <a:schemeClr val="bg1"/>
                </a:solidFill>
              </a:rPr>
              <a:t>Certificirani izdatki 2014 – marec 2023 (</a:t>
            </a:r>
            <a:r>
              <a:rPr lang="sl-SI" dirty="0" err="1">
                <a:solidFill>
                  <a:schemeClr val="bg1"/>
                </a:solidFill>
              </a:rPr>
              <a:t>vZaP</a:t>
            </a:r>
            <a:r>
              <a:rPr lang="sl-SI" dirty="0">
                <a:solidFill>
                  <a:schemeClr val="bg1"/>
                </a:solidFill>
              </a:rPr>
              <a:t>)</a:t>
            </a:r>
          </a:p>
        </p:txBody>
      </p:sp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id="{16B07599-0002-A64A-E776-C5A8711DFB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1823545"/>
              </p:ext>
            </p:extLst>
          </p:nvPr>
        </p:nvGraphicFramePr>
        <p:xfrm>
          <a:off x="2245220" y="1408630"/>
          <a:ext cx="4902200" cy="1333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59555">
                  <a:extLst>
                    <a:ext uri="{9D8B030D-6E8A-4147-A177-3AD203B41FA5}">
                      <a16:colId xmlns:a16="http://schemas.microsoft.com/office/drawing/2014/main" val="3536795237"/>
                    </a:ext>
                  </a:extLst>
                </a:gridCol>
                <a:gridCol w="1383404">
                  <a:extLst>
                    <a:ext uri="{9D8B030D-6E8A-4147-A177-3AD203B41FA5}">
                      <a16:colId xmlns:a16="http://schemas.microsoft.com/office/drawing/2014/main" val="1338428944"/>
                    </a:ext>
                  </a:extLst>
                </a:gridCol>
                <a:gridCol w="1132741">
                  <a:extLst>
                    <a:ext uri="{9D8B030D-6E8A-4147-A177-3AD203B41FA5}">
                      <a16:colId xmlns:a16="http://schemas.microsoft.com/office/drawing/2014/main" val="2290572700"/>
                    </a:ext>
                  </a:extLst>
                </a:gridCol>
                <a:gridCol w="926500">
                  <a:extLst>
                    <a:ext uri="{9D8B030D-6E8A-4147-A177-3AD203B41FA5}">
                      <a16:colId xmlns:a16="http://schemas.microsoft.com/office/drawing/2014/main" val="396328171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>
                          <a:effectLst/>
                        </a:rPr>
                        <a:t> 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b="1" u="none" strike="noStrike" dirty="0">
                          <a:effectLst/>
                        </a:rPr>
                        <a:t>Finančni načrt</a:t>
                      </a:r>
                      <a:endParaRPr lang="sl-SI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b="1" u="none" strike="noStrike" dirty="0">
                          <a:effectLst/>
                        </a:rPr>
                        <a:t>Certificirano do 30/3/2023</a:t>
                      </a:r>
                      <a:endParaRPr lang="sl-SI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b="1" u="none" strike="noStrike" dirty="0">
                          <a:effectLst/>
                        </a:rPr>
                        <a:t>Realizacija FN v %</a:t>
                      </a:r>
                      <a:endParaRPr lang="sl-SI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1943932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b="1" u="none" strike="noStrike" dirty="0">
                          <a:effectLst/>
                        </a:rPr>
                        <a:t>ESRR</a:t>
                      </a:r>
                      <a:endParaRPr lang="sl-SI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sl-SI" sz="1100" u="none" strike="noStrike">
                          <a:effectLst/>
                        </a:rPr>
                        <a:t>1.672.426.573,00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1.459.678.991,90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87,3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481708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b="1" u="none" strike="noStrike">
                          <a:effectLst/>
                        </a:rPr>
                        <a:t>ESS</a:t>
                      </a:r>
                      <a:endParaRPr lang="sl-SI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sl-SI" sz="1100" u="none" strike="noStrike">
                          <a:effectLst/>
                        </a:rPr>
                        <a:t>731.974.595,00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689.299.198,97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94,2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6662621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b="1" u="none" strike="noStrike">
                          <a:effectLst/>
                        </a:rPr>
                        <a:t>PMZ</a:t>
                      </a:r>
                      <a:endParaRPr lang="sl-SI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sl-SI" sz="1100" u="none" strike="noStrike">
                          <a:effectLst/>
                        </a:rPr>
                        <a:t>18.423.072,00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17.266.165,12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93,7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1636428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b="1" u="none" strike="noStrike">
                          <a:effectLst/>
                        </a:rPr>
                        <a:t>KS</a:t>
                      </a:r>
                      <a:endParaRPr lang="sl-SI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sl-SI" sz="1100" u="none" strike="noStrike">
                          <a:effectLst/>
                        </a:rPr>
                        <a:t>914.046.895,00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786.592.366,43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86,1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224667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b="1" u="none" strike="noStrike" dirty="0">
                          <a:effectLst/>
                        </a:rPr>
                        <a:t>Skupaj:</a:t>
                      </a:r>
                      <a:endParaRPr lang="sl-SI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sl-SI" sz="1100" b="1" u="none" strike="noStrike" dirty="0">
                          <a:effectLst/>
                        </a:rPr>
                        <a:t>3.336.871.135,00</a:t>
                      </a:r>
                      <a:endParaRPr lang="sl-SI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1" u="none" strike="noStrike" dirty="0">
                          <a:effectLst/>
                        </a:rPr>
                        <a:t>2.952.836.722,42</a:t>
                      </a:r>
                      <a:endParaRPr lang="sl-SI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1" u="none" strike="noStrike" dirty="0">
                          <a:effectLst/>
                        </a:rPr>
                        <a:t>88,5</a:t>
                      </a:r>
                      <a:endParaRPr lang="sl-SI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49410914"/>
                  </a:ext>
                </a:extLst>
              </a:tr>
            </a:tbl>
          </a:graphicData>
        </a:graphic>
      </p:graphicFrame>
      <p:graphicFrame>
        <p:nvGraphicFramePr>
          <p:cNvPr id="8" name="Grafikon 7">
            <a:extLst>
              <a:ext uri="{FF2B5EF4-FFF2-40B4-BE49-F238E27FC236}">
                <a16:creationId xmlns:a16="http://schemas.microsoft.com/office/drawing/2014/main" id="{20ED1D18-FE3B-E84B-05B6-A50BD387D19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41688075"/>
              </p:ext>
            </p:extLst>
          </p:nvPr>
        </p:nvGraphicFramePr>
        <p:xfrm>
          <a:off x="1616060" y="3007670"/>
          <a:ext cx="6029325" cy="37099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645244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besedila 1"/>
          <p:cNvSpPr>
            <a:spLocks noGrp="1"/>
          </p:cNvSpPr>
          <p:nvPr>
            <p:ph type="body" sz="quarter" idx="10"/>
          </p:nvPr>
        </p:nvSpPr>
        <p:spPr>
          <a:xfrm>
            <a:off x="251670" y="63786"/>
            <a:ext cx="8657438" cy="1079304"/>
          </a:xfr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sl-SI" dirty="0">
                <a:solidFill>
                  <a:schemeClr val="bg1"/>
                </a:solidFill>
              </a:rPr>
              <a:t>Certificirani izdatki 2014 – 2023 po obračunskih letih</a:t>
            </a:r>
          </a:p>
        </p:txBody>
      </p:sp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id="{F1156D2E-C363-E183-5A0C-A668BBA590E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6476833"/>
              </p:ext>
            </p:extLst>
          </p:nvPr>
        </p:nvGraphicFramePr>
        <p:xfrm>
          <a:off x="577915" y="1319628"/>
          <a:ext cx="7886699" cy="210937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08185">
                  <a:extLst>
                    <a:ext uri="{9D8B030D-6E8A-4147-A177-3AD203B41FA5}">
                      <a16:colId xmlns:a16="http://schemas.microsoft.com/office/drawing/2014/main" val="4062440354"/>
                    </a:ext>
                  </a:extLst>
                </a:gridCol>
                <a:gridCol w="1430215">
                  <a:extLst>
                    <a:ext uri="{9D8B030D-6E8A-4147-A177-3AD203B41FA5}">
                      <a16:colId xmlns:a16="http://schemas.microsoft.com/office/drawing/2014/main" val="1333230913"/>
                    </a:ext>
                  </a:extLst>
                </a:gridCol>
                <a:gridCol w="1125415">
                  <a:extLst>
                    <a:ext uri="{9D8B030D-6E8A-4147-A177-3AD203B41FA5}">
                      <a16:colId xmlns:a16="http://schemas.microsoft.com/office/drawing/2014/main" val="870864706"/>
                    </a:ext>
                  </a:extLst>
                </a:gridCol>
                <a:gridCol w="1148862">
                  <a:extLst>
                    <a:ext uri="{9D8B030D-6E8A-4147-A177-3AD203B41FA5}">
                      <a16:colId xmlns:a16="http://schemas.microsoft.com/office/drawing/2014/main" val="805831788"/>
                    </a:ext>
                  </a:extLst>
                </a:gridCol>
                <a:gridCol w="1125415">
                  <a:extLst>
                    <a:ext uri="{9D8B030D-6E8A-4147-A177-3AD203B41FA5}">
                      <a16:colId xmlns:a16="http://schemas.microsoft.com/office/drawing/2014/main" val="1519635051"/>
                    </a:ext>
                  </a:extLst>
                </a:gridCol>
                <a:gridCol w="1046284">
                  <a:extLst>
                    <a:ext uri="{9D8B030D-6E8A-4147-A177-3AD203B41FA5}">
                      <a16:colId xmlns:a16="http://schemas.microsoft.com/office/drawing/2014/main" val="1301496888"/>
                    </a:ext>
                  </a:extLst>
                </a:gridCol>
                <a:gridCol w="1002323">
                  <a:extLst>
                    <a:ext uri="{9D8B030D-6E8A-4147-A177-3AD203B41FA5}">
                      <a16:colId xmlns:a16="http://schemas.microsoft.com/office/drawing/2014/main" val="2810932606"/>
                    </a:ext>
                  </a:extLst>
                </a:gridCol>
              </a:tblGrid>
              <a:tr h="175781">
                <a:tc>
                  <a:txBody>
                    <a:bodyPr/>
                    <a:lstStyle/>
                    <a:p>
                      <a:pPr algn="l" fontAlgn="b"/>
                      <a:r>
                        <a:rPr lang="sl-SI" sz="1000" u="none" strike="noStrike">
                          <a:effectLst/>
                        </a:rPr>
                        <a:t>Obračunsko leto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89" marR="8789" marT="87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000" u="none" strike="noStrike">
                          <a:effectLst/>
                        </a:rPr>
                        <a:t>Obr. obdobje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89" marR="8789" marT="8789" marB="0" anchor="b"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pl-PL" sz="1000" u="none" strike="noStrike">
                          <a:effectLst/>
                        </a:rPr>
                        <a:t>Zahtevki do EK po obr. letih</a:t>
                      </a:r>
                      <a:endParaRPr lang="pl-PL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89" marR="8789" marT="8789" marB="0" anchor="b"/>
                </a:tc>
                <a:tc h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7027418"/>
                  </a:ext>
                </a:extLst>
              </a:tr>
              <a:tr h="175781">
                <a:tc>
                  <a:txBody>
                    <a:bodyPr/>
                    <a:lstStyle/>
                    <a:p>
                      <a:pPr algn="l" fontAlgn="b"/>
                      <a:r>
                        <a:rPr lang="sl-SI" sz="1000" u="none" strike="noStrike">
                          <a:effectLst/>
                        </a:rPr>
                        <a:t> 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89" marR="8789" marT="87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000" u="none" strike="noStrike">
                          <a:effectLst/>
                        </a:rPr>
                        <a:t> 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89" marR="8789" marT="87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000" u="none" strike="noStrike">
                          <a:effectLst/>
                        </a:rPr>
                        <a:t>ESRR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89" marR="8789" marT="87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000" u="none" strike="noStrike">
                          <a:effectLst/>
                        </a:rPr>
                        <a:t>ESS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89" marR="8789" marT="87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000" u="none" strike="noStrike">
                          <a:effectLst/>
                        </a:rPr>
                        <a:t>YEI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89" marR="8789" marT="87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000" u="none" strike="noStrike">
                          <a:effectLst/>
                        </a:rPr>
                        <a:t>KS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89" marR="8789" marT="87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000" u="none" strike="noStrike">
                          <a:effectLst/>
                        </a:rPr>
                        <a:t>Skupaj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89" marR="8789" marT="8789" marB="0" anchor="b"/>
                </a:tc>
                <a:extLst>
                  <a:ext uri="{0D108BD9-81ED-4DB2-BD59-A6C34878D82A}">
                    <a16:rowId xmlns:a16="http://schemas.microsoft.com/office/drawing/2014/main" val="4075146672"/>
                  </a:ext>
                </a:extLst>
              </a:tr>
              <a:tr h="175781"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1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89" marR="8789" marT="87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000" u="none" strike="noStrike">
                          <a:effectLst/>
                        </a:rPr>
                        <a:t>1.1.2014-30.6.2015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89" marR="8789" marT="87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0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89" marR="8789" marT="87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0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89" marR="8789" marT="87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0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89" marR="8789" marT="87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0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89" marR="8789" marT="87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0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89" marR="8789" marT="8789" marB="0" anchor="b"/>
                </a:tc>
                <a:extLst>
                  <a:ext uri="{0D108BD9-81ED-4DB2-BD59-A6C34878D82A}">
                    <a16:rowId xmlns:a16="http://schemas.microsoft.com/office/drawing/2014/main" val="1866776042"/>
                  </a:ext>
                </a:extLst>
              </a:tr>
              <a:tr h="175781"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2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89" marR="8789" marT="87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000" u="none" strike="noStrike">
                          <a:effectLst/>
                        </a:rPr>
                        <a:t>1.7.2015-30.6.2016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89" marR="8789" marT="87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0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89" marR="8789" marT="87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0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89" marR="8789" marT="87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0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89" marR="8789" marT="87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0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89" marR="8789" marT="87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0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89" marR="8789" marT="8789" marB="0" anchor="b"/>
                </a:tc>
                <a:extLst>
                  <a:ext uri="{0D108BD9-81ED-4DB2-BD59-A6C34878D82A}">
                    <a16:rowId xmlns:a16="http://schemas.microsoft.com/office/drawing/2014/main" val="1908376279"/>
                  </a:ext>
                </a:extLst>
              </a:tr>
              <a:tr h="175781"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3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89" marR="8789" marT="87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000" u="none" strike="noStrike">
                          <a:effectLst/>
                        </a:rPr>
                        <a:t>1.7.2016-30.6.2017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89" marR="8789" marT="87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0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89" marR="8789" marT="87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6.783.721,45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89" marR="8789" marT="87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7.639.725,24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89" marR="8789" marT="87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54.525.469,36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89" marR="8789" marT="87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68.948.916,05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89" marR="8789" marT="8789" marB="0" anchor="b"/>
                </a:tc>
                <a:extLst>
                  <a:ext uri="{0D108BD9-81ED-4DB2-BD59-A6C34878D82A}">
                    <a16:rowId xmlns:a16="http://schemas.microsoft.com/office/drawing/2014/main" val="1889082739"/>
                  </a:ext>
                </a:extLst>
              </a:tr>
              <a:tr h="175781"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4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89" marR="8789" marT="87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000" u="none" strike="noStrike">
                          <a:effectLst/>
                        </a:rPr>
                        <a:t>1.7.2017-30.6.2018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89" marR="8789" marT="87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63.850.349,72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89" marR="8789" marT="87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51.961.037,37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89" marR="8789" marT="87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9.734.205,63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89" marR="8789" marT="87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79.915.688,29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89" marR="8789" marT="87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205.461.281,01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89" marR="8789" marT="8789" marB="0" anchor="b"/>
                </a:tc>
                <a:extLst>
                  <a:ext uri="{0D108BD9-81ED-4DB2-BD59-A6C34878D82A}">
                    <a16:rowId xmlns:a16="http://schemas.microsoft.com/office/drawing/2014/main" val="3850724196"/>
                  </a:ext>
                </a:extLst>
              </a:tr>
              <a:tr h="175781"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5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89" marR="8789" marT="87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000" u="none" strike="noStrike">
                          <a:effectLst/>
                        </a:rPr>
                        <a:t>1.7.2018-30.6.2019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89" marR="8789" marT="8789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000" u="none" strike="noStrike">
                          <a:effectLst/>
                        </a:rPr>
                        <a:t>206.740.649,57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89" marR="8789" marT="878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146.571.650,53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89" marR="8789" marT="8789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000" u="none" strike="noStrike">
                          <a:effectLst/>
                        </a:rPr>
                        <a:t>-80.267,31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89" marR="8789" marT="878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130.658.469,59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89" marR="8789" marT="87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483.890.502,38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89" marR="8789" marT="8789" marB="0" anchor="b"/>
                </a:tc>
                <a:extLst>
                  <a:ext uri="{0D108BD9-81ED-4DB2-BD59-A6C34878D82A}">
                    <a16:rowId xmlns:a16="http://schemas.microsoft.com/office/drawing/2014/main" val="3576780696"/>
                  </a:ext>
                </a:extLst>
              </a:tr>
              <a:tr h="175781"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6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89" marR="8789" marT="87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000" u="none" strike="noStrike">
                          <a:effectLst/>
                        </a:rPr>
                        <a:t>1.7.2019-30.6.2020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89" marR="8789" marT="8789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000" u="none" strike="noStrike">
                          <a:effectLst/>
                        </a:rPr>
                        <a:t>238.097.621,25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89" marR="8789" marT="878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89.507.763,47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89" marR="8789" marT="8789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000" u="none" strike="noStrike">
                          <a:effectLst/>
                        </a:rPr>
                        <a:t>-27.498,44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89" marR="8789" marT="878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127.522.390,42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89" marR="8789" marT="87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455.100.276,70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89" marR="8789" marT="8789" marB="0" anchor="b"/>
                </a:tc>
                <a:extLst>
                  <a:ext uri="{0D108BD9-81ED-4DB2-BD59-A6C34878D82A}">
                    <a16:rowId xmlns:a16="http://schemas.microsoft.com/office/drawing/2014/main" val="2998217319"/>
                  </a:ext>
                </a:extLst>
              </a:tr>
              <a:tr h="175781"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7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89" marR="8789" marT="87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000" u="none" strike="noStrike">
                          <a:effectLst/>
                        </a:rPr>
                        <a:t>1.7.20-30.6.2021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89" marR="8789" marT="8789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000" u="none" strike="noStrike">
                          <a:effectLst/>
                        </a:rPr>
                        <a:t>350.819.064,88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89" marR="8789" marT="878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000" u="none" strike="noStrike">
                          <a:effectLst/>
                        </a:rPr>
                        <a:t>127.620.859,87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89" marR="8789" marT="878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000" u="none" strike="noStrike">
                          <a:effectLst/>
                        </a:rPr>
                        <a:t>0,00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89" marR="8789" marT="878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000" u="none" strike="noStrike">
                          <a:effectLst/>
                        </a:rPr>
                        <a:t>114.848.338,98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89" marR="8789" marT="878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593.288.263,73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89" marR="8789" marT="8789" marB="0" anchor="b"/>
                </a:tc>
                <a:extLst>
                  <a:ext uri="{0D108BD9-81ED-4DB2-BD59-A6C34878D82A}">
                    <a16:rowId xmlns:a16="http://schemas.microsoft.com/office/drawing/2014/main" val="751592342"/>
                  </a:ext>
                </a:extLst>
              </a:tr>
              <a:tr h="175781"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8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89" marR="8789" marT="87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000" u="none" strike="noStrike">
                          <a:effectLst/>
                        </a:rPr>
                        <a:t>1.7.20-30.6.2022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89" marR="8789" marT="8789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000" u="none" strike="noStrike">
                          <a:effectLst/>
                        </a:rPr>
                        <a:t>411.060.003,55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89" marR="8789" marT="878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000" u="none" strike="noStrike">
                          <a:effectLst/>
                        </a:rPr>
                        <a:t>153.642.111,36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89" marR="8789" marT="878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000" u="none" strike="noStrike">
                          <a:effectLst/>
                        </a:rPr>
                        <a:t>0,00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89" marR="8789" marT="878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000" u="none" strike="noStrike">
                          <a:effectLst/>
                        </a:rPr>
                        <a:t>147.734.842,87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89" marR="8789" marT="878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712.436.957,78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89" marR="8789" marT="8789" marB="0" anchor="b"/>
                </a:tc>
                <a:extLst>
                  <a:ext uri="{0D108BD9-81ED-4DB2-BD59-A6C34878D82A}">
                    <a16:rowId xmlns:a16="http://schemas.microsoft.com/office/drawing/2014/main" val="1671149198"/>
                  </a:ext>
                </a:extLst>
              </a:tr>
              <a:tr h="175781"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9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89" marR="8789" marT="87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000" u="none" strike="noStrike">
                          <a:effectLst/>
                        </a:rPr>
                        <a:t>1.7.20-30.6.2023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89" marR="8789" marT="8789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000" u="none" strike="noStrike">
                          <a:effectLst/>
                        </a:rPr>
                        <a:t>189.111.302,93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89" marR="8789" marT="878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000" u="none" strike="noStrike">
                          <a:effectLst/>
                        </a:rPr>
                        <a:t>113.212.054,92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89" marR="8789" marT="878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000" u="none" strike="noStrike">
                          <a:effectLst/>
                        </a:rPr>
                        <a:t>0,00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89" marR="8789" marT="8789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000" u="none" strike="noStrike">
                          <a:effectLst/>
                        </a:rPr>
                        <a:t>131.387.166,92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89" marR="8789" marT="8789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u="none" strike="noStrike">
                          <a:effectLst/>
                        </a:rPr>
                        <a:t>433.710.524,77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89" marR="8789" marT="8789" marB="0" anchor="b"/>
                </a:tc>
                <a:extLst>
                  <a:ext uri="{0D108BD9-81ED-4DB2-BD59-A6C34878D82A}">
                    <a16:rowId xmlns:a16="http://schemas.microsoft.com/office/drawing/2014/main" val="1494608297"/>
                  </a:ext>
                </a:extLst>
              </a:tr>
              <a:tr h="175781">
                <a:tc>
                  <a:txBody>
                    <a:bodyPr/>
                    <a:lstStyle/>
                    <a:p>
                      <a:pPr algn="l" fontAlgn="b"/>
                      <a:r>
                        <a:rPr lang="sl-SI" sz="1000" u="none" strike="noStrike">
                          <a:effectLst/>
                        </a:rPr>
                        <a:t> 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89" marR="8789" marT="878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000" u="none" strike="noStrike">
                          <a:effectLst/>
                        </a:rPr>
                        <a:t>Skupaj:</a:t>
                      </a:r>
                      <a:endParaRPr lang="sl-SI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89" marR="8789" marT="87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b="1" u="none" strike="noStrike" dirty="0">
                          <a:effectLst/>
                        </a:rPr>
                        <a:t>1.459.678.991,90</a:t>
                      </a:r>
                      <a:endParaRPr lang="sl-SI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89" marR="8789" marT="87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b="1" u="none" strike="noStrike" dirty="0">
                          <a:effectLst/>
                        </a:rPr>
                        <a:t>689.299.198,97</a:t>
                      </a:r>
                      <a:endParaRPr lang="sl-SI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89" marR="8789" marT="87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b="1" u="none" strike="noStrike" dirty="0">
                          <a:effectLst/>
                        </a:rPr>
                        <a:t>17.266.165,12</a:t>
                      </a:r>
                      <a:endParaRPr lang="sl-SI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89" marR="8789" marT="87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b="1" u="none" strike="noStrike" dirty="0">
                          <a:effectLst/>
                        </a:rPr>
                        <a:t>786.592.366,43</a:t>
                      </a:r>
                      <a:endParaRPr lang="sl-SI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89" marR="8789" marT="878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000" b="1" u="none" strike="noStrike" dirty="0">
                          <a:effectLst/>
                        </a:rPr>
                        <a:t>2.952.836.722,42</a:t>
                      </a:r>
                      <a:endParaRPr lang="sl-SI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89" marR="8789" marT="8789" marB="0" anchor="b"/>
                </a:tc>
                <a:extLst>
                  <a:ext uri="{0D108BD9-81ED-4DB2-BD59-A6C34878D82A}">
                    <a16:rowId xmlns:a16="http://schemas.microsoft.com/office/drawing/2014/main" val="1813054842"/>
                  </a:ext>
                </a:extLst>
              </a:tr>
            </a:tbl>
          </a:graphicData>
        </a:graphic>
      </p:graphicFrame>
      <p:graphicFrame>
        <p:nvGraphicFramePr>
          <p:cNvPr id="4" name="Grafikon 3">
            <a:extLst>
              <a:ext uri="{FF2B5EF4-FFF2-40B4-BE49-F238E27FC236}">
                <a16:creationId xmlns:a16="http://schemas.microsoft.com/office/drawing/2014/main" id="{A0899424-2FD1-2777-898B-5CD6A7D7C30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32274591"/>
              </p:ext>
            </p:extLst>
          </p:nvPr>
        </p:nvGraphicFramePr>
        <p:xfrm>
          <a:off x="1255438" y="3605538"/>
          <a:ext cx="6633123" cy="31030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605172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besedila 1">
            <a:extLst>
              <a:ext uri="{FF2B5EF4-FFF2-40B4-BE49-F238E27FC236}">
                <a16:creationId xmlns:a16="http://schemas.microsoft.com/office/drawing/2014/main" id="{0DDF7A19-226E-463C-B2F9-B298D3D9E47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5054" y="482886"/>
            <a:ext cx="8269231" cy="1079304"/>
          </a:xfr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sl-SI" dirty="0"/>
              <a:t>Dinamika posredovanja </a:t>
            </a:r>
            <a:r>
              <a:rPr lang="sl-SI" dirty="0" err="1"/>
              <a:t>ZaP</a:t>
            </a:r>
            <a:r>
              <a:rPr lang="sl-SI" dirty="0"/>
              <a:t> na EK – po obračunskem letu 2014-2023</a:t>
            </a:r>
          </a:p>
        </p:txBody>
      </p:sp>
      <p:graphicFrame>
        <p:nvGraphicFramePr>
          <p:cNvPr id="3" name="Grafikon 2">
            <a:extLst>
              <a:ext uri="{FF2B5EF4-FFF2-40B4-BE49-F238E27FC236}">
                <a16:creationId xmlns:a16="http://schemas.microsoft.com/office/drawing/2014/main" id="{6094F5DC-CB33-0A44-B4F9-E3F7248B049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69402307"/>
              </p:ext>
            </p:extLst>
          </p:nvPr>
        </p:nvGraphicFramePr>
        <p:xfrm>
          <a:off x="949336" y="1716881"/>
          <a:ext cx="6867525" cy="34242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PoljeZBesedilom 3">
            <a:extLst>
              <a:ext uri="{FF2B5EF4-FFF2-40B4-BE49-F238E27FC236}">
                <a16:creationId xmlns:a16="http://schemas.microsoft.com/office/drawing/2014/main" id="{DDD91DFA-7B83-F3CD-CE26-9EF93A72FD24}"/>
              </a:ext>
            </a:extLst>
          </p:cNvPr>
          <p:cNvSpPr txBox="1"/>
          <p:nvPr/>
        </p:nvSpPr>
        <p:spPr>
          <a:xfrm>
            <a:off x="2461975" y="5771626"/>
            <a:ext cx="4455387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sl-SI" dirty="0"/>
              <a:t>Realizacija FN na dan 30. marec 2023: 88,5 %.</a:t>
            </a:r>
          </a:p>
        </p:txBody>
      </p:sp>
    </p:spTree>
    <p:extLst>
      <p:ext uri="{BB962C8B-B14F-4D97-AF65-F5344CB8AC3E}">
        <p14:creationId xmlns:p14="http://schemas.microsoft.com/office/powerpoint/2010/main" val="32115730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besedila 1">
            <a:extLst>
              <a:ext uri="{FF2B5EF4-FFF2-40B4-BE49-F238E27FC236}">
                <a16:creationId xmlns:a16="http://schemas.microsoft.com/office/drawing/2014/main" id="{F1788B44-F9CA-41DA-BCA8-55E7DCEEB37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5054" y="92280"/>
            <a:ext cx="7886699" cy="981512"/>
          </a:xfr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sl-SI" dirty="0"/>
              <a:t>Stanje po računovodskih izkazih– marec 2023</a:t>
            </a:r>
          </a:p>
        </p:txBody>
      </p:sp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id="{1B1F22EB-AE92-5860-BF9D-5479A3EBC2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2959109"/>
              </p:ext>
            </p:extLst>
          </p:nvPr>
        </p:nvGraphicFramePr>
        <p:xfrm>
          <a:off x="555051" y="880844"/>
          <a:ext cx="7886702" cy="222372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96868">
                  <a:extLst>
                    <a:ext uri="{9D8B030D-6E8A-4147-A177-3AD203B41FA5}">
                      <a16:colId xmlns:a16="http://schemas.microsoft.com/office/drawing/2014/main" val="1183778562"/>
                    </a:ext>
                  </a:extLst>
                </a:gridCol>
                <a:gridCol w="1272301">
                  <a:extLst>
                    <a:ext uri="{9D8B030D-6E8A-4147-A177-3AD203B41FA5}">
                      <a16:colId xmlns:a16="http://schemas.microsoft.com/office/drawing/2014/main" val="1447722142"/>
                    </a:ext>
                  </a:extLst>
                </a:gridCol>
                <a:gridCol w="1001155">
                  <a:extLst>
                    <a:ext uri="{9D8B030D-6E8A-4147-A177-3AD203B41FA5}">
                      <a16:colId xmlns:a16="http://schemas.microsoft.com/office/drawing/2014/main" val="3704373687"/>
                    </a:ext>
                  </a:extLst>
                </a:gridCol>
                <a:gridCol w="1022012">
                  <a:extLst>
                    <a:ext uri="{9D8B030D-6E8A-4147-A177-3AD203B41FA5}">
                      <a16:colId xmlns:a16="http://schemas.microsoft.com/office/drawing/2014/main" val="3382380493"/>
                    </a:ext>
                  </a:extLst>
                </a:gridCol>
                <a:gridCol w="1001155">
                  <a:extLst>
                    <a:ext uri="{9D8B030D-6E8A-4147-A177-3AD203B41FA5}">
                      <a16:colId xmlns:a16="http://schemas.microsoft.com/office/drawing/2014/main" val="3805471120"/>
                    </a:ext>
                  </a:extLst>
                </a:gridCol>
                <a:gridCol w="930761">
                  <a:extLst>
                    <a:ext uri="{9D8B030D-6E8A-4147-A177-3AD203B41FA5}">
                      <a16:colId xmlns:a16="http://schemas.microsoft.com/office/drawing/2014/main" val="3214609906"/>
                    </a:ext>
                  </a:extLst>
                </a:gridCol>
                <a:gridCol w="896868">
                  <a:extLst>
                    <a:ext uri="{9D8B030D-6E8A-4147-A177-3AD203B41FA5}">
                      <a16:colId xmlns:a16="http://schemas.microsoft.com/office/drawing/2014/main" val="3346422346"/>
                    </a:ext>
                  </a:extLst>
                </a:gridCol>
                <a:gridCol w="865582">
                  <a:extLst>
                    <a:ext uri="{9D8B030D-6E8A-4147-A177-3AD203B41FA5}">
                      <a16:colId xmlns:a16="http://schemas.microsoft.com/office/drawing/2014/main" val="182940315"/>
                    </a:ext>
                  </a:extLst>
                </a:gridCol>
              </a:tblGrid>
              <a:tr h="159388"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 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sl-SI" sz="900" b="1" u="none" strike="noStrike" dirty="0">
                          <a:effectLst/>
                        </a:rPr>
                        <a:t>RAČUNOVODSKI IZKAZI</a:t>
                      </a:r>
                      <a:endParaRPr lang="sl-SI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 h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extLst>
                  <a:ext uri="{0D108BD9-81ED-4DB2-BD59-A6C34878D82A}">
                    <a16:rowId xmlns:a16="http://schemas.microsoft.com/office/drawing/2014/main" val="880838190"/>
                  </a:ext>
                </a:extLst>
              </a:tr>
              <a:tr h="172028"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Obračunsko leto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Obr. obdobje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sl-SI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 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 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 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 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 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extLst>
                  <a:ext uri="{0D108BD9-81ED-4DB2-BD59-A6C34878D82A}">
                    <a16:rowId xmlns:a16="http://schemas.microsoft.com/office/drawing/2014/main" val="3577767878"/>
                  </a:ext>
                </a:extLst>
              </a:tr>
              <a:tr h="172028"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 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 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ESRR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ESS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YEI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KS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Skupaj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 dirty="0">
                          <a:effectLst/>
                        </a:rPr>
                        <a:t>Razlika do </a:t>
                      </a:r>
                      <a:r>
                        <a:rPr lang="sl-SI" sz="900" u="none" strike="noStrike" dirty="0" err="1">
                          <a:effectLst/>
                        </a:rPr>
                        <a:t>kZaP</a:t>
                      </a:r>
                      <a:endParaRPr lang="sl-SI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extLst>
                  <a:ext uri="{0D108BD9-81ED-4DB2-BD59-A6C34878D82A}">
                    <a16:rowId xmlns:a16="http://schemas.microsoft.com/office/drawing/2014/main" val="4027692915"/>
                  </a:ext>
                </a:extLst>
              </a:tr>
              <a:tr h="172028"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1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1.1.2014-30.6.2015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sl-SI" sz="900" u="none" strike="noStrike">
                          <a:effectLst/>
                        </a:rPr>
                        <a:t>0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 h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0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extLst>
                  <a:ext uri="{0D108BD9-81ED-4DB2-BD59-A6C34878D82A}">
                    <a16:rowId xmlns:a16="http://schemas.microsoft.com/office/drawing/2014/main" val="113109360"/>
                  </a:ext>
                </a:extLst>
              </a:tr>
              <a:tr h="172028"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2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1.7.2015-30.6.2016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0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0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0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0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0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0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extLst>
                  <a:ext uri="{0D108BD9-81ED-4DB2-BD59-A6C34878D82A}">
                    <a16:rowId xmlns:a16="http://schemas.microsoft.com/office/drawing/2014/main" val="2940446220"/>
                  </a:ext>
                </a:extLst>
              </a:tr>
              <a:tr h="172028"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3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1.7.2016-30.6.2017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0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6.694.465,33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7.409.378,86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54.525.469,36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68.629.313,55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319.602,50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extLst>
                  <a:ext uri="{0D108BD9-81ED-4DB2-BD59-A6C34878D82A}">
                    <a16:rowId xmlns:a16="http://schemas.microsoft.com/office/drawing/2014/main" val="636232049"/>
                  </a:ext>
                </a:extLst>
              </a:tr>
              <a:tr h="172028"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4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1.7.2017-30.6.2018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63.850.349,72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51.450.281,56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9.523.538,96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79.022.648,78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203.846.819,02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1.614.461,99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extLst>
                  <a:ext uri="{0D108BD9-81ED-4DB2-BD59-A6C34878D82A}">
                    <a16:rowId xmlns:a16="http://schemas.microsoft.com/office/drawing/2014/main" val="2772822602"/>
                  </a:ext>
                </a:extLst>
              </a:tr>
              <a:tr h="172028"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5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1.7.2018-30.6.2019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146.579.077,95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128.476.794,73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-80.267,31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128.931.436,94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403.907.042,31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79.983.460,07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extLst>
                  <a:ext uri="{0D108BD9-81ED-4DB2-BD59-A6C34878D82A}">
                    <a16:rowId xmlns:a16="http://schemas.microsoft.com/office/drawing/2014/main" val="19856108"/>
                  </a:ext>
                </a:extLst>
              </a:tr>
              <a:tr h="172028"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6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1.7.2019-30.6.2020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204.981.657,49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900" u="none" strike="noStrike">
                          <a:effectLst/>
                        </a:rPr>
                        <a:t>88.770.024,02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900" u="none" strike="noStrike" dirty="0">
                          <a:effectLst/>
                        </a:rPr>
                        <a:t>-27.498,44</a:t>
                      </a:r>
                      <a:endParaRPr lang="sl-SI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900" u="none" strike="noStrike">
                          <a:effectLst/>
                        </a:rPr>
                        <a:t>126.965.035,46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420.689.218,53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34.411.058,17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extLst>
                  <a:ext uri="{0D108BD9-81ED-4DB2-BD59-A6C34878D82A}">
                    <a16:rowId xmlns:a16="http://schemas.microsoft.com/office/drawing/2014/main" val="3380123213"/>
                  </a:ext>
                </a:extLst>
              </a:tr>
              <a:tr h="172028"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7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1.7.2020-30.6.2021 (kZaP)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900" u="none" strike="noStrike">
                          <a:effectLst/>
                        </a:rPr>
                        <a:t>347.249.264,15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900" u="none" strike="noStrike">
                          <a:effectLst/>
                        </a:rPr>
                        <a:t>126.213.179,99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900" u="none" strike="noStrike">
                          <a:effectLst/>
                        </a:rPr>
                        <a:t>0,00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900" u="none" strike="noStrike">
                          <a:effectLst/>
                        </a:rPr>
                        <a:t>108.766.357,58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900" u="none" strike="noStrike">
                          <a:effectLst/>
                        </a:rPr>
                        <a:t>582.228.801,72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11.059.462,01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extLst>
                  <a:ext uri="{0D108BD9-81ED-4DB2-BD59-A6C34878D82A}">
                    <a16:rowId xmlns:a16="http://schemas.microsoft.com/office/drawing/2014/main" val="4179028576"/>
                  </a:ext>
                </a:extLst>
              </a:tr>
              <a:tr h="172028"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8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1.7.20-30.6.2022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900" u="none" strike="noStrike">
                          <a:effectLst/>
                        </a:rPr>
                        <a:t>410.105.446,86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900" u="none" strike="noStrike">
                          <a:effectLst/>
                        </a:rPr>
                        <a:t>152.810.595,02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900" u="none" strike="noStrike">
                          <a:effectLst/>
                        </a:rPr>
                        <a:t>0,00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900" u="none" strike="noStrike">
                          <a:effectLst/>
                        </a:rPr>
                        <a:t>133.800.235,82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696.716.277,70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15.720.680,08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extLst>
                  <a:ext uri="{0D108BD9-81ED-4DB2-BD59-A6C34878D82A}">
                    <a16:rowId xmlns:a16="http://schemas.microsoft.com/office/drawing/2014/main" val="2466934364"/>
                  </a:ext>
                </a:extLst>
              </a:tr>
              <a:tr h="172028"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9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1.7.20-30.6.2023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900" u="none" strike="noStrike">
                          <a:effectLst/>
                        </a:rPr>
                        <a:t>189.111.302,93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900" u="none" strike="noStrike">
                          <a:effectLst/>
                        </a:rPr>
                        <a:t>113.212.054,92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900" u="none" strike="noStrike">
                          <a:effectLst/>
                        </a:rPr>
                        <a:t>0,00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900" u="none" strike="noStrike">
                          <a:effectLst/>
                        </a:rPr>
                        <a:t>131.387.166,92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433.710.524,77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 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extLst>
                  <a:ext uri="{0D108BD9-81ED-4DB2-BD59-A6C34878D82A}">
                    <a16:rowId xmlns:a16="http://schemas.microsoft.com/office/drawing/2014/main" val="1281003213"/>
                  </a:ext>
                </a:extLst>
              </a:tr>
              <a:tr h="172028"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b="1" u="none" strike="noStrike" dirty="0">
                          <a:effectLst/>
                        </a:rPr>
                        <a:t> </a:t>
                      </a:r>
                      <a:endParaRPr lang="sl-SI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b="1" u="none" strike="noStrike" dirty="0">
                          <a:effectLst/>
                        </a:rPr>
                        <a:t>Skupaj:</a:t>
                      </a:r>
                      <a:endParaRPr lang="sl-SI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b="1" u="none" strike="noStrike" dirty="0">
                          <a:effectLst/>
                        </a:rPr>
                        <a:t>1.361.877.099,10</a:t>
                      </a:r>
                      <a:endParaRPr lang="sl-SI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900" b="1" u="none" strike="noStrike" dirty="0">
                          <a:effectLst/>
                        </a:rPr>
                        <a:t>667.627.395,57</a:t>
                      </a:r>
                      <a:endParaRPr lang="sl-SI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900" b="1" u="none" strike="noStrike" dirty="0">
                          <a:effectLst/>
                        </a:rPr>
                        <a:t>16.825.152,07</a:t>
                      </a:r>
                      <a:endParaRPr lang="sl-SI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900" b="1" u="none" strike="noStrike" dirty="0">
                          <a:effectLst/>
                        </a:rPr>
                        <a:t>763.398.350,86</a:t>
                      </a:r>
                      <a:endParaRPr lang="sl-SI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900" b="1" u="none" strike="noStrike" dirty="0">
                          <a:effectLst/>
                        </a:rPr>
                        <a:t>2.809.727.997,60</a:t>
                      </a:r>
                      <a:endParaRPr lang="sl-SI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b="1" u="none" strike="noStrike" dirty="0">
                          <a:effectLst/>
                        </a:rPr>
                        <a:t>143.108.724,82</a:t>
                      </a:r>
                      <a:endParaRPr lang="sl-SI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824" marR="7824" marT="7824" marB="0" anchor="b"/>
                </a:tc>
                <a:extLst>
                  <a:ext uri="{0D108BD9-81ED-4DB2-BD59-A6C34878D82A}">
                    <a16:rowId xmlns:a16="http://schemas.microsoft.com/office/drawing/2014/main" val="2592541597"/>
                  </a:ext>
                </a:extLst>
              </a:tr>
            </a:tbl>
          </a:graphicData>
        </a:graphic>
      </p:graphicFrame>
      <p:graphicFrame>
        <p:nvGraphicFramePr>
          <p:cNvPr id="7" name="Grafikon 6">
            <a:extLst>
              <a:ext uri="{FF2B5EF4-FFF2-40B4-BE49-F238E27FC236}">
                <a16:creationId xmlns:a16="http://schemas.microsoft.com/office/drawing/2014/main" id="{BC80C4ED-43B1-7A87-227A-938AC9F38AA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47654568"/>
              </p:ext>
            </p:extLst>
          </p:nvPr>
        </p:nvGraphicFramePr>
        <p:xfrm>
          <a:off x="1288399" y="3271706"/>
          <a:ext cx="6420006" cy="35862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512639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besedila 1">
            <a:extLst>
              <a:ext uri="{FF2B5EF4-FFF2-40B4-BE49-F238E27FC236}">
                <a16:creationId xmlns:a16="http://schemas.microsoft.com/office/drawing/2014/main" id="{4D717332-F60F-4BE5-8B0B-15F72D28C76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5054" y="482886"/>
            <a:ext cx="8010105" cy="1079304"/>
          </a:xfr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sl-SI" dirty="0"/>
              <a:t>Znižanja certificiranih izdatkov v računovodskih izkazih 2014-2023</a:t>
            </a:r>
          </a:p>
        </p:txBody>
      </p:sp>
      <p:sp>
        <p:nvSpPr>
          <p:cNvPr id="6" name="PoljeZBesedilom 5">
            <a:extLst>
              <a:ext uri="{FF2B5EF4-FFF2-40B4-BE49-F238E27FC236}">
                <a16:creationId xmlns:a16="http://schemas.microsoft.com/office/drawing/2014/main" id="{214FFAC1-E9E9-451D-82FA-979396D87A40}"/>
              </a:ext>
            </a:extLst>
          </p:cNvPr>
          <p:cNvSpPr txBox="1"/>
          <p:nvPr/>
        </p:nvSpPr>
        <p:spPr>
          <a:xfrm>
            <a:off x="1921078" y="4899171"/>
            <a:ext cx="5017271" cy="12003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sl-SI" sz="1200" dirty="0"/>
              <a:t>ESRR 5. </a:t>
            </a:r>
            <a:r>
              <a:rPr lang="sl-SI" sz="1200" dirty="0" err="1"/>
              <a:t>obr</a:t>
            </a:r>
            <a:r>
              <a:rPr lang="sl-SI" sz="1200" dirty="0"/>
              <a:t> leto: - začasna izključitev izdatkov, povezanih z ugotovitvami UNP.</a:t>
            </a:r>
          </a:p>
          <a:p>
            <a:r>
              <a:rPr lang="sl-SI" sz="1200" dirty="0"/>
              <a:t>ESS:  5. </a:t>
            </a:r>
            <a:r>
              <a:rPr lang="sl-SI" sz="1200" dirty="0" err="1"/>
              <a:t>obr</a:t>
            </a:r>
            <a:r>
              <a:rPr lang="sl-SI" sz="1200" dirty="0"/>
              <a:t>. leto: - začasna izključitev izdatkov zaradi ugotovitev ERS.</a:t>
            </a:r>
          </a:p>
          <a:p>
            <a:endParaRPr lang="sl-SI" sz="1200" dirty="0"/>
          </a:p>
          <a:p>
            <a:r>
              <a:rPr lang="sl-SI" sz="1200" dirty="0"/>
              <a:t>ESRR 6. </a:t>
            </a:r>
            <a:r>
              <a:rPr lang="sl-SI" sz="1200" dirty="0" err="1"/>
              <a:t>obr</a:t>
            </a:r>
            <a:r>
              <a:rPr lang="sl-SI" sz="1200" dirty="0"/>
              <a:t>. leto: - začasna izključitev izdatkov, povezanih z ugotovitvami UNP,</a:t>
            </a:r>
          </a:p>
          <a:p>
            <a:r>
              <a:rPr lang="sl-SI" sz="1200" dirty="0"/>
              <a:t>                               - </a:t>
            </a:r>
            <a:r>
              <a:rPr lang="sl-SI" sz="1200" dirty="0" err="1"/>
              <a:t>samokorekcija</a:t>
            </a:r>
            <a:r>
              <a:rPr lang="sl-SI" sz="1200" dirty="0"/>
              <a:t> zaradi preseganja 2 % dopustne napake.</a:t>
            </a:r>
          </a:p>
          <a:p>
            <a:r>
              <a:rPr lang="sl-SI" sz="1200" dirty="0"/>
              <a:t>KS 8. </a:t>
            </a:r>
            <a:r>
              <a:rPr lang="sl-SI" sz="1200" dirty="0" err="1"/>
              <a:t>obr</a:t>
            </a:r>
            <a:r>
              <a:rPr lang="sl-SI" sz="1200" dirty="0"/>
              <a:t> leto:      sistemska korekcija + umik izdatkov za FI</a:t>
            </a:r>
          </a:p>
        </p:txBody>
      </p:sp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id="{7C3AC0CE-01F5-2D18-04BB-8B3DC93F93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0495480"/>
              </p:ext>
            </p:extLst>
          </p:nvPr>
        </p:nvGraphicFramePr>
        <p:xfrm>
          <a:off x="2815030" y="2087680"/>
          <a:ext cx="5829299" cy="2286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48321">
                  <a:extLst>
                    <a:ext uri="{9D8B030D-6E8A-4147-A177-3AD203B41FA5}">
                      <a16:colId xmlns:a16="http://schemas.microsoft.com/office/drawing/2014/main" val="3349239401"/>
                    </a:ext>
                  </a:extLst>
                </a:gridCol>
                <a:gridCol w="1219864">
                  <a:extLst>
                    <a:ext uri="{9D8B030D-6E8A-4147-A177-3AD203B41FA5}">
                      <a16:colId xmlns:a16="http://schemas.microsoft.com/office/drawing/2014/main" val="2460765039"/>
                    </a:ext>
                  </a:extLst>
                </a:gridCol>
                <a:gridCol w="1156330">
                  <a:extLst>
                    <a:ext uri="{9D8B030D-6E8A-4147-A177-3AD203B41FA5}">
                      <a16:colId xmlns:a16="http://schemas.microsoft.com/office/drawing/2014/main" val="270777149"/>
                    </a:ext>
                  </a:extLst>
                </a:gridCol>
                <a:gridCol w="1232571">
                  <a:extLst>
                    <a:ext uri="{9D8B030D-6E8A-4147-A177-3AD203B41FA5}">
                      <a16:colId xmlns:a16="http://schemas.microsoft.com/office/drawing/2014/main" val="2920732594"/>
                    </a:ext>
                  </a:extLst>
                </a:gridCol>
                <a:gridCol w="1172213">
                  <a:extLst>
                    <a:ext uri="{9D8B030D-6E8A-4147-A177-3AD203B41FA5}">
                      <a16:colId xmlns:a16="http://schemas.microsoft.com/office/drawing/2014/main" val="2804291251"/>
                    </a:ext>
                  </a:extLst>
                </a:gridCol>
              </a:tblGrid>
              <a:tr h="190500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sl-SI" sz="1100" u="none" strike="noStrike" dirty="0">
                          <a:effectLst/>
                        </a:rPr>
                        <a:t>Umiki izdatkov iz računovodskih izkazov</a:t>
                      </a:r>
                      <a:endParaRPr lang="sl-SI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235282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>
                          <a:effectLst/>
                        </a:rPr>
                        <a:t>ESRR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>
                          <a:effectLst/>
                        </a:rPr>
                        <a:t>ESS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>
                          <a:effectLst/>
                        </a:rPr>
                        <a:t>YEI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>
                          <a:effectLst/>
                        </a:rPr>
                        <a:t>KS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>
                          <a:effectLst/>
                        </a:rPr>
                        <a:t>Skupaj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5560908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0,00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0,00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0,00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0,00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0,00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5110251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0,00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0,00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0,00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0,00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0,00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1050589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0,00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-89.256,12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u="none" strike="noStrike">
                          <a:effectLst/>
                        </a:rPr>
                        <a:t>-230.346,38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0,00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-319.602,50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3033567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0,00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u="none" strike="noStrike">
                          <a:effectLst/>
                        </a:rPr>
                        <a:t>-510.755,81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u="none" strike="noStrike">
                          <a:effectLst/>
                        </a:rPr>
                        <a:t>-210.666,67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u="none" strike="noStrike">
                          <a:effectLst/>
                        </a:rPr>
                        <a:t>-893.039,51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-1.614.461,99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47331428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-60.161.571,62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u="none" strike="noStrike">
                          <a:effectLst/>
                        </a:rPr>
                        <a:t>-18.094.855,80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0,00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-1.727.032,65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-79.983.460,07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4376594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-33.115.963,76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u="none" strike="noStrike">
                          <a:effectLst/>
                        </a:rPr>
                        <a:t>-737.739,45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0,00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u="none" strike="noStrike">
                          <a:effectLst/>
                        </a:rPr>
                        <a:t>-557.354,96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-34.411.058,17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2151931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-3.569.800,73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u="none" strike="noStrike">
                          <a:effectLst/>
                        </a:rPr>
                        <a:t>-1.407.679,88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0,00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-6.081.981,40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-11.059.462,01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054875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-954.556,69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u="none" strike="noStrike">
                          <a:effectLst/>
                        </a:rPr>
                        <a:t>-831.516,34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0,00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-13.934.607,05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u="none" strike="noStrike">
                          <a:effectLst/>
                        </a:rPr>
                        <a:t>-15.720.680,08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954473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>
                          <a:effectLst/>
                        </a:rPr>
                        <a:t> 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sl-SI" sz="1100" u="none" strike="noStrike">
                          <a:effectLst/>
                        </a:rPr>
                        <a:t> 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>
                          <a:effectLst/>
                        </a:rPr>
                        <a:t> 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>
                          <a:effectLst/>
                        </a:rPr>
                        <a:t> 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>
                          <a:effectLst/>
                        </a:rPr>
                        <a:t> 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1124816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1" u="none" strike="noStrike" dirty="0">
                          <a:effectLst/>
                        </a:rPr>
                        <a:t>-97.801.892,80</a:t>
                      </a:r>
                      <a:endParaRPr lang="sl-SI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1" u="none" strike="noStrike" dirty="0">
                          <a:effectLst/>
                        </a:rPr>
                        <a:t>-21.671.803,40</a:t>
                      </a:r>
                      <a:endParaRPr lang="sl-SI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1" u="none" strike="noStrike" dirty="0">
                          <a:effectLst/>
                        </a:rPr>
                        <a:t>-441.013,05</a:t>
                      </a:r>
                      <a:endParaRPr lang="sl-SI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1" u="none" strike="noStrike" dirty="0">
                          <a:effectLst/>
                        </a:rPr>
                        <a:t>-23.194.015,57</a:t>
                      </a:r>
                      <a:endParaRPr lang="sl-SI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1100" b="1" u="none" strike="noStrike" dirty="0">
                          <a:effectLst/>
                        </a:rPr>
                        <a:t>-143.108.724,82</a:t>
                      </a:r>
                      <a:endParaRPr lang="sl-SI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32645999"/>
                  </a:ext>
                </a:extLst>
              </a:tr>
            </a:tbl>
          </a:graphicData>
        </a:graphic>
      </p:graphicFrame>
      <p:graphicFrame>
        <p:nvGraphicFramePr>
          <p:cNvPr id="7" name="Tabela 6">
            <a:extLst>
              <a:ext uri="{FF2B5EF4-FFF2-40B4-BE49-F238E27FC236}">
                <a16:creationId xmlns:a16="http://schemas.microsoft.com/office/drawing/2014/main" id="{EA77D902-FE39-ED87-EF61-CD335C006C8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3961506"/>
              </p:ext>
            </p:extLst>
          </p:nvPr>
        </p:nvGraphicFramePr>
        <p:xfrm>
          <a:off x="173430" y="2087680"/>
          <a:ext cx="2641600" cy="2286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92200">
                  <a:extLst>
                    <a:ext uri="{9D8B030D-6E8A-4147-A177-3AD203B41FA5}">
                      <a16:colId xmlns:a16="http://schemas.microsoft.com/office/drawing/2014/main" val="2188610715"/>
                    </a:ext>
                  </a:extLst>
                </a:gridCol>
                <a:gridCol w="1549400">
                  <a:extLst>
                    <a:ext uri="{9D8B030D-6E8A-4147-A177-3AD203B41FA5}">
                      <a16:colId xmlns:a16="http://schemas.microsoft.com/office/drawing/2014/main" val="3605002692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 dirty="0">
                          <a:effectLst/>
                        </a:rPr>
                        <a:t>Obračunsko leto</a:t>
                      </a:r>
                      <a:endParaRPr lang="sl-SI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>
                          <a:effectLst/>
                        </a:rPr>
                        <a:t>Obr. obdobje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3461013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>
                          <a:effectLst/>
                        </a:rPr>
                        <a:t> 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>
                          <a:effectLst/>
                        </a:rPr>
                        <a:t> 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083245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 dirty="0">
                          <a:effectLst/>
                        </a:rPr>
                        <a:t>1</a:t>
                      </a:r>
                      <a:endParaRPr lang="sl-SI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>
                          <a:effectLst/>
                        </a:rPr>
                        <a:t>1.1.2014-30.6.2015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9990091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 dirty="0">
                          <a:effectLst/>
                        </a:rPr>
                        <a:t>2</a:t>
                      </a:r>
                      <a:endParaRPr lang="sl-SI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>
                          <a:effectLst/>
                        </a:rPr>
                        <a:t>1.7.2015-30.6.2016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148806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 dirty="0">
                          <a:effectLst/>
                        </a:rPr>
                        <a:t>3</a:t>
                      </a:r>
                      <a:endParaRPr lang="sl-SI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>
                          <a:effectLst/>
                        </a:rPr>
                        <a:t>1.7.2016-30.6.2017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6412357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 dirty="0">
                          <a:effectLst/>
                        </a:rPr>
                        <a:t>4</a:t>
                      </a:r>
                      <a:endParaRPr lang="sl-SI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>
                          <a:effectLst/>
                        </a:rPr>
                        <a:t>1.7.2017-30.6.2018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0394193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 dirty="0">
                          <a:effectLst/>
                        </a:rPr>
                        <a:t>5</a:t>
                      </a:r>
                      <a:endParaRPr lang="sl-SI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>
                          <a:effectLst/>
                        </a:rPr>
                        <a:t>1.7.2018-30.6.2019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6471622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 dirty="0">
                          <a:effectLst/>
                        </a:rPr>
                        <a:t>6</a:t>
                      </a:r>
                      <a:endParaRPr lang="sl-SI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>
                          <a:effectLst/>
                        </a:rPr>
                        <a:t>1.7.2019-30.6.2020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9034143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 dirty="0">
                          <a:effectLst/>
                        </a:rPr>
                        <a:t>7</a:t>
                      </a:r>
                      <a:endParaRPr lang="sl-SI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>
                          <a:effectLst/>
                        </a:rPr>
                        <a:t>1.7.20-30.6.2021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8353915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 dirty="0">
                          <a:effectLst/>
                        </a:rPr>
                        <a:t>8</a:t>
                      </a:r>
                      <a:endParaRPr lang="sl-SI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>
                          <a:effectLst/>
                        </a:rPr>
                        <a:t>1.7.20-30.6.2022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2052612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 dirty="0">
                          <a:effectLst/>
                        </a:rPr>
                        <a:t>9</a:t>
                      </a:r>
                      <a:endParaRPr lang="sl-SI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>
                          <a:effectLst/>
                        </a:rPr>
                        <a:t>1.7.20-30.6.2023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5812393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u="none" strike="noStrike">
                          <a:effectLst/>
                        </a:rPr>
                        <a:t> 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1100" b="1" u="none" strike="noStrike" dirty="0">
                          <a:effectLst/>
                        </a:rPr>
                        <a:t>Skupaj:</a:t>
                      </a:r>
                      <a:endParaRPr lang="sl-SI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01452923"/>
                  </a:ext>
                </a:extLst>
              </a:tr>
            </a:tbl>
          </a:graphicData>
        </a:graphic>
      </p:graphicFrame>
      <p:sp>
        <p:nvSpPr>
          <p:cNvPr id="8" name="Pravokotnik 7">
            <a:extLst>
              <a:ext uri="{FF2B5EF4-FFF2-40B4-BE49-F238E27FC236}">
                <a16:creationId xmlns:a16="http://schemas.microsoft.com/office/drawing/2014/main" id="{5FD055B7-2111-7894-5881-BD0219A9E787}"/>
              </a:ext>
            </a:extLst>
          </p:cNvPr>
          <p:cNvSpPr/>
          <p:nvPr/>
        </p:nvSpPr>
        <p:spPr>
          <a:xfrm>
            <a:off x="100668" y="3825380"/>
            <a:ext cx="8543661" cy="15939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5213864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grada besedila 1"/>
          <p:cNvSpPr>
            <a:spLocks noGrp="1"/>
          </p:cNvSpPr>
          <p:nvPr>
            <p:ph type="body" sz="quarter" idx="10"/>
          </p:nvPr>
        </p:nvSpPr>
        <p:spPr>
          <a:xfrm>
            <a:off x="502483" y="41945"/>
            <a:ext cx="8104622" cy="1079304"/>
          </a:xfr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r>
              <a:rPr lang="sl-SI" dirty="0"/>
              <a:t>Certificirani izdatki – 9. obračunsko leto</a:t>
            </a:r>
          </a:p>
        </p:txBody>
      </p:sp>
      <p:sp>
        <p:nvSpPr>
          <p:cNvPr id="8" name="Pravokotnik 7"/>
          <p:cNvSpPr/>
          <p:nvPr/>
        </p:nvSpPr>
        <p:spPr>
          <a:xfrm>
            <a:off x="7575258" y="4007316"/>
            <a:ext cx="1359779" cy="175432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sl-SI" sz="5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-39</a:t>
            </a:r>
            <a:r>
              <a:rPr lang="sl-SI" sz="5400" b="1" cap="none" spc="0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%</a:t>
            </a:r>
          </a:p>
        </p:txBody>
      </p:sp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id="{AA85EB34-F07F-F84D-64F3-D206F31075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7647429"/>
              </p:ext>
            </p:extLst>
          </p:nvPr>
        </p:nvGraphicFramePr>
        <p:xfrm>
          <a:off x="502483" y="1354122"/>
          <a:ext cx="6121399" cy="6096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59743">
                  <a:extLst>
                    <a:ext uri="{9D8B030D-6E8A-4147-A177-3AD203B41FA5}">
                      <a16:colId xmlns:a16="http://schemas.microsoft.com/office/drawing/2014/main" val="1250125817"/>
                    </a:ext>
                  </a:extLst>
                </a:gridCol>
                <a:gridCol w="1383582">
                  <a:extLst>
                    <a:ext uri="{9D8B030D-6E8A-4147-A177-3AD203B41FA5}">
                      <a16:colId xmlns:a16="http://schemas.microsoft.com/office/drawing/2014/main" val="615516053"/>
                    </a:ext>
                  </a:extLst>
                </a:gridCol>
                <a:gridCol w="1132887">
                  <a:extLst>
                    <a:ext uri="{9D8B030D-6E8A-4147-A177-3AD203B41FA5}">
                      <a16:colId xmlns:a16="http://schemas.microsoft.com/office/drawing/2014/main" val="3880768098"/>
                    </a:ext>
                  </a:extLst>
                </a:gridCol>
                <a:gridCol w="926619">
                  <a:extLst>
                    <a:ext uri="{9D8B030D-6E8A-4147-A177-3AD203B41FA5}">
                      <a16:colId xmlns:a16="http://schemas.microsoft.com/office/drawing/2014/main" val="155949398"/>
                    </a:ext>
                  </a:extLst>
                </a:gridCol>
                <a:gridCol w="1218568">
                  <a:extLst>
                    <a:ext uri="{9D8B030D-6E8A-4147-A177-3AD203B41FA5}">
                      <a16:colId xmlns:a16="http://schemas.microsoft.com/office/drawing/2014/main" val="638337376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sl-SI" sz="1100" u="none" strike="noStrike" dirty="0">
                          <a:effectLst/>
                        </a:rPr>
                        <a:t> </a:t>
                      </a:r>
                      <a:endParaRPr lang="sl-SI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l-SI" sz="1100" u="none" strike="noStrike" dirty="0">
                          <a:effectLst/>
                        </a:rPr>
                        <a:t>ESRR</a:t>
                      </a:r>
                      <a:endParaRPr lang="sl-SI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l-SI" sz="1100" u="none" strike="noStrike" dirty="0">
                          <a:effectLst/>
                        </a:rPr>
                        <a:t>ESS</a:t>
                      </a:r>
                      <a:endParaRPr lang="sl-SI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l-SI" sz="1100" u="none" strike="noStrike" dirty="0">
                          <a:effectLst/>
                        </a:rPr>
                        <a:t>KS</a:t>
                      </a:r>
                      <a:endParaRPr lang="sl-SI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l-SI" sz="1100" u="none" strike="noStrike" dirty="0">
                          <a:effectLst/>
                        </a:rPr>
                        <a:t>Skupaj</a:t>
                      </a:r>
                      <a:endParaRPr lang="sl-SI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46351848"/>
                  </a:ext>
                </a:extLst>
              </a:tr>
              <a:tr h="209550">
                <a:tc>
                  <a:txBody>
                    <a:bodyPr/>
                    <a:lstStyle/>
                    <a:p>
                      <a:pPr algn="l" rtl="0" fontAlgn="ctr"/>
                      <a:r>
                        <a:rPr lang="sl-SI" sz="1100" u="none" strike="noStrike" dirty="0">
                          <a:effectLst/>
                        </a:rPr>
                        <a:t>EU del –  8. leto</a:t>
                      </a:r>
                      <a:endParaRPr lang="sl-SI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100" u="none" strike="noStrike" dirty="0">
                          <a:effectLst/>
                        </a:rPr>
                        <a:t>411.060.003,55</a:t>
                      </a:r>
                      <a:endParaRPr lang="sl-SI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100" u="none" strike="noStrike">
                          <a:effectLst/>
                        </a:rPr>
                        <a:t>153.642.111,36</a:t>
                      </a:r>
                      <a:endParaRPr lang="sl-SI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100" u="none" strike="noStrike" dirty="0">
                          <a:effectLst/>
                        </a:rPr>
                        <a:t>147.734.842,87</a:t>
                      </a:r>
                      <a:endParaRPr lang="sl-SI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sl-SI" sz="1100" u="none" strike="noStrike" dirty="0">
                          <a:effectLst/>
                        </a:rPr>
                        <a:t>712.436.957,78</a:t>
                      </a:r>
                      <a:endParaRPr lang="sl-SI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98484999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rtl="0" fontAlgn="ctr"/>
                      <a:r>
                        <a:rPr lang="sl-SI" sz="1100" u="none" strike="noStrike" dirty="0">
                          <a:effectLst/>
                        </a:rPr>
                        <a:t>EU del -   9. leto</a:t>
                      </a:r>
                      <a:endParaRPr lang="sl-SI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sl-SI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189.111.302,93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sl-SI" sz="1100" u="none" strike="noStrike" dirty="0">
                          <a:effectLst/>
                        </a:rPr>
                        <a:t>113.212.054,92</a:t>
                      </a:r>
                      <a:endParaRPr lang="sl-SI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sl-SI" sz="1100" u="none" strike="noStrike" dirty="0">
                          <a:effectLst/>
                        </a:rPr>
                        <a:t>131.387.166,92</a:t>
                      </a:r>
                      <a:endParaRPr lang="sl-SI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sl-SI" sz="1100" u="none" strike="noStrike" dirty="0">
                          <a:effectLst/>
                        </a:rPr>
                        <a:t>433.710.524,77</a:t>
                      </a:r>
                      <a:endParaRPr lang="sl-SI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04664579"/>
                  </a:ext>
                </a:extLst>
              </a:tr>
            </a:tbl>
          </a:graphicData>
        </a:graphic>
      </p:graphicFrame>
      <p:graphicFrame>
        <p:nvGraphicFramePr>
          <p:cNvPr id="6" name="Grafikon 5">
            <a:extLst>
              <a:ext uri="{FF2B5EF4-FFF2-40B4-BE49-F238E27FC236}">
                <a16:creationId xmlns:a16="http://schemas.microsoft.com/office/drawing/2014/main" id="{C071E1FB-909C-92DB-6F0A-F04D1BEA373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71452230"/>
              </p:ext>
            </p:extLst>
          </p:nvPr>
        </p:nvGraphicFramePr>
        <p:xfrm>
          <a:off x="502483" y="2594579"/>
          <a:ext cx="7058025" cy="31670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74031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grada besedila 1">
            <a:extLst>
              <a:ext uri="{FF2B5EF4-FFF2-40B4-BE49-F238E27FC236}">
                <a16:creationId xmlns:a16="http://schemas.microsoft.com/office/drawing/2014/main" id="{49051288-D107-4307-AA27-6B809189F68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5054" y="482886"/>
            <a:ext cx="8044177" cy="1079304"/>
          </a:xfr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sl-SI" dirty="0"/>
              <a:t>Posredovanje </a:t>
            </a:r>
            <a:r>
              <a:rPr lang="sl-SI" dirty="0" err="1"/>
              <a:t>vZaP</a:t>
            </a:r>
            <a:r>
              <a:rPr lang="sl-SI" dirty="0"/>
              <a:t> na EK – 9. </a:t>
            </a:r>
            <a:r>
              <a:rPr lang="sl-SI" dirty="0" err="1"/>
              <a:t>obr</a:t>
            </a:r>
            <a:r>
              <a:rPr lang="sl-SI" dirty="0"/>
              <a:t>. leto</a:t>
            </a:r>
          </a:p>
        </p:txBody>
      </p:sp>
      <p:sp>
        <p:nvSpPr>
          <p:cNvPr id="7" name="Pravokotnik 6">
            <a:extLst>
              <a:ext uri="{FF2B5EF4-FFF2-40B4-BE49-F238E27FC236}">
                <a16:creationId xmlns:a16="http://schemas.microsoft.com/office/drawing/2014/main" id="{53901D1F-A2D4-42AE-AE21-13F96027D933}"/>
              </a:ext>
            </a:extLst>
          </p:cNvPr>
          <p:cNvSpPr/>
          <p:nvPr/>
        </p:nvSpPr>
        <p:spPr>
          <a:xfrm>
            <a:off x="3245923" y="5679086"/>
            <a:ext cx="2480166" cy="92333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sl-SI" sz="5400" b="1" cap="none" spc="0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13 % FN</a:t>
            </a:r>
          </a:p>
        </p:txBody>
      </p:sp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F308D59A-4DD8-B703-436D-9034D40019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1129587"/>
              </p:ext>
            </p:extLst>
          </p:nvPr>
        </p:nvGraphicFramePr>
        <p:xfrm>
          <a:off x="555054" y="2019927"/>
          <a:ext cx="8044175" cy="346646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90453">
                  <a:extLst>
                    <a:ext uri="{9D8B030D-6E8A-4147-A177-3AD203B41FA5}">
                      <a16:colId xmlns:a16="http://schemas.microsoft.com/office/drawing/2014/main" val="860657193"/>
                    </a:ext>
                  </a:extLst>
                </a:gridCol>
                <a:gridCol w="845784">
                  <a:extLst>
                    <a:ext uri="{9D8B030D-6E8A-4147-A177-3AD203B41FA5}">
                      <a16:colId xmlns:a16="http://schemas.microsoft.com/office/drawing/2014/main" val="1789688834"/>
                    </a:ext>
                  </a:extLst>
                </a:gridCol>
                <a:gridCol w="632362">
                  <a:extLst>
                    <a:ext uri="{9D8B030D-6E8A-4147-A177-3AD203B41FA5}">
                      <a16:colId xmlns:a16="http://schemas.microsoft.com/office/drawing/2014/main" val="1826302891"/>
                    </a:ext>
                  </a:extLst>
                </a:gridCol>
                <a:gridCol w="632362">
                  <a:extLst>
                    <a:ext uri="{9D8B030D-6E8A-4147-A177-3AD203B41FA5}">
                      <a16:colId xmlns:a16="http://schemas.microsoft.com/office/drawing/2014/main" val="2432090456"/>
                    </a:ext>
                  </a:extLst>
                </a:gridCol>
                <a:gridCol w="790453">
                  <a:extLst>
                    <a:ext uri="{9D8B030D-6E8A-4147-A177-3AD203B41FA5}">
                      <a16:colId xmlns:a16="http://schemas.microsoft.com/office/drawing/2014/main" val="2573528379"/>
                    </a:ext>
                  </a:extLst>
                </a:gridCol>
                <a:gridCol w="790453">
                  <a:extLst>
                    <a:ext uri="{9D8B030D-6E8A-4147-A177-3AD203B41FA5}">
                      <a16:colId xmlns:a16="http://schemas.microsoft.com/office/drawing/2014/main" val="4036745074"/>
                    </a:ext>
                  </a:extLst>
                </a:gridCol>
                <a:gridCol w="790453">
                  <a:extLst>
                    <a:ext uri="{9D8B030D-6E8A-4147-A177-3AD203B41FA5}">
                      <a16:colId xmlns:a16="http://schemas.microsoft.com/office/drawing/2014/main" val="991403680"/>
                    </a:ext>
                  </a:extLst>
                </a:gridCol>
                <a:gridCol w="790453">
                  <a:extLst>
                    <a:ext uri="{9D8B030D-6E8A-4147-A177-3AD203B41FA5}">
                      <a16:colId xmlns:a16="http://schemas.microsoft.com/office/drawing/2014/main" val="3747168047"/>
                    </a:ext>
                  </a:extLst>
                </a:gridCol>
                <a:gridCol w="790453">
                  <a:extLst>
                    <a:ext uri="{9D8B030D-6E8A-4147-A177-3AD203B41FA5}">
                      <a16:colId xmlns:a16="http://schemas.microsoft.com/office/drawing/2014/main" val="1657191087"/>
                    </a:ext>
                  </a:extLst>
                </a:gridCol>
                <a:gridCol w="1190949">
                  <a:extLst>
                    <a:ext uri="{9D8B030D-6E8A-4147-A177-3AD203B41FA5}">
                      <a16:colId xmlns:a16="http://schemas.microsoft.com/office/drawing/2014/main" val="695886449"/>
                    </a:ext>
                  </a:extLst>
                </a:gridCol>
              </a:tblGrid>
              <a:tr h="660279">
                <a:tc>
                  <a:txBody>
                    <a:bodyPr/>
                    <a:lstStyle/>
                    <a:p>
                      <a:pPr algn="l" fontAlgn="t"/>
                      <a:r>
                        <a:rPr lang="sl-SI" sz="900" b="1" u="none" strike="noStrike" dirty="0">
                          <a:effectLst/>
                        </a:rPr>
                        <a:t>Datum kreiranja ZAP</a:t>
                      </a:r>
                      <a:endParaRPr lang="sl-SI" sz="9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l-PL" sz="900" b="1" u="none" strike="noStrike">
                          <a:effectLst/>
                        </a:rPr>
                        <a:t>(300.) Številka zahtevka za plačilo</a:t>
                      </a:r>
                      <a:endParaRPr lang="pl-PL" sz="9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sl-SI" sz="900" b="1" u="none" strike="noStrike">
                          <a:effectLst/>
                        </a:rPr>
                        <a:t>(300.c) Vrsta ZAP-a</a:t>
                      </a:r>
                      <a:endParaRPr lang="sl-SI" sz="9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l-PL" sz="900" b="1" u="none" strike="noStrike">
                          <a:effectLst/>
                        </a:rPr>
                        <a:t>(306.a) Datum predložitve komisiji</a:t>
                      </a:r>
                      <a:endParaRPr lang="pl-PL" sz="9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pl-PL" sz="900" b="1" u="none" strike="noStrike">
                          <a:effectLst/>
                        </a:rPr>
                        <a:t>(304.) Znesek zahtevka za plačilo iz SFC</a:t>
                      </a:r>
                      <a:endParaRPr lang="pl-PL" sz="9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sl-SI" sz="900" b="1" u="none" strike="noStrike">
                          <a:effectLst/>
                        </a:rPr>
                        <a:t>(309.) Datum plačila</a:t>
                      </a:r>
                      <a:endParaRPr lang="sl-SI" sz="9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sl-SI" sz="900" b="1" u="none" strike="noStrike">
                          <a:effectLst/>
                        </a:rPr>
                        <a:t>(308.) Znesek plačila</a:t>
                      </a:r>
                      <a:endParaRPr lang="sl-SI" sz="9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sl-SI" sz="900" b="1" u="none" strike="noStrike">
                          <a:effectLst/>
                        </a:rPr>
                        <a:t>Razlika ((304.)-(308.))</a:t>
                      </a:r>
                      <a:endParaRPr lang="sl-SI" sz="9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sl-SI" sz="900" b="1" u="none" strike="noStrike">
                          <a:effectLst/>
                        </a:rPr>
                        <a:t>(3.) Naziv sklada</a:t>
                      </a:r>
                      <a:endParaRPr lang="sl-SI" sz="9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sl-SI" sz="900" b="1" u="none" strike="noStrike" dirty="0">
                          <a:effectLst/>
                        </a:rPr>
                        <a:t>Status</a:t>
                      </a:r>
                      <a:endParaRPr lang="sl-SI" sz="9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/>
                </a:tc>
                <a:extLst>
                  <a:ext uri="{0D108BD9-81ED-4DB2-BD59-A6C34878D82A}">
                    <a16:rowId xmlns:a16="http://schemas.microsoft.com/office/drawing/2014/main" val="2450509661"/>
                  </a:ext>
                </a:extLst>
              </a:tr>
              <a:tr h="165070"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2.08.2022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44/2022 ESRR (A)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Vmesni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3.08.2022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29.871.274,04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16.09.2022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19.485.345,86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10.385.928,18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ESRR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WPL - Plačano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extLst>
                  <a:ext uri="{0D108BD9-81ED-4DB2-BD59-A6C34878D82A}">
                    <a16:rowId xmlns:a16="http://schemas.microsoft.com/office/drawing/2014/main" val="839734257"/>
                  </a:ext>
                </a:extLst>
              </a:tr>
              <a:tr h="165070"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4.08.2022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45/2022 ESS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Vmesni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4.08.2022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21.943.292,57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22.09.2022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19.748.963,31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2.194.329,26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ESS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WPL - Plačano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extLst>
                  <a:ext uri="{0D108BD9-81ED-4DB2-BD59-A6C34878D82A}">
                    <a16:rowId xmlns:a16="http://schemas.microsoft.com/office/drawing/2014/main" val="3398550225"/>
                  </a:ext>
                </a:extLst>
              </a:tr>
              <a:tr h="165070"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4.08.2022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43/2022 KS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Vmesni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4.08.2022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17.808.650,99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16.09.2022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16.027.785,89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1.780.865,10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KS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WPL - Plačano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extLst>
                  <a:ext uri="{0D108BD9-81ED-4DB2-BD59-A6C34878D82A}">
                    <a16:rowId xmlns:a16="http://schemas.microsoft.com/office/drawing/2014/main" val="2207040021"/>
                  </a:ext>
                </a:extLst>
              </a:tr>
              <a:tr h="165070"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6.10.2022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46/2022 ESS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Vmesni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7.10.2022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40.646.461,11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12.12.2022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36.581.815,00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4.064.646,11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ESS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WPL - Plačano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extLst>
                  <a:ext uri="{0D108BD9-81ED-4DB2-BD59-A6C34878D82A}">
                    <a16:rowId xmlns:a16="http://schemas.microsoft.com/office/drawing/2014/main" val="2091404373"/>
                  </a:ext>
                </a:extLst>
              </a:tr>
              <a:tr h="165070"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12.10.2022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45/2022 ESRR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Vmesni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14.10.2022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18.756.589,91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7.12.2022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15.068.148,07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3.688.441,84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ESRR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WPL - Plačano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extLst>
                  <a:ext uri="{0D108BD9-81ED-4DB2-BD59-A6C34878D82A}">
                    <a16:rowId xmlns:a16="http://schemas.microsoft.com/office/drawing/2014/main" val="363952900"/>
                  </a:ext>
                </a:extLst>
              </a:tr>
              <a:tr h="165070"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21.11.2022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44/2022 KS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Vmesni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23.11.2022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16.438.709,19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13.12.2022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14.794.838,27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1.643.870,92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KS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WPL - Plačano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extLst>
                  <a:ext uri="{0D108BD9-81ED-4DB2-BD59-A6C34878D82A}">
                    <a16:rowId xmlns:a16="http://schemas.microsoft.com/office/drawing/2014/main" val="3867109440"/>
                  </a:ext>
                </a:extLst>
              </a:tr>
              <a:tr h="165070"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29.11.2022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47/2022 ESS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Vmesni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1.12.2022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26.157.642,60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22.12.2022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23.541.878,34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2.615.764,26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ESS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WPL - Plačano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extLst>
                  <a:ext uri="{0D108BD9-81ED-4DB2-BD59-A6C34878D82A}">
                    <a16:rowId xmlns:a16="http://schemas.microsoft.com/office/drawing/2014/main" val="3506067349"/>
                  </a:ext>
                </a:extLst>
              </a:tr>
              <a:tr h="165070"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6.12.2022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46/2022 ESRR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Vmesni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6.12.2022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28.369.103,91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20.12.2022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19.681.790,26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8.687.313,65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ESRR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WPL - Plačano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extLst>
                  <a:ext uri="{0D108BD9-81ED-4DB2-BD59-A6C34878D82A}">
                    <a16:rowId xmlns:a16="http://schemas.microsoft.com/office/drawing/2014/main" val="1432463835"/>
                  </a:ext>
                </a:extLst>
              </a:tr>
              <a:tr h="165070"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22.12.2022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48/2022 ESS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Vmesni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23.12.2022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8.133.195,27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30.12.2022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7.319.875,74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813.319,53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ESS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WPL - Plačano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extLst>
                  <a:ext uri="{0D108BD9-81ED-4DB2-BD59-A6C34878D82A}">
                    <a16:rowId xmlns:a16="http://schemas.microsoft.com/office/drawing/2014/main" val="3514729096"/>
                  </a:ext>
                </a:extLst>
              </a:tr>
              <a:tr h="165070"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28.12.2022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47/2022 ESRR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Vmesni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28.12.2022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34.207.379,41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23.02.2023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30.318.748,04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3.888.631,37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ESRR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WPL - Plačano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extLst>
                  <a:ext uri="{0D108BD9-81ED-4DB2-BD59-A6C34878D82A}">
                    <a16:rowId xmlns:a16="http://schemas.microsoft.com/office/drawing/2014/main" val="666067437"/>
                  </a:ext>
                </a:extLst>
              </a:tr>
              <a:tr h="165070"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28.12.2022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45/2022 KS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Vmesni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28.12.2022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28.768.092,98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3.01.2023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25.891.283,68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2.876.809,30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KS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WPL - Plačano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extLst>
                  <a:ext uri="{0D108BD9-81ED-4DB2-BD59-A6C34878D82A}">
                    <a16:rowId xmlns:a16="http://schemas.microsoft.com/office/drawing/2014/main" val="4050527893"/>
                  </a:ext>
                </a:extLst>
              </a:tr>
              <a:tr h="165070"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6.02.2023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48/2023 ESRR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Vmesni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7.02.2023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41.099.907,57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10.03.2023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34.516.652,41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6.583.255,16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ESRR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WPL - Plačano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extLst>
                  <a:ext uri="{0D108BD9-81ED-4DB2-BD59-A6C34878D82A}">
                    <a16:rowId xmlns:a16="http://schemas.microsoft.com/office/drawing/2014/main" val="176144118"/>
                  </a:ext>
                </a:extLst>
              </a:tr>
              <a:tr h="165070"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9.02.2023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46/2023 KS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Vmesni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14.02.2023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56.867.971,76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14.03.2023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51.181.174,58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5.686.797,18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KS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WPL - Plačano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extLst>
                  <a:ext uri="{0D108BD9-81ED-4DB2-BD59-A6C34878D82A}">
                    <a16:rowId xmlns:a16="http://schemas.microsoft.com/office/drawing/2014/main" val="3758140855"/>
                  </a:ext>
                </a:extLst>
              </a:tr>
              <a:tr h="165070"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29.03.2023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49/2023 ESS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Vmesni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30.03.2023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17.265.142,54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17.04.2023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15.538.628,29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1.726.514,25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ESS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WPL - Plačano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extLst>
                  <a:ext uri="{0D108BD9-81ED-4DB2-BD59-A6C34878D82A}">
                    <a16:rowId xmlns:a16="http://schemas.microsoft.com/office/drawing/2014/main" val="959100585"/>
                  </a:ext>
                </a:extLst>
              </a:tr>
              <a:tr h="165070"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29.03.2023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47/2023 KS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Vmesni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30.03.2023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11.503.747,06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25.04.2023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10.353.372,35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1.150.374,71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KS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WPL - Plačano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extLst>
                  <a:ext uri="{0D108BD9-81ED-4DB2-BD59-A6C34878D82A}">
                    <a16:rowId xmlns:a16="http://schemas.microsoft.com/office/drawing/2014/main" val="2868998835"/>
                  </a:ext>
                </a:extLst>
              </a:tr>
              <a:tr h="165070"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29.03.2023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49/2023 ESRR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Vmesni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30.03.2023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37.185.265,84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24.04.2023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30.295.948,55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6.889.317,29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ESRR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WPL - Plačano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extLst>
                  <a:ext uri="{0D108BD9-81ED-4DB2-BD59-A6C34878D82A}">
                    <a16:rowId xmlns:a16="http://schemas.microsoft.com/office/drawing/2014/main" val="642727634"/>
                  </a:ext>
                </a:extLst>
              </a:tr>
              <a:tr h="165070"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 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 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 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 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435.022.426,75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 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370.346.248,64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l-SI" sz="900" u="none" strike="noStrike">
                          <a:effectLst/>
                        </a:rPr>
                        <a:t>64.676.178,11</a:t>
                      </a:r>
                      <a:endParaRPr lang="sl-SI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>
                          <a:effectLst/>
                        </a:rPr>
                        <a:t> </a:t>
                      </a:r>
                      <a:endParaRPr lang="sl-SI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l-SI" sz="900" u="none" strike="noStrike" dirty="0">
                          <a:effectLst/>
                        </a:rPr>
                        <a:t> </a:t>
                      </a:r>
                      <a:endParaRPr lang="sl-SI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752" marR="7752" marT="7752" marB="0" anchor="b"/>
                </a:tc>
                <a:extLst>
                  <a:ext uri="{0D108BD9-81ED-4DB2-BD59-A6C34878D82A}">
                    <a16:rowId xmlns:a16="http://schemas.microsoft.com/office/drawing/2014/main" val="7672926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84226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lowchart: Document 19">
            <a:extLst>
              <a:ext uri="{FF2B5EF4-FFF2-40B4-BE49-F238E27FC236}">
                <a16:creationId xmlns:a16="http://schemas.microsoft.com/office/drawing/2014/main" id="{D12DDE76-C203-4047-9998-63900085B5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8631" y="0"/>
            <a:ext cx="2436019" cy="3400426"/>
          </a:xfrm>
          <a:prstGeom prst="flowChartDocumen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grada besedila 1">
            <a:extLst>
              <a:ext uri="{FF2B5EF4-FFF2-40B4-BE49-F238E27FC236}">
                <a16:creationId xmlns:a16="http://schemas.microsoft.com/office/drawing/2014/main" id="{BAB909E1-D9D0-460B-B560-9DED23DBF73C}"/>
              </a:ext>
            </a:extLst>
          </p:cNvPr>
          <p:cNvSpPr txBox="1">
            <a:spLocks/>
          </p:cNvSpPr>
          <p:nvPr/>
        </p:nvSpPr>
        <p:spPr>
          <a:xfrm>
            <a:off x="628650" y="171162"/>
            <a:ext cx="2130136" cy="2371148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spcAft>
                <a:spcPts val="600"/>
              </a:spcAft>
              <a:buNone/>
            </a:pPr>
            <a:r>
              <a:rPr lang="en-US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Prejeta letna predplačila 2023</a:t>
            </a:r>
          </a:p>
        </p:txBody>
      </p:sp>
      <p:graphicFrame>
        <p:nvGraphicFramePr>
          <p:cNvPr id="2" name="Tabela 1">
            <a:extLst>
              <a:ext uri="{FF2B5EF4-FFF2-40B4-BE49-F238E27FC236}">
                <a16:creationId xmlns:a16="http://schemas.microsoft.com/office/drawing/2014/main" id="{62E16885-ACAF-F4F5-69B2-3165C660D0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4823116"/>
              </p:ext>
            </p:extLst>
          </p:nvPr>
        </p:nvGraphicFramePr>
        <p:xfrm>
          <a:off x="3155949" y="1694072"/>
          <a:ext cx="5510653" cy="3470835"/>
        </p:xfrm>
        <a:graphic>
          <a:graphicData uri="http://schemas.openxmlformats.org/drawingml/2006/table">
            <a:tbl>
              <a:tblPr firstRow="1" firstCol="1" bandRow="1">
                <a:noFill/>
                <a:tableStyleId>{5C22544A-7EE6-4342-B048-85BDC9FD1C3A}</a:tableStyleId>
              </a:tblPr>
              <a:tblGrid>
                <a:gridCol w="2990495">
                  <a:extLst>
                    <a:ext uri="{9D8B030D-6E8A-4147-A177-3AD203B41FA5}">
                      <a16:colId xmlns:a16="http://schemas.microsoft.com/office/drawing/2014/main" val="2469073855"/>
                    </a:ext>
                  </a:extLst>
                </a:gridCol>
                <a:gridCol w="2520158">
                  <a:extLst>
                    <a:ext uri="{9D8B030D-6E8A-4147-A177-3AD203B41FA5}">
                      <a16:colId xmlns:a16="http://schemas.microsoft.com/office/drawing/2014/main" val="2711945618"/>
                    </a:ext>
                  </a:extLst>
                </a:gridCol>
              </a:tblGrid>
              <a:tr h="1109723">
                <a:tc>
                  <a:txBody>
                    <a:bodyPr/>
                    <a:lstStyle/>
                    <a:p>
                      <a:r>
                        <a:rPr lang="sl-SI" sz="2300" b="1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Nakazilo letnega predplačila 2023</a:t>
                      </a:r>
                      <a:endParaRPr lang="sl-SI" sz="23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5139" marR="177083" marT="177083" marB="177083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9050" cap="flat" cmpd="sng" algn="ctr">
                      <a:solidFill>
                        <a:srgbClr val="8F9A9D">
                          <a:alpha val="60000"/>
                        </a:srgb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sl-SI" sz="23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41.543.618,98</a:t>
                      </a:r>
                      <a:endParaRPr lang="sl-SI" sz="23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5139" marR="177083" marT="177083" marB="177083" anchor="ctr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9050" cap="flat" cmpd="sng" algn="ctr">
                      <a:solidFill>
                        <a:srgbClr val="8F9A9D">
                          <a:alpha val="60000"/>
                        </a:srgb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13608918"/>
                  </a:ext>
                </a:extLst>
              </a:tr>
              <a:tr h="1180556">
                <a:tc>
                  <a:txBody>
                    <a:bodyPr/>
                    <a:lstStyle/>
                    <a:p>
                      <a:r>
                        <a:rPr lang="sl-SI" sz="18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Nakazilo letnega predplačila 2023 (3 %) ESRR</a:t>
                      </a:r>
                      <a:endParaRPr lang="sl-SI" sz="18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5139" marR="153472" marT="153472" marB="153472" anchor="ctr">
                    <a:lnL w="12700" cmpd="sng">
                      <a:noFill/>
                      <a:prstDash val="soli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B4BCBE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sl-SI" sz="18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23.262.681,08</a:t>
                      </a:r>
                      <a:endParaRPr lang="sl-SI" sz="180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5139" marR="153472" marT="153472" marB="153472" anchor="ctr">
                    <a:lnL w="19050" cap="flat" cmpd="sng" algn="ctr">
                      <a:solidFill>
                        <a:srgbClr val="FFFFFF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</a:lnB>
                    <a:solidFill>
                      <a:srgbClr val="B4BCBE">
                        <a:alpha val="34902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5133720"/>
                  </a:ext>
                </a:extLst>
              </a:tr>
              <a:tr h="1180556">
                <a:tc>
                  <a:txBody>
                    <a:bodyPr/>
                    <a:lstStyle/>
                    <a:p>
                      <a:r>
                        <a:rPr lang="sl-SI" sz="1800" b="1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Nakazilo letnega predplačila 2023 (3 %) KS</a:t>
                      </a:r>
                      <a:endParaRPr lang="sl-SI" sz="1800" b="1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5139" marR="153472" marT="153472" marB="153472" anchor="ctr">
                    <a:lnL w="12700" cmpd="sng">
                      <a:noFill/>
                      <a:prstDash val="solid"/>
                    </a:lnL>
                    <a:lnR w="19050" cap="flat" cmpd="sng" algn="ctr">
                      <a:solidFill>
                        <a:srgbClr val="FFFFFF"/>
                      </a:solidFill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B4BCBE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sl-SI" sz="18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effectLst/>
                        </a:rPr>
                        <a:t>18.280.937,90</a:t>
                      </a:r>
                      <a:endParaRPr lang="sl-SI" sz="18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95139" marR="153472" marT="153472" marB="153472" anchor="ctr">
                    <a:lnL w="19050" cap="flat" cmpd="sng" algn="ctr">
                      <a:solidFill>
                        <a:srgbClr val="FFFFFF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</a:lnB>
                    <a:solidFill>
                      <a:srgbClr val="B4BCBE">
                        <a:alpha val="34902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39141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93236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6014</TotalTime>
  <Words>1132</Words>
  <Application>Microsoft Office PowerPoint</Application>
  <PresentationFormat>Diaprojekcija na zaslonu (4:3)</PresentationFormat>
  <Paragraphs>699</Paragraphs>
  <Slides>13</Slides>
  <Notes>0</Notes>
  <HiddenSlides>0</HiddenSlides>
  <MMClips>0</MMClips>
  <ScaleCrop>false</ScaleCrop>
  <HeadingPairs>
    <vt:vector size="6" baseType="variant">
      <vt:variant>
        <vt:lpstr>Uporabljene pisave</vt:lpstr>
      </vt:variant>
      <vt:variant>
        <vt:i4>4</vt:i4>
      </vt:variant>
      <vt:variant>
        <vt:lpstr>Tema</vt:lpstr>
      </vt:variant>
      <vt:variant>
        <vt:i4>1</vt:i4>
      </vt:variant>
      <vt:variant>
        <vt:lpstr>Naslovi diapozitivov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Office Theme</vt:lpstr>
      <vt:lpstr>Finančna realizacija izvajanja Operativnega programa za izvajanje evropske kohezijske politike 2014–2020  (poročilo organa za potrjevanje)  mag. Evelyn Filip, vodja CA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Hvala za vašo pozornost.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Mitja Ribic</dc:creator>
  <cp:lastModifiedBy>pc</cp:lastModifiedBy>
  <cp:revision>156</cp:revision>
  <cp:lastPrinted>2023-07-04T14:13:10Z</cp:lastPrinted>
  <dcterms:created xsi:type="dcterms:W3CDTF">2015-02-26T08:26:11Z</dcterms:created>
  <dcterms:modified xsi:type="dcterms:W3CDTF">2023-07-05T04:35:05Z</dcterms:modified>
</cp:coreProperties>
</file>