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1"/>
  </p:handoutMasterIdLst>
  <p:sldIdLst>
    <p:sldId id="256" r:id="rId2"/>
    <p:sldId id="257" r:id="rId3"/>
    <p:sldId id="260"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Lst>
  <p:sldSz cx="9144000" cy="6858000" type="screen4x3"/>
  <p:notesSz cx="6797675" cy="9926638"/>
  <p:defaultTex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rednji slog 2 – poudarek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Svetel slog 1 – poudarek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DBED569-4797-4DF1-A0F4-6AAB3CD982D8}" styleName="Svetel slog 3 – poudarek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Svetel slog 3 – poudarek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Srednji slog 1 – poudarek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3296810-A885-4BE3-A3E7-6D5BEEA58F35}" styleName="Srednji slog 2 – poudarek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A488322-F2BA-4B5B-9748-0D474271808F}" styleName="Srednji slog 3 – poudarek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16D9F66E-5EB9-4882-86FB-DCBF35E3C3E4}" styleName="Srednji slog 4 – poudarek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9CF1AB2-1976-4502-BF36-3FF5EA218861}" styleName="Srednji slog 4 – poudarek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46F890A9-2807-4EBB-B81D-B2AA78EC7F39}" styleName="Temni slog 2 – poudarek 5/poudarek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Srednji slog 1 – poudarek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133" d="100"/>
          <a:sy n="133" d="100"/>
        </p:scale>
        <p:origin x="936" y="42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Označba mesta glave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sl-SI"/>
          </a:p>
        </p:txBody>
      </p:sp>
      <p:sp>
        <p:nvSpPr>
          <p:cNvPr id="3" name="Označba mesta datuma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CBFABD85-4F5C-4320-9009-30D2E957BB0D}" type="datetimeFigureOut">
              <a:rPr lang="sl-SI" smtClean="0"/>
              <a:t>28. 09. 2020</a:t>
            </a:fld>
            <a:endParaRPr lang="sl-SI"/>
          </a:p>
        </p:txBody>
      </p:sp>
      <p:sp>
        <p:nvSpPr>
          <p:cNvPr id="4" name="Označba mesta noge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sl-SI"/>
          </a:p>
        </p:txBody>
      </p:sp>
      <p:sp>
        <p:nvSpPr>
          <p:cNvPr id="5" name="Označba mesta številke diapozitiva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A8575A1E-50CC-446B-8EA6-51BC4CBD0CCD}" type="slidenum">
              <a:rPr lang="sl-SI" smtClean="0"/>
              <a:t>‹#›</a:t>
            </a:fld>
            <a:endParaRPr lang="sl-SI"/>
          </a:p>
        </p:txBody>
      </p:sp>
    </p:spTree>
    <p:extLst>
      <p:ext uri="{BB962C8B-B14F-4D97-AF65-F5344CB8AC3E}">
        <p14:creationId xmlns:p14="http://schemas.microsoft.com/office/powerpoint/2010/main" val="338653427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73813" y="5570538"/>
            <a:ext cx="23114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4500" y="5972175"/>
            <a:ext cx="25574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606425" y="2532063"/>
            <a:ext cx="10110788" cy="288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10"/>
          <p:cNvSpPr txBox="1">
            <a:spLocks noChangeArrowheads="1"/>
          </p:cNvSpPr>
          <p:nvPr userDrawn="1"/>
        </p:nvSpPr>
        <p:spPr bwMode="auto">
          <a:xfrm>
            <a:off x="6235700" y="1366838"/>
            <a:ext cx="1922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r">
              <a:defRPr/>
            </a:pPr>
            <a:r>
              <a:rPr lang="en-US" sz="1600" smtClean="0">
                <a:cs typeface="Arial" charset="0"/>
              </a:rPr>
              <a:t>www.eu-skladi.si</a:t>
            </a:r>
          </a:p>
        </p:txBody>
      </p:sp>
      <p:sp>
        <p:nvSpPr>
          <p:cNvPr id="7" name="Title 1"/>
          <p:cNvSpPr>
            <a:spLocks noGrp="1"/>
          </p:cNvSpPr>
          <p:nvPr>
            <p:ph type="ctrTitle"/>
          </p:nvPr>
        </p:nvSpPr>
        <p:spPr>
          <a:xfrm>
            <a:off x="563152" y="340391"/>
            <a:ext cx="5385585" cy="1277937"/>
          </a:xfrm>
        </p:spPr>
        <p:txBody>
          <a:bodyPr>
            <a:normAutofit/>
          </a:bodyPr>
          <a:lstStyle>
            <a:lvl1pPr algn="l">
              <a:defRPr sz="3600" b="1">
                <a:latin typeface="+mn-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4135462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nj">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543800" y="128588"/>
            <a:ext cx="2987675" cy="2555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38003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ajek">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7313" y="-112713"/>
            <a:ext cx="271780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64039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ameleon">
    <p:spTree>
      <p:nvGrpSpPr>
        <p:cNvPr id="1" name=""/>
        <p:cNvGrpSpPr/>
        <p:nvPr/>
      </p:nvGrpSpPr>
      <p:grpSpPr>
        <a:xfrm>
          <a:off x="0" y="0"/>
          <a:ext cx="0" cy="0"/>
          <a:chOff x="0" y="0"/>
          <a:chExt cx="0" cy="0"/>
        </a:xfrm>
      </p:grpSpPr>
      <p:pic>
        <p:nvPicPr>
          <p:cNvPr id="2" name="Picture 5"/>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97738" y="180975"/>
            <a:ext cx="2497137"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46806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3" name="Picture 7"/>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6373813" y="5570538"/>
            <a:ext cx="2311400" cy="117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8"/>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44500" y="5972175"/>
            <a:ext cx="2557463"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a:spLocks noGrp="1"/>
          </p:cNvSpPr>
          <p:nvPr>
            <p:ph type="ctrTitle"/>
          </p:nvPr>
        </p:nvSpPr>
        <p:spPr>
          <a:xfrm>
            <a:off x="600076" y="2323303"/>
            <a:ext cx="7984947" cy="1277937"/>
          </a:xfrm>
        </p:spPr>
        <p:txBody>
          <a:bodyPr>
            <a:normAutofit/>
          </a:bodyPr>
          <a:lstStyle>
            <a:lvl1pPr algn="ctr">
              <a:defRPr sz="2800" b="1">
                <a:latin typeface="+mn-lt"/>
              </a:defRPr>
            </a:lvl1pPr>
          </a:lstStyle>
          <a:p>
            <a:r>
              <a:rPr lang="en-US" dirty="0" smtClean="0"/>
              <a:t>Click to edit Master title style</a:t>
            </a:r>
            <a:endParaRPr lang="en-US" dirty="0"/>
          </a:p>
        </p:txBody>
      </p:sp>
    </p:spTree>
    <p:extLst>
      <p:ext uri="{BB962C8B-B14F-4D97-AF65-F5344CB8AC3E}">
        <p14:creationId xmlns:p14="http://schemas.microsoft.com/office/powerpoint/2010/main" val="34791291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ova">
    <p:spTree>
      <p:nvGrpSpPr>
        <p:cNvPr id="1" name=""/>
        <p:cNvGrpSpPr/>
        <p:nvPr/>
      </p:nvGrpSpPr>
      <p:grpSpPr>
        <a:xfrm>
          <a:off x="0" y="0"/>
          <a:ext cx="0" cy="0"/>
          <a:chOff x="0" y="0"/>
          <a:chExt cx="0" cy="0"/>
        </a:xfrm>
      </p:grpSpPr>
      <p:pic>
        <p:nvPicPr>
          <p:cNvPr id="2" name="Picture 8"/>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8420100" y="-12700"/>
            <a:ext cx="1787525" cy="280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2135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edved">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440613" y="53975"/>
            <a:ext cx="3802062" cy="2393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352860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epard">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299325" y="38100"/>
            <a:ext cx="4879975" cy="245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064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Zelv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99388" y="73025"/>
            <a:ext cx="2368550" cy="253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5904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loveska ribica">
    <p:spTree>
      <p:nvGrpSpPr>
        <p:cNvPr id="1" name=""/>
        <p:cNvGrpSpPr/>
        <p:nvPr/>
      </p:nvGrpSpPr>
      <p:grpSpPr>
        <a:xfrm>
          <a:off x="0" y="0"/>
          <a:ext cx="0" cy="0"/>
          <a:chOff x="0" y="0"/>
          <a:chExt cx="0" cy="0"/>
        </a:xfrm>
      </p:grpSpPr>
      <p:pic>
        <p:nvPicPr>
          <p:cNvPr id="2" name="Picture 4"/>
          <p:cNvPicPr>
            <a:picLocks/>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rot="13198914">
            <a:off x="7043738" y="420688"/>
            <a:ext cx="3143250" cy="1658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6822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ebel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05725" y="190500"/>
            <a:ext cx="2381250" cy="214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482216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enguru">
    <p:spTree>
      <p:nvGrpSpPr>
        <p:cNvPr id="1" name=""/>
        <p:cNvGrpSpPr/>
        <p:nvPr/>
      </p:nvGrpSpPr>
      <p:grpSpPr>
        <a:xfrm>
          <a:off x="0" y="0"/>
          <a:ext cx="0" cy="0"/>
          <a:chOff x="0" y="0"/>
          <a:chExt cx="0" cy="0"/>
        </a:xfrm>
      </p:grpSpPr>
      <p:pic>
        <p:nvPicPr>
          <p:cNvPr id="2" name="Picture 4"/>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35888" y="-520700"/>
            <a:ext cx="3033712" cy="301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56307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ravlja">
    <p:spTree>
      <p:nvGrpSpPr>
        <p:cNvPr id="1" name=""/>
        <p:cNvGrpSpPr/>
        <p:nvPr/>
      </p:nvGrpSpPr>
      <p:grpSpPr>
        <a:xfrm>
          <a:off x="0" y="0"/>
          <a:ext cx="0" cy="0"/>
          <a:chOff x="0" y="0"/>
          <a:chExt cx="0" cy="0"/>
        </a:xfrm>
      </p:grpSpPr>
      <p:pic>
        <p:nvPicPr>
          <p:cNvPr id="2"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rot="20700000">
            <a:off x="7700963" y="-412750"/>
            <a:ext cx="2241550" cy="2763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9"/>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20038" y="777875"/>
            <a:ext cx="736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219028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628650" y="365125"/>
            <a:ext cx="78867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sl-SI" smtClean="0"/>
              <a:t>Click to edit Master title style</a:t>
            </a:r>
          </a:p>
        </p:txBody>
      </p:sp>
      <p:sp>
        <p:nvSpPr>
          <p:cNvPr id="1027" name="Text Placeholder 2"/>
          <p:cNvSpPr>
            <a:spLocks noGrp="1"/>
          </p:cNvSpPr>
          <p:nvPr>
            <p:ph type="body" idx="1"/>
          </p:nvPr>
        </p:nvSpPr>
        <p:spPr bwMode="auto">
          <a:xfrm>
            <a:off x="628650" y="1825625"/>
            <a:ext cx="78867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l-SI" smtClean="0"/>
              <a:t>Click to edit Master text styles</a:t>
            </a:r>
          </a:p>
          <a:p>
            <a:pPr lvl="1"/>
            <a:r>
              <a:rPr lang="en-US" altLang="sl-SI" smtClean="0"/>
              <a:t>Second level</a:t>
            </a:r>
          </a:p>
          <a:p>
            <a:pPr lvl="2"/>
            <a:r>
              <a:rPr lang="en-US" altLang="sl-SI" smtClean="0"/>
              <a:t>Third level</a:t>
            </a:r>
          </a:p>
          <a:p>
            <a:pPr lvl="3"/>
            <a:r>
              <a:rPr lang="en-US" altLang="sl-SI" smtClean="0"/>
              <a:t>Fourth level</a:t>
            </a:r>
          </a:p>
          <a:p>
            <a:pPr lvl="4"/>
            <a:r>
              <a:rPr lang="en-US" altLang="sl-SI" smtClean="0"/>
              <a:t>Fifth level</a:t>
            </a:r>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A06DAE9C-AB21-4F2A-B4E9-196FE3645497}" type="datetimeFigureOut">
              <a:rPr lang="en-US"/>
              <a:pPr>
                <a:defRPr/>
              </a:pPr>
              <a:t>9/28/2020</a:t>
            </a:fld>
            <a:endParaRPr lang="en-US"/>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82A9208F-0785-4B25-8785-F56BEBB83734}" type="slidenum">
              <a:rPr lang="en-US" altLang="sl-SI"/>
              <a:pPr/>
              <a:t>‹#›</a:t>
            </a:fld>
            <a:endParaRPr lang="en-US" altLang="sl-SI"/>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defRPr>
      </a:lvl2pPr>
      <a:lvl3pPr algn="l" rtl="0" eaLnBrk="0" fontAlgn="base" hangingPunct="0">
        <a:lnSpc>
          <a:spcPct val="90000"/>
        </a:lnSpc>
        <a:spcBef>
          <a:spcPct val="0"/>
        </a:spcBef>
        <a:spcAft>
          <a:spcPct val="0"/>
        </a:spcAft>
        <a:defRPr sz="4400">
          <a:solidFill>
            <a:schemeClr val="tx1"/>
          </a:solidFill>
          <a:latin typeface="Calibri Light" pitchFamily="34" charset="0"/>
        </a:defRPr>
      </a:lvl3pPr>
      <a:lvl4pPr algn="l" rtl="0" eaLnBrk="0" fontAlgn="base" hangingPunct="0">
        <a:lnSpc>
          <a:spcPct val="90000"/>
        </a:lnSpc>
        <a:spcBef>
          <a:spcPct val="0"/>
        </a:spcBef>
        <a:spcAft>
          <a:spcPct val="0"/>
        </a:spcAft>
        <a:defRPr sz="4400">
          <a:solidFill>
            <a:schemeClr val="tx1"/>
          </a:solidFill>
          <a:latin typeface="Calibri Light" pitchFamily="34" charset="0"/>
        </a:defRPr>
      </a:lvl4pPr>
      <a:lvl5pPr algn="l" rtl="0" eaLnBrk="0" fontAlgn="base" hangingPunct="0">
        <a:lnSpc>
          <a:spcPct val="90000"/>
        </a:lnSpc>
        <a:spcBef>
          <a:spcPct val="0"/>
        </a:spcBef>
        <a:spcAft>
          <a:spcPct val="0"/>
        </a:spcAft>
        <a:defRPr sz="4400">
          <a:solidFill>
            <a:schemeClr val="tx1"/>
          </a:solidFill>
          <a:latin typeface="Calibri Light" pitchFamily="34" charset="0"/>
        </a:defRPr>
      </a:lvl5pPr>
      <a:lvl6pPr marL="457200" algn="l" rtl="0" fontAlgn="base">
        <a:lnSpc>
          <a:spcPct val="90000"/>
        </a:lnSpc>
        <a:spcBef>
          <a:spcPct val="0"/>
        </a:spcBef>
        <a:spcAft>
          <a:spcPct val="0"/>
        </a:spcAft>
        <a:defRPr sz="4400">
          <a:solidFill>
            <a:schemeClr val="tx1"/>
          </a:solidFill>
          <a:latin typeface="Calibri Light" pitchFamily="34" charset="0"/>
        </a:defRPr>
      </a:lvl6pPr>
      <a:lvl7pPr marL="914400" algn="l" rtl="0" fontAlgn="base">
        <a:lnSpc>
          <a:spcPct val="90000"/>
        </a:lnSpc>
        <a:spcBef>
          <a:spcPct val="0"/>
        </a:spcBef>
        <a:spcAft>
          <a:spcPct val="0"/>
        </a:spcAft>
        <a:defRPr sz="4400">
          <a:solidFill>
            <a:schemeClr val="tx1"/>
          </a:solidFill>
          <a:latin typeface="Calibri Light" pitchFamily="34" charset="0"/>
        </a:defRPr>
      </a:lvl7pPr>
      <a:lvl8pPr marL="1371600" algn="l" rtl="0" fontAlgn="base">
        <a:lnSpc>
          <a:spcPct val="90000"/>
        </a:lnSpc>
        <a:spcBef>
          <a:spcPct val="0"/>
        </a:spcBef>
        <a:spcAft>
          <a:spcPct val="0"/>
        </a:spcAft>
        <a:defRPr sz="4400">
          <a:solidFill>
            <a:schemeClr val="tx1"/>
          </a:solidFill>
          <a:latin typeface="Calibri Light" pitchFamily="34" charset="0"/>
        </a:defRPr>
      </a:lvl8pPr>
      <a:lvl9pPr marL="1828800" algn="l" rtl="0" fontAlgn="base">
        <a:lnSpc>
          <a:spcPct val="90000"/>
        </a:lnSpc>
        <a:spcBef>
          <a:spcPct val="0"/>
        </a:spcBef>
        <a:spcAft>
          <a:spcPct val="0"/>
        </a:spcAft>
        <a:defRPr sz="4400">
          <a:solidFill>
            <a:schemeClr val="tx1"/>
          </a:solidFill>
          <a:latin typeface="Calibri Light"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normAutofit/>
          </a:bodyPr>
          <a:lstStyle/>
          <a:p>
            <a:r>
              <a:rPr lang="sl-SI" dirty="0" smtClean="0">
                <a:solidFill>
                  <a:srgbClr val="0070C0"/>
                </a:solidFill>
                <a:cs typeface="Arial" charset="0"/>
              </a:rPr>
              <a:t>STANJE IZVAJANJA OP EKP 2014-2020</a:t>
            </a:r>
            <a:endParaRPr lang="sl-SI"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2906" y="243647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120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906" y="2436471"/>
            <a:ext cx="6132513" cy="3462338"/>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PO3</a:t>
            </a:r>
            <a:endParaRPr lang="sl-SI" sz="3200" b="1" dirty="0" smtClean="0">
              <a:solidFill>
                <a:srgbClr val="0070C0"/>
              </a:solidFill>
            </a:endParaRPr>
          </a:p>
        </p:txBody>
      </p:sp>
    </p:spTree>
    <p:extLst>
      <p:ext uri="{BB962C8B-B14F-4D97-AF65-F5344CB8AC3E}">
        <p14:creationId xmlns:p14="http://schemas.microsoft.com/office/powerpoint/2010/main" val="25710642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85464" y="214710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22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5464" y="2147104"/>
            <a:ext cx="6108700" cy="34575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PO4</a:t>
            </a:r>
            <a:endParaRPr lang="sl-SI" sz="3200" b="1" dirty="0" smtClean="0">
              <a:solidFill>
                <a:srgbClr val="0070C0"/>
              </a:solidFill>
            </a:endParaRPr>
          </a:p>
        </p:txBody>
      </p:sp>
    </p:spTree>
    <p:extLst>
      <p:ext uri="{BB962C8B-B14F-4D97-AF65-F5344CB8AC3E}">
        <p14:creationId xmlns:p14="http://schemas.microsoft.com/office/powerpoint/2010/main" val="21352721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29205" y="22975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32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205" y="2297575"/>
            <a:ext cx="6121400" cy="343852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PO5</a:t>
            </a:r>
            <a:endParaRPr lang="sl-SI" sz="3200" b="1" dirty="0" smtClean="0">
              <a:solidFill>
                <a:srgbClr val="0070C0"/>
              </a:solidFill>
            </a:endParaRPr>
          </a:p>
        </p:txBody>
      </p:sp>
    </p:spTree>
    <p:extLst>
      <p:ext uri="{BB962C8B-B14F-4D97-AF65-F5344CB8AC3E}">
        <p14:creationId xmlns:p14="http://schemas.microsoft.com/office/powerpoint/2010/main" val="376570814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34992" y="25001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427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992" y="2500132"/>
            <a:ext cx="6138863" cy="34575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PO6</a:t>
            </a:r>
            <a:endParaRPr lang="sl-SI" sz="3200" b="1" dirty="0" smtClean="0">
              <a:solidFill>
                <a:srgbClr val="0070C0"/>
              </a:solidFill>
            </a:endParaRPr>
          </a:p>
        </p:txBody>
      </p:sp>
    </p:spTree>
    <p:extLst>
      <p:ext uri="{BB962C8B-B14F-4D97-AF65-F5344CB8AC3E}">
        <p14:creationId xmlns:p14="http://schemas.microsoft.com/office/powerpoint/2010/main" val="24603876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25033" y="221655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529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5033" y="2216552"/>
            <a:ext cx="6138863" cy="34575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PO7</a:t>
            </a:r>
            <a:endParaRPr lang="sl-SI" sz="3200" b="1" dirty="0" smtClean="0">
              <a:solidFill>
                <a:srgbClr val="0070C0"/>
              </a:solidFill>
            </a:endParaRPr>
          </a:p>
        </p:txBody>
      </p:sp>
    </p:spTree>
    <p:extLst>
      <p:ext uri="{BB962C8B-B14F-4D97-AF65-F5344CB8AC3E}">
        <p14:creationId xmlns:p14="http://schemas.microsoft.com/office/powerpoint/2010/main" val="10421291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36607" y="252906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63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6607" y="2529068"/>
            <a:ext cx="6127750" cy="34575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PO8</a:t>
            </a:r>
            <a:endParaRPr lang="sl-SI" sz="3200" b="1" dirty="0" smtClean="0">
              <a:solidFill>
                <a:srgbClr val="0070C0"/>
              </a:solidFill>
            </a:endParaRPr>
          </a:p>
        </p:txBody>
      </p:sp>
    </p:spTree>
    <p:extLst>
      <p:ext uri="{BB962C8B-B14F-4D97-AF65-F5344CB8AC3E}">
        <p14:creationId xmlns:p14="http://schemas.microsoft.com/office/powerpoint/2010/main" val="15797092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29205" y="2546431"/>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73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205" y="2546431"/>
            <a:ext cx="6127750" cy="34448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PO9</a:t>
            </a:r>
            <a:endParaRPr lang="sl-SI" sz="3200" b="1" dirty="0" smtClean="0">
              <a:solidFill>
                <a:srgbClr val="0070C0"/>
              </a:solidFill>
            </a:endParaRPr>
          </a:p>
        </p:txBody>
      </p:sp>
    </p:spTree>
    <p:extLst>
      <p:ext uri="{BB962C8B-B14F-4D97-AF65-F5344CB8AC3E}">
        <p14:creationId xmlns:p14="http://schemas.microsoft.com/office/powerpoint/2010/main" val="402508018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82906" y="2505919"/>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836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906" y="2505919"/>
            <a:ext cx="6115050" cy="345757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PO10</a:t>
            </a:r>
            <a:endParaRPr lang="sl-SI" sz="3200" b="1" dirty="0" smtClean="0">
              <a:solidFill>
                <a:srgbClr val="0070C0"/>
              </a:solidFill>
            </a:endParaRPr>
          </a:p>
        </p:txBody>
      </p:sp>
    </p:spTree>
    <p:extLst>
      <p:ext uri="{BB962C8B-B14F-4D97-AF65-F5344CB8AC3E}">
        <p14:creationId xmlns:p14="http://schemas.microsoft.com/office/powerpoint/2010/main" val="1401268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34993" y="2309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939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4993" y="2309150"/>
            <a:ext cx="6115050" cy="3438525"/>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PO11</a:t>
            </a:r>
            <a:endParaRPr lang="sl-SI" sz="3200" b="1" dirty="0" smtClean="0">
              <a:solidFill>
                <a:srgbClr val="0070C0"/>
              </a:solidFill>
            </a:endParaRPr>
          </a:p>
        </p:txBody>
      </p:sp>
    </p:spTree>
    <p:extLst>
      <p:ext uri="{BB962C8B-B14F-4D97-AF65-F5344CB8AC3E}">
        <p14:creationId xmlns:p14="http://schemas.microsoft.com/office/powerpoint/2010/main" val="101082113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ravokotnik 2"/>
          <p:cNvSpPr/>
          <p:nvPr/>
        </p:nvSpPr>
        <p:spPr>
          <a:xfrm>
            <a:off x="636608" y="182830"/>
            <a:ext cx="7268900" cy="584775"/>
          </a:xfrm>
          <a:prstGeom prst="rect">
            <a:avLst/>
          </a:prstGeom>
        </p:spPr>
        <p:txBody>
          <a:bodyPr wrap="square">
            <a:spAutoFit/>
          </a:bodyPr>
          <a:lstStyle/>
          <a:p>
            <a:r>
              <a:rPr lang="sl-SI" sz="3200" b="1" dirty="0" smtClean="0">
                <a:solidFill>
                  <a:srgbClr val="0070C0"/>
                </a:solidFill>
              </a:rPr>
              <a:t>COVID-19 </a:t>
            </a:r>
            <a:r>
              <a:rPr lang="sl-SI" sz="3200" b="1" dirty="0">
                <a:solidFill>
                  <a:srgbClr val="0070C0"/>
                </a:solidFill>
              </a:rPr>
              <a:t>ukrepi iz sredstev </a:t>
            </a:r>
            <a:r>
              <a:rPr lang="sl-SI" sz="3200" b="1" dirty="0" smtClean="0">
                <a:solidFill>
                  <a:srgbClr val="0070C0"/>
                </a:solidFill>
              </a:rPr>
              <a:t>EKP</a:t>
            </a:r>
            <a:endParaRPr lang="sl-SI" sz="3200" b="1" dirty="0">
              <a:solidFill>
                <a:srgbClr val="0070C0"/>
              </a:solidFill>
            </a:endParaRPr>
          </a:p>
        </p:txBody>
      </p:sp>
      <p:graphicFrame>
        <p:nvGraphicFramePr>
          <p:cNvPr id="5" name="Tabela 4"/>
          <p:cNvGraphicFramePr>
            <a:graphicFrameLocks noGrp="1"/>
          </p:cNvGraphicFramePr>
          <p:nvPr>
            <p:extLst>
              <p:ext uri="{D42A27DB-BD31-4B8C-83A1-F6EECF244321}">
                <p14:modId xmlns:p14="http://schemas.microsoft.com/office/powerpoint/2010/main" val="315562113"/>
              </p:ext>
            </p:extLst>
          </p:nvPr>
        </p:nvGraphicFramePr>
        <p:xfrm>
          <a:off x="561601" y="1152001"/>
          <a:ext cx="7588799" cy="5580930"/>
        </p:xfrm>
        <a:graphic>
          <a:graphicData uri="http://schemas.openxmlformats.org/drawingml/2006/table">
            <a:tbl>
              <a:tblPr firstRow="1" firstCol="1" bandRow="1">
                <a:tableStyleId>{5C22544A-7EE6-4342-B048-85BDC9FD1C3A}</a:tableStyleId>
              </a:tblPr>
              <a:tblGrid>
                <a:gridCol w="231958">
                  <a:extLst>
                    <a:ext uri="{9D8B030D-6E8A-4147-A177-3AD203B41FA5}">
                      <a16:colId xmlns:a16="http://schemas.microsoft.com/office/drawing/2014/main" val="3956538399"/>
                    </a:ext>
                  </a:extLst>
                </a:gridCol>
                <a:gridCol w="1340993">
                  <a:extLst>
                    <a:ext uri="{9D8B030D-6E8A-4147-A177-3AD203B41FA5}">
                      <a16:colId xmlns:a16="http://schemas.microsoft.com/office/drawing/2014/main" val="3664123273"/>
                    </a:ext>
                  </a:extLst>
                </a:gridCol>
                <a:gridCol w="4367008">
                  <a:extLst>
                    <a:ext uri="{9D8B030D-6E8A-4147-A177-3AD203B41FA5}">
                      <a16:colId xmlns:a16="http://schemas.microsoft.com/office/drawing/2014/main" val="3743479016"/>
                    </a:ext>
                  </a:extLst>
                </a:gridCol>
                <a:gridCol w="517418">
                  <a:extLst>
                    <a:ext uri="{9D8B030D-6E8A-4147-A177-3AD203B41FA5}">
                      <a16:colId xmlns:a16="http://schemas.microsoft.com/office/drawing/2014/main" val="2907565461"/>
                    </a:ext>
                  </a:extLst>
                </a:gridCol>
                <a:gridCol w="411814">
                  <a:extLst>
                    <a:ext uri="{9D8B030D-6E8A-4147-A177-3AD203B41FA5}">
                      <a16:colId xmlns:a16="http://schemas.microsoft.com/office/drawing/2014/main" val="3337894816"/>
                    </a:ext>
                  </a:extLst>
                </a:gridCol>
                <a:gridCol w="719608">
                  <a:extLst>
                    <a:ext uri="{9D8B030D-6E8A-4147-A177-3AD203B41FA5}">
                      <a16:colId xmlns:a16="http://schemas.microsoft.com/office/drawing/2014/main" val="1371252156"/>
                    </a:ext>
                  </a:extLst>
                </a:gridCol>
              </a:tblGrid>
              <a:tr h="514389">
                <a:tc>
                  <a:txBody>
                    <a:bodyPr/>
                    <a:lstStyle/>
                    <a:p>
                      <a:pPr>
                        <a:lnSpc>
                          <a:spcPct val="110000"/>
                        </a:lnSpc>
                        <a:spcAft>
                          <a:spcPts val="0"/>
                        </a:spcAft>
                      </a:pPr>
                      <a:r>
                        <a:rPr lang="sl-SI" sz="600">
                          <a:effectLst/>
                        </a:rPr>
                        <a:t> </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tc>
                <a:tc>
                  <a:txBody>
                    <a:bodyPr/>
                    <a:lstStyle/>
                    <a:p>
                      <a:pPr algn="ctr">
                        <a:lnSpc>
                          <a:spcPct val="110000"/>
                        </a:lnSpc>
                        <a:spcAft>
                          <a:spcPts val="0"/>
                        </a:spcAft>
                      </a:pPr>
                      <a:r>
                        <a:rPr lang="sl-SI" sz="600" dirty="0">
                          <a:effectLst/>
                        </a:rPr>
                        <a:t>Kratek naziv</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Opis projekta</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Indikativna vrednost v evrih (EU + SLO)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dirty="0">
                          <a:effectLst/>
                        </a:rPr>
                        <a:t>Sklad</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Status </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2668802358"/>
                  </a:ext>
                </a:extLst>
              </a:tr>
              <a:tr h="273963">
                <a:tc>
                  <a:txBody>
                    <a:bodyPr/>
                    <a:lstStyle/>
                    <a:p>
                      <a:pPr algn="r">
                        <a:lnSpc>
                          <a:spcPct val="110000"/>
                        </a:lnSpc>
                        <a:spcAft>
                          <a:spcPts val="0"/>
                        </a:spcAft>
                      </a:pPr>
                      <a:r>
                        <a:rPr lang="sl-SI" sz="600">
                          <a:effectLst/>
                        </a:rPr>
                        <a:t>1</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IKT za VIZ</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Namen operacije je zagotovitev IKT infrastrukture (IKT odjemalcev in centralne strežniške ter potrebnih IKT storitev kot osnova za izobraževanje na daljavo.</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4.000.000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3259267738"/>
                  </a:ext>
                </a:extLst>
              </a:tr>
              <a:tr h="229678">
                <a:tc>
                  <a:txBody>
                    <a:bodyPr/>
                    <a:lstStyle/>
                    <a:p>
                      <a:pPr algn="r">
                        <a:lnSpc>
                          <a:spcPct val="110000"/>
                        </a:lnSpc>
                        <a:spcAft>
                          <a:spcPts val="0"/>
                        </a:spcAft>
                      </a:pPr>
                      <a:r>
                        <a:rPr lang="sl-SI" sz="600">
                          <a:effectLst/>
                        </a:rPr>
                        <a:t>2</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COVID19-Pomoč najbolj ranljivim skupinam </a:t>
                      </a:r>
                      <a:r>
                        <a:rPr lang="sl-SI" sz="600" dirty="0" smtClean="0">
                          <a:effectLst/>
                        </a:rPr>
                        <a:t>prebivalcev</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Sredstev za kader in materialne stroške organizacijam in izvajalcem socialnovarstvenim programom, ki delajo na terenu z najbolj ranljivimi skupinami ljudi. </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1.925.000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4290085800"/>
                  </a:ext>
                </a:extLst>
              </a:tr>
              <a:tr h="297959">
                <a:tc>
                  <a:txBody>
                    <a:bodyPr/>
                    <a:lstStyle/>
                    <a:p>
                      <a:pPr algn="r">
                        <a:lnSpc>
                          <a:spcPct val="110000"/>
                        </a:lnSpc>
                        <a:spcAft>
                          <a:spcPts val="0"/>
                        </a:spcAft>
                      </a:pPr>
                      <a:r>
                        <a:rPr lang="sl-SI" sz="600">
                          <a:effectLst/>
                        </a:rPr>
                        <a:t>3</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COVID19 - Medicinska in osebna varovalna oprema zaradi </a:t>
                      </a:r>
                      <a:r>
                        <a:rPr lang="sl-SI" sz="600" dirty="0" smtClean="0">
                          <a:effectLst/>
                        </a:rPr>
                        <a:t>epidemije</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Zagotoviti javnim zdravstvenim zavodom ustrezno opremljene prostore, v katerih bo mogoče tako varno delo s pacienti, ki imajo blage znake okužbe s COVID-19, kot zagotovitev opreme za prostore, kjer bo potekalo zdravljenje najbolj kritično obolelih pacientov.</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38.650.000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2308427270"/>
                  </a:ext>
                </a:extLst>
              </a:tr>
              <a:tr h="291752">
                <a:tc>
                  <a:txBody>
                    <a:bodyPr/>
                    <a:lstStyle/>
                    <a:p>
                      <a:pPr algn="r">
                        <a:lnSpc>
                          <a:spcPct val="110000"/>
                        </a:lnSpc>
                        <a:spcAft>
                          <a:spcPts val="0"/>
                        </a:spcAft>
                      </a:pPr>
                      <a:r>
                        <a:rPr lang="sl-SI" sz="600">
                          <a:effectLst/>
                        </a:rPr>
                        <a:t>4</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COVID19 -Začasno denarno </a:t>
                      </a:r>
                      <a:r>
                        <a:rPr lang="sl-SI" sz="600" dirty="0" smtClean="0">
                          <a:effectLst/>
                        </a:rPr>
                        <a:t>nadomestilo</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Namen operacije je zagotoviti začasno denarno nadomestilo, karierno svetovanje in aktivnosti za iskanje zaposlitve ter vključevanje v že obstoječe ukrepe aktivne politike zaposlovanja.</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4.605.335</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3291819292"/>
                  </a:ext>
                </a:extLst>
              </a:tr>
              <a:tr h="241573">
                <a:tc>
                  <a:txBody>
                    <a:bodyPr/>
                    <a:lstStyle/>
                    <a:p>
                      <a:pPr algn="r">
                        <a:lnSpc>
                          <a:spcPct val="110000"/>
                        </a:lnSpc>
                        <a:spcAft>
                          <a:spcPts val="0"/>
                        </a:spcAft>
                      </a:pPr>
                      <a:r>
                        <a:rPr lang="sl-SI" sz="600">
                          <a:effectLst/>
                        </a:rPr>
                        <a:t>5</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Krajši delovni čas (PKP3)</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Ohranitev delovnih mest in pomoč podjetjem pri premostitvi poslovne škode, s skrajševanjem delovnega časa zaposlenim ter hkrati zagotovitev ekonomske in socialne varnosti zaposlenih.</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92.998.959</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2705832863"/>
                  </a:ext>
                </a:extLst>
              </a:tr>
              <a:tr h="485223">
                <a:tc>
                  <a:txBody>
                    <a:bodyPr/>
                    <a:lstStyle/>
                    <a:p>
                      <a:pPr algn="r">
                        <a:lnSpc>
                          <a:spcPct val="110000"/>
                        </a:lnSpc>
                        <a:spcAft>
                          <a:spcPts val="0"/>
                        </a:spcAft>
                      </a:pPr>
                      <a:r>
                        <a:rPr lang="sl-SI" sz="600">
                          <a:effectLst/>
                        </a:rPr>
                        <a:t>6</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Javni poziv za sofinanciranje stroškov digitalizacije prodajnih poti ter predstavitvenih in trženjskih gradiv za promocijo na tujih trgih</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Namen in cilj javnega poziva je blaženje posledic epidemije COVID19 ciljni skupini iz točke 4 tega javnega poziva na področju njihove internacionalizacije poslovanja, pri čemer je pomoč usmerjena v ohranjanje/vzpostavitev novih stikov s tujimi kupci/poslovno javnostjo in v promocijo njihovih izdelkov/storitev na tujih trgih.  Predmet javnega poziva je sofinanciranje upravičenih stroškov digitalizacije prodajnih poti na tujih trgih ter predstavitvenih in trženjskih gradiv za promocijo na tujih trgih ciljni skupini iz točke 4 tega javnega poziva.</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2.000.000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2256486548"/>
                  </a:ext>
                </a:extLst>
              </a:tr>
              <a:tr h="181188">
                <a:tc>
                  <a:txBody>
                    <a:bodyPr/>
                    <a:lstStyle/>
                    <a:p>
                      <a:pPr algn="r">
                        <a:lnSpc>
                          <a:spcPct val="110000"/>
                        </a:lnSpc>
                        <a:spcAft>
                          <a:spcPts val="0"/>
                        </a:spcAft>
                      </a:pPr>
                      <a:r>
                        <a:rPr lang="sl-SI" sz="600">
                          <a:effectLst/>
                        </a:rPr>
                        <a:t>7</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FI MSP</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Dodeljevanje povratnih pomoči na področju MSP.</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60.000.000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261167141"/>
                  </a:ext>
                </a:extLst>
              </a:tr>
              <a:tr h="198640">
                <a:tc>
                  <a:txBody>
                    <a:bodyPr/>
                    <a:lstStyle/>
                    <a:p>
                      <a:pPr algn="r">
                        <a:lnSpc>
                          <a:spcPct val="110000"/>
                        </a:lnSpc>
                        <a:spcAft>
                          <a:spcPts val="0"/>
                        </a:spcAft>
                      </a:pPr>
                      <a:r>
                        <a:rPr lang="sl-SI" sz="600">
                          <a:effectLst/>
                        </a:rPr>
                        <a:t>8</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FI RRI</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Dodeljevanje povratnih pomoči na področju raziskav in razvoja.</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5.000.000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637016007"/>
                  </a:ext>
                </a:extLst>
              </a:tr>
              <a:tr h="148981">
                <a:tc>
                  <a:txBody>
                    <a:bodyPr/>
                    <a:lstStyle/>
                    <a:p>
                      <a:pPr algn="r">
                        <a:lnSpc>
                          <a:spcPct val="110000"/>
                        </a:lnSpc>
                        <a:spcAft>
                          <a:spcPts val="0"/>
                        </a:spcAft>
                      </a:pPr>
                      <a:r>
                        <a:rPr lang="sl-SI" sz="600">
                          <a:effectLst/>
                        </a:rPr>
                        <a:t>9</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Obmejna problemska območja</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Likvidnostna pomoč MSP na obmejnih problemskih območjih.</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3.675.000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427865918"/>
                  </a:ext>
                </a:extLst>
              </a:tr>
              <a:tr h="198640">
                <a:tc>
                  <a:txBody>
                    <a:bodyPr/>
                    <a:lstStyle/>
                    <a:p>
                      <a:pPr algn="r">
                        <a:lnSpc>
                          <a:spcPct val="110000"/>
                        </a:lnSpc>
                        <a:spcAft>
                          <a:spcPts val="0"/>
                        </a:spcAft>
                      </a:pPr>
                      <a:r>
                        <a:rPr lang="sl-SI" sz="600">
                          <a:effectLst/>
                        </a:rPr>
                        <a:t>10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Nakup zaščitne oprema za MSP</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dirty="0">
                          <a:effectLst/>
                        </a:rPr>
                        <a:t>Spodbuditi podjetja k nakupu zaščitne opreme, s čimer se bo zagotovila ustrezna varnost zaposlenih in omogočilo varno poslovanje oziroma delovanje podjetij. </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7.224.050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Potrjeno</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712761553"/>
                  </a:ext>
                </a:extLst>
              </a:tr>
              <a:tr h="579843">
                <a:tc>
                  <a:txBody>
                    <a:bodyPr/>
                    <a:lstStyle/>
                    <a:p>
                      <a:pPr algn="r">
                        <a:lnSpc>
                          <a:spcPct val="110000"/>
                        </a:lnSpc>
                        <a:spcAft>
                          <a:spcPts val="0"/>
                        </a:spcAft>
                      </a:pPr>
                      <a:r>
                        <a:rPr lang="sl-SI" sz="600">
                          <a:effectLst/>
                        </a:rPr>
                        <a:t>11</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vključitev ranljivih skupin na področju duševnega zdravja</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Ustanovitev platforme za ukrepanje za povečevanje blaginje bo omogočila sistematično povezovanje prizadevanj na področju duševnega zdravja v Sloveniji. Aktivnosti platforme bodo usmerjene na lokalno, regionalno in nacionalno raven. Platforma bo različne pristope sistematično povezala in smiselno poenotila ter omogočila gradnjo kapacitet znanja, podatkov in informacij, človeških virov in metodoloških orodij. Z doseganjem sinergij bo izboljšala dosedanje izide pri spremljanju neenakosti. Zagotovili bom  intenzivno izobraževanje in usposabljanje strokovnjakov v CDZ, patronažnih DMS, pediatrov in DZ s področja razpoznavanja, povezovanja in ukrepanja na področju DZ. Z izobraževanji bomo omogočili zgodnjo intervencijo prepoznavanja ogroženih družin z veliko tveganji za slabo DZ.</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2.000.000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pregledu</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530452928"/>
                  </a:ext>
                </a:extLst>
              </a:tr>
              <a:tr h="564986">
                <a:tc>
                  <a:txBody>
                    <a:bodyPr/>
                    <a:lstStyle/>
                    <a:p>
                      <a:pPr algn="r">
                        <a:lnSpc>
                          <a:spcPct val="110000"/>
                        </a:lnSpc>
                        <a:spcAft>
                          <a:spcPts val="0"/>
                        </a:spcAft>
                      </a:pPr>
                      <a:r>
                        <a:rPr lang="sl-SI" sz="600">
                          <a:effectLst/>
                        </a:rPr>
                        <a:t>12</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Razvojno - raziskovalni projekti za odpravo posledic COVID-19</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Namen javnega razpisa je podjetjem in konzorcijem podjetij zagotoviti pomoč za raziskovalno-razvojno inovativne (RRI) projekte ter projekte za vzpostavitev proizvodnih kapacitet (investicijske projekte), povezanih z omilitvijo posledic COVID-19. Cilj javnega razpisa je podpreti izvedbo (začetek ali nadaljevanje) vsaj 20 (dvajsetih) RRI ali investicijskih projektov, s čimer bi se ohranjala razvojna in investicijska naravnanost gospodarstva tudi v času kriznih razmer, ki so posledica izbruha epidemije COVID-19.</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4.000.000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pregledu</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108703829"/>
                  </a:ext>
                </a:extLst>
              </a:tr>
              <a:tr h="360034">
                <a:tc>
                  <a:txBody>
                    <a:bodyPr/>
                    <a:lstStyle/>
                    <a:p>
                      <a:pPr algn="r">
                        <a:lnSpc>
                          <a:spcPct val="110000"/>
                        </a:lnSpc>
                        <a:spcAft>
                          <a:spcPts val="0"/>
                        </a:spcAft>
                      </a:pPr>
                      <a:r>
                        <a:rPr lang="sl-SI" sz="600">
                          <a:effectLst/>
                        </a:rPr>
                        <a:t>13</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turizem</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Javni razpis je namenjen preživetju in obstoju mikro, majhnih in srednje velikih gospodarskih družb in samostojnih podjetnikov, ki opravljajo dejavnost v nastanitvenih gostinskih obratih in restavracijah in gostilnah, ki predstavljajo ključni del slovenske turistične ponudbe.</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7.224.050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pregledu</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4006000907"/>
                  </a:ext>
                </a:extLst>
              </a:tr>
              <a:tr h="242092">
                <a:tc>
                  <a:txBody>
                    <a:bodyPr/>
                    <a:lstStyle/>
                    <a:p>
                      <a:pPr algn="r">
                        <a:lnSpc>
                          <a:spcPct val="110000"/>
                        </a:lnSpc>
                        <a:spcAft>
                          <a:spcPts val="0"/>
                        </a:spcAft>
                      </a:pPr>
                      <a:r>
                        <a:rPr lang="sl-SI" sz="600">
                          <a:effectLst/>
                        </a:rPr>
                        <a:t>14</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Informatizacija zdravstvenih storitev in telemedicina</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Informatizacija in dispečarska služba; Vzpostavitev COVID-19 vigilance; Telemedicina logopedije </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1.200.000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pripravi</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1827729710"/>
                  </a:ext>
                </a:extLst>
              </a:tr>
              <a:tr h="266923">
                <a:tc>
                  <a:txBody>
                    <a:bodyPr/>
                    <a:lstStyle/>
                    <a:p>
                      <a:pPr algn="r">
                        <a:lnSpc>
                          <a:spcPct val="110000"/>
                        </a:lnSpc>
                        <a:spcAft>
                          <a:spcPts val="0"/>
                        </a:spcAft>
                      </a:pPr>
                      <a:r>
                        <a:rPr lang="sl-SI" sz="600">
                          <a:effectLst/>
                        </a:rPr>
                        <a:t>15</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Ukrepi na področju zaščite ranljive skupine starejše populacije v povezavi s COVID-19</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Sredstva za ukrepe na področju zaščite ranljive skupine starejše populacije.</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800.000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ESS/ESRR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pripravi</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3479980342"/>
                  </a:ext>
                </a:extLst>
              </a:tr>
              <a:tr h="193281">
                <a:tc>
                  <a:txBody>
                    <a:bodyPr/>
                    <a:lstStyle/>
                    <a:p>
                      <a:pPr algn="r">
                        <a:lnSpc>
                          <a:spcPct val="110000"/>
                        </a:lnSpc>
                        <a:spcAft>
                          <a:spcPts val="0"/>
                        </a:spcAft>
                      </a:pPr>
                      <a:r>
                        <a:rPr lang="sl-SI" sz="600">
                          <a:effectLst/>
                        </a:rPr>
                        <a:t>16</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COVID19 - Javni poziv internacionalizacija - zmanjševanja posledic</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nSpc>
                          <a:spcPct val="110000"/>
                        </a:lnSpc>
                        <a:spcAft>
                          <a:spcPts val="0"/>
                        </a:spcAft>
                      </a:pPr>
                      <a:r>
                        <a:rPr lang="sl-SI" sz="600">
                          <a:effectLst/>
                        </a:rPr>
                        <a:t>Likvidnostna pomoč MSP na področju internacionalizacije.</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r">
                        <a:lnSpc>
                          <a:spcPct val="110000"/>
                        </a:lnSpc>
                        <a:spcAft>
                          <a:spcPts val="0"/>
                        </a:spcAft>
                      </a:pPr>
                      <a:r>
                        <a:rPr lang="sl-SI" sz="600">
                          <a:effectLst/>
                        </a:rPr>
                        <a:t>800.000</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ESRR</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a:effectLst/>
                        </a:rPr>
                        <a:t>V pripravi</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extLst>
                  <a:ext uri="{0D108BD9-81ED-4DB2-BD59-A6C34878D82A}">
                    <a16:rowId xmlns:a16="http://schemas.microsoft.com/office/drawing/2014/main" val="3235672043"/>
                  </a:ext>
                </a:extLst>
              </a:tr>
              <a:tr h="260456">
                <a:tc>
                  <a:txBody>
                    <a:bodyPr/>
                    <a:lstStyle/>
                    <a:p>
                      <a:pPr algn="ctr">
                        <a:lnSpc>
                          <a:spcPct val="110000"/>
                        </a:lnSpc>
                        <a:spcAft>
                          <a:spcPts val="0"/>
                        </a:spcAft>
                      </a:pPr>
                      <a:r>
                        <a:rPr lang="sl-SI" sz="600">
                          <a:effectLst/>
                        </a:rPr>
                        <a:t> </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gridSpan="2">
                  <a:txBody>
                    <a:bodyPr/>
                    <a:lstStyle/>
                    <a:p>
                      <a:pPr algn="ctr">
                        <a:lnSpc>
                          <a:spcPct val="110000"/>
                        </a:lnSpc>
                        <a:spcAft>
                          <a:spcPts val="0"/>
                        </a:spcAft>
                      </a:pPr>
                      <a:r>
                        <a:rPr lang="sl-SI" sz="600" b="1" dirty="0">
                          <a:effectLst/>
                        </a:rPr>
                        <a:t>SKUPAJ </a:t>
                      </a:r>
                    </a:p>
                    <a:p>
                      <a:pPr algn="r">
                        <a:lnSpc>
                          <a:spcPct val="110000"/>
                        </a:lnSpc>
                        <a:spcAft>
                          <a:spcPts val="0"/>
                        </a:spcAft>
                      </a:pPr>
                      <a:r>
                        <a:rPr lang="sl-SI" sz="600" dirty="0">
                          <a:effectLst/>
                        </a:rPr>
                        <a:t> </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hMerge="1">
                  <a:txBody>
                    <a:bodyPr/>
                    <a:lstStyle/>
                    <a:p>
                      <a:endParaRPr lang="sl-SI"/>
                    </a:p>
                  </a:txBody>
                  <a:tcPr/>
                </a:tc>
                <a:tc>
                  <a:txBody>
                    <a:bodyPr/>
                    <a:lstStyle/>
                    <a:p>
                      <a:pPr algn="ctr">
                        <a:lnSpc>
                          <a:spcPct val="110000"/>
                        </a:lnSpc>
                        <a:spcAft>
                          <a:spcPts val="0"/>
                        </a:spcAft>
                      </a:pPr>
                      <a:r>
                        <a:rPr lang="sl-SI" sz="600" b="1" dirty="0">
                          <a:effectLst/>
                        </a:rPr>
                        <a:t>236.102.39</a:t>
                      </a:r>
                      <a:r>
                        <a:rPr lang="sl-SI" sz="600" dirty="0">
                          <a:effectLst/>
                        </a:rPr>
                        <a:t>4</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tc>
                <a:tc>
                  <a:txBody>
                    <a:bodyPr/>
                    <a:lstStyle/>
                    <a:p>
                      <a:pPr algn="ctr">
                        <a:lnSpc>
                          <a:spcPct val="110000"/>
                        </a:lnSpc>
                        <a:spcAft>
                          <a:spcPts val="0"/>
                        </a:spcAft>
                      </a:pPr>
                      <a:r>
                        <a:rPr lang="sl-SI" sz="600">
                          <a:effectLst/>
                        </a:rPr>
                        <a:t> </a:t>
                      </a:r>
                      <a:endParaRPr lang="sl-SI"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nchor="ctr"/>
                </a:tc>
                <a:tc>
                  <a:txBody>
                    <a:bodyPr/>
                    <a:lstStyle/>
                    <a:p>
                      <a:pPr algn="ctr">
                        <a:lnSpc>
                          <a:spcPct val="110000"/>
                        </a:lnSpc>
                        <a:spcAft>
                          <a:spcPts val="0"/>
                        </a:spcAft>
                      </a:pPr>
                      <a:r>
                        <a:rPr lang="sl-SI" sz="600" dirty="0">
                          <a:effectLst/>
                        </a:rPr>
                        <a:t> </a:t>
                      </a:r>
                      <a:endParaRPr lang="sl-SI" sz="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16868" marR="16868" marT="0" marB="0"/>
                </a:tc>
                <a:extLst>
                  <a:ext uri="{0D108BD9-81ED-4DB2-BD59-A6C34878D82A}">
                    <a16:rowId xmlns:a16="http://schemas.microsoft.com/office/drawing/2014/main" val="1640072332"/>
                  </a:ext>
                </a:extLst>
              </a:tr>
            </a:tbl>
          </a:graphicData>
        </a:graphic>
      </p:graphicFrame>
    </p:spTree>
    <p:extLst>
      <p:ext uri="{BB962C8B-B14F-4D97-AF65-F5344CB8AC3E}">
        <p14:creationId xmlns:p14="http://schemas.microsoft.com/office/powerpoint/2010/main" val="25717344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oljeZBesedilom 5"/>
          <p:cNvSpPr txBox="1"/>
          <p:nvPr/>
        </p:nvSpPr>
        <p:spPr>
          <a:xfrm>
            <a:off x="666750" y="5378450"/>
            <a:ext cx="2519363" cy="430213"/>
          </a:xfrm>
          <a:prstGeom prst="rect">
            <a:avLst/>
          </a:prstGeom>
          <a:noFill/>
        </p:spPr>
        <p:txBody>
          <a:bodyPr>
            <a:spAutoFit/>
          </a:bodyPr>
          <a:lstStyle/>
          <a:p>
            <a:pPr fontAlgn="auto">
              <a:spcBef>
                <a:spcPts val="0"/>
              </a:spcBef>
              <a:spcAft>
                <a:spcPts val="0"/>
              </a:spcAft>
              <a:defRPr/>
            </a:pPr>
            <a:r>
              <a:rPr lang="sl-SI" sz="1050" dirty="0">
                <a:latin typeface="+mn-lt"/>
                <a:cs typeface="+mn-cs"/>
              </a:rPr>
              <a:t>Vir: e-MA, MFERAC</a:t>
            </a:r>
          </a:p>
          <a:p>
            <a:pPr fontAlgn="auto">
              <a:spcBef>
                <a:spcPts val="0"/>
              </a:spcBef>
              <a:spcAft>
                <a:spcPts val="0"/>
              </a:spcAft>
              <a:defRPr/>
            </a:pPr>
            <a:endParaRPr lang="sl-SI" sz="1050" dirty="0">
              <a:latin typeface="+mn-lt"/>
              <a:cs typeface="+mn-cs"/>
            </a:endParaRPr>
          </a:p>
        </p:txBody>
      </p:sp>
      <p:graphicFrame>
        <p:nvGraphicFramePr>
          <p:cNvPr id="3" name="Tabela 2"/>
          <p:cNvGraphicFramePr>
            <a:graphicFrameLocks noGrp="1"/>
          </p:cNvGraphicFramePr>
          <p:nvPr/>
        </p:nvGraphicFramePr>
        <p:xfrm>
          <a:off x="666750" y="2068513"/>
          <a:ext cx="7886700" cy="3236916"/>
        </p:xfrm>
        <a:graphic>
          <a:graphicData uri="http://schemas.openxmlformats.org/drawingml/2006/table">
            <a:tbl>
              <a:tblPr/>
              <a:tblGrid>
                <a:gridCol w="525780">
                  <a:extLst>
                    <a:ext uri="{9D8B030D-6E8A-4147-A177-3AD203B41FA5}">
                      <a16:colId xmlns:a16="http://schemas.microsoft.com/office/drawing/2014/main" val="20000"/>
                    </a:ext>
                  </a:extLst>
                </a:gridCol>
                <a:gridCol w="525780">
                  <a:extLst>
                    <a:ext uri="{9D8B030D-6E8A-4147-A177-3AD203B41FA5}">
                      <a16:colId xmlns:a16="http://schemas.microsoft.com/office/drawing/2014/main" val="20001"/>
                    </a:ext>
                  </a:extLst>
                </a:gridCol>
                <a:gridCol w="525780">
                  <a:extLst>
                    <a:ext uri="{9D8B030D-6E8A-4147-A177-3AD203B41FA5}">
                      <a16:colId xmlns:a16="http://schemas.microsoft.com/office/drawing/2014/main" val="20002"/>
                    </a:ext>
                  </a:extLst>
                </a:gridCol>
                <a:gridCol w="525780">
                  <a:extLst>
                    <a:ext uri="{9D8B030D-6E8A-4147-A177-3AD203B41FA5}">
                      <a16:colId xmlns:a16="http://schemas.microsoft.com/office/drawing/2014/main" val="20003"/>
                    </a:ext>
                  </a:extLst>
                </a:gridCol>
                <a:gridCol w="525780">
                  <a:extLst>
                    <a:ext uri="{9D8B030D-6E8A-4147-A177-3AD203B41FA5}">
                      <a16:colId xmlns:a16="http://schemas.microsoft.com/office/drawing/2014/main" val="20004"/>
                    </a:ext>
                  </a:extLst>
                </a:gridCol>
                <a:gridCol w="525780">
                  <a:extLst>
                    <a:ext uri="{9D8B030D-6E8A-4147-A177-3AD203B41FA5}">
                      <a16:colId xmlns:a16="http://schemas.microsoft.com/office/drawing/2014/main" val="20005"/>
                    </a:ext>
                  </a:extLst>
                </a:gridCol>
                <a:gridCol w="525780">
                  <a:extLst>
                    <a:ext uri="{9D8B030D-6E8A-4147-A177-3AD203B41FA5}">
                      <a16:colId xmlns:a16="http://schemas.microsoft.com/office/drawing/2014/main" val="20006"/>
                    </a:ext>
                  </a:extLst>
                </a:gridCol>
                <a:gridCol w="525780">
                  <a:extLst>
                    <a:ext uri="{9D8B030D-6E8A-4147-A177-3AD203B41FA5}">
                      <a16:colId xmlns:a16="http://schemas.microsoft.com/office/drawing/2014/main" val="20007"/>
                    </a:ext>
                  </a:extLst>
                </a:gridCol>
                <a:gridCol w="525780">
                  <a:extLst>
                    <a:ext uri="{9D8B030D-6E8A-4147-A177-3AD203B41FA5}">
                      <a16:colId xmlns:a16="http://schemas.microsoft.com/office/drawing/2014/main" val="20008"/>
                    </a:ext>
                  </a:extLst>
                </a:gridCol>
                <a:gridCol w="525780">
                  <a:extLst>
                    <a:ext uri="{9D8B030D-6E8A-4147-A177-3AD203B41FA5}">
                      <a16:colId xmlns:a16="http://schemas.microsoft.com/office/drawing/2014/main" val="20009"/>
                    </a:ext>
                  </a:extLst>
                </a:gridCol>
                <a:gridCol w="525780">
                  <a:extLst>
                    <a:ext uri="{9D8B030D-6E8A-4147-A177-3AD203B41FA5}">
                      <a16:colId xmlns:a16="http://schemas.microsoft.com/office/drawing/2014/main" val="20010"/>
                    </a:ext>
                  </a:extLst>
                </a:gridCol>
                <a:gridCol w="525780">
                  <a:extLst>
                    <a:ext uri="{9D8B030D-6E8A-4147-A177-3AD203B41FA5}">
                      <a16:colId xmlns:a16="http://schemas.microsoft.com/office/drawing/2014/main" val="20011"/>
                    </a:ext>
                  </a:extLst>
                </a:gridCol>
                <a:gridCol w="525780">
                  <a:extLst>
                    <a:ext uri="{9D8B030D-6E8A-4147-A177-3AD203B41FA5}">
                      <a16:colId xmlns:a16="http://schemas.microsoft.com/office/drawing/2014/main" val="20012"/>
                    </a:ext>
                  </a:extLst>
                </a:gridCol>
                <a:gridCol w="525780">
                  <a:extLst>
                    <a:ext uri="{9D8B030D-6E8A-4147-A177-3AD203B41FA5}">
                      <a16:colId xmlns:a16="http://schemas.microsoft.com/office/drawing/2014/main" val="20013"/>
                    </a:ext>
                  </a:extLst>
                </a:gridCol>
                <a:gridCol w="525780">
                  <a:extLst>
                    <a:ext uri="{9D8B030D-6E8A-4147-A177-3AD203B41FA5}">
                      <a16:colId xmlns:a16="http://schemas.microsoft.com/office/drawing/2014/main" val="20014"/>
                    </a:ext>
                  </a:extLst>
                </a:gridCol>
              </a:tblGrid>
              <a:tr h="303974">
                <a:tc rowSpan="3">
                  <a:txBody>
                    <a:bodyPr/>
                    <a:lstStyle/>
                    <a:p>
                      <a:pPr algn="ctr" fontAlgn="ctr"/>
                      <a:r>
                        <a:rPr lang="sl-SI" sz="600" b="1" i="0" u="none" strike="noStrike" dirty="0">
                          <a:solidFill>
                            <a:srgbClr val="000000"/>
                          </a:solidFill>
                          <a:effectLst/>
                          <a:latin typeface="Calibri"/>
                          <a:cs typeface="Arial"/>
                        </a:rPr>
                        <a:t>Sklad</a:t>
                      </a:r>
                      <a:endParaRPr lang="sl-SI" sz="600" b="1" i="0" u="none" strike="noStrike" dirty="0">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3">
                  <a:txBody>
                    <a:bodyPr/>
                    <a:lstStyle/>
                    <a:p>
                      <a:pPr algn="ctr" fontAlgn="ctr"/>
                      <a:r>
                        <a:rPr lang="sl-SI" sz="600" b="1" i="0" u="none" strike="noStrike">
                          <a:solidFill>
                            <a:srgbClr val="000000"/>
                          </a:solidFill>
                          <a:effectLst/>
                          <a:latin typeface="Calibri"/>
                          <a:cs typeface="Arial"/>
                        </a:rPr>
                        <a:t>Regija</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Vsa razpoložljiva sredstva</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gridSpan="4">
                  <a:txBody>
                    <a:bodyPr/>
                    <a:lstStyle/>
                    <a:p>
                      <a:pPr algn="ctr" fontAlgn="ctr"/>
                      <a:r>
                        <a:rPr lang="sl-SI" sz="600" b="1" i="0" u="none" strike="noStrike">
                          <a:solidFill>
                            <a:srgbClr val="000000"/>
                          </a:solidFill>
                          <a:effectLst/>
                          <a:latin typeface="Calibri"/>
                          <a:cs typeface="Arial"/>
                        </a:rPr>
                        <a:t>Odločitve o podpori EU del </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tc gridSpan="4">
                  <a:txBody>
                    <a:bodyPr/>
                    <a:lstStyle/>
                    <a:p>
                      <a:pPr algn="ctr" fontAlgn="ctr"/>
                      <a:r>
                        <a:rPr lang="sl-SI" sz="600" b="1" i="0" u="none" strike="noStrike" dirty="0">
                          <a:solidFill>
                            <a:srgbClr val="000000"/>
                          </a:solidFill>
                          <a:effectLst/>
                          <a:latin typeface="Calibri"/>
                          <a:cs typeface="Arial"/>
                        </a:rPr>
                        <a:t>Potrjene operacije EU del</a:t>
                      </a:r>
                      <a:endParaRPr lang="sl-SI" sz="600" b="1" i="0" u="none" strike="noStrike" dirty="0">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tc gridSpan="4">
                  <a:txBody>
                    <a:bodyPr/>
                    <a:lstStyle/>
                    <a:p>
                      <a:pPr algn="ctr" fontAlgn="ctr"/>
                      <a:r>
                        <a:rPr lang="sl-SI" sz="600" b="1" i="0" u="none" strike="noStrike">
                          <a:solidFill>
                            <a:srgbClr val="000000"/>
                          </a:solidFill>
                          <a:effectLst/>
                          <a:latin typeface="Calibri"/>
                          <a:cs typeface="Arial"/>
                        </a:rPr>
                        <a:t>Izplačila iz državnega proračuna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extLst>
                  <a:ext uri="{0D108BD9-81ED-4DB2-BD59-A6C34878D82A}">
                    <a16:rowId xmlns:a16="http://schemas.microsoft.com/office/drawing/2014/main" val="10000"/>
                  </a:ext>
                </a:extLst>
              </a:tr>
              <a:tr h="172526">
                <a:tc vMerge="1">
                  <a:txBody>
                    <a:bodyPr/>
                    <a:lstStyle/>
                    <a:p>
                      <a:endParaRPr lang="sl-SI"/>
                    </a:p>
                  </a:txBody>
                  <a:tcPr/>
                </a:tc>
                <a:tc vMerge="1">
                  <a:txBody>
                    <a:bodyPr/>
                    <a:lstStyle/>
                    <a:p>
                      <a:endParaRPr lang="sl-SI"/>
                    </a:p>
                  </a:txBody>
                  <a:tcPr/>
                </a:tc>
                <a:tc rowSpan="2">
                  <a:txBody>
                    <a:bodyPr/>
                    <a:lstStyle/>
                    <a:p>
                      <a:pPr algn="ctr" fontAlgn="ctr"/>
                      <a:r>
                        <a:rPr lang="sl-SI" sz="600" b="1" i="0" u="none" strike="noStrike">
                          <a:solidFill>
                            <a:srgbClr val="000000"/>
                          </a:solidFill>
                          <a:effectLst/>
                          <a:latin typeface="Calibri"/>
                          <a:cs typeface="Arial"/>
                        </a:rPr>
                        <a:t>EU del (EUR)</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31.12.2019</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31.8.2020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dirty="0">
                          <a:solidFill>
                            <a:srgbClr val="000000"/>
                          </a:solidFill>
                          <a:effectLst/>
                          <a:latin typeface="Calibri"/>
                          <a:cs typeface="Arial"/>
                        </a:rPr>
                        <a:t>31.12.2019</a:t>
                      </a:r>
                      <a:endParaRPr lang="sl-SI" sz="600" b="1" i="0" u="none" strike="noStrike" dirty="0">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dirty="0" smtClean="0">
                          <a:solidFill>
                            <a:srgbClr val="000000"/>
                          </a:solidFill>
                          <a:effectLst/>
                          <a:latin typeface="Calibri"/>
                          <a:cs typeface="Arial"/>
                        </a:rPr>
                        <a:t>31.8.2020</a:t>
                      </a:r>
                      <a:endParaRPr lang="sl-SI" sz="600" b="1" i="0" u="none" strike="noStrike" dirty="0">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sl-SI" sz="600" b="1" i="0" u="none" strike="noStrike" dirty="0" smtClean="0">
                          <a:solidFill>
                            <a:srgbClr val="000000"/>
                          </a:solidFill>
                          <a:effectLst/>
                          <a:latin typeface="+mn-lt"/>
                          <a:cs typeface="Arial"/>
                        </a:rPr>
                        <a:t>31.12.2019</a:t>
                      </a:r>
                      <a:endParaRPr lang="sl-SI" sz="600" b="1" i="0" u="none" strike="noStrike" dirty="0" smtClean="0">
                        <a:solidFill>
                          <a:srgbClr val="000000"/>
                        </a:solidFill>
                        <a:effectLst/>
                        <a:latin typeface="+mn-lt"/>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dirty="0">
                          <a:solidFill>
                            <a:srgbClr val="000000"/>
                          </a:solidFill>
                          <a:effectLst/>
                          <a:latin typeface="Calibri"/>
                          <a:cs typeface="Arial"/>
                        </a:rPr>
                        <a:t>31.8.2020</a:t>
                      </a:r>
                      <a:endParaRPr lang="sl-SI" sz="600" b="1" i="0" u="none" strike="noStrike" dirty="0">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172526">
                <a:tc vMerge="1">
                  <a:txBody>
                    <a:bodyPr/>
                    <a:lstStyle/>
                    <a:p>
                      <a:endParaRPr lang="sl-SI"/>
                    </a:p>
                  </a:txBody>
                  <a:tcPr/>
                </a:tc>
                <a:tc vMerge="1">
                  <a:txBody>
                    <a:bodyPr/>
                    <a:lstStyle/>
                    <a:p>
                      <a:endParaRPr lang="sl-SI"/>
                    </a:p>
                  </a:txBody>
                  <a:tcPr/>
                </a:tc>
                <a:tc vMerge="1">
                  <a:txBody>
                    <a:bodyPr/>
                    <a:lstStyle/>
                    <a:p>
                      <a:endParaRPr lang="sl-SI"/>
                    </a:p>
                  </a:txBody>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4/3*100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6/3*100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8/3*100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10/3*100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12/3*100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14/3*100</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2"/>
                  </a:ext>
                </a:extLst>
              </a:tr>
              <a:tr h="172526">
                <a:tc>
                  <a:txBody>
                    <a:bodyPr/>
                    <a:lstStyle/>
                    <a:p>
                      <a:pPr algn="ctr" fontAlgn="ctr"/>
                      <a:r>
                        <a:rPr lang="sl-SI" sz="400" b="1" i="0" u="none" strike="noStrike">
                          <a:solidFill>
                            <a:srgbClr val="000000"/>
                          </a:solidFill>
                          <a:effectLst/>
                          <a:latin typeface="Calibri"/>
                          <a:cs typeface="Arial"/>
                        </a:rPr>
                        <a:t>1</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2</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3</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4</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5</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6</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7</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8</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9</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10</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11</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12</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13</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14</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400" b="1" i="0" u="none" strike="noStrike">
                          <a:solidFill>
                            <a:srgbClr val="000000"/>
                          </a:solidFill>
                          <a:effectLst/>
                          <a:latin typeface="Calibri"/>
                          <a:cs typeface="Arial"/>
                        </a:rPr>
                        <a:t>15</a:t>
                      </a:r>
                      <a:endParaRPr lang="sl-SI" sz="4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r h="172526">
                <a:tc rowSpan="2">
                  <a:txBody>
                    <a:bodyPr/>
                    <a:lstStyle/>
                    <a:p>
                      <a:pPr algn="r" fontAlgn="ctr"/>
                      <a:r>
                        <a:rPr lang="sl-SI" sz="600" b="1" i="0" u="none" strike="noStrike">
                          <a:solidFill>
                            <a:srgbClr val="000000"/>
                          </a:solidFill>
                          <a:effectLst/>
                          <a:latin typeface="Calibri"/>
                          <a:cs typeface="Arial"/>
                        </a:rPr>
                        <a:t>ESRR</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Vzhodna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907.392.844</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656.295.091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768.855.094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482.754.605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539.859.971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214.731.320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24%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254.434.703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28%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72526">
                <a:tc v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Zahodna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509.292.519</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437.825.368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490.508.906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392.406.732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427.245.235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196.578.030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219.991.340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72526">
                <a:tc gridSpan="2">
                  <a:txBody>
                    <a:bodyPr/>
                    <a:lstStyle/>
                    <a:p>
                      <a:pPr algn="r" fontAlgn="ctr"/>
                      <a:r>
                        <a:rPr lang="sl-SI" sz="600" b="1" i="0" u="none" strike="noStrike">
                          <a:solidFill>
                            <a:srgbClr val="000000"/>
                          </a:solidFill>
                          <a:effectLst/>
                          <a:latin typeface="Calibri"/>
                          <a:cs typeface="Arial"/>
                        </a:rPr>
                        <a:t>Skupaj ESRR</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1.416.685.363</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1.094.120.459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77%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1.259.364.000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875.161.337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62%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967.105.206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68%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411.309.350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29%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474.426.043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33%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6"/>
                  </a:ext>
                </a:extLst>
              </a:tr>
              <a:tr h="172526">
                <a:tc rowSpan="2">
                  <a:txBody>
                    <a:bodyPr/>
                    <a:lstStyle/>
                    <a:p>
                      <a:pPr algn="r" fontAlgn="ctr"/>
                      <a:r>
                        <a:rPr lang="sl-SI" sz="600" b="1" i="0" u="none" strike="noStrike">
                          <a:solidFill>
                            <a:srgbClr val="000000"/>
                          </a:solidFill>
                          <a:effectLst/>
                          <a:latin typeface="Calibri"/>
                          <a:cs typeface="Arial"/>
                        </a:rPr>
                        <a:t>ESS</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Vzhodna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379.473.557</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382.666.332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449.889.879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119%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349.234.896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359.702.993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164.356.352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193.499.866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72526">
                <a:tc v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Zahodna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339.296.038</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331.955.436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407.814.258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120%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303.201.756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311.357.461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147.840.552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171.710.797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72526">
                <a:tc gridSpan="2">
                  <a:txBody>
                    <a:bodyPr/>
                    <a:lstStyle/>
                    <a:p>
                      <a:pPr algn="r" fontAlgn="ctr"/>
                      <a:r>
                        <a:rPr lang="sl-SI" sz="600" b="1" i="0" u="none" strike="noStrike">
                          <a:solidFill>
                            <a:srgbClr val="000000"/>
                          </a:solidFill>
                          <a:effectLst/>
                          <a:latin typeface="Calibri"/>
                          <a:cs typeface="Arial"/>
                        </a:rPr>
                        <a:t>Skupaj ESS</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718.769.595</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714.621.768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857.704.137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119%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652.436.652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671.060.453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312.196.904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43%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365.210.663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51%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9"/>
                  </a:ext>
                </a:extLst>
              </a:tr>
              <a:tr h="172526">
                <a:tc>
                  <a:txBody>
                    <a:bodyPr/>
                    <a:lstStyle/>
                    <a:p>
                      <a:pPr algn="r" fontAlgn="ctr"/>
                      <a:r>
                        <a:rPr lang="sl-SI" sz="600" b="1" i="0" u="none" strike="noStrike">
                          <a:solidFill>
                            <a:srgbClr val="000000"/>
                          </a:solidFill>
                          <a:effectLst/>
                          <a:latin typeface="Calibri"/>
                          <a:cs typeface="Arial"/>
                        </a:rPr>
                        <a:t>KS</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Celotna SLO</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914.046.895</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811.420.259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850.327.549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612.935.006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628.527.669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361.087.048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397.678.493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72526">
                <a:tc gridSpan="2">
                  <a:txBody>
                    <a:bodyPr/>
                    <a:lstStyle/>
                    <a:p>
                      <a:pPr algn="r" fontAlgn="ctr"/>
                      <a:r>
                        <a:rPr lang="sl-SI" sz="600" b="1" i="0" u="none" strike="noStrike">
                          <a:solidFill>
                            <a:srgbClr val="000000"/>
                          </a:solidFill>
                          <a:effectLst/>
                          <a:latin typeface="Calibri"/>
                          <a:cs typeface="Arial"/>
                        </a:rPr>
                        <a:t>Skupaj KS</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914.046.895</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811.420.259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850.327.549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612.935.006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67%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628.527.669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361.087.048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40%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397.678.493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44%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11"/>
                  </a:ext>
                </a:extLst>
              </a:tr>
              <a:tr h="172526">
                <a:tc>
                  <a:txBody>
                    <a:bodyPr/>
                    <a:lstStyle/>
                    <a:p>
                      <a:pPr algn="r" fontAlgn="ctr"/>
                      <a:r>
                        <a:rPr lang="sl-SI" sz="600" b="1" i="0" u="none" strike="noStrike">
                          <a:solidFill>
                            <a:srgbClr val="000000"/>
                          </a:solidFill>
                          <a:effectLst/>
                          <a:latin typeface="Calibri"/>
                          <a:cs typeface="Arial"/>
                        </a:rPr>
                        <a:t>YEI</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Vzhodna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18.423.072</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18.423.072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18.423.072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18.634.569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18.634.569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17.308.298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17.308.298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72526">
                <a:tc gridSpan="2">
                  <a:txBody>
                    <a:bodyPr/>
                    <a:lstStyle/>
                    <a:p>
                      <a:pPr algn="r" fontAlgn="ctr"/>
                      <a:r>
                        <a:rPr lang="sl-SI" sz="600" b="1" i="0" u="none" strike="noStrike">
                          <a:solidFill>
                            <a:srgbClr val="000000"/>
                          </a:solidFill>
                          <a:effectLst/>
                          <a:latin typeface="Calibri"/>
                          <a:cs typeface="Arial"/>
                        </a:rPr>
                        <a:t>Skupaj YEI</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18.423.072</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18.423.072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100%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18.423.072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100%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18.634.569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101%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18.634.569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101%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17.308.298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0" i="0" u="none" strike="noStrike">
                          <a:solidFill>
                            <a:srgbClr val="000000"/>
                          </a:solidFill>
                          <a:effectLst/>
                          <a:latin typeface="Calibri"/>
                        </a:rPr>
                        <a:t>17.308.298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0" i="0" u="none" strike="noStrike">
                          <a:solidFill>
                            <a:srgbClr val="000000"/>
                          </a:solidFill>
                          <a:effectLst/>
                          <a:latin typeface="Calibri"/>
                        </a:rPr>
                        <a:t>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13"/>
                  </a:ext>
                </a:extLst>
              </a:tr>
              <a:tr h="172526">
                <a:tc rowSpan="3">
                  <a:txBody>
                    <a:bodyPr/>
                    <a:lstStyle/>
                    <a:p>
                      <a:pPr algn="r" fontAlgn="ctr"/>
                      <a:r>
                        <a:rPr lang="sl-SI" sz="600" b="1" i="0" u="none" strike="noStrike">
                          <a:solidFill>
                            <a:srgbClr val="000000"/>
                          </a:solidFill>
                          <a:effectLst/>
                          <a:latin typeface="Calibri"/>
                          <a:cs typeface="Arial"/>
                        </a:rPr>
                        <a:t>OP </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Vzhodna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1.305.289.473</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1.057.384.494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1.237.168.046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850.624.070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65%</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918.197.533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396.395.970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465.242.867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72526">
                <a:tc v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Zahodna</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848.588.557</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769.780.804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898.323.164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695.608.489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738.602.696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344.418.582</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391.702.137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72526">
                <a:tc vMerge="1">
                  <a:txBody>
                    <a:bodyPr/>
                    <a:lstStyle/>
                    <a:p>
                      <a:endParaRPr lang="sl-SI"/>
                    </a:p>
                  </a:txBody>
                  <a:tcPr/>
                </a:tc>
                <a:tc>
                  <a:txBody>
                    <a:bodyPr/>
                    <a:lstStyle/>
                    <a:p>
                      <a:pPr algn="r" fontAlgn="ctr"/>
                      <a:r>
                        <a:rPr lang="sl-SI" sz="600" b="0" i="0" u="none" strike="noStrike">
                          <a:solidFill>
                            <a:srgbClr val="000000"/>
                          </a:solidFill>
                          <a:effectLst/>
                          <a:latin typeface="Calibri"/>
                          <a:cs typeface="Arial"/>
                        </a:rPr>
                        <a:t>Celotna SLO</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914.046.895</a:t>
                      </a:r>
                      <a:endParaRPr lang="sl-SI" sz="600" b="0"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811.420.259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850.327.549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612.935.006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628.527.669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69%</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361.087.048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397.678.493</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72526">
                <a:tc gridSpan="2">
                  <a:txBody>
                    <a:bodyPr/>
                    <a:lstStyle/>
                    <a:p>
                      <a:pPr algn="r" fontAlgn="ctr"/>
                      <a:r>
                        <a:rPr lang="sl-SI" sz="600" b="1" i="0" u="none" strike="noStrike">
                          <a:solidFill>
                            <a:srgbClr val="000000"/>
                          </a:solidFill>
                          <a:effectLst/>
                          <a:latin typeface="Calibri"/>
                          <a:cs typeface="Arial"/>
                        </a:rPr>
                        <a:t>Skupaj OP </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a:txBody>
                    <a:bodyPr/>
                    <a:lstStyle/>
                    <a:p>
                      <a:pPr algn="r" fontAlgn="ctr"/>
                      <a:r>
                        <a:rPr lang="sl-SI" sz="600" b="1" i="0" u="none" strike="noStrike">
                          <a:solidFill>
                            <a:srgbClr val="000000"/>
                          </a:solidFill>
                          <a:effectLst/>
                          <a:latin typeface="Calibri"/>
                          <a:cs typeface="Arial"/>
                        </a:rPr>
                        <a:t>3.067.924.925</a:t>
                      </a:r>
                      <a:endParaRPr lang="sl-SI" sz="600" b="1" i="0" u="none" strike="noStrike">
                        <a:solidFill>
                          <a:srgbClr val="000000"/>
                        </a:solidFill>
                        <a:effectLst/>
                        <a:latin typeface="Calibri"/>
                      </a:endParaRP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2.638.585.557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86%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2.985.818.758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97%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2.159.167.564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70%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2.285.327.898</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74%</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1.101.901.600</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36%</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1.254.623.497</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dirty="0">
                          <a:solidFill>
                            <a:srgbClr val="000000"/>
                          </a:solidFill>
                          <a:effectLst/>
                          <a:latin typeface="Calibri"/>
                        </a:rPr>
                        <a:t>41%</a:t>
                      </a:r>
                    </a:p>
                  </a:txBody>
                  <a:tcPr marL="8215" marR="8215" marT="821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17"/>
                  </a:ext>
                </a:extLst>
              </a:tr>
            </a:tbl>
          </a:graphicData>
        </a:graphic>
      </p:graphicFrame>
      <p:sp>
        <p:nvSpPr>
          <p:cNvPr id="4" name="Pravokotnik 3"/>
          <p:cNvSpPr/>
          <p:nvPr/>
        </p:nvSpPr>
        <p:spPr>
          <a:xfrm>
            <a:off x="704479" y="681134"/>
            <a:ext cx="6535892" cy="584775"/>
          </a:xfrm>
          <a:prstGeom prst="rect">
            <a:avLst/>
          </a:prstGeom>
        </p:spPr>
        <p:txBody>
          <a:bodyPr wrap="none">
            <a:spAutoFit/>
          </a:bodyPr>
          <a:lstStyle/>
          <a:p>
            <a:pPr eaLnBrk="1" hangingPunct="1"/>
            <a:r>
              <a:rPr lang="sl-SI" sz="3200" b="1" dirty="0" smtClean="0">
                <a:solidFill>
                  <a:srgbClr val="0070C0"/>
                </a:solidFill>
              </a:rPr>
              <a:t>Pregled stanja izvajana OP 2014-2020</a:t>
            </a:r>
            <a:endParaRPr lang="sl-SI" sz="3200" b="1" dirty="0" smtClean="0">
              <a:solidFill>
                <a:srgbClr val="0070C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PoljeZBesedilom 1"/>
          <p:cNvSpPr txBox="1">
            <a:spLocks noChangeArrowheads="1"/>
          </p:cNvSpPr>
          <p:nvPr/>
        </p:nvSpPr>
        <p:spPr bwMode="auto">
          <a:xfrm>
            <a:off x="660400" y="1258888"/>
            <a:ext cx="7754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endParaRPr lang="sl-SI" altLang="sl-SI"/>
          </a:p>
        </p:txBody>
      </p:sp>
      <p:sp>
        <p:nvSpPr>
          <p:cNvPr id="17411" name="PoljeZBesedilom 2"/>
          <p:cNvSpPr txBox="1">
            <a:spLocks noChangeArrowheads="1"/>
          </p:cNvSpPr>
          <p:nvPr/>
        </p:nvSpPr>
        <p:spPr bwMode="auto">
          <a:xfrm>
            <a:off x="638175" y="644734"/>
            <a:ext cx="761086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r>
              <a:rPr lang="sl-SI" altLang="sl-SI" sz="2000" b="1" dirty="0">
                <a:solidFill>
                  <a:srgbClr val="0070C0"/>
                </a:solidFill>
              </a:rPr>
              <a:t>Stanje izvajanja EKP po prednostnih oseh</a:t>
            </a:r>
          </a:p>
          <a:p>
            <a:pPr algn="ctr" eaLnBrk="1" hangingPunct="1"/>
            <a:r>
              <a:rPr lang="sl-SI" altLang="sl-SI" sz="2000" b="1" dirty="0">
                <a:solidFill>
                  <a:srgbClr val="0070C0"/>
                </a:solidFill>
              </a:rPr>
              <a:t>(primerjava na presečna datuma </a:t>
            </a:r>
            <a:r>
              <a:rPr lang="sl-SI" altLang="sl-SI" sz="2000" b="1" dirty="0" smtClean="0">
                <a:solidFill>
                  <a:srgbClr val="0070C0"/>
                </a:solidFill>
              </a:rPr>
              <a:t>31.12.2019 </a:t>
            </a:r>
            <a:r>
              <a:rPr lang="sl-SI" altLang="sl-SI" sz="2000" b="1" dirty="0">
                <a:solidFill>
                  <a:srgbClr val="0070C0"/>
                </a:solidFill>
              </a:rPr>
              <a:t>in 31.8.2020)</a:t>
            </a:r>
          </a:p>
        </p:txBody>
      </p:sp>
      <p:sp>
        <p:nvSpPr>
          <p:cNvPr id="6" name="PoljeZBesedilom 5"/>
          <p:cNvSpPr txBox="1"/>
          <p:nvPr/>
        </p:nvSpPr>
        <p:spPr>
          <a:xfrm>
            <a:off x="660400" y="5491163"/>
            <a:ext cx="2427288" cy="708025"/>
          </a:xfrm>
          <a:prstGeom prst="rect">
            <a:avLst/>
          </a:prstGeom>
          <a:noFill/>
        </p:spPr>
        <p:txBody>
          <a:bodyPr>
            <a:spAutoFit/>
          </a:bodyPr>
          <a:lstStyle/>
          <a:p>
            <a:pPr fontAlgn="auto">
              <a:spcBef>
                <a:spcPts val="0"/>
              </a:spcBef>
              <a:spcAft>
                <a:spcPts val="0"/>
              </a:spcAft>
              <a:defRPr/>
            </a:pPr>
            <a:r>
              <a:rPr lang="sl-SI" sz="1050" dirty="0">
                <a:latin typeface="+mn-lt"/>
                <a:cs typeface="+mn-cs"/>
              </a:rPr>
              <a:t>Vir: e-MA, MFERAC</a:t>
            </a:r>
          </a:p>
          <a:p>
            <a:pPr fontAlgn="auto">
              <a:spcBef>
                <a:spcPts val="0"/>
              </a:spcBef>
              <a:spcAft>
                <a:spcPts val="0"/>
              </a:spcAft>
              <a:defRPr/>
            </a:pPr>
            <a:endParaRPr lang="sl-SI" sz="1050" dirty="0">
              <a:latin typeface="+mn-lt"/>
              <a:cs typeface="+mn-cs"/>
            </a:endParaRPr>
          </a:p>
          <a:p>
            <a:pPr fontAlgn="auto">
              <a:spcBef>
                <a:spcPts val="0"/>
              </a:spcBef>
              <a:spcAft>
                <a:spcPts val="0"/>
              </a:spcAft>
              <a:defRPr/>
            </a:pPr>
            <a:endParaRPr lang="sl-SI" dirty="0">
              <a:latin typeface="+mn-lt"/>
              <a:cs typeface="+mn-cs"/>
            </a:endParaRPr>
          </a:p>
        </p:txBody>
      </p:sp>
      <p:graphicFrame>
        <p:nvGraphicFramePr>
          <p:cNvPr id="2" name="Tabela 1"/>
          <p:cNvGraphicFramePr>
            <a:graphicFrameLocks noGrp="1"/>
          </p:cNvGraphicFramePr>
          <p:nvPr/>
        </p:nvGraphicFramePr>
        <p:xfrm>
          <a:off x="638175" y="1784350"/>
          <a:ext cx="7886704" cy="3652831"/>
        </p:xfrm>
        <a:graphic>
          <a:graphicData uri="http://schemas.openxmlformats.org/drawingml/2006/table">
            <a:tbl>
              <a:tblPr/>
              <a:tblGrid>
                <a:gridCol w="563336">
                  <a:extLst>
                    <a:ext uri="{9D8B030D-6E8A-4147-A177-3AD203B41FA5}">
                      <a16:colId xmlns:a16="http://schemas.microsoft.com/office/drawing/2014/main" val="20000"/>
                    </a:ext>
                  </a:extLst>
                </a:gridCol>
                <a:gridCol w="563336">
                  <a:extLst>
                    <a:ext uri="{9D8B030D-6E8A-4147-A177-3AD203B41FA5}">
                      <a16:colId xmlns:a16="http://schemas.microsoft.com/office/drawing/2014/main" val="20001"/>
                    </a:ext>
                  </a:extLst>
                </a:gridCol>
                <a:gridCol w="563336">
                  <a:extLst>
                    <a:ext uri="{9D8B030D-6E8A-4147-A177-3AD203B41FA5}">
                      <a16:colId xmlns:a16="http://schemas.microsoft.com/office/drawing/2014/main" val="20002"/>
                    </a:ext>
                  </a:extLst>
                </a:gridCol>
                <a:gridCol w="563336">
                  <a:extLst>
                    <a:ext uri="{9D8B030D-6E8A-4147-A177-3AD203B41FA5}">
                      <a16:colId xmlns:a16="http://schemas.microsoft.com/office/drawing/2014/main" val="20003"/>
                    </a:ext>
                  </a:extLst>
                </a:gridCol>
                <a:gridCol w="563336">
                  <a:extLst>
                    <a:ext uri="{9D8B030D-6E8A-4147-A177-3AD203B41FA5}">
                      <a16:colId xmlns:a16="http://schemas.microsoft.com/office/drawing/2014/main" val="20004"/>
                    </a:ext>
                  </a:extLst>
                </a:gridCol>
                <a:gridCol w="563336">
                  <a:extLst>
                    <a:ext uri="{9D8B030D-6E8A-4147-A177-3AD203B41FA5}">
                      <a16:colId xmlns:a16="http://schemas.microsoft.com/office/drawing/2014/main" val="20005"/>
                    </a:ext>
                  </a:extLst>
                </a:gridCol>
                <a:gridCol w="563336">
                  <a:extLst>
                    <a:ext uri="{9D8B030D-6E8A-4147-A177-3AD203B41FA5}">
                      <a16:colId xmlns:a16="http://schemas.microsoft.com/office/drawing/2014/main" val="20006"/>
                    </a:ext>
                  </a:extLst>
                </a:gridCol>
                <a:gridCol w="563336">
                  <a:extLst>
                    <a:ext uri="{9D8B030D-6E8A-4147-A177-3AD203B41FA5}">
                      <a16:colId xmlns:a16="http://schemas.microsoft.com/office/drawing/2014/main" val="20007"/>
                    </a:ext>
                  </a:extLst>
                </a:gridCol>
                <a:gridCol w="563336">
                  <a:extLst>
                    <a:ext uri="{9D8B030D-6E8A-4147-A177-3AD203B41FA5}">
                      <a16:colId xmlns:a16="http://schemas.microsoft.com/office/drawing/2014/main" val="20008"/>
                    </a:ext>
                  </a:extLst>
                </a:gridCol>
                <a:gridCol w="563336">
                  <a:extLst>
                    <a:ext uri="{9D8B030D-6E8A-4147-A177-3AD203B41FA5}">
                      <a16:colId xmlns:a16="http://schemas.microsoft.com/office/drawing/2014/main" val="20009"/>
                    </a:ext>
                  </a:extLst>
                </a:gridCol>
                <a:gridCol w="563336">
                  <a:extLst>
                    <a:ext uri="{9D8B030D-6E8A-4147-A177-3AD203B41FA5}">
                      <a16:colId xmlns:a16="http://schemas.microsoft.com/office/drawing/2014/main" val="20010"/>
                    </a:ext>
                  </a:extLst>
                </a:gridCol>
                <a:gridCol w="563336">
                  <a:extLst>
                    <a:ext uri="{9D8B030D-6E8A-4147-A177-3AD203B41FA5}">
                      <a16:colId xmlns:a16="http://schemas.microsoft.com/office/drawing/2014/main" val="20011"/>
                    </a:ext>
                  </a:extLst>
                </a:gridCol>
                <a:gridCol w="563336">
                  <a:extLst>
                    <a:ext uri="{9D8B030D-6E8A-4147-A177-3AD203B41FA5}">
                      <a16:colId xmlns:a16="http://schemas.microsoft.com/office/drawing/2014/main" val="20012"/>
                    </a:ext>
                  </a:extLst>
                </a:gridCol>
                <a:gridCol w="563336">
                  <a:extLst>
                    <a:ext uri="{9D8B030D-6E8A-4147-A177-3AD203B41FA5}">
                      <a16:colId xmlns:a16="http://schemas.microsoft.com/office/drawing/2014/main" val="20013"/>
                    </a:ext>
                  </a:extLst>
                </a:gridCol>
              </a:tblGrid>
              <a:tr h="325675">
                <a:tc rowSpan="3">
                  <a:txBody>
                    <a:bodyPr/>
                    <a:lstStyle/>
                    <a:p>
                      <a:pPr algn="ctr" fontAlgn="ctr"/>
                      <a:r>
                        <a:rPr lang="sl-SI" sz="600" b="1" i="0" u="none" strike="noStrike">
                          <a:solidFill>
                            <a:srgbClr val="000000"/>
                          </a:solidFill>
                          <a:effectLst/>
                          <a:latin typeface="Calibri"/>
                          <a:cs typeface="Arial"/>
                        </a:rPr>
                        <a:t>OS</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Vsa razpoložljiva sredstva</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gridSpan="4">
                  <a:txBody>
                    <a:bodyPr/>
                    <a:lstStyle/>
                    <a:p>
                      <a:pPr algn="ctr" fontAlgn="ctr"/>
                      <a:r>
                        <a:rPr lang="sl-SI" sz="600" b="1" i="0" u="none" strike="noStrike">
                          <a:solidFill>
                            <a:srgbClr val="000000"/>
                          </a:solidFill>
                          <a:effectLst/>
                          <a:latin typeface="Calibri"/>
                          <a:cs typeface="Arial"/>
                        </a:rPr>
                        <a:t>Odločitve o podpori EU del </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tc gridSpan="4">
                  <a:txBody>
                    <a:bodyPr/>
                    <a:lstStyle/>
                    <a:p>
                      <a:pPr algn="ctr" fontAlgn="ctr"/>
                      <a:r>
                        <a:rPr lang="sl-SI" sz="600" b="1" i="0" u="none" strike="noStrike">
                          <a:solidFill>
                            <a:srgbClr val="000000"/>
                          </a:solidFill>
                          <a:effectLst/>
                          <a:latin typeface="Calibri"/>
                          <a:cs typeface="Arial"/>
                        </a:rPr>
                        <a:t>Potrjene operacije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tc gridSpan="4">
                  <a:txBody>
                    <a:bodyPr/>
                    <a:lstStyle/>
                    <a:p>
                      <a:pPr algn="ctr" fontAlgn="ctr"/>
                      <a:r>
                        <a:rPr lang="sl-SI" sz="600" b="1" i="0" u="none" strike="noStrike">
                          <a:solidFill>
                            <a:srgbClr val="000000"/>
                          </a:solidFill>
                          <a:effectLst/>
                          <a:latin typeface="Calibri"/>
                          <a:cs typeface="Arial"/>
                        </a:rPr>
                        <a:t>Izplačila iz državnega proračuna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hMerge="1">
                  <a:txBody>
                    <a:bodyPr/>
                    <a:lstStyle/>
                    <a:p>
                      <a:endParaRPr lang="sl-SI"/>
                    </a:p>
                  </a:txBody>
                  <a:tcPr/>
                </a:tc>
                <a:tc hMerge="1">
                  <a:txBody>
                    <a:bodyPr/>
                    <a:lstStyle/>
                    <a:p>
                      <a:endParaRPr lang="sl-SI"/>
                    </a:p>
                  </a:txBody>
                  <a:tcPr/>
                </a:tc>
                <a:tc hMerge="1">
                  <a:txBody>
                    <a:bodyPr/>
                    <a:lstStyle/>
                    <a:p>
                      <a:endParaRPr lang="sl-SI"/>
                    </a:p>
                  </a:txBody>
                  <a:tcPr/>
                </a:tc>
                <a:extLst>
                  <a:ext uri="{0D108BD9-81ED-4DB2-BD59-A6C34878D82A}">
                    <a16:rowId xmlns:a16="http://schemas.microsoft.com/office/drawing/2014/main" val="10000"/>
                  </a:ext>
                </a:extLst>
              </a:tr>
              <a:tr h="184842">
                <a:tc vMerge="1">
                  <a:txBody>
                    <a:bodyPr/>
                    <a:lstStyle/>
                    <a:p>
                      <a:endParaRPr lang="sl-SI"/>
                    </a:p>
                  </a:txBody>
                  <a:tcPr/>
                </a:tc>
                <a:tc rowSpan="2">
                  <a:txBody>
                    <a:bodyPr/>
                    <a:lstStyle/>
                    <a:p>
                      <a:pPr algn="ctr" fontAlgn="ctr"/>
                      <a:r>
                        <a:rPr lang="sl-SI" sz="600" b="1" i="0" u="none" strike="noStrike">
                          <a:solidFill>
                            <a:srgbClr val="000000"/>
                          </a:solidFill>
                          <a:effectLst/>
                          <a:latin typeface="Calibri"/>
                          <a:cs typeface="Arial"/>
                        </a:rPr>
                        <a:t>EU del (EUR)</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31.12.2019</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31.8.2020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31.12.2019</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31.8.2020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31.12.2019</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rowSpan="2">
                  <a:txBody>
                    <a:bodyPr/>
                    <a:lstStyle/>
                    <a:p>
                      <a:pPr algn="ctr" fontAlgn="ctr"/>
                      <a:r>
                        <a:rPr lang="sl-SI" sz="600" b="1" i="0" u="none" strike="noStrike">
                          <a:solidFill>
                            <a:srgbClr val="000000"/>
                          </a:solidFill>
                          <a:effectLst/>
                          <a:latin typeface="Calibri"/>
                          <a:cs typeface="Arial"/>
                        </a:rPr>
                        <a:t>31.8.2020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cs typeface="Arial"/>
                        </a:rPr>
                        <a:t>% EU del</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1"/>
                  </a:ext>
                </a:extLst>
              </a:tr>
              <a:tr h="184842">
                <a:tc vMerge="1">
                  <a:txBody>
                    <a:bodyPr/>
                    <a:lstStyle/>
                    <a:p>
                      <a:endParaRPr lang="sl-SI"/>
                    </a:p>
                  </a:txBody>
                  <a:tcPr/>
                </a:tc>
                <a:tc vMerge="1">
                  <a:txBody>
                    <a:bodyPr/>
                    <a:lstStyle/>
                    <a:p>
                      <a:endParaRPr lang="sl-SI"/>
                    </a:p>
                  </a:txBody>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3/2*100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5/2*100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7/2*100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9/2*100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11/2*100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vMerge="1">
                  <a:txBody>
                    <a:bodyPr/>
                    <a:lstStyle/>
                    <a:p>
                      <a:endParaRPr lang="sl-SI"/>
                    </a:p>
                  </a:txBody>
                  <a:tcPr/>
                </a:tc>
                <a:tc>
                  <a:txBody>
                    <a:bodyPr/>
                    <a:lstStyle/>
                    <a:p>
                      <a:pPr algn="ctr" fontAlgn="ctr"/>
                      <a:r>
                        <a:rPr lang="sl-SI" sz="600" b="1" i="0" u="none" strike="noStrike">
                          <a:solidFill>
                            <a:srgbClr val="000000"/>
                          </a:solidFill>
                          <a:effectLst/>
                          <a:latin typeface="Calibri"/>
                          <a:cs typeface="Arial"/>
                        </a:rPr>
                        <a:t>13/2*100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2"/>
                  </a:ext>
                </a:extLst>
              </a:tr>
              <a:tr h="184842">
                <a:tc>
                  <a:txBody>
                    <a:bodyPr/>
                    <a:lstStyle/>
                    <a:p>
                      <a:pPr algn="ctr" fontAlgn="ctr"/>
                      <a:r>
                        <a:rPr lang="sl-SI" sz="500" b="1" i="0" u="none" strike="noStrike">
                          <a:solidFill>
                            <a:srgbClr val="000000"/>
                          </a:solidFill>
                          <a:effectLst/>
                          <a:latin typeface="Calibri"/>
                          <a:cs typeface="Arial"/>
                        </a:rPr>
                        <a:t>1</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2</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3</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4</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5</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6</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7</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8</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9</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10</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11</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12</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13</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500" b="1" i="0" u="none" strike="noStrike">
                          <a:solidFill>
                            <a:srgbClr val="000000"/>
                          </a:solidFill>
                          <a:effectLst/>
                          <a:latin typeface="Calibri"/>
                          <a:cs typeface="Arial"/>
                        </a:rPr>
                        <a:t>14</a:t>
                      </a:r>
                      <a:endParaRPr lang="sl-SI" sz="5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03"/>
                  </a:ext>
                </a:extLst>
              </a:tr>
              <a:tr h="184842">
                <a:tc>
                  <a:txBody>
                    <a:bodyPr/>
                    <a:lstStyle/>
                    <a:p>
                      <a:pPr algn="r" fontAlgn="ctr"/>
                      <a:r>
                        <a:rPr lang="sl-SI" sz="600" b="1" i="0" u="none" strike="noStrike">
                          <a:solidFill>
                            <a:srgbClr val="000000"/>
                          </a:solidFill>
                          <a:effectLst/>
                          <a:latin typeface="Calibri"/>
                          <a:cs typeface="Arial"/>
                        </a:rPr>
                        <a:t>1</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498.286.850</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440.980.015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480.166.386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393.330.472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83%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416.768.003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163.318.821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193.596.614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39%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84842">
                <a:tc>
                  <a:txBody>
                    <a:bodyPr/>
                    <a:lstStyle/>
                    <a:p>
                      <a:pPr algn="r" fontAlgn="ctr"/>
                      <a:r>
                        <a:rPr lang="sl-SI" sz="600" b="1" i="0" u="none" strike="noStrike">
                          <a:solidFill>
                            <a:srgbClr val="000000"/>
                          </a:solidFill>
                          <a:effectLst/>
                          <a:latin typeface="Calibri"/>
                          <a:cs typeface="Arial"/>
                        </a:rPr>
                        <a:t>2</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42.988.982</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20.663.989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44.240.971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20.663.990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45%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20.663.990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9.146.862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20%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12.838.902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30%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4842">
                <a:tc>
                  <a:txBody>
                    <a:bodyPr/>
                    <a:lstStyle/>
                    <a:p>
                      <a:pPr algn="r" fontAlgn="ctr"/>
                      <a:r>
                        <a:rPr lang="sl-SI" sz="600" b="1" i="0" u="none" strike="noStrike">
                          <a:solidFill>
                            <a:srgbClr val="000000"/>
                          </a:solidFill>
                          <a:effectLst/>
                          <a:latin typeface="Calibri"/>
                          <a:cs typeface="Arial"/>
                        </a:rPr>
                        <a:t>3</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427.385.857</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412.435.355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461.757.981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298.734.280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67%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334.260.997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150.021.717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166.006.035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39%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84842">
                <a:tc>
                  <a:txBody>
                    <a:bodyPr/>
                    <a:lstStyle/>
                    <a:p>
                      <a:pPr algn="r" fontAlgn="ctr"/>
                      <a:r>
                        <a:rPr lang="sl-SI" sz="600" b="1" i="0" u="none" strike="noStrike">
                          <a:solidFill>
                            <a:srgbClr val="000000"/>
                          </a:solidFill>
                          <a:effectLst/>
                          <a:latin typeface="Calibri"/>
                          <a:cs typeface="Arial"/>
                        </a:rPr>
                        <a:t>4</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304.640.000</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206.151.283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235.133.339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128.994.498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42%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139.078.222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74.232.151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24%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84.457.888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28%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84842">
                <a:tc>
                  <a:txBody>
                    <a:bodyPr/>
                    <a:lstStyle/>
                    <a:p>
                      <a:pPr algn="r" fontAlgn="ctr"/>
                      <a:r>
                        <a:rPr lang="sl-SI" sz="600" b="1" i="0" u="none" strike="noStrike">
                          <a:solidFill>
                            <a:srgbClr val="000000"/>
                          </a:solidFill>
                          <a:effectLst/>
                          <a:latin typeface="Calibri"/>
                          <a:cs typeface="Arial"/>
                        </a:rPr>
                        <a:t>5</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92.805.685</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63.053.043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77.118.623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63.194.656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70%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63.194.656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6.941.640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9.953.932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11%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4842">
                <a:tc>
                  <a:txBody>
                    <a:bodyPr/>
                    <a:lstStyle/>
                    <a:p>
                      <a:pPr algn="r" fontAlgn="ctr"/>
                      <a:r>
                        <a:rPr lang="sl-SI" sz="600" b="1" i="0" u="none" strike="noStrike">
                          <a:solidFill>
                            <a:srgbClr val="000000"/>
                          </a:solidFill>
                          <a:effectLst/>
                          <a:latin typeface="Calibri"/>
                          <a:cs typeface="Arial"/>
                        </a:rPr>
                        <a:t>6</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433.421.915</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335.784.900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360.206.062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257.152.391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280.554.429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164.317.528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177.439.023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41%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4842">
                <a:tc>
                  <a:txBody>
                    <a:bodyPr/>
                    <a:lstStyle/>
                    <a:p>
                      <a:pPr algn="r" fontAlgn="ctr"/>
                      <a:r>
                        <a:rPr lang="sl-SI" sz="600" b="1" i="0" u="none" strike="noStrike">
                          <a:solidFill>
                            <a:srgbClr val="000000"/>
                          </a:solidFill>
                          <a:effectLst/>
                          <a:latin typeface="Calibri"/>
                          <a:cs typeface="Arial"/>
                        </a:rPr>
                        <a:t>7</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331.527.572</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266.623.686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270.010.986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81%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179.950.998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189.423.687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123.406.415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135.878.254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41%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84842">
                <a:tc>
                  <a:txBody>
                    <a:bodyPr/>
                    <a:lstStyle/>
                    <a:p>
                      <a:pPr algn="r" fontAlgn="ctr"/>
                      <a:r>
                        <a:rPr lang="sl-SI" sz="600" b="1" i="0" u="none" strike="noStrike">
                          <a:solidFill>
                            <a:srgbClr val="000000"/>
                          </a:solidFill>
                          <a:effectLst/>
                          <a:latin typeface="Calibri"/>
                          <a:cs typeface="Arial"/>
                        </a:rPr>
                        <a:t>8</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290.970.269</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304.226.602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403.219.510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139%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284.315.845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95%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291.880.358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132.692.492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156.393.532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84842">
                <a:tc>
                  <a:txBody>
                    <a:bodyPr/>
                    <a:lstStyle/>
                    <a:p>
                      <a:pPr algn="r" fontAlgn="ctr"/>
                      <a:r>
                        <a:rPr lang="sl-SI" sz="600" b="1" i="0" u="none" strike="noStrike">
                          <a:solidFill>
                            <a:srgbClr val="000000"/>
                          </a:solidFill>
                          <a:effectLst/>
                          <a:latin typeface="Calibri"/>
                          <a:cs typeface="Arial"/>
                        </a:rPr>
                        <a:t>9</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230.575.691</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174.702.553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77%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233.992.218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132.168.271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143.314.361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62%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69.600.998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31%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83.210.547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36%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84842">
                <a:tc>
                  <a:txBody>
                    <a:bodyPr/>
                    <a:lstStyle/>
                    <a:p>
                      <a:pPr algn="r" fontAlgn="ctr"/>
                      <a:r>
                        <a:rPr lang="sl-SI" sz="600" b="1" i="0" u="none" strike="noStrike">
                          <a:solidFill>
                            <a:srgbClr val="000000"/>
                          </a:solidFill>
                          <a:effectLst/>
                          <a:latin typeface="Calibri"/>
                          <a:cs typeface="Arial"/>
                        </a:rPr>
                        <a:t>10</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232.880.534</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231.636.798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236.643.838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219.212.288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225.139.650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124.899.369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137.440.424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84842">
                <a:tc>
                  <a:txBody>
                    <a:bodyPr/>
                    <a:lstStyle/>
                    <a:p>
                      <a:pPr algn="r" fontAlgn="ctr"/>
                      <a:r>
                        <a:rPr lang="sl-SI" sz="600" b="1" i="0" u="none" strike="noStrike">
                          <a:solidFill>
                            <a:srgbClr val="000000"/>
                          </a:solidFill>
                          <a:effectLst/>
                          <a:latin typeface="Calibri"/>
                          <a:cs typeface="Arial"/>
                        </a:rPr>
                        <a:t>11</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62.873.980</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62.391.356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63.392.905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61.513.897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61.419.283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25.200.266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29.185.372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46%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84842">
                <a:tc>
                  <a:txBody>
                    <a:bodyPr/>
                    <a:lstStyle/>
                    <a:p>
                      <a:pPr algn="r" fontAlgn="ctr"/>
                      <a:r>
                        <a:rPr lang="sl-SI" sz="600" b="1" i="0" u="none" strike="noStrike">
                          <a:solidFill>
                            <a:srgbClr val="000000"/>
                          </a:solidFill>
                          <a:effectLst/>
                          <a:latin typeface="Calibri"/>
                          <a:cs typeface="Arial"/>
                        </a:rPr>
                        <a:t>12</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cs typeface="Arial"/>
                        </a:rPr>
                        <a:t>89.537.036</a:t>
                      </a:r>
                      <a:endParaRPr lang="sl-SI" sz="600" b="0"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89.481.157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89.481.119</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89.481.157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100%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89.481.157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43.374.726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51.134.442</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84842">
                <a:tc>
                  <a:txBody>
                    <a:bodyPr/>
                    <a:lstStyle/>
                    <a:p>
                      <a:pPr algn="r" fontAlgn="ctr"/>
                      <a:r>
                        <a:rPr lang="sl-SI" sz="600" b="1" i="0" u="none" strike="noStrike">
                          <a:solidFill>
                            <a:srgbClr val="000000"/>
                          </a:solidFill>
                          <a:effectLst/>
                          <a:latin typeface="Calibri"/>
                          <a:cs typeface="Arial"/>
                        </a:rPr>
                        <a:t>13</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17.162.510</a:t>
                      </a:r>
                      <a:endParaRPr lang="sl-SI" sz="600" b="0" i="0" u="none" strike="noStrike">
                        <a:solidFill>
                          <a:srgbClr val="000000"/>
                        </a:solidFill>
                        <a:effectLst/>
                        <a:latin typeface="Calibri"/>
                      </a:endParaRPr>
                    </a:p>
                  </a:txBody>
                  <a:tcPr marL="8802" marR="79219"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16.547.285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16.547.285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16.547.285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16.547.285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96%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7.959.381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46%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9.384.561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55%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84842">
                <a:tc>
                  <a:txBody>
                    <a:bodyPr/>
                    <a:lstStyle/>
                    <a:p>
                      <a:pPr algn="r" fontAlgn="ctr"/>
                      <a:r>
                        <a:rPr lang="sl-SI" sz="600" b="1" i="0" u="none" strike="noStrike">
                          <a:solidFill>
                            <a:srgbClr val="000000"/>
                          </a:solidFill>
                          <a:effectLst/>
                          <a:latin typeface="Calibri"/>
                          <a:cs typeface="Arial"/>
                        </a:rPr>
                        <a:t>14</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cs typeface="Arial"/>
                        </a:rPr>
                        <a:t>12.868.044</a:t>
                      </a:r>
                      <a:endParaRPr lang="sl-SI" sz="600" b="0" i="0" u="none" strike="noStrike">
                        <a:solidFill>
                          <a:srgbClr val="000000"/>
                        </a:solidFill>
                        <a:effectLst/>
                        <a:latin typeface="Calibri"/>
                      </a:endParaRPr>
                    </a:p>
                  </a:txBody>
                  <a:tcPr marL="8802" marR="79219"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13.907.535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13.907.535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13.907.535</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108%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13.601.821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106%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000000"/>
                          </a:solidFill>
                          <a:effectLst/>
                          <a:latin typeface="Calibri"/>
                        </a:rPr>
                        <a:t>6.789.234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000000"/>
                          </a:solidFill>
                          <a:effectLst/>
                          <a:latin typeface="Calibri"/>
                        </a:rPr>
                        <a:t>53%</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ctr"/>
                      <a:r>
                        <a:rPr lang="sl-SI" sz="600" b="0" i="0" u="none" strike="noStrike">
                          <a:solidFill>
                            <a:srgbClr val="333333"/>
                          </a:solidFill>
                          <a:effectLst/>
                          <a:latin typeface="Calibri"/>
                        </a:rPr>
                        <a:t>7.703.970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sl-SI" sz="600" b="0" i="0" u="none" strike="noStrike">
                          <a:solidFill>
                            <a:srgbClr val="333333"/>
                          </a:solidFill>
                          <a:effectLst/>
                          <a:latin typeface="Calibri"/>
                        </a:rPr>
                        <a:t>60%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84842">
                <a:tc>
                  <a:txBody>
                    <a:bodyPr/>
                    <a:lstStyle/>
                    <a:p>
                      <a:pPr algn="r" fontAlgn="ctr"/>
                      <a:r>
                        <a:rPr lang="sl-SI" sz="600" b="1" i="0" u="none" strike="noStrike">
                          <a:solidFill>
                            <a:srgbClr val="000000"/>
                          </a:solidFill>
                          <a:effectLst/>
                          <a:latin typeface="Arial"/>
                        </a:rPr>
                        <a:t>Skupaj OP</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cs typeface="Arial"/>
                        </a:rPr>
                        <a:t>3.067.924.925</a:t>
                      </a:r>
                      <a:endParaRPr lang="sl-SI" sz="600" b="1" i="0" u="none" strike="noStrike">
                        <a:solidFill>
                          <a:srgbClr val="000000"/>
                        </a:solidFill>
                        <a:effectLst/>
                        <a:latin typeface="Calibri"/>
                      </a:endParaRP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2.638.585.557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86%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2.985.818.758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97%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2.159.167.564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70%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2.285.327.898</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dirty="0">
                          <a:solidFill>
                            <a:srgbClr val="000000"/>
                          </a:solidFill>
                          <a:effectLst/>
                          <a:latin typeface="Calibri"/>
                        </a:rPr>
                        <a:t>74%</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1.101.901.600</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a:solidFill>
                            <a:srgbClr val="000000"/>
                          </a:solidFill>
                          <a:effectLst/>
                          <a:latin typeface="Calibri"/>
                        </a:rPr>
                        <a:t>36%</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r" fontAlgn="ctr"/>
                      <a:r>
                        <a:rPr lang="sl-SI" sz="600" b="1" i="0" u="none" strike="noStrike">
                          <a:solidFill>
                            <a:srgbClr val="000000"/>
                          </a:solidFill>
                          <a:effectLst/>
                          <a:latin typeface="Calibri"/>
                        </a:rPr>
                        <a:t>1.254.623.497</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tc>
                  <a:txBody>
                    <a:bodyPr/>
                    <a:lstStyle/>
                    <a:p>
                      <a:pPr algn="ctr" fontAlgn="ctr"/>
                      <a:r>
                        <a:rPr lang="sl-SI" sz="600" b="1" i="0" u="none" strike="noStrike" dirty="0">
                          <a:solidFill>
                            <a:srgbClr val="000000"/>
                          </a:solidFill>
                          <a:effectLst/>
                          <a:latin typeface="Calibri"/>
                        </a:rPr>
                        <a:t>41%</a:t>
                      </a:r>
                    </a:p>
                  </a:txBody>
                  <a:tcPr marL="8802" marR="8802" marT="880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CE6F1"/>
                    </a:solidFill>
                  </a:tcPr>
                </a:tc>
                <a:extLst>
                  <a:ext uri="{0D108BD9-81ED-4DB2-BD59-A6C34878D82A}">
                    <a16:rowId xmlns:a16="http://schemas.microsoft.com/office/drawing/2014/main" val="10018"/>
                  </a:ext>
                </a:extLst>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821803" y="158573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1843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1803" y="1585732"/>
            <a:ext cx="6688138" cy="39878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1"/>
          <p:cNvSpPr txBox="1">
            <a:spLocks noChangeArrowheads="1"/>
          </p:cNvSpPr>
          <p:nvPr/>
        </p:nvSpPr>
        <p:spPr bwMode="auto">
          <a:xfrm>
            <a:off x="255588" y="355600"/>
            <a:ext cx="67532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200" b="1" dirty="0" smtClean="0">
                <a:solidFill>
                  <a:srgbClr val="0070C0"/>
                </a:solidFill>
              </a:rPr>
              <a:t>Pregled stanja izvajana ESRR po regijah</a:t>
            </a:r>
            <a:endParaRPr lang="sl-SI" sz="3200" b="1" dirty="0" smtClean="0">
              <a:solidFill>
                <a:srgbClr val="0070C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509286" y="225706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4608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286" y="1869311"/>
            <a:ext cx="6688138" cy="39814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
          <p:cNvSpPr txBox="1">
            <a:spLocks noChangeArrowheads="1"/>
          </p:cNvSpPr>
          <p:nvPr/>
        </p:nvSpPr>
        <p:spPr bwMode="auto">
          <a:xfrm>
            <a:off x="255588" y="355600"/>
            <a:ext cx="67532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200" b="1" dirty="0" smtClean="0">
                <a:solidFill>
                  <a:srgbClr val="0070C0"/>
                </a:solidFill>
              </a:rPr>
              <a:t>Pregled stanja izvajanja ESS po regijah</a:t>
            </a:r>
            <a:endParaRPr lang="sl-SI" sz="3200" b="1" dirty="0" smtClean="0">
              <a:solidFill>
                <a:srgbClr val="0070C0"/>
              </a:solidFill>
            </a:endParaRPr>
          </a:p>
        </p:txBody>
      </p:sp>
    </p:spTree>
    <p:extLst>
      <p:ext uri="{BB962C8B-B14F-4D97-AF65-F5344CB8AC3E}">
        <p14:creationId xmlns:p14="http://schemas.microsoft.com/office/powerpoint/2010/main" val="25481041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81291" y="221655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4710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1291" y="2216552"/>
            <a:ext cx="6694488" cy="3987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1"/>
          <p:cNvSpPr txBox="1">
            <a:spLocks noChangeArrowheads="1"/>
          </p:cNvSpPr>
          <p:nvPr/>
        </p:nvSpPr>
        <p:spPr bwMode="auto">
          <a:xfrm>
            <a:off x="255588" y="355600"/>
            <a:ext cx="67532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anose="020F0502020204030204" pitchFamily="34" charset="0"/>
                <a:cs typeface="Arial" panose="020B0604020202020204" pitchFamily="34" charset="0"/>
              </a:defRPr>
            </a:lvl1pPr>
            <a:lvl2pPr marL="742950" indent="-285750" eaLnBrk="0" hangingPunct="0">
              <a:defRPr>
                <a:solidFill>
                  <a:schemeClr val="tx1"/>
                </a:solidFill>
                <a:latin typeface="Calibri" panose="020F0502020204030204" pitchFamily="34" charset="0"/>
                <a:cs typeface="Arial" panose="020B0604020202020204" pitchFamily="34" charset="0"/>
              </a:defRPr>
            </a:lvl2pPr>
            <a:lvl3pPr marL="1143000" indent="-228600" eaLnBrk="0" hangingPunct="0">
              <a:defRPr>
                <a:solidFill>
                  <a:schemeClr val="tx1"/>
                </a:solidFill>
                <a:latin typeface="Calibri" panose="020F0502020204030204" pitchFamily="34" charset="0"/>
                <a:cs typeface="Arial" panose="020B0604020202020204" pitchFamily="34" charset="0"/>
              </a:defRPr>
            </a:lvl3pPr>
            <a:lvl4pPr marL="1600200" indent="-228600" eaLnBrk="0" hangingPunct="0">
              <a:defRPr>
                <a:solidFill>
                  <a:schemeClr val="tx1"/>
                </a:solidFill>
                <a:latin typeface="Calibri" panose="020F0502020204030204" pitchFamily="34" charset="0"/>
                <a:cs typeface="Arial" panose="020B0604020202020204" pitchFamily="34" charset="0"/>
              </a:defRPr>
            </a:lvl4pPr>
            <a:lvl5pPr marL="2057400" indent="-228600" eaLnBrk="0" hangingPunct="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r>
              <a:rPr lang="sl-SI" sz="3200" b="1" dirty="0" smtClean="0">
                <a:solidFill>
                  <a:srgbClr val="0070C0"/>
                </a:solidFill>
              </a:rPr>
              <a:t>Pregled stanja izvajanja KS</a:t>
            </a:r>
            <a:endParaRPr lang="sl-SI" sz="3200" b="1" dirty="0" smtClean="0">
              <a:solidFill>
                <a:srgbClr val="0070C0"/>
              </a:solidFill>
            </a:endParaRPr>
          </a:p>
        </p:txBody>
      </p:sp>
    </p:spTree>
    <p:extLst>
      <p:ext uri="{BB962C8B-B14F-4D97-AF65-F5344CB8AC3E}">
        <p14:creationId xmlns:p14="http://schemas.microsoft.com/office/powerpoint/2010/main" val="35315682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596097" y="2297574"/>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4812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097" y="2297574"/>
            <a:ext cx="6688138" cy="4017963"/>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OP po regijah</a:t>
            </a:r>
            <a:endParaRPr lang="sl-SI" sz="3200" b="1" dirty="0" smtClean="0">
              <a:solidFill>
                <a:srgbClr val="0070C0"/>
              </a:solidFill>
            </a:endParaRPr>
          </a:p>
        </p:txBody>
      </p:sp>
    </p:spTree>
    <p:extLst>
      <p:ext uri="{BB962C8B-B14F-4D97-AF65-F5344CB8AC3E}">
        <p14:creationId xmlns:p14="http://schemas.microsoft.com/office/powerpoint/2010/main" val="1181573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4166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4915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4952" y="2882097"/>
            <a:ext cx="6162675" cy="3498850"/>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PO1</a:t>
            </a:r>
            <a:endParaRPr lang="sl-SI" sz="3200" b="1" dirty="0" smtClean="0">
              <a:solidFill>
                <a:srgbClr val="0070C0"/>
              </a:solidFill>
            </a:endParaRPr>
          </a:p>
        </p:txBody>
      </p:sp>
    </p:spTree>
    <p:extLst>
      <p:ext uri="{BB962C8B-B14F-4D97-AF65-F5344CB8AC3E}">
        <p14:creationId xmlns:p14="http://schemas.microsoft.com/office/powerpoint/2010/main" val="3530722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40780" y="237859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sl-SI"/>
          </a:p>
        </p:txBody>
      </p:sp>
      <p:pic>
        <p:nvPicPr>
          <p:cNvPr id="5017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0780" y="2378598"/>
            <a:ext cx="6138863" cy="3498850"/>
          </a:xfrm>
          <a:prstGeom prst="rect">
            <a:avLst/>
          </a:prstGeom>
          <a:noFill/>
          <a:extLst>
            <a:ext uri="{909E8E84-426E-40DD-AFC4-6F175D3DCCD1}">
              <a14:hiddenFill xmlns:a14="http://schemas.microsoft.com/office/drawing/2010/main">
                <a:solidFill>
                  <a:srgbClr val="FFFFFF"/>
                </a:solidFill>
              </a14:hiddenFill>
            </a:ext>
          </a:extLst>
        </p:spPr>
      </p:pic>
      <p:sp>
        <p:nvSpPr>
          <p:cNvPr id="4" name="Pravokotnik 3"/>
          <p:cNvSpPr/>
          <p:nvPr/>
        </p:nvSpPr>
        <p:spPr>
          <a:xfrm>
            <a:off x="526649" y="611093"/>
            <a:ext cx="6603356" cy="584775"/>
          </a:xfrm>
          <a:prstGeom prst="rect">
            <a:avLst/>
          </a:prstGeom>
        </p:spPr>
        <p:txBody>
          <a:bodyPr wrap="square">
            <a:spAutoFit/>
          </a:bodyPr>
          <a:lstStyle/>
          <a:p>
            <a:pPr eaLnBrk="1" hangingPunct="1"/>
            <a:r>
              <a:rPr lang="sl-SI" sz="3200" b="1" dirty="0" smtClean="0">
                <a:solidFill>
                  <a:srgbClr val="0070C0"/>
                </a:solidFill>
              </a:rPr>
              <a:t>Pregled stanja izvajanja PO2</a:t>
            </a:r>
            <a:endParaRPr lang="sl-SI" sz="3200" b="1" dirty="0" smtClean="0">
              <a:solidFill>
                <a:srgbClr val="0070C0"/>
              </a:solidFill>
            </a:endParaRPr>
          </a:p>
        </p:txBody>
      </p:sp>
    </p:spTree>
    <p:extLst>
      <p:ext uri="{BB962C8B-B14F-4D97-AF65-F5344CB8AC3E}">
        <p14:creationId xmlns:p14="http://schemas.microsoft.com/office/powerpoint/2010/main" val="133088773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ova tema">
  <a:themeElements>
    <a:clrScheme name="Pisarn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isarn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isarn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205</TotalTime>
  <Words>1557</Words>
  <Application>Microsoft Office PowerPoint</Application>
  <PresentationFormat>Diaprojekcija na zaslonu (4:3)</PresentationFormat>
  <Paragraphs>619</Paragraphs>
  <Slides>19</Slides>
  <Notes>0</Notes>
  <HiddenSlides>0</HiddenSlides>
  <MMClips>0</MMClips>
  <ScaleCrop>false</ScaleCrop>
  <HeadingPairs>
    <vt:vector size="6" baseType="variant">
      <vt:variant>
        <vt:lpstr>Uporabljene pisave</vt:lpstr>
      </vt:variant>
      <vt:variant>
        <vt:i4>3</vt:i4>
      </vt:variant>
      <vt:variant>
        <vt:lpstr>Tema</vt:lpstr>
      </vt:variant>
      <vt:variant>
        <vt:i4>1</vt:i4>
      </vt:variant>
      <vt:variant>
        <vt:lpstr>Naslovi diapozitivov</vt:lpstr>
      </vt:variant>
      <vt:variant>
        <vt:i4>19</vt:i4>
      </vt:variant>
    </vt:vector>
  </HeadingPairs>
  <TitlesOfParts>
    <vt:vector size="23" baseType="lpstr">
      <vt:lpstr>Calibri</vt:lpstr>
      <vt:lpstr>Arial</vt:lpstr>
      <vt:lpstr>Calibri Light</vt:lpstr>
      <vt:lpstr>Office Theme</vt:lpstr>
      <vt:lpstr>STANJE IZVAJANJA OP EKP 2014-2020</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lpstr>PowerPointova predstavitev</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Mitja Ribic</dc:creator>
  <cp:lastModifiedBy>UKP</cp:lastModifiedBy>
  <cp:revision>31</cp:revision>
  <cp:lastPrinted>2020-09-28T07:29:03Z</cp:lastPrinted>
  <dcterms:created xsi:type="dcterms:W3CDTF">2015-02-26T08:26:11Z</dcterms:created>
  <dcterms:modified xsi:type="dcterms:W3CDTF">2020-09-28T07:29:06Z</dcterms:modified>
</cp:coreProperties>
</file>