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50" r:id="rId1"/>
    <p:sldMasterId id="2147483731" r:id="rId2"/>
  </p:sldMasterIdLst>
  <p:notesMasterIdLst>
    <p:notesMasterId r:id="rId29"/>
  </p:notesMasterIdLst>
  <p:handoutMasterIdLst>
    <p:handoutMasterId r:id="rId30"/>
  </p:handoutMasterIdLst>
  <p:sldIdLst>
    <p:sldId id="256" r:id="rId3"/>
    <p:sldId id="290" r:id="rId4"/>
    <p:sldId id="352" r:id="rId5"/>
    <p:sldId id="301" r:id="rId6"/>
    <p:sldId id="309" r:id="rId7"/>
    <p:sldId id="321" r:id="rId8"/>
    <p:sldId id="310" r:id="rId9"/>
    <p:sldId id="311" r:id="rId10"/>
    <p:sldId id="296" r:id="rId11"/>
    <p:sldId id="322" r:id="rId12"/>
    <p:sldId id="294" r:id="rId13"/>
    <p:sldId id="323" r:id="rId14"/>
    <p:sldId id="312" r:id="rId15"/>
    <p:sldId id="330" r:id="rId16"/>
    <p:sldId id="331" r:id="rId17"/>
    <p:sldId id="313" r:id="rId18"/>
    <p:sldId id="350" r:id="rId19"/>
    <p:sldId id="349" r:id="rId20"/>
    <p:sldId id="299" r:id="rId21"/>
    <p:sldId id="332" r:id="rId22"/>
    <p:sldId id="316" r:id="rId23"/>
    <p:sldId id="348" r:id="rId24"/>
    <p:sldId id="345" r:id="rId25"/>
    <p:sldId id="306" r:id="rId26"/>
    <p:sldId id="305" r:id="rId27"/>
    <p:sldId id="303" r:id="rId28"/>
  </p:sldIdLst>
  <p:sldSz cx="9144000" cy="6858000" type="screen4x3"/>
  <p:notesSz cx="6797675" cy="9926638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Republika" panose="02000506040000020004" pitchFamily="2" charset="-18"/>
      <p:regular r:id="rId35"/>
      <p:bold r:id="rId36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00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24" autoAdjust="0"/>
    <p:restoredTop sz="86380" autoAdjust="0"/>
  </p:normalViewPr>
  <p:slideViewPr>
    <p:cSldViewPr snapToGrid="0" snapToObjects="1">
      <p:cViewPr varScale="1">
        <p:scale>
          <a:sx n="67" d="100"/>
          <a:sy n="67" d="100"/>
        </p:scale>
        <p:origin x="1600" y="48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3" d="100"/>
          <a:sy n="73" d="100"/>
        </p:scale>
        <p:origin x="-157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02" y="0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755C69C5-F188-4A34-A61F-9B53E9FC1E41}" type="datetime1">
              <a:rPr lang="sl-SI" smtClean="0"/>
              <a:t>24. 09. 2020</a:t>
            </a:fld>
            <a:endParaRPr lang="sl-SI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29354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02" y="9429354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0482F4F8-C183-4D42-9A3E-9EAED7A1E1D9}" type="slidenum">
              <a:rPr lang="sl-SI"/>
              <a:pPr>
                <a:defRPr/>
              </a:pPr>
              <a:t>‹#›</a:t>
            </a:fld>
            <a:r>
              <a:rPr lang="sl-SI"/>
              <a:t>/(##)</a:t>
            </a:r>
          </a:p>
        </p:txBody>
      </p:sp>
    </p:spTree>
    <p:extLst>
      <p:ext uri="{BB962C8B-B14F-4D97-AF65-F5344CB8AC3E}">
        <p14:creationId xmlns:p14="http://schemas.microsoft.com/office/powerpoint/2010/main" val="180488776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02" y="0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46D6E3A-CB35-49F6-BB3C-C1441AF01447}" type="datetime1">
              <a:rPr lang="sl-SI" smtClean="0"/>
              <a:t>24. 09. 2020</a:t>
            </a:fld>
            <a:endParaRPr lang="sl-SI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475"/>
            <a:ext cx="5438140" cy="446603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/>
              <a:t>Click to edit Master text styles</a:t>
            </a:r>
          </a:p>
          <a:p>
            <a:pPr lvl="1"/>
            <a:r>
              <a:rPr lang="sl-SI" noProof="0"/>
              <a:t>Second level</a:t>
            </a:r>
          </a:p>
          <a:p>
            <a:pPr lvl="2"/>
            <a:r>
              <a:rPr lang="sl-SI" noProof="0"/>
              <a:t>Third level</a:t>
            </a:r>
          </a:p>
          <a:p>
            <a:pPr lvl="3"/>
            <a:r>
              <a:rPr lang="sl-SI" noProof="0"/>
              <a:t>Fourth level</a:t>
            </a:r>
          </a:p>
          <a:p>
            <a:pPr lvl="4"/>
            <a:r>
              <a:rPr lang="sl-SI" noProof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29354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02" y="9429354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7D22BCA-1938-417C-9214-6164618E532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0781468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altLang="sl-SI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B8C428-70DD-43BE-8DFC-C3500DEA23A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3CB6FEF-A99D-4ABC-BCED-00887B7D5F04}" type="datetime1">
              <a:rPr lang="sl-SI" smtClean="0"/>
              <a:t>24. 09. 2020</a:t>
            </a:fld>
            <a:endParaRPr lang="sl-S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19336B-69B8-425C-B785-A27F968FDBB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DE1F6-84FA-45EB-A77F-A21345ACC4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D22BCA-1938-417C-9214-6164618E5325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6D968-EEA8-482D-AECA-7A60032BE72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1B680959-C81B-494D-B40F-6239F026CD6D}" type="datetime1">
              <a:rPr lang="sl-SI" smtClean="0"/>
              <a:t>24. 09. 2020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B51EF-15C7-49EE-BECA-7962DC48E95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2008E-A91A-42D7-94EC-A68460AA67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D22BCA-1938-417C-9214-6164618E5325}" type="slidenum">
              <a:rPr lang="sl-SI" smtClean="0"/>
              <a:pPr>
                <a:defRPr/>
              </a:pPr>
              <a:t>20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04828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92501-A73B-4FE0-8E39-F12E35BDA94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3EFCB44-656D-49EF-9E35-1DACCE60E3F3}" type="datetime1">
              <a:rPr lang="sl-SI" smtClean="0"/>
              <a:t>24. 09. 2020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4E9B6-6B51-4F2C-B618-BFE101B1EA0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91C2D-327A-4EBF-9D20-FACDCF4D7F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D22BCA-1938-417C-9214-6164618E5325}" type="slidenum">
              <a:rPr lang="sl-SI" smtClean="0"/>
              <a:pPr>
                <a:defRPr/>
              </a:pPr>
              <a:t>22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5401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1129-160B-42FA-AC08-BD5F26CA87F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86089B79-8D36-4443-B1CD-69F6792A84F0}" type="datetime1">
              <a:rPr lang="sl-SI" smtClean="0"/>
              <a:t>24. 09. 2020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5FF6D-51D0-4C87-9E51-1848A5BA0A5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9A3C9-1270-47DE-B02B-6D5982AABD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D22BCA-1938-417C-9214-6164618E5325}" type="slidenum">
              <a:rPr lang="sl-SI" smtClean="0"/>
              <a:pPr>
                <a:defRPr/>
              </a:pPr>
              <a:t>23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68949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19399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32B3A-ABEC-40C6-B338-EC168379101E}" type="datetime1">
              <a:rPr lang="sl-SI" smtClean="0"/>
              <a:t>24. 09. 2020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E35F-680F-430C-9526-32D3E14CB1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5846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D8492-CCA9-4C89-BDDB-DD56B54AA67F}" type="datetime1">
              <a:rPr lang="sl-SI" smtClean="0"/>
              <a:t>24. 09. 2020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BCED5-F7A4-4A94-8926-C44EACB1F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5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FAB7B-C435-404F-9710-4711BB05E809}" type="datetime1">
              <a:rPr lang="sl-SI" smtClean="0"/>
              <a:t>24. 09. 2020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41634-C9CC-457B-9500-661437989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78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9809D-3EB5-45A3-86FA-FFFB4319FC55}" type="datetime1">
              <a:rPr lang="sl-SI" smtClean="0"/>
              <a:t>24. 09. 2020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3ED7-83F3-4A8F-A016-9A7DEA6E3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4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1FC10-51EB-4370-9100-C18A1C5CF7EB}" type="datetime1">
              <a:rPr lang="sl-SI" smtClean="0"/>
              <a:t>24. 09. 2020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904D-197B-4E8A-81BC-DF5B722AB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21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B829-16E1-4460-BA88-E49B1F44A638}" type="datetime1">
              <a:rPr lang="sl-SI" smtClean="0"/>
              <a:t>24. 09. 2020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21234-13A9-41B2-88D2-98394431D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42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40A2-504A-4381-A702-6EB4555A8A0D}" type="datetime1">
              <a:rPr lang="sl-SI" smtClean="0"/>
              <a:t>24. 09. 2020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F8C18-44A6-4213-B056-58502FF4B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21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4B95C-926A-46C2-8FAE-D5DD01D952A8}" type="datetime1">
              <a:rPr lang="sl-SI" smtClean="0"/>
              <a:t>24. 09. 2020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41343-760C-4A99-B169-F80D149FD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79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32E85-92B1-443F-A0F2-772DF1743390}" type="datetime1">
              <a:rPr lang="sl-SI" smtClean="0"/>
              <a:t>24. 09. 2020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F6180-ED4E-4656-A76A-31E07C6EE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33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3AF6-AACD-4A7E-9DD8-FD0BD3337245}" type="datetime1">
              <a:rPr lang="sl-SI" smtClean="0"/>
              <a:t>24. 09. 2020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24F7F-4C0C-4159-AE6E-E94CADBAA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80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9F4C-7BDA-4A91-925B-35901F55C703}" type="datetime1">
              <a:rPr lang="sl-SI" smtClean="0"/>
              <a:t>24. 09. 2020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AC279-F02B-4610-9F68-7B547C1FB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4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999" y="1440000"/>
            <a:ext cx="7139407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7999" y="2880000"/>
            <a:ext cx="7139407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6863E-7171-497F-B420-94376DF804AD}" type="datetime1">
              <a:rPr lang="sl-SI" smtClean="0"/>
              <a:t>24. 09. 2020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88FB7-A3A3-4119-A653-60653CD5F557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2875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19465-9652-44B9-94FD-A74CD203A07D}" type="datetime1">
              <a:rPr lang="sl-SI" smtClean="0"/>
              <a:t>24. 09. 2020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447F-B0D8-46F9-8260-ECA4BE71D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71425" y="3240088"/>
            <a:ext cx="7201025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79CE4-CBFC-4BE9-8445-83BF7F4C76AF}" type="datetime1">
              <a:rPr lang="sl-SI" smtClean="0"/>
              <a:t>24. 09. 2020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C70F7-4E74-4929-9F7A-E8D604488439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5538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000" y="3240000"/>
            <a:ext cx="7200000" cy="262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76EF2-A6AC-42DC-978F-1EA604D549F3}" type="datetime1">
              <a:rPr lang="sl-SI" smtClean="0"/>
              <a:t>24. 09. 2020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E155-5F52-4164-89B0-B50466356DBC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76871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848225" y="3240088"/>
            <a:ext cx="3312000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1030-C1A6-4851-9FCC-F4DFC49F991E}" type="datetime1">
              <a:rPr lang="sl-SI" smtClean="0"/>
              <a:t>24. 09. 2020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BF0E-1C5B-4CBD-9F6C-81A8A6BB527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843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2000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62E28-225F-47D1-83E1-1A73CB40F7F6}" type="datetime1">
              <a:rPr lang="sl-SI" smtClean="0"/>
              <a:t>24. 09. 2020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03D51-A900-4D58-B81B-B7EC72AA8C9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704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68BC5-E0C8-45D0-9E1E-47721348A574}" type="datetime1">
              <a:rPr lang="sl-SI" smtClean="0"/>
              <a:t>24. 09. 2020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08BA6-50F5-498A-B1CC-3967BE50714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5845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7B6CD-B121-4ACD-BAB4-27099F0DF172}" type="datetime1">
              <a:rPr lang="sl-SI" smtClean="0"/>
              <a:t>24. 09. 2020</a:t>
            </a:fld>
            <a:endParaRPr lang="sl-SI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96124-80F1-4D58-A5FC-6DB148F08462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2790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B3233-448C-411D-9283-701BCFE110BE}" type="datetime1">
              <a:rPr lang="sl-SI" smtClean="0"/>
              <a:t>24. 09. 2020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35C37-655F-4654-B61C-8B51ABC54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1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71550" y="1547813"/>
            <a:ext cx="7200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sl-SI"/>
              <a:t>Click to edit Master title style</a:t>
            </a:r>
            <a:endParaRPr lang="sl-SI" altLang="sl-SI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1550" y="3240088"/>
            <a:ext cx="7200900" cy="262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/>
              <a:t>Click to edit Master text styles</a:t>
            </a:r>
          </a:p>
          <a:p>
            <a:pPr lvl="1"/>
            <a:r>
              <a:rPr lang="en-US" altLang="sl-SI"/>
              <a:t>Second level</a:t>
            </a:r>
          </a:p>
          <a:p>
            <a:pPr lvl="2"/>
            <a:r>
              <a:rPr lang="en-US" altLang="sl-SI"/>
              <a:t>Third level</a:t>
            </a:r>
          </a:p>
          <a:p>
            <a:pPr lvl="3"/>
            <a:r>
              <a:rPr lang="en-US" altLang="sl-SI"/>
              <a:t>Fourth level</a:t>
            </a:r>
          </a:p>
          <a:p>
            <a:pPr lvl="4"/>
            <a:r>
              <a:rPr lang="en-US" altLang="sl-SI"/>
              <a:t>Fifth level</a:t>
            </a:r>
            <a:endParaRPr lang="sl-SI" alt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1550" y="6356350"/>
            <a:ext cx="1582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0BD84C-30B3-486B-B470-223991F90FF5}" type="datetime1">
              <a:rPr lang="sl-SI" smtClean="0"/>
              <a:t>24. 09. 2020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081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78BC18-41C7-4B1E-8064-13BFFCFF4898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32" name="Picture 9" descr="grb moder za 10 pt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39" r:id="rId2"/>
    <p:sldLayoutId id="2147483738" r:id="rId3"/>
    <p:sldLayoutId id="2147483737" r:id="rId4"/>
    <p:sldLayoutId id="2147483753" r:id="rId5"/>
    <p:sldLayoutId id="2147483754" r:id="rId6"/>
    <p:sldLayoutId id="2147483755" r:id="rId7"/>
    <p:sldLayoutId id="2147483736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7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244" name="Picture 8" descr="grb moder za 10 pt.w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A8EB58-8F4C-4A53-84DC-BC0A9B67DB42}" type="datetime1">
              <a:rPr lang="sl-SI" smtClean="0"/>
              <a:t>24. 09. 2020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BC7E42-9AE6-44A7-9A06-F57D2053B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749" r:id="rId3"/>
    <p:sldLayoutId id="2147483748" r:id="rId4"/>
    <p:sldLayoutId id="2147483747" r:id="rId5"/>
    <p:sldLayoutId id="2147483746" r:id="rId6"/>
    <p:sldLayoutId id="2147483745" r:id="rId7"/>
    <p:sldLayoutId id="2147483744" r:id="rId8"/>
    <p:sldLayoutId id="2147483743" r:id="rId9"/>
    <p:sldLayoutId id="2147483742" r:id="rId10"/>
    <p:sldLayoutId id="2147483741" r:id="rId11"/>
    <p:sldLayoutId id="2147483740" r:id="rId1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p.gov.si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902970" y="1547813"/>
            <a:ext cx="7200900" cy="489108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br>
              <a:rPr lang="sl-SI" sz="3200" b="1" dirty="0">
                <a:solidFill>
                  <a:srgbClr val="C00000"/>
                </a:solidFill>
              </a:rPr>
            </a:br>
            <a:r>
              <a:rPr lang="sl-SI" sz="3200" b="1" dirty="0">
                <a:solidFill>
                  <a:srgbClr val="C00000"/>
                </a:solidFill>
              </a:rPr>
              <a:t>Poročilo revizijskega organa </a:t>
            </a:r>
            <a:br>
              <a:rPr lang="sl-SI" sz="3200" b="1" dirty="0">
                <a:solidFill>
                  <a:srgbClr val="C00000"/>
                </a:solidFill>
              </a:rPr>
            </a:br>
            <a:r>
              <a:rPr lang="sl-SI" sz="3200" b="1" dirty="0">
                <a:solidFill>
                  <a:srgbClr val="002060"/>
                </a:solidFill>
              </a:rPr>
              <a:t>Predstavitev </a:t>
            </a:r>
            <a:br>
              <a:rPr lang="sl-SI" sz="3200" b="1" dirty="0">
                <a:solidFill>
                  <a:srgbClr val="002060"/>
                </a:solidFill>
              </a:rPr>
            </a:br>
            <a:r>
              <a:rPr lang="sl-SI" sz="3200" b="1" dirty="0">
                <a:solidFill>
                  <a:srgbClr val="002060"/>
                </a:solidFill>
              </a:rPr>
              <a:t>Letnega poročila o nadzoru in </a:t>
            </a:r>
            <a:br>
              <a:rPr lang="sl-SI" sz="3200" b="1" dirty="0">
                <a:solidFill>
                  <a:srgbClr val="002060"/>
                </a:solidFill>
              </a:rPr>
            </a:br>
            <a:r>
              <a:rPr lang="sl-SI" sz="3200" b="1" dirty="0">
                <a:solidFill>
                  <a:srgbClr val="002060"/>
                </a:solidFill>
              </a:rPr>
              <a:t>Revizijskega mnenja za </a:t>
            </a:r>
            <a:br>
              <a:rPr lang="sl-SI" sz="3200" b="1" dirty="0">
                <a:solidFill>
                  <a:srgbClr val="002060"/>
                </a:solidFill>
              </a:rPr>
            </a:br>
            <a:r>
              <a:rPr lang="sl-SI" sz="3200" b="1" dirty="0">
                <a:solidFill>
                  <a:srgbClr val="002060"/>
                </a:solidFill>
              </a:rPr>
              <a:t>OP EKP 2014–2020</a:t>
            </a:r>
            <a:br>
              <a:rPr lang="sl-SI" sz="3200" b="1" dirty="0">
                <a:solidFill>
                  <a:schemeClr val="hlink"/>
                </a:solidFill>
                <a:latin typeface="Arial" charset="0"/>
              </a:rPr>
            </a:br>
            <a:r>
              <a:rPr lang="sl-SI" sz="3200" b="1" dirty="0">
                <a:solidFill>
                  <a:srgbClr val="C00000"/>
                </a:solidFill>
              </a:rPr>
              <a:t>za 5. obračunsko leto</a:t>
            </a:r>
            <a:br>
              <a:rPr lang="sl-SI" sz="3200" b="1" dirty="0">
                <a:solidFill>
                  <a:srgbClr val="C00000"/>
                </a:solidFill>
              </a:rPr>
            </a:br>
            <a:br>
              <a:rPr lang="sl-SI" sz="3200" b="1" dirty="0">
                <a:solidFill>
                  <a:schemeClr val="hlink"/>
                </a:solidFill>
                <a:latin typeface="Arial" charset="0"/>
              </a:rPr>
            </a:br>
            <a:r>
              <a:rPr lang="sl-SI" sz="2400" dirty="0">
                <a:solidFill>
                  <a:srgbClr val="002060"/>
                </a:solidFill>
              </a:rPr>
              <a:t>Brdo pri Kranju, 29. september 2020 </a:t>
            </a:r>
            <a:endParaRPr lang="en-GB" altLang="sl-SI" sz="3600" dirty="0">
              <a:solidFill>
                <a:srgbClr val="002060"/>
              </a:solidFill>
            </a:endParaRPr>
          </a:p>
        </p:txBody>
      </p:sp>
      <p:pic>
        <p:nvPicPr>
          <p:cNvPr id="4098" name="Picture 3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495" y="66294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E1BA1B-495C-48D8-A019-175EF4EDE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5C5DFE9D-C1AD-405C-9367-6A1510890F5D}"/>
              </a:ext>
            </a:extLst>
          </p:cNvPr>
          <p:cNvSpPr txBox="1"/>
          <p:nvPr/>
        </p:nvSpPr>
        <p:spPr>
          <a:xfrm>
            <a:off x="769620" y="1358005"/>
            <a:ext cx="785366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2800" b="1" dirty="0">
                <a:solidFill>
                  <a:srgbClr val="C00000"/>
                </a:solidFill>
              </a:rPr>
              <a:t>Populacija operacij in izdatkov</a:t>
            </a:r>
            <a:endParaRPr lang="en-US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602B90E7-B7B9-4BDB-9326-FB07ACEEBC02}"/>
              </a:ext>
            </a:extLst>
          </p:cNvPr>
          <p:cNvGraphicFramePr>
            <a:graphicFrameLocks noGrp="1"/>
          </p:cNvGraphicFramePr>
          <p:nvPr/>
        </p:nvGraphicFramePr>
        <p:xfrm>
          <a:off x="772796" y="2023911"/>
          <a:ext cx="7850491" cy="4044395"/>
        </p:xfrm>
        <a:graphic>
          <a:graphicData uri="http://schemas.openxmlformats.org/drawingml/2006/table">
            <a:tbl>
              <a:tblPr/>
              <a:tblGrid>
                <a:gridCol w="1345798">
                  <a:extLst>
                    <a:ext uri="{9D8B030D-6E8A-4147-A177-3AD203B41FA5}">
                      <a16:colId xmlns:a16="http://schemas.microsoft.com/office/drawing/2014/main" val="4105891605"/>
                    </a:ext>
                  </a:extLst>
                </a:gridCol>
                <a:gridCol w="1345798">
                  <a:extLst>
                    <a:ext uri="{9D8B030D-6E8A-4147-A177-3AD203B41FA5}">
                      <a16:colId xmlns:a16="http://schemas.microsoft.com/office/drawing/2014/main" val="2577055394"/>
                    </a:ext>
                  </a:extLst>
                </a:gridCol>
                <a:gridCol w="1345798">
                  <a:extLst>
                    <a:ext uri="{9D8B030D-6E8A-4147-A177-3AD203B41FA5}">
                      <a16:colId xmlns:a16="http://schemas.microsoft.com/office/drawing/2014/main" val="1050195245"/>
                    </a:ext>
                  </a:extLst>
                </a:gridCol>
                <a:gridCol w="1345798">
                  <a:extLst>
                    <a:ext uri="{9D8B030D-6E8A-4147-A177-3AD203B41FA5}">
                      <a16:colId xmlns:a16="http://schemas.microsoft.com/office/drawing/2014/main" val="1318729046"/>
                    </a:ext>
                  </a:extLst>
                </a:gridCol>
                <a:gridCol w="2467299">
                  <a:extLst>
                    <a:ext uri="{9D8B030D-6E8A-4147-A177-3AD203B41FA5}">
                      <a16:colId xmlns:a16="http://schemas.microsoft.com/office/drawing/2014/main" val="1349195983"/>
                    </a:ext>
                  </a:extLst>
                </a:gridCol>
              </a:tblGrid>
              <a:tr h="1311695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Sklad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Št. vmesnih </a:t>
                      </a:r>
                      <a:r>
                        <a:rPr lang="sl-SI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ZaP</a:t>
                      </a:r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-ov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Število vključenih </a:t>
                      </a:r>
                      <a:r>
                        <a:rPr lang="sl-SI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ZzI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Število operacij v populaciji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Celotni upravičeni izdatki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204199"/>
                  </a:ext>
                </a:extLst>
              </a:tr>
              <a:tr h="5465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ESRR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3.370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264.127.028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296269"/>
                  </a:ext>
                </a:extLst>
              </a:tr>
              <a:tr h="5465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153.715.847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777363"/>
                  </a:ext>
                </a:extLst>
              </a:tr>
              <a:tr h="5465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11.689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183.214.564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450341"/>
                  </a:ext>
                </a:extLst>
              </a:tr>
              <a:tr h="5465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PZM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-71.324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423613"/>
                  </a:ext>
                </a:extLst>
              </a:tr>
              <a:tr h="5465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Skupaj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600.986.114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35986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29C35B-E3BF-40D9-8FAF-9E26C0F6A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20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7240" y="1510992"/>
            <a:ext cx="7783829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l-SI" altLang="sl-SI" sz="2800" b="1" dirty="0">
                <a:solidFill>
                  <a:srgbClr val="C00000"/>
                </a:solidFill>
              </a:rPr>
              <a:t>Razslojevanje populacije in vzorca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204720" y="71247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id="{1B5CF42A-A357-41A0-BD14-D884607873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581460"/>
              </p:ext>
            </p:extLst>
          </p:nvPr>
        </p:nvGraphicFramePr>
        <p:xfrm>
          <a:off x="777239" y="2413181"/>
          <a:ext cx="7783830" cy="3816912"/>
        </p:xfrm>
        <a:graphic>
          <a:graphicData uri="http://schemas.openxmlformats.org/drawingml/2006/table">
            <a:tbl>
              <a:tblPr/>
              <a:tblGrid>
                <a:gridCol w="1671671">
                  <a:extLst>
                    <a:ext uri="{9D8B030D-6E8A-4147-A177-3AD203B41FA5}">
                      <a16:colId xmlns:a16="http://schemas.microsoft.com/office/drawing/2014/main" val="3841185611"/>
                    </a:ext>
                  </a:extLst>
                </a:gridCol>
                <a:gridCol w="1408387">
                  <a:extLst>
                    <a:ext uri="{9D8B030D-6E8A-4147-A177-3AD203B41FA5}">
                      <a16:colId xmlns:a16="http://schemas.microsoft.com/office/drawing/2014/main" val="2629898038"/>
                    </a:ext>
                  </a:extLst>
                </a:gridCol>
                <a:gridCol w="1045629">
                  <a:extLst>
                    <a:ext uri="{9D8B030D-6E8A-4147-A177-3AD203B41FA5}">
                      <a16:colId xmlns:a16="http://schemas.microsoft.com/office/drawing/2014/main" val="8403497"/>
                    </a:ext>
                  </a:extLst>
                </a:gridCol>
                <a:gridCol w="714103">
                  <a:extLst>
                    <a:ext uri="{9D8B030D-6E8A-4147-A177-3AD203B41FA5}">
                      <a16:colId xmlns:a16="http://schemas.microsoft.com/office/drawing/2014/main" val="274570149"/>
                    </a:ext>
                  </a:extLst>
                </a:gridCol>
                <a:gridCol w="1088571">
                  <a:extLst>
                    <a:ext uri="{9D8B030D-6E8A-4147-A177-3AD203B41FA5}">
                      <a16:colId xmlns:a16="http://schemas.microsoft.com/office/drawing/2014/main" val="397817836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3116403210"/>
                    </a:ext>
                  </a:extLst>
                </a:gridCol>
                <a:gridCol w="758189">
                  <a:extLst>
                    <a:ext uri="{9D8B030D-6E8A-4147-A177-3AD203B41FA5}">
                      <a16:colId xmlns:a16="http://schemas.microsoft.com/office/drawing/2014/main" val="3336631250"/>
                    </a:ext>
                  </a:extLst>
                </a:gridCol>
              </a:tblGrid>
              <a:tr h="1742136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Sloj in sklad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Število </a:t>
                      </a:r>
                      <a:r>
                        <a:rPr lang="sl-SI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ZzI</a:t>
                      </a:r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v popu-</a:t>
                      </a:r>
                      <a:r>
                        <a:rPr lang="sl-SI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laciji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Število izbranih </a:t>
                      </a:r>
                      <a:r>
                        <a:rPr lang="sl-SI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ZzI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Število </a:t>
                      </a:r>
                      <a:r>
                        <a:rPr lang="sl-SI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operacijv</a:t>
                      </a:r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popu-</a:t>
                      </a:r>
                      <a:r>
                        <a:rPr lang="sl-SI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laciji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Število izbranih operacij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224027"/>
                  </a:ext>
                </a:extLst>
              </a:tr>
              <a:tr h="592686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Sloj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 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rtl="0" fontAlgn="ctr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ESRR in 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075582"/>
                  </a:ext>
                </a:extLst>
              </a:tr>
              <a:tr h="5926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Sloj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 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ESS in PZM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11.482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1.115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537150"/>
                  </a:ext>
                </a:extLst>
              </a:tr>
              <a:tr h="59268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Skupaj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15.776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155498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94C597-E9A5-486C-B71F-B1A6CA7DE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564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>
            <a:extLst>
              <a:ext uri="{FF2B5EF4-FFF2-40B4-BE49-F238E27FC236}">
                <a16:creationId xmlns:a16="http://schemas.microsoft.com/office/drawing/2014/main" id="{236E5395-7517-42D1-8CA0-72E6303F3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452" y="1420407"/>
            <a:ext cx="8254618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C00000"/>
                </a:solidFill>
              </a:rPr>
              <a:t>Razvrstitev ugotovitev po tipologiji Komisije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DF49E5C-4754-4ED9-B60F-7922DBD8FA5B}"/>
              </a:ext>
            </a:extLst>
          </p:cNvPr>
          <p:cNvGraphicFramePr>
            <a:graphicFrameLocks noGrp="1"/>
          </p:cNvGraphicFramePr>
          <p:nvPr/>
        </p:nvGraphicFramePr>
        <p:xfrm>
          <a:off x="306452" y="2048834"/>
          <a:ext cx="8254617" cy="40671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71834">
                  <a:extLst>
                    <a:ext uri="{9D8B030D-6E8A-4147-A177-3AD203B41FA5}">
                      <a16:colId xmlns:a16="http://schemas.microsoft.com/office/drawing/2014/main" val="755058561"/>
                    </a:ext>
                  </a:extLst>
                </a:gridCol>
                <a:gridCol w="1132790">
                  <a:extLst>
                    <a:ext uri="{9D8B030D-6E8A-4147-A177-3AD203B41FA5}">
                      <a16:colId xmlns:a16="http://schemas.microsoft.com/office/drawing/2014/main" val="1408240877"/>
                    </a:ext>
                  </a:extLst>
                </a:gridCol>
                <a:gridCol w="1549993">
                  <a:extLst>
                    <a:ext uri="{9D8B030D-6E8A-4147-A177-3AD203B41FA5}">
                      <a16:colId xmlns:a16="http://schemas.microsoft.com/office/drawing/2014/main" val="4302609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Kategorija nepravilnosti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Število priporočil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Vrednost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94415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Javno naročanje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62.769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70476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Državna pomoč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325.667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24516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Projekti, ki ustvarjajo prihodek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81915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pl-PL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Manjkajoče dodatne informacije ali dokumentacija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129.973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99905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Računovodske napake in napake pri izračunih na ravni projekta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500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64485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u="none" strike="noStrike">
                          <a:solidFill>
                            <a:srgbClr val="000000"/>
                          </a:solidFill>
                          <a:effectLst/>
                        </a:rPr>
                        <a:t>Drugi neupravičeni izdatki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97.755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23948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Poenostavljene možnosti obračunavanja stroškov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sl-SI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+1 ERS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52.775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74134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u="none" strike="noStrike">
                          <a:solidFill>
                            <a:srgbClr val="000000"/>
                          </a:solidFill>
                          <a:effectLst/>
                        </a:rPr>
                        <a:t>Dobro finančno poslovodenje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3.535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30137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u="none" strike="noStrike">
                          <a:solidFill>
                            <a:srgbClr val="000000"/>
                          </a:solidFill>
                          <a:effectLst/>
                        </a:rPr>
                        <a:t>Kazalniki uspešnosti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3415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Skupaj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45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672.974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602834"/>
                  </a:ext>
                </a:extLst>
              </a:tr>
            </a:tbl>
          </a:graphicData>
        </a:graphic>
      </p:graphicFrame>
      <p:sp>
        <p:nvSpPr>
          <p:cNvPr id="8" name="Rectangle 4">
            <a:extLst>
              <a:ext uri="{FF2B5EF4-FFF2-40B4-BE49-F238E27FC236}">
                <a16:creationId xmlns:a16="http://schemas.microsoft.com/office/drawing/2014/main" id="{91C1A818-BC7C-45F3-9ADE-17C65311B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633704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17EB11-569A-4DA4-9EF6-2A05F4F18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65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7277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36E5395-7517-42D1-8CA0-72E6303F3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452" y="1375721"/>
            <a:ext cx="8254618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C00000"/>
                </a:solidFill>
              </a:rPr>
              <a:t>Razvrstitev ugotovitev-sistemske nepravilnosti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4DF6F4F-FC36-4353-AF65-72BF64B02636}"/>
              </a:ext>
            </a:extLst>
          </p:cNvPr>
          <p:cNvSpPr/>
          <p:nvPr/>
        </p:nvSpPr>
        <p:spPr>
          <a:xfrm>
            <a:off x="303994" y="2170372"/>
            <a:ext cx="8257076" cy="402610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8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Kot sistemske nepravilnosti so bile opredeljene nepravilnosti, povezane z:</a:t>
            </a:r>
            <a:endParaRPr lang="sl-SI" sz="2800" b="1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dodeljeno intenzivnostjo državnih pomoči, </a:t>
            </a:r>
            <a:endParaRPr lang="sl-SI" sz="24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odobritvijo in izplačili višjih sredstev javnega sofinanciranja od določenih v pogojih javnega razpisa,</a:t>
            </a:r>
          </a:p>
          <a:p>
            <a:pPr marL="342900" lvl="0" indent="-34290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nepravilnim prikazovanjem javnih upravičenih izdatkov,</a:t>
            </a:r>
          </a:p>
          <a:p>
            <a:pPr marL="342900" lvl="0" indent="-34290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finančno vrzeljo pri okoljskih projektih.</a:t>
            </a:r>
            <a:endParaRPr lang="sl-SI" sz="24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211144-94C1-4B89-9805-C15DACDEC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25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95C1123-574B-4A01-AD19-ADCC4A077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994" y="1375721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"/>
            <a:r>
              <a:rPr lang="sl-SI" sz="2400" b="1" dirty="0">
                <a:solidFill>
                  <a:srgbClr val="C00000"/>
                </a:solidFill>
              </a:rPr>
              <a:t>Naključne nepravilnosti (finančne)</a:t>
            </a:r>
            <a:endParaRPr lang="sl-SI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22A749-8783-4D63-8BD6-EEF2A9003B4F}"/>
              </a:ext>
            </a:extLst>
          </p:cNvPr>
          <p:cNvSpPr/>
          <p:nvPr/>
        </p:nvSpPr>
        <p:spPr>
          <a:xfrm>
            <a:off x="303994" y="2192913"/>
            <a:ext cx="8257076" cy="396294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upravičenec in njegov partner nista bila upravičena do bonusa za MSP,</a:t>
            </a:r>
            <a:endParaRPr lang="sl-SI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neupravičeni izdatki za več in dodatna dela v okviru JN,</a:t>
            </a:r>
            <a:endParaRPr lang="sl-SI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neupravičeni izdatki storitev zunanjih izvajalcev, </a:t>
            </a:r>
            <a:endParaRPr lang="sl-SI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neupravičeni izdatki zaradi previsoko obračunanega pavšala od neposrednih stroškov osebja,</a:t>
            </a:r>
            <a:endParaRPr lang="sl-SI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neupravičeni izdatki za stroške dela in posledično pavšalnega financiranja,</a:t>
            </a:r>
            <a:endParaRPr lang="sl-SI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neupravičeni izdatki zaradi manjkajoče ali nepodpisane liste prisotnosti udeležencev v programu in neskladja med obračunom standardnega stroška na enoto in podporno dokumentacijo,</a:t>
            </a:r>
            <a:endParaRPr lang="sl-SI" sz="2800" b="1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76432458-9A1D-481F-97CD-DC691910D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D1DD27-EE93-480B-8554-6C555022B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8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22A749-8783-4D63-8BD6-EEF2A9003B4F}"/>
              </a:ext>
            </a:extLst>
          </p:cNvPr>
          <p:cNvSpPr/>
          <p:nvPr/>
        </p:nvSpPr>
        <p:spPr>
          <a:xfrm>
            <a:off x="303994" y="2170372"/>
            <a:ext cx="8257076" cy="396294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7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neupravičeni izdatki zaradi izračuna napačne dolžine poti,</a:t>
            </a:r>
            <a:endParaRPr lang="sl-SI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7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neupravičeni izdatki, ker izdatki niso bili v skladu s cilji operacije, </a:t>
            </a:r>
            <a:endParaRPr lang="sl-SI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7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neupravičeni izdatki, ker je bil zahtevek upravičenca višji od njegovega dejanskega izdatka,</a:t>
            </a:r>
            <a:endParaRPr lang="sl-SI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7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subvencija za zaposlitev dodeljena v nasprotju s pogoji javnega povabila,</a:t>
            </a:r>
            <a:endParaRPr lang="sl-SI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7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izdatki po standardni lestvici stroškov na enoto so bili uveljavljeni brez ustreznih dokazil, </a:t>
            </a:r>
            <a:endParaRPr lang="sl-SI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7"/>
            </a:pPr>
            <a:r>
              <a:rPr lang="sl-SI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neupravičeni izdatki za stroške plač, najema nepremičnin in opreme, režije in administracije ter iz pogodbe o opravljanju storitev.</a:t>
            </a:r>
            <a:endParaRPr lang="sl-SI" sz="2800" b="1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5A2D01FB-A000-4CBF-972E-62E202A9A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060" y="1353944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"/>
            <a:r>
              <a:rPr lang="sl-SI" sz="2400" b="1" dirty="0">
                <a:solidFill>
                  <a:srgbClr val="C00000"/>
                </a:solidFill>
              </a:rPr>
              <a:t>Naključne nepravilnosti (finančne)</a:t>
            </a:r>
            <a:endParaRPr lang="sl-SI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9E26ACFB-164D-487A-B4A8-9F7DF851E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022EA8-E9D5-4A67-8D2D-3579B6F86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25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7277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36E5395-7517-42D1-8CA0-72E6303F3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451" y="1375721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400" b="1" dirty="0">
                <a:solidFill>
                  <a:srgbClr val="C00000"/>
                </a:solidFill>
              </a:rPr>
              <a:t>Vrednotenje rezultatov revizij operacij</a:t>
            </a: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3EB22460-BCA0-4E39-8FCE-5C00D89B7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746649"/>
              </p:ext>
            </p:extLst>
          </p:nvPr>
        </p:nvGraphicFramePr>
        <p:xfrm>
          <a:off x="306452" y="1936539"/>
          <a:ext cx="8254617" cy="4534580"/>
        </p:xfrm>
        <a:graphic>
          <a:graphicData uri="http://schemas.openxmlformats.org/drawingml/2006/table">
            <a:tbl>
              <a:tblPr/>
              <a:tblGrid>
                <a:gridCol w="838684">
                  <a:extLst>
                    <a:ext uri="{9D8B030D-6E8A-4147-A177-3AD203B41FA5}">
                      <a16:colId xmlns:a16="http://schemas.microsoft.com/office/drawing/2014/main" val="2111735626"/>
                    </a:ext>
                  </a:extLst>
                </a:gridCol>
                <a:gridCol w="5377584">
                  <a:extLst>
                    <a:ext uri="{9D8B030D-6E8A-4147-A177-3AD203B41FA5}">
                      <a16:colId xmlns:a16="http://schemas.microsoft.com/office/drawing/2014/main" val="1283344821"/>
                    </a:ext>
                  </a:extLst>
                </a:gridCol>
                <a:gridCol w="2038349">
                  <a:extLst>
                    <a:ext uri="{9D8B030D-6E8A-4147-A177-3AD203B41FA5}">
                      <a16:colId xmlns:a16="http://schemas.microsoft.com/office/drawing/2014/main" val="929691536"/>
                    </a:ext>
                  </a:extLst>
                </a:gridCol>
              </a:tblGrid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Populacija izdatkov (po izločitvi negativnih vzorčnih enot)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602.021.374 EUR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064182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Revidirani izdatki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29.935.680 EUR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80776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Napake v vzorcu (ne-projicirana vrednost nepravilnosti)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672.974 EUR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4888613"/>
                  </a:ext>
                </a:extLst>
              </a:tr>
              <a:tr h="29558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C1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PROJICIRANA VREDNOST NAPAKE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15.038.784</a:t>
                      </a:r>
                      <a:r>
                        <a:rPr lang="sl-SI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916615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pl-PL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Skupna stopnja napake (TER) po projiciranju (C</a:t>
                      </a:r>
                      <a:r>
                        <a:rPr lang="pl-PL" sz="16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pl-PL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/A)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2,50%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407106"/>
                  </a:ext>
                </a:extLst>
              </a:tr>
              <a:tr h="462468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sl-SI" sz="16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sl-SI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Člen 137(2) (zneski, katerih upravičenost se trenutno ocenjuje)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96.492.748 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997703"/>
                  </a:ext>
                </a:extLst>
              </a:tr>
              <a:tr h="462468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sl-SI" sz="16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sl-SI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Drugi negativni zneski, ki zmanjšujejo potrjene izdatke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767.595 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50648"/>
                  </a:ext>
                </a:extLst>
              </a:tr>
              <a:tr h="471744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F=A-E</a:t>
                      </a:r>
                      <a:r>
                        <a:rPr lang="sl-SI" sz="16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-E</a:t>
                      </a:r>
                      <a:r>
                        <a:rPr lang="sl-SI" sz="16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sl-SI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Populacija brez zneskov, E</a:t>
                      </a:r>
                      <a:r>
                        <a:rPr lang="sl-SI" sz="16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E</a:t>
                      </a:r>
                      <a:r>
                        <a:rPr lang="sl-SI" sz="16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504.761.031 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786675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G=D*F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Tvegan znesek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12.609.174 </a:t>
                      </a:r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</a:t>
                      </a:r>
                      <a:endParaRPr lang="sl-SI" sz="1800" b="1" i="0" u="none" strike="noStrike" kern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758073"/>
                  </a:ext>
                </a:extLst>
              </a:tr>
              <a:tr h="579904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Finančni popravki, povezani z nepravilnostmi, ki jih je ugotovil RO z namenom zmanjševanje tveganj, ugotovljenih s strani RO.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3.385.131 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647977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I=F-H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Znesek, ki ga je mogoče potrditi v računovodskih izkazih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501.375.900 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771280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J=G-H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Preostali znesek tveganja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9.224.043 </a:t>
                      </a:r>
                      <a:r>
                        <a:rPr lang="sl-SI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</a:t>
                      </a:r>
                      <a:endParaRPr lang="sl-SI" sz="18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99832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K=J/I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pl-PL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Preostala skupna stopnja napake (RTER)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1,84%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492366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3A7160-F9C4-456A-9330-53CEE9FD3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60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7277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36E5395-7517-42D1-8CA0-72E6303F3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452" y="1375721"/>
            <a:ext cx="8254618" cy="83099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400" b="1" dirty="0">
                <a:solidFill>
                  <a:srgbClr val="C00000"/>
                </a:solidFill>
              </a:rPr>
              <a:t>Vrednotenje rezultatov revizij operacij </a:t>
            </a:r>
          </a:p>
          <a:p>
            <a:pPr algn="ctr" defTabSz="914400"/>
            <a:r>
              <a:rPr lang="sl-SI" altLang="sl-SI" sz="2400" b="1" dirty="0">
                <a:solidFill>
                  <a:srgbClr val="C00000"/>
                </a:solidFill>
              </a:rPr>
              <a:t>KOMISIJA</a:t>
            </a: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3EB22460-BCA0-4E39-8FCE-5C00D89B7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459201"/>
              </p:ext>
            </p:extLst>
          </p:nvPr>
        </p:nvGraphicFramePr>
        <p:xfrm>
          <a:off x="432183" y="2572265"/>
          <a:ext cx="8254617" cy="3147922"/>
        </p:xfrm>
        <a:graphic>
          <a:graphicData uri="http://schemas.openxmlformats.org/drawingml/2006/table">
            <a:tbl>
              <a:tblPr/>
              <a:tblGrid>
                <a:gridCol w="8254617">
                  <a:extLst>
                    <a:ext uri="{9D8B030D-6E8A-4147-A177-3AD203B41FA5}">
                      <a16:colId xmlns:a16="http://schemas.microsoft.com/office/drawing/2014/main" val="2111735626"/>
                    </a:ext>
                  </a:extLst>
                </a:gridCol>
              </a:tblGrid>
              <a:tr h="1104830">
                <a:tc>
                  <a:txBody>
                    <a:bodyPr/>
                    <a:lstStyle/>
                    <a:p>
                      <a:pPr algn="just" fontAlgn="t">
                        <a:spcAft>
                          <a:spcPts val="1200"/>
                        </a:spcAft>
                      </a:pPr>
                      <a:r>
                        <a:rPr lang="sl-SI" sz="2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11. 5. 2019</a:t>
                      </a:r>
                      <a:r>
                        <a:rPr lang="sl-SI" sz="2400" b="1" dirty="0">
                          <a:solidFill>
                            <a:schemeClr val="tx2"/>
                          </a:solidFill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sl-SI" sz="2400" b="1" dirty="0">
                          <a:solidFill>
                            <a:schemeClr val="tx2"/>
                          </a:solidFill>
                        </a:rPr>
                        <a:t>Komisija je preračunala RTER na 2,38 % in znesek projiciranih finančnih popravkov, potrebnih za zmanjšanje preostalega tveganja na raven pomembnosti (2,00 %) na 1.942.370 EUR .</a:t>
                      </a:r>
                    </a:p>
                    <a:p>
                      <a:pPr algn="just" fontAlgn="t">
                        <a:spcAft>
                          <a:spcPts val="1200"/>
                        </a:spcAft>
                      </a:pPr>
                      <a:r>
                        <a:rPr lang="sl-SI" sz="2400" b="1" dirty="0">
                          <a:solidFill>
                            <a:schemeClr val="tx2"/>
                          </a:solidFill>
                        </a:rPr>
                        <a:t>Komisija je pozvala OU ter organ za potrjevanje, da potrdita pripravljenost na uporabo finančnih popravkov z namenom zmanjšanja RTER na 2,00 % ali manj.</a:t>
                      </a:r>
                    </a:p>
                    <a:p>
                      <a:pPr algn="just" rtl="0" fontAlgn="ctr"/>
                      <a:endParaRPr lang="sl-SI" sz="1800" b="1" i="0" u="none" strike="noStrike" kern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064182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C9E565-9CB6-46AD-A167-C42A39EAF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4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7277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36E5395-7517-42D1-8CA0-72E6303F3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452" y="1375721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400" b="1" dirty="0">
                <a:solidFill>
                  <a:srgbClr val="C00000"/>
                </a:solidFill>
              </a:rPr>
              <a:t>Vrednotenje rezultatov revizij operacij - KOMISIJA</a:t>
            </a: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3EB22460-BCA0-4E39-8FCE-5C00D89B7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901106"/>
              </p:ext>
            </p:extLst>
          </p:nvPr>
        </p:nvGraphicFramePr>
        <p:xfrm>
          <a:off x="306452" y="1936539"/>
          <a:ext cx="8254617" cy="4534580"/>
        </p:xfrm>
        <a:graphic>
          <a:graphicData uri="http://schemas.openxmlformats.org/drawingml/2006/table">
            <a:tbl>
              <a:tblPr/>
              <a:tblGrid>
                <a:gridCol w="838684">
                  <a:extLst>
                    <a:ext uri="{9D8B030D-6E8A-4147-A177-3AD203B41FA5}">
                      <a16:colId xmlns:a16="http://schemas.microsoft.com/office/drawing/2014/main" val="2111735626"/>
                    </a:ext>
                  </a:extLst>
                </a:gridCol>
                <a:gridCol w="5377584">
                  <a:extLst>
                    <a:ext uri="{9D8B030D-6E8A-4147-A177-3AD203B41FA5}">
                      <a16:colId xmlns:a16="http://schemas.microsoft.com/office/drawing/2014/main" val="1283344821"/>
                    </a:ext>
                  </a:extLst>
                </a:gridCol>
                <a:gridCol w="2038349">
                  <a:extLst>
                    <a:ext uri="{9D8B030D-6E8A-4147-A177-3AD203B41FA5}">
                      <a16:colId xmlns:a16="http://schemas.microsoft.com/office/drawing/2014/main" val="929691536"/>
                    </a:ext>
                  </a:extLst>
                </a:gridCol>
              </a:tblGrid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Populacija izdatkov (po izločitvi negativnih vzorčnih enot)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602.021.374 EUR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064182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Revidirani izdatki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29.935.680 EUR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80776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Napake v vzorcu (ne-projicirana vrednost nepravilnosti)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672.974 EUR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4888613"/>
                  </a:ext>
                </a:extLst>
              </a:tr>
              <a:tr h="29558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C1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PROJICIRANA VREDNOST NAPAKE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15.038.784</a:t>
                      </a:r>
                      <a:r>
                        <a:rPr lang="sl-SI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916615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pl-PL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Skupna stopnja napake (TER) po projiciranju (C</a:t>
                      </a:r>
                      <a:r>
                        <a:rPr lang="pl-PL" sz="16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pl-PL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/A)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2,50 %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407106"/>
                  </a:ext>
                </a:extLst>
              </a:tr>
              <a:tr h="462468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sl-SI" sz="16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sl-SI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Člen 137(2) (zneski, katerih upravičenost se trenutno ocenjuje)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96.492.748 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997703"/>
                  </a:ext>
                </a:extLst>
              </a:tr>
              <a:tr h="462468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sl-SI" sz="16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Drugi negativni zneski, ki zmanjšujejo potrjene izdatke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3.543.949 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50648"/>
                  </a:ext>
                </a:extLst>
              </a:tr>
              <a:tr h="471744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F=A-E</a:t>
                      </a:r>
                      <a:r>
                        <a:rPr lang="sl-SI" sz="16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sl-SI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-E</a:t>
                      </a:r>
                      <a:r>
                        <a:rPr lang="sl-SI" sz="16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sl-SI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Populacija brez zneskov, E</a:t>
                      </a:r>
                      <a:r>
                        <a:rPr lang="sl-SI" sz="16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E</a:t>
                      </a:r>
                      <a:r>
                        <a:rPr lang="sl-SI" sz="16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504.761.031 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786675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G=D*F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Tvegan znesek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12.609.174 </a:t>
                      </a:r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</a:t>
                      </a:r>
                      <a:endParaRPr lang="sl-SI" sz="1800" b="1" i="0" u="none" strike="noStrike" kern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758073"/>
                  </a:ext>
                </a:extLst>
              </a:tr>
              <a:tr h="579904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Finančni popravki, povezani z nepravilnostmi, ki jih je ugotovil RO z namenom zmanjševanje tveganj, ugotovljenih s strani RO.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608.778 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647977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I=F-H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Znesek, ki ga je mogoče potrditi v računovodskih izkazih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501.375.900 EUR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771280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J=G-H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Preostali znesek tveganja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11.931.041 </a:t>
                      </a:r>
                      <a:r>
                        <a:rPr lang="sl-SI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</a:t>
                      </a:r>
                      <a:endParaRPr lang="sl-SI" sz="18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99832"/>
                  </a:ext>
                </a:extLst>
              </a:tr>
              <a:tr h="2697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K=J/I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pl-PL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Preostala skupna stopnja napake (RTER)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2,3797 %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492366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EF5414-E009-4149-BEC5-3B5646B6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3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– Računovodski izkazi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9E35C5A-2CAA-4CA9-822A-629C90598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370" y="1549259"/>
            <a:ext cx="7886700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400" b="1" dirty="0">
                <a:solidFill>
                  <a:srgbClr val="C00000"/>
                </a:solidFill>
              </a:rPr>
              <a:t>Končni </a:t>
            </a:r>
            <a:r>
              <a:rPr lang="sl-SI" sz="2400" b="1" dirty="0" err="1">
                <a:solidFill>
                  <a:srgbClr val="C00000"/>
                </a:solidFill>
              </a:rPr>
              <a:t>ZaP</a:t>
            </a:r>
            <a:r>
              <a:rPr lang="sl-SI" sz="2400" b="1" dirty="0">
                <a:solidFill>
                  <a:srgbClr val="C00000"/>
                </a:solidFill>
              </a:rPr>
              <a:t> in Dodatek 1 ter razlike v Dodatku 8</a:t>
            </a:r>
            <a:endParaRPr lang="sl-SI" altLang="sl-SI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74BB0CBC-E3AC-405F-97D8-311A0B0CF6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847492"/>
              </p:ext>
            </p:extLst>
          </p:nvPr>
        </p:nvGraphicFramePr>
        <p:xfrm>
          <a:off x="674370" y="2248088"/>
          <a:ext cx="7886700" cy="39472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7747">
                  <a:extLst>
                    <a:ext uri="{9D8B030D-6E8A-4147-A177-3AD203B41FA5}">
                      <a16:colId xmlns:a16="http://schemas.microsoft.com/office/drawing/2014/main" val="3349670327"/>
                    </a:ext>
                  </a:extLst>
                </a:gridCol>
                <a:gridCol w="1915046">
                  <a:extLst>
                    <a:ext uri="{9D8B030D-6E8A-4147-A177-3AD203B41FA5}">
                      <a16:colId xmlns:a16="http://schemas.microsoft.com/office/drawing/2014/main" val="52564699"/>
                    </a:ext>
                  </a:extLst>
                </a:gridCol>
                <a:gridCol w="2028305">
                  <a:extLst>
                    <a:ext uri="{9D8B030D-6E8A-4147-A177-3AD203B41FA5}">
                      <a16:colId xmlns:a16="http://schemas.microsoft.com/office/drawing/2014/main" val="4039333730"/>
                    </a:ext>
                  </a:extLst>
                </a:gridCol>
                <a:gridCol w="2205602">
                  <a:extLst>
                    <a:ext uri="{9D8B030D-6E8A-4147-A177-3AD203B41FA5}">
                      <a16:colId xmlns:a16="http://schemas.microsoft.com/office/drawing/2014/main" val="2240046695"/>
                    </a:ext>
                  </a:extLst>
                </a:gridCol>
              </a:tblGrid>
              <a:tr h="531223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Sklad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Končni zahtevek za vmesno plačilo (</a:t>
                      </a:r>
                      <a:r>
                        <a:rPr lang="sl-SI" sz="1900" b="1" u="none" strike="noStrike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KZaP</a:t>
                      </a:r>
                      <a:r>
                        <a:rPr lang="sl-SI" sz="19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sl-SI" sz="19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l-SI" sz="20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Računovodski izkazi</a:t>
                      </a:r>
                      <a:endParaRPr lang="sl-SI" sz="20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946951"/>
                  </a:ext>
                </a:extLst>
              </a:tr>
              <a:tr h="463275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Dodatek 1 Obračun</a:t>
                      </a:r>
                      <a:endParaRPr lang="sl-SI" sz="19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Dodatek 8</a:t>
                      </a:r>
                    </a:p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Razlika </a:t>
                      </a:r>
                      <a:r>
                        <a:rPr lang="sl-SI" sz="1900" b="1" u="none" strike="noStrike" dirty="0" err="1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KZaP</a:t>
                      </a:r>
                      <a:r>
                        <a:rPr lang="sl-SI" sz="1900" b="1" u="none" strike="noStrike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-RI</a:t>
                      </a:r>
                      <a:endParaRPr lang="sl-SI" sz="1900" b="1" i="0" u="none" strike="noStrike" dirty="0">
                        <a:solidFill>
                          <a:srgbClr val="C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237422"/>
                  </a:ext>
                </a:extLst>
              </a:tr>
              <a:tr h="463275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 (A)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 (B)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 (C=A-B)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50856"/>
                  </a:ext>
                </a:extLst>
              </a:tr>
              <a:tr h="463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ESRR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900" u="none" strike="noStrike" kern="1200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264.127.027,52</a:t>
                      </a:r>
                      <a:endParaRPr lang="sl-SI" sz="19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188.899.521,18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75.227.506,34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189225"/>
                  </a:ext>
                </a:extLst>
              </a:tr>
              <a:tr h="463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KS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153.715.846,82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151.684.043,71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2.031.803,11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157220"/>
                  </a:ext>
                </a:extLst>
              </a:tr>
              <a:tr h="463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ESS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183.214.564,03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160.595.994,14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22.618.569,89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406422"/>
                  </a:ext>
                </a:extLst>
              </a:tr>
              <a:tr h="463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PZM (YEI)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-71.324,32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-71.324,32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sl-SI" sz="19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129106"/>
                  </a:ext>
                </a:extLst>
              </a:tr>
              <a:tr h="463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Skupaj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600.986.114,05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501.108.234,71</a:t>
                      </a:r>
                      <a:endParaRPr lang="sl-SI" sz="19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900" b="1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99.877.879,34</a:t>
                      </a:r>
                      <a:endParaRPr lang="sl-SI" sz="1900" b="1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5" marR="9315" marT="9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18646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D8E1D7-ADB0-4A94-9A88-8ADD507F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813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0485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RO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TextBox 7"/>
          <p:cNvSpPr txBox="1"/>
          <p:nvPr/>
        </p:nvSpPr>
        <p:spPr>
          <a:xfrm>
            <a:off x="569595" y="1516380"/>
            <a:ext cx="8004810" cy="41549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sz="3600" b="1" dirty="0">
                <a:solidFill>
                  <a:srgbClr val="0070C0"/>
                </a:solidFill>
              </a:rPr>
              <a:t>Predložitev dokumentov: </a:t>
            </a:r>
            <a:r>
              <a:rPr lang="sl-SI" sz="3600" b="1" dirty="0">
                <a:solidFill>
                  <a:srgbClr val="C00000"/>
                </a:solidFill>
              </a:rPr>
              <a:t>27. 2. 2020</a:t>
            </a:r>
          </a:p>
          <a:p>
            <a:r>
              <a:rPr lang="sl-SI" sz="3600" b="1" dirty="0">
                <a:solidFill>
                  <a:srgbClr val="C00000"/>
                </a:solidFill>
              </a:rPr>
              <a:t>Podaljšanje roka zaradi 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chemeClr val="tx2"/>
                </a:solidFill>
              </a:rPr>
              <a:t>povečanega obsega dela v povezavi s pregledi kazalnikov, ki ga je zahtevala Komisija, in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chemeClr val="tx2"/>
                </a:solidFill>
              </a:rPr>
              <a:t>povečanega vzorca revizij operacij, ki je posledica dodatnega certificiranja izdatkov za namen doseganja okvira uspešnosti,</a:t>
            </a:r>
          </a:p>
          <a:p>
            <a:pPr lvl="0"/>
            <a:r>
              <a:rPr lang="sl-SI" sz="3600" dirty="0">
                <a:solidFill>
                  <a:schemeClr val="tx2"/>
                </a:solidFill>
              </a:rPr>
              <a:t>kar je bil razlog za zamik končanja revizij operacij</a:t>
            </a:r>
            <a:endParaRPr lang="sl-SI" sz="3600" b="1" dirty="0">
              <a:solidFill>
                <a:srgbClr val="C0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DDE395-AD1B-4887-A34F-8C4F51A70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065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B9DF39C-CE25-47B4-BCCD-5D311B22C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369" y="1344281"/>
            <a:ext cx="7886701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C00000"/>
                </a:solidFill>
              </a:rPr>
              <a:t>Dodatek 2 – Umiki in izterjave</a:t>
            </a:r>
            <a:endParaRPr lang="sl-SI" altLang="sl-SI" sz="2800" b="1" dirty="0">
              <a:solidFill>
                <a:srgbClr val="C0000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CE5DCF25-79CB-4985-A8B6-26A98A67C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370" y="5896262"/>
            <a:ext cx="7886700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400" b="1" dirty="0">
                <a:solidFill>
                  <a:srgbClr val="C00000"/>
                </a:solidFill>
              </a:rPr>
              <a:t>Vrednosti v Dodatkih 3, 4, in 5 so 0,00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3707F0E2-E657-4F61-B97F-414183038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277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Revizija računovodskih izkazov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ACFA0C0-78E8-4458-9BD2-3B2FA707CB6A}"/>
              </a:ext>
            </a:extLst>
          </p:cNvPr>
          <p:cNvGraphicFramePr>
            <a:graphicFrameLocks noGrp="1"/>
          </p:cNvGraphicFramePr>
          <p:nvPr/>
        </p:nvGraphicFramePr>
        <p:xfrm>
          <a:off x="700173" y="2017218"/>
          <a:ext cx="7860897" cy="3697724"/>
        </p:xfrm>
        <a:graphic>
          <a:graphicData uri="http://schemas.openxmlformats.org/drawingml/2006/table">
            <a:tbl>
              <a:tblPr/>
              <a:tblGrid>
                <a:gridCol w="1302798">
                  <a:extLst>
                    <a:ext uri="{9D8B030D-6E8A-4147-A177-3AD203B41FA5}">
                      <a16:colId xmlns:a16="http://schemas.microsoft.com/office/drawing/2014/main" val="1454805551"/>
                    </a:ext>
                  </a:extLst>
                </a:gridCol>
                <a:gridCol w="2081349">
                  <a:extLst>
                    <a:ext uri="{9D8B030D-6E8A-4147-A177-3AD203B41FA5}">
                      <a16:colId xmlns:a16="http://schemas.microsoft.com/office/drawing/2014/main" val="1117519562"/>
                    </a:ext>
                  </a:extLst>
                </a:gridCol>
                <a:gridCol w="1088571">
                  <a:extLst>
                    <a:ext uri="{9D8B030D-6E8A-4147-A177-3AD203B41FA5}">
                      <a16:colId xmlns:a16="http://schemas.microsoft.com/office/drawing/2014/main" val="1814957218"/>
                    </a:ext>
                  </a:extLst>
                </a:gridCol>
                <a:gridCol w="2203269">
                  <a:extLst>
                    <a:ext uri="{9D8B030D-6E8A-4147-A177-3AD203B41FA5}">
                      <a16:colId xmlns:a16="http://schemas.microsoft.com/office/drawing/2014/main" val="983416918"/>
                    </a:ext>
                  </a:extLst>
                </a:gridCol>
                <a:gridCol w="1184910">
                  <a:extLst>
                    <a:ext uri="{9D8B030D-6E8A-4147-A177-3AD203B41FA5}">
                      <a16:colId xmlns:a16="http://schemas.microsoft.com/office/drawing/2014/main" val="3926617732"/>
                    </a:ext>
                  </a:extLst>
                </a:gridCol>
              </a:tblGrid>
              <a:tr h="50827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l-SI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Sklad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l-SI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Umiki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Izterjani zneski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499786"/>
                  </a:ext>
                </a:extLst>
              </a:tr>
              <a:tr h="1615114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Skupni upravičeni znesek izdatkov, vključenih v zahtevke za plačilo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Število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Skupni upravičeni znesek izdatkov, vključenih v zahtevke za plačilo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Število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819867"/>
                  </a:ext>
                </a:extLst>
              </a:tr>
              <a:tr h="314868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ESRR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10.020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298361"/>
                  </a:ext>
                </a:extLst>
              </a:tr>
              <a:tr h="314868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KS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445.523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6815654"/>
                  </a:ext>
                </a:extLst>
              </a:tr>
              <a:tr h="314868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ESS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271.199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236.944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144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3213431"/>
                  </a:ext>
                </a:extLst>
              </a:tr>
              <a:tr h="314868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PZM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67.287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4.038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73373"/>
                  </a:ext>
                </a:extLst>
              </a:tr>
              <a:tr h="314868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Skupaj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784.009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251.252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</a:t>
                      </a:r>
                    </a:p>
                  </a:txBody>
                  <a:tcPr marL="8935" marR="8935" marT="893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998707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0AE832-2443-422D-A880-0656A7C6E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17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– Računovodski izkazi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B9DF39C-CE25-47B4-BCCD-5D311B22C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370" y="1340431"/>
            <a:ext cx="788670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C00000"/>
                </a:solidFill>
              </a:rPr>
              <a:t>Dodatek 6 – finančni inštrument</a:t>
            </a:r>
            <a:r>
              <a:rPr lang="sl-SI" sz="2400" b="1" dirty="0">
                <a:solidFill>
                  <a:srgbClr val="C00000"/>
                </a:solidFill>
              </a:rPr>
              <a:t>i</a:t>
            </a:r>
            <a:endParaRPr lang="sl-SI" altLang="sl-SI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DD072EEF-8D80-4E6F-972B-0578A08CB19D}"/>
              </a:ext>
            </a:extLst>
          </p:cNvPr>
          <p:cNvGraphicFramePr>
            <a:graphicFrameLocks noGrp="1"/>
          </p:cNvGraphicFramePr>
          <p:nvPr/>
        </p:nvGraphicFramePr>
        <p:xfrm>
          <a:off x="674370" y="2025352"/>
          <a:ext cx="7888516" cy="43309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075">
                  <a:extLst>
                    <a:ext uri="{9D8B030D-6E8A-4147-A177-3AD203B41FA5}">
                      <a16:colId xmlns:a16="http://schemas.microsoft.com/office/drawing/2014/main" val="1268597233"/>
                    </a:ext>
                  </a:extLst>
                </a:gridCol>
                <a:gridCol w="1636520">
                  <a:extLst>
                    <a:ext uri="{9D8B030D-6E8A-4147-A177-3AD203B41FA5}">
                      <a16:colId xmlns:a16="http://schemas.microsoft.com/office/drawing/2014/main" val="3899461024"/>
                    </a:ext>
                  </a:extLst>
                </a:gridCol>
                <a:gridCol w="1636520">
                  <a:extLst>
                    <a:ext uri="{9D8B030D-6E8A-4147-A177-3AD203B41FA5}">
                      <a16:colId xmlns:a16="http://schemas.microsoft.com/office/drawing/2014/main" val="1125731657"/>
                    </a:ext>
                  </a:extLst>
                </a:gridCol>
                <a:gridCol w="1636520">
                  <a:extLst>
                    <a:ext uri="{9D8B030D-6E8A-4147-A177-3AD203B41FA5}">
                      <a16:colId xmlns:a16="http://schemas.microsoft.com/office/drawing/2014/main" val="3690183375"/>
                    </a:ext>
                  </a:extLst>
                </a:gridCol>
                <a:gridCol w="1610881">
                  <a:extLst>
                    <a:ext uri="{9D8B030D-6E8A-4147-A177-3AD203B41FA5}">
                      <a16:colId xmlns:a16="http://schemas.microsoft.com/office/drawing/2014/main" val="3562014346"/>
                    </a:ext>
                  </a:extLst>
                </a:gridCol>
              </a:tblGrid>
              <a:tr h="9248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l-SI" sz="22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Sklad</a:t>
                      </a:r>
                      <a:endParaRPr lang="sl-SI" sz="22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l-SI" sz="15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Prispevki iz programa, vplačani v finančne instrumente in vključeni v zahtevke za plačilo</a:t>
                      </a:r>
                      <a:endParaRPr lang="sl-SI" sz="15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l-SI" sz="15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Zneski, izplačani kot upravičeni izdatki v smislu člena 42(1)(a), (b) in (d)  Uredbe (EU) št. 1303/2013 </a:t>
                      </a:r>
                      <a:endParaRPr lang="sl-SI" sz="15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464100"/>
                  </a:ext>
                </a:extLst>
              </a:tr>
              <a:tr h="1285900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5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Skupni znesek prispevkov iz programa, vplačanih v FI (EUR)</a:t>
                      </a:r>
                      <a:endParaRPr lang="sl-SI" sz="15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5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Znesek ustreznih javnih izdatkov (EUR)</a:t>
                      </a:r>
                      <a:endParaRPr lang="sl-SI" sz="15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5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Skupni znesek prispevkov iz programa, ki so dejansko izplačani (EUR)</a:t>
                      </a:r>
                      <a:endParaRPr lang="sl-SI" sz="15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5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Znesek ustreznih javnih izdatkov (EUR)</a:t>
                      </a:r>
                      <a:endParaRPr lang="sl-SI" sz="15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957679"/>
                  </a:ext>
                </a:extLst>
              </a:tr>
              <a:tr h="422488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ESRR</a:t>
                      </a:r>
                      <a:endParaRPr lang="sl-SI" sz="20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75.955.357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57.000.000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50.742.136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32.432.831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152880"/>
                  </a:ext>
                </a:extLst>
              </a:tr>
              <a:tr h="42443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KS</a:t>
                      </a:r>
                      <a:endParaRPr lang="sl-SI" sz="20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7.352.941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6.250.000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202.778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202.778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174137"/>
                  </a:ext>
                </a:extLst>
              </a:tr>
              <a:tr h="42443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ESS</a:t>
                      </a:r>
                      <a:endParaRPr lang="sl-SI" sz="20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l-SI" sz="2000" b="0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415460"/>
                  </a:ext>
                </a:extLst>
              </a:tr>
              <a:tr h="42443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PZM</a:t>
                      </a:r>
                      <a:endParaRPr lang="sl-SI" sz="20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l-SI" sz="2000" b="0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l-SI" sz="20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685429"/>
                  </a:ext>
                </a:extLst>
              </a:tr>
              <a:tr h="424435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Skupaj</a:t>
                      </a:r>
                      <a:endParaRPr lang="sl-SI" sz="20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1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83.308.298</a:t>
                      </a:r>
                      <a:endParaRPr lang="sl-SI" sz="2000" b="1" i="0" u="none" strike="noStrike" dirty="0">
                        <a:solidFill>
                          <a:schemeClr val="tx2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63.250.000</a:t>
                      </a:r>
                      <a:endParaRPr lang="sl-SI" sz="20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1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50.944.914</a:t>
                      </a:r>
                      <a:endParaRPr lang="sl-SI" sz="2000" b="1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32.635.609</a:t>
                      </a:r>
                      <a:endParaRPr lang="sl-SI" sz="20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849844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7E279F-FE7F-4ABE-9D4F-6CBCF0864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979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B9DF39C-CE25-47B4-BCCD-5D311B22C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604" y="1340431"/>
            <a:ext cx="774246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C00000"/>
                </a:solidFill>
              </a:rPr>
              <a:t>Dodatek 7 – Vnaprejšnja plačila</a:t>
            </a:r>
            <a:endParaRPr lang="sl-SI" altLang="sl-SI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FCDB97A5-4493-49F2-9F88-87B1F94A7335}"/>
              </a:ext>
            </a:extLst>
          </p:cNvPr>
          <p:cNvGraphicFramePr>
            <a:graphicFrameLocks noGrp="1"/>
          </p:cNvGraphicFramePr>
          <p:nvPr/>
        </p:nvGraphicFramePr>
        <p:xfrm>
          <a:off x="818606" y="1950654"/>
          <a:ext cx="7742464" cy="3139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35616">
                  <a:extLst>
                    <a:ext uri="{9D8B030D-6E8A-4147-A177-3AD203B41FA5}">
                      <a16:colId xmlns:a16="http://schemas.microsoft.com/office/drawing/2014/main" val="2260391811"/>
                    </a:ext>
                  </a:extLst>
                </a:gridCol>
                <a:gridCol w="1935616">
                  <a:extLst>
                    <a:ext uri="{9D8B030D-6E8A-4147-A177-3AD203B41FA5}">
                      <a16:colId xmlns:a16="http://schemas.microsoft.com/office/drawing/2014/main" val="2637742981"/>
                    </a:ext>
                  </a:extLst>
                </a:gridCol>
                <a:gridCol w="1935616">
                  <a:extLst>
                    <a:ext uri="{9D8B030D-6E8A-4147-A177-3AD203B41FA5}">
                      <a16:colId xmlns:a16="http://schemas.microsoft.com/office/drawing/2014/main" val="1767059555"/>
                    </a:ext>
                  </a:extLst>
                </a:gridCol>
                <a:gridCol w="1935616">
                  <a:extLst>
                    <a:ext uri="{9D8B030D-6E8A-4147-A177-3AD203B41FA5}">
                      <a16:colId xmlns:a16="http://schemas.microsoft.com/office/drawing/2014/main" val="11996749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8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Sklad</a:t>
                      </a:r>
                      <a:endParaRPr lang="sl-SI" sz="18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Skupni znesek, izplačan iz OP v obliki vnaprejšnjih izplačil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Znesek, ki je bil zajet v izdatke, ki so jih U plačali v treh letih od prejema predplačila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Znesek, ki ni bil zajet v izdatke, ki so jih plačali U, in za katerega triletni rok še ni potekel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91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000" b="1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ESRR</a:t>
                      </a:r>
                      <a:endParaRPr lang="sl-SI" sz="20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1.915.886,35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1.915.886,35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513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253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ESS+PZM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936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Skupaj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000" b="1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1.915.886,35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000" b="1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1.915.886,35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851754"/>
                  </a:ext>
                </a:extLst>
              </a:tr>
            </a:tbl>
          </a:graphicData>
        </a:graphic>
      </p:graphicFrame>
      <p:sp>
        <p:nvSpPr>
          <p:cNvPr id="8" name="Rectangle 4">
            <a:extLst>
              <a:ext uri="{FF2B5EF4-FFF2-40B4-BE49-F238E27FC236}">
                <a16:creationId xmlns:a16="http://schemas.microsoft.com/office/drawing/2014/main" id="{4535FAB0-4847-4641-89DE-109800AFD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606" y="5235258"/>
            <a:ext cx="7742464" cy="11849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>
              <a:spcAft>
                <a:spcPts val="600"/>
              </a:spcAft>
            </a:pPr>
            <a:r>
              <a:rPr lang="sl-SI" sz="2200" dirty="0">
                <a:solidFill>
                  <a:srgbClr val="002060"/>
                </a:solidFill>
              </a:rPr>
              <a:t>Predplačila („vzorec“): 5/5 (JR TRL3-6 MIZŠ)</a:t>
            </a:r>
          </a:p>
          <a:p>
            <a:pPr defTabSz="914400">
              <a:spcAft>
                <a:spcPts val="600"/>
              </a:spcAft>
            </a:pPr>
            <a:r>
              <a:rPr lang="sl-SI" sz="2200" b="1" u="sng" dirty="0">
                <a:solidFill>
                  <a:srgbClr val="C00000"/>
                </a:solidFill>
              </a:rPr>
              <a:t>Pomanjkljivosti:</a:t>
            </a:r>
            <a:r>
              <a:rPr lang="sl-SI" sz="2200" b="1" dirty="0">
                <a:solidFill>
                  <a:srgbClr val="C00000"/>
                </a:solidFill>
              </a:rPr>
              <a:t> </a:t>
            </a:r>
            <a:r>
              <a:rPr lang="sl-SI" sz="2200" dirty="0">
                <a:solidFill>
                  <a:srgbClr val="C00000"/>
                </a:solidFill>
              </a:rPr>
              <a:t>IS (e-MA) ne podpira načina </a:t>
            </a:r>
            <a:r>
              <a:rPr lang="sl-SI" sz="2200" dirty="0">
                <a:solidFill>
                  <a:srgbClr val="C00000"/>
                </a:solidFill>
                <a:highlight>
                  <a:srgbClr val="FFFF00"/>
                </a:highlight>
              </a:rPr>
              <a:t>poročanja o pokrivanju</a:t>
            </a:r>
            <a:r>
              <a:rPr lang="sl-SI" sz="2200" dirty="0">
                <a:solidFill>
                  <a:srgbClr val="C00000"/>
                </a:solidFill>
              </a:rPr>
              <a:t> predplačil, čeprav so izdatki nastali.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8732BDF3-33C9-4432-B027-EB3C2EDAD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277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Revizija računovodskih izkazov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E4D6DD-15E7-4AF3-BC90-D90CF19F6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22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27016" y="1474938"/>
            <a:ext cx="7934054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C00000"/>
                </a:solidFill>
              </a:rPr>
              <a:t>Dodatek 8 – t. i. „naknadni odbitki“</a:t>
            </a:r>
            <a:endParaRPr lang="sl-SI" altLang="sl-SI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6C4EB929-8433-4E74-8CC9-8B5B82450E22}"/>
              </a:ext>
            </a:extLst>
          </p:cNvPr>
          <p:cNvGraphicFramePr>
            <a:graphicFrameLocks noGrp="1"/>
          </p:cNvGraphicFramePr>
          <p:nvPr/>
        </p:nvGraphicFramePr>
        <p:xfrm>
          <a:off x="627017" y="2166526"/>
          <a:ext cx="7934053" cy="2024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230">
                  <a:extLst>
                    <a:ext uri="{9D8B030D-6E8A-4147-A177-3AD203B41FA5}">
                      <a16:colId xmlns:a16="http://schemas.microsoft.com/office/drawing/2014/main" val="2481004092"/>
                    </a:ext>
                  </a:extLst>
                </a:gridCol>
                <a:gridCol w="1428205">
                  <a:extLst>
                    <a:ext uri="{9D8B030D-6E8A-4147-A177-3AD203B41FA5}">
                      <a16:colId xmlns:a16="http://schemas.microsoft.com/office/drawing/2014/main" val="4290801142"/>
                    </a:ext>
                  </a:extLst>
                </a:gridCol>
                <a:gridCol w="1318777">
                  <a:extLst>
                    <a:ext uri="{9D8B030D-6E8A-4147-A177-3AD203B41FA5}">
                      <a16:colId xmlns:a16="http://schemas.microsoft.com/office/drawing/2014/main" val="1314059528"/>
                    </a:ext>
                  </a:extLst>
                </a:gridCol>
                <a:gridCol w="1471824">
                  <a:extLst>
                    <a:ext uri="{9D8B030D-6E8A-4147-A177-3AD203B41FA5}">
                      <a16:colId xmlns:a16="http://schemas.microsoft.com/office/drawing/2014/main" val="4049583203"/>
                    </a:ext>
                  </a:extLst>
                </a:gridCol>
                <a:gridCol w="1451017">
                  <a:extLst>
                    <a:ext uri="{9D8B030D-6E8A-4147-A177-3AD203B41FA5}">
                      <a16:colId xmlns:a16="http://schemas.microsoft.com/office/drawing/2014/main" val="4041682528"/>
                    </a:ext>
                  </a:extLst>
                </a:gridCol>
              </a:tblGrid>
              <a:tr h="352580">
                <a:tc>
                  <a:txBody>
                    <a:bodyPr/>
                    <a:lstStyle/>
                    <a:p>
                      <a:r>
                        <a:rPr lang="sl-SI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Opis razlike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ESRR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Skupaj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980423"/>
                  </a:ext>
                </a:extLst>
              </a:tr>
              <a:tr h="389181">
                <a:tc>
                  <a:txBody>
                    <a:bodyPr/>
                    <a:lstStyle/>
                    <a:p>
                      <a:r>
                        <a:rPr lang="sl-SI" sz="16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Popravki nepravilnosti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853.641,11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2.031.803,11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499.686,58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b="1" dirty="0">
                          <a:solidFill>
                            <a:schemeClr val="tx2"/>
                          </a:solidFill>
                          <a:highlight>
                            <a:srgbClr val="C0C0C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3.385.130,80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651459"/>
                  </a:ext>
                </a:extLst>
              </a:tr>
              <a:tr h="323454">
                <a:tc>
                  <a:txBody>
                    <a:bodyPr/>
                    <a:lstStyle/>
                    <a:p>
                      <a:pPr algn="r"/>
                      <a:r>
                        <a:rPr lang="sl-SI" sz="1600" b="0" i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od tega RO19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b="0" i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589.358,12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b="0" i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b="0" i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19.419,88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b="1" i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608.778,00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08159"/>
                  </a:ext>
                </a:extLst>
              </a:tr>
              <a:tr h="422980">
                <a:tc>
                  <a:txBody>
                    <a:bodyPr/>
                    <a:lstStyle/>
                    <a:p>
                      <a:r>
                        <a:rPr lang="sl-SI" sz="1600" dirty="0">
                          <a:solidFill>
                            <a:schemeClr val="tx2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Izključeni po čl. 137.2*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74.373.865,23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22.118.883,81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b="1" dirty="0">
                          <a:solidFill>
                            <a:schemeClr val="tx2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96.492.748,54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561879"/>
                  </a:ext>
                </a:extLst>
              </a:tr>
              <a:tr h="511054">
                <a:tc>
                  <a:txBody>
                    <a:bodyPr/>
                    <a:lstStyle/>
                    <a:p>
                      <a:r>
                        <a:rPr lang="sl-SI" sz="1600" b="1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Skupaj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b="1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75.227.506,34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b="1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2.031.803,11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b="1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22.618.569,89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500" b="1" dirty="0">
                          <a:solidFill>
                            <a:schemeClr val="tx2"/>
                          </a:solidFill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99.877.879,34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078912"/>
                  </a:ext>
                </a:extLst>
              </a:tr>
            </a:tbl>
          </a:graphicData>
        </a:graphic>
      </p:graphicFrame>
      <p:sp>
        <p:nvSpPr>
          <p:cNvPr id="9" name="Pravokotnik 8">
            <a:extLst>
              <a:ext uri="{FF2B5EF4-FFF2-40B4-BE49-F238E27FC236}">
                <a16:creationId xmlns:a16="http://schemas.microsoft.com/office/drawing/2014/main" id="{5424E8E5-C59F-4BAA-B3C0-0ED5E3021F0C}"/>
              </a:ext>
            </a:extLst>
          </p:cNvPr>
          <p:cNvSpPr/>
          <p:nvPr/>
        </p:nvSpPr>
        <p:spPr>
          <a:xfrm>
            <a:off x="627016" y="4341119"/>
            <a:ext cx="7886700" cy="53051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l-SI" sz="1600" dirty="0">
                <a:solidFill>
                  <a:srgbClr val="000000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sl-SI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izdatki, ki so bili predhodno vključeni v </a:t>
            </a:r>
            <a:r>
              <a:rPr lang="sl-SI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KZaP</a:t>
            </a:r>
            <a:r>
              <a:rPr lang="sl-SI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ker se trenutno ocenjuje njihova zakonitost in pravilnost + ponovna vključitev v delu upravičenih izdatkov</a:t>
            </a:r>
            <a:endParaRPr lang="sl-SI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7E7523E8-E9F7-45DB-BC60-BBEDF18F5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99166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Revizija računovodskih izkazov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11" name="Pravokotnik 10">
            <a:extLst>
              <a:ext uri="{FF2B5EF4-FFF2-40B4-BE49-F238E27FC236}">
                <a16:creationId xmlns:a16="http://schemas.microsoft.com/office/drawing/2014/main" id="{840FD1D6-4899-406A-A8F3-9075DFD6B63F}"/>
              </a:ext>
            </a:extLst>
          </p:cNvPr>
          <p:cNvSpPr/>
          <p:nvPr/>
        </p:nvSpPr>
        <p:spPr>
          <a:xfrm>
            <a:off x="627016" y="5021974"/>
            <a:ext cx="7886700" cy="114369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l-SI" u="sng" dirty="0">
                <a:solidFill>
                  <a:srgbClr val="000000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UPORABA 137(2): </a:t>
            </a:r>
          </a:p>
          <a:p>
            <a:pPr marL="285750" indent="-285750">
              <a:buFontTx/>
              <a:buChar char="-"/>
            </a:pPr>
            <a:r>
              <a:rPr lang="sl-SI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revizije/kontrole v teku</a:t>
            </a:r>
          </a:p>
          <a:p>
            <a:pPr marL="285750" indent="-285750">
              <a:buFontTx/>
              <a:buChar char="-"/>
            </a:pPr>
            <a:r>
              <a:rPr lang="sl-SI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poročila v statusu „osnutek“</a:t>
            </a:r>
          </a:p>
          <a:p>
            <a:pPr marL="285750" indent="-285750">
              <a:buFontTx/>
              <a:buChar char="-"/>
            </a:pPr>
            <a:r>
              <a:rPr lang="sl-SI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sistemske nepravilnosti, katerih obseg se še ugotavlja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CD1D86-FBC7-447A-9338-59B64E1E9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1BCED5-F7A4-4A94-8926-C44EACB1F47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10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82980" y="1604010"/>
            <a:ext cx="7578090" cy="424731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t">
              <a:spcAft>
                <a:spcPts val="1200"/>
              </a:spcAft>
            </a:pPr>
            <a:r>
              <a:rPr lang="sl-SI" sz="2400" b="1" dirty="0">
                <a:solidFill>
                  <a:srgbClr val="0070C0"/>
                </a:solidFill>
              </a:rPr>
              <a:t>Izraziti mnenje o tem, ali: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sl-SI" sz="2400" b="1" dirty="0">
                <a:solidFill>
                  <a:srgbClr val="002060"/>
                </a:solidFill>
              </a:rPr>
              <a:t>računovodski izkazi </a:t>
            </a:r>
            <a:r>
              <a:rPr lang="sl-SI" sz="2400" dirty="0">
                <a:solidFill>
                  <a:srgbClr val="002060"/>
                </a:solidFill>
              </a:rPr>
              <a:t>dajejo resnično in pošteno sliko (...)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sl-SI" sz="2400" dirty="0">
                <a:solidFill>
                  <a:srgbClr val="002060"/>
                </a:solidFill>
              </a:rPr>
              <a:t>so </a:t>
            </a:r>
            <a:r>
              <a:rPr lang="sl-SI" sz="2400" b="1" dirty="0">
                <a:solidFill>
                  <a:srgbClr val="002060"/>
                </a:solidFill>
              </a:rPr>
              <a:t>izdatki </a:t>
            </a:r>
            <a:r>
              <a:rPr lang="sl-SI" sz="2400" dirty="0">
                <a:solidFill>
                  <a:srgbClr val="002060"/>
                </a:solidFill>
              </a:rPr>
              <a:t>v računovodskih izkazih (...) </a:t>
            </a:r>
            <a:r>
              <a:rPr lang="sl-SI" sz="2400" b="1" dirty="0">
                <a:solidFill>
                  <a:srgbClr val="002060"/>
                </a:solidFill>
              </a:rPr>
              <a:t>zakoniti in pravilni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sl-SI" sz="2400" dirty="0">
                <a:solidFill>
                  <a:srgbClr val="002060"/>
                </a:solidFill>
              </a:rPr>
              <a:t>vzpostavljeni </a:t>
            </a:r>
            <a:r>
              <a:rPr lang="sl-SI" sz="2400" b="1" dirty="0">
                <a:solidFill>
                  <a:srgbClr val="002060"/>
                </a:solidFill>
              </a:rPr>
              <a:t>sistem upravljanja in nadzora</a:t>
            </a:r>
            <a:r>
              <a:rPr lang="sl-SI" sz="2400" dirty="0">
                <a:solidFill>
                  <a:srgbClr val="002060"/>
                </a:solidFill>
              </a:rPr>
              <a:t> </a:t>
            </a:r>
            <a:r>
              <a:rPr lang="sl-SI" sz="2400" b="1" dirty="0">
                <a:solidFill>
                  <a:srgbClr val="002060"/>
                </a:solidFill>
              </a:rPr>
              <a:t>deluje pravilno</a:t>
            </a:r>
          </a:p>
          <a:p>
            <a:pPr fontAlgn="t">
              <a:spcBef>
                <a:spcPts val="1200"/>
              </a:spcBef>
              <a:spcAft>
                <a:spcPts val="600"/>
              </a:spcAft>
            </a:pPr>
            <a:r>
              <a:rPr lang="sl-SI" sz="2400" b="1" dirty="0">
                <a:solidFill>
                  <a:srgbClr val="0070C0"/>
                </a:solidFill>
              </a:rPr>
              <a:t>Potrditi, da:</a:t>
            </a:r>
          </a:p>
          <a:p>
            <a:pPr fontAlgn="t">
              <a:spcBef>
                <a:spcPts val="600"/>
              </a:spcBef>
              <a:spcAft>
                <a:spcPts val="1200"/>
              </a:spcAft>
            </a:pPr>
            <a:r>
              <a:rPr lang="sl-SI" sz="2400" dirty="0">
                <a:solidFill>
                  <a:srgbClr val="002060"/>
                </a:solidFill>
              </a:rPr>
              <a:t>Izvedena revizija ne zmanjšuje zanesljivosti trditev iz </a:t>
            </a:r>
            <a:r>
              <a:rPr lang="sl-SI" sz="2400" b="1" dirty="0">
                <a:solidFill>
                  <a:srgbClr val="002060"/>
                </a:solidFill>
              </a:rPr>
              <a:t>Izjave o upravljanju</a:t>
            </a:r>
            <a:r>
              <a:rPr lang="sl-SI" sz="2400" dirty="0">
                <a:solidFill>
                  <a:srgbClr val="002060"/>
                </a:solidFill>
              </a:rPr>
              <a:t>. </a:t>
            </a:r>
            <a:endParaRPr lang="sl-SI" sz="2400" b="1" dirty="0">
              <a:solidFill>
                <a:srgbClr val="00206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Mnenje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2513B6-3857-4607-B5B6-62580881C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8813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22020" y="1604010"/>
            <a:ext cx="7639050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t">
              <a:spcBef>
                <a:spcPts val="600"/>
              </a:spcBef>
              <a:spcAft>
                <a:spcPts val="600"/>
              </a:spcAft>
            </a:pPr>
            <a:r>
              <a:rPr lang="sl-SI" sz="3600" b="1" dirty="0">
                <a:solidFill>
                  <a:srgbClr val="0070C0"/>
                </a:solidFill>
              </a:rPr>
              <a:t>Evropska komisija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Potrditev letnih obračunov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6EE5224-5C13-4B17-8010-5EDEC3332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710" y="3397151"/>
            <a:ext cx="7578090" cy="1354217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t">
              <a:spcAft>
                <a:spcPts val="1200"/>
              </a:spcAft>
            </a:pPr>
            <a:r>
              <a:rPr lang="sl-SI" sz="2400" b="1" dirty="0">
                <a:solidFill>
                  <a:srgbClr val="0070C0"/>
                </a:solidFill>
                <a:highlight>
                  <a:srgbClr val="FFFFFF"/>
                </a:highlight>
              </a:rPr>
              <a:t>Evropska komisija je:</a:t>
            </a:r>
          </a:p>
          <a:p>
            <a:pPr fontAlgn="t">
              <a:spcAft>
                <a:spcPts val="1200"/>
              </a:spcAft>
            </a:pPr>
            <a:r>
              <a:rPr lang="sl-SI" sz="2400" b="1" dirty="0">
                <a:solidFill>
                  <a:srgbClr val="FF0000"/>
                </a:solidFill>
                <a:highlight>
                  <a:srgbClr val="FFFFFF"/>
                </a:highlight>
              </a:rPr>
              <a:t>26.5.2020</a:t>
            </a:r>
            <a:r>
              <a:rPr lang="sl-SI" sz="2400" b="1" dirty="0">
                <a:solidFill>
                  <a:schemeClr val="tx2"/>
                </a:solidFill>
                <a:highlight>
                  <a:srgbClr val="FFFFFF"/>
                </a:highlight>
              </a:rPr>
              <a:t> potrdila obračune in meni, da so obračuni popolni, natančni in verodostojni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CB911E-FFDA-463F-A011-4C869F1B7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713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59180" y="2213609"/>
            <a:ext cx="7275829" cy="584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spcBef>
                <a:spcPts val="600"/>
              </a:spcBef>
              <a:spcAft>
                <a:spcPts val="600"/>
              </a:spcAft>
            </a:pPr>
            <a:r>
              <a:rPr lang="sl-SI" altLang="sl-SI" sz="3200" b="1" dirty="0">
                <a:solidFill>
                  <a:srgbClr val="0070C0"/>
                </a:solidFill>
              </a:rPr>
              <a:t>Hvala za vašo pozornost!</a:t>
            </a:r>
            <a:endParaRPr lang="en-US" altLang="sl-SI" sz="3200" b="1" dirty="0">
              <a:solidFill>
                <a:srgbClr val="0070C0"/>
              </a:solidFill>
            </a:endParaRPr>
          </a:p>
        </p:txBody>
      </p:sp>
      <p:pic>
        <p:nvPicPr>
          <p:cNvPr id="3073" name="Picture 1" descr="Description: cid:image001.jpg@01CD506C.1F588F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" y="3749040"/>
            <a:ext cx="1622425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0960" y="3428474"/>
            <a:ext cx="452765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   	</a:t>
            </a:r>
            <a:r>
              <a:rPr kumimoji="0" lang="sl-SI" altLang="sl-SI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Nataša Prah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l-SI" altLang="sl-SI" sz="1400" dirty="0">
              <a:solidFill>
                <a:schemeClr val="tx2">
                  <a:lumMod val="75000"/>
                  <a:lumOff val="25000"/>
                </a:schemeClr>
              </a:solidFill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altLang="sl-SI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Calibri" pitchFamily="34" charset="0"/>
                <a:cs typeface="Calibri" pitchFamily="34" charset="0"/>
              </a:rPr>
              <a:t>	</a:t>
            </a: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Sektor za revizijo evropskih strukturnih skladov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    	</a:t>
            </a: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Fajfarjeva 33, 1502 Ljubljana 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   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    	</a:t>
            </a:r>
            <a:r>
              <a:rPr kumimoji="0" lang="sl-SI" altLang="sl-SI" sz="140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alibri" pitchFamily="34" charset="0"/>
                <a:hlinkClick r:id="rId3"/>
              </a:rPr>
              <a:t>www.unp.gov.si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3076" name="Picture 3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684" y="609918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E6B06E-90AB-418D-8648-FB23E9A22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4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0485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RO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TextBox 7"/>
          <p:cNvSpPr txBox="1"/>
          <p:nvPr/>
        </p:nvSpPr>
        <p:spPr>
          <a:xfrm>
            <a:off x="569595" y="1516380"/>
            <a:ext cx="8004810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sz="3600" b="1" dirty="0">
                <a:solidFill>
                  <a:srgbClr val="0070C0"/>
                </a:solidFill>
              </a:rPr>
              <a:t>Predložitev dokumentov: 27. 2. 2020</a:t>
            </a:r>
            <a:endParaRPr lang="sl-SI" sz="3600" b="1" dirty="0">
              <a:solidFill>
                <a:srgbClr val="C00000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sl-SI" sz="3600" b="1" dirty="0">
                <a:solidFill>
                  <a:srgbClr val="002060"/>
                </a:solidFill>
              </a:rPr>
              <a:t>Računovodski izkazi  </a:t>
            </a:r>
            <a:br>
              <a:rPr lang="sl-SI" sz="3600" b="1" dirty="0">
                <a:solidFill>
                  <a:srgbClr val="002060"/>
                </a:solidFill>
              </a:rPr>
            </a:br>
            <a:r>
              <a:rPr lang="sl-SI" sz="3600" dirty="0">
                <a:solidFill>
                  <a:schemeClr val="tx2"/>
                </a:solidFill>
              </a:rPr>
              <a:t>(pripravi organ za potrjevanje)</a:t>
            </a:r>
          </a:p>
          <a:p>
            <a:pPr marL="742950" indent="-742950">
              <a:buFont typeface="+mj-lt"/>
              <a:buAutoNum type="arabicPeriod"/>
            </a:pPr>
            <a:r>
              <a:rPr lang="sl-SI" sz="3600" b="1" dirty="0">
                <a:solidFill>
                  <a:srgbClr val="002060"/>
                </a:solidFill>
              </a:rPr>
              <a:t>Izjava o upravljanju in Letni povzetek </a:t>
            </a:r>
            <a:r>
              <a:rPr lang="sl-SI" sz="3600" dirty="0">
                <a:solidFill>
                  <a:schemeClr val="tx2"/>
                </a:solidFill>
              </a:rPr>
              <a:t>(pripravi organ upravljanja)</a:t>
            </a:r>
          </a:p>
          <a:p>
            <a:pPr marL="742950" indent="-742950">
              <a:buFont typeface="+mj-lt"/>
              <a:buAutoNum type="arabicPeriod"/>
            </a:pPr>
            <a:r>
              <a:rPr lang="sl-SI" sz="3600" b="1" dirty="0">
                <a:solidFill>
                  <a:srgbClr val="002060"/>
                </a:solidFill>
              </a:rPr>
              <a:t>Revizijsko mnenje in Letno poročilo o nadzoru </a:t>
            </a:r>
            <a:r>
              <a:rPr lang="sl-SI" sz="3600" dirty="0">
                <a:solidFill>
                  <a:schemeClr val="tx2"/>
                </a:solidFill>
              </a:rPr>
              <a:t>(pripravi revizijski organ)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866084-0F83-49A7-8813-5438D99F3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1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RO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TextBox 7"/>
          <p:cNvSpPr txBox="1"/>
          <p:nvPr/>
        </p:nvSpPr>
        <p:spPr>
          <a:xfrm>
            <a:off x="777240" y="1562100"/>
            <a:ext cx="7806690" cy="372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sz="3600" b="1" dirty="0">
                <a:solidFill>
                  <a:srgbClr val="000000"/>
                </a:solidFill>
              </a:rPr>
              <a:t>Letno poročilo o nadzoru</a:t>
            </a:r>
          </a:p>
          <a:p>
            <a:endParaRPr lang="sl-SI" sz="3600" b="1" dirty="0">
              <a:solidFill>
                <a:srgbClr val="000000"/>
              </a:solidFill>
            </a:endParaRPr>
          </a:p>
          <a:p>
            <a:pPr marL="808038" lvl="1" indent="-541338">
              <a:buFont typeface="+mj-lt"/>
              <a:buAutoNum type="arabicParenR"/>
            </a:pPr>
            <a:r>
              <a:rPr lang="sl-SI" sz="3200" b="1" dirty="0">
                <a:solidFill>
                  <a:srgbClr val="0070C0"/>
                </a:solidFill>
              </a:rPr>
              <a:t>Revizije sistema</a:t>
            </a:r>
          </a:p>
          <a:p>
            <a:pPr marL="808038" lvl="1" indent="-541338">
              <a:buFont typeface="+mj-lt"/>
              <a:buAutoNum type="arabicParenR"/>
            </a:pPr>
            <a:r>
              <a:rPr lang="sl-SI" sz="3200" b="1" dirty="0">
                <a:solidFill>
                  <a:srgbClr val="0070C0"/>
                </a:solidFill>
              </a:rPr>
              <a:t>Revizije operacij</a:t>
            </a:r>
          </a:p>
          <a:p>
            <a:pPr marL="808038" lvl="1" indent="-541338">
              <a:buFont typeface="+mj-lt"/>
              <a:buAutoNum type="arabicParenR"/>
            </a:pPr>
            <a:r>
              <a:rPr lang="sl-SI" sz="3200" b="1" dirty="0">
                <a:solidFill>
                  <a:srgbClr val="0070C0"/>
                </a:solidFill>
              </a:rPr>
              <a:t>Revizija računovodskih izkazov</a:t>
            </a:r>
          </a:p>
          <a:p>
            <a:pPr marL="808038" lvl="1" indent="-541338">
              <a:buFont typeface="+mj-lt"/>
              <a:buAutoNum type="arabicParenR"/>
            </a:pPr>
            <a:r>
              <a:rPr lang="sl-SI" sz="3200" b="1" dirty="0">
                <a:solidFill>
                  <a:srgbClr val="0070C0"/>
                </a:solidFill>
              </a:rPr>
              <a:t>Pregled izjave o upravljanju</a:t>
            </a:r>
          </a:p>
          <a:p>
            <a:pPr marL="808038" lvl="1" indent="-541338">
              <a:buFont typeface="+mj-lt"/>
              <a:buAutoNum type="arabicParenR"/>
            </a:pP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573114-31F8-4C7F-8D00-B6D2EC4D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223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RO </a:t>
            </a:r>
            <a:r>
              <a:rPr lang="sl-SI" sz="2800" b="1" dirty="0">
                <a:solidFill>
                  <a:srgbClr val="002060"/>
                </a:solidFill>
              </a:rPr>
              <a:t>- Revizije sistema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TextBox 7"/>
          <p:cNvSpPr txBox="1"/>
          <p:nvPr/>
        </p:nvSpPr>
        <p:spPr>
          <a:xfrm>
            <a:off x="718457" y="2180409"/>
            <a:ext cx="7806690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sz="3600" b="1" dirty="0">
                <a:solidFill>
                  <a:srgbClr val="000000"/>
                </a:solidFill>
              </a:rPr>
              <a:t>Revizije sistema</a:t>
            </a:r>
          </a:p>
          <a:p>
            <a:endParaRPr lang="sl-SI" sz="3600" b="1" dirty="0">
              <a:solidFill>
                <a:srgbClr val="000000"/>
              </a:solidFill>
            </a:endParaRPr>
          </a:p>
          <a:p>
            <a:pPr marL="808038" lvl="1" indent="-541338">
              <a:buFont typeface="+mj-lt"/>
              <a:buAutoNum type="arabicParenR"/>
            </a:pPr>
            <a:r>
              <a:rPr lang="sl-SI" sz="3600" b="1" dirty="0">
                <a:solidFill>
                  <a:srgbClr val="0070C0"/>
                </a:solidFill>
              </a:rPr>
              <a:t>Revizije delov sistema</a:t>
            </a:r>
          </a:p>
          <a:p>
            <a:pPr marL="808038" lvl="1" indent="-541338">
              <a:buFont typeface="+mj-lt"/>
              <a:buAutoNum type="arabicParenR"/>
            </a:pPr>
            <a:r>
              <a:rPr lang="sl-SI" sz="3600" b="1" dirty="0">
                <a:solidFill>
                  <a:srgbClr val="0070C0"/>
                </a:solidFill>
              </a:rPr>
              <a:t>Revizije izpolnjevanja priporočil</a:t>
            </a:r>
          </a:p>
          <a:p>
            <a:pPr marL="808038" lvl="1" indent="-541338">
              <a:buFont typeface="+mj-lt"/>
              <a:buAutoNum type="arabicParenR"/>
            </a:pPr>
            <a:r>
              <a:rPr lang="sl-SI" sz="3600" b="1" dirty="0">
                <a:solidFill>
                  <a:srgbClr val="0070C0"/>
                </a:solidFill>
              </a:rPr>
              <a:t>Tematske (horizontalne) revizije</a:t>
            </a:r>
          </a:p>
          <a:p>
            <a:pPr marL="808038" lvl="1" indent="-541338">
              <a:buFont typeface="+mj-lt"/>
              <a:buAutoNum type="arabicParenR"/>
            </a:pP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824395-3305-4D5D-A6CA-3DA7D70E9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46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9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sistema</a:t>
            </a:r>
            <a:endParaRPr kumimoji="0" lang="sl-SI" altLang="sl-SI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0965" y="1361682"/>
            <a:ext cx="7806690" cy="95410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781050" lvl="1" indent="-514350" algn="ctr">
              <a:buFont typeface="+mj-lt"/>
              <a:buAutoNum type="arabicPeriod"/>
              <a:defRPr/>
            </a:pPr>
            <a:r>
              <a:rPr lang="sl-SI" sz="3200" b="1" dirty="0">
                <a:solidFill>
                  <a:srgbClr val="C00000"/>
                </a:solidFill>
                <a:latin typeface="Calibri"/>
              </a:rPr>
              <a:t>Revizije delov sistema </a:t>
            </a:r>
          </a:p>
          <a:p>
            <a:pPr marL="266700" lvl="1" indent="0" algn="ctr"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Povzetek ocen in priporočil pri posamezni RS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E57D3804-2EBF-4C5E-93DE-B129F869C0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085419"/>
              </p:ext>
            </p:extLst>
          </p:nvPr>
        </p:nvGraphicFramePr>
        <p:xfrm>
          <a:off x="770965" y="2803493"/>
          <a:ext cx="7812965" cy="368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587">
                  <a:extLst>
                    <a:ext uri="{9D8B030D-6E8A-4147-A177-3AD203B41FA5}">
                      <a16:colId xmlns:a16="http://schemas.microsoft.com/office/drawing/2014/main" val="440866870"/>
                    </a:ext>
                  </a:extLst>
                </a:gridCol>
                <a:gridCol w="546072">
                  <a:extLst>
                    <a:ext uri="{9D8B030D-6E8A-4147-A177-3AD203B41FA5}">
                      <a16:colId xmlns:a16="http://schemas.microsoft.com/office/drawing/2014/main" val="3530111991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3605424938"/>
                    </a:ext>
                  </a:extLst>
                </a:gridCol>
                <a:gridCol w="537882">
                  <a:extLst>
                    <a:ext uri="{9D8B030D-6E8A-4147-A177-3AD203B41FA5}">
                      <a16:colId xmlns:a16="http://schemas.microsoft.com/office/drawing/2014/main" val="2080404664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919036286"/>
                    </a:ext>
                  </a:extLst>
                </a:gridCol>
                <a:gridCol w="537882">
                  <a:extLst>
                    <a:ext uri="{9D8B030D-6E8A-4147-A177-3AD203B41FA5}">
                      <a16:colId xmlns:a16="http://schemas.microsoft.com/office/drawing/2014/main" val="1315609936"/>
                    </a:ext>
                  </a:extLst>
                </a:gridCol>
                <a:gridCol w="537883">
                  <a:extLst>
                    <a:ext uri="{9D8B030D-6E8A-4147-A177-3AD203B41FA5}">
                      <a16:colId xmlns:a16="http://schemas.microsoft.com/office/drawing/2014/main" val="3107716713"/>
                    </a:ext>
                  </a:extLst>
                </a:gridCol>
                <a:gridCol w="537882">
                  <a:extLst>
                    <a:ext uri="{9D8B030D-6E8A-4147-A177-3AD203B41FA5}">
                      <a16:colId xmlns:a16="http://schemas.microsoft.com/office/drawing/2014/main" val="3597305268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1714909827"/>
                    </a:ext>
                  </a:extLst>
                </a:gridCol>
                <a:gridCol w="1013012">
                  <a:extLst>
                    <a:ext uri="{9D8B030D-6E8A-4147-A177-3AD203B41FA5}">
                      <a16:colId xmlns:a16="http://schemas.microsoft.com/office/drawing/2014/main" val="3943115563"/>
                    </a:ext>
                  </a:extLst>
                </a:gridCol>
                <a:gridCol w="1143224">
                  <a:extLst>
                    <a:ext uri="{9D8B030D-6E8A-4147-A177-3AD203B41FA5}">
                      <a16:colId xmlns:a16="http://schemas.microsoft.com/office/drawing/2014/main" val="1421183346"/>
                    </a:ext>
                  </a:extLst>
                </a:gridCol>
              </a:tblGrid>
              <a:tr h="736947">
                <a:tc>
                  <a:txBody>
                    <a:bodyPr/>
                    <a:lstStyle/>
                    <a:p>
                      <a:endParaRPr lang="sl-SI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b="1" dirty="0"/>
                        <a:t>KZ1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KZ2</a:t>
                      </a:r>
                      <a:endParaRPr lang="sl-SI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b="1" dirty="0"/>
                        <a:t>Skupna ocena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b="1" dirty="0"/>
                        <a:t>Št. priporočil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784646"/>
                  </a:ext>
                </a:extLst>
              </a:tr>
              <a:tr h="768988">
                <a:tc>
                  <a:txBody>
                    <a:bodyPr/>
                    <a:lstStyle/>
                    <a:p>
                      <a:endParaRPr lang="sl-SI" sz="1400" b="1" dirty="0">
                        <a:solidFill>
                          <a:schemeClr val="tx2"/>
                        </a:solidFill>
                      </a:endParaRPr>
                    </a:p>
                    <a:p>
                      <a:pPr marL="0" algn="l" defTabSz="914400" rtl="0" eaLnBrk="1" latinLnBrk="0" hangingPunct="1"/>
                      <a:r>
                        <a:rPr lang="sl-SI" sz="18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PO MDDSZ</a:t>
                      </a:r>
                    </a:p>
                    <a:p>
                      <a:r>
                        <a:rPr lang="sl-SI" sz="1400" b="1" dirty="0">
                          <a:solidFill>
                            <a:schemeClr val="tx2"/>
                          </a:solidFill>
                        </a:rPr>
                        <a:t>(RS19-1)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0070C0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0579444"/>
                  </a:ext>
                </a:extLst>
              </a:tr>
              <a:tr h="717222">
                <a:tc>
                  <a:txBody>
                    <a:bodyPr/>
                    <a:lstStyle/>
                    <a:p>
                      <a:r>
                        <a:rPr lang="sl-SI" sz="1800" b="1" dirty="0">
                          <a:solidFill>
                            <a:schemeClr val="tx2"/>
                          </a:solidFill>
                        </a:rPr>
                        <a:t>PO MZI</a:t>
                      </a:r>
                    </a:p>
                    <a:p>
                      <a:r>
                        <a:rPr lang="sl-SI" sz="1400" b="1" dirty="0">
                          <a:solidFill>
                            <a:schemeClr val="tx2"/>
                          </a:solidFill>
                        </a:rPr>
                        <a:t>(RS19-2)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5245254"/>
                  </a:ext>
                </a:extLst>
              </a:tr>
              <a:tr h="717222">
                <a:tc>
                  <a:txBody>
                    <a:bodyPr/>
                    <a:lstStyle/>
                    <a:p>
                      <a:r>
                        <a:rPr lang="sl-SI" sz="1800" b="1" dirty="0">
                          <a:solidFill>
                            <a:schemeClr val="tx2"/>
                          </a:solidFill>
                        </a:rPr>
                        <a:t>PO ZMOS</a:t>
                      </a:r>
                    </a:p>
                    <a:p>
                      <a:r>
                        <a:rPr lang="sl-SI" sz="1400" b="1" dirty="0">
                          <a:solidFill>
                            <a:schemeClr val="tx2"/>
                          </a:solidFill>
                        </a:rPr>
                        <a:t>(RS19-3)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474029"/>
                  </a:ext>
                </a:extLst>
              </a:tr>
              <a:tr h="717222">
                <a:tc>
                  <a:txBody>
                    <a:bodyPr/>
                    <a:lstStyle/>
                    <a:p>
                      <a:r>
                        <a:rPr lang="sl-SI" sz="18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OU in PO-ji</a:t>
                      </a:r>
                    </a:p>
                    <a:p>
                      <a:r>
                        <a:rPr lang="sl-SI" sz="1400" b="1" dirty="0">
                          <a:solidFill>
                            <a:schemeClr val="tx2"/>
                          </a:solidFill>
                        </a:rPr>
                        <a:t>(TR18-1)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1699592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AF936C-CB65-4D68-A6C3-300922E9C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75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RO </a:t>
            </a:r>
            <a:r>
              <a:rPr lang="sl-SI" sz="2800" b="1" dirty="0">
                <a:solidFill>
                  <a:srgbClr val="002060"/>
                </a:solidFill>
              </a:rPr>
              <a:t>- Revizije sistema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TextBox 7"/>
          <p:cNvSpPr txBox="1"/>
          <p:nvPr/>
        </p:nvSpPr>
        <p:spPr>
          <a:xfrm>
            <a:off x="777240" y="1983856"/>
            <a:ext cx="7806690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sl-SI" sz="3600" b="1" dirty="0">
              <a:solidFill>
                <a:srgbClr val="000000"/>
              </a:solidFill>
            </a:endParaRPr>
          </a:p>
          <a:p>
            <a:pPr marL="1009650" lvl="1" indent="-742950">
              <a:buFont typeface="+mj-lt"/>
              <a:buAutoNum type="arabicParenR" startAt="2"/>
            </a:pPr>
            <a:r>
              <a:rPr lang="sl-SI" sz="3600" b="1" dirty="0">
                <a:solidFill>
                  <a:srgbClr val="C00000"/>
                </a:solidFill>
              </a:rPr>
              <a:t>Revizije izpolnjevanja priporočil</a:t>
            </a:r>
          </a:p>
          <a:p>
            <a:pPr marL="1009650" lvl="1" indent="-742950">
              <a:buFont typeface="+mj-lt"/>
              <a:buAutoNum type="arabicPeriod"/>
            </a:pPr>
            <a:r>
              <a:rPr lang="sl-SI" sz="3600" b="1" dirty="0">
                <a:solidFill>
                  <a:srgbClr val="0070C0"/>
                </a:solidFill>
              </a:rPr>
              <a:t>RS18-1-NAK1 - PO MOP</a:t>
            </a:r>
          </a:p>
          <a:p>
            <a:pPr marL="1009650" lvl="1" indent="-742950">
              <a:buFont typeface="+mj-lt"/>
              <a:buAutoNum type="arabicPeriod"/>
            </a:pPr>
            <a:r>
              <a:rPr lang="sl-SI" sz="3600" b="1" dirty="0">
                <a:solidFill>
                  <a:srgbClr val="0070C0"/>
                </a:solidFill>
              </a:rPr>
              <a:t>TR18-2-NAK1 Tematska revizija IS za OP EKP (izvedel KPMG, d. o .o.)</a:t>
            </a:r>
          </a:p>
          <a:p>
            <a:pPr marL="1009650" lvl="1" indent="-742950">
              <a:buFont typeface="+mj-lt"/>
              <a:buAutoNum type="arabicPeriod"/>
            </a:pPr>
            <a:r>
              <a:rPr lang="sl-SI" sz="3600" b="1" dirty="0">
                <a:solidFill>
                  <a:srgbClr val="0070C0"/>
                </a:solidFill>
              </a:rPr>
              <a:t>RS17-2 OU - samo za KZ 6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DF821B-C0DB-4D24-921C-B99F6FAA1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66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RO </a:t>
            </a:r>
            <a:r>
              <a:rPr lang="sl-SI" sz="2800" b="1" dirty="0">
                <a:solidFill>
                  <a:srgbClr val="002060"/>
                </a:solidFill>
              </a:rPr>
              <a:t>- Revizije sistema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TextBox 7"/>
          <p:cNvSpPr txBox="1"/>
          <p:nvPr/>
        </p:nvSpPr>
        <p:spPr>
          <a:xfrm>
            <a:off x="718457" y="1506198"/>
            <a:ext cx="780669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009650" lvl="1" indent="-742950">
              <a:buFont typeface="+mj-lt"/>
              <a:buAutoNum type="arabicParenR" startAt="3"/>
            </a:pPr>
            <a:r>
              <a:rPr lang="sl-SI" sz="3600" b="1" dirty="0">
                <a:solidFill>
                  <a:srgbClr val="C00000"/>
                </a:solidFill>
              </a:rPr>
              <a:t>Tematske (horizontalne) revizije:</a:t>
            </a:r>
          </a:p>
          <a:p>
            <a:pPr marL="808038" lvl="1" indent="-541338">
              <a:buFont typeface="+mj-lt"/>
              <a:buAutoNum type="arabicParenR"/>
            </a:pPr>
            <a:r>
              <a:rPr lang="sl-SI" sz="3600" b="1" dirty="0">
                <a:solidFill>
                  <a:srgbClr val="0070C0"/>
                </a:solidFill>
              </a:rPr>
              <a:t>TR kakovosti upravljalnih preverjanj (TR18-1)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892BB0-9B04-470F-9F3B-8C9224937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01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TextBox 7"/>
          <p:cNvSpPr txBox="1"/>
          <p:nvPr/>
        </p:nvSpPr>
        <p:spPr>
          <a:xfrm>
            <a:off x="754380" y="2515967"/>
            <a:ext cx="7806690" cy="3046988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2800" b="1" dirty="0">
                <a:solidFill>
                  <a:srgbClr val="C00000"/>
                </a:solidFill>
              </a:rPr>
              <a:t>Za 5. obračunsko leto: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sz="2400" b="1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b="1" dirty="0">
                <a:solidFill>
                  <a:srgbClr val="000000"/>
                </a:solidFill>
              </a:rPr>
              <a:t>dve populaciji potrjenih izdatkov,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b="1" dirty="0">
                <a:solidFill>
                  <a:srgbClr val="000000"/>
                </a:solidFill>
              </a:rPr>
              <a:t>statistično vzorčenje za prvi izbor,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b="1" dirty="0">
                <a:solidFill>
                  <a:srgbClr val="000000"/>
                </a:solidFill>
              </a:rPr>
              <a:t>po 3 dodatne vzorčne enote za vsak sloj v dogovoru s Komisijo</a:t>
            </a:r>
          </a:p>
          <a:p>
            <a:pPr algn="ctr"/>
            <a:endParaRPr lang="sl-SI" sz="2200" b="1" dirty="0">
              <a:solidFill>
                <a:srgbClr val="000000"/>
              </a:solidFill>
            </a:endParaRPr>
          </a:p>
          <a:p>
            <a:pPr algn="ctr"/>
            <a:r>
              <a:rPr lang="sl-SI" sz="2200" b="1" dirty="0">
                <a:solidFill>
                  <a:srgbClr val="C00000"/>
                </a:solidFill>
              </a:rPr>
              <a:t>MUS, dva sloja, pristop od zgoraj navzdol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5C5DFE9D-C1AD-405C-9367-6A1510890F5D}"/>
              </a:ext>
            </a:extLst>
          </p:cNvPr>
          <p:cNvSpPr txBox="1"/>
          <p:nvPr/>
        </p:nvSpPr>
        <p:spPr>
          <a:xfrm>
            <a:off x="727580" y="1463107"/>
            <a:ext cx="785366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2800" b="1" dirty="0">
                <a:solidFill>
                  <a:srgbClr val="C00000"/>
                </a:solidFill>
              </a:rPr>
              <a:t>Populacija operacij in izdatkov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295766-43D7-4177-AB1D-863470E49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6315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DU 2010">
      <a:dk1>
        <a:srgbClr val="999999"/>
      </a:dk1>
      <a:lt1>
        <a:sysClr val="window" lastClr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026_si10-cgp-mpe-PREDLOGA-97-2003">
  <a:themeElements>
    <a:clrScheme name="026_si10-cgp-mpe-PREDLOGA-97-2003 1">
      <a:dk1>
        <a:srgbClr val="999999"/>
      </a:dk1>
      <a:lt1>
        <a:srgbClr val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FFFFFF"/>
      </a:accent3>
      <a:accent4>
        <a:srgbClr val="828282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026_si10-cgp-mpe-PREDLOGA-97-200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26_si10-cgp-mpe-PREDLOGA-97-2003 1">
        <a:dk1>
          <a:srgbClr val="999999"/>
        </a:dk1>
        <a:lt1>
          <a:srgbClr val="FFFFFF"/>
        </a:lt1>
        <a:dk2>
          <a:srgbClr val="000000"/>
        </a:dk2>
        <a:lt2>
          <a:srgbClr val="D8D8D8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828282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7531</TotalTime>
  <Words>1680</Words>
  <Application>Microsoft Office PowerPoint</Application>
  <PresentationFormat>Diaprojekcija na zaslonu (4:3)</PresentationFormat>
  <Paragraphs>524</Paragraphs>
  <Slides>26</Slides>
  <Notes>4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2</vt:i4>
      </vt:variant>
      <vt:variant>
        <vt:lpstr>Naslovi diapozitivov</vt:lpstr>
      </vt:variant>
      <vt:variant>
        <vt:i4>26</vt:i4>
      </vt:variant>
    </vt:vector>
  </HeadingPairs>
  <TitlesOfParts>
    <vt:vector size="31" baseType="lpstr">
      <vt:lpstr>Republika</vt:lpstr>
      <vt:lpstr>Arial</vt:lpstr>
      <vt:lpstr>Calibri</vt:lpstr>
      <vt:lpstr>Custom Design</vt:lpstr>
      <vt:lpstr>026_si10-cgp-mpe-PREDLOGA-97-2003</vt:lpstr>
      <vt:lpstr> Poročilo revizijskega organa  Predstavitev  Letnega poročila o nadzoru in  Revizijskega mnenja za  OP EKP 2014–2020 za 5. obračunsko leto  Brdo pri Kranju, 29. september 2020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the work of AA (for OP RD, OP HRD, OP DETI )   Annual Review Meeting          Ljubljana, 28 November 2012</dc:title>
  <dc:creator>Roman Rojko</dc:creator>
  <cp:lastModifiedBy>Nataša Prah</cp:lastModifiedBy>
  <cp:revision>394</cp:revision>
  <cp:lastPrinted>2020-09-14T13:33:46Z</cp:lastPrinted>
  <dcterms:created xsi:type="dcterms:W3CDTF">2010-10-04T10:22:54Z</dcterms:created>
  <dcterms:modified xsi:type="dcterms:W3CDTF">2020-09-24T12:41:01Z</dcterms:modified>
</cp:coreProperties>
</file>