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6" r:id="rId2"/>
    <p:sldId id="270" r:id="rId3"/>
    <p:sldId id="278" r:id="rId4"/>
    <p:sldId id="317" r:id="rId5"/>
    <p:sldId id="318" r:id="rId6"/>
    <p:sldId id="320" r:id="rId7"/>
    <p:sldId id="328" r:id="rId8"/>
    <p:sldId id="321" r:id="rId9"/>
    <p:sldId id="322" r:id="rId10"/>
    <p:sldId id="323" r:id="rId11"/>
    <p:sldId id="324" r:id="rId12"/>
    <p:sldId id="325" r:id="rId13"/>
    <p:sldId id="326" r:id="rId14"/>
    <p:sldId id="327" r:id="rId15"/>
    <p:sldId id="288" r:id="rId16"/>
  </p:sldIdLst>
  <p:sldSz cx="9144000" cy="6858000" type="screen4x3"/>
  <p:notesSz cx="6889750" cy="10018713"/>
  <p:defaultTex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4">
          <p15:clr>
            <a:srgbClr val="A4A3A4"/>
          </p15:clr>
        </p15:guide>
        <p15:guide id="2" pos="217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33" d="100"/>
          <a:sy n="133" d="100"/>
        </p:scale>
        <p:origin x="1020" y="120"/>
      </p:cViewPr>
      <p:guideLst>
        <p:guide orient="horz" pos="2160"/>
        <p:guide pos="2880"/>
      </p:guideLst>
    </p:cSldViewPr>
  </p:slideViewPr>
  <p:notesTextViewPr>
    <p:cViewPr>
      <p:scale>
        <a:sx n="1" d="1"/>
        <a:sy n="1" d="1"/>
      </p:scale>
      <p:origin x="0" y="0"/>
    </p:cViewPr>
  </p:notesTextViewPr>
  <p:sorterViewPr>
    <p:cViewPr>
      <p:scale>
        <a:sx n="97" d="100"/>
        <a:sy n="97" d="100"/>
      </p:scale>
      <p:origin x="0" y="0"/>
    </p:cViewPr>
  </p:sorterViewPr>
  <p:notesViewPr>
    <p:cSldViewPr snapToGrid="0">
      <p:cViewPr varScale="1">
        <p:scale>
          <a:sx n="76" d="100"/>
          <a:sy n="76" d="100"/>
        </p:scale>
        <p:origin x="-3258" y="-96"/>
      </p:cViewPr>
      <p:guideLst>
        <p:guide orient="horz" pos="3154"/>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6088" cy="501650"/>
          </a:xfrm>
          <a:prstGeom prst="rect">
            <a:avLst/>
          </a:prstGeom>
        </p:spPr>
        <p:txBody>
          <a:bodyPr vert="horz" lIns="96605" tIns="48302" rIns="96605" bIns="48302"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sz="quarter" idx="1"/>
          </p:nvPr>
        </p:nvSpPr>
        <p:spPr>
          <a:xfrm>
            <a:off x="3902075" y="0"/>
            <a:ext cx="2986088" cy="501650"/>
          </a:xfrm>
          <a:prstGeom prst="rect">
            <a:avLst/>
          </a:prstGeom>
        </p:spPr>
        <p:txBody>
          <a:bodyPr vert="horz" lIns="96605" tIns="48302" rIns="96605" bIns="48302" rtlCol="0"/>
          <a:lstStyle>
            <a:lvl1pPr algn="r" fontAlgn="auto">
              <a:spcBef>
                <a:spcPts val="0"/>
              </a:spcBef>
              <a:spcAft>
                <a:spcPts val="0"/>
              </a:spcAft>
              <a:defRPr sz="1300">
                <a:latin typeface="+mn-lt"/>
                <a:cs typeface="+mn-cs"/>
              </a:defRPr>
            </a:lvl1pPr>
          </a:lstStyle>
          <a:p>
            <a:pPr>
              <a:defRPr/>
            </a:pPr>
            <a:fld id="{590B8596-DF9D-410D-9FB8-3FC418FDD801}" type="datetimeFigureOut">
              <a:rPr lang="en-US"/>
              <a:pPr>
                <a:defRPr/>
              </a:pPr>
              <a:t>9/28/2020</a:t>
            </a:fld>
            <a:endParaRPr lang="en-US"/>
          </a:p>
        </p:txBody>
      </p:sp>
      <p:sp>
        <p:nvSpPr>
          <p:cNvPr id="4" name="Footer Placeholder 3"/>
          <p:cNvSpPr>
            <a:spLocks noGrp="1"/>
          </p:cNvSpPr>
          <p:nvPr>
            <p:ph type="ftr" sz="quarter" idx="2"/>
          </p:nvPr>
        </p:nvSpPr>
        <p:spPr>
          <a:xfrm>
            <a:off x="0" y="9515475"/>
            <a:ext cx="2986088" cy="501650"/>
          </a:xfrm>
          <a:prstGeom prst="rect">
            <a:avLst/>
          </a:prstGeom>
        </p:spPr>
        <p:txBody>
          <a:bodyPr vert="horz" lIns="96605" tIns="48302" rIns="96605" bIns="48302" rtlCol="0" anchor="b"/>
          <a:lstStyle>
            <a:lvl1pPr algn="l" fontAlgn="auto">
              <a:spcBef>
                <a:spcPts val="0"/>
              </a:spcBef>
              <a:spcAft>
                <a:spcPts val="0"/>
              </a:spcAft>
              <a:defRPr sz="13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02075" y="9515475"/>
            <a:ext cx="2986088" cy="501650"/>
          </a:xfrm>
          <a:prstGeom prst="rect">
            <a:avLst/>
          </a:prstGeom>
        </p:spPr>
        <p:txBody>
          <a:bodyPr vert="horz" wrap="square" lIns="96605" tIns="48302" rIns="96605" bIns="48302" numCol="1" anchor="b" anchorCtr="0" compatLnSpc="1">
            <a:prstTxWarp prst="textNoShape">
              <a:avLst/>
            </a:prstTxWarp>
          </a:bodyPr>
          <a:lstStyle>
            <a:lvl1pPr algn="r">
              <a:defRPr sz="1300"/>
            </a:lvl1pPr>
          </a:lstStyle>
          <a:p>
            <a:fld id="{89AD9741-23C5-44C3-BB61-9698BE761F03}" type="slidenum">
              <a:rPr lang="en-US" altLang="sl-SI"/>
              <a:pPr/>
              <a:t>‹#›</a:t>
            </a:fld>
            <a:endParaRPr lang="en-US" altLang="sl-SI"/>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986088" cy="501650"/>
          </a:xfrm>
          <a:prstGeom prst="rect">
            <a:avLst/>
          </a:prstGeom>
        </p:spPr>
        <p:txBody>
          <a:bodyPr vert="horz" lIns="92437" tIns="46218" rIns="92437" bIns="46218" rtlCol="0"/>
          <a:lstStyle>
            <a:lvl1pPr algn="l">
              <a:defRPr sz="1200">
                <a:cs typeface="Arial" charset="0"/>
              </a:defRPr>
            </a:lvl1pPr>
          </a:lstStyle>
          <a:p>
            <a:pPr>
              <a:defRPr/>
            </a:pPr>
            <a:endParaRPr lang="sl-SI"/>
          </a:p>
        </p:txBody>
      </p:sp>
      <p:sp>
        <p:nvSpPr>
          <p:cNvPr id="3" name="Ograda datuma 2"/>
          <p:cNvSpPr>
            <a:spLocks noGrp="1"/>
          </p:cNvSpPr>
          <p:nvPr>
            <p:ph type="dt" idx="1"/>
          </p:nvPr>
        </p:nvSpPr>
        <p:spPr>
          <a:xfrm>
            <a:off x="3902075" y="0"/>
            <a:ext cx="2986088" cy="501650"/>
          </a:xfrm>
          <a:prstGeom prst="rect">
            <a:avLst/>
          </a:prstGeom>
        </p:spPr>
        <p:txBody>
          <a:bodyPr vert="horz" lIns="92437" tIns="46218" rIns="92437" bIns="46218" rtlCol="0"/>
          <a:lstStyle>
            <a:lvl1pPr algn="r">
              <a:defRPr sz="1200">
                <a:cs typeface="Arial" charset="0"/>
              </a:defRPr>
            </a:lvl1pPr>
          </a:lstStyle>
          <a:p>
            <a:pPr>
              <a:defRPr/>
            </a:pPr>
            <a:fld id="{69A7DB4B-F413-44BB-9401-AFC5957CC204}" type="datetimeFigureOut">
              <a:rPr lang="sl-SI"/>
              <a:pPr>
                <a:defRPr/>
              </a:pPr>
              <a:t>28. 09. 2020</a:t>
            </a:fld>
            <a:endParaRPr lang="sl-SI"/>
          </a:p>
        </p:txBody>
      </p:sp>
      <p:sp>
        <p:nvSpPr>
          <p:cNvPr id="4" name="Ograda stranske slike 3"/>
          <p:cNvSpPr>
            <a:spLocks noGrp="1" noRot="1" noChangeAspect="1"/>
          </p:cNvSpPr>
          <p:nvPr>
            <p:ph type="sldImg" idx="2"/>
          </p:nvPr>
        </p:nvSpPr>
        <p:spPr>
          <a:xfrm>
            <a:off x="939800" y="750888"/>
            <a:ext cx="5010150" cy="3757612"/>
          </a:xfrm>
          <a:prstGeom prst="rect">
            <a:avLst/>
          </a:prstGeom>
          <a:noFill/>
          <a:ln w="12700">
            <a:solidFill>
              <a:prstClr val="black"/>
            </a:solidFill>
          </a:ln>
        </p:spPr>
        <p:txBody>
          <a:bodyPr vert="horz" lIns="92437" tIns="46218" rIns="92437" bIns="46218" rtlCol="0" anchor="ctr"/>
          <a:lstStyle/>
          <a:p>
            <a:pPr lvl="0"/>
            <a:endParaRPr lang="sl-SI" noProof="0" smtClean="0"/>
          </a:p>
        </p:txBody>
      </p:sp>
      <p:sp>
        <p:nvSpPr>
          <p:cNvPr id="5" name="Ograda opomb 4"/>
          <p:cNvSpPr>
            <a:spLocks noGrp="1"/>
          </p:cNvSpPr>
          <p:nvPr>
            <p:ph type="body" sz="quarter" idx="3"/>
          </p:nvPr>
        </p:nvSpPr>
        <p:spPr>
          <a:xfrm>
            <a:off x="688975" y="4757738"/>
            <a:ext cx="5511800" cy="4510087"/>
          </a:xfrm>
          <a:prstGeom prst="rect">
            <a:avLst/>
          </a:prstGeom>
        </p:spPr>
        <p:txBody>
          <a:bodyPr vert="horz" lIns="92437" tIns="46218" rIns="92437" bIns="46218" rtlCol="0"/>
          <a:lstStyle/>
          <a:p>
            <a:pPr lvl="0"/>
            <a:r>
              <a:rPr lang="sl-SI" noProof="0" smtClean="0"/>
              <a:t>Uredite sloge besedila matrice</a:t>
            </a:r>
          </a:p>
          <a:p>
            <a:pPr lvl="1"/>
            <a:r>
              <a:rPr lang="sl-SI" noProof="0" smtClean="0"/>
              <a:t>Druga raven</a:t>
            </a:r>
          </a:p>
          <a:p>
            <a:pPr lvl="2"/>
            <a:r>
              <a:rPr lang="sl-SI" noProof="0" smtClean="0"/>
              <a:t>Tretja raven</a:t>
            </a:r>
          </a:p>
          <a:p>
            <a:pPr lvl="3"/>
            <a:r>
              <a:rPr lang="sl-SI" noProof="0" smtClean="0"/>
              <a:t>Četrta raven</a:t>
            </a:r>
          </a:p>
          <a:p>
            <a:pPr lvl="4"/>
            <a:r>
              <a:rPr lang="sl-SI" noProof="0" smtClean="0"/>
              <a:t>Peta raven</a:t>
            </a:r>
          </a:p>
        </p:txBody>
      </p:sp>
      <p:sp>
        <p:nvSpPr>
          <p:cNvPr id="6" name="Ograda noge 5"/>
          <p:cNvSpPr>
            <a:spLocks noGrp="1"/>
          </p:cNvSpPr>
          <p:nvPr>
            <p:ph type="ftr" sz="quarter" idx="4"/>
          </p:nvPr>
        </p:nvSpPr>
        <p:spPr>
          <a:xfrm>
            <a:off x="0" y="9515475"/>
            <a:ext cx="2986088" cy="501650"/>
          </a:xfrm>
          <a:prstGeom prst="rect">
            <a:avLst/>
          </a:prstGeom>
        </p:spPr>
        <p:txBody>
          <a:bodyPr vert="horz" lIns="92437" tIns="46218" rIns="92437" bIns="46218" rtlCol="0" anchor="b"/>
          <a:lstStyle>
            <a:lvl1pPr algn="l">
              <a:defRPr sz="1200">
                <a:cs typeface="Arial" charset="0"/>
              </a:defRPr>
            </a:lvl1pPr>
          </a:lstStyle>
          <a:p>
            <a:pPr>
              <a:defRPr/>
            </a:pPr>
            <a:endParaRPr lang="sl-SI"/>
          </a:p>
        </p:txBody>
      </p:sp>
      <p:sp>
        <p:nvSpPr>
          <p:cNvPr id="7" name="Ograda številke diapozitiva 6"/>
          <p:cNvSpPr>
            <a:spLocks noGrp="1"/>
          </p:cNvSpPr>
          <p:nvPr>
            <p:ph type="sldNum" sz="quarter" idx="5"/>
          </p:nvPr>
        </p:nvSpPr>
        <p:spPr>
          <a:xfrm>
            <a:off x="3902075" y="9515475"/>
            <a:ext cx="2986088" cy="501650"/>
          </a:xfrm>
          <a:prstGeom prst="rect">
            <a:avLst/>
          </a:prstGeom>
        </p:spPr>
        <p:txBody>
          <a:bodyPr vert="horz" wrap="square" lIns="92437" tIns="46218" rIns="92437" bIns="46218" numCol="1" anchor="b" anchorCtr="0" compatLnSpc="1">
            <a:prstTxWarp prst="textNoShape">
              <a:avLst/>
            </a:prstTxWarp>
          </a:bodyPr>
          <a:lstStyle>
            <a:lvl1pPr algn="r">
              <a:defRPr sz="1200"/>
            </a:lvl1pPr>
          </a:lstStyle>
          <a:p>
            <a:fld id="{91D14552-A4C6-4D4E-BD22-0C74E499636C}" type="slidenum">
              <a:rPr lang="sl-SI" altLang="sl-SI"/>
              <a:pPr/>
              <a:t>‹#›</a:t>
            </a:fld>
            <a:endParaRPr lang="sl-SI" altLang="sl-SI"/>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Ograda stranske slik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Ograda opomb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sl-SI" altLang="sl-SI" smtClean="0"/>
          </a:p>
        </p:txBody>
      </p:sp>
      <p:sp>
        <p:nvSpPr>
          <p:cNvPr id="34820" name="Ograda številke diapoz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3245F3A-7408-4DBB-ACF3-877B86DD8268}" type="slidenum">
              <a:rPr lang="sl-SI" altLang="sl-SI"/>
              <a:pPr eaLnBrk="1" hangingPunct="1"/>
              <a:t>1</a:t>
            </a:fld>
            <a:endParaRPr lang="sl-SI" altLang="sl-SI"/>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Ograda stranske slik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Ograda opomb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sl-SI" altLang="sl-SI" smtClean="0"/>
          </a:p>
        </p:txBody>
      </p:sp>
      <p:sp>
        <p:nvSpPr>
          <p:cNvPr id="35844" name="Ograda številke diapoz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D0E6E643-2181-466D-B57A-D9D27EF4D49E}" type="slidenum">
              <a:rPr lang="sl-SI" altLang="sl-SI"/>
              <a:pPr eaLnBrk="1" hangingPunct="1"/>
              <a:t>2</a:t>
            </a:fld>
            <a:endParaRPr lang="sl-SI" altLang="sl-SI"/>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Ograda stranske slik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Ograda opomb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sl-SI" altLang="sl-SI" smtClean="0"/>
          </a:p>
        </p:txBody>
      </p:sp>
      <p:sp>
        <p:nvSpPr>
          <p:cNvPr id="36868" name="Ograda številke diapoz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25D9E3AA-797E-4B88-81D7-163647BF570A}" type="slidenum">
              <a:rPr lang="sl-SI" altLang="sl-SI"/>
              <a:pPr eaLnBrk="1" hangingPunct="1"/>
              <a:t>3</a:t>
            </a:fld>
            <a:endParaRPr lang="sl-SI" altLang="sl-SI"/>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Ograda stranske slik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Ograda opomb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l-SI" altLang="sl-SI" b="1" smtClean="0"/>
              <a:t>Omejitve pri razporejanju pravic porabe</a:t>
            </a:r>
            <a:endParaRPr lang="sl-SI" altLang="sl-SI" smtClean="0"/>
          </a:p>
          <a:p>
            <a:r>
              <a:rPr lang="sl-SI" altLang="sl-SI" b="1" smtClean="0"/>
              <a:t> </a:t>
            </a:r>
            <a:endParaRPr lang="sl-SI" altLang="sl-SI" smtClean="0"/>
          </a:p>
          <a:p>
            <a:r>
              <a:rPr lang="sl-SI" altLang="sl-SI" smtClean="0"/>
              <a:t>V okviru razporejanja pravic porabe znotraj OP je treba upoštevati pravila, ki jih je postavila EU glede razporejanja pravic porabe evropske kohezijske politike in ki jih na kratko lahko strnemo v naslednje:</a:t>
            </a:r>
          </a:p>
          <a:p>
            <a:r>
              <a:rPr lang="sl-SI" altLang="sl-SI" smtClean="0"/>
              <a:t>prerazporejanje pravic porabe Evropskega sklada za regionalni razvoj (ESRR) in Evropskega socialnega sklada (ESS) med kohezijskima regijama ni mogoče,</a:t>
            </a:r>
          </a:p>
          <a:p>
            <a:r>
              <a:rPr lang="sl-SI" altLang="sl-SI" smtClean="0"/>
              <a:t>tematska osredotočenost zahteva, da se v bolj razviti regiji (Zahodna Slovenija) najmanj 80 % vseh pravic porabe ESRR, v manj razviti regiji (Vzhodna Slovenija) pa najmanj 50 % vseh pravic porabe ESRR nameni dvema ali več prednostnim osem v okviru prednostnih osi: 1 – </a:t>
            </a:r>
            <a:r>
              <a:rPr lang="sl-SI" altLang="sl-SI" i="1" smtClean="0"/>
              <a:t>Mednarodna konkurenčnost raziskav</a:t>
            </a:r>
            <a:r>
              <a:rPr lang="sl-SI" altLang="sl-SI" smtClean="0"/>
              <a:t>, 2 – </a:t>
            </a:r>
            <a:r>
              <a:rPr lang="sl-SI" altLang="sl-SI" i="1" smtClean="0"/>
              <a:t>Povečanje dostopnosti do IKT</a:t>
            </a:r>
            <a:r>
              <a:rPr lang="sl-SI" altLang="sl-SI" smtClean="0"/>
              <a:t>, 3 – </a:t>
            </a:r>
            <a:r>
              <a:rPr lang="sl-SI" altLang="sl-SI" i="1" smtClean="0"/>
              <a:t>Dinamično in konkurenčno podjetništvo</a:t>
            </a:r>
            <a:r>
              <a:rPr lang="sl-SI" altLang="sl-SI" smtClean="0"/>
              <a:t> in 4 – </a:t>
            </a:r>
            <a:r>
              <a:rPr lang="sl-SI" altLang="sl-SI" i="1" smtClean="0"/>
              <a:t>Trajnostna raba in proizvodnja energije ter pametna omrežja,</a:t>
            </a:r>
            <a:endParaRPr lang="sl-SI" altLang="sl-SI" smtClean="0"/>
          </a:p>
          <a:p>
            <a:r>
              <a:rPr lang="sl-SI" altLang="sl-SI" smtClean="0"/>
              <a:t>za področje podnebnih sprememb se nameni najmanj 20 % pravic porabe, z upoštevanjem prispevka, kot je za posamezno kodo intervencij predpisan s strani EU.</a:t>
            </a:r>
          </a:p>
          <a:p>
            <a:r>
              <a:rPr lang="sl-SI" altLang="sl-SI" smtClean="0"/>
              <a:t>V okviru veljavnega OP je v bolj razviti regiji (Zahod) tematska osredotočenost 80,9 %, medtem ko je v manj razviti regiji (Vzhod) tematska osredotočenost 75,5 %.</a:t>
            </a:r>
          </a:p>
          <a:p>
            <a:pPr eaLnBrk="1" hangingPunct="1"/>
            <a:endParaRPr lang="sl-SI" altLang="sl-SI" smtClean="0"/>
          </a:p>
        </p:txBody>
      </p:sp>
      <p:sp>
        <p:nvSpPr>
          <p:cNvPr id="39940" name="Ograda številke diapoz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3908E6AE-6C98-4D37-85C5-F81822A755C5}" type="slidenum">
              <a:rPr lang="sl-SI" altLang="sl-SI"/>
              <a:pPr eaLnBrk="1" hangingPunct="1"/>
              <a:t>4</a:t>
            </a:fld>
            <a:endParaRPr lang="sl-SI" altLang="sl-SI"/>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Ograda stranske slik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Ograda opomb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sl-SI" altLang="sl-SI" smtClean="0"/>
          </a:p>
        </p:txBody>
      </p:sp>
      <p:sp>
        <p:nvSpPr>
          <p:cNvPr id="44036" name="Ograda številke diapoz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023184FF-402F-4B54-BDD6-F8D17BBB9E2F}" type="slidenum">
              <a:rPr lang="sl-SI" altLang="sl-SI"/>
              <a:pPr eaLnBrk="1" hangingPunct="1"/>
              <a:t>5</a:t>
            </a:fld>
            <a:endParaRPr lang="sl-SI" altLang="sl-SI"/>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Ograda stranske slik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Ograda opomb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sl-SI" altLang="sl-SI" smtClean="0"/>
          </a:p>
        </p:txBody>
      </p:sp>
      <p:sp>
        <p:nvSpPr>
          <p:cNvPr id="49156" name="Ograda številke diapoz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FB4C9858-1D9B-473F-A357-FBE08A04819A}" type="slidenum">
              <a:rPr lang="sl-SI" altLang="sl-SI"/>
              <a:pPr eaLnBrk="1" hangingPunct="1"/>
              <a:t>15</a:t>
            </a:fld>
            <a:endParaRPr lang="sl-SI" altLang="sl-SI"/>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73813" y="5570538"/>
            <a:ext cx="23114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4500" y="5972175"/>
            <a:ext cx="255746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06425" y="2532063"/>
            <a:ext cx="10110788"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p:cNvSpPr txBox="1">
            <a:spLocks noChangeArrowheads="1"/>
          </p:cNvSpPr>
          <p:nvPr userDrawn="1"/>
        </p:nvSpPr>
        <p:spPr bwMode="auto">
          <a:xfrm>
            <a:off x="6235700" y="1366838"/>
            <a:ext cx="1922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defRPr/>
            </a:pPr>
            <a:r>
              <a:rPr lang="en-US" altLang="en-US" sz="1600" smtClean="0">
                <a:cs typeface="Arial" charset="0"/>
              </a:rPr>
              <a:t>www.eu-skladi.si</a:t>
            </a:r>
          </a:p>
        </p:txBody>
      </p:sp>
      <p:sp>
        <p:nvSpPr>
          <p:cNvPr id="7" name="Title 1"/>
          <p:cNvSpPr>
            <a:spLocks noGrp="1"/>
          </p:cNvSpPr>
          <p:nvPr>
            <p:ph type="ctrTitle"/>
          </p:nvPr>
        </p:nvSpPr>
        <p:spPr>
          <a:xfrm>
            <a:off x="563152" y="340391"/>
            <a:ext cx="5385585" cy="1277937"/>
          </a:xfrm>
        </p:spPr>
        <p:txBody>
          <a:bodyPr>
            <a:normAutofit/>
          </a:bodyPr>
          <a:lstStyle>
            <a:lvl1pPr algn="l">
              <a:defRPr sz="3600" b="1">
                <a:latin typeface="+mn-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3222257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nj">
    <p:spTree>
      <p:nvGrpSpPr>
        <p:cNvPr id="1" name=""/>
        <p:cNvGrpSpPr/>
        <p:nvPr/>
      </p:nvGrpSpPr>
      <p:grpSpPr>
        <a:xfrm>
          <a:off x="0" y="0"/>
          <a:ext cx="0" cy="0"/>
          <a:chOff x="0" y="0"/>
          <a:chExt cx="0" cy="0"/>
        </a:xfrm>
      </p:grpSpPr>
      <p:pic>
        <p:nvPicPr>
          <p:cNvPr id="2"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43800" y="128588"/>
            <a:ext cx="2987675"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4128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jek">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7313" y="-112713"/>
            <a:ext cx="2717800"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3454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meleon">
    <p:spTree>
      <p:nvGrpSpPr>
        <p:cNvPr id="1" name=""/>
        <p:cNvGrpSpPr/>
        <p:nvPr/>
      </p:nvGrpSpPr>
      <p:grpSpPr>
        <a:xfrm>
          <a:off x="0" y="0"/>
          <a:ext cx="0" cy="0"/>
          <a:chOff x="0" y="0"/>
          <a:chExt cx="0" cy="0"/>
        </a:xfrm>
      </p:grpSpPr>
      <p:pic>
        <p:nvPicPr>
          <p:cNvPr id="2"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97738" y="180975"/>
            <a:ext cx="2497137"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6045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3"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73813" y="5570538"/>
            <a:ext cx="23114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4500" y="5972175"/>
            <a:ext cx="255746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600076" y="2323303"/>
            <a:ext cx="7984947" cy="1277937"/>
          </a:xfrm>
        </p:spPr>
        <p:txBody>
          <a:bodyPr>
            <a:normAutofit/>
          </a:bodyPr>
          <a:lstStyle>
            <a:lvl1pPr algn="ctr">
              <a:defRPr sz="2800" b="1">
                <a:latin typeface="+mn-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7746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va">
    <p:spTree>
      <p:nvGrpSpPr>
        <p:cNvPr id="1" name=""/>
        <p:cNvGrpSpPr/>
        <p:nvPr/>
      </p:nvGrpSpPr>
      <p:grpSpPr>
        <a:xfrm>
          <a:off x="0" y="0"/>
          <a:ext cx="0" cy="0"/>
          <a:chOff x="0" y="0"/>
          <a:chExt cx="0" cy="0"/>
        </a:xfrm>
      </p:grpSpPr>
      <p:pic>
        <p:nvPicPr>
          <p:cNvPr id="2"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8420100" y="-12700"/>
            <a:ext cx="1787525"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9268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dved">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40613" y="53975"/>
            <a:ext cx="3802062"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497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pard">
    <p:spTree>
      <p:nvGrpSpPr>
        <p:cNvPr id="1" name=""/>
        <p:cNvGrpSpPr/>
        <p:nvPr/>
      </p:nvGrpSpPr>
      <p:grpSpPr>
        <a:xfrm>
          <a:off x="0" y="0"/>
          <a:ext cx="0" cy="0"/>
          <a:chOff x="0" y="0"/>
          <a:chExt cx="0" cy="0"/>
        </a:xfrm>
      </p:grpSpPr>
      <p:pic>
        <p:nvPicPr>
          <p:cNvPr id="2"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99325" y="38100"/>
            <a:ext cx="4879975" cy="24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0592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elva">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7799388" y="73025"/>
            <a:ext cx="2368550" cy="253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1781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veska ribica">
    <p:spTree>
      <p:nvGrpSpPr>
        <p:cNvPr id="1" name=""/>
        <p:cNvGrpSpPr/>
        <p:nvPr/>
      </p:nvGrpSpPr>
      <p:grpSpPr>
        <a:xfrm>
          <a:off x="0" y="0"/>
          <a:ext cx="0" cy="0"/>
          <a:chOff x="0" y="0"/>
          <a:chExt cx="0" cy="0"/>
        </a:xfrm>
      </p:grpSpPr>
      <p:pic>
        <p:nvPicPr>
          <p:cNvPr id="2" name="Picture 4"/>
          <p:cNvPicPr>
            <a:picLocks/>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rot="13198914">
            <a:off x="7043738" y="420688"/>
            <a:ext cx="3143250" cy="165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0611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ebela">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7705725" y="190500"/>
            <a:ext cx="2381250"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892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nguru">
    <p:spTree>
      <p:nvGrpSpPr>
        <p:cNvPr id="1" name=""/>
        <p:cNvGrpSpPr/>
        <p:nvPr/>
      </p:nvGrpSpPr>
      <p:grpSpPr>
        <a:xfrm>
          <a:off x="0" y="0"/>
          <a:ext cx="0" cy="0"/>
          <a:chOff x="0" y="0"/>
          <a:chExt cx="0" cy="0"/>
        </a:xfrm>
      </p:grpSpPr>
      <p:pic>
        <p:nvPicPr>
          <p:cNvPr id="2"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35888" y="-520700"/>
            <a:ext cx="3033712" cy="301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1532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ravlja">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7700963" y="-412750"/>
            <a:ext cx="2241550" cy="27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4129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D333B90-8144-456B-B400-47BAF74C5C9F}" type="datetimeFigureOut">
              <a:rPr lang="en-US"/>
              <a:pPr>
                <a:defRPr/>
              </a:pPr>
              <a:t>9/28/2020</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E48B90DE-C2B5-4C98-BBF0-97A2ACCE755D}" type="slidenum">
              <a:rPr lang="en-US" altLang="sl-SI"/>
              <a:pPr/>
              <a:t>‹#›</a:t>
            </a:fld>
            <a:endParaRPr lang="en-US" altLang="sl-SI"/>
          </a:p>
        </p:txBody>
      </p:sp>
    </p:spTree>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80340" y="486136"/>
            <a:ext cx="4750744" cy="1608881"/>
          </a:xfrm>
        </p:spPr>
        <p:txBody>
          <a:bodyPr rtlCol="0">
            <a:noAutofit/>
          </a:bodyPr>
          <a:lstStyle/>
          <a:p>
            <a:pPr eaLnBrk="1" fontAlgn="auto" hangingPunct="1">
              <a:spcAft>
                <a:spcPts val="0"/>
              </a:spcAft>
              <a:defRPr/>
            </a:pPr>
            <a:r>
              <a:rPr lang="sl-SI" sz="3200" dirty="0" smtClean="0">
                <a:solidFill>
                  <a:srgbClr val="0070C0"/>
                </a:solidFill>
                <a:ea typeface="+mn-ea"/>
                <a:cs typeface="Arial" charset="0"/>
              </a:rPr>
              <a:t>IZHODIŠČA ZA 6. SPREMEMBO OP EKP 2014-2020</a:t>
            </a:r>
            <a:endParaRPr lang="en-US" sz="3200" dirty="0">
              <a:solidFill>
                <a:srgbClr val="0070C0"/>
              </a:solidFill>
              <a:ea typeface="+mn-ea"/>
              <a:cs typeface="Arial" charset="0"/>
            </a:endParaRPr>
          </a:p>
        </p:txBody>
      </p:sp>
      <p:sp>
        <p:nvSpPr>
          <p:cNvPr id="5" name="Title 1"/>
          <p:cNvSpPr txBox="1">
            <a:spLocks/>
          </p:cNvSpPr>
          <p:nvPr/>
        </p:nvSpPr>
        <p:spPr>
          <a:xfrm>
            <a:off x="1479510" y="5359077"/>
            <a:ext cx="6292890" cy="868101"/>
          </a:xfrm>
          <a:prstGeom prst="rect">
            <a:avLst/>
          </a:prstGeom>
        </p:spPr>
        <p:txBody>
          <a:bodyPr vert="horz" lIns="91440" tIns="45720" rIns="91440" bIns="45720" rtlCol="0" anchor="ctr">
            <a:normAutofit/>
          </a:bodyPr>
          <a:lstStyle>
            <a:lvl1pPr algn="l" defTabSz="914332" rtl="0" eaLnBrk="1" latinLnBrk="0" hangingPunct="1">
              <a:lnSpc>
                <a:spcPct val="90000"/>
              </a:lnSpc>
              <a:spcBef>
                <a:spcPct val="0"/>
              </a:spcBef>
              <a:buNone/>
              <a:defRPr sz="3600" b="1" kern="1200">
                <a:solidFill>
                  <a:schemeClr val="tx1"/>
                </a:solidFill>
                <a:latin typeface="+mn-lt"/>
                <a:ea typeface="+mj-ea"/>
                <a:cs typeface="+mj-cs"/>
              </a:defRPr>
            </a:lvl1pPr>
          </a:lstStyle>
          <a:p>
            <a:pPr algn="ctr"/>
            <a:r>
              <a:rPr lang="sl-SI" sz="2800" dirty="0" smtClean="0">
                <a:solidFill>
                  <a:schemeClr val="accent5"/>
                </a:solidFill>
              </a:rPr>
              <a:t>Odbor za spremljanje, Brdo pri Kranju </a:t>
            </a:r>
          </a:p>
          <a:p>
            <a:pPr algn="ctr"/>
            <a:r>
              <a:rPr lang="sl-SI" sz="2800" dirty="0" smtClean="0">
                <a:solidFill>
                  <a:schemeClr val="accent5"/>
                </a:solidFill>
              </a:rPr>
              <a:t>29. 9. 2020</a:t>
            </a:r>
            <a:endParaRPr lang="en-US" sz="2800" dirty="0">
              <a:solidFill>
                <a:schemeClr val="accent5"/>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avokotnik 2"/>
          <p:cNvSpPr/>
          <p:nvPr/>
        </p:nvSpPr>
        <p:spPr>
          <a:xfrm>
            <a:off x="457199" y="385785"/>
            <a:ext cx="6817489" cy="1200329"/>
          </a:xfrm>
          <a:prstGeom prst="rect">
            <a:avLst/>
          </a:prstGeom>
        </p:spPr>
        <p:txBody>
          <a:bodyPr wrap="square">
            <a:spAutoFit/>
          </a:bodyPr>
          <a:lstStyle/>
          <a:p>
            <a:pPr lvl="0"/>
            <a:r>
              <a:rPr lang="sl-SI" sz="3600" b="1" dirty="0" smtClean="0">
                <a:solidFill>
                  <a:srgbClr val="0070C0"/>
                </a:solidFill>
              </a:rPr>
              <a:t>DSO </a:t>
            </a:r>
            <a:r>
              <a:rPr lang="sl-SI" sz="3600" b="1" dirty="0">
                <a:solidFill>
                  <a:srgbClr val="0070C0"/>
                </a:solidFill>
              </a:rPr>
              <a:t>- dodatne domske kapacitete in socialne storitve</a:t>
            </a:r>
          </a:p>
        </p:txBody>
      </p:sp>
      <p:sp>
        <p:nvSpPr>
          <p:cNvPr id="4" name="TextBox 2"/>
          <p:cNvSpPr txBox="1">
            <a:spLocks noChangeArrowheads="1"/>
          </p:cNvSpPr>
          <p:nvPr/>
        </p:nvSpPr>
        <p:spPr bwMode="auto">
          <a:xfrm>
            <a:off x="373525" y="1333411"/>
            <a:ext cx="805815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57150" lvl="0" indent="0">
              <a:defRPr/>
            </a:pPr>
            <a:endParaRPr lang="sl-SI" sz="1400" smtClean="0"/>
          </a:p>
          <a:p>
            <a:pPr algn="just"/>
            <a:endParaRPr lang="sl-SI" sz="1400" smtClean="0"/>
          </a:p>
          <a:p>
            <a:pPr marL="57150" lvl="0" indent="0" algn="just">
              <a:defRPr/>
            </a:pPr>
            <a:endParaRPr lang="sl-SI" sz="1400" smtClean="0"/>
          </a:p>
          <a:p>
            <a:pPr marL="342900">
              <a:buFont typeface="Arial" pitchFamily="34" charset="0"/>
              <a:buChar char="•"/>
              <a:defRPr/>
            </a:pPr>
            <a:endParaRPr lang="sl-SI" sz="2800" b="1" dirty="0" smtClean="0"/>
          </a:p>
        </p:txBody>
      </p:sp>
      <p:sp>
        <p:nvSpPr>
          <p:cNvPr id="5" name="TextBox 2"/>
          <p:cNvSpPr txBox="1">
            <a:spLocks noChangeArrowheads="1"/>
          </p:cNvSpPr>
          <p:nvPr/>
        </p:nvSpPr>
        <p:spPr bwMode="auto">
          <a:xfrm>
            <a:off x="373525" y="1726950"/>
            <a:ext cx="6901163"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57150" lvl="0" indent="0">
              <a:defRPr/>
            </a:pPr>
            <a:endParaRPr lang="sl-SI" sz="1400" dirty="0" smtClean="0"/>
          </a:p>
          <a:p>
            <a:pPr algn="just"/>
            <a:r>
              <a:rPr lang="sl-SI" sz="1400" dirty="0" smtClean="0"/>
              <a:t>Izhajajoč iz obstoječega stanja na področju varstva starejših - so </a:t>
            </a:r>
            <a:r>
              <a:rPr lang="sl-SI" sz="1400" dirty="0"/>
              <a:t>se v času epidemije kot najbolj </a:t>
            </a:r>
            <a:r>
              <a:rPr lang="sl-SI" sz="1400" dirty="0" smtClean="0"/>
              <a:t>ranljiva skupina </a:t>
            </a:r>
            <a:r>
              <a:rPr lang="sl-SI" sz="1400" dirty="0"/>
              <a:t>izkazali starejši, še zlasti tisti, ki so prebivali v domovih za starejše. </a:t>
            </a:r>
            <a:endParaRPr lang="sl-SI" sz="1400" dirty="0" smtClean="0"/>
          </a:p>
          <a:p>
            <a:pPr algn="just"/>
            <a:endParaRPr lang="sl-SI" sz="1400" dirty="0"/>
          </a:p>
          <a:p>
            <a:pPr algn="just"/>
            <a:r>
              <a:rPr lang="sl-SI" sz="1400" dirty="0" smtClean="0"/>
              <a:t>Zaradi </a:t>
            </a:r>
            <a:r>
              <a:rPr lang="sl-SI" sz="1400" dirty="0" smtClean="0"/>
              <a:t>v Sloveniji </a:t>
            </a:r>
            <a:r>
              <a:rPr lang="sl-SI" sz="1400" dirty="0"/>
              <a:t>(tudi primerjalno na ravni EU) zelo visokemu deležu umrlih med </a:t>
            </a:r>
            <a:r>
              <a:rPr lang="sl-SI" sz="1400" dirty="0" smtClean="0"/>
              <a:t>starejšo populacijo</a:t>
            </a:r>
            <a:r>
              <a:rPr lang="sl-SI" sz="1400" dirty="0"/>
              <a:t>, ki je prebivala v domovih za starejše, je posledično potrebno </a:t>
            </a:r>
            <a:r>
              <a:rPr lang="sl-SI" sz="1400" dirty="0" smtClean="0"/>
              <a:t>zagotoviti ustrezno </a:t>
            </a:r>
            <a:r>
              <a:rPr lang="sl-SI" sz="1400" b="1" dirty="0"/>
              <a:t>kadrovsko podporo obstoječim ustanovam</a:t>
            </a:r>
            <a:r>
              <a:rPr lang="sl-SI" sz="1400" dirty="0"/>
              <a:t>, hkrati pa zagotoviti </a:t>
            </a:r>
            <a:r>
              <a:rPr lang="sl-SI" sz="1400" dirty="0" smtClean="0"/>
              <a:t>ustrezne </a:t>
            </a:r>
            <a:r>
              <a:rPr lang="sl-SI" sz="1400" b="1" dirty="0" smtClean="0"/>
              <a:t>prostorske </a:t>
            </a:r>
            <a:r>
              <a:rPr lang="sl-SI" sz="1400" b="1" dirty="0"/>
              <a:t>kapacitete</a:t>
            </a:r>
            <a:r>
              <a:rPr lang="sl-SI" sz="1400" dirty="0"/>
              <a:t>, ki bodo preventivno delovale tudi na </a:t>
            </a:r>
            <a:r>
              <a:rPr lang="sl-SI" sz="1400" dirty="0" smtClean="0"/>
              <a:t>obremenitev zdravstvenega </a:t>
            </a:r>
            <a:r>
              <a:rPr lang="sl-SI" sz="1400" dirty="0"/>
              <a:t>sistema pri morebitnih naslednjih valih epidemije (preko </a:t>
            </a:r>
            <a:r>
              <a:rPr lang="sl-SI" sz="1400" dirty="0" smtClean="0"/>
              <a:t>10.000 starostnikov</a:t>
            </a:r>
            <a:r>
              <a:rPr lang="sl-SI" sz="1400" dirty="0"/>
              <a:t>, ki čaka na sprejem v dom za starejše). </a:t>
            </a:r>
          </a:p>
          <a:p>
            <a:pPr marL="57150" lvl="0" indent="0" algn="just">
              <a:defRPr/>
            </a:pPr>
            <a:endParaRPr lang="sl-SI" sz="1400" dirty="0"/>
          </a:p>
          <a:p>
            <a:pPr marL="342900">
              <a:buFont typeface="Arial" pitchFamily="34" charset="0"/>
              <a:buChar char="•"/>
              <a:defRPr/>
            </a:pPr>
            <a:endParaRPr lang="sl-SI" sz="2800" b="1" dirty="0" smtClean="0"/>
          </a:p>
        </p:txBody>
      </p:sp>
    </p:spTree>
    <p:extLst>
      <p:ext uri="{BB962C8B-B14F-4D97-AF65-F5344CB8AC3E}">
        <p14:creationId xmlns:p14="http://schemas.microsoft.com/office/powerpoint/2010/main" val="3787605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457199" y="385785"/>
            <a:ext cx="6817489" cy="1200329"/>
          </a:xfrm>
          <a:prstGeom prst="rect">
            <a:avLst/>
          </a:prstGeom>
        </p:spPr>
        <p:txBody>
          <a:bodyPr wrap="square">
            <a:spAutoFit/>
          </a:bodyPr>
          <a:lstStyle/>
          <a:p>
            <a:r>
              <a:rPr lang="sl-SI" sz="3600" b="1" dirty="0" smtClean="0">
                <a:solidFill>
                  <a:srgbClr val="0070C0"/>
                </a:solidFill>
              </a:rPr>
              <a:t>Digitalni </a:t>
            </a:r>
            <a:r>
              <a:rPr lang="sl-SI" sz="3600" b="1" dirty="0">
                <a:solidFill>
                  <a:srgbClr val="0070C0"/>
                </a:solidFill>
              </a:rPr>
              <a:t>in zeleni prehod</a:t>
            </a:r>
          </a:p>
          <a:p>
            <a:pPr lvl="0"/>
            <a:endParaRPr lang="sl-SI" sz="3600" b="1" dirty="0">
              <a:solidFill>
                <a:srgbClr val="0070C0"/>
              </a:solidFill>
            </a:endParaRPr>
          </a:p>
        </p:txBody>
      </p:sp>
      <p:sp>
        <p:nvSpPr>
          <p:cNvPr id="3" name="TextBox 2"/>
          <p:cNvSpPr txBox="1">
            <a:spLocks noChangeArrowheads="1"/>
          </p:cNvSpPr>
          <p:nvPr/>
        </p:nvSpPr>
        <p:spPr bwMode="auto">
          <a:xfrm>
            <a:off x="319910" y="1124881"/>
            <a:ext cx="805815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57150" lvl="0" indent="0">
              <a:defRPr/>
            </a:pPr>
            <a:endParaRPr lang="sl-SI" sz="1400" dirty="0" smtClean="0"/>
          </a:p>
          <a:p>
            <a:pPr algn="just"/>
            <a:r>
              <a:rPr lang="sl-SI" sz="1400" dirty="0"/>
              <a:t>Prednostno se v okviru tega področja predvideva omogočiti in spodbuditi rast in razvoj MSP na osnovi vlaganj v uporabo digitalnega poslovanja v svojih dobaviteljskih in/ali prodajnih verigah, vključno na tujih trgih, dviga upravljavskih kapacitet, vpeljava digitalnih poslovnih modelov, izvedbe investicij za namene digitalne preobrazbe v proizvodnjo in poslovanje MSP, povečanje dodane vrednosti na zaposlenega ter ohranitev delovnih mest v podprtih podjetjih. </a:t>
            </a:r>
            <a:endParaRPr lang="sl-SI" sz="1400" dirty="0" smtClean="0"/>
          </a:p>
          <a:p>
            <a:pPr algn="just"/>
            <a:endParaRPr lang="sl-SI" sz="1400" dirty="0"/>
          </a:p>
          <a:p>
            <a:pPr algn="just"/>
            <a:r>
              <a:rPr lang="sl-SI" sz="1400" dirty="0" smtClean="0"/>
              <a:t>Vlaganja </a:t>
            </a:r>
            <a:r>
              <a:rPr lang="sl-SI" sz="1400" dirty="0"/>
              <a:t>(v znanje, usposobljenost, opremo, itd.) bodo MSP omogočala </a:t>
            </a:r>
            <a:r>
              <a:rPr lang="sl-SI" sz="1400" b="1" dirty="0"/>
              <a:t>prestrukturiranje in modernizacijo poslovnih in proizvodnih procesov </a:t>
            </a:r>
            <a:r>
              <a:rPr lang="sl-SI" sz="1400" dirty="0"/>
              <a:t>ter </a:t>
            </a:r>
            <a:r>
              <a:rPr lang="sl-SI" sz="1400" b="1" dirty="0"/>
              <a:t>uvedbo novih digitalnih poslovnih modelov </a:t>
            </a:r>
            <a:r>
              <a:rPr lang="sl-SI" sz="1400" dirty="0"/>
              <a:t>in s tem kratkoročno ohranitev tržnega položaja ter dolgoročno krepitev položaja na obstoječih in prodor na nove trge ter tržne niše. </a:t>
            </a:r>
            <a:endParaRPr lang="sl-SI" sz="1400" dirty="0" smtClean="0"/>
          </a:p>
          <a:p>
            <a:pPr algn="just"/>
            <a:endParaRPr lang="sl-SI" sz="1400" dirty="0"/>
          </a:p>
          <a:p>
            <a:pPr algn="just"/>
            <a:r>
              <a:rPr lang="sl-SI" sz="1400" dirty="0" smtClean="0"/>
              <a:t>Prav </a:t>
            </a:r>
            <a:r>
              <a:rPr lang="sl-SI" sz="1400" dirty="0"/>
              <a:t>tako bomo z ukrepom omogočili sofinanciranje </a:t>
            </a:r>
            <a:r>
              <a:rPr lang="sl-SI" sz="1400" b="1" dirty="0"/>
              <a:t>storitev podpornega okolja na področju digitalizacije </a:t>
            </a:r>
            <a:r>
              <a:rPr lang="sl-SI" sz="1400" dirty="0"/>
              <a:t>(EDIH), ki bodo spodbujale MSP k digitalni transformaciji prek povezovanja deležnikov na področju digitalizacije, razvoju digitalnih kompetenc, dostop do testnih okolij, prenosu dobrih praks, ozaveščenosti, itd. </a:t>
            </a:r>
            <a:endParaRPr lang="sl-SI" sz="1400" dirty="0" smtClean="0"/>
          </a:p>
          <a:p>
            <a:pPr algn="just"/>
            <a:endParaRPr lang="sl-SI" sz="1400" dirty="0"/>
          </a:p>
          <a:p>
            <a:pPr algn="just"/>
            <a:r>
              <a:rPr lang="sl-SI" sz="1400" dirty="0" smtClean="0"/>
              <a:t>Digitalizacija </a:t>
            </a:r>
            <a:r>
              <a:rPr lang="sl-SI" sz="1400" dirty="0"/>
              <a:t>bo podprta tudi </a:t>
            </a:r>
            <a:r>
              <a:rPr lang="sl-SI" sz="1400" dirty="0" smtClean="0"/>
              <a:t>na </a:t>
            </a:r>
            <a:r>
              <a:rPr lang="sl-SI" sz="1400" dirty="0"/>
              <a:t>področju zdravstva, </a:t>
            </a:r>
            <a:r>
              <a:rPr lang="sl-SI" sz="1400" b="1" dirty="0"/>
              <a:t>vzgoje in izobraževanja</a:t>
            </a:r>
            <a:r>
              <a:rPr lang="sl-SI" sz="1400" dirty="0"/>
              <a:t>, kjer bodo narejeni nadaljnji koraki k digitalnemu prehodu. </a:t>
            </a:r>
            <a:endParaRPr lang="sl-SI" sz="1400" dirty="0" smtClean="0"/>
          </a:p>
          <a:p>
            <a:pPr algn="just"/>
            <a:endParaRPr lang="sl-SI" sz="1400" dirty="0"/>
          </a:p>
          <a:p>
            <a:pPr algn="just"/>
            <a:r>
              <a:rPr lang="sl-SI" sz="1400" dirty="0" smtClean="0"/>
              <a:t>Poleg </a:t>
            </a:r>
            <a:r>
              <a:rPr lang="sl-SI" sz="1400" dirty="0"/>
              <a:t>tega bodo ukrepi prispevali k zelenemu prehodu, še posebej na področju </a:t>
            </a:r>
            <a:r>
              <a:rPr lang="sl-SI" sz="1400" b="1" dirty="0"/>
              <a:t>javnega potniškega prometa</a:t>
            </a:r>
            <a:r>
              <a:rPr lang="sl-SI" sz="1400" dirty="0"/>
              <a:t>, ki je bil zaradi krize COVID-19 še posebej prizadet, saj je število potnikov upadlo za 90% glede na enaka obdobja preteklih let. Z večjo uporabo JPP se bodo zmanjšale tudi socialne razlike med državljani (neodvisnost od osebnega avtomobila). </a:t>
            </a:r>
            <a:endParaRPr lang="sl-SI" sz="2800" b="1" dirty="0" smtClean="0"/>
          </a:p>
        </p:txBody>
      </p:sp>
    </p:spTree>
    <p:extLst>
      <p:ext uri="{BB962C8B-B14F-4D97-AF65-F5344CB8AC3E}">
        <p14:creationId xmlns:p14="http://schemas.microsoft.com/office/powerpoint/2010/main" val="870657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457199" y="385785"/>
            <a:ext cx="6817489" cy="646331"/>
          </a:xfrm>
          <a:prstGeom prst="rect">
            <a:avLst/>
          </a:prstGeom>
        </p:spPr>
        <p:txBody>
          <a:bodyPr wrap="square">
            <a:spAutoFit/>
          </a:bodyPr>
          <a:lstStyle/>
          <a:p>
            <a:pPr lvl="0"/>
            <a:r>
              <a:rPr lang="sl-SI" sz="3600" b="1" dirty="0" smtClean="0">
                <a:solidFill>
                  <a:srgbClr val="0070C0"/>
                </a:solidFill>
              </a:rPr>
              <a:t>Podpora </a:t>
            </a:r>
            <a:r>
              <a:rPr lang="sl-SI" sz="3600" b="1" dirty="0">
                <a:solidFill>
                  <a:srgbClr val="0070C0"/>
                </a:solidFill>
              </a:rPr>
              <a:t>ohranitvi delovnih </a:t>
            </a:r>
            <a:r>
              <a:rPr lang="sl-SI" sz="3600" b="1" dirty="0" smtClean="0">
                <a:solidFill>
                  <a:srgbClr val="0070C0"/>
                </a:solidFill>
              </a:rPr>
              <a:t>mest</a:t>
            </a:r>
            <a:endParaRPr lang="sl-SI" sz="3600" b="1" dirty="0">
              <a:solidFill>
                <a:srgbClr val="0070C0"/>
              </a:solidFill>
            </a:endParaRPr>
          </a:p>
        </p:txBody>
      </p:sp>
      <p:sp>
        <p:nvSpPr>
          <p:cNvPr id="4" name="TextBox 2"/>
          <p:cNvSpPr txBox="1">
            <a:spLocks noChangeArrowheads="1"/>
          </p:cNvSpPr>
          <p:nvPr/>
        </p:nvSpPr>
        <p:spPr bwMode="auto">
          <a:xfrm>
            <a:off x="327226" y="1402859"/>
            <a:ext cx="8058150"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57150" lvl="0" indent="0">
              <a:defRPr/>
            </a:pPr>
            <a:endParaRPr lang="sl-SI" sz="1400" dirty="0" smtClean="0"/>
          </a:p>
          <a:p>
            <a:pPr algn="just"/>
            <a:r>
              <a:rPr lang="sl-SI" sz="1400" dirty="0"/>
              <a:t>Ključen ukrep in finančno tudi največji iz sredstev </a:t>
            </a:r>
            <a:r>
              <a:rPr lang="sl-SI" sz="1400" dirty="0" err="1"/>
              <a:t>React</a:t>
            </a:r>
            <a:r>
              <a:rPr lang="sl-SI" sz="1400" dirty="0"/>
              <a:t>-EU je </a:t>
            </a:r>
            <a:r>
              <a:rPr lang="sl-SI" sz="1400" b="1" dirty="0"/>
              <a:t>ukrep skrajšanja delovnega časa</a:t>
            </a:r>
            <a:r>
              <a:rPr lang="sl-SI" sz="1400" dirty="0"/>
              <a:t>, ki je namenjen ohranitvi delovnih mest, ki bi bila sicer zaradi posledic epidemije </a:t>
            </a:r>
            <a:r>
              <a:rPr lang="sl-SI" sz="1400" dirty="0" err="1"/>
              <a:t>koronavirusa</a:t>
            </a:r>
            <a:r>
              <a:rPr lang="sl-SI" sz="1400" dirty="0"/>
              <a:t> ogrožena in premoščanju začasnega poslovnega zatišja v obdobju okrevanja po epidemiji ter pomoč pri ponovnem zagonu in postopnem povečanju poslovanja. </a:t>
            </a:r>
            <a:endParaRPr lang="sl-SI" sz="1400" dirty="0" smtClean="0"/>
          </a:p>
          <a:p>
            <a:pPr algn="just"/>
            <a:endParaRPr lang="sl-SI" sz="1400" dirty="0"/>
          </a:p>
          <a:p>
            <a:pPr algn="just"/>
            <a:r>
              <a:rPr lang="sl-SI" sz="1400" dirty="0" smtClean="0"/>
              <a:t>Ukrepi </a:t>
            </a:r>
            <a:r>
              <a:rPr lang="sl-SI" sz="1400" dirty="0"/>
              <a:t>tudi ščiti delavce, katerih zaposlitev je ogrožena, pred prehodom v brezposelnost in socialno stisko. Namen ukrepa je ohranitev zaposlitev za polni delovni čas in pomoč podjetjem pri premostitvi poslovne škode, nastale zaradi epidemije COVID-19. Zaradi posledic epidemije je pričakovati, da bodo imela podjetja težave pri zagotavljanju enakega obsega naročil in dela, kot v obdobju pred epidemijo. Okrevanje gospodarstva bo počasno, zato so nujni ukrepi za ohranitev delovnih mest. Ukrep skrajšanja delovnega časa z ohranjanjem delovnih mest preprečuje prehod zaposlenih v prizadetih sektorjih v odprto brezposelnost. V času dela s krajšim delovnim časom se bo spodbujalo usposabljanje delavcev, s čimer se bo omogočala njihova večja zaposljivost ter lažji prehod v drugo zaposlitev v primeru izgube zaposlitve. </a:t>
            </a:r>
          </a:p>
          <a:p>
            <a:pPr marL="57150" indent="0">
              <a:defRPr/>
            </a:pPr>
            <a:endParaRPr lang="sl-SI" sz="2800" b="1" dirty="0" smtClean="0"/>
          </a:p>
        </p:txBody>
      </p:sp>
    </p:spTree>
    <p:extLst>
      <p:ext uri="{BB962C8B-B14F-4D97-AF65-F5344CB8AC3E}">
        <p14:creationId xmlns:p14="http://schemas.microsoft.com/office/powerpoint/2010/main" val="2512101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457199" y="385785"/>
            <a:ext cx="7251540" cy="1754326"/>
          </a:xfrm>
          <a:prstGeom prst="rect">
            <a:avLst/>
          </a:prstGeom>
        </p:spPr>
        <p:txBody>
          <a:bodyPr wrap="square">
            <a:spAutoFit/>
          </a:bodyPr>
          <a:lstStyle/>
          <a:p>
            <a:pPr lvl="0"/>
            <a:r>
              <a:rPr lang="sl-SI" sz="3600" b="1" dirty="0">
                <a:solidFill>
                  <a:srgbClr val="0070C0"/>
                </a:solidFill>
              </a:rPr>
              <a:t>Zagotavljanje obratnega kapitala in naložbene podpore malim in srednje velikim podjetjem</a:t>
            </a:r>
          </a:p>
        </p:txBody>
      </p:sp>
      <p:sp>
        <p:nvSpPr>
          <p:cNvPr id="4" name="TextBox 2"/>
          <p:cNvSpPr txBox="1">
            <a:spLocks noChangeArrowheads="1"/>
          </p:cNvSpPr>
          <p:nvPr/>
        </p:nvSpPr>
        <p:spPr bwMode="auto">
          <a:xfrm>
            <a:off x="361950" y="2462684"/>
            <a:ext cx="805815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57150" indent="0" algn="just">
              <a:defRPr/>
            </a:pPr>
            <a:r>
              <a:rPr lang="sl-SI" sz="1400" dirty="0"/>
              <a:t>V času razglasitve epidemije COVID-19 je bilo več </a:t>
            </a:r>
            <a:r>
              <a:rPr lang="sl-SI" sz="1400" dirty="0" smtClean="0"/>
              <a:t>podjetij </a:t>
            </a:r>
            <a:r>
              <a:rPr lang="sl-SI" sz="1400" dirty="0"/>
              <a:t>primorano ustaviti dejavnosti, saj niso opremljena z </a:t>
            </a:r>
            <a:r>
              <a:rPr lang="sl-SI" sz="1400" dirty="0" smtClean="0"/>
              <a:t>zadostnimi sredstvi za zagotavljanje poslovanja kot tudi ne z opremo</a:t>
            </a:r>
            <a:r>
              <a:rPr lang="sl-SI" sz="1400" dirty="0"/>
              <a:t>, ki omogoča digitalno oziroma e-poslovanje. Zaradi možnosti ponovitve epidemije in nujnosti prehoda k digitalnemu poslovanju, ki omogoča zagotavljanje storitev in poslovanja na daljavo ter zmanjšuje obremenitev okolja je podpora tovrstnim podjetjem, ki hkrati zaposlujejo najbolj ranljive skupine na trgu dela, nujna za ohranjanje njihove konkurenčnosti in nadaljnjega poslovanja. Delno so se ta sredstva sicer že namenila tudi v okviru spremembe OP 5.0 in sicer z dodano okrepljenimi finančnimi instrumenti v višini 65 mio EUR. </a:t>
            </a:r>
          </a:p>
          <a:p>
            <a:pPr marL="342900">
              <a:buFont typeface="Arial" pitchFamily="34" charset="0"/>
              <a:buChar char="•"/>
              <a:defRPr/>
            </a:pPr>
            <a:endParaRPr lang="sl-SI" sz="2800" b="1" dirty="0" smtClean="0"/>
          </a:p>
        </p:txBody>
      </p:sp>
    </p:spTree>
    <p:extLst>
      <p:ext uri="{BB962C8B-B14F-4D97-AF65-F5344CB8AC3E}">
        <p14:creationId xmlns:p14="http://schemas.microsoft.com/office/powerpoint/2010/main" val="3944854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457199" y="385785"/>
            <a:ext cx="7251540" cy="1200329"/>
          </a:xfrm>
          <a:prstGeom prst="rect">
            <a:avLst/>
          </a:prstGeom>
        </p:spPr>
        <p:txBody>
          <a:bodyPr wrap="square">
            <a:spAutoFit/>
          </a:bodyPr>
          <a:lstStyle/>
          <a:p>
            <a:r>
              <a:rPr lang="sl-SI" sz="3600" b="1" dirty="0" smtClean="0">
                <a:solidFill>
                  <a:srgbClr val="0070C0"/>
                </a:solidFill>
              </a:rPr>
              <a:t>Podpora </a:t>
            </a:r>
            <a:r>
              <a:rPr lang="sl-SI" sz="3600" b="1" dirty="0">
                <a:solidFill>
                  <a:srgbClr val="0070C0"/>
                </a:solidFill>
              </a:rPr>
              <a:t>najrevnejšim v naši družbi</a:t>
            </a:r>
          </a:p>
          <a:p>
            <a:pPr lvl="0"/>
            <a:endParaRPr lang="sl-SI" sz="3600" b="1" dirty="0">
              <a:solidFill>
                <a:srgbClr val="0070C0"/>
              </a:solidFill>
            </a:endParaRPr>
          </a:p>
        </p:txBody>
      </p:sp>
      <p:sp>
        <p:nvSpPr>
          <p:cNvPr id="3" name="TextBox 2"/>
          <p:cNvSpPr txBox="1">
            <a:spLocks noChangeArrowheads="1"/>
          </p:cNvSpPr>
          <p:nvPr/>
        </p:nvSpPr>
        <p:spPr bwMode="auto">
          <a:xfrm>
            <a:off x="361950" y="2265173"/>
            <a:ext cx="805815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just"/>
            <a:r>
              <a:rPr lang="sl-SI" sz="1400" dirty="0"/>
              <a:t>Del sredstva </a:t>
            </a:r>
            <a:r>
              <a:rPr lang="sl-SI" sz="1400" dirty="0" err="1"/>
              <a:t>React</a:t>
            </a:r>
            <a:r>
              <a:rPr lang="sl-SI" sz="1400" dirty="0"/>
              <a:t>-EU se v Sloveniji namenja za materialno ogrožene (FEAD). V Republiki Sloveniji je teku sprememba operativnega programa za materialno pomoč najbolj ogroženim za obdobje 2014- 2020. Predvideva se, da se </a:t>
            </a:r>
            <a:r>
              <a:rPr lang="sl-SI" sz="1400" b="1" dirty="0"/>
              <a:t>sredstva v višini 8,9 mio EUR zagotovi iz sredstev </a:t>
            </a:r>
            <a:r>
              <a:rPr lang="sl-SI" sz="1400" b="1" dirty="0" err="1"/>
              <a:t>React</a:t>
            </a:r>
            <a:r>
              <a:rPr lang="sl-SI" sz="1400" b="1" dirty="0"/>
              <a:t>-EU. </a:t>
            </a:r>
            <a:r>
              <a:rPr lang="sl-SI" sz="1400" dirty="0"/>
              <a:t>Operativni program za materialno pomoč najbolj ogroženim za obdobje 2014- 2020 je v RS v pristojnosti Ministrstva za delo, družino, socialne zadeve in enake možnosti.</a:t>
            </a:r>
          </a:p>
          <a:p>
            <a:pPr algn="just"/>
            <a:r>
              <a:rPr lang="sl-SI" sz="1400" dirty="0"/>
              <a:t>Namen teh sredstev je dobava in razdeljevanje hrane in/ali osnovne materialne pomoči najbolj ogroženim osebam, vključno z izvajanjem spremljevalnih ukrepov, ki so namenjeni izboljšanju socialne vključenosti ogroženih oseb. </a:t>
            </a:r>
            <a:r>
              <a:rPr lang="sl-SI" sz="1400" b="1" dirty="0"/>
              <a:t>Predvideva se dobava dodatnih 9.000 ton hrane v obdobju 2021-2023, ki bo razdeljena predvidoma 160.000 prejemnikom letno.</a:t>
            </a:r>
            <a:endParaRPr lang="sl-SI" sz="1400" dirty="0"/>
          </a:p>
          <a:p>
            <a:pPr marL="342900">
              <a:buFont typeface="Arial" pitchFamily="34" charset="0"/>
              <a:buChar char="•"/>
              <a:defRPr/>
            </a:pPr>
            <a:endParaRPr lang="sl-SI" sz="2800" b="1" dirty="0" smtClean="0"/>
          </a:p>
        </p:txBody>
      </p:sp>
    </p:spTree>
    <p:extLst>
      <p:ext uri="{BB962C8B-B14F-4D97-AF65-F5344CB8AC3E}">
        <p14:creationId xmlns:p14="http://schemas.microsoft.com/office/powerpoint/2010/main" val="2469597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TextBox 1"/>
          <p:cNvSpPr txBox="1">
            <a:spLocks noChangeArrowheads="1"/>
          </p:cNvSpPr>
          <p:nvPr/>
        </p:nvSpPr>
        <p:spPr bwMode="auto">
          <a:xfrm>
            <a:off x="584301" y="265212"/>
            <a:ext cx="71342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sz="3600" b="1" dirty="0">
                <a:solidFill>
                  <a:srgbClr val="0070C0"/>
                </a:solidFill>
              </a:rPr>
              <a:t>IZHODIŠČA ZA SPREMEMBO MERIL ZA IZBOR OPERACIJ</a:t>
            </a:r>
          </a:p>
          <a:p>
            <a:pPr eaLnBrk="1" hangingPunct="1"/>
            <a:endParaRPr lang="en-US" altLang="en-US" sz="3600" b="1" dirty="0">
              <a:solidFill>
                <a:srgbClr val="0070C0"/>
              </a:solidFill>
            </a:endParaRPr>
          </a:p>
        </p:txBody>
      </p:sp>
      <p:sp>
        <p:nvSpPr>
          <p:cNvPr id="4" name="TextBox 2"/>
          <p:cNvSpPr txBox="1">
            <a:spLocks noChangeArrowheads="1"/>
          </p:cNvSpPr>
          <p:nvPr/>
        </p:nvSpPr>
        <p:spPr bwMode="auto">
          <a:xfrm>
            <a:off x="584300" y="1365487"/>
            <a:ext cx="8224033" cy="4853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23850" indent="-2857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38100" indent="0" eaLnBrk="1" hangingPunct="1">
              <a:lnSpc>
                <a:spcPct val="150000"/>
              </a:lnSpc>
              <a:spcAft>
                <a:spcPts val="1500"/>
              </a:spcAft>
              <a:defRPr/>
            </a:pPr>
            <a:r>
              <a:rPr lang="sl-SI" altLang="sl-SI" sz="2000" b="1" dirty="0" smtClean="0"/>
              <a:t>Spremembe </a:t>
            </a:r>
            <a:r>
              <a:rPr lang="sl-SI" altLang="sl-SI" sz="2000" b="1" dirty="0"/>
              <a:t>potrebne</a:t>
            </a:r>
            <a:r>
              <a:rPr lang="sl-SI" altLang="sl-SI" sz="2000" b="1" dirty="0" smtClean="0"/>
              <a:t> zaradi spremembe OP:</a:t>
            </a:r>
          </a:p>
          <a:p>
            <a:pPr eaLnBrk="1" hangingPunct="1">
              <a:lnSpc>
                <a:spcPct val="150000"/>
              </a:lnSpc>
              <a:spcAft>
                <a:spcPts val="0"/>
              </a:spcAft>
              <a:buFont typeface="Arial" charset="0"/>
              <a:buChar char="•"/>
              <a:defRPr/>
            </a:pPr>
            <a:r>
              <a:rPr lang="sl-SI" altLang="sl-SI" sz="2000" b="1" dirty="0"/>
              <a:t>PO 1: - dodano </a:t>
            </a:r>
            <a:r>
              <a:rPr lang="sl-SI" altLang="sl-SI" sz="2000" b="1" dirty="0" smtClean="0"/>
              <a:t>merilo zaradi Covid19 spremembe OP;</a:t>
            </a:r>
            <a:endParaRPr lang="sl-SI" altLang="sl-SI" sz="2000" b="1" dirty="0"/>
          </a:p>
          <a:p>
            <a:pPr eaLnBrk="1" hangingPunct="1">
              <a:lnSpc>
                <a:spcPct val="150000"/>
              </a:lnSpc>
              <a:spcAft>
                <a:spcPts val="0"/>
              </a:spcAft>
              <a:buFont typeface="Arial" charset="0"/>
              <a:buChar char="•"/>
              <a:defRPr/>
            </a:pPr>
            <a:r>
              <a:rPr lang="sl-SI" altLang="sl-SI" sz="2000" b="1" dirty="0"/>
              <a:t>PO 3: - </a:t>
            </a:r>
            <a:r>
              <a:rPr lang="sl-SI" altLang="sl-SI" sz="2000" b="1" dirty="0" smtClean="0"/>
              <a:t>dodano </a:t>
            </a:r>
            <a:r>
              <a:rPr lang="sl-SI" altLang="sl-SI" sz="2000" b="1" dirty="0"/>
              <a:t>merilo zaradi Covid19 spremembe OP;</a:t>
            </a:r>
            <a:endParaRPr lang="sl-SI" altLang="sl-SI" sz="2000" b="1" dirty="0"/>
          </a:p>
          <a:p>
            <a:pPr eaLnBrk="1" hangingPunct="1">
              <a:lnSpc>
                <a:spcPct val="150000"/>
              </a:lnSpc>
              <a:spcAft>
                <a:spcPts val="0"/>
              </a:spcAft>
              <a:buFont typeface="Arial" charset="0"/>
              <a:buChar char="•"/>
              <a:defRPr/>
            </a:pPr>
            <a:r>
              <a:rPr lang="sl-SI" altLang="sl-SI" sz="2000" b="1" dirty="0"/>
              <a:t>PO 4: - dodana nova PN (dodane predvidene dejavnosti, </a:t>
            </a:r>
            <a:r>
              <a:rPr lang="sl-SI" altLang="sl-SI" sz="2000" b="1" dirty="0" smtClean="0"/>
              <a:t>ciljne skupine in upravičenci, pogoji, merila…);</a:t>
            </a:r>
            <a:endParaRPr lang="sl-SI" altLang="sl-SI" sz="2000" b="1" dirty="0"/>
          </a:p>
          <a:p>
            <a:pPr eaLnBrk="1" hangingPunct="1">
              <a:lnSpc>
                <a:spcPct val="150000"/>
              </a:lnSpc>
              <a:spcAft>
                <a:spcPts val="0"/>
              </a:spcAft>
              <a:buFont typeface="Arial" charset="0"/>
              <a:buChar char="•"/>
              <a:defRPr/>
            </a:pPr>
            <a:r>
              <a:rPr lang="sl-SI" altLang="sl-SI" sz="2000" b="1" dirty="0"/>
              <a:t>PO </a:t>
            </a:r>
            <a:r>
              <a:rPr lang="sl-SI" altLang="sl-SI" sz="2000" b="1" dirty="0" smtClean="0"/>
              <a:t>8: dodane </a:t>
            </a:r>
            <a:r>
              <a:rPr lang="sl-SI" altLang="sl-SI" sz="2000" b="1" dirty="0"/>
              <a:t>predvidene </a:t>
            </a:r>
            <a:r>
              <a:rPr lang="sl-SI" altLang="sl-SI" sz="2000" b="1" dirty="0" smtClean="0"/>
              <a:t>dejavnosti, ciljne </a:t>
            </a:r>
            <a:r>
              <a:rPr lang="sl-SI" altLang="sl-SI" sz="2000" b="1" dirty="0"/>
              <a:t>skupine zaradi Covid19 spremembe OP;</a:t>
            </a:r>
            <a:endParaRPr lang="sl-SI" altLang="sl-SI" sz="2000" b="1" dirty="0" smtClean="0"/>
          </a:p>
          <a:p>
            <a:pPr eaLnBrk="1" hangingPunct="1">
              <a:lnSpc>
                <a:spcPct val="150000"/>
              </a:lnSpc>
              <a:spcAft>
                <a:spcPts val="0"/>
              </a:spcAft>
              <a:buFont typeface="Arial" charset="0"/>
              <a:buChar char="•"/>
              <a:defRPr/>
            </a:pPr>
            <a:r>
              <a:rPr lang="sl-SI" altLang="sl-SI" sz="2000" b="1" dirty="0"/>
              <a:t>PO </a:t>
            </a:r>
            <a:r>
              <a:rPr lang="sl-SI" altLang="sl-SI" sz="2000" b="1" dirty="0" smtClean="0"/>
              <a:t>9: </a:t>
            </a:r>
            <a:r>
              <a:rPr lang="sl-SI" altLang="sl-SI" sz="2000" b="1" dirty="0"/>
              <a:t>dodane predvidene </a:t>
            </a:r>
            <a:r>
              <a:rPr lang="sl-SI" altLang="sl-SI" sz="2000" b="1" dirty="0"/>
              <a:t>dejavnosti zaradi Covid19 spremembe OP;</a:t>
            </a:r>
            <a:endParaRPr lang="sl-SI" altLang="sl-SI" sz="2000" b="1" dirty="0" smtClean="0"/>
          </a:p>
          <a:p>
            <a:pPr eaLnBrk="1" hangingPunct="1">
              <a:lnSpc>
                <a:spcPct val="150000"/>
              </a:lnSpc>
              <a:spcAft>
                <a:spcPts val="0"/>
              </a:spcAft>
              <a:buFont typeface="Arial" charset="0"/>
              <a:buChar char="•"/>
              <a:defRPr/>
            </a:pPr>
            <a:r>
              <a:rPr lang="sl-SI" altLang="sl-SI" sz="2000" b="1" dirty="0" smtClean="0"/>
              <a:t>PO 15 (</a:t>
            </a:r>
            <a:r>
              <a:rPr lang="sl-SI" altLang="sl-SI" sz="2000" b="1" dirty="0" err="1" smtClean="0"/>
              <a:t>React</a:t>
            </a:r>
            <a:r>
              <a:rPr lang="sl-SI" altLang="sl-SI" sz="2000" b="1" dirty="0" smtClean="0"/>
              <a:t>-EU): dodana nova PN </a:t>
            </a:r>
            <a:r>
              <a:rPr lang="sl-SI" altLang="sl-SI" sz="2000" b="1" dirty="0"/>
              <a:t>(dodane predvidene dejavnosti, ciljne skupine in upravičenci, pogoji, merila…)</a:t>
            </a:r>
            <a:r>
              <a:rPr lang="sl-SI" altLang="sl-SI" sz="2000" b="1" dirty="0" smtClean="0"/>
              <a:t>.</a:t>
            </a:r>
            <a:endParaRPr lang="sl-SI" altLang="sl-SI" sz="2000" b="1"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txBox="1">
            <a:spLocks noChangeArrowheads="1"/>
          </p:cNvSpPr>
          <p:nvPr/>
        </p:nvSpPr>
        <p:spPr bwMode="auto">
          <a:xfrm>
            <a:off x="255588" y="355600"/>
            <a:ext cx="67532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sz="3200" b="1" dirty="0" smtClean="0">
                <a:solidFill>
                  <a:srgbClr val="0070C0"/>
                </a:solidFill>
              </a:rPr>
              <a:t>IZHODIŠČA ZA SPREMEMBO OP, SO PRIPRAVLJENA V DVEH VSEBINSKIH SKLOPIH:</a:t>
            </a:r>
          </a:p>
        </p:txBody>
      </p:sp>
      <p:sp>
        <p:nvSpPr>
          <p:cNvPr id="16387" name="TextBox 2"/>
          <p:cNvSpPr txBox="1">
            <a:spLocks noChangeArrowheads="1"/>
          </p:cNvSpPr>
          <p:nvPr/>
        </p:nvSpPr>
        <p:spPr bwMode="auto">
          <a:xfrm>
            <a:off x="426816" y="2783109"/>
            <a:ext cx="7561263"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lvl="0" eaLnBrk="1" hangingPunct="1">
              <a:spcAft>
                <a:spcPts val="1200"/>
              </a:spcAft>
              <a:buFont typeface="Calibri Light" panose="020F0302020204030204" pitchFamily="34" charset="0"/>
              <a:buAutoNum type="arabicPeriod"/>
            </a:pPr>
            <a:r>
              <a:rPr lang="sl-SI" sz="2600" b="1" dirty="0" smtClean="0"/>
              <a:t>Sprememba </a:t>
            </a:r>
            <a:r>
              <a:rPr lang="sl-SI" sz="2600" b="1" dirty="0"/>
              <a:t>veljavnega OP</a:t>
            </a:r>
            <a:r>
              <a:rPr lang="sl-SI" sz="2600" b="1" dirty="0" smtClean="0"/>
              <a:t>.</a:t>
            </a:r>
          </a:p>
          <a:p>
            <a:pPr eaLnBrk="1" hangingPunct="1">
              <a:spcAft>
                <a:spcPts val="1200"/>
              </a:spcAft>
              <a:buFont typeface="Calibri Light" panose="020F0302020204030204" pitchFamily="34" charset="0"/>
              <a:buAutoNum type="arabicPeriod"/>
            </a:pPr>
            <a:r>
              <a:rPr lang="sl-SI" sz="2600" b="1" dirty="0" smtClean="0"/>
              <a:t>Utemeljitev in načrtovanje porabe dodatnih evropskih sredstev iz naslova pobude REACT-EU v okviru nove prednostni osi znotraj OP.</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657225" y="647700"/>
            <a:ext cx="7097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altLang="en-US" sz="3600" b="1" dirty="0" smtClean="0">
                <a:solidFill>
                  <a:srgbClr val="0070C0"/>
                </a:solidFill>
              </a:rPr>
              <a:t>SPREMEMBA </a:t>
            </a:r>
            <a:r>
              <a:rPr lang="sl-SI" altLang="en-US" sz="3600" b="1" dirty="0" smtClean="0">
                <a:solidFill>
                  <a:srgbClr val="0070C0"/>
                </a:solidFill>
              </a:rPr>
              <a:t>VELJAVNEGA OP </a:t>
            </a:r>
            <a:r>
              <a:rPr lang="sl-SI" altLang="en-US" sz="3600" b="1" dirty="0" smtClean="0">
                <a:solidFill>
                  <a:srgbClr val="0070C0"/>
                </a:solidFill>
              </a:rPr>
              <a:t>14-20</a:t>
            </a:r>
            <a:endParaRPr lang="en-US" altLang="en-US" sz="3600" b="1" dirty="0">
              <a:solidFill>
                <a:srgbClr val="0070C0"/>
              </a:solidFill>
            </a:endParaRPr>
          </a:p>
        </p:txBody>
      </p:sp>
      <p:sp>
        <p:nvSpPr>
          <p:cNvPr id="5" name="TextBox 2"/>
          <p:cNvSpPr txBox="1">
            <a:spLocks noChangeArrowheads="1"/>
          </p:cNvSpPr>
          <p:nvPr/>
        </p:nvSpPr>
        <p:spPr bwMode="auto">
          <a:xfrm>
            <a:off x="657225" y="2256075"/>
            <a:ext cx="8058150"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indent="0" algn="just" eaLnBrk="1" hangingPunct="1">
              <a:spcAft>
                <a:spcPts val="1200"/>
              </a:spcAft>
            </a:pPr>
            <a:r>
              <a:rPr lang="sl-SI" sz="2000" b="1" dirty="0" smtClean="0"/>
              <a:t>Razlogi za spremembo so:</a:t>
            </a:r>
          </a:p>
          <a:p>
            <a:pPr algn="just" eaLnBrk="1" hangingPunct="1">
              <a:spcAft>
                <a:spcPts val="1200"/>
              </a:spcAft>
              <a:buFont typeface="Arial" panose="020B0604020202020204" pitchFamily="34" charset="0"/>
              <a:buChar char="•"/>
            </a:pPr>
            <a:r>
              <a:rPr lang="sl-SI" sz="2000" b="1" dirty="0"/>
              <a:t>zaradi sprememb okoliščin, ki so posledica epidemije COVID-19, ki bistveno spreminjajo pogoje </a:t>
            </a:r>
            <a:r>
              <a:rPr lang="sl-SI" sz="2000" b="1" dirty="0" smtClean="0"/>
              <a:t>izvajanja;</a:t>
            </a:r>
            <a:endParaRPr lang="sl-SI" sz="2000" b="1" dirty="0"/>
          </a:p>
          <a:p>
            <a:pPr algn="just" eaLnBrk="1" hangingPunct="1">
              <a:spcAft>
                <a:spcPts val="1200"/>
              </a:spcAft>
              <a:buFont typeface="Arial" panose="020B0604020202020204" pitchFamily="34" charset="0"/>
              <a:buChar char="•"/>
            </a:pPr>
            <a:r>
              <a:rPr lang="sl-SI" sz="2000" b="1" dirty="0" smtClean="0"/>
              <a:t>zaradi </a:t>
            </a:r>
            <a:r>
              <a:rPr lang="sl-SI" sz="2000" b="1" dirty="0"/>
              <a:t>zaznanih tveganj,</a:t>
            </a:r>
          </a:p>
          <a:p>
            <a:pPr algn="just" eaLnBrk="1" hangingPunct="1">
              <a:spcAft>
                <a:spcPts val="1200"/>
              </a:spcAft>
              <a:buFont typeface="Arial" panose="020B0604020202020204" pitchFamily="34" charset="0"/>
              <a:buChar char="•"/>
            </a:pPr>
            <a:r>
              <a:rPr lang="sl-SI" sz="2000" b="1" dirty="0" smtClean="0"/>
              <a:t>zaradi </a:t>
            </a:r>
            <a:r>
              <a:rPr lang="sl-SI" sz="2000" b="1" dirty="0"/>
              <a:t>zagotovitve doseganja rezultatov do konca 2023, kot so predvideni v OP 14-20 ter posledično 100% porabe EU </a:t>
            </a:r>
            <a:r>
              <a:rPr lang="sl-SI" sz="2000" b="1" dirty="0" smtClean="0"/>
              <a:t>sredstev.</a:t>
            </a:r>
            <a:endParaRPr lang="sl-SI" sz="20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1"/>
          <p:cNvSpPr txBox="1">
            <a:spLocks noChangeArrowheads="1"/>
          </p:cNvSpPr>
          <p:nvPr/>
        </p:nvSpPr>
        <p:spPr bwMode="auto">
          <a:xfrm>
            <a:off x="109538" y="319088"/>
            <a:ext cx="7766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sl-SI" altLang="sl-SI" sz="3600" b="1" dirty="0">
                <a:solidFill>
                  <a:srgbClr val="0070C0"/>
                </a:solidFill>
              </a:rPr>
              <a:t>Omejitve pri razporejanju pravic porabe</a:t>
            </a:r>
          </a:p>
        </p:txBody>
      </p:sp>
      <p:sp>
        <p:nvSpPr>
          <p:cNvPr id="19459" name="TextBox 2"/>
          <p:cNvSpPr txBox="1">
            <a:spLocks noChangeArrowheads="1"/>
          </p:cNvSpPr>
          <p:nvPr/>
        </p:nvSpPr>
        <p:spPr bwMode="auto">
          <a:xfrm>
            <a:off x="387925" y="2132611"/>
            <a:ext cx="8058150"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342900" indent="-342900">
              <a:buFont typeface="Arial" pitchFamily="34" charset="0"/>
              <a:buChar char="•"/>
              <a:defRPr/>
            </a:pPr>
            <a:r>
              <a:rPr lang="sl-SI" sz="2000" b="1" dirty="0" smtClean="0"/>
              <a:t>prerazporejanje pravic porabe ESRR in ESS med kohezijskima regijama ni mogoče,</a:t>
            </a:r>
          </a:p>
          <a:p>
            <a:pPr marL="342900" indent="-342900">
              <a:buFont typeface="Arial" pitchFamily="34" charset="0"/>
              <a:buChar char="•"/>
              <a:defRPr/>
            </a:pPr>
            <a:r>
              <a:rPr lang="sl-SI" sz="2000" b="1" dirty="0" smtClean="0"/>
              <a:t>tematska osredotočenost:</a:t>
            </a:r>
          </a:p>
          <a:p>
            <a:pPr marL="857250" lvl="1">
              <a:buFont typeface="Arial" pitchFamily="34" charset="0"/>
              <a:buChar char="•"/>
              <a:defRPr/>
            </a:pPr>
            <a:r>
              <a:rPr lang="sl-SI" sz="2000" b="1" dirty="0" smtClean="0"/>
              <a:t>v ZKR najmanj 80 % vseh pravic porabe ESRR, </a:t>
            </a:r>
          </a:p>
          <a:p>
            <a:pPr marL="857250" lvl="1">
              <a:buFont typeface="Arial" pitchFamily="34" charset="0"/>
              <a:buChar char="•"/>
              <a:defRPr/>
            </a:pPr>
            <a:r>
              <a:rPr lang="sl-SI" sz="2000" b="1" dirty="0" smtClean="0"/>
              <a:t>VKR pa najmanj 50 % vseh pravic porabe ESRR nameni dvema ali več PO v okviru prednostnih osi: 1 do 4 </a:t>
            </a:r>
          </a:p>
          <a:p>
            <a:pPr marL="342900">
              <a:buFont typeface="Arial" pitchFamily="34" charset="0"/>
              <a:buChar char="•"/>
              <a:defRPr/>
            </a:pPr>
            <a:r>
              <a:rPr lang="sl-SI" sz="2000" b="1" dirty="0" smtClean="0"/>
              <a:t>za področje podnebnih sprememb se nameni najmanj 20 % pravic </a:t>
            </a:r>
            <a:r>
              <a:rPr lang="sl-SI" sz="2000" b="1" dirty="0" smtClean="0"/>
              <a:t>porabe.</a:t>
            </a:r>
            <a:endParaRPr lang="sl-SI" sz="2000" b="1" dirty="0" smtClean="0"/>
          </a:p>
          <a:p>
            <a:pPr marL="57150" indent="0">
              <a:defRPr/>
            </a:pPr>
            <a:endParaRPr lang="sl-SI" sz="28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p:cNvSpPr txBox="1">
            <a:spLocks noChangeArrowheads="1"/>
          </p:cNvSpPr>
          <p:nvPr/>
        </p:nvSpPr>
        <p:spPr bwMode="auto">
          <a:xfrm>
            <a:off x="195263" y="222250"/>
            <a:ext cx="78755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altLang="sl-SI" sz="2800" b="1" dirty="0">
                <a:solidFill>
                  <a:srgbClr val="0070C0"/>
                </a:solidFill>
              </a:rPr>
              <a:t>Tehnična prilagoditev – alokacija pravic porabe v evrih (EU del)</a:t>
            </a:r>
            <a:endParaRPr lang="en-US" altLang="en-US" sz="2800" b="1" dirty="0">
              <a:solidFill>
                <a:srgbClr val="0070C0"/>
              </a:solidFill>
            </a:endParaRPr>
          </a:p>
        </p:txBody>
      </p:sp>
      <p:graphicFrame>
        <p:nvGraphicFramePr>
          <p:cNvPr id="4" name="Tabela 3"/>
          <p:cNvGraphicFramePr>
            <a:graphicFrameLocks noGrp="1"/>
          </p:cNvGraphicFramePr>
          <p:nvPr>
            <p:extLst>
              <p:ext uri="{D42A27DB-BD31-4B8C-83A1-F6EECF244321}">
                <p14:modId xmlns:p14="http://schemas.microsoft.com/office/powerpoint/2010/main" val="1544246325"/>
              </p:ext>
            </p:extLst>
          </p:nvPr>
        </p:nvGraphicFramePr>
        <p:xfrm>
          <a:off x="972273" y="1695696"/>
          <a:ext cx="7251539" cy="4363648"/>
        </p:xfrm>
        <a:graphic>
          <a:graphicData uri="http://schemas.openxmlformats.org/drawingml/2006/table">
            <a:tbl>
              <a:tblPr>
                <a:tableStyleId>{5C22544A-7EE6-4342-B048-85BDC9FD1C3A}</a:tableStyleId>
              </a:tblPr>
              <a:tblGrid>
                <a:gridCol w="254206">
                  <a:extLst>
                    <a:ext uri="{9D8B030D-6E8A-4147-A177-3AD203B41FA5}">
                      <a16:colId xmlns:a16="http://schemas.microsoft.com/office/drawing/2014/main" val="751530156"/>
                    </a:ext>
                  </a:extLst>
                </a:gridCol>
                <a:gridCol w="1873091">
                  <a:extLst>
                    <a:ext uri="{9D8B030D-6E8A-4147-A177-3AD203B41FA5}">
                      <a16:colId xmlns:a16="http://schemas.microsoft.com/office/drawing/2014/main" val="691858045"/>
                    </a:ext>
                  </a:extLst>
                </a:gridCol>
                <a:gridCol w="642203">
                  <a:extLst>
                    <a:ext uri="{9D8B030D-6E8A-4147-A177-3AD203B41FA5}">
                      <a16:colId xmlns:a16="http://schemas.microsoft.com/office/drawing/2014/main" val="1388805579"/>
                    </a:ext>
                  </a:extLst>
                </a:gridCol>
                <a:gridCol w="642203">
                  <a:extLst>
                    <a:ext uri="{9D8B030D-6E8A-4147-A177-3AD203B41FA5}">
                      <a16:colId xmlns:a16="http://schemas.microsoft.com/office/drawing/2014/main" val="3409657059"/>
                    </a:ext>
                  </a:extLst>
                </a:gridCol>
                <a:gridCol w="1311164">
                  <a:extLst>
                    <a:ext uri="{9D8B030D-6E8A-4147-A177-3AD203B41FA5}">
                      <a16:colId xmlns:a16="http://schemas.microsoft.com/office/drawing/2014/main" val="2351615767"/>
                    </a:ext>
                  </a:extLst>
                </a:gridCol>
                <a:gridCol w="1056958">
                  <a:extLst>
                    <a:ext uri="{9D8B030D-6E8A-4147-A177-3AD203B41FA5}">
                      <a16:colId xmlns:a16="http://schemas.microsoft.com/office/drawing/2014/main" val="1099744709"/>
                    </a:ext>
                  </a:extLst>
                </a:gridCol>
                <a:gridCol w="1471714">
                  <a:extLst>
                    <a:ext uri="{9D8B030D-6E8A-4147-A177-3AD203B41FA5}">
                      <a16:colId xmlns:a16="http://schemas.microsoft.com/office/drawing/2014/main" val="2751255451"/>
                    </a:ext>
                  </a:extLst>
                </a:gridCol>
              </a:tblGrid>
              <a:tr h="371680">
                <a:tc>
                  <a:txBody>
                    <a:bodyPr/>
                    <a:lstStyle/>
                    <a:p>
                      <a:pPr algn="l" fontAlgn="ctr"/>
                      <a:r>
                        <a:rPr lang="sl-SI" sz="1100" u="none" strike="noStrike">
                          <a:effectLst/>
                        </a:rPr>
                        <a:t>OS</a:t>
                      </a:r>
                      <a:endParaRPr lang="sl-SI" sz="1100" b="1"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dirty="0">
                          <a:effectLst/>
                        </a:rPr>
                        <a:t>PN</a:t>
                      </a:r>
                      <a:endParaRPr lang="sl-SI"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Sklad</a:t>
                      </a:r>
                      <a:endParaRPr lang="sl-SI" sz="1100" b="1"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Regija</a:t>
                      </a:r>
                      <a:endParaRPr lang="sl-SI" sz="1100" b="1"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Pravice porabe EU del OP, 5.0</a:t>
                      </a:r>
                      <a:endParaRPr lang="sl-SI" sz="1100" b="1"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predlagane spremembe</a:t>
                      </a:r>
                      <a:endParaRPr lang="sl-SI" sz="1100" b="1"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Pravice porabe, EU del, OP 6.0</a:t>
                      </a:r>
                      <a:endParaRPr lang="sl-SI" sz="1100" b="1"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0844300"/>
                  </a:ext>
                </a:extLst>
              </a:tr>
              <a:tr h="215616">
                <a:tc>
                  <a:txBody>
                    <a:bodyPr/>
                    <a:lstStyle/>
                    <a:p>
                      <a:pPr algn="l" fontAlgn="ctr"/>
                      <a:r>
                        <a:rPr lang="sl-SI" sz="1100" u="none" strike="noStrike">
                          <a:effectLst/>
                        </a:rPr>
                        <a:t>2.</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dirty="0">
                          <a:effectLst/>
                        </a:rPr>
                        <a:t>2.1 Širitev širokopasovnih…</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ESRR</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Vzhod</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15.603.237</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a:effectLst/>
                        </a:rPr>
                        <a:t>-</a:t>
                      </a:r>
                      <a:r>
                        <a:rPr lang="sl-SI" sz="1100" u="none" strike="noStrike" dirty="0" smtClean="0">
                          <a:effectLst/>
                        </a:rPr>
                        <a:t>6.371.533</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9.231.703</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3954799"/>
                  </a:ext>
                </a:extLst>
              </a:tr>
              <a:tr h="215616">
                <a:tc>
                  <a:txBody>
                    <a:bodyPr/>
                    <a:lstStyle/>
                    <a:p>
                      <a:pPr algn="l" fontAlgn="ctr"/>
                      <a:r>
                        <a:rPr lang="sl-SI" sz="1100" u="none" strike="noStrike">
                          <a:effectLst/>
                        </a:rPr>
                        <a:t>2.</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2.1 Širitev širokopasovnih…</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ESRR</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Zahod</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8.885.745</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a:effectLst/>
                        </a:rPr>
                        <a:t>-</a:t>
                      </a:r>
                      <a:r>
                        <a:rPr lang="sl-SI" sz="1100" u="none" strike="noStrike" dirty="0" smtClean="0">
                          <a:effectLst/>
                        </a:rPr>
                        <a:t>3.628.466</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5.257.278</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4900646"/>
                  </a:ext>
                </a:extLst>
              </a:tr>
              <a:tr h="371680">
                <a:tc>
                  <a:txBody>
                    <a:bodyPr/>
                    <a:lstStyle/>
                    <a:p>
                      <a:pPr algn="l" fontAlgn="ctr"/>
                      <a:r>
                        <a:rPr lang="sl-SI" sz="1100" u="none" strike="noStrike">
                          <a:effectLst/>
                        </a:rPr>
                        <a:t>4.</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4.1 Spodbujanje energetske učinkovitosti…</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KS</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Celotna Slovenija</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148.960.000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a:effectLst/>
                        </a:rPr>
                        <a:t>-</a:t>
                      </a:r>
                      <a:r>
                        <a:rPr lang="sl-SI" sz="1100" u="none" strike="noStrike" dirty="0" smtClean="0">
                          <a:effectLst/>
                        </a:rPr>
                        <a:t>24.354.819</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124.605.180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8730531"/>
                  </a:ext>
                </a:extLst>
              </a:tr>
              <a:tr h="371680">
                <a:tc>
                  <a:txBody>
                    <a:bodyPr/>
                    <a:lstStyle/>
                    <a:p>
                      <a:pPr algn="l" fontAlgn="ctr"/>
                      <a:r>
                        <a:rPr lang="sl-SI" sz="1100" u="none" strike="noStrike">
                          <a:effectLst/>
                        </a:rPr>
                        <a:t>4.</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dirty="0">
                          <a:effectLst/>
                        </a:rPr>
                        <a:t>4.3 Razvoj in uporaba pametnih…</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KS</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Celotna Slovenija</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19.897.800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a:effectLst/>
                        </a:rPr>
                        <a:t>-</a:t>
                      </a:r>
                      <a:r>
                        <a:rPr lang="sl-SI" sz="1100" u="none" strike="noStrike" dirty="0" smtClean="0">
                          <a:effectLst/>
                        </a:rPr>
                        <a:t>8.356.150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11.541.649</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3154701"/>
                  </a:ext>
                </a:extLst>
              </a:tr>
              <a:tr h="371680">
                <a:tc>
                  <a:txBody>
                    <a:bodyPr/>
                    <a:lstStyle/>
                    <a:p>
                      <a:pPr algn="l" fontAlgn="ctr"/>
                      <a:r>
                        <a:rPr lang="sl-SI" sz="1100" u="none" strike="noStrike">
                          <a:effectLst/>
                        </a:rPr>
                        <a:t>4.</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4.4 Spodbujanje nizkoogljičnih…</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KS</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Celotna Slovenija</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36.410.000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354.819</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36.764.819</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98053557"/>
                  </a:ext>
                </a:extLst>
              </a:tr>
              <a:tr h="371680">
                <a:tc>
                  <a:txBody>
                    <a:bodyPr/>
                    <a:lstStyle/>
                    <a:p>
                      <a:pPr algn="l" fontAlgn="ctr"/>
                      <a:r>
                        <a:rPr lang="sl-SI" sz="1100" u="none" strike="noStrike">
                          <a:effectLst/>
                        </a:rPr>
                        <a:t>4.</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4.4 Spodbujanje nizkoogljičnih…</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ESRR</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Vzhod</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26.099.288</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6.371.533</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32.470.821</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40704609"/>
                  </a:ext>
                </a:extLst>
              </a:tr>
              <a:tr h="371680">
                <a:tc>
                  <a:txBody>
                    <a:bodyPr/>
                    <a:lstStyle/>
                    <a:p>
                      <a:pPr algn="l" fontAlgn="ctr"/>
                      <a:r>
                        <a:rPr lang="sl-SI" sz="1100" u="none" strike="noStrike">
                          <a:effectLst/>
                        </a:rPr>
                        <a:t>4.</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4.4 Spodbujanje nizkoogljičnih…</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ESRR</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Zahod</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17.932.912</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3.628.466</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21.561.378</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3992400"/>
                  </a:ext>
                </a:extLst>
              </a:tr>
              <a:tr h="371680">
                <a:tc>
                  <a:txBody>
                    <a:bodyPr/>
                    <a:lstStyle/>
                    <a:p>
                      <a:pPr algn="l" fontAlgn="ctr"/>
                      <a:r>
                        <a:rPr lang="sl-SI" sz="1100" u="none" strike="noStrike">
                          <a:effectLst/>
                        </a:rPr>
                        <a:t>4.</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4.5 Projekti zdravstvene infrastrukture…</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KS</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Celotna Slovenija</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a:effectLst/>
                        </a:rPr>
                        <a:t> - </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24.000.000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24.000.000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320881"/>
                  </a:ext>
                </a:extLst>
              </a:tr>
              <a:tr h="371680">
                <a:tc>
                  <a:txBody>
                    <a:bodyPr/>
                    <a:lstStyle/>
                    <a:p>
                      <a:pPr algn="l" fontAlgn="ctr"/>
                      <a:r>
                        <a:rPr lang="sl-SI" sz="1100" u="none" strike="noStrike">
                          <a:effectLst/>
                        </a:rPr>
                        <a:t>5.</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5.1 Podpora naložbam za prilagajanje…</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KS</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Celotna Slovenija</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56.420.616</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a:effectLst/>
                        </a:rPr>
                        <a:t>-</a:t>
                      </a:r>
                      <a:r>
                        <a:rPr lang="sl-SI" sz="1100" u="none" strike="noStrike" dirty="0" smtClean="0">
                          <a:effectLst/>
                        </a:rPr>
                        <a:t>5.200.000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51.220.616</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6378297"/>
                  </a:ext>
                </a:extLst>
              </a:tr>
              <a:tr h="371680">
                <a:tc>
                  <a:txBody>
                    <a:bodyPr/>
                    <a:lstStyle/>
                    <a:p>
                      <a:pPr algn="l" fontAlgn="ctr"/>
                      <a:r>
                        <a:rPr lang="sl-SI" sz="1100" u="none" strike="noStrike">
                          <a:effectLst/>
                        </a:rPr>
                        <a:t>6.</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6.1 Vlaganje v vodni sektor za izpolnitev…</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KS</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Celotna Slovenija</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279.389.163</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5.200.000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284.589.163</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0733478"/>
                  </a:ext>
                </a:extLst>
              </a:tr>
              <a:tr h="371680">
                <a:tc>
                  <a:txBody>
                    <a:bodyPr/>
                    <a:lstStyle/>
                    <a:p>
                      <a:pPr algn="l" fontAlgn="ctr"/>
                      <a:r>
                        <a:rPr lang="sl-SI" sz="1100" u="none" strike="noStrike">
                          <a:effectLst/>
                        </a:rPr>
                        <a:t>7.</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7.1 Razvoj in obnova celostnih..</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KS</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sl-SI" sz="1100" u="none" strike="noStrike">
                          <a:effectLst/>
                        </a:rPr>
                        <a:t>Celotna Slovenija</a:t>
                      </a:r>
                      <a:endParaRPr lang="sl-SI" sz="11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158.000.000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8.356.150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166.356.150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1473457"/>
                  </a:ext>
                </a:extLst>
              </a:tr>
              <a:tr h="215616">
                <a:tc gridSpan="4">
                  <a:txBody>
                    <a:bodyPr/>
                    <a:lstStyle/>
                    <a:p>
                      <a:pPr algn="ctr" fontAlgn="ctr"/>
                      <a:r>
                        <a:rPr lang="sl-SI" sz="1100" u="none" strike="noStrike" dirty="0">
                          <a:effectLst/>
                        </a:rPr>
                        <a:t>Skupaj</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sl-SI"/>
                    </a:p>
                  </a:txBody>
                  <a:tcPr/>
                </a:tc>
                <a:tc hMerge="1">
                  <a:txBody>
                    <a:bodyPr/>
                    <a:lstStyle/>
                    <a:p>
                      <a:endParaRPr lang="sl-SI"/>
                    </a:p>
                  </a:txBody>
                  <a:tcPr/>
                </a:tc>
                <a:tc hMerge="1">
                  <a:txBody>
                    <a:bodyPr/>
                    <a:lstStyle/>
                    <a:p>
                      <a:endParaRPr lang="sl-SI"/>
                    </a:p>
                  </a:txBody>
                  <a:tcPr/>
                </a:tc>
                <a:tc>
                  <a:txBody>
                    <a:bodyPr/>
                    <a:lstStyle/>
                    <a:p>
                      <a:pPr algn="r" fontAlgn="ctr"/>
                      <a:r>
                        <a:rPr lang="sl-SI" sz="1100" u="none" strike="noStrike" dirty="0" smtClean="0">
                          <a:effectLst/>
                        </a:rPr>
                        <a:t>767.598.761</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0</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sl-SI" sz="1100" u="none" strike="noStrike" dirty="0" smtClean="0">
                          <a:effectLst/>
                        </a:rPr>
                        <a:t>767.598.761</a:t>
                      </a:r>
                      <a:endParaRPr lang="sl-SI"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4605612"/>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9538" y="319088"/>
            <a:ext cx="77660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sl-SI" altLang="sl-SI" sz="3600" b="1" dirty="0" smtClean="0">
                <a:solidFill>
                  <a:srgbClr val="0070C0"/>
                </a:solidFill>
              </a:rPr>
              <a:t>Nova </a:t>
            </a:r>
            <a:r>
              <a:rPr lang="sl-SI" altLang="sl-SI" sz="3600" b="1" dirty="0" smtClean="0">
                <a:solidFill>
                  <a:srgbClr val="0070C0"/>
                </a:solidFill>
              </a:rPr>
              <a:t>15. os </a:t>
            </a:r>
            <a:r>
              <a:rPr lang="sl-SI" altLang="sl-SI" sz="3600" b="1" dirty="0" smtClean="0">
                <a:solidFill>
                  <a:srgbClr val="0070C0"/>
                </a:solidFill>
              </a:rPr>
              <a:t>– </a:t>
            </a:r>
            <a:r>
              <a:rPr lang="sl-SI" altLang="sl-SI" sz="3600" b="1" dirty="0" err="1" smtClean="0">
                <a:solidFill>
                  <a:srgbClr val="0070C0"/>
                </a:solidFill>
              </a:rPr>
              <a:t>React</a:t>
            </a:r>
            <a:r>
              <a:rPr lang="sl-SI" altLang="sl-SI" sz="3600" b="1" dirty="0" smtClean="0">
                <a:solidFill>
                  <a:srgbClr val="0070C0"/>
                </a:solidFill>
              </a:rPr>
              <a:t>-EU</a:t>
            </a:r>
            <a:endParaRPr lang="sl-SI" altLang="sl-SI" sz="3600" b="1" dirty="0">
              <a:solidFill>
                <a:srgbClr val="0070C0"/>
              </a:solidFill>
            </a:endParaRPr>
          </a:p>
        </p:txBody>
      </p:sp>
      <p:sp>
        <p:nvSpPr>
          <p:cNvPr id="8" name="TextBox 2"/>
          <p:cNvSpPr txBox="1">
            <a:spLocks noChangeArrowheads="1"/>
          </p:cNvSpPr>
          <p:nvPr/>
        </p:nvSpPr>
        <p:spPr bwMode="auto">
          <a:xfrm>
            <a:off x="373525" y="1333411"/>
            <a:ext cx="8058150" cy="603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342900">
              <a:buFont typeface="Arial" pitchFamily="34" charset="0"/>
              <a:buChar char="•"/>
              <a:defRPr/>
            </a:pPr>
            <a:r>
              <a:rPr lang="sl-SI" sz="1400" b="1" dirty="0" smtClean="0"/>
              <a:t>Pri pripravi predlogov smo v Sloveniji sledili načelu, da mora biti okrevanje usmerjeno v prihodnost in odporno, z izrazitim poudarkom na spodbujanju zelenega in digitalnega prehoda.</a:t>
            </a:r>
          </a:p>
          <a:p>
            <a:pPr marL="57150" indent="0">
              <a:defRPr/>
            </a:pPr>
            <a:r>
              <a:rPr lang="sl-SI" sz="1400" b="1" dirty="0" smtClean="0"/>
              <a:t> </a:t>
            </a:r>
          </a:p>
          <a:p>
            <a:pPr marL="342900">
              <a:buFont typeface="Arial" pitchFamily="34" charset="0"/>
              <a:buChar char="•"/>
              <a:defRPr/>
            </a:pPr>
            <a:r>
              <a:rPr lang="sl-SI" sz="1400" b="1" dirty="0"/>
              <a:t>Poleg tega smo upoštevali tudi, da so sredstva </a:t>
            </a:r>
            <a:r>
              <a:rPr lang="sl-SI" sz="1400" b="1" dirty="0" err="1"/>
              <a:t>React</a:t>
            </a:r>
            <a:r>
              <a:rPr lang="sl-SI" sz="1400" b="1" dirty="0"/>
              <a:t>-EU najprimernejša za zagotavljanje podpore na naslednjih področjih:</a:t>
            </a:r>
          </a:p>
          <a:p>
            <a:pPr marL="57150" lvl="0" indent="0">
              <a:defRPr/>
            </a:pPr>
            <a:endParaRPr lang="sl-SI" sz="1400" dirty="0" smtClean="0"/>
          </a:p>
          <a:p>
            <a:pPr marL="57150" lvl="0" indent="0" algn="just">
              <a:defRPr/>
            </a:pPr>
            <a:r>
              <a:rPr lang="sl-SI" sz="1300" dirty="0" smtClean="0"/>
              <a:t>ESRR</a:t>
            </a:r>
            <a:r>
              <a:rPr lang="sl-SI" sz="1300" dirty="0"/>
              <a:t>: dodatni viri se bodo uporabili predvsem za podpiranje naložb v izdelke in storitve za </a:t>
            </a:r>
            <a:r>
              <a:rPr lang="sl-SI" sz="1300" b="1" dirty="0">
                <a:solidFill>
                  <a:srgbClr val="FF0000"/>
                </a:solidFill>
              </a:rPr>
              <a:t>zdravstvene službe </a:t>
            </a:r>
            <a:r>
              <a:rPr lang="sl-SI" sz="1300" dirty="0"/>
              <a:t>ter za zagotavljanje podpore v obliki obratnih sredstev ali naložbene podpore za MSP, za naložbe, ki prispevajo k prehodu v zeleno in digitalno gospodarstvo, naložbe v osnovno infrastrukturo za zagotavljanje osnovnih storitev državljanom (naložbe v socialnovarstvene zavode s poudarkom na </a:t>
            </a:r>
            <a:r>
              <a:rPr lang="sl-SI" sz="1300" b="1" dirty="0">
                <a:solidFill>
                  <a:srgbClr val="FF0000"/>
                </a:solidFill>
              </a:rPr>
              <a:t>domovih za starejše občane</a:t>
            </a:r>
            <a:r>
              <a:rPr lang="sl-SI" sz="1300" dirty="0"/>
              <a:t>) in gospodarski ukrepi v regijah, ki so najbolj odvisne od sektorjev, ki jih je kriza najbolj prizadela</a:t>
            </a:r>
            <a:r>
              <a:rPr lang="sl-SI" sz="1300" dirty="0" smtClean="0"/>
              <a:t>.</a:t>
            </a:r>
          </a:p>
          <a:p>
            <a:pPr marL="57150" lvl="0" indent="0" algn="just">
              <a:defRPr/>
            </a:pPr>
            <a:endParaRPr lang="sl-SI" sz="1300" dirty="0"/>
          </a:p>
          <a:p>
            <a:pPr marL="57150" indent="0" algn="just">
              <a:defRPr/>
            </a:pPr>
            <a:r>
              <a:rPr lang="sl-SI" sz="1300" dirty="0"/>
              <a:t>ESS: dodatni viri se bodo uporabili predvsem za podporo </a:t>
            </a:r>
            <a:r>
              <a:rPr lang="sl-SI" sz="1300" b="1" dirty="0">
                <a:solidFill>
                  <a:srgbClr val="FF0000"/>
                </a:solidFill>
              </a:rPr>
              <a:t>ohranjanju delovnih mest</a:t>
            </a:r>
            <a:r>
              <a:rPr lang="sl-SI" sz="1300" b="1" dirty="0"/>
              <a:t>, </a:t>
            </a:r>
            <a:r>
              <a:rPr lang="sl-SI" sz="1300" b="1" dirty="0">
                <a:solidFill>
                  <a:srgbClr val="FF0000"/>
                </a:solidFill>
              </a:rPr>
              <a:t>vključno s shemami skrajšanega delovnega časa</a:t>
            </a:r>
            <a:r>
              <a:rPr lang="sl-SI" sz="1300" dirty="0">
                <a:solidFill>
                  <a:srgbClr val="FF0000"/>
                </a:solidFill>
              </a:rPr>
              <a:t> </a:t>
            </a:r>
            <a:r>
              <a:rPr lang="sl-SI" sz="1300" dirty="0"/>
              <a:t>in podporo samozaposlenim, za ustvarjanje delovnih mest, zlasti za mlade, podporo ukrepom za zaposlovanje mladih, razvoj znanj in spretnosti, še posebej v podporo zelenemu in digitalnemu prehodu ter izboljšanje dostopa do socialnih storitev splošnega interesa (s posebnim poudarkom na </a:t>
            </a:r>
            <a:r>
              <a:rPr lang="sl-SI" sz="1300" b="1" dirty="0">
                <a:solidFill>
                  <a:srgbClr val="FF0000"/>
                </a:solidFill>
              </a:rPr>
              <a:t>kadrovski okrepitvi varstva starejših občanov</a:t>
            </a:r>
            <a:r>
              <a:rPr lang="sl-SI" sz="1300" dirty="0"/>
              <a:t>).</a:t>
            </a:r>
          </a:p>
          <a:p>
            <a:pPr marL="57150" lvl="0" indent="0">
              <a:defRPr/>
            </a:pPr>
            <a:endParaRPr lang="sl-SI" sz="1300" dirty="0" smtClean="0"/>
          </a:p>
          <a:p>
            <a:pPr marL="57150" indent="0" algn="just">
              <a:defRPr/>
            </a:pPr>
            <a:r>
              <a:rPr lang="sl-SI" sz="1300" dirty="0"/>
              <a:t>FEAD: predlog uredbe o </a:t>
            </a:r>
            <a:r>
              <a:rPr lang="sl-SI" sz="1300" dirty="0" err="1"/>
              <a:t>React</a:t>
            </a:r>
            <a:r>
              <a:rPr lang="sl-SI" sz="1300" dirty="0"/>
              <a:t>-EU zagotavlja dodatno podporo najbolj ogroženim, saj je to ciljno skupino kriza COVID-19 nesorazmerno močno prizadela. </a:t>
            </a:r>
            <a:r>
              <a:rPr lang="sl-SI" sz="1300" b="1" dirty="0"/>
              <a:t>Dodatna sredstva bodo dodana obstoječi podpori </a:t>
            </a:r>
            <a:r>
              <a:rPr lang="sl-SI" sz="1300" b="1" dirty="0">
                <a:solidFill>
                  <a:srgbClr val="FF0000"/>
                </a:solidFill>
              </a:rPr>
              <a:t>najbolj ogroženim </a:t>
            </a:r>
            <a:r>
              <a:rPr lang="sl-SI" sz="1300" b="1" dirty="0"/>
              <a:t>v obliki hrane in/ali osnovne materiale pomoči</a:t>
            </a:r>
            <a:r>
              <a:rPr lang="sl-SI" sz="1300" dirty="0"/>
              <a:t> ali programov, ki spodbujajo socialno vključenost. Prostovoljni prenos dodatnih nacionalnih sredstev v programe sklada FEAD (Operativni program za materialno pomoč najbolj ogroženim) v skladu s specifičnimi potrebami v vsaki državi članici bo predstavljal konkreten in viden prispevek k solidarnosti EU z najbolj ranljivimi skupinami. Pri ocenjevanju potreb po dodatnih sredstvih v okviru programov FEAD je treba posebno pozornost nameniti skokovitemu povečanju števila oseb, ki so najbolj ogrožene, vse od izbruha pandemije COVID-19 dalje.</a:t>
            </a:r>
          </a:p>
          <a:p>
            <a:pPr marL="57150" lvl="0" indent="0">
              <a:defRPr/>
            </a:pPr>
            <a:endParaRPr lang="sl-SI" sz="1400" dirty="0"/>
          </a:p>
          <a:p>
            <a:pPr marL="342900">
              <a:buFont typeface="Arial" pitchFamily="34" charset="0"/>
              <a:buChar char="•"/>
              <a:defRPr/>
            </a:pPr>
            <a:endParaRPr lang="sl-SI" sz="2800" b="1" dirty="0" smtClean="0"/>
          </a:p>
        </p:txBody>
      </p:sp>
    </p:spTree>
    <p:extLst>
      <p:ext uri="{BB962C8B-B14F-4D97-AF65-F5344CB8AC3E}">
        <p14:creationId xmlns:p14="http://schemas.microsoft.com/office/powerpoint/2010/main" val="363732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lika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5408" y="316800"/>
            <a:ext cx="4489392" cy="3104095"/>
          </a:xfrm>
          <a:prstGeom prst="rect">
            <a:avLst/>
          </a:prstGeom>
        </p:spPr>
      </p:pic>
      <p:sp>
        <p:nvSpPr>
          <p:cNvPr id="3" name="PoljeZBesedilom 2"/>
          <p:cNvSpPr txBox="1"/>
          <p:nvPr/>
        </p:nvSpPr>
        <p:spPr>
          <a:xfrm>
            <a:off x="914400" y="3981600"/>
            <a:ext cx="7279200" cy="2246769"/>
          </a:xfrm>
          <a:prstGeom prst="rect">
            <a:avLst/>
          </a:prstGeom>
          <a:noFill/>
        </p:spPr>
        <p:txBody>
          <a:bodyPr wrap="square" rtlCol="0">
            <a:spAutoFit/>
          </a:bodyPr>
          <a:lstStyle/>
          <a:p>
            <a:r>
              <a:rPr lang="sl-SI" sz="2000" dirty="0" smtClean="0"/>
              <a:t>Ključni cilj sredstev </a:t>
            </a:r>
            <a:r>
              <a:rPr lang="sl-SI" sz="2000" dirty="0" err="1" smtClean="0"/>
              <a:t>React</a:t>
            </a:r>
            <a:r>
              <a:rPr lang="sl-SI" sz="2000" dirty="0" smtClean="0"/>
              <a:t> usmerjen v:</a:t>
            </a:r>
          </a:p>
          <a:p>
            <a:pPr marL="342900" indent="-342900">
              <a:buFontTx/>
              <a:buChar char="-"/>
            </a:pPr>
            <a:r>
              <a:rPr lang="sl-SI" sz="2000" dirty="0"/>
              <a:t>o</a:t>
            </a:r>
            <a:r>
              <a:rPr lang="sl-SI" sz="2000" dirty="0" smtClean="0"/>
              <a:t>militev posledic za gospodarstvo in prebivalstvo, še zlasti starejše</a:t>
            </a:r>
          </a:p>
          <a:p>
            <a:pPr marL="342900" indent="-342900">
              <a:buFontTx/>
              <a:buChar char="-"/>
            </a:pPr>
            <a:r>
              <a:rPr lang="sl-SI" sz="2000" dirty="0" smtClean="0"/>
              <a:t>zagotovitev odpornosti zdravstvenega sistema</a:t>
            </a:r>
          </a:p>
          <a:p>
            <a:pPr marL="342900" indent="-342900">
              <a:buFontTx/>
              <a:buChar char="-"/>
            </a:pPr>
            <a:r>
              <a:rPr lang="sl-SI" sz="2000" dirty="0"/>
              <a:t>p</a:t>
            </a:r>
            <a:r>
              <a:rPr lang="sl-SI" sz="2000" dirty="0" smtClean="0"/>
              <a:t>ospešek okrevanju v smeri vlaganj v nadaljnjo digitalizacijo, inovacije in ozelenitev – okrevanje z hkratnim prestrukturiranjem</a:t>
            </a:r>
          </a:p>
          <a:p>
            <a:pPr marL="342900" indent="-342900">
              <a:buFontTx/>
              <a:buChar char="-"/>
            </a:pPr>
            <a:endParaRPr lang="sl-SI" sz="2000" dirty="0"/>
          </a:p>
        </p:txBody>
      </p:sp>
    </p:spTree>
    <p:extLst>
      <p:ext uri="{BB962C8B-B14F-4D97-AF65-F5344CB8AC3E}">
        <p14:creationId xmlns:p14="http://schemas.microsoft.com/office/powerpoint/2010/main" val="3322656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410481" y="243853"/>
            <a:ext cx="77660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sz="3600" b="1" dirty="0">
                <a:solidFill>
                  <a:srgbClr val="0070C0"/>
                </a:solidFill>
              </a:rPr>
              <a:t>Alokacija pravic porabe glede na prednostna področja za </a:t>
            </a:r>
            <a:r>
              <a:rPr lang="sl-SI" sz="3600" b="1" dirty="0" smtClean="0">
                <a:solidFill>
                  <a:srgbClr val="0070C0"/>
                </a:solidFill>
              </a:rPr>
              <a:t>15. </a:t>
            </a:r>
            <a:r>
              <a:rPr lang="sl-SI" sz="3600" b="1" dirty="0" smtClean="0">
                <a:solidFill>
                  <a:srgbClr val="0070C0"/>
                </a:solidFill>
              </a:rPr>
              <a:t>os</a:t>
            </a:r>
            <a:endParaRPr lang="sl-SI" sz="3600" b="1" dirty="0">
              <a:solidFill>
                <a:srgbClr val="0070C0"/>
              </a:solidFill>
            </a:endParaRPr>
          </a:p>
        </p:txBody>
      </p:sp>
      <p:pic>
        <p:nvPicPr>
          <p:cNvPr id="9" name="Slika 8"/>
          <p:cNvPicPr>
            <a:picLocks noChangeAspect="1"/>
          </p:cNvPicPr>
          <p:nvPr/>
        </p:nvPicPr>
        <p:blipFill>
          <a:blip r:embed="rId2"/>
          <a:stretch>
            <a:fillRect/>
          </a:stretch>
        </p:blipFill>
        <p:spPr>
          <a:xfrm>
            <a:off x="741396" y="1981744"/>
            <a:ext cx="6241827" cy="2219866"/>
          </a:xfrm>
          <a:prstGeom prst="rect">
            <a:avLst/>
          </a:prstGeom>
        </p:spPr>
      </p:pic>
      <p:sp>
        <p:nvSpPr>
          <p:cNvPr id="10" name="Pravokotnik 9"/>
          <p:cNvSpPr/>
          <p:nvPr/>
        </p:nvSpPr>
        <p:spPr>
          <a:xfrm>
            <a:off x="666160" y="4386805"/>
            <a:ext cx="4572000" cy="1186607"/>
          </a:xfrm>
          <a:prstGeom prst="rect">
            <a:avLst/>
          </a:prstGeom>
        </p:spPr>
        <p:txBody>
          <a:bodyPr>
            <a:spAutoFit/>
          </a:bodyPr>
          <a:lstStyle/>
          <a:p>
            <a:pPr>
              <a:lnSpc>
                <a:spcPct val="107000"/>
              </a:lnSpc>
              <a:spcAft>
                <a:spcPts val="800"/>
              </a:spcAft>
            </a:pPr>
            <a:r>
              <a:rPr lang="sl-SI" dirty="0">
                <a:ea typeface="Times New Roman" panose="02020603050405020304" pitchFamily="18" charset="0"/>
                <a:cs typeface="Times New Roman" panose="02020603050405020304" pitchFamily="18" charset="0"/>
              </a:rPr>
              <a:t>Predvideni skupni znesek: </a:t>
            </a:r>
            <a:r>
              <a:rPr lang="sl-SI" b="1" dirty="0">
                <a:solidFill>
                  <a:srgbClr val="000000"/>
                </a:solidFill>
                <a:ea typeface="Times New Roman" panose="02020603050405020304" pitchFamily="18" charset="0"/>
                <a:cs typeface="Calibri" panose="020F0502020204030204" pitchFamily="34" charset="0"/>
              </a:rPr>
              <a:t>386 mio EUR </a:t>
            </a:r>
            <a:endParaRPr lang="sl-SI" dirty="0">
              <a:ea typeface="Times New Roman" panose="02020603050405020304" pitchFamily="18" charset="0"/>
              <a:cs typeface="Times New Roman" panose="02020603050405020304" pitchFamily="18" charset="0"/>
            </a:endParaRPr>
          </a:p>
          <a:p>
            <a:pPr>
              <a:lnSpc>
                <a:spcPct val="107000"/>
              </a:lnSpc>
              <a:spcAft>
                <a:spcPts val="800"/>
              </a:spcAft>
            </a:pPr>
            <a:r>
              <a:rPr lang="sl-SI" dirty="0">
                <a:solidFill>
                  <a:srgbClr val="000000"/>
                </a:solidFill>
                <a:ea typeface="Times New Roman" panose="02020603050405020304" pitchFamily="18" charset="0"/>
                <a:cs typeface="Calibri" panose="020F0502020204030204" pitchFamily="34" charset="0"/>
              </a:rPr>
              <a:t>Pravice porabe </a:t>
            </a:r>
            <a:r>
              <a:rPr lang="sl-SI" dirty="0" err="1">
                <a:solidFill>
                  <a:srgbClr val="000000"/>
                </a:solidFill>
                <a:ea typeface="Times New Roman" panose="02020603050405020304" pitchFamily="18" charset="0"/>
                <a:cs typeface="Calibri" panose="020F0502020204030204" pitchFamily="34" charset="0"/>
              </a:rPr>
              <a:t>React</a:t>
            </a:r>
            <a:r>
              <a:rPr lang="sl-SI" dirty="0">
                <a:solidFill>
                  <a:srgbClr val="000000"/>
                </a:solidFill>
                <a:ea typeface="Times New Roman" panose="02020603050405020304" pitchFamily="18" charset="0"/>
                <a:cs typeface="Calibri" panose="020F0502020204030204" pitchFamily="34" charset="0"/>
              </a:rPr>
              <a:t>-EU: </a:t>
            </a:r>
            <a:r>
              <a:rPr lang="sl-SI" b="1" dirty="0">
                <a:solidFill>
                  <a:srgbClr val="000000"/>
                </a:solidFill>
                <a:ea typeface="Times New Roman" panose="02020603050405020304" pitchFamily="18" charset="0"/>
                <a:cs typeface="Calibri" panose="020F0502020204030204" pitchFamily="34" charset="0"/>
              </a:rPr>
              <a:t>333 mio EUR</a:t>
            </a:r>
            <a:endParaRPr lang="sl-SI" dirty="0">
              <a:ea typeface="Times New Roman" panose="02020603050405020304" pitchFamily="18" charset="0"/>
              <a:cs typeface="Times New Roman" panose="02020603050405020304" pitchFamily="18" charset="0"/>
            </a:endParaRPr>
          </a:p>
          <a:p>
            <a:pPr>
              <a:lnSpc>
                <a:spcPct val="107000"/>
              </a:lnSpc>
              <a:spcAft>
                <a:spcPts val="800"/>
              </a:spcAft>
            </a:pPr>
            <a:r>
              <a:rPr lang="sl-SI" dirty="0">
                <a:solidFill>
                  <a:srgbClr val="000000"/>
                </a:solidFill>
                <a:ea typeface="Times New Roman" panose="02020603050405020304" pitchFamily="18" charset="0"/>
                <a:cs typeface="Calibri" panose="020F0502020204030204" pitchFamily="34" charset="0"/>
              </a:rPr>
              <a:t>Razlika: 		</a:t>
            </a:r>
            <a:r>
              <a:rPr lang="sl-SI" b="1" dirty="0">
                <a:solidFill>
                  <a:srgbClr val="000000"/>
                </a:solidFill>
                <a:ea typeface="Times New Roman" panose="02020603050405020304" pitchFamily="18" charset="0"/>
                <a:cs typeface="Calibri" panose="020F0502020204030204" pitchFamily="34" charset="0"/>
              </a:rPr>
              <a:t>-53 mio EUR</a:t>
            </a:r>
            <a:endParaRPr lang="sl-SI"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2763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74141" y="284365"/>
            <a:ext cx="787120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lvl="0"/>
            <a:r>
              <a:rPr lang="sl-SI" sz="3600" b="1" dirty="0" smtClean="0">
                <a:solidFill>
                  <a:srgbClr val="0070C0"/>
                </a:solidFill>
              </a:rPr>
              <a:t>Področje </a:t>
            </a:r>
            <a:r>
              <a:rPr lang="sl-SI" sz="3600" b="1" dirty="0">
                <a:solidFill>
                  <a:srgbClr val="0070C0"/>
                </a:solidFill>
              </a:rPr>
              <a:t>krepitev odpornosti zdravstvenih sistemov</a:t>
            </a:r>
          </a:p>
        </p:txBody>
      </p:sp>
      <p:sp>
        <p:nvSpPr>
          <p:cNvPr id="4" name="TextBox 2"/>
          <p:cNvSpPr txBox="1">
            <a:spLocks noChangeArrowheads="1"/>
          </p:cNvSpPr>
          <p:nvPr/>
        </p:nvSpPr>
        <p:spPr bwMode="auto">
          <a:xfrm>
            <a:off x="380669" y="1484694"/>
            <a:ext cx="8058150" cy="569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800100" indent="-34290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57150" lvl="0" indent="0">
              <a:defRPr/>
            </a:pPr>
            <a:endParaRPr lang="sl-SI" sz="1400" dirty="0" smtClean="0"/>
          </a:p>
          <a:p>
            <a:pPr algn="just"/>
            <a:r>
              <a:rPr lang="sl-SI" sz="1400" dirty="0"/>
              <a:t>Varstvo prebivalstva pred nalezljivimi boleznimi in bolnišničnimi okužbami obsega sistem družbenih, skupinskih in posamičnih aktivnosti in ukrepov za njihovo preprečevanje, obvladovanje, zdravljenje in odstranjevanje njihovih posledic. </a:t>
            </a:r>
            <a:endParaRPr lang="sl-SI" sz="1400" dirty="0" smtClean="0"/>
          </a:p>
          <a:p>
            <a:pPr algn="just"/>
            <a:endParaRPr lang="sl-SI" sz="1400" dirty="0"/>
          </a:p>
          <a:p>
            <a:pPr algn="just"/>
            <a:r>
              <a:rPr lang="sl-SI" sz="1400" dirty="0" smtClean="0"/>
              <a:t>COVID-19  - pomanjkljivosti </a:t>
            </a:r>
            <a:r>
              <a:rPr lang="sl-SI" sz="1400" dirty="0"/>
              <a:t>v sistemu zdravstvenega varstva pri zagotavljanju ustreznega odziva na tovrstne krize. </a:t>
            </a:r>
            <a:endParaRPr lang="sl-SI" sz="1400" dirty="0" smtClean="0"/>
          </a:p>
          <a:p>
            <a:pPr algn="just"/>
            <a:endParaRPr lang="sl-SI" sz="1400" dirty="0"/>
          </a:p>
          <a:p>
            <a:pPr algn="just"/>
            <a:r>
              <a:rPr lang="sl-SI" sz="1400" dirty="0" smtClean="0"/>
              <a:t>Skladno </a:t>
            </a:r>
            <a:r>
              <a:rPr lang="sl-SI" sz="1400" dirty="0"/>
              <a:t>s strateškimi izhodišči reformne zakonodaje in nacionalnega plana zdravstvenega varstva 2016--2025, </a:t>
            </a:r>
            <a:r>
              <a:rPr lang="sl-SI" sz="1400" dirty="0" smtClean="0"/>
              <a:t>ukrepi </a:t>
            </a:r>
            <a:r>
              <a:rPr lang="sl-SI" sz="1400" dirty="0"/>
              <a:t>vključujejo </a:t>
            </a:r>
            <a:r>
              <a:rPr lang="sl-SI" sz="1400" b="1" dirty="0" smtClean="0"/>
              <a:t>najbolj </a:t>
            </a:r>
            <a:r>
              <a:rPr lang="sl-SI" sz="1400" b="1" dirty="0"/>
              <a:t>nujne investicije v ureditev optimalnih prostorskih zmožnosti in zagotovitev opreme</a:t>
            </a:r>
            <a:r>
              <a:rPr lang="sl-SI" sz="1400" dirty="0"/>
              <a:t> za učinkovito obravnavo nalezljivih bolezni, spremljanje nalezljivih bolezni in z njimi povezanim ukrepanjem, ukrepe za ozaveščanje prebivalstva in razvoj programov ter </a:t>
            </a:r>
            <a:r>
              <a:rPr lang="sl-SI" sz="1400" b="1" dirty="0"/>
              <a:t>kadrovskih virov </a:t>
            </a:r>
            <a:r>
              <a:rPr lang="sl-SI" sz="1400" dirty="0"/>
              <a:t>za obvladovanje epidemij, oskrba s kritično opremo in storitvami, zagotovitev medicinske opreme, zalog zaščitne in varovalne opreme za JZZ in socialno varstvene in vzgojno izobraževalne zavode, ki izvajajo zdravstveno dejavnost v javni mreži, ter zagotovitev dostopnosti do testiranja za nemoteno izvajanje zdravstvene dejavnosti v času povečanega kroženja virusa SARS-CoV-2. </a:t>
            </a:r>
            <a:endParaRPr lang="sl-SI" sz="1400" dirty="0" smtClean="0"/>
          </a:p>
          <a:p>
            <a:pPr algn="just"/>
            <a:endParaRPr lang="sl-SI" sz="1400" dirty="0"/>
          </a:p>
          <a:p>
            <a:pPr algn="just"/>
            <a:r>
              <a:rPr lang="sl-SI" sz="1400" dirty="0" smtClean="0"/>
              <a:t>Ukrepi </a:t>
            </a:r>
            <a:r>
              <a:rPr lang="sl-SI" sz="1400" dirty="0"/>
              <a:t>bodo prispevali tudi k boljšemu obvladovanju epidemije in s tem h gospodarskemu okrevanju in blažitvi učinkov krize na zaposlenost, hkrati pa bo prispeval k nadaljnji digitalni preobrazbi zdravstvenega sistema.</a:t>
            </a:r>
          </a:p>
          <a:p>
            <a:pPr algn="just"/>
            <a:endParaRPr lang="sl-SI" sz="1400" dirty="0" smtClean="0"/>
          </a:p>
          <a:p>
            <a:pPr algn="just"/>
            <a:r>
              <a:rPr lang="sl-SI" sz="1400" dirty="0" smtClean="0"/>
              <a:t>Ključen </a:t>
            </a:r>
            <a:r>
              <a:rPr lang="sl-SI" sz="1400" dirty="0"/>
              <a:t>je tudi hiter sprejem in izvajanje ukrepov, ki zagotavljajo kakovost, dostopnost storitev in učinkovite organizacije procesov ter okolja za, v povezavi z okužbo s SARS-CoV-2, ranljivo skupino starejših oseb. </a:t>
            </a:r>
          </a:p>
          <a:p>
            <a:pPr marL="57150" lvl="0" indent="0" algn="just">
              <a:defRPr/>
            </a:pPr>
            <a:endParaRPr lang="sl-SI" sz="1400" dirty="0"/>
          </a:p>
          <a:p>
            <a:pPr marL="342900">
              <a:buFont typeface="Arial" pitchFamily="34" charset="0"/>
              <a:buChar char="•"/>
              <a:defRPr/>
            </a:pPr>
            <a:endParaRPr lang="sl-SI" sz="2800" b="1" dirty="0" smtClean="0"/>
          </a:p>
        </p:txBody>
      </p:sp>
    </p:spTree>
    <p:extLst>
      <p:ext uri="{BB962C8B-B14F-4D97-AF65-F5344CB8AC3E}">
        <p14:creationId xmlns:p14="http://schemas.microsoft.com/office/powerpoint/2010/main" val="19813777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5943</TotalTime>
  <Words>1881</Words>
  <Application>Microsoft Office PowerPoint</Application>
  <PresentationFormat>Diaprojekcija na zaslonu (4:3)</PresentationFormat>
  <Paragraphs>184</Paragraphs>
  <Slides>15</Slides>
  <Notes>6</Notes>
  <HiddenSlides>1</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15</vt:i4>
      </vt:variant>
    </vt:vector>
  </HeadingPairs>
  <TitlesOfParts>
    <vt:vector size="20" baseType="lpstr">
      <vt:lpstr>Arial</vt:lpstr>
      <vt:lpstr>Calibri</vt:lpstr>
      <vt:lpstr>Calibri Light</vt:lpstr>
      <vt:lpstr>Times New Roman</vt:lpstr>
      <vt:lpstr>Office Theme</vt:lpstr>
      <vt:lpstr>IZHODIŠČA ZA 6. SPREMEMBO OP EKP 2014-2020</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Mitja Ribic</dc:creator>
  <cp:lastModifiedBy>UKP</cp:lastModifiedBy>
  <cp:revision>184</cp:revision>
  <cp:lastPrinted>2017-06-05T04:42:39Z</cp:lastPrinted>
  <dcterms:created xsi:type="dcterms:W3CDTF">2015-02-26T08:26:11Z</dcterms:created>
  <dcterms:modified xsi:type="dcterms:W3CDTF">2020-09-28T12:06:23Z</dcterms:modified>
</cp:coreProperties>
</file>