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60" r:id="rId2"/>
    <p:sldId id="258" r:id="rId3"/>
    <p:sldId id="259" r:id="rId4"/>
    <p:sldId id="266" r:id="rId5"/>
    <p:sldId id="263" r:id="rId6"/>
    <p:sldId id="267" r:id="rId7"/>
    <p:sldId id="264" r:id="rId8"/>
    <p:sldId id="265" r:id="rId9"/>
    <p:sldId id="268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5" userDrawn="1">
          <p15:clr>
            <a:srgbClr val="A4A3A4"/>
          </p15:clr>
        </p15:guide>
        <p15:guide id="3" orient="horz" pos="958" userDrawn="1">
          <p15:clr>
            <a:srgbClr val="A4A3A4"/>
          </p15:clr>
        </p15:guide>
        <p15:guide id="4" pos="2980" userDrawn="1">
          <p15:clr>
            <a:srgbClr val="A4A3A4"/>
          </p15:clr>
        </p15:guide>
        <p15:guide id="5" orient="horz" pos="25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15" autoAdjust="0"/>
    <p:restoredTop sz="94343" autoAdjust="0"/>
  </p:normalViewPr>
  <p:slideViewPr>
    <p:cSldViewPr snapToGrid="0">
      <p:cViewPr varScale="1">
        <p:scale>
          <a:sx n="69" d="100"/>
          <a:sy n="69" d="100"/>
        </p:scale>
        <p:origin x="1314" y="66"/>
      </p:cViewPr>
      <p:guideLst>
        <p:guide orient="horz" pos="2160"/>
        <p:guide pos="385"/>
        <p:guide orient="horz" pos="958"/>
        <p:guide pos="2980"/>
        <p:guide orient="horz" pos="255"/>
      </p:guideLst>
    </p:cSldViewPr>
  </p:slideViewPr>
  <p:outlineViewPr>
    <p:cViewPr>
      <p:scale>
        <a:sx n="33" d="100"/>
        <a:sy n="33" d="100"/>
      </p:scale>
      <p:origin x="0" y="-324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6" d="100"/>
          <a:sy n="56" d="100"/>
        </p:scale>
        <p:origin x="2856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5801A8-77A0-47B1-9232-AE489EA02B59}" type="datetimeFigureOut">
              <a:rPr lang="sl-SI" smtClean="0"/>
              <a:t>24. 09. 2020</a:t>
            </a:fld>
            <a:endParaRPr lang="sl-SI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l-SI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0C2174-E29A-4FD9-ACE1-F2C0F58EFF32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9907200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l-SI" dirty="0" smtClean="0"/>
              <a:t>Slovenija aktivno sodeluje v okviru izmenjave med ključnimi predstavniki vseh EU MRS pri oblikovanju najbolj učinkovitega sistema upravljanja, vključno z opredelitvijo optimalnega načina zagotavljanja izvedbene podpore. Slovenija – SVRK kot vodilni partner projekta EUSAIR </a:t>
            </a:r>
            <a:r>
              <a:rPr lang="sl-SI" dirty="0" err="1" smtClean="0"/>
              <a:t>Facility</a:t>
            </a:r>
            <a:r>
              <a:rPr lang="sl-SI" dirty="0" smtClean="0"/>
              <a:t> </a:t>
            </a:r>
            <a:r>
              <a:rPr lang="sl-SI" dirty="0" err="1" smtClean="0"/>
              <a:t>Point</a:t>
            </a:r>
            <a:r>
              <a:rPr lang="sl-SI" dirty="0" smtClean="0"/>
              <a:t> zagotavlja izvedbeno podporo za celotno jadransko-jonsko regijo. Uspešno izvajanje EUSAIR je v veliki meri rezultat velike angažiranosti slovenskih deležnikov in dobrega delovanja EUSAIR </a:t>
            </a:r>
            <a:r>
              <a:rPr lang="sl-SI" dirty="0" err="1" smtClean="0"/>
              <a:t>Facility</a:t>
            </a:r>
            <a:r>
              <a:rPr lang="sl-SI" dirty="0" smtClean="0"/>
              <a:t> </a:t>
            </a:r>
            <a:r>
              <a:rPr lang="sl-SI" dirty="0" err="1" smtClean="0"/>
              <a:t>Point</a:t>
            </a:r>
            <a:r>
              <a:rPr lang="sl-SI" dirty="0" smtClean="0"/>
              <a:t> podporne točke; tako SVRK kot občine Izola.</a:t>
            </a:r>
          </a:p>
          <a:p>
            <a:endParaRPr lang="sl-S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0C2174-E29A-4FD9-ACE1-F2C0F58EFF32}" type="slidenum">
              <a:rPr lang="sl-SI" smtClean="0"/>
              <a:t>5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6181997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diapoziti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sl-SI"/>
              <a:t>Kliknite, če želite urediti slog naslova matrice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l-SI"/>
              <a:t>Kliknite, če želite urediti slog podnaslova matrice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AB69F-5033-4361-8D22-68BACFFEBFF3}" type="datetimeFigureOut">
              <a:rPr lang="sl-SI" smtClean="0"/>
              <a:t>24. 09. 2020</a:t>
            </a:fld>
            <a:endParaRPr lang="sl-S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68F56-6487-48F1-82BF-EB11EB725319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9952833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n navpično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/>
              <a:t>Kliknite, če želite urediti slog naslova matrice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l-SI"/>
              <a:t>Kliknite za urejanje slogov besedila matrice</a:t>
            </a:r>
          </a:p>
          <a:p>
            <a:pPr lvl="1"/>
            <a:r>
              <a:rPr lang="sl-SI"/>
              <a:t>Druga raven</a:t>
            </a:r>
          </a:p>
          <a:p>
            <a:pPr lvl="2"/>
            <a:r>
              <a:rPr lang="sl-SI"/>
              <a:t>Tretja raven</a:t>
            </a:r>
          </a:p>
          <a:p>
            <a:pPr lvl="3"/>
            <a:r>
              <a:rPr lang="sl-SI"/>
              <a:t>Četrta raven</a:t>
            </a:r>
          </a:p>
          <a:p>
            <a:pPr lvl="4"/>
            <a:r>
              <a:rPr lang="sl-SI"/>
              <a:t>Peta raven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AB69F-5033-4361-8D22-68BACFFEBFF3}" type="datetimeFigureOut">
              <a:rPr lang="sl-SI" smtClean="0"/>
              <a:t>24. 09. 2020</a:t>
            </a:fld>
            <a:endParaRPr lang="sl-S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68F56-6487-48F1-82BF-EB11EB725319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42595120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Navpični naslov in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sl-SI"/>
              <a:t>Kliknite, če želite urediti slog naslova matrice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sl-SI"/>
              <a:t>Kliknite za urejanje slogov besedila matrice</a:t>
            </a:r>
          </a:p>
          <a:p>
            <a:pPr lvl="1"/>
            <a:r>
              <a:rPr lang="sl-SI"/>
              <a:t>Druga raven</a:t>
            </a:r>
          </a:p>
          <a:p>
            <a:pPr lvl="2"/>
            <a:r>
              <a:rPr lang="sl-SI"/>
              <a:t>Tretja raven</a:t>
            </a:r>
          </a:p>
          <a:p>
            <a:pPr lvl="3"/>
            <a:r>
              <a:rPr lang="sl-SI"/>
              <a:t>Četrta raven</a:t>
            </a:r>
          </a:p>
          <a:p>
            <a:pPr lvl="4"/>
            <a:r>
              <a:rPr lang="sl-SI"/>
              <a:t>Peta raven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AB69F-5033-4361-8D22-68BACFFEBFF3}" type="datetimeFigureOut">
              <a:rPr lang="sl-SI" smtClean="0"/>
              <a:t>24. 09. 2020</a:t>
            </a:fld>
            <a:endParaRPr lang="sl-S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68F56-6487-48F1-82BF-EB11EB725319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3683691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/>
              <a:t>Kliknite, če želite urediti slog naslova matrice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l-SI"/>
              <a:t>Kliknite za urejanje slogov besedila matrice</a:t>
            </a:r>
          </a:p>
          <a:p>
            <a:pPr lvl="1"/>
            <a:r>
              <a:rPr lang="sl-SI"/>
              <a:t>Druga raven</a:t>
            </a:r>
          </a:p>
          <a:p>
            <a:pPr lvl="2"/>
            <a:r>
              <a:rPr lang="sl-SI"/>
              <a:t>Tretja raven</a:t>
            </a:r>
          </a:p>
          <a:p>
            <a:pPr lvl="3"/>
            <a:r>
              <a:rPr lang="sl-SI"/>
              <a:t>Četrta raven</a:t>
            </a:r>
          </a:p>
          <a:p>
            <a:pPr lvl="4"/>
            <a:r>
              <a:rPr lang="sl-SI"/>
              <a:t>Peta raven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AB69F-5033-4361-8D22-68BACFFEBFF3}" type="datetimeFigureOut">
              <a:rPr lang="sl-SI" smtClean="0"/>
              <a:t>24. 09. 2020</a:t>
            </a:fld>
            <a:endParaRPr lang="sl-S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68F56-6487-48F1-82BF-EB11EB725319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1183396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Glava odse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sl-SI"/>
              <a:t>Kliknite, če želite urediti slog naslova matrice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l-SI"/>
              <a:t>Kliknite za urejanje slogov besedila matrice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AB69F-5033-4361-8D22-68BACFFEBFF3}" type="datetimeFigureOut">
              <a:rPr lang="sl-SI" smtClean="0"/>
              <a:t>24. 09. 2020</a:t>
            </a:fld>
            <a:endParaRPr lang="sl-S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68F56-6487-48F1-82BF-EB11EB725319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3962423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e vsebin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/>
              <a:t>Kliknite, če želite urediti slog naslova matrice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sl-SI"/>
              <a:t>Kliknite za urejanje slogov besedila matrice</a:t>
            </a:r>
          </a:p>
          <a:p>
            <a:pPr lvl="1"/>
            <a:r>
              <a:rPr lang="sl-SI"/>
              <a:t>Druga raven</a:t>
            </a:r>
          </a:p>
          <a:p>
            <a:pPr lvl="2"/>
            <a:r>
              <a:rPr lang="sl-SI"/>
              <a:t>Tretja raven</a:t>
            </a:r>
          </a:p>
          <a:p>
            <a:pPr lvl="3"/>
            <a:r>
              <a:rPr lang="sl-SI"/>
              <a:t>Četrta raven</a:t>
            </a:r>
          </a:p>
          <a:p>
            <a:pPr lvl="4"/>
            <a:r>
              <a:rPr lang="sl-SI"/>
              <a:t>Peta raven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sl-SI"/>
              <a:t>Kliknite za urejanje slogov besedila matrice</a:t>
            </a:r>
          </a:p>
          <a:p>
            <a:pPr lvl="1"/>
            <a:r>
              <a:rPr lang="sl-SI"/>
              <a:t>Druga raven</a:t>
            </a:r>
          </a:p>
          <a:p>
            <a:pPr lvl="2"/>
            <a:r>
              <a:rPr lang="sl-SI"/>
              <a:t>Tretja raven</a:t>
            </a:r>
          </a:p>
          <a:p>
            <a:pPr lvl="3"/>
            <a:r>
              <a:rPr lang="sl-SI"/>
              <a:t>Četrta raven</a:t>
            </a:r>
          </a:p>
          <a:p>
            <a:pPr lvl="4"/>
            <a:r>
              <a:rPr lang="sl-SI"/>
              <a:t>Peta raven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AB69F-5033-4361-8D22-68BACFFEBFF3}" type="datetimeFigureOut">
              <a:rPr lang="sl-SI" smtClean="0"/>
              <a:t>24. 09. 2020</a:t>
            </a:fld>
            <a:endParaRPr lang="sl-S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68F56-6487-48F1-82BF-EB11EB725319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7511067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rimerja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sl-SI"/>
              <a:t>Kliknite, če želite urediti slog naslova matrice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/>
              <a:t>Kliknite za urejanje slogov besedila matrice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sl-SI"/>
              <a:t>Kliknite za urejanje slogov besedila matrice</a:t>
            </a:r>
          </a:p>
          <a:p>
            <a:pPr lvl="1"/>
            <a:r>
              <a:rPr lang="sl-SI"/>
              <a:t>Druga raven</a:t>
            </a:r>
          </a:p>
          <a:p>
            <a:pPr lvl="2"/>
            <a:r>
              <a:rPr lang="sl-SI"/>
              <a:t>Tretja raven</a:t>
            </a:r>
          </a:p>
          <a:p>
            <a:pPr lvl="3"/>
            <a:r>
              <a:rPr lang="sl-SI"/>
              <a:t>Četrta raven</a:t>
            </a:r>
          </a:p>
          <a:p>
            <a:pPr lvl="4"/>
            <a:r>
              <a:rPr lang="sl-SI"/>
              <a:t>Peta raven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/>
              <a:t>Kliknite za urejanje slogov besedila matrice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sl-SI"/>
              <a:t>Kliknite za urejanje slogov besedila matrice</a:t>
            </a:r>
          </a:p>
          <a:p>
            <a:pPr lvl="1"/>
            <a:r>
              <a:rPr lang="sl-SI"/>
              <a:t>Druga raven</a:t>
            </a:r>
          </a:p>
          <a:p>
            <a:pPr lvl="2"/>
            <a:r>
              <a:rPr lang="sl-SI"/>
              <a:t>Tretja raven</a:t>
            </a:r>
          </a:p>
          <a:p>
            <a:pPr lvl="3"/>
            <a:r>
              <a:rPr lang="sl-SI"/>
              <a:t>Četrta raven</a:t>
            </a:r>
          </a:p>
          <a:p>
            <a:pPr lvl="4"/>
            <a:r>
              <a:rPr lang="sl-SI"/>
              <a:t>Peta raven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AB69F-5033-4361-8D22-68BACFFEBFF3}" type="datetimeFigureOut">
              <a:rPr lang="sl-SI" smtClean="0"/>
              <a:t>24. 09. 2020</a:t>
            </a:fld>
            <a:endParaRPr lang="sl-SI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68F56-6487-48F1-82BF-EB11EB725319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690839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/>
              <a:t>Kliknite, če želite urediti slog naslova matrice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AB69F-5033-4361-8D22-68BACFFEBFF3}" type="datetimeFigureOut">
              <a:rPr lang="sl-SI" smtClean="0"/>
              <a:t>24. 09. 2020</a:t>
            </a:fld>
            <a:endParaRPr lang="sl-S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68F56-6487-48F1-82BF-EB11EB725319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5693145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AB69F-5033-4361-8D22-68BACFFEBFF3}" type="datetimeFigureOut">
              <a:rPr lang="sl-SI" smtClean="0"/>
              <a:t>24. 09. 2020</a:t>
            </a:fld>
            <a:endParaRPr lang="sl-SI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68F56-6487-48F1-82BF-EB11EB725319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7215572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Vsebina z naslov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l-SI"/>
              <a:t>Kliknite, če želite urediti slog naslova matrice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l-SI"/>
              <a:t>Kliknite za urejanje slogov besedila matrice</a:t>
            </a:r>
          </a:p>
          <a:p>
            <a:pPr lvl="1"/>
            <a:r>
              <a:rPr lang="sl-SI"/>
              <a:t>Druga raven</a:t>
            </a:r>
          </a:p>
          <a:p>
            <a:pPr lvl="2"/>
            <a:r>
              <a:rPr lang="sl-SI"/>
              <a:t>Tretja raven</a:t>
            </a:r>
          </a:p>
          <a:p>
            <a:pPr lvl="3"/>
            <a:r>
              <a:rPr lang="sl-SI"/>
              <a:t>Četrta raven</a:t>
            </a:r>
          </a:p>
          <a:p>
            <a:pPr lvl="4"/>
            <a:r>
              <a:rPr lang="sl-SI"/>
              <a:t>Peta raven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l-SI"/>
              <a:t>Kliknite za urejanje slogov besedila matrice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AB69F-5033-4361-8D22-68BACFFEBFF3}" type="datetimeFigureOut">
              <a:rPr lang="sl-SI" smtClean="0"/>
              <a:t>24. 09. 2020</a:t>
            </a:fld>
            <a:endParaRPr lang="sl-S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68F56-6487-48F1-82BF-EB11EB725319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5983776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Naslov in sli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l-SI"/>
              <a:t>Kliknite, če želite urediti slog naslova matrice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sl-SI"/>
              <a:t>Kliknite ikono, če želite dodati sliko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l-SI"/>
              <a:t>Kliknite za urejanje slogov besedila matrice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AB69F-5033-4361-8D22-68BACFFEBFF3}" type="datetimeFigureOut">
              <a:rPr lang="sl-SI" smtClean="0"/>
              <a:t>24. 09. 2020</a:t>
            </a:fld>
            <a:endParaRPr lang="sl-S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68F56-6487-48F1-82BF-EB11EB725319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6613160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l-SI"/>
              <a:t>Kliknite, če želite urediti slog naslova matrice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l-SI"/>
              <a:t>Kliknite za urejanje slogov besedila matrice</a:t>
            </a:r>
          </a:p>
          <a:p>
            <a:pPr lvl="1"/>
            <a:r>
              <a:rPr lang="sl-SI"/>
              <a:t>Druga raven</a:t>
            </a:r>
          </a:p>
          <a:p>
            <a:pPr lvl="2"/>
            <a:r>
              <a:rPr lang="sl-SI"/>
              <a:t>Tretja raven</a:t>
            </a:r>
          </a:p>
          <a:p>
            <a:pPr lvl="3"/>
            <a:r>
              <a:rPr lang="sl-SI"/>
              <a:t>Četrta raven</a:t>
            </a:r>
          </a:p>
          <a:p>
            <a:pPr lvl="4"/>
            <a:r>
              <a:rPr lang="sl-SI"/>
              <a:t>Peta raven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8AB69F-5033-4361-8D22-68BACFFEBFF3}" type="datetimeFigureOut">
              <a:rPr lang="sl-SI" smtClean="0"/>
              <a:t>24. 09. 2020</a:t>
            </a:fld>
            <a:endParaRPr lang="sl-S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568F56-6487-48F1-82BF-EB11EB725319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4813961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jpe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3.png"/><Relationship Id="rId7" Type="http://schemas.openxmlformats.org/officeDocument/2006/relationships/image" Target="../media/image1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emf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9.png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jpg"/><Relationship Id="rId4" Type="http://schemas.openxmlformats.org/officeDocument/2006/relationships/image" Target="../media/image16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>
            <a:extLst>
              <a:ext uri="{FF2B5EF4-FFF2-40B4-BE49-F238E27FC236}">
                <a16:creationId xmlns:a16="http://schemas.microsoft.com/office/drawing/2014/main" id="{2D63C09F-1F90-4506-BA5E-9EE4C0FBB95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l-SI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Naslov 1">
            <a:extLst>
              <a:ext uri="{FF2B5EF4-FFF2-40B4-BE49-F238E27FC236}">
                <a16:creationId xmlns:a16="http://schemas.microsoft.com/office/drawing/2014/main" id="{3A1703E5-82E6-4A33-A74C-6403ED346C1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sl-SI" sz="4800" b="1" noProof="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ODBOR ZA SPREMLJANJE 2020</a:t>
            </a:r>
            <a:endParaRPr lang="sl-SI" sz="4800" b="1" noProof="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sl-SI" noProof="0" dirty="0" smtClean="0"/>
              <a:t>NACIONALNA </a:t>
            </a:r>
            <a:r>
              <a:rPr lang="sl-SI" noProof="0" dirty="0" smtClean="0"/>
              <a:t>KOORDINACIJA EU MRS</a:t>
            </a:r>
          </a:p>
          <a:p>
            <a:r>
              <a:rPr lang="sl-SI" noProof="0" dirty="0" smtClean="0"/>
              <a:t>ANDREJA JERINA</a:t>
            </a:r>
            <a:endParaRPr lang="sl-SI" noProof="0" dirty="0"/>
          </a:p>
        </p:txBody>
      </p:sp>
      <p:sp>
        <p:nvSpPr>
          <p:cNvPr id="2" name="Ograda vsebine 2">
            <a:extLst>
              <a:ext uri="{FF2B5EF4-FFF2-40B4-BE49-F238E27FC236}">
                <a16:creationId xmlns:a16="http://schemas.microsoft.com/office/drawing/2014/main" id="{2949C567-C98A-46AF-8AD3-6769FAD300B0}"/>
              </a:ext>
            </a:extLst>
          </p:cNvPr>
          <p:cNvSpPr txBox="1">
            <a:spLocks/>
          </p:cNvSpPr>
          <p:nvPr/>
        </p:nvSpPr>
        <p:spPr>
          <a:xfrm>
            <a:off x="480846" y="2226779"/>
            <a:ext cx="8336583" cy="33928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endParaRPr lang="sl-SI" sz="54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5" name="Slika 4">
            <a:extLst>
              <a:ext uri="{FF2B5EF4-FFF2-40B4-BE49-F238E27FC236}">
                <a16:creationId xmlns:a16="http://schemas.microsoft.com/office/drawing/2014/main" id="{66613094-65C1-48F7-82BA-3A0B06698354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7664" y="439664"/>
            <a:ext cx="888133" cy="1060662"/>
          </a:xfrm>
          <a:prstGeom prst="rect">
            <a:avLst/>
          </a:prstGeom>
        </p:spPr>
      </p:pic>
      <p:pic>
        <p:nvPicPr>
          <p:cNvPr id="6" name="Slika 5">
            <a:extLst>
              <a:ext uri="{FF2B5EF4-FFF2-40B4-BE49-F238E27FC236}">
                <a16:creationId xmlns:a16="http://schemas.microsoft.com/office/drawing/2014/main" id="{D4882189-1AE9-4633-97B5-271FBA22F980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9071" y="439664"/>
            <a:ext cx="1655127" cy="1067824"/>
          </a:xfrm>
          <a:prstGeom prst="rect">
            <a:avLst/>
          </a:prstGeom>
        </p:spPr>
      </p:pic>
      <p:sp>
        <p:nvSpPr>
          <p:cNvPr id="13" name="PoljeZBesedilom 12">
            <a:extLst>
              <a:ext uri="{FF2B5EF4-FFF2-40B4-BE49-F238E27FC236}">
                <a16:creationId xmlns:a16="http://schemas.microsoft.com/office/drawing/2014/main" id="{8C7082F4-4FDB-4961-A5F6-D0FE776D6190}"/>
              </a:ext>
            </a:extLst>
          </p:cNvPr>
          <p:cNvSpPr txBox="1"/>
          <p:nvPr/>
        </p:nvSpPr>
        <p:spPr>
          <a:xfrm>
            <a:off x="6748224" y="6281176"/>
            <a:ext cx="1847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l-SI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10" name="Picture 9" descr="A close up of a logo&#10;&#10;Description automatically generated">
            <a:extLst>
              <a:ext uri="{FF2B5EF4-FFF2-40B4-BE49-F238E27FC236}">
                <a16:creationId xmlns:a16="http://schemas.microsoft.com/office/drawing/2014/main" id="{B6C9A0F2-8116-4F93-A6C3-73BCCE69CB88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650" y="404813"/>
            <a:ext cx="1604515" cy="11127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29645" y="4614235"/>
            <a:ext cx="2871355" cy="1905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669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984171" y="185888"/>
            <a:ext cx="3988345" cy="5880532"/>
          </a:xfrm>
          <a:prstGeom prst="rect">
            <a:avLst/>
          </a:prstGeom>
        </p:spPr>
      </p:pic>
      <p:sp>
        <p:nvSpPr>
          <p:cNvPr id="4" name="AutoShape 2">
            <a:extLst>
              <a:ext uri="{FF2B5EF4-FFF2-40B4-BE49-F238E27FC236}">
                <a16:creationId xmlns:a16="http://schemas.microsoft.com/office/drawing/2014/main" id="{2D63C09F-1F90-4506-BA5E-9EE4C0FBB95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sl-SI"/>
          </a:p>
        </p:txBody>
      </p:sp>
      <p:pic>
        <p:nvPicPr>
          <p:cNvPr id="3" name="Slika 2">
            <a:extLst>
              <a:ext uri="{FF2B5EF4-FFF2-40B4-BE49-F238E27FC236}">
                <a16:creationId xmlns:a16="http://schemas.microsoft.com/office/drawing/2014/main" id="{5B8654A0-0C9F-4073-8883-A3CFEF32188B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7664" y="439664"/>
            <a:ext cx="888133" cy="1060662"/>
          </a:xfrm>
          <a:prstGeom prst="rect">
            <a:avLst/>
          </a:prstGeom>
        </p:spPr>
      </p:pic>
      <p:pic>
        <p:nvPicPr>
          <p:cNvPr id="9" name="Picture 8" descr="A close up of a logo&#10;&#10;Description automatically generated">
            <a:extLst>
              <a:ext uri="{FF2B5EF4-FFF2-40B4-BE49-F238E27FC236}">
                <a16:creationId xmlns:a16="http://schemas.microsoft.com/office/drawing/2014/main" id="{6A640708-B6B0-40C4-821F-14B8B91C8431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650" y="404813"/>
            <a:ext cx="1604515" cy="11127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28650" y="2076994"/>
            <a:ext cx="3355521" cy="3385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l-SI" sz="2800" i="1" dirty="0" smtClean="0"/>
              <a:t>19 EU MS + 9 NON EU</a:t>
            </a:r>
          </a:p>
          <a:p>
            <a:pPr algn="ctr"/>
            <a:endParaRPr lang="sl-SI" sz="2800" i="1" dirty="0"/>
          </a:p>
          <a:p>
            <a:pPr algn="ctr"/>
            <a:r>
              <a:rPr lang="sl-SI" sz="2800" i="1" dirty="0" smtClean="0"/>
              <a:t>SLOVENIJA JE NA KRIŽIŠČU </a:t>
            </a:r>
          </a:p>
          <a:p>
            <a:pPr algn="ctr"/>
            <a:r>
              <a:rPr lang="sl-SI" sz="2800" i="1" dirty="0" smtClean="0"/>
              <a:t>POTI</a:t>
            </a:r>
          </a:p>
          <a:p>
            <a:pPr algn="ctr"/>
            <a:r>
              <a:rPr lang="sl-SI" sz="2800" i="1" dirty="0" smtClean="0"/>
              <a:t>KULTUR</a:t>
            </a:r>
          </a:p>
          <a:p>
            <a:pPr algn="ctr"/>
            <a:r>
              <a:rPr lang="sl-SI" sz="2800" i="1" dirty="0" smtClean="0"/>
              <a:t>IDENTITET</a:t>
            </a:r>
          </a:p>
          <a:p>
            <a:r>
              <a:rPr lang="sl-SI" dirty="0" smtClean="0"/>
              <a:t> </a:t>
            </a: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3948273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>
            <a:extLst>
              <a:ext uri="{FF2B5EF4-FFF2-40B4-BE49-F238E27FC236}">
                <a16:creationId xmlns:a16="http://schemas.microsoft.com/office/drawing/2014/main" id="{2D63C09F-1F90-4506-BA5E-9EE4C0FBB95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l-SI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Ograda vsebine 2">
            <a:extLst>
              <a:ext uri="{FF2B5EF4-FFF2-40B4-BE49-F238E27FC236}">
                <a16:creationId xmlns:a16="http://schemas.microsoft.com/office/drawing/2014/main" id="{4E94C02D-95D0-41A4-97FB-238E900E060D}"/>
              </a:ext>
            </a:extLst>
          </p:cNvPr>
          <p:cNvSpPr txBox="1">
            <a:spLocks/>
          </p:cNvSpPr>
          <p:nvPr/>
        </p:nvSpPr>
        <p:spPr>
          <a:xfrm>
            <a:off x="480846" y="2226779"/>
            <a:ext cx="7944697" cy="33928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en-US" sz="20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endParaRPr lang="sl-SI" sz="20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3" name="Slika 2">
            <a:extLst>
              <a:ext uri="{FF2B5EF4-FFF2-40B4-BE49-F238E27FC236}">
                <a16:creationId xmlns:a16="http://schemas.microsoft.com/office/drawing/2014/main" id="{6DBE9403-6933-4EC3-B5E6-FCD95E37AA94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7664" y="439664"/>
            <a:ext cx="888133" cy="1060662"/>
          </a:xfrm>
          <a:prstGeom prst="rect">
            <a:avLst/>
          </a:prstGeom>
        </p:spPr>
      </p:pic>
      <p:pic>
        <p:nvPicPr>
          <p:cNvPr id="10" name="Picture 9" descr="A close up of a logo&#10;&#10;Description automatically generated">
            <a:extLst>
              <a:ext uri="{FF2B5EF4-FFF2-40B4-BE49-F238E27FC236}">
                <a16:creationId xmlns:a16="http://schemas.microsoft.com/office/drawing/2014/main" id="{D54CE3C8-42C9-4C8D-8C33-77E7EA54CA0F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650" y="404813"/>
            <a:ext cx="1604515" cy="11127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l-SI" noProof="0" dirty="0" smtClean="0"/>
              <a:t>POLITIČNA PODPORA</a:t>
            </a:r>
            <a:endParaRPr lang="sl-SI" noProof="0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sl-SI" noProof="0" dirty="0" smtClean="0"/>
              <a:t>LETNO POROČILO VLADE RS O IZVAJANJU 3 MRS V SLOVENIJI -julij 2020</a:t>
            </a:r>
          </a:p>
          <a:p>
            <a:pPr marL="0" indent="0" algn="ctr">
              <a:buNone/>
            </a:pPr>
            <a:r>
              <a:rPr lang="sl-SI" noProof="0" dirty="0" smtClean="0"/>
              <a:t>OBRAVNAVA POROČILA V DZ - september 2020</a:t>
            </a:r>
          </a:p>
          <a:p>
            <a:pPr algn="r">
              <a:buClr>
                <a:schemeClr val="accent6"/>
              </a:buClr>
              <a:buSzPct val="115000"/>
              <a:buFont typeface="Wingdings" panose="05000000000000000000" pitchFamily="2" charset="2"/>
              <a:buChar char="ü"/>
            </a:pPr>
            <a:r>
              <a:rPr lang="sl-SI" i="1" noProof="0" dirty="0" smtClean="0">
                <a:solidFill>
                  <a:srgbClr val="FF0000"/>
                </a:solidFill>
              </a:rPr>
              <a:t>Makro-regionalno sodelovanje je zgodba o uspehu</a:t>
            </a:r>
          </a:p>
          <a:p>
            <a:pPr algn="r">
              <a:buClr>
                <a:schemeClr val="accent6"/>
              </a:buClr>
              <a:buSzPct val="115000"/>
              <a:buFont typeface="Wingdings" panose="05000000000000000000" pitchFamily="2" charset="2"/>
              <a:buChar char="ü"/>
            </a:pPr>
            <a:r>
              <a:rPr lang="sl-SI" i="1" noProof="0" dirty="0" smtClean="0">
                <a:solidFill>
                  <a:srgbClr val="FF0000"/>
                </a:solidFill>
              </a:rPr>
              <a:t>EUSAIR </a:t>
            </a:r>
            <a:r>
              <a:rPr lang="sl-SI" i="1" noProof="0" dirty="0" err="1" smtClean="0">
                <a:solidFill>
                  <a:srgbClr val="FF0000"/>
                </a:solidFill>
              </a:rPr>
              <a:t>Facility</a:t>
            </a:r>
            <a:r>
              <a:rPr lang="sl-SI" i="1" noProof="0" dirty="0" smtClean="0">
                <a:solidFill>
                  <a:srgbClr val="FF0000"/>
                </a:solidFill>
              </a:rPr>
              <a:t> </a:t>
            </a:r>
            <a:r>
              <a:rPr lang="sl-SI" i="1" noProof="0" dirty="0" err="1" smtClean="0">
                <a:solidFill>
                  <a:srgbClr val="FF0000"/>
                </a:solidFill>
              </a:rPr>
              <a:t>point</a:t>
            </a:r>
            <a:r>
              <a:rPr lang="sl-SI" i="1" noProof="0" dirty="0" smtClean="0">
                <a:solidFill>
                  <a:srgbClr val="FF0000"/>
                </a:solidFill>
              </a:rPr>
              <a:t> je zgodba o uspehu</a:t>
            </a:r>
          </a:p>
          <a:p>
            <a:pPr algn="r">
              <a:buClr>
                <a:schemeClr val="accent6"/>
              </a:buClr>
              <a:buSzPct val="115000"/>
              <a:buFont typeface="Wingdings" panose="05000000000000000000" pitchFamily="2" charset="2"/>
              <a:buChar char="ü"/>
            </a:pPr>
            <a:r>
              <a:rPr lang="sl-SI" i="1" noProof="0" dirty="0" smtClean="0">
                <a:solidFill>
                  <a:srgbClr val="FF0000"/>
                </a:solidFill>
              </a:rPr>
              <a:t>Slovenija naj zagotavlja celovito podporo izvajanju EUSAIR tudi v obdobju 2021-2027 na obstoječih temeljih</a:t>
            </a:r>
          </a:p>
          <a:p>
            <a:pPr algn="r">
              <a:buClr>
                <a:schemeClr val="accent6"/>
              </a:buClr>
              <a:buSzPct val="115000"/>
              <a:buFont typeface="Wingdings" panose="05000000000000000000" pitchFamily="2" charset="2"/>
              <a:buChar char="ü"/>
            </a:pPr>
            <a:r>
              <a:rPr lang="sl-SI" i="1" noProof="0" dirty="0" smtClean="0">
                <a:solidFill>
                  <a:srgbClr val="FF0000"/>
                </a:solidFill>
              </a:rPr>
              <a:t>ZNANJE, ZAUPANJE, MULTIPLIKACIJSKI UČINEK</a:t>
            </a:r>
            <a:endParaRPr lang="sl-SI" i="1" noProof="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8572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6506" y="290053"/>
            <a:ext cx="2521264" cy="193672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9362323">
            <a:off x="5646528" y="772502"/>
            <a:ext cx="2573403" cy="290686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38077" y="4044445"/>
            <a:ext cx="2867177" cy="1842446"/>
          </a:xfrm>
          <a:prstGeom prst="rect">
            <a:avLst/>
          </a:prstGeom>
        </p:spPr>
      </p:pic>
      <p:sp>
        <p:nvSpPr>
          <p:cNvPr id="4" name="AutoShape 2">
            <a:extLst>
              <a:ext uri="{FF2B5EF4-FFF2-40B4-BE49-F238E27FC236}">
                <a16:creationId xmlns:a16="http://schemas.microsoft.com/office/drawing/2014/main" id="{2D63C09F-1F90-4506-BA5E-9EE4C0FBB95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l-SI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Ograda vsebine 2">
            <a:extLst>
              <a:ext uri="{FF2B5EF4-FFF2-40B4-BE49-F238E27FC236}">
                <a16:creationId xmlns:a16="http://schemas.microsoft.com/office/drawing/2014/main" id="{4E94C02D-95D0-41A4-97FB-238E900E060D}"/>
              </a:ext>
            </a:extLst>
          </p:cNvPr>
          <p:cNvSpPr txBox="1">
            <a:spLocks/>
          </p:cNvSpPr>
          <p:nvPr/>
        </p:nvSpPr>
        <p:spPr>
          <a:xfrm>
            <a:off x="480846" y="2226779"/>
            <a:ext cx="7944697" cy="33928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en-US" sz="20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endParaRPr lang="sl-SI" sz="20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3" name="Slika 2">
            <a:extLst>
              <a:ext uri="{FF2B5EF4-FFF2-40B4-BE49-F238E27FC236}">
                <a16:creationId xmlns:a16="http://schemas.microsoft.com/office/drawing/2014/main" id="{6DBE9403-6933-4EC3-B5E6-FCD95E37AA94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7664" y="439664"/>
            <a:ext cx="888133" cy="106066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l-SI" noProof="0" dirty="0" smtClean="0"/>
              <a:t>VIDNOST</a:t>
            </a:r>
            <a:endParaRPr lang="sl-SI" noProof="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06507" y="1765760"/>
            <a:ext cx="4964132" cy="4690457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sl-SI" sz="4800" noProof="0" dirty="0" smtClean="0"/>
              <a:t>TSO </a:t>
            </a:r>
          </a:p>
          <a:p>
            <a:pPr marL="457200" lvl="1" indent="0" algn="ctr">
              <a:buNone/>
            </a:pPr>
            <a:r>
              <a:rPr lang="sl-SI" sz="2600" i="1" noProof="0" dirty="0" smtClean="0"/>
              <a:t>Evropska </a:t>
            </a:r>
            <a:r>
              <a:rPr lang="sl-SI" sz="2600" i="1" noProof="0" dirty="0"/>
              <a:t>komisija je delovanje Slovenije na </a:t>
            </a:r>
            <a:r>
              <a:rPr lang="sl-SI" sz="2600" i="1" noProof="0" dirty="0" smtClean="0"/>
              <a:t>področju </a:t>
            </a:r>
          </a:p>
          <a:p>
            <a:pPr marL="457200" lvl="1" indent="0" algn="ctr">
              <a:buNone/>
            </a:pPr>
            <a:r>
              <a:rPr lang="sl-SI" sz="2600" i="1" noProof="0" dirty="0" smtClean="0"/>
              <a:t>KOMUNICIRANJA IN VIDNOSTI ocenila </a:t>
            </a:r>
            <a:r>
              <a:rPr lang="sl-SI" sz="2600" i="1" noProof="0" dirty="0"/>
              <a:t>kot primer najboljše prakse</a:t>
            </a:r>
            <a:endParaRPr lang="sl-SI" sz="2600" i="1" noProof="0" dirty="0" smtClean="0"/>
          </a:p>
          <a:p>
            <a:pPr marL="0" indent="0" algn="ctr">
              <a:buNone/>
            </a:pPr>
            <a:r>
              <a:rPr lang="sl-SI" b="1" noProof="0" dirty="0" smtClean="0">
                <a:solidFill>
                  <a:schemeClr val="accent2"/>
                </a:solidFill>
              </a:rPr>
              <a:t>SI PREDSEDOVANJE EUSAIR </a:t>
            </a:r>
          </a:p>
          <a:p>
            <a:pPr marL="0" indent="0" algn="ctr">
              <a:buNone/>
            </a:pPr>
            <a:r>
              <a:rPr lang="sl-SI" b="1" noProof="0" dirty="0" smtClean="0">
                <a:solidFill>
                  <a:schemeClr val="accent6"/>
                </a:solidFill>
              </a:rPr>
              <a:t>Zelen veter v EUSAIR JADRA za VARNO in ODPORNO Jadransko jonsko regijo in EU, ki je lahko samo ZELENA in PAMETNA</a:t>
            </a:r>
          </a:p>
          <a:p>
            <a:pPr marL="0" indent="0" algn="ctr">
              <a:buNone/>
            </a:pPr>
            <a:endParaRPr lang="sl-SI" b="1" i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0" indent="0" algn="ctr">
              <a:buNone/>
            </a:pPr>
            <a:r>
              <a:rPr lang="sl-SI" b="1" i="1" dirty="0" smtClean="0">
                <a:solidFill>
                  <a:schemeClr val="accent1">
                    <a:lumMod val="50000"/>
                  </a:schemeClr>
                </a:solidFill>
              </a:rPr>
              <a:t>UVOD V PEU21</a:t>
            </a:r>
            <a:endParaRPr lang="sl-SI" b="1" i="1" noProof="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0" indent="0" algn="ctr">
              <a:buNone/>
            </a:pPr>
            <a:endParaRPr lang="sl-SI" b="1" noProof="0" dirty="0" smtClean="0">
              <a:solidFill>
                <a:schemeClr val="accent6"/>
              </a:solidFill>
            </a:endParaRPr>
          </a:p>
          <a:p>
            <a:pPr marL="0" indent="0" algn="ctr">
              <a:buNone/>
            </a:pPr>
            <a:endParaRPr lang="sl-SI" b="1" noProof="0" dirty="0">
              <a:solidFill>
                <a:schemeClr val="accent6"/>
              </a:solidFill>
            </a:endParaRPr>
          </a:p>
          <a:p>
            <a:endParaRPr lang="sl-SI" noProof="0" dirty="0"/>
          </a:p>
        </p:txBody>
      </p:sp>
    </p:spTree>
    <p:extLst>
      <p:ext uri="{BB962C8B-B14F-4D97-AF65-F5344CB8AC3E}">
        <p14:creationId xmlns:p14="http://schemas.microsoft.com/office/powerpoint/2010/main" val="2760915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>
            <a:extLst>
              <a:ext uri="{FF2B5EF4-FFF2-40B4-BE49-F238E27FC236}">
                <a16:creationId xmlns:a16="http://schemas.microsoft.com/office/drawing/2014/main" id="{2D63C09F-1F90-4506-BA5E-9EE4C0FBB95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l-SI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Ograda vsebine 2">
            <a:extLst>
              <a:ext uri="{FF2B5EF4-FFF2-40B4-BE49-F238E27FC236}">
                <a16:creationId xmlns:a16="http://schemas.microsoft.com/office/drawing/2014/main" id="{4E94C02D-95D0-41A4-97FB-238E900E060D}"/>
              </a:ext>
            </a:extLst>
          </p:cNvPr>
          <p:cNvSpPr txBox="1">
            <a:spLocks/>
          </p:cNvSpPr>
          <p:nvPr/>
        </p:nvSpPr>
        <p:spPr>
          <a:xfrm>
            <a:off x="480846" y="2226779"/>
            <a:ext cx="7944697" cy="33928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en-US" sz="20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endParaRPr lang="sl-SI" sz="20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3" name="Slika 2">
            <a:extLst>
              <a:ext uri="{FF2B5EF4-FFF2-40B4-BE49-F238E27FC236}">
                <a16:creationId xmlns:a16="http://schemas.microsoft.com/office/drawing/2014/main" id="{6DBE9403-6933-4EC3-B5E6-FCD95E37AA94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7664" y="439664"/>
            <a:ext cx="888133" cy="1060662"/>
          </a:xfrm>
          <a:prstGeom prst="rect">
            <a:avLst/>
          </a:prstGeom>
        </p:spPr>
      </p:pic>
      <p:pic>
        <p:nvPicPr>
          <p:cNvPr id="10" name="Picture 9" descr="A close up of a logo&#10;&#10;Description automatically generated">
            <a:extLst>
              <a:ext uri="{FF2B5EF4-FFF2-40B4-BE49-F238E27FC236}">
                <a16:creationId xmlns:a16="http://schemas.microsoft.com/office/drawing/2014/main" id="{D54CE3C8-42C9-4C8D-8C33-77E7EA54CA0F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650" y="404813"/>
            <a:ext cx="1604515" cy="11127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l-SI" noProof="0" dirty="0" smtClean="0"/>
              <a:t>UPRAVLJANJE MRS</a:t>
            </a:r>
            <a:endParaRPr lang="sl-SI" noProof="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ctr">
              <a:buNone/>
            </a:pPr>
            <a:r>
              <a:rPr lang="sl-SI" noProof="0" dirty="0" smtClean="0"/>
              <a:t>SI V 3 MRS – vsaka ima malo drugačen sistem upravljanja</a:t>
            </a:r>
          </a:p>
          <a:p>
            <a:pPr marL="0" indent="0" algn="ctr">
              <a:buNone/>
            </a:pPr>
            <a:r>
              <a:rPr lang="sl-SI" i="1" noProof="0" dirty="0" smtClean="0">
                <a:solidFill>
                  <a:srgbClr val="FF0000"/>
                </a:solidFill>
              </a:rPr>
              <a:t>SI ENOVITO NACIONALNO KOORDINACIJO IN ENOVIT NACIONALNI SISTEM UPRAVLJANJA MRS</a:t>
            </a:r>
          </a:p>
          <a:p>
            <a:pPr marL="0" indent="0">
              <a:buNone/>
            </a:pPr>
            <a:endParaRPr lang="sl-SI" noProof="0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sl-SI" noProof="0" dirty="0" smtClean="0"/>
              <a:t>2021-2027 - ISKANJE </a:t>
            </a:r>
            <a:r>
              <a:rPr lang="sl-SI" noProof="0" dirty="0"/>
              <a:t>NAJBOLJŠE </a:t>
            </a:r>
            <a:r>
              <a:rPr lang="sl-SI" noProof="0" dirty="0" smtClean="0"/>
              <a:t>UREDITVE</a:t>
            </a:r>
            <a:endParaRPr lang="sl-SI" noProof="0" dirty="0"/>
          </a:p>
          <a:p>
            <a:pPr marL="0" indent="0" algn="r">
              <a:buNone/>
            </a:pPr>
            <a:r>
              <a:rPr lang="sl-SI" i="1" noProof="0" dirty="0" smtClean="0">
                <a:solidFill>
                  <a:schemeClr val="accent6"/>
                </a:solidFill>
              </a:rPr>
              <a:t>5. Teden </a:t>
            </a:r>
            <a:r>
              <a:rPr lang="sl-SI" i="1" noProof="0" dirty="0">
                <a:solidFill>
                  <a:schemeClr val="accent6"/>
                </a:solidFill>
              </a:rPr>
              <a:t>Sredozemske obale in evropskih </a:t>
            </a:r>
            <a:r>
              <a:rPr lang="sl-SI" i="1" noProof="0" dirty="0" smtClean="0">
                <a:solidFill>
                  <a:schemeClr val="accent6"/>
                </a:solidFill>
              </a:rPr>
              <a:t>makro-regionalnih </a:t>
            </a:r>
            <a:r>
              <a:rPr lang="sl-SI" i="1" noProof="0" dirty="0">
                <a:solidFill>
                  <a:schemeClr val="accent6"/>
                </a:solidFill>
              </a:rPr>
              <a:t>strategij (TSO) </a:t>
            </a:r>
            <a:r>
              <a:rPr lang="sl-SI" i="1" noProof="0" dirty="0" smtClean="0">
                <a:solidFill>
                  <a:schemeClr val="accent6"/>
                </a:solidFill>
              </a:rPr>
              <a:t>2020</a:t>
            </a:r>
          </a:p>
          <a:p>
            <a:pPr marL="0" indent="0" algn="r">
              <a:buNone/>
            </a:pPr>
            <a:r>
              <a:rPr lang="sl-SI" i="1" noProof="0" dirty="0" smtClean="0">
                <a:solidFill>
                  <a:schemeClr val="accent6"/>
                </a:solidFill>
              </a:rPr>
              <a:t>TRIO PREDSEDSTVA </a:t>
            </a:r>
            <a:r>
              <a:rPr lang="sl-SI" i="1" noProof="0" dirty="0">
                <a:solidFill>
                  <a:schemeClr val="accent6"/>
                </a:solidFill>
              </a:rPr>
              <a:t>4 MRS </a:t>
            </a:r>
            <a:r>
              <a:rPr lang="sl-SI" i="1" noProof="0" dirty="0" smtClean="0">
                <a:solidFill>
                  <a:schemeClr val="accent6"/>
                </a:solidFill>
              </a:rPr>
              <a:t>– UČINKOVIT SISTEM UPRAVLJANJA </a:t>
            </a:r>
          </a:p>
          <a:p>
            <a:endParaRPr lang="sl-SI" noProof="0" dirty="0"/>
          </a:p>
          <a:p>
            <a:r>
              <a:rPr lang="sl-SI" noProof="0" dirty="0" smtClean="0"/>
              <a:t>Rezultati</a:t>
            </a:r>
            <a:r>
              <a:rPr lang="sl-SI" noProof="0" dirty="0"/>
              <a:t>, doseženi v okviru projekta </a:t>
            </a:r>
            <a:r>
              <a:rPr lang="sl-SI" noProof="0" dirty="0" err="1"/>
              <a:t>Facility</a:t>
            </a:r>
            <a:r>
              <a:rPr lang="sl-SI" noProof="0" dirty="0"/>
              <a:t> </a:t>
            </a:r>
            <a:r>
              <a:rPr lang="sl-SI" noProof="0" dirty="0" err="1"/>
              <a:t>Point</a:t>
            </a:r>
            <a:r>
              <a:rPr lang="sl-SI" noProof="0" dirty="0"/>
              <a:t> Slovenijo predstavljalo v najboljši luči in so zgled za vse 4 MRS</a:t>
            </a:r>
            <a:endParaRPr lang="sl-SI" noProof="0" dirty="0"/>
          </a:p>
        </p:txBody>
      </p:sp>
    </p:spTree>
    <p:extLst>
      <p:ext uri="{BB962C8B-B14F-4D97-AF65-F5344CB8AC3E}">
        <p14:creationId xmlns:p14="http://schemas.microsoft.com/office/powerpoint/2010/main" val="3531587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>
            <a:extLst>
              <a:ext uri="{FF2B5EF4-FFF2-40B4-BE49-F238E27FC236}">
                <a16:creationId xmlns:a16="http://schemas.microsoft.com/office/drawing/2014/main" id="{2D63C09F-1F90-4506-BA5E-9EE4C0FBB95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l-SI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Ograda vsebine 2">
            <a:extLst>
              <a:ext uri="{FF2B5EF4-FFF2-40B4-BE49-F238E27FC236}">
                <a16:creationId xmlns:a16="http://schemas.microsoft.com/office/drawing/2014/main" id="{4E94C02D-95D0-41A4-97FB-238E900E060D}"/>
              </a:ext>
            </a:extLst>
          </p:cNvPr>
          <p:cNvSpPr txBox="1">
            <a:spLocks/>
          </p:cNvSpPr>
          <p:nvPr/>
        </p:nvSpPr>
        <p:spPr>
          <a:xfrm>
            <a:off x="480846" y="2226779"/>
            <a:ext cx="7944697" cy="33928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en-US" sz="20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endParaRPr lang="sl-SI" sz="20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3" name="Slika 2">
            <a:extLst>
              <a:ext uri="{FF2B5EF4-FFF2-40B4-BE49-F238E27FC236}">
                <a16:creationId xmlns:a16="http://schemas.microsoft.com/office/drawing/2014/main" id="{6DBE9403-6933-4EC3-B5E6-FCD95E37AA94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7664" y="439664"/>
            <a:ext cx="888133" cy="1060662"/>
          </a:xfrm>
          <a:prstGeom prst="rect">
            <a:avLst/>
          </a:prstGeom>
        </p:spPr>
      </p:pic>
      <p:pic>
        <p:nvPicPr>
          <p:cNvPr id="10" name="Picture 9" descr="A close up of a logo&#10;&#10;Description automatically generated">
            <a:extLst>
              <a:ext uri="{FF2B5EF4-FFF2-40B4-BE49-F238E27FC236}">
                <a16:creationId xmlns:a16="http://schemas.microsoft.com/office/drawing/2014/main" id="{D54CE3C8-42C9-4C8D-8C33-77E7EA54CA0F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650" y="404813"/>
            <a:ext cx="1604515" cy="11127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l-SI" noProof="0" dirty="0" smtClean="0"/>
              <a:t>EMBEDDING</a:t>
            </a:r>
            <a:endParaRPr lang="sl-SI" noProof="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sl-SI" noProof="0" dirty="0" smtClean="0"/>
              <a:t>DOGOVORJENE PRIORITETE STRATEŠKEGA POMENA ZA MAKRO REGIJO</a:t>
            </a:r>
          </a:p>
          <a:p>
            <a:pPr marL="0" indent="0">
              <a:buNone/>
            </a:pPr>
            <a:r>
              <a:rPr lang="sl-SI" noProof="0" dirty="0" smtClean="0"/>
              <a:t>          </a:t>
            </a:r>
          </a:p>
          <a:p>
            <a:pPr marL="0" indent="0" algn="r">
              <a:buNone/>
            </a:pPr>
            <a:r>
              <a:rPr lang="sl-SI" noProof="0" dirty="0" smtClean="0"/>
              <a:t> </a:t>
            </a:r>
            <a:endParaRPr lang="sl-SI" noProof="0" dirty="0"/>
          </a:p>
          <a:p>
            <a:endParaRPr lang="sl-SI" noProof="0" dirty="0"/>
          </a:p>
        </p:txBody>
      </p:sp>
      <p:pic>
        <p:nvPicPr>
          <p:cNvPr id="14" name="Picture 13" descr="File:Crystal Project Filter.png - Wikimedia Commons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0509" y="4211490"/>
            <a:ext cx="1965473" cy="1965473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9938175">
            <a:off x="5879599" y="3289214"/>
            <a:ext cx="2280206" cy="325349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18456" y="2323755"/>
            <a:ext cx="1369729" cy="95308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02781" y="2569853"/>
            <a:ext cx="1960851" cy="130485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374187" y="2678048"/>
            <a:ext cx="2239673" cy="9124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7869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Left-Right Arrow 21"/>
          <p:cNvSpPr/>
          <p:nvPr/>
        </p:nvSpPr>
        <p:spPr>
          <a:xfrm rot="16200000">
            <a:off x="1349520" y="4120573"/>
            <a:ext cx="1742599" cy="1349566"/>
          </a:xfrm>
          <a:prstGeom prst="leftRightArrow">
            <a:avLst/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47855" y="1170751"/>
            <a:ext cx="3796145" cy="2843444"/>
          </a:xfrm>
          <a:prstGeom prst="rect">
            <a:avLst/>
          </a:prstGeom>
        </p:spPr>
      </p:pic>
      <p:sp>
        <p:nvSpPr>
          <p:cNvPr id="4" name="AutoShape 2">
            <a:extLst>
              <a:ext uri="{FF2B5EF4-FFF2-40B4-BE49-F238E27FC236}">
                <a16:creationId xmlns:a16="http://schemas.microsoft.com/office/drawing/2014/main" id="{2D63C09F-1F90-4506-BA5E-9EE4C0FBB95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l-SI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Ograda vsebine 2">
            <a:extLst>
              <a:ext uri="{FF2B5EF4-FFF2-40B4-BE49-F238E27FC236}">
                <a16:creationId xmlns:a16="http://schemas.microsoft.com/office/drawing/2014/main" id="{4E94C02D-95D0-41A4-97FB-238E900E060D}"/>
              </a:ext>
            </a:extLst>
          </p:cNvPr>
          <p:cNvSpPr txBox="1">
            <a:spLocks/>
          </p:cNvSpPr>
          <p:nvPr/>
        </p:nvSpPr>
        <p:spPr>
          <a:xfrm>
            <a:off x="480846" y="2226779"/>
            <a:ext cx="7944697" cy="33928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en-US" sz="20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endParaRPr lang="sl-SI" sz="20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3" name="Slika 2">
            <a:extLst>
              <a:ext uri="{FF2B5EF4-FFF2-40B4-BE49-F238E27FC236}">
                <a16:creationId xmlns:a16="http://schemas.microsoft.com/office/drawing/2014/main" id="{6DBE9403-6933-4EC3-B5E6-FCD95E37AA94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7664" y="439664"/>
            <a:ext cx="888133" cy="1060662"/>
          </a:xfrm>
          <a:prstGeom prst="rect">
            <a:avLst/>
          </a:prstGeom>
        </p:spPr>
      </p:pic>
      <p:pic>
        <p:nvPicPr>
          <p:cNvPr id="10" name="Picture 9" descr="A close up of a logo&#10;&#10;Description automatically generated">
            <a:extLst>
              <a:ext uri="{FF2B5EF4-FFF2-40B4-BE49-F238E27FC236}">
                <a16:creationId xmlns:a16="http://schemas.microsoft.com/office/drawing/2014/main" id="{D54CE3C8-42C9-4C8D-8C33-77E7EA54CA0F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650" y="404813"/>
            <a:ext cx="1604515" cy="11127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l-SI" noProof="0" dirty="0" smtClean="0"/>
              <a:t>EMBEDDING</a:t>
            </a:r>
            <a:endParaRPr lang="sl-SI" noProof="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sl-SI" noProof="0" dirty="0" smtClean="0"/>
              <a:t>    MRS</a:t>
            </a:r>
          </a:p>
          <a:p>
            <a:pPr marL="0" indent="0" algn="r">
              <a:buNone/>
            </a:pPr>
            <a:r>
              <a:rPr lang="sl-SI" noProof="0" dirty="0" smtClean="0"/>
              <a:t> </a:t>
            </a:r>
          </a:p>
          <a:p>
            <a:pPr marL="0" indent="0">
              <a:buNone/>
            </a:pPr>
            <a:endParaRPr lang="sl-SI" noProof="0" dirty="0" smtClean="0"/>
          </a:p>
          <a:p>
            <a:pPr marL="0" indent="0">
              <a:buNone/>
            </a:pPr>
            <a:r>
              <a:rPr lang="sl-SI" noProof="0" dirty="0" smtClean="0"/>
              <a:t>FINANČNI DIALOG</a:t>
            </a:r>
          </a:p>
          <a:p>
            <a:pPr marL="0" indent="0" algn="ctr">
              <a:buNone/>
            </a:pPr>
            <a:endParaRPr lang="sl-SI" noProof="0" dirty="0" smtClean="0"/>
          </a:p>
          <a:p>
            <a:pPr marL="0" indent="0" algn="ctr">
              <a:buNone/>
            </a:pPr>
            <a:endParaRPr lang="sl-SI" b="1" noProof="0" dirty="0"/>
          </a:p>
          <a:p>
            <a:pPr marL="0" indent="0">
              <a:buNone/>
            </a:pPr>
            <a:endParaRPr lang="sl-SI" noProof="0" dirty="0" smtClean="0"/>
          </a:p>
          <a:p>
            <a:pPr marL="0" indent="0">
              <a:buNone/>
            </a:pPr>
            <a:endParaRPr lang="sl-SI" dirty="0"/>
          </a:p>
          <a:p>
            <a:pPr marL="0" indent="0">
              <a:buNone/>
            </a:pPr>
            <a:r>
              <a:rPr lang="sl-SI" noProof="0" dirty="0" smtClean="0"/>
              <a:t>OPERATIVNI PROGRAM</a:t>
            </a:r>
          </a:p>
          <a:p>
            <a:pPr marL="0" indent="0">
              <a:buNone/>
            </a:pPr>
            <a:endParaRPr lang="sl-SI" noProof="0" dirty="0"/>
          </a:p>
          <a:p>
            <a:endParaRPr lang="sl-SI" noProof="0" dirty="0"/>
          </a:p>
        </p:txBody>
      </p:sp>
      <p:pic>
        <p:nvPicPr>
          <p:cNvPr id="14" name="Picture 13" descr="File:Crystal Project Filter.png - Wikimedia Commons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174704">
            <a:off x="2359899" y="3354082"/>
            <a:ext cx="1965473" cy="1965473"/>
          </a:xfrm>
          <a:prstGeom prst="rect">
            <a:avLst/>
          </a:prstGeom>
        </p:spPr>
      </p:pic>
      <p:pic>
        <p:nvPicPr>
          <p:cNvPr id="25" name="Picture 24" descr="Eastern Slovenia - Wikipedia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3606" y="4001294"/>
            <a:ext cx="3627460" cy="24606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9348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>
            <a:extLst>
              <a:ext uri="{FF2B5EF4-FFF2-40B4-BE49-F238E27FC236}">
                <a16:creationId xmlns:a16="http://schemas.microsoft.com/office/drawing/2014/main" id="{2D63C09F-1F90-4506-BA5E-9EE4C0FBB95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l-SI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Ograda vsebine 2">
            <a:extLst>
              <a:ext uri="{FF2B5EF4-FFF2-40B4-BE49-F238E27FC236}">
                <a16:creationId xmlns:a16="http://schemas.microsoft.com/office/drawing/2014/main" id="{4E94C02D-95D0-41A4-97FB-238E900E060D}"/>
              </a:ext>
            </a:extLst>
          </p:cNvPr>
          <p:cNvSpPr txBox="1">
            <a:spLocks/>
          </p:cNvSpPr>
          <p:nvPr/>
        </p:nvSpPr>
        <p:spPr>
          <a:xfrm>
            <a:off x="480846" y="2226779"/>
            <a:ext cx="7944697" cy="33928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en-US" sz="20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endParaRPr lang="sl-SI" sz="20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3" name="Slika 2">
            <a:extLst>
              <a:ext uri="{FF2B5EF4-FFF2-40B4-BE49-F238E27FC236}">
                <a16:creationId xmlns:a16="http://schemas.microsoft.com/office/drawing/2014/main" id="{6DBE9403-6933-4EC3-B5E6-FCD95E37AA94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7664" y="439664"/>
            <a:ext cx="888133" cy="1060662"/>
          </a:xfrm>
          <a:prstGeom prst="rect">
            <a:avLst/>
          </a:prstGeom>
        </p:spPr>
      </p:pic>
      <p:pic>
        <p:nvPicPr>
          <p:cNvPr id="10" name="Picture 9" descr="A close up of a logo&#10;&#10;Description automatically generated">
            <a:extLst>
              <a:ext uri="{FF2B5EF4-FFF2-40B4-BE49-F238E27FC236}">
                <a16:creationId xmlns:a16="http://schemas.microsoft.com/office/drawing/2014/main" id="{D54CE3C8-42C9-4C8D-8C33-77E7EA54CA0F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650" y="404813"/>
            <a:ext cx="1604515" cy="11127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l-SI" noProof="0" dirty="0" smtClean="0"/>
              <a:t>USKLADITEV STRATEŠKIH INTERESOV MRS in SI</a:t>
            </a:r>
            <a:endParaRPr lang="sl-SI" noProof="0" dirty="0"/>
          </a:p>
        </p:txBody>
      </p:sp>
      <p:pic>
        <p:nvPicPr>
          <p:cNvPr id="6" name="Content Placeholder 5" descr="Puzzle Piece Puzzles · Free image on Pixabay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0703" y="1825625"/>
            <a:ext cx="4996966" cy="4996966"/>
          </a:xfrm>
        </p:spPr>
      </p:pic>
      <p:pic>
        <p:nvPicPr>
          <p:cNvPr id="7" name="Picture 6" descr="A Principal's Reflections: Our Quest for More R&amp;R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6920" y="1825625"/>
            <a:ext cx="2471540" cy="2649393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89710" y="4097561"/>
            <a:ext cx="2225233" cy="22313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7079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>
            <a:extLst>
              <a:ext uri="{FF2B5EF4-FFF2-40B4-BE49-F238E27FC236}">
                <a16:creationId xmlns:a16="http://schemas.microsoft.com/office/drawing/2014/main" id="{2D63C09F-1F90-4506-BA5E-9EE4C0FBB95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l-SI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Ograda vsebine 2">
            <a:extLst>
              <a:ext uri="{FF2B5EF4-FFF2-40B4-BE49-F238E27FC236}">
                <a16:creationId xmlns:a16="http://schemas.microsoft.com/office/drawing/2014/main" id="{4E94C02D-95D0-41A4-97FB-238E900E060D}"/>
              </a:ext>
            </a:extLst>
          </p:cNvPr>
          <p:cNvSpPr txBox="1">
            <a:spLocks/>
          </p:cNvSpPr>
          <p:nvPr/>
        </p:nvSpPr>
        <p:spPr>
          <a:xfrm>
            <a:off x="480846" y="2226779"/>
            <a:ext cx="7944697" cy="33928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en-US" sz="20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endParaRPr lang="sl-SI" sz="20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3" name="Slika 2">
            <a:extLst>
              <a:ext uri="{FF2B5EF4-FFF2-40B4-BE49-F238E27FC236}">
                <a16:creationId xmlns:a16="http://schemas.microsoft.com/office/drawing/2014/main" id="{6DBE9403-6933-4EC3-B5E6-FCD95E37AA94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7664" y="439664"/>
            <a:ext cx="888133" cy="1060662"/>
          </a:xfrm>
          <a:prstGeom prst="rect">
            <a:avLst/>
          </a:prstGeom>
        </p:spPr>
      </p:pic>
      <p:pic>
        <p:nvPicPr>
          <p:cNvPr id="10" name="Picture 9" descr="A close up of a logo&#10;&#10;Description automatically generated">
            <a:extLst>
              <a:ext uri="{FF2B5EF4-FFF2-40B4-BE49-F238E27FC236}">
                <a16:creationId xmlns:a16="http://schemas.microsoft.com/office/drawing/2014/main" id="{D54CE3C8-42C9-4C8D-8C33-77E7EA54CA0F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650" y="404813"/>
            <a:ext cx="1604515" cy="11127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238376"/>
            <a:ext cx="7886700" cy="1795769"/>
          </a:xfrm>
        </p:spPr>
        <p:txBody>
          <a:bodyPr/>
          <a:lstStyle/>
          <a:p>
            <a:pPr algn="ctr"/>
            <a:r>
              <a:rPr lang="sl-SI" noProof="0" dirty="0" smtClean="0"/>
              <a:t>HVALA ZA POZORNOST</a:t>
            </a:r>
            <a:endParaRPr lang="sl-SI" noProof="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42679" y="3475293"/>
            <a:ext cx="5363441" cy="27319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3817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ova tema">
  <a:themeElements>
    <a:clrScheme name="Officeova tem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ova tema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ova t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306</TotalTime>
  <Words>302</Words>
  <Application>Microsoft Office PowerPoint</Application>
  <PresentationFormat>On-screen Show (4:3)</PresentationFormat>
  <Paragraphs>60</Paragraphs>
  <Slides>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Arial</vt:lpstr>
      <vt:lpstr>Calibri</vt:lpstr>
      <vt:lpstr>Calibri Light</vt:lpstr>
      <vt:lpstr>Open Sans</vt:lpstr>
      <vt:lpstr>Wingdings</vt:lpstr>
      <vt:lpstr>Officeova tema</vt:lpstr>
      <vt:lpstr>ODBOR ZA SPREMLJANJE 2020</vt:lpstr>
      <vt:lpstr>PowerPoint Presentation</vt:lpstr>
      <vt:lpstr>POLITIČNA PODPORA</vt:lpstr>
      <vt:lpstr>VIDNOST</vt:lpstr>
      <vt:lpstr>UPRAVLJANJE MRS</vt:lpstr>
      <vt:lpstr>EMBEDDING</vt:lpstr>
      <vt:lpstr>EMBEDDING</vt:lpstr>
      <vt:lpstr>USKLADITEV STRATEŠKIH INTERESOV MRS in SI</vt:lpstr>
      <vt:lpstr>HVALA ZA POZORNOST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PowerPointova predstavitev</dc:title>
  <dc:creator>Uporabnik</dc:creator>
  <cp:lastModifiedBy>mzz</cp:lastModifiedBy>
  <cp:revision>31</cp:revision>
  <dcterms:created xsi:type="dcterms:W3CDTF">2020-08-06T09:24:55Z</dcterms:created>
  <dcterms:modified xsi:type="dcterms:W3CDTF">2020-09-24T11:21:06Z</dcterms:modified>
</cp:coreProperties>
</file>