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9" r:id="rId2"/>
    <p:sldId id="270" r:id="rId3"/>
    <p:sldId id="271" r:id="rId4"/>
    <p:sldId id="266" r:id="rId5"/>
    <p:sldId id="267" r:id="rId6"/>
    <p:sldId id="268" r:id="rId7"/>
    <p:sldId id="261" r:id="rId8"/>
    <p:sldId id="264" r:id="rId9"/>
    <p:sldId id="265" r:id="rId10"/>
    <p:sldId id="263" r:id="rId11"/>
    <p:sldId id="260" r:id="rId12"/>
    <p:sldId id="262" r:id="rId13"/>
    <p:sldId id="272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66C"/>
    <a:srgbClr val="FFCC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00" autoAdjust="0"/>
  </p:normalViewPr>
  <p:slideViewPr>
    <p:cSldViewPr snapToGrid="0">
      <p:cViewPr>
        <p:scale>
          <a:sx n="125" d="100"/>
          <a:sy n="125" d="100"/>
        </p:scale>
        <p:origin x="-1872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60"/>
      <c:rotY val="8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927535841624205"/>
          <c:y val="5.144574979245805E-2"/>
          <c:w val="0.76721395394334801"/>
          <c:h val="0.8844914593343563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List1!$C$31</c:f>
              <c:strCache>
                <c:ptCount val="1"/>
                <c:pt idx="0">
                  <c:v>ESRR</c:v>
                </c:pt>
              </c:strCache>
            </c:strRef>
          </c:tx>
          <c:invertIfNegative val="0"/>
          <c:cat>
            <c:numRef>
              <c:f>List1!$B$32:$B$38</c:f>
              <c:numCache>
                <c:formatCode>General</c:formatCode>
                <c:ptCount val="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</c:numCache>
            </c:numRef>
          </c:cat>
          <c:val>
            <c:numRef>
              <c:f>List1!$C$32:$C$38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#,##0.00">
                  <c:v>57470011.130000003</c:v>
                </c:pt>
                <c:pt idx="4" formatCode="#,##0.00">
                  <c:v>74229828.650000006</c:v>
                </c:pt>
                <c:pt idx="5" formatCode="#,##0.00">
                  <c:v>281920265.08999997</c:v>
                </c:pt>
                <c:pt idx="6" formatCode="#,##0.00">
                  <c:v>185477328.00999999</c:v>
                </c:pt>
              </c:numCache>
            </c:numRef>
          </c:val>
        </c:ser>
        <c:ser>
          <c:idx val="1"/>
          <c:order val="1"/>
          <c:tx>
            <c:strRef>
              <c:f>List1!$D$31</c:f>
              <c:strCache>
                <c:ptCount val="1"/>
                <c:pt idx="0">
                  <c:v>ESS</c:v>
                </c:pt>
              </c:strCache>
            </c:strRef>
          </c:tx>
          <c:invertIfNegative val="0"/>
          <c:cat>
            <c:numRef>
              <c:f>List1!$B$32:$B$38</c:f>
              <c:numCache>
                <c:formatCode>General</c:formatCode>
                <c:ptCount val="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</c:numCache>
            </c:numRef>
          </c:cat>
          <c:val>
            <c:numRef>
              <c:f>List1!$D$32:$D$38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 formatCode="#,##0.00">
                  <c:v>5582753.4400000004</c:v>
                </c:pt>
                <c:pt idx="3" formatCode="#,##0.00">
                  <c:v>3943038.25</c:v>
                </c:pt>
                <c:pt idx="4" formatCode="#,##0.00">
                  <c:v>128070853.42</c:v>
                </c:pt>
                <c:pt idx="5" formatCode="#,##0.00">
                  <c:v>125331597.48999999</c:v>
                </c:pt>
                <c:pt idx="6" formatCode="#,##0.00">
                  <c:v>81262881.319999993</c:v>
                </c:pt>
              </c:numCache>
            </c:numRef>
          </c:val>
        </c:ser>
        <c:ser>
          <c:idx val="2"/>
          <c:order val="2"/>
          <c:tx>
            <c:strRef>
              <c:f>List1!$E$31</c:f>
              <c:strCache>
                <c:ptCount val="1"/>
                <c:pt idx="0">
                  <c:v>YEI</c:v>
                </c:pt>
              </c:strCache>
            </c:strRef>
          </c:tx>
          <c:invertIfNegative val="0"/>
          <c:cat>
            <c:numRef>
              <c:f>List1!$B$32:$B$38</c:f>
              <c:numCache>
                <c:formatCode>General</c:formatCode>
                <c:ptCount val="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</c:numCache>
            </c:numRef>
          </c:cat>
          <c:val>
            <c:numRef>
              <c:f>List1!$E$32:$E$38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 formatCode="#,##0.00">
                  <c:v>7639725.2400000002</c:v>
                </c:pt>
                <c:pt idx="3" formatCode="#,##0.00">
                  <c:v>0</c:v>
                </c:pt>
                <c:pt idx="4" formatCode="#,##0.00">
                  <c:v>9700469.8100000005</c:v>
                </c:pt>
                <c:pt idx="5" formatCode="#,##0.00">
                  <c:v>-46531.49</c:v>
                </c:pt>
                <c:pt idx="6" formatCode="#,##0.00">
                  <c:v>-27498.44</c:v>
                </c:pt>
              </c:numCache>
            </c:numRef>
          </c:val>
        </c:ser>
        <c:ser>
          <c:idx val="3"/>
          <c:order val="3"/>
          <c:tx>
            <c:strRef>
              <c:f>List1!$F$31</c:f>
              <c:strCache>
                <c:ptCount val="1"/>
                <c:pt idx="0">
                  <c:v>KS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invertIfNegative val="0"/>
          <c:cat>
            <c:numRef>
              <c:f>List1!$B$32:$B$38</c:f>
              <c:numCache>
                <c:formatCode>General</c:formatCode>
                <c:ptCount val="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</c:numCache>
            </c:numRef>
          </c:cat>
          <c:val>
            <c:numRef>
              <c:f>List1!$F$32:$F$38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 formatCode="#,##0.00">
                  <c:v>33849061.840000004</c:v>
                </c:pt>
                <c:pt idx="3" formatCode="#,##0.00">
                  <c:v>66575417.32</c:v>
                </c:pt>
                <c:pt idx="4" formatCode="#,##0.00">
                  <c:v>109130499.15000001</c:v>
                </c:pt>
                <c:pt idx="5" formatCode="#,##0.00">
                  <c:v>134489205.99000001</c:v>
                </c:pt>
                <c:pt idx="6" formatCode="#,##0.00">
                  <c:v>90248487.459999993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5095168"/>
        <c:axId val="105096704"/>
        <c:axId val="0"/>
      </c:bar3DChart>
      <c:catAx>
        <c:axId val="105095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5096704"/>
        <c:crosses val="autoZero"/>
        <c:auto val="1"/>
        <c:lblAlgn val="ctr"/>
        <c:lblOffset val="100"/>
        <c:noMultiLvlLbl val="0"/>
      </c:catAx>
      <c:valAx>
        <c:axId val="105096704"/>
        <c:scaling>
          <c:orientation val="minMax"/>
          <c:min val="0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crossAx val="1050951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C3776-9DDC-414D-B1F6-B174A3FD42FF}" type="datetimeFigureOut">
              <a:rPr lang="sl-SI" smtClean="0"/>
              <a:t>25.9.2020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FFA51-3292-46F4-81B8-FB8362BF36FE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17452272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C51C5-0FB8-4E19-B943-B306EE70FF94}" type="datetimeFigureOut">
              <a:rPr lang="sl-SI" smtClean="0"/>
              <a:t>25.9.2020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153E0-AAD0-4622-B241-1B26B16E4FB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53463180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173" y="2532189"/>
            <a:ext cx="10109770" cy="2888504"/>
          </a:xfrm>
          <a:prstGeom prst="rect">
            <a:avLst/>
          </a:prstGeom>
        </p:spPr>
      </p:pic>
      <p:pic>
        <p:nvPicPr>
          <p:cNvPr id="1026" name="Picture 2" descr="glava_dopis_MF_DP_SUSEUCA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8963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390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4255" y="129199"/>
            <a:ext cx="2987109" cy="2555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749871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28203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596" y="-111920"/>
            <a:ext cx="2717083" cy="21404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93480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532966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245" y="181521"/>
            <a:ext cx="2497397" cy="1993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281896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 anchor="ctr"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14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420598" y="-12700"/>
            <a:ext cx="1787100" cy="280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160519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40956" y="53975"/>
            <a:ext cx="3801204" cy="2393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6" y="482886"/>
            <a:ext cx="671904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88394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65" y="38109"/>
            <a:ext cx="4879775" cy="2458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06645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99441" y="73042"/>
            <a:ext cx="2367744" cy="25320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5809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91118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98914">
            <a:off x="7043882" y="421051"/>
            <a:ext cx="3142407" cy="16588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43137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6532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5423" y="190519"/>
            <a:ext cx="2381402" cy="21411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3304011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194" y="-520699"/>
            <a:ext cx="3032662" cy="3017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16999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929395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0851" y="-413222"/>
            <a:ext cx="2241589" cy="2764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826195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611007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D1D6-B1F3-4478-9636-E4F676B80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68007" y="2430780"/>
            <a:ext cx="7985125" cy="3512819"/>
          </a:xfrm>
        </p:spPr>
        <p:txBody>
          <a:bodyPr>
            <a:normAutofit/>
          </a:bodyPr>
          <a:lstStyle/>
          <a:p>
            <a:pPr lvl="0" algn="ctr"/>
            <a:r>
              <a:rPr lang="sl-SI" sz="31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Finančna realizacija izvajanja Operativnega programa za izvajanje evropske kohezijske politike </a:t>
            </a:r>
            <a:r>
              <a:rPr lang="sl-SI" sz="3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2014–2020</a:t>
            </a:r>
            <a:r>
              <a:rPr lang="sl-SI" sz="4000" b="1" dirty="0" smtClean="0">
                <a:solidFill>
                  <a:srgbClr val="FF0000"/>
                </a:solidFill>
              </a:rPr>
              <a:t/>
            </a:r>
            <a:br>
              <a:rPr lang="sl-SI" sz="4000" b="1" dirty="0" smtClean="0">
                <a:solidFill>
                  <a:srgbClr val="FF0000"/>
                </a:solidFill>
              </a:rPr>
            </a:br>
            <a:r>
              <a:rPr lang="sl-SI" sz="4000" b="1" dirty="0">
                <a:solidFill>
                  <a:srgbClr val="FF0000"/>
                </a:solidFill>
              </a:rPr>
              <a:t/>
            </a:r>
            <a:br>
              <a:rPr lang="sl-SI" sz="4000" b="1" dirty="0">
                <a:solidFill>
                  <a:srgbClr val="FF0000"/>
                </a:solidFill>
              </a:rPr>
            </a:br>
            <a:r>
              <a:rPr lang="sl-SI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sl-SI" sz="3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poročilo organa za potrjevanje</a:t>
            </a:r>
            <a:r>
              <a:rPr lang="sl-SI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r>
              <a:rPr lang="sl-SI" sz="4000" b="1" dirty="0" smtClean="0">
                <a:solidFill>
                  <a:srgbClr val="FF0000"/>
                </a:solidFill>
              </a:rPr>
              <a:t/>
            </a:r>
            <a:br>
              <a:rPr lang="sl-SI" sz="4000" b="1" dirty="0" smtClean="0">
                <a:solidFill>
                  <a:srgbClr val="FF0000"/>
                </a:solidFill>
              </a:rPr>
            </a:br>
            <a:r>
              <a:rPr lang="sl-SI" sz="4000" b="1" dirty="0" smtClean="0">
                <a:solidFill>
                  <a:srgbClr val="FF0000"/>
                </a:solidFill>
              </a:rPr>
              <a:t/>
            </a:r>
            <a:br>
              <a:rPr lang="sl-SI" sz="4000" b="1" dirty="0" smtClean="0">
                <a:solidFill>
                  <a:srgbClr val="FF0000"/>
                </a:solidFill>
              </a:rPr>
            </a:br>
            <a:r>
              <a:rPr lang="sl-SI" sz="2700" b="1" dirty="0" smtClean="0"/>
              <a:t>mag. Janez Mravljak</a:t>
            </a:r>
            <a:endParaRPr lang="en-US" sz="2700" b="1" dirty="0"/>
          </a:p>
        </p:txBody>
      </p:sp>
      <p:sp>
        <p:nvSpPr>
          <p:cNvPr id="3" name="PoljeZBesedilom 2"/>
          <p:cNvSpPr txBox="1"/>
          <p:nvPr/>
        </p:nvSpPr>
        <p:spPr>
          <a:xfrm>
            <a:off x="2712720" y="6035040"/>
            <a:ext cx="369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 smtClean="0"/>
              <a:t>Brdo pri Kranju, 29/9/2020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8967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55055" y="482886"/>
            <a:ext cx="7099192" cy="1079304"/>
          </a:xfrm>
        </p:spPr>
        <p:txBody>
          <a:bodyPr/>
          <a:lstStyle/>
          <a:p>
            <a:r>
              <a:rPr lang="sl-SI" dirty="0" smtClean="0"/>
              <a:t>Prejeta letna predplačila 2020</a:t>
            </a:r>
            <a:endParaRPr lang="sl-SI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204315"/>
              </p:ext>
            </p:extLst>
          </p:nvPr>
        </p:nvGraphicFramePr>
        <p:xfrm>
          <a:off x="671830" y="1539272"/>
          <a:ext cx="5537200" cy="2956528"/>
        </p:xfrm>
        <a:graphic>
          <a:graphicData uri="http://schemas.openxmlformats.org/drawingml/2006/table">
            <a:tbl>
              <a:tblPr firstRow="1" firstCol="1" bandRow="1"/>
              <a:tblGrid>
                <a:gridCol w="1903730"/>
                <a:gridCol w="1226820"/>
                <a:gridCol w="899160"/>
                <a:gridCol w="739140"/>
                <a:gridCol w="768350"/>
              </a:tblGrid>
              <a:tr h="32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Nakazilo letnega predplačila </a:t>
                      </a:r>
                      <a:r>
                        <a:rPr lang="sl-SI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2020 (3 </a:t>
                      </a:r>
                      <a:r>
                        <a:rPr lang="sl-SI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%) ESRR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01100-6000046777</a:t>
                      </a:r>
                      <a:endParaRPr lang="sl-SI" sz="1100" b="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0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19.975.263,62</a:t>
                      </a:r>
                      <a:endParaRPr lang="sl-SI" sz="900" b="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27.3.2020</a:t>
                      </a:r>
                      <a:endParaRPr lang="sl-SI" sz="1100" b="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ESRR</a:t>
                      </a:r>
                      <a:endParaRPr lang="sl-SI" sz="1100" b="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Nakazilo letnega predplačila </a:t>
                      </a:r>
                      <a:r>
                        <a:rPr lang="sl-SI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2020 (3 </a:t>
                      </a:r>
                      <a:r>
                        <a:rPr lang="sl-SI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%) ESRR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01100-6000046777</a:t>
                      </a:r>
                      <a:endParaRPr lang="sl-SI" sz="1100" b="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0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19.975.263,61</a:t>
                      </a:r>
                      <a:endParaRPr lang="sl-SI" sz="900" b="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08.4.2020</a:t>
                      </a:r>
                      <a:endParaRPr lang="sl-SI" sz="1100" b="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ESRR</a:t>
                      </a:r>
                      <a:endParaRPr lang="sl-SI" sz="1100" b="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27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Nakazilo letnega predplačila </a:t>
                      </a:r>
                      <a:r>
                        <a:rPr lang="sl-SI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2020 (3 </a:t>
                      </a:r>
                      <a:r>
                        <a:rPr lang="sl-SI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%) KS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01100-6000046874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12.888.061,23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26.3.2020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KS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Nakazilo letnega predplačila </a:t>
                      </a:r>
                      <a:r>
                        <a:rPr lang="sl-SI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2020 (3 </a:t>
                      </a:r>
                      <a:r>
                        <a:rPr lang="sl-SI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%) KS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01100-6000046874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12.888.061,23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08.4.2020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KS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Nakazilo letnega predplačila </a:t>
                      </a:r>
                      <a:r>
                        <a:rPr lang="sl-SI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2020 (3 </a:t>
                      </a:r>
                      <a:r>
                        <a:rPr lang="sl-SI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%) </a:t>
                      </a:r>
                      <a:r>
                        <a:rPr lang="sl-SI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ESS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01100-6000046971</a:t>
                      </a:r>
                      <a:endParaRPr lang="sl-SI" sz="9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10.272.824,30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31.3.2020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ESS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Nakazilo letnega predplačila </a:t>
                      </a:r>
                      <a:r>
                        <a:rPr lang="sl-SI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2020 (3 </a:t>
                      </a:r>
                      <a:r>
                        <a:rPr lang="sl-SI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%) </a:t>
                      </a:r>
                      <a:r>
                        <a:rPr lang="sl-SI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ESS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01100-6000046971</a:t>
                      </a:r>
                      <a:endParaRPr lang="sl-SI" sz="9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10.272.824,32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08.4.2020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ESS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Nakazilo letnega predplačila </a:t>
                      </a:r>
                      <a:r>
                        <a:rPr lang="sl-SI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2020 (3 </a:t>
                      </a:r>
                      <a:r>
                        <a:rPr lang="sl-SI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%) </a:t>
                      </a:r>
                      <a:r>
                        <a:rPr lang="sl-SI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YEI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01100-6000047068</a:t>
                      </a:r>
                      <a:endParaRPr lang="sl-SI" sz="9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138.173,05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31.3.2020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YEI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Nakazilo letnega predplačila </a:t>
                      </a:r>
                      <a:r>
                        <a:rPr lang="sl-SI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2020 (3 </a:t>
                      </a:r>
                      <a:r>
                        <a:rPr lang="sl-SI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%) </a:t>
                      </a:r>
                      <a:r>
                        <a:rPr lang="sl-SI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YEI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01100-6000047068</a:t>
                      </a:r>
                      <a:endParaRPr lang="sl-SI" sz="9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138.173,03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08.4.2020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YEI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220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Skupaj</a:t>
                      </a:r>
                      <a:endParaRPr lang="sl-SI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l-SI" sz="900" b="1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86.548.643,39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l-SI" sz="1100" b="1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l-SI" sz="1100" b="1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  <p:sp>
        <p:nvSpPr>
          <p:cNvPr id="7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646495" y="4658646"/>
            <a:ext cx="7099192" cy="1079304"/>
          </a:xfrm>
        </p:spPr>
        <p:txBody>
          <a:bodyPr>
            <a:normAutofit/>
          </a:bodyPr>
          <a:lstStyle/>
          <a:p>
            <a:r>
              <a:rPr lang="sl-SI" sz="1800" dirty="0" smtClean="0"/>
              <a:t>Prejeti </a:t>
            </a:r>
            <a:r>
              <a:rPr lang="sl-SI" sz="1800" dirty="0" err="1" smtClean="0"/>
              <a:t>bremepisi</a:t>
            </a:r>
            <a:r>
              <a:rPr lang="sl-SI" sz="1800" dirty="0" smtClean="0"/>
              <a:t> – zaradi situacije COVID-19, SLO v letu 2020 ni treba vračati letnih predplačil </a:t>
            </a:r>
            <a:r>
              <a:rPr lang="sl-SI" sz="1800" dirty="0" smtClean="0"/>
              <a:t>2019, predplačila bodo poračunana ob koncu programskega obdobja!</a:t>
            </a: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150720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besedila 3"/>
          <p:cNvSpPr>
            <a:spLocks noGrp="1"/>
          </p:cNvSpPr>
          <p:nvPr>
            <p:ph type="body" sz="quarter" idx="10"/>
          </p:nvPr>
        </p:nvSpPr>
        <p:spPr>
          <a:xfrm>
            <a:off x="547435" y="833406"/>
            <a:ext cx="7099192" cy="1079304"/>
          </a:xfrm>
        </p:spPr>
        <p:txBody>
          <a:bodyPr/>
          <a:lstStyle/>
          <a:p>
            <a:r>
              <a:rPr lang="sl-SI" dirty="0" smtClean="0"/>
              <a:t>Zadnji </a:t>
            </a:r>
            <a:r>
              <a:rPr lang="sl-SI" dirty="0" err="1" smtClean="0"/>
              <a:t>vZaP</a:t>
            </a:r>
            <a:r>
              <a:rPr lang="sl-SI" dirty="0" smtClean="0"/>
              <a:t> za 6 </a:t>
            </a:r>
            <a:r>
              <a:rPr lang="sl-SI" dirty="0" err="1" smtClean="0"/>
              <a:t>obr</a:t>
            </a:r>
            <a:r>
              <a:rPr lang="sl-SI" dirty="0" smtClean="0"/>
              <a:t>. leto: 30/3/2020</a:t>
            </a:r>
            <a:endParaRPr lang="sl-SI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629498"/>
              </p:ext>
            </p:extLst>
          </p:nvPr>
        </p:nvGraphicFramePr>
        <p:xfrm>
          <a:off x="2529841" y="2052320"/>
          <a:ext cx="323088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59"/>
                <a:gridCol w="2369821"/>
              </a:tblGrid>
              <a:tr h="370840">
                <a:tc>
                  <a:txBody>
                    <a:bodyPr/>
                    <a:lstStyle/>
                    <a:p>
                      <a:r>
                        <a:rPr lang="sl-SI" dirty="0" smtClean="0">
                          <a:solidFill>
                            <a:schemeClr val="tx1"/>
                          </a:solidFill>
                        </a:rPr>
                        <a:t>Sklad</a:t>
                      </a:r>
                      <a:endParaRPr lang="sl-SI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dirty="0" smtClean="0">
                          <a:solidFill>
                            <a:schemeClr val="tx1"/>
                          </a:solidFill>
                        </a:rPr>
                        <a:t>Upravičeni</a:t>
                      </a:r>
                      <a:r>
                        <a:rPr lang="sl-SI" baseline="0" dirty="0" smtClean="0">
                          <a:solidFill>
                            <a:schemeClr val="tx1"/>
                          </a:solidFill>
                        </a:rPr>
                        <a:t> izdatki v EUR</a:t>
                      </a:r>
                      <a:endParaRPr lang="sl-SI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>
                          <a:solidFill>
                            <a:schemeClr val="tx1"/>
                          </a:solidFill>
                        </a:rPr>
                        <a:t>ESS</a:t>
                      </a:r>
                      <a:endParaRPr lang="sl-SI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dirty="0" smtClean="0">
                          <a:solidFill>
                            <a:schemeClr val="tx1"/>
                          </a:solidFill>
                        </a:rPr>
                        <a:t>19.693.508,91</a:t>
                      </a:r>
                      <a:endParaRPr lang="sl-SI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>
                          <a:solidFill>
                            <a:schemeClr val="tx1"/>
                          </a:solidFill>
                        </a:rPr>
                        <a:t>KS</a:t>
                      </a:r>
                      <a:endParaRPr lang="sl-SI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dirty="0" smtClean="0">
                          <a:solidFill>
                            <a:schemeClr val="tx1"/>
                          </a:solidFill>
                        </a:rPr>
                        <a:t>7.845.971,29</a:t>
                      </a:r>
                      <a:endParaRPr lang="sl-SI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>
                          <a:solidFill>
                            <a:schemeClr val="tx1"/>
                          </a:solidFill>
                        </a:rPr>
                        <a:t>ESRR</a:t>
                      </a:r>
                      <a:endParaRPr lang="sl-SI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dirty="0" smtClean="0">
                          <a:solidFill>
                            <a:schemeClr val="tx1"/>
                          </a:solidFill>
                        </a:rPr>
                        <a:t>45.500.563,18</a:t>
                      </a:r>
                      <a:endParaRPr lang="sl-SI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>
                          <a:solidFill>
                            <a:schemeClr val="tx1"/>
                          </a:solidFill>
                        </a:rPr>
                        <a:t>Skupaj</a:t>
                      </a:r>
                      <a:endParaRPr lang="sl-SI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dirty="0" smtClean="0">
                          <a:solidFill>
                            <a:schemeClr val="tx1"/>
                          </a:solidFill>
                        </a:rPr>
                        <a:t>73.040.043,39</a:t>
                      </a:r>
                      <a:endParaRPr lang="sl-SI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666" y="3432809"/>
            <a:ext cx="1631739" cy="2259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75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24575" y="726726"/>
            <a:ext cx="6544388" cy="1079304"/>
          </a:xfrm>
        </p:spPr>
        <p:txBody>
          <a:bodyPr/>
          <a:lstStyle/>
          <a:p>
            <a:r>
              <a:rPr lang="sl-SI" dirty="0" smtClean="0"/>
              <a:t>Izpolnjevanje pravila N + 3 v l. 2020</a:t>
            </a:r>
            <a:endParaRPr lang="sl-SI" dirty="0"/>
          </a:p>
          <a:p>
            <a:endParaRPr lang="sl-SI" dirty="0">
              <a:solidFill>
                <a:srgbClr val="FF0000"/>
              </a:solidFill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489101"/>
              </p:ext>
            </p:extLst>
          </p:nvPr>
        </p:nvGraphicFramePr>
        <p:xfrm>
          <a:off x="610868" y="1443990"/>
          <a:ext cx="6362617" cy="971169"/>
        </p:xfrm>
        <a:graphic>
          <a:graphicData uri="http://schemas.openxmlformats.org/drawingml/2006/table">
            <a:tbl>
              <a:tblPr firstRow="1" firstCol="1" bandRow="1"/>
              <a:tblGrid>
                <a:gridCol w="1003557"/>
                <a:gridCol w="921088"/>
                <a:gridCol w="1035274"/>
                <a:gridCol w="1035274"/>
                <a:gridCol w="1271254"/>
                <a:gridCol w="224066"/>
                <a:gridCol w="872104"/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sl-SI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sl-SI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sl-SI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FN </a:t>
                      </a:r>
                      <a:r>
                        <a:rPr lang="sl-SI" sz="11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sl-SI" sz="11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glavna dodelitev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Letna predplačila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Cert</a:t>
                      </a:r>
                      <a:r>
                        <a:rPr lang="sl-SI" sz="11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l-SI" sz="1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2020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Razlika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Ostanek iz leta </a:t>
                      </a:r>
                      <a:r>
                        <a:rPr lang="sl-SI" sz="1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2019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Razlika do N+3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415.921232,00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86.548.644,39</a:t>
                      </a:r>
                      <a:endParaRPr lang="sl-SI" sz="90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409.614.997,61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-80.242.410,00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-246.600.000,00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-326.842.410,00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616015" y="3104166"/>
            <a:ext cx="6544388" cy="1079304"/>
          </a:xfrm>
        </p:spPr>
        <p:txBody>
          <a:bodyPr/>
          <a:lstStyle/>
          <a:p>
            <a:r>
              <a:rPr lang="sl-SI" dirty="0" smtClean="0"/>
              <a:t>Realizacija napovedi v l. </a:t>
            </a:r>
            <a:r>
              <a:rPr lang="sl-SI" dirty="0" smtClean="0"/>
              <a:t>2020</a:t>
            </a:r>
            <a:endParaRPr lang="sl-SI" dirty="0"/>
          </a:p>
          <a:p>
            <a:endParaRPr lang="sl-SI" dirty="0"/>
          </a:p>
        </p:txBody>
      </p:sp>
      <p:sp>
        <p:nvSpPr>
          <p:cNvPr id="13" name="PoljeZBesedilom 12"/>
          <p:cNvSpPr txBox="1"/>
          <p:nvPr/>
        </p:nvSpPr>
        <p:spPr>
          <a:xfrm>
            <a:off x="5013792" y="3964274"/>
            <a:ext cx="3075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Realizacija </a:t>
            </a:r>
            <a:r>
              <a:rPr lang="sl-SI" dirty="0" smtClean="0"/>
              <a:t>plana jan.-okt </a:t>
            </a:r>
            <a:r>
              <a:rPr lang="sl-SI" dirty="0" smtClean="0"/>
              <a:t>2020:</a:t>
            </a:r>
            <a:endParaRPr lang="sl-SI" dirty="0" smtClean="0"/>
          </a:p>
          <a:p>
            <a:endParaRPr lang="sl-SI" dirty="0"/>
          </a:p>
        </p:txBody>
      </p:sp>
      <p:sp>
        <p:nvSpPr>
          <p:cNvPr id="14" name="Pravokotnik 13"/>
          <p:cNvSpPr/>
          <p:nvPr/>
        </p:nvSpPr>
        <p:spPr>
          <a:xfrm>
            <a:off x="5666680" y="4523660"/>
            <a:ext cx="18998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120 </a:t>
            </a:r>
            <a:r>
              <a:rPr lang="sl-SI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%</a:t>
            </a:r>
            <a:endParaRPr lang="sl-SI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939" y="1453517"/>
            <a:ext cx="1156957" cy="93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232981"/>
              </p:ext>
            </p:extLst>
          </p:nvPr>
        </p:nvGraphicFramePr>
        <p:xfrm>
          <a:off x="689939" y="3663990"/>
          <a:ext cx="3752520" cy="207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461"/>
                <a:gridCol w="617220"/>
                <a:gridCol w="1211580"/>
                <a:gridCol w="1318259"/>
              </a:tblGrid>
              <a:tr h="370840">
                <a:tc>
                  <a:txBody>
                    <a:bodyPr/>
                    <a:lstStyle/>
                    <a:p>
                      <a:r>
                        <a:rPr lang="sl-SI" sz="1200" dirty="0" smtClean="0"/>
                        <a:t>Sklad</a:t>
                      </a:r>
                      <a:endParaRPr lang="sl-S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200" dirty="0" smtClean="0"/>
                        <a:t>regija</a:t>
                      </a:r>
                      <a:endParaRPr lang="sl-S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200" dirty="0" smtClean="0"/>
                        <a:t>Plan (jan.-dec.)</a:t>
                      </a:r>
                      <a:endParaRPr lang="sl-S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200" dirty="0" smtClean="0"/>
                        <a:t>Realizacija</a:t>
                      </a:r>
                      <a:endParaRPr lang="sl-SI" sz="1200" dirty="0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ESRR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188.000,000,00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108.183.777,82</a:t>
                      </a:r>
                    </a:p>
                  </a:txBody>
                  <a:tcPr marL="9525" marR="9525" marT="9525" marB="0" anchor="ctr"/>
                </a:tc>
              </a:tr>
              <a:tr h="1295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ESRR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103.000.000,00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77.293.550,28</a:t>
                      </a:r>
                    </a:p>
                  </a:txBody>
                  <a:tcPr marL="9525" marR="9525" marT="9525" marB="0" anchor="ctr"/>
                </a:tc>
              </a:tr>
              <a:tr h="13716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ESS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69.000.000,00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50.664.850,61</a:t>
                      </a:r>
                    </a:p>
                  </a:txBody>
                  <a:tcPr marL="9525" marR="9525" marT="9525" marB="0" anchor="ctr"/>
                </a:tc>
              </a:tr>
              <a:tr h="1447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ESS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60.000.000,00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42.169.267,14</a:t>
                      </a:r>
                    </a:p>
                  </a:txBody>
                  <a:tcPr marL="9525" marR="9525" marT="9525" marB="0" anchor="ctr"/>
                </a:tc>
              </a:tr>
              <a:tr h="1447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YEI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981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KS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SLO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150.000.000,00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91.107.335,61</a:t>
                      </a:r>
                    </a:p>
                  </a:txBody>
                  <a:tcPr marL="9525" marR="9525" marT="9525" marB="0" anchor="ctr"/>
                </a:tc>
              </a:tr>
              <a:tr h="1447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sl-S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570.000.000,00</a:t>
                      </a:r>
                      <a:endParaRPr lang="sl-SI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369.418.781,46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308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592456" y="1431763"/>
            <a:ext cx="7984947" cy="127793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sl-SI" sz="44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Hvala za vašo pozornost.</a:t>
            </a:r>
            <a:endParaRPr lang="sl-SI" sz="440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342" y="2870835"/>
            <a:ext cx="1743075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61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77915" y="63786"/>
            <a:ext cx="7099192" cy="1079304"/>
          </a:xfrm>
        </p:spPr>
        <p:txBody>
          <a:bodyPr>
            <a:normAutofit/>
          </a:bodyPr>
          <a:lstStyle/>
          <a:p>
            <a:pPr algn="ctr"/>
            <a:r>
              <a:rPr lang="sl-SI" sz="2800" dirty="0" smtClean="0"/>
              <a:t>Certificirani izdatki 2014 – september 2019</a:t>
            </a:r>
            <a:endParaRPr lang="sl-SI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949880"/>
              </p:ext>
            </p:extLst>
          </p:nvPr>
        </p:nvGraphicFramePr>
        <p:xfrm>
          <a:off x="1104900" y="808407"/>
          <a:ext cx="6088380" cy="24925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3879"/>
                <a:gridCol w="1065467"/>
                <a:gridCol w="1088298"/>
                <a:gridCol w="852373"/>
                <a:gridCol w="981751"/>
                <a:gridCol w="1316612"/>
              </a:tblGrid>
              <a:tr h="361556"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Leto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ESRR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ESS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YEI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KS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Skupaj</a:t>
                      </a:r>
                      <a:endParaRPr lang="sl-SI" dirty="0"/>
                    </a:p>
                  </a:txBody>
                  <a:tcPr/>
                </a:tc>
              </a:tr>
              <a:tr h="271167">
                <a:tc>
                  <a:txBody>
                    <a:bodyPr/>
                    <a:lstStyle/>
                    <a:p>
                      <a:pPr algn="ctr"/>
                      <a:r>
                        <a:rPr lang="sl-SI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2014</a:t>
                      </a:r>
                      <a:endParaRPr lang="sl-SI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271167">
                <a:tc>
                  <a:txBody>
                    <a:bodyPr/>
                    <a:lstStyle/>
                    <a:p>
                      <a:pPr algn="ctr"/>
                      <a:r>
                        <a:rPr lang="sl-SI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2015</a:t>
                      </a:r>
                      <a:endParaRPr lang="sl-SI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271167">
                <a:tc>
                  <a:txBody>
                    <a:bodyPr/>
                    <a:lstStyle/>
                    <a:p>
                      <a:pPr algn="ctr"/>
                      <a:r>
                        <a:rPr lang="sl-SI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2016</a:t>
                      </a:r>
                      <a:endParaRPr lang="sl-SI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5.582.753,44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7.639.725,24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33.849.061,84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47.071.540,52</a:t>
                      </a:r>
                    </a:p>
                  </a:txBody>
                  <a:tcPr marL="9525" marR="9525" marT="9525" marB="0" anchor="b"/>
                </a:tc>
              </a:tr>
              <a:tr h="271167">
                <a:tc>
                  <a:txBody>
                    <a:bodyPr/>
                    <a:lstStyle/>
                    <a:p>
                      <a:pPr algn="ctr"/>
                      <a:r>
                        <a:rPr lang="sl-SI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2017</a:t>
                      </a:r>
                      <a:endParaRPr lang="sl-SI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57.470.011,13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3.943.038,25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66.575.417,32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127.988.466,70</a:t>
                      </a:r>
                    </a:p>
                  </a:txBody>
                  <a:tcPr marL="9525" marR="9525" marT="9525" marB="0" anchor="b"/>
                </a:tc>
              </a:tr>
              <a:tr h="271167">
                <a:tc>
                  <a:txBody>
                    <a:bodyPr/>
                    <a:lstStyle/>
                    <a:p>
                      <a:pPr algn="ctr"/>
                      <a:r>
                        <a:rPr lang="sl-SI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2018</a:t>
                      </a:r>
                      <a:endParaRPr lang="sl-SI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74.229.828,65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128.070.853,42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9.700.469,81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109.130.499,15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321.131.651,03</a:t>
                      </a:r>
                    </a:p>
                  </a:txBody>
                  <a:tcPr marL="9525" marR="9525" marT="9525" marB="0" anchor="ctr"/>
                </a:tc>
              </a:tr>
              <a:tr h="271167">
                <a:tc>
                  <a:txBody>
                    <a:bodyPr/>
                    <a:lstStyle/>
                    <a:p>
                      <a:pPr algn="ctr"/>
                      <a:r>
                        <a:rPr lang="sl-SI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2019</a:t>
                      </a:r>
                      <a:endParaRPr lang="sl-SI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281.920.265,09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125.331.597,49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-46.531,49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134.489.205,99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541.694.537,08</a:t>
                      </a:r>
                    </a:p>
                  </a:txBody>
                  <a:tcPr marL="9525" marR="9525" marT="9525" marB="0" anchor="ctr"/>
                </a:tc>
              </a:tr>
              <a:tr h="271167">
                <a:tc>
                  <a:txBody>
                    <a:bodyPr/>
                    <a:lstStyle/>
                    <a:p>
                      <a:pPr algn="ctr"/>
                      <a:r>
                        <a:rPr lang="sl-SI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2020</a:t>
                      </a:r>
                      <a:endParaRPr lang="sl-SI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185.477.328,01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81.262.881,32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-27.498,44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90.248.487,46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356.961.198,35</a:t>
                      </a:r>
                    </a:p>
                  </a:txBody>
                  <a:tcPr marL="9525" marR="9525" marT="9525" marB="0" anchor="ctr"/>
                </a:tc>
              </a:tr>
              <a:tr h="15092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sl-SI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Skupaj</a:t>
                      </a:r>
                      <a:endParaRPr lang="sl-SI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599.097.432,88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344.191.123,92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17.266.165,12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434.292.671,76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1.394.847.393,68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4376452"/>
              </p:ext>
            </p:extLst>
          </p:nvPr>
        </p:nvGraphicFramePr>
        <p:xfrm>
          <a:off x="1336516" y="3390900"/>
          <a:ext cx="5605304" cy="3282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Pravokotnik 7"/>
          <p:cNvSpPr/>
          <p:nvPr/>
        </p:nvSpPr>
        <p:spPr>
          <a:xfrm>
            <a:off x="7204045" y="3166497"/>
            <a:ext cx="193995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l-SI" sz="2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sl-SI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45</a:t>
            </a:r>
            <a:r>
              <a:rPr lang="sl-SI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% FN</a:t>
            </a:r>
            <a:endParaRPr lang="sl-SI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051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455994" y="368586"/>
            <a:ext cx="7506905" cy="1079304"/>
          </a:xfrm>
        </p:spPr>
        <p:txBody>
          <a:bodyPr/>
          <a:lstStyle/>
          <a:p>
            <a:r>
              <a:rPr lang="sl-SI" dirty="0" smtClean="0"/>
              <a:t>Certificirani izdatki – 6. </a:t>
            </a:r>
            <a:r>
              <a:rPr lang="sl-SI" dirty="0" err="1" smtClean="0"/>
              <a:t>obr</a:t>
            </a:r>
            <a:r>
              <a:rPr lang="sl-SI" dirty="0" smtClean="0"/>
              <a:t>. leto - skupaj</a:t>
            </a:r>
            <a:endParaRPr lang="sl-SI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236095"/>
              </p:ext>
            </p:extLst>
          </p:nvPr>
        </p:nvGraphicFramePr>
        <p:xfrm>
          <a:off x="599440" y="1987707"/>
          <a:ext cx="6746239" cy="12736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6556"/>
                <a:gridCol w="1394171"/>
                <a:gridCol w="1490989"/>
                <a:gridCol w="1432898"/>
                <a:gridCol w="1471625"/>
              </a:tblGrid>
              <a:tr h="2583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chemeClr val="tx1"/>
                          </a:solidFill>
                          <a:effectLst/>
                        </a:rPr>
                        <a:t>ESRR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chemeClr val="tx1"/>
                          </a:solidFill>
                          <a:effectLst/>
                        </a:rPr>
                        <a:t>ESS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chemeClr val="tx1"/>
                          </a:solidFill>
                          <a:effectLst/>
                        </a:rPr>
                        <a:t>KS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chemeClr val="tx1"/>
                          </a:solidFill>
                          <a:effectLst/>
                        </a:rPr>
                        <a:t>Skupaj</a:t>
                      </a:r>
                      <a:endParaRPr lang="sl-SI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7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 smtClean="0">
                          <a:solidFill>
                            <a:schemeClr val="tx1"/>
                          </a:solidFill>
                          <a:effectLst/>
                        </a:rPr>
                        <a:t>Upravičeni izdatki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 smtClean="0">
                          <a:solidFill>
                            <a:schemeClr val="tx1"/>
                          </a:solidFill>
                          <a:effectLst/>
                        </a:rPr>
                        <a:t>305.234.931,99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 smtClean="0">
                          <a:solidFill>
                            <a:schemeClr val="tx1"/>
                          </a:solidFill>
                          <a:effectLst/>
                        </a:rPr>
                        <a:t>111.884.704,94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 smtClean="0">
                          <a:solidFill>
                            <a:schemeClr val="tx1"/>
                          </a:solidFill>
                          <a:effectLst/>
                        </a:rPr>
                        <a:t>150.026.341</a:t>
                      </a:r>
                      <a:r>
                        <a:rPr lang="sl-SI" sz="1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Times New Roman"/>
                        </a:rPr>
                        <a:t>,90</a:t>
                      </a:r>
                      <a:endParaRPr lang="sl-SI" sz="11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 smtClean="0">
                          <a:solidFill>
                            <a:schemeClr val="tx1"/>
                          </a:solidFill>
                          <a:effectLst/>
                        </a:rPr>
                        <a:t>567.145.978,83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7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 smtClean="0">
                          <a:solidFill>
                            <a:schemeClr val="tx1"/>
                          </a:solidFill>
                          <a:effectLst/>
                        </a:rPr>
                        <a:t>EU del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 smtClean="0">
                          <a:solidFill>
                            <a:schemeClr val="tx1"/>
                          </a:solidFill>
                          <a:effectLst/>
                        </a:rPr>
                        <a:t>238.097.621,91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 smtClean="0">
                          <a:solidFill>
                            <a:schemeClr val="tx1"/>
                          </a:solidFill>
                          <a:effectLst/>
                        </a:rPr>
                        <a:t>89.507.763,61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 smtClean="0">
                          <a:solidFill>
                            <a:schemeClr val="tx1"/>
                          </a:solidFill>
                          <a:effectLst/>
                        </a:rPr>
                        <a:t>127.522.390,22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 smtClean="0">
                          <a:solidFill>
                            <a:schemeClr val="tx1"/>
                          </a:solidFill>
                          <a:effectLst/>
                        </a:rPr>
                        <a:t>455.157.775,74</a:t>
                      </a:r>
                      <a:endParaRPr lang="sl-SI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PoljeZBesedilom 6"/>
          <p:cNvSpPr txBox="1"/>
          <p:nvPr/>
        </p:nvSpPr>
        <p:spPr>
          <a:xfrm>
            <a:off x="1379218" y="3563898"/>
            <a:ext cx="6088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b="1" dirty="0" smtClean="0"/>
              <a:t>Primerjava 5. in 6. </a:t>
            </a:r>
            <a:r>
              <a:rPr lang="sl-SI" b="1" dirty="0" err="1" smtClean="0"/>
              <a:t>obr</a:t>
            </a:r>
            <a:r>
              <a:rPr lang="sl-SI" b="1" dirty="0" smtClean="0"/>
              <a:t>. leta – prispevek Skupnosti v EUR</a:t>
            </a:r>
            <a:endParaRPr lang="sl-SI" b="1" dirty="0"/>
          </a:p>
        </p:txBody>
      </p:sp>
      <p:sp>
        <p:nvSpPr>
          <p:cNvPr id="8" name="Pravokotnik 7"/>
          <p:cNvSpPr/>
          <p:nvPr/>
        </p:nvSpPr>
        <p:spPr>
          <a:xfrm>
            <a:off x="1680580" y="4171295"/>
            <a:ext cx="87556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2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+ </a:t>
            </a:r>
            <a:r>
              <a:rPr lang="sl-SI" sz="2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23</a:t>
            </a:r>
            <a:r>
              <a:rPr lang="sl-SI" sz="2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%</a:t>
            </a:r>
            <a:endParaRPr lang="sl-SI" sz="2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9" name="Pravokotnik 7"/>
          <p:cNvSpPr/>
          <p:nvPr/>
        </p:nvSpPr>
        <p:spPr>
          <a:xfrm>
            <a:off x="3342100" y="4171295"/>
            <a:ext cx="76816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2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-35</a:t>
            </a:r>
            <a:r>
              <a:rPr lang="sl-SI" sz="2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%</a:t>
            </a:r>
            <a:endParaRPr lang="sl-SI" sz="2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Pravokotnik 7"/>
          <p:cNvSpPr/>
          <p:nvPr/>
        </p:nvSpPr>
        <p:spPr>
          <a:xfrm>
            <a:off x="4999240" y="4171295"/>
            <a:ext cx="74571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2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+ 7 %</a:t>
            </a:r>
            <a:endParaRPr lang="sl-SI" sz="2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Pravokotnik 7"/>
          <p:cNvSpPr/>
          <p:nvPr/>
        </p:nvSpPr>
        <p:spPr>
          <a:xfrm>
            <a:off x="6431801" y="4171295"/>
            <a:ext cx="74571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2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+ </a:t>
            </a:r>
            <a:r>
              <a:rPr lang="sl-SI" sz="2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</a:t>
            </a:r>
            <a:r>
              <a:rPr lang="sl-SI" sz="2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%</a:t>
            </a:r>
            <a:endParaRPr lang="sl-SI" sz="2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40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341694" y="627666"/>
            <a:ext cx="7971726" cy="1079304"/>
          </a:xfrm>
        </p:spPr>
        <p:txBody>
          <a:bodyPr/>
          <a:lstStyle/>
          <a:p>
            <a:r>
              <a:rPr lang="sl-SI" dirty="0" smtClean="0"/>
              <a:t>Certificirani izdatki – 6. </a:t>
            </a:r>
            <a:r>
              <a:rPr lang="sl-SI" dirty="0" err="1" smtClean="0"/>
              <a:t>obr</a:t>
            </a:r>
            <a:r>
              <a:rPr lang="sl-SI" dirty="0" smtClean="0"/>
              <a:t>. leto - ESS + PZM</a:t>
            </a:r>
            <a:endParaRPr lang="sl-SI" dirty="0"/>
          </a:p>
        </p:txBody>
      </p:sp>
      <p:sp>
        <p:nvSpPr>
          <p:cNvPr id="7" name="PoljeZBesedilom 6"/>
          <p:cNvSpPr txBox="1"/>
          <p:nvPr/>
        </p:nvSpPr>
        <p:spPr>
          <a:xfrm>
            <a:off x="2735580" y="5309622"/>
            <a:ext cx="31836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b="1" u="sng" dirty="0" smtClean="0"/>
              <a:t>Stanje na dan 30. 6. 2019</a:t>
            </a:r>
            <a:r>
              <a:rPr lang="sl-SI" sz="1400" dirty="0" smtClean="0"/>
              <a:t>:</a:t>
            </a:r>
          </a:p>
          <a:p>
            <a:r>
              <a:rPr lang="sl-SI" sz="1400" dirty="0" smtClean="0"/>
              <a:t>Skupni upravičeni izdatki: 110,1 mio EUR,</a:t>
            </a:r>
          </a:p>
          <a:p>
            <a:r>
              <a:rPr lang="sl-SI" sz="1400" dirty="0" smtClean="0"/>
              <a:t>Prispevek Skupnosti: 88,1 mio EUR.</a:t>
            </a:r>
          </a:p>
          <a:p>
            <a:endParaRPr lang="sl-SI" sz="14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361854"/>
              </p:ext>
            </p:extLst>
          </p:nvPr>
        </p:nvGraphicFramePr>
        <p:xfrm>
          <a:off x="1480622" y="1578362"/>
          <a:ext cx="540258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9868"/>
                <a:gridCol w="499739"/>
                <a:gridCol w="685581"/>
                <a:gridCol w="881167"/>
                <a:gridCol w="2566225"/>
              </a:tblGrid>
              <a:tr h="370840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Prednostna os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Sklad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Kategorija regije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Osnova za izračun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Skupni</a:t>
                      </a:r>
                      <a:r>
                        <a:rPr lang="sl-SI" sz="9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znesek upravičenih izdatkov, ki so jih imeli upravičenci in so bili plačani pri izvajanju operacij</a:t>
                      </a:r>
                      <a:endParaRPr lang="sl-SI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04133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08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V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16.310.519,42</a:t>
                      </a:r>
                      <a:endParaRPr lang="sl-SI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127933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08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ESS</a:t>
                      </a:r>
                      <a:endParaRPr lang="sl-SI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Z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19.165.490,44</a:t>
                      </a:r>
                      <a:endParaRPr lang="sl-SI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27933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08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YEI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V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-30.935,75</a:t>
                      </a:r>
                      <a:endParaRPr lang="sl-SI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43173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09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V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17.315.041,92</a:t>
                      </a:r>
                      <a:endParaRPr lang="sl-SI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09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ESS</a:t>
                      </a:r>
                      <a:endParaRPr lang="sl-SI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Z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9.014.590,30</a:t>
                      </a:r>
                    </a:p>
                  </a:txBody>
                  <a:tcPr marL="9525" marR="9525" marT="9525" marB="0" anchor="ctr"/>
                </a:tc>
              </a:tr>
              <a:tr h="150793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10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ESS</a:t>
                      </a:r>
                      <a:endParaRPr lang="sl-SI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V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19.432.793,08</a:t>
                      </a:r>
                      <a:endParaRPr lang="sl-SI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16603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ESS</a:t>
                      </a:r>
                      <a:endParaRPr lang="sl-SI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17.718.073,88</a:t>
                      </a:r>
                      <a:endParaRPr lang="sl-SI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ESS</a:t>
                      </a:r>
                      <a:endParaRPr lang="sl-SI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3.911.096,08</a:t>
                      </a:r>
                      <a:endParaRPr lang="sl-SI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2031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ESS</a:t>
                      </a:r>
                      <a:endParaRPr lang="sl-SI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6.200.562,66</a:t>
                      </a:r>
                      <a:endParaRPr lang="sl-SI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ESS</a:t>
                      </a:r>
                      <a:endParaRPr lang="sl-SI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1.929.892,74</a:t>
                      </a:r>
                    </a:p>
                  </a:txBody>
                  <a:tcPr marL="9525" marR="9525" marT="9525" marB="0" anchor="ctr"/>
                </a:tc>
              </a:tr>
              <a:tr h="15079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ESS</a:t>
                      </a:r>
                      <a:endParaRPr lang="sl-SI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886.644,42</a:t>
                      </a:r>
                    </a:p>
                  </a:txBody>
                  <a:tcPr marL="9525" marR="9525" marT="9525" marB="0" anchor="ctr"/>
                </a:tc>
              </a:tr>
              <a:tr h="1431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Skupaj</a:t>
                      </a:r>
                      <a:r>
                        <a:rPr lang="sl-SI" sz="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58.899.343,24</a:t>
                      </a:r>
                      <a:endParaRPr lang="sl-SI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Skupaj Z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52.985.361,70</a:t>
                      </a:r>
                      <a:endParaRPr lang="sl-SI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1736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Skupaj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111.884.704,94</a:t>
                      </a:r>
                      <a:endParaRPr lang="sl-SI" sz="8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983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494094" y="-88614"/>
            <a:ext cx="7506905" cy="1079304"/>
          </a:xfrm>
        </p:spPr>
        <p:txBody>
          <a:bodyPr/>
          <a:lstStyle/>
          <a:p>
            <a:r>
              <a:rPr lang="sl-SI" dirty="0" smtClean="0"/>
              <a:t>Certificirani izdatki – 6. </a:t>
            </a:r>
            <a:r>
              <a:rPr lang="sl-SI" dirty="0" err="1" smtClean="0"/>
              <a:t>obr</a:t>
            </a:r>
            <a:r>
              <a:rPr lang="sl-SI" dirty="0" smtClean="0"/>
              <a:t>. leto - ESRR</a:t>
            </a:r>
            <a:endParaRPr lang="sl-SI" dirty="0"/>
          </a:p>
        </p:txBody>
      </p:sp>
      <p:sp>
        <p:nvSpPr>
          <p:cNvPr id="6" name="PoljeZBesedilom 5"/>
          <p:cNvSpPr txBox="1"/>
          <p:nvPr/>
        </p:nvSpPr>
        <p:spPr>
          <a:xfrm>
            <a:off x="6210300" y="1752600"/>
            <a:ext cx="25512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b="1" u="sng" dirty="0" smtClean="0"/>
              <a:t>Stanje na dan 30. 6. 2019</a:t>
            </a:r>
            <a:r>
              <a:rPr lang="sl-SI" sz="1400" dirty="0" smtClean="0"/>
              <a:t>:</a:t>
            </a:r>
          </a:p>
          <a:p>
            <a:r>
              <a:rPr lang="sl-SI" sz="1400" dirty="0" smtClean="0"/>
              <a:t>Skupni upravičeni izdatki: 305,1 mio EUR,</a:t>
            </a:r>
          </a:p>
          <a:p>
            <a:r>
              <a:rPr lang="sl-SI" sz="1400" dirty="0" smtClean="0"/>
              <a:t>Prispevek Skupnosti: 238 mio EUR.</a:t>
            </a:r>
          </a:p>
          <a:p>
            <a:endParaRPr lang="sl-SI" sz="1400" dirty="0"/>
          </a:p>
        </p:txBody>
      </p:sp>
      <p:sp>
        <p:nvSpPr>
          <p:cNvPr id="7" name="Pravokotnik 6"/>
          <p:cNvSpPr/>
          <p:nvPr/>
        </p:nvSpPr>
        <p:spPr>
          <a:xfrm>
            <a:off x="6385829" y="3595330"/>
            <a:ext cx="20505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+ </a:t>
            </a:r>
            <a:r>
              <a:rPr lang="sl-SI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23</a:t>
            </a:r>
            <a:r>
              <a:rPr lang="sl-SI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%</a:t>
            </a:r>
            <a:endParaRPr lang="sl-SI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PoljeZBesedilom 7"/>
          <p:cNvSpPr txBox="1"/>
          <p:nvPr/>
        </p:nvSpPr>
        <p:spPr>
          <a:xfrm>
            <a:off x="6123754" y="4518660"/>
            <a:ext cx="2855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Glede na 5. obračunsko leto.</a:t>
            </a:r>
            <a:endParaRPr lang="sl-SI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713195"/>
              </p:ext>
            </p:extLst>
          </p:nvPr>
        </p:nvGraphicFramePr>
        <p:xfrm>
          <a:off x="502921" y="677247"/>
          <a:ext cx="5402580" cy="517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9868"/>
                <a:gridCol w="499739"/>
                <a:gridCol w="601037"/>
                <a:gridCol w="965711"/>
                <a:gridCol w="2566225"/>
              </a:tblGrid>
              <a:tr h="370840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Prednostna os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Sklad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Kategorija regije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Osnova za izračun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Skupni</a:t>
                      </a:r>
                      <a:r>
                        <a:rPr lang="sl-SI" sz="9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znesek upravičenih izdatkov, ki so jih imeli upravičenci in so bili plačani pri izvajanju operacij</a:t>
                      </a:r>
                      <a:endParaRPr lang="sl-SI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04133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01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V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77.345.473,22</a:t>
                      </a:r>
                    </a:p>
                  </a:txBody>
                  <a:tcPr marL="9525" marR="9525" marT="9525" marB="0" anchor="ctr"/>
                </a:tc>
              </a:tr>
              <a:tr h="127933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01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Z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85.369.303,72</a:t>
                      </a:r>
                      <a:endParaRPr lang="sl-SI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143173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02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V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1.880.120,12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02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Z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1.665.247,95</a:t>
                      </a:r>
                    </a:p>
                  </a:txBody>
                  <a:tcPr marL="9525" marR="9525" marT="9525" marB="0" anchor="ctr"/>
                </a:tc>
              </a:tr>
              <a:tr h="150793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03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V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42.879.271,05</a:t>
                      </a:r>
                    </a:p>
                  </a:txBody>
                  <a:tcPr marL="9525" marR="9525" marT="9525" marB="0" anchor="ctr"/>
                </a:tc>
              </a:tr>
              <a:tr h="16603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03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39.463.601,98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04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1.348.628,56</a:t>
                      </a:r>
                    </a:p>
                  </a:txBody>
                  <a:tcPr marL="9525" marR="9525" marT="9525" marB="0" anchor="ctr"/>
                </a:tc>
              </a:tr>
              <a:tr h="12031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04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4.168.873,78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05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3.279.967,03</a:t>
                      </a:r>
                    </a:p>
                  </a:txBody>
                  <a:tcPr marL="9525" marR="9525" marT="9525" marB="0" anchor="ctr"/>
                </a:tc>
              </a:tr>
              <a:tr h="15079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06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20.358.468,06</a:t>
                      </a:r>
                    </a:p>
                  </a:txBody>
                  <a:tcPr marL="9525" marR="9525" marT="9525" marB="0" anchor="ctr"/>
                </a:tc>
              </a:tr>
              <a:tr h="1431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06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7.064.120,27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07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6.060.663,15</a:t>
                      </a:r>
                    </a:p>
                  </a:txBody>
                  <a:tcPr marL="9525" marR="9525" marT="9525" marB="0" anchor="ctr"/>
                </a:tc>
              </a:tr>
              <a:tr h="1736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09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3.125.370,35</a:t>
                      </a:r>
                    </a:p>
                  </a:txBody>
                  <a:tcPr marL="9525" marR="9525" marT="9525" marB="0" anchor="ctr"/>
                </a:tc>
              </a:tr>
              <a:tr h="1736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09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2.907.655,56</a:t>
                      </a:r>
                    </a:p>
                  </a:txBody>
                  <a:tcPr marL="9525" marR="9525" marT="9525" marB="0" anchor="ctr"/>
                </a:tc>
              </a:tr>
              <a:tr h="15079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2.639.639,94</a:t>
                      </a:r>
                    </a:p>
                  </a:txBody>
                  <a:tcPr marL="9525" marR="9525" marT="9525" marB="0" anchor="ctr"/>
                </a:tc>
              </a:tr>
              <a:tr h="20413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2.439.390,70</a:t>
                      </a:r>
                    </a:p>
                  </a:txBody>
                  <a:tcPr marL="9525" marR="9525" marT="9525" marB="0" anchor="ctr"/>
                </a:tc>
              </a:tr>
              <a:tr h="1736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2.662.776,04</a:t>
                      </a:r>
                    </a:p>
                  </a:txBody>
                  <a:tcPr marL="9525" marR="9525" marT="9525" marB="0" anchor="ctr"/>
                </a:tc>
              </a:tr>
              <a:tr h="18889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576.360,51</a:t>
                      </a:r>
                    </a:p>
                  </a:txBody>
                  <a:tcPr marL="9525" marR="9525" marT="9525" marB="0" anchor="ctr"/>
                </a:tc>
              </a:tr>
              <a:tr h="1736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Skupaj</a:t>
                      </a:r>
                      <a:r>
                        <a:rPr lang="sl-SI" sz="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161.580.377,52</a:t>
                      </a:r>
                    </a:p>
                  </a:txBody>
                  <a:tcPr marL="9525" marR="9525" marT="9525" marB="0" anchor="ctr"/>
                </a:tc>
              </a:tr>
              <a:tr h="1431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Skupaj</a:t>
                      </a:r>
                      <a:r>
                        <a:rPr lang="sl-SI" sz="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Z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143.654.554,47</a:t>
                      </a:r>
                      <a:endParaRPr lang="sl-SI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0874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Skupaj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ESRR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l-SI" sz="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305.234.931,99</a:t>
                      </a:r>
                      <a:endParaRPr lang="sl-SI" sz="8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692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09334" y="437166"/>
            <a:ext cx="7506905" cy="1079304"/>
          </a:xfrm>
        </p:spPr>
        <p:txBody>
          <a:bodyPr/>
          <a:lstStyle/>
          <a:p>
            <a:r>
              <a:rPr lang="sl-SI" dirty="0" smtClean="0"/>
              <a:t>Certificirani izdatki – 6. </a:t>
            </a:r>
            <a:r>
              <a:rPr lang="sl-SI" dirty="0" err="1" smtClean="0"/>
              <a:t>obr</a:t>
            </a:r>
            <a:r>
              <a:rPr lang="sl-SI" dirty="0" smtClean="0"/>
              <a:t>. leto - KS</a:t>
            </a:r>
            <a:endParaRPr lang="sl-SI" dirty="0"/>
          </a:p>
        </p:txBody>
      </p:sp>
      <p:sp>
        <p:nvSpPr>
          <p:cNvPr id="7" name="PoljeZBesedilom 6"/>
          <p:cNvSpPr txBox="1"/>
          <p:nvPr/>
        </p:nvSpPr>
        <p:spPr>
          <a:xfrm>
            <a:off x="762000" y="4503271"/>
            <a:ext cx="30474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b="1" u="sng" dirty="0" smtClean="0"/>
              <a:t>Stanje na dan 30. 6. 2020</a:t>
            </a:r>
            <a:r>
              <a:rPr lang="sl-SI" sz="1400" dirty="0" smtClean="0"/>
              <a:t>:</a:t>
            </a:r>
          </a:p>
          <a:p>
            <a:r>
              <a:rPr lang="sl-SI" sz="1400" dirty="0" smtClean="0"/>
              <a:t>Skupni upravičeni izdatki: 150 mio EUR,</a:t>
            </a:r>
          </a:p>
          <a:p>
            <a:r>
              <a:rPr lang="sl-SI" sz="1400" dirty="0" smtClean="0"/>
              <a:t>Prispevek Skupnosti: 127,5 mio EUR.</a:t>
            </a:r>
          </a:p>
          <a:p>
            <a:endParaRPr lang="sl-SI" sz="1400" dirty="0"/>
          </a:p>
        </p:txBody>
      </p:sp>
      <p:sp>
        <p:nvSpPr>
          <p:cNvPr id="8" name="Pravokotnik 7"/>
          <p:cNvSpPr/>
          <p:nvPr/>
        </p:nvSpPr>
        <p:spPr>
          <a:xfrm>
            <a:off x="6328289" y="4056995"/>
            <a:ext cx="16995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+ </a:t>
            </a:r>
            <a:r>
              <a:rPr lang="sl-SI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7</a:t>
            </a:r>
            <a:r>
              <a:rPr lang="sl-SI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%</a:t>
            </a:r>
            <a:endParaRPr lang="sl-SI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9" name="PoljeZBesedilom 8"/>
          <p:cNvSpPr txBox="1"/>
          <p:nvPr/>
        </p:nvSpPr>
        <p:spPr>
          <a:xfrm>
            <a:off x="5750374" y="4980325"/>
            <a:ext cx="2855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Glede na 5. obračunsko leto.</a:t>
            </a:r>
            <a:endParaRPr lang="sl-SI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193990"/>
              </p:ext>
            </p:extLst>
          </p:nvPr>
        </p:nvGraphicFramePr>
        <p:xfrm>
          <a:off x="632460" y="1665307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"/>
                <a:gridCol w="563880"/>
                <a:gridCol w="998220"/>
                <a:gridCol w="1043940"/>
                <a:gridCol w="2621280"/>
              </a:tblGrid>
              <a:tr h="370840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Prednostna os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Sklad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Kategorija regije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Osnova za izračun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Skupni</a:t>
                      </a:r>
                      <a:r>
                        <a:rPr lang="sl-SI" sz="9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znesek upravičenih izdatkov, ki so jih imeli upravičenci in so bili plačani pri izvajanju operacij</a:t>
                      </a:r>
                      <a:endParaRPr lang="sl-SI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04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KS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SLO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900" dirty="0" smtClean="0"/>
                        <a:t>61.501.976,27</a:t>
                      </a:r>
                      <a:endParaRPr lang="sl-SI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05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KS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SLO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900" dirty="0" smtClean="0"/>
                        <a:t>1.196.969,68</a:t>
                      </a:r>
                      <a:endParaRPr lang="sl-SI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06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KS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SLO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900" dirty="0" smtClean="0"/>
                        <a:t>37.408.711,62</a:t>
                      </a:r>
                      <a:endParaRPr lang="sl-SI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07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KS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SLO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900" dirty="0" smtClean="0"/>
                        <a:t>31.036.315,41</a:t>
                      </a:r>
                      <a:endParaRPr lang="sl-SI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12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KS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SLO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900" dirty="0" smtClean="0"/>
                        <a:t>Skupaj</a:t>
                      </a:r>
                      <a:endParaRPr lang="sl-SI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900" dirty="0" smtClean="0"/>
                        <a:t>18.882.368,92</a:t>
                      </a:r>
                      <a:endParaRPr lang="sl-SI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150.026.341,90</a:t>
                      </a:r>
                      <a:endParaRPr lang="sl-SI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47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l-SI" dirty="0" smtClean="0"/>
              <a:t>Posredovanje </a:t>
            </a:r>
            <a:r>
              <a:rPr lang="sl-SI" dirty="0" err="1" smtClean="0"/>
              <a:t>vZaP</a:t>
            </a:r>
            <a:r>
              <a:rPr lang="sl-SI" dirty="0" smtClean="0"/>
              <a:t> na EK – 6. </a:t>
            </a:r>
            <a:r>
              <a:rPr lang="sl-SI" dirty="0" err="1" smtClean="0"/>
              <a:t>obr</a:t>
            </a:r>
            <a:r>
              <a:rPr lang="sl-SI" dirty="0" smtClean="0"/>
              <a:t>. leto ESRR</a:t>
            </a:r>
            <a:endParaRPr lang="sl-SI" dirty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137949"/>
              </p:ext>
            </p:extLst>
          </p:nvPr>
        </p:nvGraphicFramePr>
        <p:xfrm>
          <a:off x="655642" y="1635126"/>
          <a:ext cx="6004239" cy="34810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7858"/>
                <a:gridCol w="892824"/>
                <a:gridCol w="668376"/>
                <a:gridCol w="835469"/>
                <a:gridCol w="835469"/>
                <a:gridCol w="835469"/>
                <a:gridCol w="1258774"/>
              </a:tblGrid>
              <a:tr h="580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800" dirty="0">
                          <a:effectLst/>
                        </a:rPr>
                        <a:t>Datum kreiranja ZAP</a:t>
                      </a:r>
                      <a:endParaRPr lang="sl-SI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97" marR="515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800">
                          <a:effectLst/>
                        </a:rPr>
                        <a:t>(300.) Številka zahtevka za plačilo</a:t>
                      </a:r>
                      <a:endParaRPr lang="sl-SI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97" marR="515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800">
                          <a:effectLst/>
                        </a:rPr>
                        <a:t>(306.a) Datum predložitve komisiji</a:t>
                      </a:r>
                      <a:endParaRPr lang="sl-SI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97" marR="515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800">
                          <a:effectLst/>
                        </a:rPr>
                        <a:t>(304.) Znesek zahtevka za plačilo iz SFC</a:t>
                      </a:r>
                      <a:endParaRPr lang="sl-SI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97" marR="515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800">
                          <a:effectLst/>
                        </a:rPr>
                        <a:t>(308.) Znesek plačila</a:t>
                      </a:r>
                      <a:endParaRPr lang="sl-SI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97" marR="515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800">
                          <a:effectLst/>
                        </a:rPr>
                        <a:t>Razlika ((304.)-(308.))</a:t>
                      </a:r>
                      <a:endParaRPr lang="sl-SI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97" marR="515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800" dirty="0">
                          <a:effectLst/>
                        </a:rPr>
                        <a:t>Status</a:t>
                      </a:r>
                      <a:endParaRPr lang="sl-SI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97" marR="51597" marT="0" marB="0"/>
                </a:tc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21/2019 ESRR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4.249.744,01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3.824.769,61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424.974,40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20.9.2019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22/2019 ESRR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20.9.2019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14.869.759,19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13.382.783,27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1.486.975,92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13.11.2019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23/2019 ESRR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13.12.2019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17.673.694,49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15.906.325,04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1.767.369,45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6.12.2019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24/2019 ESRR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6.12.2019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74.895.652,65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67.406.087,38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7.489.565,27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20.12.2019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25/2019 ESRR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20.12.2019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31.340.255,36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28.206.229,82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3.134.025,54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26/2020 ESRR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11.2.2020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33.999.026,46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30.599.123,81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3.399.902,65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12.3.2020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27/2020 ESRR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12.3.2020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15.568.925,91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14.012.033,32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1.556.892,59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30.3.2020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28/2020 ESRR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30.3.2020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45.500.563,18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40.950.506,86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4.550.056,32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 4/2020 ESRR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WEK - Poslano na EK</a:t>
                      </a:r>
                    </a:p>
                  </a:txBody>
                  <a:tcPr marL="9525" marR="9525" marT="9525" marB="0" anchor="b"/>
                </a:tc>
              </a:tr>
              <a:tr h="29008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l-SI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97" marR="515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l-SI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97" marR="5159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l-SI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97" marR="51597" marT="0" marB="0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238.097.621,25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214.287.859,11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l-SI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23.809.762,14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l-SI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97" marR="51597" marT="0" marB="0"/>
                </a:tc>
              </a:tr>
            </a:tbl>
          </a:graphicData>
        </a:graphic>
      </p:graphicFrame>
      <p:sp>
        <p:nvSpPr>
          <p:cNvPr id="9" name="Pravokotnik 8"/>
          <p:cNvSpPr/>
          <p:nvPr/>
        </p:nvSpPr>
        <p:spPr>
          <a:xfrm>
            <a:off x="7050411" y="3313390"/>
            <a:ext cx="15488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42</a:t>
            </a:r>
            <a:r>
              <a:rPr lang="sl-SI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%</a:t>
            </a:r>
            <a:endParaRPr lang="sl-SI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PoljeZBesedilom 9"/>
          <p:cNvSpPr txBox="1"/>
          <p:nvPr/>
        </p:nvSpPr>
        <p:spPr>
          <a:xfrm>
            <a:off x="6603814" y="4241185"/>
            <a:ext cx="2442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V zadnjih dveh mesecih.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5252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55055" y="482886"/>
            <a:ext cx="7099192" cy="1079304"/>
          </a:xfrm>
        </p:spPr>
        <p:txBody>
          <a:bodyPr/>
          <a:lstStyle/>
          <a:p>
            <a:r>
              <a:rPr lang="sl-SI" dirty="0" smtClean="0"/>
              <a:t>Posredovanje </a:t>
            </a:r>
            <a:r>
              <a:rPr lang="sl-SI" dirty="0" err="1" smtClean="0"/>
              <a:t>vZaP</a:t>
            </a:r>
            <a:r>
              <a:rPr lang="sl-SI" dirty="0" smtClean="0"/>
              <a:t> na EK – 6. </a:t>
            </a:r>
            <a:r>
              <a:rPr lang="sl-SI" dirty="0" err="1" smtClean="0"/>
              <a:t>obr</a:t>
            </a:r>
            <a:r>
              <a:rPr lang="sl-SI" dirty="0" smtClean="0"/>
              <a:t>. leto KS</a:t>
            </a:r>
            <a:endParaRPr lang="sl-SI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29294"/>
              </p:ext>
            </p:extLst>
          </p:nvPr>
        </p:nvGraphicFramePr>
        <p:xfrm>
          <a:off x="820420" y="1397540"/>
          <a:ext cx="7442200" cy="34389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2500"/>
                <a:gridCol w="1282700"/>
                <a:gridCol w="914400"/>
                <a:gridCol w="952500"/>
                <a:gridCol w="952500"/>
                <a:gridCol w="952500"/>
                <a:gridCol w="1435100"/>
              </a:tblGrid>
              <a:tr h="10581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</a:rPr>
                        <a:t>Datum kreiranja ZAP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</a:rPr>
                        <a:t>(300.) Številka zahtevka za plačilo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(306.a) Datum predložitve komisiji</a:t>
                      </a:r>
                      <a:endParaRPr lang="sl-SI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</a:rPr>
                        <a:t>(304.) Znesek zahtevka za plačilo iz SFC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(308.) Znesek plačila</a:t>
                      </a:r>
                      <a:endParaRPr lang="sl-SI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Razlika ((304.)-(308.))</a:t>
                      </a:r>
                      <a:endParaRPr lang="sl-SI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</a:rPr>
                        <a:t>Status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538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23/2019 KS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13.235.453,11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11.911.907,80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1.323.545,31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264538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18.10.2019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24/2019 KS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18.10.2019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18.184.387,19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16.365.948,48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1.818.438,71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264538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6.12.2019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25/2019 KS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6.12.2019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16.464.854,58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14.818.369,12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1.646.485,46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264538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23.12.2019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26/2019 KS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23.12.2019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31.059.862,09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27.953.875,88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3.105.986,21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264538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12.2.2020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 2020/KS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14.2.2020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17.725.495,12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15.952.945,61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1.772.549,51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264538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28/2020 KS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23.006.367,05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20.705.730,34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2.300.636,71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264538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30.3.2020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29/2020 KS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30.3.2020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7.845.971,28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7.061.374,15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784.597,13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264538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19.6.2020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 4/2020 KS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WEK - Poslano na </a:t>
                      </a:r>
                      <a:r>
                        <a:rPr lang="sl-SI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EK</a:t>
                      </a:r>
                    </a:p>
                  </a:txBody>
                  <a:tcPr marL="9525" marR="9525" marT="9525" marB="0" anchor="b"/>
                </a:tc>
              </a:tr>
              <a:tr h="264538">
                <a:tc>
                  <a:txBody>
                    <a:bodyPr/>
                    <a:lstStyle/>
                    <a:p>
                      <a:pPr algn="r" fontAlgn="b"/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127.522.390,46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114.770.151,38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12.752.239,04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Pravokotnik 6"/>
          <p:cNvSpPr/>
          <p:nvPr/>
        </p:nvSpPr>
        <p:spPr>
          <a:xfrm>
            <a:off x="2889892" y="5050750"/>
            <a:ext cx="15488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61</a:t>
            </a:r>
            <a:r>
              <a:rPr lang="sl-SI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%</a:t>
            </a:r>
            <a:endParaRPr lang="sl-SI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PoljeZBesedilom 7"/>
          <p:cNvSpPr txBox="1"/>
          <p:nvPr/>
        </p:nvSpPr>
        <p:spPr>
          <a:xfrm>
            <a:off x="4753962" y="5327749"/>
            <a:ext cx="2623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V obdobju avg.-dec. 2019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14561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55055" y="482886"/>
            <a:ext cx="7099192" cy="1079304"/>
          </a:xfrm>
        </p:spPr>
        <p:txBody>
          <a:bodyPr/>
          <a:lstStyle/>
          <a:p>
            <a:r>
              <a:rPr lang="sl-SI" dirty="0" smtClean="0"/>
              <a:t>Posredovanje </a:t>
            </a:r>
            <a:r>
              <a:rPr lang="sl-SI" dirty="0" err="1" smtClean="0"/>
              <a:t>vZaP</a:t>
            </a:r>
            <a:r>
              <a:rPr lang="sl-SI" dirty="0" smtClean="0"/>
              <a:t> na EK – </a:t>
            </a:r>
            <a:r>
              <a:rPr lang="sl-SI" dirty="0"/>
              <a:t>6</a:t>
            </a:r>
            <a:r>
              <a:rPr lang="sl-SI" dirty="0" smtClean="0"/>
              <a:t>. </a:t>
            </a:r>
            <a:r>
              <a:rPr lang="sl-SI" dirty="0" err="1" smtClean="0"/>
              <a:t>obr</a:t>
            </a:r>
            <a:r>
              <a:rPr lang="sl-SI" dirty="0" smtClean="0"/>
              <a:t>. leto ESS + YEI</a:t>
            </a:r>
            <a:endParaRPr lang="sl-SI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125835"/>
              </p:ext>
            </p:extLst>
          </p:nvPr>
        </p:nvGraphicFramePr>
        <p:xfrm>
          <a:off x="800198" y="1691291"/>
          <a:ext cx="6515003" cy="29534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3832"/>
                <a:gridCol w="1132030"/>
                <a:gridCol w="678180"/>
                <a:gridCol w="946992"/>
                <a:gridCol w="912288"/>
                <a:gridCol w="906780"/>
                <a:gridCol w="1104901"/>
              </a:tblGrid>
              <a:tr h="6001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>
                          <a:effectLst/>
                        </a:rPr>
                        <a:t>Datum kreiranja ZAP</a:t>
                      </a:r>
                      <a:endParaRPr lang="sl-SI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76" marR="533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>
                          <a:effectLst/>
                        </a:rPr>
                        <a:t>(300.) Številka zahtevka za plačilo</a:t>
                      </a:r>
                      <a:endParaRPr lang="sl-SI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76" marR="533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>
                          <a:effectLst/>
                        </a:rPr>
                        <a:t>(</a:t>
                      </a:r>
                      <a:r>
                        <a:rPr lang="sl-SI" sz="900" dirty="0" err="1">
                          <a:effectLst/>
                        </a:rPr>
                        <a:t>306.a</a:t>
                      </a:r>
                      <a:r>
                        <a:rPr lang="sl-SI" sz="900" dirty="0">
                          <a:effectLst/>
                        </a:rPr>
                        <a:t>) Datum predložitve komisiji</a:t>
                      </a:r>
                      <a:endParaRPr lang="sl-SI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76" marR="533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 dirty="0">
                          <a:effectLst/>
                        </a:rPr>
                        <a:t>(304.) Znesek zahtevka za plačilo iz SFC</a:t>
                      </a:r>
                      <a:endParaRPr lang="sl-SI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76" marR="533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>
                          <a:effectLst/>
                        </a:rPr>
                        <a:t>(308.) Znesek plačila</a:t>
                      </a:r>
                      <a:endParaRPr lang="sl-SI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76" marR="533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>
                          <a:effectLst/>
                        </a:rPr>
                        <a:t>Razlika ((304.)-(308.))</a:t>
                      </a:r>
                      <a:endParaRPr lang="sl-SI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76" marR="533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900">
                          <a:effectLst/>
                        </a:rPr>
                        <a:t>Status</a:t>
                      </a:r>
                      <a:endParaRPr lang="sl-SI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76" marR="53376" marT="0" marB="0"/>
                </a:tc>
              </a:tr>
              <a:tr h="150046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25/2019 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3.351.564,37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3.016.407,93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335.156,44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300092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23.9.2019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26/2019 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24.9.2019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18.447.711,86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16.602.940,67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1.844.771,19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300092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21.11.2019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27/2019 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20.11.2019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13.688.991,60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12.320.092,44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1.368.899,16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300092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20.12.2019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28/2019 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23.12.2019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22.123.565,42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19.911.208,88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2.212.356,54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300092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11.2.2020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29/2020 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12.2.2020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12.202.421,31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10.982.179,18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1.220.242,13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300092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26.3.2020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30/2020 ESS (5 YEI)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30.3.2020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19.693.508,91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17.724.158,02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1.969.350,89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WPL - Plačano</a:t>
                      </a:r>
                    </a:p>
                  </a:txBody>
                  <a:tcPr marL="9525" marR="9525" marT="9525" marB="0" anchor="b"/>
                </a:tc>
              </a:tr>
              <a:tr h="300092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13.5.2020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 4/2020 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13.7.2020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WEK - Poslano na EK</a:t>
                      </a:r>
                    </a:p>
                  </a:txBody>
                  <a:tcPr marL="9525" marR="9525" marT="9525" marB="0" anchor="b"/>
                </a:tc>
              </a:tr>
              <a:tr h="300092"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89.507.763,49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80.556.987,12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8.950.776,35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Pravokotnik 6"/>
          <p:cNvSpPr/>
          <p:nvPr/>
        </p:nvSpPr>
        <p:spPr>
          <a:xfrm>
            <a:off x="7393311" y="3229570"/>
            <a:ext cx="15488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61</a:t>
            </a:r>
            <a:r>
              <a:rPr lang="sl-SI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%</a:t>
            </a:r>
            <a:endParaRPr lang="sl-SI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PoljeZBesedilom 7"/>
          <p:cNvSpPr txBox="1"/>
          <p:nvPr/>
        </p:nvSpPr>
        <p:spPr>
          <a:xfrm>
            <a:off x="7468860" y="4161830"/>
            <a:ext cx="1533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V zadnjih </a:t>
            </a:r>
          </a:p>
          <a:p>
            <a:pPr algn="ctr"/>
            <a:r>
              <a:rPr lang="sl-SI" dirty="0" smtClean="0"/>
              <a:t>dveh mesecih.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93738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4791</TotalTime>
  <Words>1191</Words>
  <Application>Microsoft Office PowerPoint</Application>
  <PresentationFormat>On-screen Show (4:3)</PresentationFormat>
  <Paragraphs>609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Finančna realizacija izvajanja Operativnega programa za izvajanje evropske kohezijske politike 2014–2020  (poročilo organa za potrjevanje)  mag. Janez Mravljak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Hvala za vašo pozornost.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Janez Mravljak</cp:lastModifiedBy>
  <cp:revision>157</cp:revision>
  <cp:lastPrinted>2019-06-06T06:58:14Z</cp:lastPrinted>
  <dcterms:created xsi:type="dcterms:W3CDTF">2015-02-26T08:26:11Z</dcterms:created>
  <dcterms:modified xsi:type="dcterms:W3CDTF">2020-09-25T12:24:11Z</dcterms:modified>
</cp:coreProperties>
</file>