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3" r:id="rId5"/>
    <p:sldId id="261" r:id="rId6"/>
    <p:sldId id="264"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114" d="100"/>
          <a:sy n="114" d="100"/>
        </p:scale>
        <p:origin x="1560"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Title 1"/>
          <p:cNvSpPr>
            <a:spLocks noGrp="1"/>
          </p:cNvSpPr>
          <p:nvPr>
            <p:ph type="ctrTitle"/>
          </p:nvPr>
        </p:nvSpPr>
        <p:spPr>
          <a:xfrm>
            <a:off x="563152" y="340391"/>
            <a:ext cx="5385585" cy="1277937"/>
          </a:xfrm>
        </p:spPr>
        <p:txBody>
          <a:bodyPr anchor="ctr">
            <a:normAutofit/>
          </a:bodyPr>
          <a:lstStyle>
            <a:lvl1pPr algn="l">
              <a:defRPr sz="3600" b="1">
                <a:latin typeface="+mn-lt"/>
              </a:defRPr>
            </a:lvl1pPr>
          </a:lstStyle>
          <a:p>
            <a:r>
              <a:rPr lang="en-US" dirty="0"/>
              <a:t>Click to edit Master title style</a:t>
            </a: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73690" y="5569889"/>
            <a:ext cx="2311400" cy="1176048"/>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06173" y="2532189"/>
            <a:ext cx="10109770" cy="2888504"/>
          </a:xfrm>
          <a:prstGeom prst="rect">
            <a:avLst/>
          </a:prstGeom>
        </p:spPr>
      </p:pic>
      <p:sp>
        <p:nvSpPr>
          <p:cNvPr id="11" name="TextBox 10"/>
          <p:cNvSpPr txBox="1"/>
          <p:nvPr userDrawn="1"/>
        </p:nvSpPr>
        <p:spPr>
          <a:xfrm>
            <a:off x="6236417" y="1366750"/>
            <a:ext cx="1921268" cy="338554"/>
          </a:xfrm>
          <a:prstGeom prst="rect">
            <a:avLst/>
          </a:prstGeom>
          <a:noFill/>
        </p:spPr>
        <p:txBody>
          <a:bodyPr wrap="square" rtlCol="0">
            <a:spAutoFit/>
          </a:bodyPr>
          <a:lstStyle/>
          <a:p>
            <a:pPr algn="r"/>
            <a:r>
              <a:rPr lang="en-US" sz="1600" dirty="0"/>
              <a:t>www.eu-skladi.si</a:t>
            </a:r>
          </a:p>
        </p:txBody>
      </p:sp>
      <p:pic>
        <p:nvPicPr>
          <p:cNvPr id="6" name="Slika 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98638" y="5881426"/>
            <a:ext cx="3266683" cy="605116"/>
          </a:xfrm>
          <a:prstGeom prst="rect">
            <a:avLst/>
          </a:prstGeom>
        </p:spPr>
      </p:pic>
    </p:spTree>
    <p:extLst>
      <p:ext uri="{BB962C8B-B14F-4D97-AF65-F5344CB8AC3E}">
        <p14:creationId xmlns:p14="http://schemas.microsoft.com/office/powerpoint/2010/main" val="5639013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Konj">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a:off x="7544255" y="129199"/>
            <a:ext cx="2987109" cy="2555690"/>
          </a:xfrm>
          <a:prstGeom prst="rect">
            <a:avLst/>
          </a:prstGeom>
        </p:spPr>
      </p:pic>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920482" y="777874"/>
            <a:ext cx="736637" cy="500063"/>
          </a:xfrm>
          <a:prstGeom prst="rect">
            <a:avLst/>
          </a:prstGeom>
        </p:spPr>
      </p:pic>
      <p:sp>
        <p:nvSpPr>
          <p:cNvPr id="4" name="Text Placeholder 4"/>
          <p:cNvSpPr>
            <a:spLocks noGrp="1"/>
          </p:cNvSpPr>
          <p:nvPr>
            <p:ph type="body" sz="quarter" idx="10" hasCustomPrompt="1"/>
          </p:nvPr>
        </p:nvSpPr>
        <p:spPr>
          <a:xfrm>
            <a:off x="555055" y="482886"/>
            <a:ext cx="6749871" cy="1079304"/>
          </a:xfrm>
        </p:spPr>
        <p:txBody>
          <a:bodyPr anchor="ctr">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3200" b="1"/>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Slide title</a:t>
            </a:r>
          </a:p>
        </p:txBody>
      </p:sp>
      <p:sp>
        <p:nvSpPr>
          <p:cNvPr id="7" name="Text Placeholder 6"/>
          <p:cNvSpPr>
            <a:spLocks noGrp="1"/>
          </p:cNvSpPr>
          <p:nvPr>
            <p:ph type="body" sz="quarter" idx="11" hasCustomPrompt="1"/>
          </p:nvPr>
        </p:nvSpPr>
        <p:spPr>
          <a:xfrm>
            <a:off x="555054" y="2075380"/>
            <a:ext cx="7099193" cy="4315145"/>
          </a:xfrm>
        </p:spPr>
        <p:txBody>
          <a:bodyPr>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000">
                <a:latin typeface="+mn-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Slide content</a:t>
            </a:r>
          </a:p>
        </p:txBody>
      </p:sp>
    </p:spTree>
    <p:extLst>
      <p:ext uri="{BB962C8B-B14F-4D97-AF65-F5344CB8AC3E}">
        <p14:creationId xmlns:p14="http://schemas.microsoft.com/office/powerpoint/2010/main" val="19282039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ajek">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707596" y="-111920"/>
            <a:ext cx="2717083" cy="2140417"/>
          </a:xfrm>
          <a:prstGeom prst="rect">
            <a:avLst/>
          </a:prstGeom>
        </p:spPr>
      </p:pic>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920482" y="777874"/>
            <a:ext cx="736637" cy="500063"/>
          </a:xfrm>
          <a:prstGeom prst="rect">
            <a:avLst/>
          </a:prstGeom>
        </p:spPr>
      </p:pic>
      <p:sp>
        <p:nvSpPr>
          <p:cNvPr id="5" name="Text Placeholder 4"/>
          <p:cNvSpPr>
            <a:spLocks noGrp="1"/>
          </p:cNvSpPr>
          <p:nvPr>
            <p:ph type="body" sz="quarter" idx="10" hasCustomPrompt="1"/>
          </p:nvPr>
        </p:nvSpPr>
        <p:spPr>
          <a:xfrm>
            <a:off x="555055" y="482886"/>
            <a:ext cx="6934806" cy="1079304"/>
          </a:xfrm>
        </p:spPr>
        <p:txBody>
          <a:bodyPr anchor="ctr">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3200" b="1"/>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Slide title</a:t>
            </a:r>
          </a:p>
        </p:txBody>
      </p:sp>
      <p:sp>
        <p:nvSpPr>
          <p:cNvPr id="7" name="Text Placeholder 6"/>
          <p:cNvSpPr>
            <a:spLocks noGrp="1"/>
          </p:cNvSpPr>
          <p:nvPr>
            <p:ph type="body" sz="quarter" idx="11" hasCustomPrompt="1"/>
          </p:nvPr>
        </p:nvSpPr>
        <p:spPr>
          <a:xfrm>
            <a:off x="555054" y="2075380"/>
            <a:ext cx="7099193" cy="4315145"/>
          </a:xfrm>
        </p:spPr>
        <p:txBody>
          <a:bodyPr>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000">
                <a:latin typeface="+mn-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Slide content</a:t>
            </a:r>
          </a:p>
        </p:txBody>
      </p:sp>
    </p:spTree>
    <p:extLst>
      <p:ext uri="{BB962C8B-B14F-4D97-AF65-F5344CB8AC3E}">
        <p14:creationId xmlns:p14="http://schemas.microsoft.com/office/powerpoint/2010/main" val="15329666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Kameleon">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298245" y="181521"/>
            <a:ext cx="2497397" cy="1993536"/>
          </a:xfrm>
          <a:prstGeom prst="rect">
            <a:avLst/>
          </a:prstGeom>
        </p:spPr>
      </p:pic>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920482" y="777874"/>
            <a:ext cx="736637" cy="500063"/>
          </a:xfrm>
          <a:prstGeom prst="rect">
            <a:avLst/>
          </a:prstGeom>
        </p:spPr>
      </p:pic>
      <p:sp>
        <p:nvSpPr>
          <p:cNvPr id="4" name="Text Placeholder 4"/>
          <p:cNvSpPr>
            <a:spLocks noGrp="1"/>
          </p:cNvSpPr>
          <p:nvPr>
            <p:ph type="body" sz="quarter" idx="10" hasCustomPrompt="1"/>
          </p:nvPr>
        </p:nvSpPr>
        <p:spPr>
          <a:xfrm>
            <a:off x="555055" y="482886"/>
            <a:ext cx="6544388" cy="1079304"/>
          </a:xfrm>
        </p:spPr>
        <p:txBody>
          <a:bodyPr anchor="ctr">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3200" b="1"/>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Slide title</a:t>
            </a:r>
          </a:p>
        </p:txBody>
      </p:sp>
      <p:sp>
        <p:nvSpPr>
          <p:cNvPr id="7" name="Text Placeholder 6"/>
          <p:cNvSpPr>
            <a:spLocks noGrp="1"/>
          </p:cNvSpPr>
          <p:nvPr>
            <p:ph type="body" sz="quarter" idx="11" hasCustomPrompt="1"/>
          </p:nvPr>
        </p:nvSpPr>
        <p:spPr>
          <a:xfrm>
            <a:off x="555054" y="2075380"/>
            <a:ext cx="7099193" cy="4315145"/>
          </a:xfrm>
        </p:spPr>
        <p:txBody>
          <a:bodyPr>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000">
                <a:latin typeface="+mn-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Slide content</a:t>
            </a:r>
          </a:p>
        </p:txBody>
      </p:sp>
    </p:spTree>
    <p:extLst>
      <p:ext uri="{BB962C8B-B14F-4D97-AF65-F5344CB8AC3E}">
        <p14:creationId xmlns:p14="http://schemas.microsoft.com/office/powerpoint/2010/main" val="12818966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7" name="Title 1"/>
          <p:cNvSpPr>
            <a:spLocks noGrp="1"/>
          </p:cNvSpPr>
          <p:nvPr>
            <p:ph type="ctrTitle"/>
          </p:nvPr>
        </p:nvSpPr>
        <p:spPr>
          <a:xfrm>
            <a:off x="600076" y="2323303"/>
            <a:ext cx="7984947" cy="1277937"/>
          </a:xfrm>
        </p:spPr>
        <p:txBody>
          <a:bodyPr anchor="ctr">
            <a:normAutofit/>
          </a:bodyPr>
          <a:lstStyle>
            <a:lvl1pPr algn="ctr">
              <a:defRPr sz="2800" b="1">
                <a:latin typeface="+mn-lt"/>
              </a:defRPr>
            </a:lvl1pPr>
          </a:lstStyle>
          <a:p>
            <a:r>
              <a:rPr lang="en-US" dirty="0"/>
              <a:t>Click to edit Master title style</a:t>
            </a: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73690" y="5569889"/>
            <a:ext cx="2311400" cy="1176048"/>
          </a:xfrm>
          <a:prstGeom prst="rect">
            <a:avLst/>
          </a:prstGeom>
        </p:spPr>
      </p:pic>
      <p:pic>
        <p:nvPicPr>
          <p:cNvPr id="4" name="Slika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98638" y="5881426"/>
            <a:ext cx="3266683" cy="605116"/>
          </a:xfrm>
          <a:prstGeom prst="rect">
            <a:avLst/>
          </a:prstGeom>
        </p:spPr>
      </p:pic>
    </p:spTree>
    <p:extLst>
      <p:ext uri="{BB962C8B-B14F-4D97-AF65-F5344CB8AC3E}">
        <p14:creationId xmlns:p14="http://schemas.microsoft.com/office/powerpoint/2010/main" val="40844143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ova">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20700000">
            <a:off x="8420598" y="-12700"/>
            <a:ext cx="1787100" cy="2806700"/>
          </a:xfrm>
          <a:prstGeom prst="rect">
            <a:avLst/>
          </a:prstGeom>
        </p:spPr>
      </p:pic>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920482" y="777874"/>
            <a:ext cx="736637" cy="500063"/>
          </a:xfrm>
          <a:prstGeom prst="rect">
            <a:avLst/>
          </a:prstGeom>
        </p:spPr>
      </p:pic>
      <p:sp>
        <p:nvSpPr>
          <p:cNvPr id="5" name="Text Placeholder 4"/>
          <p:cNvSpPr>
            <a:spLocks noGrp="1"/>
          </p:cNvSpPr>
          <p:nvPr>
            <p:ph type="body" sz="quarter" idx="10" hasCustomPrompt="1"/>
          </p:nvPr>
        </p:nvSpPr>
        <p:spPr>
          <a:xfrm>
            <a:off x="555055" y="482886"/>
            <a:ext cx="7099192" cy="1079304"/>
          </a:xfrm>
        </p:spPr>
        <p:txBody>
          <a:bodyPr anchor="ctr">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3200" b="1"/>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Slide title</a:t>
            </a:r>
          </a:p>
        </p:txBody>
      </p:sp>
      <p:sp>
        <p:nvSpPr>
          <p:cNvPr id="7" name="Text Placeholder 6"/>
          <p:cNvSpPr>
            <a:spLocks noGrp="1"/>
          </p:cNvSpPr>
          <p:nvPr>
            <p:ph type="body" sz="quarter" idx="11" hasCustomPrompt="1"/>
          </p:nvPr>
        </p:nvSpPr>
        <p:spPr>
          <a:xfrm>
            <a:off x="555054" y="2075380"/>
            <a:ext cx="7099193" cy="4315145"/>
          </a:xfrm>
        </p:spPr>
        <p:txBody>
          <a:bodyPr>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000">
                <a:latin typeface="+mn-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Slide content</a:t>
            </a:r>
          </a:p>
        </p:txBody>
      </p:sp>
    </p:spTree>
    <p:extLst>
      <p:ext uri="{BB962C8B-B14F-4D97-AF65-F5344CB8AC3E}">
        <p14:creationId xmlns:p14="http://schemas.microsoft.com/office/powerpoint/2010/main" val="21605192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Medved">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a:off x="7440956" y="53975"/>
            <a:ext cx="3801204" cy="2393950"/>
          </a:xfrm>
          <a:prstGeom prst="rect">
            <a:avLst/>
          </a:prstGeom>
        </p:spPr>
      </p:pic>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920482" y="777874"/>
            <a:ext cx="736637" cy="500063"/>
          </a:xfrm>
          <a:prstGeom prst="rect">
            <a:avLst/>
          </a:prstGeom>
        </p:spPr>
      </p:pic>
      <p:sp>
        <p:nvSpPr>
          <p:cNvPr id="5" name="Text Placeholder 4"/>
          <p:cNvSpPr>
            <a:spLocks noGrp="1"/>
          </p:cNvSpPr>
          <p:nvPr>
            <p:ph type="body" sz="quarter" idx="10" hasCustomPrompt="1"/>
          </p:nvPr>
        </p:nvSpPr>
        <p:spPr>
          <a:xfrm>
            <a:off x="555056" y="482886"/>
            <a:ext cx="6719048" cy="1079304"/>
          </a:xfrm>
        </p:spPr>
        <p:txBody>
          <a:bodyPr anchor="ctr">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3200" b="1"/>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Slide title</a:t>
            </a:r>
          </a:p>
        </p:txBody>
      </p:sp>
      <p:sp>
        <p:nvSpPr>
          <p:cNvPr id="7" name="Text Placeholder 6"/>
          <p:cNvSpPr>
            <a:spLocks noGrp="1"/>
          </p:cNvSpPr>
          <p:nvPr>
            <p:ph type="body" sz="quarter" idx="11" hasCustomPrompt="1"/>
          </p:nvPr>
        </p:nvSpPr>
        <p:spPr>
          <a:xfrm>
            <a:off x="555054" y="2075380"/>
            <a:ext cx="7099193" cy="4315145"/>
          </a:xfrm>
        </p:spPr>
        <p:txBody>
          <a:bodyPr>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000">
                <a:latin typeface="+mn-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Slide content</a:t>
            </a:r>
          </a:p>
        </p:txBody>
      </p:sp>
    </p:spTree>
    <p:extLst>
      <p:ext uri="{BB962C8B-B14F-4D97-AF65-F5344CB8AC3E}">
        <p14:creationId xmlns:p14="http://schemas.microsoft.com/office/powerpoint/2010/main" val="18839477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Gepard">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300065" y="38109"/>
            <a:ext cx="4879775" cy="2458512"/>
          </a:xfrm>
          <a:prstGeom prst="rect">
            <a:avLst/>
          </a:prstGeom>
        </p:spPr>
      </p:pic>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920482" y="777874"/>
            <a:ext cx="736637" cy="500063"/>
          </a:xfrm>
          <a:prstGeom prst="rect">
            <a:avLst/>
          </a:prstGeom>
        </p:spPr>
      </p:pic>
      <p:sp>
        <p:nvSpPr>
          <p:cNvPr id="4" name="Text Placeholder 4"/>
          <p:cNvSpPr>
            <a:spLocks noGrp="1"/>
          </p:cNvSpPr>
          <p:nvPr>
            <p:ph type="body" sz="quarter" idx="10" hasCustomPrompt="1"/>
          </p:nvPr>
        </p:nvSpPr>
        <p:spPr>
          <a:xfrm>
            <a:off x="555055" y="482886"/>
            <a:ext cx="6544388" cy="1079304"/>
          </a:xfrm>
        </p:spPr>
        <p:txBody>
          <a:bodyPr anchor="ctr">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3200" b="1"/>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Slide title</a:t>
            </a:r>
          </a:p>
        </p:txBody>
      </p:sp>
      <p:sp>
        <p:nvSpPr>
          <p:cNvPr id="7" name="Text Placeholder 6"/>
          <p:cNvSpPr>
            <a:spLocks noGrp="1"/>
          </p:cNvSpPr>
          <p:nvPr>
            <p:ph type="body" sz="quarter" idx="11" hasCustomPrompt="1"/>
          </p:nvPr>
        </p:nvSpPr>
        <p:spPr>
          <a:xfrm>
            <a:off x="555054" y="2075380"/>
            <a:ext cx="7099193" cy="4315145"/>
          </a:xfrm>
        </p:spPr>
        <p:txBody>
          <a:bodyPr>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000">
                <a:latin typeface="+mn-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Slide content</a:t>
            </a:r>
          </a:p>
        </p:txBody>
      </p:sp>
    </p:spTree>
    <p:extLst>
      <p:ext uri="{BB962C8B-B14F-4D97-AF65-F5344CB8AC3E}">
        <p14:creationId xmlns:p14="http://schemas.microsoft.com/office/powerpoint/2010/main" val="20664555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Zelva">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20700000">
            <a:off x="7799441" y="73042"/>
            <a:ext cx="2367744" cy="2532012"/>
          </a:xfrm>
          <a:prstGeom prst="rect">
            <a:avLst/>
          </a:prstGeom>
        </p:spPr>
      </p:pic>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920482" y="777874"/>
            <a:ext cx="736637" cy="500063"/>
          </a:xfrm>
          <a:prstGeom prst="rect">
            <a:avLst/>
          </a:prstGeom>
        </p:spPr>
      </p:pic>
      <p:sp>
        <p:nvSpPr>
          <p:cNvPr id="5" name="Text Placeholder 4"/>
          <p:cNvSpPr>
            <a:spLocks noGrp="1"/>
          </p:cNvSpPr>
          <p:nvPr>
            <p:ph type="body" sz="quarter" idx="10" hasCustomPrompt="1"/>
          </p:nvPr>
        </p:nvSpPr>
        <p:spPr>
          <a:xfrm>
            <a:off x="555055" y="482886"/>
            <a:ext cx="7058096" cy="1079304"/>
          </a:xfrm>
        </p:spPr>
        <p:txBody>
          <a:bodyPr anchor="ctr">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3200" b="1"/>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Slide title</a:t>
            </a:r>
          </a:p>
        </p:txBody>
      </p:sp>
      <p:sp>
        <p:nvSpPr>
          <p:cNvPr id="7" name="Text Placeholder 6"/>
          <p:cNvSpPr>
            <a:spLocks noGrp="1"/>
          </p:cNvSpPr>
          <p:nvPr>
            <p:ph type="body" sz="quarter" idx="11" hasCustomPrompt="1"/>
          </p:nvPr>
        </p:nvSpPr>
        <p:spPr>
          <a:xfrm>
            <a:off x="555054" y="2075380"/>
            <a:ext cx="7099193" cy="4315145"/>
          </a:xfrm>
        </p:spPr>
        <p:txBody>
          <a:bodyPr>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000">
                <a:latin typeface="+mn-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Slide content</a:t>
            </a:r>
          </a:p>
        </p:txBody>
      </p:sp>
    </p:spTree>
    <p:extLst>
      <p:ext uri="{BB962C8B-B14F-4D97-AF65-F5344CB8AC3E}">
        <p14:creationId xmlns:p14="http://schemas.microsoft.com/office/powerpoint/2010/main" val="19911184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loveska ribica">
    <p:spTree>
      <p:nvGrpSpPr>
        <p:cNvPr id="1" name=""/>
        <p:cNvGrpSpPr/>
        <p:nvPr/>
      </p:nvGrpSpPr>
      <p:grpSpPr>
        <a:xfrm>
          <a:off x="0" y="0"/>
          <a:ext cx="0" cy="0"/>
          <a:chOff x="0" y="0"/>
          <a:chExt cx="0" cy="0"/>
        </a:xfrm>
      </p:grpSpPr>
      <p:pic>
        <p:nvPicPr>
          <p:cNvPr id="5" name="Picture 4"/>
          <p:cNvPicPr>
            <a:picLocks/>
          </p:cNvPicPr>
          <p:nvPr userDrawn="1"/>
        </p:nvPicPr>
        <p:blipFill>
          <a:blip r:embed="rId2" cstate="print">
            <a:extLst>
              <a:ext uri="{28A0092B-C50C-407E-A947-70E740481C1C}">
                <a14:useLocalDpi xmlns:a14="http://schemas.microsoft.com/office/drawing/2010/main" val="0"/>
              </a:ext>
            </a:extLst>
          </a:blip>
          <a:stretch>
            <a:fillRect/>
          </a:stretch>
        </p:blipFill>
        <p:spPr>
          <a:xfrm rot="13198914">
            <a:off x="7043882" y="421051"/>
            <a:ext cx="3142407" cy="1658832"/>
          </a:xfrm>
          <a:prstGeom prst="rect">
            <a:avLst/>
          </a:prstGeom>
        </p:spPr>
      </p:pic>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920482" y="777874"/>
            <a:ext cx="736637" cy="500063"/>
          </a:xfrm>
          <a:prstGeom prst="rect">
            <a:avLst/>
          </a:prstGeom>
        </p:spPr>
      </p:pic>
      <p:sp>
        <p:nvSpPr>
          <p:cNvPr id="4" name="Text Placeholder 4"/>
          <p:cNvSpPr>
            <a:spLocks noGrp="1"/>
          </p:cNvSpPr>
          <p:nvPr>
            <p:ph type="body" sz="quarter" idx="10" hasCustomPrompt="1"/>
          </p:nvPr>
        </p:nvSpPr>
        <p:spPr>
          <a:xfrm>
            <a:off x="555055" y="482886"/>
            <a:ext cx="6431372" cy="1079304"/>
          </a:xfrm>
        </p:spPr>
        <p:txBody>
          <a:bodyPr anchor="ctr">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3200" b="1"/>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Slide title</a:t>
            </a:r>
          </a:p>
        </p:txBody>
      </p:sp>
      <p:sp>
        <p:nvSpPr>
          <p:cNvPr id="7" name="Text Placeholder 6"/>
          <p:cNvSpPr>
            <a:spLocks noGrp="1"/>
          </p:cNvSpPr>
          <p:nvPr>
            <p:ph type="body" sz="quarter" idx="11" hasCustomPrompt="1"/>
          </p:nvPr>
        </p:nvSpPr>
        <p:spPr>
          <a:xfrm>
            <a:off x="555054" y="2075380"/>
            <a:ext cx="7099193" cy="4315145"/>
          </a:xfrm>
        </p:spPr>
        <p:txBody>
          <a:bodyPr>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000">
                <a:latin typeface="+mn-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Slide content</a:t>
            </a:r>
          </a:p>
        </p:txBody>
      </p:sp>
    </p:spTree>
    <p:extLst>
      <p:ext uri="{BB962C8B-B14F-4D97-AF65-F5344CB8AC3E}">
        <p14:creationId xmlns:p14="http://schemas.microsoft.com/office/powerpoint/2010/main" val="19653268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ebela">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20700000">
            <a:off x="7705423" y="190519"/>
            <a:ext cx="2381402" cy="2141173"/>
          </a:xfrm>
          <a:prstGeom prst="rect">
            <a:avLst/>
          </a:prstGeom>
        </p:spPr>
      </p:pic>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920482" y="777874"/>
            <a:ext cx="736637" cy="500063"/>
          </a:xfrm>
          <a:prstGeom prst="rect">
            <a:avLst/>
          </a:prstGeom>
        </p:spPr>
      </p:pic>
      <p:sp>
        <p:nvSpPr>
          <p:cNvPr id="5" name="Text Placeholder 4"/>
          <p:cNvSpPr>
            <a:spLocks noGrp="1"/>
          </p:cNvSpPr>
          <p:nvPr>
            <p:ph type="body" sz="quarter" idx="10" hasCustomPrompt="1"/>
          </p:nvPr>
        </p:nvSpPr>
        <p:spPr>
          <a:xfrm>
            <a:off x="555055" y="482886"/>
            <a:ext cx="7099192" cy="1079304"/>
          </a:xfrm>
        </p:spPr>
        <p:txBody>
          <a:bodyPr anchor="ctr">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3200" b="1"/>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Slide title</a:t>
            </a:r>
          </a:p>
        </p:txBody>
      </p:sp>
      <p:sp>
        <p:nvSpPr>
          <p:cNvPr id="7" name="Text Placeholder 6"/>
          <p:cNvSpPr>
            <a:spLocks noGrp="1"/>
          </p:cNvSpPr>
          <p:nvPr>
            <p:ph type="body" sz="quarter" idx="11" hasCustomPrompt="1"/>
          </p:nvPr>
        </p:nvSpPr>
        <p:spPr>
          <a:xfrm>
            <a:off x="555054" y="2075380"/>
            <a:ext cx="7099193" cy="4315145"/>
          </a:xfrm>
        </p:spPr>
        <p:txBody>
          <a:bodyPr>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000">
                <a:latin typeface="+mn-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Slide content</a:t>
            </a:r>
          </a:p>
        </p:txBody>
      </p:sp>
    </p:spTree>
    <p:extLst>
      <p:ext uri="{BB962C8B-B14F-4D97-AF65-F5344CB8AC3E}">
        <p14:creationId xmlns:p14="http://schemas.microsoft.com/office/powerpoint/2010/main" val="33040115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Kenguru">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a:off x="7736194" y="-520699"/>
            <a:ext cx="3032662" cy="3017320"/>
          </a:xfrm>
          <a:prstGeom prst="rect">
            <a:avLst/>
          </a:prstGeom>
        </p:spPr>
      </p:pic>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920482" y="777874"/>
            <a:ext cx="736637" cy="500063"/>
          </a:xfrm>
          <a:prstGeom prst="rect">
            <a:avLst/>
          </a:prstGeom>
        </p:spPr>
      </p:pic>
      <p:sp>
        <p:nvSpPr>
          <p:cNvPr id="4" name="Text Placeholder 4"/>
          <p:cNvSpPr>
            <a:spLocks noGrp="1"/>
          </p:cNvSpPr>
          <p:nvPr>
            <p:ph type="body" sz="quarter" idx="10" hasCustomPrompt="1"/>
          </p:nvPr>
        </p:nvSpPr>
        <p:spPr>
          <a:xfrm>
            <a:off x="555055" y="482886"/>
            <a:ext cx="7016999" cy="1079304"/>
          </a:xfrm>
        </p:spPr>
        <p:txBody>
          <a:bodyPr anchor="ctr">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3200" b="1"/>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Slide title</a:t>
            </a:r>
          </a:p>
        </p:txBody>
      </p:sp>
      <p:sp>
        <p:nvSpPr>
          <p:cNvPr id="7" name="Text Placeholder 6"/>
          <p:cNvSpPr>
            <a:spLocks noGrp="1"/>
          </p:cNvSpPr>
          <p:nvPr>
            <p:ph type="body" sz="quarter" idx="11" hasCustomPrompt="1"/>
          </p:nvPr>
        </p:nvSpPr>
        <p:spPr>
          <a:xfrm>
            <a:off x="555054" y="2075380"/>
            <a:ext cx="7099193" cy="4315145"/>
          </a:xfrm>
        </p:spPr>
        <p:txBody>
          <a:bodyPr>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000">
                <a:latin typeface="+mn-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Slide content</a:t>
            </a:r>
          </a:p>
        </p:txBody>
      </p:sp>
    </p:spTree>
    <p:extLst>
      <p:ext uri="{BB962C8B-B14F-4D97-AF65-F5344CB8AC3E}">
        <p14:creationId xmlns:p14="http://schemas.microsoft.com/office/powerpoint/2010/main" val="9293952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Mravlja">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20700000">
            <a:off x="7700851" y="-413222"/>
            <a:ext cx="2241589" cy="2764797"/>
          </a:xfrm>
          <a:prstGeom prst="rect">
            <a:avLst/>
          </a:prstGeom>
        </p:spPr>
      </p:pic>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920482" y="777874"/>
            <a:ext cx="736637" cy="500063"/>
          </a:xfrm>
          <a:prstGeom prst="rect">
            <a:avLst/>
          </a:prstGeom>
        </p:spPr>
      </p:pic>
      <p:sp>
        <p:nvSpPr>
          <p:cNvPr id="5" name="Text Placeholder 4"/>
          <p:cNvSpPr>
            <a:spLocks noGrp="1"/>
          </p:cNvSpPr>
          <p:nvPr>
            <p:ph type="body" sz="quarter" idx="10" hasCustomPrompt="1"/>
          </p:nvPr>
        </p:nvSpPr>
        <p:spPr>
          <a:xfrm>
            <a:off x="555055" y="482886"/>
            <a:ext cx="6826195" cy="1079304"/>
          </a:xfrm>
        </p:spPr>
        <p:txBody>
          <a:bodyPr anchor="ctr">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3200" b="1"/>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Slide title</a:t>
            </a:r>
          </a:p>
        </p:txBody>
      </p:sp>
      <p:sp>
        <p:nvSpPr>
          <p:cNvPr id="7" name="Text Placeholder 6"/>
          <p:cNvSpPr>
            <a:spLocks noGrp="1"/>
          </p:cNvSpPr>
          <p:nvPr>
            <p:ph type="body" sz="quarter" idx="11" hasCustomPrompt="1"/>
          </p:nvPr>
        </p:nvSpPr>
        <p:spPr>
          <a:xfrm>
            <a:off x="555054" y="2075380"/>
            <a:ext cx="7099193" cy="4315145"/>
          </a:xfrm>
        </p:spPr>
        <p:txBody>
          <a:bodyPr>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000">
                <a:latin typeface="+mn-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Slide content</a:t>
            </a:r>
          </a:p>
        </p:txBody>
      </p:sp>
    </p:spTree>
    <p:extLst>
      <p:ext uri="{BB962C8B-B14F-4D97-AF65-F5344CB8AC3E}">
        <p14:creationId xmlns:p14="http://schemas.microsoft.com/office/powerpoint/2010/main" val="26110072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7FAA43-227E-4F11-92D3-0B5ECCA277CE}" type="datetimeFigureOut">
              <a:rPr lang="en-US" smtClean="0"/>
              <a:t>5/19/2016</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73D1D6-B1F3-4478-9636-E4F676B80F29}" type="slidenum">
              <a:rPr lang="en-US" smtClean="0"/>
              <a:t>‹#›</a:t>
            </a:fld>
            <a:endParaRPr lang="en-US"/>
          </a:p>
        </p:txBody>
      </p:sp>
    </p:spTree>
    <p:extLst>
      <p:ext uri="{BB962C8B-B14F-4D97-AF65-F5344CB8AC3E}">
        <p14:creationId xmlns:p14="http://schemas.microsoft.com/office/powerpoint/2010/main" val="26666037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4"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563152" y="340391"/>
            <a:ext cx="7891916" cy="1277937"/>
          </a:xfrm>
        </p:spPr>
        <p:txBody>
          <a:bodyPr/>
          <a:lstStyle/>
          <a:p>
            <a:pPr algn="ctr"/>
            <a:r>
              <a:rPr lang="sl-SI" dirty="0"/>
              <a:t>     Vključujemo in aktiviramo!</a:t>
            </a:r>
            <a:endParaRPr lang="en-US" dirty="0"/>
          </a:p>
        </p:txBody>
      </p:sp>
      <p:pic>
        <p:nvPicPr>
          <p:cNvPr id="2" name="Slika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1283" y="80765"/>
            <a:ext cx="1604103" cy="1297098"/>
          </a:xfrm>
          <a:prstGeom prst="rect">
            <a:avLst/>
          </a:prstGeom>
        </p:spPr>
      </p:pic>
    </p:spTree>
    <p:extLst>
      <p:ext uri="{BB962C8B-B14F-4D97-AF65-F5344CB8AC3E}">
        <p14:creationId xmlns:p14="http://schemas.microsoft.com/office/powerpoint/2010/main" val="32619564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p:txBody>
          <a:bodyPr/>
          <a:lstStyle/>
          <a:p>
            <a:pPr algn="r"/>
            <a:r>
              <a:rPr lang="sl-SI" dirty="0"/>
              <a:t>Vključujemo in aktiviramo!</a:t>
            </a:r>
            <a:endParaRPr lang="en-US" dirty="0"/>
          </a:p>
        </p:txBody>
      </p:sp>
      <p:sp>
        <p:nvSpPr>
          <p:cNvPr id="7" name="Text Placeholder 6"/>
          <p:cNvSpPr>
            <a:spLocks noGrp="1"/>
          </p:cNvSpPr>
          <p:nvPr>
            <p:ph type="body" sz="quarter" idx="11"/>
          </p:nvPr>
        </p:nvSpPr>
        <p:spPr>
          <a:xfrm>
            <a:off x="555054" y="1773376"/>
            <a:ext cx="7099193" cy="4315145"/>
          </a:xfrm>
        </p:spPr>
        <p:txBody>
          <a:bodyPr>
            <a:noAutofit/>
          </a:bodyPr>
          <a:lstStyle/>
          <a:p>
            <a:r>
              <a:rPr lang="sl-SI" sz="1600" dirty="0"/>
              <a:t>Višina dodeljenih sredstev:  </a:t>
            </a:r>
            <a:r>
              <a:rPr lang="sl-SI" sz="1600" b="1" dirty="0"/>
              <a:t>850.000 EUR</a:t>
            </a:r>
          </a:p>
          <a:p>
            <a:r>
              <a:rPr lang="sl-SI" sz="1600" dirty="0"/>
              <a:t>neposredna potrditev operacije (NPO)</a:t>
            </a:r>
          </a:p>
          <a:p>
            <a:r>
              <a:rPr lang="sl-SI" sz="1600" dirty="0"/>
              <a:t>Obdobje izvajanja: </a:t>
            </a:r>
            <a:r>
              <a:rPr lang="sl-SI" sz="1600" dirty="0">
                <a:solidFill>
                  <a:srgbClr val="000000"/>
                </a:solidFill>
                <a:ea typeface="Times New Roman"/>
                <a:cs typeface="Times New Roman"/>
              </a:rPr>
              <a:t>od 1. 1. 2016 do 31. 12. 2019</a:t>
            </a:r>
          </a:p>
          <a:p>
            <a:pPr algn="just"/>
            <a:r>
              <a:rPr lang="sl-SI" sz="1600" b="1" dirty="0">
                <a:solidFill>
                  <a:srgbClr val="000000"/>
                </a:solidFill>
                <a:cs typeface="Times New Roman"/>
              </a:rPr>
              <a:t>Vključujemo in aktiviramo </a:t>
            </a:r>
            <a:r>
              <a:rPr lang="sl-SI" sz="1600" dirty="0">
                <a:solidFill>
                  <a:srgbClr val="000000"/>
                </a:solidFill>
                <a:cs typeface="Times New Roman"/>
              </a:rPr>
              <a:t>se bo izvajal v okviru specifičnega cilja „</a:t>
            </a:r>
            <a:r>
              <a:rPr lang="sl-SI" sz="1600" i="1" dirty="0" err="1">
                <a:solidFill>
                  <a:srgbClr val="000000"/>
                </a:solidFill>
                <a:cs typeface="Times New Roman"/>
              </a:rPr>
              <a:t>opolnomočenje</a:t>
            </a:r>
            <a:r>
              <a:rPr lang="sl-SI" sz="1600" i="1" dirty="0">
                <a:solidFill>
                  <a:srgbClr val="000000"/>
                </a:solidFill>
                <a:cs typeface="Times New Roman"/>
              </a:rPr>
              <a:t> ciljnih skupin za približevanje trgu dela</a:t>
            </a:r>
            <a:r>
              <a:rPr lang="sl-SI" sz="1600" dirty="0">
                <a:solidFill>
                  <a:srgbClr val="000000"/>
                </a:solidFill>
                <a:cs typeface="Times New Roman"/>
              </a:rPr>
              <a:t>“. </a:t>
            </a:r>
          </a:p>
          <a:p>
            <a:pPr algn="just"/>
            <a:r>
              <a:rPr lang="sl-SI" sz="1600" dirty="0">
                <a:solidFill>
                  <a:srgbClr val="000000"/>
                </a:solidFill>
                <a:cs typeface="Times New Roman"/>
              </a:rPr>
              <a:t>Operacija je  zasnovana kot mehanizem socialne aktivacije ranljivih skupin, ki vključuje usposabljanje mentorjev za delo z ranljivimi skupinami in samo izvedbo programov. Skozi program bodo predstavniki ranljivih skupin pridobili znanje in kompetence, s katerimi se bodo lažje vključili na trg dela.</a:t>
            </a:r>
          </a:p>
          <a:p>
            <a:pPr algn="just"/>
            <a:r>
              <a:rPr lang="sl-SI" sz="1600" dirty="0"/>
              <a:t>V program usposabljanja bo v štirih letih vključenih 200 oseb (120 iz vzhodne kohezijske regije in 80 iz zahodne kohezijske regije).</a:t>
            </a:r>
          </a:p>
          <a:p>
            <a:pPr algn="just"/>
            <a:endParaRPr lang="sl-SI" sz="1600" dirty="0"/>
          </a:p>
        </p:txBody>
      </p:sp>
      <p:pic>
        <p:nvPicPr>
          <p:cNvPr id="2" name="Slika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9412" y="100208"/>
            <a:ext cx="1688494" cy="1365337"/>
          </a:xfrm>
          <a:prstGeom prst="rect">
            <a:avLst/>
          </a:prstGeom>
        </p:spPr>
      </p:pic>
    </p:spTree>
    <p:extLst>
      <p:ext uri="{BB962C8B-B14F-4D97-AF65-F5344CB8AC3E}">
        <p14:creationId xmlns:p14="http://schemas.microsoft.com/office/powerpoint/2010/main" val="14681049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9408" y="1820411"/>
            <a:ext cx="7984947" cy="2357306"/>
          </a:xfrm>
        </p:spPr>
        <p:txBody>
          <a:bodyPr>
            <a:normAutofit fontScale="90000"/>
          </a:bodyPr>
          <a:lstStyle/>
          <a:p>
            <a:pPr algn="l"/>
            <a:br>
              <a:rPr lang="sl-SI" dirty="0"/>
            </a:br>
            <a:br>
              <a:rPr lang="sl-SI" dirty="0"/>
            </a:br>
            <a:br>
              <a:rPr lang="sl-SI" dirty="0"/>
            </a:br>
            <a:r>
              <a:rPr lang="sl-SI" sz="1800" b="0" dirty="0">
                <a:ea typeface="+mn-ea"/>
                <a:cs typeface="+mn-cs"/>
              </a:rPr>
              <a:t>Vključuje</a:t>
            </a:r>
            <a:r>
              <a:rPr lang="sl-SI" dirty="0"/>
              <a:t> </a:t>
            </a:r>
            <a:r>
              <a:rPr lang="sl-SI" sz="1800" b="0" dirty="0"/>
              <a:t>4</a:t>
            </a:r>
            <a:r>
              <a:rPr lang="sl-SI" sz="1800" b="0" dirty="0">
                <a:ea typeface="+mn-ea"/>
                <a:cs typeface="+mn-cs"/>
              </a:rPr>
              <a:t> ciljne skupine:</a:t>
            </a:r>
            <a:br>
              <a:rPr lang="sl-SI" sz="1800" b="0" dirty="0">
                <a:ea typeface="+mn-ea"/>
                <a:cs typeface="+mn-cs"/>
              </a:rPr>
            </a:br>
            <a:br>
              <a:rPr lang="sl-SI" sz="1800" b="0" dirty="0">
                <a:ea typeface="+mn-ea"/>
                <a:cs typeface="+mn-cs"/>
              </a:rPr>
            </a:br>
            <a:br>
              <a:rPr lang="sl-SI" sz="1800" b="0" dirty="0">
                <a:ea typeface="+mn-ea"/>
                <a:cs typeface="+mn-cs"/>
              </a:rPr>
            </a:br>
            <a:r>
              <a:rPr lang="sl-SI" sz="1800" b="0" dirty="0">
                <a:ea typeface="+mn-ea"/>
                <a:cs typeface="+mn-cs"/>
              </a:rPr>
              <a:t>- osebe s težavami v duševnem zdravju, </a:t>
            </a:r>
            <a:br>
              <a:rPr lang="sl-SI" sz="1800" b="0" dirty="0">
                <a:ea typeface="+mn-ea"/>
                <a:cs typeface="+mn-cs"/>
              </a:rPr>
            </a:br>
            <a:br>
              <a:rPr lang="sl-SI" sz="1800" b="0" dirty="0">
                <a:ea typeface="+mn-ea"/>
                <a:cs typeface="+mn-cs"/>
              </a:rPr>
            </a:br>
            <a:r>
              <a:rPr lang="sl-SI" sz="1800" b="0" dirty="0">
                <a:ea typeface="+mn-ea"/>
                <a:cs typeface="+mn-cs"/>
              </a:rPr>
              <a:t>- zapornike v fazi odpusta, </a:t>
            </a:r>
            <a:br>
              <a:rPr lang="sl-SI" sz="1800" b="0" dirty="0">
                <a:ea typeface="+mn-ea"/>
                <a:cs typeface="+mn-cs"/>
              </a:rPr>
            </a:br>
            <a:br>
              <a:rPr lang="sl-SI" sz="1800" b="0" dirty="0">
                <a:ea typeface="+mn-ea"/>
                <a:cs typeface="+mn-cs"/>
              </a:rPr>
            </a:br>
            <a:r>
              <a:rPr lang="sl-SI" sz="1800" b="0" dirty="0">
                <a:ea typeface="+mn-ea"/>
                <a:cs typeface="+mn-cs"/>
              </a:rPr>
              <a:t>- osebe z motnjami v duševnem razvoju, </a:t>
            </a:r>
            <a:br>
              <a:rPr lang="sl-SI" sz="1800" b="0" dirty="0">
                <a:ea typeface="+mn-ea"/>
                <a:cs typeface="+mn-cs"/>
              </a:rPr>
            </a:br>
            <a:br>
              <a:rPr lang="sl-SI" sz="1800" b="0" dirty="0">
                <a:ea typeface="+mn-ea"/>
                <a:cs typeface="+mn-cs"/>
              </a:rPr>
            </a:br>
            <a:r>
              <a:rPr lang="sl-SI" sz="1800" b="0" dirty="0">
                <a:ea typeface="+mn-ea"/>
                <a:cs typeface="+mn-cs"/>
              </a:rPr>
              <a:t>- osebe, ki se zdravijo odvisnosti od prepovedanih drog. </a:t>
            </a:r>
            <a:br>
              <a:rPr lang="sl-SI" sz="1800" b="0" dirty="0">
                <a:ea typeface="+mn-ea"/>
                <a:cs typeface="+mn-cs"/>
              </a:rPr>
            </a:br>
            <a:br>
              <a:rPr lang="sl-SI" sz="1800" b="0" dirty="0">
                <a:ea typeface="+mn-ea"/>
                <a:cs typeface="+mn-cs"/>
              </a:rPr>
            </a:br>
            <a:endParaRPr lang="en-US" sz="1800" b="0" dirty="0">
              <a:ea typeface="+mn-ea"/>
              <a:cs typeface="+mn-cs"/>
            </a:endParaRPr>
          </a:p>
        </p:txBody>
      </p:sp>
      <p:pic>
        <p:nvPicPr>
          <p:cNvPr id="3" name="Slika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9412" y="100208"/>
            <a:ext cx="1688494" cy="1365337"/>
          </a:xfrm>
          <a:prstGeom prst="rect">
            <a:avLst/>
          </a:prstGeom>
        </p:spPr>
      </p:pic>
    </p:spTree>
    <p:extLst>
      <p:ext uri="{BB962C8B-B14F-4D97-AF65-F5344CB8AC3E}">
        <p14:creationId xmlns:p14="http://schemas.microsoft.com/office/powerpoint/2010/main" val="9896721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2964" y="2147582"/>
            <a:ext cx="7984947" cy="2357306"/>
          </a:xfrm>
        </p:spPr>
        <p:txBody>
          <a:bodyPr>
            <a:noAutofit/>
          </a:bodyPr>
          <a:lstStyle/>
          <a:p>
            <a:br>
              <a:rPr lang="sl-SI" sz="1600" b="0" dirty="0"/>
            </a:br>
            <a:br>
              <a:rPr lang="sl-SI" sz="1600" b="0" dirty="0"/>
            </a:br>
            <a:br>
              <a:rPr lang="sl-SI" sz="1600" b="0" dirty="0"/>
            </a:br>
            <a:r>
              <a:rPr lang="sl-SI" sz="1600" b="0" dirty="0"/>
              <a:t>Operacija vključuje skupine ljudi, ki zaradi svojih lastnosti, življenjskih okoliščin ter pripisane stigme na trgu dela manj konkurenčne od ostalih. </a:t>
            </a:r>
            <a:br>
              <a:rPr lang="sl-SI" sz="1600" b="0" dirty="0"/>
            </a:br>
            <a:br>
              <a:rPr lang="sl-SI" sz="1600" b="0" dirty="0"/>
            </a:br>
            <a:r>
              <a:rPr lang="sl-SI" sz="1600" b="0" dirty="0"/>
              <a:t>Navedene ciljne skupine so posebej izpostavljene tveganjem socialne izključenosti in se pri iskanju dela srečujejo z več težavami kot ostala populacija. </a:t>
            </a:r>
            <a:br>
              <a:rPr lang="sl-SI" sz="1600" b="0" dirty="0"/>
            </a:br>
            <a:br>
              <a:rPr lang="sl-SI" sz="1600" b="0" dirty="0"/>
            </a:br>
            <a:r>
              <a:rPr lang="sl-SI" sz="1600" b="0" dirty="0"/>
              <a:t>Predlagana operacija obsega razvoj interdisciplinarnih programov socialne aktivacije izbor ter vključitev ustreznih izvajalcev/mentorjev teh programov in njihovo dodatno usposabljanje.</a:t>
            </a:r>
            <a:br>
              <a:rPr lang="sl-SI" sz="1600" b="0" dirty="0"/>
            </a:br>
            <a:br>
              <a:rPr lang="sl-SI" sz="1600" b="0" dirty="0"/>
            </a:br>
            <a:r>
              <a:rPr lang="sl-SI" sz="1600" b="0" dirty="0"/>
              <a:t> Operacija je zasnovana tako, da se bo lahko prilagajala specifičnim težavam ciljnih skupin pri vključevanju v družbo in na trg dela, s ciljem </a:t>
            </a:r>
            <a:r>
              <a:rPr lang="sl-SI" sz="1600" b="0" dirty="0" err="1"/>
              <a:t>opolnomočenja</a:t>
            </a:r>
            <a:r>
              <a:rPr lang="sl-SI" sz="1600" b="0" dirty="0"/>
              <a:t> in pridobivanja zaposlitvenega kapitala še pred vstopom na trg dela oziroma pred iskanjem zaposlitve in v začetnem obdobju zaposlitve. </a:t>
            </a:r>
            <a:br>
              <a:rPr lang="sl-SI" sz="1600" b="0" dirty="0"/>
            </a:br>
            <a:br>
              <a:rPr lang="sl-SI" sz="1600" b="0" dirty="0">
                <a:ea typeface="+mn-ea"/>
                <a:cs typeface="+mn-cs"/>
              </a:rPr>
            </a:br>
            <a:br>
              <a:rPr lang="sl-SI" sz="1600" b="0" dirty="0">
                <a:ea typeface="+mn-ea"/>
                <a:cs typeface="+mn-cs"/>
              </a:rPr>
            </a:br>
            <a:endParaRPr lang="en-US" sz="1600" b="0" dirty="0">
              <a:ea typeface="+mn-ea"/>
              <a:cs typeface="+mn-cs"/>
            </a:endParaRPr>
          </a:p>
        </p:txBody>
      </p:sp>
      <p:pic>
        <p:nvPicPr>
          <p:cNvPr id="3" name="Slika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9412" y="100208"/>
            <a:ext cx="1688494" cy="1365337"/>
          </a:xfrm>
          <a:prstGeom prst="rect">
            <a:avLst/>
          </a:prstGeom>
        </p:spPr>
      </p:pic>
    </p:spTree>
    <p:extLst>
      <p:ext uri="{BB962C8B-B14F-4D97-AF65-F5344CB8AC3E}">
        <p14:creationId xmlns:p14="http://schemas.microsoft.com/office/powerpoint/2010/main" val="4667427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9408" y="1820411"/>
            <a:ext cx="7984947" cy="3229876"/>
          </a:xfrm>
        </p:spPr>
        <p:txBody>
          <a:bodyPr>
            <a:normAutofit/>
          </a:bodyPr>
          <a:lstStyle/>
          <a:p>
            <a:pPr algn="l"/>
            <a:br>
              <a:rPr lang="sl-SI" dirty="0"/>
            </a:br>
            <a:br>
              <a:rPr lang="sl-SI" dirty="0"/>
            </a:br>
            <a:endParaRPr lang="en-US" sz="2100" dirty="0">
              <a:ea typeface="+mn-ea"/>
              <a:cs typeface="+mn-cs"/>
            </a:endParaRPr>
          </a:p>
        </p:txBody>
      </p:sp>
      <p:pic>
        <p:nvPicPr>
          <p:cNvPr id="3" name="Slika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9412" y="100208"/>
            <a:ext cx="1688494" cy="1365337"/>
          </a:xfrm>
          <a:prstGeom prst="rect">
            <a:avLst/>
          </a:prstGeom>
        </p:spPr>
      </p:pic>
      <p:sp>
        <p:nvSpPr>
          <p:cNvPr id="4" name="Pravokotnik 3"/>
          <p:cNvSpPr/>
          <p:nvPr/>
        </p:nvSpPr>
        <p:spPr>
          <a:xfrm>
            <a:off x="499408" y="1553222"/>
            <a:ext cx="6358592" cy="3785652"/>
          </a:xfrm>
          <a:prstGeom prst="rect">
            <a:avLst/>
          </a:prstGeom>
        </p:spPr>
        <p:txBody>
          <a:bodyPr wrap="square">
            <a:spAutoFit/>
          </a:bodyPr>
          <a:lstStyle/>
          <a:p>
            <a:r>
              <a:rPr lang="sl-SI" sz="1600" b="1" dirty="0"/>
              <a:t>Glavne aktivnosti operacije: </a:t>
            </a:r>
            <a:r>
              <a:rPr lang="sl-SI" sz="1600" dirty="0"/>
              <a:t> </a:t>
            </a:r>
            <a:br>
              <a:rPr lang="sl-SI" sz="1600" dirty="0"/>
            </a:br>
            <a:br>
              <a:rPr lang="sl-SI" sz="1600" dirty="0"/>
            </a:br>
            <a:r>
              <a:rPr lang="sl-SI" sz="1600" dirty="0"/>
              <a:t>preliminarna analiza potreb ranljivih skupin;</a:t>
            </a:r>
          </a:p>
          <a:p>
            <a:r>
              <a:rPr lang="sl-SI" sz="1600" dirty="0"/>
              <a:t> </a:t>
            </a:r>
          </a:p>
          <a:p>
            <a:r>
              <a:rPr lang="sl-SI" sz="1600" dirty="0"/>
              <a:t>razvoj in izdelava programov usposabljanj za ranljive skupine;</a:t>
            </a:r>
          </a:p>
          <a:p>
            <a:endParaRPr lang="sl-SI" sz="1600" dirty="0"/>
          </a:p>
          <a:p>
            <a:r>
              <a:rPr lang="sl-SI" sz="1600" dirty="0"/>
              <a:t>izbor skupin, ki bodo vključene v program; </a:t>
            </a:r>
          </a:p>
          <a:p>
            <a:endParaRPr lang="sl-SI" sz="1600" dirty="0"/>
          </a:p>
          <a:p>
            <a:r>
              <a:rPr lang="sl-SI" sz="1600" dirty="0"/>
              <a:t>izvedba usposabljanja mentorjev skupin; </a:t>
            </a:r>
          </a:p>
          <a:p>
            <a:endParaRPr lang="sl-SI" sz="1600" dirty="0"/>
          </a:p>
          <a:p>
            <a:r>
              <a:rPr lang="sl-SI" sz="1600" dirty="0"/>
              <a:t>izvedba programov usposabljanj v skupinah; </a:t>
            </a:r>
          </a:p>
          <a:p>
            <a:endParaRPr lang="sl-SI" sz="1600" dirty="0"/>
          </a:p>
          <a:p>
            <a:r>
              <a:rPr lang="sl-SI" sz="1600" dirty="0"/>
              <a:t>informiranje javnosti o operaciji; </a:t>
            </a:r>
          </a:p>
          <a:p>
            <a:endParaRPr lang="sl-SI" sz="1600" dirty="0"/>
          </a:p>
          <a:p>
            <a:r>
              <a:rPr lang="sl-SI" sz="1600" dirty="0"/>
              <a:t>evalvacija uspešnosti izvedenih ukrepov.</a:t>
            </a:r>
          </a:p>
        </p:txBody>
      </p:sp>
    </p:spTree>
    <p:extLst>
      <p:ext uri="{BB962C8B-B14F-4D97-AF65-F5344CB8AC3E}">
        <p14:creationId xmlns:p14="http://schemas.microsoft.com/office/powerpoint/2010/main" val="23652609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9408" y="1820411"/>
            <a:ext cx="7984947" cy="3229876"/>
          </a:xfrm>
        </p:spPr>
        <p:txBody>
          <a:bodyPr>
            <a:normAutofit/>
          </a:bodyPr>
          <a:lstStyle/>
          <a:p>
            <a:pPr algn="l"/>
            <a:br>
              <a:rPr lang="sl-SI" dirty="0"/>
            </a:br>
            <a:br>
              <a:rPr lang="sl-SI" dirty="0"/>
            </a:br>
            <a:endParaRPr lang="en-US" sz="2100" dirty="0">
              <a:ea typeface="+mn-ea"/>
              <a:cs typeface="+mn-cs"/>
            </a:endParaRPr>
          </a:p>
        </p:txBody>
      </p:sp>
      <p:pic>
        <p:nvPicPr>
          <p:cNvPr id="3" name="Slika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9412" y="100208"/>
            <a:ext cx="1688494" cy="1365337"/>
          </a:xfrm>
          <a:prstGeom prst="rect">
            <a:avLst/>
          </a:prstGeom>
        </p:spPr>
      </p:pic>
      <p:sp>
        <p:nvSpPr>
          <p:cNvPr id="4" name="Pravokotnik 3"/>
          <p:cNvSpPr/>
          <p:nvPr/>
        </p:nvSpPr>
        <p:spPr>
          <a:xfrm>
            <a:off x="499407" y="1553222"/>
            <a:ext cx="7984947" cy="3539430"/>
          </a:xfrm>
          <a:prstGeom prst="rect">
            <a:avLst/>
          </a:prstGeom>
        </p:spPr>
        <p:txBody>
          <a:bodyPr wrap="square">
            <a:spAutoFit/>
          </a:bodyPr>
          <a:lstStyle/>
          <a:p>
            <a:r>
              <a:rPr lang="sl-SI" sz="1600" dirty="0"/>
              <a:t>Vsebinski moduli operacije:</a:t>
            </a:r>
          </a:p>
          <a:p>
            <a:endParaRPr lang="sl-SI" sz="1600" dirty="0"/>
          </a:p>
          <a:p>
            <a:pPr marL="285750" indent="-285750">
              <a:buFontTx/>
              <a:buChar char="-"/>
            </a:pPr>
            <a:r>
              <a:rPr lang="sl-SI" sz="1600" dirty="0"/>
              <a:t>Književnost – kreativno branje, razumevanje besedila, bralna pismenost, ubeseditev…</a:t>
            </a:r>
          </a:p>
          <a:p>
            <a:pPr marL="285750" indent="-285750">
              <a:buFontTx/>
              <a:buChar char="-"/>
            </a:pPr>
            <a:endParaRPr lang="sl-SI" sz="1600" dirty="0"/>
          </a:p>
          <a:p>
            <a:pPr marL="285750" indent="-285750">
              <a:buFontTx/>
              <a:buChar char="-"/>
            </a:pPr>
            <a:r>
              <a:rPr lang="sl-SI" sz="1600" dirty="0"/>
              <a:t>Likovna ustvarjalnost – terapevtska likovna ustvarjalnost</a:t>
            </a:r>
          </a:p>
          <a:p>
            <a:pPr marL="285750" indent="-285750">
              <a:buFontTx/>
              <a:buChar char="-"/>
            </a:pPr>
            <a:endParaRPr lang="sl-SI" sz="1600" dirty="0"/>
          </a:p>
          <a:p>
            <a:pPr marL="285750" indent="-285750">
              <a:buFontTx/>
              <a:buChar char="-"/>
            </a:pPr>
            <a:r>
              <a:rPr lang="sl-SI" sz="1600" dirty="0"/>
              <a:t>Kreativno pisanje – sposobnost artikulacije, besedišče, pravopis, oblikovanje pisnih izdelkov..</a:t>
            </a:r>
          </a:p>
          <a:p>
            <a:pPr marL="285750" indent="-285750">
              <a:buFontTx/>
              <a:buChar char="-"/>
            </a:pPr>
            <a:endParaRPr lang="sl-SI" sz="1600" dirty="0"/>
          </a:p>
          <a:p>
            <a:pPr marL="285750" indent="-285750">
              <a:buFontTx/>
              <a:buChar char="-"/>
            </a:pPr>
            <a:r>
              <a:rPr lang="sl-SI" sz="1600" dirty="0"/>
              <a:t>Razvijanje digitalne pismenosti – uporaba elektronskih gradiv, e-knjiga, e-revije, e-bralniki, digitalni knjižnični sistemi, iskalniki…</a:t>
            </a:r>
          </a:p>
          <a:p>
            <a:pPr marL="285750" indent="-285750">
              <a:buFontTx/>
              <a:buChar char="-"/>
            </a:pPr>
            <a:endParaRPr lang="sl-SI" sz="1600" dirty="0"/>
          </a:p>
          <a:p>
            <a:pPr marL="285750" indent="-285750">
              <a:buFontTx/>
              <a:buChar char="-"/>
            </a:pPr>
            <a:r>
              <a:rPr lang="sl-SI" sz="1600" dirty="0"/>
              <a:t>Javno nastopanje – govorništvo, artikulacija, tehnika govora, retorika, dvig samopodobe…</a:t>
            </a:r>
          </a:p>
          <a:p>
            <a:pPr marL="285750" indent="-285750">
              <a:buFontTx/>
              <a:buChar char="-"/>
            </a:pPr>
            <a:endParaRPr lang="sl-SI" sz="1600" dirty="0"/>
          </a:p>
        </p:txBody>
      </p:sp>
    </p:spTree>
    <p:extLst>
      <p:ext uri="{BB962C8B-B14F-4D97-AF65-F5344CB8AC3E}">
        <p14:creationId xmlns:p14="http://schemas.microsoft.com/office/powerpoint/2010/main" val="33762119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9408" y="1820411"/>
            <a:ext cx="7984947" cy="3229876"/>
          </a:xfrm>
        </p:spPr>
        <p:txBody>
          <a:bodyPr>
            <a:normAutofit/>
          </a:bodyPr>
          <a:lstStyle/>
          <a:p>
            <a:pPr algn="l"/>
            <a:br>
              <a:rPr lang="sl-SI" dirty="0"/>
            </a:br>
            <a:br>
              <a:rPr lang="sl-SI" dirty="0"/>
            </a:br>
            <a:endParaRPr lang="en-US" sz="2100" dirty="0">
              <a:ea typeface="+mn-ea"/>
              <a:cs typeface="+mn-cs"/>
            </a:endParaRPr>
          </a:p>
        </p:txBody>
      </p:sp>
      <p:pic>
        <p:nvPicPr>
          <p:cNvPr id="3" name="Slika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9412" y="100208"/>
            <a:ext cx="1688494" cy="1365337"/>
          </a:xfrm>
          <a:prstGeom prst="rect">
            <a:avLst/>
          </a:prstGeom>
        </p:spPr>
      </p:pic>
      <p:sp>
        <p:nvSpPr>
          <p:cNvPr id="4" name="Pravokotnik 3"/>
          <p:cNvSpPr/>
          <p:nvPr/>
        </p:nvSpPr>
        <p:spPr>
          <a:xfrm>
            <a:off x="499407" y="2501178"/>
            <a:ext cx="7984947" cy="1569660"/>
          </a:xfrm>
          <a:prstGeom prst="rect">
            <a:avLst/>
          </a:prstGeom>
        </p:spPr>
        <p:txBody>
          <a:bodyPr wrap="square">
            <a:spAutoFit/>
          </a:bodyPr>
          <a:lstStyle/>
          <a:p>
            <a:pPr algn="just"/>
            <a:r>
              <a:rPr lang="sl-SI" sz="1600" dirty="0"/>
              <a:t>H kazalnikom specifičnega cilja OP bo operacija prispevala s povečanjem deleža oseb iz ranljivih skupin, ki bodo ob izhodu  zaposlene, vključene v iskanje zaposlitve, izobraževanje/usposabljanje ali pridobivanje kvalifikacij.</a:t>
            </a:r>
          </a:p>
          <a:p>
            <a:pPr algn="just"/>
            <a:endParaRPr lang="sl-SI" sz="1600" dirty="0"/>
          </a:p>
          <a:p>
            <a:pPr algn="just"/>
            <a:r>
              <a:rPr lang="sl-SI" sz="1600" dirty="0"/>
              <a:t>Pri načrtovanju rezultatov ocenjujemo, da bo usposabljanje uspešno opravilo vsaj 70 % udeležencev in udeleženk.</a:t>
            </a:r>
            <a:endParaRPr lang="en-US" sz="1600" dirty="0"/>
          </a:p>
        </p:txBody>
      </p:sp>
    </p:spTree>
    <p:extLst>
      <p:ext uri="{BB962C8B-B14F-4D97-AF65-F5344CB8AC3E}">
        <p14:creationId xmlns:p14="http://schemas.microsoft.com/office/powerpoint/2010/main" val="183183795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293</TotalTime>
  <Words>248</Words>
  <Application>Microsoft Office PowerPoint</Application>
  <PresentationFormat>Diaprojekcija na zaslonu (4:3)</PresentationFormat>
  <Paragraphs>40</Paragraphs>
  <Slides>7</Slides>
  <Notes>0</Notes>
  <HiddenSlides>0</HiddenSlides>
  <MMClips>0</MMClips>
  <ScaleCrop>false</ScaleCrop>
  <HeadingPairs>
    <vt:vector size="6" baseType="variant">
      <vt:variant>
        <vt:lpstr>Uporabljene pisave</vt:lpstr>
      </vt:variant>
      <vt:variant>
        <vt:i4>4</vt:i4>
      </vt:variant>
      <vt:variant>
        <vt:lpstr>Tema</vt:lpstr>
      </vt:variant>
      <vt:variant>
        <vt:i4>1</vt:i4>
      </vt:variant>
      <vt:variant>
        <vt:lpstr>Naslovi diapozitivov</vt:lpstr>
      </vt:variant>
      <vt:variant>
        <vt:i4>7</vt:i4>
      </vt:variant>
    </vt:vector>
  </HeadingPairs>
  <TitlesOfParts>
    <vt:vector size="12" baseType="lpstr">
      <vt:lpstr>Arial</vt:lpstr>
      <vt:lpstr>Calibri</vt:lpstr>
      <vt:lpstr>Calibri Light</vt:lpstr>
      <vt:lpstr>Times New Roman</vt:lpstr>
      <vt:lpstr>Office Theme</vt:lpstr>
      <vt:lpstr>     Vključujemo in aktiviramo!</vt:lpstr>
      <vt:lpstr>PowerPointova predstavitev</vt:lpstr>
      <vt:lpstr>   Vključuje 4 ciljne skupine:   - osebe s težavami v duševnem zdravju,   - zapornike v fazi odpusta,   - osebe z motnjami v duševnem razvoju,   - osebe, ki se zdravijo odvisnosti od prepovedanih drog.   </vt:lpstr>
      <vt:lpstr>   Operacija vključuje skupine ljudi, ki zaradi svojih lastnosti, življenjskih okoliščin ter pripisane stigme na trgu dela manj konkurenčne od ostalih.   Navedene ciljne skupine so posebej izpostavljene tveganjem socialne izključenosti in se pri iskanju dela srečujejo z več težavami kot ostala populacija.   Predlagana operacija obsega razvoj interdisciplinarnih programov socialne aktivacije izbor ter vključitev ustreznih izvajalcev/mentorjev teh programov in njihovo dodatno usposabljanje.   Operacija je zasnovana tako, da se bo lahko prilagajala specifičnim težavam ciljnih skupin pri vključevanju v družbo in na trg dela, s ciljem opolnomočenja in pridobivanja zaposlitvenega kapitala še pred vstopom na trg dela oziroma pred iskanjem zaposlitve in v začetnem obdobju zaposlitve.    </vt:lpstr>
      <vt:lpstr>  </vt:lpstr>
      <vt:lpstr>  </vt:lpstr>
      <vt:lpst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Mitja Ribic</dc:creator>
  <cp:lastModifiedBy>Aleš Novak</cp:lastModifiedBy>
  <cp:revision>37</cp:revision>
  <dcterms:created xsi:type="dcterms:W3CDTF">2015-02-26T08:26:11Z</dcterms:created>
  <dcterms:modified xsi:type="dcterms:W3CDTF">2016-05-19T10:01:59Z</dcterms:modified>
</cp:coreProperties>
</file>