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16"/>
  </p:notesMasterIdLst>
  <p:handoutMasterIdLst>
    <p:handoutMasterId r:id="rId17"/>
  </p:handoutMasterIdLst>
  <p:sldIdLst>
    <p:sldId id="256" r:id="rId3"/>
    <p:sldId id="302" r:id="rId4"/>
    <p:sldId id="305" r:id="rId5"/>
    <p:sldId id="306" r:id="rId6"/>
    <p:sldId id="303" r:id="rId7"/>
    <p:sldId id="304" r:id="rId8"/>
    <p:sldId id="292" r:id="rId9"/>
    <p:sldId id="293" r:id="rId10"/>
    <p:sldId id="308" r:id="rId11"/>
    <p:sldId id="296" r:id="rId12"/>
    <p:sldId id="307" r:id="rId13"/>
    <p:sldId id="299" r:id="rId14"/>
    <p:sldId id="300" r:id="rId15"/>
  </p:sldIdLst>
  <p:sldSz cx="9144000" cy="6858000" type="screen4x3"/>
  <p:notesSz cx="6819900" cy="99314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T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FF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24" autoAdjust="0"/>
    <p:restoredTop sz="86380" autoAdjust="0"/>
  </p:normalViewPr>
  <p:slideViewPr>
    <p:cSldViewPr snapToGrid="0" snapToObjects="1">
      <p:cViewPr>
        <p:scale>
          <a:sx n="100" d="100"/>
          <a:sy n="100" d="100"/>
        </p:scale>
        <p:origin x="-1926" y="-516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1578" y="-108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4-06T12:23:50.928" idx="2">
    <p:pos x="10" y="10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2489" y="0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4768AD-204A-4215-BD53-84CC9E25AACA}" type="datetime1">
              <a:rPr lang="sl-SI"/>
              <a:pPr>
                <a:defRPr/>
              </a:pPr>
              <a:t>18.5.2016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33877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2489" y="9433877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489" y="0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960E445-93F1-4C19-8A25-638853BC2F51}" type="datetime1">
              <a:rPr lang="sl-SI"/>
              <a:pPr>
                <a:defRPr/>
              </a:pPr>
              <a:t>18.5.2016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990" y="4717737"/>
            <a:ext cx="5455920" cy="44681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3877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489" y="9433877"/>
            <a:ext cx="2955822" cy="49593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641" tIns="45821" rIns="91641" bIns="458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085CC-78E4-4B83-9A30-7C4C84CD4812}" type="datetime1">
              <a:rPr lang="en-US"/>
              <a:pPr>
                <a:defRPr/>
              </a:pPr>
              <a:t>5/18/2016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CFF2E-63E0-44F3-8643-E733133533FE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7CFB-E800-45EF-93EA-A40EEE9CB27E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33834-D148-456A-936F-E9F5F4FB086B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BCBF2-1671-455A-8B9A-B3E0EC2AF947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66046-86F8-443E-91BA-51D7726F5600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A1FA2-6FA0-44CB-B32D-8C7B0B1F2691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0F0B-AC7E-4836-8B41-4AA3DCC8DFC1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B41C2-B63D-4537-BCE9-75C435A5342F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1A49E-F11B-4224-9356-1572298A3396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69F4E-EBE8-42D6-8E5E-BAA61F0182B9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C04F4-3ABF-492D-9D9E-0403DDDEDD6D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31098-D6A3-4164-A66B-88D0CE9FC8AF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549A7-CC63-43B9-A871-263EC97178D5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BCD5-827C-4CD8-A6F4-82D6FB5A74AF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CD938-6704-45EF-A84D-8150A268FBE9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D2709-D795-4B5D-B92F-0080823B048A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EDD6D-2293-4EE9-BA48-B70B71E33EF8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0DD31-DE11-4670-9B92-86E57256C0A1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91D4B-5462-4034-9081-DCF6BDB57C71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 smtClean="0"/>
              <a:t>Click to edit Master title style</a:t>
            </a:r>
            <a:endParaRPr lang="sl-SI" altLang="sl-S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 smtClean="0"/>
              <a:t>Click to edit Master text styles</a:t>
            </a:r>
          </a:p>
          <a:p>
            <a:pPr lvl="1"/>
            <a:r>
              <a:rPr lang="en-US" altLang="sl-SI" smtClean="0"/>
              <a:t>Second level</a:t>
            </a:r>
          </a:p>
          <a:p>
            <a:pPr lvl="2"/>
            <a:r>
              <a:rPr lang="en-US" altLang="sl-SI" smtClean="0"/>
              <a:t>Third level</a:t>
            </a:r>
          </a:p>
          <a:p>
            <a:pPr lvl="3"/>
            <a:r>
              <a:rPr lang="en-US" altLang="sl-SI" smtClean="0"/>
              <a:t>Fourth level</a:t>
            </a:r>
          </a:p>
          <a:p>
            <a:pPr lvl="4"/>
            <a:r>
              <a:rPr lang="en-US" altLang="sl-SI" smtClean="0"/>
              <a:t>Fifth level</a:t>
            </a:r>
            <a:endParaRPr lang="sl-SI" alt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AD8EA9-36C5-4754-9264-9A5E092C9C6D}" type="datetime1">
              <a:rPr lang="en-US"/>
              <a:pPr>
                <a:defRPr/>
              </a:pPr>
              <a:t>5/18/2016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 smtClean="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 smtClean="0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 smtClean="0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 smtClean="0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 smtClean="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 smtClean="0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 smtClean="0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 smtClean="0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 smtClean="0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FFC7B9-2421-4677-A496-56EC12966A34}" type="datetime1">
              <a:rPr lang="en-US"/>
              <a:pPr>
                <a:defRPr/>
              </a:pPr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p.gov.si/" TargetMode="Externa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902970" y="1547813"/>
            <a:ext cx="7200900" cy="411384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xtLst/>
        </p:spPr>
        <p:txBody>
          <a:bodyPr lIns="0" tIns="0" rIns="0" bIns="0"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l-SI" sz="3600" b="1" dirty="0" smtClean="0">
                <a:solidFill>
                  <a:schemeClr val="hlink"/>
                </a:solidFill>
              </a:rPr>
              <a:t/>
            </a:r>
            <a:br>
              <a:rPr lang="sl-SI" sz="3600" b="1" dirty="0" smtClean="0">
                <a:solidFill>
                  <a:schemeClr val="hlink"/>
                </a:solidFill>
              </a:rPr>
            </a:br>
            <a:r>
              <a:rPr lang="sl-SI" sz="3600" b="1" dirty="0">
                <a:solidFill>
                  <a:srgbClr val="C00000"/>
                </a:solidFill>
              </a:rPr>
              <a:t>REVIZIJSKA STRATEGIJA</a:t>
            </a:r>
            <a:r>
              <a:rPr lang="sl-SI" sz="3200" b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sl-SI" sz="3200" b="1" dirty="0" smtClean="0">
                <a:solidFill>
                  <a:srgbClr val="C00000"/>
                </a:solidFill>
                <a:latin typeface="Arial" charset="0"/>
              </a:rPr>
            </a:br>
            <a:r>
              <a:rPr lang="sl-SI" sz="3200" b="1" dirty="0" smtClean="0">
                <a:solidFill>
                  <a:srgbClr val="C00000"/>
                </a:solidFill>
                <a:latin typeface="Arial" charset="0"/>
              </a:rPr>
              <a:t>revizijskega organa</a:t>
            </a:r>
            <a:br>
              <a:rPr lang="sl-SI" sz="3200" b="1" dirty="0" smtClean="0">
                <a:solidFill>
                  <a:srgbClr val="C00000"/>
                </a:solidFill>
                <a:latin typeface="Arial" charset="0"/>
              </a:rPr>
            </a:br>
            <a:r>
              <a:rPr lang="sl-SI" sz="3200" b="1" dirty="0" smtClean="0">
                <a:solidFill>
                  <a:srgbClr val="C00000"/>
                </a:solidFill>
                <a:latin typeface="Arial" charset="0"/>
              </a:rPr>
              <a:t>za 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OP </a:t>
            </a:r>
            <a:r>
              <a:rPr lang="sl-SI" sz="3200" b="1" dirty="0" smtClean="0">
                <a:solidFill>
                  <a:srgbClr val="C00000"/>
                </a:solidFill>
                <a:latin typeface="Arial" charset="0"/>
              </a:rPr>
              <a:t>EKP </a:t>
            </a:r>
            <a:r>
              <a:rPr lang="sl-SI" sz="3200" b="1" dirty="0">
                <a:solidFill>
                  <a:srgbClr val="C00000"/>
                </a:solidFill>
                <a:latin typeface="Arial" charset="0"/>
              </a:rPr>
              <a:t>2014 - 2020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r>
              <a:rPr lang="sl-SI" sz="2800" b="1" dirty="0">
                <a:solidFill>
                  <a:srgbClr val="FF0000"/>
                </a:solidFill>
              </a:rPr>
              <a:t/>
            </a:r>
            <a:br>
              <a:rPr lang="sl-SI" sz="2800" b="1" dirty="0">
                <a:solidFill>
                  <a:srgbClr val="FF0000"/>
                </a:solidFill>
              </a:rPr>
            </a:br>
            <a:r>
              <a:rPr lang="sl-SI" sz="3200" dirty="0" smtClean="0">
                <a:solidFill>
                  <a:schemeClr val="hlink"/>
                </a:solidFill>
                <a:latin typeface="Arial" charset="0"/>
              </a:rPr>
              <a:t>3. seja Odbora za spremljanje</a:t>
            </a:r>
            <a:r>
              <a:rPr lang="en-GB" sz="3200" dirty="0">
                <a:solidFill>
                  <a:schemeClr val="tx2"/>
                </a:solidFill>
                <a:latin typeface="Arial" charset="0"/>
              </a:rPr>
              <a:t/>
            </a:r>
            <a:br>
              <a:rPr lang="en-GB" sz="3200" dirty="0">
                <a:solidFill>
                  <a:schemeClr val="tx2"/>
                </a:solidFill>
                <a:latin typeface="Arial" charset="0"/>
              </a:rPr>
            </a:br>
            <a:r>
              <a:rPr lang="sl-SI" sz="32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sl-SI" sz="2000" dirty="0" smtClean="0">
                <a:solidFill>
                  <a:schemeClr val="hlink"/>
                </a:solidFill>
              </a:rPr>
              <a:t>Slovenj Gradec</a:t>
            </a:r>
            <a:r>
              <a:rPr lang="en-GB" sz="2000" dirty="0" smtClean="0">
                <a:solidFill>
                  <a:schemeClr val="hlink"/>
                </a:solidFill>
              </a:rPr>
              <a:t>, 1</a:t>
            </a:r>
            <a:r>
              <a:rPr lang="sl-SI" sz="2000" dirty="0" smtClean="0">
                <a:solidFill>
                  <a:schemeClr val="hlink"/>
                </a:solidFill>
              </a:rPr>
              <a:t>9.</a:t>
            </a:r>
            <a:r>
              <a:rPr lang="en-GB" sz="2000" dirty="0" smtClean="0">
                <a:solidFill>
                  <a:schemeClr val="hlink"/>
                </a:solidFill>
              </a:rPr>
              <a:t> </a:t>
            </a:r>
            <a:r>
              <a:rPr lang="sl-SI" sz="2000" dirty="0" smtClean="0">
                <a:solidFill>
                  <a:schemeClr val="hlink"/>
                </a:solidFill>
              </a:rPr>
              <a:t>maj</a:t>
            </a:r>
            <a:r>
              <a:rPr lang="en-GB" sz="2000" dirty="0" smtClean="0">
                <a:solidFill>
                  <a:schemeClr val="hlink"/>
                </a:solidFill>
              </a:rPr>
              <a:t> 2016</a:t>
            </a:r>
            <a:r>
              <a:rPr lang="en-GB" sz="2000" dirty="0">
                <a:latin typeface="Arial" charset="0"/>
              </a:rPr>
              <a:t/>
            </a:r>
            <a:br>
              <a:rPr lang="en-GB" sz="2000" dirty="0">
                <a:latin typeface="Arial" charset="0"/>
              </a:rPr>
            </a:br>
            <a:r>
              <a:rPr lang="en-GB" sz="2000" dirty="0">
                <a:latin typeface="Arial" charset="0"/>
              </a:rPr>
              <a:t/>
            </a:r>
            <a:br>
              <a:rPr lang="en-GB" sz="2000" dirty="0">
                <a:latin typeface="Arial" charset="0"/>
              </a:rPr>
            </a:br>
            <a:endParaRPr lang="en-GB" altLang="sl-SI" sz="2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8F516-0879-41C2-97C0-5519B98831C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78092" y="6356350"/>
            <a:ext cx="2108708" cy="365125"/>
          </a:xfrm>
        </p:spPr>
        <p:txBody>
          <a:bodyPr/>
          <a:lstStyle/>
          <a:p>
            <a:fld id="{A3617EBD-8840-4214-B684-590C3E7E299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87714" y="656775"/>
            <a:ext cx="6196213" cy="5847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Človeški viri</a:t>
            </a:r>
            <a:endParaRPr lang="en-US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541057"/>
              </p:ext>
            </p:extLst>
          </p:nvPr>
        </p:nvGraphicFramePr>
        <p:xfrm>
          <a:off x="632460" y="1430654"/>
          <a:ext cx="7959089" cy="45815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6566"/>
                <a:gridCol w="1473418"/>
                <a:gridCol w="1507403"/>
                <a:gridCol w="3211702"/>
              </a:tblGrid>
              <a:tr h="15316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Revizijsko področje OP </a:t>
                      </a:r>
                      <a:r>
                        <a:rPr lang="sl-SI" sz="2000" noProof="0" dirty="0" err="1" smtClean="0">
                          <a:solidFill>
                            <a:srgbClr val="FFFFFF"/>
                          </a:solidFill>
                          <a:effectLst/>
                        </a:rPr>
                        <a:t>EKP</a:t>
                      </a:r>
                      <a:endParaRPr lang="en-US" sz="20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Polna zaposlenost</a:t>
                      </a:r>
                      <a:endParaRPr lang="en-US" sz="20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Zaposlenost</a:t>
                      </a:r>
                      <a:r>
                        <a:rPr lang="en-US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 </a:t>
                      </a: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maj </a:t>
                      </a:r>
                      <a:r>
                        <a:rPr lang="en-US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2016</a:t>
                      </a:r>
                      <a:endParaRPr lang="en-US" sz="20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Letna kapaciteta pri polni zaposlenosti</a:t>
                      </a:r>
                      <a:r>
                        <a:rPr lang="en-US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 (</a:t>
                      </a: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revizor</a:t>
                      </a:r>
                      <a:r>
                        <a:rPr lang="en-US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/d</a:t>
                      </a:r>
                      <a:r>
                        <a:rPr lang="sl-SI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ni</a:t>
                      </a:r>
                      <a:r>
                        <a:rPr lang="en-US" sz="2000" noProof="0" dirty="0" smtClean="0">
                          <a:solidFill>
                            <a:srgbClr val="FFFFFF"/>
                          </a:solidFill>
                          <a:effectLst/>
                        </a:rPr>
                        <a:t>)</a:t>
                      </a:r>
                      <a:endParaRPr lang="en-US" sz="20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99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800" noProof="0" dirty="0" smtClean="0">
                          <a:solidFill>
                            <a:srgbClr val="FFFFFF"/>
                          </a:solidFill>
                          <a:effectLst/>
                        </a:rPr>
                        <a:t>Revizorji</a:t>
                      </a:r>
                      <a:endParaRPr lang="en-US" sz="18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18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18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3.600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99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800" noProof="0" dirty="0" smtClean="0">
                          <a:solidFill>
                            <a:srgbClr val="FFFFFF"/>
                          </a:solidFill>
                          <a:effectLst/>
                        </a:rPr>
                        <a:t>Koordinator</a:t>
                      </a:r>
                      <a:endParaRPr lang="sl-SI" sz="18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200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99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800" noProof="0" dirty="0" smtClean="0">
                          <a:solidFill>
                            <a:srgbClr val="FFFFFF"/>
                          </a:solidFill>
                          <a:effectLst/>
                        </a:rPr>
                        <a:t>Vodja sektorja</a:t>
                      </a:r>
                      <a:endParaRPr lang="sl-SI" sz="18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3/4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3/4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150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99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800" noProof="0" dirty="0" smtClean="0">
                          <a:solidFill>
                            <a:srgbClr val="FFFFFF"/>
                          </a:solidFill>
                          <a:effectLst/>
                        </a:rPr>
                        <a:t>Direktorica  UNP</a:t>
                      </a:r>
                      <a:endParaRPr lang="sl-SI" sz="1800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1/4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1/4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noProof="0" dirty="0" smtClean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en-US" sz="2800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099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800" b="1" noProof="0" dirty="0" smtClean="0">
                          <a:solidFill>
                            <a:srgbClr val="FFFFFF"/>
                          </a:solidFill>
                          <a:effectLst/>
                        </a:rPr>
                        <a:t>SKUPAJ</a:t>
                      </a:r>
                      <a:endParaRPr lang="sl-SI" sz="1800" b="1" noProof="0" dirty="0">
                        <a:solidFill>
                          <a:srgbClr val="FFFFFF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2800" b="1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800" b="1" noProof="0" dirty="0" smtClean="0">
                          <a:solidFill>
                            <a:srgbClr val="000000"/>
                          </a:solidFill>
                          <a:effectLst/>
                        </a:rPr>
                        <a:t>20</a:t>
                      </a:r>
                      <a:endParaRPr lang="en-US" sz="2800" b="1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noProof="0" dirty="0" smtClean="0">
                          <a:solidFill>
                            <a:srgbClr val="000000"/>
                          </a:solidFill>
                          <a:effectLst/>
                        </a:rPr>
                        <a:t>4.000</a:t>
                      </a:r>
                      <a:endParaRPr lang="en-US" sz="2800" b="1" noProof="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38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14572" y="656775"/>
            <a:ext cx="6269355" cy="5847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Človeški </a:t>
            </a:r>
            <a:r>
              <a:rPr lang="sl-SI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viri</a:t>
            </a:r>
            <a:endParaRPr lang="en-US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579444"/>
              </p:ext>
            </p:extLst>
          </p:nvPr>
        </p:nvGraphicFramePr>
        <p:xfrm>
          <a:off x="605787" y="1403179"/>
          <a:ext cx="7978140" cy="49272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71045"/>
                <a:gridCol w="1491432"/>
                <a:gridCol w="1618336"/>
                <a:gridCol w="1497327"/>
              </a:tblGrid>
              <a:tr h="12851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Vrsta  REVIZIJE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Revizijska kapaciteta </a:t>
                      </a:r>
                      <a:r>
                        <a:rPr lang="en-US" sz="1600" noProof="0" dirty="0" smtClean="0">
                          <a:effectLst/>
                        </a:rPr>
                        <a:t>2016 (</a:t>
                      </a:r>
                      <a:r>
                        <a:rPr lang="sl-SI" sz="1600" noProof="0" dirty="0" smtClean="0">
                          <a:effectLst/>
                        </a:rPr>
                        <a:t>revizor</a:t>
                      </a:r>
                      <a:r>
                        <a:rPr lang="en-US" sz="1600" noProof="0" dirty="0" smtClean="0">
                          <a:effectLst/>
                        </a:rPr>
                        <a:t>/d</a:t>
                      </a:r>
                      <a:r>
                        <a:rPr lang="sl-SI" sz="1600" noProof="0" dirty="0" smtClean="0">
                          <a:effectLst/>
                        </a:rPr>
                        <a:t>ni</a:t>
                      </a:r>
                      <a:r>
                        <a:rPr lang="en-US" sz="1600" noProof="0" dirty="0" smtClean="0">
                          <a:effectLst/>
                        </a:rPr>
                        <a:t>)</a:t>
                      </a:r>
                      <a:r>
                        <a:rPr lang="sl-SI" sz="1600" noProof="0" dirty="0" smtClean="0">
                          <a:effectLst/>
                        </a:rPr>
                        <a:t>*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noProof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Revizijska kapaciteta </a:t>
                      </a:r>
                      <a:r>
                        <a:rPr lang="en-US" sz="1600" noProof="0" dirty="0" smtClean="0">
                          <a:effectLst/>
                        </a:rPr>
                        <a:t>201</a:t>
                      </a:r>
                      <a:r>
                        <a:rPr lang="sl-SI" sz="1600" noProof="0" dirty="0" smtClean="0">
                          <a:effectLst/>
                        </a:rPr>
                        <a:t>7 </a:t>
                      </a:r>
                      <a:r>
                        <a:rPr lang="en-US" sz="1600" noProof="0" dirty="0" smtClean="0">
                          <a:effectLst/>
                        </a:rPr>
                        <a:t>(</a:t>
                      </a:r>
                      <a:r>
                        <a:rPr lang="sl-SI" sz="1600" noProof="0" dirty="0" smtClean="0">
                          <a:effectLst/>
                        </a:rPr>
                        <a:t>revizor</a:t>
                      </a:r>
                      <a:r>
                        <a:rPr lang="en-US" sz="1600" noProof="0" dirty="0" smtClean="0">
                          <a:effectLst/>
                        </a:rPr>
                        <a:t>/d</a:t>
                      </a:r>
                      <a:r>
                        <a:rPr lang="sl-SI" sz="1600" noProof="0" dirty="0" smtClean="0">
                          <a:effectLst/>
                        </a:rPr>
                        <a:t>ni</a:t>
                      </a:r>
                      <a:r>
                        <a:rPr lang="en-US" sz="1600" noProof="0" dirty="0" smtClean="0">
                          <a:effectLst/>
                        </a:rPr>
                        <a:t>)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noProof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noProof="0" dirty="0" smtClean="0">
                          <a:effectLst/>
                        </a:rPr>
                        <a:t>Revizijska kapaciteta </a:t>
                      </a:r>
                      <a:r>
                        <a:rPr lang="en-US" sz="1600" noProof="0" dirty="0" smtClean="0">
                          <a:effectLst/>
                        </a:rPr>
                        <a:t>201</a:t>
                      </a:r>
                      <a:r>
                        <a:rPr lang="sl-SI" sz="1600" noProof="0" dirty="0" smtClean="0">
                          <a:effectLst/>
                        </a:rPr>
                        <a:t>8</a:t>
                      </a:r>
                      <a:r>
                        <a:rPr lang="en-US" sz="1600" noProof="0" dirty="0" smtClean="0">
                          <a:effectLst/>
                        </a:rPr>
                        <a:t> (</a:t>
                      </a:r>
                      <a:r>
                        <a:rPr lang="sl-SI" sz="1600" noProof="0" dirty="0" smtClean="0">
                          <a:effectLst/>
                        </a:rPr>
                        <a:t>revizor</a:t>
                      </a:r>
                      <a:r>
                        <a:rPr lang="en-US" sz="1600" noProof="0" dirty="0" smtClean="0">
                          <a:effectLst/>
                        </a:rPr>
                        <a:t>/d</a:t>
                      </a:r>
                      <a:r>
                        <a:rPr lang="sl-SI" sz="1600" noProof="0" dirty="0" smtClean="0">
                          <a:effectLst/>
                        </a:rPr>
                        <a:t>ni</a:t>
                      </a:r>
                      <a:r>
                        <a:rPr lang="en-US" sz="1600" noProof="0" dirty="0" smtClean="0">
                          <a:effectLst/>
                        </a:rPr>
                        <a:t>)</a:t>
                      </a:r>
                      <a:endParaRPr lang="en-US" sz="1600" noProof="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64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noProof="0" dirty="0" smtClean="0">
                          <a:effectLst/>
                        </a:rPr>
                        <a:t>revizije SISTEMA</a:t>
                      </a:r>
                      <a:endParaRPr lang="en-US" sz="1600" noProof="0" dirty="0" smtClean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effectLst/>
                        </a:rPr>
                        <a:t>(s</a:t>
                      </a:r>
                      <a:r>
                        <a:rPr lang="sl-SI" sz="1600" noProof="0" dirty="0" smtClean="0">
                          <a:effectLst/>
                        </a:rPr>
                        <a:t>i</a:t>
                      </a:r>
                      <a:r>
                        <a:rPr lang="en-US" sz="1600" noProof="0" dirty="0" smtClean="0">
                          <a:effectLst/>
                        </a:rPr>
                        <a:t>stem, horizontal</a:t>
                      </a:r>
                      <a:r>
                        <a:rPr lang="sl-SI" sz="1600" noProof="0" dirty="0" smtClean="0">
                          <a:effectLst/>
                        </a:rPr>
                        <a:t>na</a:t>
                      </a:r>
                      <a:r>
                        <a:rPr lang="sl-SI" sz="1600" baseline="0" noProof="0" dirty="0" smtClean="0">
                          <a:effectLst/>
                        </a:rPr>
                        <a:t>/tematska področja</a:t>
                      </a:r>
                      <a:r>
                        <a:rPr lang="en-US" sz="1600" baseline="0" noProof="0" dirty="0" smtClean="0">
                          <a:effectLst/>
                        </a:rPr>
                        <a:t> </a:t>
                      </a:r>
                      <a:r>
                        <a:rPr lang="sl-SI" sz="1600" baseline="0" noProof="0" dirty="0" smtClean="0">
                          <a:effectLst/>
                        </a:rPr>
                        <a:t>in spremljanje</a:t>
                      </a:r>
                      <a:r>
                        <a:rPr lang="en-US" sz="1600" noProof="0" dirty="0" smtClean="0">
                          <a:effectLst/>
                        </a:rPr>
                        <a:t>)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solidFill>
                            <a:srgbClr val="000000"/>
                          </a:solidFill>
                          <a:effectLst/>
                        </a:rPr>
                        <a:t>363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1.500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>
                          <a:solidFill>
                            <a:srgbClr val="000000"/>
                          </a:solidFill>
                          <a:effectLst/>
                        </a:rPr>
                        <a:t>1.600</a:t>
                      </a:r>
                      <a:endParaRPr lang="sl-SI" sz="200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039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revizijska </a:t>
                      </a:r>
                      <a:r>
                        <a:rPr lang="en-US" sz="1600" noProof="0" dirty="0" smtClean="0">
                          <a:effectLst/>
                        </a:rPr>
                        <a:t>STRATEG</a:t>
                      </a:r>
                      <a:r>
                        <a:rPr lang="sl-SI" sz="1600" noProof="0" dirty="0" smtClean="0">
                          <a:effectLst/>
                        </a:rPr>
                        <a:t>IJA</a:t>
                      </a:r>
                      <a:r>
                        <a:rPr lang="en-US" sz="1600" noProof="0" dirty="0" smtClean="0">
                          <a:effectLst/>
                        </a:rPr>
                        <a:t> </a:t>
                      </a:r>
                      <a:r>
                        <a:rPr lang="sl-SI" sz="1600" noProof="0" dirty="0" smtClean="0">
                          <a:effectLst/>
                        </a:rPr>
                        <a:t>in revizijski PRIROČNIK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solidFill>
                            <a:srgbClr val="000000"/>
                          </a:solidFill>
                          <a:effectLst/>
                        </a:rPr>
                        <a:t>274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00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059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revizije </a:t>
                      </a:r>
                      <a:r>
                        <a:rPr lang="en-US" sz="1600" noProof="0" dirty="0" smtClean="0">
                          <a:effectLst/>
                        </a:rPr>
                        <a:t>OPERA</a:t>
                      </a:r>
                      <a:r>
                        <a:rPr lang="sl-SI" sz="1600" noProof="0" dirty="0" smtClean="0">
                          <a:effectLst/>
                        </a:rPr>
                        <a:t>CIJ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200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2.100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>
                          <a:solidFill>
                            <a:srgbClr val="000000"/>
                          </a:solidFill>
                          <a:effectLst/>
                        </a:rPr>
                        <a:t>2.200</a:t>
                      </a:r>
                      <a:endParaRPr lang="sl-SI" sz="200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039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revizije</a:t>
                      </a:r>
                      <a:r>
                        <a:rPr lang="sl-SI" sz="1600" baseline="0" noProof="0" dirty="0" smtClean="0">
                          <a:effectLst/>
                        </a:rPr>
                        <a:t> Računovodskih Izkazov in IZJAVE/POVZETKOV poslovodstva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100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997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1600" noProof="0" dirty="0" smtClean="0">
                          <a:effectLst/>
                        </a:rPr>
                        <a:t>priprava </a:t>
                      </a:r>
                      <a:r>
                        <a:rPr lang="sl-SI" sz="1600" baseline="0" noProof="0" dirty="0" smtClean="0">
                          <a:effectLst/>
                        </a:rPr>
                        <a:t> Letnega Poročila o Nadzoru in revizijskega MNENJA</a:t>
                      </a:r>
                      <a:r>
                        <a:rPr lang="en-US" sz="1600" noProof="0" dirty="0" smtClean="0">
                          <a:effectLst/>
                        </a:rPr>
                        <a:t> 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dirty="0" smtClean="0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119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effectLst/>
                        </a:rPr>
                        <a:t>SKUPAJ</a:t>
                      </a:r>
                      <a:endParaRPr lang="en-US" sz="1600" noProof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645*</a:t>
                      </a:r>
                      <a:endParaRPr lang="sl-SI" sz="2000" b="1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3.800</a:t>
                      </a:r>
                      <a:endParaRPr lang="sl-SI" sz="2000" b="1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l-SI" sz="2000" b="1" dirty="0" smtClean="0">
                          <a:solidFill>
                            <a:srgbClr val="000000"/>
                          </a:solidFill>
                          <a:effectLst/>
                        </a:rPr>
                        <a:t>4.000</a:t>
                      </a:r>
                      <a:endParaRPr lang="sl-SI" sz="2000" b="1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246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902969" y="1547813"/>
            <a:ext cx="7680957" cy="411384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sl-SI" sz="2800" dirty="0" smtClean="0">
                <a:solidFill>
                  <a:srgbClr val="000000"/>
                </a:solidFill>
              </a:rPr>
              <a:t> </a:t>
            </a:r>
          </a:p>
          <a:p>
            <a:pPr algn="l"/>
            <a:r>
              <a:rPr lang="sl-SI" sz="2800" dirty="0" smtClean="0">
                <a:solidFill>
                  <a:srgbClr val="000000"/>
                </a:solidFill>
              </a:rPr>
              <a:t>* (opomba) za leto 2016:</a:t>
            </a:r>
          </a:p>
          <a:p>
            <a:pPr marL="285750" indent="-285750" algn="l">
              <a:buFont typeface="Arial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ker </a:t>
            </a:r>
            <a:r>
              <a:rPr lang="sl-SI" sz="2800" dirty="0" err="1" smtClean="0">
                <a:solidFill>
                  <a:srgbClr val="000000"/>
                </a:solidFill>
              </a:rPr>
              <a:t>OU</a:t>
            </a:r>
            <a:r>
              <a:rPr lang="sl-SI" sz="2800" dirty="0" smtClean="0">
                <a:solidFill>
                  <a:srgbClr val="000000"/>
                </a:solidFill>
              </a:rPr>
              <a:t> </a:t>
            </a:r>
            <a:r>
              <a:rPr lang="sl-SI" sz="2800" dirty="0">
                <a:solidFill>
                  <a:srgbClr val="000000"/>
                </a:solidFill>
              </a:rPr>
              <a:t>in MF-CA do </a:t>
            </a:r>
            <a:r>
              <a:rPr lang="en-US" sz="2800" dirty="0">
                <a:solidFill>
                  <a:srgbClr val="000000"/>
                </a:solidFill>
              </a:rPr>
              <a:t>30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r>
              <a:rPr lang="sl-SI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6.</a:t>
            </a:r>
            <a:r>
              <a:rPr lang="sl-SI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2016 </a:t>
            </a:r>
            <a:r>
              <a:rPr lang="sl-SI" sz="2800" dirty="0" smtClean="0">
                <a:solidFill>
                  <a:srgbClr val="000000"/>
                </a:solidFill>
              </a:rPr>
              <a:t> </a:t>
            </a:r>
            <a:r>
              <a:rPr lang="sl-SI" sz="2800" dirty="0">
                <a:solidFill>
                  <a:srgbClr val="000000"/>
                </a:solidFill>
              </a:rPr>
              <a:t>še ne bosta </a:t>
            </a:r>
            <a:r>
              <a:rPr lang="sl-SI" sz="2800" dirty="0" smtClean="0">
                <a:solidFill>
                  <a:srgbClr val="000000"/>
                </a:solidFill>
              </a:rPr>
              <a:t>imenovana, in ker izdatki </a:t>
            </a:r>
            <a:r>
              <a:rPr lang="sl-SI" sz="2800" dirty="0">
                <a:solidFill>
                  <a:srgbClr val="000000"/>
                </a:solidFill>
              </a:rPr>
              <a:t>do </a:t>
            </a:r>
            <a:r>
              <a:rPr lang="sl-SI" sz="2800" dirty="0" smtClean="0">
                <a:solidFill>
                  <a:srgbClr val="000000"/>
                </a:solidFill>
              </a:rPr>
              <a:t>30. 6. 2016 (za </a:t>
            </a:r>
            <a:r>
              <a:rPr lang="sl-SI" sz="2800" dirty="0">
                <a:solidFill>
                  <a:srgbClr val="000000"/>
                </a:solidFill>
              </a:rPr>
              <a:t>2. obračunsko </a:t>
            </a:r>
            <a:r>
              <a:rPr lang="sl-SI" sz="2800" dirty="0" smtClean="0">
                <a:solidFill>
                  <a:srgbClr val="000000"/>
                </a:solidFill>
              </a:rPr>
              <a:t>leto) še </a:t>
            </a:r>
            <a:r>
              <a:rPr lang="sl-SI" sz="2800" dirty="0">
                <a:solidFill>
                  <a:srgbClr val="000000"/>
                </a:solidFill>
              </a:rPr>
              <a:t>ne bodo </a:t>
            </a:r>
            <a:r>
              <a:rPr lang="sl-SI" sz="2800" dirty="0" smtClean="0">
                <a:solidFill>
                  <a:srgbClr val="000000"/>
                </a:solidFill>
              </a:rPr>
              <a:t>certificirani, je </a:t>
            </a:r>
          </a:p>
          <a:p>
            <a:pPr marL="285750" indent="-285750" algn="l"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80 </a:t>
            </a:r>
            <a:r>
              <a:rPr lang="en-US" sz="2800" dirty="0">
                <a:solidFill>
                  <a:srgbClr val="000000"/>
                </a:solidFill>
              </a:rPr>
              <a:t>% </a:t>
            </a:r>
            <a:r>
              <a:rPr lang="sl-SI" sz="2800" dirty="0">
                <a:solidFill>
                  <a:srgbClr val="000000"/>
                </a:solidFill>
              </a:rPr>
              <a:t>revizijskih kapacitet v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2016 </a:t>
            </a:r>
            <a:r>
              <a:rPr lang="sl-SI" sz="2800" dirty="0">
                <a:solidFill>
                  <a:srgbClr val="000000"/>
                </a:solidFill>
              </a:rPr>
              <a:t>načrtovano </a:t>
            </a:r>
            <a:r>
              <a:rPr lang="sl-SI" sz="2800" dirty="0" smtClean="0">
                <a:solidFill>
                  <a:srgbClr val="000000"/>
                </a:solidFill>
              </a:rPr>
              <a:t>za: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sl-SI" sz="2800" dirty="0" smtClean="0">
                <a:solidFill>
                  <a:srgbClr val="000000"/>
                </a:solidFill>
              </a:rPr>
              <a:t>revizije operacij (izdatki iz 2015 in 2016);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sl-SI" sz="2800" dirty="0">
                <a:solidFill>
                  <a:srgbClr val="000000"/>
                </a:solidFill>
              </a:rPr>
              <a:t>zaključevanje programskega obdobja </a:t>
            </a:r>
            <a:r>
              <a:rPr lang="sl-SI" sz="2800" dirty="0" smtClean="0">
                <a:solidFill>
                  <a:srgbClr val="000000"/>
                </a:solidFill>
              </a:rPr>
              <a:t>2007-2013.</a:t>
            </a:r>
            <a:endParaRPr lang="sl-SI" sz="2800" dirty="0">
              <a:solidFill>
                <a:srgbClr val="00000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22191" y="656775"/>
            <a:ext cx="6269355" cy="5847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Človeški </a:t>
            </a:r>
            <a:r>
              <a:rPr lang="sl-SI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viri</a:t>
            </a:r>
            <a:endParaRPr lang="en-US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51002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1540" y="1699260"/>
            <a:ext cx="7795260" cy="3954780"/>
          </a:xfrm>
          <a:prstGeom prst="rect">
            <a:avLst/>
          </a:prstGeom>
          <a:solidFill>
            <a:srgbClr val="FFFFFF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4400" b="1" dirty="0" smtClean="0">
              <a:solidFill>
                <a:srgbClr val="0070C0"/>
              </a:solidFill>
            </a:endParaRPr>
          </a:p>
          <a:p>
            <a:pPr algn="ctr"/>
            <a:r>
              <a:rPr lang="sl-SI" sz="4400" b="1" dirty="0" smtClean="0">
                <a:solidFill>
                  <a:srgbClr val="0070C0"/>
                </a:solidFill>
              </a:rPr>
              <a:t>HVALA </a:t>
            </a:r>
            <a:endParaRPr lang="sl-SI" sz="4400" b="1" dirty="0" smtClean="0">
              <a:solidFill>
                <a:srgbClr val="0070C0"/>
              </a:solidFill>
            </a:endParaRPr>
          </a:p>
          <a:p>
            <a:endParaRPr lang="sl-SI" sz="2000" dirty="0"/>
          </a:p>
          <a:p>
            <a:endParaRPr lang="sl-SI" sz="2000" b="1" dirty="0">
              <a:solidFill>
                <a:srgbClr val="000000"/>
              </a:solidFill>
            </a:endParaRPr>
          </a:p>
          <a:p>
            <a:endParaRPr lang="sl-SI" sz="2000" b="1" dirty="0">
              <a:solidFill>
                <a:srgbClr val="000000"/>
              </a:solidFill>
            </a:endParaRPr>
          </a:p>
          <a:p>
            <a:r>
              <a:rPr lang="sl-SI" sz="2000" b="1" dirty="0" smtClean="0">
                <a:solidFill>
                  <a:srgbClr val="000000"/>
                </a:solidFill>
              </a:rPr>
              <a:t>Urad </a:t>
            </a:r>
            <a:r>
              <a:rPr lang="sl-SI" sz="2000" b="1" dirty="0">
                <a:solidFill>
                  <a:srgbClr val="000000"/>
                </a:solidFill>
              </a:rPr>
              <a:t>RS za nadzor proračuna</a:t>
            </a:r>
          </a:p>
          <a:p>
            <a:r>
              <a:rPr lang="sl-SI" altLang="sl-SI" sz="2000" dirty="0">
                <a:solidFill>
                  <a:srgbClr val="000000"/>
                </a:solidFill>
              </a:rPr>
              <a:t>Nataša Prah, </a:t>
            </a:r>
            <a:r>
              <a:rPr lang="sl-SI" altLang="sl-SI" sz="2000" dirty="0" smtClean="0">
                <a:solidFill>
                  <a:srgbClr val="000000"/>
                </a:solidFill>
              </a:rPr>
              <a:t>direktorica</a:t>
            </a:r>
            <a:endParaRPr lang="sl-SI" altLang="sl-SI" sz="4400" b="1" dirty="0" smtClean="0">
              <a:solidFill>
                <a:srgbClr val="000000"/>
              </a:solidFill>
            </a:endParaRPr>
          </a:p>
          <a:p>
            <a:r>
              <a:rPr lang="sl-SI" dirty="0" smtClean="0">
                <a:solidFill>
                  <a:srgbClr val="000000"/>
                </a:solidFill>
              </a:rPr>
              <a:t>Fajfarjeva </a:t>
            </a:r>
            <a:r>
              <a:rPr lang="sl-SI" dirty="0">
                <a:solidFill>
                  <a:srgbClr val="000000"/>
                </a:solidFill>
              </a:rPr>
              <a:t>33, 1502 Ljubljana </a:t>
            </a:r>
          </a:p>
          <a:p>
            <a:r>
              <a:rPr lang="sl-SI" dirty="0" smtClean="0">
                <a:solidFill>
                  <a:srgbClr val="000000"/>
                </a:solidFill>
              </a:rPr>
              <a:t>T</a:t>
            </a:r>
            <a:r>
              <a:rPr lang="sl-SI" dirty="0">
                <a:solidFill>
                  <a:srgbClr val="000000"/>
                </a:solidFill>
              </a:rPr>
              <a:t>: 01 369 69 02  F: 01 369 69 14 </a:t>
            </a:r>
          </a:p>
          <a:p>
            <a:r>
              <a:rPr lang="sl-SI" sz="2000" u="sng" dirty="0" err="1" smtClean="0">
                <a:solidFill>
                  <a:srgbClr val="000000"/>
                </a:solidFill>
                <a:hlinkClick r:id="rId2"/>
              </a:rPr>
              <a:t>www.unp.gov.si</a:t>
            </a:r>
            <a:endParaRPr lang="sl-SI" sz="20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91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32660" y="720725"/>
            <a:ext cx="6362700" cy="696595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sl-SI" sz="3600" b="1" dirty="0" smtClean="0">
                <a:solidFill>
                  <a:srgbClr val="C00000"/>
                </a:solidFill>
              </a:rPr>
              <a:t>Revizijska strategija</a:t>
            </a:r>
            <a:endParaRPr lang="sl-SI" sz="3600" b="1" dirty="0">
              <a:solidFill>
                <a:srgbClr val="C0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1539240"/>
            <a:ext cx="7223760" cy="481711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sl-SI" sz="2800" b="1" dirty="0" smtClean="0">
                <a:solidFill>
                  <a:srgbClr val="0070C0"/>
                </a:solidFill>
              </a:rPr>
              <a:t>Operativni </a:t>
            </a:r>
            <a:r>
              <a:rPr lang="sl-SI" sz="2800" b="1" dirty="0" smtClean="0">
                <a:solidFill>
                  <a:srgbClr val="0070C0"/>
                </a:solidFill>
              </a:rPr>
              <a:t>program, </a:t>
            </a:r>
            <a:r>
              <a:rPr lang="sl-SI" sz="2800" b="1" dirty="0" smtClean="0">
                <a:solidFill>
                  <a:srgbClr val="0070C0"/>
                </a:solidFill>
              </a:rPr>
              <a:t>ki ga pokriva </a:t>
            </a:r>
            <a:r>
              <a:rPr lang="sl-SI" sz="2800" b="1" dirty="0" smtClean="0">
                <a:solidFill>
                  <a:srgbClr val="0070C0"/>
                </a:solidFill>
              </a:rPr>
              <a:t>Revizijska strategija (RS): </a:t>
            </a:r>
            <a:endParaRPr lang="sl-SI" sz="2800" b="1" dirty="0" smtClean="0">
              <a:solidFill>
                <a:srgbClr val="0070C0"/>
              </a:solidFill>
            </a:endParaRPr>
          </a:p>
          <a:p>
            <a:r>
              <a:rPr lang="sl-SI" sz="2800" dirty="0" smtClean="0">
                <a:solidFill>
                  <a:srgbClr val="000000"/>
                </a:solidFill>
              </a:rPr>
              <a:t>Operativni </a:t>
            </a:r>
            <a:r>
              <a:rPr lang="sl-SI" sz="2800" dirty="0">
                <a:solidFill>
                  <a:srgbClr val="000000"/>
                </a:solidFill>
              </a:rPr>
              <a:t>program za izvajanje Evropske kohezijske politike v obdobju 2014-2020 </a:t>
            </a:r>
          </a:p>
          <a:p>
            <a:pPr algn="l"/>
            <a:r>
              <a:rPr lang="sl-SI" sz="2400" b="1" dirty="0">
                <a:solidFill>
                  <a:srgbClr val="0070C0"/>
                </a:solidFill>
              </a:rPr>
              <a:t>Št. CCI: </a:t>
            </a:r>
            <a:r>
              <a:rPr lang="sl-SI" sz="2400" dirty="0" smtClean="0">
                <a:solidFill>
                  <a:srgbClr val="000000"/>
                </a:solidFill>
              </a:rPr>
              <a:t>2014SI16MAOP001 (OP EKP)</a:t>
            </a:r>
            <a:endParaRPr lang="sl-SI" sz="2400" dirty="0">
              <a:solidFill>
                <a:srgbClr val="000000"/>
              </a:solidFill>
            </a:endParaRPr>
          </a:p>
          <a:p>
            <a:pPr algn="l"/>
            <a:r>
              <a:rPr lang="sl-SI" sz="2800" b="1" dirty="0" smtClean="0">
                <a:solidFill>
                  <a:srgbClr val="0070C0"/>
                </a:solidFill>
              </a:rPr>
              <a:t>Skladi, ki jih pokriva RS:</a:t>
            </a:r>
            <a:r>
              <a:rPr lang="sl-SI" sz="2800" dirty="0">
                <a:solidFill>
                  <a:srgbClr val="0070C0"/>
                </a:solidFill>
              </a:rPr>
              <a:t>	</a:t>
            </a:r>
            <a:endParaRPr lang="sl-SI" sz="2800" dirty="0" smtClean="0">
              <a:solidFill>
                <a:srgbClr val="0070C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Evropski </a:t>
            </a:r>
            <a:r>
              <a:rPr lang="sl-SI" sz="2800" dirty="0">
                <a:solidFill>
                  <a:srgbClr val="000000"/>
                </a:solidFill>
              </a:rPr>
              <a:t>sklad za regionalni razvoj (</a:t>
            </a:r>
            <a:r>
              <a:rPr lang="sl-SI" sz="2800" dirty="0" err="1">
                <a:solidFill>
                  <a:srgbClr val="000000"/>
                </a:solidFill>
              </a:rPr>
              <a:t>ESRR</a:t>
            </a:r>
            <a:r>
              <a:rPr lang="sl-SI" sz="2800" dirty="0">
                <a:solidFill>
                  <a:srgbClr val="000000"/>
                </a:solidFill>
              </a:rPr>
              <a:t>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000000"/>
                </a:solidFill>
              </a:rPr>
              <a:t>Kohezijski sklad (KS)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l-SI" sz="2800" dirty="0">
                <a:solidFill>
                  <a:srgbClr val="000000"/>
                </a:solidFill>
              </a:rPr>
              <a:t>Evropski socialni sklad (</a:t>
            </a:r>
            <a:r>
              <a:rPr lang="sl-SI" sz="2800" dirty="0" err="1">
                <a:solidFill>
                  <a:srgbClr val="000000"/>
                </a:solidFill>
              </a:rPr>
              <a:t>ESS</a:t>
            </a:r>
            <a:r>
              <a:rPr lang="sl-SI" sz="2800" dirty="0">
                <a:solidFill>
                  <a:srgbClr val="000000"/>
                </a:solidFill>
              </a:rPr>
              <a:t>) in </a:t>
            </a:r>
            <a:endParaRPr lang="sl-SI" sz="2800" dirty="0" smtClean="0">
              <a:solidFill>
                <a:srgbClr val="000000"/>
              </a:solidFill>
            </a:endParaRP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Pobuda </a:t>
            </a:r>
            <a:r>
              <a:rPr lang="sl-SI" sz="2400" dirty="0">
                <a:solidFill>
                  <a:srgbClr val="000000"/>
                </a:solidFill>
              </a:rPr>
              <a:t>za zaposlovanje mladih</a:t>
            </a:r>
          </a:p>
          <a:p>
            <a:pPr algn="l"/>
            <a:endParaRPr lang="sl-SI" sz="2800" b="1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8C18-44A6-4213-B056-58502FF4BB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32660" y="720725"/>
            <a:ext cx="6362700" cy="696595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sl-SI" sz="3600" b="1" dirty="0">
                <a:solidFill>
                  <a:srgbClr val="C00000"/>
                </a:solidFill>
              </a:rPr>
              <a:t>Revizijska strategija</a:t>
            </a:r>
            <a:endParaRPr lang="sl-SI" sz="3600" b="1" dirty="0">
              <a:solidFill>
                <a:srgbClr val="C0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1539240"/>
            <a:ext cx="7223760" cy="481711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sl-SI" sz="2400" b="1" u="sng" dirty="0">
                <a:solidFill>
                  <a:srgbClr val="0070C0"/>
                </a:solidFill>
              </a:rPr>
              <a:t>Opis sistema za OP </a:t>
            </a:r>
            <a:r>
              <a:rPr lang="sl-SI" sz="2400" b="1" u="sng" dirty="0" err="1">
                <a:solidFill>
                  <a:srgbClr val="0070C0"/>
                </a:solidFill>
              </a:rPr>
              <a:t>EKP</a:t>
            </a:r>
            <a:r>
              <a:rPr lang="sl-SI" sz="2400" b="1" u="sng" dirty="0">
                <a:solidFill>
                  <a:srgbClr val="0070C0"/>
                </a:solidFill>
              </a:rPr>
              <a:t> 2014-2020: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0000"/>
                </a:solidFill>
              </a:rPr>
              <a:t>Revizijski organ  </a:t>
            </a:r>
            <a:r>
              <a:rPr lang="sl-SI" sz="2400" dirty="0">
                <a:solidFill>
                  <a:srgbClr val="000000"/>
                </a:solidFill>
              </a:rPr>
              <a:t>še ni prejel </a:t>
            </a:r>
            <a:r>
              <a:rPr lang="sl-SI" sz="2400" dirty="0" smtClean="0">
                <a:solidFill>
                  <a:srgbClr val="000000"/>
                </a:solidFill>
              </a:rPr>
              <a:t>končnega opisa </a:t>
            </a:r>
            <a:r>
              <a:rPr lang="sl-SI" sz="2400" dirty="0">
                <a:solidFill>
                  <a:srgbClr val="000000"/>
                </a:solidFill>
              </a:rPr>
              <a:t>sistema.</a:t>
            </a:r>
          </a:p>
          <a:p>
            <a:pPr algn="l"/>
            <a:r>
              <a:rPr lang="sl-SI" sz="2400" b="1" u="sng" dirty="0" smtClean="0">
                <a:solidFill>
                  <a:srgbClr val="0070C0"/>
                </a:solidFill>
              </a:rPr>
              <a:t>Organi </a:t>
            </a:r>
            <a:r>
              <a:rPr lang="sl-SI" sz="2400" b="1" u="sng" dirty="0">
                <a:solidFill>
                  <a:srgbClr val="0070C0"/>
                </a:solidFill>
              </a:rPr>
              <a:t>upravljanja in nadzora</a:t>
            </a:r>
            <a:r>
              <a:rPr lang="sl-SI" sz="2400" b="1" dirty="0">
                <a:solidFill>
                  <a:srgbClr val="0070C0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sz="2400" b="1" dirty="0" smtClean="0">
                <a:solidFill>
                  <a:srgbClr val="000000"/>
                </a:solidFill>
              </a:rPr>
              <a:t>Organ </a:t>
            </a:r>
            <a:r>
              <a:rPr lang="sl-SI" sz="2400" b="1" dirty="0" smtClean="0">
                <a:solidFill>
                  <a:srgbClr val="000000"/>
                </a:solidFill>
              </a:rPr>
              <a:t>upravljanja (OU)</a:t>
            </a:r>
            <a:r>
              <a:rPr lang="en-GB" sz="2400" b="1" dirty="0" smtClean="0">
                <a:solidFill>
                  <a:srgbClr val="000000"/>
                </a:solidFill>
              </a:rPr>
              <a:t>:</a:t>
            </a:r>
            <a:r>
              <a:rPr lang="sl-SI" sz="2400" b="1" dirty="0" smtClean="0">
                <a:solidFill>
                  <a:srgbClr val="000000"/>
                </a:solidFill>
              </a:rPr>
              <a:t> </a:t>
            </a:r>
            <a:r>
              <a:rPr lang="sl-SI" sz="2400" dirty="0">
                <a:solidFill>
                  <a:srgbClr val="000000"/>
                </a:solidFill>
              </a:rPr>
              <a:t>Služba Vlade RS za razvoj in evropsko kohezijsko politiko </a:t>
            </a:r>
            <a:endParaRPr lang="sl-SI" sz="2400" dirty="0" smtClean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sz="2400" b="1" dirty="0" smtClean="0">
                <a:solidFill>
                  <a:srgbClr val="000000"/>
                </a:solidFill>
              </a:rPr>
              <a:t>Organ </a:t>
            </a:r>
            <a:r>
              <a:rPr lang="sl-SI" sz="2400" b="1" dirty="0">
                <a:solidFill>
                  <a:srgbClr val="000000"/>
                </a:solidFill>
              </a:rPr>
              <a:t>za </a:t>
            </a:r>
            <a:r>
              <a:rPr lang="sl-SI" sz="2400" b="1" dirty="0" smtClean="0">
                <a:solidFill>
                  <a:srgbClr val="000000"/>
                </a:solidFill>
              </a:rPr>
              <a:t>potrjevanje (MF-CA)</a:t>
            </a:r>
            <a:r>
              <a:rPr lang="en-GB" sz="2400" b="1" dirty="0" smtClean="0">
                <a:solidFill>
                  <a:srgbClr val="000000"/>
                </a:solidFill>
              </a:rPr>
              <a:t>: </a:t>
            </a:r>
            <a:r>
              <a:rPr lang="sl-SI" sz="2400" dirty="0">
                <a:solidFill>
                  <a:srgbClr val="000000"/>
                </a:solidFill>
              </a:rPr>
              <a:t>Ministrstvo za </a:t>
            </a:r>
            <a:r>
              <a:rPr lang="sl-SI" sz="2400" dirty="0" smtClean="0">
                <a:solidFill>
                  <a:srgbClr val="000000"/>
                </a:solidFill>
              </a:rPr>
              <a:t>finance,  </a:t>
            </a:r>
            <a:r>
              <a:rPr lang="sl-SI" sz="2400" dirty="0" err="1" smtClean="0">
                <a:solidFill>
                  <a:srgbClr val="000000"/>
                </a:solidFill>
              </a:rPr>
              <a:t>SUSEU</a:t>
            </a:r>
            <a:r>
              <a:rPr lang="sl-SI" sz="2400" dirty="0" smtClean="0">
                <a:solidFill>
                  <a:srgbClr val="000000"/>
                </a:solidFill>
              </a:rPr>
              <a:t>/CA</a:t>
            </a:r>
            <a:endParaRPr lang="en-GB" sz="2400" dirty="0">
              <a:solidFill>
                <a:srgbClr val="000000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sl-SI" sz="2400" b="1" dirty="0">
                <a:solidFill>
                  <a:srgbClr val="000000"/>
                </a:solidFill>
              </a:rPr>
              <a:t>Revizijski  </a:t>
            </a:r>
            <a:r>
              <a:rPr lang="sl-SI" sz="2400" b="1" dirty="0" smtClean="0">
                <a:solidFill>
                  <a:srgbClr val="000000"/>
                </a:solidFill>
              </a:rPr>
              <a:t>organ (RO)</a:t>
            </a:r>
            <a:r>
              <a:rPr lang="en-GB" sz="2400" b="1" dirty="0" smtClean="0">
                <a:solidFill>
                  <a:srgbClr val="000000"/>
                </a:solidFill>
              </a:rPr>
              <a:t>: </a:t>
            </a:r>
            <a:r>
              <a:rPr lang="sl-SI" sz="2400" dirty="0">
                <a:solidFill>
                  <a:srgbClr val="000000"/>
                </a:solidFill>
              </a:rPr>
              <a:t>Ministrstvo  za Finance</a:t>
            </a:r>
            <a:r>
              <a:rPr lang="en-GB" sz="2400" dirty="0">
                <a:solidFill>
                  <a:srgbClr val="000000"/>
                </a:solidFill>
              </a:rPr>
              <a:t>, </a:t>
            </a:r>
            <a:r>
              <a:rPr lang="sl-SI" sz="2400" dirty="0" smtClean="0">
                <a:solidFill>
                  <a:srgbClr val="000000"/>
                </a:solidFill>
              </a:rPr>
              <a:t/>
            </a:r>
            <a:br>
              <a:rPr lang="sl-SI" sz="2400" dirty="0" smtClean="0">
                <a:solidFill>
                  <a:srgbClr val="000000"/>
                </a:solidFill>
              </a:rPr>
            </a:br>
            <a:r>
              <a:rPr lang="sl-SI" sz="2400" dirty="0" smtClean="0">
                <a:solidFill>
                  <a:srgbClr val="000000"/>
                </a:solidFill>
              </a:rPr>
              <a:t>Urad </a:t>
            </a:r>
            <a:r>
              <a:rPr lang="sl-SI" sz="2400" dirty="0">
                <a:solidFill>
                  <a:srgbClr val="000000"/>
                </a:solidFill>
              </a:rPr>
              <a:t>RS za nadzor </a:t>
            </a:r>
            <a:r>
              <a:rPr lang="sl-SI" sz="2400" dirty="0" smtClean="0">
                <a:solidFill>
                  <a:srgbClr val="000000"/>
                </a:solidFill>
              </a:rPr>
              <a:t>proračuna (</a:t>
            </a:r>
            <a:r>
              <a:rPr lang="sl-SI" sz="2400" dirty="0" err="1">
                <a:solidFill>
                  <a:srgbClr val="000000"/>
                </a:solidFill>
              </a:rPr>
              <a:t>UNP</a:t>
            </a:r>
            <a:r>
              <a:rPr lang="sl-SI" sz="2400" dirty="0" smtClean="0">
                <a:solidFill>
                  <a:srgbClr val="000000"/>
                </a:solidFill>
              </a:rPr>
              <a:t>)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sl-SI" sz="2400" b="1" dirty="0" smtClean="0">
                <a:solidFill>
                  <a:srgbClr val="000000"/>
                </a:solidFill>
              </a:rPr>
              <a:t>Posredniški </a:t>
            </a:r>
            <a:r>
              <a:rPr lang="sl-SI" sz="2400" b="1" dirty="0" smtClean="0">
                <a:solidFill>
                  <a:srgbClr val="000000"/>
                </a:solidFill>
              </a:rPr>
              <a:t>organi (PO)</a:t>
            </a:r>
            <a:r>
              <a:rPr lang="sl-SI" sz="2400" dirty="0" smtClean="0">
                <a:solidFill>
                  <a:srgbClr val="000000"/>
                </a:solidFill>
              </a:rPr>
              <a:t>, </a:t>
            </a:r>
            <a:r>
              <a:rPr lang="sl-SI" sz="2400" dirty="0" smtClean="0">
                <a:solidFill>
                  <a:srgbClr val="000000"/>
                </a:solidFill>
              </a:rPr>
              <a:t>kot so določeni v nacionalni uredbi (9 posredniških organov)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8C18-44A6-4213-B056-58502FF4BB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4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32660" y="720725"/>
            <a:ext cx="6362700" cy="696595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sl-SI" sz="3600" b="1" dirty="0">
                <a:solidFill>
                  <a:srgbClr val="C00000"/>
                </a:solidFill>
              </a:rPr>
              <a:t>Revizijska strategija</a:t>
            </a:r>
            <a:endParaRPr lang="sl-SI" sz="3600" b="1" dirty="0">
              <a:solidFill>
                <a:srgbClr val="C0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769620" y="1813560"/>
            <a:ext cx="7825740" cy="390144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sl-SI" b="1" dirty="0">
                <a:solidFill>
                  <a:srgbClr val="0070C0"/>
                </a:solidFill>
              </a:rPr>
              <a:t>Urad RS za nadzor </a:t>
            </a:r>
            <a:r>
              <a:rPr lang="sl-SI" b="1" dirty="0" smtClean="0">
                <a:solidFill>
                  <a:srgbClr val="0070C0"/>
                </a:solidFill>
              </a:rPr>
              <a:t>proračuna je:</a:t>
            </a:r>
            <a:endParaRPr lang="sl-SI" b="1" dirty="0">
              <a:solidFill>
                <a:srgbClr val="0070C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 smtClean="0">
                <a:solidFill>
                  <a:srgbClr val="000000"/>
                </a:solidFill>
              </a:rPr>
              <a:t>organ </a:t>
            </a:r>
            <a:r>
              <a:rPr lang="sl-SI" dirty="0">
                <a:solidFill>
                  <a:srgbClr val="000000"/>
                </a:solidFill>
              </a:rPr>
              <a:t>v sestavi </a:t>
            </a:r>
            <a:r>
              <a:rPr lang="sl-SI" dirty="0" smtClean="0">
                <a:solidFill>
                  <a:srgbClr val="000000"/>
                </a:solidFill>
              </a:rPr>
              <a:t>MF,</a:t>
            </a:r>
            <a:endParaRPr lang="sl-SI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0000"/>
                </a:solidFill>
              </a:rPr>
              <a:t>organizacijsko in funkcionalno </a:t>
            </a:r>
            <a:r>
              <a:rPr lang="sl-SI" dirty="0" smtClean="0">
                <a:solidFill>
                  <a:srgbClr val="000000"/>
                </a:solidFill>
              </a:rPr>
              <a:t>neodvisen in</a:t>
            </a:r>
            <a:endParaRPr lang="sl-SI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0000"/>
                </a:solidFill>
              </a:rPr>
              <a:t>lokacijsko ločen od ostalih </a:t>
            </a:r>
            <a:r>
              <a:rPr lang="sl-SI" dirty="0" smtClean="0">
                <a:solidFill>
                  <a:srgbClr val="000000"/>
                </a:solidFill>
              </a:rPr>
              <a:t>organov,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0000"/>
                </a:solidFill>
              </a:rPr>
              <a:t>edini revizijski organ v </a:t>
            </a:r>
            <a:r>
              <a:rPr lang="sl-SI" dirty="0" smtClean="0">
                <a:solidFill>
                  <a:srgbClr val="000000"/>
                </a:solidFill>
              </a:rPr>
              <a:t>RS.</a:t>
            </a:r>
            <a:endParaRPr lang="sl-SI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8C18-44A6-4213-B056-58502FF4BB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32660" y="720725"/>
            <a:ext cx="6362700" cy="696595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sl-SI" sz="3600" b="1" dirty="0">
                <a:solidFill>
                  <a:srgbClr val="C00000"/>
                </a:solidFill>
              </a:rPr>
              <a:t>Revizijska strategija</a:t>
            </a:r>
            <a:endParaRPr lang="sl-SI" sz="3600" b="1" dirty="0">
              <a:solidFill>
                <a:srgbClr val="C00000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371600" y="1813560"/>
            <a:ext cx="7223760" cy="3901440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l"/>
            <a:endParaRPr lang="en-GB" sz="2400" dirty="0">
              <a:solidFill>
                <a:srgbClr val="000000"/>
              </a:solidFill>
            </a:endParaRPr>
          </a:p>
          <a:p>
            <a:pPr lvl="0" algn="l"/>
            <a:r>
              <a:rPr lang="sl-SI" sz="2800" b="1" dirty="0" smtClean="0">
                <a:solidFill>
                  <a:srgbClr val="0070C0"/>
                </a:solidFill>
              </a:rPr>
              <a:t>Pristojnosti RO opredeljene v: 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Zakonu o javnih financah,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Uredbi o organih v sestavi ministrstev,  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Uredbi o porabi sredstev </a:t>
            </a:r>
            <a:r>
              <a:rPr lang="sl-SI" sz="2800" dirty="0" err="1" smtClean="0">
                <a:solidFill>
                  <a:srgbClr val="000000"/>
                </a:solidFill>
              </a:rPr>
              <a:t>EKP</a:t>
            </a:r>
            <a:r>
              <a:rPr lang="sl-SI" sz="2800" dirty="0" smtClean="0">
                <a:solidFill>
                  <a:srgbClr val="000000"/>
                </a:solidFill>
              </a:rPr>
              <a:t> v RS,  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Partnerskem sporazumu (RS - EK), 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sl-SI" sz="2800" dirty="0" smtClean="0">
                <a:solidFill>
                  <a:srgbClr val="000000"/>
                </a:solidFill>
              </a:rPr>
              <a:t>Operativnem programu </a:t>
            </a:r>
            <a:r>
              <a:rPr lang="sl-SI" sz="2800" dirty="0" err="1" smtClean="0">
                <a:solidFill>
                  <a:srgbClr val="000000"/>
                </a:solidFill>
              </a:rPr>
              <a:t>EKP</a:t>
            </a:r>
            <a:r>
              <a:rPr lang="sl-SI" sz="2800" dirty="0" smtClean="0">
                <a:solidFill>
                  <a:srgbClr val="000000"/>
                </a:solidFill>
              </a:rPr>
              <a:t>.</a:t>
            </a:r>
            <a:endParaRPr lang="en-GB" sz="28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</a:pPr>
            <a:endParaRPr lang="sl-SI" sz="2800" b="1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8C18-44A6-4213-B056-58502FF4BB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94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232660" y="720725"/>
            <a:ext cx="6362700" cy="696595"/>
          </a:xfr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lvl="0" defTabSz="914400"/>
            <a:r>
              <a:rPr lang="sl-SI" sz="3200" b="1" dirty="0">
                <a:solidFill>
                  <a:srgbClr val="C00000"/>
                </a:solidFill>
              </a:rPr>
              <a:t>EU </a:t>
            </a:r>
            <a:r>
              <a:rPr lang="sl-SI" sz="3200" b="1" dirty="0" smtClean="0">
                <a:solidFill>
                  <a:srgbClr val="C00000"/>
                </a:solidFill>
              </a:rPr>
              <a:t>skladi </a:t>
            </a:r>
            <a:r>
              <a:rPr lang="sl-SI" sz="3200" b="1" dirty="0">
                <a:solidFill>
                  <a:srgbClr val="C00000"/>
                </a:solidFill>
              </a:rPr>
              <a:t>in vrednosti financiranja</a:t>
            </a:r>
            <a:endParaRPr lang="sl-SI" altLang="sl-SI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F8C18-44A6-4213-B056-58502FF4BB9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853382"/>
              </p:ext>
            </p:extLst>
          </p:nvPr>
        </p:nvGraphicFramePr>
        <p:xfrm>
          <a:off x="457200" y="1600200"/>
          <a:ext cx="8138160" cy="4421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700"/>
                <a:gridCol w="1234440"/>
                <a:gridCol w="2827020"/>
              </a:tblGrid>
              <a:tr h="7913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3200" noProof="0" dirty="0" smtClean="0">
                          <a:solidFill>
                            <a:srgbClr val="0070C0"/>
                          </a:solidFill>
                          <a:effectLst/>
                        </a:rPr>
                        <a:t>SKLAD</a:t>
                      </a:r>
                      <a:endParaRPr lang="en-US" sz="3200" noProof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3200" noProof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3200" noProof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l-SI" sz="3200" noProof="0" dirty="0" smtClean="0">
                          <a:solidFill>
                            <a:srgbClr val="0070C0"/>
                          </a:solidFill>
                          <a:effectLst/>
                        </a:rPr>
                        <a:t>Vrednosti</a:t>
                      </a:r>
                      <a:r>
                        <a:rPr lang="en-US" sz="3200" baseline="0" noProof="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sl-SI" sz="3200" baseline="0" noProof="0" dirty="0" smtClean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200" noProof="0" dirty="0" smtClean="0">
                          <a:solidFill>
                            <a:srgbClr val="0070C0"/>
                          </a:solidFill>
                          <a:effectLst/>
                        </a:rPr>
                        <a:t>(</a:t>
                      </a:r>
                      <a:r>
                        <a:rPr lang="sl-SI" sz="3200" noProof="0" dirty="0" smtClean="0">
                          <a:solidFill>
                            <a:srgbClr val="0070C0"/>
                          </a:solidFill>
                          <a:effectLst/>
                        </a:rPr>
                        <a:t>v mio</a:t>
                      </a:r>
                      <a:r>
                        <a:rPr lang="en-US" sz="3200" noProof="0" dirty="0" smtClean="0">
                          <a:solidFill>
                            <a:srgbClr val="0070C0"/>
                          </a:solidFill>
                          <a:effectLst/>
                        </a:rPr>
                        <a:t> EUR)</a:t>
                      </a:r>
                      <a:endParaRPr lang="en-US" sz="3200" noProof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793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noProof="0" dirty="0" smtClean="0"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r>
                        <a:rPr lang="sl-SI" sz="2800" b="0" noProof="0" dirty="0" err="1" smtClean="0">
                          <a:solidFill>
                            <a:srgbClr val="000000"/>
                          </a:solidFill>
                          <a:effectLst/>
                        </a:rPr>
                        <a:t>SRR</a:t>
                      </a:r>
                      <a:endParaRPr lang="sl-SI" sz="2800" b="0" baseline="0" noProof="0" dirty="0" smtClean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b="0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KS</a:t>
                      </a:r>
                      <a:endParaRPr lang="en-US" sz="2800" b="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baseline="0" noProof="0" dirty="0" smtClean="0">
                          <a:solidFill>
                            <a:srgbClr val="000000"/>
                          </a:solidFill>
                          <a:effectLst/>
                        </a:rPr>
                        <a:t>46%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800" b="0" baseline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30%</a:t>
                      </a:r>
                      <a:endParaRPr lang="en-US" sz="2800" b="0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</a:rPr>
                        <a:t>1.390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</a:rPr>
                        <a:t>896</a:t>
                      </a:r>
                      <a:endParaRPr lang="en-US" sz="2800" b="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069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b="0" noProof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ESS</a:t>
                      </a:r>
                      <a:endParaRPr lang="sl-SI" sz="2800" b="0" noProof="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Pobuda za zaposlovanje</a:t>
                      </a:r>
                      <a:r>
                        <a:rPr lang="sl-SI" sz="2800" b="0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mladih (</a:t>
                      </a:r>
                      <a:r>
                        <a:rPr lang="sl-SI" sz="2800" b="0" noProof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YEI</a:t>
                      </a: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800" b="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23%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2800" b="0" noProof="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1%</a:t>
                      </a:r>
                      <a:endParaRPr lang="en-US" sz="2800" b="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sl-SI" sz="2800" b="0" noProof="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en-US" sz="2800" b="0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312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u="sng" noProof="0" dirty="0" smtClean="0">
                          <a:solidFill>
                            <a:srgbClr val="000000"/>
                          </a:solidFill>
                          <a:effectLst/>
                        </a:rPr>
                        <a:t>Skupaj EU skladi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SLO sofinanciranje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l-SI" sz="2800" u="sng" noProof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VSE SKUPAJ</a:t>
                      </a:r>
                      <a:r>
                        <a:rPr lang="sl-SI" sz="2800" b="1" u="sng" kern="1200" noProof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2800" b="1" u="sng" kern="12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sl-SI" sz="2800" u="sng" noProof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sl-SI" sz="2800" u="sng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endParaRPr lang="en-US" sz="2800" u="sng" noProof="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kern="120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80,2%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kern="1200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19,8%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kern="1200" noProof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100,0%</a:t>
                      </a:r>
                      <a:endParaRPr lang="en-US" sz="2800" b="1" kern="1200" noProof="0" dirty="0">
                        <a:solidFill>
                          <a:srgbClr val="0070C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u="sng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3.012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noProof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l-SI" sz="2800" b="1" u="sng" noProof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3.756</a:t>
                      </a:r>
                      <a:endParaRPr lang="en-US" sz="2800" b="1" u="sng" noProof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36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17EBD-8840-4214-B684-590C3E7E299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14574" y="660200"/>
            <a:ext cx="6269356" cy="658059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Aktivnosti RO za </a:t>
            </a:r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OP EKP</a:t>
            </a:r>
            <a:endParaRPr lang="en-US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ubtitle 6"/>
          <p:cNvSpPr txBox="1">
            <a:spLocks/>
          </p:cNvSpPr>
          <p:nvPr/>
        </p:nvSpPr>
        <p:spPr>
          <a:xfrm>
            <a:off x="662940" y="1813560"/>
            <a:ext cx="7932420" cy="4542790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l-SI" sz="2400" dirty="0" smtClean="0">
                <a:solidFill>
                  <a:srgbClr val="0070C0"/>
                </a:solidFill>
              </a:rPr>
              <a:t>OP </a:t>
            </a:r>
            <a:r>
              <a:rPr lang="en-US" sz="2400" dirty="0" smtClean="0">
                <a:solidFill>
                  <a:srgbClr val="0070C0"/>
                </a:solidFill>
              </a:rPr>
              <a:t>E</a:t>
            </a:r>
            <a:r>
              <a:rPr lang="sl-SI" sz="2400" dirty="0">
                <a:solidFill>
                  <a:srgbClr val="0070C0"/>
                </a:solidFill>
              </a:rPr>
              <a:t>K</a:t>
            </a:r>
            <a:r>
              <a:rPr lang="en-US" sz="2400" dirty="0">
                <a:solidFill>
                  <a:srgbClr val="0070C0"/>
                </a:solidFill>
              </a:rPr>
              <a:t>P 2014-2020</a:t>
            </a:r>
            <a:r>
              <a:rPr lang="en-US" sz="2400" b="1" dirty="0">
                <a:solidFill>
                  <a:srgbClr val="0070C0"/>
                </a:solidFill>
              </a:rPr>
              <a:t>  </a:t>
            </a:r>
            <a:r>
              <a:rPr lang="sl-SI" sz="2400" b="1" dirty="0">
                <a:solidFill>
                  <a:srgbClr val="0070C0"/>
                </a:solidFill>
              </a:rPr>
              <a:t>odobren</a:t>
            </a:r>
            <a:r>
              <a:rPr lang="sl-SI" sz="2400" dirty="0">
                <a:solidFill>
                  <a:srgbClr val="0070C0"/>
                </a:solidFill>
              </a:rPr>
              <a:t> decembra </a:t>
            </a:r>
            <a:r>
              <a:rPr lang="en-US" sz="2400" dirty="0" smtClean="0">
                <a:solidFill>
                  <a:srgbClr val="0070C0"/>
                </a:solidFill>
              </a:rPr>
              <a:t>2014</a:t>
            </a:r>
            <a:endParaRPr lang="en-US" sz="2400" dirty="0">
              <a:solidFill>
                <a:srgbClr val="0070C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0000"/>
                </a:solidFill>
              </a:rPr>
              <a:t>priprava </a:t>
            </a:r>
            <a:r>
              <a:rPr lang="sl-SI" sz="2400" b="1" dirty="0" smtClean="0">
                <a:solidFill>
                  <a:srgbClr val="000000"/>
                </a:solidFill>
              </a:rPr>
              <a:t>osnutka </a:t>
            </a:r>
            <a:r>
              <a:rPr lang="sl-SI" sz="2400" b="1" dirty="0">
                <a:solidFill>
                  <a:srgbClr val="000000"/>
                </a:solidFill>
              </a:rPr>
              <a:t>revizijske strategije </a:t>
            </a:r>
            <a:r>
              <a:rPr lang="sl-SI" sz="2400" dirty="0" smtClean="0">
                <a:solidFill>
                  <a:srgbClr val="000000"/>
                </a:solidFill>
              </a:rPr>
              <a:t>(avgust </a:t>
            </a:r>
            <a:r>
              <a:rPr lang="en-US" sz="2400" dirty="0" smtClean="0">
                <a:solidFill>
                  <a:srgbClr val="000000"/>
                </a:solidFill>
              </a:rPr>
              <a:t>2015</a:t>
            </a:r>
            <a:r>
              <a:rPr lang="sl-SI" sz="2400" dirty="0" smtClean="0">
                <a:solidFill>
                  <a:srgbClr val="000000"/>
                </a:solidFill>
              </a:rPr>
              <a:t>)</a:t>
            </a:r>
            <a:r>
              <a:rPr lang="sl-SI" sz="2400" dirty="0">
                <a:solidFill>
                  <a:srgbClr val="000000"/>
                </a:solidFill>
              </a:rPr>
              <a:t>,</a:t>
            </a:r>
            <a:endParaRPr lang="en-US" sz="2400" dirty="0">
              <a:solidFill>
                <a:srgbClr val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0000"/>
                </a:solidFill>
              </a:rPr>
              <a:t>priprava </a:t>
            </a:r>
            <a:r>
              <a:rPr lang="sl-SI" sz="2400" dirty="0">
                <a:solidFill>
                  <a:srgbClr val="000000"/>
                </a:solidFill>
              </a:rPr>
              <a:t>2. </a:t>
            </a:r>
            <a:r>
              <a:rPr lang="sl-SI" sz="2400" dirty="0" smtClean="0">
                <a:solidFill>
                  <a:srgbClr val="000000"/>
                </a:solidFill>
              </a:rPr>
              <a:t>verzije </a:t>
            </a:r>
            <a:r>
              <a:rPr lang="sl-SI" sz="2400" b="1" dirty="0">
                <a:solidFill>
                  <a:srgbClr val="000000"/>
                </a:solidFill>
              </a:rPr>
              <a:t>revizijske </a:t>
            </a:r>
            <a:r>
              <a:rPr lang="sl-SI" sz="2400" b="1" dirty="0" smtClean="0">
                <a:solidFill>
                  <a:srgbClr val="000000"/>
                </a:solidFill>
              </a:rPr>
              <a:t>strategije,</a:t>
            </a:r>
            <a:br>
              <a:rPr lang="sl-SI" sz="2400" b="1" dirty="0" smtClean="0">
                <a:solidFill>
                  <a:srgbClr val="000000"/>
                </a:solidFill>
              </a:rPr>
            </a:br>
            <a:r>
              <a:rPr lang="sl-SI" sz="2400" dirty="0" smtClean="0">
                <a:solidFill>
                  <a:srgbClr val="000000"/>
                </a:solidFill>
              </a:rPr>
              <a:t>(marec </a:t>
            </a:r>
            <a:r>
              <a:rPr lang="en-US" sz="2400" dirty="0" smtClean="0">
                <a:solidFill>
                  <a:srgbClr val="000000"/>
                </a:solidFill>
              </a:rPr>
              <a:t>2016</a:t>
            </a:r>
            <a:r>
              <a:rPr lang="sl-SI" sz="2400" dirty="0" smtClean="0">
                <a:solidFill>
                  <a:srgbClr val="000000"/>
                </a:solidFill>
              </a:rPr>
              <a:t>, 18. aprila 2016 poslana EK),</a:t>
            </a:r>
            <a:endParaRPr lang="en-US" sz="2400" dirty="0">
              <a:solidFill>
                <a:srgbClr val="00000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l-SI" sz="2400" b="1" dirty="0" smtClean="0">
                <a:solidFill>
                  <a:srgbClr val="000000"/>
                </a:solidFill>
              </a:rPr>
              <a:t>3 nove zaposlitve (revizorji)</a:t>
            </a:r>
            <a:r>
              <a:rPr lang="sl-SI" sz="2400" dirty="0" smtClean="0">
                <a:solidFill>
                  <a:srgbClr val="000000"/>
                </a:solidFill>
              </a:rPr>
              <a:t>;</a:t>
            </a:r>
            <a:endParaRPr lang="sl-SI" sz="2400" dirty="0">
              <a:solidFill>
                <a:srgbClr val="000000"/>
              </a:solidFill>
            </a:endParaRPr>
          </a:p>
          <a:p>
            <a:r>
              <a:rPr lang="sl-SI" sz="2400" b="1" dirty="0" smtClean="0">
                <a:solidFill>
                  <a:srgbClr val="000000"/>
                </a:solidFill>
              </a:rPr>
              <a:t>Sporazum </a:t>
            </a:r>
            <a:r>
              <a:rPr lang="sl-SI" sz="2400" b="1" dirty="0">
                <a:solidFill>
                  <a:srgbClr val="000000"/>
                </a:solidFill>
              </a:rPr>
              <a:t>o sodelovanju</a:t>
            </a:r>
            <a:r>
              <a:rPr lang="sl-SI" sz="2400" dirty="0">
                <a:solidFill>
                  <a:srgbClr val="000000"/>
                </a:solidFill>
              </a:rPr>
              <a:t>  </a:t>
            </a:r>
            <a:r>
              <a:rPr lang="sl-SI" sz="2400" b="1" dirty="0">
                <a:solidFill>
                  <a:srgbClr val="000000"/>
                </a:solidFill>
              </a:rPr>
              <a:t>med organi </a:t>
            </a:r>
            <a:r>
              <a:rPr lang="sl-SI" sz="2400" b="1" dirty="0" smtClean="0">
                <a:solidFill>
                  <a:srgbClr val="000000"/>
                </a:solidFill>
              </a:rPr>
              <a:t>(OU, MF-CA, RO)</a:t>
            </a:r>
            <a:br>
              <a:rPr lang="sl-SI" sz="2400" b="1" dirty="0" smtClean="0">
                <a:solidFill>
                  <a:srgbClr val="000000"/>
                </a:solidFill>
              </a:rPr>
            </a:br>
            <a:r>
              <a:rPr lang="sl-SI" sz="2400" dirty="0" smtClean="0">
                <a:solidFill>
                  <a:srgbClr val="000000"/>
                </a:solidFill>
              </a:rPr>
              <a:t>(po členu 123 Uredbe (EU</a:t>
            </a:r>
            <a:r>
              <a:rPr lang="sl-SI" sz="2400" dirty="0">
                <a:solidFill>
                  <a:srgbClr val="000000"/>
                </a:solidFill>
              </a:rPr>
              <a:t>) št. </a:t>
            </a:r>
            <a:r>
              <a:rPr lang="sl-SI" sz="2400" dirty="0" smtClean="0">
                <a:solidFill>
                  <a:srgbClr val="000000"/>
                </a:solidFill>
              </a:rPr>
              <a:t>1303/2013; podpisan </a:t>
            </a:r>
            <a:r>
              <a:rPr lang="sl-SI" sz="2400" dirty="0" smtClean="0">
                <a:solidFill>
                  <a:srgbClr val="000000"/>
                </a:solidFill>
              </a:rPr>
              <a:t>25. aprila 2016),</a:t>
            </a:r>
            <a:endParaRPr lang="sl-SI" sz="24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rgbClr val="000000"/>
                </a:solidFill>
              </a:rPr>
              <a:t>priprave na </a:t>
            </a:r>
            <a:r>
              <a:rPr lang="sl-SI" sz="2400" b="1" dirty="0" smtClean="0">
                <a:solidFill>
                  <a:srgbClr val="000000"/>
                </a:solidFill>
              </a:rPr>
              <a:t>oceno </a:t>
            </a:r>
            <a:r>
              <a:rPr lang="sl-SI" sz="2400" b="1" dirty="0">
                <a:solidFill>
                  <a:srgbClr val="000000"/>
                </a:solidFill>
              </a:rPr>
              <a:t>skladnosti organov</a:t>
            </a:r>
            <a:r>
              <a:rPr lang="sl-SI" sz="2400" dirty="0">
                <a:solidFill>
                  <a:srgbClr val="000000"/>
                </a:solidFill>
              </a:rPr>
              <a:t> s kriteriji oz. </a:t>
            </a:r>
            <a:r>
              <a:rPr lang="sl-SI" sz="2400" b="1" dirty="0">
                <a:solidFill>
                  <a:srgbClr val="000000"/>
                </a:solidFill>
              </a:rPr>
              <a:t>merili</a:t>
            </a:r>
            <a:r>
              <a:rPr lang="sl-SI" sz="2400" dirty="0">
                <a:solidFill>
                  <a:srgbClr val="000000"/>
                </a:solidFill>
              </a:rPr>
              <a:t> </a:t>
            </a:r>
            <a:r>
              <a:rPr lang="sl-SI" sz="2400" b="1" dirty="0">
                <a:solidFill>
                  <a:srgbClr val="000000"/>
                </a:solidFill>
              </a:rPr>
              <a:t>za </a:t>
            </a:r>
            <a:r>
              <a:rPr lang="sl-SI" sz="2400" b="1" dirty="0" smtClean="0">
                <a:solidFill>
                  <a:srgbClr val="000000"/>
                </a:solidFill>
              </a:rPr>
              <a:t>imenovanje.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5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17EBD-8840-4214-B684-590C3E7E299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14572" y="656775"/>
            <a:ext cx="6269355" cy="5847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Revizijska </a:t>
            </a:r>
            <a:r>
              <a:rPr lang="en-U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strategija</a:t>
            </a:r>
            <a:endParaRPr lang="sl-SI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52450" y="1552760"/>
            <a:ext cx="8134350" cy="489364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sl-SI" sz="1200" dirty="0" smtClean="0">
              <a:solidFill>
                <a:srgbClr val="000000"/>
              </a:solidFill>
            </a:endParaRPr>
          </a:p>
          <a:p>
            <a:pPr lvl="0" algn="ctr"/>
            <a:r>
              <a:rPr lang="sl-SI" sz="2400" b="1" dirty="0" smtClean="0">
                <a:solidFill>
                  <a:srgbClr val="0070C0"/>
                </a:solidFill>
              </a:rPr>
              <a:t>REVIZIJE SISTEMA: </a:t>
            </a:r>
          </a:p>
          <a:p>
            <a:pPr lvl="0"/>
            <a:r>
              <a:rPr lang="sl-SI" sz="2400" b="1" dirty="0" smtClean="0">
                <a:solidFill>
                  <a:srgbClr val="000000"/>
                </a:solidFill>
              </a:rPr>
              <a:t>RO pripravil </a:t>
            </a:r>
            <a:r>
              <a:rPr lang="sl-SI" sz="2400" b="1" u="sng" dirty="0" smtClean="0">
                <a:solidFill>
                  <a:srgbClr val="000000"/>
                </a:solidFill>
              </a:rPr>
              <a:t>analizo tveganja za izbor organov za revizije.</a:t>
            </a:r>
            <a:r>
              <a:rPr lang="sl-SI" sz="2400" b="1" dirty="0" smtClean="0">
                <a:solidFill>
                  <a:srgbClr val="000000"/>
                </a:solidFill>
              </a:rPr>
              <a:t> </a:t>
            </a:r>
          </a:p>
          <a:p>
            <a:pPr lvl="0"/>
            <a:endParaRPr lang="sl-SI" sz="2400" b="1" dirty="0" smtClean="0">
              <a:solidFill>
                <a:srgbClr val="000000"/>
              </a:solidFill>
            </a:endParaRPr>
          </a:p>
          <a:p>
            <a:pPr lvl="0"/>
            <a:r>
              <a:rPr lang="sl-SI" sz="2400" b="1" dirty="0" smtClean="0">
                <a:solidFill>
                  <a:srgbClr val="000000"/>
                </a:solidFill>
              </a:rPr>
              <a:t>Plan RO: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sl-SI" sz="2400" dirty="0" smtClean="0">
              <a:solidFill>
                <a:srgbClr val="00000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1. </a:t>
            </a:r>
            <a:r>
              <a:rPr lang="sl-SI" sz="2400" dirty="0">
                <a:solidFill>
                  <a:srgbClr val="000000"/>
                </a:solidFill>
              </a:rPr>
              <a:t>prioriteta : </a:t>
            </a:r>
            <a:r>
              <a:rPr lang="sl-SI" sz="2400" b="1" dirty="0" err="1" smtClean="0">
                <a:solidFill>
                  <a:srgbClr val="000000"/>
                </a:solidFill>
              </a:rPr>
              <a:t>OU</a:t>
            </a:r>
            <a:r>
              <a:rPr lang="sl-SI" sz="2400" b="1" dirty="0" smtClean="0">
                <a:solidFill>
                  <a:srgbClr val="000000"/>
                </a:solidFill>
              </a:rPr>
              <a:t>, MF-CA , PO MGRT </a:t>
            </a:r>
            <a:r>
              <a:rPr lang="sl-SI" sz="2400" dirty="0" smtClean="0">
                <a:solidFill>
                  <a:srgbClr val="000000"/>
                </a:solidFill>
              </a:rPr>
              <a:t>in</a:t>
            </a:r>
            <a:r>
              <a:rPr lang="sl-SI" sz="2400" b="1" dirty="0" smtClean="0">
                <a:solidFill>
                  <a:srgbClr val="000000"/>
                </a:solidFill>
              </a:rPr>
              <a:t> upravljalna preverjanja,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2. prioriteta : </a:t>
            </a:r>
            <a:r>
              <a:rPr lang="sl-SI" sz="2400" b="1" dirty="0" smtClean="0">
                <a:solidFill>
                  <a:srgbClr val="000000"/>
                </a:solidFill>
              </a:rPr>
              <a:t>PO MOP, PO MIZŠ </a:t>
            </a:r>
            <a:r>
              <a:rPr lang="sl-SI" sz="2400" dirty="0" smtClean="0">
                <a:solidFill>
                  <a:srgbClr val="000000"/>
                </a:solidFill>
              </a:rPr>
              <a:t>in </a:t>
            </a:r>
            <a:r>
              <a:rPr lang="sl-SI" sz="2400" b="1" dirty="0" smtClean="0">
                <a:solidFill>
                  <a:srgbClr val="000000"/>
                </a:solidFill>
              </a:rPr>
              <a:t>informacijski sistem (e-MA, e-CA),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3. prioriteta : </a:t>
            </a:r>
            <a:r>
              <a:rPr lang="sl-SI" sz="2400" b="1" dirty="0" smtClean="0">
                <a:solidFill>
                  <a:srgbClr val="000000"/>
                </a:solidFill>
              </a:rPr>
              <a:t>PO MDDSZ, PO </a:t>
            </a:r>
            <a:r>
              <a:rPr lang="sl-SI" sz="2400" b="1" dirty="0" err="1" smtClean="0">
                <a:solidFill>
                  <a:srgbClr val="000000"/>
                </a:solidFill>
              </a:rPr>
              <a:t>MzI</a:t>
            </a:r>
            <a:r>
              <a:rPr lang="sl-SI" sz="2400" b="1" dirty="0" smtClean="0">
                <a:solidFill>
                  <a:srgbClr val="000000"/>
                </a:solidFill>
              </a:rPr>
              <a:t> </a:t>
            </a:r>
            <a:r>
              <a:rPr lang="sl-SI" sz="2400" dirty="0" smtClean="0">
                <a:solidFill>
                  <a:srgbClr val="000000"/>
                </a:solidFill>
              </a:rPr>
              <a:t>in  </a:t>
            </a:r>
            <a:r>
              <a:rPr lang="sl-SI" sz="2400" b="1" dirty="0" smtClean="0">
                <a:solidFill>
                  <a:srgbClr val="000000"/>
                </a:solidFill>
              </a:rPr>
              <a:t>mejniki, kazalniki, rezultati.</a:t>
            </a:r>
          </a:p>
          <a:p>
            <a:pPr lvl="0"/>
            <a:endParaRPr lang="sl-SI" b="1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17EBD-8840-4214-B684-590C3E7E299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314572" y="656775"/>
            <a:ext cx="6269355" cy="58477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  <a:extLst/>
        </p:spPr>
        <p:txBody>
          <a:bodyPr/>
          <a:lstStyle/>
          <a:p>
            <a:pPr algn="ctr" defTabSz="914400" eaLnBrk="0" hangingPunct="0"/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Revizijska </a:t>
            </a:r>
            <a:r>
              <a:rPr lang="en-U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sl-SI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strategija</a:t>
            </a:r>
            <a:endParaRPr lang="sl-SI" altLang="sl-SI" sz="32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52450" y="1552760"/>
            <a:ext cx="8134350" cy="489364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sl-SI" sz="1200" dirty="0" smtClean="0">
              <a:solidFill>
                <a:srgbClr val="000000"/>
              </a:solidFill>
            </a:endParaRPr>
          </a:p>
          <a:p>
            <a:pPr lvl="0" algn="ctr"/>
            <a:r>
              <a:rPr lang="sl-SI" sz="2400" b="1" dirty="0" smtClean="0">
                <a:solidFill>
                  <a:srgbClr val="0070C0"/>
                </a:solidFill>
              </a:rPr>
              <a:t>REVIZIJE OPERACIJ: </a:t>
            </a:r>
          </a:p>
          <a:p>
            <a:pPr lvl="0"/>
            <a:r>
              <a:rPr lang="sl-SI" sz="2400" b="1" dirty="0" smtClean="0">
                <a:solidFill>
                  <a:srgbClr val="000000"/>
                </a:solidFill>
              </a:rPr>
              <a:t>Metoda vzorčenja </a:t>
            </a:r>
            <a:r>
              <a:rPr lang="sl-SI" sz="2400" b="1" dirty="0">
                <a:solidFill>
                  <a:srgbClr val="000000"/>
                </a:solidFill>
              </a:rPr>
              <a:t>za revizije </a:t>
            </a:r>
            <a:r>
              <a:rPr lang="sl-SI" sz="2400" b="1" dirty="0" smtClean="0">
                <a:solidFill>
                  <a:srgbClr val="000000"/>
                </a:solidFill>
              </a:rPr>
              <a:t>operacij</a:t>
            </a:r>
          </a:p>
          <a:p>
            <a:pPr lvl="0"/>
            <a:endParaRPr lang="sl-SI" sz="24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b="1" u="sng" dirty="0" smtClean="0">
                <a:solidFill>
                  <a:srgbClr val="000000"/>
                </a:solidFill>
              </a:rPr>
              <a:t>VZORČENJE PO </a:t>
            </a:r>
            <a:r>
              <a:rPr lang="sl-SI" sz="2400" b="1" u="sng" dirty="0" smtClean="0">
                <a:solidFill>
                  <a:srgbClr val="000000"/>
                </a:solidFill>
              </a:rPr>
              <a:t>METODI DENARNE ENOTE </a:t>
            </a:r>
            <a:r>
              <a:rPr lang="sl-SI" sz="2400" b="1" u="sng" dirty="0" smtClean="0">
                <a:solidFill>
                  <a:srgbClr val="000000"/>
                </a:solidFill>
              </a:rPr>
              <a:t>Z </a:t>
            </a:r>
            <a:r>
              <a:rPr lang="sl-SI" sz="2400" b="1" u="sng" dirty="0" smtClean="0">
                <a:solidFill>
                  <a:srgbClr val="000000"/>
                </a:solidFill>
              </a:rPr>
              <a:t>RAZSLOJEVANJEM, </a:t>
            </a:r>
            <a:r>
              <a:rPr lang="sl-SI" sz="2400" b="1" dirty="0" smtClean="0">
                <a:solidFill>
                  <a:srgbClr val="000000"/>
                </a:solidFill>
              </a:rPr>
              <a:t>ki </a:t>
            </a:r>
            <a:r>
              <a:rPr lang="sl-SI" sz="2400" b="1" dirty="0" smtClean="0">
                <a:solidFill>
                  <a:srgbClr val="000000"/>
                </a:solidFill>
              </a:rPr>
              <a:t>se izvede po določitvi velikosti vzorca </a:t>
            </a:r>
            <a:br>
              <a:rPr lang="sl-SI" sz="2400" b="1" dirty="0" smtClean="0">
                <a:solidFill>
                  <a:srgbClr val="000000"/>
                </a:solidFill>
              </a:rPr>
            </a:br>
            <a:r>
              <a:rPr lang="sl-SI" sz="2400" b="1" dirty="0" smtClean="0">
                <a:solidFill>
                  <a:srgbClr val="0070C0"/>
                </a:solidFill>
              </a:rPr>
              <a:t>(Standard </a:t>
            </a:r>
            <a:r>
              <a:rPr lang="sl-SI" sz="2400" b="1" dirty="0" smtClean="0">
                <a:solidFill>
                  <a:srgbClr val="0070C0"/>
                </a:solidFill>
              </a:rPr>
              <a:t>MUS; TOP-DOWN </a:t>
            </a:r>
            <a:r>
              <a:rPr lang="en-US" sz="2400" b="1" dirty="0" smtClean="0">
                <a:solidFill>
                  <a:srgbClr val="0070C0"/>
                </a:solidFill>
              </a:rPr>
              <a:t>approach</a:t>
            </a:r>
            <a:r>
              <a:rPr lang="sl-SI" sz="2400" b="1" dirty="0" smtClean="0">
                <a:solidFill>
                  <a:srgbClr val="0070C0"/>
                </a:solidFill>
              </a:rPr>
              <a:t>)</a:t>
            </a:r>
            <a:endParaRPr lang="sl-SI" sz="24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400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b="1" dirty="0" smtClean="0">
                <a:solidFill>
                  <a:srgbClr val="000000"/>
                </a:solidFill>
              </a:rPr>
              <a:t>stratifikacija POPULACIJE na dva sloja: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1. sloj: izdatki iz </a:t>
            </a:r>
            <a:r>
              <a:rPr lang="sl-SI" sz="2400" b="1" dirty="0" smtClean="0">
                <a:solidFill>
                  <a:srgbClr val="000000"/>
                </a:solidFill>
              </a:rPr>
              <a:t>ESRR in KS,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sl-SI" sz="2400" dirty="0" smtClean="0">
                <a:solidFill>
                  <a:srgbClr val="000000"/>
                </a:solidFill>
              </a:rPr>
              <a:t>2. sloj: izdatki iz </a:t>
            </a:r>
            <a:r>
              <a:rPr lang="sl-SI" sz="2400" b="1" dirty="0" smtClean="0">
                <a:solidFill>
                  <a:srgbClr val="000000"/>
                </a:solidFill>
              </a:rPr>
              <a:t>ESS in Pobude za zaposlovanje mladih (</a:t>
            </a:r>
            <a:r>
              <a:rPr lang="sl-SI" sz="2400" b="1" dirty="0" err="1" smtClean="0">
                <a:solidFill>
                  <a:srgbClr val="000000"/>
                </a:solidFill>
              </a:rPr>
              <a:t>YEI</a:t>
            </a:r>
            <a:r>
              <a:rPr lang="sl-SI" sz="2400" b="1" dirty="0" smtClean="0">
                <a:solidFill>
                  <a:srgbClr val="000000"/>
                </a:solidFill>
              </a:rPr>
              <a:t>).</a:t>
            </a:r>
          </a:p>
          <a:p>
            <a:pPr lvl="0"/>
            <a:endParaRPr lang="sl-SI" b="1" dirty="0" smtClean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4450</TotalTime>
  <Words>573</Words>
  <Application>Microsoft Office PowerPoint</Application>
  <PresentationFormat>On-screen Show (4:3)</PresentationFormat>
  <Paragraphs>174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Republika</vt:lpstr>
      <vt:lpstr>Times New Roman</vt:lpstr>
      <vt:lpstr>Calibri</vt:lpstr>
      <vt:lpstr>Wingdings</vt:lpstr>
      <vt:lpstr>Custom Design</vt:lpstr>
      <vt:lpstr>026_si10-cgp-mpe-PREDLOGA-97-2003</vt:lpstr>
      <vt:lpstr> REVIZIJSKA STRATEGIJA revizijskega organa za OP EKP 2014 - 2020  3. seja Odbora za spremljanje  Slovenj Gradec, 19. maj 2016  </vt:lpstr>
      <vt:lpstr>Revizijska strategija</vt:lpstr>
      <vt:lpstr>Revizijska strategija</vt:lpstr>
      <vt:lpstr>Revizijska strategija</vt:lpstr>
      <vt:lpstr>Revizijska strategija</vt:lpstr>
      <vt:lpstr>EU skladi in vrednosti financiranja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Administrator</cp:lastModifiedBy>
  <cp:revision>272</cp:revision>
  <cp:lastPrinted>2016-05-11T09:02:55Z</cp:lastPrinted>
  <dcterms:created xsi:type="dcterms:W3CDTF">2010-10-04T10:22:54Z</dcterms:created>
  <dcterms:modified xsi:type="dcterms:W3CDTF">2016-05-18T11:34:26Z</dcterms:modified>
</cp:coreProperties>
</file>