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0"/>
  </p:handout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4" r:id="rId9"/>
  </p:sldIdLst>
  <p:sldSz cx="12192000" cy="6858000"/>
  <p:notesSz cx="6858000" cy="9926638"/>
  <p:defaultTextStyle>
    <a:defPPr>
      <a:defRPr lang="sl-S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rednji slog 2 – poudarek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81" autoAdjust="0"/>
    <p:restoredTop sz="94660"/>
  </p:normalViewPr>
  <p:slideViewPr>
    <p:cSldViewPr snapToGrid="0">
      <p:cViewPr varScale="1">
        <p:scale>
          <a:sx n="103" d="100"/>
          <a:sy n="103" d="100"/>
        </p:scale>
        <p:origin x="150" y="31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značba mesta glav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l-SI"/>
          </a:p>
        </p:txBody>
      </p:sp>
      <p:sp>
        <p:nvSpPr>
          <p:cNvPr id="3" name="Označba mesta datuma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1BC803A-147D-40AE-BB85-7821F6B335DA}" type="datetimeFigureOut">
              <a:rPr lang="sl-SI" smtClean="0"/>
              <a:t>18.5.2016</a:t>
            </a:fld>
            <a:endParaRPr lang="sl-SI"/>
          </a:p>
        </p:txBody>
      </p:sp>
      <p:sp>
        <p:nvSpPr>
          <p:cNvPr id="4" name="Označba mesta noge 3"/>
          <p:cNvSpPr>
            <a:spLocks noGrp="1"/>
          </p:cNvSpPr>
          <p:nvPr>
            <p:ph type="ftr" sz="quarter" idx="2"/>
          </p:nvPr>
        </p:nvSpPr>
        <p:spPr>
          <a:xfrm>
            <a:off x="0" y="9428584"/>
            <a:ext cx="2971800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l-SI"/>
          </a:p>
        </p:txBody>
      </p:sp>
      <p:sp>
        <p:nvSpPr>
          <p:cNvPr id="5" name="Označba mesta številke diapozitiva 4"/>
          <p:cNvSpPr>
            <a:spLocks noGrp="1"/>
          </p:cNvSpPr>
          <p:nvPr>
            <p:ph type="sldNum" sz="quarter" idx="3"/>
          </p:nvPr>
        </p:nvSpPr>
        <p:spPr>
          <a:xfrm>
            <a:off x="3884613" y="9428584"/>
            <a:ext cx="2971800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F903A7E-679E-4F46-B1EF-2E13504B8503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44381157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Naslovni diapoziti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Podnaslov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sl-SI" smtClean="0"/>
              <a:t>Uredite slog podnaslova matrice</a:t>
            </a:r>
            <a:endParaRPr lang="sl-SI"/>
          </a:p>
        </p:txBody>
      </p:sp>
      <p:sp>
        <p:nvSpPr>
          <p:cNvPr id="4" name="Označba mest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AF3D8A-C4C8-4324-90C1-9096A72E0E09}" type="datetimeFigureOut">
              <a:rPr lang="sl-SI" smtClean="0"/>
              <a:t>18.5.2016</a:t>
            </a:fld>
            <a:endParaRPr lang="sl-SI"/>
          </a:p>
        </p:txBody>
      </p:sp>
      <p:sp>
        <p:nvSpPr>
          <p:cNvPr id="5" name="Označba mest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6" name="Označba mest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58D20-3DDF-4BFC-A0A3-D16B649CB42D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1135271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n navpično besedi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značba mesta navpičnega besedila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značba mest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AF3D8A-C4C8-4324-90C1-9096A72E0E09}" type="datetimeFigureOut">
              <a:rPr lang="sl-SI" smtClean="0"/>
              <a:t>18.5.2016</a:t>
            </a:fld>
            <a:endParaRPr lang="sl-SI"/>
          </a:p>
        </p:txBody>
      </p:sp>
      <p:sp>
        <p:nvSpPr>
          <p:cNvPr id="5" name="Označba mest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6" name="Označba mest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58D20-3DDF-4BFC-A0A3-D16B649CB42D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23280365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Navpični naslov in besedi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vpični naslov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značba mesta navpičnega besedila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značba mest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AF3D8A-C4C8-4324-90C1-9096A72E0E09}" type="datetimeFigureOut">
              <a:rPr lang="sl-SI" smtClean="0"/>
              <a:t>18.5.2016</a:t>
            </a:fld>
            <a:endParaRPr lang="sl-SI"/>
          </a:p>
        </p:txBody>
      </p:sp>
      <p:sp>
        <p:nvSpPr>
          <p:cNvPr id="5" name="Označba mest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6" name="Označba mest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58D20-3DDF-4BFC-A0A3-D16B649CB42D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36156777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n vsebi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značba mesta vsebin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značba mest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AF3D8A-C4C8-4324-90C1-9096A72E0E09}" type="datetimeFigureOut">
              <a:rPr lang="sl-SI" smtClean="0"/>
              <a:t>18.5.2016</a:t>
            </a:fld>
            <a:endParaRPr lang="sl-SI"/>
          </a:p>
        </p:txBody>
      </p:sp>
      <p:sp>
        <p:nvSpPr>
          <p:cNvPr id="5" name="Označba mest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6" name="Označba mest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58D20-3DDF-4BFC-A0A3-D16B649CB42D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4239629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Glava odse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značba mesta besedila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l-SI" smtClean="0"/>
              <a:t>Uredite sloge besedila matrice</a:t>
            </a:r>
          </a:p>
        </p:txBody>
      </p:sp>
      <p:sp>
        <p:nvSpPr>
          <p:cNvPr id="4" name="Označba mest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AF3D8A-C4C8-4324-90C1-9096A72E0E09}" type="datetimeFigureOut">
              <a:rPr lang="sl-SI" smtClean="0"/>
              <a:t>18.5.2016</a:t>
            </a:fld>
            <a:endParaRPr lang="sl-SI"/>
          </a:p>
        </p:txBody>
      </p:sp>
      <p:sp>
        <p:nvSpPr>
          <p:cNvPr id="5" name="Označba mest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6" name="Označba mest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58D20-3DDF-4BFC-A0A3-D16B649CB42D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1652031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e vsebin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značba mesta vsebine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značba mesta vsebine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5" name="Označba mesta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AF3D8A-C4C8-4324-90C1-9096A72E0E09}" type="datetimeFigureOut">
              <a:rPr lang="sl-SI" smtClean="0"/>
              <a:t>18.5.2016</a:t>
            </a:fld>
            <a:endParaRPr lang="sl-SI"/>
          </a:p>
        </p:txBody>
      </p:sp>
      <p:sp>
        <p:nvSpPr>
          <p:cNvPr id="6" name="Označba mesta no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7" name="Označba mesta številke diapoz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58D20-3DDF-4BFC-A0A3-D16B649CB42D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18759259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rimerja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značba mesta besedila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l-SI" smtClean="0"/>
              <a:t>Uredite sloge besedila matrice</a:t>
            </a:r>
          </a:p>
        </p:txBody>
      </p:sp>
      <p:sp>
        <p:nvSpPr>
          <p:cNvPr id="4" name="Označba mesta vsebine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5" name="Označba mesta besedila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l-SI" smtClean="0"/>
              <a:t>Uredite sloge besedila matrice</a:t>
            </a:r>
          </a:p>
        </p:txBody>
      </p:sp>
      <p:sp>
        <p:nvSpPr>
          <p:cNvPr id="6" name="Označba mesta vsebine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7" name="Označba mesta datum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AF3D8A-C4C8-4324-90C1-9096A72E0E09}" type="datetimeFigureOut">
              <a:rPr lang="sl-SI" smtClean="0"/>
              <a:t>18.5.2016</a:t>
            </a:fld>
            <a:endParaRPr lang="sl-SI"/>
          </a:p>
        </p:txBody>
      </p:sp>
      <p:sp>
        <p:nvSpPr>
          <p:cNvPr id="8" name="Označba mesta no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9" name="Označba mesta številke diapoz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58D20-3DDF-4BFC-A0A3-D16B649CB42D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31613389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značba mesta datum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AF3D8A-C4C8-4324-90C1-9096A72E0E09}" type="datetimeFigureOut">
              <a:rPr lang="sl-SI" smtClean="0"/>
              <a:t>18.5.2016</a:t>
            </a:fld>
            <a:endParaRPr lang="sl-SI"/>
          </a:p>
        </p:txBody>
      </p:sp>
      <p:sp>
        <p:nvSpPr>
          <p:cNvPr id="4" name="Označba mesta no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5" name="Označba mesta številke diapoz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58D20-3DDF-4BFC-A0A3-D16B649CB42D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417279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značba mesta datum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AF3D8A-C4C8-4324-90C1-9096A72E0E09}" type="datetimeFigureOut">
              <a:rPr lang="sl-SI" smtClean="0"/>
              <a:t>18.5.2016</a:t>
            </a:fld>
            <a:endParaRPr lang="sl-SI"/>
          </a:p>
        </p:txBody>
      </p:sp>
      <p:sp>
        <p:nvSpPr>
          <p:cNvPr id="3" name="Označba mesta no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4" name="Označba mesta številke diapoz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58D20-3DDF-4BFC-A0A3-D16B649CB42D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118859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Naslov in vsebi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značba mesta vsebine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značba mesta besedila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l-SI" smtClean="0"/>
              <a:t>Uredite sloge besedila matrice</a:t>
            </a:r>
          </a:p>
        </p:txBody>
      </p:sp>
      <p:sp>
        <p:nvSpPr>
          <p:cNvPr id="5" name="Označba mesta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AF3D8A-C4C8-4324-90C1-9096A72E0E09}" type="datetimeFigureOut">
              <a:rPr lang="sl-SI" smtClean="0"/>
              <a:t>18.5.2016</a:t>
            </a:fld>
            <a:endParaRPr lang="sl-SI"/>
          </a:p>
        </p:txBody>
      </p:sp>
      <p:sp>
        <p:nvSpPr>
          <p:cNvPr id="6" name="Označba mesta no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7" name="Označba mesta številke diapoz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58D20-3DDF-4BFC-A0A3-D16B649CB42D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40888523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Naslov in sli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značba mesta slike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l-SI"/>
          </a:p>
        </p:txBody>
      </p:sp>
      <p:sp>
        <p:nvSpPr>
          <p:cNvPr id="4" name="Označba mesta besedila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l-SI" smtClean="0"/>
              <a:t>Uredite sloge besedila matrice</a:t>
            </a:r>
          </a:p>
        </p:txBody>
      </p:sp>
      <p:sp>
        <p:nvSpPr>
          <p:cNvPr id="5" name="Označba mesta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AF3D8A-C4C8-4324-90C1-9096A72E0E09}" type="datetimeFigureOut">
              <a:rPr lang="sl-SI" smtClean="0"/>
              <a:t>18.5.2016</a:t>
            </a:fld>
            <a:endParaRPr lang="sl-SI"/>
          </a:p>
        </p:txBody>
      </p:sp>
      <p:sp>
        <p:nvSpPr>
          <p:cNvPr id="6" name="Označba mesta no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7" name="Označba mesta številke diapoz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58D20-3DDF-4BFC-A0A3-D16B649CB42D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15937826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značba mesta naslova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značba mesta besedila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značba mesta datum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AF3D8A-C4C8-4324-90C1-9096A72E0E09}" type="datetimeFigureOut">
              <a:rPr lang="sl-SI" smtClean="0"/>
              <a:t>18.5.2016</a:t>
            </a:fld>
            <a:endParaRPr lang="sl-SI"/>
          </a:p>
        </p:txBody>
      </p:sp>
      <p:sp>
        <p:nvSpPr>
          <p:cNvPr id="5" name="Označba mesta no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l-SI"/>
          </a:p>
        </p:txBody>
      </p:sp>
      <p:sp>
        <p:nvSpPr>
          <p:cNvPr id="6" name="Označba mesta številke diapoz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E58D20-3DDF-4BFC-A0A3-D16B649CB42D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35265892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l-S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sl-SI" sz="6600" dirty="0" smtClean="0">
                <a:solidFill>
                  <a:srgbClr val="C00000"/>
                </a:solidFill>
                <a:latin typeface="+mn-lt"/>
              </a:rPr>
              <a:t>Prvi izziv 2015</a:t>
            </a:r>
            <a:endParaRPr lang="sl-SI" sz="6600" dirty="0">
              <a:solidFill>
                <a:srgbClr val="C00000"/>
              </a:solidFill>
              <a:latin typeface="+mn-lt"/>
            </a:endParaRPr>
          </a:p>
        </p:txBody>
      </p:sp>
      <p:sp>
        <p:nvSpPr>
          <p:cNvPr id="3" name="Podnaslov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sl-SI" sz="3200" dirty="0" smtClean="0"/>
              <a:t>Izvajanje Pobude za zaposlovanje mladih v RS</a:t>
            </a:r>
          </a:p>
          <a:p>
            <a:endParaRPr lang="sl-SI" sz="3200" dirty="0" smtClean="0"/>
          </a:p>
          <a:p>
            <a:r>
              <a:rPr lang="sl-SI" sz="3200" dirty="0" smtClean="0"/>
              <a:t>Slovenj Gradec, 19. maj 2016</a:t>
            </a:r>
            <a:endParaRPr lang="sl-SI" sz="3200" dirty="0"/>
          </a:p>
        </p:txBody>
      </p:sp>
      <p:pic>
        <p:nvPicPr>
          <p:cNvPr id="1026" name="Picture 2" descr="Logo_EKP_strukturni_in_investicijski_skladi_SLO_slogan_B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5403" y="278687"/>
            <a:ext cx="2298358" cy="8436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 descr="MDDSZ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0" y="6350"/>
            <a:ext cx="3349625" cy="145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05453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b="1" dirty="0" smtClean="0">
                <a:solidFill>
                  <a:srgbClr val="C00000"/>
                </a:solidFill>
              </a:rPr>
              <a:t>Pobuda za zaposlovanje mladih /</a:t>
            </a:r>
            <a:br>
              <a:rPr lang="sl-SI" b="1" dirty="0" smtClean="0">
                <a:solidFill>
                  <a:srgbClr val="C00000"/>
                </a:solidFill>
              </a:rPr>
            </a:br>
            <a:r>
              <a:rPr lang="sl-SI" b="1" dirty="0" err="1">
                <a:solidFill>
                  <a:srgbClr val="C00000"/>
                </a:solidFill>
              </a:rPr>
              <a:t>Y</a:t>
            </a:r>
            <a:r>
              <a:rPr lang="sl-SI" b="1" dirty="0" err="1" smtClean="0">
                <a:solidFill>
                  <a:srgbClr val="C00000"/>
                </a:solidFill>
              </a:rPr>
              <a:t>outh</a:t>
            </a:r>
            <a:r>
              <a:rPr lang="sl-SI" b="1" dirty="0" smtClean="0">
                <a:solidFill>
                  <a:srgbClr val="C00000"/>
                </a:solidFill>
              </a:rPr>
              <a:t> </a:t>
            </a:r>
            <a:r>
              <a:rPr lang="sl-SI" b="1" dirty="0" err="1" smtClean="0">
                <a:solidFill>
                  <a:srgbClr val="C00000"/>
                </a:solidFill>
              </a:rPr>
              <a:t>Employment</a:t>
            </a:r>
            <a:r>
              <a:rPr lang="sl-SI" b="1" dirty="0" smtClean="0">
                <a:solidFill>
                  <a:srgbClr val="C00000"/>
                </a:solidFill>
              </a:rPr>
              <a:t> </a:t>
            </a:r>
            <a:r>
              <a:rPr lang="sl-SI" b="1" dirty="0" err="1" smtClean="0">
                <a:solidFill>
                  <a:srgbClr val="C00000"/>
                </a:solidFill>
              </a:rPr>
              <a:t>Initiative</a:t>
            </a:r>
            <a:r>
              <a:rPr lang="sl-SI" b="1" dirty="0" smtClean="0">
                <a:solidFill>
                  <a:srgbClr val="C00000"/>
                </a:solidFill>
              </a:rPr>
              <a:t> (YEI)</a:t>
            </a:r>
            <a:endParaRPr lang="sl-SI" b="1" dirty="0">
              <a:solidFill>
                <a:srgbClr val="C00000"/>
              </a:solidFill>
            </a:endParaRPr>
          </a:p>
        </p:txBody>
      </p:sp>
      <p:sp>
        <p:nvSpPr>
          <p:cNvPr id="3" name="Označba mesta vsebine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sl-SI" sz="3200" dirty="0" smtClean="0"/>
              <a:t>Slovenija je upravičena do </a:t>
            </a:r>
            <a:r>
              <a:rPr lang="sl-SI" sz="3200" dirty="0"/>
              <a:t>18.423.072,00 </a:t>
            </a:r>
            <a:r>
              <a:rPr lang="sl-SI" sz="3200" dirty="0" smtClean="0"/>
              <a:t>eur (ESS+YEI)</a:t>
            </a:r>
          </a:p>
          <a:p>
            <a:r>
              <a:rPr lang="sl-SI" sz="3200" dirty="0" smtClean="0"/>
              <a:t>(ESS= 9.211.536,00 , YEI= 9.211.536,00;  razmerje 50% : 50%)</a:t>
            </a:r>
          </a:p>
          <a:p>
            <a:r>
              <a:rPr lang="sl-SI" sz="3200" dirty="0" smtClean="0"/>
              <a:t>Slovenska udeležba znaša </a:t>
            </a:r>
            <a:r>
              <a:rPr lang="sl-SI" sz="3200" dirty="0"/>
              <a:t>2.302.884,00 </a:t>
            </a:r>
            <a:r>
              <a:rPr lang="sl-SI" sz="3200" dirty="0" smtClean="0"/>
              <a:t>eur</a:t>
            </a:r>
          </a:p>
          <a:p>
            <a:r>
              <a:rPr lang="sl-SI" sz="3200" b="1" dirty="0" smtClean="0"/>
              <a:t>Skupaj= 20.725.956,00 eur</a:t>
            </a:r>
          </a:p>
          <a:p>
            <a:pPr marL="0" indent="0">
              <a:buNone/>
            </a:pPr>
            <a:endParaRPr lang="sl-SI" sz="3200" b="1" dirty="0" smtClean="0"/>
          </a:p>
          <a:p>
            <a:r>
              <a:rPr lang="sl-SI" sz="3200" dirty="0" smtClean="0"/>
              <a:t>Sredstva namenjena vzhodni kohezijski regiji (KRVS)</a:t>
            </a:r>
          </a:p>
          <a:p>
            <a:r>
              <a:rPr lang="sl-SI" sz="3200" dirty="0" smtClean="0"/>
              <a:t>Predviden kazalnik = </a:t>
            </a:r>
            <a:r>
              <a:rPr lang="sl-SI" sz="3200" b="1" dirty="0" smtClean="0"/>
              <a:t>2.859 oseb</a:t>
            </a:r>
            <a:r>
              <a:rPr lang="sl-SI" sz="3200" dirty="0" smtClean="0"/>
              <a:t>, mladih 15-29 let, vključenih v spodbude za zaposlitev</a:t>
            </a:r>
            <a:endParaRPr lang="sl-SI" sz="3200" dirty="0"/>
          </a:p>
        </p:txBody>
      </p:sp>
      <p:pic>
        <p:nvPicPr>
          <p:cNvPr id="4" name="Picture 2" descr="Logo_EKP_strukturni_in_investicijski_skladi_SLO_slogan_B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5403" y="278687"/>
            <a:ext cx="2298358" cy="8436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085070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b="1" dirty="0" smtClean="0">
                <a:solidFill>
                  <a:srgbClr val="C00000"/>
                </a:solidFill>
              </a:rPr>
              <a:t>Program Prvi izziv 2015</a:t>
            </a:r>
            <a:endParaRPr lang="sl-SI" b="1" dirty="0">
              <a:solidFill>
                <a:srgbClr val="C00000"/>
              </a:solidFill>
            </a:endParaRPr>
          </a:p>
        </p:txBody>
      </p:sp>
      <p:sp>
        <p:nvSpPr>
          <p:cNvPr id="3" name="Označba mesta vsebine 2"/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4659151"/>
          </a:xfrm>
        </p:spPr>
        <p:txBody>
          <a:bodyPr>
            <a:noAutofit/>
          </a:bodyPr>
          <a:lstStyle/>
          <a:p>
            <a:r>
              <a:rPr lang="sl-SI" sz="3200" b="1" dirty="0" smtClean="0"/>
              <a:t>Upravičenec</a:t>
            </a:r>
            <a:r>
              <a:rPr lang="sl-SI" sz="3200" dirty="0"/>
              <a:t> </a:t>
            </a:r>
            <a:r>
              <a:rPr lang="sl-SI" sz="3200" dirty="0" smtClean="0"/>
              <a:t>= </a:t>
            </a:r>
            <a:r>
              <a:rPr lang="sl-SI" sz="3200" b="1" dirty="0" smtClean="0"/>
              <a:t>ZRSZ</a:t>
            </a:r>
            <a:r>
              <a:rPr lang="sl-SI" sz="3200" dirty="0" smtClean="0"/>
              <a:t> (Odločitev o podpori izdana dne, 11.11. 2015. </a:t>
            </a:r>
          </a:p>
          <a:p>
            <a:r>
              <a:rPr lang="sl-SI" sz="3200" b="1" dirty="0" smtClean="0"/>
              <a:t>Pogodba</a:t>
            </a:r>
            <a:r>
              <a:rPr lang="sl-SI" sz="3200" dirty="0" smtClean="0"/>
              <a:t> med MDDSZ in ZRSZ sklenjena 26.11.2015.</a:t>
            </a:r>
          </a:p>
          <a:p>
            <a:r>
              <a:rPr lang="sl-SI" sz="3200" b="1" dirty="0" smtClean="0"/>
              <a:t>Javno povabilo </a:t>
            </a:r>
            <a:r>
              <a:rPr lang="sl-SI" sz="3200" dirty="0" smtClean="0"/>
              <a:t>na spletni strani ZRSZ je bilo objavljeno dne</a:t>
            </a:r>
          </a:p>
          <a:p>
            <a:pPr marL="0" indent="0">
              <a:buNone/>
            </a:pPr>
            <a:r>
              <a:rPr lang="sl-SI" sz="3200" dirty="0"/>
              <a:t> </a:t>
            </a:r>
            <a:r>
              <a:rPr lang="sl-SI" sz="3200" dirty="0" smtClean="0"/>
              <a:t> 30.11.2015, spremenjeno 16.2.2016 in 30.3.2016. </a:t>
            </a:r>
          </a:p>
          <a:p>
            <a:r>
              <a:rPr lang="sl-SI" sz="3200" dirty="0" smtClean="0"/>
              <a:t>Javno povabilo je </a:t>
            </a:r>
            <a:r>
              <a:rPr lang="sl-SI" sz="3200" b="1" dirty="0" smtClean="0"/>
              <a:t>odprto do 31.3.2017, oziroma do porabe sredstev, pogodbe se sklepajo do 30.6.2017.</a:t>
            </a:r>
          </a:p>
          <a:p>
            <a:r>
              <a:rPr lang="sl-SI" sz="3200" dirty="0" smtClean="0"/>
              <a:t>Za </a:t>
            </a:r>
            <a:r>
              <a:rPr lang="sl-SI" sz="3200" b="1" dirty="0" smtClean="0"/>
              <a:t>leto 2016 </a:t>
            </a:r>
            <a:r>
              <a:rPr lang="sl-SI" sz="3200" dirty="0" smtClean="0"/>
              <a:t>je na voljo </a:t>
            </a:r>
            <a:r>
              <a:rPr lang="sl-SI" sz="3200" b="1" dirty="0" smtClean="0"/>
              <a:t>12,5 MIO, za leto 2017 pa 8,2 MIO eur.</a:t>
            </a:r>
          </a:p>
          <a:p>
            <a:endParaRPr lang="sl-SI" sz="3200" dirty="0" smtClean="0"/>
          </a:p>
          <a:p>
            <a:pPr marL="0" indent="0">
              <a:buNone/>
            </a:pPr>
            <a:endParaRPr lang="sl-SI" sz="3200" dirty="0" smtClean="0"/>
          </a:p>
          <a:p>
            <a:pPr marL="0" indent="0">
              <a:buNone/>
            </a:pPr>
            <a:endParaRPr lang="sl-SI" sz="3200" dirty="0" smtClean="0"/>
          </a:p>
          <a:p>
            <a:pPr marL="0" indent="0">
              <a:buNone/>
            </a:pPr>
            <a:endParaRPr lang="sl-SI" sz="3200" b="1" dirty="0" smtClean="0"/>
          </a:p>
        </p:txBody>
      </p:sp>
      <p:pic>
        <p:nvPicPr>
          <p:cNvPr id="4" name="Picture 2" descr="Logo_EKP_strukturni_in_investicijski_skladi_SLO_slogan_B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94024" y="0"/>
            <a:ext cx="2298358" cy="8436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382142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b="1" dirty="0" smtClean="0">
                <a:solidFill>
                  <a:srgbClr val="C00000"/>
                </a:solidFill>
              </a:rPr>
              <a:t>Program Prvi izziv 2015</a:t>
            </a:r>
            <a:endParaRPr lang="sl-SI" b="1" dirty="0">
              <a:solidFill>
                <a:srgbClr val="C00000"/>
              </a:solidFill>
            </a:endParaRPr>
          </a:p>
        </p:txBody>
      </p:sp>
      <p:sp>
        <p:nvSpPr>
          <p:cNvPr id="3" name="Označba mesta vsebine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sl-SI" sz="3200" b="1" dirty="0" smtClean="0"/>
              <a:t>Ciljna skupina </a:t>
            </a:r>
            <a:r>
              <a:rPr lang="sl-SI" sz="3200" dirty="0" smtClean="0"/>
              <a:t>programa so mladi od 15 do 29 let, s stalnim prebivališčem v KRVS, ki se ne izobražujejo ali usposabljajo, so brezposelni, vključno z dolgotrajno brezposelnimi, in so prijavljeni kot iskalci dela.</a:t>
            </a:r>
          </a:p>
          <a:p>
            <a:r>
              <a:rPr lang="sl-SI" sz="3200" b="1" dirty="0" smtClean="0"/>
              <a:t>Vključitev v 15 mesečno zaposlitev </a:t>
            </a:r>
            <a:r>
              <a:rPr lang="sl-SI" sz="3200" dirty="0" smtClean="0"/>
              <a:t>s 3 mesečno poskusno dobo (3+12 mesecev).</a:t>
            </a:r>
          </a:p>
          <a:p>
            <a:r>
              <a:rPr lang="sl-SI" sz="3200" dirty="0" smtClean="0"/>
              <a:t>Spodbuda </a:t>
            </a:r>
            <a:r>
              <a:rPr lang="sl-SI" sz="3200" b="1" dirty="0" smtClean="0"/>
              <a:t>7.250 eur </a:t>
            </a:r>
            <a:r>
              <a:rPr lang="sl-SI" sz="3200" dirty="0" smtClean="0"/>
              <a:t>za zaposlitev mlade osebe</a:t>
            </a:r>
          </a:p>
          <a:p>
            <a:pPr marL="0" indent="0">
              <a:buNone/>
            </a:pPr>
            <a:endParaRPr lang="sl-SI" sz="3200" dirty="0" smtClean="0"/>
          </a:p>
          <a:p>
            <a:pPr marL="0" indent="0">
              <a:buNone/>
            </a:pPr>
            <a:endParaRPr lang="sl-SI" sz="3200" dirty="0" smtClean="0"/>
          </a:p>
          <a:p>
            <a:pPr marL="0" indent="0">
              <a:buNone/>
            </a:pPr>
            <a:endParaRPr lang="sl-SI" sz="3200" b="1" dirty="0" smtClean="0"/>
          </a:p>
        </p:txBody>
      </p:sp>
      <p:pic>
        <p:nvPicPr>
          <p:cNvPr id="4" name="Picture 2" descr="Logo_EKP_strukturni_in_investicijski_skladi_SLO_slogan_B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94024" y="0"/>
            <a:ext cx="2298358" cy="8436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605626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b="1" dirty="0" smtClean="0">
                <a:solidFill>
                  <a:srgbClr val="C00000"/>
                </a:solidFill>
              </a:rPr>
              <a:t>Program Prvi izziv 2015</a:t>
            </a:r>
            <a:endParaRPr lang="sl-SI" b="1" dirty="0">
              <a:solidFill>
                <a:srgbClr val="C00000"/>
              </a:solidFill>
            </a:endParaRPr>
          </a:p>
        </p:txBody>
      </p:sp>
      <p:sp>
        <p:nvSpPr>
          <p:cNvPr id="3" name="Označba mesta vsebine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sl-SI" sz="3200" dirty="0" smtClean="0"/>
              <a:t>Spremembe javnega povabila so se nanašale na: </a:t>
            </a:r>
          </a:p>
          <a:p>
            <a:pPr marL="0" indent="0">
              <a:buNone/>
            </a:pPr>
            <a:r>
              <a:rPr lang="sl-SI" sz="3200" dirty="0" smtClean="0"/>
              <a:t>-  elektronski = hitrejši način oddaje, dopolnitve in  obravnave vlog;</a:t>
            </a:r>
          </a:p>
          <a:p>
            <a:pPr marL="0" indent="0">
              <a:buNone/>
            </a:pPr>
            <a:r>
              <a:rPr lang="sl-SI" sz="3200" dirty="0" smtClean="0"/>
              <a:t>-  podaljšanje obdobja odprtja JP in sprememba dinamike       sredstev po letih;</a:t>
            </a:r>
          </a:p>
          <a:p>
            <a:pPr marL="0" indent="0">
              <a:buNone/>
            </a:pPr>
            <a:endParaRPr lang="sl-SI" sz="1400" dirty="0"/>
          </a:p>
          <a:p>
            <a:pPr marL="0" indent="0">
              <a:buNone/>
            </a:pPr>
            <a:r>
              <a:rPr lang="sl-SI" sz="3200" dirty="0" smtClean="0"/>
              <a:t>Oboje je privedlo do tega, da se je zanimanje oseb in delodajalcev za vključitev v program iz tedna v teden povečevalo (21 vlog v prvem in 144 vlog v zadnjem tednu)</a:t>
            </a:r>
          </a:p>
          <a:p>
            <a:pPr marL="0" indent="0">
              <a:buNone/>
            </a:pPr>
            <a:endParaRPr lang="sl-SI" sz="3200" dirty="0" smtClean="0"/>
          </a:p>
          <a:p>
            <a:pPr marL="0" indent="0">
              <a:buNone/>
            </a:pPr>
            <a:endParaRPr lang="sl-SI" sz="3200" dirty="0" smtClean="0"/>
          </a:p>
          <a:p>
            <a:pPr marL="0" indent="0">
              <a:buNone/>
            </a:pPr>
            <a:endParaRPr lang="sl-SI" sz="3200" b="1" dirty="0" smtClean="0"/>
          </a:p>
        </p:txBody>
      </p:sp>
      <p:pic>
        <p:nvPicPr>
          <p:cNvPr id="4" name="Picture 2" descr="Logo_EKP_strukturni_in_investicijski_skladi_SLO_slogan_B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38040" y="0"/>
            <a:ext cx="2298358" cy="8436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1898739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e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89492693"/>
              </p:ext>
            </p:extLst>
          </p:nvPr>
        </p:nvGraphicFramePr>
        <p:xfrm>
          <a:off x="737121" y="251934"/>
          <a:ext cx="9993084" cy="6428777"/>
        </p:xfrm>
        <a:graphic>
          <a:graphicData uri="http://schemas.openxmlformats.org/drawingml/2006/table">
            <a:tbl>
              <a:tblPr firstRow="1" firstCol="1" bandRow="1"/>
              <a:tblGrid>
                <a:gridCol w="834130"/>
                <a:gridCol w="819208"/>
                <a:gridCol w="819208"/>
                <a:gridCol w="834130"/>
                <a:gridCol w="1010855"/>
                <a:gridCol w="1010855"/>
                <a:gridCol w="819208"/>
                <a:gridCol w="958231"/>
                <a:gridCol w="1010855"/>
                <a:gridCol w="1010855"/>
                <a:gridCol w="865549"/>
              </a:tblGrid>
              <a:tr h="233565">
                <a:tc rowSpan="2">
                  <a:txBody>
                    <a:bodyPr/>
                    <a:lstStyle/>
                    <a:p>
                      <a:pPr algn="ctr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sl-SI" sz="1100" b="1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Datum </a:t>
                      </a:r>
                      <a:endParaRPr lang="sl-SI" sz="11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2678" marR="226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sl-SI" sz="1100" b="1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št. oseb na PDM1</a:t>
                      </a:r>
                      <a:endParaRPr lang="sl-SI" sz="11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2678" marR="226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6">
                  <a:txBody>
                    <a:bodyPr/>
                    <a:lstStyle/>
                    <a:p>
                      <a:pPr algn="ctr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sl-SI" sz="11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Ponudbe</a:t>
                      </a:r>
                      <a:endParaRPr lang="sl-SI" sz="11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2678" marR="226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8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sl-SI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sl-SI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sl-SI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sl-SI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sl-SI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sl-SI" sz="1100" b="1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Pogodbe</a:t>
                      </a:r>
                      <a:endParaRPr lang="sl-SI" sz="11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2678" marR="226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sl-SI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sl-SI"/>
                    </a:p>
                  </a:txBody>
                  <a:tcPr/>
                </a:tc>
              </a:tr>
              <a:tr h="713645">
                <a:tc vMerge="1">
                  <a:txBody>
                    <a:bodyPr/>
                    <a:lstStyle/>
                    <a:p>
                      <a:endParaRPr lang="sl-SI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sl-SI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sl-SI" sz="11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Št. </a:t>
                      </a:r>
                      <a:br>
                        <a:rPr lang="sl-SI" sz="11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</a:br>
                      <a:r>
                        <a:rPr lang="sl-SI" sz="11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prejetih ponudb</a:t>
                      </a:r>
                      <a:endParaRPr lang="sl-SI" sz="11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2678" marR="226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sl-SI" sz="11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Št. </a:t>
                      </a:r>
                      <a:br>
                        <a:rPr lang="sl-SI" sz="11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</a:br>
                      <a:r>
                        <a:rPr lang="sl-SI" sz="11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novih ponudb</a:t>
                      </a:r>
                      <a:endParaRPr lang="sl-SI" sz="11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2678" marR="226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sl-SI" sz="11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Št. </a:t>
                      </a:r>
                      <a:br>
                        <a:rPr lang="sl-SI" sz="11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</a:br>
                      <a:r>
                        <a:rPr lang="sl-SI" sz="11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sprejetih ponudb</a:t>
                      </a:r>
                      <a:endParaRPr lang="sl-SI" sz="11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2678" marR="226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AB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sl-SI" sz="11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Vrednost sprejetih ponudb</a:t>
                      </a:r>
                      <a:endParaRPr lang="sl-SI" sz="11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2678" marR="226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AB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sl-SI" sz="11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Delež od razpol. 20,7 MIO EUR</a:t>
                      </a:r>
                      <a:endParaRPr lang="sl-SI" sz="11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2678" marR="226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AB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sl-SI" sz="11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Št. sprejetih oseb</a:t>
                      </a:r>
                      <a:endParaRPr lang="sl-SI" sz="11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2678" marR="226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AB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sl-SI" sz="11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Št. pogodb z delodajalci</a:t>
                      </a:r>
                      <a:endParaRPr lang="sl-SI" sz="11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2678" marR="226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sl-SI" sz="11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Vrednost pogodb</a:t>
                      </a:r>
                      <a:endParaRPr lang="sl-SI" sz="11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2678" marR="226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sl-SI" sz="11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Za oseb</a:t>
                      </a:r>
                      <a:endParaRPr lang="sl-SI" sz="11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2678" marR="226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329">
                <a:tc>
                  <a:txBody>
                    <a:bodyPr/>
                    <a:lstStyle/>
                    <a:p>
                      <a:pPr algn="ctr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sl-SI" sz="11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07.12.2015</a:t>
                      </a:r>
                      <a:endParaRPr lang="sl-SI" sz="11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2678" marR="226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sl-SI" sz="11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273</a:t>
                      </a:r>
                      <a:endParaRPr lang="sl-SI" sz="11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2678" marR="226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sl-SI" sz="11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</a:t>
                      </a:r>
                      <a:endParaRPr lang="sl-SI" sz="11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2678" marR="226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sl-SI" sz="11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 </a:t>
                      </a:r>
                      <a:endParaRPr lang="sl-SI" sz="11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2678" marR="226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sl-SI" sz="11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 </a:t>
                      </a:r>
                      <a:endParaRPr lang="sl-SI" sz="11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2678" marR="2267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sl-SI" sz="11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 </a:t>
                      </a:r>
                      <a:endParaRPr lang="sl-SI" sz="11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2678" marR="2267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sl-SI" sz="11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 </a:t>
                      </a:r>
                      <a:endParaRPr lang="sl-SI" sz="11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2678" marR="2267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sl-SI" sz="11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 </a:t>
                      </a:r>
                      <a:endParaRPr lang="sl-SI" sz="11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2678" marR="2267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sl-SI" sz="11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 </a:t>
                      </a:r>
                      <a:endParaRPr lang="sl-SI" sz="11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2678" marR="2267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sl-SI" sz="11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 </a:t>
                      </a:r>
                      <a:endParaRPr lang="sl-SI" sz="11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2678" marR="2267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sl-SI" sz="11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 </a:t>
                      </a:r>
                      <a:endParaRPr lang="sl-SI" sz="11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2678" marR="2267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329">
                <a:tc>
                  <a:txBody>
                    <a:bodyPr/>
                    <a:lstStyle/>
                    <a:p>
                      <a:pPr algn="ctr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sl-SI" sz="11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15.12.2015</a:t>
                      </a:r>
                      <a:endParaRPr lang="sl-SI" sz="11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2678" marR="226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sl-SI" sz="11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337</a:t>
                      </a:r>
                      <a:endParaRPr lang="sl-SI" sz="11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2678" marR="226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sl-SI" sz="11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21</a:t>
                      </a:r>
                      <a:endParaRPr lang="sl-SI" sz="11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2678" marR="226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sl-SI" sz="11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21</a:t>
                      </a:r>
                      <a:endParaRPr lang="sl-SI" sz="11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2678" marR="226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sl-SI" sz="11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4</a:t>
                      </a:r>
                      <a:endParaRPr lang="sl-SI" sz="11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2678" marR="2267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sl-SI" sz="11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36.250,0</a:t>
                      </a:r>
                      <a:endParaRPr lang="sl-SI" sz="11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2678" marR="2267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sl-SI" sz="11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0,2</a:t>
                      </a:r>
                      <a:endParaRPr lang="sl-SI" sz="11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2678" marR="2267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sl-SI" sz="11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5</a:t>
                      </a:r>
                      <a:endParaRPr lang="sl-SI" sz="11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2678" marR="2267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sl-SI" sz="11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 </a:t>
                      </a:r>
                      <a:endParaRPr lang="sl-SI" sz="11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2678" marR="2267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sl-SI" sz="11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 </a:t>
                      </a:r>
                      <a:endParaRPr lang="sl-SI" sz="11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2678" marR="2267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sl-SI" sz="11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 </a:t>
                      </a:r>
                      <a:endParaRPr lang="sl-SI" sz="11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2678" marR="2267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329">
                <a:tc>
                  <a:txBody>
                    <a:bodyPr/>
                    <a:lstStyle/>
                    <a:p>
                      <a:pPr algn="ctr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sl-SI" sz="11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21.12.2015</a:t>
                      </a:r>
                      <a:endParaRPr lang="sl-SI" sz="11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2678" marR="226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sl-SI" sz="11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605</a:t>
                      </a:r>
                      <a:endParaRPr lang="sl-SI" sz="11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2678" marR="226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sl-SI" sz="11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134</a:t>
                      </a:r>
                      <a:endParaRPr lang="sl-SI" sz="11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2678" marR="226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sl-SI" sz="11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113</a:t>
                      </a:r>
                      <a:endParaRPr lang="sl-SI" sz="11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2678" marR="226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sl-SI" sz="11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9</a:t>
                      </a:r>
                      <a:endParaRPr lang="sl-SI" sz="11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2678" marR="2267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sl-SI" sz="11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72.500,0</a:t>
                      </a:r>
                      <a:endParaRPr lang="sl-SI" sz="11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2678" marR="2267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sl-SI" sz="11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0,3</a:t>
                      </a:r>
                      <a:endParaRPr lang="sl-SI" sz="11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2678" marR="2267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sl-SI" sz="11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10</a:t>
                      </a:r>
                      <a:endParaRPr lang="sl-SI" sz="11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2678" marR="2267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sl-SI" sz="11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</a:t>
                      </a:r>
                      <a:endParaRPr lang="sl-SI" sz="11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2678" marR="2267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sl-SI" sz="11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29.000,0</a:t>
                      </a:r>
                      <a:endParaRPr lang="sl-SI" sz="11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2678" marR="2267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sl-SI" sz="11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4</a:t>
                      </a:r>
                      <a:endParaRPr lang="sl-SI" sz="11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2678" marR="2267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329">
                <a:tc>
                  <a:txBody>
                    <a:bodyPr/>
                    <a:lstStyle/>
                    <a:p>
                      <a:pPr algn="ctr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sl-SI" sz="11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29.12.2015</a:t>
                      </a:r>
                      <a:endParaRPr lang="sl-SI" sz="11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2678" marR="226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sl-SI" sz="11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850</a:t>
                      </a:r>
                      <a:endParaRPr lang="sl-SI" sz="11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2678" marR="226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sl-SI" sz="11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212</a:t>
                      </a:r>
                      <a:endParaRPr lang="sl-SI" sz="11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2678" marR="226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sl-SI" sz="11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78</a:t>
                      </a:r>
                      <a:endParaRPr lang="sl-SI" sz="11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2678" marR="226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sl-SI" sz="11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89</a:t>
                      </a:r>
                      <a:endParaRPr lang="sl-SI" sz="11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2678" marR="2267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sl-SI" sz="11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732.250,0</a:t>
                      </a:r>
                      <a:endParaRPr lang="sl-SI" sz="11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2678" marR="2267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sl-SI" sz="11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3,5</a:t>
                      </a:r>
                      <a:endParaRPr lang="sl-SI" sz="11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2678" marR="2267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sl-SI" sz="11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101</a:t>
                      </a:r>
                      <a:endParaRPr lang="sl-SI" sz="11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2678" marR="2267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sl-SI" sz="11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33</a:t>
                      </a:r>
                      <a:endParaRPr lang="sl-SI" sz="11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2678" marR="2267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sl-SI" sz="11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246.500,0</a:t>
                      </a:r>
                      <a:endParaRPr lang="sl-SI" sz="11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2678" marR="2267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sl-SI" sz="11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34</a:t>
                      </a:r>
                      <a:endParaRPr lang="sl-SI" sz="11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2678" marR="2267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329">
                <a:tc>
                  <a:txBody>
                    <a:bodyPr/>
                    <a:lstStyle/>
                    <a:p>
                      <a:pPr algn="ctr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sl-SI" sz="11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05.01.2016</a:t>
                      </a:r>
                      <a:endParaRPr lang="sl-SI" sz="11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2678" marR="226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sl-SI" sz="11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965</a:t>
                      </a:r>
                      <a:endParaRPr lang="sl-SI" sz="11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2678" marR="226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sl-SI" sz="11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257</a:t>
                      </a:r>
                      <a:endParaRPr lang="sl-SI" sz="11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2678" marR="226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sl-SI" sz="11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45</a:t>
                      </a:r>
                      <a:endParaRPr lang="sl-SI" sz="11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2678" marR="226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sl-SI" sz="11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133</a:t>
                      </a:r>
                      <a:endParaRPr lang="sl-SI" sz="11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2678" marR="2267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sl-SI" sz="11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1.080.250,0</a:t>
                      </a:r>
                      <a:endParaRPr lang="sl-SI" sz="11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2678" marR="2267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sl-SI" sz="11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5,2</a:t>
                      </a:r>
                      <a:endParaRPr lang="sl-SI" sz="11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2678" marR="2267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sl-SI" sz="11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149</a:t>
                      </a:r>
                      <a:endParaRPr lang="sl-SI" sz="11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2678" marR="2267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sl-SI" sz="11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91</a:t>
                      </a:r>
                      <a:endParaRPr lang="sl-SI" sz="11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2678" marR="2267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sl-SI" sz="11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761.250,0</a:t>
                      </a:r>
                      <a:endParaRPr lang="sl-SI" sz="11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2678" marR="2267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sl-SI" sz="11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105</a:t>
                      </a:r>
                      <a:endParaRPr lang="sl-SI" sz="11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2678" marR="2267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329">
                <a:tc>
                  <a:txBody>
                    <a:bodyPr/>
                    <a:lstStyle/>
                    <a:p>
                      <a:pPr algn="ctr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sl-SI" sz="11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12.01.2015</a:t>
                      </a:r>
                      <a:endParaRPr lang="sl-SI" sz="11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2678" marR="226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sl-SI" sz="11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1.114</a:t>
                      </a:r>
                      <a:endParaRPr lang="sl-SI" sz="11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2678" marR="226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sl-SI" sz="11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324</a:t>
                      </a:r>
                      <a:endParaRPr lang="sl-SI" sz="11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2678" marR="226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sl-SI" sz="11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67</a:t>
                      </a:r>
                      <a:endParaRPr lang="sl-SI" sz="11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2678" marR="226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sl-SI" sz="11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176</a:t>
                      </a:r>
                      <a:endParaRPr lang="sl-SI" sz="11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2678" marR="2267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sl-SI" sz="11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1.450.000,0</a:t>
                      </a:r>
                      <a:endParaRPr lang="sl-SI" sz="11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2678" marR="2267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sl-SI" sz="11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7,0</a:t>
                      </a:r>
                      <a:endParaRPr lang="sl-SI" sz="11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2678" marR="2267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sl-SI" sz="11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200</a:t>
                      </a:r>
                      <a:endParaRPr lang="sl-SI" sz="11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2678" marR="2267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sl-SI" sz="11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141</a:t>
                      </a:r>
                      <a:endParaRPr lang="sl-SI" sz="11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2678" marR="2267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sl-SI" sz="11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1.152.750,0</a:t>
                      </a:r>
                      <a:endParaRPr lang="sl-SI" sz="11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2678" marR="2267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sl-SI" sz="11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159</a:t>
                      </a:r>
                      <a:endParaRPr lang="sl-SI" sz="11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2678" marR="2267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329">
                <a:tc>
                  <a:txBody>
                    <a:bodyPr/>
                    <a:lstStyle/>
                    <a:p>
                      <a:pPr algn="ctr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sl-SI" sz="11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19.01.2016</a:t>
                      </a:r>
                      <a:endParaRPr lang="sl-SI" sz="11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2678" marR="226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sl-SI" sz="11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1.413</a:t>
                      </a:r>
                      <a:endParaRPr lang="sl-SI" sz="11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2678" marR="226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sl-SI" sz="11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443</a:t>
                      </a:r>
                      <a:endParaRPr lang="sl-SI" sz="11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2678" marR="226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sl-SI" sz="11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119</a:t>
                      </a:r>
                      <a:endParaRPr lang="sl-SI" sz="11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2678" marR="226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sl-SI" sz="11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229</a:t>
                      </a:r>
                      <a:endParaRPr lang="sl-SI" sz="11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2678" marR="2267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sl-SI" sz="11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1.870.500,0</a:t>
                      </a:r>
                      <a:endParaRPr lang="sl-SI" sz="11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2678" marR="2267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sl-SI" sz="11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9,0</a:t>
                      </a:r>
                      <a:endParaRPr lang="sl-SI" sz="11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2678" marR="2267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sl-SI" sz="11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258</a:t>
                      </a:r>
                      <a:endParaRPr lang="sl-SI" sz="11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2678" marR="2267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sl-SI" sz="11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195</a:t>
                      </a:r>
                      <a:endParaRPr lang="sl-SI" sz="11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2678" marR="2267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sl-SI" sz="11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1.602.250,0</a:t>
                      </a:r>
                      <a:endParaRPr lang="sl-SI" sz="11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2678" marR="2267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sl-SI" sz="11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221</a:t>
                      </a:r>
                      <a:endParaRPr lang="sl-SI" sz="11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2678" marR="2267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329">
                <a:tc>
                  <a:txBody>
                    <a:bodyPr/>
                    <a:lstStyle/>
                    <a:p>
                      <a:pPr algn="ctr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sl-SI" sz="11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26.01.2016</a:t>
                      </a:r>
                      <a:endParaRPr lang="sl-SI" sz="11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2678" marR="226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sl-SI" sz="11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1.640</a:t>
                      </a:r>
                      <a:endParaRPr lang="sl-SI" sz="11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2678" marR="226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sl-SI" sz="11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590</a:t>
                      </a:r>
                      <a:endParaRPr lang="sl-SI" sz="11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2678" marR="226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sl-SI" sz="11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147</a:t>
                      </a:r>
                      <a:endParaRPr lang="sl-SI" sz="11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2678" marR="226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sl-SI" sz="11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326</a:t>
                      </a:r>
                      <a:endParaRPr lang="sl-SI" sz="11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2678" marR="2267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sl-SI" sz="11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2.610.000,0</a:t>
                      </a:r>
                      <a:endParaRPr lang="sl-SI" sz="11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2678" marR="2267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sl-SI" sz="11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12,6</a:t>
                      </a:r>
                      <a:endParaRPr lang="sl-SI" sz="11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2678" marR="2267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sl-SI" sz="11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360</a:t>
                      </a:r>
                      <a:endParaRPr lang="sl-SI" sz="11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2678" marR="2267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sl-SI" sz="11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263</a:t>
                      </a:r>
                      <a:endParaRPr lang="sl-SI" sz="11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2678" marR="2267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sl-SI" sz="11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2.153.250,0</a:t>
                      </a:r>
                      <a:endParaRPr lang="sl-SI" sz="11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2678" marR="2267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sl-SI" sz="11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297</a:t>
                      </a:r>
                      <a:endParaRPr lang="sl-SI" sz="11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2678" marR="2267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329">
                <a:tc>
                  <a:txBody>
                    <a:bodyPr/>
                    <a:lstStyle/>
                    <a:p>
                      <a:pPr algn="ctr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sl-SI" sz="11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02.02.2016</a:t>
                      </a:r>
                      <a:endParaRPr lang="sl-SI" sz="11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2678" marR="226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sl-SI" sz="11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1.828</a:t>
                      </a:r>
                      <a:endParaRPr lang="sl-SI" sz="11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2678" marR="226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sl-SI" sz="11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723</a:t>
                      </a:r>
                      <a:endParaRPr lang="sl-SI" sz="11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2678" marR="226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sl-SI" sz="11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133</a:t>
                      </a:r>
                      <a:endParaRPr lang="sl-SI" sz="11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2678" marR="226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sl-SI" sz="11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431</a:t>
                      </a:r>
                      <a:endParaRPr lang="sl-SI" sz="11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2678" marR="2267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sl-SI" sz="11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3.436.500,0</a:t>
                      </a:r>
                      <a:endParaRPr lang="sl-SI" sz="11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2678" marR="2267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sl-SI" sz="11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16,6</a:t>
                      </a:r>
                      <a:endParaRPr lang="sl-SI" sz="11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2678" marR="2267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sl-SI" sz="11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474</a:t>
                      </a:r>
                      <a:endParaRPr lang="sl-SI" sz="11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2678" marR="2267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sl-SI" sz="11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330</a:t>
                      </a:r>
                      <a:endParaRPr lang="sl-SI" sz="11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2678" marR="2267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sl-SI" sz="11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2.668.000,0</a:t>
                      </a:r>
                      <a:endParaRPr lang="sl-SI" sz="11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2678" marR="2267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sl-SI" sz="11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368</a:t>
                      </a:r>
                      <a:endParaRPr lang="sl-SI" sz="11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2678" marR="2267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329">
                <a:tc>
                  <a:txBody>
                    <a:bodyPr/>
                    <a:lstStyle/>
                    <a:p>
                      <a:pPr algn="ctr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sl-SI" sz="11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09.02.2016</a:t>
                      </a:r>
                      <a:endParaRPr lang="sl-SI" sz="11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2678" marR="226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sl-SI" sz="11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1.954</a:t>
                      </a:r>
                      <a:endParaRPr lang="sl-SI" sz="11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2678" marR="226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sl-SI" sz="11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885</a:t>
                      </a:r>
                      <a:endParaRPr lang="sl-SI" sz="11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2678" marR="226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sl-SI" sz="11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162</a:t>
                      </a:r>
                      <a:endParaRPr lang="sl-SI" sz="11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2678" marR="226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sl-SI" sz="11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533</a:t>
                      </a:r>
                      <a:endParaRPr lang="sl-SI" sz="11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2678" marR="2267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sl-SI" sz="11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4.292.000,0</a:t>
                      </a:r>
                      <a:endParaRPr lang="sl-SI" sz="11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2678" marR="2267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sl-SI" sz="11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20,7</a:t>
                      </a:r>
                      <a:endParaRPr lang="sl-SI" sz="11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2678" marR="2267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sl-SI" sz="11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592</a:t>
                      </a:r>
                      <a:endParaRPr lang="sl-SI" sz="11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2678" marR="2267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sl-SI" sz="11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400</a:t>
                      </a:r>
                      <a:endParaRPr lang="sl-SI" sz="11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2678" marR="2267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sl-SI" sz="11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3.248.000,0</a:t>
                      </a:r>
                      <a:endParaRPr lang="sl-SI" sz="11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2678" marR="2267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sl-SI" sz="11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448</a:t>
                      </a:r>
                      <a:endParaRPr lang="sl-SI" sz="11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2678" marR="2267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329">
                <a:tc>
                  <a:txBody>
                    <a:bodyPr/>
                    <a:lstStyle/>
                    <a:p>
                      <a:pPr algn="ctr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sl-SI" sz="11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16.02.2016</a:t>
                      </a:r>
                      <a:endParaRPr lang="sl-SI" sz="11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2678" marR="226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sl-SI" sz="11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2.103</a:t>
                      </a:r>
                      <a:endParaRPr lang="sl-SI" sz="11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2678" marR="226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sl-SI" sz="11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1.036</a:t>
                      </a:r>
                      <a:endParaRPr lang="sl-SI" sz="11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2678" marR="226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sl-SI" sz="11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151</a:t>
                      </a:r>
                      <a:endParaRPr lang="sl-SI" sz="11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2678" marR="226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sl-SI" sz="11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618</a:t>
                      </a:r>
                      <a:endParaRPr lang="sl-SI" sz="11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2678" marR="2267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sl-SI" sz="11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4.480.500,0</a:t>
                      </a:r>
                      <a:endParaRPr lang="sl-SI" sz="11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2678" marR="2267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sl-SI" sz="11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21,6</a:t>
                      </a:r>
                      <a:endParaRPr lang="sl-SI" sz="11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2678" marR="2267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sl-SI" sz="11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672</a:t>
                      </a:r>
                      <a:endParaRPr lang="sl-SI" sz="11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2678" marR="2267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sl-SI" sz="11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505</a:t>
                      </a:r>
                      <a:endParaRPr lang="sl-SI" sz="11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2678" marR="2267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sl-SI" sz="11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3.661.250,0</a:t>
                      </a:r>
                      <a:endParaRPr lang="sl-SI" sz="11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2678" marR="2267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sl-SI" sz="11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551</a:t>
                      </a:r>
                      <a:endParaRPr lang="sl-SI" sz="11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2678" marR="2267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329">
                <a:tc>
                  <a:txBody>
                    <a:bodyPr/>
                    <a:lstStyle/>
                    <a:p>
                      <a:pPr algn="ctr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sl-SI" sz="11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25.02.2016</a:t>
                      </a:r>
                      <a:endParaRPr lang="sl-SI" sz="11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2678" marR="226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sl-SI" sz="11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2.285</a:t>
                      </a:r>
                      <a:endParaRPr lang="sl-SI" sz="11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2678" marR="226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sl-SI" sz="11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1.190</a:t>
                      </a:r>
                      <a:endParaRPr lang="sl-SI" sz="11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2678" marR="226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sl-SI" sz="11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154</a:t>
                      </a:r>
                      <a:endParaRPr lang="sl-SI" sz="11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2678" marR="226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sl-SI" sz="11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701</a:t>
                      </a:r>
                      <a:endParaRPr lang="sl-SI" sz="11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2678" marR="2267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sl-SI" sz="11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5.676.750,0</a:t>
                      </a:r>
                      <a:endParaRPr lang="sl-SI" sz="11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2678" marR="2267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sl-SI" sz="11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27,4</a:t>
                      </a:r>
                      <a:endParaRPr lang="sl-SI" sz="11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2678" marR="2267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sl-SI" sz="11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783</a:t>
                      </a:r>
                      <a:endParaRPr lang="sl-SI" sz="11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2678" marR="2267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sl-SI" sz="11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628</a:t>
                      </a:r>
                      <a:endParaRPr lang="sl-SI" sz="11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2678" marR="2267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sl-SI" sz="11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5.227.250,0</a:t>
                      </a:r>
                      <a:endParaRPr lang="sl-SI" sz="11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2678" marR="2267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sl-SI" sz="11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721</a:t>
                      </a:r>
                      <a:endParaRPr lang="sl-SI" sz="11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2678" marR="2267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329">
                <a:tc>
                  <a:txBody>
                    <a:bodyPr/>
                    <a:lstStyle/>
                    <a:p>
                      <a:pPr algn="ctr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sl-SI" sz="11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01.03.2016</a:t>
                      </a:r>
                      <a:endParaRPr lang="sl-SI" sz="11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2678" marR="226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sl-SI" sz="11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2.459</a:t>
                      </a:r>
                      <a:endParaRPr lang="sl-SI" sz="11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2678" marR="226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sl-SI" sz="11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1.214</a:t>
                      </a:r>
                      <a:endParaRPr lang="sl-SI" sz="11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2678" marR="226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sl-SI" sz="11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24</a:t>
                      </a:r>
                      <a:endParaRPr lang="sl-SI" sz="11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2678" marR="226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sl-SI" sz="11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728</a:t>
                      </a:r>
                      <a:endParaRPr lang="sl-SI" sz="11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2678" marR="2267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sl-SI" sz="11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5.908.750,0</a:t>
                      </a:r>
                      <a:endParaRPr lang="sl-SI" sz="11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2678" marR="2267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sl-SI" sz="11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28,5</a:t>
                      </a:r>
                      <a:endParaRPr lang="sl-SI" sz="11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2678" marR="2267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sl-SI" sz="11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815</a:t>
                      </a:r>
                      <a:endParaRPr lang="sl-SI" sz="11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2678" marR="2267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sl-SI" sz="11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661</a:t>
                      </a:r>
                      <a:endParaRPr lang="sl-SI" sz="11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2678" marR="2267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sl-SI" sz="11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5.510.000,0</a:t>
                      </a:r>
                      <a:endParaRPr lang="sl-SI" sz="11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2678" marR="2267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sl-SI" sz="11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760</a:t>
                      </a:r>
                      <a:endParaRPr lang="sl-SI" sz="11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2678" marR="2267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329">
                <a:tc>
                  <a:txBody>
                    <a:bodyPr/>
                    <a:lstStyle/>
                    <a:p>
                      <a:pPr algn="ctr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sl-SI" sz="11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08.03.2016</a:t>
                      </a:r>
                      <a:endParaRPr lang="sl-SI" sz="11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2678" marR="226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sl-SI" sz="11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2.677</a:t>
                      </a:r>
                      <a:endParaRPr lang="sl-SI" sz="11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2678" marR="226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sl-SI" sz="11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1.366</a:t>
                      </a:r>
                      <a:endParaRPr lang="sl-SI" sz="11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2678" marR="226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sl-SI" sz="11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152</a:t>
                      </a:r>
                      <a:endParaRPr lang="sl-SI" sz="11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2678" marR="226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sl-SI" sz="11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805</a:t>
                      </a:r>
                      <a:endParaRPr lang="sl-SI" sz="11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2678" marR="2267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sl-SI" sz="11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6.525.000,0</a:t>
                      </a:r>
                      <a:endParaRPr lang="sl-SI" sz="11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2678" marR="2267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sl-SI" sz="11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31,5</a:t>
                      </a:r>
                      <a:endParaRPr lang="sl-SI" sz="11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2678" marR="2267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sl-SI" sz="11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900</a:t>
                      </a:r>
                      <a:endParaRPr lang="sl-SI" sz="11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2678" marR="2267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sl-SI" sz="11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709</a:t>
                      </a:r>
                      <a:endParaRPr lang="sl-SI" sz="11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2678" marR="2267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sl-SI" sz="11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5.908.750,0</a:t>
                      </a:r>
                      <a:endParaRPr lang="sl-SI" sz="11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2678" marR="2267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sl-SI" sz="11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815</a:t>
                      </a:r>
                      <a:endParaRPr lang="sl-SI" sz="11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2678" marR="2267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329">
                <a:tc>
                  <a:txBody>
                    <a:bodyPr/>
                    <a:lstStyle/>
                    <a:p>
                      <a:pPr algn="ctr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sl-SI" sz="11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15.03.2016</a:t>
                      </a:r>
                      <a:endParaRPr lang="sl-SI" sz="11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2678" marR="226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sl-SI" sz="11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2.862</a:t>
                      </a:r>
                      <a:endParaRPr lang="sl-SI" sz="11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2678" marR="226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sl-SI" sz="11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1.492</a:t>
                      </a:r>
                      <a:endParaRPr lang="sl-SI" sz="11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2678" marR="226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sl-SI" sz="11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126</a:t>
                      </a:r>
                      <a:endParaRPr lang="sl-SI" sz="11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2678" marR="226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sl-SI" sz="11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889</a:t>
                      </a:r>
                      <a:endParaRPr lang="sl-SI" sz="11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2678" marR="2267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sl-SI" sz="11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7.177.500,0</a:t>
                      </a:r>
                      <a:endParaRPr lang="sl-SI" sz="11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2678" marR="2267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sl-SI" sz="11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34,6</a:t>
                      </a:r>
                      <a:endParaRPr lang="sl-SI" sz="11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2678" marR="2267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sl-SI" sz="11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990</a:t>
                      </a:r>
                      <a:endParaRPr lang="sl-SI" sz="11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2678" marR="2267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sl-SI" sz="11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764</a:t>
                      </a:r>
                      <a:endParaRPr lang="sl-SI" sz="11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2678" marR="2267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sl-SI" sz="11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6.329.250,0</a:t>
                      </a:r>
                      <a:endParaRPr lang="sl-SI" sz="11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2678" marR="2267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sl-SI" sz="11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873</a:t>
                      </a:r>
                      <a:endParaRPr lang="sl-SI" sz="11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2678" marR="2267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329">
                <a:tc>
                  <a:txBody>
                    <a:bodyPr/>
                    <a:lstStyle/>
                    <a:p>
                      <a:pPr algn="ctr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sl-SI" sz="11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22.03.2016</a:t>
                      </a:r>
                      <a:endParaRPr lang="sl-SI" sz="11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2678" marR="226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sl-SI" sz="11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2.995</a:t>
                      </a:r>
                      <a:endParaRPr lang="sl-SI" sz="11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2678" marR="226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sl-SI" sz="11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1.632</a:t>
                      </a:r>
                      <a:endParaRPr lang="sl-SI" sz="11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2678" marR="226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sl-SI" sz="11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140</a:t>
                      </a:r>
                      <a:endParaRPr lang="sl-SI" sz="11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2678" marR="226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sl-SI" sz="11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964</a:t>
                      </a:r>
                      <a:endParaRPr lang="sl-SI" sz="11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2678" marR="2267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sl-SI" sz="11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7.764.750,0</a:t>
                      </a:r>
                      <a:endParaRPr lang="sl-SI" sz="11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2678" marR="2267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sl-SI" sz="11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37,5</a:t>
                      </a:r>
                      <a:endParaRPr lang="sl-SI" sz="11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2678" marR="2267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sl-SI" sz="11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1.071</a:t>
                      </a:r>
                      <a:endParaRPr lang="sl-SI" sz="11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2678" marR="2267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sl-SI" sz="11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844</a:t>
                      </a:r>
                      <a:endParaRPr lang="sl-SI" sz="11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2678" marR="2267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sl-SI" sz="11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7.018.000,0</a:t>
                      </a:r>
                      <a:endParaRPr lang="sl-SI" sz="11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2678" marR="2267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sl-SI" sz="11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968</a:t>
                      </a:r>
                      <a:endParaRPr lang="sl-SI" sz="11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2678" marR="2267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329">
                <a:tc>
                  <a:txBody>
                    <a:bodyPr/>
                    <a:lstStyle/>
                    <a:p>
                      <a:pPr algn="ctr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sl-SI" sz="11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29.03.2016</a:t>
                      </a:r>
                      <a:endParaRPr lang="sl-SI" sz="11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2678" marR="226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sl-SI" sz="11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3.136</a:t>
                      </a:r>
                      <a:endParaRPr lang="sl-SI" sz="11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2678" marR="226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sl-SI" sz="11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1.755</a:t>
                      </a:r>
                      <a:endParaRPr lang="sl-SI" sz="11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2678" marR="226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sl-SI" sz="11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123</a:t>
                      </a:r>
                      <a:endParaRPr lang="sl-SI" sz="11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2678" marR="226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sl-SI" sz="11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1.048</a:t>
                      </a:r>
                      <a:endParaRPr lang="sl-SI" sz="11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2678" marR="2267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sl-SI" sz="11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8.482.500,0</a:t>
                      </a:r>
                      <a:endParaRPr lang="sl-SI" sz="11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2678" marR="2267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sl-SI" sz="11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40,9</a:t>
                      </a:r>
                      <a:endParaRPr lang="sl-SI" sz="11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2678" marR="2267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sl-SI" sz="11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1.170</a:t>
                      </a:r>
                      <a:endParaRPr lang="sl-SI" sz="11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2678" marR="2267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sl-SI" sz="11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911</a:t>
                      </a:r>
                      <a:endParaRPr lang="sl-SI" sz="11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2678" marR="2267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sl-SI" sz="11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7.634.250,0</a:t>
                      </a:r>
                      <a:endParaRPr lang="sl-SI" sz="11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2678" marR="2267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sl-SI" sz="11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1.053</a:t>
                      </a:r>
                      <a:endParaRPr lang="sl-SI" sz="11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2678" marR="2267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329">
                <a:tc>
                  <a:txBody>
                    <a:bodyPr/>
                    <a:lstStyle/>
                    <a:p>
                      <a:pPr algn="ctr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sl-SI" sz="11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04.04.2016</a:t>
                      </a:r>
                      <a:endParaRPr lang="sl-SI" sz="11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2678" marR="226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sl-SI" sz="11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3.240</a:t>
                      </a:r>
                      <a:endParaRPr lang="sl-SI" sz="11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2678" marR="226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sl-SI" sz="11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1.835</a:t>
                      </a:r>
                      <a:endParaRPr lang="sl-SI" sz="11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2678" marR="226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sl-SI" sz="11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80</a:t>
                      </a:r>
                      <a:endParaRPr lang="sl-SI" sz="11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2678" marR="226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sl-SI" sz="11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1.107</a:t>
                      </a:r>
                      <a:endParaRPr lang="sl-SI" sz="11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2678" marR="2267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sl-SI" sz="11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8.917.500,0</a:t>
                      </a:r>
                      <a:endParaRPr lang="sl-SI" sz="11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2678" marR="2267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sl-SI" sz="11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43,0</a:t>
                      </a:r>
                      <a:endParaRPr lang="sl-SI" sz="11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2678" marR="2267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sl-SI" sz="11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1.230</a:t>
                      </a:r>
                      <a:endParaRPr lang="sl-SI" sz="11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2678" marR="2267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sl-SI" sz="11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973</a:t>
                      </a:r>
                      <a:endParaRPr lang="sl-SI" sz="11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2678" marR="2267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sl-SI" sz="11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8.185.250,0</a:t>
                      </a:r>
                      <a:endParaRPr lang="sl-SI" sz="11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2678" marR="2267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sl-SI" sz="11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1.129</a:t>
                      </a:r>
                      <a:endParaRPr lang="sl-SI" sz="11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2678" marR="2267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329">
                <a:tc>
                  <a:txBody>
                    <a:bodyPr/>
                    <a:lstStyle/>
                    <a:p>
                      <a:pPr algn="ctr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sl-SI" sz="11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11.04.2016</a:t>
                      </a:r>
                      <a:endParaRPr lang="sl-SI" sz="11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2678" marR="226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sl-SI" sz="11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3.430</a:t>
                      </a:r>
                      <a:endParaRPr lang="sl-SI" sz="11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2678" marR="226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sl-SI" sz="11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1.977</a:t>
                      </a:r>
                      <a:endParaRPr lang="sl-SI" sz="11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2678" marR="226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sl-SI" sz="11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142</a:t>
                      </a:r>
                      <a:endParaRPr lang="sl-SI" sz="11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2678" marR="226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sl-SI" sz="11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1.159</a:t>
                      </a:r>
                      <a:endParaRPr lang="sl-SI" sz="11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2678" marR="2267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sl-SI" sz="11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9.330.750,0</a:t>
                      </a:r>
                      <a:endParaRPr lang="sl-SI" sz="11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2678" marR="2267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sl-SI" sz="11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45,0</a:t>
                      </a:r>
                      <a:endParaRPr lang="sl-SI" sz="11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2678" marR="2267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sl-SI" sz="11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1.287</a:t>
                      </a:r>
                      <a:endParaRPr lang="sl-SI" sz="11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2678" marR="2267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sl-SI" sz="11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1.021</a:t>
                      </a:r>
                      <a:endParaRPr lang="sl-SI" sz="11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2678" marR="2267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sl-SI" sz="11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8.598.500,0</a:t>
                      </a:r>
                      <a:endParaRPr lang="sl-SI" sz="11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2678" marR="2267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sl-SI" sz="11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1.186</a:t>
                      </a:r>
                      <a:endParaRPr lang="sl-SI" sz="11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2678" marR="2267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329">
                <a:tc>
                  <a:txBody>
                    <a:bodyPr/>
                    <a:lstStyle/>
                    <a:p>
                      <a:pPr algn="ctr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sl-SI" sz="11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18.04.2016</a:t>
                      </a:r>
                      <a:endParaRPr lang="sl-SI" sz="11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2678" marR="226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sl-SI" sz="11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3.550</a:t>
                      </a:r>
                      <a:endParaRPr lang="sl-SI" sz="11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2678" marR="226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sl-SI" sz="11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2.081</a:t>
                      </a:r>
                      <a:endParaRPr lang="sl-SI" sz="11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2678" marR="226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sl-SI" sz="11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104</a:t>
                      </a:r>
                      <a:endParaRPr lang="sl-SI" sz="11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2678" marR="226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sl-SI" sz="11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1.259</a:t>
                      </a:r>
                      <a:endParaRPr lang="sl-SI" sz="11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2678" marR="2267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sl-SI" sz="11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10.106.500,0</a:t>
                      </a:r>
                      <a:endParaRPr lang="sl-SI" sz="11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2678" marR="2267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sl-SI" sz="11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48,8</a:t>
                      </a:r>
                      <a:endParaRPr lang="sl-SI" sz="11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2678" marR="2267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sl-SI" sz="11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1.394</a:t>
                      </a:r>
                      <a:endParaRPr lang="sl-SI" sz="11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2678" marR="2267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sl-SI" sz="11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1.080</a:t>
                      </a:r>
                      <a:endParaRPr lang="sl-SI" sz="11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2678" marR="2267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sl-SI" sz="11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9.091.500,0</a:t>
                      </a:r>
                      <a:endParaRPr lang="sl-SI" sz="11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2678" marR="2267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sl-SI" sz="11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1.254</a:t>
                      </a:r>
                      <a:endParaRPr lang="sl-SI" sz="11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2678" marR="2267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329">
                <a:tc>
                  <a:txBody>
                    <a:bodyPr/>
                    <a:lstStyle/>
                    <a:p>
                      <a:pPr algn="ctr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sl-SI" sz="11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25.4.2016</a:t>
                      </a:r>
                      <a:endParaRPr lang="sl-SI" sz="11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2678" marR="226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sl-SI" sz="11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3.711</a:t>
                      </a:r>
                      <a:endParaRPr lang="sl-SI" sz="11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2678" marR="226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sl-SI" sz="11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2.189</a:t>
                      </a:r>
                      <a:endParaRPr lang="sl-SI" sz="11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2678" marR="226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sl-SI" sz="11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108</a:t>
                      </a:r>
                      <a:endParaRPr lang="sl-SI" sz="11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2678" marR="226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sl-SI" sz="11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1.338</a:t>
                      </a:r>
                      <a:endParaRPr lang="sl-SI" sz="11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2678" marR="2267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sl-SI" sz="11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10.737.250,0</a:t>
                      </a:r>
                      <a:endParaRPr lang="sl-SI" sz="11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2678" marR="2267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sl-SI" sz="11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51,8</a:t>
                      </a:r>
                      <a:endParaRPr lang="sl-SI" sz="11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2678" marR="2267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sl-SI" sz="11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1.481</a:t>
                      </a:r>
                      <a:endParaRPr lang="sl-SI" sz="11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2678" marR="2267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sl-SI" sz="11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1.158</a:t>
                      </a:r>
                      <a:endParaRPr lang="sl-SI" sz="11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2678" marR="2267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sl-SI" sz="11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9.845.500,0</a:t>
                      </a:r>
                      <a:endParaRPr lang="sl-SI" sz="11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2678" marR="2267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sl-SI" sz="11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1.358</a:t>
                      </a:r>
                      <a:endParaRPr lang="sl-SI" sz="11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2678" marR="2267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329">
                <a:tc>
                  <a:txBody>
                    <a:bodyPr/>
                    <a:lstStyle/>
                    <a:p>
                      <a:pPr algn="ctr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sl-SI" sz="11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3.5.2016</a:t>
                      </a:r>
                      <a:endParaRPr lang="sl-SI" sz="11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2678" marR="226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sl-SI" sz="11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3.824</a:t>
                      </a:r>
                      <a:endParaRPr lang="sl-SI" sz="11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2678" marR="226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sl-SI" sz="11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2.234</a:t>
                      </a:r>
                      <a:endParaRPr lang="sl-SI" sz="11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2678" marR="226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sl-SI" sz="11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45</a:t>
                      </a:r>
                      <a:endParaRPr lang="sl-SI" sz="11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2678" marR="226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sl-SI" sz="11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1.382</a:t>
                      </a:r>
                      <a:endParaRPr lang="sl-SI" sz="11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2678" marR="2267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sl-SI" sz="11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11.063.500,0</a:t>
                      </a:r>
                      <a:endParaRPr lang="sl-SI" sz="11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2678" marR="2267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sl-SI" sz="11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53,4</a:t>
                      </a:r>
                      <a:endParaRPr lang="sl-SI" sz="11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2678" marR="2267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sl-SI" sz="11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1.526</a:t>
                      </a:r>
                      <a:endParaRPr lang="sl-SI" sz="11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2678" marR="2267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sl-SI" sz="11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1.212</a:t>
                      </a:r>
                      <a:endParaRPr lang="sl-SI" sz="11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2678" marR="2267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sl-SI" sz="11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10.338.500,0</a:t>
                      </a:r>
                      <a:endParaRPr lang="sl-SI" sz="11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2678" marR="2267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sl-SI" sz="11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1.426</a:t>
                      </a:r>
                      <a:endParaRPr lang="sl-SI" sz="11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2678" marR="2267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329">
                <a:tc>
                  <a:txBody>
                    <a:bodyPr/>
                    <a:lstStyle/>
                    <a:p>
                      <a:pPr algn="ctr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sl-SI" sz="1100" b="1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10.5.2016</a:t>
                      </a:r>
                      <a:endParaRPr lang="sl-SI" sz="1100" b="1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2678" marR="226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sl-SI" sz="1100" b="1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3.950</a:t>
                      </a:r>
                      <a:endParaRPr lang="sl-SI" sz="1100" b="1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2678" marR="226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sl-SI" sz="1100" b="1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2.378</a:t>
                      </a:r>
                      <a:endParaRPr lang="sl-SI" sz="1100" b="1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2678" marR="226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sl-SI" sz="1100" b="1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144</a:t>
                      </a:r>
                      <a:endParaRPr lang="sl-SI" sz="1100" b="1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2678" marR="226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sl-SI" sz="1100" b="1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1.449</a:t>
                      </a:r>
                      <a:endParaRPr lang="sl-SI" sz="1100" b="1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2678" marR="2267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sl-SI" sz="1100" b="1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11.571.000,0</a:t>
                      </a:r>
                      <a:endParaRPr lang="sl-SI" sz="1100" b="1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2678" marR="2267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sl-SI" sz="1100" b="1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55,8</a:t>
                      </a:r>
                      <a:endParaRPr lang="sl-SI" sz="1100" b="1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2678" marR="2267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sl-SI" sz="1100" b="1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1.596</a:t>
                      </a:r>
                      <a:endParaRPr lang="sl-SI" sz="1100" b="1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2678" marR="22678" marT="0" marB="0" anchor="b">
                    <a:lnL w="190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sl-SI" sz="1100" b="1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1.263</a:t>
                      </a:r>
                      <a:endParaRPr lang="sl-SI" sz="1100" b="1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2678" marR="2267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sl-SI" sz="1100" b="1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10.722.750,0</a:t>
                      </a:r>
                      <a:endParaRPr lang="sl-SI" sz="1100" b="1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2678" marR="2267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sl-SI" sz="1100" b="1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1.479</a:t>
                      </a:r>
                      <a:endParaRPr lang="sl-SI" sz="1100" b="1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2678" marR="2267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8646529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b="1" dirty="0" smtClean="0">
                <a:solidFill>
                  <a:srgbClr val="C00000"/>
                </a:solidFill>
              </a:rPr>
              <a:t>Izplačevanje sredstev - </a:t>
            </a:r>
            <a:r>
              <a:rPr lang="sl-SI" b="1" dirty="0">
                <a:solidFill>
                  <a:srgbClr val="C00000"/>
                </a:solidFill>
              </a:rPr>
              <a:t>Prvi izziv 2015</a:t>
            </a:r>
            <a:endParaRPr lang="sl-SI" dirty="0"/>
          </a:p>
        </p:txBody>
      </p:sp>
      <p:sp>
        <p:nvSpPr>
          <p:cNvPr id="4" name="Označba mesta vsebine 3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sl-SI" sz="4000" b="1" dirty="0" smtClean="0"/>
              <a:t>Predplačilo</a:t>
            </a:r>
            <a:r>
              <a:rPr lang="sl-SI" sz="4000" dirty="0" smtClean="0"/>
              <a:t> za izvajanje operacije je bilo izplačano dne 4.3.2016, in sicer v višini </a:t>
            </a:r>
            <a:r>
              <a:rPr lang="sl-SI" sz="4000" b="1" dirty="0" smtClean="0"/>
              <a:t>6 MIO eur</a:t>
            </a:r>
            <a:r>
              <a:rPr lang="sl-SI" sz="4000" dirty="0" smtClean="0"/>
              <a:t>.</a:t>
            </a:r>
          </a:p>
          <a:p>
            <a:r>
              <a:rPr lang="sl-SI" sz="4000" dirty="0" smtClean="0"/>
              <a:t>V pripravi so naslednji </a:t>
            </a:r>
            <a:r>
              <a:rPr lang="sl-SI" sz="4000" b="1" dirty="0" smtClean="0"/>
              <a:t>ZZI</a:t>
            </a:r>
            <a:r>
              <a:rPr lang="sl-SI" sz="4000" dirty="0" smtClean="0"/>
              <a:t> v informacijskem sistemu:</a:t>
            </a:r>
          </a:p>
          <a:p>
            <a:pPr>
              <a:buFontTx/>
              <a:buChar char="-"/>
            </a:pPr>
            <a:r>
              <a:rPr lang="sl-SI" sz="4000" dirty="0" smtClean="0"/>
              <a:t>ZZI 1 v višini </a:t>
            </a:r>
            <a:r>
              <a:rPr lang="sl-SI" sz="4000" dirty="0"/>
              <a:t>594.000,00 </a:t>
            </a:r>
            <a:r>
              <a:rPr lang="sl-SI" sz="4000" dirty="0" smtClean="0"/>
              <a:t>EUR</a:t>
            </a:r>
          </a:p>
          <a:p>
            <a:pPr>
              <a:buFontTx/>
              <a:buChar char="-"/>
            </a:pPr>
            <a:r>
              <a:rPr lang="sl-SI" sz="4000" dirty="0" smtClean="0"/>
              <a:t>ZZI 2 v višini 882.275,00 EUR</a:t>
            </a:r>
          </a:p>
          <a:p>
            <a:pPr>
              <a:buFontTx/>
              <a:buChar char="-"/>
            </a:pPr>
            <a:r>
              <a:rPr lang="sl-SI" sz="4000" dirty="0" smtClean="0"/>
              <a:t>ZZI 3 v višini </a:t>
            </a:r>
            <a:r>
              <a:rPr lang="sl-SI" sz="4000" dirty="0"/>
              <a:t>1.476.275,00 </a:t>
            </a:r>
            <a:r>
              <a:rPr lang="sl-SI" sz="4000" dirty="0" smtClean="0"/>
              <a:t>EUR</a:t>
            </a:r>
          </a:p>
          <a:p>
            <a:pPr marL="0" indent="0">
              <a:buNone/>
            </a:pPr>
            <a:r>
              <a:rPr lang="sl-SI" sz="4000" b="1" u="sng" dirty="0" smtClean="0"/>
              <a:t>Skupaj: 2.952.550,00 eur v (100%)</a:t>
            </a:r>
            <a:endParaRPr lang="sl-SI" sz="4000" b="1" u="sng" dirty="0"/>
          </a:p>
        </p:txBody>
      </p:sp>
      <p:pic>
        <p:nvPicPr>
          <p:cNvPr id="5" name="Picture 2" descr="Logo_EKP_strukturni_in_investicijski_skladi_SLO_slogan_B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66032" y="0"/>
            <a:ext cx="2298358" cy="8436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6716136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značba mesta vsebine 2"/>
          <p:cNvSpPr>
            <a:spLocks noGrp="1"/>
          </p:cNvSpPr>
          <p:nvPr>
            <p:ph idx="1"/>
          </p:nvPr>
        </p:nvSpPr>
        <p:spPr>
          <a:xfrm>
            <a:off x="502297" y="1240972"/>
            <a:ext cx="10675776" cy="5477069"/>
          </a:xfrm>
        </p:spPr>
        <p:txBody>
          <a:bodyPr>
            <a:noAutofit/>
          </a:bodyPr>
          <a:lstStyle/>
          <a:p>
            <a:pPr algn="just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r>
              <a:rPr lang="sl-SI" sz="1800" b="1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</a:t>
            </a:r>
            <a:r>
              <a:rPr lang="sl-SI" sz="1800" b="1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tarostna struktura vključenih</a:t>
            </a:r>
            <a:r>
              <a:rPr lang="sl-SI" sz="1800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:</a:t>
            </a:r>
          </a:p>
          <a:p>
            <a:pPr marL="0" indent="0" algn="just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sl-SI" sz="1800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- 62,9 </a:t>
            </a:r>
            <a:r>
              <a:rPr lang="sl-SI" sz="18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% </a:t>
            </a:r>
            <a:r>
              <a:rPr lang="sl-SI" sz="1800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oseb starih od 25 do vključno 29 let;  </a:t>
            </a:r>
            <a:endParaRPr lang="sl-SI" sz="1800" dirty="0" smtClean="0">
              <a:effectLst/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just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sl-SI" sz="1800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- 37,1 % oseb starih od 18 do 24 let. </a:t>
            </a:r>
            <a:endParaRPr lang="sl-SI" sz="1800" dirty="0" smtClean="0">
              <a:effectLst/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r>
              <a:rPr lang="sl-SI" sz="1800" b="1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</a:t>
            </a:r>
            <a:r>
              <a:rPr lang="sl-SI" sz="1800" b="1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zobrazbena struktura: </a:t>
            </a:r>
            <a:r>
              <a:rPr lang="sl-SI" sz="1800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45,4 % ima peto raven izobrazbe, ostale ravni bolj razpršeno zastopane.</a:t>
            </a:r>
            <a:endParaRPr lang="sl-SI" sz="1800" dirty="0" smtClean="0">
              <a:effectLst/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r>
              <a:rPr lang="sl-SI" sz="1800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64,7 % </a:t>
            </a:r>
            <a:r>
              <a:rPr lang="sl-SI" sz="1800" b="1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iskalcev prve zaposlitve</a:t>
            </a:r>
            <a:r>
              <a:rPr lang="sl-SI" sz="1800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endParaRPr lang="sl-SI" sz="1800" dirty="0" smtClean="0">
              <a:effectLst/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r>
              <a:rPr lang="sl-SI" sz="1800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32,2 % </a:t>
            </a:r>
            <a:r>
              <a:rPr lang="sl-SI" sz="1800" b="1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prejemnikov denarne socialne pomoči</a:t>
            </a:r>
            <a:r>
              <a:rPr lang="sl-SI" sz="1800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endParaRPr lang="sl-SI" sz="1800" dirty="0" smtClean="0">
              <a:effectLst/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r>
              <a:rPr lang="sl-SI" sz="1800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1,3 % </a:t>
            </a:r>
            <a:r>
              <a:rPr lang="sl-SI" sz="1800" b="1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invalidov</a:t>
            </a:r>
            <a:r>
              <a:rPr lang="sl-SI" sz="1800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</a:t>
            </a:r>
            <a:endParaRPr lang="sl-SI" sz="1800" dirty="0" smtClean="0">
              <a:effectLst/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r>
              <a:rPr lang="sl-SI" sz="1800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Največ vključitev na</a:t>
            </a:r>
            <a:r>
              <a:rPr lang="sl-SI" sz="1800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o</a:t>
            </a:r>
            <a:r>
              <a:rPr lang="sl-SI" sz="1800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bmočni službi </a:t>
            </a:r>
            <a:r>
              <a:rPr lang="sl-SI" sz="1800" b="1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Celje 20,6 %, </a:t>
            </a:r>
            <a:r>
              <a:rPr lang="sl-SI" sz="1800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območni službi </a:t>
            </a:r>
            <a:r>
              <a:rPr lang="sl-SI" sz="1800" b="1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Maribor 17,3 % </a:t>
            </a:r>
            <a:r>
              <a:rPr lang="sl-SI" sz="1800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 </a:t>
            </a:r>
            <a:r>
              <a:rPr lang="sl-SI" sz="1800" b="1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Velenje 13,2 %. </a:t>
            </a:r>
            <a:endParaRPr lang="sl-SI" sz="1800" dirty="0" smtClean="0">
              <a:effectLst/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r>
              <a:rPr lang="sl-SI" sz="1800" b="1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Glede na dolgotrajnost prijave vključenih v evidenci brezposelnih oseb:</a:t>
            </a:r>
          </a:p>
          <a:p>
            <a:pPr algn="just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FontTx/>
              <a:buChar char="-"/>
            </a:pPr>
            <a:r>
              <a:rPr lang="sl-SI" sz="1800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43,1 % je bilo pri Zavodu prijavljenih med 3 in 5 mesecev, </a:t>
            </a:r>
            <a:endParaRPr lang="sl-SI" sz="1800" dirty="0"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FontTx/>
              <a:buChar char="-"/>
            </a:pPr>
            <a:r>
              <a:rPr lang="sl-SI" sz="1800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37,4 % je bilo dolgotrajno brezposelnih tj. pri Zavodu prijavljenih 12 ali več mesecev.</a:t>
            </a:r>
            <a:endParaRPr lang="sl-SI" sz="18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Naslov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875846"/>
          </a:xfrm>
        </p:spPr>
        <p:txBody>
          <a:bodyPr/>
          <a:lstStyle/>
          <a:p>
            <a:r>
              <a:rPr lang="sl-SI" b="1" dirty="0" smtClean="0">
                <a:solidFill>
                  <a:srgbClr val="C00000"/>
                </a:solidFill>
              </a:rPr>
              <a:t>Vključevanje oseb v program </a:t>
            </a:r>
            <a:r>
              <a:rPr lang="sl-SI" b="1" dirty="0">
                <a:solidFill>
                  <a:srgbClr val="C00000"/>
                </a:solidFill>
              </a:rPr>
              <a:t>Prvi izziv 2015</a:t>
            </a:r>
            <a:endParaRPr lang="sl-SI" dirty="0"/>
          </a:p>
        </p:txBody>
      </p:sp>
      <p:pic>
        <p:nvPicPr>
          <p:cNvPr id="5" name="Picture 2" descr="Logo_EKP_strukturni_in_investicijski_skladi_SLO_slogan_B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24931" y="32858"/>
            <a:ext cx="1595442" cy="5856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8536560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ova tema">
  <a:themeElements>
    <a:clrScheme name="Pisarna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Pisarna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isarn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ova tema">
  <a:themeElements>
    <a:clrScheme name="Pisarna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Pisarna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isarn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208</TotalTime>
  <Words>652</Words>
  <Application>Microsoft Office PowerPoint</Application>
  <PresentationFormat>Širokozaslonsko</PresentationFormat>
  <Paragraphs>318</Paragraphs>
  <Slides>8</Slides>
  <Notes>0</Notes>
  <HiddenSlides>0</HiddenSlides>
  <MMClips>0</MMClips>
  <ScaleCrop>false</ScaleCrop>
  <HeadingPairs>
    <vt:vector size="6" baseType="variant">
      <vt:variant>
        <vt:lpstr>Uporabljene pisave</vt:lpstr>
      </vt:variant>
      <vt:variant>
        <vt:i4>4</vt:i4>
      </vt:variant>
      <vt:variant>
        <vt:lpstr>Tema</vt:lpstr>
      </vt:variant>
      <vt:variant>
        <vt:i4>1</vt:i4>
      </vt:variant>
      <vt:variant>
        <vt:lpstr>Naslovi diapozitivov</vt:lpstr>
      </vt:variant>
      <vt:variant>
        <vt:i4>8</vt:i4>
      </vt:variant>
    </vt:vector>
  </HeadingPairs>
  <TitlesOfParts>
    <vt:vector size="13" baseType="lpstr">
      <vt:lpstr>Arial</vt:lpstr>
      <vt:lpstr>Calibri</vt:lpstr>
      <vt:lpstr>Calibri Light</vt:lpstr>
      <vt:lpstr>Times New Roman</vt:lpstr>
      <vt:lpstr>Officeova tema</vt:lpstr>
      <vt:lpstr>Prvi izziv 2015</vt:lpstr>
      <vt:lpstr>Pobuda za zaposlovanje mladih / Youth Employment Initiative (YEI)</vt:lpstr>
      <vt:lpstr>Program Prvi izziv 2015</vt:lpstr>
      <vt:lpstr>Program Prvi izziv 2015</vt:lpstr>
      <vt:lpstr>Program Prvi izziv 2015</vt:lpstr>
      <vt:lpstr>PowerPointova predstavitev</vt:lpstr>
      <vt:lpstr>Izplačevanje sredstev - Prvi izziv 2015</vt:lpstr>
      <vt:lpstr>Vključevanje oseb v program Prvi izziv 2015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Prvi izziv 2015</dc:title>
  <dc:creator>PSamec</dc:creator>
  <cp:lastModifiedBy>PSamec</cp:lastModifiedBy>
  <cp:revision>17</cp:revision>
  <cp:lastPrinted>2016-05-18T10:58:50Z</cp:lastPrinted>
  <dcterms:created xsi:type="dcterms:W3CDTF">2016-05-18T07:31:00Z</dcterms:created>
  <dcterms:modified xsi:type="dcterms:W3CDTF">2016-05-18T10:59:47Z</dcterms:modified>
</cp:coreProperties>
</file>