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handoutMasterIdLst>
    <p:handoutMasterId r:id="rId7"/>
  </p:handoutMasterIdLst>
  <p:sldIdLst>
    <p:sldId id="256" r:id="rId2"/>
    <p:sldId id="402" r:id="rId3"/>
    <p:sldId id="418" r:id="rId4"/>
    <p:sldId id="419" r:id="rId5"/>
  </p:sldIdLst>
  <p:sldSz cx="9144000" cy="6858000" type="screen4x3"/>
  <p:notesSz cx="10234613" cy="71040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kirbis" initials="m" lastIdx="0" clrIdx="0">
    <p:extLst>
      <p:ext uri="{19B8F6BF-5375-455C-9EA6-DF929625EA0E}">
        <p15:presenceInfo xmlns:p15="http://schemas.microsoft.com/office/powerpoint/2012/main" userId="mkirbis" providerId="None"/>
      </p:ext>
    </p:extLst>
  </p:cmAuthor>
  <p:cmAuthor id="2" name="S4_S" initials="S4" lastIdx="1" clrIdx="1">
    <p:extLst>
      <p:ext uri="{19B8F6BF-5375-455C-9EA6-DF929625EA0E}">
        <p15:presenceInfo xmlns:p15="http://schemas.microsoft.com/office/powerpoint/2012/main" userId="S4_S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rednji slog 2 – poudarek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DBED569-4797-4DF1-A0F4-6AAB3CD982D8}" styleName="Svetel slog 3 – poudarek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5A111915-BE36-4E01-A7E5-04B1672EAD32}" styleName="Svetel slog 2 – poudarek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35758FB7-9AC5-4552-8A53-C91805E547FA}" styleName="Tematski slog 1 – poudarek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83" autoAdjust="0"/>
    <p:restoredTop sz="89631" autoAdjust="0"/>
  </p:normalViewPr>
  <p:slideViewPr>
    <p:cSldViewPr snapToGrid="0">
      <p:cViewPr varScale="1">
        <p:scale>
          <a:sx n="92" d="100"/>
          <a:sy n="92" d="100"/>
        </p:scale>
        <p:origin x="1604" y="7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značba mesta glave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436114" cy="355602"/>
          </a:xfrm>
          <a:prstGeom prst="rect">
            <a:avLst/>
          </a:prstGeom>
        </p:spPr>
        <p:txBody>
          <a:bodyPr vert="horz" lIns="94796" tIns="47398" rIns="94796" bIns="47398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Označba mesta datuma 2"/>
          <p:cNvSpPr>
            <a:spLocks noGrp="1"/>
          </p:cNvSpPr>
          <p:nvPr>
            <p:ph type="dt" sz="quarter" idx="1"/>
          </p:nvPr>
        </p:nvSpPr>
        <p:spPr>
          <a:xfrm>
            <a:off x="5796110" y="0"/>
            <a:ext cx="4436114" cy="355602"/>
          </a:xfrm>
          <a:prstGeom prst="rect">
            <a:avLst/>
          </a:prstGeom>
        </p:spPr>
        <p:txBody>
          <a:bodyPr vert="horz" lIns="94796" tIns="47398" rIns="94796" bIns="47398" rtlCol="0"/>
          <a:lstStyle>
            <a:lvl1pPr algn="r">
              <a:defRPr sz="1200"/>
            </a:lvl1pPr>
          </a:lstStyle>
          <a:p>
            <a:fld id="{D3061824-B914-4418-8B9C-54D1F36FB87F}" type="datetimeFigureOut">
              <a:rPr lang="en-GB" smtClean="0"/>
              <a:t>29/03/2021</a:t>
            </a:fld>
            <a:endParaRPr lang="en-GB"/>
          </a:p>
        </p:txBody>
      </p:sp>
      <p:sp>
        <p:nvSpPr>
          <p:cNvPr id="4" name="Označba mesta noge 3"/>
          <p:cNvSpPr>
            <a:spLocks noGrp="1"/>
          </p:cNvSpPr>
          <p:nvPr>
            <p:ph type="ftr" sz="quarter" idx="2"/>
          </p:nvPr>
        </p:nvSpPr>
        <p:spPr>
          <a:xfrm>
            <a:off x="1" y="6748462"/>
            <a:ext cx="4436114" cy="355602"/>
          </a:xfrm>
          <a:prstGeom prst="rect">
            <a:avLst/>
          </a:prstGeom>
        </p:spPr>
        <p:txBody>
          <a:bodyPr vert="horz" lIns="94796" tIns="47398" rIns="94796" bIns="47398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Označba mesta številke diapozitiva 4"/>
          <p:cNvSpPr>
            <a:spLocks noGrp="1"/>
          </p:cNvSpPr>
          <p:nvPr>
            <p:ph type="sldNum" sz="quarter" idx="3"/>
          </p:nvPr>
        </p:nvSpPr>
        <p:spPr>
          <a:xfrm>
            <a:off x="5796110" y="6748462"/>
            <a:ext cx="4436114" cy="355602"/>
          </a:xfrm>
          <a:prstGeom prst="rect">
            <a:avLst/>
          </a:prstGeom>
        </p:spPr>
        <p:txBody>
          <a:bodyPr vert="horz" lIns="94796" tIns="47398" rIns="94796" bIns="47398" rtlCol="0" anchor="b"/>
          <a:lstStyle>
            <a:lvl1pPr algn="r">
              <a:defRPr sz="1200"/>
            </a:lvl1pPr>
          </a:lstStyle>
          <a:p>
            <a:fld id="{6628363C-EA15-4EA1-A9BB-D61861C1031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81646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značba mesta glave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436114" cy="355602"/>
          </a:xfrm>
          <a:prstGeom prst="rect">
            <a:avLst/>
          </a:prstGeom>
        </p:spPr>
        <p:txBody>
          <a:bodyPr vert="horz" lIns="94796" tIns="47398" rIns="94796" bIns="47398" rtlCol="0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3" name="Označba mesta datuma 2"/>
          <p:cNvSpPr>
            <a:spLocks noGrp="1"/>
          </p:cNvSpPr>
          <p:nvPr>
            <p:ph type="dt" idx="1"/>
          </p:nvPr>
        </p:nvSpPr>
        <p:spPr>
          <a:xfrm>
            <a:off x="5796110" y="0"/>
            <a:ext cx="4436114" cy="355602"/>
          </a:xfrm>
          <a:prstGeom prst="rect">
            <a:avLst/>
          </a:prstGeom>
        </p:spPr>
        <p:txBody>
          <a:bodyPr vert="horz" lIns="94796" tIns="47398" rIns="94796" bIns="47398" rtlCol="0"/>
          <a:lstStyle>
            <a:lvl1pPr algn="r">
              <a:defRPr sz="1200"/>
            </a:lvl1pPr>
          </a:lstStyle>
          <a:p>
            <a:fld id="{6BB406CA-5417-41F2-9BDB-E5796C61B5CD}" type="datetimeFigureOut">
              <a:rPr lang="sl-SI" smtClean="0"/>
              <a:t>29. 03. 2021</a:t>
            </a:fld>
            <a:endParaRPr lang="sl-SI"/>
          </a:p>
        </p:txBody>
      </p:sp>
      <p:sp>
        <p:nvSpPr>
          <p:cNvPr id="4" name="Označba mesta stranske slike 3"/>
          <p:cNvSpPr>
            <a:spLocks noGrp="1" noRot="1" noChangeAspect="1"/>
          </p:cNvSpPr>
          <p:nvPr>
            <p:ph type="sldImg" idx="2"/>
          </p:nvPr>
        </p:nvSpPr>
        <p:spPr>
          <a:xfrm>
            <a:off x="3521075" y="889000"/>
            <a:ext cx="3192463" cy="23955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96" tIns="47398" rIns="94796" bIns="47398" rtlCol="0" anchor="ctr"/>
          <a:lstStyle/>
          <a:p>
            <a:endParaRPr lang="sl-SI"/>
          </a:p>
        </p:txBody>
      </p:sp>
      <p:sp>
        <p:nvSpPr>
          <p:cNvPr id="5" name="Označba mesta opomb 4"/>
          <p:cNvSpPr>
            <a:spLocks noGrp="1"/>
          </p:cNvSpPr>
          <p:nvPr>
            <p:ph type="body" sz="quarter" idx="3"/>
          </p:nvPr>
        </p:nvSpPr>
        <p:spPr>
          <a:xfrm>
            <a:off x="1022984" y="3418540"/>
            <a:ext cx="8188647" cy="2797089"/>
          </a:xfrm>
          <a:prstGeom prst="rect">
            <a:avLst/>
          </a:prstGeom>
        </p:spPr>
        <p:txBody>
          <a:bodyPr vert="horz" lIns="94796" tIns="47398" rIns="94796" bIns="47398" rtlCol="0"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6" name="Označba mesta noge 5"/>
          <p:cNvSpPr>
            <a:spLocks noGrp="1"/>
          </p:cNvSpPr>
          <p:nvPr>
            <p:ph type="ftr" sz="quarter" idx="4"/>
          </p:nvPr>
        </p:nvSpPr>
        <p:spPr>
          <a:xfrm>
            <a:off x="1" y="6748462"/>
            <a:ext cx="4436114" cy="355602"/>
          </a:xfrm>
          <a:prstGeom prst="rect">
            <a:avLst/>
          </a:prstGeom>
        </p:spPr>
        <p:txBody>
          <a:bodyPr vert="horz" lIns="94796" tIns="47398" rIns="94796" bIns="47398" rtlCol="0" anchor="b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7" name="Označba mesta številke diapozitiva 6"/>
          <p:cNvSpPr>
            <a:spLocks noGrp="1"/>
          </p:cNvSpPr>
          <p:nvPr>
            <p:ph type="sldNum" sz="quarter" idx="5"/>
          </p:nvPr>
        </p:nvSpPr>
        <p:spPr>
          <a:xfrm>
            <a:off x="5796110" y="6748462"/>
            <a:ext cx="4436114" cy="355602"/>
          </a:xfrm>
          <a:prstGeom prst="rect">
            <a:avLst/>
          </a:prstGeom>
        </p:spPr>
        <p:txBody>
          <a:bodyPr vert="horz" lIns="94796" tIns="47398" rIns="94796" bIns="47398" rtlCol="0" anchor="b"/>
          <a:lstStyle>
            <a:lvl1pPr algn="r">
              <a:defRPr sz="1200"/>
            </a:lvl1pPr>
          </a:lstStyle>
          <a:p>
            <a:fld id="{85647311-B3B4-41E5-AF38-852268236641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9239302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značba mest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značba mesta opomb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 dirty="0"/>
          </a:p>
        </p:txBody>
      </p:sp>
      <p:sp>
        <p:nvSpPr>
          <p:cNvPr id="4" name="Označba mest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647311-B3B4-41E5-AF38-852268236641}" type="slidenum">
              <a:rPr lang="sl-SI" smtClean="0"/>
              <a:t>3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9590738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563152" y="340391"/>
            <a:ext cx="5385585" cy="1277937"/>
          </a:xfrm>
        </p:spPr>
        <p:txBody>
          <a:bodyPr anchor="ctr">
            <a:normAutofit/>
          </a:bodyPr>
          <a:lstStyle>
            <a:lvl1pPr algn="l">
              <a:defRPr sz="3600" b="1">
                <a:latin typeface="+mn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3690" y="5569889"/>
            <a:ext cx="2311400" cy="117604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06173" y="2532189"/>
            <a:ext cx="10109770" cy="2888504"/>
          </a:xfrm>
          <a:prstGeom prst="rect">
            <a:avLst/>
          </a:prstGeom>
        </p:spPr>
      </p:pic>
      <p:sp>
        <p:nvSpPr>
          <p:cNvPr id="11" name="TextBox 10"/>
          <p:cNvSpPr txBox="1"/>
          <p:nvPr userDrawn="1"/>
        </p:nvSpPr>
        <p:spPr>
          <a:xfrm>
            <a:off x="6236417" y="1366750"/>
            <a:ext cx="19212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 smtClean="0"/>
              <a:t>www.eu-skladi.si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5639013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on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544255" y="129199"/>
            <a:ext cx="2987109" cy="255569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482" y="777874"/>
            <a:ext cx="736637" cy="500063"/>
          </a:xfrm>
          <a:prstGeom prst="rect">
            <a:avLst/>
          </a:prstGeom>
        </p:spPr>
      </p:pic>
      <p:sp>
        <p:nvSpPr>
          <p:cNvPr id="4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555055" y="482886"/>
            <a:ext cx="6749871" cy="1079304"/>
          </a:xfrm>
        </p:spPr>
        <p:txBody>
          <a:bodyPr anchor="ctr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200" b="1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Slide title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555054" y="2075380"/>
            <a:ext cx="7099193" cy="4315145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>
                <a:latin typeface="+mn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Slide content</a:t>
            </a:r>
          </a:p>
        </p:txBody>
      </p:sp>
    </p:spTree>
    <p:extLst>
      <p:ext uri="{BB962C8B-B14F-4D97-AF65-F5344CB8AC3E}">
        <p14:creationId xmlns:p14="http://schemas.microsoft.com/office/powerpoint/2010/main" val="19282039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j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7596" y="-111920"/>
            <a:ext cx="2717083" cy="214041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482" y="777874"/>
            <a:ext cx="736637" cy="500063"/>
          </a:xfrm>
          <a:prstGeom prst="rect">
            <a:avLst/>
          </a:prstGeom>
        </p:spPr>
      </p:pic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555055" y="482886"/>
            <a:ext cx="6934806" cy="1079304"/>
          </a:xfrm>
        </p:spPr>
        <p:txBody>
          <a:bodyPr anchor="ctr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200" b="1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Slide title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555054" y="2075380"/>
            <a:ext cx="7099193" cy="4315145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>
                <a:latin typeface="+mn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Slide content</a:t>
            </a:r>
          </a:p>
        </p:txBody>
      </p:sp>
    </p:spTree>
    <p:extLst>
      <p:ext uri="{BB962C8B-B14F-4D97-AF65-F5344CB8AC3E}">
        <p14:creationId xmlns:p14="http://schemas.microsoft.com/office/powerpoint/2010/main" val="15329666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mele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8245" y="181521"/>
            <a:ext cx="2497397" cy="199353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482" y="777874"/>
            <a:ext cx="736637" cy="500063"/>
          </a:xfrm>
          <a:prstGeom prst="rect">
            <a:avLst/>
          </a:prstGeom>
        </p:spPr>
      </p:pic>
      <p:sp>
        <p:nvSpPr>
          <p:cNvPr id="4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555055" y="482886"/>
            <a:ext cx="6544388" cy="1079304"/>
          </a:xfrm>
        </p:spPr>
        <p:txBody>
          <a:bodyPr anchor="ctr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200" b="1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Slide title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555054" y="2075380"/>
            <a:ext cx="7099193" cy="4315145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>
                <a:latin typeface="+mn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Slide content</a:t>
            </a:r>
          </a:p>
        </p:txBody>
      </p:sp>
    </p:spTree>
    <p:extLst>
      <p:ext uri="{BB962C8B-B14F-4D97-AF65-F5344CB8AC3E}">
        <p14:creationId xmlns:p14="http://schemas.microsoft.com/office/powerpoint/2010/main" val="12818966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600076" y="2323303"/>
            <a:ext cx="7984947" cy="1277937"/>
          </a:xfrm>
        </p:spPr>
        <p:txBody>
          <a:bodyPr anchor="ctr">
            <a:normAutofit/>
          </a:bodyPr>
          <a:lstStyle>
            <a:lvl1pPr algn="ctr">
              <a:defRPr sz="2800" b="1">
                <a:latin typeface="+mn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3690" y="5569889"/>
            <a:ext cx="2311400" cy="1176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44143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So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700000">
            <a:off x="8420100" y="-12700"/>
            <a:ext cx="1787525" cy="280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0038" y="777875"/>
            <a:ext cx="736600" cy="500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688114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700000">
            <a:off x="8420598" y="-12700"/>
            <a:ext cx="1787100" cy="28067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482" y="777874"/>
            <a:ext cx="736637" cy="500063"/>
          </a:xfrm>
          <a:prstGeom prst="rect">
            <a:avLst/>
          </a:prstGeom>
        </p:spPr>
      </p:pic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555055" y="482886"/>
            <a:ext cx="7099192" cy="1079304"/>
          </a:xfrm>
        </p:spPr>
        <p:txBody>
          <a:bodyPr anchor="ctr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200" b="1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Slide title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555054" y="2075380"/>
            <a:ext cx="7099193" cy="4315145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>
                <a:latin typeface="+mn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Slide content</a:t>
            </a:r>
          </a:p>
        </p:txBody>
      </p:sp>
    </p:spTree>
    <p:extLst>
      <p:ext uri="{BB962C8B-B14F-4D97-AF65-F5344CB8AC3E}">
        <p14:creationId xmlns:p14="http://schemas.microsoft.com/office/powerpoint/2010/main" val="21605192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edv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440956" y="53975"/>
            <a:ext cx="3801204" cy="239395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482" y="777874"/>
            <a:ext cx="736637" cy="500063"/>
          </a:xfrm>
          <a:prstGeom prst="rect">
            <a:avLst/>
          </a:prstGeom>
        </p:spPr>
      </p:pic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555056" y="482886"/>
            <a:ext cx="6719048" cy="1079304"/>
          </a:xfrm>
        </p:spPr>
        <p:txBody>
          <a:bodyPr anchor="ctr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200" b="1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Slide title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555054" y="2075380"/>
            <a:ext cx="7099193" cy="4315145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>
                <a:latin typeface="+mn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Slide content</a:t>
            </a:r>
          </a:p>
        </p:txBody>
      </p:sp>
    </p:spTree>
    <p:extLst>
      <p:ext uri="{BB962C8B-B14F-4D97-AF65-F5344CB8AC3E}">
        <p14:creationId xmlns:p14="http://schemas.microsoft.com/office/powerpoint/2010/main" val="18839477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ep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0065" y="38109"/>
            <a:ext cx="4879775" cy="245851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482" y="777874"/>
            <a:ext cx="736637" cy="500063"/>
          </a:xfrm>
          <a:prstGeom prst="rect">
            <a:avLst/>
          </a:prstGeom>
        </p:spPr>
      </p:pic>
      <p:sp>
        <p:nvSpPr>
          <p:cNvPr id="4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555055" y="482886"/>
            <a:ext cx="6544388" cy="1079304"/>
          </a:xfrm>
        </p:spPr>
        <p:txBody>
          <a:bodyPr anchor="ctr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200" b="1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Slide title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555054" y="2075380"/>
            <a:ext cx="7099193" cy="4315145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>
                <a:latin typeface="+mn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Slide content</a:t>
            </a:r>
          </a:p>
        </p:txBody>
      </p:sp>
    </p:spTree>
    <p:extLst>
      <p:ext uri="{BB962C8B-B14F-4D97-AF65-F5344CB8AC3E}">
        <p14:creationId xmlns:p14="http://schemas.microsoft.com/office/powerpoint/2010/main" val="20664555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el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700000">
            <a:off x="7799441" y="73042"/>
            <a:ext cx="2367744" cy="253201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482" y="777874"/>
            <a:ext cx="736637" cy="500063"/>
          </a:xfrm>
          <a:prstGeom prst="rect">
            <a:avLst/>
          </a:prstGeom>
        </p:spPr>
      </p:pic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555055" y="482886"/>
            <a:ext cx="7058096" cy="1079304"/>
          </a:xfrm>
        </p:spPr>
        <p:txBody>
          <a:bodyPr anchor="ctr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200" b="1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Slide title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555054" y="2075380"/>
            <a:ext cx="7099193" cy="4315145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>
                <a:latin typeface="+mn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Slide content</a:t>
            </a:r>
          </a:p>
        </p:txBody>
      </p:sp>
    </p:spTree>
    <p:extLst>
      <p:ext uri="{BB962C8B-B14F-4D97-AF65-F5344CB8AC3E}">
        <p14:creationId xmlns:p14="http://schemas.microsoft.com/office/powerpoint/2010/main" val="19911184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veska ribic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3198914">
            <a:off x="7043882" y="421051"/>
            <a:ext cx="3142407" cy="165883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482" y="777874"/>
            <a:ext cx="736637" cy="500063"/>
          </a:xfrm>
          <a:prstGeom prst="rect">
            <a:avLst/>
          </a:prstGeom>
        </p:spPr>
      </p:pic>
      <p:sp>
        <p:nvSpPr>
          <p:cNvPr id="4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555055" y="482886"/>
            <a:ext cx="6431372" cy="1079304"/>
          </a:xfrm>
        </p:spPr>
        <p:txBody>
          <a:bodyPr anchor="ctr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200" b="1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Slide title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555054" y="2075380"/>
            <a:ext cx="7099193" cy="4315145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>
                <a:latin typeface="+mn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Slide content</a:t>
            </a:r>
          </a:p>
        </p:txBody>
      </p:sp>
    </p:spTree>
    <p:extLst>
      <p:ext uri="{BB962C8B-B14F-4D97-AF65-F5344CB8AC3E}">
        <p14:creationId xmlns:p14="http://schemas.microsoft.com/office/powerpoint/2010/main" val="19653268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ebe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700000">
            <a:off x="7705423" y="190519"/>
            <a:ext cx="2381402" cy="2141173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482" y="777874"/>
            <a:ext cx="736637" cy="500063"/>
          </a:xfrm>
          <a:prstGeom prst="rect">
            <a:avLst/>
          </a:prstGeom>
        </p:spPr>
      </p:pic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555055" y="482886"/>
            <a:ext cx="7099192" cy="1079304"/>
          </a:xfrm>
        </p:spPr>
        <p:txBody>
          <a:bodyPr anchor="ctr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200" b="1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Slide title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555054" y="2075380"/>
            <a:ext cx="7099193" cy="4315145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>
                <a:latin typeface="+mn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Slide content</a:t>
            </a:r>
          </a:p>
        </p:txBody>
      </p:sp>
    </p:spTree>
    <p:extLst>
      <p:ext uri="{BB962C8B-B14F-4D97-AF65-F5344CB8AC3E}">
        <p14:creationId xmlns:p14="http://schemas.microsoft.com/office/powerpoint/2010/main" val="33040115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ngur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736194" y="-520699"/>
            <a:ext cx="3032662" cy="301732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482" y="777874"/>
            <a:ext cx="736637" cy="500063"/>
          </a:xfrm>
          <a:prstGeom prst="rect">
            <a:avLst/>
          </a:prstGeom>
        </p:spPr>
      </p:pic>
      <p:sp>
        <p:nvSpPr>
          <p:cNvPr id="4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555055" y="482886"/>
            <a:ext cx="7016999" cy="1079304"/>
          </a:xfrm>
        </p:spPr>
        <p:txBody>
          <a:bodyPr anchor="ctr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200" b="1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Slide title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555054" y="2075380"/>
            <a:ext cx="7099193" cy="4315145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>
                <a:latin typeface="+mn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Slide content</a:t>
            </a:r>
          </a:p>
        </p:txBody>
      </p:sp>
    </p:spTree>
    <p:extLst>
      <p:ext uri="{BB962C8B-B14F-4D97-AF65-F5344CB8AC3E}">
        <p14:creationId xmlns:p14="http://schemas.microsoft.com/office/powerpoint/2010/main" val="9293952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ravl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700000">
            <a:off x="7700851" y="-413222"/>
            <a:ext cx="2241589" cy="276479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482" y="777874"/>
            <a:ext cx="736637" cy="500063"/>
          </a:xfrm>
          <a:prstGeom prst="rect">
            <a:avLst/>
          </a:prstGeom>
        </p:spPr>
      </p:pic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555055" y="482886"/>
            <a:ext cx="6826195" cy="1079304"/>
          </a:xfrm>
        </p:spPr>
        <p:txBody>
          <a:bodyPr anchor="ctr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200" b="1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Slide title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555054" y="2075380"/>
            <a:ext cx="7099193" cy="4315145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>
                <a:latin typeface="+mn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Slide content</a:t>
            </a:r>
          </a:p>
        </p:txBody>
      </p:sp>
    </p:spTree>
    <p:extLst>
      <p:ext uri="{BB962C8B-B14F-4D97-AF65-F5344CB8AC3E}">
        <p14:creationId xmlns:p14="http://schemas.microsoft.com/office/powerpoint/2010/main" val="26110072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7FAA43-227E-4F11-92D3-0B5ECCA277CE}" type="datetimeFigureOut">
              <a:rPr lang="en-US" smtClean="0"/>
              <a:t>3/29/2021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73D1D6-B1F3-4478-9636-E4F676B80F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6037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4" r:id="rId13"/>
    <p:sldLayoutId id="2147483688" r:id="rId1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hyperlink" Target="mailto:s4.svrk@gov.si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82933" y="157975"/>
            <a:ext cx="8886406" cy="1277937"/>
          </a:xfrm>
        </p:spPr>
        <p:txBody>
          <a:bodyPr>
            <a:noAutofit/>
          </a:bodyPr>
          <a:lstStyle/>
          <a:p>
            <a:r>
              <a:rPr lang="sl-SI" sz="5400" dirty="0" smtClean="0">
                <a:solidFill>
                  <a:srgbClr val="002060"/>
                </a:solidFill>
              </a:rPr>
              <a:t>S4 – Proces podjetniškega odkrivanja - 3.faza</a:t>
            </a:r>
            <a:endParaRPr lang="en-US" sz="4000" dirty="0">
              <a:solidFill>
                <a:srgbClr val="002060"/>
              </a:solidFill>
            </a:endParaRPr>
          </a:p>
        </p:txBody>
      </p:sp>
      <p:sp>
        <p:nvSpPr>
          <p:cNvPr id="3" name="Title 3"/>
          <p:cNvSpPr txBox="1">
            <a:spLocks/>
          </p:cNvSpPr>
          <p:nvPr/>
        </p:nvSpPr>
        <p:spPr>
          <a:xfrm>
            <a:off x="313150" y="5496769"/>
            <a:ext cx="6878760" cy="12779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sl-SI" sz="5400" dirty="0" smtClean="0">
                <a:solidFill>
                  <a:srgbClr val="002060"/>
                </a:solidFill>
              </a:rPr>
              <a:t>MATPRO</a:t>
            </a:r>
          </a:p>
          <a:p>
            <a:r>
              <a:rPr lang="sl-SI" dirty="0" err="1" smtClean="0">
                <a:solidFill>
                  <a:srgbClr val="002060"/>
                </a:solidFill>
              </a:rPr>
              <a:t>Webinar</a:t>
            </a:r>
            <a:r>
              <a:rPr lang="sl-SI" dirty="0" smtClean="0">
                <a:solidFill>
                  <a:srgbClr val="002060"/>
                </a:solidFill>
              </a:rPr>
              <a:t> 2 </a:t>
            </a:r>
            <a:r>
              <a:rPr lang="sl-SI" dirty="0" smtClean="0">
                <a:solidFill>
                  <a:srgbClr val="002060"/>
                </a:solidFill>
              </a:rPr>
              <a:t>– </a:t>
            </a:r>
            <a:r>
              <a:rPr lang="sl-SI" dirty="0" smtClean="0">
                <a:solidFill>
                  <a:srgbClr val="002060"/>
                </a:solidFill>
              </a:rPr>
              <a:t>29.3.2021</a:t>
            </a:r>
            <a:endParaRPr lang="en-US" dirty="0">
              <a:solidFill>
                <a:srgbClr val="0066CC"/>
              </a:solidFill>
            </a:endParaRPr>
          </a:p>
        </p:txBody>
      </p:sp>
      <p:pic>
        <p:nvPicPr>
          <p:cNvPr id="5" name="Picture 2" descr="naslovna slika 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97689"/>
            <a:ext cx="3602515" cy="1345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61956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ravokotnik 3"/>
          <p:cNvSpPr/>
          <p:nvPr/>
        </p:nvSpPr>
        <p:spPr>
          <a:xfrm>
            <a:off x="395288" y="198438"/>
            <a:ext cx="4710112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 sz="2800" b="1" i="0" u="none" strike="noStrike" kern="1200" spc="0" baseline="0">
                <a:solidFill>
                  <a:prstClr val="black">
                    <a:lumMod val="65000"/>
                    <a:lumOff val="35000"/>
                  </a:prstClr>
                </a:solidFill>
                <a:latin typeface="+mn-lt"/>
                <a:ea typeface="+mn-ea"/>
                <a:cs typeface="+mn-cs"/>
              </a:defRPr>
            </a:pPr>
            <a:r>
              <a:rPr lang="sl-SI" sz="4000" b="1" dirty="0" smtClean="0">
                <a:solidFill>
                  <a:schemeClr val="accent5"/>
                </a:solidFill>
                <a:latin typeface="+mn-lt"/>
                <a:cs typeface="+mn-cs"/>
              </a:rPr>
              <a:t>Načrt W2 </a:t>
            </a:r>
            <a:r>
              <a:rPr lang="sl-SI" sz="4000" b="1" dirty="0" err="1" smtClean="0">
                <a:solidFill>
                  <a:schemeClr val="accent5"/>
                </a:solidFill>
                <a:latin typeface="+mn-lt"/>
                <a:cs typeface="+mn-cs"/>
              </a:rPr>
              <a:t>Matpro</a:t>
            </a:r>
            <a:r>
              <a:rPr lang="sl-SI" sz="4000" b="1" dirty="0" smtClean="0">
                <a:solidFill>
                  <a:schemeClr val="accent5"/>
                </a:solidFill>
                <a:latin typeface="+mn-lt"/>
                <a:cs typeface="+mn-cs"/>
              </a:rPr>
              <a:t> </a:t>
            </a:r>
            <a:endParaRPr lang="en-US" sz="4000" b="1" dirty="0">
              <a:solidFill>
                <a:schemeClr val="accent5"/>
              </a:solidFill>
              <a:latin typeface="+mn-lt"/>
              <a:cs typeface="+mn-cs"/>
            </a:endParaRPr>
          </a:p>
        </p:txBody>
      </p:sp>
      <p:sp>
        <p:nvSpPr>
          <p:cNvPr id="19459" name="PoljeZBesedilom 4"/>
          <p:cNvSpPr txBox="1">
            <a:spLocks noChangeArrowheads="1"/>
          </p:cNvSpPr>
          <p:nvPr/>
        </p:nvSpPr>
        <p:spPr bwMode="auto">
          <a:xfrm>
            <a:off x="582107" y="1595021"/>
            <a:ext cx="7732713" cy="58169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Ø"/>
              <a:defRPr/>
            </a:pPr>
            <a:r>
              <a:rPr lang="sl-SI" altLang="en-US" b="1" dirty="0" smtClean="0">
                <a:solidFill>
                  <a:srgbClr val="002060"/>
                </a:solidFill>
              </a:rPr>
              <a:t>Uvod –SVRK (5min)</a:t>
            </a:r>
          </a:p>
          <a:p>
            <a:pPr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Ø"/>
              <a:defRPr/>
            </a:pPr>
            <a:r>
              <a:rPr lang="sl-SI" altLang="en-US" b="1" dirty="0" smtClean="0">
                <a:solidFill>
                  <a:srgbClr val="002060"/>
                </a:solidFill>
              </a:rPr>
              <a:t>Predstavitev PPU s predlaganimi FP in PS  Materiali kot končni produkti za novo obdobje – SRIP </a:t>
            </a:r>
            <a:r>
              <a:rPr lang="sl-SI" altLang="en-US" b="1" dirty="0" err="1" smtClean="0">
                <a:solidFill>
                  <a:srgbClr val="002060"/>
                </a:solidFill>
              </a:rPr>
              <a:t>Matpro</a:t>
            </a:r>
            <a:r>
              <a:rPr lang="sl-SI" altLang="en-US" b="1" dirty="0" smtClean="0">
                <a:solidFill>
                  <a:srgbClr val="002060"/>
                </a:solidFill>
              </a:rPr>
              <a:t> </a:t>
            </a:r>
            <a:r>
              <a:rPr lang="sl-SI" altLang="en-US" b="1" dirty="0">
                <a:solidFill>
                  <a:srgbClr val="002060"/>
                </a:solidFill>
              </a:rPr>
              <a:t>(</a:t>
            </a:r>
            <a:r>
              <a:rPr lang="sl-SI" altLang="en-US" b="1" dirty="0" smtClean="0">
                <a:solidFill>
                  <a:srgbClr val="002060"/>
                </a:solidFill>
              </a:rPr>
              <a:t>55 min)</a:t>
            </a:r>
          </a:p>
          <a:p>
            <a:pPr marL="0" indent="0">
              <a:lnSpc>
                <a:spcPct val="100000"/>
              </a:lnSpc>
              <a:spcBef>
                <a:spcPct val="0"/>
              </a:spcBef>
              <a:buNone/>
              <a:defRPr/>
            </a:pPr>
            <a:r>
              <a:rPr lang="sl-SI" altLang="en-US" b="1" dirty="0" smtClean="0">
                <a:solidFill>
                  <a:srgbClr val="002060"/>
                </a:solidFill>
              </a:rPr>
              <a:t>********************************</a:t>
            </a:r>
          </a:p>
          <a:p>
            <a:pPr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Ø"/>
              <a:defRPr/>
            </a:pPr>
            <a:r>
              <a:rPr lang="sl-SI" altLang="en-US" b="1" dirty="0" smtClean="0">
                <a:solidFill>
                  <a:srgbClr val="002060"/>
                </a:solidFill>
              </a:rPr>
              <a:t>Q&amp;A: prejete pobude oz. vprašanja in odgovori (30 - 40 min)</a:t>
            </a:r>
          </a:p>
          <a:p>
            <a:pPr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Ø"/>
              <a:defRPr/>
            </a:pPr>
            <a:r>
              <a:rPr lang="sl-SI" altLang="en-US" b="1" dirty="0" smtClean="0">
                <a:solidFill>
                  <a:srgbClr val="002060"/>
                </a:solidFill>
              </a:rPr>
              <a:t>Q&amp;A: ostala vprašanja (20 - 30 min)</a:t>
            </a:r>
          </a:p>
          <a:p>
            <a:pPr marL="0" indent="0">
              <a:lnSpc>
                <a:spcPct val="100000"/>
              </a:lnSpc>
              <a:spcBef>
                <a:spcPct val="0"/>
              </a:spcBef>
              <a:buNone/>
              <a:defRPr/>
            </a:pPr>
            <a:r>
              <a:rPr lang="sl-SI" altLang="en-US" b="1" dirty="0" smtClean="0">
                <a:solidFill>
                  <a:srgbClr val="002060"/>
                </a:solidFill>
              </a:rPr>
              <a:t>*****************************</a:t>
            </a:r>
          </a:p>
          <a:p>
            <a:pPr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Ø"/>
              <a:defRPr/>
            </a:pPr>
            <a:r>
              <a:rPr lang="sl-SI" altLang="en-US" sz="2400" b="1" dirty="0" smtClean="0">
                <a:solidFill>
                  <a:srgbClr val="002060"/>
                </a:solidFill>
              </a:rPr>
              <a:t>Vaša moderatorja: Gorazd Jenko - SVRK in </a:t>
            </a:r>
          </a:p>
          <a:p>
            <a:pPr marL="0" indent="0">
              <a:lnSpc>
                <a:spcPct val="100000"/>
              </a:lnSpc>
              <a:spcBef>
                <a:spcPct val="0"/>
              </a:spcBef>
              <a:buNone/>
              <a:defRPr/>
            </a:pPr>
            <a:r>
              <a:rPr lang="sl-SI" altLang="en-US" sz="2400" b="1" dirty="0">
                <a:solidFill>
                  <a:srgbClr val="002060"/>
                </a:solidFill>
              </a:rPr>
              <a:t>	</a:t>
            </a:r>
            <a:r>
              <a:rPr lang="sl-SI" altLang="en-US" sz="2400" b="1" dirty="0" smtClean="0">
                <a:solidFill>
                  <a:srgbClr val="002060"/>
                </a:solidFill>
              </a:rPr>
              <a:t>		Vesna Nahtigal - SRIP </a:t>
            </a:r>
            <a:r>
              <a:rPr lang="sl-SI" altLang="en-US" sz="2400" b="1" dirty="0" err="1" smtClean="0">
                <a:solidFill>
                  <a:srgbClr val="002060"/>
                </a:solidFill>
              </a:rPr>
              <a:t>Matpro</a:t>
            </a:r>
            <a:r>
              <a:rPr lang="sl-SI" altLang="en-US" sz="2400" b="1" dirty="0" smtClean="0">
                <a:solidFill>
                  <a:srgbClr val="002060"/>
                </a:solidFill>
              </a:rPr>
              <a:t> </a:t>
            </a:r>
          </a:p>
          <a:p>
            <a:pPr marL="0" indent="0" algn="ctr">
              <a:lnSpc>
                <a:spcPct val="100000"/>
              </a:lnSpc>
              <a:spcBef>
                <a:spcPct val="0"/>
              </a:spcBef>
              <a:buNone/>
              <a:defRPr/>
            </a:pPr>
            <a:r>
              <a:rPr lang="sl-SI" altLang="en-US" sz="2000" b="1" dirty="0" smtClean="0">
                <a:solidFill>
                  <a:srgbClr val="002060"/>
                </a:solidFill>
              </a:rPr>
              <a:t>****************</a:t>
            </a:r>
          </a:p>
          <a:p>
            <a:pPr marL="0" indent="0" algn="ctr">
              <a:lnSpc>
                <a:spcPct val="100000"/>
              </a:lnSpc>
              <a:spcBef>
                <a:spcPct val="0"/>
              </a:spcBef>
              <a:buNone/>
              <a:defRPr/>
            </a:pPr>
            <a:r>
              <a:rPr lang="sl-SI" altLang="en-US" sz="2000" b="1" dirty="0" err="1" smtClean="0">
                <a:solidFill>
                  <a:srgbClr val="002060"/>
                </a:solidFill>
              </a:rPr>
              <a:t>Webinar</a:t>
            </a:r>
            <a:r>
              <a:rPr lang="sl-SI" altLang="en-US" sz="2000" b="1" dirty="0" smtClean="0">
                <a:solidFill>
                  <a:srgbClr val="002060"/>
                </a:solidFill>
              </a:rPr>
              <a:t> se snema, dostopen tudi na YT</a:t>
            </a:r>
          </a:p>
          <a:p>
            <a:pPr marL="0" indent="0">
              <a:lnSpc>
                <a:spcPct val="100000"/>
              </a:lnSpc>
              <a:spcBef>
                <a:spcPct val="0"/>
              </a:spcBef>
              <a:buNone/>
              <a:defRPr/>
            </a:pPr>
            <a:endParaRPr lang="sl-SI" altLang="en-US" sz="2400" b="1" dirty="0" smtClean="0">
              <a:solidFill>
                <a:srgbClr val="002060"/>
              </a:solidFill>
            </a:endParaRPr>
          </a:p>
        </p:txBody>
      </p:sp>
      <p:pic>
        <p:nvPicPr>
          <p:cNvPr id="5" name="Picture 2" descr="naslovna slika 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9191" y="614507"/>
            <a:ext cx="2789238" cy="1042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85151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ravokotnik 3"/>
          <p:cNvSpPr/>
          <p:nvPr/>
        </p:nvSpPr>
        <p:spPr>
          <a:xfrm>
            <a:off x="395288" y="198438"/>
            <a:ext cx="4710112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 sz="2800" b="1" i="0" u="none" strike="noStrike" kern="1200" spc="0" baseline="0">
                <a:solidFill>
                  <a:prstClr val="black">
                    <a:lumMod val="65000"/>
                    <a:lumOff val="35000"/>
                  </a:prstClr>
                </a:solidFill>
                <a:latin typeface="+mn-lt"/>
                <a:ea typeface="+mn-ea"/>
                <a:cs typeface="+mn-cs"/>
              </a:defRPr>
            </a:pPr>
            <a:r>
              <a:rPr lang="sl-SI" sz="4000" b="1" dirty="0" smtClean="0">
                <a:solidFill>
                  <a:schemeClr val="accent5"/>
                </a:solidFill>
                <a:latin typeface="+mn-lt"/>
                <a:cs typeface="+mn-cs"/>
              </a:rPr>
              <a:t>Tematika W2 – W10</a:t>
            </a:r>
            <a:endParaRPr lang="en-US" sz="4000" b="1" dirty="0">
              <a:solidFill>
                <a:schemeClr val="accent5"/>
              </a:solidFill>
              <a:latin typeface="+mn-lt"/>
              <a:cs typeface="+mn-cs"/>
            </a:endParaRPr>
          </a:p>
        </p:txBody>
      </p:sp>
      <p:sp>
        <p:nvSpPr>
          <p:cNvPr id="19459" name="PoljeZBesedilom 4"/>
          <p:cNvSpPr txBox="1">
            <a:spLocks noChangeArrowheads="1"/>
          </p:cNvSpPr>
          <p:nvPr/>
        </p:nvSpPr>
        <p:spPr bwMode="auto">
          <a:xfrm>
            <a:off x="647639" y="1023778"/>
            <a:ext cx="8156925" cy="56630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indent="0">
              <a:lnSpc>
                <a:spcPct val="100000"/>
              </a:lnSpc>
              <a:spcBef>
                <a:spcPct val="0"/>
              </a:spcBef>
              <a:buNone/>
              <a:defRPr/>
            </a:pPr>
            <a:r>
              <a:rPr lang="sl-SI" altLang="en-US" b="1" dirty="0">
                <a:solidFill>
                  <a:srgbClr val="002060"/>
                </a:solidFill>
              </a:rPr>
              <a:t>V tej </a:t>
            </a:r>
            <a:r>
              <a:rPr lang="sl-SI" altLang="en-US" b="1" dirty="0" smtClean="0">
                <a:solidFill>
                  <a:srgbClr val="002060"/>
                </a:solidFill>
              </a:rPr>
              <a:t>fazi priprave S4 in EDP:</a:t>
            </a:r>
          </a:p>
          <a:p>
            <a:pPr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Ø"/>
              <a:defRPr/>
            </a:pPr>
            <a:r>
              <a:rPr lang="sl-SI" altLang="en-US" b="1" dirty="0" smtClean="0">
                <a:solidFill>
                  <a:srgbClr val="002060"/>
                </a:solidFill>
              </a:rPr>
              <a:t>NI razprava o: </a:t>
            </a:r>
          </a:p>
          <a:p>
            <a:pPr marL="0" indent="0">
              <a:lnSpc>
                <a:spcPct val="100000"/>
              </a:lnSpc>
              <a:spcBef>
                <a:spcPct val="0"/>
              </a:spcBef>
              <a:buNone/>
              <a:defRPr/>
            </a:pPr>
            <a:r>
              <a:rPr lang="sl-SI" altLang="en-US" b="1" dirty="0" smtClean="0">
                <a:solidFill>
                  <a:srgbClr val="002060"/>
                </a:solidFill>
              </a:rPr>
              <a:t>	- Svežnju ukrepov – </a:t>
            </a:r>
            <a:r>
              <a:rPr lang="sl-SI" altLang="en-US" b="1" dirty="0" err="1" smtClean="0">
                <a:solidFill>
                  <a:srgbClr val="002060"/>
                </a:solidFill>
              </a:rPr>
              <a:t>Policy</a:t>
            </a:r>
            <a:r>
              <a:rPr lang="sl-SI" altLang="en-US" b="1" dirty="0" smtClean="0">
                <a:solidFill>
                  <a:srgbClr val="002060"/>
                </a:solidFill>
              </a:rPr>
              <a:t> mix, </a:t>
            </a:r>
          </a:p>
          <a:p>
            <a:pPr marL="0" indent="0">
              <a:lnSpc>
                <a:spcPct val="100000"/>
              </a:lnSpc>
              <a:spcBef>
                <a:spcPct val="0"/>
              </a:spcBef>
              <a:buNone/>
              <a:defRPr/>
            </a:pPr>
            <a:r>
              <a:rPr lang="sl-SI" altLang="en-US" b="1" dirty="0">
                <a:solidFill>
                  <a:srgbClr val="002060"/>
                </a:solidFill>
              </a:rPr>
              <a:t>	</a:t>
            </a:r>
            <a:r>
              <a:rPr lang="sl-SI" altLang="en-US" b="1" dirty="0" smtClean="0">
                <a:solidFill>
                  <a:srgbClr val="002060"/>
                </a:solidFill>
              </a:rPr>
              <a:t>- €- razpoložljivih EU, nacionalnih idr. sredstvih</a:t>
            </a:r>
          </a:p>
          <a:p>
            <a:pPr marL="0" indent="0">
              <a:lnSpc>
                <a:spcPct val="100000"/>
              </a:lnSpc>
              <a:spcBef>
                <a:spcPct val="0"/>
              </a:spcBef>
              <a:buNone/>
              <a:defRPr/>
            </a:pPr>
            <a:r>
              <a:rPr lang="sl-SI" altLang="en-US" b="1" dirty="0">
                <a:solidFill>
                  <a:srgbClr val="002060"/>
                </a:solidFill>
              </a:rPr>
              <a:t>	</a:t>
            </a:r>
            <a:r>
              <a:rPr lang="sl-SI" altLang="en-US" b="1" dirty="0" smtClean="0">
                <a:solidFill>
                  <a:srgbClr val="002060"/>
                </a:solidFill>
              </a:rPr>
              <a:t>- upravljanju S4 in SRIP</a:t>
            </a:r>
          </a:p>
          <a:p>
            <a:pPr marL="0" indent="0">
              <a:lnSpc>
                <a:spcPct val="100000"/>
              </a:lnSpc>
              <a:spcBef>
                <a:spcPct val="0"/>
              </a:spcBef>
              <a:buNone/>
              <a:defRPr/>
            </a:pPr>
            <a:r>
              <a:rPr lang="sl-SI" altLang="en-US" b="1" dirty="0">
                <a:solidFill>
                  <a:srgbClr val="002060"/>
                </a:solidFill>
              </a:rPr>
              <a:t>	</a:t>
            </a:r>
            <a:r>
              <a:rPr lang="sl-SI" altLang="en-US" sz="2600" b="1" dirty="0" smtClean="0">
                <a:solidFill>
                  <a:srgbClr val="002060"/>
                </a:solidFill>
              </a:rPr>
              <a:t>- internacionalizaciji/mednarodnem sodelovanju…</a:t>
            </a:r>
          </a:p>
          <a:p>
            <a:pPr marL="0" indent="0">
              <a:lnSpc>
                <a:spcPct val="100000"/>
              </a:lnSpc>
              <a:spcBef>
                <a:spcPct val="0"/>
              </a:spcBef>
              <a:buNone/>
              <a:defRPr/>
            </a:pPr>
            <a:r>
              <a:rPr lang="sl-SI" altLang="en-US" sz="2600" b="1" dirty="0" smtClean="0">
                <a:solidFill>
                  <a:srgbClr val="002060"/>
                </a:solidFill>
              </a:rPr>
              <a:t>******************************</a:t>
            </a:r>
          </a:p>
          <a:p>
            <a:pPr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Ø"/>
              <a:defRPr/>
            </a:pPr>
            <a:r>
              <a:rPr lang="sl-SI" altLang="en-US" b="1" dirty="0" smtClean="0">
                <a:solidFill>
                  <a:srgbClr val="002060"/>
                </a:solidFill>
              </a:rPr>
              <a:t>JE: - Proces podjetniškega odkrivanja z deležniki </a:t>
            </a:r>
            <a:r>
              <a:rPr lang="sl-SI" altLang="en-US" b="1" u="sng" dirty="0" smtClean="0">
                <a:solidFill>
                  <a:srgbClr val="002060"/>
                </a:solidFill>
              </a:rPr>
              <a:t>zunaj SRIP </a:t>
            </a:r>
            <a:r>
              <a:rPr lang="sl-SI" altLang="en-US" b="1" dirty="0" smtClean="0">
                <a:solidFill>
                  <a:srgbClr val="002060"/>
                </a:solidFill>
              </a:rPr>
              <a:t>in PPU</a:t>
            </a:r>
          </a:p>
          <a:p>
            <a:pPr marL="0" indent="0">
              <a:lnSpc>
                <a:spcPct val="100000"/>
              </a:lnSpc>
              <a:spcBef>
                <a:spcPct val="0"/>
              </a:spcBef>
              <a:buNone/>
              <a:defRPr/>
            </a:pPr>
            <a:r>
              <a:rPr lang="sl-SI" altLang="en-US" b="1" dirty="0">
                <a:solidFill>
                  <a:srgbClr val="002060"/>
                </a:solidFill>
              </a:rPr>
              <a:t>	</a:t>
            </a:r>
            <a:r>
              <a:rPr lang="sl-SI" altLang="en-US" b="1" dirty="0" smtClean="0">
                <a:solidFill>
                  <a:srgbClr val="002060"/>
                </a:solidFill>
              </a:rPr>
              <a:t>- Dodatne utemeljitve domen, optimizacija strukture prioritet, razprava o Fokusnih področjih in tehnologijah ter predlaganih Produktnih smereh na PPU </a:t>
            </a:r>
            <a:r>
              <a:rPr lang="sl-SI" altLang="en-US" b="1" dirty="0" err="1" smtClean="0">
                <a:solidFill>
                  <a:srgbClr val="002060"/>
                </a:solidFill>
              </a:rPr>
              <a:t>MatPro</a:t>
            </a:r>
            <a:r>
              <a:rPr lang="sl-SI" altLang="en-US" b="1" dirty="0" smtClean="0">
                <a:solidFill>
                  <a:srgbClr val="002060"/>
                </a:solidFill>
              </a:rPr>
              <a:t>, nadaljnje </a:t>
            </a:r>
            <a:r>
              <a:rPr lang="sl-SI" altLang="en-US" sz="2400" b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OSREDOTOČENJE. </a:t>
            </a:r>
            <a:endParaRPr lang="sl-SI" altLang="en-US" sz="3600" b="1" u="sng" dirty="0">
              <a:solidFill>
                <a:srgbClr val="002060"/>
              </a:solidFill>
            </a:endParaRPr>
          </a:p>
        </p:txBody>
      </p:sp>
      <p:sp>
        <p:nvSpPr>
          <p:cNvPr id="2" name="Zaobljeni pravokotnik 1"/>
          <p:cNvSpPr/>
          <p:nvPr/>
        </p:nvSpPr>
        <p:spPr>
          <a:xfrm>
            <a:off x="2999509" y="6098772"/>
            <a:ext cx="45719" cy="4571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pic>
        <p:nvPicPr>
          <p:cNvPr id="6" name="Picture 2" descr="naslovna slika 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5718" y="247362"/>
            <a:ext cx="2789238" cy="1042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74430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82933" y="157975"/>
            <a:ext cx="8886406" cy="1277937"/>
          </a:xfrm>
        </p:spPr>
        <p:txBody>
          <a:bodyPr>
            <a:noAutofit/>
          </a:bodyPr>
          <a:lstStyle/>
          <a:p>
            <a:r>
              <a:rPr lang="sl-SI" sz="5400" dirty="0" smtClean="0">
                <a:solidFill>
                  <a:srgbClr val="002060"/>
                </a:solidFill>
              </a:rPr>
              <a:t>S4 – Proces podjetniškega odkrivanja - 3.faza</a:t>
            </a:r>
            <a:endParaRPr lang="en-US" sz="4000" dirty="0">
              <a:solidFill>
                <a:srgbClr val="002060"/>
              </a:solidFill>
            </a:endParaRPr>
          </a:p>
        </p:txBody>
      </p:sp>
      <p:sp>
        <p:nvSpPr>
          <p:cNvPr id="3" name="Title 3"/>
          <p:cNvSpPr txBox="1">
            <a:spLocks/>
          </p:cNvSpPr>
          <p:nvPr/>
        </p:nvSpPr>
        <p:spPr>
          <a:xfrm>
            <a:off x="82933" y="5493327"/>
            <a:ext cx="6878760" cy="136467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sl-SI" sz="4300" dirty="0" smtClean="0">
                <a:solidFill>
                  <a:srgbClr val="002060"/>
                </a:solidFill>
              </a:rPr>
              <a:t>HVALA</a:t>
            </a:r>
          </a:p>
          <a:p>
            <a:pPr algn="ctr"/>
            <a:r>
              <a:rPr lang="sl-SI" sz="3800" dirty="0" smtClean="0">
                <a:solidFill>
                  <a:srgbClr val="002060"/>
                </a:solidFill>
              </a:rPr>
              <a:t> </a:t>
            </a:r>
            <a:r>
              <a:rPr lang="sl-SI" sz="3200" dirty="0" smtClean="0">
                <a:solidFill>
                  <a:srgbClr val="002060"/>
                </a:solidFill>
              </a:rPr>
              <a:t>ZA VAŠE PREDLOGE IN RAZPRAVO</a:t>
            </a:r>
          </a:p>
          <a:p>
            <a:pPr algn="ctr"/>
            <a:r>
              <a:rPr lang="sl-SI" dirty="0" smtClean="0">
                <a:hlinkClick r:id="rId2"/>
              </a:rPr>
              <a:t>s4.svrk@gov.si</a:t>
            </a:r>
            <a:r>
              <a:rPr lang="sl-SI" dirty="0" smtClean="0"/>
              <a:t> </a:t>
            </a:r>
            <a:r>
              <a:rPr lang="sl-SI" dirty="0" smtClean="0">
                <a:solidFill>
                  <a:schemeClr val="accent6">
                    <a:lumMod val="50000"/>
                  </a:schemeClr>
                </a:solidFill>
              </a:rPr>
              <a:t>– 24/7</a:t>
            </a: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5" name="Picture 2" descr="naslovna slika 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97689"/>
            <a:ext cx="3602515" cy="1345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63707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ova tema">
  <a:themeElements>
    <a:clrScheme name="Pisarn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isarna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ova tema">
  <a:themeElements>
    <a:clrScheme name="Pisarn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isarna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5756</TotalTime>
  <Words>111</Words>
  <Application>Microsoft Office PowerPoint</Application>
  <PresentationFormat>Diaprojekcija na zaslonu (4:3)</PresentationFormat>
  <Paragraphs>29</Paragraphs>
  <Slides>4</Slides>
  <Notes>1</Notes>
  <HiddenSlides>0</HiddenSlides>
  <MMClips>0</MMClips>
  <ScaleCrop>false</ScaleCrop>
  <HeadingPairs>
    <vt:vector size="6" baseType="variant">
      <vt:variant>
        <vt:lpstr>Uporabljene pisave</vt:lpstr>
      </vt:variant>
      <vt:variant>
        <vt:i4>4</vt:i4>
      </vt:variant>
      <vt:variant>
        <vt:lpstr>Tema</vt:lpstr>
      </vt:variant>
      <vt:variant>
        <vt:i4>1</vt:i4>
      </vt:variant>
      <vt:variant>
        <vt:lpstr>Naslovi diapozitivov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Wingdings</vt:lpstr>
      <vt:lpstr>Office Theme</vt:lpstr>
      <vt:lpstr>S4 – Proces podjetniškega odkrivanja - 3.faza</vt:lpstr>
      <vt:lpstr>PowerPointova predstavitev</vt:lpstr>
      <vt:lpstr>PowerPointova predstavitev</vt:lpstr>
      <vt:lpstr>S4 – Proces podjetniškega odkrivanja - 3.faza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Mitja Ribic</dc:creator>
  <cp:lastModifiedBy>SVRK</cp:lastModifiedBy>
  <cp:revision>504</cp:revision>
  <cp:lastPrinted>2021-03-25T03:55:31Z</cp:lastPrinted>
  <dcterms:created xsi:type="dcterms:W3CDTF">2015-02-26T08:26:11Z</dcterms:created>
  <dcterms:modified xsi:type="dcterms:W3CDTF">2021-03-29T09:45:26Z</dcterms:modified>
</cp:coreProperties>
</file>