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318" r:id="rId3"/>
    <p:sldId id="317" r:id="rId4"/>
    <p:sldId id="278" r:id="rId5"/>
    <p:sldId id="324" r:id="rId6"/>
    <p:sldId id="334" r:id="rId7"/>
    <p:sldId id="256" r:id="rId8"/>
    <p:sldId id="295" r:id="rId9"/>
    <p:sldId id="294" r:id="rId10"/>
    <p:sldId id="296" r:id="rId11"/>
    <p:sldId id="319" r:id="rId12"/>
    <p:sldId id="342" r:id="rId13"/>
    <p:sldId id="343" r:id="rId14"/>
    <p:sldId id="321" r:id="rId15"/>
    <p:sldId id="297" r:id="rId16"/>
    <p:sldId id="298" r:id="rId17"/>
    <p:sldId id="344" r:id="rId18"/>
    <p:sldId id="299" r:id="rId19"/>
    <p:sldId id="300" r:id="rId20"/>
    <p:sldId id="345" r:id="rId21"/>
    <p:sldId id="305" r:id="rId22"/>
    <p:sldId id="302" r:id="rId23"/>
    <p:sldId id="346" r:id="rId24"/>
    <p:sldId id="303" r:id="rId25"/>
    <p:sldId id="304" r:id="rId26"/>
    <p:sldId id="347" r:id="rId27"/>
    <p:sldId id="285" r:id="rId28"/>
    <p:sldId id="341" r:id="rId29"/>
    <p:sldId id="306" r:id="rId30"/>
    <p:sldId id="308" r:id="rId31"/>
    <p:sldId id="309" r:id="rId32"/>
    <p:sldId id="310" r:id="rId33"/>
    <p:sldId id="311" r:id="rId34"/>
    <p:sldId id="335" r:id="rId35"/>
    <p:sldId id="336" r:id="rId36"/>
    <p:sldId id="313" r:id="rId37"/>
    <p:sldId id="312" r:id="rId38"/>
    <p:sldId id="337" r:id="rId39"/>
    <p:sldId id="314" r:id="rId40"/>
    <p:sldId id="338" r:id="rId41"/>
    <p:sldId id="331" r:id="rId42"/>
    <p:sldId id="333" r:id="rId43"/>
    <p:sldId id="315" r:id="rId44"/>
    <p:sldId id="339" r:id="rId45"/>
    <p:sldId id="287" r:id="rId46"/>
    <p:sldId id="291" r:id="rId47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69A"/>
    <a:srgbClr val="946550"/>
    <a:srgbClr val="E59C7B"/>
    <a:srgbClr val="417184"/>
    <a:srgbClr val="68AAC6"/>
    <a:srgbClr val="6C436D"/>
    <a:srgbClr val="A36BA3"/>
    <a:srgbClr val="4B7937"/>
    <a:srgbClr val="7CB758"/>
    <a:srgbClr val="355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rednji slog 3 – poudarek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>
        <p:scale>
          <a:sx n="150" d="100"/>
          <a:sy n="150" d="100"/>
        </p:scale>
        <p:origin x="4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spPr>
            <a:ln w="9525">
              <a:solidFill>
                <a:srgbClr val="3B3838">
                  <a:alpha val="69804"/>
                </a:srgbClr>
              </a:solidFill>
            </a:ln>
            <a:effectLst>
              <a:outerShdw dist="50800" dir="5040000" algn="ctr" rotWithShape="0">
                <a:schemeClr val="tx1">
                  <a:lumMod val="85000"/>
                  <a:lumOff val="15000"/>
                  <a:alpha val="61000"/>
                </a:schemeClr>
              </a:outerShdw>
            </a:effectLst>
          </c:spPr>
          <c:dPt>
            <c:idx val="0"/>
            <c:bubble3D val="0"/>
            <c:spPr>
              <a:solidFill>
                <a:srgbClr val="9ACEDF"/>
              </a:solidFill>
              <a:ln w="9525">
                <a:solidFill>
                  <a:srgbClr val="3B3838">
                    <a:alpha val="69804"/>
                  </a:srgbClr>
                </a:solidFill>
              </a:ln>
              <a:effectLst>
                <a:outerShdw dist="50800" dir="5040000" algn="ctr" rotWithShape="0">
                  <a:schemeClr val="tx1">
                    <a:lumMod val="85000"/>
                    <a:lumOff val="15000"/>
                    <a:alpha val="61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833-47AD-BEBE-2C722110A2FC}"/>
              </c:ext>
            </c:extLst>
          </c:dPt>
          <c:dPt>
            <c:idx val="1"/>
            <c:bubble3D val="0"/>
            <c:spPr>
              <a:solidFill>
                <a:srgbClr val="6FB7D6"/>
              </a:solidFill>
              <a:ln w="9525">
                <a:solidFill>
                  <a:srgbClr val="3B3838">
                    <a:alpha val="69804"/>
                  </a:srgbClr>
                </a:solidFill>
              </a:ln>
              <a:effectLst>
                <a:outerShdw dist="50800" dir="5040000" algn="ctr" rotWithShape="0">
                  <a:schemeClr val="tx1">
                    <a:lumMod val="85000"/>
                    <a:lumOff val="15000"/>
                    <a:alpha val="61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833-47AD-BEBE-2C722110A2FC}"/>
              </c:ext>
            </c:extLst>
          </c:dPt>
          <c:dPt>
            <c:idx val="2"/>
            <c:bubble3D val="0"/>
            <c:spPr>
              <a:solidFill>
                <a:srgbClr val="9C669D"/>
              </a:solidFill>
              <a:ln w="9525">
                <a:solidFill>
                  <a:srgbClr val="3B3838">
                    <a:alpha val="69804"/>
                  </a:srgbClr>
                </a:solidFill>
              </a:ln>
              <a:effectLst>
                <a:outerShdw dist="50800" dir="5040000" algn="ctr" rotWithShape="0">
                  <a:schemeClr val="tx1">
                    <a:lumMod val="85000"/>
                    <a:lumOff val="15000"/>
                    <a:alpha val="61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33-47AD-BEBE-2C722110A2FC}"/>
              </c:ext>
            </c:extLst>
          </c:dPt>
          <c:dPt>
            <c:idx val="3"/>
            <c:bubble3D val="0"/>
            <c:spPr>
              <a:solidFill>
                <a:srgbClr val="DA9576"/>
              </a:solidFill>
              <a:ln w="9525">
                <a:solidFill>
                  <a:srgbClr val="3B3838">
                    <a:alpha val="69804"/>
                  </a:srgbClr>
                </a:solidFill>
              </a:ln>
              <a:effectLst>
                <a:outerShdw dist="50800" dir="5040000" algn="ctr" rotWithShape="0">
                  <a:schemeClr val="tx1">
                    <a:lumMod val="85000"/>
                    <a:lumOff val="15000"/>
                    <a:alpha val="61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833-47AD-BEBE-2C722110A2FC}"/>
              </c:ext>
            </c:extLst>
          </c:dPt>
          <c:dLbls>
            <c:dLbl>
              <c:idx val="0"/>
              <c:layout>
                <c:manualLayout>
                  <c:x val="-0.21908207968414034"/>
                  <c:y val="-0.1371274841511806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F80B43-0FA9-4B21-830E-D380CCFD9B2A}" type="CATEGORYNAME">
                      <a:rPr lang="en-US" sz="240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[IME KATEGORIJE]</a:t>
                    </a:fld>
                    <a:r>
                      <a:rPr lang="en-US" sz="2400" baseline="0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705,37 </a:t>
                    </a:r>
                    <a:r>
                      <a:rPr lang="en-US" sz="2400" baseline="0" dirty="0" err="1" smtClean="0">
                        <a:solidFill>
                          <a:schemeClr val="bg1"/>
                        </a:solidFill>
                      </a:rPr>
                      <a:t>mio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€</a:t>
                    </a:r>
                  </a:p>
                </c:rich>
              </c:tx>
              <c:spPr>
                <a:solidFill>
                  <a:srgbClr val="355461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139700" dist="50800" dir="5400000" sx="114000" sy="114000" algn="ctr" rotWithShape="0">
                    <a:srgbClr val="000000">
                      <a:alpha val="42000"/>
                    </a:srgbClr>
                  </a:outerShdw>
                  <a:softEdge rad="0"/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176406796676577"/>
                      <c:h val="0.145176714222870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833-47AD-BEBE-2C722110A2FC}"/>
                </c:ext>
              </c:extLst>
            </c:dLbl>
            <c:dLbl>
              <c:idx val="1"/>
              <c:layout>
                <c:manualLayout>
                  <c:x val="0.21400784404803816"/>
                  <c:y val="-0.20417217308785768"/>
                </c:manualLayout>
              </c:layout>
              <c:tx>
                <c:rich>
                  <a:bodyPr/>
                  <a:lstStyle/>
                  <a:p>
                    <a:fld id="{4608F018-015A-43BE-96C0-7B2AF7E7A28B}" type="CATEGORYNAME">
                      <a:rPr lang="en-US" sz="2400" smtClean="0">
                        <a:solidFill>
                          <a:schemeClr val="bg1"/>
                        </a:solidFill>
                      </a:rPr>
                      <a:pPr/>
                      <a:t>[IME KATEGORIJE]</a:t>
                    </a:fld>
                    <a:r>
                      <a:rPr lang="en-US" sz="2400" baseline="0" dirty="0" smtClean="0"/>
                      <a:t>
</a:t>
                    </a:r>
                    <a:r>
                      <a:rPr lang="en-US" sz="2400" baseline="0" dirty="0" smtClean="0"/>
                      <a:t>1.777,31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2400" baseline="0" dirty="0" err="1" smtClean="0">
                        <a:solidFill>
                          <a:schemeClr val="bg1"/>
                        </a:solidFill>
                      </a:rPr>
                      <a:t>mlrd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€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88152640529828"/>
                      <c:h val="0.20970045798972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833-47AD-BEBE-2C722110A2FC}"/>
                </c:ext>
              </c:extLst>
            </c:dLbl>
            <c:dLbl>
              <c:idx val="2"/>
              <c:layout>
                <c:manualLayout>
                  <c:x val="-0.13283060939337868"/>
                  <c:y val="0.1781659812946159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F2A324-4DB9-40F9-89A4-3CF5121C0B49}" type="CATEGORYNAME">
                      <a:rPr lang="en-US" sz="240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[IME KATEGORIJE]</a:t>
                    </a:fld>
                    <a:r>
                      <a:rPr lang="en-US" sz="24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C3ECF02E-794E-4BE1-B382-5441433C60D7}" type="VALUE">
                      <a:rPr lang="en-US" sz="24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[VREDNOST]</a:t>
                    </a:fld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2400" baseline="0" dirty="0" err="1" smtClean="0">
                        <a:solidFill>
                          <a:schemeClr val="bg1"/>
                        </a:solidFill>
                      </a:rPr>
                      <a:t>mio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€</a:t>
                    </a:r>
                  </a:p>
                </c:rich>
              </c:tx>
              <c:spPr>
                <a:solidFill>
                  <a:srgbClr val="355461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139700" dist="50800" dir="5400000" sx="114000" sy="114000" algn="ctr" rotWithShape="0">
                    <a:srgbClr val="000000">
                      <a:alpha val="42000"/>
                    </a:srgbClr>
                  </a:outerShdw>
                  <a:softEdge rad="0"/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345398458161328"/>
                      <c:h val="0.144536410148662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833-47AD-BEBE-2C722110A2FC}"/>
                </c:ext>
              </c:extLst>
            </c:dLbl>
            <c:dLbl>
              <c:idx val="3"/>
              <c:layout>
                <c:manualLayout>
                  <c:x val="-0.21369608621710107"/>
                  <c:y val="-7.629215535123423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EDE947-A27D-4413-B3CC-5A6015A25DDA}" type="CATEGORYNAME">
                      <a:rPr lang="en-US" sz="240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[IME KATEGORIJE]</a:t>
                    </a:fld>
                    <a:r>
                      <a:rPr lang="en-US" sz="24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BE972451-7F7F-43EC-999E-C76261C8CA26}" type="VALUE">
                      <a:rPr lang="en-US" sz="24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[VREDNOST]</a:t>
                    </a:fld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2400" baseline="0" dirty="0" err="1" smtClean="0">
                        <a:solidFill>
                          <a:schemeClr val="bg1"/>
                        </a:solidFill>
                      </a:rPr>
                      <a:t>mio</a:t>
                    </a:r>
                    <a:r>
                      <a:rPr lang="en-US" sz="2400" baseline="0" dirty="0" smtClean="0">
                        <a:solidFill>
                          <a:schemeClr val="bg1"/>
                        </a:solidFill>
                      </a:rPr>
                      <a:t> €</a:t>
                    </a:r>
                  </a:p>
                </c:rich>
              </c:tx>
              <c:spPr>
                <a:solidFill>
                  <a:srgbClr val="355461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139700" dist="50800" dir="5400000" sx="114000" sy="114000" algn="ctr" rotWithShape="0">
                    <a:srgbClr val="000000">
                      <a:alpha val="42000"/>
                    </a:srgbClr>
                  </a:outerShdw>
                  <a:softEdge rad="0"/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973124583261536"/>
                      <c:h val="0.148556994612100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833-47AD-BEBE-2C722110A2FC}"/>
                </c:ext>
              </c:extLst>
            </c:dLbl>
            <c:spPr>
              <a:solidFill>
                <a:srgbClr val="355461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139700" dist="50800" dir="5400000" sx="114000" sy="114000" algn="ctr" rotWithShape="0">
                  <a:srgbClr val="000000">
                    <a:alpha val="42000"/>
                  </a:srgbClr>
                </a:outerShdw>
                <a:softEdge rad="0"/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List1!$A$2:$A$5</c:f>
              <c:strCache>
                <c:ptCount val="4"/>
                <c:pt idx="0">
                  <c:v>NOO posojila</c:v>
                </c:pt>
                <c:pt idx="1">
                  <c:v>NOO nepovratna</c:v>
                </c:pt>
                <c:pt idx="2">
                  <c:v>ReactEU</c:v>
                </c:pt>
                <c:pt idx="3">
                  <c:v>Ostalo</c:v>
                </c:pt>
              </c:strCache>
            </c:strRef>
          </c:cat>
          <c:val>
            <c:numRef>
              <c:f>List1!$B$2:$B$5</c:f>
              <c:numCache>
                <c:formatCode>#,##0</c:formatCode>
                <c:ptCount val="4"/>
                <c:pt idx="0">
                  <c:v>666</c:v>
                </c:pt>
                <c:pt idx="1">
                  <c:v>1838</c:v>
                </c:pt>
                <c:pt idx="2" formatCode="General">
                  <c:v>333</c:v>
                </c:pt>
                <c:pt idx="3" formatCode="General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33-47AD-BEBE-2C722110A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49"/>
        <c:holeSize val="3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1E1F8-A289-4D87-9746-9F6038F8D104}" type="doc">
      <dgm:prSet loTypeId="urn:microsoft.com/office/officeart/2005/8/layout/cycle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EE2F1CFF-76DD-439A-A819-3380574B2F19}">
      <dgm:prSet phldrT="[besedilo]" custT="1"/>
      <dgm:spPr/>
      <dgm:t>
        <a:bodyPr/>
        <a:lstStyle/>
        <a:p>
          <a:r>
            <a:rPr lang="sl-SI" sz="2000" dirty="0" smtClean="0"/>
            <a:t>IZOBRAŽEVANJE</a:t>
          </a:r>
          <a:endParaRPr lang="sl-SI" sz="2000" dirty="0"/>
        </a:p>
      </dgm:t>
    </dgm:pt>
    <dgm:pt modelId="{454E4F9F-2EDC-4027-AAF3-AC912396A0FC}" type="parTrans" cxnId="{C933E48E-9BA6-4EBD-AEED-EFBB7AD4E50A}">
      <dgm:prSet/>
      <dgm:spPr/>
      <dgm:t>
        <a:bodyPr/>
        <a:lstStyle/>
        <a:p>
          <a:endParaRPr lang="sl-SI"/>
        </a:p>
      </dgm:t>
    </dgm:pt>
    <dgm:pt modelId="{58DD8905-A7CF-4C89-A74E-521B786F63D6}" type="sibTrans" cxnId="{C933E48E-9BA6-4EBD-AEED-EFBB7AD4E50A}">
      <dgm:prSet/>
      <dgm:spPr/>
      <dgm:t>
        <a:bodyPr/>
        <a:lstStyle/>
        <a:p>
          <a:endParaRPr lang="sl-SI"/>
        </a:p>
      </dgm:t>
    </dgm:pt>
    <dgm:pt modelId="{80F50EA0-3AE8-4CF5-9129-8DBC66C3C2A2}">
      <dgm:prSet phldrT="[besedilo]" custT="1"/>
      <dgm:spPr/>
      <dgm:t>
        <a:bodyPr/>
        <a:lstStyle/>
        <a:p>
          <a:r>
            <a:rPr lang="sl-SI" sz="2000" dirty="0" smtClean="0"/>
            <a:t>DEBIROKRATIZACIJA</a:t>
          </a:r>
        </a:p>
        <a:p>
          <a:r>
            <a:rPr lang="sl-SI" sz="2000" dirty="0" smtClean="0"/>
            <a:t>(država blizu ljudem, ugodno podjetniško okolje)</a:t>
          </a:r>
          <a:endParaRPr lang="sl-SI" sz="2000" dirty="0"/>
        </a:p>
      </dgm:t>
    </dgm:pt>
    <dgm:pt modelId="{A3E83800-71A6-46C5-B03F-78A8FE80FE71}" type="parTrans" cxnId="{7DD7DF65-785D-47BD-8805-2737E4FC570B}">
      <dgm:prSet/>
      <dgm:spPr/>
      <dgm:t>
        <a:bodyPr/>
        <a:lstStyle/>
        <a:p>
          <a:endParaRPr lang="sl-SI"/>
        </a:p>
      </dgm:t>
    </dgm:pt>
    <dgm:pt modelId="{0B749FCD-825E-49AE-A766-0E6E046ADD78}" type="sibTrans" cxnId="{7DD7DF65-785D-47BD-8805-2737E4FC570B}">
      <dgm:prSet/>
      <dgm:spPr/>
      <dgm:t>
        <a:bodyPr/>
        <a:lstStyle/>
        <a:p>
          <a:endParaRPr lang="sl-SI"/>
        </a:p>
      </dgm:t>
    </dgm:pt>
    <dgm:pt modelId="{611E4D2E-341B-45C2-8E8D-030AB02BE131}">
      <dgm:prSet phldrT="[besedilo]" custT="1"/>
      <dgm:spPr/>
      <dgm:t>
        <a:bodyPr/>
        <a:lstStyle/>
        <a:p>
          <a:r>
            <a:rPr lang="sl-SI" sz="2000" dirty="0" smtClean="0"/>
            <a:t>ZDRAVSTVO</a:t>
          </a:r>
        </a:p>
        <a:p>
          <a:r>
            <a:rPr lang="sl-SI" sz="2000" dirty="0" smtClean="0"/>
            <a:t>(boljše storitve)</a:t>
          </a:r>
          <a:endParaRPr lang="sl-SI" sz="2000" dirty="0"/>
        </a:p>
      </dgm:t>
    </dgm:pt>
    <dgm:pt modelId="{4ABD7DDB-780D-41D6-B6F7-BA7D7A7AE331}" type="parTrans" cxnId="{5F48EDF6-D9D2-4173-873E-EB5386BA3FBA}">
      <dgm:prSet/>
      <dgm:spPr/>
      <dgm:t>
        <a:bodyPr/>
        <a:lstStyle/>
        <a:p>
          <a:endParaRPr lang="sl-SI"/>
        </a:p>
      </dgm:t>
    </dgm:pt>
    <dgm:pt modelId="{C2B3CAFC-5622-4036-A500-D70A5E0E9A38}" type="sibTrans" cxnId="{5F48EDF6-D9D2-4173-873E-EB5386BA3FBA}">
      <dgm:prSet/>
      <dgm:spPr/>
      <dgm:t>
        <a:bodyPr/>
        <a:lstStyle/>
        <a:p>
          <a:endParaRPr lang="sl-SI"/>
        </a:p>
      </dgm:t>
    </dgm:pt>
    <dgm:pt modelId="{0A1CDFD3-AA0C-451B-89E6-CFD46E7D9700}">
      <dgm:prSet phldrT="[besedilo]" custT="1"/>
      <dgm:spPr/>
      <dgm:t>
        <a:bodyPr/>
        <a:lstStyle/>
        <a:p>
          <a:r>
            <a:rPr lang="sl-SI" sz="2000" dirty="0" smtClean="0"/>
            <a:t>POKOJNINE</a:t>
          </a:r>
        </a:p>
        <a:p>
          <a:r>
            <a:rPr lang="sl-SI" sz="2000" dirty="0" smtClean="0"/>
            <a:t>(demografski sklad)</a:t>
          </a:r>
          <a:endParaRPr lang="sl-SI" sz="2000" dirty="0"/>
        </a:p>
      </dgm:t>
    </dgm:pt>
    <dgm:pt modelId="{9A8D1566-8C42-4642-8BDA-C03229FC7607}" type="parTrans" cxnId="{83D35403-41D7-40E9-98EE-DAE62B18AA68}">
      <dgm:prSet/>
      <dgm:spPr/>
      <dgm:t>
        <a:bodyPr/>
        <a:lstStyle/>
        <a:p>
          <a:endParaRPr lang="sl-SI"/>
        </a:p>
      </dgm:t>
    </dgm:pt>
    <dgm:pt modelId="{3FF48E82-97C1-442B-A5A9-AC5FCA17DFF9}" type="sibTrans" cxnId="{83D35403-41D7-40E9-98EE-DAE62B18AA68}">
      <dgm:prSet/>
      <dgm:spPr/>
      <dgm:t>
        <a:bodyPr/>
        <a:lstStyle/>
        <a:p>
          <a:endParaRPr lang="sl-SI"/>
        </a:p>
      </dgm:t>
    </dgm:pt>
    <dgm:pt modelId="{1D8D7D9F-92CF-4651-848F-E927CC1986C3}">
      <dgm:prSet phldrT="[besedilo]" custT="1"/>
      <dgm:spPr/>
      <dgm:t>
        <a:bodyPr/>
        <a:lstStyle/>
        <a:p>
          <a:r>
            <a:rPr lang="sl-SI" sz="2000" dirty="0" smtClean="0"/>
            <a:t>DOLGOTRAJNA OSKRBA</a:t>
          </a:r>
        </a:p>
        <a:p>
          <a:r>
            <a:rPr lang="sl-SI" sz="2000" dirty="0" smtClean="0"/>
            <a:t>(varna starost)</a:t>
          </a:r>
          <a:endParaRPr lang="sl-SI" sz="2000" dirty="0"/>
        </a:p>
      </dgm:t>
    </dgm:pt>
    <dgm:pt modelId="{647859CA-D39E-4CCD-AFE9-A1A798240B68}" type="parTrans" cxnId="{3D171A50-81EB-4E90-939D-ACF87F1F58D4}">
      <dgm:prSet/>
      <dgm:spPr/>
      <dgm:t>
        <a:bodyPr/>
        <a:lstStyle/>
        <a:p>
          <a:endParaRPr lang="sl-SI"/>
        </a:p>
      </dgm:t>
    </dgm:pt>
    <dgm:pt modelId="{F80838DF-BCED-4FB0-9897-5FE0666D5C10}" type="sibTrans" cxnId="{3D171A50-81EB-4E90-939D-ACF87F1F58D4}">
      <dgm:prSet/>
      <dgm:spPr/>
      <dgm:t>
        <a:bodyPr/>
        <a:lstStyle/>
        <a:p>
          <a:endParaRPr lang="sl-SI"/>
        </a:p>
      </dgm:t>
    </dgm:pt>
    <dgm:pt modelId="{72846C79-7042-4330-83B0-8CB393BE0B54}">
      <dgm:prSet phldrT="[besedilo]" custT="1"/>
      <dgm:spPr/>
      <dgm:t>
        <a:bodyPr/>
        <a:lstStyle/>
        <a:p>
          <a:r>
            <a:rPr lang="sl-SI" sz="2000" dirty="0" smtClean="0"/>
            <a:t>TRG DELA</a:t>
          </a:r>
          <a:endParaRPr lang="sl-SI" sz="2000" dirty="0"/>
        </a:p>
      </dgm:t>
    </dgm:pt>
    <dgm:pt modelId="{55AE6B84-9F35-41C2-8506-E89370B97128}" type="parTrans" cxnId="{D3103800-870D-480B-BFD6-44B9D6475EC6}">
      <dgm:prSet/>
      <dgm:spPr/>
      <dgm:t>
        <a:bodyPr/>
        <a:lstStyle/>
        <a:p>
          <a:endParaRPr lang="sl-SI"/>
        </a:p>
      </dgm:t>
    </dgm:pt>
    <dgm:pt modelId="{36FEA90B-6627-41FE-9251-A6DB406A3AD3}" type="sibTrans" cxnId="{D3103800-870D-480B-BFD6-44B9D6475EC6}">
      <dgm:prSet/>
      <dgm:spPr/>
      <dgm:t>
        <a:bodyPr/>
        <a:lstStyle/>
        <a:p>
          <a:endParaRPr lang="sl-SI"/>
        </a:p>
      </dgm:t>
    </dgm:pt>
    <dgm:pt modelId="{FDE2CECD-F8DF-4615-955A-DCB9C00C8008}" type="pres">
      <dgm:prSet presAssocID="{DC31E1F8-A289-4D87-9746-9F6038F8D10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2A79909F-D255-46F9-BBD7-80B4BFB52AC7}" type="pres">
      <dgm:prSet presAssocID="{EE2F1CFF-76DD-439A-A819-3380574B2F19}" presName="dummy" presStyleCnt="0"/>
      <dgm:spPr/>
    </dgm:pt>
    <dgm:pt modelId="{6C772731-988D-4F43-88CC-442D1B8881A9}" type="pres">
      <dgm:prSet presAssocID="{EE2F1CFF-76DD-439A-A819-3380574B2F19}" presName="node" presStyleLbl="revTx" presStyleIdx="0" presStyleCnt="6" custScaleX="171021" custRadScaleRad="99509" custRadScaleInc="5096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553AD6B-4B88-4848-82C1-27CBFC9BC5AD}" type="pres">
      <dgm:prSet presAssocID="{58DD8905-A7CF-4C89-A74E-521B786F63D6}" presName="sibTrans" presStyleLbl="node1" presStyleIdx="0" presStyleCnt="6" custLinFactNeighborX="-753" custLinFactNeighborY="-324"/>
      <dgm:spPr/>
      <dgm:t>
        <a:bodyPr/>
        <a:lstStyle/>
        <a:p>
          <a:endParaRPr lang="sl-SI"/>
        </a:p>
      </dgm:t>
    </dgm:pt>
    <dgm:pt modelId="{8A3DDECB-DE24-42F7-8C3E-069F2DEF82D5}" type="pres">
      <dgm:prSet presAssocID="{72846C79-7042-4330-83B0-8CB393BE0B54}" presName="dummy" presStyleCnt="0"/>
      <dgm:spPr/>
    </dgm:pt>
    <dgm:pt modelId="{30532D21-8A16-4F76-80EA-F56715BBF028}" type="pres">
      <dgm:prSet presAssocID="{72846C79-7042-4330-83B0-8CB393BE0B54}" presName="node" presStyleLbl="revTx" presStyleIdx="1" presStyleCnt="6" custScaleX="15020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1D71760-A1FC-48AC-B7A1-76824CC879E1}" type="pres">
      <dgm:prSet presAssocID="{36FEA90B-6627-41FE-9251-A6DB406A3AD3}" presName="sibTrans" presStyleLbl="node1" presStyleIdx="1" presStyleCnt="6"/>
      <dgm:spPr/>
      <dgm:t>
        <a:bodyPr/>
        <a:lstStyle/>
        <a:p>
          <a:endParaRPr lang="sl-SI"/>
        </a:p>
      </dgm:t>
    </dgm:pt>
    <dgm:pt modelId="{2470ED2D-93C2-4B6F-A13B-B96B46C2221F}" type="pres">
      <dgm:prSet presAssocID="{80F50EA0-3AE8-4CF5-9129-8DBC66C3C2A2}" presName="dummy" presStyleCnt="0"/>
      <dgm:spPr/>
    </dgm:pt>
    <dgm:pt modelId="{9B709A7E-6CA5-492A-B730-84719B892331}" type="pres">
      <dgm:prSet presAssocID="{80F50EA0-3AE8-4CF5-9129-8DBC66C3C2A2}" presName="node" presStyleLbl="revTx" presStyleIdx="2" presStyleCnt="6" custScaleX="209135" custRadScaleRad="105849" custRadScaleInc="-6603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9E59DDF-9485-4F3D-8C7F-6DF6C4C9DCA0}" type="pres">
      <dgm:prSet presAssocID="{0B749FCD-825E-49AE-A766-0E6E046ADD78}" presName="sibTrans" presStyleLbl="node1" presStyleIdx="2" presStyleCnt="6"/>
      <dgm:spPr/>
      <dgm:t>
        <a:bodyPr/>
        <a:lstStyle/>
        <a:p>
          <a:endParaRPr lang="sl-SI"/>
        </a:p>
      </dgm:t>
    </dgm:pt>
    <dgm:pt modelId="{19DD13DF-48F3-4E44-89C5-E321FFCAF9F1}" type="pres">
      <dgm:prSet presAssocID="{611E4D2E-341B-45C2-8E8D-030AB02BE131}" presName="dummy" presStyleCnt="0"/>
      <dgm:spPr/>
    </dgm:pt>
    <dgm:pt modelId="{1263C93E-59D7-4B2B-B7EB-07353B63D580}" type="pres">
      <dgm:prSet presAssocID="{611E4D2E-341B-45C2-8E8D-030AB02BE131}" presName="node" presStyleLbl="revTx" presStyleIdx="3" presStyleCnt="6" custScaleX="154721" custRadScaleRad="102655" custRadScaleInc="1237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51787C6-A3A1-461A-9631-941D4C845494}" type="pres">
      <dgm:prSet presAssocID="{C2B3CAFC-5622-4036-A500-D70A5E0E9A38}" presName="sibTrans" presStyleLbl="node1" presStyleIdx="3" presStyleCnt="6"/>
      <dgm:spPr/>
      <dgm:t>
        <a:bodyPr/>
        <a:lstStyle/>
        <a:p>
          <a:endParaRPr lang="sl-SI"/>
        </a:p>
      </dgm:t>
    </dgm:pt>
    <dgm:pt modelId="{405CCB68-920E-4862-88DE-8A9A356DF84F}" type="pres">
      <dgm:prSet presAssocID="{0A1CDFD3-AA0C-451B-89E6-CFD46E7D9700}" presName="dummy" presStyleCnt="0"/>
      <dgm:spPr/>
    </dgm:pt>
    <dgm:pt modelId="{360E1E7C-FBEF-45C4-AD77-572FF40E9A74}" type="pres">
      <dgm:prSet presAssocID="{0A1CDFD3-AA0C-451B-89E6-CFD46E7D9700}" presName="node" presStyleLbl="revTx" presStyleIdx="4" presStyleCnt="6" custScaleX="139829" custRadScaleRad="102278" custRadScaleInc="-199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FC1EB24-E480-41D0-B7CD-7B955F1AA436}" type="pres">
      <dgm:prSet presAssocID="{3FF48E82-97C1-442B-A5A9-AC5FCA17DFF9}" presName="sibTrans" presStyleLbl="node1" presStyleIdx="4" presStyleCnt="6"/>
      <dgm:spPr/>
      <dgm:t>
        <a:bodyPr/>
        <a:lstStyle/>
        <a:p>
          <a:endParaRPr lang="sl-SI"/>
        </a:p>
      </dgm:t>
    </dgm:pt>
    <dgm:pt modelId="{EC1816AE-F98C-441E-8DA7-2A0896906A9B}" type="pres">
      <dgm:prSet presAssocID="{1D8D7D9F-92CF-4651-848F-E927CC1986C3}" presName="dummy" presStyleCnt="0"/>
      <dgm:spPr/>
    </dgm:pt>
    <dgm:pt modelId="{6C735CD5-CB7C-46B1-B714-A3F9A20FD67D}" type="pres">
      <dgm:prSet presAssocID="{1D8D7D9F-92CF-4651-848F-E927CC1986C3}" presName="node" presStyleLbl="revTx" presStyleIdx="5" presStyleCnt="6" custScaleX="211892" custRadScaleRad="97192" custRadScaleInc="-2993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315B4DC-C6B3-42E1-BEEF-8440151EAB25}" type="pres">
      <dgm:prSet presAssocID="{F80838DF-BCED-4FB0-9897-5FE0666D5C10}" presName="sibTrans" presStyleLbl="node1" presStyleIdx="5" presStyleCnt="6" custLinFactNeighborX="-2323" custLinFactNeighborY="4115"/>
      <dgm:spPr/>
      <dgm:t>
        <a:bodyPr/>
        <a:lstStyle/>
        <a:p>
          <a:endParaRPr lang="sl-SI"/>
        </a:p>
      </dgm:t>
    </dgm:pt>
  </dgm:ptLst>
  <dgm:cxnLst>
    <dgm:cxn modelId="{90991937-A41F-4565-BBD3-9F765B899C3E}" type="presOf" srcId="{1D8D7D9F-92CF-4651-848F-E927CC1986C3}" destId="{6C735CD5-CB7C-46B1-B714-A3F9A20FD67D}" srcOrd="0" destOrd="0" presId="urn:microsoft.com/office/officeart/2005/8/layout/cycle1"/>
    <dgm:cxn modelId="{60DCFD4E-B26E-48A5-AE32-6D341C13966D}" type="presOf" srcId="{611E4D2E-341B-45C2-8E8D-030AB02BE131}" destId="{1263C93E-59D7-4B2B-B7EB-07353B63D580}" srcOrd="0" destOrd="0" presId="urn:microsoft.com/office/officeart/2005/8/layout/cycle1"/>
    <dgm:cxn modelId="{4C116C3B-7235-43B3-9507-6569D2D44858}" type="presOf" srcId="{0B749FCD-825E-49AE-A766-0E6E046ADD78}" destId="{B9E59DDF-9485-4F3D-8C7F-6DF6C4C9DCA0}" srcOrd="0" destOrd="0" presId="urn:microsoft.com/office/officeart/2005/8/layout/cycle1"/>
    <dgm:cxn modelId="{964772F7-2831-4486-BF91-E2F2E82F2D8E}" type="presOf" srcId="{EE2F1CFF-76DD-439A-A819-3380574B2F19}" destId="{6C772731-988D-4F43-88CC-442D1B8881A9}" srcOrd="0" destOrd="0" presId="urn:microsoft.com/office/officeart/2005/8/layout/cycle1"/>
    <dgm:cxn modelId="{D4AFE276-5F2B-456F-909B-180F25E8E60D}" type="presOf" srcId="{72846C79-7042-4330-83B0-8CB393BE0B54}" destId="{30532D21-8A16-4F76-80EA-F56715BBF028}" srcOrd="0" destOrd="0" presId="urn:microsoft.com/office/officeart/2005/8/layout/cycle1"/>
    <dgm:cxn modelId="{F28CE547-E0FC-40CF-A0F9-BDC02755712E}" type="presOf" srcId="{3FF48E82-97C1-442B-A5A9-AC5FCA17DFF9}" destId="{5FC1EB24-E480-41D0-B7CD-7B955F1AA436}" srcOrd="0" destOrd="0" presId="urn:microsoft.com/office/officeart/2005/8/layout/cycle1"/>
    <dgm:cxn modelId="{C933E48E-9BA6-4EBD-AEED-EFBB7AD4E50A}" srcId="{DC31E1F8-A289-4D87-9746-9F6038F8D104}" destId="{EE2F1CFF-76DD-439A-A819-3380574B2F19}" srcOrd="0" destOrd="0" parTransId="{454E4F9F-2EDC-4027-AAF3-AC912396A0FC}" sibTransId="{58DD8905-A7CF-4C89-A74E-521B786F63D6}"/>
    <dgm:cxn modelId="{810DA4A3-DECD-4163-B858-1752043BF067}" type="presOf" srcId="{C2B3CAFC-5622-4036-A500-D70A5E0E9A38}" destId="{151787C6-A3A1-461A-9631-941D4C845494}" srcOrd="0" destOrd="0" presId="urn:microsoft.com/office/officeart/2005/8/layout/cycle1"/>
    <dgm:cxn modelId="{B6849812-F03D-4450-A40A-F441B9CAF416}" type="presOf" srcId="{58DD8905-A7CF-4C89-A74E-521B786F63D6}" destId="{5553AD6B-4B88-4848-82C1-27CBFC9BC5AD}" srcOrd="0" destOrd="0" presId="urn:microsoft.com/office/officeart/2005/8/layout/cycle1"/>
    <dgm:cxn modelId="{FE4C1B29-E5B2-49FC-8C24-813D9847267E}" type="presOf" srcId="{F80838DF-BCED-4FB0-9897-5FE0666D5C10}" destId="{7315B4DC-C6B3-42E1-BEEF-8440151EAB25}" srcOrd="0" destOrd="0" presId="urn:microsoft.com/office/officeart/2005/8/layout/cycle1"/>
    <dgm:cxn modelId="{5F48EDF6-D9D2-4173-873E-EB5386BA3FBA}" srcId="{DC31E1F8-A289-4D87-9746-9F6038F8D104}" destId="{611E4D2E-341B-45C2-8E8D-030AB02BE131}" srcOrd="3" destOrd="0" parTransId="{4ABD7DDB-780D-41D6-B6F7-BA7D7A7AE331}" sibTransId="{C2B3CAFC-5622-4036-A500-D70A5E0E9A38}"/>
    <dgm:cxn modelId="{3D171A50-81EB-4E90-939D-ACF87F1F58D4}" srcId="{DC31E1F8-A289-4D87-9746-9F6038F8D104}" destId="{1D8D7D9F-92CF-4651-848F-E927CC1986C3}" srcOrd="5" destOrd="0" parTransId="{647859CA-D39E-4CCD-AFE9-A1A798240B68}" sibTransId="{F80838DF-BCED-4FB0-9897-5FE0666D5C10}"/>
    <dgm:cxn modelId="{7DD7DF65-785D-47BD-8805-2737E4FC570B}" srcId="{DC31E1F8-A289-4D87-9746-9F6038F8D104}" destId="{80F50EA0-3AE8-4CF5-9129-8DBC66C3C2A2}" srcOrd="2" destOrd="0" parTransId="{A3E83800-71A6-46C5-B03F-78A8FE80FE71}" sibTransId="{0B749FCD-825E-49AE-A766-0E6E046ADD78}"/>
    <dgm:cxn modelId="{E13B8047-9597-4891-9BD3-4FE4DFDD24B1}" type="presOf" srcId="{0A1CDFD3-AA0C-451B-89E6-CFD46E7D9700}" destId="{360E1E7C-FBEF-45C4-AD77-572FF40E9A74}" srcOrd="0" destOrd="0" presId="urn:microsoft.com/office/officeart/2005/8/layout/cycle1"/>
    <dgm:cxn modelId="{8AD95AF4-8C5D-4BCC-BE2F-1EA8F2C2E8AE}" type="presOf" srcId="{80F50EA0-3AE8-4CF5-9129-8DBC66C3C2A2}" destId="{9B709A7E-6CA5-492A-B730-84719B892331}" srcOrd="0" destOrd="0" presId="urn:microsoft.com/office/officeart/2005/8/layout/cycle1"/>
    <dgm:cxn modelId="{83D35403-41D7-40E9-98EE-DAE62B18AA68}" srcId="{DC31E1F8-A289-4D87-9746-9F6038F8D104}" destId="{0A1CDFD3-AA0C-451B-89E6-CFD46E7D9700}" srcOrd="4" destOrd="0" parTransId="{9A8D1566-8C42-4642-8BDA-C03229FC7607}" sibTransId="{3FF48E82-97C1-442B-A5A9-AC5FCA17DFF9}"/>
    <dgm:cxn modelId="{2E7F9EA0-6657-4637-B81F-AECE5BF86F91}" type="presOf" srcId="{DC31E1F8-A289-4D87-9746-9F6038F8D104}" destId="{FDE2CECD-F8DF-4615-955A-DCB9C00C8008}" srcOrd="0" destOrd="0" presId="urn:microsoft.com/office/officeart/2005/8/layout/cycle1"/>
    <dgm:cxn modelId="{F666E163-14D9-4A56-872D-77C85DEE36EC}" type="presOf" srcId="{36FEA90B-6627-41FE-9251-A6DB406A3AD3}" destId="{71D71760-A1FC-48AC-B7A1-76824CC879E1}" srcOrd="0" destOrd="0" presId="urn:microsoft.com/office/officeart/2005/8/layout/cycle1"/>
    <dgm:cxn modelId="{D3103800-870D-480B-BFD6-44B9D6475EC6}" srcId="{DC31E1F8-A289-4D87-9746-9F6038F8D104}" destId="{72846C79-7042-4330-83B0-8CB393BE0B54}" srcOrd="1" destOrd="0" parTransId="{55AE6B84-9F35-41C2-8506-E89370B97128}" sibTransId="{36FEA90B-6627-41FE-9251-A6DB406A3AD3}"/>
    <dgm:cxn modelId="{B48EBD9A-6766-4949-828C-AF1D732F1916}" type="presParOf" srcId="{FDE2CECD-F8DF-4615-955A-DCB9C00C8008}" destId="{2A79909F-D255-46F9-BBD7-80B4BFB52AC7}" srcOrd="0" destOrd="0" presId="urn:microsoft.com/office/officeart/2005/8/layout/cycle1"/>
    <dgm:cxn modelId="{65A30422-76B5-4923-90A8-29D366618481}" type="presParOf" srcId="{FDE2CECD-F8DF-4615-955A-DCB9C00C8008}" destId="{6C772731-988D-4F43-88CC-442D1B8881A9}" srcOrd="1" destOrd="0" presId="urn:microsoft.com/office/officeart/2005/8/layout/cycle1"/>
    <dgm:cxn modelId="{FC711290-FAF1-4A47-AD4B-4B30EF6BCEE2}" type="presParOf" srcId="{FDE2CECD-F8DF-4615-955A-DCB9C00C8008}" destId="{5553AD6B-4B88-4848-82C1-27CBFC9BC5AD}" srcOrd="2" destOrd="0" presId="urn:microsoft.com/office/officeart/2005/8/layout/cycle1"/>
    <dgm:cxn modelId="{A42A96C1-4141-44A2-ADE8-C0CFCEA3F690}" type="presParOf" srcId="{FDE2CECD-F8DF-4615-955A-DCB9C00C8008}" destId="{8A3DDECB-DE24-42F7-8C3E-069F2DEF82D5}" srcOrd="3" destOrd="0" presId="urn:microsoft.com/office/officeart/2005/8/layout/cycle1"/>
    <dgm:cxn modelId="{BA159323-804B-4D37-9333-761CC3AF274E}" type="presParOf" srcId="{FDE2CECD-F8DF-4615-955A-DCB9C00C8008}" destId="{30532D21-8A16-4F76-80EA-F56715BBF028}" srcOrd="4" destOrd="0" presId="urn:microsoft.com/office/officeart/2005/8/layout/cycle1"/>
    <dgm:cxn modelId="{06FB3BA9-18F0-4683-8253-05B6594FB015}" type="presParOf" srcId="{FDE2CECD-F8DF-4615-955A-DCB9C00C8008}" destId="{71D71760-A1FC-48AC-B7A1-76824CC879E1}" srcOrd="5" destOrd="0" presId="urn:microsoft.com/office/officeart/2005/8/layout/cycle1"/>
    <dgm:cxn modelId="{89D8C60B-BD10-4C9B-84ED-1CAA9121834B}" type="presParOf" srcId="{FDE2CECD-F8DF-4615-955A-DCB9C00C8008}" destId="{2470ED2D-93C2-4B6F-A13B-B96B46C2221F}" srcOrd="6" destOrd="0" presId="urn:microsoft.com/office/officeart/2005/8/layout/cycle1"/>
    <dgm:cxn modelId="{BA624573-8264-4010-92CA-87E3D0804070}" type="presParOf" srcId="{FDE2CECD-F8DF-4615-955A-DCB9C00C8008}" destId="{9B709A7E-6CA5-492A-B730-84719B892331}" srcOrd="7" destOrd="0" presId="urn:microsoft.com/office/officeart/2005/8/layout/cycle1"/>
    <dgm:cxn modelId="{612393FF-D99F-420A-A179-A772912F09A7}" type="presParOf" srcId="{FDE2CECD-F8DF-4615-955A-DCB9C00C8008}" destId="{B9E59DDF-9485-4F3D-8C7F-6DF6C4C9DCA0}" srcOrd="8" destOrd="0" presId="urn:microsoft.com/office/officeart/2005/8/layout/cycle1"/>
    <dgm:cxn modelId="{C2730DBA-6F0B-4B9B-8231-B70122559679}" type="presParOf" srcId="{FDE2CECD-F8DF-4615-955A-DCB9C00C8008}" destId="{19DD13DF-48F3-4E44-89C5-E321FFCAF9F1}" srcOrd="9" destOrd="0" presId="urn:microsoft.com/office/officeart/2005/8/layout/cycle1"/>
    <dgm:cxn modelId="{15C15A74-3BB1-4D29-A082-F1E96112972B}" type="presParOf" srcId="{FDE2CECD-F8DF-4615-955A-DCB9C00C8008}" destId="{1263C93E-59D7-4B2B-B7EB-07353B63D580}" srcOrd="10" destOrd="0" presId="urn:microsoft.com/office/officeart/2005/8/layout/cycle1"/>
    <dgm:cxn modelId="{D0ADC7AC-BA6B-4FE7-AD3C-6B76855B6020}" type="presParOf" srcId="{FDE2CECD-F8DF-4615-955A-DCB9C00C8008}" destId="{151787C6-A3A1-461A-9631-941D4C845494}" srcOrd="11" destOrd="0" presId="urn:microsoft.com/office/officeart/2005/8/layout/cycle1"/>
    <dgm:cxn modelId="{5C1774FE-24E6-4AB1-AB47-93074664E1B7}" type="presParOf" srcId="{FDE2CECD-F8DF-4615-955A-DCB9C00C8008}" destId="{405CCB68-920E-4862-88DE-8A9A356DF84F}" srcOrd="12" destOrd="0" presId="urn:microsoft.com/office/officeart/2005/8/layout/cycle1"/>
    <dgm:cxn modelId="{725B42A4-24BC-4B2E-93ED-D1D900783599}" type="presParOf" srcId="{FDE2CECD-F8DF-4615-955A-DCB9C00C8008}" destId="{360E1E7C-FBEF-45C4-AD77-572FF40E9A74}" srcOrd="13" destOrd="0" presId="urn:microsoft.com/office/officeart/2005/8/layout/cycle1"/>
    <dgm:cxn modelId="{5A5F54C3-4F12-4794-A8D6-1104E38A4978}" type="presParOf" srcId="{FDE2CECD-F8DF-4615-955A-DCB9C00C8008}" destId="{5FC1EB24-E480-41D0-B7CD-7B955F1AA436}" srcOrd="14" destOrd="0" presId="urn:microsoft.com/office/officeart/2005/8/layout/cycle1"/>
    <dgm:cxn modelId="{08E055F7-47BF-4CA9-9B41-F284AF5FD3C0}" type="presParOf" srcId="{FDE2CECD-F8DF-4615-955A-DCB9C00C8008}" destId="{EC1816AE-F98C-441E-8DA7-2A0896906A9B}" srcOrd="15" destOrd="0" presId="urn:microsoft.com/office/officeart/2005/8/layout/cycle1"/>
    <dgm:cxn modelId="{3840665C-8622-49F3-A088-FB637736C7A6}" type="presParOf" srcId="{FDE2CECD-F8DF-4615-955A-DCB9C00C8008}" destId="{6C735CD5-CB7C-46B1-B714-A3F9A20FD67D}" srcOrd="16" destOrd="0" presId="urn:microsoft.com/office/officeart/2005/8/layout/cycle1"/>
    <dgm:cxn modelId="{A937690E-26DC-43BA-8924-C13ABECA10D0}" type="presParOf" srcId="{FDE2CECD-F8DF-4615-955A-DCB9C00C8008}" destId="{7315B4DC-C6B3-42E1-BEEF-8440151EAB25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5D459-80EF-4AA9-A5F8-A84B576D2C14}" type="doc">
      <dgm:prSet loTypeId="urn:microsoft.com/office/officeart/2009/3/layout/PieProces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2357256-4B67-4885-AB6F-2C6294D1FDAC}">
      <dgm:prSet phldrT="[besedilo]"/>
      <dgm:spPr/>
      <dgm:t>
        <a:bodyPr/>
        <a:lstStyle/>
        <a:p>
          <a:r>
            <a:rPr lang="sl-SI" dirty="0" smtClean="0"/>
            <a:t> </a:t>
          </a:r>
          <a:endParaRPr lang="sl-SI" dirty="0"/>
        </a:p>
      </dgm:t>
    </dgm:pt>
    <dgm:pt modelId="{890CB5B8-DCE7-44D7-BE63-668733F67D2D}" type="parTrans" cxnId="{1117AAAA-81D8-4864-BB44-26E3B604963C}">
      <dgm:prSet/>
      <dgm:spPr/>
      <dgm:t>
        <a:bodyPr/>
        <a:lstStyle/>
        <a:p>
          <a:endParaRPr lang="sl-SI"/>
        </a:p>
      </dgm:t>
    </dgm:pt>
    <dgm:pt modelId="{41FFC2D4-2FA2-4012-8B1F-EBC48CAF3AB9}" type="sibTrans" cxnId="{1117AAAA-81D8-4864-BB44-26E3B604963C}">
      <dgm:prSet/>
      <dgm:spPr/>
      <dgm:t>
        <a:bodyPr/>
        <a:lstStyle/>
        <a:p>
          <a:endParaRPr lang="sl-SI"/>
        </a:p>
      </dgm:t>
    </dgm:pt>
    <dgm:pt modelId="{B11770E0-55EE-4486-A108-F0C5655B2A3F}">
      <dgm:prSet phldrT="[besedilo]" custT="1"/>
      <dgm:spPr/>
      <dgm:t>
        <a:bodyPr/>
        <a:lstStyle/>
        <a:p>
          <a:r>
            <a:rPr lang="sl-SI" sz="2000" dirty="0" smtClean="0"/>
            <a:t>Ministrstvo 2</a:t>
          </a:r>
          <a:endParaRPr lang="sl-SI" sz="2000" dirty="0"/>
        </a:p>
      </dgm:t>
    </dgm:pt>
    <dgm:pt modelId="{81C52461-3EAB-42CE-A4FD-2C739DEA34DB}" type="parTrans" cxnId="{15D76A51-0CCB-4B56-A0BB-4506A5C06D2E}">
      <dgm:prSet/>
      <dgm:spPr/>
      <dgm:t>
        <a:bodyPr/>
        <a:lstStyle/>
        <a:p>
          <a:endParaRPr lang="sl-SI"/>
        </a:p>
      </dgm:t>
    </dgm:pt>
    <dgm:pt modelId="{B71AA16A-D6B6-44D6-869E-44C4789CE964}" type="sibTrans" cxnId="{15D76A51-0CCB-4B56-A0BB-4506A5C06D2E}">
      <dgm:prSet/>
      <dgm:spPr/>
      <dgm:t>
        <a:bodyPr/>
        <a:lstStyle/>
        <a:p>
          <a:endParaRPr lang="sl-SI"/>
        </a:p>
      </dgm:t>
    </dgm:pt>
    <dgm:pt modelId="{6232BC2F-3B13-42C3-9E64-D405C4CD6A36}">
      <dgm:prSet phldrT="[besedilo]"/>
      <dgm:spPr/>
      <dgm:t>
        <a:bodyPr/>
        <a:lstStyle/>
        <a:p>
          <a:r>
            <a:rPr lang="sl-SI" dirty="0" smtClean="0"/>
            <a:t> </a:t>
          </a:r>
          <a:endParaRPr lang="sl-SI" dirty="0"/>
        </a:p>
      </dgm:t>
    </dgm:pt>
    <dgm:pt modelId="{D4CA7056-8114-49B1-B424-4DD84240F45C}" type="parTrans" cxnId="{39C41F5B-7805-48BD-82C6-E8923970288B}">
      <dgm:prSet/>
      <dgm:spPr/>
      <dgm:t>
        <a:bodyPr/>
        <a:lstStyle/>
        <a:p>
          <a:endParaRPr lang="sl-SI"/>
        </a:p>
      </dgm:t>
    </dgm:pt>
    <dgm:pt modelId="{1BF771DA-3861-451F-857D-F62F7D1F1333}" type="sibTrans" cxnId="{39C41F5B-7805-48BD-82C6-E8923970288B}">
      <dgm:prSet/>
      <dgm:spPr/>
      <dgm:t>
        <a:bodyPr/>
        <a:lstStyle/>
        <a:p>
          <a:endParaRPr lang="sl-SI"/>
        </a:p>
      </dgm:t>
    </dgm:pt>
    <dgm:pt modelId="{D68EA943-EC8C-4407-9637-74F766DFE0E6}">
      <dgm:prSet phldrT="[besedilo]" custT="1"/>
      <dgm:spPr/>
      <dgm:t>
        <a:bodyPr/>
        <a:lstStyle/>
        <a:p>
          <a:r>
            <a:rPr lang="sl-SI" sz="2000" dirty="0" smtClean="0"/>
            <a:t>Ministrstvo 3</a:t>
          </a:r>
          <a:endParaRPr lang="sl-SI" sz="2000" dirty="0"/>
        </a:p>
      </dgm:t>
    </dgm:pt>
    <dgm:pt modelId="{70516F3F-DDC8-4E82-B6C7-79A4840BA0BC}" type="parTrans" cxnId="{3E215003-AF86-41A7-BACD-60312DA4916C}">
      <dgm:prSet/>
      <dgm:spPr/>
      <dgm:t>
        <a:bodyPr/>
        <a:lstStyle/>
        <a:p>
          <a:endParaRPr lang="sl-SI"/>
        </a:p>
      </dgm:t>
    </dgm:pt>
    <dgm:pt modelId="{FD0C5DD2-DCE7-4669-B2B7-B4D12DB6EEC5}" type="sibTrans" cxnId="{3E215003-AF86-41A7-BACD-60312DA4916C}">
      <dgm:prSet/>
      <dgm:spPr/>
      <dgm:t>
        <a:bodyPr/>
        <a:lstStyle/>
        <a:p>
          <a:endParaRPr lang="sl-SI"/>
        </a:p>
      </dgm:t>
    </dgm:pt>
    <dgm:pt modelId="{EDFEB6B8-393E-466B-8101-385A500D3BC5}">
      <dgm:prSet/>
      <dgm:spPr/>
      <dgm:t>
        <a:bodyPr/>
        <a:lstStyle/>
        <a:p>
          <a:endParaRPr lang="sl-SI"/>
        </a:p>
      </dgm:t>
    </dgm:pt>
    <dgm:pt modelId="{B5909650-765A-4128-9E4D-2711200D4DB4}" type="parTrans" cxnId="{5BFB6878-2E58-49F2-91BD-6B71F1E4142E}">
      <dgm:prSet/>
      <dgm:spPr/>
      <dgm:t>
        <a:bodyPr/>
        <a:lstStyle/>
        <a:p>
          <a:endParaRPr lang="sl-SI"/>
        </a:p>
      </dgm:t>
    </dgm:pt>
    <dgm:pt modelId="{2A0B8FAE-4ABD-4774-B898-E4D575CD5159}" type="sibTrans" cxnId="{5BFB6878-2E58-49F2-91BD-6B71F1E4142E}">
      <dgm:prSet/>
      <dgm:spPr/>
      <dgm:t>
        <a:bodyPr/>
        <a:lstStyle/>
        <a:p>
          <a:endParaRPr lang="sl-SI"/>
        </a:p>
      </dgm:t>
    </dgm:pt>
    <dgm:pt modelId="{76F50AF3-D28D-47C8-99DA-5605E44ED687}">
      <dgm:prSet custT="1"/>
      <dgm:spPr/>
      <dgm:t>
        <a:bodyPr/>
        <a:lstStyle/>
        <a:p>
          <a:r>
            <a:rPr lang="sl-SI" sz="2000" dirty="0" smtClean="0"/>
            <a:t>Ministrstvo 4</a:t>
          </a:r>
          <a:endParaRPr lang="sl-SI" sz="2000" dirty="0"/>
        </a:p>
      </dgm:t>
    </dgm:pt>
    <dgm:pt modelId="{AE75458B-41C4-45D7-AFB4-991FA1C6A60B}" type="parTrans" cxnId="{44BD0745-5FF7-467F-9083-041D272F25E6}">
      <dgm:prSet/>
      <dgm:spPr/>
      <dgm:t>
        <a:bodyPr/>
        <a:lstStyle/>
        <a:p>
          <a:endParaRPr lang="sl-SI"/>
        </a:p>
      </dgm:t>
    </dgm:pt>
    <dgm:pt modelId="{D869E411-CD7D-448A-8D7D-AD0E4853701F}" type="sibTrans" cxnId="{44BD0745-5FF7-467F-9083-041D272F25E6}">
      <dgm:prSet/>
      <dgm:spPr/>
      <dgm:t>
        <a:bodyPr/>
        <a:lstStyle/>
        <a:p>
          <a:endParaRPr lang="sl-SI"/>
        </a:p>
      </dgm:t>
    </dgm:pt>
    <dgm:pt modelId="{2B663510-BE94-4F1E-A277-AA29A9425485}">
      <dgm:prSet/>
      <dgm:spPr/>
      <dgm:t>
        <a:bodyPr/>
        <a:lstStyle/>
        <a:p>
          <a:endParaRPr lang="sl-SI" sz="2400" dirty="0"/>
        </a:p>
      </dgm:t>
    </dgm:pt>
    <dgm:pt modelId="{66BE2C15-3BE5-4939-99A7-E61B982B67CC}" type="parTrans" cxnId="{E63847F7-1F3A-4849-A00B-070DC6060422}">
      <dgm:prSet/>
      <dgm:spPr/>
      <dgm:t>
        <a:bodyPr/>
        <a:lstStyle/>
        <a:p>
          <a:endParaRPr lang="sl-SI"/>
        </a:p>
      </dgm:t>
    </dgm:pt>
    <dgm:pt modelId="{EEAC6DE9-278D-43C5-B293-2A1BE8BB698D}" type="sibTrans" cxnId="{E63847F7-1F3A-4849-A00B-070DC6060422}">
      <dgm:prSet/>
      <dgm:spPr/>
      <dgm:t>
        <a:bodyPr/>
        <a:lstStyle/>
        <a:p>
          <a:endParaRPr lang="sl-SI"/>
        </a:p>
      </dgm:t>
    </dgm:pt>
    <dgm:pt modelId="{BFE4F1D1-2703-44C8-A2A6-BACF33C053D4}">
      <dgm:prSet phldrT="[besedilo]"/>
      <dgm:spPr/>
      <dgm:t>
        <a:bodyPr/>
        <a:lstStyle/>
        <a:p>
          <a:r>
            <a:rPr lang="sl-SI" dirty="0" smtClean="0"/>
            <a:t> </a:t>
          </a:r>
          <a:endParaRPr lang="sl-SI" dirty="0"/>
        </a:p>
      </dgm:t>
    </dgm:pt>
    <dgm:pt modelId="{7C02F8AA-E0F8-4A7E-BD7E-C4E0A096BBC1}" type="sibTrans" cxnId="{CA9B5AB8-AC31-4B7E-9C64-B36CF849F359}">
      <dgm:prSet/>
      <dgm:spPr/>
      <dgm:t>
        <a:bodyPr/>
        <a:lstStyle/>
        <a:p>
          <a:endParaRPr lang="sl-SI"/>
        </a:p>
      </dgm:t>
    </dgm:pt>
    <dgm:pt modelId="{A358BFC1-C15B-45E4-9657-E82EB04C5A36}" type="parTrans" cxnId="{CA9B5AB8-AC31-4B7E-9C64-B36CF849F359}">
      <dgm:prSet/>
      <dgm:spPr/>
      <dgm:t>
        <a:bodyPr/>
        <a:lstStyle/>
        <a:p>
          <a:endParaRPr lang="sl-SI"/>
        </a:p>
      </dgm:t>
    </dgm:pt>
    <dgm:pt modelId="{83A39EDF-E4C7-4265-9399-06035345E9F7}">
      <dgm:prSet phldrT="[besedilo]" custT="1"/>
      <dgm:spPr/>
      <dgm:t>
        <a:bodyPr/>
        <a:lstStyle/>
        <a:p>
          <a:r>
            <a:rPr lang="sl-SI" sz="2000" dirty="0" smtClean="0"/>
            <a:t>Ministrstvo 1</a:t>
          </a:r>
          <a:endParaRPr lang="sl-SI" sz="2000" dirty="0"/>
        </a:p>
      </dgm:t>
    </dgm:pt>
    <dgm:pt modelId="{F52B8014-525D-4E79-A0E0-620FDEB77037}" type="sibTrans" cxnId="{FE52BE36-7506-405A-BCC6-01DD2B914253}">
      <dgm:prSet/>
      <dgm:spPr/>
      <dgm:t>
        <a:bodyPr/>
        <a:lstStyle/>
        <a:p>
          <a:endParaRPr lang="sl-SI"/>
        </a:p>
      </dgm:t>
    </dgm:pt>
    <dgm:pt modelId="{F623D55F-CD7C-44A6-8749-1D91B8AD23FB}" type="parTrans" cxnId="{FE52BE36-7506-405A-BCC6-01DD2B914253}">
      <dgm:prSet/>
      <dgm:spPr/>
      <dgm:t>
        <a:bodyPr/>
        <a:lstStyle/>
        <a:p>
          <a:endParaRPr lang="sl-SI"/>
        </a:p>
      </dgm:t>
    </dgm:pt>
    <dgm:pt modelId="{7C1A003B-88DF-4271-B29D-8A680E171211}" type="pres">
      <dgm:prSet presAssocID="{43C5D459-80EF-4AA9-A5F8-A84B576D2C14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D2508740-ADAB-4991-9250-16EA644CD9EA}" type="pres">
      <dgm:prSet presAssocID="{62357256-4B67-4885-AB6F-2C6294D1FDAC}" presName="ParentComposite" presStyleCnt="0"/>
      <dgm:spPr/>
    </dgm:pt>
    <dgm:pt modelId="{743C23AF-BF9F-4A33-9409-4C28525FE73D}" type="pres">
      <dgm:prSet presAssocID="{62357256-4B67-4885-AB6F-2C6294D1FDAC}" presName="Chord" presStyleLbl="bgShp" presStyleIdx="0" presStyleCnt="4"/>
      <dgm:spPr/>
    </dgm:pt>
    <dgm:pt modelId="{6A7D74CB-6E4D-4939-B281-196041904AFA}" type="pres">
      <dgm:prSet presAssocID="{62357256-4B67-4885-AB6F-2C6294D1FDAC}" presName="Pie" presStyleLbl="alignNode1" presStyleIdx="0" presStyleCnt="4"/>
      <dgm:spPr>
        <a:solidFill>
          <a:srgbClr val="417184"/>
        </a:solidFill>
      </dgm:spPr>
    </dgm:pt>
    <dgm:pt modelId="{46FE3806-9682-48B4-86DA-E26D62BE1308}" type="pres">
      <dgm:prSet presAssocID="{62357256-4B67-4885-AB6F-2C6294D1FDAC}" presName="Parent" presStyleLbl="revTx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59610F4-4D76-4DBA-B4A6-BD03CB1768EA}" type="pres">
      <dgm:prSet presAssocID="{F52B8014-525D-4E79-A0E0-620FDEB77037}" presName="negSibTrans" presStyleCnt="0"/>
      <dgm:spPr/>
    </dgm:pt>
    <dgm:pt modelId="{FE55CB83-D341-4073-90F0-31A111FED30A}" type="pres">
      <dgm:prSet presAssocID="{62357256-4B67-4885-AB6F-2C6294D1FDAC}" presName="composite" presStyleCnt="0"/>
      <dgm:spPr/>
    </dgm:pt>
    <dgm:pt modelId="{08301B8A-6B20-45C6-AC4C-2A79FDB71ADB}" type="pres">
      <dgm:prSet presAssocID="{62357256-4B67-4885-AB6F-2C6294D1FDAC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ED617CB-69CA-4AC4-9525-F5032057AB4D}" type="pres">
      <dgm:prSet presAssocID="{41FFC2D4-2FA2-4012-8B1F-EBC48CAF3AB9}" presName="sibTrans" presStyleCnt="0"/>
      <dgm:spPr/>
    </dgm:pt>
    <dgm:pt modelId="{B612A479-09AA-46E7-8BA4-195D6E6C6EE7}" type="pres">
      <dgm:prSet presAssocID="{BFE4F1D1-2703-44C8-A2A6-BACF33C053D4}" presName="ParentComposite" presStyleCnt="0"/>
      <dgm:spPr/>
    </dgm:pt>
    <dgm:pt modelId="{4C6343B5-953E-4E03-890A-466119F1E78C}" type="pres">
      <dgm:prSet presAssocID="{BFE4F1D1-2703-44C8-A2A6-BACF33C053D4}" presName="Chord" presStyleLbl="bgShp" presStyleIdx="1" presStyleCnt="4"/>
      <dgm:spPr/>
    </dgm:pt>
    <dgm:pt modelId="{2F5BEFED-967B-4190-A38A-69BBB1B49F17}" type="pres">
      <dgm:prSet presAssocID="{BFE4F1D1-2703-44C8-A2A6-BACF33C053D4}" presName="Pie" presStyleLbl="alignNode1" presStyleIdx="1" presStyleCnt="4"/>
      <dgm:spPr>
        <a:solidFill>
          <a:srgbClr val="417184"/>
        </a:solidFill>
      </dgm:spPr>
    </dgm:pt>
    <dgm:pt modelId="{4A3C3128-AEEA-4AC7-AF7C-D74E81E1768B}" type="pres">
      <dgm:prSet presAssocID="{BFE4F1D1-2703-44C8-A2A6-BACF33C053D4}" presName="Parent" presStyleLbl="revTx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7B730D9-B6EA-4143-9342-2C5E5B42B4EE}" type="pres">
      <dgm:prSet presAssocID="{B71AA16A-D6B6-44D6-869E-44C4789CE964}" presName="negSibTrans" presStyleCnt="0"/>
      <dgm:spPr/>
    </dgm:pt>
    <dgm:pt modelId="{959C5955-C01F-406B-B697-0A69DCC8A6F0}" type="pres">
      <dgm:prSet presAssocID="{BFE4F1D1-2703-44C8-A2A6-BACF33C053D4}" presName="composite" presStyleCnt="0"/>
      <dgm:spPr/>
    </dgm:pt>
    <dgm:pt modelId="{2F8B8B7D-B66E-43E3-8CE5-6718167219F3}" type="pres">
      <dgm:prSet presAssocID="{BFE4F1D1-2703-44C8-A2A6-BACF33C053D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C62C883-D573-4B4A-8E29-31AF1FB2B5D8}" type="pres">
      <dgm:prSet presAssocID="{7C02F8AA-E0F8-4A7E-BD7E-C4E0A096BBC1}" presName="sibTrans" presStyleCnt="0"/>
      <dgm:spPr/>
    </dgm:pt>
    <dgm:pt modelId="{1CC5E969-6B42-4EAE-AA06-7C5DBE57D0A7}" type="pres">
      <dgm:prSet presAssocID="{6232BC2F-3B13-42C3-9E64-D405C4CD6A36}" presName="ParentComposite" presStyleCnt="0"/>
      <dgm:spPr/>
    </dgm:pt>
    <dgm:pt modelId="{1F587CBF-EC5E-4437-AF12-88DBF18629D2}" type="pres">
      <dgm:prSet presAssocID="{6232BC2F-3B13-42C3-9E64-D405C4CD6A36}" presName="Chord" presStyleLbl="bgShp" presStyleIdx="2" presStyleCnt="4"/>
      <dgm:spPr/>
    </dgm:pt>
    <dgm:pt modelId="{9D7DDFE1-CFC0-47D1-ADE7-9B096EDDB723}" type="pres">
      <dgm:prSet presAssocID="{6232BC2F-3B13-42C3-9E64-D405C4CD6A36}" presName="Pie" presStyleLbl="alignNode1" presStyleIdx="2" presStyleCnt="4"/>
      <dgm:spPr>
        <a:solidFill>
          <a:srgbClr val="417184"/>
        </a:solidFill>
      </dgm:spPr>
    </dgm:pt>
    <dgm:pt modelId="{6B86C280-C96E-44A4-814F-CCC7A9584AC9}" type="pres">
      <dgm:prSet presAssocID="{6232BC2F-3B13-42C3-9E64-D405C4CD6A36}" presName="Parent" presStyleLbl="revTx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ED75666-6FCA-4567-B47A-D39434640D94}" type="pres">
      <dgm:prSet presAssocID="{FD0C5DD2-DCE7-4669-B2B7-B4D12DB6EEC5}" presName="negSibTrans" presStyleCnt="0"/>
      <dgm:spPr/>
    </dgm:pt>
    <dgm:pt modelId="{4706539E-5EAB-498B-8F8C-36D5E6FA8720}" type="pres">
      <dgm:prSet presAssocID="{6232BC2F-3B13-42C3-9E64-D405C4CD6A36}" presName="composite" presStyleCnt="0"/>
      <dgm:spPr/>
    </dgm:pt>
    <dgm:pt modelId="{28F91AE8-DA53-4BF6-900B-DB4683519AB9}" type="pres">
      <dgm:prSet presAssocID="{6232BC2F-3B13-42C3-9E64-D405C4CD6A36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A1AB380-D463-430C-9AF3-9AC0F4970FAE}" type="pres">
      <dgm:prSet presAssocID="{1BF771DA-3861-451F-857D-F62F7D1F1333}" presName="sibTrans" presStyleCnt="0"/>
      <dgm:spPr/>
    </dgm:pt>
    <dgm:pt modelId="{E95D06BE-979D-4759-B6A1-2AC5A41AC631}" type="pres">
      <dgm:prSet presAssocID="{EDFEB6B8-393E-466B-8101-385A500D3BC5}" presName="ParentComposite" presStyleCnt="0"/>
      <dgm:spPr/>
    </dgm:pt>
    <dgm:pt modelId="{AF030849-AFA4-4830-AD91-4460AACE81ED}" type="pres">
      <dgm:prSet presAssocID="{EDFEB6B8-393E-466B-8101-385A500D3BC5}" presName="Chord" presStyleLbl="bgShp" presStyleIdx="3" presStyleCnt="4"/>
      <dgm:spPr/>
    </dgm:pt>
    <dgm:pt modelId="{234CBA85-6121-4D5E-BDE6-D9215B6E37D7}" type="pres">
      <dgm:prSet presAssocID="{EDFEB6B8-393E-466B-8101-385A500D3BC5}" presName="Pie" presStyleLbl="alignNode1" presStyleIdx="3" presStyleCnt="4"/>
      <dgm:spPr>
        <a:solidFill>
          <a:srgbClr val="417184"/>
        </a:solidFill>
      </dgm:spPr>
    </dgm:pt>
    <dgm:pt modelId="{47C30628-0CB9-42DE-8FE3-9425F72744C2}" type="pres">
      <dgm:prSet presAssocID="{EDFEB6B8-393E-466B-8101-385A500D3BC5}" presName="Parent" presStyleLbl="revTx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3BEE8C6-8C9F-4916-A16F-5FD148C15509}" type="pres">
      <dgm:prSet presAssocID="{D869E411-CD7D-448A-8D7D-AD0E4853701F}" presName="negSibTrans" presStyleCnt="0"/>
      <dgm:spPr/>
    </dgm:pt>
    <dgm:pt modelId="{0CE55F60-1AAF-4641-90E2-9042553B8E7B}" type="pres">
      <dgm:prSet presAssocID="{EDFEB6B8-393E-466B-8101-385A500D3BC5}" presName="composite" presStyleCnt="0"/>
      <dgm:spPr/>
    </dgm:pt>
    <dgm:pt modelId="{064434AF-2F7F-47DC-9D2E-5642C4138E06}" type="pres">
      <dgm:prSet presAssocID="{EDFEB6B8-393E-466B-8101-385A500D3BC5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06A184D1-46D1-44A2-8E43-61231B11CA94}" type="presOf" srcId="{2B663510-BE94-4F1E-A277-AA29A9425485}" destId="{064434AF-2F7F-47DC-9D2E-5642C4138E06}" srcOrd="0" destOrd="1" presId="urn:microsoft.com/office/officeart/2009/3/layout/PieProcess"/>
    <dgm:cxn modelId="{FE52BE36-7506-405A-BCC6-01DD2B914253}" srcId="{62357256-4B67-4885-AB6F-2C6294D1FDAC}" destId="{83A39EDF-E4C7-4265-9399-06035345E9F7}" srcOrd="0" destOrd="0" parTransId="{F623D55F-CD7C-44A6-8749-1D91B8AD23FB}" sibTransId="{F52B8014-525D-4E79-A0E0-620FDEB77037}"/>
    <dgm:cxn modelId="{3E215003-AF86-41A7-BACD-60312DA4916C}" srcId="{6232BC2F-3B13-42C3-9E64-D405C4CD6A36}" destId="{D68EA943-EC8C-4407-9637-74F766DFE0E6}" srcOrd="0" destOrd="0" parTransId="{70516F3F-DDC8-4E82-B6C7-79A4840BA0BC}" sibTransId="{FD0C5DD2-DCE7-4669-B2B7-B4D12DB6EEC5}"/>
    <dgm:cxn modelId="{2B92B060-8FBC-44C2-B50C-22F94D4D08BF}" type="presOf" srcId="{D68EA943-EC8C-4407-9637-74F766DFE0E6}" destId="{28F91AE8-DA53-4BF6-900B-DB4683519AB9}" srcOrd="0" destOrd="0" presId="urn:microsoft.com/office/officeart/2009/3/layout/PieProcess"/>
    <dgm:cxn modelId="{1F19CF7D-79E4-4D9D-85FF-185C0A230D53}" type="presOf" srcId="{43C5D459-80EF-4AA9-A5F8-A84B576D2C14}" destId="{7C1A003B-88DF-4271-B29D-8A680E171211}" srcOrd="0" destOrd="0" presId="urn:microsoft.com/office/officeart/2009/3/layout/PieProcess"/>
    <dgm:cxn modelId="{1117AAAA-81D8-4864-BB44-26E3B604963C}" srcId="{43C5D459-80EF-4AA9-A5F8-A84B576D2C14}" destId="{62357256-4B67-4885-AB6F-2C6294D1FDAC}" srcOrd="0" destOrd="0" parTransId="{890CB5B8-DCE7-44D7-BE63-668733F67D2D}" sibTransId="{41FFC2D4-2FA2-4012-8B1F-EBC48CAF3AB9}"/>
    <dgm:cxn modelId="{39C41F5B-7805-48BD-82C6-E8923970288B}" srcId="{43C5D459-80EF-4AA9-A5F8-A84B576D2C14}" destId="{6232BC2F-3B13-42C3-9E64-D405C4CD6A36}" srcOrd="2" destOrd="0" parTransId="{D4CA7056-8114-49B1-B424-4DD84240F45C}" sibTransId="{1BF771DA-3861-451F-857D-F62F7D1F1333}"/>
    <dgm:cxn modelId="{44BD0745-5FF7-467F-9083-041D272F25E6}" srcId="{EDFEB6B8-393E-466B-8101-385A500D3BC5}" destId="{76F50AF3-D28D-47C8-99DA-5605E44ED687}" srcOrd="0" destOrd="0" parTransId="{AE75458B-41C4-45D7-AFB4-991FA1C6A60B}" sibTransId="{D869E411-CD7D-448A-8D7D-AD0E4853701F}"/>
    <dgm:cxn modelId="{15D76A51-0CCB-4B56-A0BB-4506A5C06D2E}" srcId="{BFE4F1D1-2703-44C8-A2A6-BACF33C053D4}" destId="{B11770E0-55EE-4486-A108-F0C5655B2A3F}" srcOrd="0" destOrd="0" parTransId="{81C52461-3EAB-42CE-A4FD-2C739DEA34DB}" sibTransId="{B71AA16A-D6B6-44D6-869E-44C4789CE964}"/>
    <dgm:cxn modelId="{E63847F7-1F3A-4849-A00B-070DC6060422}" srcId="{EDFEB6B8-393E-466B-8101-385A500D3BC5}" destId="{2B663510-BE94-4F1E-A277-AA29A9425485}" srcOrd="1" destOrd="0" parTransId="{66BE2C15-3BE5-4939-99A7-E61B982B67CC}" sibTransId="{EEAC6DE9-278D-43C5-B293-2A1BE8BB698D}"/>
    <dgm:cxn modelId="{5BFB6878-2E58-49F2-91BD-6B71F1E4142E}" srcId="{43C5D459-80EF-4AA9-A5F8-A84B576D2C14}" destId="{EDFEB6B8-393E-466B-8101-385A500D3BC5}" srcOrd="3" destOrd="0" parTransId="{B5909650-765A-4128-9E4D-2711200D4DB4}" sibTransId="{2A0B8FAE-4ABD-4774-B898-E4D575CD5159}"/>
    <dgm:cxn modelId="{181897D5-8C19-4394-A872-436156157B5B}" type="presOf" srcId="{6232BC2F-3B13-42C3-9E64-D405C4CD6A36}" destId="{6B86C280-C96E-44A4-814F-CCC7A9584AC9}" srcOrd="0" destOrd="0" presId="urn:microsoft.com/office/officeart/2009/3/layout/PieProcess"/>
    <dgm:cxn modelId="{CA9B5AB8-AC31-4B7E-9C64-B36CF849F359}" srcId="{43C5D459-80EF-4AA9-A5F8-A84B576D2C14}" destId="{BFE4F1D1-2703-44C8-A2A6-BACF33C053D4}" srcOrd="1" destOrd="0" parTransId="{A358BFC1-C15B-45E4-9657-E82EB04C5A36}" sibTransId="{7C02F8AA-E0F8-4A7E-BD7E-C4E0A096BBC1}"/>
    <dgm:cxn modelId="{D6031623-0FC0-447D-B590-6E2C7A759178}" type="presOf" srcId="{B11770E0-55EE-4486-A108-F0C5655B2A3F}" destId="{2F8B8B7D-B66E-43E3-8CE5-6718167219F3}" srcOrd="0" destOrd="0" presId="urn:microsoft.com/office/officeart/2009/3/layout/PieProcess"/>
    <dgm:cxn modelId="{6041AF2E-08A6-4812-94EE-199D44A1BDBD}" type="presOf" srcId="{76F50AF3-D28D-47C8-99DA-5605E44ED687}" destId="{064434AF-2F7F-47DC-9D2E-5642C4138E06}" srcOrd="0" destOrd="0" presId="urn:microsoft.com/office/officeart/2009/3/layout/PieProcess"/>
    <dgm:cxn modelId="{1E1A452F-3ACE-4148-AE53-74BB70A43D01}" type="presOf" srcId="{BFE4F1D1-2703-44C8-A2A6-BACF33C053D4}" destId="{4A3C3128-AEEA-4AC7-AF7C-D74E81E1768B}" srcOrd="0" destOrd="0" presId="urn:microsoft.com/office/officeart/2009/3/layout/PieProcess"/>
    <dgm:cxn modelId="{3A8FF7B1-C6C6-4CD7-AD0F-B4A165EF4347}" type="presOf" srcId="{EDFEB6B8-393E-466B-8101-385A500D3BC5}" destId="{47C30628-0CB9-42DE-8FE3-9425F72744C2}" srcOrd="0" destOrd="0" presId="urn:microsoft.com/office/officeart/2009/3/layout/PieProcess"/>
    <dgm:cxn modelId="{FE4AF80A-14FF-438E-8B45-CB7DE1EC2F5D}" type="presOf" srcId="{83A39EDF-E4C7-4265-9399-06035345E9F7}" destId="{08301B8A-6B20-45C6-AC4C-2A79FDB71ADB}" srcOrd="0" destOrd="0" presId="urn:microsoft.com/office/officeart/2009/3/layout/PieProcess"/>
    <dgm:cxn modelId="{81DDF3C4-E0C0-4AAC-848F-13A35CCB05C4}" type="presOf" srcId="{62357256-4B67-4885-AB6F-2C6294D1FDAC}" destId="{46FE3806-9682-48B4-86DA-E26D62BE1308}" srcOrd="0" destOrd="0" presId="urn:microsoft.com/office/officeart/2009/3/layout/PieProcess"/>
    <dgm:cxn modelId="{E65598D9-E73B-42AD-9E4E-AD34BC7BAA76}" type="presParOf" srcId="{7C1A003B-88DF-4271-B29D-8A680E171211}" destId="{D2508740-ADAB-4991-9250-16EA644CD9EA}" srcOrd="0" destOrd="0" presId="urn:microsoft.com/office/officeart/2009/3/layout/PieProcess"/>
    <dgm:cxn modelId="{2827812D-94B6-44C8-A5B7-1E60D99CEA1A}" type="presParOf" srcId="{D2508740-ADAB-4991-9250-16EA644CD9EA}" destId="{743C23AF-BF9F-4A33-9409-4C28525FE73D}" srcOrd="0" destOrd="0" presId="urn:microsoft.com/office/officeart/2009/3/layout/PieProcess"/>
    <dgm:cxn modelId="{A0AA9B2E-9E82-4311-B9DF-E5F9CB4C43D8}" type="presParOf" srcId="{D2508740-ADAB-4991-9250-16EA644CD9EA}" destId="{6A7D74CB-6E4D-4939-B281-196041904AFA}" srcOrd="1" destOrd="0" presId="urn:microsoft.com/office/officeart/2009/3/layout/PieProcess"/>
    <dgm:cxn modelId="{95B67AC0-96D6-40C5-9B2E-20BAACF54730}" type="presParOf" srcId="{D2508740-ADAB-4991-9250-16EA644CD9EA}" destId="{46FE3806-9682-48B4-86DA-E26D62BE1308}" srcOrd="2" destOrd="0" presId="urn:microsoft.com/office/officeart/2009/3/layout/PieProcess"/>
    <dgm:cxn modelId="{6E6E00D7-11CD-4425-A33F-3AB8307986DE}" type="presParOf" srcId="{7C1A003B-88DF-4271-B29D-8A680E171211}" destId="{D59610F4-4D76-4DBA-B4A6-BD03CB1768EA}" srcOrd="1" destOrd="0" presId="urn:microsoft.com/office/officeart/2009/3/layout/PieProcess"/>
    <dgm:cxn modelId="{647D908B-CC02-491D-BC2D-AA9D5D3A427A}" type="presParOf" srcId="{7C1A003B-88DF-4271-B29D-8A680E171211}" destId="{FE55CB83-D341-4073-90F0-31A111FED30A}" srcOrd="2" destOrd="0" presId="urn:microsoft.com/office/officeart/2009/3/layout/PieProcess"/>
    <dgm:cxn modelId="{28B1BE73-C0A2-4B16-B097-F4DB4065E0C0}" type="presParOf" srcId="{FE55CB83-D341-4073-90F0-31A111FED30A}" destId="{08301B8A-6B20-45C6-AC4C-2A79FDB71ADB}" srcOrd="0" destOrd="0" presId="urn:microsoft.com/office/officeart/2009/3/layout/PieProcess"/>
    <dgm:cxn modelId="{2C896E62-832C-42E4-A80E-646883C1E9BA}" type="presParOf" srcId="{7C1A003B-88DF-4271-B29D-8A680E171211}" destId="{8ED617CB-69CA-4AC4-9525-F5032057AB4D}" srcOrd="3" destOrd="0" presId="urn:microsoft.com/office/officeart/2009/3/layout/PieProcess"/>
    <dgm:cxn modelId="{2B3CAC7E-1577-4086-91B7-4AF74A29819C}" type="presParOf" srcId="{7C1A003B-88DF-4271-B29D-8A680E171211}" destId="{B612A479-09AA-46E7-8BA4-195D6E6C6EE7}" srcOrd="4" destOrd="0" presId="urn:microsoft.com/office/officeart/2009/3/layout/PieProcess"/>
    <dgm:cxn modelId="{CDA7939C-F467-4701-9F0A-048E58CFEB21}" type="presParOf" srcId="{B612A479-09AA-46E7-8BA4-195D6E6C6EE7}" destId="{4C6343B5-953E-4E03-890A-466119F1E78C}" srcOrd="0" destOrd="0" presId="urn:microsoft.com/office/officeart/2009/3/layout/PieProcess"/>
    <dgm:cxn modelId="{82A557A4-C288-4B70-A189-3F743A623E45}" type="presParOf" srcId="{B612A479-09AA-46E7-8BA4-195D6E6C6EE7}" destId="{2F5BEFED-967B-4190-A38A-69BBB1B49F17}" srcOrd="1" destOrd="0" presId="urn:microsoft.com/office/officeart/2009/3/layout/PieProcess"/>
    <dgm:cxn modelId="{2D7114EA-6A48-446F-81FA-157CE11530E1}" type="presParOf" srcId="{B612A479-09AA-46E7-8BA4-195D6E6C6EE7}" destId="{4A3C3128-AEEA-4AC7-AF7C-D74E81E1768B}" srcOrd="2" destOrd="0" presId="urn:microsoft.com/office/officeart/2009/3/layout/PieProcess"/>
    <dgm:cxn modelId="{753F8C47-8619-4402-970C-8219365B546A}" type="presParOf" srcId="{7C1A003B-88DF-4271-B29D-8A680E171211}" destId="{E7B730D9-B6EA-4143-9342-2C5E5B42B4EE}" srcOrd="5" destOrd="0" presId="urn:microsoft.com/office/officeart/2009/3/layout/PieProcess"/>
    <dgm:cxn modelId="{7CADD0B7-B39B-47B0-841E-708A83D24289}" type="presParOf" srcId="{7C1A003B-88DF-4271-B29D-8A680E171211}" destId="{959C5955-C01F-406B-B697-0A69DCC8A6F0}" srcOrd="6" destOrd="0" presId="urn:microsoft.com/office/officeart/2009/3/layout/PieProcess"/>
    <dgm:cxn modelId="{B183878D-EBD1-4591-B458-C7FA103D2AA9}" type="presParOf" srcId="{959C5955-C01F-406B-B697-0A69DCC8A6F0}" destId="{2F8B8B7D-B66E-43E3-8CE5-6718167219F3}" srcOrd="0" destOrd="0" presId="urn:microsoft.com/office/officeart/2009/3/layout/PieProcess"/>
    <dgm:cxn modelId="{BB2BBE74-59BF-46F6-822D-7D5CE0835C1A}" type="presParOf" srcId="{7C1A003B-88DF-4271-B29D-8A680E171211}" destId="{1C62C883-D573-4B4A-8E29-31AF1FB2B5D8}" srcOrd="7" destOrd="0" presId="urn:microsoft.com/office/officeart/2009/3/layout/PieProcess"/>
    <dgm:cxn modelId="{7AD93760-8B68-4E53-B2F1-D38F80377D32}" type="presParOf" srcId="{7C1A003B-88DF-4271-B29D-8A680E171211}" destId="{1CC5E969-6B42-4EAE-AA06-7C5DBE57D0A7}" srcOrd="8" destOrd="0" presId="urn:microsoft.com/office/officeart/2009/3/layout/PieProcess"/>
    <dgm:cxn modelId="{B65AE0AF-899B-40B5-B0E0-12C207500053}" type="presParOf" srcId="{1CC5E969-6B42-4EAE-AA06-7C5DBE57D0A7}" destId="{1F587CBF-EC5E-4437-AF12-88DBF18629D2}" srcOrd="0" destOrd="0" presId="urn:microsoft.com/office/officeart/2009/3/layout/PieProcess"/>
    <dgm:cxn modelId="{817F1400-95A3-4A2C-9AD0-74394C685639}" type="presParOf" srcId="{1CC5E969-6B42-4EAE-AA06-7C5DBE57D0A7}" destId="{9D7DDFE1-CFC0-47D1-ADE7-9B096EDDB723}" srcOrd="1" destOrd="0" presId="urn:microsoft.com/office/officeart/2009/3/layout/PieProcess"/>
    <dgm:cxn modelId="{D9149051-5A91-4095-AF9B-B731EB3A779C}" type="presParOf" srcId="{1CC5E969-6B42-4EAE-AA06-7C5DBE57D0A7}" destId="{6B86C280-C96E-44A4-814F-CCC7A9584AC9}" srcOrd="2" destOrd="0" presId="urn:microsoft.com/office/officeart/2009/3/layout/PieProcess"/>
    <dgm:cxn modelId="{691486EB-4381-4497-A270-09EFCA5EEDF9}" type="presParOf" srcId="{7C1A003B-88DF-4271-B29D-8A680E171211}" destId="{0ED75666-6FCA-4567-B47A-D39434640D94}" srcOrd="9" destOrd="0" presId="urn:microsoft.com/office/officeart/2009/3/layout/PieProcess"/>
    <dgm:cxn modelId="{CAD1FDBD-5974-406E-9EA8-9B397145D184}" type="presParOf" srcId="{7C1A003B-88DF-4271-B29D-8A680E171211}" destId="{4706539E-5EAB-498B-8F8C-36D5E6FA8720}" srcOrd="10" destOrd="0" presId="urn:microsoft.com/office/officeart/2009/3/layout/PieProcess"/>
    <dgm:cxn modelId="{A371EEE6-969B-40D4-98E2-7EF93DACB226}" type="presParOf" srcId="{4706539E-5EAB-498B-8F8C-36D5E6FA8720}" destId="{28F91AE8-DA53-4BF6-900B-DB4683519AB9}" srcOrd="0" destOrd="0" presId="urn:microsoft.com/office/officeart/2009/3/layout/PieProcess"/>
    <dgm:cxn modelId="{8BD138A9-F542-4B03-A9AD-21D185F8AD74}" type="presParOf" srcId="{7C1A003B-88DF-4271-B29D-8A680E171211}" destId="{8A1AB380-D463-430C-9AF3-9AC0F4970FAE}" srcOrd="11" destOrd="0" presId="urn:microsoft.com/office/officeart/2009/3/layout/PieProcess"/>
    <dgm:cxn modelId="{29E21C74-551F-44A0-8530-2A429E1D3080}" type="presParOf" srcId="{7C1A003B-88DF-4271-B29D-8A680E171211}" destId="{E95D06BE-979D-4759-B6A1-2AC5A41AC631}" srcOrd="12" destOrd="0" presId="urn:microsoft.com/office/officeart/2009/3/layout/PieProcess"/>
    <dgm:cxn modelId="{D90133C8-44E3-44AE-A17C-487B76F28116}" type="presParOf" srcId="{E95D06BE-979D-4759-B6A1-2AC5A41AC631}" destId="{AF030849-AFA4-4830-AD91-4460AACE81ED}" srcOrd="0" destOrd="0" presId="urn:microsoft.com/office/officeart/2009/3/layout/PieProcess"/>
    <dgm:cxn modelId="{99C8267E-FA37-40CC-B5B8-0CB82AA042AC}" type="presParOf" srcId="{E95D06BE-979D-4759-B6A1-2AC5A41AC631}" destId="{234CBA85-6121-4D5E-BDE6-D9215B6E37D7}" srcOrd="1" destOrd="0" presId="urn:microsoft.com/office/officeart/2009/3/layout/PieProcess"/>
    <dgm:cxn modelId="{D5313689-3CC3-412F-A723-793F9421FA42}" type="presParOf" srcId="{E95D06BE-979D-4759-B6A1-2AC5A41AC631}" destId="{47C30628-0CB9-42DE-8FE3-9425F72744C2}" srcOrd="2" destOrd="0" presId="urn:microsoft.com/office/officeart/2009/3/layout/PieProcess"/>
    <dgm:cxn modelId="{BD68D9A7-26DD-438C-972E-699E3E3DC009}" type="presParOf" srcId="{7C1A003B-88DF-4271-B29D-8A680E171211}" destId="{03BEE8C6-8C9F-4916-A16F-5FD148C15509}" srcOrd="13" destOrd="0" presId="urn:microsoft.com/office/officeart/2009/3/layout/PieProcess"/>
    <dgm:cxn modelId="{20735718-B71B-41AC-8427-2305B5643F9C}" type="presParOf" srcId="{7C1A003B-88DF-4271-B29D-8A680E171211}" destId="{0CE55F60-1AAF-4641-90E2-9042553B8E7B}" srcOrd="14" destOrd="0" presId="urn:microsoft.com/office/officeart/2009/3/layout/PieProcess"/>
    <dgm:cxn modelId="{E4EA4292-1E87-41F0-B13D-77DC2A22D873}" type="presParOf" srcId="{0CE55F60-1AAF-4641-90E2-9042553B8E7B}" destId="{064434AF-2F7F-47DC-9D2E-5642C4138E06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731-988D-4F43-88CC-442D1B8881A9}">
      <dsp:nvSpPr>
        <dsp:cNvPr id="0" name=""/>
        <dsp:cNvSpPr/>
      </dsp:nvSpPr>
      <dsp:spPr>
        <a:xfrm>
          <a:off x="4676716" y="275819"/>
          <a:ext cx="1893683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IZOBRAŽEVANJE</a:t>
          </a:r>
          <a:endParaRPr lang="sl-SI" sz="2000" kern="1200" dirty="0"/>
        </a:p>
      </dsp:txBody>
      <dsp:txXfrm>
        <a:off x="4676716" y="275819"/>
        <a:ext cx="1893683" cy="1107281"/>
      </dsp:txXfrm>
    </dsp:sp>
    <dsp:sp modelId="{5553AD6B-4B88-4848-82C1-27CBFC9BC5AD}">
      <dsp:nvSpPr>
        <dsp:cNvPr id="0" name=""/>
        <dsp:cNvSpPr/>
      </dsp:nvSpPr>
      <dsp:spPr>
        <a:xfrm>
          <a:off x="1295808" y="19871"/>
          <a:ext cx="5414110" cy="5414110"/>
        </a:xfrm>
        <a:prstGeom prst="circularArrow">
          <a:avLst>
            <a:gd name="adj1" fmla="val 3988"/>
            <a:gd name="adj2" fmla="val 250168"/>
            <a:gd name="adj3" fmla="val 20523481"/>
            <a:gd name="adj4" fmla="val 19596083"/>
            <a:gd name="adj5" fmla="val 46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532D21-8A16-4F76-80EA-F56715BBF028}">
      <dsp:nvSpPr>
        <dsp:cNvPr id="0" name=""/>
        <dsp:cNvSpPr/>
      </dsp:nvSpPr>
      <dsp:spPr>
        <a:xfrm>
          <a:off x="5676864" y="2155692"/>
          <a:ext cx="1663136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TRG DELA</a:t>
          </a:r>
          <a:endParaRPr lang="sl-SI" sz="2000" kern="1200" dirty="0"/>
        </a:p>
      </dsp:txBody>
      <dsp:txXfrm>
        <a:off x="5676864" y="2155692"/>
        <a:ext cx="1663136" cy="1107281"/>
      </dsp:txXfrm>
    </dsp:sp>
    <dsp:sp modelId="{71D71760-A1FC-48AC-B7A1-76824CC879E1}">
      <dsp:nvSpPr>
        <dsp:cNvPr id="0" name=""/>
        <dsp:cNvSpPr/>
      </dsp:nvSpPr>
      <dsp:spPr>
        <a:xfrm>
          <a:off x="1267771" y="449249"/>
          <a:ext cx="5414110" cy="5414110"/>
        </a:xfrm>
        <a:prstGeom prst="circularArrow">
          <a:avLst>
            <a:gd name="adj1" fmla="val 3988"/>
            <a:gd name="adj2" fmla="val 250168"/>
            <a:gd name="adj3" fmla="val 1041374"/>
            <a:gd name="adj4" fmla="val 148320"/>
            <a:gd name="adj5" fmla="val 4653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709A7E-6CA5-492A-B730-84719B892331}">
      <dsp:nvSpPr>
        <dsp:cNvPr id="0" name=""/>
        <dsp:cNvSpPr/>
      </dsp:nvSpPr>
      <dsp:spPr>
        <a:xfrm>
          <a:off x="4669692" y="4063746"/>
          <a:ext cx="2315712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DEBIROKRATIZACIJA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(država blizu ljudem, ugodno podjetniško okolje)</a:t>
          </a:r>
          <a:endParaRPr lang="sl-SI" sz="2000" kern="1200" dirty="0"/>
        </a:p>
      </dsp:txBody>
      <dsp:txXfrm>
        <a:off x="4669692" y="4063746"/>
        <a:ext cx="2315712" cy="1107281"/>
      </dsp:txXfrm>
    </dsp:sp>
    <dsp:sp modelId="{B9E59DDF-9485-4F3D-8C7F-6DF6C4C9DCA0}">
      <dsp:nvSpPr>
        <dsp:cNvPr id="0" name=""/>
        <dsp:cNvSpPr/>
      </dsp:nvSpPr>
      <dsp:spPr>
        <a:xfrm>
          <a:off x="1475936" y="105002"/>
          <a:ext cx="5414110" cy="5414110"/>
        </a:xfrm>
        <a:prstGeom prst="circularArrow">
          <a:avLst>
            <a:gd name="adj1" fmla="val 3988"/>
            <a:gd name="adj2" fmla="val 250168"/>
            <a:gd name="adj3" fmla="val 6070250"/>
            <a:gd name="adj4" fmla="val 4351354"/>
            <a:gd name="adj5" fmla="val 4653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63C93E-59D7-4B2B-B7EB-07353B63D580}">
      <dsp:nvSpPr>
        <dsp:cNvPr id="0" name=""/>
        <dsp:cNvSpPr/>
      </dsp:nvSpPr>
      <dsp:spPr>
        <a:xfrm>
          <a:off x="1815521" y="4297488"/>
          <a:ext cx="1713196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ZDRAVSTVO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(boljše storitve)</a:t>
          </a:r>
          <a:endParaRPr lang="sl-SI" sz="2000" kern="1200" dirty="0"/>
        </a:p>
      </dsp:txBody>
      <dsp:txXfrm>
        <a:off x="1815521" y="4297488"/>
        <a:ext cx="1713196" cy="1107281"/>
      </dsp:txXfrm>
    </dsp:sp>
    <dsp:sp modelId="{151787C6-A3A1-461A-9631-941D4C845494}">
      <dsp:nvSpPr>
        <dsp:cNvPr id="0" name=""/>
        <dsp:cNvSpPr/>
      </dsp:nvSpPr>
      <dsp:spPr>
        <a:xfrm>
          <a:off x="1280780" y="48071"/>
          <a:ext cx="5414110" cy="5414110"/>
        </a:xfrm>
        <a:prstGeom prst="circularArrow">
          <a:avLst>
            <a:gd name="adj1" fmla="val 3988"/>
            <a:gd name="adj2" fmla="val 250168"/>
            <a:gd name="adj3" fmla="val 9813849"/>
            <a:gd name="adj4" fmla="val 8485032"/>
            <a:gd name="adj5" fmla="val 4653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0E1E7C-FBEF-45C4-AD77-572FF40E9A74}">
      <dsp:nvSpPr>
        <dsp:cNvPr id="0" name=""/>
        <dsp:cNvSpPr/>
      </dsp:nvSpPr>
      <dsp:spPr>
        <a:xfrm>
          <a:off x="731721" y="2173281"/>
          <a:ext cx="1548300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POKOJNINE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(demografski sklad)</a:t>
          </a:r>
          <a:endParaRPr lang="sl-SI" sz="2000" kern="1200" dirty="0"/>
        </a:p>
      </dsp:txBody>
      <dsp:txXfrm>
        <a:off x="731721" y="2173281"/>
        <a:ext cx="1548300" cy="1107281"/>
      </dsp:txXfrm>
    </dsp:sp>
    <dsp:sp modelId="{5FC1EB24-E480-41D0-B7CD-7B955F1AA436}">
      <dsp:nvSpPr>
        <dsp:cNvPr id="0" name=""/>
        <dsp:cNvSpPr/>
      </dsp:nvSpPr>
      <dsp:spPr>
        <a:xfrm>
          <a:off x="1190686" y="282709"/>
          <a:ext cx="5414110" cy="5414110"/>
        </a:xfrm>
        <a:prstGeom prst="circularArrow">
          <a:avLst>
            <a:gd name="adj1" fmla="val 3988"/>
            <a:gd name="adj2" fmla="val 250168"/>
            <a:gd name="adj3" fmla="val 13101560"/>
            <a:gd name="adj4" fmla="val 11956636"/>
            <a:gd name="adj5" fmla="val 4653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735CD5-CB7C-46B1-B714-A3F9A20FD67D}">
      <dsp:nvSpPr>
        <dsp:cNvPr id="0" name=""/>
        <dsp:cNvSpPr/>
      </dsp:nvSpPr>
      <dsp:spPr>
        <a:xfrm>
          <a:off x="1449761" y="210736"/>
          <a:ext cx="2346240" cy="1107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DOLGOTRAJNA OSKRBA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(varna starost)</a:t>
          </a:r>
          <a:endParaRPr lang="sl-SI" sz="2000" kern="1200" dirty="0"/>
        </a:p>
      </dsp:txBody>
      <dsp:txXfrm>
        <a:off x="1449761" y="210736"/>
        <a:ext cx="2346240" cy="1107281"/>
      </dsp:txXfrm>
    </dsp:sp>
    <dsp:sp modelId="{7315B4DC-C6B3-42E1-BEEF-8440151EAB25}">
      <dsp:nvSpPr>
        <dsp:cNvPr id="0" name=""/>
        <dsp:cNvSpPr/>
      </dsp:nvSpPr>
      <dsp:spPr>
        <a:xfrm>
          <a:off x="1359837" y="274438"/>
          <a:ext cx="5414110" cy="5414110"/>
        </a:xfrm>
        <a:prstGeom prst="circularArrow">
          <a:avLst>
            <a:gd name="adj1" fmla="val 3988"/>
            <a:gd name="adj2" fmla="val 250168"/>
            <a:gd name="adj3" fmla="val 16627054"/>
            <a:gd name="adj4" fmla="val 15646238"/>
            <a:gd name="adj5" fmla="val 4653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C23AF-BF9F-4A33-9409-4C28525FE73D}">
      <dsp:nvSpPr>
        <dsp:cNvPr id="0" name=""/>
        <dsp:cNvSpPr/>
      </dsp:nvSpPr>
      <dsp:spPr>
        <a:xfrm>
          <a:off x="1033" y="15578"/>
          <a:ext cx="717305" cy="717305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A7D74CB-6E4D-4939-B281-196041904AFA}">
      <dsp:nvSpPr>
        <dsp:cNvPr id="0" name=""/>
        <dsp:cNvSpPr/>
      </dsp:nvSpPr>
      <dsp:spPr>
        <a:xfrm>
          <a:off x="72764" y="87308"/>
          <a:ext cx="573844" cy="573844"/>
        </a:xfrm>
        <a:prstGeom prst="pie">
          <a:avLst>
            <a:gd name="adj1" fmla="val 13500000"/>
            <a:gd name="adj2" fmla="val 16200000"/>
          </a:avLst>
        </a:prstGeom>
        <a:solidFill>
          <a:srgbClr val="417184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FE3806-9682-48B4-86DA-E26D62BE1308}">
      <dsp:nvSpPr>
        <dsp:cNvPr id="0" name=""/>
        <dsp:cNvSpPr/>
      </dsp:nvSpPr>
      <dsp:spPr>
        <a:xfrm rot="16200000">
          <a:off x="-823867" y="1629515"/>
          <a:ext cx="2080185" cy="43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smtClean="0"/>
            <a:t> </a:t>
          </a:r>
          <a:endParaRPr lang="sl-SI" sz="3000" kern="1200" dirty="0"/>
        </a:p>
      </dsp:txBody>
      <dsp:txXfrm>
        <a:off x="-823867" y="1629515"/>
        <a:ext cx="2080185" cy="430383"/>
      </dsp:txXfrm>
    </dsp:sp>
    <dsp:sp modelId="{08301B8A-6B20-45C6-AC4C-2A79FDB71ADB}">
      <dsp:nvSpPr>
        <dsp:cNvPr id="0" name=""/>
        <dsp:cNvSpPr/>
      </dsp:nvSpPr>
      <dsp:spPr>
        <a:xfrm>
          <a:off x="503147" y="15578"/>
          <a:ext cx="1434610" cy="286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Ministrstvo 1</a:t>
          </a:r>
          <a:endParaRPr lang="sl-SI" sz="2000" kern="1200" dirty="0"/>
        </a:p>
      </dsp:txBody>
      <dsp:txXfrm>
        <a:off x="503147" y="15578"/>
        <a:ext cx="1434610" cy="2869221"/>
      </dsp:txXfrm>
    </dsp:sp>
    <dsp:sp modelId="{4C6343B5-953E-4E03-890A-466119F1E78C}">
      <dsp:nvSpPr>
        <dsp:cNvPr id="0" name=""/>
        <dsp:cNvSpPr/>
      </dsp:nvSpPr>
      <dsp:spPr>
        <a:xfrm>
          <a:off x="2310575" y="15578"/>
          <a:ext cx="717305" cy="717305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F5BEFED-967B-4190-A38A-69BBB1B49F17}">
      <dsp:nvSpPr>
        <dsp:cNvPr id="0" name=""/>
        <dsp:cNvSpPr/>
      </dsp:nvSpPr>
      <dsp:spPr>
        <a:xfrm>
          <a:off x="2382305" y="87308"/>
          <a:ext cx="573844" cy="573844"/>
        </a:xfrm>
        <a:prstGeom prst="pie">
          <a:avLst>
            <a:gd name="adj1" fmla="val 10800000"/>
            <a:gd name="adj2" fmla="val 16200000"/>
          </a:avLst>
        </a:prstGeom>
        <a:solidFill>
          <a:srgbClr val="417184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3128-AEEA-4AC7-AF7C-D74E81E1768B}">
      <dsp:nvSpPr>
        <dsp:cNvPr id="0" name=""/>
        <dsp:cNvSpPr/>
      </dsp:nvSpPr>
      <dsp:spPr>
        <a:xfrm rot="16200000">
          <a:off x="1485673" y="1629515"/>
          <a:ext cx="2080185" cy="43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smtClean="0"/>
            <a:t> </a:t>
          </a:r>
          <a:endParaRPr lang="sl-SI" sz="3000" kern="1200" dirty="0"/>
        </a:p>
      </dsp:txBody>
      <dsp:txXfrm>
        <a:off x="1485673" y="1629515"/>
        <a:ext cx="2080185" cy="430383"/>
      </dsp:txXfrm>
    </dsp:sp>
    <dsp:sp modelId="{2F8B8B7D-B66E-43E3-8CE5-6718167219F3}">
      <dsp:nvSpPr>
        <dsp:cNvPr id="0" name=""/>
        <dsp:cNvSpPr/>
      </dsp:nvSpPr>
      <dsp:spPr>
        <a:xfrm>
          <a:off x="2812688" y="15578"/>
          <a:ext cx="1434610" cy="286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Ministrstvo 2</a:t>
          </a:r>
          <a:endParaRPr lang="sl-SI" sz="2000" kern="1200" dirty="0"/>
        </a:p>
      </dsp:txBody>
      <dsp:txXfrm>
        <a:off x="2812688" y="15578"/>
        <a:ext cx="1434610" cy="2869221"/>
      </dsp:txXfrm>
    </dsp:sp>
    <dsp:sp modelId="{1F587CBF-EC5E-4437-AF12-88DBF18629D2}">
      <dsp:nvSpPr>
        <dsp:cNvPr id="0" name=""/>
        <dsp:cNvSpPr/>
      </dsp:nvSpPr>
      <dsp:spPr>
        <a:xfrm>
          <a:off x="4620116" y="15578"/>
          <a:ext cx="717305" cy="717305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D7DDFE1-CFC0-47D1-ADE7-9B096EDDB723}">
      <dsp:nvSpPr>
        <dsp:cNvPr id="0" name=""/>
        <dsp:cNvSpPr/>
      </dsp:nvSpPr>
      <dsp:spPr>
        <a:xfrm>
          <a:off x="4691846" y="87308"/>
          <a:ext cx="573844" cy="573844"/>
        </a:xfrm>
        <a:prstGeom prst="pie">
          <a:avLst>
            <a:gd name="adj1" fmla="val 8100000"/>
            <a:gd name="adj2" fmla="val 16200000"/>
          </a:avLst>
        </a:prstGeom>
        <a:solidFill>
          <a:srgbClr val="417184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6C280-C96E-44A4-814F-CCC7A9584AC9}">
      <dsp:nvSpPr>
        <dsp:cNvPr id="0" name=""/>
        <dsp:cNvSpPr/>
      </dsp:nvSpPr>
      <dsp:spPr>
        <a:xfrm rot="16200000">
          <a:off x="3795215" y="1629515"/>
          <a:ext cx="2080185" cy="43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smtClean="0"/>
            <a:t> </a:t>
          </a:r>
          <a:endParaRPr lang="sl-SI" sz="3000" kern="1200" dirty="0"/>
        </a:p>
      </dsp:txBody>
      <dsp:txXfrm>
        <a:off x="3795215" y="1629515"/>
        <a:ext cx="2080185" cy="430383"/>
      </dsp:txXfrm>
    </dsp:sp>
    <dsp:sp modelId="{28F91AE8-DA53-4BF6-900B-DB4683519AB9}">
      <dsp:nvSpPr>
        <dsp:cNvPr id="0" name=""/>
        <dsp:cNvSpPr/>
      </dsp:nvSpPr>
      <dsp:spPr>
        <a:xfrm>
          <a:off x="5122230" y="15578"/>
          <a:ext cx="1434610" cy="286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Ministrstvo 3</a:t>
          </a:r>
          <a:endParaRPr lang="sl-SI" sz="2000" kern="1200" dirty="0"/>
        </a:p>
      </dsp:txBody>
      <dsp:txXfrm>
        <a:off x="5122230" y="15578"/>
        <a:ext cx="1434610" cy="2869221"/>
      </dsp:txXfrm>
    </dsp:sp>
    <dsp:sp modelId="{AF030849-AFA4-4830-AD91-4460AACE81ED}">
      <dsp:nvSpPr>
        <dsp:cNvPr id="0" name=""/>
        <dsp:cNvSpPr/>
      </dsp:nvSpPr>
      <dsp:spPr>
        <a:xfrm>
          <a:off x="6929657" y="15578"/>
          <a:ext cx="717305" cy="717305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34CBA85-6121-4D5E-BDE6-D9215B6E37D7}">
      <dsp:nvSpPr>
        <dsp:cNvPr id="0" name=""/>
        <dsp:cNvSpPr/>
      </dsp:nvSpPr>
      <dsp:spPr>
        <a:xfrm>
          <a:off x="7001388" y="87308"/>
          <a:ext cx="573844" cy="573844"/>
        </a:xfrm>
        <a:prstGeom prst="pie">
          <a:avLst>
            <a:gd name="adj1" fmla="val 5400000"/>
            <a:gd name="adj2" fmla="val 16200000"/>
          </a:avLst>
        </a:prstGeom>
        <a:solidFill>
          <a:srgbClr val="417184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C30628-0CB9-42DE-8FE3-9425F72744C2}">
      <dsp:nvSpPr>
        <dsp:cNvPr id="0" name=""/>
        <dsp:cNvSpPr/>
      </dsp:nvSpPr>
      <dsp:spPr>
        <a:xfrm rot="16200000">
          <a:off x="6104756" y="1629515"/>
          <a:ext cx="2080185" cy="43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3000" kern="1200"/>
        </a:p>
      </dsp:txBody>
      <dsp:txXfrm>
        <a:off x="6104756" y="1629515"/>
        <a:ext cx="2080185" cy="430383"/>
      </dsp:txXfrm>
    </dsp:sp>
    <dsp:sp modelId="{064434AF-2F7F-47DC-9D2E-5642C4138E06}">
      <dsp:nvSpPr>
        <dsp:cNvPr id="0" name=""/>
        <dsp:cNvSpPr/>
      </dsp:nvSpPr>
      <dsp:spPr>
        <a:xfrm>
          <a:off x="7431771" y="15578"/>
          <a:ext cx="1434610" cy="2869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/>
            <a:t>Ministrstvo 4</a:t>
          </a:r>
          <a:endParaRPr lang="sl-SI" sz="20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400" kern="1200" dirty="0"/>
        </a:p>
      </dsp:txBody>
      <dsp:txXfrm>
        <a:off x="7431771" y="15578"/>
        <a:ext cx="1434610" cy="2869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0.745</cdr:x>
      <cdr:y>0.74555</cdr:y>
    </cdr:from>
    <cdr:to>
      <cdr:x>0.95814</cdr:x>
      <cdr:y>0.92433</cdr:y>
    </cdr:to>
    <cdr:sp macro="" textlink="">
      <cdr:nvSpPr>
        <cdr:cNvPr id="2" name="PoljeZBesedilom 1"/>
        <cdr:cNvSpPr txBox="1"/>
      </cdr:nvSpPr>
      <cdr:spPr>
        <a:xfrm xmlns:a="http://schemas.openxmlformats.org/drawingml/2006/main">
          <a:off x="7955280" y="4404338"/>
          <a:ext cx="2275840" cy="1056120"/>
        </a:xfrm>
        <a:prstGeom xmlns:a="http://schemas.openxmlformats.org/drawingml/2006/main" prst="rect">
          <a:avLst/>
        </a:prstGeom>
        <a:solidFill xmlns:a="http://schemas.openxmlformats.org/drawingml/2006/main">
          <a:srgbClr val="BFE476"/>
        </a:solidFill>
        <a:effectLst xmlns:a="http://schemas.openxmlformats.org/drawingml/2006/main">
          <a:outerShdw blurRad="50800" dist="50800" dir="5400000" algn="ctr" rotWithShape="0">
            <a:srgbClr val="000000">
              <a:alpha val="84000"/>
            </a:srgbClr>
          </a:outerShdw>
        </a:effectLst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sl-SI" sz="2800" dirty="0" smtClean="0"/>
            <a:t>SKUPAJ</a:t>
          </a:r>
        </a:p>
        <a:p xmlns:a="http://schemas.openxmlformats.org/drawingml/2006/main">
          <a:pPr algn="ctr"/>
          <a:r>
            <a:rPr lang="sl-SI" sz="2800" dirty="0" smtClean="0"/>
            <a:t>2,96 </a:t>
          </a:r>
          <a:r>
            <a:rPr lang="sl-SI" sz="2800" dirty="0" err="1" smtClean="0"/>
            <a:t>mlrd</a:t>
          </a:r>
          <a:r>
            <a:rPr lang="sl-SI" sz="2800" dirty="0" smtClean="0"/>
            <a:t> €</a:t>
          </a:r>
          <a:endParaRPr lang="sl-SI" sz="2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58" cy="497265"/>
          </a:xfrm>
          <a:prstGeom prst="rect">
            <a:avLst/>
          </a:prstGeom>
        </p:spPr>
        <p:txBody>
          <a:bodyPr vert="horz" lIns="62975" tIns="31487" rIns="62975" bIns="31487" rtlCol="0"/>
          <a:lstStyle>
            <a:lvl1pPr algn="l">
              <a:defRPr sz="8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530" y="0"/>
            <a:ext cx="2946058" cy="497265"/>
          </a:xfrm>
          <a:prstGeom prst="rect">
            <a:avLst/>
          </a:prstGeom>
        </p:spPr>
        <p:txBody>
          <a:bodyPr vert="horz" lIns="62975" tIns="31487" rIns="62975" bIns="31487" rtlCol="0"/>
          <a:lstStyle>
            <a:lvl1pPr algn="r">
              <a:defRPr sz="800"/>
            </a:lvl1pPr>
          </a:lstStyle>
          <a:p>
            <a:fld id="{C91B81FD-219B-40C3-80BC-C251FFC7514B}" type="datetimeFigureOut">
              <a:rPr lang="sl-SI" smtClean="0"/>
              <a:t>21. 07. 2021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9373"/>
            <a:ext cx="2946058" cy="497265"/>
          </a:xfrm>
          <a:prstGeom prst="rect">
            <a:avLst/>
          </a:prstGeom>
        </p:spPr>
        <p:txBody>
          <a:bodyPr vert="horz" lIns="62975" tIns="31487" rIns="62975" bIns="31487" rtlCol="0" anchor="b"/>
          <a:lstStyle>
            <a:lvl1pPr algn="l">
              <a:defRPr sz="8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530" y="9429373"/>
            <a:ext cx="2946058" cy="497265"/>
          </a:xfrm>
          <a:prstGeom prst="rect">
            <a:avLst/>
          </a:prstGeom>
        </p:spPr>
        <p:txBody>
          <a:bodyPr vert="horz" lIns="62975" tIns="31487" rIns="62975" bIns="31487" rtlCol="0" anchor="b"/>
          <a:lstStyle>
            <a:lvl1pPr algn="r">
              <a:defRPr sz="800"/>
            </a:lvl1pPr>
          </a:lstStyle>
          <a:p>
            <a:fld id="{F9129D60-05EE-4A2E-9205-F58A773BDB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564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EA865218-E0A2-4E19-9F0E-1BAE981099BE}" type="datetimeFigureOut">
              <a:rPr lang="sl-SI" smtClean="0"/>
              <a:t>21. 07. 2021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79A9A2DE-B045-4A22-825B-3538917FAE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1594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DAAD-33F4-4F30-935F-56EC16952391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678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6EF7-9EB5-4FF3-A797-95C7CEE4B9D8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920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D40C-57D4-4C8F-8A27-A432C58D1DC6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77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D461E-4DB6-4729-BA37-56E06C4D3D99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8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A8008-3250-49AD-9A8F-3DD7C362614A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5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C953-4658-48C1-BEA8-5BA0C6F93D61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74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5FC53-D303-47E5-A103-4AD42D5C3CDF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98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446AF-4E71-4195-A71B-2506631864C2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6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6D757-C122-41BB-82ED-5DDADBB799C4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11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E2249-6273-4E40-8924-87942450313E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4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18DCD-46D1-41DE-AE95-8A9E8FD97485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2A9CD-1CC6-42A1-A5BE-5131C456B63E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6337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F9232-AEAC-471F-B129-64848F75944D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02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AE0F7-C8BC-478B-AE66-EEAAF97F0598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430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7A1C0-D147-4F90-B30E-4A7EA0FCAD43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0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AFD-D294-4E3B-886E-ADFE72621AA1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269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751D-4D28-4356-8BDB-83910C43146E}" type="datetime1">
              <a:rPr lang="sl-SI" smtClean="0"/>
              <a:t>21. 07. 2021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81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055C-C0A7-451F-9D16-D52D644B989F}" type="datetime1">
              <a:rPr lang="sl-SI" smtClean="0"/>
              <a:t>21. 07. 2021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439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ED265-3A02-4A3F-946B-0F6A3C6914B8}" type="datetime1">
              <a:rPr lang="sl-SI" smtClean="0"/>
              <a:t>21. 07. 2021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065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D1EF-9D0D-4A29-9F7F-2CB33DFFB856}" type="datetime1">
              <a:rPr lang="sl-SI" smtClean="0"/>
              <a:t>21. 07. 2021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11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0C26-E364-485B-AECF-4C5EA20D567F}" type="datetime1">
              <a:rPr lang="sl-SI" smtClean="0"/>
              <a:t>21. 07. 2021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187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6F60-1B82-4972-AA83-FDF3085C9ED2}" type="datetime1">
              <a:rPr lang="sl-SI" smtClean="0"/>
              <a:t>21. 07. 2021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41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A6297-FD89-4338-9801-464BB9604E9C}" type="datetime1">
              <a:rPr lang="sl-SI" smtClean="0"/>
              <a:t>21. 07. 2021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647A0-61E4-438A-82F7-125A42E77F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200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82F01-B141-40D4-9B8C-83C13F5DBC45}" type="datetime1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21. 07. 2021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8911D-9FA0-4B49-BCB6-5F819C548160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1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3874"/>
          <a:stretch/>
        </p:blipFill>
        <p:spPr>
          <a:xfrm>
            <a:off x="0" y="166914"/>
            <a:ext cx="12192000" cy="4873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jeZBesedilom 4"/>
          <p:cNvSpPr txBox="1"/>
          <p:nvPr/>
        </p:nvSpPr>
        <p:spPr>
          <a:xfrm>
            <a:off x="9808505" y="6581001"/>
            <a:ext cx="2527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Flag Master/stock.adobe.com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621990" y="251645"/>
            <a:ext cx="4760742" cy="810975"/>
          </a:xfrm>
        </p:spPr>
        <p:txBody>
          <a:bodyPr/>
          <a:lstStyle/>
          <a:p>
            <a:r>
              <a:rPr lang="sl-SI" b="1" dirty="0" smtClean="0">
                <a:ln w="0"/>
                <a:solidFill>
                  <a:srgbClr val="111D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Napredna Slovenija</a:t>
            </a:r>
            <a:endParaRPr lang="sl-SI" b="1" dirty="0">
              <a:ln w="0"/>
              <a:solidFill>
                <a:srgbClr val="111D7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4" y="5813841"/>
            <a:ext cx="3903734" cy="7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209">
            <a:off x="3852433" y="991198"/>
            <a:ext cx="5491635" cy="543699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00" y="4825909"/>
            <a:ext cx="4825531" cy="61580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54" y="5398255"/>
            <a:ext cx="3965080" cy="65421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71" y="2605084"/>
            <a:ext cx="3914895" cy="64593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79" y="2025295"/>
            <a:ext cx="5336276" cy="63723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20" y="2900522"/>
            <a:ext cx="3947249" cy="65126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0" y="2330387"/>
            <a:ext cx="5004915" cy="5976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67" y="5635961"/>
            <a:ext cx="3914895" cy="64593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5" y="5011107"/>
            <a:ext cx="5398398" cy="674126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791A3A0-1281-4B67-A4D3-92772B77FCFF}"/>
              </a:ext>
            </a:extLst>
          </p:cNvPr>
          <p:cNvSpPr txBox="1">
            <a:spLocks/>
          </p:cNvSpPr>
          <p:nvPr/>
        </p:nvSpPr>
        <p:spPr>
          <a:xfrm>
            <a:off x="8659636" y="1635253"/>
            <a:ext cx="3153531" cy="4742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ZELENA SLOVENIJA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aslov 1"/>
          <p:cNvSpPr txBox="1">
            <a:spLocks/>
          </p:cNvSpPr>
          <p:nvPr/>
        </p:nvSpPr>
        <p:spPr>
          <a:xfrm>
            <a:off x="0" y="460027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NAČRT ZA OKREVANJE IN 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9008814" y="4434698"/>
            <a:ext cx="325310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sl-SI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DIGITALNA </a:t>
            </a:r>
            <a:r>
              <a:rPr lang="sl-SI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SLOVENIJA</a:t>
            </a:r>
            <a:endParaRPr lang="sl-SI" sz="24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47369" y="1493826"/>
            <a:ext cx="36824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sl-SI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ODGOVORNA SLOVENIJA - DRŽAVA BLIZU </a:t>
            </a:r>
            <a:r>
              <a:rPr lang="sl-SI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LJUDEM</a:t>
            </a:r>
            <a:endParaRPr lang="sl-SI" sz="24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547369" y="4248922"/>
            <a:ext cx="482463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sl-SI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PAMETNA IN TRAJNOSTNA SLOVENIJA</a:t>
            </a:r>
            <a:r>
              <a:rPr lang="sl-SI" sz="2400" dirty="0">
                <a:solidFill>
                  <a:prstClr val="white"/>
                </a:solidFill>
                <a:latin typeface="Calibri" panose="020F0502020204030204" pitchFamily="34" charset="0"/>
              </a:rPr>
              <a:t> </a:t>
            </a:r>
            <a:endParaRPr lang="sl-SI" sz="24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Pravokotnik 44"/>
          <p:cNvSpPr/>
          <p:nvPr/>
        </p:nvSpPr>
        <p:spPr>
          <a:xfrm>
            <a:off x="6480166" y="2089934"/>
            <a:ext cx="2429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Nepovratnih 552 </a:t>
            </a:r>
            <a:r>
              <a:rPr lang="sl-SI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</a:t>
            </a:r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€</a:t>
            </a:r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9440061" y="2120711"/>
            <a:ext cx="1842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Posojil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513</a:t>
            </a:r>
            <a:r>
              <a:rPr lang="en-GB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€</a:t>
            </a:r>
            <a:endParaRPr lang="sl-SI" sz="1600" b="1" i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8" name="Pravokotnik 47"/>
          <p:cNvSpPr/>
          <p:nvPr/>
        </p:nvSpPr>
        <p:spPr>
          <a:xfrm>
            <a:off x="7246081" y="4892950"/>
            <a:ext cx="2564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Nepovratnih </a:t>
            </a:r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317</a:t>
            </a:r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</a:t>
            </a:r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€</a:t>
            </a:r>
            <a:endParaRPr lang="sl-SI" b="1" i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9" name="Pravokotnik 48"/>
          <p:cNvSpPr/>
          <p:nvPr/>
        </p:nvSpPr>
        <p:spPr>
          <a:xfrm>
            <a:off x="9495730" y="4917953"/>
            <a:ext cx="24992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Posojil 0</a:t>
            </a:r>
            <a:r>
              <a:rPr lang="en-GB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€</a:t>
            </a:r>
            <a:endParaRPr lang="sl-SI" sz="1600" b="1" i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0" name="Pravokotnik 49"/>
          <p:cNvSpPr/>
          <p:nvPr/>
        </p:nvSpPr>
        <p:spPr>
          <a:xfrm>
            <a:off x="3875880" y="5153969"/>
            <a:ext cx="1548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Posojil </a:t>
            </a:r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73 </a:t>
            </a:r>
            <a:r>
              <a:rPr lang="sl-SI" sz="16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€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1" name="Pravokotnik 50"/>
          <p:cNvSpPr/>
          <p:nvPr/>
        </p:nvSpPr>
        <p:spPr>
          <a:xfrm>
            <a:off x="819366" y="5123192"/>
            <a:ext cx="2637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Nepovratnih </a:t>
            </a:r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664</a:t>
            </a:r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€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3" name="Pravokotnik 52"/>
          <p:cNvSpPr/>
          <p:nvPr/>
        </p:nvSpPr>
        <p:spPr>
          <a:xfrm>
            <a:off x="3268063" y="2401445"/>
            <a:ext cx="17835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sl-SI" sz="16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osojil 119</a:t>
            </a:r>
            <a:r>
              <a:rPr lang="en-GB" sz="16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6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€ </a:t>
            </a:r>
          </a:p>
          <a:p>
            <a:pPr algn="ctr"/>
            <a:endParaRPr lang="sl-SI" sz="1400" dirty="0">
              <a:solidFill>
                <a:schemeClr val="bg1"/>
              </a:solidFill>
            </a:endParaRPr>
          </a:p>
        </p:txBody>
      </p:sp>
      <p:sp>
        <p:nvSpPr>
          <p:cNvPr id="54" name="Pravokotnik 53"/>
          <p:cNvSpPr/>
          <p:nvPr/>
        </p:nvSpPr>
        <p:spPr>
          <a:xfrm>
            <a:off x="533679" y="2390729"/>
            <a:ext cx="2423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Nepovratnih </a:t>
            </a:r>
            <a:r>
              <a:rPr lang="en-GB" b="1" i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245 </a:t>
            </a:r>
            <a:r>
              <a:rPr lang="sl-SI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mio €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7622526" y="2669690"/>
            <a:ext cx="2772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</a:rPr>
              <a:t>SKUPAJ: 1.06 mio €</a:t>
            </a:r>
            <a:endParaRPr lang="sl-SI" sz="2400" b="1" dirty="0">
              <a:solidFill>
                <a:schemeClr val="bg1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8575684" y="5416348"/>
            <a:ext cx="25349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</a:rPr>
              <a:t>SKUPAJ: 317 mio €</a:t>
            </a:r>
            <a:endParaRPr lang="sl-SI" sz="2400" b="1" dirty="0">
              <a:solidFill>
                <a:schemeClr val="bg1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956816" y="5687568"/>
            <a:ext cx="2753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</a:rPr>
              <a:t>SKUPAJ: 737 mio €</a:t>
            </a:r>
            <a:endParaRPr lang="sl-SI" sz="2400" b="1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721007" y="2933340"/>
            <a:ext cx="25349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SKUPAJ: 364 mio €</a:t>
            </a:r>
          </a:p>
        </p:txBody>
      </p:sp>
      <p:pic>
        <p:nvPicPr>
          <p:cNvPr id="28" name="Slika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42" y="2804253"/>
            <a:ext cx="654203" cy="654203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80" y="2935249"/>
            <a:ext cx="696731" cy="696731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36" y="4224488"/>
            <a:ext cx="712183" cy="712183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57" y="3856340"/>
            <a:ext cx="824308" cy="82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aslov 1"/>
          <p:cNvSpPr txBox="1">
            <a:spLocks/>
          </p:cNvSpPr>
          <p:nvPr/>
        </p:nvSpPr>
        <p:spPr>
          <a:xfrm>
            <a:off x="0" y="460027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      NAČRT ZA OKREVANJE IN ODPORNOST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31291"/>
              </p:ext>
            </p:extLst>
          </p:nvPr>
        </p:nvGraphicFramePr>
        <p:xfrm>
          <a:off x="856800" y="1857700"/>
          <a:ext cx="9986399" cy="336230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235974">
                  <a:extLst>
                    <a:ext uri="{9D8B030D-6E8A-4147-A177-3AD203B41FA5}">
                      <a16:colId xmlns:a16="http://schemas.microsoft.com/office/drawing/2014/main" val="3278504243"/>
                    </a:ext>
                  </a:extLst>
                </a:gridCol>
                <a:gridCol w="1427229">
                  <a:extLst>
                    <a:ext uri="{9D8B030D-6E8A-4147-A177-3AD203B41FA5}">
                      <a16:colId xmlns:a16="http://schemas.microsoft.com/office/drawing/2014/main" val="268355291"/>
                    </a:ext>
                  </a:extLst>
                </a:gridCol>
                <a:gridCol w="1798898">
                  <a:extLst>
                    <a:ext uri="{9D8B030D-6E8A-4147-A177-3AD203B41FA5}">
                      <a16:colId xmlns:a16="http://schemas.microsoft.com/office/drawing/2014/main" val="2466469102"/>
                    </a:ext>
                  </a:extLst>
                </a:gridCol>
                <a:gridCol w="1524298">
                  <a:extLst>
                    <a:ext uri="{9D8B030D-6E8A-4147-A177-3AD203B41FA5}">
                      <a16:colId xmlns:a16="http://schemas.microsoft.com/office/drawing/2014/main" val="2726546017"/>
                    </a:ext>
                  </a:extLst>
                </a:gridCol>
              </a:tblGrid>
              <a:tr h="926403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Področje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800" u="none" strike="noStrike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  <a:endParaRPr lang="sl-SI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Nepovratni del (mio EUR)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Povratni del (mio EUR)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62015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ZELENI PREHOD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1.064,75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551,75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513,00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466332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DIGITALNA PREOBRAZBA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316,67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316,67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848873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PAMETNA, TRAJNOSTNA IN VKLJUČUJOČA RAST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737,36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663,99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73,37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111413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ZDRAVSTVO IN SOCIALNA VARNOST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363,90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244,90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119,00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022724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43897"/>
                  </a:ext>
                </a:extLst>
              </a:tr>
              <a:tr h="405983"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 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54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2.482,69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54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1.777,32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546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705,37  </a:t>
                      </a:r>
                      <a:endParaRPr lang="sl-SI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5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8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6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aslov 1"/>
          <p:cNvSpPr txBox="1">
            <a:spLocks/>
          </p:cNvSpPr>
          <p:nvPr/>
        </p:nvSpPr>
        <p:spPr>
          <a:xfrm>
            <a:off x="0" y="0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      NAČRT ZA OKREVANJE IN ODPORNOST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003961" y="6094541"/>
            <a:ext cx="391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Skupaj          </a:t>
            </a:r>
            <a:r>
              <a:rPr lang="sl-SI" b="1" dirty="0" smtClean="0">
                <a:solidFill>
                  <a:schemeClr val="bg1"/>
                </a:solidFill>
              </a:rPr>
              <a:t> </a:t>
            </a:r>
            <a:r>
              <a:rPr lang="sl-SI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1.067,6                      532,75</a:t>
            </a:r>
            <a:endParaRPr lang="sl-SI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062110"/>
              </p:ext>
            </p:extLst>
          </p:nvPr>
        </p:nvGraphicFramePr>
        <p:xfrm>
          <a:off x="1182240" y="868710"/>
          <a:ext cx="9470463" cy="5006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3090">
                  <a:extLst>
                    <a:ext uri="{9D8B030D-6E8A-4147-A177-3AD203B41FA5}">
                      <a16:colId xmlns:a16="http://schemas.microsoft.com/office/drawing/2014/main" val="1202267917"/>
                    </a:ext>
                  </a:extLst>
                </a:gridCol>
                <a:gridCol w="4117326">
                  <a:extLst>
                    <a:ext uri="{9D8B030D-6E8A-4147-A177-3AD203B41FA5}">
                      <a16:colId xmlns:a16="http://schemas.microsoft.com/office/drawing/2014/main" val="3303629600"/>
                    </a:ext>
                  </a:extLst>
                </a:gridCol>
                <a:gridCol w="849807">
                  <a:extLst>
                    <a:ext uri="{9D8B030D-6E8A-4147-A177-3AD203B41FA5}">
                      <a16:colId xmlns:a16="http://schemas.microsoft.com/office/drawing/2014/main" val="3709288353"/>
                    </a:ext>
                  </a:extLst>
                </a:gridCol>
                <a:gridCol w="843308">
                  <a:extLst>
                    <a:ext uri="{9D8B030D-6E8A-4147-A177-3AD203B41FA5}">
                      <a16:colId xmlns:a16="http://schemas.microsoft.com/office/drawing/2014/main" val="2708975830"/>
                    </a:ext>
                  </a:extLst>
                </a:gridCol>
                <a:gridCol w="898466">
                  <a:extLst>
                    <a:ext uri="{9D8B030D-6E8A-4147-A177-3AD203B41FA5}">
                      <a16:colId xmlns:a16="http://schemas.microsoft.com/office/drawing/2014/main" val="3637778226"/>
                    </a:ext>
                  </a:extLst>
                </a:gridCol>
                <a:gridCol w="898466">
                  <a:extLst>
                    <a:ext uri="{9D8B030D-6E8A-4147-A177-3AD203B41FA5}">
                      <a16:colId xmlns:a16="http://schemas.microsoft.com/office/drawing/2014/main" val="3032904096"/>
                    </a:ext>
                  </a:extLst>
                </a:gridCol>
              </a:tblGrid>
              <a:tr h="344131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Področje</a:t>
                      </a:r>
                      <a:endParaRPr lang="en-US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Projekt / ukrep</a:t>
                      </a:r>
                      <a:endParaRPr lang="en-AU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Zeleno</a:t>
                      </a:r>
                      <a:endParaRPr lang="en-US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Digital</a:t>
                      </a:r>
                      <a:r>
                        <a:rPr lang="sl-SI" sz="105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50" b="1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en-US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90223"/>
                  </a:ext>
                </a:extLst>
              </a:tr>
              <a:tr h="22915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ZELENI PREHOD</a:t>
                      </a:r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Obnovljivi viri energije in učinkovita raba energije v gospodarstvu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143.00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13.39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32.00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6.01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23355"/>
                  </a:ext>
                </a:extLst>
              </a:tr>
              <a:tr h="207431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Trajnostna prenova stavb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62.02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5.81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866081"/>
                  </a:ext>
                </a:extLst>
              </a:tr>
              <a:tr h="18346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Čisto in varno okolje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365.16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34.20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0.91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0.17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327065"/>
                  </a:ext>
                </a:extLst>
              </a:tr>
              <a:tr h="18346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4: Trajnostna mobilnost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282.05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26.42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30.09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5.65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64518"/>
                  </a:ext>
                </a:extLst>
              </a:tr>
              <a:tr h="18346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5: Krožno gospodarstvo - učinkovita raba virov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24.72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2.32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640911"/>
                  </a:ext>
                </a:extLst>
              </a:tr>
              <a:tr h="175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en-AU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876.95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82.14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63.00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11.83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231040"/>
                  </a:ext>
                </a:extLst>
              </a:tr>
              <a:tr h="1965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DIGITALNA PREOBRAZBA</a:t>
                      </a:r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Digitalna preobrazba gospodarstva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56.5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10.61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8436"/>
                  </a:ext>
                </a:extLst>
              </a:tr>
              <a:tr h="22737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Digitalna preobrazba javnega sektorja in javne uprave</a:t>
                      </a:r>
                      <a:endParaRPr lang="nn-N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258.90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48.60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98570"/>
                  </a:ext>
                </a:extLst>
              </a:tr>
              <a:tr h="175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en-AU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315.40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59.20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4109"/>
                  </a:ext>
                </a:extLst>
              </a:tr>
              <a:tr h="22233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PAMETNA, TRAJNOSTNA IN VKLJUČUJOČA RAST</a:t>
                      </a:r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Raziskave, razvoj in inovacije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3.75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1.88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38693"/>
                  </a:ext>
                </a:extLst>
              </a:tr>
              <a:tr h="363271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Dvig produktivnosti, prijazno poslovno okolje za investitorje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55.40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5.19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20257"/>
                  </a:ext>
                </a:extLst>
              </a:tr>
              <a:tr h="360199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Trg dela – ukrepi za zmanjševanje posledic negativnih strukturnih trendov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06858"/>
                  </a:ext>
                </a:extLst>
              </a:tr>
              <a:tr h="386964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solidFill>
                            <a:schemeClr val="bg1"/>
                          </a:solidFill>
                          <a:effectLst/>
                        </a:rPr>
                        <a:t>KOMPONENTA 4: Preoblikovanje slovenskega turizma ter investicije v infrastrukturo na področju turizma in kulturne dediščine</a:t>
                      </a:r>
                      <a:endParaRPr lang="sl-SI" sz="1100" b="1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27.60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2.59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184605"/>
                  </a:ext>
                </a:extLst>
              </a:tr>
              <a:tr h="34652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5: Krepitev kompetenc, zlasti digitalnih in tistih, ki jih zahtevajo novi poklici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67.65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6.34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60.35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11.33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12901"/>
                  </a:ext>
                </a:extLst>
              </a:tr>
              <a:tr h="207586">
                <a:tc vMerge="1">
                  <a:txBody>
                    <a:bodyPr/>
                    <a:lstStyle/>
                    <a:p>
                      <a:pPr algn="ctr" fontAlgn="ctr"/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6: Učinkovite javne institucije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18566"/>
                  </a:ext>
                </a:extLst>
              </a:tr>
              <a:tr h="175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en-AU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190.65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17.86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71.35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13.39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82041"/>
                  </a:ext>
                </a:extLst>
              </a:tr>
              <a:tr h="1834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ZDRAVSTVO IN SOCIALNA VARNOST</a:t>
                      </a:r>
                      <a:endParaRPr lang="sl-SI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Zdravstvo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83.00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15.58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52585"/>
                  </a:ext>
                </a:extLst>
              </a:tr>
              <a:tr h="18346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Socialna varnost in dolgotrajna oskrba</a:t>
                      </a:r>
                      <a:endParaRPr lang="sv-S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882793"/>
                  </a:ext>
                </a:extLst>
              </a:tr>
              <a:tr h="18346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Stanovanjska politika</a:t>
                      </a:r>
                      <a:endParaRPr lang="sl-SI" sz="11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463386"/>
                  </a:ext>
                </a:extLst>
              </a:tr>
              <a:tr h="1754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83.00  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15.58</a:t>
                      </a:r>
                      <a:endParaRPr lang="sl-SI" sz="10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39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1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7" t="5725" b="26392"/>
          <a:stretch/>
        </p:blipFill>
        <p:spPr>
          <a:xfrm>
            <a:off x="1738810" y="2627339"/>
            <a:ext cx="3727241" cy="2888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avokotnik 4"/>
          <p:cNvSpPr/>
          <p:nvPr/>
        </p:nvSpPr>
        <p:spPr>
          <a:xfrm>
            <a:off x="1227164" y="5120467"/>
            <a:ext cx="4679935" cy="535531"/>
          </a:xfrm>
          <a:prstGeom prst="rect">
            <a:avLst/>
          </a:prstGeom>
          <a:solidFill>
            <a:srgbClr val="D7B5D8"/>
          </a:solidFill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solidFill>
                  <a:srgbClr val="355461"/>
                </a:solidFill>
              </a:rPr>
              <a:t>2</a:t>
            </a:r>
            <a:r>
              <a:rPr lang="sl-SI" sz="3200" dirty="0" smtClean="0">
                <a:solidFill>
                  <a:srgbClr val="355461"/>
                </a:solidFill>
              </a:rPr>
              <a:t>1,46</a:t>
            </a:r>
            <a:r>
              <a:rPr lang="en-GB" sz="3200" dirty="0" smtClean="0">
                <a:solidFill>
                  <a:srgbClr val="355461"/>
                </a:solidFill>
              </a:rPr>
              <a:t> </a:t>
            </a:r>
            <a:r>
              <a:rPr lang="en-GB" sz="3200" dirty="0">
                <a:solidFill>
                  <a:srgbClr val="355461"/>
                </a:solidFill>
              </a:rPr>
              <a:t>% </a:t>
            </a:r>
            <a:r>
              <a:rPr lang="sl-SI" sz="3200" dirty="0">
                <a:solidFill>
                  <a:srgbClr val="355461"/>
                </a:solidFill>
              </a:rPr>
              <a:t>za digitalni prehod</a:t>
            </a:r>
            <a:endParaRPr lang="en-GB" sz="3200" dirty="0">
              <a:solidFill>
                <a:srgbClr val="355461"/>
              </a:solidFill>
            </a:endParaRPr>
          </a:p>
        </p:txBody>
      </p:sp>
      <p:sp>
        <p:nvSpPr>
          <p:cNvPr id="12" name="Naslov 1"/>
          <p:cNvSpPr txBox="1">
            <a:spLocks/>
          </p:cNvSpPr>
          <p:nvPr/>
        </p:nvSpPr>
        <p:spPr>
          <a:xfrm>
            <a:off x="4371975" y="1116300"/>
            <a:ext cx="7820025" cy="633046"/>
          </a:xfrm>
          <a:prstGeom prst="rect">
            <a:avLst/>
          </a:prstGeom>
          <a:solidFill>
            <a:srgbClr val="9C96A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KLJUČNE PRIORITETE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0" y="460027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NAČRT ZA OKREVANJE IN 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-318" r="7044" b="318"/>
          <a:stretch/>
        </p:blipFill>
        <p:spPr>
          <a:xfrm>
            <a:off x="6522466" y="2627339"/>
            <a:ext cx="3727241" cy="256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ravokotnik 1"/>
          <p:cNvSpPr/>
          <p:nvPr/>
        </p:nvSpPr>
        <p:spPr>
          <a:xfrm>
            <a:off x="6147674" y="5120466"/>
            <a:ext cx="4476826" cy="535531"/>
          </a:xfrm>
          <a:prstGeom prst="rect">
            <a:avLst/>
          </a:prstGeom>
          <a:solidFill>
            <a:srgbClr val="BFE476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sl-SI" sz="3200" dirty="0" smtClean="0">
                <a:solidFill>
                  <a:srgbClr val="355461"/>
                </a:solidFill>
              </a:rPr>
              <a:t>42,45</a:t>
            </a:r>
            <a:r>
              <a:rPr lang="en-GB" sz="3200" dirty="0" smtClean="0">
                <a:solidFill>
                  <a:srgbClr val="355461"/>
                </a:solidFill>
              </a:rPr>
              <a:t> </a:t>
            </a:r>
            <a:r>
              <a:rPr lang="en-GB" sz="3200" dirty="0">
                <a:solidFill>
                  <a:srgbClr val="355461"/>
                </a:solidFill>
              </a:rPr>
              <a:t>% </a:t>
            </a:r>
            <a:r>
              <a:rPr lang="sl-SI" sz="3200" dirty="0">
                <a:solidFill>
                  <a:srgbClr val="355461"/>
                </a:solidFill>
              </a:rPr>
              <a:t>za zeleni </a:t>
            </a:r>
            <a:r>
              <a:rPr lang="sl-SI" sz="3200" dirty="0" smtClean="0">
                <a:solidFill>
                  <a:srgbClr val="355461"/>
                </a:solidFill>
              </a:rPr>
              <a:t>prehod</a:t>
            </a:r>
            <a:endParaRPr lang="en-GB" sz="3200" dirty="0">
              <a:solidFill>
                <a:srgbClr val="3554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 poteka: proces 3"/>
          <p:cNvSpPr/>
          <p:nvPr/>
        </p:nvSpPr>
        <p:spPr>
          <a:xfrm>
            <a:off x="0" y="5901398"/>
            <a:ext cx="6386732" cy="274320"/>
          </a:xfrm>
          <a:prstGeom prst="flowChartProcess">
            <a:avLst/>
          </a:prstGeom>
          <a:solidFill>
            <a:srgbClr val="85C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160586" y="4888523"/>
            <a:ext cx="11031414" cy="755187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Zelena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9453489" y="6581001"/>
            <a:ext cx="2822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www.slovenia.info, Tomo Jeseničnik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36277" y="5081450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otnik 16"/>
          <p:cNvSpPr/>
          <p:nvPr/>
        </p:nvSpPr>
        <p:spPr>
          <a:xfrm>
            <a:off x="182880" y="175846"/>
            <a:ext cx="11852031" cy="6541477"/>
          </a:xfrm>
          <a:prstGeom prst="rect">
            <a:avLst/>
          </a:prstGeom>
          <a:solidFill>
            <a:srgbClr val="DEEBF7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973">
            <a:off x="3173359" y="1394574"/>
            <a:ext cx="5236783" cy="5250292"/>
          </a:xfrm>
          <a:prstGeom prst="rect">
            <a:avLst/>
          </a:prstGeom>
        </p:spPr>
      </p:pic>
      <p:sp>
        <p:nvSpPr>
          <p:cNvPr id="14" name="Diagram poteka: proces 13"/>
          <p:cNvSpPr/>
          <p:nvPr/>
        </p:nvSpPr>
        <p:spPr>
          <a:xfrm>
            <a:off x="0" y="762976"/>
            <a:ext cx="6386732" cy="274320"/>
          </a:xfrm>
          <a:prstGeom prst="flowChartProcess">
            <a:avLst/>
          </a:prstGeom>
          <a:solidFill>
            <a:srgbClr val="85C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Naslov 1"/>
          <p:cNvSpPr txBox="1">
            <a:spLocks/>
          </p:cNvSpPr>
          <p:nvPr/>
        </p:nvSpPr>
        <p:spPr>
          <a:xfrm>
            <a:off x="1160586" y="175846"/>
            <a:ext cx="11031414" cy="755187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Zelena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6E4A2F5E-8811-4ECE-8707-A4D9E61AC8F6}"/>
              </a:ext>
            </a:extLst>
          </p:cNvPr>
          <p:cNvSpPr txBox="1"/>
          <p:nvPr/>
        </p:nvSpPr>
        <p:spPr>
          <a:xfrm>
            <a:off x="6108895" y="2310716"/>
            <a:ext cx="84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</a:t>
            </a:r>
            <a:r>
              <a:rPr kumimoji="0" lang="sl-SI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pic>
        <p:nvPicPr>
          <p:cNvPr id="27" name="Picture 6" descr="\\URBAN-PC\Shared\Temp\gumb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94" y="1067229"/>
            <a:ext cx="5306652" cy="9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"/>
          <p:cNvSpPr txBox="1"/>
          <p:nvPr/>
        </p:nvSpPr>
        <p:spPr>
          <a:xfrm>
            <a:off x="663051" y="1310987"/>
            <a:ext cx="428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Krožno gospodarstvo - učinkovita raba virov</a:t>
            </a:r>
          </a:p>
          <a:p>
            <a:endParaRPr lang="sl-SI" dirty="0"/>
          </a:p>
        </p:txBody>
      </p:sp>
      <p:pic>
        <p:nvPicPr>
          <p:cNvPr id="29" name="Picture 2" descr="\\URBAN-PC\Shared\Temp\gumb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92" y="1441704"/>
            <a:ext cx="5252619" cy="7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5"/>
          <p:cNvSpPr txBox="1"/>
          <p:nvPr/>
        </p:nvSpPr>
        <p:spPr>
          <a:xfrm>
            <a:off x="7007165" y="1587986"/>
            <a:ext cx="486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>
                    <a:lumMod val="85000"/>
                  </a:schemeClr>
                </a:solidFill>
              </a:rPr>
              <a:t>Obnovljivi viri energije in učinkovita </a:t>
            </a:r>
            <a:r>
              <a:rPr lang="sl-SI" dirty="0" smtClean="0">
                <a:solidFill>
                  <a:schemeClr val="bg1">
                    <a:lumMod val="85000"/>
                  </a:schemeClr>
                </a:solidFill>
              </a:rPr>
              <a:t>raba energije</a:t>
            </a:r>
            <a:endParaRPr lang="sl-SI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1" name="Picture 3" descr="\\URBAN-PC\Shared\Temp\gumb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03" y="2747392"/>
            <a:ext cx="3119922" cy="7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URBAN-PC\Shared\Temp\gumb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2" y="3325437"/>
            <a:ext cx="3114111" cy="9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7"/>
          <p:cNvSpPr txBox="1"/>
          <p:nvPr/>
        </p:nvSpPr>
        <p:spPr>
          <a:xfrm>
            <a:off x="720701" y="3560870"/>
            <a:ext cx="245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Trajnostna mobilnost</a:t>
            </a:r>
          </a:p>
          <a:p>
            <a:endParaRPr lang="sl-SI" dirty="0"/>
          </a:p>
        </p:txBody>
      </p:sp>
      <p:pic>
        <p:nvPicPr>
          <p:cNvPr id="34" name="Picture 4" descr="\\URBAN-PC\Shared\Temp\gumb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747829" y="5277299"/>
            <a:ext cx="2658302" cy="7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8"/>
          <p:cNvSpPr txBox="1"/>
          <p:nvPr/>
        </p:nvSpPr>
        <p:spPr>
          <a:xfrm>
            <a:off x="8337177" y="2863772"/>
            <a:ext cx="336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Trajnostna prenova stavb</a:t>
            </a:r>
          </a:p>
          <a:p>
            <a:endParaRPr lang="sl-SI" dirty="0"/>
          </a:p>
        </p:txBody>
      </p:sp>
      <p:sp>
        <p:nvSpPr>
          <p:cNvPr id="36" name="TextBox 34"/>
          <p:cNvSpPr txBox="1"/>
          <p:nvPr/>
        </p:nvSpPr>
        <p:spPr>
          <a:xfrm>
            <a:off x="6887165" y="3140771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>
                    <a:lumMod val="85000"/>
                  </a:schemeClr>
                </a:solidFill>
              </a:rPr>
              <a:t>8 %</a:t>
            </a:r>
            <a:endParaRPr lang="sl-SI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TextBox 35"/>
          <p:cNvSpPr txBox="1"/>
          <p:nvPr/>
        </p:nvSpPr>
        <p:spPr>
          <a:xfrm>
            <a:off x="5818520" y="50926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44 %</a:t>
            </a:r>
            <a:endParaRPr lang="sl-SI" dirty="0"/>
          </a:p>
        </p:txBody>
      </p:sp>
      <p:sp>
        <p:nvSpPr>
          <p:cNvPr id="38" name="TextBox 6"/>
          <p:cNvSpPr txBox="1"/>
          <p:nvPr/>
        </p:nvSpPr>
        <p:spPr>
          <a:xfrm>
            <a:off x="7989103" y="5425334"/>
            <a:ext cx="207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Čisto in varno okolje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39" name="TextBox 36"/>
          <p:cNvSpPr txBox="1"/>
          <p:nvPr/>
        </p:nvSpPr>
        <p:spPr>
          <a:xfrm>
            <a:off x="4198686" y="304820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29 %</a:t>
            </a:r>
            <a:endParaRPr lang="sl-SI" dirty="0"/>
          </a:p>
        </p:txBody>
      </p:sp>
      <p:sp>
        <p:nvSpPr>
          <p:cNvPr id="40" name="TextBox 37"/>
          <p:cNvSpPr txBox="1"/>
          <p:nvPr/>
        </p:nvSpPr>
        <p:spPr>
          <a:xfrm>
            <a:off x="5339937" y="1806887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5 %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4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gram poteka: proces 13"/>
          <p:cNvSpPr/>
          <p:nvPr/>
        </p:nvSpPr>
        <p:spPr>
          <a:xfrm>
            <a:off x="0" y="762976"/>
            <a:ext cx="6386732" cy="274320"/>
          </a:xfrm>
          <a:prstGeom prst="flowChartProcess">
            <a:avLst/>
          </a:prstGeom>
          <a:solidFill>
            <a:srgbClr val="85C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Naslov 1"/>
          <p:cNvSpPr txBox="1">
            <a:spLocks/>
          </p:cNvSpPr>
          <p:nvPr/>
        </p:nvSpPr>
        <p:spPr>
          <a:xfrm>
            <a:off x="1160586" y="175846"/>
            <a:ext cx="11031414" cy="755187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Zelena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969026"/>
              </p:ext>
            </p:extLst>
          </p:nvPr>
        </p:nvGraphicFramePr>
        <p:xfrm>
          <a:off x="997527" y="1364147"/>
          <a:ext cx="10424159" cy="4093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4657">
                  <a:extLst>
                    <a:ext uri="{9D8B030D-6E8A-4147-A177-3AD203B41FA5}">
                      <a16:colId xmlns:a16="http://schemas.microsoft.com/office/drawing/2014/main" val="1202267917"/>
                    </a:ext>
                  </a:extLst>
                </a:gridCol>
                <a:gridCol w="4199846">
                  <a:extLst>
                    <a:ext uri="{9D8B030D-6E8A-4147-A177-3AD203B41FA5}">
                      <a16:colId xmlns:a16="http://schemas.microsoft.com/office/drawing/2014/main" val="3197950828"/>
                    </a:ext>
                  </a:extLst>
                </a:gridCol>
                <a:gridCol w="1206941">
                  <a:extLst>
                    <a:ext uri="{9D8B030D-6E8A-4147-A177-3AD203B41FA5}">
                      <a16:colId xmlns:a16="http://schemas.microsoft.com/office/drawing/2014/main" val="3709288353"/>
                    </a:ext>
                  </a:extLst>
                </a:gridCol>
                <a:gridCol w="1210116">
                  <a:extLst>
                    <a:ext uri="{9D8B030D-6E8A-4147-A177-3AD203B41FA5}">
                      <a16:colId xmlns:a16="http://schemas.microsoft.com/office/drawing/2014/main" val="2708975830"/>
                    </a:ext>
                  </a:extLst>
                </a:gridCol>
                <a:gridCol w="1092599">
                  <a:extLst>
                    <a:ext uri="{9D8B030D-6E8A-4147-A177-3AD203B41FA5}">
                      <a16:colId xmlns:a16="http://schemas.microsoft.com/office/drawing/2014/main" val="3637778226"/>
                    </a:ext>
                  </a:extLst>
                </a:gridCol>
              </a:tblGrid>
              <a:tr h="764963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Področje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smtClean="0">
                          <a:solidFill>
                            <a:schemeClr val="bg1"/>
                          </a:solidFill>
                          <a:effectLst/>
                        </a:rPr>
                        <a:t>Projekt / ukrep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EUR</a:t>
                      </a:r>
                      <a:r>
                        <a:rPr lang="en-AU" sz="1400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Nepovratna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en-AU" sz="1400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Posojila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sl-SI" sz="140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</a:rPr>
                        <a:t> mio 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sl-SI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90223"/>
                  </a:ext>
                </a:extLst>
              </a:tr>
              <a:tr h="70724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ZELENI PREHOD</a:t>
                      </a:r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Obnovljivi viri energije in učinkovita raba energije v gospodarstvu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146,00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46,00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23355"/>
                  </a:ext>
                </a:extLst>
              </a:tr>
              <a:tr h="54703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Trajnostna prenova stavb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86,05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86,05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866081"/>
                  </a:ext>
                </a:extLst>
              </a:tr>
              <a:tr h="54703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Čisto in varno okolje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472,80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152,80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320,00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327065"/>
                  </a:ext>
                </a:extLst>
              </a:tr>
              <a:tr h="54703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4: Trajnostna mobilnost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311,90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218,90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93,00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64518"/>
                  </a:ext>
                </a:extLst>
              </a:tr>
              <a:tr h="54703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5: Krožno gospodarstvo - učinkovita raba virov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48,00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48,00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640911"/>
                  </a:ext>
                </a:extLst>
              </a:tr>
              <a:tr h="330208">
                <a:tc gridSpan="2">
                  <a:txBody>
                    <a:bodyPr/>
                    <a:lstStyle/>
                    <a:p>
                      <a:pPr algn="ctr" fontAlgn="ctr"/>
                      <a:endParaRPr lang="sl-SI" sz="1400" b="0" i="0" u="none" strike="noStrike" noProof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1.064,75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551,75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513,00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79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231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9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60586" y="4812632"/>
            <a:ext cx="11031414" cy="831078"/>
          </a:xfrm>
          <a:solidFill>
            <a:schemeClr val="tx1">
              <a:alpha val="35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chemeClr val="bg1"/>
                </a:solidFill>
              </a:rPr>
              <a:t>Digitalna</a:t>
            </a:r>
            <a:r>
              <a:rPr lang="sl-SI" b="1" dirty="0">
                <a:solidFill>
                  <a:schemeClr val="bg1"/>
                </a:solidFill>
              </a:rPr>
              <a:t> </a:t>
            </a:r>
            <a:r>
              <a:rPr lang="sl-SI" b="1" dirty="0" smtClean="0">
                <a:solidFill>
                  <a:schemeClr val="bg1"/>
                </a:solidFill>
              </a:rPr>
              <a:t>Slovenija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Diagram poteka: proces 3"/>
          <p:cNvSpPr/>
          <p:nvPr/>
        </p:nvSpPr>
        <p:spPr>
          <a:xfrm>
            <a:off x="0" y="5901398"/>
            <a:ext cx="6386732" cy="274320"/>
          </a:xfrm>
          <a:prstGeom prst="flowChartProcess">
            <a:avLst/>
          </a:prstGeom>
          <a:solidFill>
            <a:srgbClr val="B17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0170941" y="6581001"/>
            <a:ext cx="210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ipopba/stock.adobe.com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69277" y="5043505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182880" y="175846"/>
            <a:ext cx="11852031" cy="6541477"/>
          </a:xfrm>
          <a:prstGeom prst="rect">
            <a:avLst/>
          </a:prstGeom>
          <a:solidFill>
            <a:srgbClr val="DEEBF7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gram poteka: proces 8"/>
          <p:cNvSpPr/>
          <p:nvPr/>
        </p:nvSpPr>
        <p:spPr>
          <a:xfrm>
            <a:off x="0" y="882750"/>
            <a:ext cx="6386732" cy="274320"/>
          </a:xfrm>
          <a:prstGeom prst="flowChartProcess">
            <a:avLst/>
          </a:prstGeom>
          <a:solidFill>
            <a:srgbClr val="B17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185355" y="175847"/>
            <a:ext cx="11031414" cy="844062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Digitalna</a:t>
            </a: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\\URBAN-PC\Shared\Temp\Gumbi 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41" y="3974096"/>
            <a:ext cx="3533313" cy="1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/>
          <p:nvPr/>
        </p:nvSpPr>
        <p:spPr>
          <a:xfrm>
            <a:off x="8938797" y="4450617"/>
            <a:ext cx="216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l-SI" dirty="0">
                <a:solidFill>
                  <a:srgbClr val="222222"/>
                </a:solidFill>
                <a:latin typeface="Calibri" panose="020F0502020204030204" pitchFamily="34" charset="0"/>
              </a:rPr>
              <a:t>Digitalna preobrazba </a:t>
            </a:r>
          </a:p>
          <a:p>
            <a:pPr lvl="0">
              <a:defRPr/>
            </a:pPr>
            <a:r>
              <a:rPr lang="sl-SI" dirty="0">
                <a:solidFill>
                  <a:srgbClr val="222222"/>
                </a:solidFill>
                <a:latin typeface="Calibri" panose="020F0502020204030204" pitchFamily="34" charset="0"/>
              </a:rPr>
              <a:t>gospodarstva</a:t>
            </a:r>
            <a:endParaRPr lang="sl-SI" dirty="0">
              <a:solidFill>
                <a:prstClr val="black"/>
              </a:solidFill>
            </a:endParaRPr>
          </a:p>
        </p:txBody>
      </p:sp>
      <p:pic>
        <p:nvPicPr>
          <p:cNvPr id="20" name="Picture 3" descr="\\URBAN-PC\Shared\Temp\Gumbi S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0" y="1532586"/>
            <a:ext cx="3283127" cy="15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797896" y="1803043"/>
            <a:ext cx="2331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Digitalna preobrazba </a:t>
            </a:r>
          </a:p>
          <a:p>
            <a:r>
              <a:rPr lang="sl-SI" dirty="0"/>
              <a:t>javnega sektorja in </a:t>
            </a:r>
          </a:p>
          <a:p>
            <a:r>
              <a:rPr lang="sl-SI" dirty="0"/>
              <a:t>javne uprave </a:t>
            </a:r>
          </a:p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505">
            <a:off x="3005775" y="1061785"/>
            <a:ext cx="5619326" cy="5613662"/>
          </a:xfrm>
          <a:prstGeom prst="rect">
            <a:avLst/>
          </a:prstGeom>
        </p:spPr>
      </p:pic>
      <p:sp>
        <p:nvSpPr>
          <p:cNvPr id="22" name="TextBox 20"/>
          <p:cNvSpPr txBox="1"/>
          <p:nvPr/>
        </p:nvSpPr>
        <p:spPr>
          <a:xfrm>
            <a:off x="7217180" y="39742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18%</a:t>
            </a:r>
            <a:endParaRPr lang="sl-SI" dirty="0"/>
          </a:p>
        </p:txBody>
      </p:sp>
      <p:sp>
        <p:nvSpPr>
          <p:cNvPr id="23" name="TextBox 21"/>
          <p:cNvSpPr txBox="1"/>
          <p:nvPr/>
        </p:nvSpPr>
        <p:spPr>
          <a:xfrm>
            <a:off x="4252885" y="274735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82%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064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 poteka: proces 8"/>
          <p:cNvSpPr/>
          <p:nvPr/>
        </p:nvSpPr>
        <p:spPr>
          <a:xfrm>
            <a:off x="0" y="882750"/>
            <a:ext cx="6386732" cy="274320"/>
          </a:xfrm>
          <a:prstGeom prst="flowChartProcess">
            <a:avLst/>
          </a:prstGeom>
          <a:solidFill>
            <a:srgbClr val="B17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185355" y="175847"/>
            <a:ext cx="11031414" cy="844062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Digitalna</a:t>
            </a: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706590"/>
              </p:ext>
            </p:extLst>
          </p:nvPr>
        </p:nvGraphicFramePr>
        <p:xfrm>
          <a:off x="896735" y="2729268"/>
          <a:ext cx="10234595" cy="2610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5292">
                  <a:extLst>
                    <a:ext uri="{9D8B030D-6E8A-4147-A177-3AD203B41FA5}">
                      <a16:colId xmlns:a16="http://schemas.microsoft.com/office/drawing/2014/main" val="1202267917"/>
                    </a:ext>
                  </a:extLst>
                </a:gridCol>
                <a:gridCol w="4123472">
                  <a:extLst>
                    <a:ext uri="{9D8B030D-6E8A-4147-A177-3AD203B41FA5}">
                      <a16:colId xmlns:a16="http://schemas.microsoft.com/office/drawing/2014/main" val="3197950828"/>
                    </a:ext>
                  </a:extLst>
                </a:gridCol>
                <a:gridCol w="1184992">
                  <a:extLst>
                    <a:ext uri="{9D8B030D-6E8A-4147-A177-3AD203B41FA5}">
                      <a16:colId xmlns:a16="http://schemas.microsoft.com/office/drawing/2014/main" val="3709288353"/>
                    </a:ext>
                  </a:extLst>
                </a:gridCol>
                <a:gridCol w="1188109">
                  <a:extLst>
                    <a:ext uri="{9D8B030D-6E8A-4147-A177-3AD203B41FA5}">
                      <a16:colId xmlns:a16="http://schemas.microsoft.com/office/drawing/2014/main" val="2708975830"/>
                    </a:ext>
                  </a:extLst>
                </a:gridCol>
                <a:gridCol w="1072730">
                  <a:extLst>
                    <a:ext uri="{9D8B030D-6E8A-4147-A177-3AD203B41FA5}">
                      <a16:colId xmlns:a16="http://schemas.microsoft.com/office/drawing/2014/main" val="3637778226"/>
                    </a:ext>
                  </a:extLst>
                </a:gridCol>
              </a:tblGrid>
              <a:tr h="726732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Področje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Projekt / ukrep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EUR</a:t>
                      </a:r>
                      <a:r>
                        <a:rPr lang="en-AU" sz="1400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Nepovratna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en-AU" sz="1400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Posojila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sl-SI" sz="140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</a:rPr>
                        <a:t> mio 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sl-SI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90223"/>
                  </a:ext>
                </a:extLst>
              </a:tr>
              <a:tr h="649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DIGITALNA</a:t>
                      </a:r>
                      <a:r>
                        <a:rPr lang="sl-SI" sz="14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PREOBRAZBA</a:t>
                      </a:r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Digitalna preobrazba gospodarstva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56,50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56,50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8436"/>
                  </a:ext>
                </a:extLst>
              </a:tr>
              <a:tr h="801244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Digitalna preobrazba javnega sektorja in javne uprave</a:t>
                      </a:r>
                      <a:endParaRPr lang="nn-N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260,17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260,17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6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98570"/>
                  </a:ext>
                </a:extLst>
              </a:tr>
              <a:tr h="399939">
                <a:tc gridSpan="2">
                  <a:txBody>
                    <a:bodyPr/>
                    <a:lstStyle/>
                    <a:p>
                      <a:pPr algn="ctr" fontAlgn="ctr"/>
                      <a:endParaRPr lang="sl-SI" sz="1400" b="0" i="0" u="none" strike="noStrike" noProof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316,67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316,67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3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232">
            <a:off x="3130293" y="1024245"/>
            <a:ext cx="6363739" cy="5588461"/>
          </a:xfrm>
          <a:prstGeom prst="rect">
            <a:avLst/>
          </a:prstGeom>
        </p:spPr>
      </p:pic>
      <p:sp>
        <p:nvSpPr>
          <p:cNvPr id="4" name="PoljeZBesedilom 8"/>
          <p:cNvSpPr txBox="1">
            <a:spLocks noChangeArrowheads="1"/>
          </p:cNvSpPr>
          <p:nvPr/>
        </p:nvSpPr>
        <p:spPr bwMode="auto">
          <a:xfrm>
            <a:off x="8862604" y="5213977"/>
            <a:ext cx="1975669" cy="1138773"/>
          </a:xfrm>
          <a:prstGeom prst="rect">
            <a:avLst/>
          </a:prstGeom>
          <a:solidFill>
            <a:srgbClr val="2CA1C2"/>
          </a:solidFill>
          <a:ln w="9525">
            <a:solidFill>
              <a:srgbClr val="2CA1C2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POSOJILA</a:t>
            </a:r>
            <a:endParaRPr kumimoji="0" lang="sl-SI" altLang="sl-SI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3,2 </a:t>
            </a:r>
            <a:r>
              <a:rPr kumimoji="0" lang="sl-SI" altLang="sl-SI" sz="3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PoljeZBesedilom 10"/>
          <p:cNvSpPr txBox="1">
            <a:spLocks noChangeArrowheads="1"/>
          </p:cNvSpPr>
          <p:nvPr/>
        </p:nvSpPr>
        <p:spPr bwMode="auto">
          <a:xfrm rot="18957765">
            <a:off x="7608068" y="2015249"/>
            <a:ext cx="812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CEF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oljeZBesedilom 11"/>
          <p:cNvSpPr txBox="1">
            <a:spLocks noChangeArrowheads="1"/>
          </p:cNvSpPr>
          <p:nvPr/>
        </p:nvSpPr>
        <p:spPr bwMode="auto">
          <a:xfrm>
            <a:off x="3502641" y="3725685"/>
            <a:ext cx="13976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VFO 2021-27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3,3 </a:t>
            </a:r>
            <a:r>
              <a:rPr kumimoji="0" lang="sl-SI" altLang="sl-SI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PoljeZBesedilom 12"/>
          <p:cNvSpPr txBox="1">
            <a:spLocks noChangeArrowheads="1"/>
          </p:cNvSpPr>
          <p:nvPr/>
        </p:nvSpPr>
        <p:spPr bwMode="auto">
          <a:xfrm>
            <a:off x="4416369" y="2104295"/>
            <a:ext cx="1135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SKP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1,6 </a:t>
            </a:r>
            <a:r>
              <a:rPr kumimoji="0" lang="sl-SI" altLang="sl-SI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PoljeZBesedilom 13"/>
          <p:cNvSpPr txBox="1">
            <a:spLocks noChangeArrowheads="1"/>
          </p:cNvSpPr>
          <p:nvPr/>
        </p:nvSpPr>
        <p:spPr bwMode="auto">
          <a:xfrm>
            <a:off x="5848947" y="1760598"/>
            <a:ext cx="1397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VFO 2014-20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1,3 </a:t>
            </a:r>
            <a:r>
              <a:rPr kumimoji="0" lang="sl-SI" altLang="sl-SI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€*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PoljeZBesedilom 14"/>
          <p:cNvSpPr txBox="1">
            <a:spLocks noChangeArrowheads="1"/>
          </p:cNvSpPr>
          <p:nvPr/>
        </p:nvSpPr>
        <p:spPr bwMode="auto">
          <a:xfrm>
            <a:off x="493584" y="1626087"/>
            <a:ext cx="2637965" cy="1661993"/>
          </a:xfrm>
          <a:prstGeom prst="rect">
            <a:avLst/>
          </a:prstGeom>
          <a:solidFill>
            <a:srgbClr val="9ACFE0"/>
          </a:solidFill>
          <a:ln>
            <a:noFill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NEPOVRATNA</a:t>
            </a:r>
            <a:endParaRPr kumimoji="0" lang="sl-SI" altLang="sl-SI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SREDSTVA</a:t>
            </a:r>
            <a:endParaRPr kumimoji="0" lang="sl-SI" altLang="sl-SI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8,5 </a:t>
            </a:r>
            <a:r>
              <a:rPr kumimoji="0" lang="sl-SI" altLang="sl-SI" sz="3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3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3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PoljeZBesedilom 15"/>
          <p:cNvSpPr txBox="1">
            <a:spLocks noChangeArrowheads="1"/>
          </p:cNvSpPr>
          <p:nvPr/>
        </p:nvSpPr>
        <p:spPr bwMode="auto">
          <a:xfrm>
            <a:off x="6034834" y="4613813"/>
            <a:ext cx="14813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NOO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posojila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3,2 </a:t>
            </a:r>
            <a:r>
              <a:rPr kumimoji="0" lang="sl-SI" altLang="sl-SI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PoljeZBesedilom 16"/>
          <p:cNvSpPr txBox="1">
            <a:spLocks noChangeArrowheads="1"/>
          </p:cNvSpPr>
          <p:nvPr/>
        </p:nvSpPr>
        <p:spPr bwMode="auto">
          <a:xfrm>
            <a:off x="7241892" y="2738621"/>
            <a:ext cx="19020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NOO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nepovratna</a:t>
            </a:r>
            <a:endParaRPr kumimoji="0" lang="sl-SI" altLang="sl-SI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1,8 </a:t>
            </a:r>
            <a:r>
              <a:rPr kumimoji="0" lang="sl-SI" altLang="sl-SI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mlrd</a:t>
            </a:r>
            <a:r>
              <a:rPr kumimoji="0" lang="sl-SI" altLang="sl-SI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€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          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0" y="9305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Naslov 1"/>
          <p:cNvSpPr txBox="1">
            <a:spLocks/>
          </p:cNvSpPr>
          <p:nvPr/>
        </p:nvSpPr>
        <p:spPr>
          <a:xfrm>
            <a:off x="119575" y="175846"/>
            <a:ext cx="12072425" cy="10902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>
                <a:solidFill>
                  <a:srgbClr val="FFF2CC"/>
                </a:solidFill>
              </a:rPr>
              <a:t>RAZPOLOŽLJIVA SREDSTVA DO 2030 IZ </a:t>
            </a:r>
            <a:r>
              <a:rPr lang="sl-SI" sz="3600" dirty="0" smtClean="0">
                <a:solidFill>
                  <a:srgbClr val="FFF2CC"/>
                </a:solidFill>
              </a:rPr>
              <a:t>RAZLIČNIH MEHANIZMOV 							CCA </a:t>
            </a:r>
            <a:r>
              <a:rPr lang="sl-SI" sz="3600" dirty="0">
                <a:solidFill>
                  <a:srgbClr val="FFF2CC"/>
                </a:solidFill>
              </a:rPr>
              <a:t>12 </a:t>
            </a:r>
            <a:r>
              <a:rPr lang="sl-SI" sz="3600" dirty="0" smtClean="0">
                <a:solidFill>
                  <a:srgbClr val="FFF2CC"/>
                </a:solidFill>
              </a:rPr>
              <a:t>MILIJARD EVROV</a:t>
            </a:r>
            <a:endParaRPr lang="sl-SI" sz="3600" dirty="0">
              <a:solidFill>
                <a:srgbClr val="FFF2CC"/>
              </a:solidFill>
            </a:endParaRPr>
          </a:p>
        </p:txBody>
      </p:sp>
      <p:sp>
        <p:nvSpPr>
          <p:cNvPr id="19" name="PoljeZBesedilom 10"/>
          <p:cNvSpPr txBox="1">
            <a:spLocks noChangeArrowheads="1"/>
          </p:cNvSpPr>
          <p:nvPr/>
        </p:nvSpPr>
        <p:spPr bwMode="auto">
          <a:xfrm rot="18893827">
            <a:off x="6950783" y="2094868"/>
            <a:ext cx="11308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React</a:t>
            </a:r>
            <a:r>
              <a:rPr kumimoji="0" lang="sl-SI" altLang="sl-SI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-EU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14325" y="6477000"/>
            <a:ext cx="765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*</a:t>
            </a:r>
            <a:r>
              <a:rPr lang="sl-SI" dirty="0"/>
              <a:t>S</a:t>
            </a:r>
            <a:r>
              <a:rPr lang="sl-SI" dirty="0" smtClean="0"/>
              <a:t>redstva </a:t>
            </a:r>
            <a:r>
              <a:rPr lang="sl-SI" dirty="0"/>
              <a:t>za </a:t>
            </a:r>
            <a:r>
              <a:rPr lang="sl-SI" dirty="0" smtClean="0"/>
              <a:t>potrjene </a:t>
            </a:r>
            <a:r>
              <a:rPr lang="sl-SI" dirty="0"/>
              <a:t>operacije in izplačila iz proračuna v tem in naslednjih letih</a:t>
            </a:r>
          </a:p>
        </p:txBody>
      </p:sp>
    </p:spTree>
    <p:extLst>
      <p:ext uri="{BB962C8B-B14F-4D97-AF65-F5344CB8AC3E}">
        <p14:creationId xmlns:p14="http://schemas.microsoft.com/office/powerpoint/2010/main" val="10001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160586" y="4980256"/>
            <a:ext cx="11031414" cy="79739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Pametna in</a:t>
            </a:r>
            <a:r>
              <a:rPr kumimoji="0" lang="sl-SI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trajnostna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Diagram poteka: proces 5"/>
          <p:cNvSpPr/>
          <p:nvPr/>
        </p:nvSpPr>
        <p:spPr>
          <a:xfrm>
            <a:off x="0" y="5922868"/>
            <a:ext cx="6386732" cy="274320"/>
          </a:xfrm>
          <a:prstGeom prst="flowChartProcess">
            <a:avLst/>
          </a:prstGeom>
          <a:solidFill>
            <a:srgbClr val="6FB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173675" y="189084"/>
            <a:ext cx="11852031" cy="6541477"/>
          </a:xfrm>
          <a:prstGeom prst="rect">
            <a:avLst/>
          </a:prstGeom>
          <a:solidFill>
            <a:srgbClr val="DEEBF7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iagram poteka: proces 15"/>
          <p:cNvSpPr/>
          <p:nvPr/>
        </p:nvSpPr>
        <p:spPr>
          <a:xfrm>
            <a:off x="173675" y="859686"/>
            <a:ext cx="6386732" cy="274320"/>
          </a:xfrm>
          <a:prstGeom prst="flowChartProcess">
            <a:avLst/>
          </a:prstGeom>
          <a:solidFill>
            <a:srgbClr val="3BA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160586" y="175845"/>
            <a:ext cx="11031414" cy="794825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Pametna in trajnostna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7713">
            <a:off x="2200693" y="1270175"/>
            <a:ext cx="5666619" cy="5300319"/>
          </a:xfrm>
          <a:prstGeom prst="rect">
            <a:avLst/>
          </a:prstGeom>
        </p:spPr>
      </p:pic>
      <p:pic>
        <p:nvPicPr>
          <p:cNvPr id="26" name="Picture 4" descr="\\URBAN-PC\Shared\Temp\Gumbi SDm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31" y="960756"/>
            <a:ext cx="5722513" cy="136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"/>
          <p:cNvSpPr txBox="1"/>
          <p:nvPr/>
        </p:nvSpPr>
        <p:spPr>
          <a:xfrm>
            <a:off x="6312253" y="1361354"/>
            <a:ext cx="4169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sl-SI" dirty="0" smtClean="0">
                <a:solidFill>
                  <a:schemeClr val="bg1"/>
                </a:solidFill>
                <a:latin typeface="Calibri" panose="020F0502020204030204" pitchFamily="34" charset="0"/>
              </a:rPr>
              <a:t>Trg </a:t>
            </a:r>
            <a:r>
              <a:rPr lang="sl-SI" dirty="0">
                <a:solidFill>
                  <a:schemeClr val="bg1"/>
                </a:solidFill>
                <a:latin typeface="Calibri" panose="020F0502020204030204" pitchFamily="34" charset="0"/>
              </a:rPr>
              <a:t>dela – ukrepi za zmanjševanje posledic </a:t>
            </a:r>
            <a:endParaRPr lang="sl-SI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r>
              <a:rPr lang="sl-SI" dirty="0" smtClean="0">
                <a:solidFill>
                  <a:schemeClr val="bg1"/>
                </a:solidFill>
                <a:latin typeface="Calibri" panose="020F0502020204030204" pitchFamily="34" charset="0"/>
              </a:rPr>
              <a:t>negativnih </a:t>
            </a:r>
            <a:r>
              <a:rPr lang="sl-SI" dirty="0">
                <a:solidFill>
                  <a:schemeClr val="bg1"/>
                </a:solidFill>
                <a:latin typeface="Calibri" panose="020F0502020204030204" pitchFamily="34" charset="0"/>
              </a:rPr>
              <a:t>strukturnih trendov</a:t>
            </a:r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28" name="Picture 5" descr="\\URBAN-PC\Shared\Temp\Gumbi SDm2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41" y="2808188"/>
            <a:ext cx="4542459" cy="194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"/>
          <p:cNvSpPr txBox="1"/>
          <p:nvPr/>
        </p:nvSpPr>
        <p:spPr>
          <a:xfrm>
            <a:off x="8165208" y="3090933"/>
            <a:ext cx="3638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Preoblikovanje slovenskega turizma </a:t>
            </a:r>
          </a:p>
          <a:p>
            <a:r>
              <a:rPr lang="sl-SI" dirty="0"/>
              <a:t>in investicije v infrastrukturo na področju </a:t>
            </a:r>
            <a:r>
              <a:rPr lang="sl-SI" dirty="0" smtClean="0"/>
              <a:t>turizma </a:t>
            </a:r>
            <a:r>
              <a:rPr lang="sl-SI" dirty="0"/>
              <a:t>in kulturne dediščine</a:t>
            </a:r>
          </a:p>
          <a:p>
            <a:endParaRPr lang="sl-SI" dirty="0"/>
          </a:p>
        </p:txBody>
      </p:sp>
      <p:pic>
        <p:nvPicPr>
          <p:cNvPr id="30" name="Picture 6" descr="\\URBAN-PC\Shared\Temp\Gumbi SDm3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76" y="5088603"/>
            <a:ext cx="4536687" cy="14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4"/>
          <p:cNvSpPr txBox="1"/>
          <p:nvPr/>
        </p:nvSpPr>
        <p:spPr>
          <a:xfrm flipH="1">
            <a:off x="5782314" y="2505262"/>
            <a:ext cx="237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8</a:t>
            </a:r>
            <a:r>
              <a:rPr lang="sl-SI" dirty="0" smtClean="0">
                <a:solidFill>
                  <a:schemeClr val="bg1"/>
                </a:solidFill>
              </a:rPr>
              <a:t>%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6705599" y="355100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17%</a:t>
            </a:r>
            <a:endParaRPr lang="sl-SI" dirty="0"/>
          </a:p>
        </p:txBody>
      </p:sp>
      <p:sp>
        <p:nvSpPr>
          <p:cNvPr id="34" name="TextBox 27"/>
          <p:cNvSpPr txBox="1"/>
          <p:nvPr/>
        </p:nvSpPr>
        <p:spPr>
          <a:xfrm>
            <a:off x="5976593" y="535189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36%</a:t>
            </a:r>
            <a:endParaRPr lang="sl-SI" dirty="0"/>
          </a:p>
        </p:txBody>
      </p:sp>
      <p:sp>
        <p:nvSpPr>
          <p:cNvPr id="35" name="TextBox 6"/>
          <p:cNvSpPr txBox="1"/>
          <p:nvPr/>
        </p:nvSpPr>
        <p:spPr>
          <a:xfrm>
            <a:off x="7675358" y="5466456"/>
            <a:ext cx="4038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Krepitev znanj, </a:t>
            </a:r>
            <a:r>
              <a:rPr lang="sl-SI" dirty="0" smtClean="0"/>
              <a:t>digitalnih kompetenc in </a:t>
            </a:r>
            <a:r>
              <a:rPr lang="sl-SI" dirty="0"/>
              <a:t>tistih, ki </a:t>
            </a:r>
            <a:r>
              <a:rPr lang="sl-SI" dirty="0" smtClean="0"/>
              <a:t>jih zahtevajo </a:t>
            </a:r>
            <a:r>
              <a:rPr lang="sl-SI" dirty="0"/>
              <a:t>novi poklici</a:t>
            </a:r>
          </a:p>
          <a:p>
            <a:endParaRPr lang="sl-SI" dirty="0"/>
          </a:p>
        </p:txBody>
      </p:sp>
      <p:sp>
        <p:nvSpPr>
          <p:cNvPr id="36" name="TextBox 29"/>
          <p:cNvSpPr txBox="1"/>
          <p:nvPr/>
        </p:nvSpPr>
        <p:spPr>
          <a:xfrm>
            <a:off x="3531341" y="37788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18%</a:t>
            </a:r>
            <a:endParaRPr lang="sl-SI" dirty="0"/>
          </a:p>
        </p:txBody>
      </p:sp>
      <p:pic>
        <p:nvPicPr>
          <p:cNvPr id="37" name="Picture 8" descr="\\URBAN-PC\Shared\Temp\Gumbi SDm4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496" y="3735668"/>
            <a:ext cx="2622601" cy="10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7"/>
          <p:cNvSpPr txBox="1"/>
          <p:nvPr/>
        </p:nvSpPr>
        <p:spPr>
          <a:xfrm>
            <a:off x="717884" y="3920334"/>
            <a:ext cx="1795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/>
              <a:t>Raziskave, razvoj </a:t>
            </a:r>
          </a:p>
          <a:p>
            <a:pPr algn="r"/>
            <a:r>
              <a:rPr lang="sl-SI" dirty="0"/>
              <a:t>in inovacije</a:t>
            </a:r>
          </a:p>
          <a:p>
            <a:endParaRPr lang="sl-SI" dirty="0"/>
          </a:p>
        </p:txBody>
      </p:sp>
      <p:pic>
        <p:nvPicPr>
          <p:cNvPr id="39" name="Picture 9" descr="\\URBAN-PC\Shared\Temp\Gumbi SDm5-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9" y="1095362"/>
            <a:ext cx="2732629" cy="14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3"/>
          <p:cNvSpPr txBox="1"/>
          <p:nvPr/>
        </p:nvSpPr>
        <p:spPr>
          <a:xfrm>
            <a:off x="4368519" y="19612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21%</a:t>
            </a:r>
            <a:endParaRPr lang="sl-SI" dirty="0"/>
          </a:p>
        </p:txBody>
      </p:sp>
      <p:sp>
        <p:nvSpPr>
          <p:cNvPr id="41" name="TextBox 11"/>
          <p:cNvSpPr txBox="1"/>
          <p:nvPr/>
        </p:nvSpPr>
        <p:spPr>
          <a:xfrm>
            <a:off x="752285" y="1342943"/>
            <a:ext cx="2103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/>
              <a:t>Dvig produktivnosti</a:t>
            </a:r>
            <a:r>
              <a:rPr lang="sl-SI" dirty="0" smtClean="0"/>
              <a:t>,</a:t>
            </a:r>
            <a:endParaRPr lang="sl-SI" dirty="0"/>
          </a:p>
          <a:p>
            <a:pPr algn="r"/>
            <a:r>
              <a:rPr lang="sl-SI" dirty="0"/>
              <a:t>prijazno </a:t>
            </a:r>
            <a:r>
              <a:rPr lang="sl-SI" dirty="0" smtClean="0"/>
              <a:t>poslovno</a:t>
            </a:r>
            <a:endParaRPr lang="sl-SI" dirty="0"/>
          </a:p>
          <a:p>
            <a:pPr algn="r"/>
            <a:r>
              <a:rPr lang="sl-SI" dirty="0"/>
              <a:t>okolje za </a:t>
            </a:r>
            <a:r>
              <a:rPr lang="sl-SI" dirty="0" smtClean="0"/>
              <a:t>investitorje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55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ram poteka: proces 15"/>
          <p:cNvSpPr/>
          <p:nvPr/>
        </p:nvSpPr>
        <p:spPr>
          <a:xfrm>
            <a:off x="173675" y="859686"/>
            <a:ext cx="6386732" cy="274320"/>
          </a:xfrm>
          <a:prstGeom prst="flowChartProcess">
            <a:avLst/>
          </a:prstGeom>
          <a:solidFill>
            <a:srgbClr val="3BA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160586" y="175845"/>
            <a:ext cx="11031414" cy="794825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Pametna in trajnostna Slovenija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5307"/>
              </p:ext>
            </p:extLst>
          </p:nvPr>
        </p:nvGraphicFramePr>
        <p:xfrm>
          <a:off x="1160586" y="1492234"/>
          <a:ext cx="9817331" cy="4635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628">
                  <a:extLst>
                    <a:ext uri="{9D8B030D-6E8A-4147-A177-3AD203B41FA5}">
                      <a16:colId xmlns:a16="http://schemas.microsoft.com/office/drawing/2014/main" val="1202267917"/>
                    </a:ext>
                  </a:extLst>
                </a:gridCol>
                <a:gridCol w="3955357">
                  <a:extLst>
                    <a:ext uri="{9D8B030D-6E8A-4147-A177-3AD203B41FA5}">
                      <a16:colId xmlns:a16="http://schemas.microsoft.com/office/drawing/2014/main" val="3197950828"/>
                    </a:ext>
                  </a:extLst>
                </a:gridCol>
                <a:gridCol w="1136680">
                  <a:extLst>
                    <a:ext uri="{9D8B030D-6E8A-4147-A177-3AD203B41FA5}">
                      <a16:colId xmlns:a16="http://schemas.microsoft.com/office/drawing/2014/main" val="3709288353"/>
                    </a:ext>
                  </a:extLst>
                </a:gridCol>
                <a:gridCol w="1139670">
                  <a:extLst>
                    <a:ext uri="{9D8B030D-6E8A-4147-A177-3AD203B41FA5}">
                      <a16:colId xmlns:a16="http://schemas.microsoft.com/office/drawing/2014/main" val="2708975830"/>
                    </a:ext>
                  </a:extLst>
                </a:gridCol>
                <a:gridCol w="1028996">
                  <a:extLst>
                    <a:ext uri="{9D8B030D-6E8A-4147-A177-3AD203B41FA5}">
                      <a16:colId xmlns:a16="http://schemas.microsoft.com/office/drawing/2014/main" val="3637778226"/>
                    </a:ext>
                  </a:extLst>
                </a:gridCol>
              </a:tblGrid>
              <a:tr h="660492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Področje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Projekt / ukrep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EUR</a:t>
                      </a:r>
                      <a:r>
                        <a:rPr lang="en-AU" sz="1400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Nepovratna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en-AU" sz="1400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Posojila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sl-SI" sz="140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</a:rPr>
                        <a:t> mio 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sl-SI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90223"/>
                  </a:ext>
                </a:extLst>
              </a:tr>
              <a:tr h="42673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PAMETNA, TRAJNOSTNA IN VKLJUČUJOČA RAST</a:t>
                      </a:r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Raziskave, razvoj in inovacije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132,22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132,22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38693"/>
                  </a:ext>
                </a:extLst>
              </a:tr>
              <a:tr h="69723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Dvig produktivnosti, prijazno poslovno okolje za investitorje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157,50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157,50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20257"/>
                  </a:ext>
                </a:extLst>
              </a:tr>
              <a:tr h="69133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Trg dela – ukrepi za zmanjševanje posledic negativnih strukturnih trendov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56,28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56,28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06858"/>
                  </a:ext>
                </a:extLst>
              </a:tr>
              <a:tr h="74269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>
                          <a:solidFill>
                            <a:schemeClr val="bg1"/>
                          </a:solidFill>
                          <a:effectLst/>
                        </a:rPr>
                        <a:t>KOMPONENTA 4: Preoblikovanje slovenskega turizma ter investicije v infrastrukturo na področju turizma in kulturne dediščine</a:t>
                      </a:r>
                      <a:endParaRPr lang="sl-SI" sz="1400" b="1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127,00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127,00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184605"/>
                  </a:ext>
                </a:extLst>
              </a:tr>
              <a:tr h="682085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5: Krepitev kompetenc, zlasti digitalnih in tistih, ki jih zahtevajo novi poklici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264,36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190,99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73,37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12901"/>
                  </a:ext>
                </a:extLst>
              </a:tr>
              <a:tr h="398416">
                <a:tc vMerge="1">
                  <a:txBody>
                    <a:bodyPr/>
                    <a:lstStyle/>
                    <a:p>
                      <a:pPr algn="ctr" fontAlgn="ctr"/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6: Učinkovite javne institucije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18566"/>
                  </a:ext>
                </a:extLst>
              </a:tr>
              <a:tr h="3366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SKUPAJ</a:t>
                      </a:r>
                      <a:r>
                        <a:rPr lang="en-AU" sz="1400" b="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737,36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663,99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73,37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7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82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11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160586" y="2567647"/>
            <a:ext cx="11031414" cy="79739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Odgovorna Slovenija</a:t>
            </a:r>
            <a:r>
              <a:rPr kumimoji="0" lang="sl-SI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država blizu ljudem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Diagram poteka: proces 4"/>
          <p:cNvSpPr/>
          <p:nvPr/>
        </p:nvSpPr>
        <p:spPr>
          <a:xfrm>
            <a:off x="0" y="3583834"/>
            <a:ext cx="6386732" cy="274320"/>
          </a:xfrm>
          <a:prstGeom prst="flowChartProcess">
            <a:avLst/>
          </a:prstGeom>
          <a:solidFill>
            <a:srgbClr val="FCA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0245971" y="6529085"/>
            <a:ext cx="2028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paul/stock.adobe.com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33702" y="62300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182880" y="175846"/>
            <a:ext cx="11852031" cy="6541477"/>
          </a:xfrm>
          <a:prstGeom prst="rect">
            <a:avLst/>
          </a:prstGeom>
          <a:solidFill>
            <a:srgbClr val="DEEBF7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gram poteka: proces 8"/>
          <p:cNvSpPr/>
          <p:nvPr/>
        </p:nvSpPr>
        <p:spPr>
          <a:xfrm>
            <a:off x="0" y="836076"/>
            <a:ext cx="6386732" cy="274320"/>
          </a:xfrm>
          <a:prstGeom prst="flowChartProcess">
            <a:avLst/>
          </a:prstGeom>
          <a:solidFill>
            <a:srgbClr val="FCA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844062" y="175846"/>
            <a:ext cx="11347938" cy="79739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Odgovorna 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Slovenija</a:t>
            </a:r>
            <a:r>
              <a:rPr kumimoji="0" lang="sl-SI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država </a:t>
            </a: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blizu ljudem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\\URBAN-PC\Shared\Temp\Oranžna Tabe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16" y="1071027"/>
            <a:ext cx="5131157" cy="57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\\URBAN-PC\Shared\Temp\Gumbi SDo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43" y="4354469"/>
            <a:ext cx="2648942" cy="8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\\URBAN-PC\Shared\Temp\Gumbi SDo2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03" y="1456127"/>
            <a:ext cx="3186409" cy="13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\\URBAN-PC\Shared\Temp\Gumbi SDo3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6828" y="2627290"/>
            <a:ext cx="2036488" cy="9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"/>
          <p:cNvSpPr txBox="1"/>
          <p:nvPr/>
        </p:nvSpPr>
        <p:spPr>
          <a:xfrm>
            <a:off x="2101245" y="2885453"/>
            <a:ext cx="108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Zdravstvo</a:t>
            </a:r>
            <a:endParaRPr lang="sl-SI" dirty="0"/>
          </a:p>
        </p:txBody>
      </p:sp>
      <p:sp>
        <p:nvSpPr>
          <p:cNvPr id="25" name="TextBox 2"/>
          <p:cNvSpPr txBox="1"/>
          <p:nvPr/>
        </p:nvSpPr>
        <p:spPr>
          <a:xfrm>
            <a:off x="8925059" y="1815922"/>
            <a:ext cx="199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Socialna varnost in </a:t>
            </a:r>
            <a:endParaRPr lang="pl-PL" dirty="0" smtClean="0"/>
          </a:p>
          <a:p>
            <a:r>
              <a:rPr lang="pl-PL" dirty="0" smtClean="0"/>
              <a:t>dolgotrajna </a:t>
            </a:r>
            <a:r>
              <a:rPr lang="pl-PL" dirty="0"/>
              <a:t>oskrba</a:t>
            </a:r>
            <a:endParaRPr lang="sl-SI" dirty="0"/>
          </a:p>
        </p:txBody>
      </p:sp>
      <p:sp>
        <p:nvSpPr>
          <p:cNvPr id="26" name="TextBox 4"/>
          <p:cNvSpPr txBox="1"/>
          <p:nvPr/>
        </p:nvSpPr>
        <p:spPr>
          <a:xfrm>
            <a:off x="8648972" y="4315832"/>
            <a:ext cx="2149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  <a:p>
            <a:r>
              <a:rPr lang="sl-SI" dirty="0"/>
              <a:t>Stanovanjska politika</a:t>
            </a:r>
          </a:p>
          <a:p>
            <a:endParaRPr lang="sl-SI" dirty="0"/>
          </a:p>
        </p:txBody>
      </p:sp>
      <p:sp>
        <p:nvSpPr>
          <p:cNvPr id="27" name="TextBox 25"/>
          <p:cNvSpPr txBox="1"/>
          <p:nvPr/>
        </p:nvSpPr>
        <p:spPr>
          <a:xfrm>
            <a:off x="4129799" y="32547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62%</a:t>
            </a:r>
            <a:endParaRPr lang="sl-SI" dirty="0"/>
          </a:p>
        </p:txBody>
      </p:sp>
      <p:sp>
        <p:nvSpPr>
          <p:cNvPr id="28" name="TextBox 26"/>
          <p:cNvSpPr txBox="1"/>
          <p:nvPr/>
        </p:nvSpPr>
        <p:spPr>
          <a:xfrm>
            <a:off x="6909782" y="2248075"/>
            <a:ext cx="66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22%</a:t>
            </a:r>
            <a:endParaRPr lang="sl-SI" dirty="0"/>
          </a:p>
        </p:txBody>
      </p:sp>
      <p:sp>
        <p:nvSpPr>
          <p:cNvPr id="29" name="TextBox 27"/>
          <p:cNvSpPr txBox="1"/>
          <p:nvPr/>
        </p:nvSpPr>
        <p:spPr>
          <a:xfrm>
            <a:off x="7308086" y="4292463"/>
            <a:ext cx="66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16%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878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 poteka: proces 8"/>
          <p:cNvSpPr/>
          <p:nvPr/>
        </p:nvSpPr>
        <p:spPr>
          <a:xfrm>
            <a:off x="0" y="836076"/>
            <a:ext cx="6386732" cy="274320"/>
          </a:xfrm>
          <a:prstGeom prst="flowChartProcess">
            <a:avLst/>
          </a:prstGeom>
          <a:solidFill>
            <a:srgbClr val="FCA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844062" y="175846"/>
            <a:ext cx="11347938" cy="79739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Odgovorna 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Slovenija</a:t>
            </a:r>
            <a:r>
              <a:rPr kumimoji="0" lang="sl-SI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</a:t>
            </a: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država </a:t>
            </a:r>
            <a:r>
              <a:rPr kumimoji="0" lang="sl-S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blizu ljudem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18781"/>
              </p:ext>
            </p:extLst>
          </p:nvPr>
        </p:nvGraphicFramePr>
        <p:xfrm>
          <a:off x="1631818" y="1902159"/>
          <a:ext cx="9128712" cy="31014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297">
                  <a:extLst>
                    <a:ext uri="{9D8B030D-6E8A-4147-A177-3AD203B41FA5}">
                      <a16:colId xmlns:a16="http://schemas.microsoft.com/office/drawing/2014/main" val="1202267917"/>
                    </a:ext>
                  </a:extLst>
                </a:gridCol>
                <a:gridCol w="3677917">
                  <a:extLst>
                    <a:ext uri="{9D8B030D-6E8A-4147-A177-3AD203B41FA5}">
                      <a16:colId xmlns:a16="http://schemas.microsoft.com/office/drawing/2014/main" val="3197950828"/>
                    </a:ext>
                  </a:extLst>
                </a:gridCol>
                <a:gridCol w="1056950">
                  <a:extLst>
                    <a:ext uri="{9D8B030D-6E8A-4147-A177-3AD203B41FA5}">
                      <a16:colId xmlns:a16="http://schemas.microsoft.com/office/drawing/2014/main" val="3709288353"/>
                    </a:ext>
                  </a:extLst>
                </a:gridCol>
                <a:gridCol w="1059730">
                  <a:extLst>
                    <a:ext uri="{9D8B030D-6E8A-4147-A177-3AD203B41FA5}">
                      <a16:colId xmlns:a16="http://schemas.microsoft.com/office/drawing/2014/main" val="2708975830"/>
                    </a:ext>
                  </a:extLst>
                </a:gridCol>
                <a:gridCol w="956818">
                  <a:extLst>
                    <a:ext uri="{9D8B030D-6E8A-4147-A177-3AD203B41FA5}">
                      <a16:colId xmlns:a16="http://schemas.microsoft.com/office/drawing/2014/main" val="3637778226"/>
                    </a:ext>
                  </a:extLst>
                </a:gridCol>
              </a:tblGrid>
              <a:tr h="841041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b="0" i="0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Področje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Projekt / ukrep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EUR</a:t>
                      </a:r>
                      <a:r>
                        <a:rPr lang="en-AU" sz="1400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Nepovratna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 mio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en-AU" sz="1400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A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Posojila</a:t>
                      </a:r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sl-SI" sz="1400" u="none" strike="noStrike" noProof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AU" sz="140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sl-SI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sl-SI" sz="1400" i="0" u="none" strike="noStrike" baseline="0" noProof="0" dirty="0" smtClean="0">
                          <a:solidFill>
                            <a:schemeClr val="bg1"/>
                          </a:solidFill>
                          <a:effectLst/>
                        </a:rPr>
                        <a:t> mio </a:t>
                      </a:r>
                      <a:r>
                        <a:rPr lang="en-AU" sz="1400" i="0" u="none" strike="noStrike" noProof="0" dirty="0" smtClean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r>
                        <a:rPr lang="sl-SI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en-AU" sz="1400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AU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090223"/>
                  </a:ext>
                </a:extLst>
              </a:tr>
              <a:tr h="6213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ZDRAVSTVO IN SOCIALNA VARNOST</a:t>
                      </a:r>
                      <a:endParaRPr lang="sl-SI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1: Zdravstvo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224,90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224,90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52585"/>
                  </a:ext>
                </a:extLst>
              </a:tr>
              <a:tr h="62131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2: Socialna varnost in dolgotrajna oskrba</a:t>
                      </a:r>
                      <a:endParaRPr lang="sv-S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79,00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59,00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882793"/>
                  </a:ext>
                </a:extLst>
              </a:tr>
              <a:tr h="621317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KOMPONENTA 3: Stanovanjska politika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60,00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463386"/>
                  </a:ext>
                </a:extLst>
              </a:tr>
              <a:tr h="3964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SKUPAJ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8" marR="6378" marT="6378" marB="0" anchor="ctr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363,90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244,90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u="none" strike="noStrike" smtClean="0">
                          <a:solidFill>
                            <a:schemeClr val="bg1"/>
                          </a:solidFill>
                          <a:effectLst/>
                        </a:rPr>
                        <a:t>119,00  </a:t>
                      </a:r>
                      <a:endParaRPr lang="sl-SI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78" marR="6378" marT="6378" marB="0" anchor="b">
                    <a:lnL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65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39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0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0" y="332265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SHEMA IZVAJANJA NOO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33276963"/>
              </p:ext>
            </p:extLst>
          </p:nvPr>
        </p:nvGraphicFramePr>
        <p:xfrm>
          <a:off x="1474649" y="3540116"/>
          <a:ext cx="8867416" cy="290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aokroži kota na diagonali pravokotnika 2"/>
          <p:cNvSpPr/>
          <p:nvPr/>
        </p:nvSpPr>
        <p:spPr>
          <a:xfrm>
            <a:off x="4369711" y="1168019"/>
            <a:ext cx="3045940" cy="593124"/>
          </a:xfrm>
          <a:prstGeom prst="round2DiagRect">
            <a:avLst/>
          </a:prstGeom>
          <a:solidFill>
            <a:srgbClr val="41718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Evropska komisija</a:t>
            </a:r>
            <a:endParaRPr lang="sl-SI" dirty="0"/>
          </a:p>
        </p:txBody>
      </p:sp>
      <p:sp>
        <p:nvSpPr>
          <p:cNvPr id="4" name="Puščica gor 3"/>
          <p:cNvSpPr/>
          <p:nvPr/>
        </p:nvSpPr>
        <p:spPr>
          <a:xfrm>
            <a:off x="3378082" y="1902941"/>
            <a:ext cx="1600200" cy="1383957"/>
          </a:xfrm>
          <a:prstGeom prst="up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000" dirty="0"/>
          </a:p>
        </p:txBody>
      </p:sp>
      <p:sp>
        <p:nvSpPr>
          <p:cNvPr id="8" name="Puščica gor 7"/>
          <p:cNvSpPr/>
          <p:nvPr/>
        </p:nvSpPr>
        <p:spPr>
          <a:xfrm>
            <a:off x="5092581" y="1902941"/>
            <a:ext cx="1600200" cy="1383957"/>
          </a:xfrm>
          <a:prstGeom prst="up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800" dirty="0"/>
          </a:p>
        </p:txBody>
      </p:sp>
      <p:sp>
        <p:nvSpPr>
          <p:cNvPr id="9" name="Puščica gor 8"/>
          <p:cNvSpPr/>
          <p:nvPr/>
        </p:nvSpPr>
        <p:spPr>
          <a:xfrm>
            <a:off x="6807081" y="1902940"/>
            <a:ext cx="1600200" cy="1383957"/>
          </a:xfrm>
          <a:prstGeom prst="up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000" dirty="0"/>
          </a:p>
        </p:txBody>
      </p:sp>
      <p:sp>
        <p:nvSpPr>
          <p:cNvPr id="11" name="Zaokroži kota na diagonali pravokotnika 10"/>
          <p:cNvSpPr/>
          <p:nvPr/>
        </p:nvSpPr>
        <p:spPr>
          <a:xfrm>
            <a:off x="4747318" y="5353752"/>
            <a:ext cx="2307057" cy="42013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41718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Upravičenci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925756" y="46601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Razpisi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6998209" y="4622058"/>
            <a:ext cx="90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Projekti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5374167" y="2300193"/>
            <a:ext cx="105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chemeClr val="bg1"/>
                </a:solidFill>
              </a:rPr>
              <a:t>Koordinacijski</a:t>
            </a:r>
          </a:p>
          <a:p>
            <a:pPr algn="ctr"/>
            <a:r>
              <a:rPr lang="sl-SI" sz="1200" dirty="0" smtClean="0">
                <a:solidFill>
                  <a:schemeClr val="bg1"/>
                </a:solidFill>
              </a:rPr>
              <a:t>organ</a:t>
            </a:r>
            <a:endParaRPr lang="sl-SI" sz="1200" dirty="0">
              <a:solidFill>
                <a:schemeClr val="bg1"/>
              </a:solidFill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3710384" y="2207859"/>
            <a:ext cx="951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200" dirty="0">
                <a:solidFill>
                  <a:schemeClr val="bg1"/>
                </a:solidFill>
              </a:rPr>
              <a:t>Nacionalni </a:t>
            </a:r>
            <a:endParaRPr lang="sl-SI" sz="1200" dirty="0" smtClean="0">
              <a:solidFill>
                <a:schemeClr val="bg1"/>
              </a:solidFill>
            </a:endParaRPr>
          </a:p>
          <a:p>
            <a:pPr algn="ctr"/>
            <a:r>
              <a:rPr lang="sl-SI" sz="1200" dirty="0" smtClean="0">
                <a:solidFill>
                  <a:schemeClr val="bg1"/>
                </a:solidFill>
              </a:rPr>
              <a:t>koordinator </a:t>
            </a:r>
          </a:p>
          <a:p>
            <a:pPr algn="ctr"/>
            <a:r>
              <a:rPr lang="sl-SI" sz="1200" dirty="0" smtClean="0">
                <a:solidFill>
                  <a:schemeClr val="bg1"/>
                </a:solidFill>
              </a:rPr>
              <a:t>za </a:t>
            </a:r>
            <a:r>
              <a:rPr lang="sl-SI" sz="1200" dirty="0">
                <a:solidFill>
                  <a:schemeClr val="bg1"/>
                </a:solidFill>
              </a:rPr>
              <a:t>stroške</a:t>
            </a:r>
          </a:p>
        </p:txBody>
      </p:sp>
      <p:sp>
        <p:nvSpPr>
          <p:cNvPr id="15" name="Pravokotnik 14"/>
          <p:cNvSpPr/>
          <p:nvPr/>
        </p:nvSpPr>
        <p:spPr>
          <a:xfrm>
            <a:off x="7148850" y="2237105"/>
            <a:ext cx="916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200" dirty="0" smtClean="0">
                <a:solidFill>
                  <a:schemeClr val="bg1"/>
                </a:solidFill>
              </a:rPr>
              <a:t>Nacionalni</a:t>
            </a:r>
          </a:p>
          <a:p>
            <a:pPr algn="ctr"/>
            <a:r>
              <a:rPr lang="sl-SI" sz="1200" dirty="0">
                <a:solidFill>
                  <a:schemeClr val="bg1"/>
                </a:solidFill>
              </a:rPr>
              <a:t>k</a:t>
            </a:r>
            <a:r>
              <a:rPr lang="sl-SI" sz="1200" dirty="0" smtClean="0">
                <a:solidFill>
                  <a:schemeClr val="bg1"/>
                </a:solidFill>
              </a:rPr>
              <a:t>oordinator</a:t>
            </a:r>
          </a:p>
          <a:p>
            <a:pPr algn="ctr"/>
            <a:r>
              <a:rPr lang="sl-SI" sz="1200" dirty="0" smtClean="0">
                <a:solidFill>
                  <a:schemeClr val="bg1"/>
                </a:solidFill>
              </a:rPr>
              <a:t>za </a:t>
            </a:r>
            <a:r>
              <a:rPr lang="sl-SI" sz="1200" dirty="0">
                <a:solidFill>
                  <a:schemeClr val="bg1"/>
                </a:solidFill>
              </a:rPr>
              <a:t>revizije</a:t>
            </a:r>
          </a:p>
        </p:txBody>
      </p:sp>
      <p:sp>
        <p:nvSpPr>
          <p:cNvPr id="17" name="Zaokroži kota na diagonali pravokotnika 16"/>
          <p:cNvSpPr/>
          <p:nvPr/>
        </p:nvSpPr>
        <p:spPr>
          <a:xfrm>
            <a:off x="4754829" y="5937998"/>
            <a:ext cx="2307057" cy="42013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41718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Prejemniki sredstev</a:t>
            </a:r>
            <a:endParaRPr lang="sl-SI" dirty="0"/>
          </a:p>
        </p:txBody>
      </p:sp>
      <p:cxnSp>
        <p:nvCxnSpPr>
          <p:cNvPr id="18" name="Raven povezovalnik 17"/>
          <p:cNvCxnSpPr/>
          <p:nvPr/>
        </p:nvCxnSpPr>
        <p:spPr>
          <a:xfrm>
            <a:off x="4534930" y="4988332"/>
            <a:ext cx="789341" cy="30605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Raven povezovalnik 20"/>
          <p:cNvCxnSpPr/>
          <p:nvPr/>
        </p:nvCxnSpPr>
        <p:spPr>
          <a:xfrm flipH="1">
            <a:off x="6578126" y="4958135"/>
            <a:ext cx="770700" cy="31896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Raven povezovalnik 22"/>
          <p:cNvCxnSpPr/>
          <p:nvPr/>
        </p:nvCxnSpPr>
        <p:spPr>
          <a:xfrm>
            <a:off x="6692781" y="4378088"/>
            <a:ext cx="656045" cy="29433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Raven povezovalnik 28"/>
          <p:cNvCxnSpPr/>
          <p:nvPr/>
        </p:nvCxnSpPr>
        <p:spPr>
          <a:xfrm flipV="1">
            <a:off x="4534930" y="4331868"/>
            <a:ext cx="708479" cy="35749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Raven povezovalnik 30"/>
          <p:cNvCxnSpPr>
            <a:stCxn id="11" idx="1"/>
            <a:endCxn id="17" idx="3"/>
          </p:cNvCxnSpPr>
          <p:nvPr/>
        </p:nvCxnSpPr>
        <p:spPr>
          <a:xfrm>
            <a:off x="5900847" y="5773882"/>
            <a:ext cx="7511" cy="16411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 noGrp="1"/>
          </p:cNvSpPr>
          <p:nvPr>
            <p:ph idx="1"/>
          </p:nvPr>
        </p:nvSpPr>
        <p:spPr>
          <a:xfrm>
            <a:off x="994611" y="1266156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br>
              <a:rPr lang="pl-PL" sz="5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ZA OKREVANJE IN ODPORNOST</a:t>
            </a:r>
            <a:endParaRPr lang="sl-SI" sz="5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059" y="-401807"/>
            <a:ext cx="9602786" cy="5401568"/>
          </a:xfrm>
        </p:spPr>
      </p:pic>
      <p:sp>
        <p:nvSpPr>
          <p:cNvPr id="10" name="Pravokotnik 9"/>
          <p:cNvSpPr/>
          <p:nvPr/>
        </p:nvSpPr>
        <p:spPr>
          <a:xfrm>
            <a:off x="1904609" y="2788519"/>
            <a:ext cx="7678616" cy="230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7. 2020 - sprejet dogovor o Mehanizmu za okrevanje in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odpornost;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 7. 2020 - vlada oblikuje 2 delovni skupini za pripravo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8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373" y="-216627"/>
            <a:ext cx="8808893" cy="4955003"/>
          </a:xfrm>
        </p:spPr>
      </p:pic>
      <p:sp>
        <p:nvSpPr>
          <p:cNvPr id="5" name="Pravokotnik 4"/>
          <p:cNvSpPr/>
          <p:nvPr/>
        </p:nvSpPr>
        <p:spPr>
          <a:xfrm>
            <a:off x="2097541" y="4133080"/>
            <a:ext cx="882445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 8. 2020 - vlada potrdi izhodišča za pripravo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2097541" y="2986869"/>
            <a:ext cx="734344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8. 2020 - posvet z župani in direktorji regionalnih razvojnih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agencij;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5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Commission reveals the 'Next Generation EU' plan - PM² Alli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7" y="2120704"/>
            <a:ext cx="6533516" cy="3266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3334043" y="618978"/>
            <a:ext cx="8857957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GENERATION EU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9899138" y="6173922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591" y="-637002"/>
            <a:ext cx="9825780" cy="5527002"/>
          </a:xfrm>
        </p:spPr>
      </p:pic>
      <p:sp>
        <p:nvSpPr>
          <p:cNvPr id="5" name="Pravokotnik 4"/>
          <p:cNvSpPr/>
          <p:nvPr/>
        </p:nvSpPr>
        <p:spPr>
          <a:xfrm>
            <a:off x="1934571" y="3147525"/>
            <a:ext cx="830240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9. 2020 - EK objavi navodila za pripravo NOO;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934571" y="3743789"/>
            <a:ext cx="923830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9. 2020 - posvet z župani in ostalimi deležniki v organizaciji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5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80" y="-678626"/>
            <a:ext cx="10009336" cy="5630252"/>
          </a:xfrm>
        </p:spPr>
      </p:pic>
      <p:sp>
        <p:nvSpPr>
          <p:cNvPr id="5" name="Pravokotnik 4"/>
          <p:cNvSpPr/>
          <p:nvPr/>
        </p:nvSpPr>
        <p:spPr>
          <a:xfrm>
            <a:off x="2079674" y="3247003"/>
            <a:ext cx="7981070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10. 2020 - vlada potrdi osnutek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10. 2020 - osnutek NOO predložen v neformalno usklajevanje z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8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67" y="-1030329"/>
            <a:ext cx="10242278" cy="5761282"/>
          </a:xfrm>
        </p:spPr>
      </p:pic>
      <p:sp>
        <p:nvSpPr>
          <p:cNvPr id="6" name="Pravokotnik 5"/>
          <p:cNvSpPr/>
          <p:nvPr/>
        </p:nvSpPr>
        <p:spPr>
          <a:xfrm>
            <a:off x="2942492" y="2448600"/>
            <a:ext cx="9113520" cy="252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11. 2020 - seja Ekonomsko - socialnega </a:t>
            </a:r>
            <a:r>
              <a:rPr lang="sl-SI" sz="2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sveta;</a:t>
            </a:r>
            <a:endParaRPr lang="sl-SI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 11. 2020 - Spletni strokovni posvet "Kje bodo sredstva v 2021-2027?" - več kot 1300 udeležencev, večinoma </a:t>
            </a:r>
            <a:r>
              <a:rPr lang="sl-SI" sz="2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gospodarstvenikov;</a:t>
            </a:r>
            <a:endParaRPr lang="sl-SI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- 27. 11. 2020 - sestanki s socialnimi partnerji po </a:t>
            </a:r>
            <a:r>
              <a:rPr lang="sl-SI" sz="2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področjih;</a:t>
            </a:r>
            <a:endParaRPr lang="sl-SI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 11. 2020 - sestanek z nevladnimi </a:t>
            </a:r>
            <a:r>
              <a:rPr lang="sl-SI" sz="2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organizacijami;</a:t>
            </a:r>
            <a:endParaRPr lang="sl-SI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942492" y="4970316"/>
            <a:ext cx="8691489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virtualni posveti z vsemi sveti in regionalnimi sveti 12 razvojnih regij - 452 </a:t>
            </a:r>
            <a:r>
              <a:rPr lang="sl-SI" sz="2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udeležencev.</a:t>
            </a:r>
            <a:endParaRPr lang="sl-SI" sz="2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\\URBAN-PC\Shared\Temp\text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7" y="2779295"/>
            <a:ext cx="2647560" cy="40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67" y="-1030329"/>
            <a:ext cx="10242278" cy="5761282"/>
          </a:xfr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852567" y="2431331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00" y="3097864"/>
            <a:ext cx="7756800" cy="30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305" y="-872246"/>
            <a:ext cx="10947180" cy="6157790"/>
          </a:xfrm>
        </p:spPr>
      </p:pic>
      <p:sp>
        <p:nvSpPr>
          <p:cNvPr id="5" name="Pravokotnik 4"/>
          <p:cNvSpPr/>
          <p:nvPr/>
        </p:nvSpPr>
        <p:spPr>
          <a:xfrm>
            <a:off x="1952668" y="3192449"/>
            <a:ext cx="832965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12. 2020 - seja Ekonomsko - socialnega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sveta;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952668" y="3788381"/>
            <a:ext cx="805820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12. 2020 - 2. obravnava osnutka NOO na Vladi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 in </a:t>
            </a: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predložitev v obravnavo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OZEU.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018" y="-1181165"/>
            <a:ext cx="10947180" cy="6157790"/>
          </a:xfr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852567" y="2431331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1" y="3332455"/>
            <a:ext cx="7935976" cy="20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-361902"/>
            <a:ext cx="9509153" cy="5348899"/>
          </a:xfrm>
        </p:spPr>
      </p:pic>
      <p:sp>
        <p:nvSpPr>
          <p:cNvPr id="5" name="Pravokotnik 4"/>
          <p:cNvSpPr/>
          <p:nvPr/>
        </p:nvSpPr>
        <p:spPr>
          <a:xfrm>
            <a:off x="2260991" y="3314493"/>
            <a:ext cx="9071809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 1. 2021 - nove tehnične zahteve EK glede strukture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dokumenta;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 1. 2021 - obravnava osnutka NOO na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OZEU.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0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631" y="-782032"/>
            <a:ext cx="9509153" cy="5348899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852567" y="2431331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3165468"/>
            <a:ext cx="11686944" cy="21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204" y="-382109"/>
            <a:ext cx="9279617" cy="5219785"/>
          </a:xfrm>
        </p:spPr>
      </p:pic>
      <p:sp>
        <p:nvSpPr>
          <p:cNvPr id="5" name="Pravokotnik 4"/>
          <p:cNvSpPr/>
          <p:nvPr/>
        </p:nvSpPr>
        <p:spPr>
          <a:xfrm>
            <a:off x="1844430" y="3193383"/>
            <a:ext cx="8661009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sl-SI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2021 - v veljavo vstopi Uredba o vzpostavitvi Mehanizma za okrevanje in </a:t>
            </a: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odpornost;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 2. 2021 – razprava o osnutku NOO na OZEU.</a:t>
            </a:r>
            <a:endParaRPr lang="sl-SI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950" y="-697207"/>
            <a:ext cx="9279617" cy="5219785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852567" y="2431331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00" y="3169180"/>
            <a:ext cx="8008800" cy="32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značba mesta vsebin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454963"/>
              </p:ext>
            </p:extLst>
          </p:nvPr>
        </p:nvGraphicFramePr>
        <p:xfrm>
          <a:off x="802640" y="828583"/>
          <a:ext cx="10678160" cy="590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slov 1"/>
          <p:cNvSpPr txBox="1">
            <a:spLocks/>
          </p:cNvSpPr>
          <p:nvPr/>
        </p:nvSpPr>
        <p:spPr>
          <a:xfrm>
            <a:off x="3334043" y="436098"/>
            <a:ext cx="8857957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GENERATION </a:t>
            </a:r>
            <a:r>
              <a:rPr lang="sl-SI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– sklad za okrevanje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379802" y="251432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6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630990" y="2548183"/>
            <a:ext cx="9717650" cy="316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3. 2021 – izredna seja DZ RS glede NOO in razprava </a:t>
            </a:r>
            <a:r>
              <a:rPr lang="sl-SI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Skupnostjo občin </a:t>
            </a: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Slovenije;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in 16. 3. 2021 – razprava z </a:t>
            </a:r>
            <a:r>
              <a:rPr lang="sl-SI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Združenjem občin </a:t>
            </a: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Slovenije;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3. 2021 – obravnava na Ekonomsko-socialnem svetu;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26. 3. </a:t>
            </a:r>
            <a:r>
              <a:rPr lang="sl-SI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–</a:t>
            </a: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konferenca </a:t>
            </a:r>
            <a:r>
              <a:rPr lang="sl-SI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osnutku </a:t>
            </a: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NOO, </a:t>
            </a:r>
            <a:r>
              <a:rPr lang="sl-SI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jo je pripravil Stalni posvetovalni odbor za podnebno politiko pri </a:t>
            </a:r>
            <a:r>
              <a:rPr lang="sl-SI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Predsedniku RS.</a:t>
            </a:r>
            <a:endParaRPr 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040503"/>
            <a:ext cx="7343775" cy="17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827853" y="2212337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834535"/>
            <a:ext cx="7343775" cy="17852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3064693"/>
            <a:ext cx="11497056" cy="32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99" y="-1014680"/>
            <a:ext cx="9634198" cy="5419237"/>
          </a:xfrm>
        </p:spPr>
      </p:pic>
      <p:sp>
        <p:nvSpPr>
          <p:cNvPr id="5" name="Pravokotnik 4"/>
          <p:cNvSpPr/>
          <p:nvPr/>
        </p:nvSpPr>
        <p:spPr>
          <a:xfrm>
            <a:off x="1427205" y="2288555"/>
            <a:ext cx="10350267" cy="356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4. 2021 – okrogla miza </a:t>
            </a:r>
            <a:r>
              <a:rPr lang="sl-SI" sz="2000" dirty="0" smtClean="0">
                <a:solidFill>
                  <a:schemeClr val="bg1"/>
                </a:solidFill>
              </a:rPr>
              <a:t>CNVOS v </a:t>
            </a:r>
            <a:r>
              <a:rPr lang="sl-SI" sz="2000" dirty="0">
                <a:solidFill>
                  <a:schemeClr val="bg1"/>
                </a:solidFill>
              </a:rPr>
              <a:t>seriji Kohezijskih četrtkov na temo evropske kohezijske </a:t>
            </a:r>
            <a:r>
              <a:rPr lang="sl-SI" sz="2000" dirty="0" smtClean="0">
                <a:solidFill>
                  <a:schemeClr val="bg1"/>
                </a:solidFill>
              </a:rPr>
              <a:t>politike;</a:t>
            </a:r>
            <a:endParaRPr lang="sl-SI" sz="20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7. 4. 2021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skupna seja Komisije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 za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mednarodne odnose in evropske zadeve, Komisije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 za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lokalno samoupravo in regionalni razvoj in Interesne skupine lokalnih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interesov;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21. 4.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2021 -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Strateški svet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digitalizacijo;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22. 4. 2021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- 14.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seja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predsedstva Skupnosti občin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Slovenije; </a:t>
            </a:r>
            <a:r>
              <a:rPr lang="pl-PL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izredna seja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Državnega sveta o Nacionalnem načrtu za okrevanje in </a:t>
            </a:r>
            <a:r>
              <a:rPr lang="pl-PL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odpornost;</a:t>
            </a:r>
            <a:endParaRPr lang="sl-SI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4. 2021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izredna seja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Ekonomsko-socialnega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sveta; posvet 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Združenja bank Slovenije o trajnostnem </a:t>
            </a:r>
            <a:r>
              <a:rPr lang="sl-SI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financiranju;</a:t>
            </a:r>
            <a:endParaRPr lang="sl-SI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sl-SI" sz="2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4. 2021 - rok za formalno vložitev NOO v proceduro potrjevanja </a:t>
            </a:r>
            <a:r>
              <a:rPr lang="sl-SI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EK.</a:t>
            </a:r>
            <a:endParaRPr lang="sl-SI" sz="2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499" y="-1014680"/>
            <a:ext cx="9634198" cy="5419237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2616591" y="618978"/>
            <a:ext cx="9575409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POTEK PRIPRAVE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NAČRTA </a:t>
            </a:r>
            <a:r>
              <a:rPr lang="pl-PL" sz="3200" dirty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OKREVANJE IN </a:t>
            </a:r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827853" y="2212337"/>
            <a:ext cx="971765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Posvetovanja direktoratov Evropske komisije z ministrstvi po področjih</a:t>
            </a:r>
            <a:endParaRPr lang="sl-SI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00" y="2933144"/>
            <a:ext cx="7065600" cy="30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 noGrp="1"/>
          </p:cNvSpPr>
          <p:nvPr>
            <p:ph idx="1"/>
          </p:nvPr>
        </p:nvSpPr>
        <p:spPr>
          <a:xfrm>
            <a:off x="868279" y="1175920"/>
            <a:ext cx="10515600" cy="435133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Vključenih</a:t>
            </a:r>
          </a:p>
          <a:p>
            <a:pPr algn="ctr"/>
            <a:r>
              <a:rPr lang="sl-SI" sz="6000" dirty="0">
                <a:solidFill>
                  <a:srgbClr val="FFF2CC"/>
                </a:solidFill>
              </a:rPr>
              <a:t>v</a:t>
            </a:r>
            <a:r>
              <a:rPr lang="sl-SI" sz="6000" dirty="0" smtClean="0">
                <a:solidFill>
                  <a:srgbClr val="FFF2CC"/>
                </a:solidFill>
              </a:rPr>
              <a:t>eč kot </a:t>
            </a:r>
            <a:r>
              <a:rPr lang="sl-SI" sz="6000" dirty="0" smtClean="0"/>
              <a:t>2000 </a:t>
            </a:r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deležnikov </a:t>
            </a:r>
          </a:p>
          <a:p>
            <a:pPr algn="ctr"/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</a:t>
            </a:r>
          </a:p>
          <a:p>
            <a:pPr algn="ctr"/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opravljenih </a:t>
            </a:r>
            <a:r>
              <a:rPr lang="sl-SI" sz="6000" dirty="0"/>
              <a:t>39</a:t>
            </a:r>
            <a:r>
              <a:rPr lang="sl-SI" sz="6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posvetovanj </a:t>
            </a:r>
            <a:r>
              <a:rPr lang="sl-SI" sz="6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z direktorati </a:t>
            </a:r>
            <a:r>
              <a:rPr lang="sl-SI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EK </a:t>
            </a:r>
            <a:r>
              <a:rPr lang="sl-SI" sz="6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 administrativno tehnični ravni. 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D4B5339-D94F-4E10-B1BC-A9616009C642}"/>
              </a:ext>
            </a:extLst>
          </p:cNvPr>
          <p:cNvSpPr txBox="1"/>
          <p:nvPr/>
        </p:nvSpPr>
        <p:spPr>
          <a:xfrm>
            <a:off x="10019102" y="603904"/>
            <a:ext cx="193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StrongerTogether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950742" y="1142609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6800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„Nikogar ne bomo pustili ob strani in noben del Slovenije ne bo zapostavljen.“</a:t>
            </a:r>
            <a:endParaRPr lang="sl-SI" sz="6800" i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0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119575" y="74906"/>
            <a:ext cx="12072425" cy="92925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 smtClean="0">
                <a:solidFill>
                  <a:srgbClr val="FFF2CC"/>
                </a:solidFill>
              </a:rPr>
              <a:t>NAPREDNA SLOVENIJA </a:t>
            </a:r>
            <a:endParaRPr lang="sl-SI" sz="3600" dirty="0">
              <a:solidFill>
                <a:srgbClr val="FFF2CC"/>
              </a:solidFill>
            </a:endParaRPr>
          </a:p>
          <a:p>
            <a:r>
              <a:rPr lang="sl-SI" sz="3600" dirty="0" smtClean="0">
                <a:solidFill>
                  <a:srgbClr val="FFF2CC"/>
                </a:solidFill>
              </a:rPr>
              <a:t>FINANČNI OKVIR DO LETA 2029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53" y="1089281"/>
            <a:ext cx="9432237" cy="574929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352550" y="2256028"/>
            <a:ext cx="10223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ZELENI PREHOD</a:t>
            </a: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DIGITALNA</a:t>
            </a:r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PREOBRAZBA</a:t>
            </a: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PAMETNA</a:t>
            </a:r>
            <a:r>
              <a:rPr lang="sl-SI" sz="550" b="1" dirty="0">
                <a:latin typeface="Arial" panose="020B0604020202020204" pitchFamily="34" charset="0"/>
                <a:cs typeface="Arial" panose="020B0604020202020204" pitchFamily="34" charset="0"/>
              </a:rPr>
              <a:t>, TRAJNOSTNA</a:t>
            </a:r>
          </a:p>
          <a:p>
            <a:pPr algn="ctr"/>
            <a:r>
              <a:rPr lang="sl-SI" sz="550" b="1" dirty="0">
                <a:latin typeface="Arial" panose="020B0604020202020204" pitchFamily="34" charset="0"/>
                <a:cs typeface="Arial" panose="020B0604020202020204" pitchFamily="34" charset="0"/>
              </a:rPr>
              <a:t>IN VKLJUČUJOČA RAST</a:t>
            </a: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ZDRAVSTVO </a:t>
            </a:r>
            <a:r>
              <a:rPr lang="sl-SI" sz="55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 algn="ctr"/>
            <a:r>
              <a:rPr lang="sl-SI" sz="550" b="1" dirty="0">
                <a:latin typeface="Arial" panose="020B0604020202020204" pitchFamily="34" charset="0"/>
                <a:cs typeface="Arial" panose="020B0604020202020204" pitchFamily="34" charset="0"/>
              </a:rPr>
              <a:t>SOCIALNA </a:t>
            </a:r>
            <a:r>
              <a:rPr lang="sl-SI" sz="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VARNOST</a:t>
            </a: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OSTALO</a:t>
            </a:r>
          </a:p>
          <a:p>
            <a:pPr algn="ctr"/>
            <a:endParaRPr lang="sl-SI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</a:p>
          <a:p>
            <a:pPr algn="ctr"/>
            <a:endParaRPr lang="sl-SI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EU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</a:p>
          <a:p>
            <a:pPr algn="ctr"/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del</a:t>
            </a:r>
          </a:p>
          <a:p>
            <a:pPr algn="ctr"/>
            <a:endParaRPr lang="sl-SI" sz="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</a:p>
          <a:p>
            <a:pPr algn="ctr"/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SREDSTVA VFO </a:t>
            </a:r>
            <a:endParaRPr lang="sl-SI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14-20</a:t>
            </a: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31/12/23*</a:t>
            </a: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292849" y="1221250"/>
            <a:ext cx="129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 - SVRK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4200817" y="1221250"/>
            <a:ext cx="142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</a:t>
            </a:r>
            <a:r>
              <a:rPr lang="sl-SI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5568359" y="1125990"/>
            <a:ext cx="156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VFO</a:t>
            </a:r>
          </a:p>
          <a:p>
            <a:pPr algn="ctr"/>
            <a:r>
              <a:rPr lang="sl-SI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2021-2027</a:t>
            </a:r>
            <a:endParaRPr lang="sl-SI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6968895" y="1045102"/>
            <a:ext cx="125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SKUPNA </a:t>
            </a:r>
          </a:p>
          <a:p>
            <a:pPr algn="ctr"/>
            <a:r>
              <a:rPr lang="sl-SI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KMETIJSKA </a:t>
            </a:r>
          </a:p>
          <a:p>
            <a:pPr algn="ctr"/>
            <a:r>
              <a:rPr lang="sl-SI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8350567" y="1221250"/>
            <a:ext cx="96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9713583" y="1221250"/>
            <a:ext cx="96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2229183" y="1636393"/>
            <a:ext cx="76174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NEPOVRATNA</a:t>
            </a:r>
          </a:p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mio EUR</a:t>
            </a:r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551,75 €</a:t>
            </a:r>
            <a:endParaRPr lang="sl-SI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316,67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663,99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244,90 €</a:t>
            </a:r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1.777,31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1.777,31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1.777,31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endParaRPr lang="sl-SI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700" b="1" dirty="0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  <a:p>
            <a:r>
              <a:rPr lang="sl-SI" sz="700" b="1" dirty="0">
                <a:latin typeface="Arial" panose="020B0604020202020204" pitchFamily="34" charset="0"/>
                <a:cs typeface="Arial" panose="020B0604020202020204" pitchFamily="34" charset="0"/>
              </a:rPr>
              <a:t>(V mio €)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1.280,73 </a:t>
            </a:r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2882900" y="1636393"/>
            <a:ext cx="70631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POSOJILA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(mio </a:t>
            </a:r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513,00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73,37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119,00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705,37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705,37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705,37 €</a:t>
            </a:r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sl-SI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700" b="1" dirty="0">
                <a:latin typeface="Arial" panose="020B0604020202020204" pitchFamily="34" charset="0"/>
                <a:cs typeface="Arial" panose="020B0604020202020204" pitchFamily="34" charset="0"/>
              </a:rPr>
              <a:t>(V mio €)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223,99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3589213" y="1636393"/>
            <a:ext cx="1400536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Vsebina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Digitalni in </a:t>
            </a:r>
          </a:p>
          <a:p>
            <a:pPr algn="ctr"/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zeleni prehod</a:t>
            </a:r>
          </a:p>
          <a:p>
            <a:pPr algn="ctr"/>
            <a:endParaRPr lang="sl-SI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Digitalni </a:t>
            </a:r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 algn="ctr"/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zeleni prehod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Zagotavljanje </a:t>
            </a:r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obratnega </a:t>
            </a:r>
          </a:p>
          <a:p>
            <a:pPr algn="ctr"/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kapitala in naložbene </a:t>
            </a:r>
            <a:r>
              <a:rPr lang="sl-SI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podpore malim, </a:t>
            </a:r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srednje </a:t>
            </a:r>
            <a:r>
              <a:rPr lang="sl-SI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in velikim podjetjem. Podpora </a:t>
            </a:r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pri </a:t>
            </a:r>
            <a:r>
              <a:rPr lang="sl-SI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zaposlovanju mladim</a:t>
            </a:r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sl-SI" sz="600" dirty="0">
                <a:latin typeface="Arial" panose="020B0604020202020204" pitchFamily="34" charset="0"/>
                <a:cs typeface="Arial" panose="020B0604020202020204" pitchFamily="34" charset="0"/>
              </a:rPr>
              <a:t>Podpora najrevnejšim v naši družbi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Področje krepitve odpornosti </a:t>
            </a: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zdravstvenih sistemov, </a:t>
            </a: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Krepitve odpornosti </a:t>
            </a:r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na področju socialnega </a:t>
            </a:r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varstva upoštevajoč </a:t>
            </a:r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de institucionalizacijo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  <a:endParaRPr lang="sl-SI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700" b="1" dirty="0">
                <a:latin typeface="Arial" panose="020B0604020202020204" pitchFamily="34" charset="0"/>
                <a:cs typeface="Arial" panose="020B0604020202020204" pitchFamily="34" charset="0"/>
              </a:rPr>
              <a:t>(V mio €)</a:t>
            </a: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1.504,72 </a:t>
            </a:r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4913817" y="1590226"/>
            <a:ext cx="71526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NEPOVRATNA</a:t>
            </a:r>
          </a:p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mio EUR</a:t>
            </a:r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del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56,64</a:t>
            </a:r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53,16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28,08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195,12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333,00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333,00 €</a:t>
            </a: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54,86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387,86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5607285" y="1721031"/>
            <a:ext cx="70706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Vsebina</a:t>
            </a: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CP2 </a:t>
            </a:r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in CP3</a:t>
            </a:r>
            <a:endParaRPr lang="sl-SI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CP1 </a:t>
            </a:r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(digitalno)</a:t>
            </a:r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CP1</a:t>
            </a: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(brez digitalnega</a:t>
            </a:r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sl-SI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700" dirty="0">
                <a:latin typeface="Arial" panose="020B0604020202020204" pitchFamily="34" charset="0"/>
                <a:cs typeface="Arial" panose="020B0604020202020204" pitchFamily="34" charset="0"/>
              </a:rPr>
              <a:t>CP4 + </a:t>
            </a:r>
            <a:r>
              <a:rPr lang="sl-SI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FEAD</a:t>
            </a:r>
          </a:p>
          <a:p>
            <a:pPr algn="ctr"/>
            <a:endParaRPr lang="sl-SI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SPP, CP5,</a:t>
            </a:r>
          </a:p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CP7(TP)</a:t>
            </a:r>
          </a:p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in CILJ </a:t>
            </a:r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6265471" y="1590226"/>
            <a:ext cx="729687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NEPOVRATNA</a:t>
            </a:r>
          </a:p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mio EUR</a:t>
            </a:r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del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1.387,92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95,58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439,56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913,61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479,28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3.315,95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3.315,95 €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1.280,91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4.596,86 €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7529697" y="1590226"/>
            <a:ext cx="715260" cy="4632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NEPOVRATNA</a:t>
            </a:r>
          </a:p>
          <a:p>
            <a:pPr algn="ctr"/>
            <a:r>
              <a:rPr lang="sl-SI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mio EUR</a:t>
            </a:r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del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1.600,00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1.600,00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1.600,00 €</a:t>
            </a:r>
          </a:p>
          <a:p>
            <a:pPr algn="ctr"/>
            <a:endParaRPr lang="sl-SI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1.600,00 €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8153599" y="1590226"/>
            <a:ext cx="729687" cy="4885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NEPOVRATNA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mio EUR)</a:t>
            </a: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1.996,31</a:t>
            </a:r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465,41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1.131,63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1.353,63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2.079,28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7.026,26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7.026,26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1.335,77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8.362,03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8827987" y="1581895"/>
            <a:ext cx="633507" cy="4655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POSOJILA</a:t>
            </a:r>
          </a:p>
          <a:p>
            <a:pPr algn="ctr"/>
            <a:r>
              <a:rPr lang="sl-SI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(mio EUR)</a:t>
            </a:r>
          </a:p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513,00 </a:t>
            </a:r>
            <a:r>
              <a:rPr 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sl-S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73,37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119,00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705,37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705,37 </a:t>
            </a:r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705,37 €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9523559" y="1387600"/>
            <a:ext cx="1249060" cy="487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l-SI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(NEPOVRATNA + POSOJILA) </a:t>
            </a:r>
          </a:p>
          <a:p>
            <a:pPr algn="ctr"/>
            <a:r>
              <a:rPr lang="it-IT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mio EUR</a:t>
            </a:r>
          </a:p>
          <a:p>
            <a:pPr algn="ctr"/>
            <a:endParaRPr lang="it-IT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2.509,31 </a:t>
            </a:r>
            <a:r>
              <a:rPr lang="sl-SI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465,41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1.205,00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1.472,63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2.079,28 €</a:t>
            </a:r>
            <a:endParaRPr lang="sl-SI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7.731,63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7.731,63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algn="ctr"/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1.333,63 </a:t>
            </a:r>
            <a:r>
              <a:rPr lang="sl-SI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l-SI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9.067,40 </a:t>
            </a:r>
            <a:r>
              <a:rPr lang="sl-SI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l-SI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4503450" y="6549657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50" dirty="0" smtClean="0"/>
              <a:t>*(</a:t>
            </a:r>
            <a:r>
              <a:rPr lang="sl-SI" sz="1050" dirty="0"/>
              <a:t>preostalo na dan 1.7.2021)</a:t>
            </a:r>
          </a:p>
        </p:txBody>
      </p:sp>
    </p:spTree>
    <p:extLst>
      <p:ext uri="{BB962C8B-B14F-4D97-AF65-F5344CB8AC3E}">
        <p14:creationId xmlns:p14="http://schemas.microsoft.com/office/powerpoint/2010/main" val="80165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06379" y="1681413"/>
            <a:ext cx="9944347" cy="2089404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F2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NAČRT ZA </a:t>
            </a:r>
            <a:br>
              <a:rPr lang="sl-SI" dirty="0" smtClean="0">
                <a:solidFill>
                  <a:srgbClr val="FFF2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l-SI" dirty="0" smtClean="0">
                <a:solidFill>
                  <a:srgbClr val="FFF2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OKREVANJE IN ODPORNOST</a:t>
            </a:r>
            <a:r>
              <a:rPr lang="sl-SI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sl-SI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sl-SI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219200" y="4164013"/>
            <a:ext cx="9144000" cy="1655762"/>
          </a:xfrm>
        </p:spPr>
        <p:txBody>
          <a:bodyPr/>
          <a:lstStyle/>
          <a:p>
            <a:r>
              <a:rPr lang="sl-SI" dirty="0" smtClean="0">
                <a:solidFill>
                  <a:schemeClr val="bg1">
                    <a:lumMod val="95000"/>
                  </a:schemeClr>
                </a:solidFill>
              </a:rPr>
              <a:t>April 2021</a:t>
            </a:r>
            <a:endParaRPr lang="sl-SI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3540" y="253100"/>
            <a:ext cx="5801242" cy="708805"/>
          </a:xfrm>
        </p:spPr>
        <p:txBody>
          <a:bodyPr anchor="b">
            <a:normAutofit/>
          </a:bodyPr>
          <a:lstStyle/>
          <a:p>
            <a:r>
              <a:rPr lang="sl-SI" sz="3600" dirty="0" smtClean="0">
                <a:solidFill>
                  <a:srgbClr val="E8E5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NAPREDNA SLOVENIJA</a:t>
            </a:r>
            <a:endParaRPr lang="sl-SI" sz="3600" dirty="0">
              <a:solidFill>
                <a:srgbClr val="E8E5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Pravokotnik: zaokroženi diagonalni vogali 14">
            <a:extLst>
              <a:ext uri="{FF2B5EF4-FFF2-40B4-BE49-F238E27FC236}">
                <a16:creationId xmlns:a16="http://schemas.microsoft.com/office/drawing/2014/main" id="{4B2F7F5A-6543-47A8-A992-C0FADCB6DB56}"/>
              </a:ext>
            </a:extLst>
          </p:cNvPr>
          <p:cNvSpPr/>
          <p:nvPr/>
        </p:nvSpPr>
        <p:spPr>
          <a:xfrm>
            <a:off x="3306220" y="1502298"/>
            <a:ext cx="315883" cy="180195"/>
          </a:xfrm>
          <a:prstGeom prst="round2DiagRect">
            <a:avLst/>
          </a:prstGeom>
          <a:solidFill>
            <a:srgbClr val="9ACEDF"/>
          </a:solidFill>
          <a:ln>
            <a:solidFill>
              <a:srgbClr val="6FB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ravokotnik: zaokroženi diagonalni vogali 15">
            <a:extLst>
              <a:ext uri="{FF2B5EF4-FFF2-40B4-BE49-F238E27FC236}">
                <a16:creationId xmlns:a16="http://schemas.microsoft.com/office/drawing/2014/main" id="{2EFBB9EB-3D64-4C69-82CC-8B951E0187CF}"/>
              </a:ext>
            </a:extLst>
          </p:cNvPr>
          <p:cNvSpPr/>
          <p:nvPr/>
        </p:nvSpPr>
        <p:spPr>
          <a:xfrm>
            <a:off x="3044554" y="4186826"/>
            <a:ext cx="315883" cy="182880"/>
          </a:xfrm>
          <a:prstGeom prst="round2DiagRect">
            <a:avLst/>
          </a:prstGeom>
          <a:solidFill>
            <a:srgbClr val="BFE476"/>
          </a:solidFill>
          <a:ln>
            <a:solidFill>
              <a:srgbClr val="85C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ravokotnik: zaokroženi diagonalni vogali 16">
            <a:extLst>
              <a:ext uri="{FF2B5EF4-FFF2-40B4-BE49-F238E27FC236}">
                <a16:creationId xmlns:a16="http://schemas.microsoft.com/office/drawing/2014/main" id="{2071B0A8-E60D-43BE-AD85-8B1A57C39253}"/>
              </a:ext>
            </a:extLst>
          </p:cNvPr>
          <p:cNvSpPr/>
          <p:nvPr/>
        </p:nvSpPr>
        <p:spPr>
          <a:xfrm>
            <a:off x="8407199" y="4337308"/>
            <a:ext cx="315883" cy="182880"/>
          </a:xfrm>
          <a:prstGeom prst="round2DiagRect">
            <a:avLst/>
          </a:prstGeom>
          <a:solidFill>
            <a:srgbClr val="D7B5D8"/>
          </a:solidFill>
          <a:ln>
            <a:solidFill>
              <a:srgbClr val="B1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ravokotnik: zaokroženi diagonalni vogali 17">
            <a:extLst>
              <a:ext uri="{FF2B5EF4-FFF2-40B4-BE49-F238E27FC236}">
                <a16:creationId xmlns:a16="http://schemas.microsoft.com/office/drawing/2014/main" id="{A56DBB11-2387-4284-B975-BCA118633349}"/>
              </a:ext>
            </a:extLst>
          </p:cNvPr>
          <p:cNvSpPr/>
          <p:nvPr/>
        </p:nvSpPr>
        <p:spPr>
          <a:xfrm>
            <a:off x="7988263" y="1412879"/>
            <a:ext cx="315883" cy="182880"/>
          </a:xfrm>
          <a:prstGeom prst="round2DiagRect">
            <a:avLst/>
          </a:prstGeom>
          <a:solidFill>
            <a:srgbClr val="FDCAA2"/>
          </a:solidFill>
          <a:ln>
            <a:solidFill>
              <a:srgbClr val="FCA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732468" y="4369706"/>
            <a:ext cx="1731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Zelena Slovenija</a:t>
            </a:r>
          </a:p>
        </p:txBody>
      </p:sp>
      <p:sp>
        <p:nvSpPr>
          <p:cNvPr id="4" name="Pravokotnik 3"/>
          <p:cNvSpPr/>
          <p:nvPr/>
        </p:nvSpPr>
        <p:spPr>
          <a:xfrm>
            <a:off x="8304146" y="4520188"/>
            <a:ext cx="1952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Digitalna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Slovenija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776683" y="1693801"/>
            <a:ext cx="314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Pametna in trajnostna Slovenija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7895284" y="1603153"/>
            <a:ext cx="2210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Odgovorna Slovenija;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ržava, blizu ljudem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C:\Users\Sebastjan\Desktop\NNO_April21\Zaključene stvari\Hiša Pastele 4 komponente 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3" y="973236"/>
            <a:ext cx="6594272" cy="503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82880" y="175846"/>
            <a:ext cx="11852031" cy="6541477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89" y="2370221"/>
            <a:ext cx="2476506" cy="2476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52244020"/>
              </p:ext>
            </p:extLst>
          </p:nvPr>
        </p:nvGraphicFramePr>
        <p:xfrm>
          <a:off x="1970842" y="7641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5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791A3A0-1281-4B67-A4D3-92772B77FCFF}"/>
              </a:ext>
            </a:extLst>
          </p:cNvPr>
          <p:cNvSpPr txBox="1">
            <a:spLocks/>
          </p:cNvSpPr>
          <p:nvPr/>
        </p:nvSpPr>
        <p:spPr>
          <a:xfrm>
            <a:off x="1130636" y="1859801"/>
            <a:ext cx="4008182" cy="4785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ZELENA SLOVENIJA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(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obnovljivi viri energije in učinkovita raba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energije; 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trajnostna prenova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stavb; 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čisto in varno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okolje; 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trajnostna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mobilnost; 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krožno gospodarstvo – učinkovita raba virov);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DIGITALNA SLOVENIJA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(digitalna 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preobrazba javnega sektorja, javne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uprave in gospodarstva);</a:t>
            </a:r>
          </a:p>
          <a:p>
            <a:pPr marL="0" lvl="0" indent="0">
              <a:buNone/>
              <a:defRPr/>
            </a:pPr>
            <a:r>
              <a:rPr kumimoji="0" lang="sl-SI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PAMETNA IN TRAJNOSTNA SLOVENIJA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(raziskave</a:t>
            </a:r>
            <a:r>
              <a:rPr kumimoji="0" lang="sl-SI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, razvoj in inovacije; dvig produktivnosti, prijazno poslovno okolje za investitorje; trg dela – ukrepi za zmanjševanje posledic negativnih strukturnih trendov, preoblikovanje slovenskega turizma in investicije v infrastrukturo na področju turizma in kulturne 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dediščine, </a:t>
            </a:r>
            <a:r>
              <a:rPr lang="sl-SI" sz="1500" dirty="0">
                <a:solidFill>
                  <a:prstClr val="white"/>
                </a:solidFill>
                <a:latin typeface="Calibri" panose="020F0502020204030204" pitchFamily="34" charset="0"/>
              </a:rPr>
              <a:t>krepitev znanj, digitalnih kompetenc in tistih, ki jih zahtevajo novi poklici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);</a:t>
            </a:r>
            <a:r>
              <a:rPr kumimoji="0" lang="sl-SI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ODGOVORNA SLOVENIJA - DRŽAVA BLIZU LJUDEM</a:t>
            </a:r>
            <a:r>
              <a:rPr kumimoji="0" lang="sl-SI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 (zdravstvo, socialna varnost in dolgotrajna oskrba; stanovanjska politika</a:t>
            </a:r>
            <a:r>
              <a:rPr lang="sl-SI" sz="1500" dirty="0">
                <a:solidFill>
                  <a:prstClr val="white"/>
                </a:solidFill>
                <a:latin typeface="Calibri" panose="020F0502020204030204" pitchFamily="34" charset="0"/>
              </a:rPr>
              <a:t>)</a:t>
            </a:r>
            <a:endParaRPr kumimoji="0" lang="sl-SI" sz="1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Pravokotnik: zaokroženi diagonalni vogali 14">
            <a:extLst>
              <a:ext uri="{FF2B5EF4-FFF2-40B4-BE49-F238E27FC236}">
                <a16:creationId xmlns:a16="http://schemas.microsoft.com/office/drawing/2014/main" id="{4B2F7F5A-6543-47A8-A992-C0FADCB6DB56}"/>
              </a:ext>
            </a:extLst>
          </p:cNvPr>
          <p:cNvSpPr/>
          <p:nvPr/>
        </p:nvSpPr>
        <p:spPr>
          <a:xfrm>
            <a:off x="724920" y="3424696"/>
            <a:ext cx="315883" cy="182880"/>
          </a:xfrm>
          <a:prstGeom prst="round2DiagRect">
            <a:avLst/>
          </a:prstGeom>
          <a:solidFill>
            <a:srgbClr val="9ACEDF"/>
          </a:solidFill>
          <a:ln>
            <a:solidFill>
              <a:srgbClr val="6FB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ravokotnik: zaokroženi diagonalni vogali 15">
            <a:extLst>
              <a:ext uri="{FF2B5EF4-FFF2-40B4-BE49-F238E27FC236}">
                <a16:creationId xmlns:a16="http://schemas.microsoft.com/office/drawing/2014/main" id="{2EFBB9EB-3D64-4C69-82CC-8B951E0187CF}"/>
              </a:ext>
            </a:extLst>
          </p:cNvPr>
          <p:cNvSpPr/>
          <p:nvPr/>
        </p:nvSpPr>
        <p:spPr>
          <a:xfrm>
            <a:off x="721362" y="1902862"/>
            <a:ext cx="315883" cy="182880"/>
          </a:xfrm>
          <a:prstGeom prst="round2DiagRect">
            <a:avLst/>
          </a:prstGeom>
          <a:solidFill>
            <a:srgbClr val="BFE476"/>
          </a:solidFill>
          <a:ln>
            <a:solidFill>
              <a:srgbClr val="85C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ravokotnik: zaokroženi diagonalni vogali 16">
            <a:extLst>
              <a:ext uri="{FF2B5EF4-FFF2-40B4-BE49-F238E27FC236}">
                <a16:creationId xmlns:a16="http://schemas.microsoft.com/office/drawing/2014/main" id="{2071B0A8-E60D-43BE-AD85-8B1A57C39253}"/>
              </a:ext>
            </a:extLst>
          </p:cNvPr>
          <p:cNvSpPr/>
          <p:nvPr/>
        </p:nvSpPr>
        <p:spPr>
          <a:xfrm>
            <a:off x="719860" y="2866258"/>
            <a:ext cx="315883" cy="182880"/>
          </a:xfrm>
          <a:prstGeom prst="round2DiagRect">
            <a:avLst/>
          </a:prstGeom>
          <a:solidFill>
            <a:srgbClr val="D7B5D8"/>
          </a:solidFill>
          <a:ln>
            <a:solidFill>
              <a:srgbClr val="B1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ravokotnik: zaokroženi diagonalni vogali 17">
            <a:extLst>
              <a:ext uri="{FF2B5EF4-FFF2-40B4-BE49-F238E27FC236}">
                <a16:creationId xmlns:a16="http://schemas.microsoft.com/office/drawing/2014/main" id="{A56DBB11-2387-4284-B975-BCA118633349}"/>
              </a:ext>
            </a:extLst>
          </p:cNvPr>
          <p:cNvSpPr/>
          <p:nvPr/>
        </p:nvSpPr>
        <p:spPr>
          <a:xfrm>
            <a:off x="724920" y="5380761"/>
            <a:ext cx="315883" cy="182880"/>
          </a:xfrm>
          <a:prstGeom prst="round2DiagRect">
            <a:avLst/>
          </a:prstGeom>
          <a:solidFill>
            <a:srgbClr val="FDCAA2"/>
          </a:solidFill>
          <a:ln>
            <a:solidFill>
              <a:srgbClr val="FCA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D5530C1-6C1F-4060-9CC1-60B95EB51F72}"/>
              </a:ext>
            </a:extLst>
          </p:cNvPr>
          <p:cNvSpPr txBox="1"/>
          <p:nvPr/>
        </p:nvSpPr>
        <p:spPr>
          <a:xfrm>
            <a:off x="10019102" y="232124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NextGenerationEU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83" y="665194"/>
            <a:ext cx="5884764" cy="5884764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166F0CA-6606-4C7B-BA17-79848571398B}"/>
              </a:ext>
            </a:extLst>
          </p:cNvPr>
          <p:cNvSpPr txBox="1"/>
          <p:nvPr/>
        </p:nvSpPr>
        <p:spPr>
          <a:xfrm>
            <a:off x="7111898" y="3253633"/>
            <a:ext cx="193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2,5</a:t>
            </a:r>
            <a:r>
              <a:rPr kumimoji="0" lang="sl-SI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sl-SI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mlrd</a:t>
            </a:r>
            <a:r>
              <a:rPr kumimoji="0" lang="sl-SI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€</a:t>
            </a:r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0" y="460027"/>
            <a:ext cx="7431983" cy="63304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FFF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NAČRT ZA OKREVANJE IN ODPORNOST</a:t>
            </a:r>
            <a:endParaRPr lang="sl-SI" sz="3200" dirty="0">
              <a:solidFill>
                <a:srgbClr val="FFF2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36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2147</Words>
  <Application>Microsoft Office PowerPoint</Application>
  <PresentationFormat>Širokozaslonsko</PresentationFormat>
  <Paragraphs>1011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Officeova tema</vt:lpstr>
      <vt:lpstr>1_Officeova tema</vt:lpstr>
      <vt:lpstr>Napredna Slovenija</vt:lpstr>
      <vt:lpstr>PowerPointova predstavitev</vt:lpstr>
      <vt:lpstr>PowerPointova predstavitev</vt:lpstr>
      <vt:lpstr>PowerPointova predstavitev</vt:lpstr>
      <vt:lpstr>PowerPointova predstavitev</vt:lpstr>
      <vt:lpstr>NAČRT ZA  OKREVANJE IN ODPORNOST </vt:lpstr>
      <vt:lpstr>NAPREDNA 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Digitalna 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Predlog priporočil v zvezi s pripravo nacionalnega Načrta za okrevanje in odpornost</dc:title>
  <dc:creator>koperckal</dc:creator>
  <cp:lastModifiedBy>koperckal</cp:lastModifiedBy>
  <cp:revision>186</cp:revision>
  <cp:lastPrinted>2021-04-29T06:26:06Z</cp:lastPrinted>
  <dcterms:created xsi:type="dcterms:W3CDTF">2021-02-19T13:29:50Z</dcterms:created>
  <dcterms:modified xsi:type="dcterms:W3CDTF">2021-07-21T08:45:02Z</dcterms:modified>
</cp:coreProperties>
</file>