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heme/themeOverride1.xml" ContentType="application/vnd.openxmlformats-officedocument.themeOverr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4"/>
  </p:sldMasterIdLst>
  <p:notesMasterIdLst>
    <p:notesMasterId r:id="rId42"/>
  </p:notesMasterIdLst>
  <p:sldIdLst>
    <p:sldId id="258" r:id="rId5"/>
    <p:sldId id="319" r:id="rId6"/>
    <p:sldId id="337" r:id="rId7"/>
    <p:sldId id="338" r:id="rId8"/>
    <p:sldId id="339" r:id="rId9"/>
    <p:sldId id="325" r:id="rId10"/>
    <p:sldId id="326" r:id="rId11"/>
    <p:sldId id="320" r:id="rId12"/>
    <p:sldId id="342" r:id="rId13"/>
    <p:sldId id="364" r:id="rId14"/>
    <p:sldId id="331" r:id="rId15"/>
    <p:sldId id="350" r:id="rId16"/>
    <p:sldId id="351" r:id="rId17"/>
    <p:sldId id="352" r:id="rId18"/>
    <p:sldId id="335" r:id="rId19"/>
    <p:sldId id="343" r:id="rId20"/>
    <p:sldId id="340" r:id="rId21"/>
    <p:sldId id="359" r:id="rId22"/>
    <p:sldId id="361" r:id="rId23"/>
    <p:sldId id="360" r:id="rId24"/>
    <p:sldId id="362" r:id="rId25"/>
    <p:sldId id="363" r:id="rId26"/>
    <p:sldId id="289" r:id="rId27"/>
    <p:sldId id="292" r:id="rId28"/>
    <p:sldId id="291" r:id="rId29"/>
    <p:sldId id="329" r:id="rId30"/>
    <p:sldId id="283" r:id="rId31"/>
    <p:sldId id="344" r:id="rId32"/>
    <p:sldId id="287" r:id="rId33"/>
    <p:sldId id="286" r:id="rId34"/>
    <p:sldId id="345" r:id="rId35"/>
    <p:sldId id="324" r:id="rId36"/>
    <p:sldId id="348" r:id="rId37"/>
    <p:sldId id="346" r:id="rId38"/>
    <p:sldId id="349" r:id="rId39"/>
    <p:sldId id="357" r:id="rId40"/>
    <p:sldId id="297" r:id="rId41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11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186AE4-5BBB-483C-A874-C26EB223EC6B}" v="182" dt="2021-04-19T09:21:41.2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vetel slog 1 – poudarek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23" autoAdjust="0"/>
    <p:restoredTop sz="94660"/>
  </p:normalViewPr>
  <p:slideViewPr>
    <p:cSldViewPr snapToGrid="0" snapToObjects="1" showGuides="1">
      <p:cViewPr varScale="1">
        <p:scale>
          <a:sx n="130" d="100"/>
          <a:sy n="130" d="100"/>
        </p:scale>
        <p:origin x="672" y="126"/>
      </p:cViewPr>
      <p:guideLst>
        <p:guide orient="horz" pos="2160"/>
        <p:guide pos="28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ja Lampe" userId="266d6b65-b625-4a54-943f-8a6db6344865" providerId="ADAL" clId="{D7186AE4-5BBB-483C-A874-C26EB223EC6B}"/>
    <pc:docChg chg="modSld">
      <pc:chgData name="Andreja Lampe" userId="266d6b65-b625-4a54-943f-8a6db6344865" providerId="ADAL" clId="{D7186AE4-5BBB-483C-A874-C26EB223EC6B}" dt="2021-04-19T09:23:17.215" v="84" actId="1076"/>
      <pc:docMkLst>
        <pc:docMk/>
      </pc:docMkLst>
      <pc:sldChg chg="modSp mod">
        <pc:chgData name="Andreja Lampe" userId="266d6b65-b625-4a54-943f-8a6db6344865" providerId="ADAL" clId="{D7186AE4-5BBB-483C-A874-C26EB223EC6B}" dt="2021-04-19T09:23:17.215" v="84" actId="1076"/>
        <pc:sldMkLst>
          <pc:docMk/>
          <pc:sldMk cId="2369263251" sldId="297"/>
        </pc:sldMkLst>
        <pc:spChg chg="mod">
          <ac:chgData name="Andreja Lampe" userId="266d6b65-b625-4a54-943f-8a6db6344865" providerId="ADAL" clId="{D7186AE4-5BBB-483C-A874-C26EB223EC6B}" dt="2021-04-19T09:23:04.121" v="82" actId="1076"/>
          <ac:spMkLst>
            <pc:docMk/>
            <pc:sldMk cId="2369263251" sldId="297"/>
            <ac:spMk id="2" creationId="{EC91F2AE-55F2-47AA-B4E0-A43748A058C5}"/>
          </ac:spMkLst>
        </pc:spChg>
        <pc:spChg chg="mod">
          <ac:chgData name="Andreja Lampe" userId="266d6b65-b625-4a54-943f-8a6db6344865" providerId="ADAL" clId="{D7186AE4-5BBB-483C-A874-C26EB223EC6B}" dt="2021-04-19T09:23:17.215" v="84" actId="1076"/>
          <ac:spMkLst>
            <pc:docMk/>
            <pc:sldMk cId="2369263251" sldId="297"/>
            <ac:spMk id="3" creationId="{C801B887-E627-4ED1-AF02-FF946F9984B4}"/>
          </ac:spMkLst>
        </pc:spChg>
      </pc:sldChg>
      <pc:sldChg chg="modSp">
        <pc:chgData name="Andreja Lampe" userId="266d6b65-b625-4a54-943f-8a6db6344865" providerId="ADAL" clId="{D7186AE4-5BBB-483C-A874-C26EB223EC6B}" dt="2021-04-19T09:21:41.213" v="25" actId="20577"/>
        <pc:sldMkLst>
          <pc:docMk/>
          <pc:sldMk cId="3587123998" sldId="319"/>
        </pc:sldMkLst>
        <pc:graphicFrameChg chg="mod">
          <ac:chgData name="Andreja Lampe" userId="266d6b65-b625-4a54-943f-8a6db6344865" providerId="ADAL" clId="{D7186AE4-5BBB-483C-A874-C26EB223EC6B}" dt="2021-04-19T09:21:41.213" v="25" actId="20577"/>
          <ac:graphicFrameMkLst>
            <pc:docMk/>
            <pc:sldMk cId="3587123998" sldId="319"/>
            <ac:graphicFrameMk id="13" creationId="{24CCFE51-E7CB-4672-BE4F-DB82605A5054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0B68EB-2313-444A-BD8D-11A3AB0DC34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30213B6-9C32-48A1-B74D-032495C00A2F}">
      <dgm:prSet/>
      <dgm:spPr/>
      <dgm:t>
        <a:bodyPr/>
        <a:lstStyle/>
        <a:p>
          <a:r>
            <a:rPr lang="sl-SI"/>
            <a:t>IKT Horizontalna mreža – Andreja Lampe</a:t>
          </a:r>
          <a:endParaRPr lang="en-US"/>
        </a:p>
      </dgm:t>
    </dgm:pt>
    <dgm:pt modelId="{5AF0C02D-BB4D-4C1F-9183-D0EAB2372C0E}" type="parTrans" cxnId="{AD03ACA3-964C-4124-86EF-D4884D07EA90}">
      <dgm:prSet/>
      <dgm:spPr/>
      <dgm:t>
        <a:bodyPr/>
        <a:lstStyle/>
        <a:p>
          <a:endParaRPr lang="en-US"/>
        </a:p>
      </dgm:t>
    </dgm:pt>
    <dgm:pt modelId="{8354AC53-85DE-481C-BC8F-31760AE21334}" type="sibTrans" cxnId="{AD03ACA3-964C-4124-86EF-D4884D07EA90}">
      <dgm:prSet/>
      <dgm:spPr/>
      <dgm:t>
        <a:bodyPr/>
        <a:lstStyle/>
        <a:p>
          <a:endParaRPr lang="en-US"/>
        </a:p>
      </dgm:t>
    </dgm:pt>
    <dgm:pt modelId="{CFD518CC-EF46-4B60-B078-C25920A2691C}">
      <dgm:prSet/>
      <dgm:spPr/>
      <dgm:t>
        <a:bodyPr/>
        <a:lstStyle/>
        <a:p>
          <a:r>
            <a:rPr lang="sl-SI" dirty="0"/>
            <a:t>Razvoj človeških virov – Andreja Sever, GZS</a:t>
          </a:r>
          <a:endParaRPr lang="en-US" dirty="0"/>
        </a:p>
      </dgm:t>
    </dgm:pt>
    <dgm:pt modelId="{5D80A56A-4A42-429D-8D78-1054E8D0338C}" type="parTrans" cxnId="{62BEA799-8181-4D62-A0A6-4F534CCC4315}">
      <dgm:prSet/>
      <dgm:spPr/>
      <dgm:t>
        <a:bodyPr/>
        <a:lstStyle/>
        <a:p>
          <a:endParaRPr lang="en-US"/>
        </a:p>
      </dgm:t>
    </dgm:pt>
    <dgm:pt modelId="{15B0B05C-A884-4E53-A516-53B4BCC2C0D5}" type="sibTrans" cxnId="{62BEA799-8181-4D62-A0A6-4F534CCC4315}">
      <dgm:prSet/>
      <dgm:spPr/>
      <dgm:t>
        <a:bodyPr/>
        <a:lstStyle/>
        <a:p>
          <a:endParaRPr lang="en-US"/>
        </a:p>
      </dgm:t>
    </dgm:pt>
    <dgm:pt modelId="{DD47F3B7-7DBA-4440-9794-80B0E902D126}">
      <dgm:prSet/>
      <dgm:spPr/>
      <dgm:t>
        <a:bodyPr/>
        <a:lstStyle/>
        <a:p>
          <a:r>
            <a:rPr lang="sl-SI" dirty="0"/>
            <a:t>Fokusna področja</a:t>
          </a:r>
          <a:endParaRPr lang="en-US" dirty="0"/>
        </a:p>
      </dgm:t>
    </dgm:pt>
    <dgm:pt modelId="{70FDDCCA-E226-4206-BB44-D2834EDCAD3D}" type="parTrans" cxnId="{394DDBDF-DBAE-4245-A52B-BF5FB7794AC7}">
      <dgm:prSet/>
      <dgm:spPr/>
      <dgm:t>
        <a:bodyPr/>
        <a:lstStyle/>
        <a:p>
          <a:endParaRPr lang="en-US"/>
        </a:p>
      </dgm:t>
    </dgm:pt>
    <dgm:pt modelId="{1B8E2D4B-79E5-4248-903A-84D5E1E883C1}" type="sibTrans" cxnId="{394DDBDF-DBAE-4245-A52B-BF5FB7794AC7}">
      <dgm:prSet/>
      <dgm:spPr/>
      <dgm:t>
        <a:bodyPr/>
        <a:lstStyle/>
        <a:p>
          <a:endParaRPr lang="en-US"/>
        </a:p>
      </dgm:t>
    </dgm:pt>
    <dgm:pt modelId="{D6E21390-2E96-4DF8-9297-7671D987588E}">
      <dgm:prSet/>
      <dgm:spPr/>
      <dgm:t>
        <a:bodyPr/>
        <a:lstStyle/>
        <a:p>
          <a:r>
            <a:rPr lang="sl-SI" dirty="0"/>
            <a:t>Digitalna preobrazba – Andrej Kotar, </a:t>
          </a:r>
          <a:r>
            <a:rPr lang="sl-SI" dirty="0" err="1"/>
            <a:t>Endava</a:t>
          </a:r>
          <a:endParaRPr lang="en-US" dirty="0"/>
        </a:p>
      </dgm:t>
    </dgm:pt>
    <dgm:pt modelId="{708A20E2-E88E-42EC-9D06-348EB34C96A2}" type="parTrans" cxnId="{7C6EA310-51AD-4BE7-B18D-9F8BC24A0EF0}">
      <dgm:prSet/>
      <dgm:spPr/>
      <dgm:t>
        <a:bodyPr/>
        <a:lstStyle/>
        <a:p>
          <a:endParaRPr lang="en-US"/>
        </a:p>
      </dgm:t>
    </dgm:pt>
    <dgm:pt modelId="{806448A9-BCA3-466E-AECA-F1AC779404F1}" type="sibTrans" cxnId="{7C6EA310-51AD-4BE7-B18D-9F8BC24A0EF0}">
      <dgm:prSet/>
      <dgm:spPr/>
      <dgm:t>
        <a:bodyPr/>
        <a:lstStyle/>
        <a:p>
          <a:endParaRPr lang="en-US"/>
        </a:p>
      </dgm:t>
    </dgm:pt>
    <dgm:pt modelId="{DAA7F96D-31E8-49BE-AAC3-BC2CCACE2FD5}">
      <dgm:prSet/>
      <dgm:spPr/>
      <dgm:t>
        <a:bodyPr/>
        <a:lstStyle/>
        <a:p>
          <a:r>
            <a:rPr lang="sl-SI"/>
            <a:t>GIS-T – Martin Puhar, IGEA</a:t>
          </a:r>
          <a:endParaRPr lang="en-US"/>
        </a:p>
      </dgm:t>
    </dgm:pt>
    <dgm:pt modelId="{E6CE9379-1BFB-4B1A-ADBC-5A25C1B5CF61}" type="parTrans" cxnId="{BBB88D87-5DEA-4F48-92EA-A09AACDFB124}">
      <dgm:prSet/>
      <dgm:spPr/>
      <dgm:t>
        <a:bodyPr/>
        <a:lstStyle/>
        <a:p>
          <a:endParaRPr lang="en-US"/>
        </a:p>
      </dgm:t>
    </dgm:pt>
    <dgm:pt modelId="{DDCAC402-CB41-421F-A235-EFE1D24BCF75}" type="sibTrans" cxnId="{BBB88D87-5DEA-4F48-92EA-A09AACDFB124}">
      <dgm:prSet/>
      <dgm:spPr/>
      <dgm:t>
        <a:bodyPr/>
        <a:lstStyle/>
        <a:p>
          <a:endParaRPr lang="en-US"/>
        </a:p>
      </dgm:t>
    </dgm:pt>
    <dgm:pt modelId="{86794091-E916-4F20-9491-2E4C1297D6B6}">
      <dgm:prSet/>
      <dgm:spPr/>
      <dgm:t>
        <a:bodyPr/>
        <a:lstStyle/>
        <a:p>
          <a:r>
            <a:rPr lang="sl-SI" dirty="0"/>
            <a:t>Umetna inteligenca, HPC &amp; Big data, Janko Burgar, </a:t>
          </a:r>
          <a:r>
            <a:rPr lang="sl-SI" dirty="0" err="1"/>
            <a:t>CosyLab</a:t>
          </a:r>
          <a:endParaRPr lang="en-US" dirty="0"/>
        </a:p>
      </dgm:t>
    </dgm:pt>
    <dgm:pt modelId="{F7365A27-F553-43DA-BF70-3F9F509AB9DA}" type="parTrans" cxnId="{61804480-62AD-4CE9-BCDD-D3BB7A569A6E}">
      <dgm:prSet/>
      <dgm:spPr/>
      <dgm:t>
        <a:bodyPr/>
        <a:lstStyle/>
        <a:p>
          <a:endParaRPr lang="en-US"/>
        </a:p>
      </dgm:t>
    </dgm:pt>
    <dgm:pt modelId="{95AB4D4A-C845-4747-8577-01F1D6F4E0A9}" type="sibTrans" cxnId="{61804480-62AD-4CE9-BCDD-D3BB7A569A6E}">
      <dgm:prSet/>
      <dgm:spPr/>
      <dgm:t>
        <a:bodyPr/>
        <a:lstStyle/>
        <a:p>
          <a:endParaRPr lang="en-US"/>
        </a:p>
      </dgm:t>
    </dgm:pt>
    <dgm:pt modelId="{4D575AEB-3819-4EB8-9852-696EE55390E8}">
      <dgm:prSet/>
      <dgm:spPr/>
      <dgm:t>
        <a:bodyPr/>
        <a:lstStyle/>
        <a:p>
          <a:r>
            <a:rPr lang="sl-SI" dirty="0"/>
            <a:t>Internet storitev - Gaber Terseglav, </a:t>
          </a:r>
          <a:r>
            <a:rPr lang="sl-SI" dirty="0" err="1"/>
            <a:t>Optifarm</a:t>
          </a:r>
          <a:endParaRPr lang="en-US" dirty="0"/>
        </a:p>
      </dgm:t>
    </dgm:pt>
    <dgm:pt modelId="{3345167D-1BCC-4582-AEBC-3A85F7160BC9}" type="parTrans" cxnId="{A30A1320-B478-440F-9139-B9F04A606DF9}">
      <dgm:prSet/>
      <dgm:spPr/>
      <dgm:t>
        <a:bodyPr/>
        <a:lstStyle/>
        <a:p>
          <a:endParaRPr lang="en-US"/>
        </a:p>
      </dgm:t>
    </dgm:pt>
    <dgm:pt modelId="{4CD0F993-6021-4B9A-B0AA-CD11A46A9B3B}" type="sibTrans" cxnId="{A30A1320-B478-440F-9139-B9F04A606DF9}">
      <dgm:prSet/>
      <dgm:spPr/>
      <dgm:t>
        <a:bodyPr/>
        <a:lstStyle/>
        <a:p>
          <a:endParaRPr lang="en-US"/>
        </a:p>
      </dgm:t>
    </dgm:pt>
    <dgm:pt modelId="{253B7778-95C5-45CE-9420-190AEECCB6DD}">
      <dgm:prSet/>
      <dgm:spPr/>
      <dgm:t>
        <a:bodyPr/>
        <a:lstStyle/>
        <a:p>
          <a:r>
            <a:rPr lang="sl-SI" dirty="0"/>
            <a:t>Internet stvari – Andrej Kos, UNILJ FE</a:t>
          </a:r>
          <a:endParaRPr lang="en-US" dirty="0"/>
        </a:p>
      </dgm:t>
    </dgm:pt>
    <dgm:pt modelId="{EA6C4ED1-ADFB-471E-A379-8C6D65AA1ED6}" type="parTrans" cxnId="{A1C7BB73-5408-4269-B8AC-072201C7A44D}">
      <dgm:prSet/>
      <dgm:spPr/>
      <dgm:t>
        <a:bodyPr/>
        <a:lstStyle/>
        <a:p>
          <a:endParaRPr lang="en-US"/>
        </a:p>
      </dgm:t>
    </dgm:pt>
    <dgm:pt modelId="{8EC2A97A-996F-4E4E-AEC9-006D9FCBC274}" type="sibTrans" cxnId="{A1C7BB73-5408-4269-B8AC-072201C7A44D}">
      <dgm:prSet/>
      <dgm:spPr/>
      <dgm:t>
        <a:bodyPr/>
        <a:lstStyle/>
        <a:p>
          <a:endParaRPr lang="en-US"/>
        </a:p>
      </dgm:t>
    </dgm:pt>
    <dgm:pt modelId="{35E37E2F-E2B0-453E-BCE2-8652AC918B0C}">
      <dgm:prSet/>
      <dgm:spPr/>
      <dgm:t>
        <a:bodyPr/>
        <a:lstStyle/>
        <a:p>
          <a:r>
            <a:rPr lang="sl-SI" dirty="0"/>
            <a:t>Kibernetska varnost – Mihael Nagelj, GZS</a:t>
          </a:r>
          <a:endParaRPr lang="en-US" dirty="0"/>
        </a:p>
      </dgm:t>
    </dgm:pt>
    <dgm:pt modelId="{864D2737-7B01-46D2-8BCF-47ED3354479E}" type="parTrans" cxnId="{7B515BC3-D565-4FAB-A9DA-AA75D857BF39}">
      <dgm:prSet/>
      <dgm:spPr/>
      <dgm:t>
        <a:bodyPr/>
        <a:lstStyle/>
        <a:p>
          <a:endParaRPr lang="en-US"/>
        </a:p>
      </dgm:t>
    </dgm:pt>
    <dgm:pt modelId="{000C8783-3633-401C-9111-E57039F71326}" type="sibTrans" cxnId="{7B515BC3-D565-4FAB-A9DA-AA75D857BF39}">
      <dgm:prSet/>
      <dgm:spPr/>
      <dgm:t>
        <a:bodyPr/>
        <a:lstStyle/>
        <a:p>
          <a:endParaRPr lang="en-US"/>
        </a:p>
      </dgm:t>
    </dgm:pt>
    <dgm:pt modelId="{A45496D6-0391-4903-A022-1389A29D18F4}">
      <dgm:prSet/>
      <dgm:spPr/>
      <dgm:t>
        <a:bodyPr/>
        <a:lstStyle/>
        <a:p>
          <a:r>
            <a:rPr lang="sl-SI"/>
            <a:t>Ključni dosežki</a:t>
          </a:r>
          <a:endParaRPr lang="en-US"/>
        </a:p>
      </dgm:t>
    </dgm:pt>
    <dgm:pt modelId="{B5961389-40D8-415C-B687-119AFA785720}" type="parTrans" cxnId="{CB6619CF-4D81-46F3-B587-483233BAE387}">
      <dgm:prSet/>
      <dgm:spPr/>
      <dgm:t>
        <a:bodyPr/>
        <a:lstStyle/>
        <a:p>
          <a:endParaRPr lang="en-US"/>
        </a:p>
      </dgm:t>
    </dgm:pt>
    <dgm:pt modelId="{CD1FDB51-8E2E-4DD6-8EDA-7BA246665756}" type="sibTrans" cxnId="{CB6619CF-4D81-46F3-B587-483233BAE387}">
      <dgm:prSet/>
      <dgm:spPr/>
      <dgm:t>
        <a:bodyPr/>
        <a:lstStyle/>
        <a:p>
          <a:endParaRPr lang="en-US"/>
        </a:p>
      </dgm:t>
    </dgm:pt>
    <dgm:pt modelId="{7E5DD45A-0198-4711-B2B5-0D8A54F7C273}" type="pres">
      <dgm:prSet presAssocID="{570B68EB-2313-444A-BD8D-11A3AB0DC343}" presName="linear" presStyleCnt="0">
        <dgm:presLayoutVars>
          <dgm:animLvl val="lvl"/>
          <dgm:resizeHandles val="exact"/>
        </dgm:presLayoutVars>
      </dgm:prSet>
      <dgm:spPr/>
    </dgm:pt>
    <dgm:pt modelId="{D66EEF4F-D18D-4570-8CB9-687E441082FA}" type="pres">
      <dgm:prSet presAssocID="{830213B6-9C32-48A1-B74D-032495C00A2F}" presName="parentText" presStyleLbl="node1" presStyleIdx="0" presStyleCnt="4" custLinFactY="-4541" custLinFactNeighborX="-5349" custLinFactNeighborY="-100000">
        <dgm:presLayoutVars>
          <dgm:chMax val="0"/>
          <dgm:bulletEnabled val="1"/>
        </dgm:presLayoutVars>
      </dgm:prSet>
      <dgm:spPr/>
    </dgm:pt>
    <dgm:pt modelId="{41C9C600-724B-470B-9BAB-FE03E858EE62}" type="pres">
      <dgm:prSet presAssocID="{8354AC53-85DE-481C-BC8F-31760AE21334}" presName="spacer" presStyleCnt="0"/>
      <dgm:spPr/>
    </dgm:pt>
    <dgm:pt modelId="{2F280495-03DB-4A6D-9BF4-FC1DAD5DEBDD}" type="pres">
      <dgm:prSet presAssocID="{CFD518CC-EF46-4B60-B078-C25920A2691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31C77CC7-2A3A-4276-9B8B-FC137DC24151}" type="pres">
      <dgm:prSet presAssocID="{15B0B05C-A884-4E53-A516-53B4BCC2C0D5}" presName="spacer" presStyleCnt="0"/>
      <dgm:spPr/>
    </dgm:pt>
    <dgm:pt modelId="{9F6D83EA-29C0-40CE-872B-5A2673B19419}" type="pres">
      <dgm:prSet presAssocID="{DD47F3B7-7DBA-4440-9794-80B0E902D126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F9756B3-6C3A-44E8-945D-205861343233}" type="pres">
      <dgm:prSet presAssocID="{DD47F3B7-7DBA-4440-9794-80B0E902D126}" presName="childText" presStyleLbl="revTx" presStyleIdx="0" presStyleCnt="1">
        <dgm:presLayoutVars>
          <dgm:bulletEnabled val="1"/>
        </dgm:presLayoutVars>
      </dgm:prSet>
      <dgm:spPr/>
    </dgm:pt>
    <dgm:pt modelId="{F0666B55-D878-49BB-8497-86465D4BDB14}" type="pres">
      <dgm:prSet presAssocID="{A45496D6-0391-4903-A022-1389A29D18F4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7C6EA310-51AD-4BE7-B18D-9F8BC24A0EF0}" srcId="{DD47F3B7-7DBA-4440-9794-80B0E902D126}" destId="{D6E21390-2E96-4DF8-9297-7671D987588E}" srcOrd="0" destOrd="0" parTransId="{708A20E2-E88E-42EC-9D06-348EB34C96A2}" sibTransId="{806448A9-BCA3-466E-AECA-F1AC779404F1}"/>
    <dgm:cxn modelId="{5BED2218-1D50-4BBF-B738-1B4737483F3D}" type="presOf" srcId="{A45496D6-0391-4903-A022-1389A29D18F4}" destId="{F0666B55-D878-49BB-8497-86465D4BDB14}" srcOrd="0" destOrd="0" presId="urn:microsoft.com/office/officeart/2005/8/layout/vList2"/>
    <dgm:cxn modelId="{A30A1320-B478-440F-9139-B9F04A606DF9}" srcId="{DD47F3B7-7DBA-4440-9794-80B0E902D126}" destId="{4D575AEB-3819-4EB8-9852-696EE55390E8}" srcOrd="3" destOrd="0" parTransId="{3345167D-1BCC-4582-AEBC-3A85F7160BC9}" sibTransId="{4CD0F993-6021-4B9A-B0AA-CD11A46A9B3B}"/>
    <dgm:cxn modelId="{4447C234-A5CD-4325-B9BE-E295039C4C9B}" type="presOf" srcId="{86794091-E916-4F20-9491-2E4C1297D6B6}" destId="{7F9756B3-6C3A-44E8-945D-205861343233}" srcOrd="0" destOrd="2" presId="urn:microsoft.com/office/officeart/2005/8/layout/vList2"/>
    <dgm:cxn modelId="{401E3D3A-BBCC-4C80-99F2-F8E917E40D0F}" type="presOf" srcId="{DAA7F96D-31E8-49BE-AAC3-BC2CCACE2FD5}" destId="{7F9756B3-6C3A-44E8-945D-205861343233}" srcOrd="0" destOrd="1" presId="urn:microsoft.com/office/officeart/2005/8/layout/vList2"/>
    <dgm:cxn modelId="{C665E43E-258B-4E06-A271-1F15FCD5BE56}" type="presOf" srcId="{CFD518CC-EF46-4B60-B078-C25920A2691C}" destId="{2F280495-03DB-4A6D-9BF4-FC1DAD5DEBDD}" srcOrd="0" destOrd="0" presId="urn:microsoft.com/office/officeart/2005/8/layout/vList2"/>
    <dgm:cxn modelId="{CB8EB770-692E-4D41-9F4B-952DA70368EC}" type="presOf" srcId="{D6E21390-2E96-4DF8-9297-7671D987588E}" destId="{7F9756B3-6C3A-44E8-945D-205861343233}" srcOrd="0" destOrd="0" presId="urn:microsoft.com/office/officeart/2005/8/layout/vList2"/>
    <dgm:cxn modelId="{A1C7BB73-5408-4269-B8AC-072201C7A44D}" srcId="{DD47F3B7-7DBA-4440-9794-80B0E902D126}" destId="{253B7778-95C5-45CE-9420-190AEECCB6DD}" srcOrd="4" destOrd="0" parTransId="{EA6C4ED1-ADFB-471E-A379-8C6D65AA1ED6}" sibTransId="{8EC2A97A-996F-4E4E-AEC9-006D9FCBC274}"/>
    <dgm:cxn modelId="{61804480-62AD-4CE9-BCDD-D3BB7A569A6E}" srcId="{DD47F3B7-7DBA-4440-9794-80B0E902D126}" destId="{86794091-E916-4F20-9491-2E4C1297D6B6}" srcOrd="2" destOrd="0" parTransId="{F7365A27-F553-43DA-BF70-3F9F509AB9DA}" sibTransId="{95AB4D4A-C845-4747-8577-01F1D6F4E0A9}"/>
    <dgm:cxn modelId="{E5E1DB83-6255-4DD8-81AB-3D2B86994A20}" type="presOf" srcId="{DD47F3B7-7DBA-4440-9794-80B0E902D126}" destId="{9F6D83EA-29C0-40CE-872B-5A2673B19419}" srcOrd="0" destOrd="0" presId="urn:microsoft.com/office/officeart/2005/8/layout/vList2"/>
    <dgm:cxn modelId="{BBB88D87-5DEA-4F48-92EA-A09AACDFB124}" srcId="{DD47F3B7-7DBA-4440-9794-80B0E902D126}" destId="{DAA7F96D-31E8-49BE-AAC3-BC2CCACE2FD5}" srcOrd="1" destOrd="0" parTransId="{E6CE9379-1BFB-4B1A-ADBC-5A25C1B5CF61}" sibTransId="{DDCAC402-CB41-421F-A235-EFE1D24BCF75}"/>
    <dgm:cxn modelId="{79A68293-67F0-4DC6-A7A6-8D09508B815D}" type="presOf" srcId="{4D575AEB-3819-4EB8-9852-696EE55390E8}" destId="{7F9756B3-6C3A-44E8-945D-205861343233}" srcOrd="0" destOrd="3" presId="urn:microsoft.com/office/officeart/2005/8/layout/vList2"/>
    <dgm:cxn modelId="{62BEA799-8181-4D62-A0A6-4F534CCC4315}" srcId="{570B68EB-2313-444A-BD8D-11A3AB0DC343}" destId="{CFD518CC-EF46-4B60-B078-C25920A2691C}" srcOrd="1" destOrd="0" parTransId="{5D80A56A-4A42-429D-8D78-1054E8D0338C}" sibTransId="{15B0B05C-A884-4E53-A516-53B4BCC2C0D5}"/>
    <dgm:cxn modelId="{AD03ACA3-964C-4124-86EF-D4884D07EA90}" srcId="{570B68EB-2313-444A-BD8D-11A3AB0DC343}" destId="{830213B6-9C32-48A1-B74D-032495C00A2F}" srcOrd="0" destOrd="0" parTransId="{5AF0C02D-BB4D-4C1F-9183-D0EAB2372C0E}" sibTransId="{8354AC53-85DE-481C-BC8F-31760AE21334}"/>
    <dgm:cxn modelId="{7DA7E1AC-7309-47BE-A9AA-584CC86DD96C}" type="presOf" srcId="{830213B6-9C32-48A1-B74D-032495C00A2F}" destId="{D66EEF4F-D18D-4570-8CB9-687E441082FA}" srcOrd="0" destOrd="0" presId="urn:microsoft.com/office/officeart/2005/8/layout/vList2"/>
    <dgm:cxn modelId="{7B515BC3-D565-4FAB-A9DA-AA75D857BF39}" srcId="{DD47F3B7-7DBA-4440-9794-80B0E902D126}" destId="{35E37E2F-E2B0-453E-BCE2-8652AC918B0C}" srcOrd="5" destOrd="0" parTransId="{864D2737-7B01-46D2-8BCF-47ED3354479E}" sibTransId="{000C8783-3633-401C-9111-E57039F71326}"/>
    <dgm:cxn modelId="{75BA33C8-250A-4C64-A28A-83F11657FF25}" type="presOf" srcId="{35E37E2F-E2B0-453E-BCE2-8652AC918B0C}" destId="{7F9756B3-6C3A-44E8-945D-205861343233}" srcOrd="0" destOrd="5" presId="urn:microsoft.com/office/officeart/2005/8/layout/vList2"/>
    <dgm:cxn modelId="{CB6619CF-4D81-46F3-B587-483233BAE387}" srcId="{570B68EB-2313-444A-BD8D-11A3AB0DC343}" destId="{A45496D6-0391-4903-A022-1389A29D18F4}" srcOrd="3" destOrd="0" parTransId="{B5961389-40D8-415C-B687-119AFA785720}" sibTransId="{CD1FDB51-8E2E-4DD6-8EDA-7BA246665756}"/>
    <dgm:cxn modelId="{952E97DF-912C-44B1-9185-79BE010F5C84}" type="presOf" srcId="{253B7778-95C5-45CE-9420-190AEECCB6DD}" destId="{7F9756B3-6C3A-44E8-945D-205861343233}" srcOrd="0" destOrd="4" presId="urn:microsoft.com/office/officeart/2005/8/layout/vList2"/>
    <dgm:cxn modelId="{394DDBDF-DBAE-4245-A52B-BF5FB7794AC7}" srcId="{570B68EB-2313-444A-BD8D-11A3AB0DC343}" destId="{DD47F3B7-7DBA-4440-9794-80B0E902D126}" srcOrd="2" destOrd="0" parTransId="{70FDDCCA-E226-4206-BB44-D2834EDCAD3D}" sibTransId="{1B8E2D4B-79E5-4248-903A-84D5E1E883C1}"/>
    <dgm:cxn modelId="{C5584DE9-DED5-47E7-87EA-246498FD9287}" type="presOf" srcId="{570B68EB-2313-444A-BD8D-11A3AB0DC343}" destId="{7E5DD45A-0198-4711-B2B5-0D8A54F7C273}" srcOrd="0" destOrd="0" presId="urn:microsoft.com/office/officeart/2005/8/layout/vList2"/>
    <dgm:cxn modelId="{F65554EB-E795-444E-91AA-BADA9EE999C1}" type="presParOf" srcId="{7E5DD45A-0198-4711-B2B5-0D8A54F7C273}" destId="{D66EEF4F-D18D-4570-8CB9-687E441082FA}" srcOrd="0" destOrd="0" presId="urn:microsoft.com/office/officeart/2005/8/layout/vList2"/>
    <dgm:cxn modelId="{419118A5-BE0E-4257-8677-EC015C3C638C}" type="presParOf" srcId="{7E5DD45A-0198-4711-B2B5-0D8A54F7C273}" destId="{41C9C600-724B-470B-9BAB-FE03E858EE62}" srcOrd="1" destOrd="0" presId="urn:microsoft.com/office/officeart/2005/8/layout/vList2"/>
    <dgm:cxn modelId="{CB5EA984-CA90-4FD6-A7B4-6A026D2BF035}" type="presParOf" srcId="{7E5DD45A-0198-4711-B2B5-0D8A54F7C273}" destId="{2F280495-03DB-4A6D-9BF4-FC1DAD5DEBDD}" srcOrd="2" destOrd="0" presId="urn:microsoft.com/office/officeart/2005/8/layout/vList2"/>
    <dgm:cxn modelId="{0A2F4C5A-CDA2-426F-A74D-A95216564142}" type="presParOf" srcId="{7E5DD45A-0198-4711-B2B5-0D8A54F7C273}" destId="{31C77CC7-2A3A-4276-9B8B-FC137DC24151}" srcOrd="3" destOrd="0" presId="urn:microsoft.com/office/officeart/2005/8/layout/vList2"/>
    <dgm:cxn modelId="{8FA48A57-6FF6-4035-A00B-7D73D447E4C9}" type="presParOf" srcId="{7E5DD45A-0198-4711-B2B5-0D8A54F7C273}" destId="{9F6D83EA-29C0-40CE-872B-5A2673B19419}" srcOrd="4" destOrd="0" presId="urn:microsoft.com/office/officeart/2005/8/layout/vList2"/>
    <dgm:cxn modelId="{B159EE80-1B64-47F6-9352-6A9B4A07CEC6}" type="presParOf" srcId="{7E5DD45A-0198-4711-B2B5-0D8A54F7C273}" destId="{7F9756B3-6C3A-44E8-945D-205861343233}" srcOrd="5" destOrd="0" presId="urn:microsoft.com/office/officeart/2005/8/layout/vList2"/>
    <dgm:cxn modelId="{42C7DD8B-45FB-41E7-B911-AFF59F283A90}" type="presParOf" srcId="{7E5DD45A-0198-4711-B2B5-0D8A54F7C273}" destId="{F0666B55-D878-49BB-8497-86465D4BDB1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CED6D59-ED24-4C53-8E9D-1E835EDBA14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D23E137-346D-425F-A857-E67CDF840005}">
      <dgm:prSet/>
      <dgm:spPr/>
      <dgm:t>
        <a:bodyPr/>
        <a:lstStyle/>
        <a:p>
          <a:r>
            <a:rPr lang="sl-SI" noProof="0" dirty="0"/>
            <a:t>PS1 Inovativne horizontalne storitve </a:t>
          </a:r>
          <a:r>
            <a:rPr lang="sl-SI" noProof="0" dirty="0" err="1"/>
            <a:t>IoS</a:t>
          </a:r>
          <a:endParaRPr lang="sl-SI" noProof="0" dirty="0"/>
        </a:p>
      </dgm:t>
    </dgm:pt>
    <dgm:pt modelId="{C1E53B9E-8501-454A-8805-BD5EF0417455}" type="parTrans" cxnId="{7337A153-019B-440C-873A-BBA583A92451}">
      <dgm:prSet/>
      <dgm:spPr/>
      <dgm:t>
        <a:bodyPr/>
        <a:lstStyle/>
        <a:p>
          <a:endParaRPr lang="en-US"/>
        </a:p>
      </dgm:t>
    </dgm:pt>
    <dgm:pt modelId="{780C8299-6F93-4A63-AEF4-16CEBFFEAAD0}" type="sibTrans" cxnId="{7337A153-019B-440C-873A-BBA583A92451}">
      <dgm:prSet/>
      <dgm:spPr/>
      <dgm:t>
        <a:bodyPr/>
        <a:lstStyle/>
        <a:p>
          <a:endParaRPr lang="en-US"/>
        </a:p>
      </dgm:t>
    </dgm:pt>
    <dgm:pt modelId="{96535BEB-B48B-425D-9704-848A33D26681}">
      <dgm:prSet/>
      <dgm:spPr/>
      <dgm:t>
        <a:bodyPr/>
        <a:lstStyle/>
        <a:p>
          <a:r>
            <a:rPr lang="sl-SI" noProof="0" dirty="0" err="1"/>
            <a:t>Omogočitvene</a:t>
          </a:r>
          <a:r>
            <a:rPr lang="sl-SI" noProof="0" dirty="0"/>
            <a:t> tehnologije 4. industrijske revolucije,</a:t>
          </a:r>
        </a:p>
      </dgm:t>
    </dgm:pt>
    <dgm:pt modelId="{3A2A4B0E-FD32-4E20-93EA-779C9B7811E4}" type="parTrans" cxnId="{26E719E5-1176-4EAF-B838-D73F57864B0B}">
      <dgm:prSet/>
      <dgm:spPr/>
      <dgm:t>
        <a:bodyPr/>
        <a:lstStyle/>
        <a:p>
          <a:endParaRPr lang="en-US"/>
        </a:p>
      </dgm:t>
    </dgm:pt>
    <dgm:pt modelId="{55CA466F-BAB3-4BE3-8B6F-6E300382F233}" type="sibTrans" cxnId="{26E719E5-1176-4EAF-B838-D73F57864B0B}">
      <dgm:prSet/>
      <dgm:spPr/>
      <dgm:t>
        <a:bodyPr/>
        <a:lstStyle/>
        <a:p>
          <a:endParaRPr lang="en-US"/>
        </a:p>
      </dgm:t>
    </dgm:pt>
    <dgm:pt modelId="{6FDD5C9E-92D6-4A85-AB49-CD18B5E1A086}">
      <dgm:prSet/>
      <dgm:spPr/>
      <dgm:t>
        <a:bodyPr/>
        <a:lstStyle/>
        <a:p>
          <a:r>
            <a:rPr lang="sl-SI" noProof="0" dirty="0" err="1"/>
            <a:t>Interoperabilnost</a:t>
          </a:r>
          <a:r>
            <a:rPr lang="sl-SI" noProof="0" dirty="0"/>
            <a:t> podatkov in storitev (OASC MIM), </a:t>
          </a:r>
        </a:p>
      </dgm:t>
    </dgm:pt>
    <dgm:pt modelId="{4D7B3348-4539-4502-A9B3-3ED82061F9C9}" type="parTrans" cxnId="{2A0760AC-862A-4F37-8AE1-C73F7FFEBF0A}">
      <dgm:prSet/>
      <dgm:spPr/>
      <dgm:t>
        <a:bodyPr/>
        <a:lstStyle/>
        <a:p>
          <a:endParaRPr lang="en-US"/>
        </a:p>
      </dgm:t>
    </dgm:pt>
    <dgm:pt modelId="{DFF6411D-9A18-4B88-8916-CC4805F34840}" type="sibTrans" cxnId="{2A0760AC-862A-4F37-8AE1-C73F7FFEBF0A}">
      <dgm:prSet/>
      <dgm:spPr/>
      <dgm:t>
        <a:bodyPr/>
        <a:lstStyle/>
        <a:p>
          <a:endParaRPr lang="en-US"/>
        </a:p>
      </dgm:t>
    </dgm:pt>
    <dgm:pt modelId="{FE3FE7E6-A8E6-4947-87D3-52728A41AB88}">
      <dgm:prSet/>
      <dgm:spPr/>
      <dgm:t>
        <a:bodyPr/>
        <a:lstStyle/>
        <a:p>
          <a:r>
            <a:rPr lang="sl-SI" noProof="0" dirty="0"/>
            <a:t>PS2 Inovacije poslovnih procesov in digitalni poslovni modeli povezani z </a:t>
          </a:r>
          <a:r>
            <a:rPr lang="sl-SI" noProof="0" dirty="0" err="1"/>
            <a:t>IoS</a:t>
          </a:r>
          <a:endParaRPr lang="sl-SI" noProof="0" dirty="0"/>
        </a:p>
      </dgm:t>
    </dgm:pt>
    <dgm:pt modelId="{197521EA-9DB2-4C86-9460-100BAD74F84D}" type="parTrans" cxnId="{8277F966-3EC8-4944-A86E-567D10E43C11}">
      <dgm:prSet/>
      <dgm:spPr/>
      <dgm:t>
        <a:bodyPr/>
        <a:lstStyle/>
        <a:p>
          <a:endParaRPr lang="en-US"/>
        </a:p>
      </dgm:t>
    </dgm:pt>
    <dgm:pt modelId="{23609924-3B11-46EB-B8B0-2D926484B00E}" type="sibTrans" cxnId="{8277F966-3EC8-4944-A86E-567D10E43C11}">
      <dgm:prSet/>
      <dgm:spPr/>
      <dgm:t>
        <a:bodyPr/>
        <a:lstStyle/>
        <a:p>
          <a:endParaRPr lang="en-US"/>
        </a:p>
      </dgm:t>
    </dgm:pt>
    <dgm:pt modelId="{13BD29BF-5658-4550-A93B-23AC4A0D9FDD}">
      <dgm:prSet/>
      <dgm:spPr/>
      <dgm:t>
        <a:bodyPr/>
        <a:lstStyle/>
        <a:p>
          <a:r>
            <a:rPr lang="sl-SI" noProof="0" dirty="0"/>
            <a:t>Sprememba od zaprtih (silosnih) poslovnih modelov k odprtim poslovnim modelom,</a:t>
          </a:r>
        </a:p>
      </dgm:t>
    </dgm:pt>
    <dgm:pt modelId="{113BA1EB-C1E7-4EF1-BECE-D15125092F41}" type="parTrans" cxnId="{2546E4B7-1CF9-4E87-81E2-65428CE13876}">
      <dgm:prSet/>
      <dgm:spPr/>
      <dgm:t>
        <a:bodyPr/>
        <a:lstStyle/>
        <a:p>
          <a:endParaRPr lang="en-US"/>
        </a:p>
      </dgm:t>
    </dgm:pt>
    <dgm:pt modelId="{B27DCCB1-969D-4771-A622-EF56E6A8B6B3}" type="sibTrans" cxnId="{2546E4B7-1CF9-4E87-81E2-65428CE13876}">
      <dgm:prSet/>
      <dgm:spPr/>
      <dgm:t>
        <a:bodyPr/>
        <a:lstStyle/>
        <a:p>
          <a:endParaRPr lang="en-US"/>
        </a:p>
      </dgm:t>
    </dgm:pt>
    <dgm:pt modelId="{1B99798B-7CAC-41AA-81BC-1EDEE58EC0C3}">
      <dgm:prSet/>
      <dgm:spPr/>
      <dgm:t>
        <a:bodyPr/>
        <a:lstStyle/>
        <a:p>
          <a:r>
            <a:rPr lang="sl-SI" noProof="0" dirty="0"/>
            <a:t>Medsektorsko povezovanje in oblikovanje novih verig dodane vrednosti;</a:t>
          </a:r>
        </a:p>
      </dgm:t>
    </dgm:pt>
    <dgm:pt modelId="{3DE9F5D3-EE72-4BC0-ABA1-A9F24F244F3B}" type="parTrans" cxnId="{0813793C-02E1-416D-A44F-9D7C508716DD}">
      <dgm:prSet/>
      <dgm:spPr/>
      <dgm:t>
        <a:bodyPr/>
        <a:lstStyle/>
        <a:p>
          <a:endParaRPr lang="en-US"/>
        </a:p>
      </dgm:t>
    </dgm:pt>
    <dgm:pt modelId="{844FA6CD-D38B-4BD2-B663-43658489F89B}" type="sibTrans" cxnId="{0813793C-02E1-416D-A44F-9D7C508716DD}">
      <dgm:prSet/>
      <dgm:spPr/>
      <dgm:t>
        <a:bodyPr/>
        <a:lstStyle/>
        <a:p>
          <a:endParaRPr lang="en-US"/>
        </a:p>
      </dgm:t>
    </dgm:pt>
    <dgm:pt modelId="{BF388C17-DE14-4B0C-87CA-697166345CD9}">
      <dgm:prSet/>
      <dgm:spPr/>
      <dgm:t>
        <a:bodyPr/>
        <a:lstStyle/>
        <a:p>
          <a:r>
            <a:rPr lang="sl-SI" noProof="0" dirty="0"/>
            <a:t>PS3 Odprte urbane podatkovne platforme</a:t>
          </a:r>
        </a:p>
      </dgm:t>
    </dgm:pt>
    <dgm:pt modelId="{0675052C-6F8C-4015-B2ED-26AEB681D882}" type="parTrans" cxnId="{93EF171E-7157-4376-B786-863A22CBC31C}">
      <dgm:prSet/>
      <dgm:spPr/>
      <dgm:t>
        <a:bodyPr/>
        <a:lstStyle/>
        <a:p>
          <a:endParaRPr lang="en-US"/>
        </a:p>
      </dgm:t>
    </dgm:pt>
    <dgm:pt modelId="{02BE8E85-06CF-491A-826C-8C81F548A2D2}" type="sibTrans" cxnId="{93EF171E-7157-4376-B786-863A22CBC31C}">
      <dgm:prSet/>
      <dgm:spPr/>
      <dgm:t>
        <a:bodyPr/>
        <a:lstStyle/>
        <a:p>
          <a:endParaRPr lang="en-US"/>
        </a:p>
      </dgm:t>
    </dgm:pt>
    <dgm:pt modelId="{CF56DAA1-A615-4EA0-AB4A-52D7A616D292}">
      <dgm:prSet/>
      <dgm:spPr/>
      <dgm:t>
        <a:bodyPr/>
        <a:lstStyle/>
        <a:p>
          <a:r>
            <a:rPr lang="sl-SI" noProof="0" dirty="0"/>
            <a:t>Referenčni projekti pametih mest (</a:t>
          </a:r>
          <a:r>
            <a:rPr lang="sl-SI" noProof="0" dirty="0" err="1"/>
            <a:t>Sihronicity</a:t>
          </a:r>
          <a:r>
            <a:rPr lang="sl-SI" noProof="0" dirty="0"/>
            <a:t>, </a:t>
          </a:r>
          <a:r>
            <a:rPr lang="sl-SI" noProof="0" dirty="0" err="1"/>
            <a:t>Espresso</a:t>
          </a:r>
          <a:r>
            <a:rPr lang="sl-SI" noProof="0" dirty="0"/>
            <a:t>, …),</a:t>
          </a:r>
        </a:p>
      </dgm:t>
    </dgm:pt>
    <dgm:pt modelId="{3916356D-AC20-43AA-9DA5-C5F83922F112}" type="parTrans" cxnId="{3B8F2112-289F-4273-A8BC-7B5B7D167102}">
      <dgm:prSet/>
      <dgm:spPr/>
      <dgm:t>
        <a:bodyPr/>
        <a:lstStyle/>
        <a:p>
          <a:endParaRPr lang="en-US"/>
        </a:p>
      </dgm:t>
    </dgm:pt>
    <dgm:pt modelId="{F6341333-718F-4F02-BEBA-9ED4B3B4116A}" type="sibTrans" cxnId="{3B8F2112-289F-4273-A8BC-7B5B7D167102}">
      <dgm:prSet/>
      <dgm:spPr/>
      <dgm:t>
        <a:bodyPr/>
        <a:lstStyle/>
        <a:p>
          <a:endParaRPr lang="en-US"/>
        </a:p>
      </dgm:t>
    </dgm:pt>
    <dgm:pt modelId="{15011CCA-4F03-4118-BD14-D3C6A8266CD4}">
      <dgm:prSet/>
      <dgm:spPr/>
      <dgm:t>
        <a:bodyPr/>
        <a:lstStyle/>
        <a:p>
          <a:r>
            <a:rPr lang="sl-SI" noProof="0" dirty="0"/>
            <a:t>P4 Inovativne storitve </a:t>
          </a:r>
          <a:r>
            <a:rPr lang="sl-SI" noProof="0" dirty="0" err="1"/>
            <a:t>IoS</a:t>
          </a:r>
          <a:r>
            <a:rPr lang="sl-SI" noProof="0" dirty="0"/>
            <a:t> povezane s tehnologijo </a:t>
          </a:r>
          <a:r>
            <a:rPr lang="sl-SI" noProof="0" dirty="0" err="1"/>
            <a:t>Blockchain</a:t>
          </a:r>
          <a:endParaRPr lang="sl-SI" noProof="0" dirty="0"/>
        </a:p>
      </dgm:t>
    </dgm:pt>
    <dgm:pt modelId="{27C5DB8E-F2A9-4791-8AD2-E85ED674B50F}" type="parTrans" cxnId="{823C5742-E172-4BA6-8F8B-C1D6866E084B}">
      <dgm:prSet/>
      <dgm:spPr/>
      <dgm:t>
        <a:bodyPr/>
        <a:lstStyle/>
        <a:p>
          <a:endParaRPr lang="en-US"/>
        </a:p>
      </dgm:t>
    </dgm:pt>
    <dgm:pt modelId="{BBAB9223-B438-4652-9592-A7C5C3EBED24}" type="sibTrans" cxnId="{823C5742-E172-4BA6-8F8B-C1D6866E084B}">
      <dgm:prSet/>
      <dgm:spPr/>
      <dgm:t>
        <a:bodyPr/>
        <a:lstStyle/>
        <a:p>
          <a:endParaRPr lang="en-US"/>
        </a:p>
      </dgm:t>
    </dgm:pt>
    <dgm:pt modelId="{9DFED745-CB2D-4301-99CC-E24CDF32FEEF}">
      <dgm:prSet/>
      <dgm:spPr/>
      <dgm:t>
        <a:bodyPr/>
        <a:lstStyle/>
        <a:p>
          <a:r>
            <a:rPr lang="sl-SI" noProof="0" dirty="0" err="1"/>
            <a:t>Block-chain</a:t>
          </a:r>
          <a:r>
            <a:rPr lang="sl-SI" noProof="0" dirty="0"/>
            <a:t> kot horizontalni gradnik odprte urbane platforme,</a:t>
          </a:r>
        </a:p>
      </dgm:t>
    </dgm:pt>
    <dgm:pt modelId="{D6680644-0933-445B-BAE4-02B2C15EEC03}" type="parTrans" cxnId="{29137E9E-9B90-4A96-97DD-DB30DDEE35DA}">
      <dgm:prSet/>
      <dgm:spPr/>
      <dgm:t>
        <a:bodyPr/>
        <a:lstStyle/>
        <a:p>
          <a:endParaRPr lang="en-US"/>
        </a:p>
      </dgm:t>
    </dgm:pt>
    <dgm:pt modelId="{B5E8591F-2019-4C59-8625-D8D0AFEC34EF}" type="sibTrans" cxnId="{29137E9E-9B90-4A96-97DD-DB30DDEE35DA}">
      <dgm:prSet/>
      <dgm:spPr/>
      <dgm:t>
        <a:bodyPr/>
        <a:lstStyle/>
        <a:p>
          <a:endParaRPr lang="en-US"/>
        </a:p>
      </dgm:t>
    </dgm:pt>
    <dgm:pt modelId="{41FFEC23-A194-4995-BE32-79574B580988}">
      <dgm:prSet/>
      <dgm:spPr/>
      <dgm:t>
        <a:bodyPr/>
        <a:lstStyle/>
        <a:p>
          <a:r>
            <a:rPr lang="sl-SI" noProof="0" dirty="0"/>
            <a:t>Horizontalni gradniki izmenjave z IOT </a:t>
          </a:r>
          <a:r>
            <a:rPr lang="sl-SI" noProof="0" dirty="0" err="1"/>
            <a:t>senzoriko</a:t>
          </a:r>
          <a:r>
            <a:rPr lang="sl-SI" noProof="0" dirty="0"/>
            <a:t>, podatkovnimi jezeri, …;</a:t>
          </a:r>
        </a:p>
      </dgm:t>
    </dgm:pt>
    <dgm:pt modelId="{CD265E03-5E34-4E46-8DF8-F188AF7EBFFA}" type="parTrans" cxnId="{92E740D1-5C76-4186-8C74-494729C9FCE0}">
      <dgm:prSet/>
      <dgm:spPr/>
      <dgm:t>
        <a:bodyPr/>
        <a:lstStyle/>
        <a:p>
          <a:endParaRPr lang="en-GB"/>
        </a:p>
      </dgm:t>
    </dgm:pt>
    <dgm:pt modelId="{8346D5A5-D3EC-41DD-9AB1-FD5BB023652D}" type="sibTrans" cxnId="{92E740D1-5C76-4186-8C74-494729C9FCE0}">
      <dgm:prSet/>
      <dgm:spPr/>
      <dgm:t>
        <a:bodyPr/>
        <a:lstStyle/>
        <a:p>
          <a:endParaRPr lang="en-GB"/>
        </a:p>
      </dgm:t>
    </dgm:pt>
    <dgm:pt modelId="{9D6C0803-4633-42C3-8E78-3E490ADFCE24}">
      <dgm:prSet/>
      <dgm:spPr/>
      <dgm:t>
        <a:bodyPr/>
        <a:lstStyle/>
        <a:p>
          <a:r>
            <a:rPr lang="sl-SI" noProof="0" dirty="0"/>
            <a:t>Uporaba odprtih podatkov in odprto-kodnih gradnikov (FIWARE),</a:t>
          </a:r>
        </a:p>
      </dgm:t>
    </dgm:pt>
    <dgm:pt modelId="{4CFC692E-B0CE-45F5-B2FA-C29C394B4A1A}" type="parTrans" cxnId="{084A7A54-407A-442E-9EC3-20A42655499D}">
      <dgm:prSet/>
      <dgm:spPr/>
      <dgm:t>
        <a:bodyPr/>
        <a:lstStyle/>
        <a:p>
          <a:endParaRPr lang="en-GB"/>
        </a:p>
      </dgm:t>
    </dgm:pt>
    <dgm:pt modelId="{DDC1467D-4276-4B42-9A31-3930953480A5}" type="sibTrans" cxnId="{084A7A54-407A-442E-9EC3-20A42655499D}">
      <dgm:prSet/>
      <dgm:spPr/>
      <dgm:t>
        <a:bodyPr/>
        <a:lstStyle/>
        <a:p>
          <a:endParaRPr lang="en-GB"/>
        </a:p>
      </dgm:t>
    </dgm:pt>
    <dgm:pt modelId="{41D2C9CC-3931-4775-B41A-275369D64A91}">
      <dgm:prSet/>
      <dgm:spPr/>
      <dgm:t>
        <a:bodyPr/>
        <a:lstStyle/>
        <a:p>
          <a:r>
            <a:rPr lang="sl-SI" noProof="0" dirty="0"/>
            <a:t>Federativna podatkovna infrastruktura na EU nivoju (</a:t>
          </a:r>
          <a:r>
            <a:rPr lang="sl-SI" noProof="0" dirty="0" err="1"/>
            <a:t>GaiaX</a:t>
          </a:r>
          <a:r>
            <a:rPr lang="sl-SI" noProof="0" dirty="0"/>
            <a:t>);</a:t>
          </a:r>
        </a:p>
      </dgm:t>
    </dgm:pt>
    <dgm:pt modelId="{1D96334F-DA77-426E-83F4-2F34CD495A70}" type="parTrans" cxnId="{C3E46044-ABC8-4AD5-9675-44A232F3A3C7}">
      <dgm:prSet/>
      <dgm:spPr/>
      <dgm:t>
        <a:bodyPr/>
        <a:lstStyle/>
        <a:p>
          <a:endParaRPr lang="en-GB"/>
        </a:p>
      </dgm:t>
    </dgm:pt>
    <dgm:pt modelId="{938B3D15-8201-467A-BD3E-DD0CB59958F7}" type="sibTrans" cxnId="{C3E46044-ABC8-4AD5-9675-44A232F3A3C7}">
      <dgm:prSet/>
      <dgm:spPr/>
      <dgm:t>
        <a:bodyPr/>
        <a:lstStyle/>
        <a:p>
          <a:endParaRPr lang="en-GB"/>
        </a:p>
      </dgm:t>
    </dgm:pt>
    <dgm:pt modelId="{25DB13CD-2639-49EE-89C9-4DC99EB0F1AB}">
      <dgm:prSet/>
      <dgm:spPr/>
      <dgm:t>
        <a:bodyPr/>
        <a:lstStyle/>
        <a:p>
          <a:r>
            <a:rPr lang="sl-SI" noProof="0" dirty="0"/>
            <a:t>Oblikovanje novih poslovnih modelov na osnovi odprtih podatkov in podatkovne ekonomije,</a:t>
          </a:r>
        </a:p>
      </dgm:t>
    </dgm:pt>
    <dgm:pt modelId="{86DA5D54-A4BF-4A17-9C53-DC8A94922407}" type="parTrans" cxnId="{2AEEA21A-6E18-447B-8B31-8418D163A43D}">
      <dgm:prSet/>
      <dgm:spPr/>
      <dgm:t>
        <a:bodyPr/>
        <a:lstStyle/>
        <a:p>
          <a:endParaRPr lang="en-GB"/>
        </a:p>
      </dgm:t>
    </dgm:pt>
    <dgm:pt modelId="{2C890A63-81D2-48FD-A9A5-826A2F5780AF}" type="sibTrans" cxnId="{2AEEA21A-6E18-447B-8B31-8418D163A43D}">
      <dgm:prSet/>
      <dgm:spPr/>
      <dgm:t>
        <a:bodyPr/>
        <a:lstStyle/>
        <a:p>
          <a:endParaRPr lang="en-GB"/>
        </a:p>
      </dgm:t>
    </dgm:pt>
    <dgm:pt modelId="{FD25D582-5322-4A42-A950-4C4AF76720AF}">
      <dgm:prSet/>
      <dgm:spPr/>
      <dgm:t>
        <a:bodyPr/>
        <a:lstStyle/>
        <a:p>
          <a:r>
            <a:rPr lang="sl-SI" noProof="0" dirty="0"/>
            <a:t>Uporaba v različnih primerih uporabe (žetoni, spremljanje poti, …);</a:t>
          </a:r>
        </a:p>
      </dgm:t>
    </dgm:pt>
    <dgm:pt modelId="{BE001394-E9AC-45B9-A2F8-D9563EFCB8BB}" type="parTrans" cxnId="{4B355ECD-BBEB-47C0-B4CD-B91D0CD6C6A5}">
      <dgm:prSet/>
      <dgm:spPr/>
      <dgm:t>
        <a:bodyPr/>
        <a:lstStyle/>
        <a:p>
          <a:endParaRPr lang="en-GB"/>
        </a:p>
      </dgm:t>
    </dgm:pt>
    <dgm:pt modelId="{E426F87F-99C7-4429-80B8-5D92FFD0C76D}" type="sibTrans" cxnId="{4B355ECD-BBEB-47C0-B4CD-B91D0CD6C6A5}">
      <dgm:prSet/>
      <dgm:spPr/>
      <dgm:t>
        <a:bodyPr/>
        <a:lstStyle/>
        <a:p>
          <a:endParaRPr lang="en-GB"/>
        </a:p>
      </dgm:t>
    </dgm:pt>
    <dgm:pt modelId="{7A2D16F1-E7E2-4496-9D03-9350D19BB7FF}">
      <dgm:prSet/>
      <dgm:spPr/>
      <dgm:t>
        <a:bodyPr/>
        <a:lstStyle/>
        <a:p>
          <a:r>
            <a:rPr lang="sl-SI" noProof="0" dirty="0"/>
            <a:t>Referenčna arhitektura pametnega mesta (FIWARE),</a:t>
          </a:r>
        </a:p>
      </dgm:t>
    </dgm:pt>
    <dgm:pt modelId="{9938EC0D-0A44-415B-A76B-FE06E80B33B1}" type="parTrans" cxnId="{49F10D88-8E84-4443-8054-986A5ECB1C51}">
      <dgm:prSet/>
      <dgm:spPr/>
      <dgm:t>
        <a:bodyPr/>
        <a:lstStyle/>
        <a:p>
          <a:endParaRPr lang="en-GB"/>
        </a:p>
      </dgm:t>
    </dgm:pt>
    <dgm:pt modelId="{C69BE115-DFFF-44B1-AB8A-2888F64D9F2A}" type="sibTrans" cxnId="{49F10D88-8E84-4443-8054-986A5ECB1C51}">
      <dgm:prSet/>
      <dgm:spPr/>
      <dgm:t>
        <a:bodyPr/>
        <a:lstStyle/>
        <a:p>
          <a:endParaRPr lang="en-GB"/>
        </a:p>
      </dgm:t>
    </dgm:pt>
    <dgm:pt modelId="{331B76EA-031F-48D9-B59D-4041FDAD33D4}" type="pres">
      <dgm:prSet presAssocID="{5CED6D59-ED24-4C53-8E9D-1E835EDBA143}" presName="linear" presStyleCnt="0">
        <dgm:presLayoutVars>
          <dgm:animLvl val="lvl"/>
          <dgm:resizeHandles val="exact"/>
        </dgm:presLayoutVars>
      </dgm:prSet>
      <dgm:spPr/>
    </dgm:pt>
    <dgm:pt modelId="{C8173BF2-FED2-4A5E-9592-8B387C08DD17}" type="pres">
      <dgm:prSet presAssocID="{7D23E137-346D-425F-A857-E67CDF840005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600E9A7B-33C5-4F0A-B66E-918A661B9597}" type="pres">
      <dgm:prSet presAssocID="{7D23E137-346D-425F-A857-E67CDF840005}" presName="childText" presStyleLbl="revTx" presStyleIdx="0" presStyleCnt="4">
        <dgm:presLayoutVars>
          <dgm:bulletEnabled val="1"/>
        </dgm:presLayoutVars>
      </dgm:prSet>
      <dgm:spPr/>
    </dgm:pt>
    <dgm:pt modelId="{5030A764-6036-4B10-A4AE-7C3D3C4B57EE}" type="pres">
      <dgm:prSet presAssocID="{FE3FE7E6-A8E6-4947-87D3-52728A41AB8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D0C53FF8-55C4-4330-89A9-85E8FB0FCA79}" type="pres">
      <dgm:prSet presAssocID="{FE3FE7E6-A8E6-4947-87D3-52728A41AB88}" presName="childText" presStyleLbl="revTx" presStyleIdx="1" presStyleCnt="4">
        <dgm:presLayoutVars>
          <dgm:bulletEnabled val="1"/>
        </dgm:presLayoutVars>
      </dgm:prSet>
      <dgm:spPr/>
    </dgm:pt>
    <dgm:pt modelId="{45FA242F-6C71-4D11-AFC2-F4B6A4B4E140}" type="pres">
      <dgm:prSet presAssocID="{BF388C17-DE14-4B0C-87CA-697166345CD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7B2427A-EF4E-41A0-8496-621F769656C5}" type="pres">
      <dgm:prSet presAssocID="{BF388C17-DE14-4B0C-87CA-697166345CD9}" presName="childText" presStyleLbl="revTx" presStyleIdx="2" presStyleCnt="4">
        <dgm:presLayoutVars>
          <dgm:bulletEnabled val="1"/>
        </dgm:presLayoutVars>
      </dgm:prSet>
      <dgm:spPr/>
    </dgm:pt>
    <dgm:pt modelId="{56EA0689-261E-40CA-9374-0A98EF845D9D}" type="pres">
      <dgm:prSet presAssocID="{15011CCA-4F03-4118-BD14-D3C6A8266CD4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9D5B3699-C8F5-4D48-9FDA-175F257F5F71}" type="pres">
      <dgm:prSet presAssocID="{15011CCA-4F03-4118-BD14-D3C6A8266CD4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DD986E04-5839-4657-94A6-91BB1E33F325}" type="presOf" srcId="{96535BEB-B48B-425D-9704-848A33D26681}" destId="{600E9A7B-33C5-4F0A-B66E-918A661B9597}" srcOrd="0" destOrd="0" presId="urn:microsoft.com/office/officeart/2005/8/layout/vList2"/>
    <dgm:cxn modelId="{FE5EE00F-BF0B-4F5D-9214-AB1DA00697B4}" type="presOf" srcId="{1B99798B-7CAC-41AA-81BC-1EDEE58EC0C3}" destId="{D0C53FF8-55C4-4330-89A9-85E8FB0FCA79}" srcOrd="0" destOrd="2" presId="urn:microsoft.com/office/officeart/2005/8/layout/vList2"/>
    <dgm:cxn modelId="{3B8F2112-289F-4273-A8BC-7B5B7D167102}" srcId="{BF388C17-DE14-4B0C-87CA-697166345CD9}" destId="{CF56DAA1-A615-4EA0-AB4A-52D7A616D292}" srcOrd="0" destOrd="0" parTransId="{3916356D-AC20-43AA-9DA5-C5F83922F112}" sibTransId="{F6341333-718F-4F02-BEBA-9ED4B3B4116A}"/>
    <dgm:cxn modelId="{2AEEA21A-6E18-447B-8B31-8418D163A43D}" srcId="{FE3FE7E6-A8E6-4947-87D3-52728A41AB88}" destId="{25DB13CD-2639-49EE-89C9-4DC99EB0F1AB}" srcOrd="1" destOrd="0" parTransId="{86DA5D54-A4BF-4A17-9C53-DC8A94922407}" sibTransId="{2C890A63-81D2-48FD-A9A5-826A2F5780AF}"/>
    <dgm:cxn modelId="{DCAE1F1C-742D-411A-A04D-06B37D22BF6A}" type="presOf" srcId="{9D6C0803-4633-42C3-8E78-3E490ADFCE24}" destId="{600E9A7B-33C5-4F0A-B66E-918A661B9597}" srcOrd="0" destOrd="2" presId="urn:microsoft.com/office/officeart/2005/8/layout/vList2"/>
    <dgm:cxn modelId="{93EF171E-7157-4376-B786-863A22CBC31C}" srcId="{5CED6D59-ED24-4C53-8E9D-1E835EDBA143}" destId="{BF388C17-DE14-4B0C-87CA-697166345CD9}" srcOrd="2" destOrd="0" parTransId="{0675052C-6F8C-4015-B2ED-26AEB681D882}" sibTransId="{02BE8E85-06CF-491A-826C-8C81F548A2D2}"/>
    <dgm:cxn modelId="{814E3631-4F80-4C75-8FF1-F986D079DCCA}" type="presOf" srcId="{25DB13CD-2639-49EE-89C9-4DC99EB0F1AB}" destId="{D0C53FF8-55C4-4330-89A9-85E8FB0FCA79}" srcOrd="0" destOrd="1" presId="urn:microsoft.com/office/officeart/2005/8/layout/vList2"/>
    <dgm:cxn modelId="{F7772A33-046C-44C6-A921-2102C7EFAC55}" type="presOf" srcId="{5CED6D59-ED24-4C53-8E9D-1E835EDBA143}" destId="{331B76EA-031F-48D9-B59D-4041FDAD33D4}" srcOrd="0" destOrd="0" presId="urn:microsoft.com/office/officeart/2005/8/layout/vList2"/>
    <dgm:cxn modelId="{0813793C-02E1-416D-A44F-9D7C508716DD}" srcId="{FE3FE7E6-A8E6-4947-87D3-52728A41AB88}" destId="{1B99798B-7CAC-41AA-81BC-1EDEE58EC0C3}" srcOrd="2" destOrd="0" parTransId="{3DE9F5D3-EE72-4BC0-ABA1-A9F24F244F3B}" sibTransId="{844FA6CD-D38B-4BD2-B663-43658489F89B}"/>
    <dgm:cxn modelId="{6604EB41-948E-4184-B31D-44A38CC998FA}" type="presOf" srcId="{CF56DAA1-A615-4EA0-AB4A-52D7A616D292}" destId="{F7B2427A-EF4E-41A0-8496-621F769656C5}" srcOrd="0" destOrd="0" presId="urn:microsoft.com/office/officeart/2005/8/layout/vList2"/>
    <dgm:cxn modelId="{823C5742-E172-4BA6-8F8B-C1D6866E084B}" srcId="{5CED6D59-ED24-4C53-8E9D-1E835EDBA143}" destId="{15011CCA-4F03-4118-BD14-D3C6A8266CD4}" srcOrd="3" destOrd="0" parTransId="{27C5DB8E-F2A9-4791-8AD2-E85ED674B50F}" sibTransId="{BBAB9223-B438-4652-9592-A7C5C3EBED24}"/>
    <dgm:cxn modelId="{A4C4D962-6D87-4E14-BD96-D49C53537F9B}" type="presOf" srcId="{FE3FE7E6-A8E6-4947-87D3-52728A41AB88}" destId="{5030A764-6036-4B10-A4AE-7C3D3C4B57EE}" srcOrd="0" destOrd="0" presId="urn:microsoft.com/office/officeart/2005/8/layout/vList2"/>
    <dgm:cxn modelId="{C3E46044-ABC8-4AD5-9675-44A232F3A3C7}" srcId="{BF388C17-DE14-4B0C-87CA-697166345CD9}" destId="{41D2C9CC-3931-4775-B41A-275369D64A91}" srcOrd="2" destOrd="0" parTransId="{1D96334F-DA77-426E-83F4-2F34CD495A70}" sibTransId="{938B3D15-8201-467A-BD3E-DD0CB59958F7}"/>
    <dgm:cxn modelId="{8277F966-3EC8-4944-A86E-567D10E43C11}" srcId="{5CED6D59-ED24-4C53-8E9D-1E835EDBA143}" destId="{FE3FE7E6-A8E6-4947-87D3-52728A41AB88}" srcOrd="1" destOrd="0" parTransId="{197521EA-9DB2-4C86-9460-100BAD74F84D}" sibTransId="{23609924-3B11-46EB-B8B0-2D926484B00E}"/>
    <dgm:cxn modelId="{89EF4668-C70D-4A4F-A61B-0B6A80D78A63}" type="presOf" srcId="{41D2C9CC-3931-4775-B41A-275369D64A91}" destId="{F7B2427A-EF4E-41A0-8496-621F769656C5}" srcOrd="0" destOrd="2" presId="urn:microsoft.com/office/officeart/2005/8/layout/vList2"/>
    <dgm:cxn modelId="{D4CE896D-806C-42DA-8F44-C498327365BF}" type="presOf" srcId="{9DFED745-CB2D-4301-99CC-E24CDF32FEEF}" destId="{9D5B3699-C8F5-4D48-9FDA-175F257F5F71}" srcOrd="0" destOrd="0" presId="urn:microsoft.com/office/officeart/2005/8/layout/vList2"/>
    <dgm:cxn modelId="{7337A153-019B-440C-873A-BBA583A92451}" srcId="{5CED6D59-ED24-4C53-8E9D-1E835EDBA143}" destId="{7D23E137-346D-425F-A857-E67CDF840005}" srcOrd="0" destOrd="0" parTransId="{C1E53B9E-8501-454A-8805-BD5EF0417455}" sibTransId="{780C8299-6F93-4A63-AEF4-16CEBFFEAAD0}"/>
    <dgm:cxn modelId="{084A7A54-407A-442E-9EC3-20A42655499D}" srcId="{7D23E137-346D-425F-A857-E67CDF840005}" destId="{9D6C0803-4633-42C3-8E78-3E490ADFCE24}" srcOrd="2" destOrd="0" parTransId="{4CFC692E-B0CE-45F5-B2FA-C29C394B4A1A}" sibTransId="{DDC1467D-4276-4B42-9A31-3930953480A5}"/>
    <dgm:cxn modelId="{986B0580-BF68-410A-A8DF-D9FFB9BE3916}" type="presOf" srcId="{41FFEC23-A194-4995-BE32-79574B580988}" destId="{600E9A7B-33C5-4F0A-B66E-918A661B9597}" srcOrd="0" destOrd="3" presId="urn:microsoft.com/office/officeart/2005/8/layout/vList2"/>
    <dgm:cxn modelId="{49F10D88-8E84-4443-8054-986A5ECB1C51}" srcId="{BF388C17-DE14-4B0C-87CA-697166345CD9}" destId="{7A2D16F1-E7E2-4496-9D03-9350D19BB7FF}" srcOrd="1" destOrd="0" parTransId="{9938EC0D-0A44-415B-A76B-FE06E80B33B1}" sibTransId="{C69BE115-DFFF-44B1-AB8A-2888F64D9F2A}"/>
    <dgm:cxn modelId="{29137E9E-9B90-4A96-97DD-DB30DDEE35DA}" srcId="{15011CCA-4F03-4118-BD14-D3C6A8266CD4}" destId="{9DFED745-CB2D-4301-99CC-E24CDF32FEEF}" srcOrd="0" destOrd="0" parTransId="{D6680644-0933-445B-BAE4-02B2C15EEC03}" sibTransId="{B5E8591F-2019-4C59-8625-D8D0AFEC34EF}"/>
    <dgm:cxn modelId="{089874A4-1432-417C-B90A-FADF750A3A89}" type="presOf" srcId="{6FDD5C9E-92D6-4A85-AB49-CD18B5E1A086}" destId="{600E9A7B-33C5-4F0A-B66E-918A661B9597}" srcOrd="0" destOrd="1" presId="urn:microsoft.com/office/officeart/2005/8/layout/vList2"/>
    <dgm:cxn modelId="{2A0760AC-862A-4F37-8AE1-C73F7FFEBF0A}" srcId="{7D23E137-346D-425F-A857-E67CDF840005}" destId="{6FDD5C9E-92D6-4A85-AB49-CD18B5E1A086}" srcOrd="1" destOrd="0" parTransId="{4D7B3348-4539-4502-A9B3-3ED82061F9C9}" sibTransId="{DFF6411D-9A18-4B88-8916-CC4805F34840}"/>
    <dgm:cxn modelId="{52E4DEAC-D9DB-4057-B7D1-DB1B5C3E3F77}" type="presOf" srcId="{7A2D16F1-E7E2-4496-9D03-9350D19BB7FF}" destId="{F7B2427A-EF4E-41A0-8496-621F769656C5}" srcOrd="0" destOrd="1" presId="urn:microsoft.com/office/officeart/2005/8/layout/vList2"/>
    <dgm:cxn modelId="{2546E4B7-1CF9-4E87-81E2-65428CE13876}" srcId="{FE3FE7E6-A8E6-4947-87D3-52728A41AB88}" destId="{13BD29BF-5658-4550-A93B-23AC4A0D9FDD}" srcOrd="0" destOrd="0" parTransId="{113BA1EB-C1E7-4EF1-BECE-D15125092F41}" sibTransId="{B27DCCB1-969D-4771-A622-EF56E6A8B6B3}"/>
    <dgm:cxn modelId="{80D190BD-EA21-4BBF-BC4E-16F005CD0CD8}" type="presOf" srcId="{13BD29BF-5658-4550-A93B-23AC4A0D9FDD}" destId="{D0C53FF8-55C4-4330-89A9-85E8FB0FCA79}" srcOrd="0" destOrd="0" presId="urn:microsoft.com/office/officeart/2005/8/layout/vList2"/>
    <dgm:cxn modelId="{30EC33C0-23D5-4BA5-BCCB-31D6DB4E7D54}" type="presOf" srcId="{FD25D582-5322-4A42-A950-4C4AF76720AF}" destId="{9D5B3699-C8F5-4D48-9FDA-175F257F5F71}" srcOrd="0" destOrd="1" presId="urn:microsoft.com/office/officeart/2005/8/layout/vList2"/>
    <dgm:cxn modelId="{4B355ECD-BBEB-47C0-B4CD-B91D0CD6C6A5}" srcId="{15011CCA-4F03-4118-BD14-D3C6A8266CD4}" destId="{FD25D582-5322-4A42-A950-4C4AF76720AF}" srcOrd="1" destOrd="0" parTransId="{BE001394-E9AC-45B9-A2F8-D9563EFCB8BB}" sibTransId="{E426F87F-99C7-4429-80B8-5D92FFD0C76D}"/>
    <dgm:cxn modelId="{DF661CD0-7D10-4483-8795-1AAA7ACB30F9}" type="presOf" srcId="{15011CCA-4F03-4118-BD14-D3C6A8266CD4}" destId="{56EA0689-261E-40CA-9374-0A98EF845D9D}" srcOrd="0" destOrd="0" presId="urn:microsoft.com/office/officeart/2005/8/layout/vList2"/>
    <dgm:cxn modelId="{92E740D1-5C76-4186-8C74-494729C9FCE0}" srcId="{7D23E137-346D-425F-A857-E67CDF840005}" destId="{41FFEC23-A194-4995-BE32-79574B580988}" srcOrd="3" destOrd="0" parTransId="{CD265E03-5E34-4E46-8DF8-F188AF7EBFFA}" sibTransId="{8346D5A5-D3EC-41DD-9AB1-FD5BB023652D}"/>
    <dgm:cxn modelId="{26E719E5-1176-4EAF-B838-D73F57864B0B}" srcId="{7D23E137-346D-425F-A857-E67CDF840005}" destId="{96535BEB-B48B-425D-9704-848A33D26681}" srcOrd="0" destOrd="0" parTransId="{3A2A4B0E-FD32-4E20-93EA-779C9B7811E4}" sibTransId="{55CA466F-BAB3-4BE3-8B6F-6E300382F233}"/>
    <dgm:cxn modelId="{065F4CF7-F981-462F-98FB-0DFCBDAC9B68}" type="presOf" srcId="{BF388C17-DE14-4B0C-87CA-697166345CD9}" destId="{45FA242F-6C71-4D11-AFC2-F4B6A4B4E140}" srcOrd="0" destOrd="0" presId="urn:microsoft.com/office/officeart/2005/8/layout/vList2"/>
    <dgm:cxn modelId="{9F48C6FC-894E-4584-8BC0-7F24B3B52B20}" type="presOf" srcId="{7D23E137-346D-425F-A857-E67CDF840005}" destId="{C8173BF2-FED2-4A5E-9592-8B387C08DD17}" srcOrd="0" destOrd="0" presId="urn:microsoft.com/office/officeart/2005/8/layout/vList2"/>
    <dgm:cxn modelId="{5290FC2D-5042-4E8B-80B7-0F52ED25F175}" type="presParOf" srcId="{331B76EA-031F-48D9-B59D-4041FDAD33D4}" destId="{C8173BF2-FED2-4A5E-9592-8B387C08DD17}" srcOrd="0" destOrd="0" presId="urn:microsoft.com/office/officeart/2005/8/layout/vList2"/>
    <dgm:cxn modelId="{E87EA33B-62B3-4465-976E-4306B6B5A613}" type="presParOf" srcId="{331B76EA-031F-48D9-B59D-4041FDAD33D4}" destId="{600E9A7B-33C5-4F0A-B66E-918A661B9597}" srcOrd="1" destOrd="0" presId="urn:microsoft.com/office/officeart/2005/8/layout/vList2"/>
    <dgm:cxn modelId="{CE68AC8B-085F-45F4-9A79-09B8C32E7932}" type="presParOf" srcId="{331B76EA-031F-48D9-B59D-4041FDAD33D4}" destId="{5030A764-6036-4B10-A4AE-7C3D3C4B57EE}" srcOrd="2" destOrd="0" presId="urn:microsoft.com/office/officeart/2005/8/layout/vList2"/>
    <dgm:cxn modelId="{6FE14ED2-C654-4D2A-8220-CBC21BA01B9D}" type="presParOf" srcId="{331B76EA-031F-48D9-B59D-4041FDAD33D4}" destId="{D0C53FF8-55C4-4330-89A9-85E8FB0FCA79}" srcOrd="3" destOrd="0" presId="urn:microsoft.com/office/officeart/2005/8/layout/vList2"/>
    <dgm:cxn modelId="{A186EDDB-2E7D-425D-9F53-DF88CE7BEAC3}" type="presParOf" srcId="{331B76EA-031F-48D9-B59D-4041FDAD33D4}" destId="{45FA242F-6C71-4D11-AFC2-F4B6A4B4E140}" srcOrd="4" destOrd="0" presId="urn:microsoft.com/office/officeart/2005/8/layout/vList2"/>
    <dgm:cxn modelId="{F1A4DE10-EA21-4500-9FE3-8E7D65BB3C51}" type="presParOf" srcId="{331B76EA-031F-48D9-B59D-4041FDAD33D4}" destId="{F7B2427A-EF4E-41A0-8496-621F769656C5}" srcOrd="5" destOrd="0" presId="urn:microsoft.com/office/officeart/2005/8/layout/vList2"/>
    <dgm:cxn modelId="{330FDFBC-0BCA-4E04-9C66-0233E2E6351C}" type="presParOf" srcId="{331B76EA-031F-48D9-B59D-4041FDAD33D4}" destId="{56EA0689-261E-40CA-9374-0A98EF845D9D}" srcOrd="6" destOrd="0" presId="urn:microsoft.com/office/officeart/2005/8/layout/vList2"/>
    <dgm:cxn modelId="{2E02263D-61D6-4147-AB71-2AFA1C9C4871}" type="presParOf" srcId="{331B76EA-031F-48D9-B59D-4041FDAD33D4}" destId="{9D5B3699-C8F5-4D48-9FDA-175F257F5F71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05A0418-B944-4274-808E-85BFB762371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C1C392-DD3F-416E-AA7A-B516A0591B3D}">
      <dgm:prSet/>
      <dgm:spPr/>
      <dgm:t>
        <a:bodyPr/>
        <a:lstStyle/>
        <a:p>
          <a:r>
            <a:rPr lang="sl-SI" noProof="0" dirty="0"/>
            <a:t>PS1: Mobilna, brezžična in edge infrastruktura ter komunikacije za IoT (vključuje 5G in 6G)</a:t>
          </a:r>
          <a:endParaRPr lang="sl-SI" noProof="0" dirty="0">
            <a:latin typeface="Verdana"/>
          </a:endParaRPr>
        </a:p>
      </dgm:t>
    </dgm:pt>
    <dgm:pt modelId="{DE55BC84-90E6-4DB9-B111-289ECE57D55D}" type="parTrans" cxnId="{78BC9F09-6559-4CBF-8347-D5523AF80CAB}">
      <dgm:prSet/>
      <dgm:spPr/>
      <dgm:t>
        <a:bodyPr/>
        <a:lstStyle/>
        <a:p>
          <a:endParaRPr lang="en-IE"/>
        </a:p>
      </dgm:t>
    </dgm:pt>
    <dgm:pt modelId="{15F48CAE-A297-4226-89FC-F6997F6925D8}" type="sibTrans" cxnId="{78BC9F09-6559-4CBF-8347-D5523AF80CAB}">
      <dgm:prSet/>
      <dgm:spPr/>
      <dgm:t>
        <a:bodyPr/>
        <a:lstStyle/>
        <a:p>
          <a:endParaRPr lang="en-IE"/>
        </a:p>
      </dgm:t>
    </dgm:pt>
    <dgm:pt modelId="{EA04B87A-FCAA-476F-9FE2-36A5DF8C929D}">
      <dgm:prSet/>
      <dgm:spPr/>
      <dgm:t>
        <a:bodyPr/>
        <a:lstStyle/>
        <a:p>
          <a:r>
            <a:rPr lang="en-IE"/>
            <a:t>P</a:t>
          </a:r>
          <a:r>
            <a:rPr lang="sl-SI"/>
            <a:t>S</a:t>
          </a:r>
          <a:r>
            <a:rPr lang="en-IE"/>
            <a:t>2</a:t>
          </a:r>
          <a:r>
            <a:rPr lang="sl-SI"/>
            <a:t>: </a:t>
          </a:r>
          <a:r>
            <a:rPr lang="en-IE"/>
            <a:t>Platforme in storitve za IoT</a:t>
          </a:r>
          <a:endParaRPr lang="en-IE" dirty="0"/>
        </a:p>
      </dgm:t>
    </dgm:pt>
    <dgm:pt modelId="{A9B5453F-03C1-4FF7-940A-584BCD42E3C7}" type="parTrans" cxnId="{8E86723A-8C58-4EC2-8E62-35DEAE561BB4}">
      <dgm:prSet/>
      <dgm:spPr/>
      <dgm:t>
        <a:bodyPr/>
        <a:lstStyle/>
        <a:p>
          <a:endParaRPr lang="en-IE"/>
        </a:p>
      </dgm:t>
    </dgm:pt>
    <dgm:pt modelId="{6D6E0190-82D1-4A20-B62E-C8DA0839C034}" type="sibTrans" cxnId="{8E86723A-8C58-4EC2-8E62-35DEAE561BB4}">
      <dgm:prSet/>
      <dgm:spPr/>
      <dgm:t>
        <a:bodyPr/>
        <a:lstStyle/>
        <a:p>
          <a:endParaRPr lang="en-IE"/>
        </a:p>
      </dgm:t>
    </dgm:pt>
    <dgm:pt modelId="{59C54EE1-CB94-4CF4-A71F-A8991F4725AF}">
      <dgm:prSet/>
      <dgm:spPr/>
      <dgm:t>
        <a:bodyPr/>
        <a:lstStyle/>
        <a:p>
          <a:r>
            <a:rPr lang="en-IE"/>
            <a:t>P</a:t>
          </a:r>
          <a:r>
            <a:rPr lang="sl-SI"/>
            <a:t>S</a:t>
          </a:r>
          <a:r>
            <a:rPr lang="en-IE"/>
            <a:t>3</a:t>
          </a:r>
          <a:r>
            <a:rPr lang="sl-SI"/>
            <a:t>: </a:t>
          </a:r>
          <a:r>
            <a:rPr lang="en-IE"/>
            <a:t>Senzorski in vgrajeni sistemi za IoT</a:t>
          </a:r>
          <a:endParaRPr lang="en-IE" dirty="0"/>
        </a:p>
      </dgm:t>
    </dgm:pt>
    <dgm:pt modelId="{215B310E-341E-45DC-AC1B-AB8FFB823D0E}" type="parTrans" cxnId="{70309699-D178-49CA-85C6-8BF4DCA71768}">
      <dgm:prSet/>
      <dgm:spPr/>
      <dgm:t>
        <a:bodyPr/>
        <a:lstStyle/>
        <a:p>
          <a:endParaRPr lang="en-IE"/>
        </a:p>
      </dgm:t>
    </dgm:pt>
    <dgm:pt modelId="{AAB2E622-A043-4C19-9F78-DD6DA94E9F10}" type="sibTrans" cxnId="{70309699-D178-49CA-85C6-8BF4DCA71768}">
      <dgm:prSet/>
      <dgm:spPr/>
      <dgm:t>
        <a:bodyPr/>
        <a:lstStyle/>
        <a:p>
          <a:endParaRPr lang="en-IE"/>
        </a:p>
      </dgm:t>
    </dgm:pt>
    <dgm:pt modelId="{8FFF7F78-89ED-4E8E-93F7-684B576988E3}">
      <dgm:prSet/>
      <dgm:spPr/>
      <dgm:t>
        <a:bodyPr/>
        <a:lstStyle/>
        <a:p>
          <a:r>
            <a:rPr lang="en-IE"/>
            <a:t>P</a:t>
          </a:r>
          <a:r>
            <a:rPr lang="sl-SI"/>
            <a:t>S</a:t>
          </a:r>
          <a:r>
            <a:rPr lang="en-IE"/>
            <a:t>4</a:t>
          </a:r>
          <a:r>
            <a:rPr lang="sl-SI"/>
            <a:t>: </a:t>
          </a:r>
          <a:r>
            <a:rPr lang="en-IE"/>
            <a:t>Veriženje blokov in vgrajena varnost za IoT </a:t>
          </a:r>
          <a:endParaRPr lang="en-IE" dirty="0"/>
        </a:p>
      </dgm:t>
    </dgm:pt>
    <dgm:pt modelId="{69861F7D-3FC7-4A6A-B6AF-11648097B93C}" type="parTrans" cxnId="{91E72769-222F-45C5-BCE9-2068D43BA1B1}">
      <dgm:prSet/>
      <dgm:spPr/>
      <dgm:t>
        <a:bodyPr/>
        <a:lstStyle/>
        <a:p>
          <a:endParaRPr lang="en-IE"/>
        </a:p>
      </dgm:t>
    </dgm:pt>
    <dgm:pt modelId="{1B1C27EE-C14A-4AEB-9D32-39CA0AB59AEC}" type="sibTrans" cxnId="{91E72769-222F-45C5-BCE9-2068D43BA1B1}">
      <dgm:prSet/>
      <dgm:spPr/>
      <dgm:t>
        <a:bodyPr/>
        <a:lstStyle/>
        <a:p>
          <a:endParaRPr lang="en-IE"/>
        </a:p>
      </dgm:t>
    </dgm:pt>
    <dgm:pt modelId="{628D6D8C-A5D8-4062-98F3-0A7D4A7777D7}" type="pres">
      <dgm:prSet presAssocID="{105A0418-B944-4274-808E-85BFB762371D}" presName="linear" presStyleCnt="0">
        <dgm:presLayoutVars>
          <dgm:animLvl val="lvl"/>
          <dgm:resizeHandles val="exact"/>
        </dgm:presLayoutVars>
      </dgm:prSet>
      <dgm:spPr/>
    </dgm:pt>
    <dgm:pt modelId="{7D607403-4335-4274-A0CD-F8DB53ABAC09}" type="pres">
      <dgm:prSet presAssocID="{13C1C392-DD3F-416E-AA7A-B516A0591B3D}" presName="parentText" presStyleLbl="node1" presStyleIdx="0" presStyleCnt="4" custLinFactY="-78567" custLinFactNeighborX="-5474" custLinFactNeighborY="-100000">
        <dgm:presLayoutVars>
          <dgm:chMax val="0"/>
          <dgm:bulletEnabled val="1"/>
        </dgm:presLayoutVars>
      </dgm:prSet>
      <dgm:spPr/>
    </dgm:pt>
    <dgm:pt modelId="{E0243CB6-9B55-4009-AD3E-D0FCD4A5F438}" type="pres">
      <dgm:prSet presAssocID="{15F48CAE-A297-4226-89FC-F6997F6925D8}" presName="spacer" presStyleCnt="0"/>
      <dgm:spPr/>
    </dgm:pt>
    <dgm:pt modelId="{142B5633-20D9-4208-A34F-F53EDE9C89AD}" type="pres">
      <dgm:prSet presAssocID="{EA04B87A-FCAA-476F-9FE2-36A5DF8C929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6E653BFE-1781-4F75-9C6E-DE95352EFAD2}" type="pres">
      <dgm:prSet presAssocID="{6D6E0190-82D1-4A20-B62E-C8DA0839C034}" presName="spacer" presStyleCnt="0"/>
      <dgm:spPr/>
    </dgm:pt>
    <dgm:pt modelId="{3A51FB95-521D-4987-B745-0128BF089B1F}" type="pres">
      <dgm:prSet presAssocID="{59C54EE1-CB94-4CF4-A71F-A8991F4725AF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347251F-C723-491E-AA02-C1D4A474CE37}" type="pres">
      <dgm:prSet presAssocID="{AAB2E622-A043-4C19-9F78-DD6DA94E9F10}" presName="spacer" presStyleCnt="0"/>
      <dgm:spPr/>
    </dgm:pt>
    <dgm:pt modelId="{91F5DC94-333A-4687-B37E-CF7DFEC305ED}" type="pres">
      <dgm:prSet presAssocID="{8FFF7F78-89ED-4E8E-93F7-684B576988E3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78BC9F09-6559-4CBF-8347-D5523AF80CAB}" srcId="{105A0418-B944-4274-808E-85BFB762371D}" destId="{13C1C392-DD3F-416E-AA7A-B516A0591B3D}" srcOrd="0" destOrd="0" parTransId="{DE55BC84-90E6-4DB9-B111-289ECE57D55D}" sibTransId="{15F48CAE-A297-4226-89FC-F6997F6925D8}"/>
    <dgm:cxn modelId="{8E86723A-8C58-4EC2-8E62-35DEAE561BB4}" srcId="{105A0418-B944-4274-808E-85BFB762371D}" destId="{EA04B87A-FCAA-476F-9FE2-36A5DF8C929D}" srcOrd="1" destOrd="0" parTransId="{A9B5453F-03C1-4FF7-940A-584BCD42E3C7}" sibTransId="{6D6E0190-82D1-4A20-B62E-C8DA0839C034}"/>
    <dgm:cxn modelId="{91E72769-222F-45C5-BCE9-2068D43BA1B1}" srcId="{105A0418-B944-4274-808E-85BFB762371D}" destId="{8FFF7F78-89ED-4E8E-93F7-684B576988E3}" srcOrd="3" destOrd="0" parTransId="{69861F7D-3FC7-4A6A-B6AF-11648097B93C}" sibTransId="{1B1C27EE-C14A-4AEB-9D32-39CA0AB59AEC}"/>
    <dgm:cxn modelId="{FFAC8057-B853-43AA-AB58-54233F757CAB}" type="presOf" srcId="{EA04B87A-FCAA-476F-9FE2-36A5DF8C929D}" destId="{142B5633-20D9-4208-A34F-F53EDE9C89AD}" srcOrd="0" destOrd="0" presId="urn:microsoft.com/office/officeart/2005/8/layout/vList2"/>
    <dgm:cxn modelId="{65E6A591-BB0E-46B1-8A70-90BD4DEFF8AB}" type="presOf" srcId="{105A0418-B944-4274-808E-85BFB762371D}" destId="{628D6D8C-A5D8-4062-98F3-0A7D4A7777D7}" srcOrd="0" destOrd="0" presId="urn:microsoft.com/office/officeart/2005/8/layout/vList2"/>
    <dgm:cxn modelId="{70309699-D178-49CA-85C6-8BF4DCA71768}" srcId="{105A0418-B944-4274-808E-85BFB762371D}" destId="{59C54EE1-CB94-4CF4-A71F-A8991F4725AF}" srcOrd="2" destOrd="0" parTransId="{215B310E-341E-45DC-AC1B-AB8FFB823D0E}" sibTransId="{AAB2E622-A043-4C19-9F78-DD6DA94E9F10}"/>
    <dgm:cxn modelId="{E96628A6-71D8-4644-8C09-0FF70B390E73}" type="presOf" srcId="{59C54EE1-CB94-4CF4-A71F-A8991F4725AF}" destId="{3A51FB95-521D-4987-B745-0128BF089B1F}" srcOrd="0" destOrd="0" presId="urn:microsoft.com/office/officeart/2005/8/layout/vList2"/>
    <dgm:cxn modelId="{A6492BD4-1B82-4BEE-91B5-6A299A511887}" type="presOf" srcId="{13C1C392-DD3F-416E-AA7A-B516A0591B3D}" destId="{7D607403-4335-4274-A0CD-F8DB53ABAC09}" srcOrd="0" destOrd="0" presId="urn:microsoft.com/office/officeart/2005/8/layout/vList2"/>
    <dgm:cxn modelId="{D1E28EDB-160A-4DD5-A586-EEBB3E9793FC}" type="presOf" srcId="{8FFF7F78-89ED-4E8E-93F7-684B576988E3}" destId="{91F5DC94-333A-4687-B37E-CF7DFEC305ED}" srcOrd="0" destOrd="0" presId="urn:microsoft.com/office/officeart/2005/8/layout/vList2"/>
    <dgm:cxn modelId="{CFBE8EE7-A74A-44D2-8158-EC2573CC818F}" type="presParOf" srcId="{628D6D8C-A5D8-4062-98F3-0A7D4A7777D7}" destId="{7D607403-4335-4274-A0CD-F8DB53ABAC09}" srcOrd="0" destOrd="0" presId="urn:microsoft.com/office/officeart/2005/8/layout/vList2"/>
    <dgm:cxn modelId="{BBDD2196-C88D-42D2-BE83-EF5355D58EE4}" type="presParOf" srcId="{628D6D8C-A5D8-4062-98F3-0A7D4A7777D7}" destId="{E0243CB6-9B55-4009-AD3E-D0FCD4A5F438}" srcOrd="1" destOrd="0" presId="urn:microsoft.com/office/officeart/2005/8/layout/vList2"/>
    <dgm:cxn modelId="{E7A149BB-D617-4DBB-B946-0107583DBDBF}" type="presParOf" srcId="{628D6D8C-A5D8-4062-98F3-0A7D4A7777D7}" destId="{142B5633-20D9-4208-A34F-F53EDE9C89AD}" srcOrd="2" destOrd="0" presId="urn:microsoft.com/office/officeart/2005/8/layout/vList2"/>
    <dgm:cxn modelId="{1E237C67-5837-4F63-8242-0BD08A8B672A}" type="presParOf" srcId="{628D6D8C-A5D8-4062-98F3-0A7D4A7777D7}" destId="{6E653BFE-1781-4F75-9C6E-DE95352EFAD2}" srcOrd="3" destOrd="0" presId="urn:microsoft.com/office/officeart/2005/8/layout/vList2"/>
    <dgm:cxn modelId="{1BBCC581-6E4A-4267-AA95-2E25335C4E4A}" type="presParOf" srcId="{628D6D8C-A5D8-4062-98F3-0A7D4A7777D7}" destId="{3A51FB95-521D-4987-B745-0128BF089B1F}" srcOrd="4" destOrd="0" presId="urn:microsoft.com/office/officeart/2005/8/layout/vList2"/>
    <dgm:cxn modelId="{F7EF943E-E594-48B2-9B89-E876F5EA3D6B}" type="presParOf" srcId="{628D6D8C-A5D8-4062-98F3-0A7D4A7777D7}" destId="{B347251F-C723-491E-AA02-C1D4A474CE37}" srcOrd="5" destOrd="0" presId="urn:microsoft.com/office/officeart/2005/8/layout/vList2"/>
    <dgm:cxn modelId="{2713DDB5-9D02-4F6C-ABAD-2D26B10F7E77}" type="presParOf" srcId="{628D6D8C-A5D8-4062-98F3-0A7D4A7777D7}" destId="{91F5DC94-333A-4687-B37E-CF7DFEC305E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05A0418-B944-4274-808E-85BFB762371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C1C392-DD3F-416E-AA7A-B516A0591B3D}">
      <dgm:prSet/>
      <dgm:spPr/>
      <dgm:t>
        <a:bodyPr/>
        <a:lstStyle/>
        <a:p>
          <a:r>
            <a:rPr lang="sl-SI" dirty="0">
              <a:latin typeface="Verdana"/>
            </a:rPr>
            <a:t>PS1 Razvoj varnostnih produktov in storitev</a:t>
          </a:r>
        </a:p>
      </dgm:t>
    </dgm:pt>
    <dgm:pt modelId="{DE55BC84-90E6-4DB9-B111-289ECE57D55D}" type="parTrans" cxnId="{78BC9F09-6559-4CBF-8347-D5523AF80CAB}">
      <dgm:prSet/>
      <dgm:spPr/>
      <dgm:t>
        <a:bodyPr/>
        <a:lstStyle/>
        <a:p>
          <a:endParaRPr lang="en-IE"/>
        </a:p>
      </dgm:t>
    </dgm:pt>
    <dgm:pt modelId="{15F48CAE-A297-4226-89FC-F6997F6925D8}" type="sibTrans" cxnId="{78BC9F09-6559-4CBF-8347-D5523AF80CAB}">
      <dgm:prSet/>
      <dgm:spPr/>
      <dgm:t>
        <a:bodyPr/>
        <a:lstStyle/>
        <a:p>
          <a:endParaRPr lang="en-IE"/>
        </a:p>
      </dgm:t>
    </dgm:pt>
    <dgm:pt modelId="{62F9FB40-F9BF-427F-B296-BE101A542B51}">
      <dgm:prSet/>
      <dgm:spPr/>
      <dgm:t>
        <a:bodyPr/>
        <a:lstStyle/>
        <a:p>
          <a:r>
            <a:rPr lang="sl-SI" dirty="0">
              <a:latin typeface="Verdana"/>
            </a:rPr>
            <a:t>PS2 Kibernetska varnost vertikalnih in horizontalnih produktov v njihovem celotnem življenjskem ciklu</a:t>
          </a:r>
        </a:p>
      </dgm:t>
    </dgm:pt>
    <dgm:pt modelId="{78A91D0E-EA56-4375-A92F-3CA25936430D}" type="parTrans" cxnId="{2C74E88F-1A05-440B-9E95-17255D6E3AAE}">
      <dgm:prSet/>
      <dgm:spPr/>
      <dgm:t>
        <a:bodyPr/>
        <a:lstStyle/>
        <a:p>
          <a:endParaRPr lang="en-IE"/>
        </a:p>
      </dgm:t>
    </dgm:pt>
    <dgm:pt modelId="{65D49D80-68F4-42A5-8155-079226BEE8FF}" type="sibTrans" cxnId="{2C74E88F-1A05-440B-9E95-17255D6E3AAE}">
      <dgm:prSet/>
      <dgm:spPr/>
      <dgm:t>
        <a:bodyPr/>
        <a:lstStyle/>
        <a:p>
          <a:endParaRPr lang="en-IE"/>
        </a:p>
      </dgm:t>
    </dgm:pt>
    <dgm:pt modelId="{628D6D8C-A5D8-4062-98F3-0A7D4A7777D7}" type="pres">
      <dgm:prSet presAssocID="{105A0418-B944-4274-808E-85BFB762371D}" presName="linear" presStyleCnt="0">
        <dgm:presLayoutVars>
          <dgm:animLvl val="lvl"/>
          <dgm:resizeHandles val="exact"/>
        </dgm:presLayoutVars>
      </dgm:prSet>
      <dgm:spPr/>
    </dgm:pt>
    <dgm:pt modelId="{7D607403-4335-4274-A0CD-F8DB53ABAC09}" type="pres">
      <dgm:prSet presAssocID="{13C1C392-DD3F-416E-AA7A-B516A0591B3D}" presName="parentText" presStyleLbl="node1" presStyleIdx="0" presStyleCnt="2" custLinFactY="-78567" custLinFactNeighborX="-5474" custLinFactNeighborY="-100000">
        <dgm:presLayoutVars>
          <dgm:chMax val="0"/>
          <dgm:bulletEnabled val="1"/>
        </dgm:presLayoutVars>
      </dgm:prSet>
      <dgm:spPr/>
    </dgm:pt>
    <dgm:pt modelId="{E0243CB6-9B55-4009-AD3E-D0FCD4A5F438}" type="pres">
      <dgm:prSet presAssocID="{15F48CAE-A297-4226-89FC-F6997F6925D8}" presName="spacer" presStyleCnt="0"/>
      <dgm:spPr/>
    </dgm:pt>
    <dgm:pt modelId="{3D0D6EE9-FB2B-44F7-B3E3-9D1916B73469}" type="pres">
      <dgm:prSet presAssocID="{62F9FB40-F9BF-427F-B296-BE101A542B51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78BC9F09-6559-4CBF-8347-D5523AF80CAB}" srcId="{105A0418-B944-4274-808E-85BFB762371D}" destId="{13C1C392-DD3F-416E-AA7A-B516A0591B3D}" srcOrd="0" destOrd="0" parTransId="{DE55BC84-90E6-4DB9-B111-289ECE57D55D}" sibTransId="{15F48CAE-A297-4226-89FC-F6997F6925D8}"/>
    <dgm:cxn modelId="{2C74E88F-1A05-440B-9E95-17255D6E3AAE}" srcId="{105A0418-B944-4274-808E-85BFB762371D}" destId="{62F9FB40-F9BF-427F-B296-BE101A542B51}" srcOrd="1" destOrd="0" parTransId="{78A91D0E-EA56-4375-A92F-3CA25936430D}" sibTransId="{65D49D80-68F4-42A5-8155-079226BEE8FF}"/>
    <dgm:cxn modelId="{65E6A591-BB0E-46B1-8A70-90BD4DEFF8AB}" type="presOf" srcId="{105A0418-B944-4274-808E-85BFB762371D}" destId="{628D6D8C-A5D8-4062-98F3-0A7D4A7777D7}" srcOrd="0" destOrd="0" presId="urn:microsoft.com/office/officeart/2005/8/layout/vList2"/>
    <dgm:cxn modelId="{A6492BD4-1B82-4BEE-91B5-6A299A511887}" type="presOf" srcId="{13C1C392-DD3F-416E-AA7A-B516A0591B3D}" destId="{7D607403-4335-4274-A0CD-F8DB53ABAC09}" srcOrd="0" destOrd="0" presId="urn:microsoft.com/office/officeart/2005/8/layout/vList2"/>
    <dgm:cxn modelId="{27BF92D7-6C00-430A-BAE7-D8D567A22F62}" type="presOf" srcId="{62F9FB40-F9BF-427F-B296-BE101A542B51}" destId="{3D0D6EE9-FB2B-44F7-B3E3-9D1916B73469}" srcOrd="0" destOrd="0" presId="urn:microsoft.com/office/officeart/2005/8/layout/vList2"/>
    <dgm:cxn modelId="{CFBE8EE7-A74A-44D2-8158-EC2573CC818F}" type="presParOf" srcId="{628D6D8C-A5D8-4062-98F3-0A7D4A7777D7}" destId="{7D607403-4335-4274-A0CD-F8DB53ABAC09}" srcOrd="0" destOrd="0" presId="urn:microsoft.com/office/officeart/2005/8/layout/vList2"/>
    <dgm:cxn modelId="{BBDD2196-C88D-42D2-BE83-EF5355D58EE4}" type="presParOf" srcId="{628D6D8C-A5D8-4062-98F3-0A7D4A7777D7}" destId="{E0243CB6-9B55-4009-AD3E-D0FCD4A5F438}" srcOrd="1" destOrd="0" presId="urn:microsoft.com/office/officeart/2005/8/layout/vList2"/>
    <dgm:cxn modelId="{58E149C6-77D8-4741-9089-94F0875532D5}" type="presParOf" srcId="{628D6D8C-A5D8-4062-98F3-0A7D4A7777D7}" destId="{3D0D6EE9-FB2B-44F7-B3E3-9D1916B7346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A777195-CF4E-46F2-85C1-913553AFDF7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BBB14FB-4E1B-4F5A-83EB-9D5868B29D33}">
      <dgm:prSet phldrT="[Text]"/>
      <dgm:spPr/>
      <dgm:t>
        <a:bodyPr/>
        <a:lstStyle/>
        <a:p>
          <a:r>
            <a:rPr lang="sl-SI" b="1" dirty="0"/>
            <a:t>Razvoj človeških virov</a:t>
          </a:r>
          <a:endParaRPr lang="en-US" dirty="0"/>
        </a:p>
      </dgm:t>
    </dgm:pt>
    <dgm:pt modelId="{776D2693-6834-4FA2-ABA7-83A06FA0A11B}" type="parTrans" cxnId="{AAE31E2E-B887-4015-8C8F-B0A24C7E741B}">
      <dgm:prSet/>
      <dgm:spPr/>
      <dgm:t>
        <a:bodyPr/>
        <a:lstStyle/>
        <a:p>
          <a:endParaRPr lang="en-US"/>
        </a:p>
      </dgm:t>
    </dgm:pt>
    <dgm:pt modelId="{8282D4CA-936A-49D8-B040-DF62F889FC34}" type="sibTrans" cxnId="{AAE31E2E-B887-4015-8C8F-B0A24C7E741B}">
      <dgm:prSet/>
      <dgm:spPr/>
      <dgm:t>
        <a:bodyPr/>
        <a:lstStyle/>
        <a:p>
          <a:endParaRPr lang="en-US"/>
        </a:p>
      </dgm:t>
    </dgm:pt>
    <dgm:pt modelId="{CA280F12-1058-4635-B40F-E7F757FEEEDE}">
      <dgm:prSet phldrT="[Text]"/>
      <dgm:spPr/>
      <dgm:t>
        <a:bodyPr/>
        <a:lstStyle/>
        <a:p>
          <a:r>
            <a:rPr lang="sl-SI" dirty="0"/>
            <a:t>Organizacija dogodkov usposabljanja</a:t>
          </a:r>
          <a:endParaRPr lang="en-US" dirty="0"/>
        </a:p>
      </dgm:t>
    </dgm:pt>
    <dgm:pt modelId="{EF5712AF-6646-487D-89D4-5849FEB94F0F}" type="parTrans" cxnId="{B91385A7-2439-44F8-B809-0F30FAD627DF}">
      <dgm:prSet/>
      <dgm:spPr/>
      <dgm:t>
        <a:bodyPr/>
        <a:lstStyle/>
        <a:p>
          <a:endParaRPr lang="en-US"/>
        </a:p>
      </dgm:t>
    </dgm:pt>
    <dgm:pt modelId="{DC3B236B-5B95-4383-8C6C-A3E7DEE406F2}" type="sibTrans" cxnId="{B91385A7-2439-44F8-B809-0F30FAD627DF}">
      <dgm:prSet/>
      <dgm:spPr/>
      <dgm:t>
        <a:bodyPr/>
        <a:lstStyle/>
        <a:p>
          <a:endParaRPr lang="en-US"/>
        </a:p>
      </dgm:t>
    </dgm:pt>
    <dgm:pt modelId="{121627F1-6489-48A2-8FCE-2C9D6EAD50EF}">
      <dgm:prSet phldrT="[Text]"/>
      <dgm:spPr/>
      <dgm:t>
        <a:bodyPr/>
        <a:lstStyle/>
        <a:p>
          <a:r>
            <a:rPr lang="sl-SI" dirty="0"/>
            <a:t>Izvedba aktivnosti za oblikovanje študijskih programov</a:t>
          </a:r>
          <a:endParaRPr lang="en-US" dirty="0"/>
        </a:p>
      </dgm:t>
    </dgm:pt>
    <dgm:pt modelId="{1A019E56-0109-4AE7-BF2F-EE88E94CEE9C}" type="parTrans" cxnId="{64C0EDAF-6641-4F2C-BFA9-99D368AF8F5A}">
      <dgm:prSet/>
      <dgm:spPr/>
      <dgm:t>
        <a:bodyPr/>
        <a:lstStyle/>
        <a:p>
          <a:endParaRPr lang="en-US"/>
        </a:p>
      </dgm:t>
    </dgm:pt>
    <dgm:pt modelId="{7A10306C-4F1E-4340-9E5D-F40D918C2346}" type="sibTrans" cxnId="{64C0EDAF-6641-4F2C-BFA9-99D368AF8F5A}">
      <dgm:prSet/>
      <dgm:spPr/>
      <dgm:t>
        <a:bodyPr/>
        <a:lstStyle/>
        <a:p>
          <a:endParaRPr lang="en-US"/>
        </a:p>
      </dgm:t>
    </dgm:pt>
    <dgm:pt modelId="{D3949DDD-2149-4751-930F-E9E2C9038A0D}">
      <dgm:prSet phldrT="[Text]"/>
      <dgm:spPr/>
      <dgm:t>
        <a:bodyPr/>
        <a:lstStyle/>
        <a:p>
          <a:r>
            <a:rPr lang="sl-SI" b="1" dirty="0"/>
            <a:t>Skupni razvojni projekti</a:t>
          </a:r>
          <a:endParaRPr lang="en-US" dirty="0"/>
        </a:p>
      </dgm:t>
    </dgm:pt>
    <dgm:pt modelId="{E3D58DAA-2496-43C7-AD22-E933BB036BBF}" type="parTrans" cxnId="{0D86EF6E-BBC1-4C9F-A7EB-487C9DA7591C}">
      <dgm:prSet/>
      <dgm:spPr/>
      <dgm:t>
        <a:bodyPr/>
        <a:lstStyle/>
        <a:p>
          <a:endParaRPr lang="en-US"/>
        </a:p>
      </dgm:t>
    </dgm:pt>
    <dgm:pt modelId="{8747DC9E-B814-4DEB-A91D-03E062C5F0CF}" type="sibTrans" cxnId="{0D86EF6E-BBC1-4C9F-A7EB-487C9DA7591C}">
      <dgm:prSet/>
      <dgm:spPr/>
      <dgm:t>
        <a:bodyPr/>
        <a:lstStyle/>
        <a:p>
          <a:endParaRPr lang="en-US"/>
        </a:p>
      </dgm:t>
    </dgm:pt>
    <dgm:pt modelId="{133D4D04-0114-4E07-A06A-57B2AD254643}">
      <dgm:prSet phldrT="[Text]"/>
      <dgm:spPr/>
      <dgm:t>
        <a:bodyPr/>
        <a:lstStyle/>
        <a:p>
          <a:r>
            <a:rPr lang="sl-SI" dirty="0"/>
            <a:t>Oblikovanje konceptov za nove razvojne projekte (SOC in AI,…)</a:t>
          </a:r>
          <a:endParaRPr lang="en-US" dirty="0"/>
        </a:p>
      </dgm:t>
    </dgm:pt>
    <dgm:pt modelId="{ADCD2564-0B64-4759-A61C-82786CAC4777}" type="parTrans" cxnId="{7D083AD6-EA70-4946-A651-1C7C3581DC30}">
      <dgm:prSet/>
      <dgm:spPr/>
      <dgm:t>
        <a:bodyPr/>
        <a:lstStyle/>
        <a:p>
          <a:endParaRPr lang="en-US"/>
        </a:p>
      </dgm:t>
    </dgm:pt>
    <dgm:pt modelId="{DB4A210C-EEFA-4641-B4F0-0F89DE8323E2}" type="sibTrans" cxnId="{7D083AD6-EA70-4946-A651-1C7C3581DC30}">
      <dgm:prSet/>
      <dgm:spPr/>
      <dgm:t>
        <a:bodyPr/>
        <a:lstStyle/>
        <a:p>
          <a:endParaRPr lang="en-US"/>
        </a:p>
      </dgm:t>
    </dgm:pt>
    <dgm:pt modelId="{C6AAF9B5-EA8D-4031-A3CE-4B56784B402A}">
      <dgm:prSet phldrT="[Text]"/>
      <dgm:spPr/>
      <dgm:t>
        <a:bodyPr/>
        <a:lstStyle/>
        <a:p>
          <a:r>
            <a:rPr lang="sl-SI" b="1" dirty="0"/>
            <a:t>Izboljšanje sinergije SRIP in podporne storitve članom</a:t>
          </a:r>
          <a:endParaRPr lang="en-US" dirty="0"/>
        </a:p>
      </dgm:t>
    </dgm:pt>
    <dgm:pt modelId="{8BD96939-C052-477F-8BEA-4B29111B63A8}" type="parTrans" cxnId="{EA9681F3-B820-4FEA-B4B0-FEE8C5B1C43B}">
      <dgm:prSet/>
      <dgm:spPr/>
      <dgm:t>
        <a:bodyPr/>
        <a:lstStyle/>
        <a:p>
          <a:endParaRPr lang="en-US"/>
        </a:p>
      </dgm:t>
    </dgm:pt>
    <dgm:pt modelId="{D853EB0C-4140-4489-B9BE-96AF7AC5D32C}" type="sibTrans" cxnId="{EA9681F3-B820-4FEA-B4B0-FEE8C5B1C43B}">
      <dgm:prSet/>
      <dgm:spPr/>
      <dgm:t>
        <a:bodyPr/>
        <a:lstStyle/>
        <a:p>
          <a:endParaRPr lang="en-US"/>
        </a:p>
      </dgm:t>
    </dgm:pt>
    <dgm:pt modelId="{F8C44F52-9F7F-43CA-86FA-DD7208F4A52C}">
      <dgm:prSet phldrT="[Text]"/>
      <dgm:spPr/>
      <dgm:t>
        <a:bodyPr/>
        <a:lstStyle/>
        <a:p>
          <a:r>
            <a:rPr lang="sl-SI" dirty="0"/>
            <a:t>Organizacija in izvedba povezovalnih dogodkov, posvetov in delavnic</a:t>
          </a:r>
          <a:endParaRPr lang="en-US" dirty="0"/>
        </a:p>
      </dgm:t>
    </dgm:pt>
    <dgm:pt modelId="{ABFF8106-569D-4D45-99A4-8610D0ED608D}" type="parTrans" cxnId="{8B9FC4D7-D2F5-4E3D-A8F4-D42D67737353}">
      <dgm:prSet/>
      <dgm:spPr/>
      <dgm:t>
        <a:bodyPr/>
        <a:lstStyle/>
        <a:p>
          <a:endParaRPr lang="en-US"/>
        </a:p>
      </dgm:t>
    </dgm:pt>
    <dgm:pt modelId="{0C73DD8B-2921-4642-A136-5B727D7C3B06}" type="sibTrans" cxnId="{8B9FC4D7-D2F5-4E3D-A8F4-D42D67737353}">
      <dgm:prSet/>
      <dgm:spPr/>
      <dgm:t>
        <a:bodyPr/>
        <a:lstStyle/>
        <a:p>
          <a:endParaRPr lang="en-US"/>
        </a:p>
      </dgm:t>
    </dgm:pt>
    <dgm:pt modelId="{1C18C7BF-9B08-4B12-94BB-D39F3E804503}">
      <dgm:prSet phldrT="[Text]"/>
      <dgm:spPr/>
      <dgm:t>
        <a:bodyPr/>
        <a:lstStyle/>
        <a:p>
          <a:r>
            <a:rPr lang="sl-SI" dirty="0"/>
            <a:t>Predstavitev groženj, življenjskega cikla kibernetske varnosti za področja</a:t>
          </a:r>
          <a:endParaRPr lang="en-US" dirty="0"/>
        </a:p>
      </dgm:t>
    </dgm:pt>
    <dgm:pt modelId="{566CB39F-F031-4393-94A2-20B9AB094D81}" type="parTrans" cxnId="{BEDEBF93-BE50-4B8F-9F9E-1D0710A2FF29}">
      <dgm:prSet/>
      <dgm:spPr/>
      <dgm:t>
        <a:bodyPr/>
        <a:lstStyle/>
        <a:p>
          <a:endParaRPr lang="en-US"/>
        </a:p>
      </dgm:t>
    </dgm:pt>
    <dgm:pt modelId="{A4781FBB-A31D-412C-B53A-A3658C8E6226}" type="sibTrans" cxnId="{BEDEBF93-BE50-4B8F-9F9E-1D0710A2FF29}">
      <dgm:prSet/>
      <dgm:spPr/>
      <dgm:t>
        <a:bodyPr/>
        <a:lstStyle/>
        <a:p>
          <a:endParaRPr lang="en-US"/>
        </a:p>
      </dgm:t>
    </dgm:pt>
    <dgm:pt modelId="{A36F682D-3831-4BA4-8C90-5ABC286CE390}">
      <dgm:prSet phldrT="[Text]"/>
      <dgm:spPr/>
      <dgm:t>
        <a:bodyPr/>
        <a:lstStyle/>
        <a:p>
          <a:r>
            <a:rPr lang="sl-SI" b="1" dirty="0"/>
            <a:t>Vključevanje v mednarodne verige</a:t>
          </a:r>
          <a:endParaRPr lang="en-US" dirty="0"/>
        </a:p>
      </dgm:t>
    </dgm:pt>
    <dgm:pt modelId="{95FEC45C-E6E9-489E-B90B-4580A9D33C33}" type="parTrans" cxnId="{8E013CAF-65C9-42B8-93E4-0D9D8795A73C}">
      <dgm:prSet/>
      <dgm:spPr/>
      <dgm:t>
        <a:bodyPr/>
        <a:lstStyle/>
        <a:p>
          <a:endParaRPr lang="en-US"/>
        </a:p>
      </dgm:t>
    </dgm:pt>
    <dgm:pt modelId="{37568B30-9672-48E4-9893-5315DD5FE69E}" type="sibTrans" cxnId="{8E013CAF-65C9-42B8-93E4-0D9D8795A73C}">
      <dgm:prSet/>
      <dgm:spPr/>
      <dgm:t>
        <a:bodyPr/>
        <a:lstStyle/>
        <a:p>
          <a:endParaRPr lang="en-US"/>
        </a:p>
      </dgm:t>
    </dgm:pt>
    <dgm:pt modelId="{912B1DA1-E1BF-4101-BAAE-72D02E650DAC}">
      <dgm:prSet phldrT="[Text]"/>
      <dgm:spPr/>
      <dgm:t>
        <a:bodyPr/>
        <a:lstStyle/>
        <a:p>
          <a:r>
            <a:rPr lang="sl-SI" dirty="0"/>
            <a:t>Vaje in tekmovanja</a:t>
          </a:r>
          <a:endParaRPr lang="en-US" dirty="0"/>
        </a:p>
      </dgm:t>
    </dgm:pt>
    <dgm:pt modelId="{B6E94AB1-91DC-4DD1-8B18-20901D81B133}" type="parTrans" cxnId="{24514C76-1230-41CB-AD4C-CA5F5FF2799E}">
      <dgm:prSet/>
      <dgm:spPr/>
      <dgm:t>
        <a:bodyPr/>
        <a:lstStyle/>
        <a:p>
          <a:endParaRPr lang="en-US"/>
        </a:p>
      </dgm:t>
    </dgm:pt>
    <dgm:pt modelId="{11DE33F7-839D-4C18-BA38-7E2E92C78DAF}" type="sibTrans" cxnId="{24514C76-1230-41CB-AD4C-CA5F5FF2799E}">
      <dgm:prSet/>
      <dgm:spPr/>
      <dgm:t>
        <a:bodyPr/>
        <a:lstStyle/>
        <a:p>
          <a:endParaRPr lang="en-US"/>
        </a:p>
      </dgm:t>
    </dgm:pt>
    <dgm:pt modelId="{4D9DB462-05A2-464C-87DD-9FDAA135B09E}">
      <dgm:prSet phldrT="[Text]"/>
      <dgm:spPr/>
      <dgm:t>
        <a:bodyPr/>
        <a:lstStyle/>
        <a:p>
          <a:r>
            <a:rPr lang="sl-SI" dirty="0"/>
            <a:t>Vključevanje v aktivnosti EDA, ENISA in ECSO</a:t>
          </a:r>
          <a:endParaRPr lang="en-US" dirty="0"/>
        </a:p>
      </dgm:t>
    </dgm:pt>
    <dgm:pt modelId="{A295505E-6DD1-4CAC-8A81-30A23E1CC12A}" type="parTrans" cxnId="{448796D3-7AFB-4B15-A573-9435E7097D35}">
      <dgm:prSet/>
      <dgm:spPr/>
      <dgm:t>
        <a:bodyPr/>
        <a:lstStyle/>
        <a:p>
          <a:endParaRPr lang="en-US"/>
        </a:p>
      </dgm:t>
    </dgm:pt>
    <dgm:pt modelId="{D28AB17A-3462-4C0F-B896-97A94BCC09BF}" type="sibTrans" cxnId="{448796D3-7AFB-4B15-A573-9435E7097D35}">
      <dgm:prSet/>
      <dgm:spPr/>
      <dgm:t>
        <a:bodyPr/>
        <a:lstStyle/>
        <a:p>
          <a:endParaRPr lang="en-US"/>
        </a:p>
      </dgm:t>
    </dgm:pt>
    <dgm:pt modelId="{51A89565-C28F-45BF-B7B8-1388641F0880}">
      <dgm:prSet phldrT="[Text]"/>
      <dgm:spPr/>
      <dgm:t>
        <a:bodyPr/>
        <a:lstStyle/>
        <a:p>
          <a:r>
            <a:rPr lang="sl-SI" dirty="0"/>
            <a:t>Oblikovanje pobud  za sodelovanje v mednarodnih konzorcijih </a:t>
          </a:r>
          <a:endParaRPr lang="en-US" dirty="0"/>
        </a:p>
      </dgm:t>
    </dgm:pt>
    <dgm:pt modelId="{A8F82BAF-BB3B-4CD8-842D-4F625C572B90}" type="parTrans" cxnId="{7C8112FB-3ACA-49CA-8DB1-2E76F14C0818}">
      <dgm:prSet/>
      <dgm:spPr/>
      <dgm:t>
        <a:bodyPr/>
        <a:lstStyle/>
        <a:p>
          <a:endParaRPr lang="en-US"/>
        </a:p>
      </dgm:t>
    </dgm:pt>
    <dgm:pt modelId="{0C15C4C2-9871-4B37-A593-AC032C40995C}" type="sibTrans" cxnId="{7C8112FB-3ACA-49CA-8DB1-2E76F14C0818}">
      <dgm:prSet/>
      <dgm:spPr/>
      <dgm:t>
        <a:bodyPr/>
        <a:lstStyle/>
        <a:p>
          <a:endParaRPr lang="en-US"/>
        </a:p>
      </dgm:t>
    </dgm:pt>
    <dgm:pt modelId="{5ADF2FC9-914A-4374-8E1F-264BE3C5D982}">
      <dgm:prSet phldrT="[Text]"/>
      <dgm:spPr/>
      <dgm:t>
        <a:bodyPr/>
        <a:lstStyle/>
        <a:p>
          <a:r>
            <a:rPr lang="sl-SI" dirty="0"/>
            <a:t>Vključevanje varnosti skozi razvoj</a:t>
          </a:r>
          <a:endParaRPr lang="en-US" dirty="0"/>
        </a:p>
      </dgm:t>
    </dgm:pt>
    <dgm:pt modelId="{14E442C9-8A7E-46B7-B463-F94CAB1D78AE}" type="parTrans" cxnId="{0F03C869-6A27-4FA8-A39C-C44A93809E05}">
      <dgm:prSet/>
      <dgm:spPr/>
      <dgm:t>
        <a:bodyPr/>
        <a:lstStyle/>
        <a:p>
          <a:endParaRPr lang="en-US"/>
        </a:p>
      </dgm:t>
    </dgm:pt>
    <dgm:pt modelId="{9BF1CE69-388A-4E5A-A68F-EA70109640B4}" type="sibTrans" cxnId="{0F03C869-6A27-4FA8-A39C-C44A93809E05}">
      <dgm:prSet/>
      <dgm:spPr/>
      <dgm:t>
        <a:bodyPr/>
        <a:lstStyle/>
        <a:p>
          <a:endParaRPr lang="en-US"/>
        </a:p>
      </dgm:t>
    </dgm:pt>
    <dgm:pt modelId="{299C6770-2184-4755-A1A0-7B576DAC1254}" type="pres">
      <dgm:prSet presAssocID="{3A777195-CF4E-46F2-85C1-913553AFDF7F}" presName="Name0" presStyleCnt="0">
        <dgm:presLayoutVars>
          <dgm:dir/>
          <dgm:animLvl val="lvl"/>
          <dgm:resizeHandles val="exact"/>
        </dgm:presLayoutVars>
      </dgm:prSet>
      <dgm:spPr/>
    </dgm:pt>
    <dgm:pt modelId="{EF9C43FD-D6EE-4CCC-93FE-ACD4656FF821}" type="pres">
      <dgm:prSet presAssocID="{9BBB14FB-4E1B-4F5A-83EB-9D5868B29D33}" presName="linNode" presStyleCnt="0"/>
      <dgm:spPr/>
    </dgm:pt>
    <dgm:pt modelId="{910309BE-6921-4354-B0F5-74B49693E74D}" type="pres">
      <dgm:prSet presAssocID="{9BBB14FB-4E1B-4F5A-83EB-9D5868B29D33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46D99FAE-520B-4220-AE41-E23D8F2683A4}" type="pres">
      <dgm:prSet presAssocID="{9BBB14FB-4E1B-4F5A-83EB-9D5868B29D33}" presName="descendantText" presStyleLbl="alignAccFollowNode1" presStyleIdx="0" presStyleCnt="4">
        <dgm:presLayoutVars>
          <dgm:bulletEnabled val="1"/>
        </dgm:presLayoutVars>
      </dgm:prSet>
      <dgm:spPr/>
    </dgm:pt>
    <dgm:pt modelId="{92892D57-4379-4B20-894D-1CF4B0419DEE}" type="pres">
      <dgm:prSet presAssocID="{8282D4CA-936A-49D8-B040-DF62F889FC34}" presName="sp" presStyleCnt="0"/>
      <dgm:spPr/>
    </dgm:pt>
    <dgm:pt modelId="{D81D8490-481F-4C23-9A90-E0C3BE1229BC}" type="pres">
      <dgm:prSet presAssocID="{D3949DDD-2149-4751-930F-E9E2C9038A0D}" presName="linNode" presStyleCnt="0"/>
      <dgm:spPr/>
    </dgm:pt>
    <dgm:pt modelId="{C96974BA-51E3-434A-9A6E-5B272E277D1E}" type="pres">
      <dgm:prSet presAssocID="{D3949DDD-2149-4751-930F-E9E2C9038A0D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39C519B0-7755-43A9-8F5E-BF71F824E195}" type="pres">
      <dgm:prSet presAssocID="{D3949DDD-2149-4751-930F-E9E2C9038A0D}" presName="descendantText" presStyleLbl="alignAccFollowNode1" presStyleIdx="1" presStyleCnt="4">
        <dgm:presLayoutVars>
          <dgm:bulletEnabled val="1"/>
        </dgm:presLayoutVars>
      </dgm:prSet>
      <dgm:spPr/>
    </dgm:pt>
    <dgm:pt modelId="{B7AF8F2F-CE54-4DD7-9FFC-79B93AFC47B8}" type="pres">
      <dgm:prSet presAssocID="{8747DC9E-B814-4DEB-A91D-03E062C5F0CF}" presName="sp" presStyleCnt="0"/>
      <dgm:spPr/>
    </dgm:pt>
    <dgm:pt modelId="{7668579C-F134-478B-AB27-220B4C8A9478}" type="pres">
      <dgm:prSet presAssocID="{C6AAF9B5-EA8D-4031-A3CE-4B56784B402A}" presName="linNode" presStyleCnt="0"/>
      <dgm:spPr/>
    </dgm:pt>
    <dgm:pt modelId="{9AF64613-7638-4A00-B0DF-A147CD1F384E}" type="pres">
      <dgm:prSet presAssocID="{C6AAF9B5-EA8D-4031-A3CE-4B56784B402A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812E64DC-9410-421A-8D73-A2473D831832}" type="pres">
      <dgm:prSet presAssocID="{C6AAF9B5-EA8D-4031-A3CE-4B56784B402A}" presName="descendantText" presStyleLbl="alignAccFollowNode1" presStyleIdx="2" presStyleCnt="4">
        <dgm:presLayoutVars>
          <dgm:bulletEnabled val="1"/>
        </dgm:presLayoutVars>
      </dgm:prSet>
      <dgm:spPr/>
    </dgm:pt>
    <dgm:pt modelId="{2D003272-A79F-4DD8-B07A-A8AAE4F9D835}" type="pres">
      <dgm:prSet presAssocID="{D853EB0C-4140-4489-B9BE-96AF7AC5D32C}" presName="sp" presStyleCnt="0"/>
      <dgm:spPr/>
    </dgm:pt>
    <dgm:pt modelId="{516F63FA-9579-47E4-AC1D-4A80149A58BB}" type="pres">
      <dgm:prSet presAssocID="{A36F682D-3831-4BA4-8C90-5ABC286CE390}" presName="linNode" presStyleCnt="0"/>
      <dgm:spPr/>
    </dgm:pt>
    <dgm:pt modelId="{F4F01F02-89E5-4B04-A93A-680DB6C73E4E}" type="pres">
      <dgm:prSet presAssocID="{A36F682D-3831-4BA4-8C90-5ABC286CE390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B05584CE-A5FF-411C-909F-00188722B57C}" type="pres">
      <dgm:prSet presAssocID="{A36F682D-3831-4BA4-8C90-5ABC286CE390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AAE31E2E-B887-4015-8C8F-B0A24C7E741B}" srcId="{3A777195-CF4E-46F2-85C1-913553AFDF7F}" destId="{9BBB14FB-4E1B-4F5A-83EB-9D5868B29D33}" srcOrd="0" destOrd="0" parTransId="{776D2693-6834-4FA2-ABA7-83A06FA0A11B}" sibTransId="{8282D4CA-936A-49D8-B040-DF62F889FC34}"/>
    <dgm:cxn modelId="{CADA1865-3AFB-47B8-A3B1-80A4B34B9504}" type="presOf" srcId="{121627F1-6489-48A2-8FCE-2C9D6EAD50EF}" destId="{46D99FAE-520B-4220-AE41-E23D8F2683A4}" srcOrd="0" destOrd="1" presId="urn:microsoft.com/office/officeart/2005/8/layout/vList5"/>
    <dgm:cxn modelId="{4CB23E68-0A48-4103-A6B5-835DE0AF2B2A}" type="presOf" srcId="{51A89565-C28F-45BF-B7B8-1388641F0880}" destId="{B05584CE-A5FF-411C-909F-00188722B57C}" srcOrd="0" destOrd="1" presId="urn:microsoft.com/office/officeart/2005/8/layout/vList5"/>
    <dgm:cxn modelId="{0F03C869-6A27-4FA8-A39C-C44A93809E05}" srcId="{D3949DDD-2149-4751-930F-E9E2C9038A0D}" destId="{5ADF2FC9-914A-4374-8E1F-264BE3C5D982}" srcOrd="1" destOrd="0" parTransId="{14E442C9-8A7E-46B7-B463-F94CAB1D78AE}" sibTransId="{9BF1CE69-388A-4E5A-A68F-EA70109640B4}"/>
    <dgm:cxn modelId="{0D86EF6E-BBC1-4C9F-A7EB-487C9DA7591C}" srcId="{3A777195-CF4E-46F2-85C1-913553AFDF7F}" destId="{D3949DDD-2149-4751-930F-E9E2C9038A0D}" srcOrd="1" destOrd="0" parTransId="{E3D58DAA-2496-43C7-AD22-E933BB036BBF}" sibTransId="{8747DC9E-B814-4DEB-A91D-03E062C5F0CF}"/>
    <dgm:cxn modelId="{FCE10850-820A-4DDC-B0F5-EC52851DAF3B}" type="presOf" srcId="{133D4D04-0114-4E07-A06A-57B2AD254643}" destId="{39C519B0-7755-43A9-8F5E-BF71F824E195}" srcOrd="0" destOrd="0" presId="urn:microsoft.com/office/officeart/2005/8/layout/vList5"/>
    <dgm:cxn modelId="{7E1AB250-7CFD-4932-9321-18144E4E22A9}" type="presOf" srcId="{5ADF2FC9-914A-4374-8E1F-264BE3C5D982}" destId="{39C519B0-7755-43A9-8F5E-BF71F824E195}" srcOrd="0" destOrd="1" presId="urn:microsoft.com/office/officeart/2005/8/layout/vList5"/>
    <dgm:cxn modelId="{EDAC6B74-CC7E-4DEC-8B74-E64CEFD63D38}" type="presOf" srcId="{F8C44F52-9F7F-43CA-86FA-DD7208F4A52C}" destId="{812E64DC-9410-421A-8D73-A2473D831832}" srcOrd="0" destOrd="0" presId="urn:microsoft.com/office/officeart/2005/8/layout/vList5"/>
    <dgm:cxn modelId="{24514C76-1230-41CB-AD4C-CA5F5FF2799E}" srcId="{9BBB14FB-4E1B-4F5A-83EB-9D5868B29D33}" destId="{912B1DA1-E1BF-4101-BAAE-72D02E650DAC}" srcOrd="2" destOrd="0" parTransId="{B6E94AB1-91DC-4DD1-8B18-20901D81B133}" sibTransId="{11DE33F7-839D-4C18-BA38-7E2E92C78DAF}"/>
    <dgm:cxn modelId="{4FF81579-46BE-4E83-AD05-18592AB6A048}" type="presOf" srcId="{C6AAF9B5-EA8D-4031-A3CE-4B56784B402A}" destId="{9AF64613-7638-4A00-B0DF-A147CD1F384E}" srcOrd="0" destOrd="0" presId="urn:microsoft.com/office/officeart/2005/8/layout/vList5"/>
    <dgm:cxn modelId="{6C9FBB7A-1095-464B-A62B-00BDCE325B06}" type="presOf" srcId="{4D9DB462-05A2-464C-87DD-9FDAA135B09E}" destId="{B05584CE-A5FF-411C-909F-00188722B57C}" srcOrd="0" destOrd="0" presId="urn:microsoft.com/office/officeart/2005/8/layout/vList5"/>
    <dgm:cxn modelId="{0258387F-DF6A-4609-B079-9352C0D86E84}" type="presOf" srcId="{A36F682D-3831-4BA4-8C90-5ABC286CE390}" destId="{F4F01F02-89E5-4B04-A93A-680DB6C73E4E}" srcOrd="0" destOrd="0" presId="urn:microsoft.com/office/officeart/2005/8/layout/vList5"/>
    <dgm:cxn modelId="{BEDEBF93-BE50-4B8F-9F9E-1D0710A2FF29}" srcId="{C6AAF9B5-EA8D-4031-A3CE-4B56784B402A}" destId="{1C18C7BF-9B08-4B12-94BB-D39F3E804503}" srcOrd="1" destOrd="0" parTransId="{566CB39F-F031-4393-94A2-20B9AB094D81}" sibTransId="{A4781FBB-A31D-412C-B53A-A3658C8E6226}"/>
    <dgm:cxn modelId="{F1C9E795-D44D-4C8B-A9D1-49B37ACDD19E}" type="presOf" srcId="{CA280F12-1058-4635-B40F-E7F757FEEEDE}" destId="{46D99FAE-520B-4220-AE41-E23D8F2683A4}" srcOrd="0" destOrd="0" presId="urn:microsoft.com/office/officeart/2005/8/layout/vList5"/>
    <dgm:cxn modelId="{B91385A7-2439-44F8-B809-0F30FAD627DF}" srcId="{9BBB14FB-4E1B-4F5A-83EB-9D5868B29D33}" destId="{CA280F12-1058-4635-B40F-E7F757FEEEDE}" srcOrd="0" destOrd="0" parTransId="{EF5712AF-6646-487D-89D4-5849FEB94F0F}" sibTransId="{DC3B236B-5B95-4383-8C6C-A3E7DEE406F2}"/>
    <dgm:cxn modelId="{33E0F9AB-6DC7-4ADC-9388-97D1ACAC0242}" type="presOf" srcId="{3A777195-CF4E-46F2-85C1-913553AFDF7F}" destId="{299C6770-2184-4755-A1A0-7B576DAC1254}" srcOrd="0" destOrd="0" presId="urn:microsoft.com/office/officeart/2005/8/layout/vList5"/>
    <dgm:cxn modelId="{8E013CAF-65C9-42B8-93E4-0D9D8795A73C}" srcId="{3A777195-CF4E-46F2-85C1-913553AFDF7F}" destId="{A36F682D-3831-4BA4-8C90-5ABC286CE390}" srcOrd="3" destOrd="0" parTransId="{95FEC45C-E6E9-489E-B90B-4580A9D33C33}" sibTransId="{37568B30-9672-48E4-9893-5315DD5FE69E}"/>
    <dgm:cxn modelId="{64C0EDAF-6641-4F2C-BFA9-99D368AF8F5A}" srcId="{9BBB14FB-4E1B-4F5A-83EB-9D5868B29D33}" destId="{121627F1-6489-48A2-8FCE-2C9D6EAD50EF}" srcOrd="1" destOrd="0" parTransId="{1A019E56-0109-4AE7-BF2F-EE88E94CEE9C}" sibTransId="{7A10306C-4F1E-4340-9E5D-F40D918C2346}"/>
    <dgm:cxn modelId="{32A158B9-C55B-4610-B238-E3EF0838764A}" type="presOf" srcId="{912B1DA1-E1BF-4101-BAAE-72D02E650DAC}" destId="{46D99FAE-520B-4220-AE41-E23D8F2683A4}" srcOrd="0" destOrd="2" presId="urn:microsoft.com/office/officeart/2005/8/layout/vList5"/>
    <dgm:cxn modelId="{921F7DBD-CCC3-4DE6-8D89-43F8ED0C3E37}" type="presOf" srcId="{D3949DDD-2149-4751-930F-E9E2C9038A0D}" destId="{C96974BA-51E3-434A-9A6E-5B272E277D1E}" srcOrd="0" destOrd="0" presId="urn:microsoft.com/office/officeart/2005/8/layout/vList5"/>
    <dgm:cxn modelId="{71E479BE-00D8-4CB2-8460-48AEEDB7DF5F}" type="presOf" srcId="{1C18C7BF-9B08-4B12-94BB-D39F3E804503}" destId="{812E64DC-9410-421A-8D73-A2473D831832}" srcOrd="0" destOrd="1" presId="urn:microsoft.com/office/officeart/2005/8/layout/vList5"/>
    <dgm:cxn modelId="{DE217CC0-2517-46D6-B393-9520B93C43B9}" type="presOf" srcId="{9BBB14FB-4E1B-4F5A-83EB-9D5868B29D33}" destId="{910309BE-6921-4354-B0F5-74B49693E74D}" srcOrd="0" destOrd="0" presId="urn:microsoft.com/office/officeart/2005/8/layout/vList5"/>
    <dgm:cxn modelId="{448796D3-7AFB-4B15-A573-9435E7097D35}" srcId="{A36F682D-3831-4BA4-8C90-5ABC286CE390}" destId="{4D9DB462-05A2-464C-87DD-9FDAA135B09E}" srcOrd="0" destOrd="0" parTransId="{A295505E-6DD1-4CAC-8A81-30A23E1CC12A}" sibTransId="{D28AB17A-3462-4C0F-B896-97A94BCC09BF}"/>
    <dgm:cxn modelId="{7D083AD6-EA70-4946-A651-1C7C3581DC30}" srcId="{D3949DDD-2149-4751-930F-E9E2C9038A0D}" destId="{133D4D04-0114-4E07-A06A-57B2AD254643}" srcOrd="0" destOrd="0" parTransId="{ADCD2564-0B64-4759-A61C-82786CAC4777}" sibTransId="{DB4A210C-EEFA-4641-B4F0-0F89DE8323E2}"/>
    <dgm:cxn modelId="{8B9FC4D7-D2F5-4E3D-A8F4-D42D67737353}" srcId="{C6AAF9B5-EA8D-4031-A3CE-4B56784B402A}" destId="{F8C44F52-9F7F-43CA-86FA-DD7208F4A52C}" srcOrd="0" destOrd="0" parTransId="{ABFF8106-569D-4D45-99A4-8610D0ED608D}" sibTransId="{0C73DD8B-2921-4642-A136-5B727D7C3B06}"/>
    <dgm:cxn modelId="{EA9681F3-B820-4FEA-B4B0-FEE8C5B1C43B}" srcId="{3A777195-CF4E-46F2-85C1-913553AFDF7F}" destId="{C6AAF9B5-EA8D-4031-A3CE-4B56784B402A}" srcOrd="2" destOrd="0" parTransId="{8BD96939-C052-477F-8BEA-4B29111B63A8}" sibTransId="{D853EB0C-4140-4489-B9BE-96AF7AC5D32C}"/>
    <dgm:cxn modelId="{7C8112FB-3ACA-49CA-8DB1-2E76F14C0818}" srcId="{A36F682D-3831-4BA4-8C90-5ABC286CE390}" destId="{51A89565-C28F-45BF-B7B8-1388641F0880}" srcOrd="1" destOrd="0" parTransId="{A8F82BAF-BB3B-4CD8-842D-4F625C572B90}" sibTransId="{0C15C4C2-9871-4B37-A593-AC032C40995C}"/>
    <dgm:cxn modelId="{BAD5BE3D-E075-4CCE-8AAE-E393813D2C83}" type="presParOf" srcId="{299C6770-2184-4755-A1A0-7B576DAC1254}" destId="{EF9C43FD-D6EE-4CCC-93FE-ACD4656FF821}" srcOrd="0" destOrd="0" presId="urn:microsoft.com/office/officeart/2005/8/layout/vList5"/>
    <dgm:cxn modelId="{2BC2BD41-9075-40C3-88BA-2FE18906A93D}" type="presParOf" srcId="{EF9C43FD-D6EE-4CCC-93FE-ACD4656FF821}" destId="{910309BE-6921-4354-B0F5-74B49693E74D}" srcOrd="0" destOrd="0" presId="urn:microsoft.com/office/officeart/2005/8/layout/vList5"/>
    <dgm:cxn modelId="{CB3395CF-2A99-4B72-967E-2DD5A7135C0D}" type="presParOf" srcId="{EF9C43FD-D6EE-4CCC-93FE-ACD4656FF821}" destId="{46D99FAE-520B-4220-AE41-E23D8F2683A4}" srcOrd="1" destOrd="0" presId="urn:microsoft.com/office/officeart/2005/8/layout/vList5"/>
    <dgm:cxn modelId="{067B68E0-F496-4E80-9C45-D48875FE9E47}" type="presParOf" srcId="{299C6770-2184-4755-A1A0-7B576DAC1254}" destId="{92892D57-4379-4B20-894D-1CF4B0419DEE}" srcOrd="1" destOrd="0" presId="urn:microsoft.com/office/officeart/2005/8/layout/vList5"/>
    <dgm:cxn modelId="{924058C9-2725-41C0-BAEA-28533D33C0E3}" type="presParOf" srcId="{299C6770-2184-4755-A1A0-7B576DAC1254}" destId="{D81D8490-481F-4C23-9A90-E0C3BE1229BC}" srcOrd="2" destOrd="0" presId="urn:microsoft.com/office/officeart/2005/8/layout/vList5"/>
    <dgm:cxn modelId="{2EC375D6-B69F-4A38-B770-25D028DF339F}" type="presParOf" srcId="{D81D8490-481F-4C23-9A90-E0C3BE1229BC}" destId="{C96974BA-51E3-434A-9A6E-5B272E277D1E}" srcOrd="0" destOrd="0" presId="urn:microsoft.com/office/officeart/2005/8/layout/vList5"/>
    <dgm:cxn modelId="{AF40BEB2-3E42-4958-99D5-29AFEC74F78D}" type="presParOf" srcId="{D81D8490-481F-4C23-9A90-E0C3BE1229BC}" destId="{39C519B0-7755-43A9-8F5E-BF71F824E195}" srcOrd="1" destOrd="0" presId="urn:microsoft.com/office/officeart/2005/8/layout/vList5"/>
    <dgm:cxn modelId="{B2529715-A215-4FF4-ABA5-9B22BB4CD142}" type="presParOf" srcId="{299C6770-2184-4755-A1A0-7B576DAC1254}" destId="{B7AF8F2F-CE54-4DD7-9FFC-79B93AFC47B8}" srcOrd="3" destOrd="0" presId="urn:microsoft.com/office/officeart/2005/8/layout/vList5"/>
    <dgm:cxn modelId="{724628E1-4E87-4367-BA45-00BAF53DCA71}" type="presParOf" srcId="{299C6770-2184-4755-A1A0-7B576DAC1254}" destId="{7668579C-F134-478B-AB27-220B4C8A9478}" srcOrd="4" destOrd="0" presId="urn:microsoft.com/office/officeart/2005/8/layout/vList5"/>
    <dgm:cxn modelId="{F5742ED2-5B84-4DD7-BED2-198F5103A850}" type="presParOf" srcId="{7668579C-F134-478B-AB27-220B4C8A9478}" destId="{9AF64613-7638-4A00-B0DF-A147CD1F384E}" srcOrd="0" destOrd="0" presId="urn:microsoft.com/office/officeart/2005/8/layout/vList5"/>
    <dgm:cxn modelId="{74675CFA-D2F9-4B56-850C-B04559C28C39}" type="presParOf" srcId="{7668579C-F134-478B-AB27-220B4C8A9478}" destId="{812E64DC-9410-421A-8D73-A2473D831832}" srcOrd="1" destOrd="0" presId="urn:microsoft.com/office/officeart/2005/8/layout/vList5"/>
    <dgm:cxn modelId="{6B4615B8-4F21-4E60-A5CF-E4BB76D683D3}" type="presParOf" srcId="{299C6770-2184-4755-A1A0-7B576DAC1254}" destId="{2D003272-A79F-4DD8-B07A-A8AAE4F9D835}" srcOrd="5" destOrd="0" presId="urn:microsoft.com/office/officeart/2005/8/layout/vList5"/>
    <dgm:cxn modelId="{9856B012-0CB0-49D7-AF6F-ED205B7CE6D8}" type="presParOf" srcId="{299C6770-2184-4755-A1A0-7B576DAC1254}" destId="{516F63FA-9579-47E4-AC1D-4A80149A58BB}" srcOrd="6" destOrd="0" presId="urn:microsoft.com/office/officeart/2005/8/layout/vList5"/>
    <dgm:cxn modelId="{C4291EFA-E100-4691-9046-922E79E61C7E}" type="presParOf" srcId="{516F63FA-9579-47E4-AC1D-4A80149A58BB}" destId="{F4F01F02-89E5-4B04-A93A-680DB6C73E4E}" srcOrd="0" destOrd="0" presId="urn:microsoft.com/office/officeart/2005/8/layout/vList5"/>
    <dgm:cxn modelId="{4A24ED01-E919-4730-816E-72E07759E0F9}" type="presParOf" srcId="{516F63FA-9579-47E4-AC1D-4A80149A58BB}" destId="{B05584CE-A5FF-411C-909F-00188722B57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5A0418-B944-4274-808E-85BFB762371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BBCD8B9-72C1-4E63-8486-F8CB10149D97}">
      <dgm:prSet/>
      <dgm:spPr/>
      <dgm:t>
        <a:bodyPr/>
        <a:lstStyle/>
        <a:p>
          <a:r>
            <a:rPr lang="sl-SI" dirty="0"/>
            <a:t>Subjekti iz IKT panoge so:</a:t>
          </a:r>
          <a:endParaRPr lang="en-US" dirty="0"/>
        </a:p>
      </dgm:t>
    </dgm:pt>
    <dgm:pt modelId="{0B0EC7BF-FECD-4877-8AB1-DED1D3389565}" type="parTrans" cxnId="{527851E9-F053-41E3-B2C2-6378AE42F69B}">
      <dgm:prSet/>
      <dgm:spPr/>
      <dgm:t>
        <a:bodyPr/>
        <a:lstStyle/>
        <a:p>
          <a:endParaRPr lang="en-US"/>
        </a:p>
      </dgm:t>
    </dgm:pt>
    <dgm:pt modelId="{1CD48972-6D12-4490-8B20-294EF070E5DD}" type="sibTrans" cxnId="{527851E9-F053-41E3-B2C2-6378AE42F69B}">
      <dgm:prSet/>
      <dgm:spPr/>
      <dgm:t>
        <a:bodyPr/>
        <a:lstStyle/>
        <a:p>
          <a:endParaRPr lang="en-US"/>
        </a:p>
      </dgm:t>
    </dgm:pt>
    <dgm:pt modelId="{58A14279-68FC-4FA5-86D0-FDA58F37C909}">
      <dgm:prSet/>
      <dgm:spPr/>
      <dgm:t>
        <a:bodyPr/>
        <a:lstStyle/>
        <a:p>
          <a:r>
            <a:rPr lang="sl-SI"/>
            <a:t>zaposlovali 3,5% vseh zaposlenih v Sloveniji (20.000 zaposlenih)</a:t>
          </a:r>
          <a:endParaRPr lang="en-US"/>
        </a:p>
      </dgm:t>
    </dgm:pt>
    <dgm:pt modelId="{195A6022-E0B5-4187-BB4B-E9C5EA4B8287}" type="parTrans" cxnId="{39A3ECBF-79EA-4620-B509-86F5084B7C8A}">
      <dgm:prSet/>
      <dgm:spPr/>
      <dgm:t>
        <a:bodyPr/>
        <a:lstStyle/>
        <a:p>
          <a:endParaRPr lang="en-US"/>
        </a:p>
      </dgm:t>
    </dgm:pt>
    <dgm:pt modelId="{B26F1CBB-EAC6-4563-9915-5BB1E78B6A70}" type="sibTrans" cxnId="{39A3ECBF-79EA-4620-B509-86F5084B7C8A}">
      <dgm:prSet/>
      <dgm:spPr/>
      <dgm:t>
        <a:bodyPr/>
        <a:lstStyle/>
        <a:p>
          <a:endParaRPr lang="en-US"/>
        </a:p>
      </dgm:t>
    </dgm:pt>
    <dgm:pt modelId="{5501797E-59CA-41BA-9EA9-DDCFA5A6A57E}">
      <dgm:prSet/>
      <dgm:spPr/>
      <dgm:t>
        <a:bodyPr/>
        <a:lstStyle/>
        <a:p>
          <a:r>
            <a:rPr lang="sl-SI"/>
            <a:t>Ustvarili 4,1% vseh prihodkov (4,2 mrd €)</a:t>
          </a:r>
          <a:endParaRPr lang="en-US"/>
        </a:p>
      </dgm:t>
    </dgm:pt>
    <dgm:pt modelId="{DF7697FB-6F08-4CF0-9422-7BBAFB7625B4}" type="parTrans" cxnId="{D891509E-DB77-458D-BACC-CD34A8201334}">
      <dgm:prSet/>
      <dgm:spPr/>
      <dgm:t>
        <a:bodyPr/>
        <a:lstStyle/>
        <a:p>
          <a:endParaRPr lang="en-US"/>
        </a:p>
      </dgm:t>
    </dgm:pt>
    <dgm:pt modelId="{91B3509D-5CF1-4B0A-AD57-46E879AF927A}" type="sibTrans" cxnId="{D891509E-DB77-458D-BACC-CD34A8201334}">
      <dgm:prSet/>
      <dgm:spPr/>
      <dgm:t>
        <a:bodyPr/>
        <a:lstStyle/>
        <a:p>
          <a:endParaRPr lang="en-US"/>
        </a:p>
      </dgm:t>
    </dgm:pt>
    <dgm:pt modelId="{D36ED76A-9730-4529-8E61-FA401E6EE85F}">
      <dgm:prSet/>
      <dgm:spPr/>
      <dgm:t>
        <a:bodyPr/>
        <a:lstStyle/>
        <a:p>
          <a:r>
            <a:rPr lang="sl-SI"/>
            <a:t>Imeli 4,2% vseh sredstev</a:t>
          </a:r>
          <a:endParaRPr lang="en-US"/>
        </a:p>
      </dgm:t>
    </dgm:pt>
    <dgm:pt modelId="{B0AABFE7-B25E-41AE-9249-77F79D9E3FAF}" type="parTrans" cxnId="{E92547D4-B71E-4F13-94F0-F87EE8634FBD}">
      <dgm:prSet/>
      <dgm:spPr/>
      <dgm:t>
        <a:bodyPr/>
        <a:lstStyle/>
        <a:p>
          <a:endParaRPr lang="en-US"/>
        </a:p>
      </dgm:t>
    </dgm:pt>
    <dgm:pt modelId="{6BFEB7A4-E801-4FC3-A370-89C1D0A61DCB}" type="sibTrans" cxnId="{E92547D4-B71E-4F13-94F0-F87EE8634FBD}">
      <dgm:prSet/>
      <dgm:spPr/>
      <dgm:t>
        <a:bodyPr/>
        <a:lstStyle/>
        <a:p>
          <a:endParaRPr lang="en-US"/>
        </a:p>
      </dgm:t>
    </dgm:pt>
    <dgm:pt modelId="{7ABC1DDA-68F6-4133-B9C7-9F3AA9A9212D}">
      <dgm:prSet/>
      <dgm:spPr/>
      <dgm:t>
        <a:bodyPr/>
        <a:lstStyle/>
        <a:p>
          <a:r>
            <a:rPr lang="sl-SI"/>
            <a:t>Ustvarili 5,7% dodane vrednosti vseh subjektov</a:t>
          </a:r>
          <a:endParaRPr lang="en-US"/>
        </a:p>
      </dgm:t>
    </dgm:pt>
    <dgm:pt modelId="{A2B7AA39-59B8-4F68-AB4A-96C5BA28AD1D}" type="parTrans" cxnId="{4E57C672-C4CA-47C0-88DC-66D1C09350A4}">
      <dgm:prSet/>
      <dgm:spPr/>
      <dgm:t>
        <a:bodyPr/>
        <a:lstStyle/>
        <a:p>
          <a:endParaRPr lang="en-US"/>
        </a:p>
      </dgm:t>
    </dgm:pt>
    <dgm:pt modelId="{F75D0475-42C9-4689-BC3D-58A456DA0D4A}" type="sibTrans" cxnId="{4E57C672-C4CA-47C0-88DC-66D1C09350A4}">
      <dgm:prSet/>
      <dgm:spPr/>
      <dgm:t>
        <a:bodyPr/>
        <a:lstStyle/>
        <a:p>
          <a:endParaRPr lang="en-US"/>
        </a:p>
      </dgm:t>
    </dgm:pt>
    <dgm:pt modelId="{14248BB7-9796-42A0-B66A-89AB4E2FE779}">
      <dgm:prSet/>
      <dgm:spPr/>
      <dgm:t>
        <a:bodyPr/>
        <a:lstStyle/>
        <a:p>
          <a:r>
            <a:rPr lang="sl-SI" dirty="0"/>
            <a:t>2018/19 rast:</a:t>
          </a:r>
          <a:endParaRPr lang="en-US" dirty="0"/>
        </a:p>
      </dgm:t>
    </dgm:pt>
    <dgm:pt modelId="{C8E9838E-92E7-455F-B9C4-9C6D127B1685}" type="parTrans" cxnId="{7D3CD97F-188F-49E4-A3C6-8CD4EFB5667D}">
      <dgm:prSet/>
      <dgm:spPr/>
      <dgm:t>
        <a:bodyPr/>
        <a:lstStyle/>
        <a:p>
          <a:endParaRPr lang="en-US"/>
        </a:p>
      </dgm:t>
    </dgm:pt>
    <dgm:pt modelId="{36D6E3DB-81C9-4EB3-ACF9-9ACE2087E5C8}" type="sibTrans" cxnId="{7D3CD97F-188F-49E4-A3C6-8CD4EFB5667D}">
      <dgm:prSet/>
      <dgm:spPr/>
      <dgm:t>
        <a:bodyPr/>
        <a:lstStyle/>
        <a:p>
          <a:endParaRPr lang="en-US"/>
        </a:p>
      </dgm:t>
    </dgm:pt>
    <dgm:pt modelId="{DB02D8B0-F163-4A74-8E90-F991852A305C}">
      <dgm:prSet/>
      <dgm:spPr/>
      <dgm:t>
        <a:bodyPr/>
        <a:lstStyle/>
        <a:p>
          <a:r>
            <a:rPr lang="sl-SI"/>
            <a:t>zaposlenih: 4,9% </a:t>
          </a:r>
          <a:endParaRPr lang="en-US"/>
        </a:p>
      </dgm:t>
    </dgm:pt>
    <dgm:pt modelId="{18D56C44-35B0-4BAA-8C9E-058730D54484}" type="parTrans" cxnId="{D3A14DE2-2B27-4E04-ACA3-DF48CE3E0074}">
      <dgm:prSet/>
      <dgm:spPr/>
      <dgm:t>
        <a:bodyPr/>
        <a:lstStyle/>
        <a:p>
          <a:endParaRPr lang="en-US"/>
        </a:p>
      </dgm:t>
    </dgm:pt>
    <dgm:pt modelId="{76ADACFD-C729-4E74-A193-EF909CD9C106}" type="sibTrans" cxnId="{D3A14DE2-2B27-4E04-ACA3-DF48CE3E0074}">
      <dgm:prSet/>
      <dgm:spPr/>
      <dgm:t>
        <a:bodyPr/>
        <a:lstStyle/>
        <a:p>
          <a:endParaRPr lang="en-US"/>
        </a:p>
      </dgm:t>
    </dgm:pt>
    <dgm:pt modelId="{F7FFC2CF-47B6-47CF-B05E-3A65212EAACD}">
      <dgm:prSet/>
      <dgm:spPr/>
      <dgm:t>
        <a:bodyPr/>
        <a:lstStyle/>
        <a:p>
          <a:r>
            <a:rPr lang="sl-SI" dirty="0"/>
            <a:t>čistih prihodkov od prodaje 2018/19 na tujem trgu: 15,9%</a:t>
          </a:r>
          <a:endParaRPr lang="en-US" dirty="0"/>
        </a:p>
      </dgm:t>
    </dgm:pt>
    <dgm:pt modelId="{FFB93930-751B-4AAB-8C02-0BBFD23F38A7}" type="parTrans" cxnId="{F31AA4A3-886B-49BD-AA81-47B2808D59E3}">
      <dgm:prSet/>
      <dgm:spPr/>
      <dgm:t>
        <a:bodyPr/>
        <a:lstStyle/>
        <a:p>
          <a:endParaRPr lang="en-US"/>
        </a:p>
      </dgm:t>
    </dgm:pt>
    <dgm:pt modelId="{D8FCE968-E964-4C5B-B664-D774278CB4C9}" type="sibTrans" cxnId="{F31AA4A3-886B-49BD-AA81-47B2808D59E3}">
      <dgm:prSet/>
      <dgm:spPr/>
      <dgm:t>
        <a:bodyPr/>
        <a:lstStyle/>
        <a:p>
          <a:endParaRPr lang="en-US"/>
        </a:p>
      </dgm:t>
    </dgm:pt>
    <dgm:pt modelId="{C0E9328C-25B2-4971-9657-306B87BD32A1}">
      <dgm:prSet/>
      <dgm:spPr/>
      <dgm:t>
        <a:bodyPr/>
        <a:lstStyle/>
        <a:p>
          <a:r>
            <a:rPr lang="pl-PL" dirty="0"/>
            <a:t>dodana vrednost na zaposlenega: 7,7% (EUR 69.725,4)</a:t>
          </a:r>
          <a:endParaRPr lang="en-US" dirty="0"/>
        </a:p>
      </dgm:t>
    </dgm:pt>
    <dgm:pt modelId="{B8D3A9FA-1583-4040-A255-EF3763406D25}" type="parTrans" cxnId="{9E379BF9-F0F0-4A9E-9D30-142CC9B69C88}">
      <dgm:prSet/>
      <dgm:spPr/>
      <dgm:t>
        <a:bodyPr/>
        <a:lstStyle/>
        <a:p>
          <a:endParaRPr lang="en-US"/>
        </a:p>
      </dgm:t>
    </dgm:pt>
    <dgm:pt modelId="{251279B6-5B81-46B5-9E32-458CEF953FF6}" type="sibTrans" cxnId="{9E379BF9-F0F0-4A9E-9D30-142CC9B69C88}">
      <dgm:prSet/>
      <dgm:spPr/>
      <dgm:t>
        <a:bodyPr/>
        <a:lstStyle/>
        <a:p>
          <a:endParaRPr lang="en-US"/>
        </a:p>
      </dgm:t>
    </dgm:pt>
    <dgm:pt modelId="{34D69ABC-6B59-44DC-B9E0-ECDC6E7EE425}">
      <dgm:prSet/>
      <dgm:spPr/>
      <dgm:t>
        <a:bodyPr/>
        <a:lstStyle/>
        <a:p>
          <a:r>
            <a:rPr lang="pl-PL" dirty="0"/>
            <a:t>mesečna povprečna bruto plača: 5,8% (EUR: 2.539,6)</a:t>
          </a:r>
          <a:endParaRPr lang="en-US" dirty="0"/>
        </a:p>
      </dgm:t>
    </dgm:pt>
    <dgm:pt modelId="{9853D3FC-312B-409A-A5F0-88FD5EB5DA65}" type="parTrans" cxnId="{9A89C76E-EB9A-4643-9193-E00D32EF83E2}">
      <dgm:prSet/>
      <dgm:spPr/>
      <dgm:t>
        <a:bodyPr/>
        <a:lstStyle/>
        <a:p>
          <a:endParaRPr lang="en-US"/>
        </a:p>
      </dgm:t>
    </dgm:pt>
    <dgm:pt modelId="{BD733BEC-C01F-42A7-9903-8A081185829A}" type="sibTrans" cxnId="{9A89C76E-EB9A-4643-9193-E00D32EF83E2}">
      <dgm:prSet/>
      <dgm:spPr/>
      <dgm:t>
        <a:bodyPr/>
        <a:lstStyle/>
        <a:p>
          <a:endParaRPr lang="en-US"/>
        </a:p>
      </dgm:t>
    </dgm:pt>
    <dgm:pt modelId="{628D6D8C-A5D8-4062-98F3-0A7D4A7777D7}" type="pres">
      <dgm:prSet presAssocID="{105A0418-B944-4274-808E-85BFB762371D}" presName="linear" presStyleCnt="0">
        <dgm:presLayoutVars>
          <dgm:animLvl val="lvl"/>
          <dgm:resizeHandles val="exact"/>
        </dgm:presLayoutVars>
      </dgm:prSet>
      <dgm:spPr/>
    </dgm:pt>
    <dgm:pt modelId="{14A56492-FE77-461E-BCAE-8690E9548EFA}" type="pres">
      <dgm:prSet presAssocID="{DBBCD8B9-72C1-4E63-8486-F8CB10149D9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E55097C-0FCC-4EAE-8D8D-613F4A12EE96}" type="pres">
      <dgm:prSet presAssocID="{DBBCD8B9-72C1-4E63-8486-F8CB10149D97}" presName="childText" presStyleLbl="revTx" presStyleIdx="0" presStyleCnt="2">
        <dgm:presLayoutVars>
          <dgm:bulletEnabled val="1"/>
        </dgm:presLayoutVars>
      </dgm:prSet>
      <dgm:spPr/>
    </dgm:pt>
    <dgm:pt modelId="{D6467DCE-F89E-4888-9B3B-B95AB82D67CE}" type="pres">
      <dgm:prSet presAssocID="{14248BB7-9796-42A0-B66A-89AB4E2FE77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8813C2F1-DF53-4821-8886-E494152B0560}" type="pres">
      <dgm:prSet presAssocID="{14248BB7-9796-42A0-B66A-89AB4E2FE779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F680414-430F-4955-8151-44115161B364}" type="presOf" srcId="{34D69ABC-6B59-44DC-B9E0-ECDC6E7EE425}" destId="{8813C2F1-DF53-4821-8886-E494152B0560}" srcOrd="0" destOrd="3" presId="urn:microsoft.com/office/officeart/2005/8/layout/vList2"/>
    <dgm:cxn modelId="{B535CE22-61DD-4976-A49E-1D5986AF8BCB}" type="presOf" srcId="{DBBCD8B9-72C1-4E63-8486-F8CB10149D97}" destId="{14A56492-FE77-461E-BCAE-8690E9548EFA}" srcOrd="0" destOrd="0" presId="urn:microsoft.com/office/officeart/2005/8/layout/vList2"/>
    <dgm:cxn modelId="{9C730734-1BC4-4118-AF69-FE18AD1D2655}" type="presOf" srcId="{C0E9328C-25B2-4971-9657-306B87BD32A1}" destId="{8813C2F1-DF53-4821-8886-E494152B0560}" srcOrd="0" destOrd="2" presId="urn:microsoft.com/office/officeart/2005/8/layout/vList2"/>
    <dgm:cxn modelId="{C8A8803D-3CDD-41F5-A5F5-9397AF5B77C6}" type="presOf" srcId="{7ABC1DDA-68F6-4133-B9C7-9F3AA9A9212D}" destId="{2E55097C-0FCC-4EAE-8D8D-613F4A12EE96}" srcOrd="0" destOrd="3" presId="urn:microsoft.com/office/officeart/2005/8/layout/vList2"/>
    <dgm:cxn modelId="{47BB6B6E-11D9-4620-837D-A4FFC799CC3A}" type="presOf" srcId="{14248BB7-9796-42A0-B66A-89AB4E2FE779}" destId="{D6467DCE-F89E-4888-9B3B-B95AB82D67CE}" srcOrd="0" destOrd="0" presId="urn:microsoft.com/office/officeart/2005/8/layout/vList2"/>
    <dgm:cxn modelId="{9A89C76E-EB9A-4643-9193-E00D32EF83E2}" srcId="{14248BB7-9796-42A0-B66A-89AB4E2FE779}" destId="{34D69ABC-6B59-44DC-B9E0-ECDC6E7EE425}" srcOrd="3" destOrd="0" parTransId="{9853D3FC-312B-409A-A5F0-88FD5EB5DA65}" sibTransId="{BD733BEC-C01F-42A7-9903-8A081185829A}"/>
    <dgm:cxn modelId="{3DE2934F-0401-44BA-8D0A-9A04C0B01B58}" type="presOf" srcId="{DB02D8B0-F163-4A74-8E90-F991852A305C}" destId="{8813C2F1-DF53-4821-8886-E494152B0560}" srcOrd="0" destOrd="0" presId="urn:microsoft.com/office/officeart/2005/8/layout/vList2"/>
    <dgm:cxn modelId="{4E57C672-C4CA-47C0-88DC-66D1C09350A4}" srcId="{DBBCD8B9-72C1-4E63-8486-F8CB10149D97}" destId="{7ABC1DDA-68F6-4133-B9C7-9F3AA9A9212D}" srcOrd="3" destOrd="0" parTransId="{A2B7AA39-59B8-4F68-AB4A-96C5BA28AD1D}" sibTransId="{F75D0475-42C9-4689-BC3D-58A456DA0D4A}"/>
    <dgm:cxn modelId="{7D3CD97F-188F-49E4-A3C6-8CD4EFB5667D}" srcId="{105A0418-B944-4274-808E-85BFB762371D}" destId="{14248BB7-9796-42A0-B66A-89AB4E2FE779}" srcOrd="1" destOrd="0" parTransId="{C8E9838E-92E7-455F-B9C4-9C6D127B1685}" sibTransId="{36D6E3DB-81C9-4EB3-ACF9-9ACE2087E5C8}"/>
    <dgm:cxn modelId="{65E6A591-BB0E-46B1-8A70-90BD4DEFF8AB}" type="presOf" srcId="{105A0418-B944-4274-808E-85BFB762371D}" destId="{628D6D8C-A5D8-4062-98F3-0A7D4A7777D7}" srcOrd="0" destOrd="0" presId="urn:microsoft.com/office/officeart/2005/8/layout/vList2"/>
    <dgm:cxn modelId="{D891509E-DB77-458D-BACC-CD34A8201334}" srcId="{DBBCD8B9-72C1-4E63-8486-F8CB10149D97}" destId="{5501797E-59CA-41BA-9EA9-DDCFA5A6A57E}" srcOrd="1" destOrd="0" parTransId="{DF7697FB-6F08-4CF0-9422-7BBAFB7625B4}" sibTransId="{91B3509D-5CF1-4B0A-AD57-46E879AF927A}"/>
    <dgm:cxn modelId="{F31AA4A3-886B-49BD-AA81-47B2808D59E3}" srcId="{14248BB7-9796-42A0-B66A-89AB4E2FE779}" destId="{F7FFC2CF-47B6-47CF-B05E-3A65212EAACD}" srcOrd="1" destOrd="0" parTransId="{FFB93930-751B-4AAB-8C02-0BBFD23F38A7}" sibTransId="{D8FCE968-E964-4C5B-B664-D774278CB4C9}"/>
    <dgm:cxn modelId="{39A3ECBF-79EA-4620-B509-86F5084B7C8A}" srcId="{DBBCD8B9-72C1-4E63-8486-F8CB10149D97}" destId="{58A14279-68FC-4FA5-86D0-FDA58F37C909}" srcOrd="0" destOrd="0" parTransId="{195A6022-E0B5-4187-BB4B-E9C5EA4B8287}" sibTransId="{B26F1CBB-EAC6-4563-9915-5BB1E78B6A70}"/>
    <dgm:cxn modelId="{F2765AC0-B909-49A5-81BB-6AF3BE859541}" type="presOf" srcId="{5501797E-59CA-41BA-9EA9-DDCFA5A6A57E}" destId="{2E55097C-0FCC-4EAE-8D8D-613F4A12EE96}" srcOrd="0" destOrd="1" presId="urn:microsoft.com/office/officeart/2005/8/layout/vList2"/>
    <dgm:cxn modelId="{AECD40C4-8116-40DC-9E8D-427589EF845E}" type="presOf" srcId="{58A14279-68FC-4FA5-86D0-FDA58F37C909}" destId="{2E55097C-0FCC-4EAE-8D8D-613F4A12EE96}" srcOrd="0" destOrd="0" presId="urn:microsoft.com/office/officeart/2005/8/layout/vList2"/>
    <dgm:cxn modelId="{E92547D4-B71E-4F13-94F0-F87EE8634FBD}" srcId="{DBBCD8B9-72C1-4E63-8486-F8CB10149D97}" destId="{D36ED76A-9730-4529-8E61-FA401E6EE85F}" srcOrd="2" destOrd="0" parTransId="{B0AABFE7-B25E-41AE-9249-77F79D9E3FAF}" sibTransId="{6BFEB7A4-E801-4FC3-A370-89C1D0A61DCB}"/>
    <dgm:cxn modelId="{D3A14DE2-2B27-4E04-ACA3-DF48CE3E0074}" srcId="{14248BB7-9796-42A0-B66A-89AB4E2FE779}" destId="{DB02D8B0-F163-4A74-8E90-F991852A305C}" srcOrd="0" destOrd="0" parTransId="{18D56C44-35B0-4BAA-8C9E-058730D54484}" sibTransId="{76ADACFD-C729-4E74-A193-EF909CD9C106}"/>
    <dgm:cxn modelId="{527851E9-F053-41E3-B2C2-6378AE42F69B}" srcId="{105A0418-B944-4274-808E-85BFB762371D}" destId="{DBBCD8B9-72C1-4E63-8486-F8CB10149D97}" srcOrd="0" destOrd="0" parTransId="{0B0EC7BF-FECD-4877-8AB1-DED1D3389565}" sibTransId="{1CD48972-6D12-4490-8B20-294EF070E5DD}"/>
    <dgm:cxn modelId="{9E379BF9-F0F0-4A9E-9D30-142CC9B69C88}" srcId="{14248BB7-9796-42A0-B66A-89AB4E2FE779}" destId="{C0E9328C-25B2-4971-9657-306B87BD32A1}" srcOrd="2" destOrd="0" parTransId="{B8D3A9FA-1583-4040-A255-EF3763406D25}" sibTransId="{251279B6-5B81-46B5-9E32-458CEF953FF6}"/>
    <dgm:cxn modelId="{A9C021FF-1A45-4F18-9470-14384D11198C}" type="presOf" srcId="{D36ED76A-9730-4529-8E61-FA401E6EE85F}" destId="{2E55097C-0FCC-4EAE-8D8D-613F4A12EE96}" srcOrd="0" destOrd="2" presId="urn:microsoft.com/office/officeart/2005/8/layout/vList2"/>
    <dgm:cxn modelId="{390CC0FF-2CD5-470E-82FC-461F87640618}" type="presOf" srcId="{F7FFC2CF-47B6-47CF-B05E-3A65212EAACD}" destId="{8813C2F1-DF53-4821-8886-E494152B0560}" srcOrd="0" destOrd="1" presId="urn:microsoft.com/office/officeart/2005/8/layout/vList2"/>
    <dgm:cxn modelId="{E848E7CB-160D-407D-B421-5C83305D1943}" type="presParOf" srcId="{628D6D8C-A5D8-4062-98F3-0A7D4A7777D7}" destId="{14A56492-FE77-461E-BCAE-8690E9548EFA}" srcOrd="0" destOrd="0" presId="urn:microsoft.com/office/officeart/2005/8/layout/vList2"/>
    <dgm:cxn modelId="{6FC65207-179B-4327-B515-D8834CBBA34C}" type="presParOf" srcId="{628D6D8C-A5D8-4062-98F3-0A7D4A7777D7}" destId="{2E55097C-0FCC-4EAE-8D8D-613F4A12EE96}" srcOrd="1" destOrd="0" presId="urn:microsoft.com/office/officeart/2005/8/layout/vList2"/>
    <dgm:cxn modelId="{187169AE-78E8-4DB2-A04F-6DA8E00B8218}" type="presParOf" srcId="{628D6D8C-A5D8-4062-98F3-0A7D4A7777D7}" destId="{D6467DCE-F89E-4888-9B3B-B95AB82D67CE}" srcOrd="2" destOrd="0" presId="urn:microsoft.com/office/officeart/2005/8/layout/vList2"/>
    <dgm:cxn modelId="{90DD60CE-C791-4BB6-A941-D9AF8AA7EFE4}" type="presParOf" srcId="{628D6D8C-A5D8-4062-98F3-0A7D4A7777D7}" destId="{8813C2F1-DF53-4821-8886-E494152B056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B9056F-F553-4D56-9EA5-D574C30108C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A5C9027-280E-4AFE-9BE7-72A01912DFDC}">
      <dgm:prSet/>
      <dgm:spPr/>
      <dgm:t>
        <a:bodyPr/>
        <a:lstStyle/>
        <a:p>
          <a:r>
            <a:rPr lang="sl-SI" dirty="0"/>
            <a:t>Digitalna organizacija, digitalna ekonomija in digitalni produkti niso več izbira =&gt; drugačen način razmišljanja</a:t>
          </a:r>
          <a:endParaRPr lang="en-US" dirty="0"/>
        </a:p>
      </dgm:t>
    </dgm:pt>
    <dgm:pt modelId="{D6FB24AF-47DC-47B3-994D-94A2590F51ED}" type="parTrans" cxnId="{19509A99-CD55-4316-8B9F-FB98AAB47804}">
      <dgm:prSet/>
      <dgm:spPr/>
      <dgm:t>
        <a:bodyPr/>
        <a:lstStyle/>
        <a:p>
          <a:endParaRPr lang="en-US"/>
        </a:p>
      </dgm:t>
    </dgm:pt>
    <dgm:pt modelId="{CD66C28F-C93D-4AA3-9DDC-3A6490B9207D}" type="sibTrans" cxnId="{19509A99-CD55-4316-8B9F-FB98AAB47804}">
      <dgm:prSet/>
      <dgm:spPr/>
      <dgm:t>
        <a:bodyPr/>
        <a:lstStyle/>
        <a:p>
          <a:endParaRPr lang="en-US"/>
        </a:p>
      </dgm:t>
    </dgm:pt>
    <dgm:pt modelId="{9FA0CAB3-8BBA-44A9-8FBD-B059AE395B22}">
      <dgm:prSet/>
      <dgm:spPr/>
      <dgm:t>
        <a:bodyPr/>
        <a:lstStyle/>
        <a:p>
          <a:r>
            <a:rPr lang="sl-SI"/>
            <a:t>Ambiciozni cilji EU za priključek najboljšim</a:t>
          </a:r>
          <a:endParaRPr lang="en-US"/>
        </a:p>
      </dgm:t>
    </dgm:pt>
    <dgm:pt modelId="{9D76A01F-31A1-4FB5-A3E0-AC5AA75BC900}" type="parTrans" cxnId="{B7A4B881-BAEA-47E7-B129-04F20C594DB3}">
      <dgm:prSet/>
      <dgm:spPr/>
      <dgm:t>
        <a:bodyPr/>
        <a:lstStyle/>
        <a:p>
          <a:endParaRPr lang="en-US"/>
        </a:p>
      </dgm:t>
    </dgm:pt>
    <dgm:pt modelId="{AD98A1DB-B3C8-4D27-B177-9511F4D5B853}" type="sibTrans" cxnId="{B7A4B881-BAEA-47E7-B129-04F20C594DB3}">
      <dgm:prSet/>
      <dgm:spPr/>
      <dgm:t>
        <a:bodyPr/>
        <a:lstStyle/>
        <a:p>
          <a:endParaRPr lang="en-US"/>
        </a:p>
      </dgm:t>
    </dgm:pt>
    <dgm:pt modelId="{6A5AD55E-84B3-4C93-8807-4809CCA0D0D8}">
      <dgm:prSet/>
      <dgm:spPr/>
      <dgm:t>
        <a:bodyPr/>
        <a:lstStyle/>
        <a:p>
          <a:r>
            <a:rPr lang="sl-SI" dirty="0"/>
            <a:t>Evropsko digitalno desetletje: Digitalni kompas-digitalni cilji do 2030</a:t>
          </a:r>
          <a:endParaRPr lang="en-US" dirty="0"/>
        </a:p>
      </dgm:t>
    </dgm:pt>
    <dgm:pt modelId="{089C33F9-7597-41F1-A2A9-A04AFFB699F0}" type="parTrans" cxnId="{DB8AA493-EF76-444C-9234-AB9DE3FDBF3A}">
      <dgm:prSet/>
      <dgm:spPr/>
      <dgm:t>
        <a:bodyPr/>
        <a:lstStyle/>
        <a:p>
          <a:endParaRPr lang="en-US"/>
        </a:p>
      </dgm:t>
    </dgm:pt>
    <dgm:pt modelId="{00B4A6EF-3FB5-4B20-A95A-DCFF55FED213}" type="sibTrans" cxnId="{DB8AA493-EF76-444C-9234-AB9DE3FDBF3A}">
      <dgm:prSet/>
      <dgm:spPr/>
      <dgm:t>
        <a:bodyPr/>
        <a:lstStyle/>
        <a:p>
          <a:endParaRPr lang="en-US"/>
        </a:p>
      </dgm:t>
    </dgm:pt>
    <dgm:pt modelId="{1FDA027B-3AF7-443D-B7F8-8C31C6356CE9}">
      <dgm:prSet/>
      <dgm:spPr/>
      <dgm:t>
        <a:bodyPr/>
        <a:lstStyle/>
        <a:p>
          <a:r>
            <a:rPr lang="sl-SI" dirty="0"/>
            <a:t>Leto podatkov (odprti podatkovni prostori, GAIA-X)</a:t>
          </a:r>
          <a:endParaRPr lang="en-US" dirty="0"/>
        </a:p>
      </dgm:t>
    </dgm:pt>
    <dgm:pt modelId="{B5B9157E-43A4-4EB2-8134-51D63B5241D5}" type="parTrans" cxnId="{A3D917D3-423F-48DB-A8BC-10DC4DD82F63}">
      <dgm:prSet/>
      <dgm:spPr/>
      <dgm:t>
        <a:bodyPr/>
        <a:lstStyle/>
        <a:p>
          <a:endParaRPr lang="en-US"/>
        </a:p>
      </dgm:t>
    </dgm:pt>
    <dgm:pt modelId="{3A544999-4C70-49C0-ACED-75E5FAD5C766}" type="sibTrans" cxnId="{A3D917D3-423F-48DB-A8BC-10DC4DD82F63}">
      <dgm:prSet/>
      <dgm:spPr/>
      <dgm:t>
        <a:bodyPr/>
        <a:lstStyle/>
        <a:p>
          <a:endParaRPr lang="en-US"/>
        </a:p>
      </dgm:t>
    </dgm:pt>
    <dgm:pt modelId="{59D52009-438A-4F98-994D-329BA3C76FF4}">
      <dgm:prSet/>
      <dgm:spPr/>
      <dgm:t>
        <a:bodyPr/>
        <a:lstStyle/>
        <a:p>
          <a:r>
            <a:rPr lang="sl-SI" dirty="0"/>
            <a:t>Velike rezerve pri izkoristku digitalizacije za dvig produktivnosti</a:t>
          </a:r>
          <a:endParaRPr lang="en-US" dirty="0"/>
        </a:p>
      </dgm:t>
    </dgm:pt>
    <dgm:pt modelId="{3CEBFB41-9A34-4611-99E1-4B40E087198A}" type="parTrans" cxnId="{9EE69886-92AB-4370-9C26-72ED27C16B65}">
      <dgm:prSet/>
      <dgm:spPr/>
      <dgm:t>
        <a:bodyPr/>
        <a:lstStyle/>
        <a:p>
          <a:endParaRPr lang="en-US"/>
        </a:p>
      </dgm:t>
    </dgm:pt>
    <dgm:pt modelId="{FFD7CE01-E701-44EC-8330-DD09A9DB15CD}" type="sibTrans" cxnId="{9EE69886-92AB-4370-9C26-72ED27C16B65}">
      <dgm:prSet/>
      <dgm:spPr/>
      <dgm:t>
        <a:bodyPr/>
        <a:lstStyle/>
        <a:p>
          <a:endParaRPr lang="en-US"/>
        </a:p>
      </dgm:t>
    </dgm:pt>
    <dgm:pt modelId="{068EDAC9-2665-46AD-9237-FCFD3809C593}">
      <dgm:prSet/>
      <dgm:spPr/>
      <dgm:t>
        <a:bodyPr/>
        <a:lstStyle/>
        <a:p>
          <a:r>
            <a:rPr lang="sl-SI" dirty="0"/>
            <a:t>Počasen napredek pri </a:t>
          </a:r>
          <a:r>
            <a:rPr lang="sl-SI" b="1" dirty="0"/>
            <a:t>partnerskem multidisciplinarnem povezovanju </a:t>
          </a:r>
          <a:r>
            <a:rPr lang="sl-SI" dirty="0"/>
            <a:t>za razvoj digitalnih produktov in storitev</a:t>
          </a:r>
          <a:endParaRPr lang="en-US" dirty="0"/>
        </a:p>
      </dgm:t>
    </dgm:pt>
    <dgm:pt modelId="{6F4E84E0-B349-4406-82B1-9079744701D7}" type="parTrans" cxnId="{F5913A19-5DAC-4974-9402-3FAD92B914B3}">
      <dgm:prSet/>
      <dgm:spPr/>
      <dgm:t>
        <a:bodyPr/>
        <a:lstStyle/>
        <a:p>
          <a:endParaRPr lang="en-US"/>
        </a:p>
      </dgm:t>
    </dgm:pt>
    <dgm:pt modelId="{283C9535-97CB-4779-88BF-4FC3E0A8860D}" type="sibTrans" cxnId="{F5913A19-5DAC-4974-9402-3FAD92B914B3}">
      <dgm:prSet/>
      <dgm:spPr/>
      <dgm:t>
        <a:bodyPr/>
        <a:lstStyle/>
        <a:p>
          <a:endParaRPr lang="en-US"/>
        </a:p>
      </dgm:t>
    </dgm:pt>
    <dgm:pt modelId="{F0359EFB-E5B8-48AE-A8DC-6C5B593A5261}">
      <dgm:prSet/>
      <dgm:spPr/>
      <dgm:t>
        <a:bodyPr/>
        <a:lstStyle/>
        <a:p>
          <a:r>
            <a:rPr lang="sl-SI" dirty="0"/>
            <a:t>Horizontalnost digitalizacije: velike rezerve pri usklajevanju načrtov</a:t>
          </a:r>
          <a:r>
            <a:rPr lang="sl-SI"/>
            <a:t>/ukrepov</a:t>
          </a:r>
          <a:endParaRPr lang="en-US" dirty="0"/>
        </a:p>
      </dgm:t>
    </dgm:pt>
    <dgm:pt modelId="{7E252A46-7678-47C1-B6C8-7BF60909985B}" type="parTrans" cxnId="{168D8327-5DF9-4AA6-8343-7B79F0D2F6A7}">
      <dgm:prSet/>
      <dgm:spPr/>
      <dgm:t>
        <a:bodyPr/>
        <a:lstStyle/>
        <a:p>
          <a:endParaRPr lang="en-US"/>
        </a:p>
      </dgm:t>
    </dgm:pt>
    <dgm:pt modelId="{49B65604-2636-4389-94D7-33EBE3B8B3C1}" type="sibTrans" cxnId="{168D8327-5DF9-4AA6-8343-7B79F0D2F6A7}">
      <dgm:prSet/>
      <dgm:spPr/>
      <dgm:t>
        <a:bodyPr/>
        <a:lstStyle/>
        <a:p>
          <a:endParaRPr lang="en-US"/>
        </a:p>
      </dgm:t>
    </dgm:pt>
    <dgm:pt modelId="{2C7730CE-7B10-48CC-BD84-D1FFBA795BB4}">
      <dgm:prSet/>
      <dgm:spPr/>
      <dgm:t>
        <a:bodyPr/>
        <a:lstStyle/>
        <a:p>
          <a:r>
            <a:rPr lang="sl-SI" dirty="0"/>
            <a:t>Problematika pomanjkanja IKT strokovnjakov in digitalno usposobljenih zaposlenih </a:t>
          </a:r>
          <a:endParaRPr lang="en-US" dirty="0"/>
        </a:p>
      </dgm:t>
    </dgm:pt>
    <dgm:pt modelId="{031F7A50-AC95-478E-ACD6-7EA2D526755D}" type="parTrans" cxnId="{442959F1-F14E-405B-9298-666E665C39ED}">
      <dgm:prSet/>
      <dgm:spPr/>
      <dgm:t>
        <a:bodyPr/>
        <a:lstStyle/>
        <a:p>
          <a:endParaRPr lang="en-US"/>
        </a:p>
      </dgm:t>
    </dgm:pt>
    <dgm:pt modelId="{CD616C01-4457-40B1-8A85-CEF6C0B32E56}" type="sibTrans" cxnId="{442959F1-F14E-405B-9298-666E665C39ED}">
      <dgm:prSet/>
      <dgm:spPr/>
      <dgm:t>
        <a:bodyPr/>
        <a:lstStyle/>
        <a:p>
          <a:endParaRPr lang="en-US"/>
        </a:p>
      </dgm:t>
    </dgm:pt>
    <dgm:pt modelId="{31D83E25-AEEC-4E42-A1C3-E2DA1EDD3676}">
      <dgm:prSet/>
      <dgm:spPr/>
      <dgm:t>
        <a:bodyPr/>
        <a:lstStyle/>
        <a:p>
          <a:endParaRPr lang="en-US" dirty="0"/>
        </a:p>
      </dgm:t>
    </dgm:pt>
    <dgm:pt modelId="{96207DE6-9123-43F5-A64A-7F4EC2B6B43A}" type="parTrans" cxnId="{0B608286-3875-4E55-85F5-09FA3696FC84}">
      <dgm:prSet/>
      <dgm:spPr/>
      <dgm:t>
        <a:bodyPr/>
        <a:lstStyle/>
        <a:p>
          <a:endParaRPr lang="en-IE"/>
        </a:p>
      </dgm:t>
    </dgm:pt>
    <dgm:pt modelId="{5F62B3C7-FDE0-40C9-969D-70817A2A01B1}" type="sibTrans" cxnId="{0B608286-3875-4E55-85F5-09FA3696FC84}">
      <dgm:prSet/>
      <dgm:spPr/>
      <dgm:t>
        <a:bodyPr/>
        <a:lstStyle/>
        <a:p>
          <a:endParaRPr lang="en-IE"/>
        </a:p>
      </dgm:t>
    </dgm:pt>
    <dgm:pt modelId="{5B59D01C-761D-48E6-A8E6-D7FA0C6F9383}">
      <dgm:prSet/>
      <dgm:spPr/>
      <dgm:t>
        <a:bodyPr/>
        <a:lstStyle/>
        <a:p>
          <a:r>
            <a:rPr lang="sl-SI" dirty="0"/>
            <a:t>Dvig dodane vrednosti, produktivnost, konkurenčnost  </a:t>
          </a:r>
          <a:endParaRPr lang="en-US" dirty="0"/>
        </a:p>
      </dgm:t>
    </dgm:pt>
    <dgm:pt modelId="{6211D308-7985-4128-A9D9-DC0BF4AFD11D}" type="parTrans" cxnId="{F1B4459A-AF72-4BDD-8076-01C743246B7C}">
      <dgm:prSet/>
      <dgm:spPr/>
      <dgm:t>
        <a:bodyPr/>
        <a:lstStyle/>
        <a:p>
          <a:endParaRPr lang="en-IE"/>
        </a:p>
      </dgm:t>
    </dgm:pt>
    <dgm:pt modelId="{A3E6450E-6D46-4C48-8645-CD540263256D}" type="sibTrans" cxnId="{F1B4459A-AF72-4BDD-8076-01C743246B7C}">
      <dgm:prSet/>
      <dgm:spPr/>
      <dgm:t>
        <a:bodyPr/>
        <a:lstStyle/>
        <a:p>
          <a:endParaRPr lang="en-IE"/>
        </a:p>
      </dgm:t>
    </dgm:pt>
    <dgm:pt modelId="{9570BBD1-F927-4579-9C07-8EAEFD5BC158}">
      <dgm:prSet/>
      <dgm:spPr/>
      <dgm:t>
        <a:bodyPr/>
        <a:lstStyle/>
        <a:p>
          <a:r>
            <a:rPr lang="sl-SI" dirty="0"/>
            <a:t>V vseh programih se horizontalno prepleta digitalno</a:t>
          </a:r>
          <a:endParaRPr lang="en-US" dirty="0"/>
        </a:p>
      </dgm:t>
    </dgm:pt>
    <dgm:pt modelId="{C5797E60-2AF1-469E-AF9E-240A0931672A}" type="sibTrans" cxnId="{DB0BD8D6-0274-4963-A3B9-59CFF6ED1FE0}">
      <dgm:prSet/>
      <dgm:spPr/>
      <dgm:t>
        <a:bodyPr/>
        <a:lstStyle/>
        <a:p>
          <a:endParaRPr lang="en-US"/>
        </a:p>
      </dgm:t>
    </dgm:pt>
    <dgm:pt modelId="{935DB68B-34E1-4A21-846C-76203661A70D}" type="parTrans" cxnId="{DB0BD8D6-0274-4963-A3B9-59CFF6ED1FE0}">
      <dgm:prSet/>
      <dgm:spPr/>
      <dgm:t>
        <a:bodyPr/>
        <a:lstStyle/>
        <a:p>
          <a:endParaRPr lang="en-US"/>
        </a:p>
      </dgm:t>
    </dgm:pt>
    <dgm:pt modelId="{C9AD93C7-976E-4EEB-A005-360B5AA2465E}">
      <dgm:prSet/>
      <dgm:spPr/>
      <dgm:t>
        <a:bodyPr/>
        <a:lstStyle/>
        <a:p>
          <a:pPr>
            <a:buFontTx/>
            <a:buNone/>
          </a:pPr>
          <a:r>
            <a:rPr lang="sl-SI" dirty="0">
              <a:sym typeface="Wingdings" panose="05000000000000000000" pitchFamily="2" charset="2"/>
            </a:rPr>
            <a:t></a:t>
          </a:r>
          <a:r>
            <a:rPr lang="sl-SI" dirty="0"/>
            <a:t> Nacionalni programi in strategije ter vsi mi morajo spremembo v miselnosti ponotranjiti in vgraditi v nastajajoče programe, načrte, ukrepe</a:t>
          </a:r>
          <a:endParaRPr lang="en-US" dirty="0"/>
        </a:p>
      </dgm:t>
    </dgm:pt>
    <dgm:pt modelId="{7A24D526-705E-43BA-AC04-0EC95B8CF543}" type="sibTrans" cxnId="{05EF375C-AD33-434D-9FEC-296A0559AAC6}">
      <dgm:prSet/>
      <dgm:spPr/>
      <dgm:t>
        <a:bodyPr/>
        <a:lstStyle/>
        <a:p>
          <a:endParaRPr lang="en-IE"/>
        </a:p>
      </dgm:t>
    </dgm:pt>
    <dgm:pt modelId="{647C206B-FDDA-45D8-A505-212F394DDF9F}" type="parTrans" cxnId="{05EF375C-AD33-434D-9FEC-296A0559AAC6}">
      <dgm:prSet/>
      <dgm:spPr/>
      <dgm:t>
        <a:bodyPr/>
        <a:lstStyle/>
        <a:p>
          <a:endParaRPr lang="en-IE"/>
        </a:p>
      </dgm:t>
    </dgm:pt>
    <dgm:pt modelId="{AACDCA4B-3258-46A2-90F0-1D417A672D1B}">
      <dgm:prSet/>
      <dgm:spPr/>
      <dgm:t>
        <a:bodyPr/>
        <a:lstStyle/>
        <a:p>
          <a:r>
            <a:rPr lang="sl-SI" dirty="0"/>
            <a:t>Nov, namenski </a:t>
          </a:r>
          <a:r>
            <a:rPr lang="sl-SI" dirty="0" err="1"/>
            <a:t>Digital</a:t>
          </a:r>
          <a:r>
            <a:rPr lang="sl-SI" dirty="0"/>
            <a:t> </a:t>
          </a:r>
          <a:r>
            <a:rPr lang="sl-SI" dirty="0" err="1"/>
            <a:t>Europe</a:t>
          </a:r>
          <a:r>
            <a:rPr lang="sl-SI" dirty="0"/>
            <a:t> program</a:t>
          </a:r>
          <a:endParaRPr lang="en-US" dirty="0"/>
        </a:p>
      </dgm:t>
    </dgm:pt>
    <dgm:pt modelId="{92046668-BAE1-4F2F-ABAA-A899CF772993}" type="parTrans" cxnId="{9F1DE19B-B858-486B-88C4-133DFB4C56DA}">
      <dgm:prSet/>
      <dgm:spPr/>
      <dgm:t>
        <a:bodyPr/>
        <a:lstStyle/>
        <a:p>
          <a:endParaRPr lang="en-IE"/>
        </a:p>
      </dgm:t>
    </dgm:pt>
    <dgm:pt modelId="{9B299C12-5DF8-4312-AF16-E30DFC44F2DA}" type="sibTrans" cxnId="{9F1DE19B-B858-486B-88C4-133DFB4C56DA}">
      <dgm:prSet/>
      <dgm:spPr/>
      <dgm:t>
        <a:bodyPr/>
        <a:lstStyle/>
        <a:p>
          <a:endParaRPr lang="en-IE"/>
        </a:p>
      </dgm:t>
    </dgm:pt>
    <dgm:pt modelId="{327F746F-AD2E-4A4B-9AF0-FECA50CF5012}" type="pres">
      <dgm:prSet presAssocID="{0FB9056F-F553-4D56-9EA5-D574C30108CD}" presName="linear" presStyleCnt="0">
        <dgm:presLayoutVars>
          <dgm:animLvl val="lvl"/>
          <dgm:resizeHandles val="exact"/>
        </dgm:presLayoutVars>
      </dgm:prSet>
      <dgm:spPr/>
    </dgm:pt>
    <dgm:pt modelId="{8046CE7B-E8E9-4013-BC7B-4C9FAE98A1D6}" type="pres">
      <dgm:prSet presAssocID="{DA5C9027-280E-4AFE-9BE7-72A01912DFDC}" presName="parentText" presStyleLbl="node1" presStyleIdx="0" presStyleCnt="6" custAng="0" custLinFactNeighborY="-16126">
        <dgm:presLayoutVars>
          <dgm:chMax val="0"/>
          <dgm:bulletEnabled val="1"/>
        </dgm:presLayoutVars>
      </dgm:prSet>
      <dgm:spPr/>
    </dgm:pt>
    <dgm:pt modelId="{DF94FF6C-1F28-4CCD-B051-1B525CBA9098}" type="pres">
      <dgm:prSet presAssocID="{DA5C9027-280E-4AFE-9BE7-72A01912DFDC}" presName="childText" presStyleLbl="revTx" presStyleIdx="0" presStyleCnt="3">
        <dgm:presLayoutVars>
          <dgm:bulletEnabled val="1"/>
        </dgm:presLayoutVars>
      </dgm:prSet>
      <dgm:spPr/>
    </dgm:pt>
    <dgm:pt modelId="{34158CD6-B7EF-4B74-B17A-EEDA030CB289}" type="pres">
      <dgm:prSet presAssocID="{9FA0CAB3-8BBA-44A9-8FBD-B059AE395B22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4623C2BC-F8FB-4CF4-A578-8D4E58642B49}" type="pres">
      <dgm:prSet presAssocID="{9FA0CAB3-8BBA-44A9-8FBD-B059AE395B22}" presName="childText" presStyleLbl="revTx" presStyleIdx="1" presStyleCnt="3">
        <dgm:presLayoutVars>
          <dgm:bulletEnabled val="1"/>
        </dgm:presLayoutVars>
      </dgm:prSet>
      <dgm:spPr/>
    </dgm:pt>
    <dgm:pt modelId="{6F17BEFC-8C4B-4FB7-8DE9-4A61A243BF55}" type="pres">
      <dgm:prSet presAssocID="{59D52009-438A-4F98-994D-329BA3C76FF4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E443257F-F582-4D61-B177-7A6A1AC71DB4}" type="pres">
      <dgm:prSet presAssocID="{FFD7CE01-E701-44EC-8330-DD09A9DB15CD}" presName="spacer" presStyleCnt="0"/>
      <dgm:spPr/>
    </dgm:pt>
    <dgm:pt modelId="{B073C25B-875C-4477-98C1-EB2883DC7746}" type="pres">
      <dgm:prSet presAssocID="{068EDAC9-2665-46AD-9237-FCFD3809C593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93A5AB15-3B33-4F74-9CD8-BF9F1B5D13EA}" type="pres">
      <dgm:prSet presAssocID="{283C9535-97CB-4779-88BF-4FC3E0A8860D}" presName="spacer" presStyleCnt="0"/>
      <dgm:spPr/>
    </dgm:pt>
    <dgm:pt modelId="{7826093F-FF08-4617-8380-FF467B215225}" type="pres">
      <dgm:prSet presAssocID="{F0359EFB-E5B8-48AE-A8DC-6C5B593A5261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014926F7-13D6-435E-A915-D8BC0BD0DDA2}" type="pres">
      <dgm:prSet presAssocID="{F0359EFB-E5B8-48AE-A8DC-6C5B593A5261}" presName="childText" presStyleLbl="revTx" presStyleIdx="2" presStyleCnt="3">
        <dgm:presLayoutVars>
          <dgm:bulletEnabled val="1"/>
        </dgm:presLayoutVars>
      </dgm:prSet>
      <dgm:spPr/>
    </dgm:pt>
    <dgm:pt modelId="{FE6E671D-7DC9-48D5-BA28-8104CC19DC67}" type="pres">
      <dgm:prSet presAssocID="{2C7730CE-7B10-48CC-BD84-D1FFBA795BB4}" presName="parentText" presStyleLbl="node1" presStyleIdx="5" presStyleCnt="6" custLinFactNeighborY="-77186">
        <dgm:presLayoutVars>
          <dgm:chMax val="0"/>
          <dgm:bulletEnabled val="1"/>
        </dgm:presLayoutVars>
      </dgm:prSet>
      <dgm:spPr/>
    </dgm:pt>
  </dgm:ptLst>
  <dgm:cxnLst>
    <dgm:cxn modelId="{F5913A19-5DAC-4974-9402-3FAD92B914B3}" srcId="{0FB9056F-F553-4D56-9EA5-D574C30108CD}" destId="{068EDAC9-2665-46AD-9237-FCFD3809C593}" srcOrd="3" destOrd="0" parTransId="{6F4E84E0-B349-4406-82B1-9079744701D7}" sibTransId="{283C9535-97CB-4779-88BF-4FC3E0A8860D}"/>
    <dgm:cxn modelId="{168D8327-5DF9-4AA6-8343-7B79F0D2F6A7}" srcId="{0FB9056F-F553-4D56-9EA5-D574C30108CD}" destId="{F0359EFB-E5B8-48AE-A8DC-6C5B593A5261}" srcOrd="4" destOrd="0" parTransId="{7E252A46-7678-47C1-B6C8-7BF60909985B}" sibTransId="{49B65604-2636-4389-94D7-33EBE3B8B3C1}"/>
    <dgm:cxn modelId="{05094B2A-1E9B-4BB8-8213-667041C9A483}" type="presOf" srcId="{DA5C9027-280E-4AFE-9BE7-72A01912DFDC}" destId="{8046CE7B-E8E9-4013-BC7B-4C9FAE98A1D6}" srcOrd="0" destOrd="0" presId="urn:microsoft.com/office/officeart/2005/8/layout/vList2"/>
    <dgm:cxn modelId="{7AA6F52A-8D22-4E06-8805-DC240E1EF833}" type="presOf" srcId="{C9AD93C7-976E-4EEB-A005-360B5AA2465E}" destId="{4623C2BC-F8FB-4CF4-A578-8D4E58642B49}" srcOrd="0" destOrd="4" presId="urn:microsoft.com/office/officeart/2005/8/layout/vList2"/>
    <dgm:cxn modelId="{3E02C038-D085-4D1D-85C7-B2BC01C29158}" type="presOf" srcId="{0FB9056F-F553-4D56-9EA5-D574C30108CD}" destId="{327F746F-AD2E-4A4B-9AF0-FECA50CF5012}" srcOrd="0" destOrd="0" presId="urn:microsoft.com/office/officeart/2005/8/layout/vList2"/>
    <dgm:cxn modelId="{05EF375C-AD33-434D-9FEC-296A0559AAC6}" srcId="{9FA0CAB3-8BBA-44A9-8FBD-B059AE395B22}" destId="{C9AD93C7-976E-4EEB-A005-360B5AA2465E}" srcOrd="4" destOrd="0" parTransId="{647C206B-FDDA-45D8-A505-212F394DDF9F}" sibTransId="{7A24D526-705E-43BA-AC04-0EC95B8CF543}"/>
    <dgm:cxn modelId="{5736FE47-E24A-4E4A-B8B2-E5AF002F4D68}" type="presOf" srcId="{31D83E25-AEEC-4E42-A1C3-E2DA1EDD3676}" destId="{014926F7-13D6-435E-A915-D8BC0BD0DDA2}" srcOrd="0" destOrd="0" presId="urn:microsoft.com/office/officeart/2005/8/layout/vList2"/>
    <dgm:cxn modelId="{11D4B477-1E13-4E62-94D0-7FADA76515B2}" type="presOf" srcId="{2C7730CE-7B10-48CC-BD84-D1FFBA795BB4}" destId="{FE6E671D-7DC9-48D5-BA28-8104CC19DC67}" srcOrd="0" destOrd="0" presId="urn:microsoft.com/office/officeart/2005/8/layout/vList2"/>
    <dgm:cxn modelId="{B7A4B881-BAEA-47E7-B129-04F20C594DB3}" srcId="{0FB9056F-F553-4D56-9EA5-D574C30108CD}" destId="{9FA0CAB3-8BBA-44A9-8FBD-B059AE395B22}" srcOrd="1" destOrd="0" parTransId="{9D76A01F-31A1-4FB5-A3E0-AC5AA75BC900}" sibTransId="{AD98A1DB-B3C8-4D27-B177-9511F4D5B853}"/>
    <dgm:cxn modelId="{0B608286-3875-4E55-85F5-09FA3696FC84}" srcId="{F0359EFB-E5B8-48AE-A8DC-6C5B593A5261}" destId="{31D83E25-AEEC-4E42-A1C3-E2DA1EDD3676}" srcOrd="0" destOrd="0" parTransId="{96207DE6-9123-43F5-A64A-7F4EC2B6B43A}" sibTransId="{5F62B3C7-FDE0-40C9-969D-70817A2A01B1}"/>
    <dgm:cxn modelId="{9EE69886-92AB-4370-9C26-72ED27C16B65}" srcId="{0FB9056F-F553-4D56-9EA5-D574C30108CD}" destId="{59D52009-438A-4F98-994D-329BA3C76FF4}" srcOrd="2" destOrd="0" parTransId="{3CEBFB41-9A34-4611-99E1-4B40E087198A}" sibTransId="{FFD7CE01-E701-44EC-8330-DD09A9DB15CD}"/>
    <dgm:cxn modelId="{58896989-D99F-4FAA-97B4-47CBA56092B8}" type="presOf" srcId="{1FDA027B-3AF7-443D-B7F8-8C31C6356CE9}" destId="{4623C2BC-F8FB-4CF4-A578-8D4E58642B49}" srcOrd="0" destOrd="1" presId="urn:microsoft.com/office/officeart/2005/8/layout/vList2"/>
    <dgm:cxn modelId="{7CAC528E-4B40-4E12-A85D-875DBA2FC6CB}" type="presOf" srcId="{6A5AD55E-84B3-4C93-8807-4809CCA0D0D8}" destId="{4623C2BC-F8FB-4CF4-A578-8D4E58642B49}" srcOrd="0" destOrd="0" presId="urn:microsoft.com/office/officeart/2005/8/layout/vList2"/>
    <dgm:cxn modelId="{DB8AA493-EF76-444C-9234-AB9DE3FDBF3A}" srcId="{9FA0CAB3-8BBA-44A9-8FBD-B059AE395B22}" destId="{6A5AD55E-84B3-4C93-8807-4809CCA0D0D8}" srcOrd="0" destOrd="0" parTransId="{089C33F9-7597-41F1-A2A9-A04AFFB699F0}" sibTransId="{00B4A6EF-3FB5-4B20-A95A-DCFF55FED213}"/>
    <dgm:cxn modelId="{19509A99-CD55-4316-8B9F-FB98AAB47804}" srcId="{0FB9056F-F553-4D56-9EA5-D574C30108CD}" destId="{DA5C9027-280E-4AFE-9BE7-72A01912DFDC}" srcOrd="0" destOrd="0" parTransId="{D6FB24AF-47DC-47B3-994D-94A2590F51ED}" sibTransId="{CD66C28F-C93D-4AA3-9DDC-3A6490B9207D}"/>
    <dgm:cxn modelId="{F1B4459A-AF72-4BDD-8076-01C743246B7C}" srcId="{DA5C9027-280E-4AFE-9BE7-72A01912DFDC}" destId="{5B59D01C-761D-48E6-A8E6-D7FA0C6F9383}" srcOrd="0" destOrd="0" parTransId="{6211D308-7985-4128-A9D9-DC0BF4AFD11D}" sibTransId="{A3E6450E-6D46-4C48-8645-CD540263256D}"/>
    <dgm:cxn modelId="{9F1DE19B-B858-486B-88C4-133DFB4C56DA}" srcId="{9FA0CAB3-8BBA-44A9-8FBD-B059AE395B22}" destId="{AACDCA4B-3258-46A2-90F0-1D417A672D1B}" srcOrd="3" destOrd="0" parTransId="{92046668-BAE1-4F2F-ABAA-A899CF772993}" sibTransId="{9B299C12-5DF8-4312-AF16-E30DFC44F2DA}"/>
    <dgm:cxn modelId="{11631EA6-BB1D-4F47-8D82-49778CA2B96B}" type="presOf" srcId="{9FA0CAB3-8BBA-44A9-8FBD-B059AE395B22}" destId="{34158CD6-B7EF-4B74-B17A-EEDA030CB289}" srcOrd="0" destOrd="0" presId="urn:microsoft.com/office/officeart/2005/8/layout/vList2"/>
    <dgm:cxn modelId="{1D3EEEB9-FE3E-4BE5-BB24-FB6EE9896B4E}" type="presOf" srcId="{9570BBD1-F927-4579-9C07-8EAEFD5BC158}" destId="{4623C2BC-F8FB-4CF4-A578-8D4E58642B49}" srcOrd="0" destOrd="2" presId="urn:microsoft.com/office/officeart/2005/8/layout/vList2"/>
    <dgm:cxn modelId="{99C787C7-5780-49CD-A977-CEAE21189C86}" type="presOf" srcId="{AACDCA4B-3258-46A2-90F0-1D417A672D1B}" destId="{4623C2BC-F8FB-4CF4-A578-8D4E58642B49}" srcOrd="0" destOrd="3" presId="urn:microsoft.com/office/officeart/2005/8/layout/vList2"/>
    <dgm:cxn modelId="{EA3011D3-B95D-493C-8889-8C56C07B37D8}" type="presOf" srcId="{5B59D01C-761D-48E6-A8E6-D7FA0C6F9383}" destId="{DF94FF6C-1F28-4CCD-B051-1B525CBA9098}" srcOrd="0" destOrd="0" presId="urn:microsoft.com/office/officeart/2005/8/layout/vList2"/>
    <dgm:cxn modelId="{A3D917D3-423F-48DB-A8BC-10DC4DD82F63}" srcId="{9FA0CAB3-8BBA-44A9-8FBD-B059AE395B22}" destId="{1FDA027B-3AF7-443D-B7F8-8C31C6356CE9}" srcOrd="1" destOrd="0" parTransId="{B5B9157E-43A4-4EB2-8134-51D63B5241D5}" sibTransId="{3A544999-4C70-49C0-ACED-75E5FAD5C766}"/>
    <dgm:cxn modelId="{DB0BD8D6-0274-4963-A3B9-59CFF6ED1FE0}" srcId="{9FA0CAB3-8BBA-44A9-8FBD-B059AE395B22}" destId="{9570BBD1-F927-4579-9C07-8EAEFD5BC158}" srcOrd="2" destOrd="0" parTransId="{935DB68B-34E1-4A21-846C-76203661A70D}" sibTransId="{C5797E60-2AF1-469E-AF9E-240A0931672A}"/>
    <dgm:cxn modelId="{A0BF96E5-D7A9-47AA-B7ED-0A361DD44316}" type="presOf" srcId="{59D52009-438A-4F98-994D-329BA3C76FF4}" destId="{6F17BEFC-8C4B-4FB7-8DE9-4A61A243BF55}" srcOrd="0" destOrd="0" presId="urn:microsoft.com/office/officeart/2005/8/layout/vList2"/>
    <dgm:cxn modelId="{C66A93EA-4A02-4AB9-B9D4-514931755C0C}" type="presOf" srcId="{068EDAC9-2665-46AD-9237-FCFD3809C593}" destId="{B073C25B-875C-4477-98C1-EB2883DC7746}" srcOrd="0" destOrd="0" presId="urn:microsoft.com/office/officeart/2005/8/layout/vList2"/>
    <dgm:cxn modelId="{442959F1-F14E-405B-9298-666E665C39ED}" srcId="{0FB9056F-F553-4D56-9EA5-D574C30108CD}" destId="{2C7730CE-7B10-48CC-BD84-D1FFBA795BB4}" srcOrd="5" destOrd="0" parTransId="{031F7A50-AC95-478E-ACD6-7EA2D526755D}" sibTransId="{CD616C01-4457-40B1-8A85-CEF6C0B32E56}"/>
    <dgm:cxn modelId="{D757E7F4-ECF3-41B1-B9F5-CF779B132582}" type="presOf" srcId="{F0359EFB-E5B8-48AE-A8DC-6C5B593A5261}" destId="{7826093F-FF08-4617-8380-FF467B215225}" srcOrd="0" destOrd="0" presId="urn:microsoft.com/office/officeart/2005/8/layout/vList2"/>
    <dgm:cxn modelId="{E2B9CAE7-D9EF-4CE3-8B6E-4D590DECA999}" type="presParOf" srcId="{327F746F-AD2E-4A4B-9AF0-FECA50CF5012}" destId="{8046CE7B-E8E9-4013-BC7B-4C9FAE98A1D6}" srcOrd="0" destOrd="0" presId="urn:microsoft.com/office/officeart/2005/8/layout/vList2"/>
    <dgm:cxn modelId="{37F5B8F9-DE59-4F92-8F06-B4BC46D1D7AA}" type="presParOf" srcId="{327F746F-AD2E-4A4B-9AF0-FECA50CF5012}" destId="{DF94FF6C-1F28-4CCD-B051-1B525CBA9098}" srcOrd="1" destOrd="0" presId="urn:microsoft.com/office/officeart/2005/8/layout/vList2"/>
    <dgm:cxn modelId="{6CCB81A2-4779-48D6-A161-2E9E5F6F08CC}" type="presParOf" srcId="{327F746F-AD2E-4A4B-9AF0-FECA50CF5012}" destId="{34158CD6-B7EF-4B74-B17A-EEDA030CB289}" srcOrd="2" destOrd="0" presId="urn:microsoft.com/office/officeart/2005/8/layout/vList2"/>
    <dgm:cxn modelId="{3444774A-59F1-47F4-906D-8F846FE670E3}" type="presParOf" srcId="{327F746F-AD2E-4A4B-9AF0-FECA50CF5012}" destId="{4623C2BC-F8FB-4CF4-A578-8D4E58642B49}" srcOrd="3" destOrd="0" presId="urn:microsoft.com/office/officeart/2005/8/layout/vList2"/>
    <dgm:cxn modelId="{67FEBB59-EC24-48BB-8289-C541C0892DFA}" type="presParOf" srcId="{327F746F-AD2E-4A4B-9AF0-FECA50CF5012}" destId="{6F17BEFC-8C4B-4FB7-8DE9-4A61A243BF55}" srcOrd="4" destOrd="0" presId="urn:microsoft.com/office/officeart/2005/8/layout/vList2"/>
    <dgm:cxn modelId="{E42B9D24-44F2-4D83-A9A9-D3BEF7DFAAC0}" type="presParOf" srcId="{327F746F-AD2E-4A4B-9AF0-FECA50CF5012}" destId="{E443257F-F582-4D61-B177-7A6A1AC71DB4}" srcOrd="5" destOrd="0" presId="urn:microsoft.com/office/officeart/2005/8/layout/vList2"/>
    <dgm:cxn modelId="{4E54737C-6BAA-4125-958C-F8EA715038F4}" type="presParOf" srcId="{327F746F-AD2E-4A4B-9AF0-FECA50CF5012}" destId="{B073C25B-875C-4477-98C1-EB2883DC7746}" srcOrd="6" destOrd="0" presId="urn:microsoft.com/office/officeart/2005/8/layout/vList2"/>
    <dgm:cxn modelId="{E094FBB5-81C1-4A7F-B099-3F9513E998C5}" type="presParOf" srcId="{327F746F-AD2E-4A4B-9AF0-FECA50CF5012}" destId="{93A5AB15-3B33-4F74-9CD8-BF9F1B5D13EA}" srcOrd="7" destOrd="0" presId="urn:microsoft.com/office/officeart/2005/8/layout/vList2"/>
    <dgm:cxn modelId="{5EE3210D-45B3-4978-BDF4-30193DFBEA37}" type="presParOf" srcId="{327F746F-AD2E-4A4B-9AF0-FECA50CF5012}" destId="{7826093F-FF08-4617-8380-FF467B215225}" srcOrd="8" destOrd="0" presId="urn:microsoft.com/office/officeart/2005/8/layout/vList2"/>
    <dgm:cxn modelId="{7AEAA8AB-A208-4AA1-BFB4-99CA8063BF3B}" type="presParOf" srcId="{327F746F-AD2E-4A4B-9AF0-FECA50CF5012}" destId="{014926F7-13D6-435E-A915-D8BC0BD0DDA2}" srcOrd="9" destOrd="0" presId="urn:microsoft.com/office/officeart/2005/8/layout/vList2"/>
    <dgm:cxn modelId="{D1732ABD-46F0-4D93-9028-935127002F0A}" type="presParOf" srcId="{327F746F-AD2E-4A4B-9AF0-FECA50CF5012}" destId="{FE6E671D-7DC9-48D5-BA28-8104CC19DC6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ED6D59-ED24-4C53-8E9D-1E835EDBA14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D23E137-346D-425F-A857-E67CDF840005}">
      <dgm:prSet/>
      <dgm:spPr/>
      <dgm:t>
        <a:bodyPr/>
        <a:lstStyle/>
        <a:p>
          <a:r>
            <a:rPr lang="sl-SI" dirty="0"/>
            <a:t>Novi poslovni modeli in spodbujanje podjetništva povezanega z digitalno transformacijo</a:t>
          </a:r>
          <a:endParaRPr lang="en-US" dirty="0"/>
        </a:p>
      </dgm:t>
    </dgm:pt>
    <dgm:pt modelId="{C1E53B9E-8501-454A-8805-BD5EF0417455}" type="parTrans" cxnId="{7337A153-019B-440C-873A-BBA583A92451}">
      <dgm:prSet/>
      <dgm:spPr/>
      <dgm:t>
        <a:bodyPr/>
        <a:lstStyle/>
        <a:p>
          <a:endParaRPr lang="en-US"/>
        </a:p>
      </dgm:t>
    </dgm:pt>
    <dgm:pt modelId="{780C8299-6F93-4A63-AEF4-16CEBFFEAAD0}" type="sibTrans" cxnId="{7337A153-019B-440C-873A-BBA583A92451}">
      <dgm:prSet/>
      <dgm:spPr/>
      <dgm:t>
        <a:bodyPr/>
        <a:lstStyle/>
        <a:p>
          <a:endParaRPr lang="en-US"/>
        </a:p>
      </dgm:t>
    </dgm:pt>
    <dgm:pt modelId="{96535BEB-B48B-425D-9704-848A33D26681}">
      <dgm:prSet/>
      <dgm:spPr/>
      <dgm:t>
        <a:bodyPr/>
        <a:lstStyle/>
        <a:p>
          <a:r>
            <a:rPr lang="sl-SI" noProof="0" dirty="0"/>
            <a:t>Oblikovanje digitalnih produktov, storitev in poslovnih modelov</a:t>
          </a:r>
        </a:p>
      </dgm:t>
    </dgm:pt>
    <dgm:pt modelId="{3A2A4B0E-FD32-4E20-93EA-779C9B7811E4}" type="parTrans" cxnId="{26E719E5-1176-4EAF-B838-D73F57864B0B}">
      <dgm:prSet/>
      <dgm:spPr/>
      <dgm:t>
        <a:bodyPr/>
        <a:lstStyle/>
        <a:p>
          <a:endParaRPr lang="en-US"/>
        </a:p>
      </dgm:t>
    </dgm:pt>
    <dgm:pt modelId="{55CA466F-BAB3-4BE3-8B6F-6E300382F233}" type="sibTrans" cxnId="{26E719E5-1176-4EAF-B838-D73F57864B0B}">
      <dgm:prSet/>
      <dgm:spPr/>
      <dgm:t>
        <a:bodyPr/>
        <a:lstStyle/>
        <a:p>
          <a:endParaRPr lang="en-US"/>
        </a:p>
      </dgm:t>
    </dgm:pt>
    <dgm:pt modelId="{3B5CEEC0-7FE8-4558-A123-9D76BA756AAF}">
      <dgm:prSet/>
      <dgm:spPr/>
      <dgm:t>
        <a:bodyPr/>
        <a:lstStyle/>
        <a:p>
          <a:r>
            <a:rPr lang="sl-SI" noProof="0" dirty="0"/>
            <a:t>Spoj IKT horizontalne mreže ter domenskih znanj ter idej</a:t>
          </a:r>
        </a:p>
      </dgm:t>
    </dgm:pt>
    <dgm:pt modelId="{1CB31487-76E5-4407-9179-0B44C7E58713}" type="parTrans" cxnId="{6A1D9CE1-9593-4AAA-B6E7-A2F243A66661}">
      <dgm:prSet/>
      <dgm:spPr/>
      <dgm:t>
        <a:bodyPr/>
        <a:lstStyle/>
        <a:p>
          <a:endParaRPr lang="en-US"/>
        </a:p>
      </dgm:t>
    </dgm:pt>
    <dgm:pt modelId="{311BA3B8-69C4-4CBC-BFA9-6E1C86A0CD3A}" type="sibTrans" cxnId="{6A1D9CE1-9593-4AAA-B6E7-A2F243A66661}">
      <dgm:prSet/>
      <dgm:spPr/>
      <dgm:t>
        <a:bodyPr/>
        <a:lstStyle/>
        <a:p>
          <a:endParaRPr lang="en-US"/>
        </a:p>
      </dgm:t>
    </dgm:pt>
    <dgm:pt modelId="{FE3FE7E6-A8E6-4947-87D3-52728A41AB88}">
      <dgm:prSet/>
      <dgm:spPr/>
      <dgm:t>
        <a:bodyPr/>
        <a:lstStyle/>
        <a:p>
          <a:r>
            <a:rPr lang="sl-SI" noProof="1"/>
            <a:t>Green &amp; Digital</a:t>
          </a:r>
        </a:p>
      </dgm:t>
    </dgm:pt>
    <dgm:pt modelId="{197521EA-9DB2-4C86-9460-100BAD74F84D}" type="parTrans" cxnId="{8277F966-3EC8-4944-A86E-567D10E43C11}">
      <dgm:prSet/>
      <dgm:spPr/>
      <dgm:t>
        <a:bodyPr/>
        <a:lstStyle/>
        <a:p>
          <a:endParaRPr lang="en-US"/>
        </a:p>
      </dgm:t>
    </dgm:pt>
    <dgm:pt modelId="{23609924-3B11-46EB-B8B0-2D926484B00E}" type="sibTrans" cxnId="{8277F966-3EC8-4944-A86E-567D10E43C11}">
      <dgm:prSet/>
      <dgm:spPr/>
      <dgm:t>
        <a:bodyPr/>
        <a:lstStyle/>
        <a:p>
          <a:endParaRPr lang="en-US"/>
        </a:p>
      </dgm:t>
    </dgm:pt>
    <dgm:pt modelId="{13BD29BF-5658-4550-A93B-23AC4A0D9FDD}">
      <dgm:prSet/>
      <dgm:spPr/>
      <dgm:t>
        <a:bodyPr/>
        <a:lstStyle/>
        <a:p>
          <a:r>
            <a:rPr lang="sl-SI" dirty="0"/>
            <a:t>Prehod v krožno gospodarstvo s pomočjo </a:t>
          </a:r>
          <a:r>
            <a:rPr lang="en-GB" dirty="0" err="1"/>
            <a:t>digitalnih</a:t>
          </a:r>
          <a:r>
            <a:rPr lang="en-GB" dirty="0"/>
            <a:t> </a:t>
          </a:r>
          <a:r>
            <a:rPr lang="en-GB" dirty="0" err="1"/>
            <a:t>tehnologij</a:t>
          </a:r>
          <a:r>
            <a:rPr lang="sl-SI" dirty="0"/>
            <a:t> (AI, IoT, blockchain, GIS…) </a:t>
          </a:r>
          <a:endParaRPr lang="en-US" dirty="0"/>
        </a:p>
      </dgm:t>
    </dgm:pt>
    <dgm:pt modelId="{113BA1EB-C1E7-4EF1-BECE-D15125092F41}" type="parTrans" cxnId="{2546E4B7-1CF9-4E87-81E2-65428CE13876}">
      <dgm:prSet/>
      <dgm:spPr/>
      <dgm:t>
        <a:bodyPr/>
        <a:lstStyle/>
        <a:p>
          <a:endParaRPr lang="en-US"/>
        </a:p>
      </dgm:t>
    </dgm:pt>
    <dgm:pt modelId="{B27DCCB1-969D-4771-A622-EF56E6A8B6B3}" type="sibTrans" cxnId="{2546E4B7-1CF9-4E87-81E2-65428CE13876}">
      <dgm:prSet/>
      <dgm:spPr/>
      <dgm:t>
        <a:bodyPr/>
        <a:lstStyle/>
        <a:p>
          <a:endParaRPr lang="en-US"/>
        </a:p>
      </dgm:t>
    </dgm:pt>
    <dgm:pt modelId="{1B99798B-7CAC-41AA-81BC-1EDEE58EC0C3}">
      <dgm:prSet/>
      <dgm:spPr/>
      <dgm:t>
        <a:bodyPr/>
        <a:lstStyle/>
        <a:p>
          <a:r>
            <a:rPr lang="sl-SI" dirty="0"/>
            <a:t>Vsi sektorji - promet, energetika, prehranjevalne verige, učinkovita raba virov, gradbeništvo, industrija</a:t>
          </a:r>
          <a:endParaRPr lang="en-US" dirty="0"/>
        </a:p>
      </dgm:t>
    </dgm:pt>
    <dgm:pt modelId="{3DE9F5D3-EE72-4BC0-ABA1-A9F24F244F3B}" type="parTrans" cxnId="{0813793C-02E1-416D-A44F-9D7C508716DD}">
      <dgm:prSet/>
      <dgm:spPr/>
      <dgm:t>
        <a:bodyPr/>
        <a:lstStyle/>
        <a:p>
          <a:endParaRPr lang="en-US"/>
        </a:p>
      </dgm:t>
    </dgm:pt>
    <dgm:pt modelId="{844FA6CD-D38B-4BD2-B663-43658489F89B}" type="sibTrans" cxnId="{0813793C-02E1-416D-A44F-9D7C508716DD}">
      <dgm:prSet/>
      <dgm:spPr/>
      <dgm:t>
        <a:bodyPr/>
        <a:lstStyle/>
        <a:p>
          <a:endParaRPr lang="en-US"/>
        </a:p>
      </dgm:t>
    </dgm:pt>
    <dgm:pt modelId="{BF388C17-DE14-4B0C-87CA-697166345CD9}">
      <dgm:prSet/>
      <dgm:spPr/>
      <dgm:t>
        <a:bodyPr/>
        <a:lstStyle/>
        <a:p>
          <a:r>
            <a:rPr lang="sl-SI" dirty="0"/>
            <a:t>Digitalna preobrazba pametnih mest in skupnosti</a:t>
          </a:r>
          <a:endParaRPr lang="en-US" dirty="0"/>
        </a:p>
      </dgm:t>
    </dgm:pt>
    <dgm:pt modelId="{0675052C-6F8C-4015-B2ED-26AEB681D882}" type="parTrans" cxnId="{93EF171E-7157-4376-B786-863A22CBC31C}">
      <dgm:prSet/>
      <dgm:spPr/>
      <dgm:t>
        <a:bodyPr/>
        <a:lstStyle/>
        <a:p>
          <a:endParaRPr lang="en-US"/>
        </a:p>
      </dgm:t>
    </dgm:pt>
    <dgm:pt modelId="{02BE8E85-06CF-491A-826C-8C81F548A2D2}" type="sibTrans" cxnId="{93EF171E-7157-4376-B786-863A22CBC31C}">
      <dgm:prSet/>
      <dgm:spPr/>
      <dgm:t>
        <a:bodyPr/>
        <a:lstStyle/>
        <a:p>
          <a:endParaRPr lang="en-US"/>
        </a:p>
      </dgm:t>
    </dgm:pt>
    <dgm:pt modelId="{CF56DAA1-A615-4EA0-AB4A-52D7A616D292}">
      <dgm:prSet/>
      <dgm:spPr/>
      <dgm:t>
        <a:bodyPr/>
        <a:lstStyle/>
        <a:p>
          <a:r>
            <a:rPr lang="sl-SI" dirty="0"/>
            <a:t>Premik od silosnih projektov vertikalnih rešitev k povezljivosti in standardizaciji podatkovnih modelov ter proti odprtim urbanim podatkovnim platformam</a:t>
          </a:r>
          <a:endParaRPr lang="en-US" dirty="0"/>
        </a:p>
      </dgm:t>
    </dgm:pt>
    <dgm:pt modelId="{3916356D-AC20-43AA-9DA5-C5F83922F112}" type="parTrans" cxnId="{3B8F2112-289F-4273-A8BC-7B5B7D167102}">
      <dgm:prSet/>
      <dgm:spPr/>
      <dgm:t>
        <a:bodyPr/>
        <a:lstStyle/>
        <a:p>
          <a:endParaRPr lang="en-US"/>
        </a:p>
      </dgm:t>
    </dgm:pt>
    <dgm:pt modelId="{F6341333-718F-4F02-BEBA-9ED4B3B4116A}" type="sibTrans" cxnId="{3B8F2112-289F-4273-A8BC-7B5B7D167102}">
      <dgm:prSet/>
      <dgm:spPr/>
      <dgm:t>
        <a:bodyPr/>
        <a:lstStyle/>
        <a:p>
          <a:endParaRPr lang="en-US"/>
        </a:p>
      </dgm:t>
    </dgm:pt>
    <dgm:pt modelId="{15011CCA-4F03-4118-BD14-D3C6A8266CD4}">
      <dgm:prSet/>
      <dgm:spPr/>
      <dgm:t>
        <a:bodyPr/>
        <a:lstStyle/>
        <a:p>
          <a:r>
            <a:rPr lang="sl-SI" dirty="0"/>
            <a:t>Digitalna preobrazba tovarn prihodnosti</a:t>
          </a:r>
          <a:endParaRPr lang="en-US" dirty="0"/>
        </a:p>
      </dgm:t>
    </dgm:pt>
    <dgm:pt modelId="{27C5DB8E-F2A9-4791-8AD2-E85ED674B50F}" type="parTrans" cxnId="{823C5742-E172-4BA6-8F8B-C1D6866E084B}">
      <dgm:prSet/>
      <dgm:spPr/>
      <dgm:t>
        <a:bodyPr/>
        <a:lstStyle/>
        <a:p>
          <a:endParaRPr lang="en-US"/>
        </a:p>
      </dgm:t>
    </dgm:pt>
    <dgm:pt modelId="{BBAB9223-B438-4652-9592-A7C5C3EBED24}" type="sibTrans" cxnId="{823C5742-E172-4BA6-8F8B-C1D6866E084B}">
      <dgm:prSet/>
      <dgm:spPr/>
      <dgm:t>
        <a:bodyPr/>
        <a:lstStyle/>
        <a:p>
          <a:endParaRPr lang="en-US"/>
        </a:p>
      </dgm:t>
    </dgm:pt>
    <dgm:pt modelId="{9DFED745-CB2D-4301-99CC-E24CDF32FEEF}">
      <dgm:prSet/>
      <dgm:spPr/>
      <dgm:t>
        <a:bodyPr/>
        <a:lstStyle/>
        <a:p>
          <a:r>
            <a:rPr lang="sl-SI" dirty="0"/>
            <a:t>Preobrazba poslovnih procesov, vključno s prodajo, trženjem in podporo.</a:t>
          </a:r>
          <a:endParaRPr lang="en-US" dirty="0"/>
        </a:p>
      </dgm:t>
    </dgm:pt>
    <dgm:pt modelId="{D6680644-0933-445B-BAE4-02B2C15EEC03}" type="parTrans" cxnId="{29137E9E-9B90-4A96-97DD-DB30DDEE35DA}">
      <dgm:prSet/>
      <dgm:spPr/>
      <dgm:t>
        <a:bodyPr/>
        <a:lstStyle/>
        <a:p>
          <a:endParaRPr lang="en-US"/>
        </a:p>
      </dgm:t>
    </dgm:pt>
    <dgm:pt modelId="{B5E8591F-2019-4C59-8625-D8D0AFEC34EF}" type="sibTrans" cxnId="{29137E9E-9B90-4A96-97DD-DB30DDEE35DA}">
      <dgm:prSet/>
      <dgm:spPr/>
      <dgm:t>
        <a:bodyPr/>
        <a:lstStyle/>
        <a:p>
          <a:endParaRPr lang="en-US"/>
        </a:p>
      </dgm:t>
    </dgm:pt>
    <dgm:pt modelId="{46CD0A78-74CB-4F56-9EEE-F95559AE42CF}">
      <dgm:prSet/>
      <dgm:spPr/>
      <dgm:t>
        <a:bodyPr/>
        <a:lstStyle/>
        <a:p>
          <a:r>
            <a:rPr lang="sl-SI" dirty="0"/>
            <a:t>Digitalni produkti in storitve</a:t>
          </a:r>
          <a:endParaRPr lang="en-US" dirty="0"/>
        </a:p>
      </dgm:t>
    </dgm:pt>
    <dgm:pt modelId="{BE55C802-C28A-42D0-892B-2D89F6347779}" type="parTrans" cxnId="{55B2D0DE-3F43-4D58-84C2-8747E60980BC}">
      <dgm:prSet/>
      <dgm:spPr/>
      <dgm:t>
        <a:bodyPr/>
        <a:lstStyle/>
        <a:p>
          <a:endParaRPr lang="en-US"/>
        </a:p>
      </dgm:t>
    </dgm:pt>
    <dgm:pt modelId="{EE0145D9-B3EB-4AB5-9544-BCAAC475E9C9}" type="sibTrans" cxnId="{55B2D0DE-3F43-4D58-84C2-8747E60980BC}">
      <dgm:prSet/>
      <dgm:spPr/>
      <dgm:t>
        <a:bodyPr/>
        <a:lstStyle/>
        <a:p>
          <a:endParaRPr lang="en-US"/>
        </a:p>
      </dgm:t>
    </dgm:pt>
    <dgm:pt modelId="{C5A683D2-BBD6-497E-A3F1-0562B9D3C06C}">
      <dgm:prSet/>
      <dgm:spPr/>
      <dgm:t>
        <a:bodyPr/>
        <a:lstStyle/>
        <a:p>
          <a:r>
            <a:rPr lang="sl-SI" dirty="0"/>
            <a:t>Komplementarnost s SRIP TOP</a:t>
          </a:r>
          <a:endParaRPr lang="en-US" dirty="0"/>
        </a:p>
      </dgm:t>
    </dgm:pt>
    <dgm:pt modelId="{96FB4644-09AB-4BAB-BBBF-3CBE1FD21A7F}" type="parTrans" cxnId="{73C8E8C0-343F-46FA-8FF5-BD612EC0E73C}">
      <dgm:prSet/>
      <dgm:spPr/>
      <dgm:t>
        <a:bodyPr/>
        <a:lstStyle/>
        <a:p>
          <a:endParaRPr lang="en-US"/>
        </a:p>
      </dgm:t>
    </dgm:pt>
    <dgm:pt modelId="{4F4BBE27-A288-4FBD-8A3E-12EECA473D5E}" type="sibTrans" cxnId="{73C8E8C0-343F-46FA-8FF5-BD612EC0E73C}">
      <dgm:prSet/>
      <dgm:spPr/>
      <dgm:t>
        <a:bodyPr/>
        <a:lstStyle/>
        <a:p>
          <a:endParaRPr lang="en-US"/>
        </a:p>
      </dgm:t>
    </dgm:pt>
    <dgm:pt modelId="{EB18B96F-76AE-4642-9DD2-EDB303BF0B8B}">
      <dgm:prSet/>
      <dgm:spPr/>
      <dgm:t>
        <a:bodyPr/>
        <a:lstStyle/>
        <a:p>
          <a:r>
            <a:rPr lang="sl-SI" noProof="0" dirty="0"/>
            <a:t>Vzpostavitev stalnega povezovalnega mostu ključnih akterjev na področju digitalizacije</a:t>
          </a:r>
        </a:p>
      </dgm:t>
    </dgm:pt>
    <dgm:pt modelId="{EDFDCAE6-F77F-44DB-8F7D-D2C8C0353CC2}" type="parTrans" cxnId="{9529E163-3ADB-4B91-9CB5-495A45C9F5A9}">
      <dgm:prSet/>
      <dgm:spPr/>
      <dgm:t>
        <a:bodyPr/>
        <a:lstStyle/>
        <a:p>
          <a:endParaRPr lang="en-US"/>
        </a:p>
      </dgm:t>
    </dgm:pt>
    <dgm:pt modelId="{45FC2820-F7A0-4232-B332-6BC603DF9353}" type="sibTrans" cxnId="{9529E163-3ADB-4B91-9CB5-495A45C9F5A9}">
      <dgm:prSet/>
      <dgm:spPr/>
      <dgm:t>
        <a:bodyPr/>
        <a:lstStyle/>
        <a:p>
          <a:endParaRPr lang="en-US"/>
        </a:p>
      </dgm:t>
    </dgm:pt>
    <dgm:pt modelId="{FBD7B0BD-4DA9-4920-90ED-3179EA39B33F}">
      <dgm:prSet/>
      <dgm:spPr/>
      <dgm:t>
        <a:bodyPr/>
        <a:lstStyle/>
        <a:p>
          <a:r>
            <a:rPr lang="sl-SI" dirty="0"/>
            <a:t>Novi produkti in storitve - že načrtovani digitalno, zeleno, krožno</a:t>
          </a:r>
          <a:endParaRPr lang="en-US" dirty="0"/>
        </a:p>
      </dgm:t>
    </dgm:pt>
    <dgm:pt modelId="{D52F32B5-08C9-472B-B1F2-357551419329}" type="parTrans" cxnId="{80CD7E70-6464-43A5-A987-9C06A027E8C0}">
      <dgm:prSet/>
      <dgm:spPr/>
      <dgm:t>
        <a:bodyPr/>
        <a:lstStyle/>
        <a:p>
          <a:endParaRPr lang="en-US"/>
        </a:p>
      </dgm:t>
    </dgm:pt>
    <dgm:pt modelId="{034AAAA8-FD4D-4FEB-9FCD-798CA8D379A9}" type="sibTrans" cxnId="{80CD7E70-6464-43A5-A987-9C06A027E8C0}">
      <dgm:prSet/>
      <dgm:spPr/>
      <dgm:t>
        <a:bodyPr/>
        <a:lstStyle/>
        <a:p>
          <a:endParaRPr lang="en-US"/>
        </a:p>
      </dgm:t>
    </dgm:pt>
    <dgm:pt modelId="{322EF0FF-DF55-472E-BCAC-6425C917DB8E}">
      <dgm:prSet/>
      <dgm:spPr/>
      <dgm:t>
        <a:bodyPr/>
        <a:lstStyle/>
        <a:p>
          <a:r>
            <a:rPr lang="sl-SI" dirty="0"/>
            <a:t>Komplementarnost z vertikalami SRIPa PMiS</a:t>
          </a:r>
          <a:endParaRPr lang="en-US" dirty="0"/>
        </a:p>
      </dgm:t>
    </dgm:pt>
    <dgm:pt modelId="{83C7EACC-DA96-4450-826B-10242273EF54}" type="parTrans" cxnId="{17B96B4A-696D-46E4-85E2-C40FA8D9BC4F}">
      <dgm:prSet/>
      <dgm:spPr/>
      <dgm:t>
        <a:bodyPr/>
        <a:lstStyle/>
        <a:p>
          <a:endParaRPr lang="en-US"/>
        </a:p>
      </dgm:t>
    </dgm:pt>
    <dgm:pt modelId="{820237FA-FBF8-469A-8DC1-D5AB4478172E}" type="sibTrans" cxnId="{17B96B4A-696D-46E4-85E2-C40FA8D9BC4F}">
      <dgm:prSet/>
      <dgm:spPr/>
      <dgm:t>
        <a:bodyPr/>
        <a:lstStyle/>
        <a:p>
          <a:endParaRPr lang="en-US"/>
        </a:p>
      </dgm:t>
    </dgm:pt>
    <dgm:pt modelId="{A875700F-B895-4131-BB1A-98CBD9E2C8C9}">
      <dgm:prSet/>
      <dgm:spPr/>
      <dgm:t>
        <a:bodyPr/>
        <a:lstStyle/>
        <a:p>
          <a:r>
            <a:rPr lang="sl-SI" dirty="0"/>
            <a:t>Komplementarnost s SRIP Krožno gospodarstvo…</a:t>
          </a:r>
          <a:endParaRPr lang="en-US" dirty="0"/>
        </a:p>
      </dgm:t>
    </dgm:pt>
    <dgm:pt modelId="{3ECBCB3D-FDA0-4946-9D28-6E35D64D2ED4}" type="parTrans" cxnId="{3239E051-2167-4E70-9BFA-2E187EACCA0B}">
      <dgm:prSet/>
      <dgm:spPr/>
      <dgm:t>
        <a:bodyPr/>
        <a:lstStyle/>
        <a:p>
          <a:endParaRPr lang="en-US"/>
        </a:p>
      </dgm:t>
    </dgm:pt>
    <dgm:pt modelId="{F2733E32-48F4-4211-97A9-B4B311B58106}" type="sibTrans" cxnId="{3239E051-2167-4E70-9BFA-2E187EACCA0B}">
      <dgm:prSet/>
      <dgm:spPr/>
      <dgm:t>
        <a:bodyPr/>
        <a:lstStyle/>
        <a:p>
          <a:endParaRPr lang="en-US"/>
        </a:p>
      </dgm:t>
    </dgm:pt>
    <dgm:pt modelId="{FE1A933E-8D92-4454-B5F3-CD7E2122D775}">
      <dgm:prSet/>
      <dgm:spPr/>
      <dgm:t>
        <a:bodyPr/>
        <a:lstStyle/>
        <a:p>
          <a:r>
            <a:rPr lang="sl-SI" dirty="0">
              <a:solidFill>
                <a:schemeClr val="tx1"/>
              </a:solidFill>
            </a:rPr>
            <a:t>Sodelovanje s Centrom za e-poslovanje Slovenije pri GZS</a:t>
          </a:r>
          <a:endParaRPr lang="en-US" dirty="0">
            <a:solidFill>
              <a:schemeClr val="tx1"/>
            </a:solidFill>
          </a:endParaRPr>
        </a:p>
      </dgm:t>
    </dgm:pt>
    <dgm:pt modelId="{B8A64F58-17CE-4C4B-A128-C78731813D47}" type="parTrans" cxnId="{D0041081-4B31-47C2-A780-25438C1A1937}">
      <dgm:prSet/>
      <dgm:spPr/>
      <dgm:t>
        <a:bodyPr/>
        <a:lstStyle/>
        <a:p>
          <a:endParaRPr lang="en-US"/>
        </a:p>
      </dgm:t>
    </dgm:pt>
    <dgm:pt modelId="{76FF7B29-55EB-41AB-9700-2B40200C8284}" type="sibTrans" cxnId="{D0041081-4B31-47C2-A780-25438C1A1937}">
      <dgm:prSet/>
      <dgm:spPr/>
      <dgm:t>
        <a:bodyPr/>
        <a:lstStyle/>
        <a:p>
          <a:endParaRPr lang="en-US"/>
        </a:p>
      </dgm:t>
    </dgm:pt>
    <dgm:pt modelId="{E6FB4252-4D8F-476F-B9A2-281F4C1180CC}">
      <dgm:prSet/>
      <dgm:spPr/>
      <dgm:t>
        <a:bodyPr/>
        <a:lstStyle/>
        <a:p>
          <a:r>
            <a:rPr lang="sl-SI" noProof="0" dirty="0"/>
            <a:t>Vzpostavljanje digitalnih </a:t>
          </a:r>
          <a:r>
            <a:rPr lang="sl-SI" noProof="0" dirty="0">
              <a:solidFill>
                <a:schemeClr val="tx1"/>
              </a:solidFill>
            </a:rPr>
            <a:t>platform, standardizacija podatkov in programskih vmesnikov digitalnih storitev, skupni podatkovn</a:t>
          </a:r>
          <a:r>
            <a:rPr lang="sl-SI" noProof="0" dirty="0"/>
            <a:t>i prostor</a:t>
          </a:r>
          <a:r>
            <a:rPr lang="sl-SI" dirty="0"/>
            <a:t>i</a:t>
          </a:r>
          <a:r>
            <a:rPr lang="en-GB" dirty="0"/>
            <a:t> </a:t>
          </a:r>
          <a:endParaRPr lang="en-US" dirty="0"/>
        </a:p>
      </dgm:t>
    </dgm:pt>
    <dgm:pt modelId="{E7E9A675-5315-4217-A9A3-0EE039F97F51}" type="parTrans" cxnId="{EBDB526D-868A-4B6B-9EFD-921DE22B38EC}">
      <dgm:prSet/>
      <dgm:spPr/>
      <dgm:t>
        <a:bodyPr/>
        <a:lstStyle/>
        <a:p>
          <a:endParaRPr lang="en-US"/>
        </a:p>
      </dgm:t>
    </dgm:pt>
    <dgm:pt modelId="{5984588D-B75E-4E96-96D9-52A7CC0C1302}" type="sibTrans" cxnId="{EBDB526D-868A-4B6B-9EFD-921DE22B38EC}">
      <dgm:prSet/>
      <dgm:spPr/>
      <dgm:t>
        <a:bodyPr/>
        <a:lstStyle/>
        <a:p>
          <a:endParaRPr lang="en-US"/>
        </a:p>
      </dgm:t>
    </dgm:pt>
    <dgm:pt modelId="{331B76EA-031F-48D9-B59D-4041FDAD33D4}" type="pres">
      <dgm:prSet presAssocID="{5CED6D59-ED24-4C53-8E9D-1E835EDBA143}" presName="linear" presStyleCnt="0">
        <dgm:presLayoutVars>
          <dgm:animLvl val="lvl"/>
          <dgm:resizeHandles val="exact"/>
        </dgm:presLayoutVars>
      </dgm:prSet>
      <dgm:spPr/>
    </dgm:pt>
    <dgm:pt modelId="{C8173BF2-FED2-4A5E-9592-8B387C08DD17}" type="pres">
      <dgm:prSet presAssocID="{7D23E137-346D-425F-A857-E67CDF840005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600E9A7B-33C5-4F0A-B66E-918A661B9597}" type="pres">
      <dgm:prSet presAssocID="{7D23E137-346D-425F-A857-E67CDF840005}" presName="childText" presStyleLbl="revTx" presStyleIdx="0" presStyleCnt="4">
        <dgm:presLayoutVars>
          <dgm:bulletEnabled val="1"/>
        </dgm:presLayoutVars>
      </dgm:prSet>
      <dgm:spPr/>
    </dgm:pt>
    <dgm:pt modelId="{5030A764-6036-4B10-A4AE-7C3D3C4B57EE}" type="pres">
      <dgm:prSet presAssocID="{FE3FE7E6-A8E6-4947-87D3-52728A41AB8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D0C53FF8-55C4-4330-89A9-85E8FB0FCA79}" type="pres">
      <dgm:prSet presAssocID="{FE3FE7E6-A8E6-4947-87D3-52728A41AB88}" presName="childText" presStyleLbl="revTx" presStyleIdx="1" presStyleCnt="4">
        <dgm:presLayoutVars>
          <dgm:bulletEnabled val="1"/>
        </dgm:presLayoutVars>
      </dgm:prSet>
      <dgm:spPr/>
    </dgm:pt>
    <dgm:pt modelId="{45FA242F-6C71-4D11-AFC2-F4B6A4B4E140}" type="pres">
      <dgm:prSet presAssocID="{BF388C17-DE14-4B0C-87CA-697166345CD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7B2427A-EF4E-41A0-8496-621F769656C5}" type="pres">
      <dgm:prSet presAssocID="{BF388C17-DE14-4B0C-87CA-697166345CD9}" presName="childText" presStyleLbl="revTx" presStyleIdx="2" presStyleCnt="4">
        <dgm:presLayoutVars>
          <dgm:bulletEnabled val="1"/>
        </dgm:presLayoutVars>
      </dgm:prSet>
      <dgm:spPr/>
    </dgm:pt>
    <dgm:pt modelId="{56EA0689-261E-40CA-9374-0A98EF845D9D}" type="pres">
      <dgm:prSet presAssocID="{15011CCA-4F03-4118-BD14-D3C6A8266CD4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9D5B3699-C8F5-4D48-9FDA-175F257F5F71}" type="pres">
      <dgm:prSet presAssocID="{15011CCA-4F03-4118-BD14-D3C6A8266CD4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DD986E04-5839-4657-94A6-91BB1E33F325}" type="presOf" srcId="{96535BEB-B48B-425D-9704-848A33D26681}" destId="{600E9A7B-33C5-4F0A-B66E-918A661B9597}" srcOrd="0" destOrd="0" presId="urn:microsoft.com/office/officeart/2005/8/layout/vList2"/>
    <dgm:cxn modelId="{FE5EE00F-BF0B-4F5D-9214-AB1DA00697B4}" type="presOf" srcId="{1B99798B-7CAC-41AA-81BC-1EDEE58EC0C3}" destId="{D0C53FF8-55C4-4330-89A9-85E8FB0FCA79}" srcOrd="0" destOrd="2" presId="urn:microsoft.com/office/officeart/2005/8/layout/vList2"/>
    <dgm:cxn modelId="{3CC82111-5E4E-4302-A93A-F919BC1B9262}" type="presOf" srcId="{3B5CEEC0-7FE8-4558-A123-9D76BA756AAF}" destId="{600E9A7B-33C5-4F0A-B66E-918A661B9597}" srcOrd="0" destOrd="1" presId="urn:microsoft.com/office/officeart/2005/8/layout/vList2"/>
    <dgm:cxn modelId="{3B8F2112-289F-4273-A8BC-7B5B7D167102}" srcId="{BF388C17-DE14-4B0C-87CA-697166345CD9}" destId="{CF56DAA1-A615-4EA0-AB4A-52D7A616D292}" srcOrd="0" destOrd="0" parTransId="{3916356D-AC20-43AA-9DA5-C5F83922F112}" sibTransId="{F6341333-718F-4F02-BEBA-9ED4B3B4116A}"/>
    <dgm:cxn modelId="{93EF171E-7157-4376-B786-863A22CBC31C}" srcId="{5CED6D59-ED24-4C53-8E9D-1E835EDBA143}" destId="{BF388C17-DE14-4B0C-87CA-697166345CD9}" srcOrd="2" destOrd="0" parTransId="{0675052C-6F8C-4015-B2ED-26AEB681D882}" sibTransId="{02BE8E85-06CF-491A-826C-8C81F548A2D2}"/>
    <dgm:cxn modelId="{5FEA942C-D9BB-4CCB-A479-7256A511260E}" type="presOf" srcId="{322EF0FF-DF55-472E-BCAC-6425C917DB8E}" destId="{F7B2427A-EF4E-41A0-8496-621F769656C5}" srcOrd="0" destOrd="1" presId="urn:microsoft.com/office/officeart/2005/8/layout/vList2"/>
    <dgm:cxn modelId="{B3EDB632-CADD-4253-ACC1-D6A673354D63}" type="presOf" srcId="{C5A683D2-BBD6-497E-A3F1-0562B9D3C06C}" destId="{9D5B3699-C8F5-4D48-9FDA-175F257F5F71}" srcOrd="0" destOrd="3" presId="urn:microsoft.com/office/officeart/2005/8/layout/vList2"/>
    <dgm:cxn modelId="{F7772A33-046C-44C6-A921-2102C7EFAC55}" type="presOf" srcId="{5CED6D59-ED24-4C53-8E9D-1E835EDBA143}" destId="{331B76EA-031F-48D9-B59D-4041FDAD33D4}" srcOrd="0" destOrd="0" presId="urn:microsoft.com/office/officeart/2005/8/layout/vList2"/>
    <dgm:cxn modelId="{17FAF636-B08C-49F0-93AE-501F4293DFA1}" type="presOf" srcId="{FBD7B0BD-4DA9-4920-90ED-3179EA39B33F}" destId="{D0C53FF8-55C4-4330-89A9-85E8FB0FCA79}" srcOrd="0" destOrd="1" presId="urn:microsoft.com/office/officeart/2005/8/layout/vList2"/>
    <dgm:cxn modelId="{0813793C-02E1-416D-A44F-9D7C508716DD}" srcId="{FE3FE7E6-A8E6-4947-87D3-52728A41AB88}" destId="{1B99798B-7CAC-41AA-81BC-1EDEE58EC0C3}" srcOrd="2" destOrd="0" parTransId="{3DE9F5D3-EE72-4BC0-ABA1-A9F24F244F3B}" sibTransId="{844FA6CD-D38B-4BD2-B663-43658489F89B}"/>
    <dgm:cxn modelId="{EA5C883E-8EE7-4647-AD46-A056B7084B26}" type="presOf" srcId="{E6FB4252-4D8F-476F-B9A2-281F4C1180CC}" destId="{600E9A7B-33C5-4F0A-B66E-918A661B9597}" srcOrd="0" destOrd="3" presId="urn:microsoft.com/office/officeart/2005/8/layout/vList2"/>
    <dgm:cxn modelId="{8EE3635E-D1EC-48D9-8447-5677E6E2D2CE}" type="presOf" srcId="{EB18B96F-76AE-4642-9DD2-EDB303BF0B8B}" destId="{600E9A7B-33C5-4F0A-B66E-918A661B9597}" srcOrd="0" destOrd="2" presId="urn:microsoft.com/office/officeart/2005/8/layout/vList2"/>
    <dgm:cxn modelId="{6604EB41-948E-4184-B31D-44A38CC998FA}" type="presOf" srcId="{CF56DAA1-A615-4EA0-AB4A-52D7A616D292}" destId="{F7B2427A-EF4E-41A0-8496-621F769656C5}" srcOrd="0" destOrd="0" presId="urn:microsoft.com/office/officeart/2005/8/layout/vList2"/>
    <dgm:cxn modelId="{823C5742-E172-4BA6-8F8B-C1D6866E084B}" srcId="{5CED6D59-ED24-4C53-8E9D-1E835EDBA143}" destId="{15011CCA-4F03-4118-BD14-D3C6A8266CD4}" srcOrd="3" destOrd="0" parTransId="{27C5DB8E-F2A9-4791-8AD2-E85ED674B50F}" sibTransId="{BBAB9223-B438-4652-9592-A7C5C3EBED24}"/>
    <dgm:cxn modelId="{A4C4D962-6D87-4E14-BD96-D49C53537F9B}" type="presOf" srcId="{FE3FE7E6-A8E6-4947-87D3-52728A41AB88}" destId="{5030A764-6036-4B10-A4AE-7C3D3C4B57EE}" srcOrd="0" destOrd="0" presId="urn:microsoft.com/office/officeart/2005/8/layout/vList2"/>
    <dgm:cxn modelId="{9529E163-3ADB-4B91-9CB5-495A45C9F5A9}" srcId="{7D23E137-346D-425F-A857-E67CDF840005}" destId="{EB18B96F-76AE-4642-9DD2-EDB303BF0B8B}" srcOrd="2" destOrd="0" parTransId="{EDFDCAE6-F77F-44DB-8F7D-D2C8C0353CC2}" sibTransId="{45FC2820-F7A0-4232-B332-6BC603DF9353}"/>
    <dgm:cxn modelId="{8277F966-3EC8-4944-A86E-567D10E43C11}" srcId="{5CED6D59-ED24-4C53-8E9D-1E835EDBA143}" destId="{FE3FE7E6-A8E6-4947-87D3-52728A41AB88}" srcOrd="1" destOrd="0" parTransId="{197521EA-9DB2-4C86-9460-100BAD74F84D}" sibTransId="{23609924-3B11-46EB-B8B0-2D926484B00E}"/>
    <dgm:cxn modelId="{17B96B4A-696D-46E4-85E2-C40FA8D9BC4F}" srcId="{BF388C17-DE14-4B0C-87CA-697166345CD9}" destId="{322EF0FF-DF55-472E-BCAC-6425C917DB8E}" srcOrd="1" destOrd="0" parTransId="{83C7EACC-DA96-4450-826B-10242273EF54}" sibTransId="{820237FA-FBF8-469A-8DC1-D5AB4478172E}"/>
    <dgm:cxn modelId="{EBDB526D-868A-4B6B-9EFD-921DE22B38EC}" srcId="{7D23E137-346D-425F-A857-E67CDF840005}" destId="{E6FB4252-4D8F-476F-B9A2-281F4C1180CC}" srcOrd="3" destOrd="0" parTransId="{E7E9A675-5315-4217-A9A3-0EE039F97F51}" sibTransId="{5984588D-B75E-4E96-96D9-52A7CC0C1302}"/>
    <dgm:cxn modelId="{D4CE896D-806C-42DA-8F44-C498327365BF}" type="presOf" srcId="{9DFED745-CB2D-4301-99CC-E24CDF32FEEF}" destId="{9D5B3699-C8F5-4D48-9FDA-175F257F5F71}" srcOrd="0" destOrd="0" presId="urn:microsoft.com/office/officeart/2005/8/layout/vList2"/>
    <dgm:cxn modelId="{80CD7E70-6464-43A5-A987-9C06A027E8C0}" srcId="{FE3FE7E6-A8E6-4947-87D3-52728A41AB88}" destId="{FBD7B0BD-4DA9-4920-90ED-3179EA39B33F}" srcOrd="1" destOrd="0" parTransId="{D52F32B5-08C9-472B-B1F2-357551419329}" sibTransId="{034AAAA8-FD4D-4FEB-9FCD-798CA8D379A9}"/>
    <dgm:cxn modelId="{3239E051-2167-4E70-9BFA-2E187EACCA0B}" srcId="{FE3FE7E6-A8E6-4947-87D3-52728A41AB88}" destId="{A875700F-B895-4131-BB1A-98CBD9E2C8C9}" srcOrd="3" destOrd="0" parTransId="{3ECBCB3D-FDA0-4946-9D28-6E35D64D2ED4}" sibTransId="{F2733E32-48F4-4211-97A9-B4B311B58106}"/>
    <dgm:cxn modelId="{7337A153-019B-440C-873A-BBA583A92451}" srcId="{5CED6D59-ED24-4C53-8E9D-1E835EDBA143}" destId="{7D23E137-346D-425F-A857-E67CDF840005}" srcOrd="0" destOrd="0" parTransId="{C1E53B9E-8501-454A-8805-BD5EF0417455}" sibTransId="{780C8299-6F93-4A63-AEF4-16CEBFFEAAD0}"/>
    <dgm:cxn modelId="{D0041081-4B31-47C2-A780-25438C1A1937}" srcId="{15011CCA-4F03-4118-BD14-D3C6A8266CD4}" destId="{FE1A933E-8D92-4454-B5F3-CD7E2122D775}" srcOrd="2" destOrd="0" parTransId="{B8A64F58-17CE-4C4B-A128-C78731813D47}" sibTransId="{76FF7B29-55EB-41AB-9700-2B40200C8284}"/>
    <dgm:cxn modelId="{29137E9E-9B90-4A96-97DD-DB30DDEE35DA}" srcId="{15011CCA-4F03-4118-BD14-D3C6A8266CD4}" destId="{9DFED745-CB2D-4301-99CC-E24CDF32FEEF}" srcOrd="0" destOrd="0" parTransId="{D6680644-0933-445B-BAE4-02B2C15EEC03}" sibTransId="{B5E8591F-2019-4C59-8625-D8D0AFEC34EF}"/>
    <dgm:cxn modelId="{2546E4B7-1CF9-4E87-81E2-65428CE13876}" srcId="{FE3FE7E6-A8E6-4947-87D3-52728A41AB88}" destId="{13BD29BF-5658-4550-A93B-23AC4A0D9FDD}" srcOrd="0" destOrd="0" parTransId="{113BA1EB-C1E7-4EF1-BECE-D15125092F41}" sibTransId="{B27DCCB1-969D-4771-A622-EF56E6A8B6B3}"/>
    <dgm:cxn modelId="{80D190BD-EA21-4BBF-BC4E-16F005CD0CD8}" type="presOf" srcId="{13BD29BF-5658-4550-A93B-23AC4A0D9FDD}" destId="{D0C53FF8-55C4-4330-89A9-85E8FB0FCA79}" srcOrd="0" destOrd="0" presId="urn:microsoft.com/office/officeart/2005/8/layout/vList2"/>
    <dgm:cxn modelId="{73C8E8C0-343F-46FA-8FF5-BD612EC0E73C}" srcId="{15011CCA-4F03-4118-BD14-D3C6A8266CD4}" destId="{C5A683D2-BBD6-497E-A3F1-0562B9D3C06C}" srcOrd="3" destOrd="0" parTransId="{96FB4644-09AB-4BAB-BBBF-3CBE1FD21A7F}" sibTransId="{4F4BBE27-A288-4FBD-8A3E-12EECA473D5E}"/>
    <dgm:cxn modelId="{DF661CD0-7D10-4483-8795-1AAA7ACB30F9}" type="presOf" srcId="{15011CCA-4F03-4118-BD14-D3C6A8266CD4}" destId="{56EA0689-261E-40CA-9374-0A98EF845D9D}" srcOrd="0" destOrd="0" presId="urn:microsoft.com/office/officeart/2005/8/layout/vList2"/>
    <dgm:cxn modelId="{55B2D0DE-3F43-4D58-84C2-8747E60980BC}" srcId="{15011CCA-4F03-4118-BD14-D3C6A8266CD4}" destId="{46CD0A78-74CB-4F56-9EEE-F95559AE42CF}" srcOrd="1" destOrd="0" parTransId="{BE55C802-C28A-42D0-892B-2D89F6347779}" sibTransId="{EE0145D9-B3EB-4AB5-9544-BCAAC475E9C9}"/>
    <dgm:cxn modelId="{6A1D9CE1-9593-4AAA-B6E7-A2F243A66661}" srcId="{7D23E137-346D-425F-A857-E67CDF840005}" destId="{3B5CEEC0-7FE8-4558-A123-9D76BA756AAF}" srcOrd="1" destOrd="0" parTransId="{1CB31487-76E5-4407-9179-0B44C7E58713}" sibTransId="{311BA3B8-69C4-4CBC-BFA9-6E1C86A0CD3A}"/>
    <dgm:cxn modelId="{26E719E5-1176-4EAF-B838-D73F57864B0B}" srcId="{7D23E137-346D-425F-A857-E67CDF840005}" destId="{96535BEB-B48B-425D-9704-848A33D26681}" srcOrd="0" destOrd="0" parTransId="{3A2A4B0E-FD32-4E20-93EA-779C9B7811E4}" sibTransId="{55CA466F-BAB3-4BE3-8B6F-6E300382F233}"/>
    <dgm:cxn modelId="{5AF6ADE5-097F-4239-A29A-084871209513}" type="presOf" srcId="{FE1A933E-8D92-4454-B5F3-CD7E2122D775}" destId="{9D5B3699-C8F5-4D48-9FDA-175F257F5F71}" srcOrd="0" destOrd="2" presId="urn:microsoft.com/office/officeart/2005/8/layout/vList2"/>
    <dgm:cxn modelId="{84CF9AE9-4548-4198-9E44-4514E4532EBE}" type="presOf" srcId="{46CD0A78-74CB-4F56-9EEE-F95559AE42CF}" destId="{9D5B3699-C8F5-4D48-9FDA-175F257F5F71}" srcOrd="0" destOrd="1" presId="urn:microsoft.com/office/officeart/2005/8/layout/vList2"/>
    <dgm:cxn modelId="{61EF0AF4-434B-41BB-B3CD-2EB59BE0414E}" type="presOf" srcId="{A875700F-B895-4131-BB1A-98CBD9E2C8C9}" destId="{D0C53FF8-55C4-4330-89A9-85E8FB0FCA79}" srcOrd="0" destOrd="3" presId="urn:microsoft.com/office/officeart/2005/8/layout/vList2"/>
    <dgm:cxn modelId="{065F4CF7-F981-462F-98FB-0DFCBDAC9B68}" type="presOf" srcId="{BF388C17-DE14-4B0C-87CA-697166345CD9}" destId="{45FA242F-6C71-4D11-AFC2-F4B6A4B4E140}" srcOrd="0" destOrd="0" presId="urn:microsoft.com/office/officeart/2005/8/layout/vList2"/>
    <dgm:cxn modelId="{9F48C6FC-894E-4584-8BC0-7F24B3B52B20}" type="presOf" srcId="{7D23E137-346D-425F-A857-E67CDF840005}" destId="{C8173BF2-FED2-4A5E-9592-8B387C08DD17}" srcOrd="0" destOrd="0" presId="urn:microsoft.com/office/officeart/2005/8/layout/vList2"/>
    <dgm:cxn modelId="{5290FC2D-5042-4E8B-80B7-0F52ED25F175}" type="presParOf" srcId="{331B76EA-031F-48D9-B59D-4041FDAD33D4}" destId="{C8173BF2-FED2-4A5E-9592-8B387C08DD17}" srcOrd="0" destOrd="0" presId="urn:microsoft.com/office/officeart/2005/8/layout/vList2"/>
    <dgm:cxn modelId="{E87EA33B-62B3-4465-976E-4306B6B5A613}" type="presParOf" srcId="{331B76EA-031F-48D9-B59D-4041FDAD33D4}" destId="{600E9A7B-33C5-4F0A-B66E-918A661B9597}" srcOrd="1" destOrd="0" presId="urn:microsoft.com/office/officeart/2005/8/layout/vList2"/>
    <dgm:cxn modelId="{CE68AC8B-085F-45F4-9A79-09B8C32E7932}" type="presParOf" srcId="{331B76EA-031F-48D9-B59D-4041FDAD33D4}" destId="{5030A764-6036-4B10-A4AE-7C3D3C4B57EE}" srcOrd="2" destOrd="0" presId="urn:microsoft.com/office/officeart/2005/8/layout/vList2"/>
    <dgm:cxn modelId="{6FE14ED2-C654-4D2A-8220-CBC21BA01B9D}" type="presParOf" srcId="{331B76EA-031F-48D9-B59D-4041FDAD33D4}" destId="{D0C53FF8-55C4-4330-89A9-85E8FB0FCA79}" srcOrd="3" destOrd="0" presId="urn:microsoft.com/office/officeart/2005/8/layout/vList2"/>
    <dgm:cxn modelId="{A186EDDB-2E7D-425D-9F53-DF88CE7BEAC3}" type="presParOf" srcId="{331B76EA-031F-48D9-B59D-4041FDAD33D4}" destId="{45FA242F-6C71-4D11-AFC2-F4B6A4B4E140}" srcOrd="4" destOrd="0" presId="urn:microsoft.com/office/officeart/2005/8/layout/vList2"/>
    <dgm:cxn modelId="{F1A4DE10-EA21-4500-9FE3-8E7D65BB3C51}" type="presParOf" srcId="{331B76EA-031F-48D9-B59D-4041FDAD33D4}" destId="{F7B2427A-EF4E-41A0-8496-621F769656C5}" srcOrd="5" destOrd="0" presId="urn:microsoft.com/office/officeart/2005/8/layout/vList2"/>
    <dgm:cxn modelId="{330FDFBC-0BCA-4E04-9C66-0233E2E6351C}" type="presParOf" srcId="{331B76EA-031F-48D9-B59D-4041FDAD33D4}" destId="{56EA0689-261E-40CA-9374-0A98EF845D9D}" srcOrd="6" destOrd="0" presId="urn:microsoft.com/office/officeart/2005/8/layout/vList2"/>
    <dgm:cxn modelId="{2E02263D-61D6-4147-AB71-2AFA1C9C4871}" type="presParOf" srcId="{331B76EA-031F-48D9-B59D-4041FDAD33D4}" destId="{9D5B3699-C8F5-4D48-9FDA-175F257F5F71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F730E80-2CAC-496D-8C07-F2E7ED00EFE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0660F6-3987-44BA-B98A-0C38238A2EFB}">
      <dgm:prSet/>
      <dgm:spPr/>
      <dgm:t>
        <a:bodyPr/>
        <a:lstStyle/>
        <a:p>
          <a:r>
            <a:rPr lang="sl-SI" dirty="0"/>
            <a:t>Zagotavljanje podatkov o prostoru (</a:t>
          </a:r>
          <a:r>
            <a:rPr lang="sl-SI" dirty="0" err="1"/>
            <a:t>vprostoru</a:t>
          </a:r>
          <a:r>
            <a:rPr lang="sl-SI" dirty="0"/>
            <a:t>)</a:t>
          </a:r>
        </a:p>
      </dgm:t>
    </dgm:pt>
    <dgm:pt modelId="{A019EDFB-EC4A-4580-88E4-DB862B8BA86F}" type="parTrans" cxnId="{BF8251E2-DE0F-446F-BD5C-C2886ED5A85B}">
      <dgm:prSet/>
      <dgm:spPr/>
      <dgm:t>
        <a:bodyPr/>
        <a:lstStyle/>
        <a:p>
          <a:endParaRPr lang="en-IE"/>
        </a:p>
      </dgm:t>
    </dgm:pt>
    <dgm:pt modelId="{3341F31E-3B5E-46E8-87EB-ECBD77EC8B88}" type="sibTrans" cxnId="{BF8251E2-DE0F-446F-BD5C-C2886ED5A85B}">
      <dgm:prSet/>
      <dgm:spPr/>
      <dgm:t>
        <a:bodyPr/>
        <a:lstStyle/>
        <a:p>
          <a:endParaRPr lang="en-IE"/>
        </a:p>
      </dgm:t>
    </dgm:pt>
    <dgm:pt modelId="{98E10555-B647-4660-9418-C463E11C4FD2}">
      <dgm:prSet/>
      <dgm:spPr/>
      <dgm:t>
        <a:bodyPr/>
        <a:lstStyle/>
        <a:p>
          <a:r>
            <a:rPr lang="sl-SI"/>
            <a:t>Podatkovne „tovarne“ </a:t>
          </a:r>
          <a:endParaRPr lang="sl-SI" dirty="0"/>
        </a:p>
      </dgm:t>
    </dgm:pt>
    <dgm:pt modelId="{808131AD-BDFB-4D59-A5DA-FA9F9B607E89}" type="parTrans" cxnId="{E6EE120F-4624-49D3-BDC6-E93FE8BED66F}">
      <dgm:prSet/>
      <dgm:spPr/>
      <dgm:t>
        <a:bodyPr/>
        <a:lstStyle/>
        <a:p>
          <a:endParaRPr lang="en-IE"/>
        </a:p>
      </dgm:t>
    </dgm:pt>
    <dgm:pt modelId="{99618956-EB3D-47DB-BC48-0158BD09BA51}" type="sibTrans" cxnId="{E6EE120F-4624-49D3-BDC6-E93FE8BED66F}">
      <dgm:prSet/>
      <dgm:spPr/>
      <dgm:t>
        <a:bodyPr/>
        <a:lstStyle/>
        <a:p>
          <a:endParaRPr lang="en-IE"/>
        </a:p>
      </dgm:t>
    </dgm:pt>
    <dgm:pt modelId="{92D7D1F7-0D3D-4EAE-8E70-F6E736A816D4}">
      <dgm:prSet/>
      <dgm:spPr/>
      <dgm:t>
        <a:bodyPr/>
        <a:lstStyle/>
        <a:p>
          <a:r>
            <a:rPr lang="sl-SI"/>
            <a:t>Ključne tehnologije:</a:t>
          </a:r>
          <a:endParaRPr lang="sl-SI" dirty="0"/>
        </a:p>
      </dgm:t>
    </dgm:pt>
    <dgm:pt modelId="{B9A39530-FE9C-4DD2-912E-1B47895A657C}" type="parTrans" cxnId="{5DAEEA54-9D57-4661-8AA2-0AD0F3C6A43F}">
      <dgm:prSet/>
      <dgm:spPr/>
      <dgm:t>
        <a:bodyPr/>
        <a:lstStyle/>
        <a:p>
          <a:endParaRPr lang="en-IE"/>
        </a:p>
      </dgm:t>
    </dgm:pt>
    <dgm:pt modelId="{C1251F89-DAEE-4482-A362-F81A3F658A1A}" type="sibTrans" cxnId="{5DAEEA54-9D57-4661-8AA2-0AD0F3C6A43F}">
      <dgm:prSet/>
      <dgm:spPr/>
      <dgm:t>
        <a:bodyPr/>
        <a:lstStyle/>
        <a:p>
          <a:endParaRPr lang="en-IE"/>
        </a:p>
      </dgm:t>
    </dgm:pt>
    <dgm:pt modelId="{07A66181-1AD0-494C-BB43-3A093E18E75A}">
      <dgm:prSet/>
      <dgm:spPr/>
      <dgm:t>
        <a:bodyPr/>
        <a:lstStyle/>
        <a:p>
          <a:r>
            <a:rPr lang="sl-SI"/>
            <a:t>Multispektralne kamere</a:t>
          </a:r>
          <a:endParaRPr lang="sl-SI" dirty="0"/>
        </a:p>
      </dgm:t>
    </dgm:pt>
    <dgm:pt modelId="{532ADAD2-E0A5-48EB-97BE-216ED1A35649}" type="parTrans" cxnId="{93BB3ACD-F9D0-4037-B346-B17E08A9DAC1}">
      <dgm:prSet/>
      <dgm:spPr/>
      <dgm:t>
        <a:bodyPr/>
        <a:lstStyle/>
        <a:p>
          <a:endParaRPr lang="en-IE"/>
        </a:p>
      </dgm:t>
    </dgm:pt>
    <dgm:pt modelId="{BC3C4D62-0085-4E85-986D-DD3DFE52E739}" type="sibTrans" cxnId="{93BB3ACD-F9D0-4037-B346-B17E08A9DAC1}">
      <dgm:prSet/>
      <dgm:spPr/>
      <dgm:t>
        <a:bodyPr/>
        <a:lstStyle/>
        <a:p>
          <a:endParaRPr lang="en-IE"/>
        </a:p>
      </dgm:t>
    </dgm:pt>
    <dgm:pt modelId="{D612D74E-D40C-4ED2-A2E2-79E10E51AD57}">
      <dgm:prSet/>
      <dgm:spPr/>
      <dgm:t>
        <a:bodyPr/>
        <a:lstStyle/>
        <a:p>
          <a:r>
            <a:rPr lang="sl-SI"/>
            <a:t>Brezpilotni letalniki</a:t>
          </a:r>
          <a:endParaRPr lang="sl-SI" dirty="0"/>
        </a:p>
      </dgm:t>
    </dgm:pt>
    <dgm:pt modelId="{F3478902-E7BA-4FB0-953C-04AF21A51EC5}" type="parTrans" cxnId="{BE74A174-3651-41E2-9EE6-F48E04FC1DC8}">
      <dgm:prSet/>
      <dgm:spPr/>
      <dgm:t>
        <a:bodyPr/>
        <a:lstStyle/>
        <a:p>
          <a:endParaRPr lang="en-IE"/>
        </a:p>
      </dgm:t>
    </dgm:pt>
    <dgm:pt modelId="{BF5514E1-5D5B-429D-BA8B-390DB60F0BEF}" type="sibTrans" cxnId="{BE74A174-3651-41E2-9EE6-F48E04FC1DC8}">
      <dgm:prSet/>
      <dgm:spPr/>
      <dgm:t>
        <a:bodyPr/>
        <a:lstStyle/>
        <a:p>
          <a:endParaRPr lang="en-IE"/>
        </a:p>
      </dgm:t>
    </dgm:pt>
    <dgm:pt modelId="{0FF21318-1E23-45E1-A4D8-2F4DB3C2B24D}">
      <dgm:prSet/>
      <dgm:spPr/>
      <dgm:t>
        <a:bodyPr/>
        <a:lstStyle/>
        <a:p>
          <a:r>
            <a:rPr lang="sl-SI"/>
            <a:t>Integrirani senzorski sistemi za izvajanje zemeljskih opazovanj</a:t>
          </a:r>
          <a:endParaRPr lang="sl-SI" dirty="0"/>
        </a:p>
      </dgm:t>
    </dgm:pt>
    <dgm:pt modelId="{0C7EEF99-E63E-4D2E-8451-C7149DE19687}" type="parTrans" cxnId="{246115BF-90C4-42A4-921A-F74EB6B8C667}">
      <dgm:prSet/>
      <dgm:spPr/>
      <dgm:t>
        <a:bodyPr/>
        <a:lstStyle/>
        <a:p>
          <a:endParaRPr lang="en-IE"/>
        </a:p>
      </dgm:t>
    </dgm:pt>
    <dgm:pt modelId="{26D35C86-AA26-4266-9DA8-DFC719E20BE6}" type="sibTrans" cxnId="{246115BF-90C4-42A4-921A-F74EB6B8C667}">
      <dgm:prSet/>
      <dgm:spPr/>
      <dgm:t>
        <a:bodyPr/>
        <a:lstStyle/>
        <a:p>
          <a:endParaRPr lang="en-IE"/>
        </a:p>
      </dgm:t>
    </dgm:pt>
    <dgm:pt modelId="{13567A2E-87E5-4A7A-8DCA-D2FE7104D0FE}">
      <dgm:prSet/>
      <dgm:spPr/>
      <dgm:t>
        <a:bodyPr/>
        <a:lstStyle/>
        <a:p>
          <a:r>
            <a:rPr lang="sl-SI"/>
            <a:t>Satelitski senzorji</a:t>
          </a:r>
          <a:endParaRPr lang="sl-SI" dirty="0"/>
        </a:p>
      </dgm:t>
    </dgm:pt>
    <dgm:pt modelId="{64F1DD71-052F-458B-B309-28BD75A48AB8}" type="parTrans" cxnId="{17DFCD50-0FF6-43B7-98FB-A44BC77CDA41}">
      <dgm:prSet/>
      <dgm:spPr/>
      <dgm:t>
        <a:bodyPr/>
        <a:lstStyle/>
        <a:p>
          <a:endParaRPr lang="en-IE"/>
        </a:p>
      </dgm:t>
    </dgm:pt>
    <dgm:pt modelId="{BD9AE5A4-F894-489C-B5F3-E6BB92526157}" type="sibTrans" cxnId="{17DFCD50-0FF6-43B7-98FB-A44BC77CDA41}">
      <dgm:prSet/>
      <dgm:spPr/>
      <dgm:t>
        <a:bodyPr/>
        <a:lstStyle/>
        <a:p>
          <a:endParaRPr lang="en-IE"/>
        </a:p>
      </dgm:t>
    </dgm:pt>
    <dgm:pt modelId="{8B0C59AC-DADB-4E53-8095-D040AC4A9BE5}">
      <dgm:prSet/>
      <dgm:spPr/>
      <dgm:t>
        <a:bodyPr/>
        <a:lstStyle/>
        <a:p>
          <a:r>
            <a:rPr lang="sl-SI"/>
            <a:t>Klasična tehnologija za zajem podatkov</a:t>
          </a:r>
          <a:endParaRPr lang="sl-SI" dirty="0"/>
        </a:p>
      </dgm:t>
    </dgm:pt>
    <dgm:pt modelId="{146A6D7B-C543-4803-B6D8-2C36FE2FD398}" type="parTrans" cxnId="{EEC4342C-5143-4A68-8AAE-AE204D6487CC}">
      <dgm:prSet/>
      <dgm:spPr/>
      <dgm:t>
        <a:bodyPr/>
        <a:lstStyle/>
        <a:p>
          <a:endParaRPr lang="en-IE"/>
        </a:p>
      </dgm:t>
    </dgm:pt>
    <dgm:pt modelId="{13A0AAC3-499F-46E9-9FA0-9BFC65A8BDAB}" type="sibTrans" cxnId="{EEC4342C-5143-4A68-8AAE-AE204D6487CC}">
      <dgm:prSet/>
      <dgm:spPr/>
      <dgm:t>
        <a:bodyPr/>
        <a:lstStyle/>
        <a:p>
          <a:endParaRPr lang="en-IE"/>
        </a:p>
      </dgm:t>
    </dgm:pt>
    <dgm:pt modelId="{9683DE93-A9C0-4EFD-A5BE-0D6FA501E74F}">
      <dgm:prSet/>
      <dgm:spPr/>
      <dgm:t>
        <a:bodyPr/>
        <a:lstStyle/>
        <a:p>
          <a:r>
            <a:rPr lang="sl-SI"/>
            <a:t>...</a:t>
          </a:r>
          <a:endParaRPr lang="sl-SI" dirty="0"/>
        </a:p>
      </dgm:t>
    </dgm:pt>
    <dgm:pt modelId="{4A7357BA-5DAA-47BE-A379-3AD64A8BCFBF}" type="parTrans" cxnId="{0C5C88ED-2BFE-4EE2-9459-CADD26A883DE}">
      <dgm:prSet/>
      <dgm:spPr/>
      <dgm:t>
        <a:bodyPr/>
        <a:lstStyle/>
        <a:p>
          <a:endParaRPr lang="en-IE"/>
        </a:p>
      </dgm:t>
    </dgm:pt>
    <dgm:pt modelId="{99456EC5-BE17-4675-9427-72FB7C4D6E2C}" type="sibTrans" cxnId="{0C5C88ED-2BFE-4EE2-9459-CADD26A883DE}">
      <dgm:prSet/>
      <dgm:spPr/>
      <dgm:t>
        <a:bodyPr/>
        <a:lstStyle/>
        <a:p>
          <a:endParaRPr lang="en-IE"/>
        </a:p>
      </dgm:t>
    </dgm:pt>
    <dgm:pt modelId="{78C8D5DE-03B9-46B2-852A-FAE347FC138F}" type="pres">
      <dgm:prSet presAssocID="{9F730E80-2CAC-496D-8C07-F2E7ED00EFEE}" presName="linear" presStyleCnt="0">
        <dgm:presLayoutVars>
          <dgm:animLvl val="lvl"/>
          <dgm:resizeHandles val="exact"/>
        </dgm:presLayoutVars>
      </dgm:prSet>
      <dgm:spPr/>
    </dgm:pt>
    <dgm:pt modelId="{85C73ADC-7C63-4120-A9E5-D76A44DDC7C1}" type="pres">
      <dgm:prSet presAssocID="{880660F6-3987-44BA-B98A-0C38238A2EF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53647C8-8180-4D9D-81DE-3C51ABC0B35A}" type="pres">
      <dgm:prSet presAssocID="{3341F31E-3B5E-46E8-87EB-ECBD77EC8B88}" presName="spacer" presStyleCnt="0"/>
      <dgm:spPr/>
    </dgm:pt>
    <dgm:pt modelId="{A4F49871-3864-4CFF-A3BC-715A9B8751F2}" type="pres">
      <dgm:prSet presAssocID="{98E10555-B647-4660-9418-C463E11C4FD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EFE1CF6-B08E-4FDC-BD22-7D84D9AE1EC3}" type="pres">
      <dgm:prSet presAssocID="{99618956-EB3D-47DB-BC48-0158BD09BA51}" presName="spacer" presStyleCnt="0"/>
      <dgm:spPr/>
    </dgm:pt>
    <dgm:pt modelId="{6F905673-59BD-47D9-8261-CFB159E58DE5}" type="pres">
      <dgm:prSet presAssocID="{92D7D1F7-0D3D-4EAE-8E70-F6E736A816D4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19BC3FB3-4E15-49A2-80F9-0228E1F1E648}" type="pres">
      <dgm:prSet presAssocID="{92D7D1F7-0D3D-4EAE-8E70-F6E736A816D4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E6EE120F-4624-49D3-BDC6-E93FE8BED66F}" srcId="{9F730E80-2CAC-496D-8C07-F2E7ED00EFEE}" destId="{98E10555-B647-4660-9418-C463E11C4FD2}" srcOrd="1" destOrd="0" parTransId="{808131AD-BDFB-4D59-A5DA-FA9F9B607E89}" sibTransId="{99618956-EB3D-47DB-BC48-0158BD09BA51}"/>
    <dgm:cxn modelId="{320A7024-64E6-4AFF-923C-7C70725762F6}" type="presOf" srcId="{9F730E80-2CAC-496D-8C07-F2E7ED00EFEE}" destId="{78C8D5DE-03B9-46B2-852A-FAE347FC138F}" srcOrd="0" destOrd="0" presId="urn:microsoft.com/office/officeart/2005/8/layout/vList2"/>
    <dgm:cxn modelId="{EEC4342C-5143-4A68-8AAE-AE204D6487CC}" srcId="{92D7D1F7-0D3D-4EAE-8E70-F6E736A816D4}" destId="{8B0C59AC-DADB-4E53-8095-D040AC4A9BE5}" srcOrd="4" destOrd="0" parTransId="{146A6D7B-C543-4803-B6D8-2C36FE2FD398}" sibTransId="{13A0AAC3-499F-46E9-9FA0-9BFC65A8BDAB}"/>
    <dgm:cxn modelId="{36EB8831-F7E8-47FA-92B9-E26465E25542}" type="presOf" srcId="{98E10555-B647-4660-9418-C463E11C4FD2}" destId="{A4F49871-3864-4CFF-A3BC-715A9B8751F2}" srcOrd="0" destOrd="0" presId="urn:microsoft.com/office/officeart/2005/8/layout/vList2"/>
    <dgm:cxn modelId="{B1049339-58B7-4DF1-92B9-A38EAAFB828D}" type="presOf" srcId="{07A66181-1AD0-494C-BB43-3A093E18E75A}" destId="{19BC3FB3-4E15-49A2-80F9-0228E1F1E648}" srcOrd="0" destOrd="0" presId="urn:microsoft.com/office/officeart/2005/8/layout/vList2"/>
    <dgm:cxn modelId="{3CCFD53A-DB36-46A4-8690-68EE36A2A831}" type="presOf" srcId="{13567A2E-87E5-4A7A-8DCA-D2FE7104D0FE}" destId="{19BC3FB3-4E15-49A2-80F9-0228E1F1E648}" srcOrd="0" destOrd="3" presId="urn:microsoft.com/office/officeart/2005/8/layout/vList2"/>
    <dgm:cxn modelId="{17DFCD50-0FF6-43B7-98FB-A44BC77CDA41}" srcId="{92D7D1F7-0D3D-4EAE-8E70-F6E736A816D4}" destId="{13567A2E-87E5-4A7A-8DCA-D2FE7104D0FE}" srcOrd="3" destOrd="0" parTransId="{64F1DD71-052F-458B-B309-28BD75A48AB8}" sibTransId="{BD9AE5A4-F894-489C-B5F3-E6BB92526157}"/>
    <dgm:cxn modelId="{BE74A174-3651-41E2-9EE6-F48E04FC1DC8}" srcId="{92D7D1F7-0D3D-4EAE-8E70-F6E736A816D4}" destId="{D612D74E-D40C-4ED2-A2E2-79E10E51AD57}" srcOrd="1" destOrd="0" parTransId="{F3478902-E7BA-4FB0-953C-04AF21A51EC5}" sibTransId="{BF5514E1-5D5B-429D-BA8B-390DB60F0BEF}"/>
    <dgm:cxn modelId="{18D2A654-B22E-4138-8139-D8A8E6491779}" type="presOf" srcId="{D612D74E-D40C-4ED2-A2E2-79E10E51AD57}" destId="{19BC3FB3-4E15-49A2-80F9-0228E1F1E648}" srcOrd="0" destOrd="1" presId="urn:microsoft.com/office/officeart/2005/8/layout/vList2"/>
    <dgm:cxn modelId="{5DAEEA54-9D57-4661-8AA2-0AD0F3C6A43F}" srcId="{9F730E80-2CAC-496D-8C07-F2E7ED00EFEE}" destId="{92D7D1F7-0D3D-4EAE-8E70-F6E736A816D4}" srcOrd="2" destOrd="0" parTransId="{B9A39530-FE9C-4DD2-912E-1B47895A657C}" sibTransId="{C1251F89-DAEE-4482-A362-F81A3F658A1A}"/>
    <dgm:cxn modelId="{8F5A7B86-1193-45B7-8EB7-3201FD81AE8E}" type="presOf" srcId="{8B0C59AC-DADB-4E53-8095-D040AC4A9BE5}" destId="{19BC3FB3-4E15-49A2-80F9-0228E1F1E648}" srcOrd="0" destOrd="4" presId="urn:microsoft.com/office/officeart/2005/8/layout/vList2"/>
    <dgm:cxn modelId="{246115BF-90C4-42A4-921A-F74EB6B8C667}" srcId="{92D7D1F7-0D3D-4EAE-8E70-F6E736A816D4}" destId="{0FF21318-1E23-45E1-A4D8-2F4DB3C2B24D}" srcOrd="2" destOrd="0" parTransId="{0C7EEF99-E63E-4D2E-8451-C7149DE19687}" sibTransId="{26D35C86-AA26-4266-9DA8-DFC719E20BE6}"/>
    <dgm:cxn modelId="{93BB3ACD-F9D0-4037-B346-B17E08A9DAC1}" srcId="{92D7D1F7-0D3D-4EAE-8E70-F6E736A816D4}" destId="{07A66181-1AD0-494C-BB43-3A093E18E75A}" srcOrd="0" destOrd="0" parTransId="{532ADAD2-E0A5-48EB-97BE-216ED1A35649}" sibTransId="{BC3C4D62-0085-4E85-986D-DD3DFE52E739}"/>
    <dgm:cxn modelId="{A57F64D2-CAF5-41EC-9B70-159A98EF3A86}" type="presOf" srcId="{0FF21318-1E23-45E1-A4D8-2F4DB3C2B24D}" destId="{19BC3FB3-4E15-49A2-80F9-0228E1F1E648}" srcOrd="0" destOrd="2" presId="urn:microsoft.com/office/officeart/2005/8/layout/vList2"/>
    <dgm:cxn modelId="{4606B4DA-B421-4AB1-885A-44C0E3D52702}" type="presOf" srcId="{880660F6-3987-44BA-B98A-0C38238A2EFB}" destId="{85C73ADC-7C63-4120-A9E5-D76A44DDC7C1}" srcOrd="0" destOrd="0" presId="urn:microsoft.com/office/officeart/2005/8/layout/vList2"/>
    <dgm:cxn modelId="{BF8251E2-DE0F-446F-BD5C-C2886ED5A85B}" srcId="{9F730E80-2CAC-496D-8C07-F2E7ED00EFEE}" destId="{880660F6-3987-44BA-B98A-0C38238A2EFB}" srcOrd="0" destOrd="0" parTransId="{A019EDFB-EC4A-4580-88E4-DB862B8BA86F}" sibTransId="{3341F31E-3B5E-46E8-87EB-ECBD77EC8B88}"/>
    <dgm:cxn modelId="{3E69AEE5-7129-4AC7-A14C-FC588B64C7AC}" type="presOf" srcId="{92D7D1F7-0D3D-4EAE-8E70-F6E736A816D4}" destId="{6F905673-59BD-47D9-8261-CFB159E58DE5}" srcOrd="0" destOrd="0" presId="urn:microsoft.com/office/officeart/2005/8/layout/vList2"/>
    <dgm:cxn modelId="{0C5C88ED-2BFE-4EE2-9459-CADD26A883DE}" srcId="{92D7D1F7-0D3D-4EAE-8E70-F6E736A816D4}" destId="{9683DE93-A9C0-4EFD-A5BE-0D6FA501E74F}" srcOrd="5" destOrd="0" parTransId="{4A7357BA-5DAA-47BE-A379-3AD64A8BCFBF}" sibTransId="{99456EC5-BE17-4675-9427-72FB7C4D6E2C}"/>
    <dgm:cxn modelId="{22F8FFF6-9D9D-4AD7-9A71-5DC588B3649F}" type="presOf" srcId="{9683DE93-A9C0-4EFD-A5BE-0D6FA501E74F}" destId="{19BC3FB3-4E15-49A2-80F9-0228E1F1E648}" srcOrd="0" destOrd="5" presId="urn:microsoft.com/office/officeart/2005/8/layout/vList2"/>
    <dgm:cxn modelId="{5ECCF939-5884-401C-AC73-500DAF4A34F1}" type="presParOf" srcId="{78C8D5DE-03B9-46B2-852A-FAE347FC138F}" destId="{85C73ADC-7C63-4120-A9E5-D76A44DDC7C1}" srcOrd="0" destOrd="0" presId="urn:microsoft.com/office/officeart/2005/8/layout/vList2"/>
    <dgm:cxn modelId="{DBB354F5-6401-432C-819A-58AA951D3F69}" type="presParOf" srcId="{78C8D5DE-03B9-46B2-852A-FAE347FC138F}" destId="{853647C8-8180-4D9D-81DE-3C51ABC0B35A}" srcOrd="1" destOrd="0" presId="urn:microsoft.com/office/officeart/2005/8/layout/vList2"/>
    <dgm:cxn modelId="{F5C05050-89DC-4EEB-B93C-2436977302E6}" type="presParOf" srcId="{78C8D5DE-03B9-46B2-852A-FAE347FC138F}" destId="{A4F49871-3864-4CFF-A3BC-715A9B8751F2}" srcOrd="2" destOrd="0" presId="urn:microsoft.com/office/officeart/2005/8/layout/vList2"/>
    <dgm:cxn modelId="{391E4708-F18B-4DAD-ACAD-9DA1AAEB48EF}" type="presParOf" srcId="{78C8D5DE-03B9-46B2-852A-FAE347FC138F}" destId="{1EFE1CF6-B08E-4FDC-BD22-7D84D9AE1EC3}" srcOrd="3" destOrd="0" presId="urn:microsoft.com/office/officeart/2005/8/layout/vList2"/>
    <dgm:cxn modelId="{444D6BA1-559F-4B31-8518-74A2963AE9CA}" type="presParOf" srcId="{78C8D5DE-03B9-46B2-852A-FAE347FC138F}" destId="{6F905673-59BD-47D9-8261-CFB159E58DE5}" srcOrd="4" destOrd="0" presId="urn:microsoft.com/office/officeart/2005/8/layout/vList2"/>
    <dgm:cxn modelId="{9C874BDC-C7B3-472C-97E0-D932ECF58DE8}" type="presParOf" srcId="{78C8D5DE-03B9-46B2-852A-FAE347FC138F}" destId="{19BC3FB3-4E15-49A2-80F9-0228E1F1E648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F730E80-2CAC-496D-8C07-F2E7ED00EFE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0660F6-3987-44BA-B98A-0C38238A2EFB}">
      <dgm:prSet/>
      <dgm:spPr/>
      <dgm:t>
        <a:bodyPr/>
        <a:lstStyle/>
        <a:p>
          <a:r>
            <a:rPr lang="sl-SI" dirty="0"/>
            <a:t>Ustvarjanje dodane vrednosti podatkov z zlivanjem in povezovanjem podatkov </a:t>
          </a:r>
        </a:p>
      </dgm:t>
    </dgm:pt>
    <dgm:pt modelId="{A019EDFB-EC4A-4580-88E4-DB862B8BA86F}" type="parTrans" cxnId="{BF8251E2-DE0F-446F-BD5C-C2886ED5A85B}">
      <dgm:prSet/>
      <dgm:spPr/>
      <dgm:t>
        <a:bodyPr/>
        <a:lstStyle/>
        <a:p>
          <a:endParaRPr lang="en-IE"/>
        </a:p>
      </dgm:t>
    </dgm:pt>
    <dgm:pt modelId="{3341F31E-3B5E-46E8-87EB-ECBD77EC8B88}" type="sibTrans" cxnId="{BF8251E2-DE0F-446F-BD5C-C2886ED5A85B}">
      <dgm:prSet/>
      <dgm:spPr/>
      <dgm:t>
        <a:bodyPr/>
        <a:lstStyle/>
        <a:p>
          <a:endParaRPr lang="en-IE"/>
        </a:p>
      </dgm:t>
    </dgm:pt>
    <dgm:pt modelId="{87C18822-EECC-41BC-8D4E-9BC613134149}">
      <dgm:prSet/>
      <dgm:spPr/>
      <dgm:t>
        <a:bodyPr/>
        <a:lstStyle/>
        <a:p>
          <a:r>
            <a:rPr lang="sl-SI"/>
            <a:t>Specializirane podatkovne platforme</a:t>
          </a:r>
          <a:endParaRPr lang="sl-SI" dirty="0"/>
        </a:p>
      </dgm:t>
    </dgm:pt>
    <dgm:pt modelId="{B6A27D82-4B81-493B-AF44-293163DDF423}" type="parTrans" cxnId="{1DFD4B6D-8C1F-4E75-A6BD-81C1B31FFCED}">
      <dgm:prSet/>
      <dgm:spPr/>
      <dgm:t>
        <a:bodyPr/>
        <a:lstStyle/>
        <a:p>
          <a:endParaRPr lang="en-IE"/>
        </a:p>
      </dgm:t>
    </dgm:pt>
    <dgm:pt modelId="{E6FBA82C-1432-451B-9D69-7FE76646013E}" type="sibTrans" cxnId="{1DFD4B6D-8C1F-4E75-A6BD-81C1B31FFCED}">
      <dgm:prSet/>
      <dgm:spPr/>
      <dgm:t>
        <a:bodyPr/>
        <a:lstStyle/>
        <a:p>
          <a:endParaRPr lang="en-IE"/>
        </a:p>
      </dgm:t>
    </dgm:pt>
    <dgm:pt modelId="{15B95F93-D9F6-4AF1-93AF-551E69AA6DE1}">
      <dgm:prSet/>
      <dgm:spPr/>
      <dgm:t>
        <a:bodyPr/>
        <a:lstStyle/>
        <a:p>
          <a:r>
            <a:rPr lang="sl-SI" dirty="0"/>
            <a:t>Satelitske / IoT / BIM / </a:t>
          </a:r>
          <a:r>
            <a:rPr lang="sl-SI" dirty="0" err="1"/>
            <a:t>Crowdsourcing</a:t>
          </a:r>
          <a:r>
            <a:rPr lang="sl-SI" dirty="0"/>
            <a:t> </a:t>
          </a:r>
        </a:p>
      </dgm:t>
    </dgm:pt>
    <dgm:pt modelId="{E7CC0E80-88F1-4C6D-80C9-68241A279BBF}" type="parTrans" cxnId="{EEC5A96B-E5E3-474C-AE23-0605B49456B0}">
      <dgm:prSet/>
      <dgm:spPr/>
      <dgm:t>
        <a:bodyPr/>
        <a:lstStyle/>
        <a:p>
          <a:endParaRPr lang="en-IE"/>
        </a:p>
      </dgm:t>
    </dgm:pt>
    <dgm:pt modelId="{FC21B0C3-2A6E-4D46-A289-095B1298F084}" type="sibTrans" cxnId="{EEC5A96B-E5E3-474C-AE23-0605B49456B0}">
      <dgm:prSet/>
      <dgm:spPr/>
      <dgm:t>
        <a:bodyPr/>
        <a:lstStyle/>
        <a:p>
          <a:endParaRPr lang="en-IE"/>
        </a:p>
      </dgm:t>
    </dgm:pt>
    <dgm:pt modelId="{5B8C5EE0-6384-4F22-9DBF-2A8903C5B629}">
      <dgm:prSet/>
      <dgm:spPr/>
      <dgm:t>
        <a:bodyPr/>
        <a:lstStyle/>
        <a:p>
          <a:r>
            <a:rPr lang="sl-SI"/>
            <a:t>GIS integracijske platforme</a:t>
          </a:r>
          <a:endParaRPr lang="sl-SI" dirty="0"/>
        </a:p>
      </dgm:t>
    </dgm:pt>
    <dgm:pt modelId="{596DC7EE-24E0-4042-A613-F6A044099A64}" type="parTrans" cxnId="{9F77EFBE-A7F5-4B30-88B9-29AD55A996BA}">
      <dgm:prSet/>
      <dgm:spPr/>
      <dgm:t>
        <a:bodyPr/>
        <a:lstStyle/>
        <a:p>
          <a:endParaRPr lang="en-IE"/>
        </a:p>
      </dgm:t>
    </dgm:pt>
    <dgm:pt modelId="{007E4360-6F2E-4F5F-97EB-DFA8712346FE}" type="sibTrans" cxnId="{9F77EFBE-A7F5-4B30-88B9-29AD55A996BA}">
      <dgm:prSet/>
      <dgm:spPr/>
      <dgm:t>
        <a:bodyPr/>
        <a:lstStyle/>
        <a:p>
          <a:endParaRPr lang="en-IE"/>
        </a:p>
      </dgm:t>
    </dgm:pt>
    <dgm:pt modelId="{4074E49B-61A5-4010-8328-BF7FD6A89582}">
      <dgm:prSet/>
      <dgm:spPr/>
      <dgm:t>
        <a:bodyPr/>
        <a:lstStyle/>
        <a:p>
          <a:r>
            <a:rPr lang="sl-SI"/>
            <a:t>Nacionalne/lokalne/mestne GIS (storitvene) platforme</a:t>
          </a:r>
          <a:endParaRPr lang="sl-SI" dirty="0"/>
        </a:p>
      </dgm:t>
    </dgm:pt>
    <dgm:pt modelId="{3B9FD81D-183A-42F7-872A-C7FA14B8D8B9}" type="parTrans" cxnId="{DB214D9A-233D-4B83-A477-6A1DF5C6662C}">
      <dgm:prSet/>
      <dgm:spPr/>
      <dgm:t>
        <a:bodyPr/>
        <a:lstStyle/>
        <a:p>
          <a:endParaRPr lang="en-IE"/>
        </a:p>
      </dgm:t>
    </dgm:pt>
    <dgm:pt modelId="{98591111-59D7-41A4-97A0-5E988EC119E6}" type="sibTrans" cxnId="{DB214D9A-233D-4B83-A477-6A1DF5C6662C}">
      <dgm:prSet/>
      <dgm:spPr/>
      <dgm:t>
        <a:bodyPr/>
        <a:lstStyle/>
        <a:p>
          <a:endParaRPr lang="en-IE"/>
        </a:p>
      </dgm:t>
    </dgm:pt>
    <dgm:pt modelId="{9F9C9B9C-1606-4217-891E-5157179363BA}">
      <dgm:prSet/>
      <dgm:spPr/>
      <dgm:t>
        <a:bodyPr/>
        <a:lstStyle/>
        <a:p>
          <a:r>
            <a:rPr lang="sl-SI"/>
            <a:t>Poudarek na: odprte in razširljive, </a:t>
          </a:r>
          <a:endParaRPr lang="sl-SI" dirty="0"/>
        </a:p>
      </dgm:t>
    </dgm:pt>
    <dgm:pt modelId="{E197EE04-21B8-4C42-8BA9-20DD44AD91B3}" type="parTrans" cxnId="{34B1E372-ADFB-43C1-9B7B-BA1C0ED160E9}">
      <dgm:prSet/>
      <dgm:spPr/>
      <dgm:t>
        <a:bodyPr/>
        <a:lstStyle/>
        <a:p>
          <a:endParaRPr lang="en-IE"/>
        </a:p>
      </dgm:t>
    </dgm:pt>
    <dgm:pt modelId="{A246FC2A-D1DC-4022-8916-60AFECAC387C}" type="sibTrans" cxnId="{34B1E372-ADFB-43C1-9B7B-BA1C0ED160E9}">
      <dgm:prSet/>
      <dgm:spPr/>
      <dgm:t>
        <a:bodyPr/>
        <a:lstStyle/>
        <a:p>
          <a:endParaRPr lang="en-IE"/>
        </a:p>
      </dgm:t>
    </dgm:pt>
    <dgm:pt modelId="{F2D666D4-AC50-433C-A540-4E3ED5AF83E0}">
      <dgm:prSet/>
      <dgm:spPr/>
      <dgm:t>
        <a:bodyPr/>
        <a:lstStyle/>
        <a:p>
          <a:r>
            <a:rPr lang="sl-SI" dirty="0"/>
            <a:t>standardi: OGC/ISO, EU INSPIRE, FIWARE-NGSI, GAIA-X, …</a:t>
          </a:r>
        </a:p>
      </dgm:t>
    </dgm:pt>
    <dgm:pt modelId="{999E714D-A305-4D0C-81BE-6AA3E9772AC5}" type="parTrans" cxnId="{4D170010-B608-4BEB-99EE-4F635A5DFC83}">
      <dgm:prSet/>
      <dgm:spPr/>
      <dgm:t>
        <a:bodyPr/>
        <a:lstStyle/>
        <a:p>
          <a:endParaRPr lang="en-IE"/>
        </a:p>
      </dgm:t>
    </dgm:pt>
    <dgm:pt modelId="{540D4784-C223-487A-8ED3-CCF87F531F1D}" type="sibTrans" cxnId="{4D170010-B608-4BEB-99EE-4F635A5DFC83}">
      <dgm:prSet/>
      <dgm:spPr/>
      <dgm:t>
        <a:bodyPr/>
        <a:lstStyle/>
        <a:p>
          <a:endParaRPr lang="en-IE"/>
        </a:p>
      </dgm:t>
    </dgm:pt>
    <dgm:pt modelId="{95CF01A5-9822-4662-9B54-9E5EEEE8C911}">
      <dgm:prSet/>
      <dgm:spPr/>
      <dgm:t>
        <a:bodyPr/>
        <a:lstStyle/>
        <a:p>
          <a:r>
            <a:rPr lang="sl-SI"/>
            <a:t>Prostorska analitika, strojno učenje, prostorska „inteligenca“, 3D/4D</a:t>
          </a:r>
          <a:endParaRPr lang="sl-SI" dirty="0"/>
        </a:p>
      </dgm:t>
    </dgm:pt>
    <dgm:pt modelId="{CDC893DC-5B4E-4910-9DD0-8B8A1BD111B5}" type="parTrans" cxnId="{626BE6F8-F338-44A0-A210-62AE43BB0B4C}">
      <dgm:prSet/>
      <dgm:spPr/>
      <dgm:t>
        <a:bodyPr/>
        <a:lstStyle/>
        <a:p>
          <a:endParaRPr lang="en-IE"/>
        </a:p>
      </dgm:t>
    </dgm:pt>
    <dgm:pt modelId="{321D5B31-5174-4C23-9007-8EE7316F7D5A}" type="sibTrans" cxnId="{626BE6F8-F338-44A0-A210-62AE43BB0B4C}">
      <dgm:prSet/>
      <dgm:spPr/>
      <dgm:t>
        <a:bodyPr/>
        <a:lstStyle/>
        <a:p>
          <a:endParaRPr lang="en-IE"/>
        </a:p>
      </dgm:t>
    </dgm:pt>
    <dgm:pt modelId="{C0E7F5C9-673C-4A35-BA80-C48625898BFA}">
      <dgm:prSet/>
      <dgm:spPr/>
      <dgm:t>
        <a:bodyPr/>
        <a:lstStyle/>
        <a:p>
          <a:r>
            <a:rPr lang="sl-SI"/>
            <a:t>Povezava: OPSI, RIO, GAIA-x, …</a:t>
          </a:r>
          <a:endParaRPr lang="sl-SI" dirty="0"/>
        </a:p>
      </dgm:t>
    </dgm:pt>
    <dgm:pt modelId="{5B4B763F-7BE7-4A55-A8EC-C57F10595DC4}" type="parTrans" cxnId="{1CAB8007-2F59-4590-9A7C-1A8DD3F5C2F4}">
      <dgm:prSet/>
      <dgm:spPr/>
      <dgm:t>
        <a:bodyPr/>
        <a:lstStyle/>
        <a:p>
          <a:endParaRPr lang="en-IE"/>
        </a:p>
      </dgm:t>
    </dgm:pt>
    <dgm:pt modelId="{7AD25FF9-C918-434C-90FD-87BE656C955F}" type="sibTrans" cxnId="{1CAB8007-2F59-4590-9A7C-1A8DD3F5C2F4}">
      <dgm:prSet/>
      <dgm:spPr/>
      <dgm:t>
        <a:bodyPr/>
        <a:lstStyle/>
        <a:p>
          <a:endParaRPr lang="en-IE"/>
        </a:p>
      </dgm:t>
    </dgm:pt>
    <dgm:pt modelId="{78C8D5DE-03B9-46B2-852A-FAE347FC138F}" type="pres">
      <dgm:prSet presAssocID="{9F730E80-2CAC-496D-8C07-F2E7ED00EFEE}" presName="linear" presStyleCnt="0">
        <dgm:presLayoutVars>
          <dgm:animLvl val="lvl"/>
          <dgm:resizeHandles val="exact"/>
        </dgm:presLayoutVars>
      </dgm:prSet>
      <dgm:spPr/>
    </dgm:pt>
    <dgm:pt modelId="{85C73ADC-7C63-4120-A9E5-D76A44DDC7C1}" type="pres">
      <dgm:prSet presAssocID="{880660F6-3987-44BA-B98A-0C38238A2EF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53647C8-8180-4D9D-81DE-3C51ABC0B35A}" type="pres">
      <dgm:prSet presAssocID="{3341F31E-3B5E-46E8-87EB-ECBD77EC8B88}" presName="spacer" presStyleCnt="0"/>
      <dgm:spPr/>
    </dgm:pt>
    <dgm:pt modelId="{BCAA5071-0B5F-46BE-BED4-37A6A348FC0F}" type="pres">
      <dgm:prSet presAssocID="{87C18822-EECC-41BC-8D4E-9BC61313414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4591536-4AFD-4F85-9684-D0092CDDBC55}" type="pres">
      <dgm:prSet presAssocID="{87C18822-EECC-41BC-8D4E-9BC613134149}" presName="childText" presStyleLbl="revTx" presStyleIdx="0" presStyleCnt="2">
        <dgm:presLayoutVars>
          <dgm:bulletEnabled val="1"/>
        </dgm:presLayoutVars>
      </dgm:prSet>
      <dgm:spPr/>
    </dgm:pt>
    <dgm:pt modelId="{54C35CA0-9387-4732-B266-C79E5A61B1D9}" type="pres">
      <dgm:prSet presAssocID="{5B8C5EE0-6384-4F22-9DBF-2A8903C5B629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A1853222-20C7-41BC-8298-4982921DF9F1}" type="pres">
      <dgm:prSet presAssocID="{5B8C5EE0-6384-4F22-9DBF-2A8903C5B629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1CAB8007-2F59-4590-9A7C-1A8DD3F5C2F4}" srcId="{5B8C5EE0-6384-4F22-9DBF-2A8903C5B629}" destId="{C0E7F5C9-673C-4A35-BA80-C48625898BFA}" srcOrd="4" destOrd="0" parTransId="{5B4B763F-7BE7-4A55-A8EC-C57F10595DC4}" sibTransId="{7AD25FF9-C918-434C-90FD-87BE656C955F}"/>
    <dgm:cxn modelId="{4D170010-B608-4BEB-99EE-4F635A5DFC83}" srcId="{5B8C5EE0-6384-4F22-9DBF-2A8903C5B629}" destId="{F2D666D4-AC50-433C-A540-4E3ED5AF83E0}" srcOrd="2" destOrd="0" parTransId="{999E714D-A305-4D0C-81BE-6AA3E9772AC5}" sibTransId="{540D4784-C223-487A-8ED3-CCF87F531F1D}"/>
    <dgm:cxn modelId="{8AF7321C-7C51-4750-A02C-5407CFCD020B}" type="presOf" srcId="{C0E7F5C9-673C-4A35-BA80-C48625898BFA}" destId="{A1853222-20C7-41BC-8298-4982921DF9F1}" srcOrd="0" destOrd="4" presId="urn:microsoft.com/office/officeart/2005/8/layout/vList2"/>
    <dgm:cxn modelId="{320A7024-64E6-4AFF-923C-7C70725762F6}" type="presOf" srcId="{9F730E80-2CAC-496D-8C07-F2E7ED00EFEE}" destId="{78C8D5DE-03B9-46B2-852A-FAE347FC138F}" srcOrd="0" destOrd="0" presId="urn:microsoft.com/office/officeart/2005/8/layout/vList2"/>
    <dgm:cxn modelId="{F81C3B2F-CDD4-4953-B235-7BC3AED1E928}" type="presOf" srcId="{87C18822-EECC-41BC-8D4E-9BC613134149}" destId="{BCAA5071-0B5F-46BE-BED4-37A6A348FC0F}" srcOrd="0" destOrd="0" presId="urn:microsoft.com/office/officeart/2005/8/layout/vList2"/>
    <dgm:cxn modelId="{10360034-E948-4A18-8515-3EAA10BEB6E3}" type="presOf" srcId="{4074E49B-61A5-4010-8328-BF7FD6A89582}" destId="{A1853222-20C7-41BC-8298-4982921DF9F1}" srcOrd="0" destOrd="0" presId="urn:microsoft.com/office/officeart/2005/8/layout/vList2"/>
    <dgm:cxn modelId="{EEC5A96B-E5E3-474C-AE23-0605B49456B0}" srcId="{87C18822-EECC-41BC-8D4E-9BC613134149}" destId="{15B95F93-D9F6-4AF1-93AF-551E69AA6DE1}" srcOrd="0" destOrd="0" parTransId="{E7CC0E80-88F1-4C6D-80C9-68241A279BBF}" sibTransId="{FC21B0C3-2A6E-4D46-A289-095B1298F084}"/>
    <dgm:cxn modelId="{1DFD4B6D-8C1F-4E75-A6BD-81C1B31FFCED}" srcId="{9F730E80-2CAC-496D-8C07-F2E7ED00EFEE}" destId="{87C18822-EECC-41BC-8D4E-9BC613134149}" srcOrd="1" destOrd="0" parTransId="{B6A27D82-4B81-493B-AF44-293163DDF423}" sibTransId="{E6FBA82C-1432-451B-9D69-7FE76646013E}"/>
    <dgm:cxn modelId="{140D0952-1A19-4D1C-B6C2-861F3D09046D}" type="presOf" srcId="{F2D666D4-AC50-433C-A540-4E3ED5AF83E0}" destId="{A1853222-20C7-41BC-8298-4982921DF9F1}" srcOrd="0" destOrd="2" presId="urn:microsoft.com/office/officeart/2005/8/layout/vList2"/>
    <dgm:cxn modelId="{34B1E372-ADFB-43C1-9B7B-BA1C0ED160E9}" srcId="{5B8C5EE0-6384-4F22-9DBF-2A8903C5B629}" destId="{9F9C9B9C-1606-4217-891E-5157179363BA}" srcOrd="1" destOrd="0" parTransId="{E197EE04-21B8-4C42-8BA9-20DD44AD91B3}" sibTransId="{A246FC2A-D1DC-4022-8916-60AFECAC387C}"/>
    <dgm:cxn modelId="{4BC6177D-E2B1-4198-A971-8308AE31503C}" type="presOf" srcId="{15B95F93-D9F6-4AF1-93AF-551E69AA6DE1}" destId="{E4591536-4AFD-4F85-9684-D0092CDDBC55}" srcOrd="0" destOrd="0" presId="urn:microsoft.com/office/officeart/2005/8/layout/vList2"/>
    <dgm:cxn modelId="{0E47948E-CE94-46BB-A2B2-93A5794A67C7}" type="presOf" srcId="{95CF01A5-9822-4662-9B54-9E5EEEE8C911}" destId="{A1853222-20C7-41BC-8298-4982921DF9F1}" srcOrd="0" destOrd="3" presId="urn:microsoft.com/office/officeart/2005/8/layout/vList2"/>
    <dgm:cxn modelId="{DB214D9A-233D-4B83-A477-6A1DF5C6662C}" srcId="{5B8C5EE0-6384-4F22-9DBF-2A8903C5B629}" destId="{4074E49B-61A5-4010-8328-BF7FD6A89582}" srcOrd="0" destOrd="0" parTransId="{3B9FD81D-183A-42F7-872A-C7FA14B8D8B9}" sibTransId="{98591111-59D7-41A4-97A0-5E988EC119E6}"/>
    <dgm:cxn modelId="{9F77EFBE-A7F5-4B30-88B9-29AD55A996BA}" srcId="{9F730E80-2CAC-496D-8C07-F2E7ED00EFEE}" destId="{5B8C5EE0-6384-4F22-9DBF-2A8903C5B629}" srcOrd="2" destOrd="0" parTransId="{596DC7EE-24E0-4042-A613-F6A044099A64}" sibTransId="{007E4360-6F2E-4F5F-97EB-DFA8712346FE}"/>
    <dgm:cxn modelId="{486F25D5-53A2-4B31-8764-70E9D43D598B}" type="presOf" srcId="{9F9C9B9C-1606-4217-891E-5157179363BA}" destId="{A1853222-20C7-41BC-8298-4982921DF9F1}" srcOrd="0" destOrd="1" presId="urn:microsoft.com/office/officeart/2005/8/layout/vList2"/>
    <dgm:cxn modelId="{4606B4DA-B421-4AB1-885A-44C0E3D52702}" type="presOf" srcId="{880660F6-3987-44BA-B98A-0C38238A2EFB}" destId="{85C73ADC-7C63-4120-A9E5-D76A44DDC7C1}" srcOrd="0" destOrd="0" presId="urn:microsoft.com/office/officeart/2005/8/layout/vList2"/>
    <dgm:cxn modelId="{BF8251E2-DE0F-446F-BD5C-C2886ED5A85B}" srcId="{9F730E80-2CAC-496D-8C07-F2E7ED00EFEE}" destId="{880660F6-3987-44BA-B98A-0C38238A2EFB}" srcOrd="0" destOrd="0" parTransId="{A019EDFB-EC4A-4580-88E4-DB862B8BA86F}" sibTransId="{3341F31E-3B5E-46E8-87EB-ECBD77EC8B88}"/>
    <dgm:cxn modelId="{E94515E9-0BE4-4CB9-8086-F70D090A2BF5}" type="presOf" srcId="{5B8C5EE0-6384-4F22-9DBF-2A8903C5B629}" destId="{54C35CA0-9387-4732-B266-C79E5A61B1D9}" srcOrd="0" destOrd="0" presId="urn:microsoft.com/office/officeart/2005/8/layout/vList2"/>
    <dgm:cxn modelId="{626BE6F8-F338-44A0-A210-62AE43BB0B4C}" srcId="{5B8C5EE0-6384-4F22-9DBF-2A8903C5B629}" destId="{95CF01A5-9822-4662-9B54-9E5EEEE8C911}" srcOrd="3" destOrd="0" parTransId="{CDC893DC-5B4E-4910-9DD0-8B8A1BD111B5}" sibTransId="{321D5B31-5174-4C23-9007-8EE7316F7D5A}"/>
    <dgm:cxn modelId="{5ECCF939-5884-401C-AC73-500DAF4A34F1}" type="presParOf" srcId="{78C8D5DE-03B9-46B2-852A-FAE347FC138F}" destId="{85C73ADC-7C63-4120-A9E5-D76A44DDC7C1}" srcOrd="0" destOrd="0" presId="urn:microsoft.com/office/officeart/2005/8/layout/vList2"/>
    <dgm:cxn modelId="{DBB354F5-6401-432C-819A-58AA951D3F69}" type="presParOf" srcId="{78C8D5DE-03B9-46B2-852A-FAE347FC138F}" destId="{853647C8-8180-4D9D-81DE-3C51ABC0B35A}" srcOrd="1" destOrd="0" presId="urn:microsoft.com/office/officeart/2005/8/layout/vList2"/>
    <dgm:cxn modelId="{3AA71ABD-C29B-41E5-A6D6-E5E78A559DFB}" type="presParOf" srcId="{78C8D5DE-03B9-46B2-852A-FAE347FC138F}" destId="{BCAA5071-0B5F-46BE-BED4-37A6A348FC0F}" srcOrd="2" destOrd="0" presId="urn:microsoft.com/office/officeart/2005/8/layout/vList2"/>
    <dgm:cxn modelId="{DE755BC6-6D80-403B-8B03-C00A641AE001}" type="presParOf" srcId="{78C8D5DE-03B9-46B2-852A-FAE347FC138F}" destId="{E4591536-4AFD-4F85-9684-D0092CDDBC55}" srcOrd="3" destOrd="0" presId="urn:microsoft.com/office/officeart/2005/8/layout/vList2"/>
    <dgm:cxn modelId="{A24DC35D-34EE-475A-A5BD-7B386298AAFC}" type="presParOf" srcId="{78C8D5DE-03B9-46B2-852A-FAE347FC138F}" destId="{54C35CA0-9387-4732-B266-C79E5A61B1D9}" srcOrd="4" destOrd="0" presId="urn:microsoft.com/office/officeart/2005/8/layout/vList2"/>
    <dgm:cxn modelId="{E5B3D2B0-11BF-4FA3-A5CE-0C698DB8EA7F}" type="presParOf" srcId="{78C8D5DE-03B9-46B2-852A-FAE347FC138F}" destId="{A1853222-20C7-41BC-8298-4982921DF9F1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F730E80-2CAC-496D-8C07-F2E7ED00EFE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CF742FD-D8CE-48CD-9123-E92494420685}">
      <dgm:prSet/>
      <dgm:spPr/>
      <dgm:t>
        <a:bodyPr/>
        <a:lstStyle/>
        <a:p>
          <a:r>
            <a:rPr lang="sl-SI"/>
            <a:t>Aplikacije za različne uporabnike na različnih področjih </a:t>
          </a:r>
          <a:endParaRPr lang="sl-SI" dirty="0"/>
        </a:p>
      </dgm:t>
    </dgm:pt>
    <dgm:pt modelId="{FCB6A23D-2D29-49E6-B517-FAC006B181F5}" type="parTrans" cxnId="{D5D6AA5C-D570-4935-8256-BEF785920425}">
      <dgm:prSet/>
      <dgm:spPr/>
      <dgm:t>
        <a:bodyPr/>
        <a:lstStyle/>
        <a:p>
          <a:endParaRPr lang="en-IE"/>
        </a:p>
      </dgm:t>
    </dgm:pt>
    <dgm:pt modelId="{56E3D656-C2B1-4F5C-A131-915BCD70F67E}" type="sibTrans" cxnId="{D5D6AA5C-D570-4935-8256-BEF785920425}">
      <dgm:prSet/>
      <dgm:spPr/>
      <dgm:t>
        <a:bodyPr/>
        <a:lstStyle/>
        <a:p>
          <a:endParaRPr lang="en-IE"/>
        </a:p>
      </dgm:t>
    </dgm:pt>
    <dgm:pt modelId="{153FF6BA-DE2F-432D-9EE3-236196C91B17}">
      <dgm:prSet/>
      <dgm:spPr/>
      <dgm:t>
        <a:bodyPr/>
        <a:lstStyle/>
        <a:p>
          <a:r>
            <a:rPr lang="sl-SI"/>
            <a:t>Aplikacije produktnih področij GIS-t</a:t>
          </a:r>
          <a:endParaRPr lang="sl-SI" dirty="0"/>
        </a:p>
      </dgm:t>
    </dgm:pt>
    <dgm:pt modelId="{CF4AAA65-9104-4375-895F-96184ADA5826}" type="parTrans" cxnId="{EEB6BCD5-82C2-48D5-A9DF-065CD53607D4}">
      <dgm:prSet/>
      <dgm:spPr/>
      <dgm:t>
        <a:bodyPr/>
        <a:lstStyle/>
        <a:p>
          <a:endParaRPr lang="en-IE"/>
        </a:p>
      </dgm:t>
    </dgm:pt>
    <dgm:pt modelId="{35C762A0-AAD9-4D5B-879F-5F45FC8320ED}" type="sibTrans" cxnId="{EEB6BCD5-82C2-48D5-A9DF-065CD53607D4}">
      <dgm:prSet/>
      <dgm:spPr/>
      <dgm:t>
        <a:bodyPr/>
        <a:lstStyle/>
        <a:p>
          <a:endParaRPr lang="en-IE"/>
        </a:p>
      </dgm:t>
    </dgm:pt>
    <dgm:pt modelId="{AD58237C-BA12-4E02-8436-3454AF611FF0}">
      <dgm:prSet/>
      <dgm:spPr/>
      <dgm:t>
        <a:bodyPr/>
        <a:lstStyle/>
        <a:p>
          <a:r>
            <a:rPr lang="sl-SI"/>
            <a:t>Domensko specifične lokacijske storitve in aplikacije</a:t>
          </a:r>
          <a:endParaRPr lang="sl-SI" dirty="0"/>
        </a:p>
      </dgm:t>
    </dgm:pt>
    <dgm:pt modelId="{3B0B4898-B0C5-4766-A97B-AAF8C8FCD3CB}" type="parTrans" cxnId="{7A2282D3-16F2-4222-8DAE-9B5C568CACEB}">
      <dgm:prSet/>
      <dgm:spPr/>
      <dgm:t>
        <a:bodyPr/>
        <a:lstStyle/>
        <a:p>
          <a:endParaRPr lang="en-IE"/>
        </a:p>
      </dgm:t>
    </dgm:pt>
    <dgm:pt modelId="{1D2A8336-243D-4202-AD87-1A7C8D3B1384}" type="sibTrans" cxnId="{7A2282D3-16F2-4222-8DAE-9B5C568CACEB}">
      <dgm:prSet/>
      <dgm:spPr/>
      <dgm:t>
        <a:bodyPr/>
        <a:lstStyle/>
        <a:p>
          <a:endParaRPr lang="en-IE"/>
        </a:p>
      </dgm:t>
    </dgm:pt>
    <dgm:pt modelId="{21873850-7CC2-4E98-9E5D-1D19AE24A644}">
      <dgm:prSet/>
      <dgm:spPr/>
      <dgm:t>
        <a:bodyPr/>
        <a:lstStyle/>
        <a:p>
          <a:r>
            <a:rPr lang="sl-SI"/>
            <a:t>Zdravje</a:t>
          </a:r>
          <a:endParaRPr lang="sl-SI" dirty="0"/>
        </a:p>
      </dgm:t>
    </dgm:pt>
    <dgm:pt modelId="{B1B9EED1-A143-4B4B-A6F7-B60325E5D138}" type="parTrans" cxnId="{FE32AB67-9F85-44F0-B399-4DED1A8DF66B}">
      <dgm:prSet/>
      <dgm:spPr/>
      <dgm:t>
        <a:bodyPr/>
        <a:lstStyle/>
        <a:p>
          <a:endParaRPr lang="en-IE"/>
        </a:p>
      </dgm:t>
    </dgm:pt>
    <dgm:pt modelId="{C14E3721-A01E-4B5F-9891-0C656535FFD3}" type="sibTrans" cxnId="{FE32AB67-9F85-44F0-B399-4DED1A8DF66B}">
      <dgm:prSet/>
      <dgm:spPr/>
      <dgm:t>
        <a:bodyPr/>
        <a:lstStyle/>
        <a:p>
          <a:endParaRPr lang="en-IE"/>
        </a:p>
      </dgm:t>
    </dgm:pt>
    <dgm:pt modelId="{9EDB4575-8BDF-4B9E-9208-CB4689D16C96}">
      <dgm:prSet/>
      <dgm:spPr/>
      <dgm:t>
        <a:bodyPr/>
        <a:lstStyle/>
        <a:p>
          <a:r>
            <a:rPr lang="sl-SI"/>
            <a:t>Energetska in druga oskrba</a:t>
          </a:r>
          <a:endParaRPr lang="sl-SI" dirty="0"/>
        </a:p>
      </dgm:t>
    </dgm:pt>
    <dgm:pt modelId="{3A9EB545-1A6C-47CD-BB34-EE3580CFCEE4}" type="parTrans" cxnId="{05B80294-7B3F-4B36-9D85-52921F675117}">
      <dgm:prSet/>
      <dgm:spPr/>
      <dgm:t>
        <a:bodyPr/>
        <a:lstStyle/>
        <a:p>
          <a:endParaRPr lang="en-IE"/>
        </a:p>
      </dgm:t>
    </dgm:pt>
    <dgm:pt modelId="{C326C851-70F1-4F07-B252-90053A536781}" type="sibTrans" cxnId="{05B80294-7B3F-4B36-9D85-52921F675117}">
      <dgm:prSet/>
      <dgm:spPr/>
      <dgm:t>
        <a:bodyPr/>
        <a:lstStyle/>
        <a:p>
          <a:endParaRPr lang="en-IE"/>
        </a:p>
      </dgm:t>
    </dgm:pt>
    <dgm:pt modelId="{DB81FEC0-1F87-4347-AC6F-536FF4A22B7A}">
      <dgm:prSet/>
      <dgm:spPr/>
      <dgm:t>
        <a:bodyPr/>
        <a:lstStyle/>
        <a:p>
          <a:r>
            <a:rPr lang="sl-SI"/>
            <a:t>Mobilnost, transport, logistika</a:t>
          </a:r>
          <a:endParaRPr lang="sl-SI" dirty="0"/>
        </a:p>
      </dgm:t>
    </dgm:pt>
    <dgm:pt modelId="{EAA41398-B150-40F1-A031-1C3EBBBE8C6B}" type="parTrans" cxnId="{7F71D38C-06B6-47E2-B340-3F10A10FF33E}">
      <dgm:prSet/>
      <dgm:spPr/>
      <dgm:t>
        <a:bodyPr/>
        <a:lstStyle/>
        <a:p>
          <a:endParaRPr lang="en-IE"/>
        </a:p>
      </dgm:t>
    </dgm:pt>
    <dgm:pt modelId="{765C6346-CE26-45AE-A6B6-29D414E9FC98}" type="sibTrans" cxnId="{7F71D38C-06B6-47E2-B340-3F10A10FF33E}">
      <dgm:prSet/>
      <dgm:spPr/>
      <dgm:t>
        <a:bodyPr/>
        <a:lstStyle/>
        <a:p>
          <a:endParaRPr lang="en-IE"/>
        </a:p>
      </dgm:t>
    </dgm:pt>
    <dgm:pt modelId="{DE34C6F5-4232-4C97-80FF-DE14B07EEA5D}">
      <dgm:prSet/>
      <dgm:spPr/>
      <dgm:t>
        <a:bodyPr/>
        <a:lstStyle/>
        <a:p>
          <a:r>
            <a:rPr lang="sl-SI"/>
            <a:t>Varnost</a:t>
          </a:r>
          <a:endParaRPr lang="sl-SI" dirty="0"/>
        </a:p>
      </dgm:t>
    </dgm:pt>
    <dgm:pt modelId="{93CEE788-394A-4EC1-8AC8-131177BAC63A}" type="parTrans" cxnId="{CF2D483F-BD38-4F9F-9D67-A67EC3BD7C2C}">
      <dgm:prSet/>
      <dgm:spPr/>
      <dgm:t>
        <a:bodyPr/>
        <a:lstStyle/>
        <a:p>
          <a:endParaRPr lang="en-IE"/>
        </a:p>
      </dgm:t>
    </dgm:pt>
    <dgm:pt modelId="{E5D2CC68-0F61-444C-910A-47D183556CBB}" type="sibTrans" cxnId="{CF2D483F-BD38-4F9F-9D67-A67EC3BD7C2C}">
      <dgm:prSet/>
      <dgm:spPr/>
      <dgm:t>
        <a:bodyPr/>
        <a:lstStyle/>
        <a:p>
          <a:endParaRPr lang="en-IE"/>
        </a:p>
      </dgm:t>
    </dgm:pt>
    <dgm:pt modelId="{9097AE2B-7DBB-46E0-92B7-C4BA1649F7A8}">
      <dgm:prSet/>
      <dgm:spPr/>
      <dgm:t>
        <a:bodyPr/>
        <a:lstStyle/>
        <a:p>
          <a:r>
            <a:rPr lang="sl-SI"/>
            <a:t>Kakovost urbanega bivanja</a:t>
          </a:r>
          <a:endParaRPr lang="sl-SI" dirty="0"/>
        </a:p>
      </dgm:t>
    </dgm:pt>
    <dgm:pt modelId="{12F55F78-2207-471C-9CD5-00121D5415E3}" type="parTrans" cxnId="{1C07AFE5-89E6-4795-B3A7-67577CC2740E}">
      <dgm:prSet/>
      <dgm:spPr/>
      <dgm:t>
        <a:bodyPr/>
        <a:lstStyle/>
        <a:p>
          <a:endParaRPr lang="en-IE"/>
        </a:p>
      </dgm:t>
    </dgm:pt>
    <dgm:pt modelId="{9FC49E0B-BA09-4734-825E-1E447AE033F9}" type="sibTrans" cxnId="{1C07AFE5-89E6-4795-B3A7-67577CC2740E}">
      <dgm:prSet/>
      <dgm:spPr/>
      <dgm:t>
        <a:bodyPr/>
        <a:lstStyle/>
        <a:p>
          <a:endParaRPr lang="en-IE"/>
        </a:p>
      </dgm:t>
    </dgm:pt>
    <dgm:pt modelId="{37BB6107-A268-4CC0-A048-A707E0EB8ABB}">
      <dgm:prSet/>
      <dgm:spPr/>
      <dgm:t>
        <a:bodyPr/>
        <a:lstStyle/>
        <a:p>
          <a:r>
            <a:rPr lang="sl-SI"/>
            <a:t>Kmetijstvo </a:t>
          </a:r>
          <a:endParaRPr lang="sl-SI" dirty="0"/>
        </a:p>
      </dgm:t>
    </dgm:pt>
    <dgm:pt modelId="{41F6F71C-F5E4-4E66-AB35-C8B31B958D49}" type="parTrans" cxnId="{E4F1418C-2A6D-4CCB-A2FD-BA5E870AA020}">
      <dgm:prSet/>
      <dgm:spPr/>
      <dgm:t>
        <a:bodyPr/>
        <a:lstStyle/>
        <a:p>
          <a:endParaRPr lang="en-IE"/>
        </a:p>
      </dgm:t>
    </dgm:pt>
    <dgm:pt modelId="{F9177990-A788-4DD9-B3E6-B2F641D3A78E}" type="sibTrans" cxnId="{E4F1418C-2A6D-4CCB-A2FD-BA5E870AA020}">
      <dgm:prSet/>
      <dgm:spPr/>
      <dgm:t>
        <a:bodyPr/>
        <a:lstStyle/>
        <a:p>
          <a:endParaRPr lang="en-IE"/>
        </a:p>
      </dgm:t>
    </dgm:pt>
    <dgm:pt modelId="{095A5147-C8AB-47EF-AD3E-49F252823514}">
      <dgm:prSet/>
      <dgm:spPr/>
      <dgm:t>
        <a:bodyPr/>
        <a:lstStyle/>
        <a:p>
          <a:r>
            <a:rPr lang="sl-SI"/>
            <a:t>Okolje </a:t>
          </a:r>
          <a:endParaRPr lang="sl-SI" dirty="0"/>
        </a:p>
      </dgm:t>
    </dgm:pt>
    <dgm:pt modelId="{4BA0CE82-846A-4BF1-B01D-91BF9EF31E9D}" type="parTrans" cxnId="{DB29E231-E8AC-4082-AAF6-DE24F1DD3AE7}">
      <dgm:prSet/>
      <dgm:spPr/>
      <dgm:t>
        <a:bodyPr/>
        <a:lstStyle/>
        <a:p>
          <a:endParaRPr lang="en-IE"/>
        </a:p>
      </dgm:t>
    </dgm:pt>
    <dgm:pt modelId="{B62A5543-CBCD-4CB8-B8C8-AD34E0435951}" type="sibTrans" cxnId="{DB29E231-E8AC-4082-AAF6-DE24F1DD3AE7}">
      <dgm:prSet/>
      <dgm:spPr/>
      <dgm:t>
        <a:bodyPr/>
        <a:lstStyle/>
        <a:p>
          <a:endParaRPr lang="en-IE"/>
        </a:p>
      </dgm:t>
    </dgm:pt>
    <dgm:pt modelId="{A909A83E-0546-4F8B-B304-736AD8D84F3A}">
      <dgm:prSet/>
      <dgm:spPr/>
      <dgm:t>
        <a:bodyPr/>
        <a:lstStyle/>
        <a:p>
          <a:r>
            <a:rPr lang="sl-SI"/>
            <a:t>…</a:t>
          </a:r>
          <a:endParaRPr lang="sl-SI" dirty="0"/>
        </a:p>
      </dgm:t>
    </dgm:pt>
    <dgm:pt modelId="{69D20F00-9217-4AD1-B503-5734FE7FC2FC}" type="parTrans" cxnId="{7E5A2310-8B06-435E-A087-7A6005C249DC}">
      <dgm:prSet/>
      <dgm:spPr/>
      <dgm:t>
        <a:bodyPr/>
        <a:lstStyle/>
        <a:p>
          <a:endParaRPr lang="en-IE"/>
        </a:p>
      </dgm:t>
    </dgm:pt>
    <dgm:pt modelId="{EA13BDD2-3240-4983-93A0-64776D3B742A}" type="sibTrans" cxnId="{7E5A2310-8B06-435E-A087-7A6005C249DC}">
      <dgm:prSet/>
      <dgm:spPr/>
      <dgm:t>
        <a:bodyPr/>
        <a:lstStyle/>
        <a:p>
          <a:endParaRPr lang="en-IE"/>
        </a:p>
      </dgm:t>
    </dgm:pt>
    <dgm:pt modelId="{78C8D5DE-03B9-46B2-852A-FAE347FC138F}" type="pres">
      <dgm:prSet presAssocID="{9F730E80-2CAC-496D-8C07-F2E7ED00EFEE}" presName="linear" presStyleCnt="0">
        <dgm:presLayoutVars>
          <dgm:animLvl val="lvl"/>
          <dgm:resizeHandles val="exact"/>
        </dgm:presLayoutVars>
      </dgm:prSet>
      <dgm:spPr/>
    </dgm:pt>
    <dgm:pt modelId="{E0621043-ECB7-4CE3-AC0B-BEA0CF17957B}" type="pres">
      <dgm:prSet presAssocID="{6CF742FD-D8CE-48CD-9123-E92494420685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0CBD6B6-8059-45B5-A50A-9E765D77A584}" type="pres">
      <dgm:prSet presAssocID="{56E3D656-C2B1-4F5C-A131-915BCD70F67E}" presName="spacer" presStyleCnt="0"/>
      <dgm:spPr/>
    </dgm:pt>
    <dgm:pt modelId="{93178462-D55D-43E5-AE0D-AC0DCF9136F6}" type="pres">
      <dgm:prSet presAssocID="{153FF6BA-DE2F-432D-9EE3-236196C91B1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45575B1-63CE-472D-BFC9-0E629B8B5BDD}" type="pres">
      <dgm:prSet presAssocID="{35C762A0-AAD9-4D5B-879F-5F45FC8320ED}" presName="spacer" presStyleCnt="0"/>
      <dgm:spPr/>
    </dgm:pt>
    <dgm:pt modelId="{31243373-3798-4946-9FA9-669778526994}" type="pres">
      <dgm:prSet presAssocID="{AD58237C-BA12-4E02-8436-3454AF611FF0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AF2BD0D3-6D66-484C-AE98-2CF9240E3A8A}" type="pres">
      <dgm:prSet presAssocID="{AD58237C-BA12-4E02-8436-3454AF611FF0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4EC65900-31DE-43B9-A65E-A00046477617}" type="presOf" srcId="{21873850-7CC2-4E98-9E5D-1D19AE24A644}" destId="{AF2BD0D3-6D66-484C-AE98-2CF9240E3A8A}" srcOrd="0" destOrd="0" presId="urn:microsoft.com/office/officeart/2005/8/layout/vList2"/>
    <dgm:cxn modelId="{7E5A2310-8B06-435E-A087-7A6005C249DC}" srcId="{AD58237C-BA12-4E02-8436-3454AF611FF0}" destId="{A909A83E-0546-4F8B-B304-736AD8D84F3A}" srcOrd="7" destOrd="0" parTransId="{69D20F00-9217-4AD1-B503-5734FE7FC2FC}" sibTransId="{EA13BDD2-3240-4983-93A0-64776D3B742A}"/>
    <dgm:cxn modelId="{4BBB7D1E-EE11-4358-A787-27D72CE59732}" type="presOf" srcId="{A909A83E-0546-4F8B-B304-736AD8D84F3A}" destId="{AF2BD0D3-6D66-484C-AE98-2CF9240E3A8A}" srcOrd="0" destOrd="7" presId="urn:microsoft.com/office/officeart/2005/8/layout/vList2"/>
    <dgm:cxn modelId="{AC2F9E23-4CE1-47B3-8990-2505667770CF}" type="presOf" srcId="{095A5147-C8AB-47EF-AD3E-49F252823514}" destId="{AF2BD0D3-6D66-484C-AE98-2CF9240E3A8A}" srcOrd="0" destOrd="6" presId="urn:microsoft.com/office/officeart/2005/8/layout/vList2"/>
    <dgm:cxn modelId="{320A7024-64E6-4AFF-923C-7C70725762F6}" type="presOf" srcId="{9F730E80-2CAC-496D-8C07-F2E7ED00EFEE}" destId="{78C8D5DE-03B9-46B2-852A-FAE347FC138F}" srcOrd="0" destOrd="0" presId="urn:microsoft.com/office/officeart/2005/8/layout/vList2"/>
    <dgm:cxn modelId="{DB29E231-E8AC-4082-AAF6-DE24F1DD3AE7}" srcId="{AD58237C-BA12-4E02-8436-3454AF611FF0}" destId="{095A5147-C8AB-47EF-AD3E-49F252823514}" srcOrd="6" destOrd="0" parTransId="{4BA0CE82-846A-4BF1-B01D-91BF9EF31E9D}" sibTransId="{B62A5543-CBCD-4CB8-B8C8-AD34E0435951}"/>
    <dgm:cxn modelId="{CF2D483F-BD38-4F9F-9D67-A67EC3BD7C2C}" srcId="{AD58237C-BA12-4E02-8436-3454AF611FF0}" destId="{DE34C6F5-4232-4C97-80FF-DE14B07EEA5D}" srcOrd="3" destOrd="0" parTransId="{93CEE788-394A-4EC1-8AC8-131177BAC63A}" sibTransId="{E5D2CC68-0F61-444C-910A-47D183556CBB}"/>
    <dgm:cxn modelId="{D5D6AA5C-D570-4935-8256-BEF785920425}" srcId="{9F730E80-2CAC-496D-8C07-F2E7ED00EFEE}" destId="{6CF742FD-D8CE-48CD-9123-E92494420685}" srcOrd="0" destOrd="0" parTransId="{FCB6A23D-2D29-49E6-B517-FAC006B181F5}" sibTransId="{56E3D656-C2B1-4F5C-A131-915BCD70F67E}"/>
    <dgm:cxn modelId="{FE32AB67-9F85-44F0-B399-4DED1A8DF66B}" srcId="{AD58237C-BA12-4E02-8436-3454AF611FF0}" destId="{21873850-7CC2-4E98-9E5D-1D19AE24A644}" srcOrd="0" destOrd="0" parTransId="{B1B9EED1-A143-4B4B-A6F7-B60325E5D138}" sibTransId="{C14E3721-A01E-4B5F-9891-0C656535FFD3}"/>
    <dgm:cxn modelId="{A3BF4A83-1207-4140-B53B-BC5F4403811B}" type="presOf" srcId="{6CF742FD-D8CE-48CD-9123-E92494420685}" destId="{E0621043-ECB7-4CE3-AC0B-BEA0CF17957B}" srcOrd="0" destOrd="0" presId="urn:microsoft.com/office/officeart/2005/8/layout/vList2"/>
    <dgm:cxn modelId="{E4F1418C-2A6D-4CCB-A2FD-BA5E870AA020}" srcId="{AD58237C-BA12-4E02-8436-3454AF611FF0}" destId="{37BB6107-A268-4CC0-A048-A707E0EB8ABB}" srcOrd="5" destOrd="0" parTransId="{41F6F71C-F5E4-4E66-AB35-C8B31B958D49}" sibTransId="{F9177990-A788-4DD9-B3E6-B2F641D3A78E}"/>
    <dgm:cxn modelId="{7F71D38C-06B6-47E2-B340-3F10A10FF33E}" srcId="{AD58237C-BA12-4E02-8436-3454AF611FF0}" destId="{DB81FEC0-1F87-4347-AC6F-536FF4A22B7A}" srcOrd="2" destOrd="0" parTransId="{EAA41398-B150-40F1-A031-1C3EBBBE8C6B}" sibTransId="{765C6346-CE26-45AE-A6B6-29D414E9FC98}"/>
    <dgm:cxn modelId="{05B80294-7B3F-4B36-9D85-52921F675117}" srcId="{AD58237C-BA12-4E02-8436-3454AF611FF0}" destId="{9EDB4575-8BDF-4B9E-9208-CB4689D16C96}" srcOrd="1" destOrd="0" parTransId="{3A9EB545-1A6C-47CD-BB34-EE3580CFCEE4}" sibTransId="{C326C851-70F1-4F07-B252-90053A536781}"/>
    <dgm:cxn modelId="{BDC071B3-3E0E-4D57-A342-D6DF2E1244D3}" type="presOf" srcId="{153FF6BA-DE2F-432D-9EE3-236196C91B17}" destId="{93178462-D55D-43E5-AE0D-AC0DCF9136F6}" srcOrd="0" destOrd="0" presId="urn:microsoft.com/office/officeart/2005/8/layout/vList2"/>
    <dgm:cxn modelId="{49388ACD-8A69-453E-9ECD-D3B7C8CFC87D}" type="presOf" srcId="{AD58237C-BA12-4E02-8436-3454AF611FF0}" destId="{31243373-3798-4946-9FA9-669778526994}" srcOrd="0" destOrd="0" presId="urn:microsoft.com/office/officeart/2005/8/layout/vList2"/>
    <dgm:cxn modelId="{7A2282D3-16F2-4222-8DAE-9B5C568CACEB}" srcId="{9F730E80-2CAC-496D-8C07-F2E7ED00EFEE}" destId="{AD58237C-BA12-4E02-8436-3454AF611FF0}" srcOrd="2" destOrd="0" parTransId="{3B0B4898-B0C5-4766-A97B-AAF8C8FCD3CB}" sibTransId="{1D2A8336-243D-4202-AD87-1A7C8D3B1384}"/>
    <dgm:cxn modelId="{EEB6BCD5-82C2-48D5-A9DF-065CD53607D4}" srcId="{9F730E80-2CAC-496D-8C07-F2E7ED00EFEE}" destId="{153FF6BA-DE2F-432D-9EE3-236196C91B17}" srcOrd="1" destOrd="0" parTransId="{CF4AAA65-9104-4375-895F-96184ADA5826}" sibTransId="{35C762A0-AAD9-4D5B-879F-5F45FC8320ED}"/>
    <dgm:cxn modelId="{EBE510E1-63A3-4BB9-873E-587AE54FDD33}" type="presOf" srcId="{9EDB4575-8BDF-4B9E-9208-CB4689D16C96}" destId="{AF2BD0D3-6D66-484C-AE98-2CF9240E3A8A}" srcOrd="0" destOrd="1" presId="urn:microsoft.com/office/officeart/2005/8/layout/vList2"/>
    <dgm:cxn modelId="{1C07AFE5-89E6-4795-B3A7-67577CC2740E}" srcId="{AD58237C-BA12-4E02-8436-3454AF611FF0}" destId="{9097AE2B-7DBB-46E0-92B7-C4BA1649F7A8}" srcOrd="4" destOrd="0" parTransId="{12F55F78-2207-471C-9CD5-00121D5415E3}" sibTransId="{9FC49E0B-BA09-4734-825E-1E447AE033F9}"/>
    <dgm:cxn modelId="{445578E7-81BF-4A49-B691-D8066210B550}" type="presOf" srcId="{9097AE2B-7DBB-46E0-92B7-C4BA1649F7A8}" destId="{AF2BD0D3-6D66-484C-AE98-2CF9240E3A8A}" srcOrd="0" destOrd="4" presId="urn:microsoft.com/office/officeart/2005/8/layout/vList2"/>
    <dgm:cxn modelId="{4979E1F0-D767-4C19-95B3-4FAD1EB1B469}" type="presOf" srcId="{DE34C6F5-4232-4C97-80FF-DE14B07EEA5D}" destId="{AF2BD0D3-6D66-484C-AE98-2CF9240E3A8A}" srcOrd="0" destOrd="3" presId="urn:microsoft.com/office/officeart/2005/8/layout/vList2"/>
    <dgm:cxn modelId="{3B7E11FA-AA08-4634-8F69-81E5377C6720}" type="presOf" srcId="{DB81FEC0-1F87-4347-AC6F-536FF4A22B7A}" destId="{AF2BD0D3-6D66-484C-AE98-2CF9240E3A8A}" srcOrd="0" destOrd="2" presId="urn:microsoft.com/office/officeart/2005/8/layout/vList2"/>
    <dgm:cxn modelId="{37B532FD-385B-4125-B6BF-013110826AF8}" type="presOf" srcId="{37BB6107-A268-4CC0-A048-A707E0EB8ABB}" destId="{AF2BD0D3-6D66-484C-AE98-2CF9240E3A8A}" srcOrd="0" destOrd="5" presId="urn:microsoft.com/office/officeart/2005/8/layout/vList2"/>
    <dgm:cxn modelId="{1D27B8FD-B852-43AF-9913-6D0ED9FF3744}" type="presParOf" srcId="{78C8D5DE-03B9-46B2-852A-FAE347FC138F}" destId="{E0621043-ECB7-4CE3-AC0B-BEA0CF17957B}" srcOrd="0" destOrd="0" presId="urn:microsoft.com/office/officeart/2005/8/layout/vList2"/>
    <dgm:cxn modelId="{E1D477A4-F5C1-4C6C-8F19-51CDF9F42832}" type="presParOf" srcId="{78C8D5DE-03B9-46B2-852A-FAE347FC138F}" destId="{10CBD6B6-8059-45B5-A50A-9E765D77A584}" srcOrd="1" destOrd="0" presId="urn:microsoft.com/office/officeart/2005/8/layout/vList2"/>
    <dgm:cxn modelId="{F4EB1C6D-5EB3-4938-9D08-2D64992F8913}" type="presParOf" srcId="{78C8D5DE-03B9-46B2-852A-FAE347FC138F}" destId="{93178462-D55D-43E5-AE0D-AC0DCF9136F6}" srcOrd="2" destOrd="0" presId="urn:microsoft.com/office/officeart/2005/8/layout/vList2"/>
    <dgm:cxn modelId="{E464CA4B-AEE9-4834-99B0-9FA2718C9607}" type="presParOf" srcId="{78C8D5DE-03B9-46B2-852A-FAE347FC138F}" destId="{045575B1-63CE-472D-BFC9-0E629B8B5BDD}" srcOrd="3" destOrd="0" presId="urn:microsoft.com/office/officeart/2005/8/layout/vList2"/>
    <dgm:cxn modelId="{B82733EE-56B3-4A99-AB1F-98FAB22FB164}" type="presParOf" srcId="{78C8D5DE-03B9-46B2-852A-FAE347FC138F}" destId="{31243373-3798-4946-9FA9-669778526994}" srcOrd="4" destOrd="0" presId="urn:microsoft.com/office/officeart/2005/8/layout/vList2"/>
    <dgm:cxn modelId="{6B77C4B6-D0EF-42EF-9B3F-6601A3900258}" type="presParOf" srcId="{78C8D5DE-03B9-46B2-852A-FAE347FC138F}" destId="{AF2BD0D3-6D66-484C-AE98-2CF9240E3A8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F92982F-5CB9-4BFE-AC1E-D86DBB9C37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A7D1CE-F62F-43F6-B4A5-F05DCAC7A54C}">
      <dgm:prSet/>
      <dgm:spPr/>
      <dgm:t>
        <a:bodyPr/>
        <a:lstStyle/>
        <a:p>
          <a:pPr>
            <a:tabLst>
              <a:tab pos="1520825" algn="l"/>
            </a:tabLst>
          </a:pPr>
          <a:r>
            <a:rPr lang="sl-SI" dirty="0"/>
            <a:t>Strateški cilj 1: 	Povezava tehnologije z vsebino </a:t>
          </a:r>
        </a:p>
      </dgm:t>
    </dgm:pt>
    <dgm:pt modelId="{1FDEE14F-429F-44C0-8FB9-8D3620958A3A}" type="parTrans" cxnId="{B5DA8EF8-768F-4DC3-874B-3BAB2E374FC6}">
      <dgm:prSet/>
      <dgm:spPr/>
      <dgm:t>
        <a:bodyPr/>
        <a:lstStyle/>
        <a:p>
          <a:endParaRPr lang="en-US"/>
        </a:p>
      </dgm:t>
    </dgm:pt>
    <dgm:pt modelId="{F8591401-AF62-48AC-82F4-7583D28DA116}" type="sibTrans" cxnId="{B5DA8EF8-768F-4DC3-874B-3BAB2E374FC6}">
      <dgm:prSet/>
      <dgm:spPr/>
      <dgm:t>
        <a:bodyPr/>
        <a:lstStyle/>
        <a:p>
          <a:endParaRPr lang="en-US"/>
        </a:p>
      </dgm:t>
    </dgm:pt>
    <dgm:pt modelId="{433F55E2-D725-482A-81B0-B9612F621414}">
      <dgm:prSet/>
      <dgm:spPr>
        <a:noFill/>
      </dgm:spPr>
      <dgm:t>
        <a:bodyPr/>
        <a:lstStyle/>
        <a:p>
          <a:r>
            <a:rPr lang="sl-SI" dirty="0">
              <a:solidFill>
                <a:schemeClr val="tx1"/>
              </a:solidFill>
            </a:rPr>
            <a:t>Povezava tehnologije z vsebino katere namen je uporabo tehnologije približati posameznim področjem in konkretnim podjetjem in skupinam podjetij ter seveda uporaba umetne inteligence v podjetjih. </a:t>
          </a:r>
          <a:endParaRPr lang="en-US" dirty="0">
            <a:solidFill>
              <a:schemeClr val="tx1"/>
            </a:solidFill>
          </a:endParaRPr>
        </a:p>
      </dgm:t>
    </dgm:pt>
    <dgm:pt modelId="{6DAA41C9-9347-4DE1-A9C0-9994F2416B51}" type="parTrans" cxnId="{E8096910-CE75-4126-8BD0-CED6FEC3918F}">
      <dgm:prSet/>
      <dgm:spPr/>
      <dgm:t>
        <a:bodyPr/>
        <a:lstStyle/>
        <a:p>
          <a:endParaRPr lang="en-US"/>
        </a:p>
      </dgm:t>
    </dgm:pt>
    <dgm:pt modelId="{29B00C6A-9CC4-4B4A-BEFA-86E7DAF24FFB}" type="sibTrans" cxnId="{E8096910-CE75-4126-8BD0-CED6FEC3918F}">
      <dgm:prSet/>
      <dgm:spPr/>
      <dgm:t>
        <a:bodyPr/>
        <a:lstStyle/>
        <a:p>
          <a:endParaRPr lang="en-US"/>
        </a:p>
      </dgm:t>
    </dgm:pt>
    <dgm:pt modelId="{B254DD27-F5F1-432B-B319-978B3C2EF47C}">
      <dgm:prSet/>
      <dgm:spPr/>
      <dgm:t>
        <a:bodyPr/>
        <a:lstStyle/>
        <a:p>
          <a:pPr>
            <a:tabLst>
              <a:tab pos="1520825" algn="l"/>
            </a:tabLst>
          </a:pPr>
          <a:r>
            <a:rPr kumimoji="0" lang="sl-SI" altLang="en-US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Strateški cilj 2: 	</a:t>
          </a:r>
          <a:r>
            <a:rPr lang="sl-SI" b="0" dirty="0">
              <a:solidFill>
                <a:schemeClr val="bg1"/>
              </a:solidFill>
            </a:rPr>
            <a:t>Dvig kompetenc</a:t>
          </a:r>
          <a:r>
            <a:rPr lang="sl-SI" b="0" dirty="0"/>
            <a:t> </a:t>
          </a:r>
          <a:endParaRPr lang="en-US" b="0" dirty="0"/>
        </a:p>
      </dgm:t>
    </dgm:pt>
    <dgm:pt modelId="{EADBC617-798A-4889-BB3F-64CF931B80B1}" type="parTrans" cxnId="{D4F38A2D-52CC-4556-9BC3-09BCEC9759FA}">
      <dgm:prSet/>
      <dgm:spPr/>
      <dgm:t>
        <a:bodyPr/>
        <a:lstStyle/>
        <a:p>
          <a:endParaRPr lang="en-US"/>
        </a:p>
      </dgm:t>
    </dgm:pt>
    <dgm:pt modelId="{85970192-B62B-4D07-BD90-7290C9592441}" type="sibTrans" cxnId="{D4F38A2D-52CC-4556-9BC3-09BCEC9759FA}">
      <dgm:prSet/>
      <dgm:spPr/>
      <dgm:t>
        <a:bodyPr/>
        <a:lstStyle/>
        <a:p>
          <a:endParaRPr lang="en-US"/>
        </a:p>
      </dgm:t>
    </dgm:pt>
    <dgm:pt modelId="{2FB05D10-58BA-47EB-B47D-D8320C9E6C08}">
      <dgm:prSet/>
      <dgm:spPr>
        <a:noFill/>
      </dgm:spPr>
      <dgm:t>
        <a:bodyPr/>
        <a:lstStyle/>
        <a:p>
          <a:r>
            <a:rPr lang="sl-SI" dirty="0">
              <a:solidFill>
                <a:schemeClr val="tx1"/>
              </a:solidFill>
            </a:rPr>
            <a:t>Dvig kompetenc, ki v nadaljevanju zagotavlja poznavanje umetne inteligence, ključnih dejavnikov uporabe in prispevka k učinkovitejšemu poslovanju in hitrejšemu razvoju podjetij.</a:t>
          </a:r>
          <a:endParaRPr lang="en-US" dirty="0">
            <a:solidFill>
              <a:schemeClr val="tx1"/>
            </a:solidFill>
          </a:endParaRPr>
        </a:p>
      </dgm:t>
    </dgm:pt>
    <dgm:pt modelId="{B1CE3549-5388-4151-91CC-D19E4B2DC40B}" type="parTrans" cxnId="{9005529B-E8A8-4D75-96F3-7E8D00D252E5}">
      <dgm:prSet/>
      <dgm:spPr/>
      <dgm:t>
        <a:bodyPr/>
        <a:lstStyle/>
        <a:p>
          <a:endParaRPr lang="en-US"/>
        </a:p>
      </dgm:t>
    </dgm:pt>
    <dgm:pt modelId="{55049380-2D24-4673-AD65-00E8CBBB6608}" type="sibTrans" cxnId="{9005529B-E8A8-4D75-96F3-7E8D00D252E5}">
      <dgm:prSet/>
      <dgm:spPr/>
      <dgm:t>
        <a:bodyPr/>
        <a:lstStyle/>
        <a:p>
          <a:endParaRPr lang="en-US"/>
        </a:p>
      </dgm:t>
    </dgm:pt>
    <dgm:pt modelId="{344A3A8C-4369-4254-B337-2232E9233984}">
      <dgm:prSet/>
      <dgm:spPr/>
      <dgm:t>
        <a:bodyPr/>
        <a:lstStyle/>
        <a:p>
          <a:pPr>
            <a:tabLst>
              <a:tab pos="1520825" algn="l"/>
            </a:tabLst>
          </a:pPr>
          <a:r>
            <a:rPr kumimoji="0" lang="sl-SI" altLang="en-US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Strateški cilj 3: 	</a:t>
          </a:r>
          <a:r>
            <a:rPr lang="sl-SI" b="0" dirty="0">
              <a:solidFill>
                <a:schemeClr val="bg1"/>
              </a:solidFill>
            </a:rPr>
            <a:t>Digitalne infrastrukture</a:t>
          </a:r>
          <a:r>
            <a:rPr lang="sl-SI" b="0" dirty="0"/>
            <a:t> </a:t>
          </a:r>
          <a:endParaRPr lang="en-US" b="0" dirty="0"/>
        </a:p>
      </dgm:t>
    </dgm:pt>
    <dgm:pt modelId="{86F1AD39-5588-47B6-A205-7AFDC121D308}" type="parTrans" cxnId="{5A9ED63B-D939-4EEB-AF84-8DB0836FC4B4}">
      <dgm:prSet/>
      <dgm:spPr/>
      <dgm:t>
        <a:bodyPr/>
        <a:lstStyle/>
        <a:p>
          <a:endParaRPr lang="en-US"/>
        </a:p>
      </dgm:t>
    </dgm:pt>
    <dgm:pt modelId="{4F83B261-0BF9-467D-B754-D508C117D096}" type="sibTrans" cxnId="{5A9ED63B-D939-4EEB-AF84-8DB0836FC4B4}">
      <dgm:prSet/>
      <dgm:spPr/>
      <dgm:t>
        <a:bodyPr/>
        <a:lstStyle/>
        <a:p>
          <a:endParaRPr lang="en-US"/>
        </a:p>
      </dgm:t>
    </dgm:pt>
    <dgm:pt modelId="{67564822-78E9-45F1-92EE-824588180C85}">
      <dgm:prSet/>
      <dgm:spPr/>
      <dgm:t>
        <a:bodyPr/>
        <a:lstStyle/>
        <a:p>
          <a:endParaRPr lang="en-US" dirty="0"/>
        </a:p>
      </dgm:t>
    </dgm:pt>
    <dgm:pt modelId="{B26EFAE8-FBEA-4B40-A260-164B42D0680D}" type="parTrans" cxnId="{440B8F19-CF58-4B76-9942-D92FAA8D3F3C}">
      <dgm:prSet/>
      <dgm:spPr/>
      <dgm:t>
        <a:bodyPr/>
        <a:lstStyle/>
        <a:p>
          <a:endParaRPr lang="en-US"/>
        </a:p>
      </dgm:t>
    </dgm:pt>
    <dgm:pt modelId="{88C55AE7-538C-4CE7-BF96-0AFC2F39E599}" type="sibTrans" cxnId="{440B8F19-CF58-4B76-9942-D92FAA8D3F3C}">
      <dgm:prSet/>
      <dgm:spPr/>
      <dgm:t>
        <a:bodyPr/>
        <a:lstStyle/>
        <a:p>
          <a:endParaRPr lang="en-US"/>
        </a:p>
      </dgm:t>
    </dgm:pt>
    <dgm:pt modelId="{DE3423EF-D693-4733-ACB3-9A82EFD8FBE9}">
      <dgm:prSet/>
      <dgm:spPr/>
      <dgm:t>
        <a:bodyPr/>
        <a:lstStyle/>
        <a:p>
          <a:pPr marL="1520825" indent="-1520825"/>
          <a:r>
            <a:rPr lang="sl-SI" dirty="0"/>
            <a:t>Strateški cilj 4: 	Mednarodna </a:t>
          </a:r>
          <a:r>
            <a:rPr lang="pl-PL" dirty="0"/>
            <a:t>prepoznavnost, konkurenčnost in usposobljenost za mednarodne projekte</a:t>
          </a:r>
          <a:endParaRPr lang="en-US" dirty="0"/>
        </a:p>
      </dgm:t>
    </dgm:pt>
    <dgm:pt modelId="{FE3D1930-B261-46CF-8A37-7BDA06FEFB60}" type="parTrans" cxnId="{E78F6FF4-D3D2-45A9-B6FE-6B226E28E312}">
      <dgm:prSet/>
      <dgm:spPr/>
      <dgm:t>
        <a:bodyPr/>
        <a:lstStyle/>
        <a:p>
          <a:endParaRPr lang="en-US"/>
        </a:p>
      </dgm:t>
    </dgm:pt>
    <dgm:pt modelId="{0B34A062-B50F-404B-8E08-19E9E47041A7}" type="sibTrans" cxnId="{E78F6FF4-D3D2-45A9-B6FE-6B226E28E312}">
      <dgm:prSet/>
      <dgm:spPr/>
      <dgm:t>
        <a:bodyPr/>
        <a:lstStyle/>
        <a:p>
          <a:endParaRPr lang="en-US"/>
        </a:p>
      </dgm:t>
    </dgm:pt>
    <dgm:pt modelId="{B0A175C1-754D-4C8C-BD25-4C780F3FF915}">
      <dgm:prSet/>
      <dgm:spPr>
        <a:noFill/>
      </dgm:spPr>
      <dgm:t>
        <a:bodyPr/>
        <a:lstStyle/>
        <a:p>
          <a:r>
            <a:rPr lang="sl-SI" dirty="0">
              <a:solidFill>
                <a:schemeClr val="tx1"/>
              </a:solidFill>
            </a:rPr>
            <a:t>Poleg podjetij bodo naši partnerji tudi drugi deležnik v družbi.</a:t>
          </a:r>
        </a:p>
      </dgm:t>
    </dgm:pt>
    <dgm:pt modelId="{7E79F56E-8026-4552-920F-E55F9EC30547}" type="parTrans" cxnId="{4D24FD62-3B18-4A63-9D74-F25AF73B28B8}">
      <dgm:prSet/>
      <dgm:spPr/>
      <dgm:t>
        <a:bodyPr/>
        <a:lstStyle/>
        <a:p>
          <a:endParaRPr lang="sl-SI"/>
        </a:p>
      </dgm:t>
    </dgm:pt>
    <dgm:pt modelId="{768294B3-4F64-4D60-8AF3-6622CE4E5AB7}" type="sibTrans" cxnId="{4D24FD62-3B18-4A63-9D74-F25AF73B28B8}">
      <dgm:prSet/>
      <dgm:spPr/>
      <dgm:t>
        <a:bodyPr/>
        <a:lstStyle/>
        <a:p>
          <a:endParaRPr lang="sl-SI"/>
        </a:p>
      </dgm:t>
    </dgm:pt>
    <dgm:pt modelId="{B4D5F2FE-62BB-4EEA-AA0E-19DBD879C40F}" type="pres">
      <dgm:prSet presAssocID="{CF92982F-5CB9-4BFE-AC1E-D86DBB9C3701}" presName="linear" presStyleCnt="0">
        <dgm:presLayoutVars>
          <dgm:animLvl val="lvl"/>
          <dgm:resizeHandles val="exact"/>
        </dgm:presLayoutVars>
      </dgm:prSet>
      <dgm:spPr/>
    </dgm:pt>
    <dgm:pt modelId="{9B3A1A3F-F1A6-4323-83E7-B15AEF4B695D}" type="pres">
      <dgm:prSet presAssocID="{82A7D1CE-F62F-43F6-B4A5-F05DCAC7A54C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B55B143-9CC0-4AA6-9881-5E9E840169FC}" type="pres">
      <dgm:prSet presAssocID="{82A7D1CE-F62F-43F6-B4A5-F05DCAC7A54C}" presName="childText" presStyleLbl="revTx" presStyleIdx="0" presStyleCnt="3">
        <dgm:presLayoutVars>
          <dgm:bulletEnabled val="1"/>
        </dgm:presLayoutVars>
      </dgm:prSet>
      <dgm:spPr/>
    </dgm:pt>
    <dgm:pt modelId="{2A81856D-87EA-4FD4-BD89-82C2BCC5D165}" type="pres">
      <dgm:prSet presAssocID="{B254DD27-F5F1-432B-B319-978B3C2EF47C}" presName="parentText" presStyleLbl="node1" presStyleIdx="1" presStyleCnt="4" custLinFactNeighborX="-3921">
        <dgm:presLayoutVars>
          <dgm:chMax val="0"/>
          <dgm:bulletEnabled val="1"/>
        </dgm:presLayoutVars>
      </dgm:prSet>
      <dgm:spPr/>
    </dgm:pt>
    <dgm:pt modelId="{B83AEE4B-7C73-4292-AAD7-ABB16F3DC400}" type="pres">
      <dgm:prSet presAssocID="{B254DD27-F5F1-432B-B319-978B3C2EF47C}" presName="childText" presStyleLbl="revTx" presStyleIdx="1" presStyleCnt="3">
        <dgm:presLayoutVars>
          <dgm:bulletEnabled val="1"/>
        </dgm:presLayoutVars>
      </dgm:prSet>
      <dgm:spPr/>
    </dgm:pt>
    <dgm:pt modelId="{F60D7530-3A19-4E11-ADA4-F8B49C564EA6}" type="pres">
      <dgm:prSet presAssocID="{344A3A8C-4369-4254-B337-2232E923398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64C22D86-49DE-47CE-8604-8AD4B8F62793}" type="pres">
      <dgm:prSet presAssocID="{344A3A8C-4369-4254-B337-2232E9233984}" presName="childText" presStyleLbl="revTx" presStyleIdx="2" presStyleCnt="3">
        <dgm:presLayoutVars>
          <dgm:bulletEnabled val="1"/>
        </dgm:presLayoutVars>
      </dgm:prSet>
      <dgm:spPr/>
    </dgm:pt>
    <dgm:pt modelId="{A991ED6E-D9D9-4010-9D89-F9A5AAF39E84}" type="pres">
      <dgm:prSet presAssocID="{DE3423EF-D693-4733-ACB3-9A82EFD8FBE9}" presName="parentText" presStyleLbl="node1" presStyleIdx="3" presStyleCnt="4" custLinFactY="-2309" custLinFactNeighborY="-100000">
        <dgm:presLayoutVars>
          <dgm:chMax val="0"/>
          <dgm:bulletEnabled val="1"/>
        </dgm:presLayoutVars>
      </dgm:prSet>
      <dgm:spPr/>
    </dgm:pt>
  </dgm:ptLst>
  <dgm:cxnLst>
    <dgm:cxn modelId="{ED90710B-20F4-494D-81DD-C267480B1BE0}" type="presOf" srcId="{433F55E2-D725-482A-81B0-B9612F621414}" destId="{8B55B143-9CC0-4AA6-9881-5E9E840169FC}" srcOrd="0" destOrd="0" presId="urn:microsoft.com/office/officeart/2005/8/layout/vList2"/>
    <dgm:cxn modelId="{E8096910-CE75-4126-8BD0-CED6FEC3918F}" srcId="{82A7D1CE-F62F-43F6-B4A5-F05DCAC7A54C}" destId="{433F55E2-D725-482A-81B0-B9612F621414}" srcOrd="0" destOrd="0" parTransId="{6DAA41C9-9347-4DE1-A9C0-9994F2416B51}" sibTransId="{29B00C6A-9CC4-4B4A-BEFA-86E7DAF24FFB}"/>
    <dgm:cxn modelId="{440B8F19-CF58-4B76-9942-D92FAA8D3F3C}" srcId="{344A3A8C-4369-4254-B337-2232E9233984}" destId="{67564822-78E9-45F1-92EE-824588180C85}" srcOrd="0" destOrd="0" parTransId="{B26EFAE8-FBEA-4B40-A260-164B42D0680D}" sibTransId="{88C55AE7-538C-4CE7-BF96-0AFC2F39E599}"/>
    <dgm:cxn modelId="{F8BF1026-E86E-466B-B2DD-14525AB0D2B5}" type="presOf" srcId="{67564822-78E9-45F1-92EE-824588180C85}" destId="{64C22D86-49DE-47CE-8604-8AD4B8F62793}" srcOrd="0" destOrd="0" presId="urn:microsoft.com/office/officeart/2005/8/layout/vList2"/>
    <dgm:cxn modelId="{D4F38A2D-52CC-4556-9BC3-09BCEC9759FA}" srcId="{CF92982F-5CB9-4BFE-AC1E-D86DBB9C3701}" destId="{B254DD27-F5F1-432B-B319-978B3C2EF47C}" srcOrd="1" destOrd="0" parTransId="{EADBC617-798A-4889-BB3F-64CF931B80B1}" sibTransId="{85970192-B62B-4D07-BD90-7290C9592441}"/>
    <dgm:cxn modelId="{5A9ED63B-D939-4EEB-AF84-8DB0836FC4B4}" srcId="{CF92982F-5CB9-4BFE-AC1E-D86DBB9C3701}" destId="{344A3A8C-4369-4254-B337-2232E9233984}" srcOrd="2" destOrd="0" parTransId="{86F1AD39-5588-47B6-A205-7AFDC121D308}" sibTransId="{4F83B261-0BF9-467D-B754-D508C117D096}"/>
    <dgm:cxn modelId="{4D24FD62-3B18-4A63-9D74-F25AF73B28B8}" srcId="{82A7D1CE-F62F-43F6-B4A5-F05DCAC7A54C}" destId="{B0A175C1-754D-4C8C-BD25-4C780F3FF915}" srcOrd="1" destOrd="0" parTransId="{7E79F56E-8026-4552-920F-E55F9EC30547}" sibTransId="{768294B3-4F64-4D60-8AF3-6622CE4E5AB7}"/>
    <dgm:cxn modelId="{E973F24E-8E6D-40D7-ADD6-99F8E98AE36B}" type="presOf" srcId="{DE3423EF-D693-4733-ACB3-9A82EFD8FBE9}" destId="{A991ED6E-D9D9-4010-9D89-F9A5AAF39E84}" srcOrd="0" destOrd="0" presId="urn:microsoft.com/office/officeart/2005/8/layout/vList2"/>
    <dgm:cxn modelId="{E049A596-C09B-41B8-A7C9-77574091017C}" type="presOf" srcId="{CF92982F-5CB9-4BFE-AC1E-D86DBB9C3701}" destId="{B4D5F2FE-62BB-4EEA-AA0E-19DBD879C40F}" srcOrd="0" destOrd="0" presId="urn:microsoft.com/office/officeart/2005/8/layout/vList2"/>
    <dgm:cxn modelId="{9005529B-E8A8-4D75-96F3-7E8D00D252E5}" srcId="{B254DD27-F5F1-432B-B319-978B3C2EF47C}" destId="{2FB05D10-58BA-47EB-B47D-D8320C9E6C08}" srcOrd="0" destOrd="0" parTransId="{B1CE3549-5388-4151-91CC-D19E4B2DC40B}" sibTransId="{55049380-2D24-4673-AD65-00E8CBBB6608}"/>
    <dgm:cxn modelId="{E300789D-A3D0-46FD-A5EB-0126C527A824}" type="presOf" srcId="{344A3A8C-4369-4254-B337-2232E9233984}" destId="{F60D7530-3A19-4E11-ADA4-F8B49C564EA6}" srcOrd="0" destOrd="0" presId="urn:microsoft.com/office/officeart/2005/8/layout/vList2"/>
    <dgm:cxn modelId="{8E6D42C6-F162-40C3-8547-5326B1034BA1}" type="presOf" srcId="{B0A175C1-754D-4C8C-BD25-4C780F3FF915}" destId="{8B55B143-9CC0-4AA6-9881-5E9E840169FC}" srcOrd="0" destOrd="1" presId="urn:microsoft.com/office/officeart/2005/8/layout/vList2"/>
    <dgm:cxn modelId="{449802D8-A7BD-4703-B306-C9E1613DF2D4}" type="presOf" srcId="{2FB05D10-58BA-47EB-B47D-D8320C9E6C08}" destId="{B83AEE4B-7C73-4292-AAD7-ABB16F3DC400}" srcOrd="0" destOrd="0" presId="urn:microsoft.com/office/officeart/2005/8/layout/vList2"/>
    <dgm:cxn modelId="{540EA4E0-6C5C-4244-9824-A234F64C77F6}" type="presOf" srcId="{B254DD27-F5F1-432B-B319-978B3C2EF47C}" destId="{2A81856D-87EA-4FD4-BD89-82C2BCC5D165}" srcOrd="0" destOrd="0" presId="urn:microsoft.com/office/officeart/2005/8/layout/vList2"/>
    <dgm:cxn modelId="{E78F6FF4-D3D2-45A9-B6FE-6B226E28E312}" srcId="{CF92982F-5CB9-4BFE-AC1E-D86DBB9C3701}" destId="{DE3423EF-D693-4733-ACB3-9A82EFD8FBE9}" srcOrd="3" destOrd="0" parTransId="{FE3D1930-B261-46CF-8A37-7BDA06FEFB60}" sibTransId="{0B34A062-B50F-404B-8E08-19E9E47041A7}"/>
    <dgm:cxn modelId="{90C926F8-8ED8-4514-BDBD-F27F33879C38}" type="presOf" srcId="{82A7D1CE-F62F-43F6-B4A5-F05DCAC7A54C}" destId="{9B3A1A3F-F1A6-4323-83E7-B15AEF4B695D}" srcOrd="0" destOrd="0" presId="urn:microsoft.com/office/officeart/2005/8/layout/vList2"/>
    <dgm:cxn modelId="{B5DA8EF8-768F-4DC3-874B-3BAB2E374FC6}" srcId="{CF92982F-5CB9-4BFE-AC1E-D86DBB9C3701}" destId="{82A7D1CE-F62F-43F6-B4A5-F05DCAC7A54C}" srcOrd="0" destOrd="0" parTransId="{1FDEE14F-429F-44C0-8FB9-8D3620958A3A}" sibTransId="{F8591401-AF62-48AC-82F4-7583D28DA116}"/>
    <dgm:cxn modelId="{68237079-2413-4860-975E-3D5359069382}" type="presParOf" srcId="{B4D5F2FE-62BB-4EEA-AA0E-19DBD879C40F}" destId="{9B3A1A3F-F1A6-4323-83E7-B15AEF4B695D}" srcOrd="0" destOrd="0" presId="urn:microsoft.com/office/officeart/2005/8/layout/vList2"/>
    <dgm:cxn modelId="{B2875EDB-1E0F-4464-BACD-08EF405859E4}" type="presParOf" srcId="{B4D5F2FE-62BB-4EEA-AA0E-19DBD879C40F}" destId="{8B55B143-9CC0-4AA6-9881-5E9E840169FC}" srcOrd="1" destOrd="0" presId="urn:microsoft.com/office/officeart/2005/8/layout/vList2"/>
    <dgm:cxn modelId="{50657CE8-76AD-4985-ADE3-E6855B341043}" type="presParOf" srcId="{B4D5F2FE-62BB-4EEA-AA0E-19DBD879C40F}" destId="{2A81856D-87EA-4FD4-BD89-82C2BCC5D165}" srcOrd="2" destOrd="0" presId="urn:microsoft.com/office/officeart/2005/8/layout/vList2"/>
    <dgm:cxn modelId="{C326E3A4-3B21-403B-A461-D56B696050F9}" type="presParOf" srcId="{B4D5F2FE-62BB-4EEA-AA0E-19DBD879C40F}" destId="{B83AEE4B-7C73-4292-AAD7-ABB16F3DC400}" srcOrd="3" destOrd="0" presId="urn:microsoft.com/office/officeart/2005/8/layout/vList2"/>
    <dgm:cxn modelId="{6C6DE138-17D0-4E3B-AD09-8AB9DC312C8B}" type="presParOf" srcId="{B4D5F2FE-62BB-4EEA-AA0E-19DBD879C40F}" destId="{F60D7530-3A19-4E11-ADA4-F8B49C564EA6}" srcOrd="4" destOrd="0" presId="urn:microsoft.com/office/officeart/2005/8/layout/vList2"/>
    <dgm:cxn modelId="{33C83E03-94DC-4C57-88C4-06B98E4CC4A8}" type="presParOf" srcId="{B4D5F2FE-62BB-4EEA-AA0E-19DBD879C40F}" destId="{64C22D86-49DE-47CE-8604-8AD4B8F62793}" srcOrd="5" destOrd="0" presId="urn:microsoft.com/office/officeart/2005/8/layout/vList2"/>
    <dgm:cxn modelId="{402402CD-597A-4A81-89A8-E6A7461EB10B}" type="presParOf" srcId="{B4D5F2FE-62BB-4EEA-AA0E-19DBD879C40F}" destId="{A991ED6E-D9D9-4010-9D89-F9A5AAF39E8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0B6CCCE-DA69-44B3-A4F6-5E8325625C7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189D61-3455-4467-A4C6-5DE60A1CB93D}">
      <dgm:prSet/>
      <dgm:spPr/>
      <dgm:t>
        <a:bodyPr/>
        <a:lstStyle/>
        <a:p>
          <a:r>
            <a:rPr lang="sl-SI"/>
            <a:t>Produktne smeri  </a:t>
          </a:r>
          <a:endParaRPr lang="en-US"/>
        </a:p>
      </dgm:t>
    </dgm:pt>
    <dgm:pt modelId="{1E0A22DA-B863-4603-BF72-C124475862CF}" type="parTrans" cxnId="{69C2D1A5-5624-40CD-916A-E5F98187D720}">
      <dgm:prSet/>
      <dgm:spPr/>
      <dgm:t>
        <a:bodyPr/>
        <a:lstStyle/>
        <a:p>
          <a:endParaRPr lang="en-US"/>
        </a:p>
      </dgm:t>
    </dgm:pt>
    <dgm:pt modelId="{C09D0507-C722-45AE-BC77-3DFBA168DDE5}" type="sibTrans" cxnId="{69C2D1A5-5624-40CD-916A-E5F98187D720}">
      <dgm:prSet/>
      <dgm:spPr/>
      <dgm:t>
        <a:bodyPr/>
        <a:lstStyle/>
        <a:p>
          <a:endParaRPr lang="en-US"/>
        </a:p>
      </dgm:t>
    </dgm:pt>
    <dgm:pt modelId="{FAAB9B59-5329-4801-9FEA-2723E4F82C33}">
      <dgm:prSet/>
      <dgm:spPr>
        <a:solidFill>
          <a:schemeClr val="bg1"/>
        </a:solidFill>
      </dgm:spPr>
      <dgm:t>
        <a:bodyPr/>
        <a:lstStyle/>
        <a:p>
          <a:r>
            <a:rPr lang="sl-SI" noProof="0" dirty="0">
              <a:solidFill>
                <a:schemeClr val="tx1"/>
              </a:solidFill>
            </a:rPr>
            <a:t>PS1 AI rešitve za področje jezikovnih tehnologij</a:t>
          </a:r>
        </a:p>
      </dgm:t>
    </dgm:pt>
    <dgm:pt modelId="{D4798F58-EF9F-4FB3-8F62-62FF421F0824}" type="parTrans" cxnId="{BAFDACFF-2B74-4E0B-A9F3-1E8B1473DA77}">
      <dgm:prSet/>
      <dgm:spPr/>
      <dgm:t>
        <a:bodyPr/>
        <a:lstStyle/>
        <a:p>
          <a:endParaRPr lang="en-US"/>
        </a:p>
      </dgm:t>
    </dgm:pt>
    <dgm:pt modelId="{087678F0-3424-4D3F-AE08-6A8EBE2093C6}" type="sibTrans" cxnId="{BAFDACFF-2B74-4E0B-A9F3-1E8B1473DA77}">
      <dgm:prSet/>
      <dgm:spPr/>
      <dgm:t>
        <a:bodyPr/>
        <a:lstStyle/>
        <a:p>
          <a:endParaRPr lang="en-US"/>
        </a:p>
      </dgm:t>
    </dgm:pt>
    <dgm:pt modelId="{58FD781F-D7A2-4530-BCA5-6760C11EE903}">
      <dgm:prSet/>
      <dgm:spPr/>
      <dgm:t>
        <a:bodyPr/>
        <a:lstStyle/>
        <a:p>
          <a:r>
            <a:rPr lang="sl-SI" dirty="0"/>
            <a:t>Celovito vključevanje v raziskave in inovacije na področju UI </a:t>
          </a:r>
          <a:endParaRPr lang="en-US" dirty="0"/>
        </a:p>
      </dgm:t>
    </dgm:pt>
    <dgm:pt modelId="{CE26B35D-7D44-4FC8-BA32-5DE33E02EC6F}" type="parTrans" cxnId="{10EB564F-AB57-4F44-B163-2AD5934A8F06}">
      <dgm:prSet/>
      <dgm:spPr/>
      <dgm:t>
        <a:bodyPr/>
        <a:lstStyle/>
        <a:p>
          <a:endParaRPr lang="en-US"/>
        </a:p>
      </dgm:t>
    </dgm:pt>
    <dgm:pt modelId="{0EABA050-487B-47C1-8A1D-DF42DD22096C}" type="sibTrans" cxnId="{10EB564F-AB57-4F44-B163-2AD5934A8F06}">
      <dgm:prSet/>
      <dgm:spPr/>
      <dgm:t>
        <a:bodyPr/>
        <a:lstStyle/>
        <a:p>
          <a:endParaRPr lang="en-US"/>
        </a:p>
      </dgm:t>
    </dgm:pt>
    <dgm:pt modelId="{5A14A8A9-A9D7-43AD-8C8D-4C28EC2729CE}">
      <dgm:prSet/>
      <dgm:spPr/>
      <dgm:t>
        <a:bodyPr/>
        <a:lstStyle/>
        <a:p>
          <a:r>
            <a:rPr lang="sl-SI" dirty="0"/>
            <a:t>Etični in družbeni vidiki umetne inteligence</a:t>
          </a:r>
          <a:endParaRPr lang="en-US" dirty="0"/>
        </a:p>
      </dgm:t>
    </dgm:pt>
    <dgm:pt modelId="{67C6C66B-AAFB-4488-A111-EA7587BBCA28}" type="parTrans" cxnId="{5F2664BB-1202-4CB0-9C32-034063A8DFEE}">
      <dgm:prSet/>
      <dgm:spPr/>
      <dgm:t>
        <a:bodyPr/>
        <a:lstStyle/>
        <a:p>
          <a:endParaRPr lang="en-US"/>
        </a:p>
      </dgm:t>
    </dgm:pt>
    <dgm:pt modelId="{300190BC-46B1-4C81-8C2E-D0C7CDB88019}" type="sibTrans" cxnId="{5F2664BB-1202-4CB0-9C32-034063A8DFEE}">
      <dgm:prSet/>
      <dgm:spPr/>
      <dgm:t>
        <a:bodyPr/>
        <a:lstStyle/>
        <a:p>
          <a:endParaRPr lang="en-US"/>
        </a:p>
      </dgm:t>
    </dgm:pt>
    <dgm:pt modelId="{DD4E2566-A769-4E3A-AECE-6B7C2230FC03}">
      <dgm:prSet/>
      <dgm:spPr>
        <a:solidFill>
          <a:schemeClr val="bg1"/>
        </a:solidFill>
      </dgm:spPr>
      <dgm:t>
        <a:bodyPr/>
        <a:lstStyle/>
        <a:p>
          <a:r>
            <a:rPr lang="sl-SI" noProof="0" dirty="0">
              <a:solidFill>
                <a:schemeClr val="tx1"/>
              </a:solidFill>
            </a:rPr>
            <a:t>PS2 AI rešitve za področje pametna mesta in skupnosti</a:t>
          </a:r>
        </a:p>
      </dgm:t>
    </dgm:pt>
    <dgm:pt modelId="{17233B80-11D6-4D57-A943-DFF27F2B1051}" type="parTrans" cxnId="{A08BBA3B-25BB-44D6-9A9C-4215B37BEA80}">
      <dgm:prSet/>
      <dgm:spPr/>
      <dgm:t>
        <a:bodyPr/>
        <a:lstStyle/>
        <a:p>
          <a:endParaRPr lang="en-IE"/>
        </a:p>
      </dgm:t>
    </dgm:pt>
    <dgm:pt modelId="{69CEB42B-5460-4CB0-B06B-40C2896000C4}" type="sibTrans" cxnId="{A08BBA3B-25BB-44D6-9A9C-4215B37BEA80}">
      <dgm:prSet/>
      <dgm:spPr/>
      <dgm:t>
        <a:bodyPr/>
        <a:lstStyle/>
        <a:p>
          <a:endParaRPr lang="en-IE"/>
        </a:p>
      </dgm:t>
    </dgm:pt>
    <dgm:pt modelId="{0461734D-7873-4CE1-A342-C980A4821A9A}">
      <dgm:prSet/>
      <dgm:spPr>
        <a:solidFill>
          <a:schemeClr val="bg1"/>
        </a:solidFill>
      </dgm:spPr>
      <dgm:t>
        <a:bodyPr/>
        <a:lstStyle/>
        <a:p>
          <a:r>
            <a:rPr lang="sl-SI" noProof="0" dirty="0">
              <a:solidFill>
                <a:schemeClr val="tx1"/>
              </a:solidFill>
            </a:rPr>
            <a:t>PS3 AI rešitve za prehod v krožno gospodarstvo</a:t>
          </a:r>
        </a:p>
      </dgm:t>
    </dgm:pt>
    <dgm:pt modelId="{2D5F0164-2E6E-4D83-9AA3-985FF4170CEF}" type="parTrans" cxnId="{DC259176-DE48-4DDC-A3F8-71E271D6242E}">
      <dgm:prSet/>
      <dgm:spPr/>
      <dgm:t>
        <a:bodyPr/>
        <a:lstStyle/>
        <a:p>
          <a:endParaRPr lang="en-IE"/>
        </a:p>
      </dgm:t>
    </dgm:pt>
    <dgm:pt modelId="{7B9D6FCB-20F3-4446-8477-15C51CC2897D}" type="sibTrans" cxnId="{DC259176-DE48-4DDC-A3F8-71E271D6242E}">
      <dgm:prSet/>
      <dgm:spPr/>
      <dgm:t>
        <a:bodyPr/>
        <a:lstStyle/>
        <a:p>
          <a:endParaRPr lang="en-IE"/>
        </a:p>
      </dgm:t>
    </dgm:pt>
    <dgm:pt modelId="{0C7D67BB-966A-4FD1-87F4-0B3E021E27F8}">
      <dgm:prSet/>
      <dgm:spPr>
        <a:solidFill>
          <a:schemeClr val="bg1"/>
        </a:solidFill>
      </dgm:spPr>
      <dgm:t>
        <a:bodyPr/>
        <a:lstStyle/>
        <a:p>
          <a:r>
            <a:rPr lang="sl-SI" noProof="0" dirty="0">
              <a:solidFill>
                <a:schemeClr val="tx1"/>
              </a:solidFill>
            </a:rPr>
            <a:t>PS4 AI rešitve za področje trajnostne pridelava in predelave hrane</a:t>
          </a:r>
        </a:p>
      </dgm:t>
    </dgm:pt>
    <dgm:pt modelId="{3D71B1F6-28B0-4A48-B2A6-CB9FD55D328D}" type="parTrans" cxnId="{658A7BCA-170D-44DB-B63A-36664D9E7CEE}">
      <dgm:prSet/>
      <dgm:spPr/>
      <dgm:t>
        <a:bodyPr/>
        <a:lstStyle/>
        <a:p>
          <a:endParaRPr lang="en-IE"/>
        </a:p>
      </dgm:t>
    </dgm:pt>
    <dgm:pt modelId="{5B919059-D02B-486D-81A7-58C06C8E55F9}" type="sibTrans" cxnId="{658A7BCA-170D-44DB-B63A-36664D9E7CEE}">
      <dgm:prSet/>
      <dgm:spPr/>
      <dgm:t>
        <a:bodyPr/>
        <a:lstStyle/>
        <a:p>
          <a:endParaRPr lang="en-IE"/>
        </a:p>
      </dgm:t>
    </dgm:pt>
    <dgm:pt modelId="{D76002B8-3FCE-4591-8829-9FF613831DC2}">
      <dgm:prSet/>
      <dgm:spPr>
        <a:solidFill>
          <a:schemeClr val="bg1"/>
        </a:solidFill>
      </dgm:spPr>
      <dgm:t>
        <a:bodyPr/>
        <a:lstStyle/>
        <a:p>
          <a:r>
            <a:rPr lang="sl-SI" noProof="0" dirty="0">
              <a:solidFill>
                <a:schemeClr val="tx1"/>
              </a:solidFill>
            </a:rPr>
            <a:t>PS5 Geoprostorska AI (GeoAI)</a:t>
          </a:r>
        </a:p>
      </dgm:t>
    </dgm:pt>
    <dgm:pt modelId="{5EB7BEA5-3341-4C22-BE46-BB735AF4FCEE}" type="parTrans" cxnId="{610F7010-E662-4188-9888-BB9F6E64C2B2}">
      <dgm:prSet/>
      <dgm:spPr/>
      <dgm:t>
        <a:bodyPr/>
        <a:lstStyle/>
        <a:p>
          <a:endParaRPr lang="en-IE"/>
        </a:p>
      </dgm:t>
    </dgm:pt>
    <dgm:pt modelId="{F2C5858E-DB0E-48B7-94C3-6ADF67AA9C54}" type="sibTrans" cxnId="{610F7010-E662-4188-9888-BB9F6E64C2B2}">
      <dgm:prSet/>
      <dgm:spPr/>
      <dgm:t>
        <a:bodyPr/>
        <a:lstStyle/>
        <a:p>
          <a:endParaRPr lang="en-IE"/>
        </a:p>
      </dgm:t>
    </dgm:pt>
    <dgm:pt modelId="{AD0FDDE2-E198-45C1-9C58-B873CB4093E1}">
      <dgm:prSet/>
      <dgm:spPr>
        <a:solidFill>
          <a:schemeClr val="bg1"/>
        </a:solidFill>
      </dgm:spPr>
      <dgm:t>
        <a:bodyPr/>
        <a:lstStyle/>
        <a:p>
          <a:r>
            <a:rPr lang="sl-SI" noProof="0" dirty="0">
              <a:solidFill>
                <a:schemeClr val="tx1"/>
              </a:solidFill>
            </a:rPr>
            <a:t>PS6 AI rešitve za okrepitev varnosti z uporabo UI</a:t>
          </a:r>
        </a:p>
      </dgm:t>
    </dgm:pt>
    <dgm:pt modelId="{545BBE79-E9E9-4898-8E17-2AF4E238777D}" type="parTrans" cxnId="{9B7FC467-158E-4FB6-B2C7-00758E7CF4D9}">
      <dgm:prSet/>
      <dgm:spPr/>
      <dgm:t>
        <a:bodyPr/>
        <a:lstStyle/>
        <a:p>
          <a:endParaRPr lang="en-IE"/>
        </a:p>
      </dgm:t>
    </dgm:pt>
    <dgm:pt modelId="{A7A5EEFF-2701-4F7E-A4D5-6DA2573149EB}" type="sibTrans" cxnId="{9B7FC467-158E-4FB6-B2C7-00758E7CF4D9}">
      <dgm:prSet/>
      <dgm:spPr/>
      <dgm:t>
        <a:bodyPr/>
        <a:lstStyle/>
        <a:p>
          <a:endParaRPr lang="en-IE"/>
        </a:p>
      </dgm:t>
    </dgm:pt>
    <dgm:pt modelId="{5CDDAB74-2CB8-418B-95FC-4B15621367C6}">
      <dgm:prSet/>
      <dgm:spPr>
        <a:solidFill>
          <a:schemeClr val="bg1"/>
        </a:solidFill>
      </dgm:spPr>
      <dgm:t>
        <a:bodyPr/>
        <a:lstStyle/>
        <a:p>
          <a:r>
            <a:rPr lang="sl-SI" noProof="0" dirty="0">
              <a:solidFill>
                <a:schemeClr val="tx1"/>
              </a:solidFill>
            </a:rPr>
            <a:t>PS7 AI rešitve za zdravje in medicino</a:t>
          </a:r>
        </a:p>
      </dgm:t>
    </dgm:pt>
    <dgm:pt modelId="{93AE7ABD-D799-4E22-9519-0C54CFE4D49E}" type="parTrans" cxnId="{36F2ED7D-2010-4801-8101-CF207DA6D378}">
      <dgm:prSet/>
      <dgm:spPr/>
      <dgm:t>
        <a:bodyPr/>
        <a:lstStyle/>
        <a:p>
          <a:endParaRPr lang="en-IE"/>
        </a:p>
      </dgm:t>
    </dgm:pt>
    <dgm:pt modelId="{942AA3E6-2EA2-459E-B9BC-4DF7B79C5393}" type="sibTrans" cxnId="{36F2ED7D-2010-4801-8101-CF207DA6D378}">
      <dgm:prSet/>
      <dgm:spPr/>
      <dgm:t>
        <a:bodyPr/>
        <a:lstStyle/>
        <a:p>
          <a:endParaRPr lang="en-IE"/>
        </a:p>
      </dgm:t>
    </dgm:pt>
    <dgm:pt modelId="{B0AD371C-C338-43C6-ACF2-6077127FF9B5}">
      <dgm:prSet/>
      <dgm:spPr>
        <a:solidFill>
          <a:schemeClr val="bg1"/>
        </a:solidFill>
      </dgm:spPr>
      <dgm:t>
        <a:bodyPr/>
        <a:lstStyle/>
        <a:p>
          <a:r>
            <a:rPr lang="sl-SI" noProof="0" dirty="0">
              <a:solidFill>
                <a:schemeClr val="tx1"/>
              </a:solidFill>
            </a:rPr>
            <a:t>PS8 Razvoj in implementacija AI v poslovnih procesih</a:t>
          </a:r>
        </a:p>
      </dgm:t>
    </dgm:pt>
    <dgm:pt modelId="{D164A41D-6F2F-4A05-A8FB-137CE546A0EA}" type="parTrans" cxnId="{78631347-6D73-4027-9B06-0E3F4156A203}">
      <dgm:prSet/>
      <dgm:spPr/>
      <dgm:t>
        <a:bodyPr/>
        <a:lstStyle/>
        <a:p>
          <a:endParaRPr lang="en-IE"/>
        </a:p>
      </dgm:t>
    </dgm:pt>
    <dgm:pt modelId="{06F1C0FB-7F24-4348-A1BC-CFB28A2577D9}" type="sibTrans" cxnId="{78631347-6D73-4027-9B06-0E3F4156A203}">
      <dgm:prSet/>
      <dgm:spPr/>
      <dgm:t>
        <a:bodyPr/>
        <a:lstStyle/>
        <a:p>
          <a:endParaRPr lang="en-IE"/>
        </a:p>
      </dgm:t>
    </dgm:pt>
    <dgm:pt modelId="{BFFE1044-B2C8-4F43-A51D-DC1B428BFC69}">
      <dgm:prSet/>
      <dgm:spPr/>
      <dgm:t>
        <a:bodyPr/>
        <a:lstStyle/>
        <a:p>
          <a:r>
            <a:rPr lang="sl-SI" dirty="0"/>
            <a:t>Leto podatkov –&gt; skupni podatkovni prostori, </a:t>
          </a:r>
          <a:r>
            <a:rPr lang="sl-SI" dirty="0" err="1"/>
            <a:t>Gaia-X</a:t>
          </a:r>
          <a:endParaRPr lang="en-US" dirty="0"/>
        </a:p>
      </dgm:t>
    </dgm:pt>
    <dgm:pt modelId="{AAE16C37-09C4-41D5-AFD9-D7EB481CE981}" type="parTrans" cxnId="{3B5B49D2-F446-404E-96B2-D6BC0D88CCEA}">
      <dgm:prSet/>
      <dgm:spPr/>
      <dgm:t>
        <a:bodyPr/>
        <a:lstStyle/>
        <a:p>
          <a:endParaRPr lang="sl-SI"/>
        </a:p>
      </dgm:t>
    </dgm:pt>
    <dgm:pt modelId="{EFD3E11B-8A0E-4EE2-92EF-D95C7AB737AD}" type="sibTrans" cxnId="{3B5B49D2-F446-404E-96B2-D6BC0D88CCEA}">
      <dgm:prSet/>
      <dgm:spPr/>
      <dgm:t>
        <a:bodyPr/>
        <a:lstStyle/>
        <a:p>
          <a:endParaRPr lang="sl-SI"/>
        </a:p>
      </dgm:t>
    </dgm:pt>
    <dgm:pt modelId="{C5733EA1-5D6D-42B6-B932-3C08177C7215}" type="pres">
      <dgm:prSet presAssocID="{90B6CCCE-DA69-44B3-A4F6-5E8325625C75}" presName="linear" presStyleCnt="0">
        <dgm:presLayoutVars>
          <dgm:animLvl val="lvl"/>
          <dgm:resizeHandles val="exact"/>
        </dgm:presLayoutVars>
      </dgm:prSet>
      <dgm:spPr/>
    </dgm:pt>
    <dgm:pt modelId="{E8629A8E-841A-4C42-996C-E8C8107F380E}" type="pres">
      <dgm:prSet presAssocID="{56189D61-3455-4467-A4C6-5DE60A1CB93D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0835F93-DEB8-4513-97E7-B423924FDB72}" type="pres">
      <dgm:prSet presAssocID="{56189D61-3455-4467-A4C6-5DE60A1CB93D}" presName="childText" presStyleLbl="revTx" presStyleIdx="0" presStyleCnt="1">
        <dgm:presLayoutVars>
          <dgm:bulletEnabled val="1"/>
        </dgm:presLayoutVars>
      </dgm:prSet>
      <dgm:spPr/>
    </dgm:pt>
    <dgm:pt modelId="{EA5931C7-CA57-47AD-A464-832264C62866}" type="pres">
      <dgm:prSet presAssocID="{58FD781F-D7A2-4530-BCA5-6760C11EE90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9E13741-C319-44C2-B521-AED1D900B179}" type="pres">
      <dgm:prSet presAssocID="{0EABA050-487B-47C1-8A1D-DF42DD22096C}" presName="spacer" presStyleCnt="0"/>
      <dgm:spPr/>
    </dgm:pt>
    <dgm:pt modelId="{DF314E4C-1904-4A58-9B97-118E3F8B9CC0}" type="pres">
      <dgm:prSet presAssocID="{5A14A8A9-A9D7-43AD-8C8D-4C28EC2729CE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9F387EF-DE27-4993-83E8-25C4C8F95006}" type="pres">
      <dgm:prSet presAssocID="{300190BC-46B1-4C81-8C2E-D0C7CDB88019}" presName="spacer" presStyleCnt="0"/>
      <dgm:spPr/>
    </dgm:pt>
    <dgm:pt modelId="{9148AB05-2B9F-4330-8C0E-747F2094FBB7}" type="pres">
      <dgm:prSet presAssocID="{BFFE1044-B2C8-4F43-A51D-DC1B428BFC69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610F7010-E662-4188-9888-BB9F6E64C2B2}" srcId="{56189D61-3455-4467-A4C6-5DE60A1CB93D}" destId="{D76002B8-3FCE-4591-8829-9FF613831DC2}" srcOrd="4" destOrd="0" parTransId="{5EB7BEA5-3341-4C22-BE46-BB735AF4FCEE}" sibTransId="{F2C5858E-DB0E-48B7-94C3-6ADF67AA9C54}"/>
    <dgm:cxn modelId="{E347D411-9242-4EC6-B0A8-F3D8AC183C3F}" type="presOf" srcId="{5A14A8A9-A9D7-43AD-8C8D-4C28EC2729CE}" destId="{DF314E4C-1904-4A58-9B97-118E3F8B9CC0}" srcOrd="0" destOrd="0" presId="urn:microsoft.com/office/officeart/2005/8/layout/vList2"/>
    <dgm:cxn modelId="{AC406B31-7207-421B-A2F2-168C7A4F2E4E}" type="presOf" srcId="{0C7D67BB-966A-4FD1-87F4-0B3E021E27F8}" destId="{E0835F93-DEB8-4513-97E7-B423924FDB72}" srcOrd="0" destOrd="3" presId="urn:microsoft.com/office/officeart/2005/8/layout/vList2"/>
    <dgm:cxn modelId="{4363A435-F6ED-427E-AE7A-8C55A86CC9B3}" type="presOf" srcId="{56189D61-3455-4467-A4C6-5DE60A1CB93D}" destId="{E8629A8E-841A-4C42-996C-E8C8107F380E}" srcOrd="0" destOrd="0" presId="urn:microsoft.com/office/officeart/2005/8/layout/vList2"/>
    <dgm:cxn modelId="{E66E5A3B-C975-410C-B13B-3A1D152E14C6}" type="presOf" srcId="{FAAB9B59-5329-4801-9FEA-2723E4F82C33}" destId="{E0835F93-DEB8-4513-97E7-B423924FDB72}" srcOrd="0" destOrd="0" presId="urn:microsoft.com/office/officeart/2005/8/layout/vList2"/>
    <dgm:cxn modelId="{A08BBA3B-25BB-44D6-9A9C-4215B37BEA80}" srcId="{56189D61-3455-4467-A4C6-5DE60A1CB93D}" destId="{DD4E2566-A769-4E3A-AECE-6B7C2230FC03}" srcOrd="1" destOrd="0" parTransId="{17233B80-11D6-4D57-A943-DFF27F2B1051}" sibTransId="{69CEB42B-5460-4CB0-B06B-40C2896000C4}"/>
    <dgm:cxn modelId="{78631347-6D73-4027-9B06-0E3F4156A203}" srcId="{56189D61-3455-4467-A4C6-5DE60A1CB93D}" destId="{B0AD371C-C338-43C6-ACF2-6077127FF9B5}" srcOrd="7" destOrd="0" parTransId="{D164A41D-6F2F-4A05-A8FB-137CE546A0EA}" sibTransId="{06F1C0FB-7F24-4348-A1BC-CFB28A2577D9}"/>
    <dgm:cxn modelId="{9B7FC467-158E-4FB6-B2C7-00758E7CF4D9}" srcId="{56189D61-3455-4467-A4C6-5DE60A1CB93D}" destId="{AD0FDDE2-E198-45C1-9C58-B873CB4093E1}" srcOrd="5" destOrd="0" parTransId="{545BBE79-E9E9-4898-8E17-2AF4E238777D}" sibTransId="{A7A5EEFF-2701-4F7E-A4D5-6DA2573149EB}"/>
    <dgm:cxn modelId="{7134BB6E-88EF-4E30-8123-1721510BE5EB}" type="presOf" srcId="{90B6CCCE-DA69-44B3-A4F6-5E8325625C75}" destId="{C5733EA1-5D6D-42B6-B932-3C08177C7215}" srcOrd="0" destOrd="0" presId="urn:microsoft.com/office/officeart/2005/8/layout/vList2"/>
    <dgm:cxn modelId="{10EB564F-AB57-4F44-B163-2AD5934A8F06}" srcId="{90B6CCCE-DA69-44B3-A4F6-5E8325625C75}" destId="{58FD781F-D7A2-4530-BCA5-6760C11EE903}" srcOrd="1" destOrd="0" parTransId="{CE26B35D-7D44-4FC8-BA32-5DE33E02EC6F}" sibTransId="{0EABA050-487B-47C1-8A1D-DF42DD22096C}"/>
    <dgm:cxn modelId="{712FF350-5361-4410-AE2B-1DCD66D882AF}" type="presOf" srcId="{0461734D-7873-4CE1-A342-C980A4821A9A}" destId="{E0835F93-DEB8-4513-97E7-B423924FDB72}" srcOrd="0" destOrd="2" presId="urn:microsoft.com/office/officeart/2005/8/layout/vList2"/>
    <dgm:cxn modelId="{DC259176-DE48-4DDC-A3F8-71E271D6242E}" srcId="{56189D61-3455-4467-A4C6-5DE60A1CB93D}" destId="{0461734D-7873-4CE1-A342-C980A4821A9A}" srcOrd="2" destOrd="0" parTransId="{2D5F0164-2E6E-4D83-9AA3-985FF4170CEF}" sibTransId="{7B9D6FCB-20F3-4446-8477-15C51CC2897D}"/>
    <dgm:cxn modelId="{BA5CAA7A-3EBA-4602-859E-13CC0210740F}" type="presOf" srcId="{BFFE1044-B2C8-4F43-A51D-DC1B428BFC69}" destId="{9148AB05-2B9F-4330-8C0E-747F2094FBB7}" srcOrd="0" destOrd="0" presId="urn:microsoft.com/office/officeart/2005/8/layout/vList2"/>
    <dgm:cxn modelId="{BC621D7D-1B6E-44FF-9CEB-F79B8E8A3591}" type="presOf" srcId="{DD4E2566-A769-4E3A-AECE-6B7C2230FC03}" destId="{E0835F93-DEB8-4513-97E7-B423924FDB72}" srcOrd="0" destOrd="1" presId="urn:microsoft.com/office/officeart/2005/8/layout/vList2"/>
    <dgm:cxn modelId="{36F2ED7D-2010-4801-8101-CF207DA6D378}" srcId="{56189D61-3455-4467-A4C6-5DE60A1CB93D}" destId="{5CDDAB74-2CB8-418B-95FC-4B15621367C6}" srcOrd="6" destOrd="0" parTransId="{93AE7ABD-D799-4E22-9519-0C54CFE4D49E}" sibTransId="{942AA3E6-2EA2-459E-B9BC-4DF7B79C5393}"/>
    <dgm:cxn modelId="{FE4BB390-6ACB-4E81-8115-B71C69609E9A}" type="presOf" srcId="{58FD781F-D7A2-4530-BCA5-6760C11EE903}" destId="{EA5931C7-CA57-47AD-A464-832264C62866}" srcOrd="0" destOrd="0" presId="urn:microsoft.com/office/officeart/2005/8/layout/vList2"/>
    <dgm:cxn modelId="{D3B46191-37E5-4A85-9A84-36745141F716}" type="presOf" srcId="{B0AD371C-C338-43C6-ACF2-6077127FF9B5}" destId="{E0835F93-DEB8-4513-97E7-B423924FDB72}" srcOrd="0" destOrd="7" presId="urn:microsoft.com/office/officeart/2005/8/layout/vList2"/>
    <dgm:cxn modelId="{C33A9C99-AE8C-4A9C-B9C7-6B73DEA011D7}" type="presOf" srcId="{D76002B8-3FCE-4591-8829-9FF613831DC2}" destId="{E0835F93-DEB8-4513-97E7-B423924FDB72}" srcOrd="0" destOrd="4" presId="urn:microsoft.com/office/officeart/2005/8/layout/vList2"/>
    <dgm:cxn modelId="{69C2D1A5-5624-40CD-916A-E5F98187D720}" srcId="{90B6CCCE-DA69-44B3-A4F6-5E8325625C75}" destId="{56189D61-3455-4467-A4C6-5DE60A1CB93D}" srcOrd="0" destOrd="0" parTransId="{1E0A22DA-B863-4603-BF72-C124475862CF}" sibTransId="{C09D0507-C722-45AE-BC77-3DFBA168DDE5}"/>
    <dgm:cxn modelId="{335994A7-ABE4-4DA4-A173-C0B85A1BF600}" type="presOf" srcId="{AD0FDDE2-E198-45C1-9C58-B873CB4093E1}" destId="{E0835F93-DEB8-4513-97E7-B423924FDB72}" srcOrd="0" destOrd="5" presId="urn:microsoft.com/office/officeart/2005/8/layout/vList2"/>
    <dgm:cxn modelId="{5F2664BB-1202-4CB0-9C32-034063A8DFEE}" srcId="{90B6CCCE-DA69-44B3-A4F6-5E8325625C75}" destId="{5A14A8A9-A9D7-43AD-8C8D-4C28EC2729CE}" srcOrd="2" destOrd="0" parTransId="{67C6C66B-AAFB-4488-A111-EA7587BBCA28}" sibTransId="{300190BC-46B1-4C81-8C2E-D0C7CDB88019}"/>
    <dgm:cxn modelId="{C05267CA-E418-41D2-97BD-24B09DB66005}" type="presOf" srcId="{5CDDAB74-2CB8-418B-95FC-4B15621367C6}" destId="{E0835F93-DEB8-4513-97E7-B423924FDB72}" srcOrd="0" destOrd="6" presId="urn:microsoft.com/office/officeart/2005/8/layout/vList2"/>
    <dgm:cxn modelId="{658A7BCA-170D-44DB-B63A-36664D9E7CEE}" srcId="{56189D61-3455-4467-A4C6-5DE60A1CB93D}" destId="{0C7D67BB-966A-4FD1-87F4-0B3E021E27F8}" srcOrd="3" destOrd="0" parTransId="{3D71B1F6-28B0-4A48-B2A6-CB9FD55D328D}" sibTransId="{5B919059-D02B-486D-81A7-58C06C8E55F9}"/>
    <dgm:cxn modelId="{3B5B49D2-F446-404E-96B2-D6BC0D88CCEA}" srcId="{90B6CCCE-DA69-44B3-A4F6-5E8325625C75}" destId="{BFFE1044-B2C8-4F43-A51D-DC1B428BFC69}" srcOrd="3" destOrd="0" parTransId="{AAE16C37-09C4-41D5-AFD9-D7EB481CE981}" sibTransId="{EFD3E11B-8A0E-4EE2-92EF-D95C7AB737AD}"/>
    <dgm:cxn modelId="{BAFDACFF-2B74-4E0B-A9F3-1E8B1473DA77}" srcId="{56189D61-3455-4467-A4C6-5DE60A1CB93D}" destId="{FAAB9B59-5329-4801-9FEA-2723E4F82C33}" srcOrd="0" destOrd="0" parTransId="{D4798F58-EF9F-4FB3-8F62-62FF421F0824}" sibTransId="{087678F0-3424-4D3F-AE08-6A8EBE2093C6}"/>
    <dgm:cxn modelId="{B78BF0F8-3F8B-4E3F-B891-2F2ACF08B853}" type="presParOf" srcId="{C5733EA1-5D6D-42B6-B932-3C08177C7215}" destId="{E8629A8E-841A-4C42-996C-E8C8107F380E}" srcOrd="0" destOrd="0" presId="urn:microsoft.com/office/officeart/2005/8/layout/vList2"/>
    <dgm:cxn modelId="{07342F60-0709-43B7-9772-5D6952C13699}" type="presParOf" srcId="{C5733EA1-5D6D-42B6-B932-3C08177C7215}" destId="{E0835F93-DEB8-4513-97E7-B423924FDB72}" srcOrd="1" destOrd="0" presId="urn:microsoft.com/office/officeart/2005/8/layout/vList2"/>
    <dgm:cxn modelId="{B1EB3B56-0322-4685-9BDE-957FCA5D8CDB}" type="presParOf" srcId="{C5733EA1-5D6D-42B6-B932-3C08177C7215}" destId="{EA5931C7-CA57-47AD-A464-832264C62866}" srcOrd="2" destOrd="0" presId="urn:microsoft.com/office/officeart/2005/8/layout/vList2"/>
    <dgm:cxn modelId="{30C06941-02A6-4EF5-8DF8-592F84E486E9}" type="presParOf" srcId="{C5733EA1-5D6D-42B6-B932-3C08177C7215}" destId="{A9E13741-C319-44C2-B521-AED1D900B179}" srcOrd="3" destOrd="0" presId="urn:microsoft.com/office/officeart/2005/8/layout/vList2"/>
    <dgm:cxn modelId="{4CD8BAE8-0A3B-4C28-A2D6-CD5DF5EA8967}" type="presParOf" srcId="{C5733EA1-5D6D-42B6-B932-3C08177C7215}" destId="{DF314E4C-1904-4A58-9B97-118E3F8B9CC0}" srcOrd="4" destOrd="0" presId="urn:microsoft.com/office/officeart/2005/8/layout/vList2"/>
    <dgm:cxn modelId="{E5CDF20A-3374-4E46-896E-5C66E038FD1E}" type="presParOf" srcId="{C5733EA1-5D6D-42B6-B932-3C08177C7215}" destId="{89F387EF-DE27-4993-83E8-25C4C8F95006}" srcOrd="5" destOrd="0" presId="urn:microsoft.com/office/officeart/2005/8/layout/vList2"/>
    <dgm:cxn modelId="{9C1FCC50-E4F5-464D-838D-5C8211C58E75}" type="presParOf" srcId="{C5733EA1-5D6D-42B6-B932-3C08177C7215}" destId="{9148AB05-2B9F-4330-8C0E-747F2094FBB7}" srcOrd="6" destOrd="0" presId="urn:microsoft.com/office/officeart/2005/8/layout/vList2"/>
  </dgm:cxnLst>
  <dgm:bg>
    <a:solidFill>
      <a:schemeClr val="accent1">
        <a:alpha val="52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6EEF4F-D18D-4570-8CB9-687E441082FA}">
      <dsp:nvSpPr>
        <dsp:cNvPr id="0" name=""/>
        <dsp:cNvSpPr/>
      </dsp:nvSpPr>
      <dsp:spPr>
        <a:xfrm>
          <a:off x="0" y="0"/>
          <a:ext cx="7826915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700" kern="1200"/>
            <a:t>IKT Horizontalna mreža – Andreja Lampe</a:t>
          </a:r>
          <a:endParaRPr lang="en-US" sz="2700" kern="1200"/>
        </a:p>
      </dsp:txBody>
      <dsp:txXfrm>
        <a:off x="31613" y="31613"/>
        <a:ext cx="7763689" cy="584369"/>
      </dsp:txXfrm>
    </dsp:sp>
    <dsp:sp modelId="{2F280495-03DB-4A6D-9BF4-FC1DAD5DEBDD}">
      <dsp:nvSpPr>
        <dsp:cNvPr id="0" name=""/>
        <dsp:cNvSpPr/>
      </dsp:nvSpPr>
      <dsp:spPr>
        <a:xfrm>
          <a:off x="0" y="796258"/>
          <a:ext cx="7826915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700" kern="1200" dirty="0"/>
            <a:t>Razvoj človeških virov – Andreja Sever, GZS</a:t>
          </a:r>
          <a:endParaRPr lang="en-US" sz="2700" kern="1200" dirty="0"/>
        </a:p>
      </dsp:txBody>
      <dsp:txXfrm>
        <a:off x="31613" y="827871"/>
        <a:ext cx="7763689" cy="584369"/>
      </dsp:txXfrm>
    </dsp:sp>
    <dsp:sp modelId="{9F6D83EA-29C0-40CE-872B-5A2673B19419}">
      <dsp:nvSpPr>
        <dsp:cNvPr id="0" name=""/>
        <dsp:cNvSpPr/>
      </dsp:nvSpPr>
      <dsp:spPr>
        <a:xfrm>
          <a:off x="0" y="1521613"/>
          <a:ext cx="7826915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700" kern="1200" dirty="0"/>
            <a:t>Fokusna področja</a:t>
          </a:r>
          <a:endParaRPr lang="en-US" sz="2700" kern="1200" dirty="0"/>
        </a:p>
      </dsp:txBody>
      <dsp:txXfrm>
        <a:off x="31613" y="1553226"/>
        <a:ext cx="7763689" cy="584369"/>
      </dsp:txXfrm>
    </dsp:sp>
    <dsp:sp modelId="{7F9756B3-6C3A-44E8-945D-205861343233}">
      <dsp:nvSpPr>
        <dsp:cNvPr id="0" name=""/>
        <dsp:cNvSpPr/>
      </dsp:nvSpPr>
      <dsp:spPr>
        <a:xfrm>
          <a:off x="0" y="2169208"/>
          <a:ext cx="7826915" cy="21797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505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100" kern="1200" dirty="0"/>
            <a:t>Digitalna preobrazba – Andrej Kotar, </a:t>
          </a:r>
          <a:r>
            <a:rPr lang="sl-SI" sz="2100" kern="1200" dirty="0" err="1"/>
            <a:t>Endava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100" kern="1200"/>
            <a:t>GIS-T – Martin Puhar, IGEA</a:t>
          </a:r>
          <a:endParaRPr lang="en-US" sz="2100" kern="120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100" kern="1200" dirty="0"/>
            <a:t>Umetna inteligenca, HPC &amp; Big data, Janko Burgar, </a:t>
          </a:r>
          <a:r>
            <a:rPr lang="sl-SI" sz="2100" kern="1200" dirty="0" err="1"/>
            <a:t>CosyLab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100" kern="1200" dirty="0"/>
            <a:t>Internet storitev - Gaber Terseglav, </a:t>
          </a:r>
          <a:r>
            <a:rPr lang="sl-SI" sz="2100" kern="1200" dirty="0" err="1"/>
            <a:t>Optifarm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100" kern="1200" dirty="0"/>
            <a:t>Internet stvari – Andrej Kos, UNILJ FE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100" kern="1200" dirty="0"/>
            <a:t>Kibernetska varnost – Mihael Nagelj, GZS</a:t>
          </a:r>
          <a:endParaRPr lang="en-US" sz="2100" kern="1200" dirty="0"/>
        </a:p>
      </dsp:txBody>
      <dsp:txXfrm>
        <a:off x="0" y="2169208"/>
        <a:ext cx="7826915" cy="2179709"/>
      </dsp:txXfrm>
    </dsp:sp>
    <dsp:sp modelId="{F0666B55-D878-49BB-8497-86465D4BDB14}">
      <dsp:nvSpPr>
        <dsp:cNvPr id="0" name=""/>
        <dsp:cNvSpPr/>
      </dsp:nvSpPr>
      <dsp:spPr>
        <a:xfrm>
          <a:off x="0" y="4348918"/>
          <a:ext cx="7826915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700" kern="1200"/>
            <a:t>Ključni dosežki</a:t>
          </a:r>
          <a:endParaRPr lang="en-US" sz="2700" kern="1200"/>
        </a:p>
      </dsp:txBody>
      <dsp:txXfrm>
        <a:off x="31613" y="4380531"/>
        <a:ext cx="7763689" cy="58436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173BF2-FED2-4A5E-9592-8B387C08DD17}">
      <dsp:nvSpPr>
        <dsp:cNvPr id="0" name=""/>
        <dsp:cNvSpPr/>
      </dsp:nvSpPr>
      <dsp:spPr>
        <a:xfrm>
          <a:off x="0" y="149875"/>
          <a:ext cx="7983682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noProof="0" dirty="0"/>
            <a:t>PS1 Inovativne horizontalne storitve </a:t>
          </a:r>
          <a:r>
            <a:rPr lang="sl-SI" sz="1800" kern="1200" noProof="0" dirty="0" err="1"/>
            <a:t>IoS</a:t>
          </a:r>
          <a:endParaRPr lang="sl-SI" sz="1800" kern="1200" noProof="0" dirty="0"/>
        </a:p>
      </dsp:txBody>
      <dsp:txXfrm>
        <a:off x="21075" y="170950"/>
        <a:ext cx="7941532" cy="389580"/>
      </dsp:txXfrm>
    </dsp:sp>
    <dsp:sp modelId="{600E9A7B-33C5-4F0A-B66E-918A661B9597}">
      <dsp:nvSpPr>
        <dsp:cNvPr id="0" name=""/>
        <dsp:cNvSpPr/>
      </dsp:nvSpPr>
      <dsp:spPr>
        <a:xfrm>
          <a:off x="0" y="581605"/>
          <a:ext cx="7983682" cy="968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482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400" kern="1200" noProof="0" dirty="0" err="1"/>
            <a:t>Omogočitvene</a:t>
          </a:r>
          <a:r>
            <a:rPr lang="sl-SI" sz="1400" kern="1200" noProof="0" dirty="0"/>
            <a:t> tehnologije 4. industrijske revolucije,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400" kern="1200" noProof="0" dirty="0" err="1"/>
            <a:t>Interoperabilnost</a:t>
          </a:r>
          <a:r>
            <a:rPr lang="sl-SI" sz="1400" kern="1200" noProof="0" dirty="0"/>
            <a:t> podatkov in storitev (OASC MIM),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400" kern="1200" noProof="0" dirty="0"/>
            <a:t>Uporaba odprtih podatkov in odprto-kodnih gradnikov (FIWARE),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400" kern="1200" noProof="0" dirty="0"/>
            <a:t>Horizontalni gradniki izmenjave z IOT </a:t>
          </a:r>
          <a:r>
            <a:rPr lang="sl-SI" sz="1400" kern="1200" noProof="0" dirty="0" err="1"/>
            <a:t>senzoriko</a:t>
          </a:r>
          <a:r>
            <a:rPr lang="sl-SI" sz="1400" kern="1200" noProof="0" dirty="0"/>
            <a:t>, podatkovnimi jezeri, …;</a:t>
          </a:r>
        </a:p>
      </dsp:txBody>
      <dsp:txXfrm>
        <a:off x="0" y="581605"/>
        <a:ext cx="7983682" cy="968760"/>
      </dsp:txXfrm>
    </dsp:sp>
    <dsp:sp modelId="{5030A764-6036-4B10-A4AE-7C3D3C4B57EE}">
      <dsp:nvSpPr>
        <dsp:cNvPr id="0" name=""/>
        <dsp:cNvSpPr/>
      </dsp:nvSpPr>
      <dsp:spPr>
        <a:xfrm>
          <a:off x="0" y="1550365"/>
          <a:ext cx="7983682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noProof="0" dirty="0"/>
            <a:t>PS2 Inovacije poslovnih procesov in digitalni poslovni modeli povezani z </a:t>
          </a:r>
          <a:r>
            <a:rPr lang="sl-SI" sz="1800" kern="1200" noProof="0" dirty="0" err="1"/>
            <a:t>IoS</a:t>
          </a:r>
          <a:endParaRPr lang="sl-SI" sz="1800" kern="1200" noProof="0" dirty="0"/>
        </a:p>
      </dsp:txBody>
      <dsp:txXfrm>
        <a:off x="21075" y="1571440"/>
        <a:ext cx="7941532" cy="389580"/>
      </dsp:txXfrm>
    </dsp:sp>
    <dsp:sp modelId="{D0C53FF8-55C4-4330-89A9-85E8FB0FCA79}">
      <dsp:nvSpPr>
        <dsp:cNvPr id="0" name=""/>
        <dsp:cNvSpPr/>
      </dsp:nvSpPr>
      <dsp:spPr>
        <a:xfrm>
          <a:off x="0" y="1982095"/>
          <a:ext cx="7983682" cy="726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482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400" kern="1200" noProof="0" dirty="0"/>
            <a:t>Sprememba od zaprtih (silosnih) poslovnih modelov k odprtim poslovnim modelom,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400" kern="1200" noProof="0" dirty="0"/>
            <a:t>Oblikovanje novih poslovnih modelov na osnovi odprtih podatkov in podatkovne ekonomije,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400" kern="1200" noProof="0" dirty="0"/>
            <a:t>Medsektorsko povezovanje in oblikovanje novih verig dodane vrednosti;</a:t>
          </a:r>
        </a:p>
      </dsp:txBody>
      <dsp:txXfrm>
        <a:off x="0" y="1982095"/>
        <a:ext cx="7983682" cy="726570"/>
      </dsp:txXfrm>
    </dsp:sp>
    <dsp:sp modelId="{45FA242F-6C71-4D11-AFC2-F4B6A4B4E140}">
      <dsp:nvSpPr>
        <dsp:cNvPr id="0" name=""/>
        <dsp:cNvSpPr/>
      </dsp:nvSpPr>
      <dsp:spPr>
        <a:xfrm>
          <a:off x="0" y="2708665"/>
          <a:ext cx="7983682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noProof="0" dirty="0"/>
            <a:t>PS3 Odprte urbane podatkovne platforme</a:t>
          </a:r>
        </a:p>
      </dsp:txBody>
      <dsp:txXfrm>
        <a:off x="21075" y="2729740"/>
        <a:ext cx="7941532" cy="389580"/>
      </dsp:txXfrm>
    </dsp:sp>
    <dsp:sp modelId="{F7B2427A-EF4E-41A0-8496-621F769656C5}">
      <dsp:nvSpPr>
        <dsp:cNvPr id="0" name=""/>
        <dsp:cNvSpPr/>
      </dsp:nvSpPr>
      <dsp:spPr>
        <a:xfrm>
          <a:off x="0" y="3140395"/>
          <a:ext cx="7983682" cy="726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482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400" kern="1200" noProof="0" dirty="0"/>
            <a:t>Referenčni projekti pametih mest (</a:t>
          </a:r>
          <a:r>
            <a:rPr lang="sl-SI" sz="1400" kern="1200" noProof="0" dirty="0" err="1"/>
            <a:t>Sihronicity</a:t>
          </a:r>
          <a:r>
            <a:rPr lang="sl-SI" sz="1400" kern="1200" noProof="0" dirty="0"/>
            <a:t>, </a:t>
          </a:r>
          <a:r>
            <a:rPr lang="sl-SI" sz="1400" kern="1200" noProof="0" dirty="0" err="1"/>
            <a:t>Espresso</a:t>
          </a:r>
          <a:r>
            <a:rPr lang="sl-SI" sz="1400" kern="1200" noProof="0" dirty="0"/>
            <a:t>, …),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400" kern="1200" noProof="0" dirty="0"/>
            <a:t>Referenčna arhitektura pametnega mesta (FIWARE),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400" kern="1200" noProof="0" dirty="0"/>
            <a:t>Federativna podatkovna infrastruktura na EU nivoju (</a:t>
          </a:r>
          <a:r>
            <a:rPr lang="sl-SI" sz="1400" kern="1200" noProof="0" dirty="0" err="1"/>
            <a:t>GaiaX</a:t>
          </a:r>
          <a:r>
            <a:rPr lang="sl-SI" sz="1400" kern="1200" noProof="0" dirty="0"/>
            <a:t>);</a:t>
          </a:r>
        </a:p>
      </dsp:txBody>
      <dsp:txXfrm>
        <a:off x="0" y="3140395"/>
        <a:ext cx="7983682" cy="726570"/>
      </dsp:txXfrm>
    </dsp:sp>
    <dsp:sp modelId="{56EA0689-261E-40CA-9374-0A98EF845D9D}">
      <dsp:nvSpPr>
        <dsp:cNvPr id="0" name=""/>
        <dsp:cNvSpPr/>
      </dsp:nvSpPr>
      <dsp:spPr>
        <a:xfrm>
          <a:off x="0" y="3866965"/>
          <a:ext cx="7983682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noProof="0" dirty="0"/>
            <a:t>P4 Inovativne storitve </a:t>
          </a:r>
          <a:r>
            <a:rPr lang="sl-SI" sz="1800" kern="1200" noProof="0" dirty="0" err="1"/>
            <a:t>IoS</a:t>
          </a:r>
          <a:r>
            <a:rPr lang="sl-SI" sz="1800" kern="1200" noProof="0" dirty="0"/>
            <a:t> povezane s tehnologijo </a:t>
          </a:r>
          <a:r>
            <a:rPr lang="sl-SI" sz="1800" kern="1200" noProof="0" dirty="0" err="1"/>
            <a:t>Blockchain</a:t>
          </a:r>
          <a:endParaRPr lang="sl-SI" sz="1800" kern="1200" noProof="0" dirty="0"/>
        </a:p>
      </dsp:txBody>
      <dsp:txXfrm>
        <a:off x="21075" y="3888040"/>
        <a:ext cx="7941532" cy="389580"/>
      </dsp:txXfrm>
    </dsp:sp>
    <dsp:sp modelId="{9D5B3699-C8F5-4D48-9FDA-175F257F5F71}">
      <dsp:nvSpPr>
        <dsp:cNvPr id="0" name=""/>
        <dsp:cNvSpPr/>
      </dsp:nvSpPr>
      <dsp:spPr>
        <a:xfrm>
          <a:off x="0" y="4298695"/>
          <a:ext cx="7983682" cy="4843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482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400" kern="1200" noProof="0" dirty="0" err="1"/>
            <a:t>Block-chain</a:t>
          </a:r>
          <a:r>
            <a:rPr lang="sl-SI" sz="1400" kern="1200" noProof="0" dirty="0"/>
            <a:t> kot horizontalni gradnik odprte urbane platforme,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400" kern="1200" noProof="0" dirty="0"/>
            <a:t>Uporaba v različnih primerih uporabe (žetoni, spremljanje poti, …);</a:t>
          </a:r>
        </a:p>
      </dsp:txBody>
      <dsp:txXfrm>
        <a:off x="0" y="4298695"/>
        <a:ext cx="7983682" cy="48438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607403-4335-4274-A0CD-F8DB53ABAC09}">
      <dsp:nvSpPr>
        <dsp:cNvPr id="0" name=""/>
        <dsp:cNvSpPr/>
      </dsp:nvSpPr>
      <dsp:spPr>
        <a:xfrm>
          <a:off x="0" y="0"/>
          <a:ext cx="7579087" cy="7371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kern="1200" noProof="0" dirty="0"/>
            <a:t>PS1: Mobilna, brezžična in edge infrastruktura ter komunikacije za IoT (vključuje 5G in 6G)</a:t>
          </a:r>
          <a:endParaRPr lang="sl-SI" sz="1800" kern="1200" noProof="0" dirty="0">
            <a:latin typeface="Verdana"/>
          </a:endParaRPr>
        </a:p>
      </dsp:txBody>
      <dsp:txXfrm>
        <a:off x="35982" y="35982"/>
        <a:ext cx="7507123" cy="665136"/>
      </dsp:txXfrm>
    </dsp:sp>
    <dsp:sp modelId="{142B5633-20D9-4208-A34F-F53EDE9C89AD}">
      <dsp:nvSpPr>
        <dsp:cNvPr id="0" name=""/>
        <dsp:cNvSpPr/>
      </dsp:nvSpPr>
      <dsp:spPr>
        <a:xfrm>
          <a:off x="0" y="864818"/>
          <a:ext cx="7579087" cy="7371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/>
            <a:t>P</a:t>
          </a:r>
          <a:r>
            <a:rPr lang="sl-SI" sz="1800" kern="1200"/>
            <a:t>S</a:t>
          </a:r>
          <a:r>
            <a:rPr lang="en-IE" sz="1800" kern="1200"/>
            <a:t>2</a:t>
          </a:r>
          <a:r>
            <a:rPr lang="sl-SI" sz="1800" kern="1200"/>
            <a:t>: </a:t>
          </a:r>
          <a:r>
            <a:rPr lang="en-IE" sz="1800" kern="1200"/>
            <a:t>Platforme in storitve za IoT</a:t>
          </a:r>
          <a:endParaRPr lang="en-IE" sz="1800" kern="1200" dirty="0"/>
        </a:p>
      </dsp:txBody>
      <dsp:txXfrm>
        <a:off x="35982" y="900800"/>
        <a:ext cx="7507123" cy="665136"/>
      </dsp:txXfrm>
    </dsp:sp>
    <dsp:sp modelId="{3A51FB95-521D-4987-B745-0128BF089B1F}">
      <dsp:nvSpPr>
        <dsp:cNvPr id="0" name=""/>
        <dsp:cNvSpPr/>
      </dsp:nvSpPr>
      <dsp:spPr>
        <a:xfrm>
          <a:off x="0" y="1653758"/>
          <a:ext cx="7579087" cy="7371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/>
            <a:t>P</a:t>
          </a:r>
          <a:r>
            <a:rPr lang="sl-SI" sz="1800" kern="1200"/>
            <a:t>S</a:t>
          </a:r>
          <a:r>
            <a:rPr lang="en-IE" sz="1800" kern="1200"/>
            <a:t>3</a:t>
          </a:r>
          <a:r>
            <a:rPr lang="sl-SI" sz="1800" kern="1200"/>
            <a:t>: </a:t>
          </a:r>
          <a:r>
            <a:rPr lang="en-IE" sz="1800" kern="1200"/>
            <a:t>Senzorski in vgrajeni sistemi za IoT</a:t>
          </a:r>
          <a:endParaRPr lang="en-IE" sz="1800" kern="1200" dirty="0"/>
        </a:p>
      </dsp:txBody>
      <dsp:txXfrm>
        <a:off x="35982" y="1689740"/>
        <a:ext cx="7507123" cy="665136"/>
      </dsp:txXfrm>
    </dsp:sp>
    <dsp:sp modelId="{91F5DC94-333A-4687-B37E-CF7DFEC305ED}">
      <dsp:nvSpPr>
        <dsp:cNvPr id="0" name=""/>
        <dsp:cNvSpPr/>
      </dsp:nvSpPr>
      <dsp:spPr>
        <a:xfrm>
          <a:off x="0" y="2442698"/>
          <a:ext cx="7579087" cy="7371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/>
            <a:t>P</a:t>
          </a:r>
          <a:r>
            <a:rPr lang="sl-SI" sz="1800" kern="1200"/>
            <a:t>S</a:t>
          </a:r>
          <a:r>
            <a:rPr lang="en-IE" sz="1800" kern="1200"/>
            <a:t>4</a:t>
          </a:r>
          <a:r>
            <a:rPr lang="sl-SI" sz="1800" kern="1200"/>
            <a:t>: </a:t>
          </a:r>
          <a:r>
            <a:rPr lang="en-IE" sz="1800" kern="1200"/>
            <a:t>Veriženje blokov in vgrajena varnost za IoT </a:t>
          </a:r>
          <a:endParaRPr lang="en-IE" sz="1800" kern="1200" dirty="0"/>
        </a:p>
      </dsp:txBody>
      <dsp:txXfrm>
        <a:off x="35982" y="2478680"/>
        <a:ext cx="7507123" cy="66513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607403-4335-4274-A0CD-F8DB53ABAC09}">
      <dsp:nvSpPr>
        <dsp:cNvPr id="0" name=""/>
        <dsp:cNvSpPr/>
      </dsp:nvSpPr>
      <dsp:spPr>
        <a:xfrm>
          <a:off x="0" y="0"/>
          <a:ext cx="7881605" cy="8739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200" kern="1200" dirty="0">
              <a:latin typeface="Verdana"/>
            </a:rPr>
            <a:t>PS1 Razvoj varnostnih produktov in storitev</a:t>
          </a:r>
        </a:p>
      </dsp:txBody>
      <dsp:txXfrm>
        <a:off x="42663" y="42663"/>
        <a:ext cx="7796279" cy="788627"/>
      </dsp:txXfrm>
    </dsp:sp>
    <dsp:sp modelId="{3D0D6EE9-FB2B-44F7-B3E3-9D1916B73469}">
      <dsp:nvSpPr>
        <dsp:cNvPr id="0" name=""/>
        <dsp:cNvSpPr/>
      </dsp:nvSpPr>
      <dsp:spPr>
        <a:xfrm>
          <a:off x="0" y="1222734"/>
          <a:ext cx="7881605" cy="8739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200" kern="1200" dirty="0">
              <a:latin typeface="Verdana"/>
            </a:rPr>
            <a:t>PS2 Kibernetska varnost vertikalnih in horizontalnih produktov v njihovem celotnem življenjskem ciklu</a:t>
          </a:r>
        </a:p>
      </dsp:txBody>
      <dsp:txXfrm>
        <a:off x="42663" y="1265397"/>
        <a:ext cx="7796279" cy="78862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D99FAE-520B-4220-AE41-E23D8F2683A4}">
      <dsp:nvSpPr>
        <dsp:cNvPr id="0" name=""/>
        <dsp:cNvSpPr/>
      </dsp:nvSpPr>
      <dsp:spPr>
        <a:xfrm rot="5400000">
          <a:off x="4831575" y="-1922757"/>
          <a:ext cx="894522" cy="496831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kern="1200" dirty="0"/>
            <a:t>Organizacija dogodkov usposabljanja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kern="1200" dirty="0"/>
            <a:t>Izvedba aktivnosti za oblikovanje študijskih programov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kern="1200" dirty="0"/>
            <a:t>Vaje in tekmovanja</a:t>
          </a:r>
          <a:endParaRPr lang="en-US" sz="1300" kern="1200" dirty="0"/>
        </a:p>
      </dsp:txBody>
      <dsp:txXfrm rot="-5400000">
        <a:off x="2794678" y="157807"/>
        <a:ext cx="4924650" cy="807188"/>
      </dsp:txXfrm>
    </dsp:sp>
    <dsp:sp modelId="{910309BE-6921-4354-B0F5-74B49693E74D}">
      <dsp:nvSpPr>
        <dsp:cNvPr id="0" name=""/>
        <dsp:cNvSpPr/>
      </dsp:nvSpPr>
      <dsp:spPr>
        <a:xfrm>
          <a:off x="0" y="2324"/>
          <a:ext cx="2794678" cy="11181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200" b="1" kern="1200" dirty="0"/>
            <a:t>Razvoj človeških virov</a:t>
          </a:r>
          <a:endParaRPr lang="en-US" sz="2200" kern="1200" dirty="0"/>
        </a:p>
      </dsp:txBody>
      <dsp:txXfrm>
        <a:off x="54584" y="56908"/>
        <a:ext cx="2685510" cy="1008985"/>
      </dsp:txXfrm>
    </dsp:sp>
    <dsp:sp modelId="{39C519B0-7755-43A9-8F5E-BF71F824E195}">
      <dsp:nvSpPr>
        <dsp:cNvPr id="0" name=""/>
        <dsp:cNvSpPr/>
      </dsp:nvSpPr>
      <dsp:spPr>
        <a:xfrm rot="5400000">
          <a:off x="4831575" y="-748696"/>
          <a:ext cx="894522" cy="496831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kern="1200" dirty="0"/>
            <a:t>Oblikovanje konceptov za nove razvojne projekte (SOC in AI,…)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kern="1200" dirty="0"/>
            <a:t>Vključevanje varnosti skozi razvoj</a:t>
          </a:r>
          <a:endParaRPr lang="en-US" sz="1300" kern="1200" dirty="0"/>
        </a:p>
      </dsp:txBody>
      <dsp:txXfrm rot="-5400000">
        <a:off x="2794678" y="1331868"/>
        <a:ext cx="4924650" cy="807188"/>
      </dsp:txXfrm>
    </dsp:sp>
    <dsp:sp modelId="{C96974BA-51E3-434A-9A6E-5B272E277D1E}">
      <dsp:nvSpPr>
        <dsp:cNvPr id="0" name=""/>
        <dsp:cNvSpPr/>
      </dsp:nvSpPr>
      <dsp:spPr>
        <a:xfrm>
          <a:off x="0" y="1176385"/>
          <a:ext cx="2794678" cy="11181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200" b="1" kern="1200" dirty="0"/>
            <a:t>Skupni razvojni projekti</a:t>
          </a:r>
          <a:endParaRPr lang="en-US" sz="2200" kern="1200" dirty="0"/>
        </a:p>
      </dsp:txBody>
      <dsp:txXfrm>
        <a:off x="54584" y="1230969"/>
        <a:ext cx="2685510" cy="1008985"/>
      </dsp:txXfrm>
    </dsp:sp>
    <dsp:sp modelId="{812E64DC-9410-421A-8D73-A2473D831832}">
      <dsp:nvSpPr>
        <dsp:cNvPr id="0" name=""/>
        <dsp:cNvSpPr/>
      </dsp:nvSpPr>
      <dsp:spPr>
        <a:xfrm rot="5400000">
          <a:off x="4831575" y="425364"/>
          <a:ext cx="894522" cy="496831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kern="1200" dirty="0"/>
            <a:t>Organizacija in izvedba povezovalnih dogodkov, posvetov in delavnic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kern="1200" dirty="0"/>
            <a:t>Predstavitev groženj, življenjskega cikla kibernetske varnosti za področja</a:t>
          </a:r>
          <a:endParaRPr lang="en-US" sz="1300" kern="1200" dirty="0"/>
        </a:p>
      </dsp:txBody>
      <dsp:txXfrm rot="-5400000">
        <a:off x="2794678" y="2505929"/>
        <a:ext cx="4924650" cy="807188"/>
      </dsp:txXfrm>
    </dsp:sp>
    <dsp:sp modelId="{9AF64613-7638-4A00-B0DF-A147CD1F384E}">
      <dsp:nvSpPr>
        <dsp:cNvPr id="0" name=""/>
        <dsp:cNvSpPr/>
      </dsp:nvSpPr>
      <dsp:spPr>
        <a:xfrm>
          <a:off x="0" y="2350446"/>
          <a:ext cx="2794678" cy="11181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200" b="1" kern="1200" dirty="0"/>
            <a:t>Izboljšanje sinergije SRIP in podporne storitve članom</a:t>
          </a:r>
          <a:endParaRPr lang="en-US" sz="2200" kern="1200" dirty="0"/>
        </a:p>
      </dsp:txBody>
      <dsp:txXfrm>
        <a:off x="54584" y="2405030"/>
        <a:ext cx="2685510" cy="1008985"/>
      </dsp:txXfrm>
    </dsp:sp>
    <dsp:sp modelId="{B05584CE-A5FF-411C-909F-00188722B57C}">
      <dsp:nvSpPr>
        <dsp:cNvPr id="0" name=""/>
        <dsp:cNvSpPr/>
      </dsp:nvSpPr>
      <dsp:spPr>
        <a:xfrm rot="5400000">
          <a:off x="4831575" y="1599425"/>
          <a:ext cx="894522" cy="496831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kern="1200" dirty="0"/>
            <a:t>Vključevanje v aktivnosti EDA, ENISA in ECSO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kern="1200" dirty="0"/>
            <a:t>Oblikovanje pobud  za sodelovanje v mednarodnih konzorcijih </a:t>
          </a:r>
          <a:endParaRPr lang="en-US" sz="1300" kern="1200" dirty="0"/>
        </a:p>
      </dsp:txBody>
      <dsp:txXfrm rot="-5400000">
        <a:off x="2794678" y="3679990"/>
        <a:ext cx="4924650" cy="807188"/>
      </dsp:txXfrm>
    </dsp:sp>
    <dsp:sp modelId="{F4F01F02-89E5-4B04-A93A-680DB6C73E4E}">
      <dsp:nvSpPr>
        <dsp:cNvPr id="0" name=""/>
        <dsp:cNvSpPr/>
      </dsp:nvSpPr>
      <dsp:spPr>
        <a:xfrm>
          <a:off x="0" y="3524507"/>
          <a:ext cx="2794678" cy="11181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200" b="1" kern="1200" dirty="0"/>
            <a:t>Vključevanje v mednarodne verige</a:t>
          </a:r>
          <a:endParaRPr lang="en-US" sz="2200" kern="1200" dirty="0"/>
        </a:p>
      </dsp:txBody>
      <dsp:txXfrm>
        <a:off x="54584" y="3579091"/>
        <a:ext cx="2685510" cy="10089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A56492-FE77-461E-BCAE-8690E9548EFA}">
      <dsp:nvSpPr>
        <dsp:cNvPr id="0" name=""/>
        <dsp:cNvSpPr/>
      </dsp:nvSpPr>
      <dsp:spPr>
        <a:xfrm>
          <a:off x="0" y="108383"/>
          <a:ext cx="8212352" cy="71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3000" kern="1200" dirty="0"/>
            <a:t>Subjekti iz IKT panoge so:</a:t>
          </a:r>
          <a:endParaRPr lang="en-US" sz="3000" kern="1200" dirty="0"/>
        </a:p>
      </dsp:txBody>
      <dsp:txXfrm>
        <a:off x="35125" y="143508"/>
        <a:ext cx="8142102" cy="649299"/>
      </dsp:txXfrm>
    </dsp:sp>
    <dsp:sp modelId="{2E55097C-0FCC-4EAE-8D8D-613F4A12EE96}">
      <dsp:nvSpPr>
        <dsp:cNvPr id="0" name=""/>
        <dsp:cNvSpPr/>
      </dsp:nvSpPr>
      <dsp:spPr>
        <a:xfrm>
          <a:off x="0" y="827933"/>
          <a:ext cx="8212352" cy="1583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742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300" kern="1200"/>
            <a:t>zaposlovali 3,5% vseh zaposlenih v Sloveniji (20.000 zaposlenih)</a:t>
          </a:r>
          <a:endParaRPr lang="en-US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300" kern="1200"/>
            <a:t>Ustvarili 4,1% vseh prihodkov (4,2 mrd €)</a:t>
          </a:r>
          <a:endParaRPr lang="en-US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300" kern="1200"/>
            <a:t>Imeli 4,2% vseh sredstev</a:t>
          </a:r>
          <a:endParaRPr lang="en-US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300" kern="1200"/>
            <a:t>Ustvarili 5,7% dodane vrednosti vseh subjektov</a:t>
          </a:r>
          <a:endParaRPr lang="en-US" sz="2300" kern="1200"/>
        </a:p>
      </dsp:txBody>
      <dsp:txXfrm>
        <a:off x="0" y="827933"/>
        <a:ext cx="8212352" cy="1583549"/>
      </dsp:txXfrm>
    </dsp:sp>
    <dsp:sp modelId="{D6467DCE-F89E-4888-9B3B-B95AB82D67CE}">
      <dsp:nvSpPr>
        <dsp:cNvPr id="0" name=""/>
        <dsp:cNvSpPr/>
      </dsp:nvSpPr>
      <dsp:spPr>
        <a:xfrm>
          <a:off x="0" y="2411483"/>
          <a:ext cx="8212352" cy="71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3000" kern="1200" dirty="0"/>
            <a:t>2018/19 rast:</a:t>
          </a:r>
          <a:endParaRPr lang="en-US" sz="3000" kern="1200" dirty="0"/>
        </a:p>
      </dsp:txBody>
      <dsp:txXfrm>
        <a:off x="35125" y="2446608"/>
        <a:ext cx="8142102" cy="649299"/>
      </dsp:txXfrm>
    </dsp:sp>
    <dsp:sp modelId="{8813C2F1-DF53-4821-8886-E494152B0560}">
      <dsp:nvSpPr>
        <dsp:cNvPr id="0" name=""/>
        <dsp:cNvSpPr/>
      </dsp:nvSpPr>
      <dsp:spPr>
        <a:xfrm>
          <a:off x="0" y="3131033"/>
          <a:ext cx="8212352" cy="1583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742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300" kern="1200"/>
            <a:t>zaposlenih: 4,9% </a:t>
          </a:r>
          <a:endParaRPr lang="en-US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300" kern="1200" dirty="0"/>
            <a:t>čistih prihodkov od prodaje 2018/19 na tujem trgu: 15,9%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2300" kern="1200" dirty="0"/>
            <a:t>dodana vrednost na zaposlenega: 7,7% (EUR 69.725,4)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l-PL" sz="2300" kern="1200" dirty="0"/>
            <a:t>mesečna povprečna bruto plača: 5,8% (EUR: 2.539,6)</a:t>
          </a:r>
          <a:endParaRPr lang="en-US" sz="2300" kern="1200" dirty="0"/>
        </a:p>
      </dsp:txBody>
      <dsp:txXfrm>
        <a:off x="0" y="3131033"/>
        <a:ext cx="8212352" cy="15835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6CE7B-E8E9-4013-BC7B-4C9FAE98A1D6}">
      <dsp:nvSpPr>
        <dsp:cNvPr id="0" name=""/>
        <dsp:cNvSpPr/>
      </dsp:nvSpPr>
      <dsp:spPr>
        <a:xfrm>
          <a:off x="0" y="56526"/>
          <a:ext cx="8132151" cy="596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kern="1200" dirty="0"/>
            <a:t>Digitalna organizacija, digitalna ekonomija in digitalni produkti niso več izbira =&gt; drugačen način razmišljanja</a:t>
          </a:r>
          <a:endParaRPr lang="en-US" sz="1500" kern="1200" dirty="0"/>
        </a:p>
      </dsp:txBody>
      <dsp:txXfrm>
        <a:off x="29128" y="85654"/>
        <a:ext cx="8073895" cy="538444"/>
      </dsp:txXfrm>
    </dsp:sp>
    <dsp:sp modelId="{DF94FF6C-1F28-4CCD-B051-1B525CBA9098}">
      <dsp:nvSpPr>
        <dsp:cNvPr id="0" name=""/>
        <dsp:cNvSpPr/>
      </dsp:nvSpPr>
      <dsp:spPr>
        <a:xfrm>
          <a:off x="0" y="693283"/>
          <a:ext cx="8132151" cy="248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196" tIns="19050" rIns="106680" bIns="190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200" kern="1200" dirty="0"/>
            <a:t>Dvig dodane vrednosti, produktivnost, konkurenčnost  </a:t>
          </a:r>
          <a:endParaRPr lang="en-US" sz="1200" kern="1200" dirty="0"/>
        </a:p>
      </dsp:txBody>
      <dsp:txXfrm>
        <a:off x="0" y="693283"/>
        <a:ext cx="8132151" cy="248400"/>
      </dsp:txXfrm>
    </dsp:sp>
    <dsp:sp modelId="{34158CD6-B7EF-4B74-B17A-EEDA030CB289}">
      <dsp:nvSpPr>
        <dsp:cNvPr id="0" name=""/>
        <dsp:cNvSpPr/>
      </dsp:nvSpPr>
      <dsp:spPr>
        <a:xfrm>
          <a:off x="0" y="941683"/>
          <a:ext cx="8132151" cy="596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kern="1200"/>
            <a:t>Ambiciozni cilji EU za priključek najboljšim</a:t>
          </a:r>
          <a:endParaRPr lang="en-US" sz="1500" kern="1200"/>
        </a:p>
      </dsp:txBody>
      <dsp:txXfrm>
        <a:off x="29128" y="970811"/>
        <a:ext cx="8073895" cy="538444"/>
      </dsp:txXfrm>
    </dsp:sp>
    <dsp:sp modelId="{4623C2BC-F8FB-4CF4-A578-8D4E58642B49}">
      <dsp:nvSpPr>
        <dsp:cNvPr id="0" name=""/>
        <dsp:cNvSpPr/>
      </dsp:nvSpPr>
      <dsp:spPr>
        <a:xfrm>
          <a:off x="0" y="1538383"/>
          <a:ext cx="8132151" cy="1210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196" tIns="19050" rIns="106680" bIns="190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200" kern="1200" dirty="0"/>
            <a:t>Evropsko digitalno desetletje: Digitalni kompas-digitalni cilji do 2030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200" kern="1200" dirty="0"/>
            <a:t>Leto podatkov (odprti podatkovni prostori, GAIA-X)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200" kern="1200" dirty="0"/>
            <a:t>V vseh programih se horizontalno prepleta digitalno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200" kern="1200" dirty="0"/>
            <a:t>Nov, namenski </a:t>
          </a:r>
          <a:r>
            <a:rPr lang="sl-SI" sz="1200" kern="1200" dirty="0" err="1"/>
            <a:t>Digital</a:t>
          </a:r>
          <a:r>
            <a:rPr lang="sl-SI" sz="1200" kern="1200" dirty="0"/>
            <a:t> </a:t>
          </a:r>
          <a:r>
            <a:rPr lang="sl-SI" sz="1200" kern="1200" dirty="0" err="1"/>
            <a:t>Europe</a:t>
          </a:r>
          <a:r>
            <a:rPr lang="sl-SI" sz="1200" kern="1200" dirty="0"/>
            <a:t> program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FontTx/>
            <a:buNone/>
          </a:pPr>
          <a:r>
            <a:rPr lang="sl-SI" sz="1200" kern="1200" dirty="0">
              <a:sym typeface="Wingdings" panose="05000000000000000000" pitchFamily="2" charset="2"/>
            </a:rPr>
            <a:t></a:t>
          </a:r>
          <a:r>
            <a:rPr lang="sl-SI" sz="1200" kern="1200" dirty="0"/>
            <a:t> Nacionalni programi in strategije ter vsi mi morajo spremembo v miselnosti ponotranjiti in vgraditi v nastajajoče programe, načrte, ukrepe</a:t>
          </a:r>
          <a:endParaRPr lang="en-US" sz="1200" kern="1200" dirty="0"/>
        </a:p>
      </dsp:txBody>
      <dsp:txXfrm>
        <a:off x="0" y="1538383"/>
        <a:ext cx="8132151" cy="1210950"/>
      </dsp:txXfrm>
    </dsp:sp>
    <dsp:sp modelId="{6F17BEFC-8C4B-4FB7-8DE9-4A61A243BF55}">
      <dsp:nvSpPr>
        <dsp:cNvPr id="0" name=""/>
        <dsp:cNvSpPr/>
      </dsp:nvSpPr>
      <dsp:spPr>
        <a:xfrm>
          <a:off x="0" y="2749333"/>
          <a:ext cx="8132151" cy="596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kern="1200" dirty="0"/>
            <a:t>Velike rezerve pri izkoristku digitalizacije za dvig produktivnosti</a:t>
          </a:r>
          <a:endParaRPr lang="en-US" sz="1500" kern="1200" dirty="0"/>
        </a:p>
      </dsp:txBody>
      <dsp:txXfrm>
        <a:off x="29128" y="2778461"/>
        <a:ext cx="8073895" cy="538444"/>
      </dsp:txXfrm>
    </dsp:sp>
    <dsp:sp modelId="{B073C25B-875C-4477-98C1-EB2883DC7746}">
      <dsp:nvSpPr>
        <dsp:cNvPr id="0" name=""/>
        <dsp:cNvSpPr/>
      </dsp:nvSpPr>
      <dsp:spPr>
        <a:xfrm>
          <a:off x="0" y="3389233"/>
          <a:ext cx="8132151" cy="596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kern="1200" dirty="0"/>
            <a:t>Počasen napredek pri </a:t>
          </a:r>
          <a:r>
            <a:rPr lang="sl-SI" sz="1500" b="1" kern="1200" dirty="0"/>
            <a:t>partnerskem multidisciplinarnem povezovanju </a:t>
          </a:r>
          <a:r>
            <a:rPr lang="sl-SI" sz="1500" kern="1200" dirty="0"/>
            <a:t>za razvoj digitalnih produktov in storitev</a:t>
          </a:r>
          <a:endParaRPr lang="en-US" sz="1500" kern="1200" dirty="0"/>
        </a:p>
      </dsp:txBody>
      <dsp:txXfrm>
        <a:off x="29128" y="3418361"/>
        <a:ext cx="8073895" cy="538444"/>
      </dsp:txXfrm>
    </dsp:sp>
    <dsp:sp modelId="{7826093F-FF08-4617-8380-FF467B215225}">
      <dsp:nvSpPr>
        <dsp:cNvPr id="0" name=""/>
        <dsp:cNvSpPr/>
      </dsp:nvSpPr>
      <dsp:spPr>
        <a:xfrm>
          <a:off x="0" y="4029133"/>
          <a:ext cx="8132151" cy="596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kern="1200" dirty="0"/>
            <a:t>Horizontalnost digitalizacije: velike rezerve pri usklajevanju načrtov</a:t>
          </a:r>
          <a:r>
            <a:rPr lang="sl-SI" sz="1500" kern="1200"/>
            <a:t>/ukrepov</a:t>
          </a:r>
          <a:endParaRPr lang="en-US" sz="1500" kern="1200" dirty="0"/>
        </a:p>
      </dsp:txBody>
      <dsp:txXfrm>
        <a:off x="29128" y="4058261"/>
        <a:ext cx="8073895" cy="538444"/>
      </dsp:txXfrm>
    </dsp:sp>
    <dsp:sp modelId="{014926F7-13D6-435E-A915-D8BC0BD0DDA2}">
      <dsp:nvSpPr>
        <dsp:cNvPr id="0" name=""/>
        <dsp:cNvSpPr/>
      </dsp:nvSpPr>
      <dsp:spPr>
        <a:xfrm>
          <a:off x="0" y="4625833"/>
          <a:ext cx="8132151" cy="248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196" tIns="19050" rIns="106680" bIns="190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200" kern="1200" dirty="0"/>
        </a:p>
      </dsp:txBody>
      <dsp:txXfrm>
        <a:off x="0" y="4625833"/>
        <a:ext cx="8132151" cy="248400"/>
      </dsp:txXfrm>
    </dsp:sp>
    <dsp:sp modelId="{FE6E671D-7DC9-48D5-BA28-8104CC19DC67}">
      <dsp:nvSpPr>
        <dsp:cNvPr id="0" name=""/>
        <dsp:cNvSpPr/>
      </dsp:nvSpPr>
      <dsp:spPr>
        <a:xfrm>
          <a:off x="0" y="4682503"/>
          <a:ext cx="8132151" cy="596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kern="1200" dirty="0"/>
            <a:t>Problematika pomanjkanja IKT strokovnjakov in digitalno usposobljenih zaposlenih </a:t>
          </a:r>
          <a:endParaRPr lang="en-US" sz="1500" kern="1200" dirty="0"/>
        </a:p>
      </dsp:txBody>
      <dsp:txXfrm>
        <a:off x="29128" y="4711631"/>
        <a:ext cx="8073895" cy="5384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173BF2-FED2-4A5E-9592-8B387C08DD17}">
      <dsp:nvSpPr>
        <dsp:cNvPr id="0" name=""/>
        <dsp:cNvSpPr/>
      </dsp:nvSpPr>
      <dsp:spPr>
        <a:xfrm>
          <a:off x="0" y="121701"/>
          <a:ext cx="8627806" cy="4077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700" kern="1200" dirty="0"/>
            <a:t>Novi poslovni modeli in spodbujanje podjetništva povezanega z digitalno transformacijo</a:t>
          </a:r>
          <a:endParaRPr lang="en-US" sz="1700" kern="1200" dirty="0"/>
        </a:p>
      </dsp:txBody>
      <dsp:txXfrm>
        <a:off x="19904" y="141605"/>
        <a:ext cx="8587998" cy="367937"/>
      </dsp:txXfrm>
    </dsp:sp>
    <dsp:sp modelId="{600E9A7B-33C5-4F0A-B66E-918A661B9597}">
      <dsp:nvSpPr>
        <dsp:cNvPr id="0" name=""/>
        <dsp:cNvSpPr/>
      </dsp:nvSpPr>
      <dsp:spPr>
        <a:xfrm>
          <a:off x="0" y="529446"/>
          <a:ext cx="8627806" cy="10732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933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noProof="0" dirty="0"/>
            <a:t>Oblikovanje digitalnih produktov, storitev in poslovnih modelov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noProof="0" dirty="0"/>
            <a:t>Spoj IKT horizontalne mreže ter domenskih znanj ter idej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noProof="0" dirty="0"/>
            <a:t>Vzpostavitev stalnega povezovalnega mostu ključnih akterjev na področju digitalizacije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noProof="0" dirty="0"/>
            <a:t>Vzpostavljanje digitalnih </a:t>
          </a:r>
          <a:r>
            <a:rPr lang="sl-SI" sz="1300" kern="1200" noProof="0" dirty="0">
              <a:solidFill>
                <a:schemeClr val="tx1"/>
              </a:solidFill>
            </a:rPr>
            <a:t>platform, standardizacija podatkov in programskih vmesnikov digitalnih storitev, skupni podatkovn</a:t>
          </a:r>
          <a:r>
            <a:rPr lang="sl-SI" sz="1300" kern="1200" noProof="0" dirty="0"/>
            <a:t>i prostor</a:t>
          </a:r>
          <a:r>
            <a:rPr lang="sl-SI" sz="1300" kern="1200" dirty="0"/>
            <a:t>i</a:t>
          </a:r>
          <a:r>
            <a:rPr lang="en-GB" sz="1300" kern="1200" dirty="0"/>
            <a:t> </a:t>
          </a:r>
          <a:endParaRPr lang="en-US" sz="1300" kern="1200" dirty="0"/>
        </a:p>
      </dsp:txBody>
      <dsp:txXfrm>
        <a:off x="0" y="529446"/>
        <a:ext cx="8627806" cy="1073295"/>
      </dsp:txXfrm>
    </dsp:sp>
    <dsp:sp modelId="{5030A764-6036-4B10-A4AE-7C3D3C4B57EE}">
      <dsp:nvSpPr>
        <dsp:cNvPr id="0" name=""/>
        <dsp:cNvSpPr/>
      </dsp:nvSpPr>
      <dsp:spPr>
        <a:xfrm>
          <a:off x="0" y="1602741"/>
          <a:ext cx="8627806" cy="4077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700" kern="1200" noProof="1"/>
            <a:t>Green &amp; Digital</a:t>
          </a:r>
        </a:p>
      </dsp:txBody>
      <dsp:txXfrm>
        <a:off x="19904" y="1622645"/>
        <a:ext cx="8587998" cy="367937"/>
      </dsp:txXfrm>
    </dsp:sp>
    <dsp:sp modelId="{D0C53FF8-55C4-4330-89A9-85E8FB0FCA79}">
      <dsp:nvSpPr>
        <dsp:cNvPr id="0" name=""/>
        <dsp:cNvSpPr/>
      </dsp:nvSpPr>
      <dsp:spPr>
        <a:xfrm>
          <a:off x="0" y="2010486"/>
          <a:ext cx="8627806" cy="897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933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dirty="0"/>
            <a:t>Prehod v krožno gospodarstvo s pomočjo </a:t>
          </a:r>
          <a:r>
            <a:rPr lang="en-GB" sz="1300" kern="1200" dirty="0" err="1"/>
            <a:t>digitalnih</a:t>
          </a:r>
          <a:r>
            <a:rPr lang="en-GB" sz="1300" kern="1200" dirty="0"/>
            <a:t> </a:t>
          </a:r>
          <a:r>
            <a:rPr lang="en-GB" sz="1300" kern="1200" dirty="0" err="1"/>
            <a:t>tehnologij</a:t>
          </a:r>
          <a:r>
            <a:rPr lang="sl-SI" sz="1300" kern="1200" dirty="0"/>
            <a:t> (AI, IoT, blockchain, GIS…) 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dirty="0"/>
            <a:t>Novi produkti in storitve - že načrtovani digitalno, zeleno, krožno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dirty="0"/>
            <a:t>Vsi sektorji - promet, energetika, prehranjevalne verige, učinkovita raba virov, gradbeništvo, industrija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dirty="0"/>
            <a:t>Komplementarnost s SRIP Krožno gospodarstvo…</a:t>
          </a:r>
          <a:endParaRPr lang="en-US" sz="1300" kern="1200" dirty="0"/>
        </a:p>
      </dsp:txBody>
      <dsp:txXfrm>
        <a:off x="0" y="2010486"/>
        <a:ext cx="8627806" cy="897345"/>
      </dsp:txXfrm>
    </dsp:sp>
    <dsp:sp modelId="{45FA242F-6C71-4D11-AFC2-F4B6A4B4E140}">
      <dsp:nvSpPr>
        <dsp:cNvPr id="0" name=""/>
        <dsp:cNvSpPr/>
      </dsp:nvSpPr>
      <dsp:spPr>
        <a:xfrm>
          <a:off x="0" y="2907831"/>
          <a:ext cx="8627806" cy="4077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700" kern="1200" dirty="0"/>
            <a:t>Digitalna preobrazba pametnih mest in skupnosti</a:t>
          </a:r>
          <a:endParaRPr lang="en-US" sz="1700" kern="1200" dirty="0"/>
        </a:p>
      </dsp:txBody>
      <dsp:txXfrm>
        <a:off x="19904" y="2927735"/>
        <a:ext cx="8587998" cy="367937"/>
      </dsp:txXfrm>
    </dsp:sp>
    <dsp:sp modelId="{F7B2427A-EF4E-41A0-8496-621F769656C5}">
      <dsp:nvSpPr>
        <dsp:cNvPr id="0" name=""/>
        <dsp:cNvSpPr/>
      </dsp:nvSpPr>
      <dsp:spPr>
        <a:xfrm>
          <a:off x="0" y="3315576"/>
          <a:ext cx="8627806" cy="633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933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dirty="0"/>
            <a:t>Premik od silosnih projektov vertikalnih rešitev k povezljivosti in standardizaciji podatkovnih modelov ter proti odprtim urbanim podatkovnim platformam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dirty="0"/>
            <a:t>Komplementarnost z vertikalami SRIPa PMiS</a:t>
          </a:r>
          <a:endParaRPr lang="en-US" sz="1300" kern="1200" dirty="0"/>
        </a:p>
      </dsp:txBody>
      <dsp:txXfrm>
        <a:off x="0" y="3315576"/>
        <a:ext cx="8627806" cy="633420"/>
      </dsp:txXfrm>
    </dsp:sp>
    <dsp:sp modelId="{56EA0689-261E-40CA-9374-0A98EF845D9D}">
      <dsp:nvSpPr>
        <dsp:cNvPr id="0" name=""/>
        <dsp:cNvSpPr/>
      </dsp:nvSpPr>
      <dsp:spPr>
        <a:xfrm>
          <a:off x="0" y="3948996"/>
          <a:ext cx="8627806" cy="4077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700" kern="1200" dirty="0"/>
            <a:t>Digitalna preobrazba tovarn prihodnosti</a:t>
          </a:r>
          <a:endParaRPr lang="en-US" sz="1700" kern="1200" dirty="0"/>
        </a:p>
      </dsp:txBody>
      <dsp:txXfrm>
        <a:off x="19904" y="3968900"/>
        <a:ext cx="8587998" cy="367937"/>
      </dsp:txXfrm>
    </dsp:sp>
    <dsp:sp modelId="{9D5B3699-C8F5-4D48-9FDA-175F257F5F71}">
      <dsp:nvSpPr>
        <dsp:cNvPr id="0" name=""/>
        <dsp:cNvSpPr/>
      </dsp:nvSpPr>
      <dsp:spPr>
        <a:xfrm>
          <a:off x="0" y="4356741"/>
          <a:ext cx="8627806" cy="897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933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dirty="0"/>
            <a:t>Preobrazba poslovnih procesov, vključno s prodajo, trženjem in podporo.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dirty="0"/>
            <a:t>Digitalni produkti in storitve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dirty="0">
              <a:solidFill>
                <a:schemeClr val="tx1"/>
              </a:solidFill>
            </a:rPr>
            <a:t>Sodelovanje s Centrom za e-poslovanje Slovenije pri GZS</a:t>
          </a:r>
          <a:endParaRPr lang="en-US" sz="1300" kern="1200" dirty="0">
            <a:solidFill>
              <a:schemeClr val="tx1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300" kern="1200" dirty="0"/>
            <a:t>Komplementarnost s SRIP TOP</a:t>
          </a:r>
          <a:endParaRPr lang="en-US" sz="1300" kern="1200" dirty="0"/>
        </a:p>
      </dsp:txBody>
      <dsp:txXfrm>
        <a:off x="0" y="4356741"/>
        <a:ext cx="8627806" cy="89734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C73ADC-7C63-4120-A9E5-D76A44DDC7C1}">
      <dsp:nvSpPr>
        <dsp:cNvPr id="0" name=""/>
        <dsp:cNvSpPr/>
      </dsp:nvSpPr>
      <dsp:spPr>
        <a:xfrm>
          <a:off x="0" y="652115"/>
          <a:ext cx="5542827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200" kern="1200" dirty="0"/>
            <a:t>Zagotavljanje podatkov o prostoru (</a:t>
          </a:r>
          <a:r>
            <a:rPr lang="sl-SI" sz="2200" kern="1200" dirty="0" err="1"/>
            <a:t>vprostoru</a:t>
          </a:r>
          <a:r>
            <a:rPr lang="sl-SI" sz="2200" kern="1200" dirty="0"/>
            <a:t>)</a:t>
          </a:r>
        </a:p>
      </dsp:txBody>
      <dsp:txXfrm>
        <a:off x="25759" y="677874"/>
        <a:ext cx="5491309" cy="476152"/>
      </dsp:txXfrm>
    </dsp:sp>
    <dsp:sp modelId="{A4F49871-3864-4CFF-A3BC-715A9B8751F2}">
      <dsp:nvSpPr>
        <dsp:cNvPr id="0" name=""/>
        <dsp:cNvSpPr/>
      </dsp:nvSpPr>
      <dsp:spPr>
        <a:xfrm>
          <a:off x="0" y="1243145"/>
          <a:ext cx="5542827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200" kern="1200"/>
            <a:t>Podatkovne „tovarne“ </a:t>
          </a:r>
          <a:endParaRPr lang="sl-SI" sz="2200" kern="1200" dirty="0"/>
        </a:p>
      </dsp:txBody>
      <dsp:txXfrm>
        <a:off x="25759" y="1268904"/>
        <a:ext cx="5491309" cy="476152"/>
      </dsp:txXfrm>
    </dsp:sp>
    <dsp:sp modelId="{6F905673-59BD-47D9-8261-CFB159E58DE5}">
      <dsp:nvSpPr>
        <dsp:cNvPr id="0" name=""/>
        <dsp:cNvSpPr/>
      </dsp:nvSpPr>
      <dsp:spPr>
        <a:xfrm>
          <a:off x="0" y="1834175"/>
          <a:ext cx="5542827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200" kern="1200"/>
            <a:t>Ključne tehnologije:</a:t>
          </a:r>
          <a:endParaRPr lang="sl-SI" sz="2200" kern="1200" dirty="0"/>
        </a:p>
      </dsp:txBody>
      <dsp:txXfrm>
        <a:off x="25759" y="1859934"/>
        <a:ext cx="5491309" cy="476152"/>
      </dsp:txXfrm>
    </dsp:sp>
    <dsp:sp modelId="{19BC3FB3-4E15-49A2-80F9-0228E1F1E648}">
      <dsp:nvSpPr>
        <dsp:cNvPr id="0" name=""/>
        <dsp:cNvSpPr/>
      </dsp:nvSpPr>
      <dsp:spPr>
        <a:xfrm>
          <a:off x="0" y="2361845"/>
          <a:ext cx="5542827" cy="2003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985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700" kern="1200"/>
            <a:t>Multispektralne kamere</a:t>
          </a:r>
          <a:endParaRPr lang="sl-SI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700" kern="1200"/>
            <a:t>Brezpilotni letalniki</a:t>
          </a:r>
          <a:endParaRPr lang="sl-SI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700" kern="1200"/>
            <a:t>Integrirani senzorski sistemi za izvajanje zemeljskih opazovanj</a:t>
          </a:r>
          <a:endParaRPr lang="sl-SI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700" kern="1200"/>
            <a:t>Satelitski senzorji</a:t>
          </a:r>
          <a:endParaRPr lang="sl-SI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700" kern="1200"/>
            <a:t>Klasična tehnologija za zajem podatkov</a:t>
          </a:r>
          <a:endParaRPr lang="sl-SI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700" kern="1200"/>
            <a:t>...</a:t>
          </a:r>
          <a:endParaRPr lang="sl-SI" sz="1700" kern="1200" dirty="0"/>
        </a:p>
      </dsp:txBody>
      <dsp:txXfrm>
        <a:off x="0" y="2361845"/>
        <a:ext cx="5542827" cy="20037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C73ADC-7C63-4120-A9E5-D76A44DDC7C1}">
      <dsp:nvSpPr>
        <dsp:cNvPr id="0" name=""/>
        <dsp:cNvSpPr/>
      </dsp:nvSpPr>
      <dsp:spPr>
        <a:xfrm>
          <a:off x="0" y="117020"/>
          <a:ext cx="5542827" cy="875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200" kern="1200" dirty="0"/>
            <a:t>Ustvarjanje dodane vrednosti podatkov z zlivanjem in povezovanjem podatkov </a:t>
          </a:r>
        </a:p>
      </dsp:txBody>
      <dsp:txXfrm>
        <a:off x="42722" y="159742"/>
        <a:ext cx="5457383" cy="789716"/>
      </dsp:txXfrm>
    </dsp:sp>
    <dsp:sp modelId="{BCAA5071-0B5F-46BE-BED4-37A6A348FC0F}">
      <dsp:nvSpPr>
        <dsp:cNvPr id="0" name=""/>
        <dsp:cNvSpPr/>
      </dsp:nvSpPr>
      <dsp:spPr>
        <a:xfrm>
          <a:off x="0" y="1055540"/>
          <a:ext cx="5542827" cy="875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200" kern="1200"/>
            <a:t>Specializirane podatkovne platforme</a:t>
          </a:r>
          <a:endParaRPr lang="sl-SI" sz="2200" kern="1200" dirty="0"/>
        </a:p>
      </dsp:txBody>
      <dsp:txXfrm>
        <a:off x="42722" y="1098262"/>
        <a:ext cx="5457383" cy="789716"/>
      </dsp:txXfrm>
    </dsp:sp>
    <dsp:sp modelId="{E4591536-4AFD-4F85-9684-D0092CDDBC55}">
      <dsp:nvSpPr>
        <dsp:cNvPr id="0" name=""/>
        <dsp:cNvSpPr/>
      </dsp:nvSpPr>
      <dsp:spPr>
        <a:xfrm>
          <a:off x="0" y="1930700"/>
          <a:ext cx="5542827" cy="364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985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700" kern="1200" dirty="0"/>
            <a:t>Satelitske / IoT / BIM / </a:t>
          </a:r>
          <a:r>
            <a:rPr lang="sl-SI" sz="1700" kern="1200" dirty="0" err="1"/>
            <a:t>Crowdsourcing</a:t>
          </a:r>
          <a:r>
            <a:rPr lang="sl-SI" sz="1700" kern="1200" dirty="0"/>
            <a:t> </a:t>
          </a:r>
        </a:p>
      </dsp:txBody>
      <dsp:txXfrm>
        <a:off x="0" y="1930700"/>
        <a:ext cx="5542827" cy="364320"/>
      </dsp:txXfrm>
    </dsp:sp>
    <dsp:sp modelId="{54C35CA0-9387-4732-B266-C79E5A61B1D9}">
      <dsp:nvSpPr>
        <dsp:cNvPr id="0" name=""/>
        <dsp:cNvSpPr/>
      </dsp:nvSpPr>
      <dsp:spPr>
        <a:xfrm>
          <a:off x="0" y="2295020"/>
          <a:ext cx="5542827" cy="875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200" kern="1200"/>
            <a:t>GIS integracijske platforme</a:t>
          </a:r>
          <a:endParaRPr lang="sl-SI" sz="2200" kern="1200" dirty="0"/>
        </a:p>
      </dsp:txBody>
      <dsp:txXfrm>
        <a:off x="42722" y="2337742"/>
        <a:ext cx="5457383" cy="789716"/>
      </dsp:txXfrm>
    </dsp:sp>
    <dsp:sp modelId="{A1853222-20C7-41BC-8298-4982921DF9F1}">
      <dsp:nvSpPr>
        <dsp:cNvPr id="0" name=""/>
        <dsp:cNvSpPr/>
      </dsp:nvSpPr>
      <dsp:spPr>
        <a:xfrm>
          <a:off x="0" y="3170180"/>
          <a:ext cx="5542827" cy="1730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985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700" kern="1200"/>
            <a:t>Nacionalne/lokalne/mestne GIS (storitvene) platforme</a:t>
          </a:r>
          <a:endParaRPr lang="sl-SI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700" kern="1200"/>
            <a:t>Poudarek na: odprte in razširljive, </a:t>
          </a:r>
          <a:endParaRPr lang="sl-SI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700" kern="1200" dirty="0"/>
            <a:t>standardi: OGC/ISO, EU INSPIRE, FIWARE-NGSI, GAIA-X, …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700" kern="1200"/>
            <a:t>Prostorska analitika, strojno učenje, prostorska „inteligenca“, 3D/4D</a:t>
          </a:r>
          <a:endParaRPr lang="sl-SI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700" kern="1200"/>
            <a:t>Povezava: OPSI, RIO, GAIA-x, …</a:t>
          </a:r>
          <a:endParaRPr lang="sl-SI" sz="1700" kern="1200" dirty="0"/>
        </a:p>
      </dsp:txBody>
      <dsp:txXfrm>
        <a:off x="0" y="3170180"/>
        <a:ext cx="5542827" cy="17305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21043-ECB7-4CE3-AC0B-BEA0CF17957B}">
      <dsp:nvSpPr>
        <dsp:cNvPr id="0" name=""/>
        <dsp:cNvSpPr/>
      </dsp:nvSpPr>
      <dsp:spPr>
        <a:xfrm>
          <a:off x="0" y="86825"/>
          <a:ext cx="5336349" cy="8353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100" kern="1200"/>
            <a:t>Aplikacije za različne uporabnike na različnih področjih </a:t>
          </a:r>
          <a:endParaRPr lang="sl-SI" sz="2100" kern="1200" dirty="0"/>
        </a:p>
      </dsp:txBody>
      <dsp:txXfrm>
        <a:off x="40780" y="127605"/>
        <a:ext cx="5254789" cy="753819"/>
      </dsp:txXfrm>
    </dsp:sp>
    <dsp:sp modelId="{93178462-D55D-43E5-AE0D-AC0DCF9136F6}">
      <dsp:nvSpPr>
        <dsp:cNvPr id="0" name=""/>
        <dsp:cNvSpPr/>
      </dsp:nvSpPr>
      <dsp:spPr>
        <a:xfrm>
          <a:off x="0" y="982685"/>
          <a:ext cx="5336349" cy="8353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100" kern="1200"/>
            <a:t>Aplikacije produktnih področij GIS-t</a:t>
          </a:r>
          <a:endParaRPr lang="sl-SI" sz="2100" kern="1200" dirty="0"/>
        </a:p>
      </dsp:txBody>
      <dsp:txXfrm>
        <a:off x="40780" y="1023465"/>
        <a:ext cx="5254789" cy="753819"/>
      </dsp:txXfrm>
    </dsp:sp>
    <dsp:sp modelId="{31243373-3798-4946-9FA9-669778526994}">
      <dsp:nvSpPr>
        <dsp:cNvPr id="0" name=""/>
        <dsp:cNvSpPr/>
      </dsp:nvSpPr>
      <dsp:spPr>
        <a:xfrm>
          <a:off x="0" y="1878545"/>
          <a:ext cx="5336349" cy="8353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100" kern="1200"/>
            <a:t>Domensko specifične lokacijske storitve in aplikacije</a:t>
          </a:r>
          <a:endParaRPr lang="sl-SI" sz="2100" kern="1200" dirty="0"/>
        </a:p>
      </dsp:txBody>
      <dsp:txXfrm>
        <a:off x="40780" y="1919325"/>
        <a:ext cx="5254789" cy="753819"/>
      </dsp:txXfrm>
    </dsp:sp>
    <dsp:sp modelId="{AF2BD0D3-6D66-484C-AE98-2CF9240E3A8A}">
      <dsp:nvSpPr>
        <dsp:cNvPr id="0" name=""/>
        <dsp:cNvSpPr/>
      </dsp:nvSpPr>
      <dsp:spPr>
        <a:xfrm>
          <a:off x="0" y="2713925"/>
          <a:ext cx="5336349" cy="22169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9429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600" kern="1200"/>
            <a:t>Zdravje</a:t>
          </a:r>
          <a:endParaRPr lang="sl-SI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600" kern="1200"/>
            <a:t>Energetska in druga oskrba</a:t>
          </a:r>
          <a:endParaRPr lang="sl-SI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600" kern="1200"/>
            <a:t>Mobilnost, transport, logistika</a:t>
          </a:r>
          <a:endParaRPr lang="sl-SI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600" kern="1200"/>
            <a:t>Varnost</a:t>
          </a:r>
          <a:endParaRPr lang="sl-SI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600" kern="1200"/>
            <a:t>Kakovost urbanega bivanja</a:t>
          </a:r>
          <a:endParaRPr lang="sl-SI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600" kern="1200"/>
            <a:t>Kmetijstvo </a:t>
          </a:r>
          <a:endParaRPr lang="sl-SI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600" kern="1200"/>
            <a:t>Okolje </a:t>
          </a:r>
          <a:endParaRPr lang="sl-SI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600" kern="1200"/>
            <a:t>…</a:t>
          </a:r>
          <a:endParaRPr lang="sl-SI" sz="1600" kern="1200" dirty="0"/>
        </a:p>
      </dsp:txBody>
      <dsp:txXfrm>
        <a:off x="0" y="2713925"/>
        <a:ext cx="5336349" cy="221697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3A1A3F-F1A6-4323-83E7-B15AEF4B695D}">
      <dsp:nvSpPr>
        <dsp:cNvPr id="0" name=""/>
        <dsp:cNvSpPr/>
      </dsp:nvSpPr>
      <dsp:spPr>
        <a:xfrm>
          <a:off x="0" y="231347"/>
          <a:ext cx="7927941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>
              <a:tab pos="1520825" algn="l"/>
            </a:tabLst>
          </a:pPr>
          <a:r>
            <a:rPr lang="sl-SI" sz="1900" kern="1200" dirty="0"/>
            <a:t>Strateški cilj 1: 	Povezava tehnologije z vsebino </a:t>
          </a:r>
        </a:p>
      </dsp:txBody>
      <dsp:txXfrm>
        <a:off x="36845" y="268192"/>
        <a:ext cx="7854251" cy="681087"/>
      </dsp:txXfrm>
    </dsp:sp>
    <dsp:sp modelId="{8B55B143-9CC0-4AA6-9881-5E9E840169FC}">
      <dsp:nvSpPr>
        <dsp:cNvPr id="0" name=""/>
        <dsp:cNvSpPr/>
      </dsp:nvSpPr>
      <dsp:spPr>
        <a:xfrm>
          <a:off x="0" y="986125"/>
          <a:ext cx="7927941" cy="943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712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500" kern="1200" dirty="0">
              <a:solidFill>
                <a:schemeClr val="tx1"/>
              </a:solidFill>
            </a:rPr>
            <a:t>Povezava tehnologije z vsebino katere namen je uporabo tehnologije približati posameznim področjem in konkretnim podjetjem in skupinam podjetij ter seveda uporaba umetne inteligence v podjetjih. </a:t>
          </a:r>
          <a:endParaRPr lang="en-US" sz="1500" kern="1200" dirty="0">
            <a:solidFill>
              <a:schemeClr val="tx1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500" kern="1200" dirty="0">
              <a:solidFill>
                <a:schemeClr val="tx1"/>
              </a:solidFill>
            </a:rPr>
            <a:t>Poleg podjetij bodo naši partnerji tudi drugi deležnik v družbi.</a:t>
          </a:r>
        </a:p>
      </dsp:txBody>
      <dsp:txXfrm>
        <a:off x="0" y="986125"/>
        <a:ext cx="7927941" cy="943920"/>
      </dsp:txXfrm>
    </dsp:sp>
    <dsp:sp modelId="{2A81856D-87EA-4FD4-BD89-82C2BCC5D165}">
      <dsp:nvSpPr>
        <dsp:cNvPr id="0" name=""/>
        <dsp:cNvSpPr/>
      </dsp:nvSpPr>
      <dsp:spPr>
        <a:xfrm>
          <a:off x="0" y="1930045"/>
          <a:ext cx="7927941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>
              <a:tab pos="1520825" algn="l"/>
            </a:tabLst>
          </a:pPr>
          <a:r>
            <a:rPr kumimoji="0" lang="sl-SI" altLang="en-US" sz="19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Strateški cilj 2: 	</a:t>
          </a:r>
          <a:r>
            <a:rPr lang="sl-SI" sz="1900" b="0" kern="1200" dirty="0">
              <a:solidFill>
                <a:schemeClr val="bg1"/>
              </a:solidFill>
            </a:rPr>
            <a:t>Dvig kompetenc</a:t>
          </a:r>
          <a:r>
            <a:rPr lang="sl-SI" sz="1900" b="0" kern="1200" dirty="0"/>
            <a:t> </a:t>
          </a:r>
          <a:endParaRPr lang="en-US" sz="1900" b="0" kern="1200" dirty="0"/>
        </a:p>
      </dsp:txBody>
      <dsp:txXfrm>
        <a:off x="36845" y="1966890"/>
        <a:ext cx="7854251" cy="681087"/>
      </dsp:txXfrm>
    </dsp:sp>
    <dsp:sp modelId="{B83AEE4B-7C73-4292-AAD7-ABB16F3DC400}">
      <dsp:nvSpPr>
        <dsp:cNvPr id="0" name=""/>
        <dsp:cNvSpPr/>
      </dsp:nvSpPr>
      <dsp:spPr>
        <a:xfrm>
          <a:off x="0" y="2684823"/>
          <a:ext cx="7927941" cy="471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712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500" kern="1200" dirty="0">
              <a:solidFill>
                <a:schemeClr val="tx1"/>
              </a:solidFill>
            </a:rPr>
            <a:t>Dvig kompetenc, ki v nadaljevanju zagotavlja poznavanje umetne inteligence, ključnih dejavnikov uporabe in prispevka k učinkovitejšemu poslovanju in hitrejšemu razvoju podjetij.</a:t>
          </a:r>
          <a:endParaRPr lang="en-US" sz="1500" kern="1200" dirty="0">
            <a:solidFill>
              <a:schemeClr val="tx1"/>
            </a:solidFill>
          </a:endParaRPr>
        </a:p>
      </dsp:txBody>
      <dsp:txXfrm>
        <a:off x="0" y="2684823"/>
        <a:ext cx="7927941" cy="471960"/>
      </dsp:txXfrm>
    </dsp:sp>
    <dsp:sp modelId="{F60D7530-3A19-4E11-ADA4-F8B49C564EA6}">
      <dsp:nvSpPr>
        <dsp:cNvPr id="0" name=""/>
        <dsp:cNvSpPr/>
      </dsp:nvSpPr>
      <dsp:spPr>
        <a:xfrm>
          <a:off x="0" y="3156783"/>
          <a:ext cx="7927941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>
              <a:tab pos="1520825" algn="l"/>
            </a:tabLst>
          </a:pPr>
          <a:r>
            <a:rPr kumimoji="0" lang="sl-SI" altLang="en-US" sz="19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Strateški cilj 3: 	</a:t>
          </a:r>
          <a:r>
            <a:rPr lang="sl-SI" sz="1900" b="0" kern="1200" dirty="0">
              <a:solidFill>
                <a:schemeClr val="bg1"/>
              </a:solidFill>
            </a:rPr>
            <a:t>Digitalne infrastrukture</a:t>
          </a:r>
          <a:r>
            <a:rPr lang="sl-SI" sz="1900" b="0" kern="1200" dirty="0"/>
            <a:t> </a:t>
          </a:r>
          <a:endParaRPr lang="en-US" sz="1900" b="0" kern="1200" dirty="0"/>
        </a:p>
      </dsp:txBody>
      <dsp:txXfrm>
        <a:off x="36845" y="3193628"/>
        <a:ext cx="7854251" cy="681087"/>
      </dsp:txXfrm>
    </dsp:sp>
    <dsp:sp modelId="{64C22D86-49DE-47CE-8604-8AD4B8F62793}">
      <dsp:nvSpPr>
        <dsp:cNvPr id="0" name=""/>
        <dsp:cNvSpPr/>
      </dsp:nvSpPr>
      <dsp:spPr>
        <a:xfrm>
          <a:off x="0" y="3911561"/>
          <a:ext cx="7927941" cy="314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712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500" kern="1200" dirty="0"/>
        </a:p>
      </dsp:txBody>
      <dsp:txXfrm>
        <a:off x="0" y="3911561"/>
        <a:ext cx="7927941" cy="314640"/>
      </dsp:txXfrm>
    </dsp:sp>
    <dsp:sp modelId="{A991ED6E-D9D9-4010-9D89-F9A5AAF39E84}">
      <dsp:nvSpPr>
        <dsp:cNvPr id="0" name=""/>
        <dsp:cNvSpPr/>
      </dsp:nvSpPr>
      <dsp:spPr>
        <a:xfrm>
          <a:off x="0" y="3894133"/>
          <a:ext cx="7927941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520825" lvl="0" indent="-1520825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900" kern="1200" dirty="0"/>
            <a:t>Strateški cilj 4: 	Mednarodna </a:t>
          </a:r>
          <a:r>
            <a:rPr lang="pl-PL" sz="1900" kern="1200" dirty="0"/>
            <a:t>prepoznavnost, konkurenčnost in usposobljenost za mednarodne projekte</a:t>
          </a:r>
          <a:endParaRPr lang="en-US" sz="1900" kern="1200" dirty="0"/>
        </a:p>
      </dsp:txBody>
      <dsp:txXfrm>
        <a:off x="36845" y="3930978"/>
        <a:ext cx="7854251" cy="68108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629A8E-841A-4C42-996C-E8C8107F380E}">
      <dsp:nvSpPr>
        <dsp:cNvPr id="0" name=""/>
        <dsp:cNvSpPr/>
      </dsp:nvSpPr>
      <dsp:spPr>
        <a:xfrm>
          <a:off x="0" y="15815"/>
          <a:ext cx="807586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/>
            <a:t>Produktne smeri  </a:t>
          </a:r>
          <a:endParaRPr lang="en-US" sz="2400" kern="1200"/>
        </a:p>
      </dsp:txBody>
      <dsp:txXfrm>
        <a:off x="28100" y="43915"/>
        <a:ext cx="8019660" cy="519439"/>
      </dsp:txXfrm>
    </dsp:sp>
    <dsp:sp modelId="{E0835F93-DEB8-4513-97E7-B423924FDB72}">
      <dsp:nvSpPr>
        <dsp:cNvPr id="0" name=""/>
        <dsp:cNvSpPr/>
      </dsp:nvSpPr>
      <dsp:spPr>
        <a:xfrm>
          <a:off x="0" y="591455"/>
          <a:ext cx="8075860" cy="2633040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409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900" kern="1200" noProof="0" dirty="0">
              <a:solidFill>
                <a:schemeClr val="tx1"/>
              </a:solidFill>
            </a:rPr>
            <a:t>PS1 AI rešitve za področje jezikovnih tehnologij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900" kern="1200" noProof="0" dirty="0">
              <a:solidFill>
                <a:schemeClr val="tx1"/>
              </a:solidFill>
            </a:rPr>
            <a:t>PS2 AI rešitve za področje pametna mesta in skupnosti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900" kern="1200" noProof="0" dirty="0">
              <a:solidFill>
                <a:schemeClr val="tx1"/>
              </a:solidFill>
            </a:rPr>
            <a:t>PS3 AI rešitve za prehod v krožno gospodarstvo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900" kern="1200" noProof="0" dirty="0">
              <a:solidFill>
                <a:schemeClr val="tx1"/>
              </a:solidFill>
            </a:rPr>
            <a:t>PS4 AI rešitve za področje trajnostne pridelava in predelave hrane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900" kern="1200" noProof="0" dirty="0">
              <a:solidFill>
                <a:schemeClr val="tx1"/>
              </a:solidFill>
            </a:rPr>
            <a:t>PS5 Geoprostorska AI (GeoAI)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900" kern="1200" noProof="0" dirty="0">
              <a:solidFill>
                <a:schemeClr val="tx1"/>
              </a:solidFill>
            </a:rPr>
            <a:t>PS6 AI rešitve za okrepitev varnosti z uporabo UI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900" kern="1200" noProof="0" dirty="0">
              <a:solidFill>
                <a:schemeClr val="tx1"/>
              </a:solidFill>
            </a:rPr>
            <a:t>PS7 AI rešitve za zdravje in medicino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1900" kern="1200" noProof="0" dirty="0">
              <a:solidFill>
                <a:schemeClr val="tx1"/>
              </a:solidFill>
            </a:rPr>
            <a:t>PS8 Razvoj in implementacija AI v poslovnih procesih</a:t>
          </a:r>
        </a:p>
      </dsp:txBody>
      <dsp:txXfrm>
        <a:off x="0" y="591455"/>
        <a:ext cx="8075860" cy="2633040"/>
      </dsp:txXfrm>
    </dsp:sp>
    <dsp:sp modelId="{EA5931C7-CA57-47AD-A464-832264C62866}">
      <dsp:nvSpPr>
        <dsp:cNvPr id="0" name=""/>
        <dsp:cNvSpPr/>
      </dsp:nvSpPr>
      <dsp:spPr>
        <a:xfrm>
          <a:off x="0" y="3224495"/>
          <a:ext cx="807586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Celovito vključevanje v raziskave in inovacije na področju UI </a:t>
          </a:r>
          <a:endParaRPr lang="en-US" sz="2400" kern="1200" dirty="0"/>
        </a:p>
      </dsp:txBody>
      <dsp:txXfrm>
        <a:off x="28100" y="3252595"/>
        <a:ext cx="8019660" cy="519439"/>
      </dsp:txXfrm>
    </dsp:sp>
    <dsp:sp modelId="{DF314E4C-1904-4A58-9B97-118E3F8B9CC0}">
      <dsp:nvSpPr>
        <dsp:cNvPr id="0" name=""/>
        <dsp:cNvSpPr/>
      </dsp:nvSpPr>
      <dsp:spPr>
        <a:xfrm>
          <a:off x="0" y="3869255"/>
          <a:ext cx="807586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Etični in družbeni vidiki umetne inteligence</a:t>
          </a:r>
          <a:endParaRPr lang="en-US" sz="2400" kern="1200" dirty="0"/>
        </a:p>
      </dsp:txBody>
      <dsp:txXfrm>
        <a:off x="28100" y="3897355"/>
        <a:ext cx="8019660" cy="519439"/>
      </dsp:txXfrm>
    </dsp:sp>
    <dsp:sp modelId="{9148AB05-2B9F-4330-8C0E-747F2094FBB7}">
      <dsp:nvSpPr>
        <dsp:cNvPr id="0" name=""/>
        <dsp:cNvSpPr/>
      </dsp:nvSpPr>
      <dsp:spPr>
        <a:xfrm>
          <a:off x="0" y="4514015"/>
          <a:ext cx="8075860" cy="575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Leto podatkov –&gt; skupni podatkovni prostori, </a:t>
          </a:r>
          <a:r>
            <a:rPr lang="sl-SI" sz="2400" kern="1200" dirty="0" err="1"/>
            <a:t>Gaia-X</a:t>
          </a:r>
          <a:endParaRPr lang="en-US" sz="2400" kern="1200" dirty="0"/>
        </a:p>
      </dsp:txBody>
      <dsp:txXfrm>
        <a:off x="28100" y="4542115"/>
        <a:ext cx="8019660" cy="5194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663E23-756C-4886-8E18-DA8CD8616B2A}" type="datetimeFigureOut">
              <a:rPr lang="sl-SI" smtClean="0"/>
              <a:t>19. 04. 2021</a:t>
            </a:fld>
            <a:endParaRPr lang="sl-SI"/>
          </a:p>
        </p:txBody>
      </p:sp>
      <p:sp>
        <p:nvSpPr>
          <p:cNvPr id="4" name="Označba mest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značba mesta opomb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B0299-D9A6-4495-A9AB-50F2C7312CC3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95455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82C1D0-7C30-417C-B089-556BC7617DB8}" type="slidenum">
              <a:rPr lang="sl-SI" smtClean="0"/>
              <a:t>27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19578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0559" y="1047720"/>
            <a:ext cx="6723698" cy="14700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sl-SI"/>
              <a:t>Kliknite, če želite urediti slog naslova matrice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0559" y="2803495"/>
            <a:ext cx="603789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/>
              <a:t>Kliknite, če želite urediti slog podnaslova matrice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80559" y="6356356"/>
            <a:ext cx="1923098" cy="365125"/>
          </a:xfrm>
          <a:prstGeom prst="rect">
            <a:avLst/>
          </a:prstGeom>
        </p:spPr>
        <p:txBody>
          <a:bodyPr/>
          <a:lstStyle/>
          <a:p>
            <a:fld id="{706320A3-6B94-D34D-8D6F-1E6B2B3F3FB0}" type="datetimeFigureOut">
              <a:t>19. 04. 2021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5F4AFD51-B2E8-BB48-BACB-9C22B600D16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24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0559" y="1481665"/>
            <a:ext cx="6952298" cy="1143000"/>
          </a:xfrm>
          <a:prstGeom prst="rect">
            <a:avLst/>
          </a:prstGeom>
        </p:spPr>
        <p:txBody>
          <a:bodyPr/>
          <a:lstStyle/>
          <a:p>
            <a:r>
              <a:rPr lang="sl-SI" dirty="0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0559" y="3040309"/>
            <a:ext cx="6952298" cy="308585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80559" y="6356356"/>
            <a:ext cx="1923098" cy="365125"/>
          </a:xfrm>
          <a:prstGeom prst="rect">
            <a:avLst/>
          </a:prstGeom>
        </p:spPr>
        <p:txBody>
          <a:bodyPr/>
          <a:lstStyle/>
          <a:p>
            <a:fld id="{706320A3-6B94-D34D-8D6F-1E6B2B3F3FB0}" type="datetimeFigureOut">
              <a:t>19. 04. 2021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5F4AFD51-B2E8-BB48-BACB-9C22B600D16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506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0561" y="2668331"/>
            <a:ext cx="6760211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1" cap="all"/>
            </a:lvl1pPr>
          </a:lstStyle>
          <a:p>
            <a:r>
              <a:rPr lang="sl-SI"/>
              <a:t>Kliknite, če želite urediti slog naslova matrice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0561" y="1075780"/>
            <a:ext cx="6760211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80559" y="6356356"/>
            <a:ext cx="1923098" cy="365125"/>
          </a:xfrm>
          <a:prstGeom prst="rect">
            <a:avLst/>
          </a:prstGeom>
        </p:spPr>
        <p:txBody>
          <a:bodyPr/>
          <a:lstStyle/>
          <a:p>
            <a:fld id="{706320A3-6B94-D34D-8D6F-1E6B2B3F3FB0}" type="datetimeFigureOut">
              <a:t>19. 04. 2021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5F4AFD51-B2E8-BB48-BACB-9C22B600D16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72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0559" y="1315095"/>
            <a:ext cx="6952298" cy="1143000"/>
          </a:xfrm>
          <a:prstGeom prst="rect">
            <a:avLst/>
          </a:prstGeom>
        </p:spPr>
        <p:txBody>
          <a:bodyPr/>
          <a:lstStyle/>
          <a:p>
            <a:r>
              <a:rPr lang="sl-SI"/>
              <a:t>Kliknite, če želite urediti slog naslova matrice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380559" y="6356356"/>
            <a:ext cx="1923098" cy="365125"/>
          </a:xfrm>
          <a:prstGeom prst="rect">
            <a:avLst/>
          </a:prstGeom>
        </p:spPr>
        <p:txBody>
          <a:bodyPr/>
          <a:lstStyle/>
          <a:p>
            <a:fld id="{706320A3-6B94-D34D-8D6F-1E6B2B3F3FB0}" type="datetimeFigureOut">
              <a:t>19. 04. 2021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576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5F4AFD51-B2E8-BB48-BACB-9C22B600D16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247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0558" y="2064773"/>
            <a:ext cx="7306242" cy="40613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dirty="0"/>
              <a:t>Kliknite za urejanje slogov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380559" y="6356356"/>
            <a:ext cx="1923098" cy="365125"/>
          </a:xfrm>
          <a:prstGeom prst="rect">
            <a:avLst/>
          </a:prstGeom>
        </p:spPr>
        <p:txBody>
          <a:bodyPr/>
          <a:lstStyle/>
          <a:p>
            <a:fld id="{706320A3-6B94-D34D-8D6F-1E6B2B3F3FB0}" type="datetimeFigureOut">
              <a:t>19. 04. 2021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5F4AFD51-B2E8-BB48-BACB-9C22B600D16A}" type="slidenum"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9093060-F537-4EB2-B54C-D91196858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557" y="910165"/>
            <a:ext cx="7306241" cy="1143000"/>
          </a:xfrm>
          <a:prstGeom prst="rect">
            <a:avLst/>
          </a:prstGeom>
        </p:spPr>
        <p:txBody>
          <a:bodyPr/>
          <a:lstStyle/>
          <a:p>
            <a:r>
              <a:rPr lang="sl-SI" dirty="0"/>
              <a:t>Kliknite, če želite urediti slog naslova matrice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882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0558" y="1271398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/>
              <a:t>Kliknite, če želite urediti slog naslova matrice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80558" y="1838136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380559" y="6356356"/>
            <a:ext cx="1923098" cy="365125"/>
          </a:xfrm>
          <a:prstGeom prst="rect">
            <a:avLst/>
          </a:prstGeom>
        </p:spPr>
        <p:txBody>
          <a:bodyPr/>
          <a:lstStyle/>
          <a:p>
            <a:fld id="{706320A3-6B94-D34D-8D6F-1E6B2B3F3FB0}" type="datetimeFigureOut">
              <a:t>19. 04. 2021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5F4AFD51-B2E8-BB48-BACB-9C22B600D16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230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avokotnik 4">
            <a:extLst>
              <a:ext uri="{FF2B5EF4-FFF2-40B4-BE49-F238E27FC236}">
                <a16:creationId xmlns:a16="http://schemas.microsoft.com/office/drawing/2014/main" id="{40436C43-7237-4351-87E3-32214DC9D2F9}"/>
              </a:ext>
            </a:extLst>
          </p:cNvPr>
          <p:cNvSpPr/>
          <p:nvPr userDrawn="1"/>
        </p:nvSpPr>
        <p:spPr>
          <a:xfrm>
            <a:off x="2593197" y="6400102"/>
            <a:ext cx="45720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l-SI" sz="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"Naložbo sofinancirata Republika Slovenija in Evropska unija iz Evropskega sklada za regionalni razvoj".</a:t>
            </a:r>
            <a:r>
              <a:rPr lang="sl-SI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5"/>
          <a:stretch/>
        </p:blipFill>
        <p:spPr>
          <a:xfrm>
            <a:off x="0" y="-358445"/>
            <a:ext cx="9144000" cy="5476027"/>
          </a:xfrm>
          <a:prstGeom prst="rect">
            <a:avLst/>
          </a:prstGeom>
        </p:spPr>
      </p:pic>
      <p:sp>
        <p:nvSpPr>
          <p:cNvPr id="2" name="PoljeZBesedilom 1">
            <a:extLst>
              <a:ext uri="{FF2B5EF4-FFF2-40B4-BE49-F238E27FC236}">
                <a16:creationId xmlns:a16="http://schemas.microsoft.com/office/drawing/2014/main" id="{8A504ECF-F259-4337-B10A-4C2DD5F4C553}"/>
              </a:ext>
            </a:extLst>
          </p:cNvPr>
          <p:cNvSpPr txBox="1"/>
          <p:nvPr userDrawn="1"/>
        </p:nvSpPr>
        <p:spPr>
          <a:xfrm>
            <a:off x="3847795" y="0"/>
            <a:ext cx="4433012" cy="5832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l-SI" sz="2400" b="1" dirty="0">
              <a:solidFill>
                <a:schemeClr val="bg1"/>
              </a:solidFill>
            </a:endParaRPr>
          </a:p>
          <a:p>
            <a:endParaRPr lang="sl-SI" sz="1600" b="1" dirty="0">
              <a:solidFill>
                <a:schemeClr val="bg1"/>
              </a:solidFill>
            </a:endParaRPr>
          </a:p>
          <a:p>
            <a:endParaRPr lang="sl-SI" sz="900" b="1" dirty="0">
              <a:solidFill>
                <a:schemeClr val="bg1"/>
              </a:solidFill>
            </a:endParaRPr>
          </a:p>
          <a:p>
            <a:r>
              <a:rPr lang="sl-SI" sz="6200" b="1" dirty="0">
                <a:solidFill>
                  <a:schemeClr val="bg1"/>
                </a:solidFill>
              </a:rPr>
              <a:t>DRIVING</a:t>
            </a:r>
          </a:p>
          <a:p>
            <a:r>
              <a:rPr lang="sl-SI" sz="6200" b="1" dirty="0">
                <a:solidFill>
                  <a:schemeClr val="bg1"/>
                </a:solidFill>
              </a:rPr>
              <a:t>DIGITAL</a:t>
            </a:r>
          </a:p>
          <a:p>
            <a:r>
              <a:rPr lang="sl-SI" sz="6200" b="1" dirty="0">
                <a:solidFill>
                  <a:schemeClr val="bg1"/>
                </a:solidFill>
              </a:rPr>
              <a:t>SLOVENIA.</a:t>
            </a:r>
          </a:p>
          <a:p>
            <a:r>
              <a:rPr lang="en-IE" sz="2000" b="1" dirty="0">
                <a:solidFill>
                  <a:srgbClr val="92D050"/>
                </a:solidFill>
              </a:rPr>
              <a:t>ikthm.gzs.si</a:t>
            </a:r>
            <a:endParaRPr lang="sl-SI" sz="2000" b="1" dirty="0">
              <a:solidFill>
                <a:srgbClr val="92D050"/>
              </a:solidFill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l-SI" sz="2000" b="1" dirty="0">
                <a:solidFill>
                  <a:srgbClr val="92D050"/>
                </a:solidFill>
              </a:rPr>
              <a:t>ai4si.gzs.si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2000" b="1" dirty="0">
                <a:solidFill>
                  <a:srgbClr val="92D050"/>
                </a:solidFill>
              </a:rPr>
              <a:t>smartsociety.gzs.si</a:t>
            </a:r>
            <a:endParaRPr lang="sl-SI" sz="2000" b="1" dirty="0">
              <a:solidFill>
                <a:srgbClr val="92D050"/>
              </a:solidFill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l-SI" sz="2000" b="1" dirty="0">
                <a:solidFill>
                  <a:srgbClr val="92D050"/>
                </a:solidFill>
              </a:rPr>
              <a:t>www.gzs.si/zit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l-SI" sz="2000" b="1" dirty="0">
                <a:solidFill>
                  <a:srgbClr val="92D050"/>
                </a:solidFill>
              </a:rPr>
              <a:t>dihslovenia.si</a:t>
            </a:r>
          </a:p>
          <a:p>
            <a:endParaRPr lang="en-IE" sz="2400" b="1" dirty="0">
              <a:solidFill>
                <a:srgbClr val="92D050"/>
              </a:solidFill>
            </a:endParaRPr>
          </a:p>
        </p:txBody>
      </p:sp>
      <p:sp>
        <p:nvSpPr>
          <p:cNvPr id="12" name="object 20">
            <a:extLst>
              <a:ext uri="{FF2B5EF4-FFF2-40B4-BE49-F238E27FC236}">
                <a16:creationId xmlns:a16="http://schemas.microsoft.com/office/drawing/2014/main" id="{681EB99E-EB62-42F4-A806-E7113BAD503A}"/>
              </a:ext>
            </a:extLst>
          </p:cNvPr>
          <p:cNvSpPr/>
          <p:nvPr userDrawn="1"/>
        </p:nvSpPr>
        <p:spPr>
          <a:xfrm>
            <a:off x="3912896" y="107208"/>
            <a:ext cx="966343" cy="7315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sl-SI" dirty="0"/>
          </a:p>
        </p:txBody>
      </p:sp>
      <p:pic>
        <p:nvPicPr>
          <p:cNvPr id="14" name="Slika 13" descr="Slika, ki vsebuje besede risba&#10;&#10;Opis je samodejno ustvarjen">
            <a:extLst>
              <a:ext uri="{FF2B5EF4-FFF2-40B4-BE49-F238E27FC236}">
                <a16:creationId xmlns:a16="http://schemas.microsoft.com/office/drawing/2014/main" id="{EB4F8A43-5F8F-499E-A427-E4EDA53944EF}"/>
              </a:ext>
            </a:extLst>
          </p:cNvPr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2" y="6385120"/>
            <a:ext cx="1396669" cy="299835"/>
          </a:xfrm>
          <a:prstGeom prst="rect">
            <a:avLst/>
          </a:prstGeom>
        </p:spPr>
      </p:pic>
      <p:pic>
        <p:nvPicPr>
          <p:cNvPr id="15" name="Picture 686">
            <a:extLst>
              <a:ext uri="{FF2B5EF4-FFF2-40B4-BE49-F238E27FC236}">
                <a16:creationId xmlns:a16="http://schemas.microsoft.com/office/drawing/2014/main" id="{EDEB0A7C-DE7D-470E-8F77-C9954ADAEFE6}"/>
              </a:ext>
            </a:extLst>
          </p:cNvPr>
          <p:cNvPicPr/>
          <p:nvPr userDrawn="1"/>
        </p:nvPicPr>
        <p:blipFill>
          <a:blip r:embed="rId5"/>
          <a:stretch>
            <a:fillRect/>
          </a:stretch>
        </p:blipFill>
        <p:spPr>
          <a:xfrm>
            <a:off x="1744904" y="6466352"/>
            <a:ext cx="1051320" cy="218603"/>
          </a:xfrm>
          <a:prstGeom prst="rect">
            <a:avLst/>
          </a:prstGeom>
        </p:spPr>
      </p:pic>
      <p:pic>
        <p:nvPicPr>
          <p:cNvPr id="16" name="Picture 5">
            <a:extLst>
              <a:ext uri="{FF2B5EF4-FFF2-40B4-BE49-F238E27FC236}">
                <a16:creationId xmlns:a16="http://schemas.microsoft.com/office/drawing/2014/main" id="{00A76531-E424-4965-B0A2-83F843BB181F}"/>
              </a:ext>
            </a:extLst>
          </p:cNvPr>
          <p:cNvPicPr/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416" y="6327648"/>
            <a:ext cx="899313" cy="35730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BD70B63-4BDA-46A0-AD14-E7B4E12700D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410159" y="6472013"/>
            <a:ext cx="2988937" cy="21294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96899798-9364-4A9F-9B36-F26C307F85B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917180" y="6413305"/>
            <a:ext cx="1027718" cy="27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030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6"/>
          <a:stretch/>
        </p:blipFill>
        <p:spPr>
          <a:xfrm>
            <a:off x="2057400" y="0"/>
            <a:ext cx="7086600" cy="1073318"/>
          </a:xfrm>
          <a:prstGeom prst="rect">
            <a:avLst/>
          </a:prstGeom>
        </p:spPr>
      </p:pic>
      <p:sp>
        <p:nvSpPr>
          <p:cNvPr id="2" name="PoljeZBesedilom 1">
            <a:extLst>
              <a:ext uri="{FF2B5EF4-FFF2-40B4-BE49-F238E27FC236}">
                <a16:creationId xmlns:a16="http://schemas.microsoft.com/office/drawing/2014/main" id="{FEA2A550-80D1-456E-AE91-65F5C795329D}"/>
              </a:ext>
            </a:extLst>
          </p:cNvPr>
          <p:cNvSpPr txBox="1"/>
          <p:nvPr userDrawn="1"/>
        </p:nvSpPr>
        <p:spPr>
          <a:xfrm>
            <a:off x="4327169" y="343634"/>
            <a:ext cx="4342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b="1" spc="100" baseline="0" dirty="0">
                <a:solidFill>
                  <a:srgbClr val="20119B"/>
                </a:solidFill>
              </a:rPr>
              <a:t>… DRIVING DIGITAL SLOVENIA…</a:t>
            </a:r>
            <a:endParaRPr lang="en-IE" sz="2000" b="1" spc="100" baseline="0" dirty="0">
              <a:solidFill>
                <a:srgbClr val="20119B"/>
              </a:solidFill>
            </a:endParaRPr>
          </a:p>
        </p:txBody>
      </p:sp>
      <p:pic>
        <p:nvPicPr>
          <p:cNvPr id="5" name="Slika 4" descr="Slika, ki vsebuje besede risba&#10;&#10;Opis je samodejno ustvarjen">
            <a:extLst>
              <a:ext uri="{FF2B5EF4-FFF2-40B4-BE49-F238E27FC236}">
                <a16:creationId xmlns:a16="http://schemas.microsoft.com/office/drawing/2014/main" id="{AD644DED-6A78-42F7-AA32-0A2D69B61AA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19688" y="140299"/>
            <a:ext cx="602827" cy="58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48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5" r:id="rId5"/>
    <p:sldLayoutId id="2147483666" r:id="rId6"/>
    <p:sldLayoutId id="2147483667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rgbClr val="20119B"/>
          </a:solidFill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diagramQuickStyle" Target="../diagrams/quickStyle5.xml"/><Relationship Id="rId11" Type="http://schemas.openxmlformats.org/officeDocument/2006/relationships/image" Target="../media/image23.png"/><Relationship Id="rId5" Type="http://schemas.openxmlformats.org/officeDocument/2006/relationships/diagramLayout" Target="../diagrams/layout5.xml"/><Relationship Id="rId10" Type="http://schemas.openxmlformats.org/officeDocument/2006/relationships/image" Target="../media/image22.jpg"/><Relationship Id="rId4" Type="http://schemas.openxmlformats.org/officeDocument/2006/relationships/diagramData" Target="../diagrams/data5.xml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2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27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2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3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5.png"/><Relationship Id="rId4" Type="http://schemas.openxmlformats.org/officeDocument/2006/relationships/image" Target="../media/image5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8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DD0C5C3-6080-4F2D-B263-0D224FB80AD8}"/>
              </a:ext>
            </a:extLst>
          </p:cNvPr>
          <p:cNvSpPr txBox="1">
            <a:spLocks/>
          </p:cNvSpPr>
          <p:nvPr/>
        </p:nvSpPr>
        <p:spPr>
          <a:xfrm>
            <a:off x="103240" y="5132439"/>
            <a:ext cx="9040760" cy="125008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rgbClr val="20119B"/>
                </a:solidFill>
                <a:latin typeface="Verdana"/>
                <a:ea typeface="+mj-ea"/>
                <a:cs typeface="Verdana"/>
              </a:defRPr>
            </a:lvl1pPr>
          </a:lstStyle>
          <a:p>
            <a:pPr>
              <a:spcAft>
                <a:spcPts val="600"/>
              </a:spcAft>
            </a:pPr>
            <a:r>
              <a:rPr lang="pl-PL" sz="2400" b="1" dirty="0"/>
              <a:t>Spletna delavnica za prenovo Slovenske strategije pametne specializacije: </a:t>
            </a:r>
          </a:p>
          <a:p>
            <a:pPr>
              <a:spcAft>
                <a:spcPts val="600"/>
              </a:spcAft>
            </a:pPr>
            <a:r>
              <a:rPr lang="pl-PL" sz="2400" b="1" dirty="0"/>
              <a:t>IKT horizontalna mreža, SRIP PMIS 		</a:t>
            </a:r>
            <a:r>
              <a:rPr lang="pl-PL" sz="1800" dirty="0"/>
              <a:t>Ljubljana, 19.04.2021</a:t>
            </a:r>
            <a:endParaRPr lang="sl-SI" sz="1800" dirty="0"/>
          </a:p>
        </p:txBody>
      </p:sp>
      <p:pic>
        <p:nvPicPr>
          <p:cNvPr id="10" name="Slika 9" descr="Slika, ki vsebuje besede besedilo&#10;&#10;Opis je samodejno ustvarjen">
            <a:extLst>
              <a:ext uri="{FF2B5EF4-FFF2-40B4-BE49-F238E27FC236}">
                <a16:creationId xmlns:a16="http://schemas.microsoft.com/office/drawing/2014/main" id="{5F526E84-ABB0-49D4-BFE2-C959C2B71B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309" y="877528"/>
            <a:ext cx="2676831" cy="267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7996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8BD5CF6-4C10-4973-9B95-2F36ABECC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878" y="702745"/>
            <a:ext cx="6611252" cy="397273"/>
          </a:xfrm>
        </p:spPr>
        <p:txBody>
          <a:bodyPr>
            <a:normAutofit fontScale="90000"/>
          </a:bodyPr>
          <a:lstStyle/>
          <a:p>
            <a:r>
              <a:rPr lang="sl-SI" dirty="0"/>
              <a:t>Produktne smeri</a:t>
            </a:r>
            <a:endParaRPr lang="en-IE" dirty="0"/>
          </a:p>
        </p:txBody>
      </p:sp>
      <p:graphicFrame>
        <p:nvGraphicFramePr>
          <p:cNvPr id="5" name="Označba mesta vsebine 2">
            <a:extLst>
              <a:ext uri="{FF2B5EF4-FFF2-40B4-BE49-F238E27FC236}">
                <a16:creationId xmlns:a16="http://schemas.microsoft.com/office/drawing/2014/main" id="{95E7E705-C16B-41D1-AD2C-442217F628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7093805"/>
              </p:ext>
            </p:extLst>
          </p:nvPr>
        </p:nvGraphicFramePr>
        <p:xfrm>
          <a:off x="376084" y="1489587"/>
          <a:ext cx="8627806" cy="5375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Pravokotnik 3">
            <a:extLst>
              <a:ext uri="{FF2B5EF4-FFF2-40B4-BE49-F238E27FC236}">
                <a16:creationId xmlns:a16="http://schemas.microsoft.com/office/drawing/2014/main" id="{CA433B08-8CEA-47D8-89F4-A368C85419D6}"/>
              </a:ext>
            </a:extLst>
          </p:cNvPr>
          <p:cNvSpPr/>
          <p:nvPr/>
        </p:nvSpPr>
        <p:spPr>
          <a:xfrm>
            <a:off x="290994" y="1205294"/>
            <a:ext cx="8292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sl-SI" dirty="0"/>
              <a:t>Sodelovanaje s SRIPi, soustvarjanje verig vrednosti, komplementarne rešitve in storitve</a:t>
            </a:r>
          </a:p>
        </p:txBody>
      </p:sp>
    </p:spTree>
    <p:extLst>
      <p:ext uri="{BB962C8B-B14F-4D97-AF65-F5344CB8AC3E}">
        <p14:creationId xmlns:p14="http://schemas.microsoft.com/office/powerpoint/2010/main" val="315728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C7F3404-FDE7-4D74-98A3-D073B8ED8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330" y="2096414"/>
            <a:ext cx="6415547" cy="4378128"/>
          </a:xfrm>
        </p:spPr>
        <p:txBody>
          <a:bodyPr/>
          <a:lstStyle/>
          <a:p>
            <a:r>
              <a:rPr lang="sl-SI" dirty="0"/>
              <a:t>Prostorsko-časovni podatki kot storitve, odprti podatki, standardizacija</a:t>
            </a:r>
          </a:p>
          <a:p>
            <a:r>
              <a:rPr lang="sl-SI" dirty="0"/>
              <a:t>Podatki na voljo za cel svet</a:t>
            </a:r>
          </a:p>
          <a:p>
            <a:r>
              <a:rPr lang="sl-SI" dirty="0"/>
              <a:t>IoT, </a:t>
            </a:r>
            <a:r>
              <a:rPr lang="sl-SI" dirty="0" err="1"/>
              <a:t>blockhain</a:t>
            </a:r>
            <a:r>
              <a:rPr lang="sl-SI" dirty="0"/>
              <a:t>, BIM, AI, …</a:t>
            </a:r>
          </a:p>
          <a:p>
            <a:r>
              <a:rPr lang="sl-SI" dirty="0"/>
              <a:t>Dobro razvita osnovna podatkovna platforma </a:t>
            </a:r>
          </a:p>
          <a:p>
            <a:r>
              <a:rPr lang="sl-SI" dirty="0"/>
              <a:t>Geografska majhnost, raznolikost, uveljavljeni v regiji</a:t>
            </a:r>
          </a:p>
          <a:p>
            <a:r>
              <a:rPr lang="sl-SI" dirty="0"/>
              <a:t>Številna </a:t>
            </a:r>
            <a:r>
              <a:rPr lang="sl-SI" dirty="0" err="1"/>
              <a:t>nišno</a:t>
            </a:r>
            <a:r>
              <a:rPr lang="sl-SI" dirty="0"/>
              <a:t> naravnana mala in srednja podjetja</a:t>
            </a:r>
          </a:p>
          <a:p>
            <a:r>
              <a:rPr lang="sl-SI" dirty="0"/>
              <a:t>Dobro razvito sodelovanje med JRO in industrijo</a:t>
            </a:r>
          </a:p>
          <a:p>
            <a:r>
              <a:rPr lang="sl-SI" dirty="0"/>
              <a:t>Prodorne rešitve na področju vesoljske tehnologije in uporabe satelitskih virov podatkov</a:t>
            </a:r>
          </a:p>
          <a:p>
            <a:pPr lvl="2"/>
            <a:endParaRPr lang="en-IE" dirty="0"/>
          </a:p>
        </p:txBody>
      </p:sp>
      <p:sp>
        <p:nvSpPr>
          <p:cNvPr id="4" name="Naslov 1">
            <a:extLst>
              <a:ext uri="{FF2B5EF4-FFF2-40B4-BE49-F238E27FC236}">
                <a16:creationId xmlns:a16="http://schemas.microsoft.com/office/drawing/2014/main" id="{02DBEE28-D8D0-4218-88EA-2B6A29916E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23850" y="1035050"/>
            <a:ext cx="8067982" cy="61277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rgbClr val="20119B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sl-SI" dirty="0"/>
              <a:t>Fokusno področje </a:t>
            </a:r>
            <a:r>
              <a:rPr lang="sl-SI" b="1" dirty="0"/>
              <a:t>GIS-T</a:t>
            </a:r>
            <a:br>
              <a:rPr lang="sl-SI" dirty="0"/>
            </a:br>
            <a:r>
              <a:rPr lang="sl-SI" sz="2800" dirty="0"/>
              <a:t>Martin Puhar, IGEA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E418343-E32D-41EF-9460-8440AD3654E8}"/>
              </a:ext>
            </a:extLst>
          </p:cNvPr>
          <p:cNvSpPr txBox="1">
            <a:spLocks/>
          </p:cNvSpPr>
          <p:nvPr/>
        </p:nvSpPr>
        <p:spPr>
          <a:xfrm>
            <a:off x="6662196" y="2108208"/>
            <a:ext cx="2365761" cy="2808985"/>
          </a:xfrm>
          <a:prstGeom prst="rect">
            <a:avLst/>
          </a:prstGeom>
          <a:solidFill>
            <a:srgbClr val="FFFF99"/>
          </a:solidFill>
          <a:effectLst>
            <a:outerShdw dist="127001" dir="2700000" algn="tl">
              <a:srgbClr val="000000">
                <a:alpha val="40000"/>
              </a:srgbClr>
            </a:outerShdw>
          </a:effectLst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sz="900" b="1" dirty="0">
                <a:solidFill>
                  <a:srgbClr val="0070C0"/>
                </a:solidFill>
              </a:rPr>
              <a:t>Zemljiški kataster</a:t>
            </a:r>
            <a:r>
              <a:rPr lang="en-US" sz="900" b="1" dirty="0">
                <a:solidFill>
                  <a:srgbClr val="0070C0"/>
                </a:solidFill>
              </a:rPr>
              <a:t> … 2002</a:t>
            </a:r>
          </a:p>
          <a:p>
            <a:pPr marL="0" indent="0">
              <a:buNone/>
            </a:pPr>
            <a:r>
              <a:rPr lang="sl-SI" sz="900" b="1" dirty="0">
                <a:solidFill>
                  <a:srgbClr val="0070C0"/>
                </a:solidFill>
              </a:rPr>
              <a:t>Kataster stavb</a:t>
            </a:r>
            <a:r>
              <a:rPr lang="en-US" sz="900" b="1" dirty="0">
                <a:solidFill>
                  <a:srgbClr val="0070C0"/>
                </a:solidFill>
              </a:rPr>
              <a:t> … 2006</a:t>
            </a:r>
          </a:p>
          <a:p>
            <a:pPr marL="0" indent="0">
              <a:buNone/>
            </a:pPr>
            <a:r>
              <a:rPr lang="sl-SI" sz="900" b="1" dirty="0" err="1">
                <a:solidFill>
                  <a:srgbClr val="0070C0"/>
                </a:solidFill>
              </a:rPr>
              <a:t>Okoljski</a:t>
            </a:r>
            <a:r>
              <a:rPr lang="sl-SI" sz="900" b="1" dirty="0">
                <a:solidFill>
                  <a:srgbClr val="0070C0"/>
                </a:solidFill>
              </a:rPr>
              <a:t> podatki</a:t>
            </a:r>
            <a:r>
              <a:rPr lang="en-US" sz="900" b="1" dirty="0">
                <a:solidFill>
                  <a:srgbClr val="0070C0"/>
                </a:solidFill>
              </a:rPr>
              <a:t> … 2007 (</a:t>
            </a:r>
            <a:r>
              <a:rPr lang="sl-SI" sz="900" b="1" dirty="0">
                <a:solidFill>
                  <a:srgbClr val="FF0000"/>
                </a:solidFill>
              </a:rPr>
              <a:t>odprti podatki</a:t>
            </a:r>
            <a:r>
              <a:rPr lang="en-US" sz="900" b="1" dirty="0">
                <a:solidFill>
                  <a:srgbClr val="0070C0"/>
                </a:solidFill>
              </a:rPr>
              <a:t>)</a:t>
            </a:r>
          </a:p>
          <a:p>
            <a:pPr marL="0" indent="0">
              <a:buNone/>
            </a:pPr>
            <a:r>
              <a:rPr lang="sl-SI" sz="900" b="1" dirty="0">
                <a:solidFill>
                  <a:srgbClr val="0070C0"/>
                </a:solidFill>
              </a:rPr>
              <a:t>Pravni režimi</a:t>
            </a:r>
            <a:r>
              <a:rPr lang="en-US" sz="900" b="1" dirty="0">
                <a:solidFill>
                  <a:srgbClr val="0070C0"/>
                </a:solidFill>
              </a:rPr>
              <a:t> … 2010</a:t>
            </a:r>
          </a:p>
          <a:p>
            <a:pPr marL="0" indent="0">
              <a:buNone/>
            </a:pPr>
            <a:r>
              <a:rPr lang="sl-SI" sz="900" b="1" dirty="0">
                <a:solidFill>
                  <a:srgbClr val="0070C0"/>
                </a:solidFill>
              </a:rPr>
              <a:t>Vrednotenje nepremičnin</a:t>
            </a:r>
            <a:r>
              <a:rPr lang="en-US" sz="900" b="1" dirty="0">
                <a:solidFill>
                  <a:srgbClr val="0070C0"/>
                </a:solidFill>
              </a:rPr>
              <a:t> … 2011</a:t>
            </a:r>
          </a:p>
          <a:p>
            <a:pPr marL="0" indent="0">
              <a:buNone/>
            </a:pPr>
            <a:r>
              <a:rPr lang="sl-SI" sz="900" b="1" dirty="0">
                <a:solidFill>
                  <a:srgbClr val="0070C0"/>
                </a:solidFill>
              </a:rPr>
              <a:t>Kataster gospodarske infrastrukture</a:t>
            </a:r>
            <a:r>
              <a:rPr lang="en-US" sz="900" b="1" dirty="0">
                <a:solidFill>
                  <a:srgbClr val="0070C0"/>
                </a:solidFill>
              </a:rPr>
              <a:t> … 2012</a:t>
            </a:r>
          </a:p>
          <a:p>
            <a:pPr marL="0" indent="0">
              <a:buNone/>
            </a:pPr>
            <a:r>
              <a:rPr lang="sl-SI" sz="900" b="1" dirty="0">
                <a:solidFill>
                  <a:srgbClr val="0070C0"/>
                </a:solidFill>
              </a:rPr>
              <a:t>Elektronska zemljiška knjiga</a:t>
            </a:r>
            <a:r>
              <a:rPr lang="en-US" sz="900" b="1" dirty="0">
                <a:solidFill>
                  <a:srgbClr val="0070C0"/>
                </a:solidFill>
              </a:rPr>
              <a:t> … 2013</a:t>
            </a:r>
          </a:p>
          <a:p>
            <a:pPr marL="0" indent="0">
              <a:buNone/>
            </a:pPr>
            <a:r>
              <a:rPr lang="sl-SI" sz="900" b="1" dirty="0">
                <a:solidFill>
                  <a:srgbClr val="0070C0"/>
                </a:solidFill>
              </a:rPr>
              <a:t>Namenska raba prostora</a:t>
            </a:r>
            <a:r>
              <a:rPr lang="en-US" sz="900" b="1" dirty="0">
                <a:solidFill>
                  <a:srgbClr val="0070C0"/>
                </a:solidFill>
              </a:rPr>
              <a:t> … 2015</a:t>
            </a:r>
          </a:p>
          <a:p>
            <a:pPr marL="0" indent="0">
              <a:buNone/>
            </a:pPr>
            <a:r>
              <a:rPr lang="en-US" sz="900" b="1" dirty="0">
                <a:solidFill>
                  <a:srgbClr val="0070C0"/>
                </a:solidFill>
              </a:rPr>
              <a:t>Lidar … 2015</a:t>
            </a:r>
            <a:endParaRPr lang="sl-SI" sz="9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sl-SI" sz="900" b="1" dirty="0">
                <a:solidFill>
                  <a:srgbClr val="0070C0"/>
                </a:solidFill>
              </a:rPr>
              <a:t>Omrežne priključne točke</a:t>
            </a:r>
            <a:r>
              <a:rPr lang="en-US" sz="900" b="1" dirty="0">
                <a:solidFill>
                  <a:srgbClr val="0070C0"/>
                </a:solidFill>
              </a:rPr>
              <a:t> … 2016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E16AE7D4-D6F0-4F3C-9D0A-F65D50B78D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5231" y="5058000"/>
            <a:ext cx="1838769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188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8BD5CF6-4C10-4973-9B95-2F36ABECC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038" y="699821"/>
            <a:ext cx="8784521" cy="1143000"/>
          </a:xfrm>
        </p:spPr>
        <p:txBody>
          <a:bodyPr>
            <a:normAutofit/>
          </a:bodyPr>
          <a:lstStyle/>
          <a:p>
            <a:r>
              <a:rPr lang="pl-PL" dirty="0"/>
              <a:t>PS1 Sistemi in platforme za zajem in obdelavo prostorskih podatkov</a:t>
            </a:r>
            <a:endParaRPr lang="en-IE" dirty="0"/>
          </a:p>
        </p:txBody>
      </p:sp>
      <p:graphicFrame>
        <p:nvGraphicFramePr>
          <p:cNvPr id="5" name="Označba mesta vsebine 2">
            <a:extLst>
              <a:ext uri="{FF2B5EF4-FFF2-40B4-BE49-F238E27FC236}">
                <a16:creationId xmlns:a16="http://schemas.microsoft.com/office/drawing/2014/main" id="{D7B982FF-FBD4-458A-BBAC-710525358B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9709869"/>
              </p:ext>
            </p:extLst>
          </p:nvPr>
        </p:nvGraphicFramePr>
        <p:xfrm>
          <a:off x="268038" y="1339060"/>
          <a:ext cx="5542827" cy="5017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Picture 6">
            <a:extLst>
              <a:ext uri="{FF2B5EF4-FFF2-40B4-BE49-F238E27FC236}">
                <a16:creationId xmlns:a16="http://schemas.microsoft.com/office/drawing/2014/main" id="{A2BF4D3B-04D1-49A4-A9FB-9EA79C80AA8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1864" y="5043902"/>
            <a:ext cx="2792135" cy="1814098"/>
          </a:xfrm>
          <a:prstGeom prst="rect">
            <a:avLst/>
          </a:prstGeom>
        </p:spPr>
      </p:pic>
      <p:pic>
        <p:nvPicPr>
          <p:cNvPr id="6" name="Picture 9" descr="A high angle view of a dam&#10;&#10;Description automatically generated with medium confidence">
            <a:extLst>
              <a:ext uri="{FF2B5EF4-FFF2-40B4-BE49-F238E27FC236}">
                <a16:creationId xmlns:a16="http://schemas.microsoft.com/office/drawing/2014/main" id="{F4F1202C-3D06-4239-A236-CDB40716CCB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1866" y="3672347"/>
            <a:ext cx="2792133" cy="1408472"/>
          </a:xfrm>
          <a:prstGeom prst="rect">
            <a:avLst/>
          </a:prstGeom>
        </p:spPr>
      </p:pic>
      <p:pic>
        <p:nvPicPr>
          <p:cNvPr id="7" name="Ravbarkomanda_Thermal_short">
            <a:hlinkClick r:id="" action="ppaction://media"/>
            <a:extLst>
              <a:ext uri="{FF2B5EF4-FFF2-40B4-BE49-F238E27FC236}">
                <a16:creationId xmlns:a16="http://schemas.microsoft.com/office/drawing/2014/main" id="{561FFA58-A983-4C48-A03E-480EC0572DA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360876" y="2002612"/>
            <a:ext cx="2783124" cy="166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6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8BD5CF6-4C10-4973-9B95-2F36ABECC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038" y="699821"/>
            <a:ext cx="8784521" cy="1143000"/>
          </a:xfrm>
        </p:spPr>
        <p:txBody>
          <a:bodyPr>
            <a:normAutofit/>
          </a:bodyPr>
          <a:lstStyle/>
          <a:p>
            <a:r>
              <a:rPr lang="pl-PL" dirty="0"/>
              <a:t>PS2 Integracijske platforme za povezovanje in posredovanje podatkov</a:t>
            </a:r>
            <a:endParaRPr lang="en-IE" dirty="0"/>
          </a:p>
        </p:txBody>
      </p:sp>
      <p:graphicFrame>
        <p:nvGraphicFramePr>
          <p:cNvPr id="5" name="Označba mesta vsebine 2">
            <a:extLst>
              <a:ext uri="{FF2B5EF4-FFF2-40B4-BE49-F238E27FC236}">
                <a16:creationId xmlns:a16="http://schemas.microsoft.com/office/drawing/2014/main" id="{D7B982FF-FBD4-458A-BBAC-710525358B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9267454"/>
              </p:ext>
            </p:extLst>
          </p:nvPr>
        </p:nvGraphicFramePr>
        <p:xfrm>
          <a:off x="341780" y="1867722"/>
          <a:ext cx="5542827" cy="5017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>
            <a:extLst>
              <a:ext uri="{FF2B5EF4-FFF2-40B4-BE49-F238E27FC236}">
                <a16:creationId xmlns:a16="http://schemas.microsoft.com/office/drawing/2014/main" id="{32D953E5-DA7F-4CBE-A9D1-5C9684F466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8" r="3932" b="5"/>
          <a:stretch/>
        </p:blipFill>
        <p:spPr bwMode="auto">
          <a:xfrm>
            <a:off x="7334409" y="1871925"/>
            <a:ext cx="1743225" cy="1440000"/>
          </a:xfrm>
          <a:custGeom>
            <a:avLst/>
            <a:gdLst/>
            <a:ahLst/>
            <a:cxnLst/>
            <a:rect l="l" t="t" r="r" b="b"/>
            <a:pathLst>
              <a:path w="3083442" h="2547077">
                <a:moveTo>
                  <a:pt x="1464476" y="0"/>
                </a:moveTo>
                <a:cubicBezTo>
                  <a:pt x="2358607" y="0"/>
                  <a:pt x="3083442" y="724836"/>
                  <a:pt x="3083442" y="1618966"/>
                </a:cubicBezTo>
                <a:cubicBezTo>
                  <a:pt x="3083442" y="1954265"/>
                  <a:pt x="2981512" y="2265757"/>
                  <a:pt x="2806948" y="2524145"/>
                </a:cubicBezTo>
                <a:lnTo>
                  <a:pt x="2789800" y="2547077"/>
                </a:lnTo>
                <a:lnTo>
                  <a:pt x="139152" y="2547077"/>
                </a:lnTo>
                <a:lnTo>
                  <a:pt x="122004" y="2524145"/>
                </a:lnTo>
                <a:cubicBezTo>
                  <a:pt x="92910" y="2481081"/>
                  <a:pt x="65834" y="2436541"/>
                  <a:pt x="40911" y="2390661"/>
                </a:cubicBezTo>
                <a:lnTo>
                  <a:pt x="0" y="2305737"/>
                </a:lnTo>
                <a:lnTo>
                  <a:pt x="0" y="932195"/>
                </a:lnTo>
                <a:lnTo>
                  <a:pt x="40911" y="847271"/>
                </a:lnTo>
                <a:cubicBezTo>
                  <a:pt x="315065" y="342598"/>
                  <a:pt x="849762" y="0"/>
                  <a:pt x="1464476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effectLst>
            <a:softEdge rad="0"/>
          </a:effectLst>
        </p:spPr>
      </p:pic>
      <p:pic>
        <p:nvPicPr>
          <p:cNvPr id="9" name="Picture 10">
            <a:extLst>
              <a:ext uri="{FF2B5EF4-FFF2-40B4-BE49-F238E27FC236}">
                <a16:creationId xmlns:a16="http://schemas.microsoft.com/office/drawing/2014/main" id="{26A1A627-39BF-4C40-B73B-810D19D6D1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0811" y="3314781"/>
            <a:ext cx="2727273" cy="1800000"/>
          </a:xfrm>
          <a:prstGeom prst="rect">
            <a:avLst/>
          </a:prstGeom>
        </p:spPr>
      </p:pic>
      <p:pic>
        <p:nvPicPr>
          <p:cNvPr id="10" name="Content Placeholder 6">
            <a:extLst>
              <a:ext uri="{FF2B5EF4-FFF2-40B4-BE49-F238E27FC236}">
                <a16:creationId xmlns:a16="http://schemas.microsoft.com/office/drawing/2014/main" id="{4DD2597F-5B55-409C-8624-7E13E21A41E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31537" y="5117637"/>
            <a:ext cx="3056547" cy="168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005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8BD5CF6-4C10-4973-9B95-2F36ABECC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038" y="699821"/>
            <a:ext cx="8784521" cy="1143000"/>
          </a:xfrm>
        </p:spPr>
        <p:txBody>
          <a:bodyPr>
            <a:normAutofit/>
          </a:bodyPr>
          <a:lstStyle/>
          <a:p>
            <a:r>
              <a:rPr lang="sl-SI" dirty="0"/>
              <a:t>PS3 Napredne </a:t>
            </a:r>
            <a:r>
              <a:rPr lang="sl-SI" dirty="0" err="1"/>
              <a:t>geoinformacijske</a:t>
            </a:r>
            <a:r>
              <a:rPr lang="sl-SI" dirty="0"/>
              <a:t> rešitve in lokacijske storitve</a:t>
            </a:r>
            <a:endParaRPr lang="en-IE" dirty="0"/>
          </a:p>
        </p:txBody>
      </p:sp>
      <p:graphicFrame>
        <p:nvGraphicFramePr>
          <p:cNvPr id="5" name="Označba mesta vsebine 2">
            <a:extLst>
              <a:ext uri="{FF2B5EF4-FFF2-40B4-BE49-F238E27FC236}">
                <a16:creationId xmlns:a16="http://schemas.microsoft.com/office/drawing/2014/main" id="{D7B982FF-FBD4-458A-BBAC-710525358B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4554301"/>
              </p:ext>
            </p:extLst>
          </p:nvPr>
        </p:nvGraphicFramePr>
        <p:xfrm>
          <a:off x="341780" y="1867722"/>
          <a:ext cx="5336349" cy="5017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7">
            <a:extLst>
              <a:ext uri="{FF2B5EF4-FFF2-40B4-BE49-F238E27FC236}">
                <a16:creationId xmlns:a16="http://schemas.microsoft.com/office/drawing/2014/main" id="{B399BB4C-3F72-47D7-824C-3DEB626B5F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0309" y="1543024"/>
            <a:ext cx="3201452" cy="1773429"/>
          </a:xfrm>
          <a:prstGeom prst="rect">
            <a:avLst/>
          </a:prstGeom>
        </p:spPr>
      </p:pic>
      <p:pic>
        <p:nvPicPr>
          <p:cNvPr id="11" name="Picture 9">
            <a:extLst>
              <a:ext uri="{FF2B5EF4-FFF2-40B4-BE49-F238E27FC236}">
                <a16:creationId xmlns:a16="http://schemas.microsoft.com/office/drawing/2014/main" id="{B6ADB215-F674-406F-AFDC-42E9A04FB4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26546" y="3541617"/>
            <a:ext cx="3217454" cy="1531519"/>
          </a:xfrm>
          <a:prstGeom prst="rect">
            <a:avLst/>
          </a:prstGeom>
        </p:spPr>
      </p:pic>
      <p:pic>
        <p:nvPicPr>
          <p:cNvPr id="12" name="Picture 13" descr="Map&#10;&#10;Description automatically generated">
            <a:extLst>
              <a:ext uri="{FF2B5EF4-FFF2-40B4-BE49-F238E27FC236}">
                <a16:creationId xmlns:a16="http://schemas.microsoft.com/office/drawing/2014/main" id="{0D46C5E4-2CE9-4505-9939-4E8AC6F0233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6546" y="5298716"/>
            <a:ext cx="3217454" cy="155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960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464" y="1035800"/>
            <a:ext cx="7403709" cy="612606"/>
          </a:xfrm>
        </p:spPr>
        <p:txBody>
          <a:bodyPr/>
          <a:lstStyle/>
          <a:p>
            <a:r>
              <a:rPr lang="sl-SI" dirty="0"/>
              <a:t>Skupna vizija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F8CA9B4-9DBC-440D-9F02-2BBEBC791D33}"/>
              </a:ext>
            </a:extLst>
          </p:cNvPr>
          <p:cNvGrpSpPr/>
          <p:nvPr/>
        </p:nvGrpSpPr>
        <p:grpSpPr>
          <a:xfrm>
            <a:off x="43995" y="1900723"/>
            <a:ext cx="5812325" cy="3378331"/>
            <a:chOff x="350999" y="3767016"/>
            <a:chExt cx="5277009" cy="3022985"/>
          </a:xfrm>
        </p:grpSpPr>
        <p:pic>
          <p:nvPicPr>
            <p:cNvPr id="5" name="Picture 37">
              <a:extLst>
                <a:ext uri="{FF2B5EF4-FFF2-40B4-BE49-F238E27FC236}">
                  <a16:creationId xmlns:a16="http://schemas.microsoft.com/office/drawing/2014/main" id="{9A358157-E71A-423F-A79D-268E0DF7D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3765" y="3767016"/>
              <a:ext cx="3979347" cy="2764397"/>
            </a:xfrm>
            <a:prstGeom prst="rect">
              <a:avLst/>
            </a:prstGeom>
            <a:noFill/>
            <a:ln cap="flat">
              <a:noFill/>
            </a:ln>
            <a:effectLst>
              <a:outerShdw dist="38103" algn="tl">
                <a:srgbClr val="000000">
                  <a:alpha val="40000"/>
                </a:srgbClr>
              </a:outerShdw>
            </a:effectLst>
          </p:spPr>
        </p:pic>
        <p:sp>
          <p:nvSpPr>
            <p:cNvPr id="6" name="Oval 9">
              <a:extLst>
                <a:ext uri="{FF2B5EF4-FFF2-40B4-BE49-F238E27FC236}">
                  <a16:creationId xmlns:a16="http://schemas.microsoft.com/office/drawing/2014/main" id="{BAC5E14D-CB85-4E90-A5D0-6DE8DB4182AE}"/>
                </a:ext>
              </a:extLst>
            </p:cNvPr>
            <p:cNvSpPr/>
            <p:nvPr/>
          </p:nvSpPr>
          <p:spPr>
            <a:xfrm>
              <a:off x="2053189" y="5101883"/>
              <a:ext cx="558512" cy="414805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8" cap="flat">
              <a:solidFill>
                <a:srgbClr val="C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l-SI" sz="12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sp>
          <p:nvSpPr>
            <p:cNvPr id="7" name="Oval 9">
              <a:extLst>
                <a:ext uri="{FF2B5EF4-FFF2-40B4-BE49-F238E27FC236}">
                  <a16:creationId xmlns:a16="http://schemas.microsoft.com/office/drawing/2014/main" id="{E5D6A72B-C374-4E3D-8DD8-1F21991CB977}"/>
                </a:ext>
              </a:extLst>
            </p:cNvPr>
            <p:cNvSpPr/>
            <p:nvPr/>
          </p:nvSpPr>
          <p:spPr>
            <a:xfrm>
              <a:off x="3315933" y="4349261"/>
              <a:ext cx="453543" cy="311585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8" cap="flat">
              <a:solidFill>
                <a:srgbClr val="C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l-SI" sz="12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7ECB38D5-8361-42E1-B853-B16867C609E5}"/>
                </a:ext>
              </a:extLst>
            </p:cNvPr>
            <p:cNvSpPr/>
            <p:nvPr/>
          </p:nvSpPr>
          <p:spPr>
            <a:xfrm>
              <a:off x="1181937" y="6110474"/>
              <a:ext cx="351132" cy="22576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8" cap="flat">
              <a:solidFill>
                <a:srgbClr val="C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l-SI" sz="12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sp>
          <p:nvSpPr>
            <p:cNvPr id="9" name="Oval 9">
              <a:extLst>
                <a:ext uri="{FF2B5EF4-FFF2-40B4-BE49-F238E27FC236}">
                  <a16:creationId xmlns:a16="http://schemas.microsoft.com/office/drawing/2014/main" id="{BE6F9C60-FB1A-44AF-9676-840ED5F6AAE7}"/>
                </a:ext>
              </a:extLst>
            </p:cNvPr>
            <p:cNvSpPr/>
            <p:nvPr/>
          </p:nvSpPr>
          <p:spPr>
            <a:xfrm>
              <a:off x="2762733" y="4207429"/>
              <a:ext cx="226771" cy="206535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8" cap="flat">
              <a:solidFill>
                <a:srgbClr val="C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l-SI" sz="12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B20F179-634D-4CB9-A25D-42FF346E16DB}"/>
                </a:ext>
              </a:extLst>
            </p:cNvPr>
            <p:cNvSpPr/>
            <p:nvPr/>
          </p:nvSpPr>
          <p:spPr>
            <a:xfrm>
              <a:off x="4177796" y="3861656"/>
              <a:ext cx="226771" cy="206535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8" cap="flat">
              <a:solidFill>
                <a:srgbClr val="C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l-SI" sz="12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sp>
          <p:nvSpPr>
            <p:cNvPr id="11" name="Oval 9">
              <a:extLst>
                <a:ext uri="{FF2B5EF4-FFF2-40B4-BE49-F238E27FC236}">
                  <a16:creationId xmlns:a16="http://schemas.microsoft.com/office/drawing/2014/main" id="{4002EA15-26A1-4E56-BF88-B7A9668E41A0}"/>
                </a:ext>
              </a:extLst>
            </p:cNvPr>
            <p:cNvSpPr/>
            <p:nvPr/>
          </p:nvSpPr>
          <p:spPr>
            <a:xfrm>
              <a:off x="3951025" y="4245993"/>
              <a:ext cx="226771" cy="206535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8" cap="flat">
              <a:solidFill>
                <a:srgbClr val="C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l-SI" sz="12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2823B48D-C623-48D5-ACA0-C17C67FC70EE}"/>
                </a:ext>
              </a:extLst>
            </p:cNvPr>
            <p:cNvSpPr/>
            <p:nvPr/>
          </p:nvSpPr>
          <p:spPr>
            <a:xfrm>
              <a:off x="1357503" y="5212912"/>
              <a:ext cx="226771" cy="206535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8" cap="flat">
              <a:solidFill>
                <a:srgbClr val="C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l-SI" sz="12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sp>
          <p:nvSpPr>
            <p:cNvPr id="13" name="Oval 9">
              <a:extLst>
                <a:ext uri="{FF2B5EF4-FFF2-40B4-BE49-F238E27FC236}">
                  <a16:creationId xmlns:a16="http://schemas.microsoft.com/office/drawing/2014/main" id="{41E0205B-68C9-4065-B98B-260CDCA0F063}"/>
                </a:ext>
              </a:extLst>
            </p:cNvPr>
            <p:cNvSpPr/>
            <p:nvPr/>
          </p:nvSpPr>
          <p:spPr>
            <a:xfrm>
              <a:off x="1748864" y="5558734"/>
              <a:ext cx="226771" cy="206535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8" cap="flat">
              <a:solidFill>
                <a:srgbClr val="C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l-SI" sz="12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sp>
          <p:nvSpPr>
            <p:cNvPr id="14" name="Oval 9">
              <a:extLst>
                <a:ext uri="{FF2B5EF4-FFF2-40B4-BE49-F238E27FC236}">
                  <a16:creationId xmlns:a16="http://schemas.microsoft.com/office/drawing/2014/main" id="{1B31B013-4274-4EEE-97BE-A562072F02CE}"/>
                </a:ext>
              </a:extLst>
            </p:cNvPr>
            <p:cNvSpPr/>
            <p:nvPr/>
          </p:nvSpPr>
          <p:spPr>
            <a:xfrm>
              <a:off x="1664101" y="4817194"/>
              <a:ext cx="351132" cy="22576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8" cap="flat">
              <a:solidFill>
                <a:srgbClr val="C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l-SI" sz="12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sp>
          <p:nvSpPr>
            <p:cNvPr id="15" name="Oval 9">
              <a:extLst>
                <a:ext uri="{FF2B5EF4-FFF2-40B4-BE49-F238E27FC236}">
                  <a16:creationId xmlns:a16="http://schemas.microsoft.com/office/drawing/2014/main" id="{42FD60A6-0E76-4BFE-85DA-18BB37607949}"/>
                </a:ext>
              </a:extLst>
            </p:cNvPr>
            <p:cNvSpPr/>
            <p:nvPr/>
          </p:nvSpPr>
          <p:spPr>
            <a:xfrm>
              <a:off x="2876118" y="4823500"/>
              <a:ext cx="351132" cy="22576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8" cap="flat">
              <a:solidFill>
                <a:srgbClr val="C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l-SI" sz="12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sp>
          <p:nvSpPr>
            <p:cNvPr id="16" name="Oval 9">
              <a:extLst>
                <a:ext uri="{FF2B5EF4-FFF2-40B4-BE49-F238E27FC236}">
                  <a16:creationId xmlns:a16="http://schemas.microsoft.com/office/drawing/2014/main" id="{0DE1B5D3-1ADF-483C-B78D-77E33B502D8B}"/>
                </a:ext>
              </a:extLst>
            </p:cNvPr>
            <p:cNvSpPr/>
            <p:nvPr/>
          </p:nvSpPr>
          <p:spPr>
            <a:xfrm>
              <a:off x="2791701" y="5516688"/>
              <a:ext cx="351132" cy="22576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8" cap="flat">
              <a:solidFill>
                <a:srgbClr val="C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l-SI" sz="12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67D3EB28-257C-48A7-86C5-341BC0E25DE7}"/>
                </a:ext>
              </a:extLst>
            </p:cNvPr>
            <p:cNvSpPr/>
            <p:nvPr/>
          </p:nvSpPr>
          <p:spPr>
            <a:xfrm>
              <a:off x="2572473" y="4610659"/>
              <a:ext cx="226771" cy="206535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8" cap="flat">
              <a:solidFill>
                <a:srgbClr val="C00000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sl-SI" sz="12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cxnSp>
          <p:nvCxnSpPr>
            <p:cNvPr id="18" name="Straight Arrow Connector 18">
              <a:extLst>
                <a:ext uri="{FF2B5EF4-FFF2-40B4-BE49-F238E27FC236}">
                  <a16:creationId xmlns:a16="http://schemas.microsoft.com/office/drawing/2014/main" id="{F8B92437-641E-4DB8-BC7D-DCAFB5D56494}"/>
                </a:ext>
              </a:extLst>
            </p:cNvPr>
            <p:cNvCxnSpPr>
              <a:cxnSpLocks/>
              <a:endCxn id="8" idx="1"/>
            </p:cNvCxnSpPr>
            <p:nvPr/>
          </p:nvCxnSpPr>
          <p:spPr>
            <a:xfrm flipH="1" flipV="1">
              <a:off x="1533069" y="6223355"/>
              <a:ext cx="1152790" cy="291528"/>
            </a:xfrm>
            <a:prstGeom prst="straightConnector1">
              <a:avLst/>
            </a:prstGeom>
            <a:noFill/>
            <a:ln w="19050" cap="flat">
              <a:solidFill>
                <a:srgbClr val="C00000"/>
              </a:solidFill>
              <a:prstDash val="solid"/>
              <a:miter/>
              <a:tailEnd type="arrow"/>
            </a:ln>
          </p:spPr>
        </p:cxnSp>
        <p:cxnSp>
          <p:nvCxnSpPr>
            <p:cNvPr id="19" name="Straight Arrow Connector 31">
              <a:extLst>
                <a:ext uri="{FF2B5EF4-FFF2-40B4-BE49-F238E27FC236}">
                  <a16:creationId xmlns:a16="http://schemas.microsoft.com/office/drawing/2014/main" id="{7D2C0BE4-4627-4F09-B958-8F3D0E27911B}"/>
                </a:ext>
              </a:extLst>
            </p:cNvPr>
            <p:cNvCxnSpPr>
              <a:cxnSpLocks/>
              <a:endCxn id="10" idx="2"/>
            </p:cNvCxnSpPr>
            <p:nvPr/>
          </p:nvCxnSpPr>
          <p:spPr>
            <a:xfrm flipV="1">
              <a:off x="2703439" y="4068191"/>
              <a:ext cx="1587743" cy="2430021"/>
            </a:xfrm>
            <a:prstGeom prst="straightConnector1">
              <a:avLst/>
            </a:prstGeom>
            <a:noFill/>
            <a:ln w="19050" cap="flat">
              <a:solidFill>
                <a:srgbClr val="C00000"/>
              </a:solidFill>
              <a:prstDash val="solid"/>
              <a:miter/>
              <a:tailEnd type="arrow"/>
            </a:ln>
          </p:spPr>
        </p:cxnSp>
        <p:cxnSp>
          <p:nvCxnSpPr>
            <p:cNvPr id="20" name="Straight Arrow Connector 31">
              <a:extLst>
                <a:ext uri="{FF2B5EF4-FFF2-40B4-BE49-F238E27FC236}">
                  <a16:creationId xmlns:a16="http://schemas.microsoft.com/office/drawing/2014/main" id="{B0C4FF57-C7E6-4EB9-9062-7229CDF0A5A3}"/>
                </a:ext>
              </a:extLst>
            </p:cNvPr>
            <p:cNvCxnSpPr>
              <a:cxnSpLocks/>
              <a:endCxn id="12" idx="2"/>
            </p:cNvCxnSpPr>
            <p:nvPr/>
          </p:nvCxnSpPr>
          <p:spPr>
            <a:xfrm flipH="1" flipV="1">
              <a:off x="1470889" y="5419447"/>
              <a:ext cx="1232550" cy="1101736"/>
            </a:xfrm>
            <a:prstGeom prst="straightConnector1">
              <a:avLst/>
            </a:prstGeom>
            <a:noFill/>
            <a:ln w="19050" cap="flat">
              <a:solidFill>
                <a:srgbClr val="C00000"/>
              </a:solidFill>
              <a:prstDash val="solid"/>
              <a:miter/>
              <a:tailEnd type="arrow"/>
            </a:ln>
          </p:spPr>
        </p:cxnSp>
        <p:cxnSp>
          <p:nvCxnSpPr>
            <p:cNvPr id="21" name="Straight Arrow Connector 31">
              <a:extLst>
                <a:ext uri="{FF2B5EF4-FFF2-40B4-BE49-F238E27FC236}">
                  <a16:creationId xmlns:a16="http://schemas.microsoft.com/office/drawing/2014/main" id="{EB0C08F6-A15E-4612-8C34-6F1D3C6DD8F3}"/>
                </a:ext>
              </a:extLst>
            </p:cNvPr>
            <p:cNvCxnSpPr>
              <a:cxnSpLocks/>
              <a:endCxn id="14" idx="2"/>
            </p:cNvCxnSpPr>
            <p:nvPr/>
          </p:nvCxnSpPr>
          <p:spPr>
            <a:xfrm flipH="1" flipV="1">
              <a:off x="1839667" y="5042956"/>
              <a:ext cx="863772" cy="1488457"/>
            </a:xfrm>
            <a:prstGeom prst="straightConnector1">
              <a:avLst/>
            </a:prstGeom>
            <a:noFill/>
            <a:ln w="19050" cap="flat">
              <a:solidFill>
                <a:srgbClr val="C00000"/>
              </a:solidFill>
              <a:prstDash val="solid"/>
              <a:miter/>
              <a:tailEnd type="arrow"/>
            </a:ln>
          </p:spPr>
        </p:cxnSp>
        <p:cxnSp>
          <p:nvCxnSpPr>
            <p:cNvPr id="22" name="Straight Arrow Connector 31">
              <a:extLst>
                <a:ext uri="{FF2B5EF4-FFF2-40B4-BE49-F238E27FC236}">
                  <a16:creationId xmlns:a16="http://schemas.microsoft.com/office/drawing/2014/main" id="{22530351-F502-4B68-8C2F-9841B4EC3288}"/>
                </a:ext>
              </a:extLst>
            </p:cNvPr>
            <p:cNvCxnSpPr>
              <a:cxnSpLocks/>
              <a:stCxn id="5" idx="2"/>
              <a:endCxn id="6" idx="2"/>
            </p:cNvCxnSpPr>
            <p:nvPr/>
          </p:nvCxnSpPr>
          <p:spPr>
            <a:xfrm flipH="1" flipV="1">
              <a:off x="2332445" y="5516688"/>
              <a:ext cx="370994" cy="1014725"/>
            </a:xfrm>
            <a:prstGeom prst="straightConnector1">
              <a:avLst/>
            </a:prstGeom>
            <a:noFill/>
            <a:ln w="19050" cap="flat">
              <a:solidFill>
                <a:srgbClr val="C00000"/>
              </a:solidFill>
              <a:prstDash val="solid"/>
              <a:miter/>
              <a:tailEnd type="arrow"/>
            </a:ln>
          </p:spPr>
        </p:cxnSp>
        <p:cxnSp>
          <p:nvCxnSpPr>
            <p:cNvPr id="23" name="Straight Arrow Connector 31">
              <a:extLst>
                <a:ext uri="{FF2B5EF4-FFF2-40B4-BE49-F238E27FC236}">
                  <a16:creationId xmlns:a16="http://schemas.microsoft.com/office/drawing/2014/main" id="{A4A85FE7-333A-455A-A26E-44786A1D1D31}"/>
                </a:ext>
              </a:extLst>
            </p:cNvPr>
            <p:cNvCxnSpPr>
              <a:cxnSpLocks/>
              <a:stCxn id="5" idx="2"/>
              <a:endCxn id="17" idx="2"/>
            </p:cNvCxnSpPr>
            <p:nvPr/>
          </p:nvCxnSpPr>
          <p:spPr>
            <a:xfrm flipH="1" flipV="1">
              <a:off x="2685859" y="4817194"/>
              <a:ext cx="17580" cy="1714219"/>
            </a:xfrm>
            <a:prstGeom prst="straightConnector1">
              <a:avLst/>
            </a:prstGeom>
            <a:noFill/>
            <a:ln w="19050" cap="flat">
              <a:solidFill>
                <a:srgbClr val="C00000"/>
              </a:solidFill>
              <a:prstDash val="solid"/>
              <a:miter/>
              <a:tailEnd type="arrow"/>
            </a:ln>
          </p:spPr>
        </p:cxnSp>
        <p:cxnSp>
          <p:nvCxnSpPr>
            <p:cNvPr id="24" name="Straight Arrow Connector 31">
              <a:extLst>
                <a:ext uri="{FF2B5EF4-FFF2-40B4-BE49-F238E27FC236}">
                  <a16:creationId xmlns:a16="http://schemas.microsoft.com/office/drawing/2014/main" id="{F5D0C621-8873-4D01-ABDC-EA8326A6DA21}"/>
                </a:ext>
              </a:extLst>
            </p:cNvPr>
            <p:cNvCxnSpPr>
              <a:cxnSpLocks/>
              <a:endCxn id="13" idx="6"/>
            </p:cNvCxnSpPr>
            <p:nvPr/>
          </p:nvCxnSpPr>
          <p:spPr>
            <a:xfrm flipH="1" flipV="1">
              <a:off x="1942425" y="5735023"/>
              <a:ext cx="778594" cy="786160"/>
            </a:xfrm>
            <a:prstGeom prst="straightConnector1">
              <a:avLst/>
            </a:prstGeom>
            <a:noFill/>
            <a:ln w="19050" cap="flat">
              <a:solidFill>
                <a:srgbClr val="C00000"/>
              </a:solidFill>
              <a:prstDash val="solid"/>
              <a:miter/>
              <a:tailEnd type="arrow"/>
            </a:ln>
          </p:spPr>
        </p:cxnSp>
        <p:cxnSp>
          <p:nvCxnSpPr>
            <p:cNvPr id="25" name="Straight Arrow Connector 31">
              <a:extLst>
                <a:ext uri="{FF2B5EF4-FFF2-40B4-BE49-F238E27FC236}">
                  <a16:creationId xmlns:a16="http://schemas.microsoft.com/office/drawing/2014/main" id="{E397B975-A529-4E93-AEF8-7877F98250B6}"/>
                </a:ext>
              </a:extLst>
            </p:cNvPr>
            <p:cNvCxnSpPr>
              <a:cxnSpLocks/>
              <a:endCxn id="9" idx="2"/>
            </p:cNvCxnSpPr>
            <p:nvPr/>
          </p:nvCxnSpPr>
          <p:spPr>
            <a:xfrm flipV="1">
              <a:off x="2697250" y="4413964"/>
              <a:ext cx="178869" cy="2107219"/>
            </a:xfrm>
            <a:prstGeom prst="straightConnector1">
              <a:avLst/>
            </a:prstGeom>
            <a:noFill/>
            <a:ln w="19050" cap="flat">
              <a:solidFill>
                <a:srgbClr val="C00000"/>
              </a:solidFill>
              <a:prstDash val="solid"/>
              <a:miter/>
              <a:tailEnd type="arrow"/>
            </a:ln>
          </p:spPr>
        </p:cxnSp>
        <p:cxnSp>
          <p:nvCxnSpPr>
            <p:cNvPr id="26" name="Straight Arrow Connector 31">
              <a:extLst>
                <a:ext uri="{FF2B5EF4-FFF2-40B4-BE49-F238E27FC236}">
                  <a16:creationId xmlns:a16="http://schemas.microsoft.com/office/drawing/2014/main" id="{F6323395-D903-412B-8CD1-7E015D351BCA}"/>
                </a:ext>
              </a:extLst>
            </p:cNvPr>
            <p:cNvCxnSpPr>
              <a:cxnSpLocks/>
              <a:endCxn id="15" idx="2"/>
            </p:cNvCxnSpPr>
            <p:nvPr/>
          </p:nvCxnSpPr>
          <p:spPr>
            <a:xfrm flipV="1">
              <a:off x="2689344" y="5049262"/>
              <a:ext cx="362340" cy="1448950"/>
            </a:xfrm>
            <a:prstGeom prst="straightConnector1">
              <a:avLst/>
            </a:prstGeom>
            <a:noFill/>
            <a:ln w="19050" cap="flat">
              <a:solidFill>
                <a:srgbClr val="C00000"/>
              </a:solidFill>
              <a:prstDash val="solid"/>
              <a:miter/>
              <a:tailEnd type="arrow"/>
            </a:ln>
          </p:spPr>
        </p:cxnSp>
        <p:cxnSp>
          <p:nvCxnSpPr>
            <p:cNvPr id="27" name="Straight Arrow Connector 31">
              <a:extLst>
                <a:ext uri="{FF2B5EF4-FFF2-40B4-BE49-F238E27FC236}">
                  <a16:creationId xmlns:a16="http://schemas.microsoft.com/office/drawing/2014/main" id="{8440587C-7B76-4AA7-BE28-F63EB1AB14A1}"/>
                </a:ext>
              </a:extLst>
            </p:cNvPr>
            <p:cNvCxnSpPr>
              <a:cxnSpLocks/>
              <a:endCxn id="16" idx="2"/>
            </p:cNvCxnSpPr>
            <p:nvPr/>
          </p:nvCxnSpPr>
          <p:spPr>
            <a:xfrm flipV="1">
              <a:off x="2683066" y="5742450"/>
              <a:ext cx="284201" cy="772432"/>
            </a:xfrm>
            <a:prstGeom prst="straightConnector1">
              <a:avLst/>
            </a:prstGeom>
            <a:noFill/>
            <a:ln w="19050" cap="flat">
              <a:solidFill>
                <a:srgbClr val="C00000"/>
              </a:solidFill>
              <a:prstDash val="solid"/>
              <a:miter/>
              <a:tailEnd type="arrow"/>
            </a:ln>
          </p:spPr>
        </p:cxnSp>
        <p:cxnSp>
          <p:nvCxnSpPr>
            <p:cNvPr id="28" name="Straight Arrow Connector 31">
              <a:extLst>
                <a:ext uri="{FF2B5EF4-FFF2-40B4-BE49-F238E27FC236}">
                  <a16:creationId xmlns:a16="http://schemas.microsoft.com/office/drawing/2014/main" id="{19EF72E2-46AD-47EF-B053-33184FE34D68}"/>
                </a:ext>
              </a:extLst>
            </p:cNvPr>
            <p:cNvCxnSpPr>
              <a:cxnSpLocks/>
              <a:endCxn id="7" idx="2"/>
            </p:cNvCxnSpPr>
            <p:nvPr/>
          </p:nvCxnSpPr>
          <p:spPr>
            <a:xfrm flipV="1">
              <a:off x="2696617" y="4660846"/>
              <a:ext cx="846088" cy="1870567"/>
            </a:xfrm>
            <a:prstGeom prst="straightConnector1">
              <a:avLst/>
            </a:prstGeom>
            <a:noFill/>
            <a:ln w="19050" cap="flat">
              <a:solidFill>
                <a:srgbClr val="C00000"/>
              </a:solidFill>
              <a:prstDash val="solid"/>
              <a:miter/>
              <a:tailEnd type="arrow"/>
            </a:ln>
          </p:spPr>
        </p:cxnSp>
        <p:cxnSp>
          <p:nvCxnSpPr>
            <p:cNvPr id="29" name="Straight Arrow Connector 31">
              <a:extLst>
                <a:ext uri="{FF2B5EF4-FFF2-40B4-BE49-F238E27FC236}">
                  <a16:creationId xmlns:a16="http://schemas.microsoft.com/office/drawing/2014/main" id="{E6BD8932-9464-478B-8C02-3FAC99BBD296}"/>
                </a:ext>
              </a:extLst>
            </p:cNvPr>
            <p:cNvCxnSpPr>
              <a:cxnSpLocks/>
              <a:endCxn id="11" idx="5"/>
            </p:cNvCxnSpPr>
            <p:nvPr/>
          </p:nvCxnSpPr>
          <p:spPr>
            <a:xfrm flipV="1">
              <a:off x="2685858" y="4422282"/>
              <a:ext cx="1298377" cy="2092600"/>
            </a:xfrm>
            <a:prstGeom prst="straightConnector1">
              <a:avLst/>
            </a:prstGeom>
            <a:noFill/>
            <a:ln w="19050" cap="flat">
              <a:solidFill>
                <a:srgbClr val="C00000"/>
              </a:solidFill>
              <a:prstDash val="solid"/>
              <a:miter/>
              <a:tailEnd type="arrow"/>
            </a:ln>
          </p:spPr>
        </p:cxnSp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91736361-F8C5-49EE-935B-F1E9810B9D3F}"/>
                </a:ext>
              </a:extLst>
            </p:cNvPr>
            <p:cNvSpPr/>
            <p:nvPr/>
          </p:nvSpPr>
          <p:spPr>
            <a:xfrm>
              <a:off x="350999" y="6498212"/>
              <a:ext cx="5277009" cy="291789"/>
            </a:xfrm>
            <a:prstGeom prst="rect">
              <a:avLst/>
            </a:prstGeom>
            <a:gradFill>
              <a:gsLst>
                <a:gs pos="0">
                  <a:srgbClr val="F18C55"/>
                </a:gs>
                <a:gs pos="100000">
                  <a:srgbClr val="F67B28"/>
                </a:gs>
              </a:gsLst>
              <a:lin ang="5400000"/>
            </a:gradFill>
            <a:ln cap="flat">
              <a:noFill/>
              <a:prstDash val="solid"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lvl="0" algn="ctr" defTabSz="4572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sl-SI" dirty="0">
                  <a:solidFill>
                    <a:srgbClr val="FFFFFF"/>
                  </a:solidFill>
                  <a:latin typeface="Calibri"/>
                </a:rPr>
                <a:t>Skupna referenčna </a:t>
              </a:r>
              <a:r>
                <a:rPr lang="sl-SI" dirty="0" err="1">
                  <a:solidFill>
                    <a:srgbClr val="FFFFFF"/>
                  </a:solidFill>
                  <a:latin typeface="Calibri"/>
                </a:rPr>
                <a:t>platfroma</a:t>
              </a:r>
              <a:endParaRPr lang="sl-SI" sz="18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endParaRPr>
            </a:p>
          </p:txBody>
        </p:sp>
      </p:grpSp>
      <p:sp>
        <p:nvSpPr>
          <p:cNvPr id="31" name="Rectangle 16">
            <a:extLst>
              <a:ext uri="{FF2B5EF4-FFF2-40B4-BE49-F238E27FC236}">
                <a16:creationId xmlns:a16="http://schemas.microsoft.com/office/drawing/2014/main" id="{2AAC4963-4E49-4C1E-957C-05A61568A58A}"/>
              </a:ext>
            </a:extLst>
          </p:cNvPr>
          <p:cNvSpPr/>
          <p:nvPr/>
        </p:nvSpPr>
        <p:spPr>
          <a:xfrm>
            <a:off x="4920956" y="1970753"/>
            <a:ext cx="1568222" cy="580307"/>
          </a:xfrm>
          <a:prstGeom prst="rect">
            <a:avLst/>
          </a:prstGeom>
          <a:solidFill>
            <a:srgbClr val="00B0F0"/>
          </a:solidFill>
          <a:ln cap="flat">
            <a:noFill/>
            <a:prstDash val="solid"/>
          </a:ln>
          <a:effectLst>
            <a:outerShdw dist="19046" dir="5400000" algn="tl">
              <a:srgbClr val="000000">
                <a:alpha val="63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l-SI" sz="18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rPr>
              <a:t>Odprti podatki</a:t>
            </a:r>
          </a:p>
        </p:txBody>
      </p:sp>
      <p:sp>
        <p:nvSpPr>
          <p:cNvPr id="32" name="Rectangle 16">
            <a:extLst>
              <a:ext uri="{FF2B5EF4-FFF2-40B4-BE49-F238E27FC236}">
                <a16:creationId xmlns:a16="http://schemas.microsoft.com/office/drawing/2014/main" id="{B926D79D-6964-4930-A849-1900777C5518}"/>
              </a:ext>
            </a:extLst>
          </p:cNvPr>
          <p:cNvSpPr/>
          <p:nvPr/>
        </p:nvSpPr>
        <p:spPr>
          <a:xfrm>
            <a:off x="4935486" y="2728825"/>
            <a:ext cx="1568222" cy="580307"/>
          </a:xfrm>
          <a:prstGeom prst="rect">
            <a:avLst/>
          </a:prstGeom>
          <a:solidFill>
            <a:srgbClr val="00B0F0"/>
          </a:solidFill>
          <a:ln cap="flat">
            <a:noFill/>
            <a:prstDash val="solid"/>
          </a:ln>
          <a:effectLst>
            <a:outerShdw dist="19046" dir="5400000" algn="tl">
              <a:srgbClr val="000000">
                <a:alpha val="63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l-SI" sz="18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rPr>
              <a:t>Enotni standardi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51CAF44F-3E73-4D6A-91C1-E986609E9C46}"/>
              </a:ext>
            </a:extLst>
          </p:cNvPr>
          <p:cNvSpPr/>
          <p:nvPr/>
        </p:nvSpPr>
        <p:spPr>
          <a:xfrm>
            <a:off x="4941823" y="3468102"/>
            <a:ext cx="1568222" cy="580307"/>
          </a:xfrm>
          <a:prstGeom prst="rect">
            <a:avLst/>
          </a:prstGeom>
          <a:solidFill>
            <a:srgbClr val="00B0F0"/>
          </a:solidFill>
          <a:ln cap="flat">
            <a:noFill/>
            <a:prstDash val="solid"/>
          </a:ln>
          <a:effectLst>
            <a:outerShdw dist="19046" dir="5400000" algn="tl">
              <a:srgbClr val="000000">
                <a:alpha val="63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l-SI" sz="18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rPr>
              <a:t>Skupni gradniki</a:t>
            </a:r>
          </a:p>
        </p:txBody>
      </p:sp>
      <p:sp>
        <p:nvSpPr>
          <p:cNvPr id="34" name="Arrow: Striped Right 34">
            <a:extLst>
              <a:ext uri="{FF2B5EF4-FFF2-40B4-BE49-F238E27FC236}">
                <a16:creationId xmlns:a16="http://schemas.microsoft.com/office/drawing/2014/main" id="{A58088BC-10A9-4FED-8313-8349A1DCBD13}"/>
              </a:ext>
            </a:extLst>
          </p:cNvPr>
          <p:cNvSpPr/>
          <p:nvPr/>
        </p:nvSpPr>
        <p:spPr>
          <a:xfrm>
            <a:off x="6535573" y="3018978"/>
            <a:ext cx="640581" cy="692064"/>
          </a:xfrm>
          <a:prstGeom prst="striped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5" name="Oval 35">
            <a:extLst>
              <a:ext uri="{FF2B5EF4-FFF2-40B4-BE49-F238E27FC236}">
                <a16:creationId xmlns:a16="http://schemas.microsoft.com/office/drawing/2014/main" id="{65E63329-EBEB-45B6-AD07-BF1E974DE9B9}"/>
              </a:ext>
            </a:extLst>
          </p:cNvPr>
          <p:cNvSpPr/>
          <p:nvPr/>
        </p:nvSpPr>
        <p:spPr>
          <a:xfrm>
            <a:off x="7201683" y="2458483"/>
            <a:ext cx="1840236" cy="175042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2000" b="1" dirty="0"/>
              <a:t>Slovenija = referenca </a:t>
            </a: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1A5B22B0-B311-42B8-809D-E3085A8C07F3}"/>
              </a:ext>
            </a:extLst>
          </p:cNvPr>
          <p:cNvSpPr/>
          <p:nvPr/>
        </p:nvSpPr>
        <p:spPr>
          <a:xfrm>
            <a:off x="4935486" y="4156793"/>
            <a:ext cx="1568222" cy="580307"/>
          </a:xfrm>
          <a:prstGeom prst="rect">
            <a:avLst/>
          </a:prstGeom>
          <a:solidFill>
            <a:srgbClr val="00B0F0"/>
          </a:solidFill>
          <a:ln cap="flat">
            <a:noFill/>
            <a:prstDash val="solid"/>
          </a:ln>
          <a:effectLst>
            <a:outerShdw dist="19046" dir="5400000" algn="tl">
              <a:srgbClr val="000000">
                <a:alpha val="63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l-SI" sz="1800" b="0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rPr>
              <a:t>Zlivanje podatkov</a:t>
            </a:r>
          </a:p>
        </p:txBody>
      </p:sp>
      <p:sp>
        <p:nvSpPr>
          <p:cNvPr id="37" name="Arrow: Up 1">
            <a:extLst>
              <a:ext uri="{FF2B5EF4-FFF2-40B4-BE49-F238E27FC236}">
                <a16:creationId xmlns:a16="http://schemas.microsoft.com/office/drawing/2014/main" id="{CF9CA29B-F0F6-427E-A6A1-FC3DB20F42CA}"/>
              </a:ext>
            </a:extLst>
          </p:cNvPr>
          <p:cNvSpPr/>
          <p:nvPr/>
        </p:nvSpPr>
        <p:spPr>
          <a:xfrm rot="10800000">
            <a:off x="634406" y="5347186"/>
            <a:ext cx="584610" cy="5163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8" name="Arrow: Up 36">
            <a:extLst>
              <a:ext uri="{FF2B5EF4-FFF2-40B4-BE49-F238E27FC236}">
                <a16:creationId xmlns:a16="http://schemas.microsoft.com/office/drawing/2014/main" id="{D11C6401-16AE-4214-AF9C-5463C4249EA2}"/>
              </a:ext>
            </a:extLst>
          </p:cNvPr>
          <p:cNvSpPr/>
          <p:nvPr/>
        </p:nvSpPr>
        <p:spPr>
          <a:xfrm rot="10800000">
            <a:off x="2176695" y="5329080"/>
            <a:ext cx="584610" cy="5163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9" name="Arrow: Up 39">
            <a:extLst>
              <a:ext uri="{FF2B5EF4-FFF2-40B4-BE49-F238E27FC236}">
                <a16:creationId xmlns:a16="http://schemas.microsoft.com/office/drawing/2014/main" id="{BE89D815-6FB8-4615-8801-58FE92202B89}"/>
              </a:ext>
            </a:extLst>
          </p:cNvPr>
          <p:cNvSpPr/>
          <p:nvPr/>
        </p:nvSpPr>
        <p:spPr>
          <a:xfrm rot="10800000">
            <a:off x="3783064" y="5328555"/>
            <a:ext cx="584610" cy="5163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0" name="Rectangle 2">
            <a:extLst>
              <a:ext uri="{FF2B5EF4-FFF2-40B4-BE49-F238E27FC236}">
                <a16:creationId xmlns:a16="http://schemas.microsoft.com/office/drawing/2014/main" id="{020A7CE4-50B2-4ABB-914B-8E5A4FF7490E}"/>
              </a:ext>
            </a:extLst>
          </p:cNvPr>
          <p:cNvSpPr/>
          <p:nvPr/>
        </p:nvSpPr>
        <p:spPr>
          <a:xfrm>
            <a:off x="153588" y="5869542"/>
            <a:ext cx="1457311" cy="5655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OPSI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9D29336-B704-4A69-AE7F-51CDF16BC038}"/>
              </a:ext>
            </a:extLst>
          </p:cNvPr>
          <p:cNvSpPr/>
          <p:nvPr/>
        </p:nvSpPr>
        <p:spPr>
          <a:xfrm>
            <a:off x="1762683" y="5872610"/>
            <a:ext cx="1457312" cy="5655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RIO/</a:t>
            </a:r>
            <a:r>
              <a:rPr lang="sl-SI" dirty="0" err="1"/>
              <a:t>Contekst</a:t>
            </a:r>
            <a:r>
              <a:rPr lang="sl-SI" dirty="0"/>
              <a:t> </a:t>
            </a:r>
            <a:r>
              <a:rPr lang="sl-SI" dirty="0" err="1"/>
              <a:t>broker</a:t>
            </a:r>
            <a:endParaRPr lang="sl-SI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DF3BE96-1F15-4F24-B3B4-5CE785910357}"/>
              </a:ext>
            </a:extLst>
          </p:cNvPr>
          <p:cNvSpPr/>
          <p:nvPr/>
        </p:nvSpPr>
        <p:spPr>
          <a:xfrm>
            <a:off x="3332839" y="5871750"/>
            <a:ext cx="1457312" cy="5655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GAIA-x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EFDA629-5CF1-4A83-9114-7522273A8283}"/>
              </a:ext>
            </a:extLst>
          </p:cNvPr>
          <p:cNvSpPr/>
          <p:nvPr/>
        </p:nvSpPr>
        <p:spPr>
          <a:xfrm>
            <a:off x="4941935" y="5855628"/>
            <a:ext cx="1457312" cy="5655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…</a:t>
            </a:r>
          </a:p>
        </p:txBody>
      </p:sp>
      <p:sp>
        <p:nvSpPr>
          <p:cNvPr id="44" name="Arrow: Up 43">
            <a:extLst>
              <a:ext uri="{FF2B5EF4-FFF2-40B4-BE49-F238E27FC236}">
                <a16:creationId xmlns:a16="http://schemas.microsoft.com/office/drawing/2014/main" id="{D8B32481-669B-499B-A2F5-A5B28DEE2073}"/>
              </a:ext>
            </a:extLst>
          </p:cNvPr>
          <p:cNvSpPr/>
          <p:nvPr/>
        </p:nvSpPr>
        <p:spPr>
          <a:xfrm rot="10800000">
            <a:off x="5308789" y="5336966"/>
            <a:ext cx="584610" cy="5163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76271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značba mesta vsebine 2">
            <a:extLst>
              <a:ext uri="{FF2B5EF4-FFF2-40B4-BE49-F238E27FC236}">
                <a16:creationId xmlns:a16="http://schemas.microsoft.com/office/drawing/2014/main" id="{13F7FC5A-FFEB-4BB6-B0A5-5310077D81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8337503"/>
              </p:ext>
            </p:extLst>
          </p:nvPr>
        </p:nvGraphicFramePr>
        <p:xfrm>
          <a:off x="918878" y="1432313"/>
          <a:ext cx="7927941" cy="52123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Naslov 1">
            <a:extLst>
              <a:ext uri="{FF2B5EF4-FFF2-40B4-BE49-F238E27FC236}">
                <a16:creationId xmlns:a16="http://schemas.microsoft.com/office/drawing/2014/main" id="{D4CAD2E6-12DB-4B67-B19E-56DD57F7C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899" y="712128"/>
            <a:ext cx="8510201" cy="827195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sl-SI" dirty="0"/>
              <a:t>Fokusno področje: AI &amp; Big data</a:t>
            </a:r>
            <a:br>
              <a:rPr lang="sl-SI" dirty="0"/>
            </a:br>
            <a:r>
              <a:rPr lang="sl-SI" dirty="0"/>
              <a:t>Janko Burgar, </a:t>
            </a:r>
            <a:r>
              <a:rPr lang="sl-SI" dirty="0" err="1"/>
              <a:t>Cosylab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033646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značba mesta vsebine 2">
            <a:extLst>
              <a:ext uri="{FF2B5EF4-FFF2-40B4-BE49-F238E27FC236}">
                <a16:creationId xmlns:a16="http://schemas.microsoft.com/office/drawing/2014/main" id="{0DA5FD6B-B0DC-4223-8F69-974CB6FE9F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2185875"/>
              </p:ext>
            </p:extLst>
          </p:nvPr>
        </p:nvGraphicFramePr>
        <p:xfrm>
          <a:off x="778579" y="1687637"/>
          <a:ext cx="8075860" cy="51054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Naslov 1">
            <a:extLst>
              <a:ext uri="{FF2B5EF4-FFF2-40B4-BE49-F238E27FC236}">
                <a16:creationId xmlns:a16="http://schemas.microsoft.com/office/drawing/2014/main" id="{EA97C7B8-D4D1-4121-935F-555F93DF9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899" y="712128"/>
            <a:ext cx="8510201" cy="82719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sl-SI" dirty="0"/>
              <a:t>AI &amp; Big data</a:t>
            </a:r>
            <a:br>
              <a:rPr lang="sl-SI" dirty="0"/>
            </a:br>
            <a:r>
              <a:rPr lang="sl-SI" dirty="0"/>
              <a:t>						Osredotočenje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56527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72FC187-CF33-414A-8765-17DB42C2A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96938"/>
            <a:ext cx="9143999" cy="607227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39BBCEC-888A-49FE-9580-F388F3A508B1}"/>
              </a:ext>
            </a:extLst>
          </p:cNvPr>
          <p:cNvSpPr txBox="1"/>
          <p:nvPr/>
        </p:nvSpPr>
        <p:spPr>
          <a:xfrm>
            <a:off x="4510331" y="109702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sl-SI" noProof="0" dirty="0">
                <a:solidFill>
                  <a:schemeClr val="tx2"/>
                </a:solidFill>
              </a:rPr>
              <a:t>PS1 AI rešitve za področje jezikovnih tehnologij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FE00CFE-1F6D-45CF-8F0F-43D94DF508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69" y="842337"/>
            <a:ext cx="3095625" cy="40767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665F76B-A38F-4A06-9698-5F908F57E2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4455" y="3812487"/>
            <a:ext cx="6572383" cy="281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87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A40598B-44ED-402F-80E4-1CD6569B7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04CF50-D876-4A2D-A3FE-B08AA590E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89" y="324740"/>
            <a:ext cx="2995826" cy="191390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39BBCEC-888A-49FE-9580-F388F3A508B1}"/>
              </a:ext>
            </a:extLst>
          </p:cNvPr>
          <p:cNvSpPr txBox="1"/>
          <p:nvPr/>
        </p:nvSpPr>
        <p:spPr>
          <a:xfrm>
            <a:off x="4510331" y="109702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sl-SI" noProof="0" dirty="0">
                <a:solidFill>
                  <a:schemeClr val="tx2"/>
                </a:solidFill>
              </a:rPr>
              <a:t>PS7 AI rešitve za zdravje in medicino</a:t>
            </a:r>
          </a:p>
        </p:txBody>
      </p:sp>
    </p:spTree>
    <p:extLst>
      <p:ext uri="{BB962C8B-B14F-4D97-AF65-F5344CB8AC3E}">
        <p14:creationId xmlns:p14="http://schemas.microsoft.com/office/powerpoint/2010/main" val="2943894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047" y="910165"/>
            <a:ext cx="7306241" cy="601545"/>
          </a:xfrm>
        </p:spPr>
        <p:txBody>
          <a:bodyPr>
            <a:normAutofit/>
          </a:bodyPr>
          <a:lstStyle/>
          <a:p>
            <a:r>
              <a:rPr lang="sl-SI" dirty="0"/>
              <a:t>Agenda</a:t>
            </a:r>
            <a:endParaRPr lang="en-IE" dirty="0"/>
          </a:p>
        </p:txBody>
      </p:sp>
      <p:graphicFrame>
        <p:nvGraphicFramePr>
          <p:cNvPr id="13" name="Označba mesta vsebine 2">
            <a:extLst>
              <a:ext uri="{FF2B5EF4-FFF2-40B4-BE49-F238E27FC236}">
                <a16:creationId xmlns:a16="http://schemas.microsoft.com/office/drawing/2014/main" id="{24CCFE51-E7CB-4672-BE4F-DB82605A50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901271"/>
              </p:ext>
            </p:extLst>
          </p:nvPr>
        </p:nvGraphicFramePr>
        <p:xfrm>
          <a:off x="918878" y="1569356"/>
          <a:ext cx="7826915" cy="5067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871239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E7A613-68FE-4482-B2D1-0234580C4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3304"/>
            <a:ext cx="9144000" cy="605469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9D4FFE-AD7B-4004-AA56-6E54CDED0060}"/>
              </a:ext>
            </a:extLst>
          </p:cNvPr>
          <p:cNvSpPr txBox="1"/>
          <p:nvPr/>
        </p:nvSpPr>
        <p:spPr>
          <a:xfrm>
            <a:off x="3935339" y="945885"/>
            <a:ext cx="5080474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sl-SI" noProof="0" dirty="0">
                <a:solidFill>
                  <a:schemeClr val="tx2"/>
                </a:solidFill>
              </a:rPr>
              <a:t>PS8 Razvoj in implementacija AI v poslovnih procesih</a:t>
            </a:r>
          </a:p>
        </p:txBody>
      </p:sp>
    </p:spTree>
    <p:extLst>
      <p:ext uri="{BB962C8B-B14F-4D97-AF65-F5344CB8AC3E}">
        <p14:creationId xmlns:p14="http://schemas.microsoft.com/office/powerpoint/2010/main" val="41939687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227" y="962058"/>
            <a:ext cx="8922774" cy="612606"/>
          </a:xfrm>
        </p:spPr>
        <p:txBody>
          <a:bodyPr/>
          <a:lstStyle/>
          <a:p>
            <a:r>
              <a:rPr lang="sl-SI" dirty="0"/>
              <a:t>Fokusno področje: </a:t>
            </a:r>
            <a:r>
              <a:rPr lang="sl-SI" b="1" dirty="0"/>
              <a:t>IOS Internet storitev</a:t>
            </a:r>
            <a:br>
              <a:rPr lang="sl-SI" dirty="0"/>
            </a:br>
            <a:r>
              <a:rPr lang="sl-SI" sz="2800" dirty="0"/>
              <a:t>Gaber Terseglav, Optifarm</a:t>
            </a:r>
            <a:endParaRPr lang="en-IE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C054CF2-FDFE-4057-ADCE-D5D6958C6B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1936804"/>
            <a:ext cx="4556021" cy="2555297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57C2BD4-54C5-4A80-8E98-03DCB0F45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24" y="4684086"/>
            <a:ext cx="3772258" cy="21739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55E7EED-D1BD-471A-A98D-1D29F775E6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7257" y="4492101"/>
            <a:ext cx="2579861" cy="12420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87784B-23F2-430B-9420-2328BF2EEB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8367" y="5578942"/>
            <a:ext cx="4497643" cy="1279057"/>
          </a:xfrm>
          <a:prstGeom prst="rect">
            <a:avLst/>
          </a:prstGeom>
        </p:spPr>
      </p:pic>
      <p:pic>
        <p:nvPicPr>
          <p:cNvPr id="4" name="Slika 94">
            <a:extLst>
              <a:ext uri="{FF2B5EF4-FFF2-40B4-BE49-F238E27FC236}">
                <a16:creationId xmlns:a16="http://schemas.microsoft.com/office/drawing/2014/main" id="{77B5DD07-00A8-4BCE-A6BB-F3E3A25523ED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304824" y="1936804"/>
            <a:ext cx="3920590" cy="259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344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8BD5CF6-4C10-4973-9B95-2F36ABECC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997" y="773323"/>
            <a:ext cx="8815003" cy="529697"/>
          </a:xfrm>
        </p:spPr>
        <p:txBody>
          <a:bodyPr>
            <a:normAutofit/>
          </a:bodyPr>
          <a:lstStyle/>
          <a:p>
            <a:r>
              <a:rPr lang="sl-SI" sz="2800" dirty="0"/>
              <a:t>Produktne smeri</a:t>
            </a:r>
            <a:endParaRPr lang="en-IE" sz="2800" dirty="0"/>
          </a:p>
        </p:txBody>
      </p:sp>
      <p:graphicFrame>
        <p:nvGraphicFramePr>
          <p:cNvPr id="5" name="Označba mesta vsebine 2">
            <a:extLst>
              <a:ext uri="{FF2B5EF4-FFF2-40B4-BE49-F238E27FC236}">
                <a16:creationId xmlns:a16="http://schemas.microsoft.com/office/drawing/2014/main" id="{95E7E705-C16B-41D1-AD2C-442217F628C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44657" y="1621670"/>
          <a:ext cx="7983682" cy="4932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Pravokotnik 3">
            <a:extLst>
              <a:ext uri="{FF2B5EF4-FFF2-40B4-BE49-F238E27FC236}">
                <a16:creationId xmlns:a16="http://schemas.microsoft.com/office/drawing/2014/main" id="{CA433B08-8CEA-47D8-89F4-A368C85419D6}"/>
              </a:ext>
            </a:extLst>
          </p:cNvPr>
          <p:cNvSpPr/>
          <p:nvPr/>
        </p:nvSpPr>
        <p:spPr>
          <a:xfrm>
            <a:off x="688850" y="1308854"/>
            <a:ext cx="66435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sl-SI" dirty="0"/>
              <a:t>Podpora vertikalnih področij in integracija s horizontalnimi vsebinami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6900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77219092-BB57-4EB4-B10B-5D2CD18C6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5985" y="2290690"/>
            <a:ext cx="6952298" cy="3085859"/>
          </a:xfrm>
        </p:spPr>
        <p:txBody>
          <a:bodyPr/>
          <a:lstStyle/>
          <a:p>
            <a:pPr marL="0" indent="0">
              <a:buNone/>
            </a:pPr>
            <a:r>
              <a:rPr lang="sl-SI" sz="2400" dirty="0"/>
              <a:t>Produktne smeri IoT</a:t>
            </a:r>
          </a:p>
          <a:p>
            <a:pPr marL="0" indent="0">
              <a:buNone/>
            </a:pPr>
            <a:endParaRPr lang="en-IE" dirty="0"/>
          </a:p>
          <a:p>
            <a:endParaRPr lang="en-IE" dirty="0"/>
          </a:p>
        </p:txBody>
      </p:sp>
      <p:sp>
        <p:nvSpPr>
          <p:cNvPr id="6" name="Naslov 1">
            <a:extLst>
              <a:ext uri="{FF2B5EF4-FFF2-40B4-BE49-F238E27FC236}">
                <a16:creationId xmlns:a16="http://schemas.microsoft.com/office/drawing/2014/main" id="{521D2445-8FCA-4AA3-8885-F18E112EAE50}"/>
              </a:ext>
            </a:extLst>
          </p:cNvPr>
          <p:cNvSpPr txBox="1">
            <a:spLocks/>
          </p:cNvSpPr>
          <p:nvPr/>
        </p:nvSpPr>
        <p:spPr>
          <a:xfrm>
            <a:off x="324463" y="926586"/>
            <a:ext cx="8767917" cy="1254891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rgbClr val="20119B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sl-SI" dirty="0"/>
              <a:t>Fokusno področje </a:t>
            </a:r>
            <a:r>
              <a:rPr lang="sl-SI" b="1" dirty="0"/>
              <a:t>IoT Internet stvari</a:t>
            </a:r>
            <a:br>
              <a:rPr lang="sl-SI" dirty="0"/>
            </a:br>
            <a:r>
              <a:rPr lang="sl-SI" sz="2800" dirty="0"/>
              <a:t>Andrej Kos, UNILJ FE</a:t>
            </a:r>
            <a:endParaRPr lang="en-IE" dirty="0"/>
          </a:p>
        </p:txBody>
      </p:sp>
      <p:graphicFrame>
        <p:nvGraphicFramePr>
          <p:cNvPr id="4" name="Označba mesta vsebine 2">
            <a:extLst>
              <a:ext uri="{FF2B5EF4-FFF2-40B4-BE49-F238E27FC236}">
                <a16:creationId xmlns:a16="http://schemas.microsoft.com/office/drawing/2014/main" id="{5DCFC295-2664-4DDA-8E29-444ED08592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4211532"/>
              </p:ext>
            </p:extLst>
          </p:nvPr>
        </p:nvGraphicFramePr>
        <p:xfrm>
          <a:off x="974978" y="2857531"/>
          <a:ext cx="7579087" cy="3255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676697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466" y="951271"/>
            <a:ext cx="8605682" cy="887267"/>
          </a:xfrm>
        </p:spPr>
        <p:txBody>
          <a:bodyPr>
            <a:normAutofit fontScale="90000"/>
          </a:bodyPr>
          <a:lstStyle/>
          <a:p>
            <a:r>
              <a:rPr lang="sl-SI" sz="3100" dirty="0"/>
              <a:t>PS1 Mobilna in brezžična infrastruktura </a:t>
            </a:r>
            <a:br>
              <a:rPr lang="sl-SI" sz="3100" dirty="0"/>
            </a:br>
            <a:r>
              <a:rPr lang="sl-SI" sz="3100" dirty="0"/>
              <a:t>PS2 Platforme in storitve za IoT</a:t>
            </a:r>
            <a:br>
              <a:rPr lang="sl-SI" sz="3100" dirty="0"/>
            </a:br>
            <a:r>
              <a:rPr lang="sl-SI" sz="3100" dirty="0"/>
              <a:t>PS3 Senzorski in vgrajeni sistemi</a:t>
            </a:r>
            <a:br>
              <a:rPr lang="sl-SI" sz="3100" dirty="0"/>
            </a:br>
            <a:br>
              <a:rPr lang="sl-SI" sz="3100" dirty="0"/>
            </a:br>
            <a:br>
              <a:rPr lang="sl-SI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2544097"/>
            <a:ext cx="8068783" cy="3518061"/>
          </a:xfrm>
        </p:spPr>
        <p:txBody>
          <a:bodyPr/>
          <a:lstStyle/>
          <a:p>
            <a:r>
              <a:rPr lang="sl-SI" dirty="0"/>
              <a:t>Primeri: </a:t>
            </a:r>
            <a:r>
              <a:rPr lang="sl-SI" dirty="0" err="1"/>
              <a:t>Okoljska</a:t>
            </a:r>
            <a:r>
              <a:rPr lang="sl-SI" dirty="0"/>
              <a:t> </a:t>
            </a:r>
            <a:r>
              <a:rPr lang="sl-SI" dirty="0" err="1"/>
              <a:t>senzorika</a:t>
            </a:r>
            <a:r>
              <a:rPr lang="sl-SI" dirty="0"/>
              <a:t>, </a:t>
            </a:r>
            <a:r>
              <a:rPr lang="sl-SI" dirty="0" err="1"/>
              <a:t>platfme</a:t>
            </a:r>
            <a:r>
              <a:rPr lang="sl-SI" dirty="0"/>
              <a:t> in umetna inteligenca za </a:t>
            </a:r>
            <a:r>
              <a:rPr lang="sl-SI" dirty="0" err="1"/>
              <a:t>optimiranje</a:t>
            </a:r>
            <a:r>
              <a:rPr lang="sl-SI" dirty="0"/>
              <a:t> uporabe virov, pesticidov, …</a:t>
            </a:r>
          </a:p>
          <a:p>
            <a:r>
              <a:rPr lang="sl-SI" dirty="0"/>
              <a:t>Povezava s SRIP Trajnostna pridelava hrane</a:t>
            </a:r>
          </a:p>
          <a:p>
            <a:pPr lvl="1"/>
            <a:endParaRPr lang="sl-SI" dirty="0"/>
          </a:p>
        </p:txBody>
      </p:sp>
      <p:pic>
        <p:nvPicPr>
          <p:cNvPr id="6" name="456ee8ea-1868-41bc-bfe4-551438687a48" descr="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-243570" y="4057304"/>
            <a:ext cx="3042633" cy="228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ThingsBoard - Open-source IoT Platfor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654" y="4045684"/>
            <a:ext cx="3308524" cy="1861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zkušnje v kmetijstvu | Revitan.s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098" y="4444962"/>
            <a:ext cx="3032860" cy="227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652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93649" y="910165"/>
            <a:ext cx="8341532" cy="1143000"/>
          </a:xfrm>
        </p:spPr>
        <p:txBody>
          <a:bodyPr>
            <a:normAutofit/>
          </a:bodyPr>
          <a:lstStyle/>
          <a:p>
            <a:r>
              <a:rPr lang="sl-SI" dirty="0"/>
              <a:t>PS4 Veriženje blokov in vgrajena varnost za IoT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977058" y="2077429"/>
            <a:ext cx="7864599" cy="3085859"/>
          </a:xfrm>
        </p:spPr>
        <p:txBody>
          <a:bodyPr/>
          <a:lstStyle/>
          <a:p>
            <a:r>
              <a:rPr lang="sl-SI" dirty="0"/>
              <a:t>Primer: </a:t>
            </a:r>
            <a:r>
              <a:rPr lang="sl-SI" dirty="0" err="1"/>
              <a:t>Blockchain</a:t>
            </a:r>
            <a:r>
              <a:rPr lang="sl-SI" dirty="0"/>
              <a:t> </a:t>
            </a:r>
            <a:r>
              <a:rPr lang="sl-SI" dirty="0" err="1"/>
              <a:t>kolaborativna</a:t>
            </a:r>
            <a:r>
              <a:rPr lang="sl-SI" dirty="0"/>
              <a:t> robotika za proizvodna okolja </a:t>
            </a:r>
          </a:p>
          <a:p>
            <a:r>
              <a:rPr lang="sl-SI" dirty="0"/>
              <a:t>Povezava s SRIP Tovarne prihodnosti</a:t>
            </a:r>
          </a:p>
        </p:txBody>
      </p:sp>
      <p:pic>
        <p:nvPicPr>
          <p:cNvPr id="11" name="Picture 2" descr="image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311" y="3429000"/>
            <a:ext cx="5626243" cy="3171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46518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463" y="755580"/>
            <a:ext cx="8767917" cy="1021602"/>
          </a:xfrm>
        </p:spPr>
        <p:txBody>
          <a:bodyPr/>
          <a:lstStyle/>
          <a:p>
            <a:r>
              <a:rPr lang="sl-SI" dirty="0"/>
              <a:t>Fokusno področje </a:t>
            </a:r>
            <a:r>
              <a:rPr lang="sl-SI" b="1" dirty="0"/>
              <a:t>Kibernetska varnost</a:t>
            </a:r>
            <a:br>
              <a:rPr lang="sl-SI" dirty="0"/>
            </a:br>
            <a:r>
              <a:rPr lang="sl-SI" sz="2800" dirty="0"/>
              <a:t>Mihael Nagelj, GZS</a:t>
            </a:r>
            <a:endParaRPr lang="en-IE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A82DD5B8-7B79-4DBE-A8D9-4DAFDE699C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118" y="1870136"/>
            <a:ext cx="7142412" cy="4993742"/>
          </a:xfrm>
          <a:prstGeom prst="rect">
            <a:avLst/>
          </a:prstGeom>
        </p:spPr>
      </p:pic>
      <p:sp>
        <p:nvSpPr>
          <p:cNvPr id="6" name="Pravokotnik 5">
            <a:extLst>
              <a:ext uri="{FF2B5EF4-FFF2-40B4-BE49-F238E27FC236}">
                <a16:creationId xmlns:a16="http://schemas.microsoft.com/office/drawing/2014/main" id="{1E09C50E-C209-4262-86A8-320D2049C570}"/>
              </a:ext>
            </a:extLst>
          </p:cNvPr>
          <p:cNvSpPr/>
          <p:nvPr/>
        </p:nvSpPr>
        <p:spPr>
          <a:xfrm>
            <a:off x="324462" y="1789645"/>
            <a:ext cx="20500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sl-SI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/>
              </a:rPr>
              <a:t>Kibernetske grožnje</a:t>
            </a:r>
          </a:p>
        </p:txBody>
      </p:sp>
    </p:spTree>
    <p:extLst>
      <p:ext uri="{BB962C8B-B14F-4D97-AF65-F5344CB8AC3E}">
        <p14:creationId xmlns:p14="http://schemas.microsoft.com/office/powerpoint/2010/main" val="2903237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163" y="910165"/>
            <a:ext cx="8710481" cy="473262"/>
          </a:xfrm>
        </p:spPr>
        <p:txBody>
          <a:bodyPr>
            <a:noAutofit/>
          </a:bodyPr>
          <a:lstStyle/>
          <a:p>
            <a:r>
              <a:rPr lang="sl-SI" sz="2500" dirty="0"/>
              <a:t>Celovit pristop k obvladovanju kibernetskih tveganj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8259" y="1733772"/>
            <a:ext cx="5409347" cy="3085859"/>
          </a:xfrm>
        </p:spPr>
        <p:txBody>
          <a:bodyPr/>
          <a:lstStyle/>
          <a:p>
            <a:pPr marL="0" indent="0">
              <a:buNone/>
            </a:pPr>
            <a:r>
              <a:rPr lang="sl-SI" dirty="0"/>
              <a:t>Izvajanje aktivnosti skozi življenjski cikel varnostnega incidenta</a:t>
            </a:r>
          </a:p>
        </p:txBody>
      </p:sp>
      <p:sp>
        <p:nvSpPr>
          <p:cNvPr id="4" name="Petkotnik 3"/>
          <p:cNvSpPr/>
          <p:nvPr/>
        </p:nvSpPr>
        <p:spPr>
          <a:xfrm>
            <a:off x="1699535" y="3841107"/>
            <a:ext cx="5400464" cy="663893"/>
          </a:xfrm>
          <a:prstGeom prst="homePlate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Petkotnik 5"/>
          <p:cNvSpPr/>
          <p:nvPr/>
        </p:nvSpPr>
        <p:spPr>
          <a:xfrm>
            <a:off x="1699536" y="4830674"/>
            <a:ext cx="5409347" cy="663893"/>
          </a:xfrm>
          <a:prstGeom prst="homePlate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Petkotnik 6"/>
          <p:cNvSpPr/>
          <p:nvPr/>
        </p:nvSpPr>
        <p:spPr>
          <a:xfrm>
            <a:off x="1708259" y="5770674"/>
            <a:ext cx="5400462" cy="663893"/>
          </a:xfrm>
          <a:prstGeom prst="homePlate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PoljeZBesedilom 7"/>
          <p:cNvSpPr txBox="1"/>
          <p:nvPr/>
        </p:nvSpPr>
        <p:spPr>
          <a:xfrm>
            <a:off x="1699534" y="4014775"/>
            <a:ext cx="61172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500" b="1" dirty="0">
                <a:solidFill>
                  <a:prstClr val="black"/>
                </a:solidFill>
                <a:latin typeface="Calibri" panose="020F0502020204030204"/>
              </a:rPr>
              <a:t>Kadri</a:t>
            </a:r>
          </a:p>
        </p:txBody>
      </p:sp>
      <p:sp>
        <p:nvSpPr>
          <p:cNvPr id="8" name="PoljeZBesedilom 8"/>
          <p:cNvSpPr txBox="1"/>
          <p:nvPr/>
        </p:nvSpPr>
        <p:spPr>
          <a:xfrm>
            <a:off x="1707091" y="4980560"/>
            <a:ext cx="7717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500" b="1" dirty="0">
                <a:solidFill>
                  <a:prstClr val="black"/>
                </a:solidFill>
                <a:latin typeface="Calibri" panose="020F0502020204030204"/>
              </a:rPr>
              <a:t>Procesi</a:t>
            </a:r>
          </a:p>
        </p:txBody>
      </p:sp>
      <p:sp>
        <p:nvSpPr>
          <p:cNvPr id="9" name="PoljeZBesedilom 9"/>
          <p:cNvSpPr txBox="1"/>
          <p:nvPr/>
        </p:nvSpPr>
        <p:spPr>
          <a:xfrm>
            <a:off x="1699535" y="5925974"/>
            <a:ext cx="11230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500" b="1" dirty="0">
                <a:solidFill>
                  <a:prstClr val="black"/>
                </a:solidFill>
                <a:latin typeface="Calibri" panose="020F0502020204030204"/>
              </a:rPr>
              <a:t>Tehnologije</a:t>
            </a:r>
          </a:p>
        </p:txBody>
      </p:sp>
      <p:sp>
        <p:nvSpPr>
          <p:cNvPr id="10" name="Petkotnik 11"/>
          <p:cNvSpPr/>
          <p:nvPr/>
        </p:nvSpPr>
        <p:spPr>
          <a:xfrm rot="5400000">
            <a:off x="1179939" y="4522726"/>
            <a:ext cx="3824055" cy="462205"/>
          </a:xfrm>
          <a:prstGeom prst="homePlate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PoljeZBesedilom 12"/>
          <p:cNvSpPr txBox="1"/>
          <p:nvPr/>
        </p:nvSpPr>
        <p:spPr>
          <a:xfrm rot="5400000">
            <a:off x="2521726" y="3248313"/>
            <a:ext cx="1138063" cy="329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500" b="1" dirty="0">
                <a:solidFill>
                  <a:prstClr val="black"/>
                </a:solidFill>
                <a:latin typeface="Calibri" panose="020F0502020204030204"/>
              </a:rPr>
              <a:t>Priprava</a:t>
            </a:r>
          </a:p>
        </p:txBody>
      </p:sp>
      <p:sp>
        <p:nvSpPr>
          <p:cNvPr id="12" name="Petkotnik 20"/>
          <p:cNvSpPr/>
          <p:nvPr/>
        </p:nvSpPr>
        <p:spPr>
          <a:xfrm rot="5400000">
            <a:off x="1969884" y="4522726"/>
            <a:ext cx="3824055" cy="462205"/>
          </a:xfrm>
          <a:prstGeom prst="homePlate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Petkotnik 21"/>
          <p:cNvSpPr/>
          <p:nvPr/>
        </p:nvSpPr>
        <p:spPr>
          <a:xfrm rot="5400000">
            <a:off x="2759831" y="4526970"/>
            <a:ext cx="3824055" cy="462205"/>
          </a:xfrm>
          <a:prstGeom prst="homePlate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Petkotnik 22"/>
          <p:cNvSpPr/>
          <p:nvPr/>
        </p:nvSpPr>
        <p:spPr>
          <a:xfrm rot="5400000">
            <a:off x="3592460" y="4526970"/>
            <a:ext cx="3824055" cy="462205"/>
          </a:xfrm>
          <a:prstGeom prst="homePlate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Petkotnik 23"/>
          <p:cNvSpPr/>
          <p:nvPr/>
        </p:nvSpPr>
        <p:spPr>
          <a:xfrm rot="5400000">
            <a:off x="4461078" y="4526969"/>
            <a:ext cx="3824055" cy="462205"/>
          </a:xfrm>
          <a:prstGeom prst="homePlate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PoljeZBesedilom 13"/>
          <p:cNvSpPr txBox="1"/>
          <p:nvPr/>
        </p:nvSpPr>
        <p:spPr>
          <a:xfrm rot="5400000">
            <a:off x="3007884" y="3568856"/>
            <a:ext cx="1781450" cy="329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500" b="1" dirty="0">
                <a:solidFill>
                  <a:prstClr val="black"/>
                </a:solidFill>
                <a:latin typeface="Calibri" panose="020F0502020204030204"/>
              </a:rPr>
              <a:t>Preprečevanje</a:t>
            </a:r>
          </a:p>
        </p:txBody>
      </p:sp>
      <p:sp>
        <p:nvSpPr>
          <p:cNvPr id="17" name="PoljeZBesedilom 14"/>
          <p:cNvSpPr txBox="1"/>
          <p:nvPr/>
        </p:nvSpPr>
        <p:spPr>
          <a:xfrm rot="5400000">
            <a:off x="3887043" y="3503194"/>
            <a:ext cx="1635079" cy="329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500" b="1" dirty="0">
                <a:solidFill>
                  <a:prstClr val="black"/>
                </a:solidFill>
                <a:latin typeface="Calibri" panose="020F0502020204030204"/>
              </a:rPr>
              <a:t>Odkrivanje</a:t>
            </a:r>
          </a:p>
        </p:txBody>
      </p:sp>
      <p:sp>
        <p:nvSpPr>
          <p:cNvPr id="18" name="PoljeZBesedilom 15"/>
          <p:cNvSpPr txBox="1"/>
          <p:nvPr/>
        </p:nvSpPr>
        <p:spPr>
          <a:xfrm rot="5400000">
            <a:off x="4856630" y="3336355"/>
            <a:ext cx="1309316" cy="329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500" b="1" dirty="0">
                <a:solidFill>
                  <a:prstClr val="black"/>
                </a:solidFill>
                <a:latin typeface="Calibri" panose="020F0502020204030204"/>
              </a:rPr>
              <a:t>Odzivanje</a:t>
            </a:r>
          </a:p>
        </p:txBody>
      </p:sp>
      <p:sp>
        <p:nvSpPr>
          <p:cNvPr id="19" name="PoljeZBesedilom 16"/>
          <p:cNvSpPr txBox="1"/>
          <p:nvPr/>
        </p:nvSpPr>
        <p:spPr>
          <a:xfrm rot="5400000">
            <a:off x="5689905" y="3380933"/>
            <a:ext cx="1363983" cy="329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500" b="1" dirty="0">
                <a:solidFill>
                  <a:prstClr val="black"/>
                </a:solidFill>
                <a:latin typeface="Calibri" panose="020F0502020204030204"/>
              </a:rPr>
              <a:t>Obnovitev</a:t>
            </a:r>
          </a:p>
        </p:txBody>
      </p:sp>
    </p:spTree>
    <p:extLst>
      <p:ext uri="{BB962C8B-B14F-4D97-AF65-F5344CB8AC3E}">
        <p14:creationId xmlns:p14="http://schemas.microsoft.com/office/powerpoint/2010/main" val="2514756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463" y="1035799"/>
            <a:ext cx="8767917" cy="571775"/>
          </a:xfrm>
        </p:spPr>
        <p:txBody>
          <a:bodyPr/>
          <a:lstStyle/>
          <a:p>
            <a:r>
              <a:rPr lang="sl-SI" dirty="0"/>
              <a:t>Produktne smeri</a:t>
            </a:r>
            <a:endParaRPr lang="en-IE" dirty="0"/>
          </a:p>
        </p:txBody>
      </p:sp>
      <p:graphicFrame>
        <p:nvGraphicFramePr>
          <p:cNvPr id="7" name="Označba mesta vsebine 2">
            <a:extLst>
              <a:ext uri="{FF2B5EF4-FFF2-40B4-BE49-F238E27FC236}">
                <a16:creationId xmlns:a16="http://schemas.microsoft.com/office/drawing/2014/main" id="{F9BDAC16-1341-4DA0-BF88-5122E0DCF5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4854645"/>
              </p:ext>
            </p:extLst>
          </p:nvPr>
        </p:nvGraphicFramePr>
        <p:xfrm>
          <a:off x="384866" y="2510943"/>
          <a:ext cx="7881605" cy="23821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303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184" y="831333"/>
            <a:ext cx="6952298" cy="1143000"/>
          </a:xfrm>
        </p:spPr>
        <p:txBody>
          <a:bodyPr/>
          <a:lstStyle/>
          <a:p>
            <a:r>
              <a:rPr lang="sl-SI" dirty="0"/>
              <a:t>PS1: Novi produkti in storitve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59" b="2069"/>
          <a:stretch/>
        </p:blipFill>
        <p:spPr>
          <a:xfrm>
            <a:off x="343592" y="1531971"/>
            <a:ext cx="6952298" cy="2966287"/>
          </a:xfrm>
          <a:prstGeom prst="rect">
            <a:avLst/>
          </a:prstGeom>
        </p:spPr>
      </p:pic>
      <p:pic>
        <p:nvPicPr>
          <p:cNvPr id="2054" name="Picture 6" descr="MIPS – Market-leading RISC CPU IP processor solut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18" y="4770927"/>
            <a:ext cx="1393826" cy="13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Why Is Data Encryption Necessary even in Private Networks? · TeskaLabs Blo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4422" y="1252259"/>
            <a:ext cx="1101855" cy="110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mage Cap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798" y="3256081"/>
            <a:ext cx="1318662" cy="130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06333" y="4723998"/>
            <a:ext cx="2768771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sl-SI" dirty="0"/>
              <a:t>Vdorna testiranja</a:t>
            </a:r>
          </a:p>
          <a:p>
            <a:pPr marL="285750" indent="-285750">
              <a:buFontTx/>
              <a:buChar char="-"/>
            </a:pPr>
            <a:r>
              <a:rPr lang="sl-SI" dirty="0"/>
              <a:t>Nadzor groženj</a:t>
            </a:r>
          </a:p>
          <a:p>
            <a:pPr marL="285750" indent="-285750">
              <a:buFontTx/>
              <a:buChar char="-"/>
            </a:pPr>
            <a:r>
              <a:rPr lang="sl-SI" dirty="0"/>
              <a:t>Ocenjevanje ranljivosti</a:t>
            </a:r>
          </a:p>
          <a:p>
            <a:pPr marL="285750" indent="-285750">
              <a:buFontTx/>
              <a:buChar char="-"/>
            </a:pPr>
            <a:r>
              <a:rPr lang="sl-SI" dirty="0"/>
              <a:t>Ocenjevanje aplikacij</a:t>
            </a:r>
          </a:p>
          <a:p>
            <a:pPr marL="285750" indent="-285750">
              <a:buFontTx/>
              <a:buChar char="-"/>
            </a:pPr>
            <a:r>
              <a:rPr lang="sl-SI" dirty="0"/>
              <a:t>Ocenjevanje tveganj</a:t>
            </a:r>
          </a:p>
          <a:p>
            <a:pPr marL="285750" indent="-285750">
              <a:buFontTx/>
              <a:buChar char="-"/>
            </a:pPr>
            <a:r>
              <a:rPr lang="sl-SI" dirty="0"/>
              <a:t>Simulirani </a:t>
            </a:r>
            <a:r>
              <a:rPr lang="sl-SI" dirty="0" err="1"/>
              <a:t>fishing</a:t>
            </a:r>
            <a:r>
              <a:rPr lang="sl-SI" dirty="0"/>
              <a:t> napadi</a:t>
            </a:r>
          </a:p>
          <a:p>
            <a:pPr marL="285750" indent="-285750">
              <a:buFontTx/>
              <a:buChar char="-"/>
            </a:pPr>
            <a:r>
              <a:rPr lang="sl-SI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27599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5CFCDDE-E08D-44BA-9E50-011E89770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675" y="1027002"/>
            <a:ext cx="6952298" cy="713308"/>
          </a:xfrm>
        </p:spPr>
        <p:txBody>
          <a:bodyPr/>
          <a:lstStyle/>
          <a:p>
            <a:r>
              <a:rPr lang="sl-SI" dirty="0"/>
              <a:t>IKT Horizontalna mreža</a:t>
            </a:r>
            <a:endParaRPr lang="en-IE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9F8DE2D-3C25-46B7-8608-B43427ABAA5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4545"/>
            <a:ext cx="3570864" cy="363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ipsa 4">
            <a:extLst>
              <a:ext uri="{FF2B5EF4-FFF2-40B4-BE49-F238E27FC236}">
                <a16:creationId xmlns:a16="http://schemas.microsoft.com/office/drawing/2014/main" id="{413C71F4-C9C2-4C1A-B73B-B081656EF7E3}"/>
              </a:ext>
            </a:extLst>
          </p:cNvPr>
          <p:cNvSpPr/>
          <p:nvPr/>
        </p:nvSpPr>
        <p:spPr>
          <a:xfrm>
            <a:off x="1095452" y="3559375"/>
            <a:ext cx="902954" cy="8354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pic>
        <p:nvPicPr>
          <p:cNvPr id="6" name="Slika 5" descr="Slika, ki vsebuje besede besedilo&#10;&#10;Opis je samodejno ustvarjen">
            <a:extLst>
              <a:ext uri="{FF2B5EF4-FFF2-40B4-BE49-F238E27FC236}">
                <a16:creationId xmlns:a16="http://schemas.microsoft.com/office/drawing/2014/main" id="{4A6933D2-1E78-4FBB-A9DA-FC31971EF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046" y="3736815"/>
            <a:ext cx="588513" cy="588513"/>
          </a:xfrm>
          <a:prstGeom prst="rect">
            <a:avLst/>
          </a:prstGeom>
        </p:spPr>
      </p:pic>
      <p:cxnSp>
        <p:nvCxnSpPr>
          <p:cNvPr id="7" name="Raven povezovalnik 6">
            <a:extLst>
              <a:ext uri="{FF2B5EF4-FFF2-40B4-BE49-F238E27FC236}">
                <a16:creationId xmlns:a16="http://schemas.microsoft.com/office/drawing/2014/main" id="{07E1433D-F8FD-4AFC-8B54-E5F9355EFEB5}"/>
              </a:ext>
            </a:extLst>
          </p:cNvPr>
          <p:cNvCxnSpPr>
            <a:cxnSpLocks/>
            <a:stCxn id="5" idx="0"/>
          </p:cNvCxnSpPr>
          <p:nvPr/>
        </p:nvCxnSpPr>
        <p:spPr>
          <a:xfrm flipV="1">
            <a:off x="1546929" y="2729851"/>
            <a:ext cx="2100202" cy="82952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aven povezovalnik 7">
            <a:extLst>
              <a:ext uri="{FF2B5EF4-FFF2-40B4-BE49-F238E27FC236}">
                <a16:creationId xmlns:a16="http://schemas.microsoft.com/office/drawing/2014/main" id="{E18C0781-109A-427D-A5DA-103E4E8D79F6}"/>
              </a:ext>
            </a:extLst>
          </p:cNvPr>
          <p:cNvCxnSpPr>
            <a:cxnSpLocks/>
            <a:stCxn id="5" idx="4"/>
          </p:cNvCxnSpPr>
          <p:nvPr/>
        </p:nvCxnSpPr>
        <p:spPr>
          <a:xfrm>
            <a:off x="1546929" y="4394808"/>
            <a:ext cx="2100202" cy="115024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Slika 1" descr="image001">
            <a:extLst>
              <a:ext uri="{FF2B5EF4-FFF2-40B4-BE49-F238E27FC236}">
                <a16:creationId xmlns:a16="http://schemas.microsoft.com/office/drawing/2014/main" id="{9CE014C9-E4B0-475A-9FF3-C586CC639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864" y="2722477"/>
            <a:ext cx="5575653" cy="2873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ravokotnik 9">
            <a:extLst>
              <a:ext uri="{FF2B5EF4-FFF2-40B4-BE49-F238E27FC236}">
                <a16:creationId xmlns:a16="http://schemas.microsoft.com/office/drawing/2014/main" id="{84704A53-F912-4473-8D61-2D7AEDD72AD6}"/>
              </a:ext>
            </a:extLst>
          </p:cNvPr>
          <p:cNvSpPr/>
          <p:nvPr/>
        </p:nvSpPr>
        <p:spPr>
          <a:xfrm>
            <a:off x="2605414" y="2278215"/>
            <a:ext cx="843807" cy="4209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3600" b="1" dirty="0">
                <a:solidFill>
                  <a:srgbClr val="090E3E"/>
                </a:solidFill>
              </a:rPr>
              <a:t>S4</a:t>
            </a:r>
            <a:endParaRPr lang="en-IE" sz="3600" b="1" dirty="0">
              <a:solidFill>
                <a:srgbClr val="090E3E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B83E367-5163-478D-BA87-523E68842668}"/>
              </a:ext>
            </a:extLst>
          </p:cNvPr>
          <p:cNvSpPr txBox="1">
            <a:spLocks/>
          </p:cNvSpPr>
          <p:nvPr/>
        </p:nvSpPr>
        <p:spPr>
          <a:xfrm>
            <a:off x="3469663" y="2308242"/>
            <a:ext cx="5565763" cy="57439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rgbClr val="20119B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sl-SI" sz="2400" dirty="0"/>
              <a:t>Fokusna področja IKT HM</a:t>
            </a:r>
          </a:p>
        </p:txBody>
      </p:sp>
      <p:sp>
        <p:nvSpPr>
          <p:cNvPr id="20" name="Lok 19">
            <a:extLst>
              <a:ext uri="{FF2B5EF4-FFF2-40B4-BE49-F238E27FC236}">
                <a16:creationId xmlns:a16="http://schemas.microsoft.com/office/drawing/2014/main" id="{3BB62DAC-4270-447E-A93B-2BA5D66A62D2}"/>
              </a:ext>
            </a:extLst>
          </p:cNvPr>
          <p:cNvSpPr/>
          <p:nvPr/>
        </p:nvSpPr>
        <p:spPr>
          <a:xfrm rot="20725156">
            <a:off x="856974" y="3662469"/>
            <a:ext cx="2683625" cy="886717"/>
          </a:xfrm>
          <a:prstGeom prst="arc">
            <a:avLst>
              <a:gd name="adj1" fmla="val 14846419"/>
              <a:gd name="adj2" fmla="val 21055525"/>
            </a:avLst>
          </a:prstGeom>
          <a:ln>
            <a:headEnd type="none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" name="PoljeZBesedilom 2">
            <a:extLst>
              <a:ext uri="{FF2B5EF4-FFF2-40B4-BE49-F238E27FC236}">
                <a16:creationId xmlns:a16="http://schemas.microsoft.com/office/drawing/2014/main" id="{6F8D78FA-9727-499E-80D2-0C0E8D333F2B}"/>
              </a:ext>
            </a:extLst>
          </p:cNvPr>
          <p:cNvSpPr txBox="1"/>
          <p:nvPr/>
        </p:nvSpPr>
        <p:spPr>
          <a:xfrm>
            <a:off x="7722433" y="3799598"/>
            <a:ext cx="4514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000" dirty="0">
                <a:solidFill>
                  <a:schemeClr val="bg1"/>
                </a:solidFill>
              </a:rPr>
              <a:t>AI, </a:t>
            </a:r>
            <a:endParaRPr lang="en-IE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194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249" y="935975"/>
            <a:ext cx="8729389" cy="666165"/>
          </a:xfrm>
        </p:spPr>
        <p:txBody>
          <a:bodyPr>
            <a:normAutofit/>
          </a:bodyPr>
          <a:lstStyle/>
          <a:p>
            <a:r>
              <a:rPr lang="sl-SI" dirty="0"/>
              <a:t>PS2 Principi varnosti skozi razvoj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90B02B-0D5F-4049-B27F-A993687C6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2176"/>
            <a:ext cx="9156003" cy="444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2721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249" y="935975"/>
            <a:ext cx="8729389" cy="666165"/>
          </a:xfrm>
        </p:spPr>
        <p:txBody>
          <a:bodyPr>
            <a:normAutofit/>
          </a:bodyPr>
          <a:lstStyle/>
          <a:p>
            <a:r>
              <a:rPr lang="sl-SI" dirty="0"/>
              <a:t>Aktivnosti in rezultati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515CF9C7-744B-491B-A8BC-C6FDA73E9F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3143632"/>
              </p:ext>
            </p:extLst>
          </p:nvPr>
        </p:nvGraphicFramePr>
        <p:xfrm>
          <a:off x="871999" y="1832918"/>
          <a:ext cx="7762996" cy="46449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166804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838" y="768895"/>
            <a:ext cx="7403709" cy="612606"/>
          </a:xfrm>
        </p:spPr>
        <p:txBody>
          <a:bodyPr/>
          <a:lstStyle/>
          <a:p>
            <a:r>
              <a:rPr lang="sl-SI" dirty="0"/>
              <a:t>Ključni dosežki partnerstva – promocija &amp; mreženje</a:t>
            </a:r>
            <a:endParaRPr lang="en-IE" dirty="0"/>
          </a:p>
        </p:txBody>
      </p:sp>
      <p:graphicFrame>
        <p:nvGraphicFramePr>
          <p:cNvPr id="20" name="Predmet 19">
            <a:extLst>
              <a:ext uri="{FF2B5EF4-FFF2-40B4-BE49-F238E27FC236}">
                <a16:creationId xmlns:a16="http://schemas.microsoft.com/office/drawing/2014/main" id="{07B86D70-8E46-4CE3-B2E9-6056F811A5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518868"/>
              </p:ext>
            </p:extLst>
          </p:nvPr>
        </p:nvGraphicFramePr>
        <p:xfrm>
          <a:off x="914400" y="1951736"/>
          <a:ext cx="8023239" cy="6722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8804861" imgH="7376588" progId="Word.Document.12">
                  <p:embed/>
                </p:oleObj>
              </mc:Choice>
              <mc:Fallback>
                <p:oleObj name="Document" r:id="rId3" imgW="8804861" imgH="7376588" progId="Word.Document.12">
                  <p:embed/>
                  <p:pic>
                    <p:nvPicPr>
                      <p:cNvPr id="20" name="Predmet 19">
                        <a:extLst>
                          <a:ext uri="{FF2B5EF4-FFF2-40B4-BE49-F238E27FC236}">
                            <a16:creationId xmlns:a16="http://schemas.microsoft.com/office/drawing/2014/main" id="{07B86D70-8E46-4CE3-B2E9-6056F811A5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400" y="1951736"/>
                        <a:ext cx="8023239" cy="67225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7232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838" y="768895"/>
            <a:ext cx="8354962" cy="612606"/>
          </a:xfrm>
        </p:spPr>
        <p:txBody>
          <a:bodyPr/>
          <a:lstStyle/>
          <a:p>
            <a:r>
              <a:rPr lang="sl-SI" dirty="0"/>
              <a:t>Ključni dosežki - Razvoj človeških virov</a:t>
            </a:r>
            <a:endParaRPr lang="en-IE" dirty="0"/>
          </a:p>
        </p:txBody>
      </p:sp>
      <p:graphicFrame>
        <p:nvGraphicFramePr>
          <p:cNvPr id="3" name="Predmet 2">
            <a:extLst>
              <a:ext uri="{FF2B5EF4-FFF2-40B4-BE49-F238E27FC236}">
                <a16:creationId xmlns:a16="http://schemas.microsoft.com/office/drawing/2014/main" id="{F0C8F08C-EFA1-4E5F-9A75-61373230B9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789597"/>
              </p:ext>
            </p:extLst>
          </p:nvPr>
        </p:nvGraphicFramePr>
        <p:xfrm>
          <a:off x="545690" y="1327150"/>
          <a:ext cx="7964898" cy="5801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3" imgW="8804861" imgH="6410438" progId="Word.Document.12">
                  <p:embed/>
                </p:oleObj>
              </mc:Choice>
              <mc:Fallback>
                <p:oleObj name="Document" r:id="rId3" imgW="8804861" imgH="6410438" progId="Word.Document.12">
                  <p:embed/>
                  <p:pic>
                    <p:nvPicPr>
                      <p:cNvPr id="3" name="Predmet 2">
                        <a:extLst>
                          <a:ext uri="{FF2B5EF4-FFF2-40B4-BE49-F238E27FC236}">
                            <a16:creationId xmlns:a16="http://schemas.microsoft.com/office/drawing/2014/main" id="{F0C8F08C-EFA1-4E5F-9A75-61373230B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5690" y="1327150"/>
                        <a:ext cx="7964898" cy="58011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56939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776116"/>
            <a:ext cx="8915400" cy="612606"/>
          </a:xfrm>
        </p:spPr>
        <p:txBody>
          <a:bodyPr/>
          <a:lstStyle/>
          <a:p>
            <a:r>
              <a:rPr lang="sl-SI" sz="2800" dirty="0"/>
              <a:t>Ključni dosežki partnerstva - Internacionalizacija</a:t>
            </a:r>
            <a:endParaRPr lang="en-IE" sz="2800" dirty="0"/>
          </a:p>
        </p:txBody>
      </p:sp>
      <p:graphicFrame>
        <p:nvGraphicFramePr>
          <p:cNvPr id="3" name="Predmet 2">
            <a:extLst>
              <a:ext uri="{FF2B5EF4-FFF2-40B4-BE49-F238E27FC236}">
                <a16:creationId xmlns:a16="http://schemas.microsoft.com/office/drawing/2014/main" id="{2FB16EAA-A57D-4838-85BA-A7AFD21436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417866"/>
              </p:ext>
            </p:extLst>
          </p:nvPr>
        </p:nvGraphicFramePr>
        <p:xfrm>
          <a:off x="933450" y="1382713"/>
          <a:ext cx="7313613" cy="591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Document" r:id="rId3" imgW="8804861" imgH="7117095" progId="Word.Document.12">
                  <p:embed/>
                </p:oleObj>
              </mc:Choice>
              <mc:Fallback>
                <p:oleObj name="Document" r:id="rId3" imgW="8804861" imgH="7117095" progId="Word.Document.12">
                  <p:embed/>
                  <p:pic>
                    <p:nvPicPr>
                      <p:cNvPr id="3" name="Predmet 2">
                        <a:extLst>
                          <a:ext uri="{FF2B5EF4-FFF2-40B4-BE49-F238E27FC236}">
                            <a16:creationId xmlns:a16="http://schemas.microsoft.com/office/drawing/2014/main" id="{2FB16EAA-A57D-4838-85BA-A7AFD21436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3450" y="1382713"/>
                        <a:ext cx="7313613" cy="591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Slika 3">
            <a:extLst>
              <a:ext uri="{FF2B5EF4-FFF2-40B4-BE49-F238E27FC236}">
                <a16:creationId xmlns:a16="http://schemas.microsoft.com/office/drawing/2014/main" id="{E998B392-C3C6-42EA-8F10-85AEF7856E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0654" y="4173793"/>
            <a:ext cx="509522" cy="26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7482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838" y="1154723"/>
            <a:ext cx="8185356" cy="612606"/>
          </a:xfrm>
        </p:spPr>
        <p:txBody>
          <a:bodyPr/>
          <a:lstStyle/>
          <a:p>
            <a:r>
              <a:rPr lang="sl-SI" dirty="0"/>
              <a:t>Skupni razvoj in inoviranje – uspešne prijave članov na razpise S4</a:t>
            </a:r>
            <a:endParaRPr lang="en-IE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8EC733E7-5929-497B-97C5-D192E68260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14" r="9101"/>
          <a:stretch/>
        </p:blipFill>
        <p:spPr>
          <a:xfrm>
            <a:off x="117987" y="2865776"/>
            <a:ext cx="6034037" cy="234040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63F1CB9-957B-4A61-B57F-D1115ED70D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6381" y="2907646"/>
            <a:ext cx="2337619" cy="225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860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838" y="768895"/>
            <a:ext cx="7403709" cy="612606"/>
          </a:xfrm>
        </p:spPr>
        <p:txBody>
          <a:bodyPr/>
          <a:lstStyle/>
          <a:p>
            <a:r>
              <a:rPr lang="sl-SI" dirty="0"/>
              <a:t>Ključni dosežki partnerstva</a:t>
            </a:r>
            <a:endParaRPr lang="en-IE" dirty="0"/>
          </a:p>
        </p:txBody>
      </p:sp>
      <p:graphicFrame>
        <p:nvGraphicFramePr>
          <p:cNvPr id="4" name="Predmet 3">
            <a:extLst>
              <a:ext uri="{FF2B5EF4-FFF2-40B4-BE49-F238E27FC236}">
                <a16:creationId xmlns:a16="http://schemas.microsoft.com/office/drawing/2014/main" id="{E0CB417A-5194-48BB-A753-8850AB8B36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1788" y="1522413"/>
          <a:ext cx="8486775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Document" r:id="rId3" imgW="8804861" imgH="6658743" progId="Word.Document.12">
                  <p:embed/>
                </p:oleObj>
              </mc:Choice>
              <mc:Fallback>
                <p:oleObj name="Document" r:id="rId3" imgW="8804861" imgH="6658743" progId="Word.Document.12">
                  <p:embed/>
                  <p:pic>
                    <p:nvPicPr>
                      <p:cNvPr id="4" name="Predmet 3">
                        <a:extLst>
                          <a:ext uri="{FF2B5EF4-FFF2-40B4-BE49-F238E27FC236}">
                            <a16:creationId xmlns:a16="http://schemas.microsoft.com/office/drawing/2014/main" id="{E0CB417A-5194-48BB-A753-8850AB8B36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1788" y="1522413"/>
                        <a:ext cx="8486775" cy="6416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46946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C91F2AE-55F2-47AA-B4E0-A43748A05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694" y="1584767"/>
            <a:ext cx="6760211" cy="1362075"/>
          </a:xfrm>
        </p:spPr>
        <p:txBody>
          <a:bodyPr/>
          <a:lstStyle/>
          <a:p>
            <a:r>
              <a:rPr lang="en-AU" dirty="0"/>
              <a:t>Driving digital. Together.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C801B887-E627-4ED1-AF02-FF946F9984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4694" y="3429000"/>
            <a:ext cx="7686635" cy="2296070"/>
          </a:xfrm>
        </p:spPr>
        <p:txBody>
          <a:bodyPr/>
          <a:lstStyle/>
          <a:p>
            <a:r>
              <a:rPr lang="sl-SI" sz="2400" dirty="0"/>
              <a:t>Pridružite se nam pri ustvarjanju digitalne Slovenije!</a:t>
            </a:r>
          </a:p>
          <a:p>
            <a:endParaRPr lang="sl-SI" sz="2400" dirty="0"/>
          </a:p>
          <a:p>
            <a:r>
              <a:rPr lang="sl-SI" sz="2400" dirty="0"/>
              <a:t>Več informacij</a:t>
            </a:r>
          </a:p>
          <a:p>
            <a:r>
              <a:rPr lang="sl-SI" sz="2400" dirty="0"/>
              <a:t>andreja.lampe@gzs.si</a:t>
            </a:r>
          </a:p>
          <a:p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2369263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178" y="841585"/>
            <a:ext cx="8776901" cy="1143000"/>
          </a:xfrm>
        </p:spPr>
        <p:txBody>
          <a:bodyPr>
            <a:normAutofit/>
          </a:bodyPr>
          <a:lstStyle/>
          <a:p>
            <a:r>
              <a:rPr lang="sl-SI" dirty="0"/>
              <a:t>Pregled IKT panoge 2019: Rast, potencial</a:t>
            </a:r>
            <a:endParaRPr lang="en-IE" dirty="0"/>
          </a:p>
        </p:txBody>
      </p:sp>
      <p:graphicFrame>
        <p:nvGraphicFramePr>
          <p:cNvPr id="11" name="Označba mesta vsebine 2">
            <a:extLst>
              <a:ext uri="{FF2B5EF4-FFF2-40B4-BE49-F238E27FC236}">
                <a16:creationId xmlns:a16="http://schemas.microsoft.com/office/drawing/2014/main" id="{EC71D4BD-8AC1-4E64-B44E-3461A5D1BF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8142802"/>
              </p:ext>
            </p:extLst>
          </p:nvPr>
        </p:nvGraphicFramePr>
        <p:xfrm>
          <a:off x="686470" y="1585452"/>
          <a:ext cx="8212352" cy="4822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TextBox 3">
            <a:extLst>
              <a:ext uri="{FF2B5EF4-FFF2-40B4-BE49-F238E27FC236}">
                <a16:creationId xmlns:a16="http://schemas.microsoft.com/office/drawing/2014/main" id="{CDC89DEE-0757-46E6-87FE-1FB12CB87AA8}"/>
              </a:ext>
            </a:extLst>
          </p:cNvPr>
          <p:cNvSpPr txBox="1"/>
          <p:nvPr/>
        </p:nvSpPr>
        <p:spPr>
          <a:xfrm>
            <a:off x="400028" y="6581581"/>
            <a:ext cx="4366282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sl-SI" sz="1100" dirty="0"/>
              <a:t>Vir: AJPES, Kazalniki poslovanja GZS</a:t>
            </a:r>
          </a:p>
        </p:txBody>
      </p:sp>
    </p:spTree>
    <p:extLst>
      <p:ext uri="{BB962C8B-B14F-4D97-AF65-F5344CB8AC3E}">
        <p14:creationId xmlns:p14="http://schemas.microsoft.com/office/powerpoint/2010/main" val="3225213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343" y="733186"/>
            <a:ext cx="8384456" cy="549925"/>
          </a:xfrm>
        </p:spPr>
        <p:txBody>
          <a:bodyPr>
            <a:normAutofit fontScale="90000"/>
          </a:bodyPr>
          <a:lstStyle/>
          <a:p>
            <a:r>
              <a:rPr lang="sl-SI" dirty="0"/>
              <a:t>Okolje in priložnosti</a:t>
            </a:r>
            <a:endParaRPr lang="en-IE" dirty="0"/>
          </a:p>
        </p:txBody>
      </p:sp>
      <p:graphicFrame>
        <p:nvGraphicFramePr>
          <p:cNvPr id="7" name="Označba mesta vsebine 2">
            <a:extLst>
              <a:ext uri="{FF2B5EF4-FFF2-40B4-BE49-F238E27FC236}">
                <a16:creationId xmlns:a16="http://schemas.microsoft.com/office/drawing/2014/main" id="{B1FF6166-400B-41E4-BEBA-CBCD2B2E7E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9083997"/>
              </p:ext>
            </p:extLst>
          </p:nvPr>
        </p:nvGraphicFramePr>
        <p:xfrm>
          <a:off x="761125" y="1224116"/>
          <a:ext cx="8132151" cy="5567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45641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67" y="829077"/>
            <a:ext cx="8183611" cy="1059904"/>
          </a:xfrm>
        </p:spPr>
        <p:txBody>
          <a:bodyPr/>
          <a:lstStyle/>
          <a:p>
            <a:r>
              <a:rPr lang="sl-SI" dirty="0"/>
              <a:t>Razvoj človeških virov</a:t>
            </a:r>
            <a:br>
              <a:rPr lang="sl-SI" dirty="0"/>
            </a:br>
            <a:r>
              <a:rPr lang="sl-SI" sz="2800" dirty="0">
                <a:solidFill>
                  <a:schemeClr val="tx1"/>
                </a:solidFill>
              </a:rPr>
              <a:t>Andreja Sever, GZS</a:t>
            </a:r>
            <a:r>
              <a:rPr lang="sl-SI" dirty="0"/>
              <a:t>	</a:t>
            </a:r>
            <a:endParaRPr lang="en-IE" dirty="0"/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84CE5C0C-1C2A-4D8C-99D3-CA68CBF69FE1}"/>
              </a:ext>
            </a:extLst>
          </p:cNvPr>
          <p:cNvGrpSpPr/>
          <p:nvPr/>
        </p:nvGrpSpPr>
        <p:grpSpPr>
          <a:xfrm>
            <a:off x="475413" y="1948201"/>
            <a:ext cx="1824989" cy="4556682"/>
            <a:chOff x="667445" y="1538135"/>
            <a:chExt cx="1824989" cy="4556682"/>
          </a:xfrm>
        </p:grpSpPr>
        <p:sp>
          <p:nvSpPr>
            <p:cNvPr id="5" name="Prostoročno 213">
              <a:extLst>
                <a:ext uri="{FF2B5EF4-FFF2-40B4-BE49-F238E27FC236}">
                  <a16:creationId xmlns:a16="http://schemas.microsoft.com/office/drawing/2014/main" id="{5071C9CD-378B-4011-85EC-B59F6AE9CE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712026" y="4893978"/>
              <a:ext cx="1663700" cy="811213"/>
            </a:xfrm>
            <a:custGeom>
              <a:avLst/>
              <a:gdLst>
                <a:gd name="T0" fmla="*/ 1048 w 1048"/>
                <a:gd name="T1" fmla="*/ 511 h 511"/>
                <a:gd name="T2" fmla="*/ 0 w 1048"/>
                <a:gd name="T3" fmla="*/ 189 h 511"/>
                <a:gd name="T4" fmla="*/ 0 w 1048"/>
                <a:gd name="T5" fmla="*/ 0 h 511"/>
                <a:gd name="T6" fmla="*/ 1048 w 1048"/>
                <a:gd name="T7" fmla="*/ 321 h 511"/>
                <a:gd name="T8" fmla="*/ 1048 w 1048"/>
                <a:gd name="T9" fmla="*/ 511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8" h="511">
                  <a:moveTo>
                    <a:pt x="1048" y="511"/>
                  </a:moveTo>
                  <a:lnTo>
                    <a:pt x="0" y="189"/>
                  </a:lnTo>
                  <a:lnTo>
                    <a:pt x="0" y="0"/>
                  </a:lnTo>
                  <a:lnTo>
                    <a:pt x="1048" y="321"/>
                  </a:lnTo>
                  <a:lnTo>
                    <a:pt x="1048" y="5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l-SI" sz="1800" b="0" i="0" u="none" strike="noStrike" kern="0" cap="none" spc="0" normalizeH="0" baseline="0" noProof="1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6" name="Prostoročno 206">
              <a:extLst>
                <a:ext uri="{FF2B5EF4-FFF2-40B4-BE49-F238E27FC236}">
                  <a16:creationId xmlns:a16="http://schemas.microsoft.com/office/drawing/2014/main" id="{8455987D-EB09-4CEC-83A2-829B5A140B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696391" y="4886046"/>
              <a:ext cx="1663700" cy="812800"/>
            </a:xfrm>
            <a:custGeom>
              <a:avLst/>
              <a:gdLst>
                <a:gd name="T0" fmla="*/ 0 w 1048"/>
                <a:gd name="T1" fmla="*/ 0 h 512"/>
                <a:gd name="T2" fmla="*/ 0 w 1048"/>
                <a:gd name="T3" fmla="*/ 190 h 512"/>
                <a:gd name="T4" fmla="*/ 1048 w 1048"/>
                <a:gd name="T5" fmla="*/ 512 h 512"/>
                <a:gd name="T6" fmla="*/ 1048 w 1048"/>
                <a:gd name="T7" fmla="*/ 322 h 512"/>
                <a:gd name="T8" fmla="*/ 0 w 1048"/>
                <a:gd name="T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8" h="512">
                  <a:moveTo>
                    <a:pt x="0" y="0"/>
                  </a:moveTo>
                  <a:lnTo>
                    <a:pt x="0" y="190"/>
                  </a:lnTo>
                  <a:lnTo>
                    <a:pt x="1048" y="512"/>
                  </a:lnTo>
                  <a:lnTo>
                    <a:pt x="1048" y="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l-SI" sz="1800" b="0" i="0" u="none" strike="noStrike" kern="0" cap="none" spc="0" normalizeH="0" baseline="0" noProof="1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grpSp>
          <p:nvGrpSpPr>
            <p:cNvPr id="7" name="Skupina 6" descr="vijačnica">
              <a:extLst>
                <a:ext uri="{FF2B5EF4-FFF2-40B4-BE49-F238E27FC236}">
                  <a16:creationId xmlns:a16="http://schemas.microsoft.com/office/drawing/2014/main" id="{575633F4-0038-4A88-9E9A-DA3C32750F83}"/>
                </a:ext>
              </a:extLst>
            </p:cNvPr>
            <p:cNvGrpSpPr/>
            <p:nvPr/>
          </p:nvGrpSpPr>
          <p:grpSpPr>
            <a:xfrm>
              <a:off x="667445" y="1538135"/>
              <a:ext cx="1731490" cy="3703904"/>
              <a:chOff x="2500786" y="1852469"/>
              <a:chExt cx="1731490" cy="3703904"/>
            </a:xfrm>
          </p:grpSpPr>
          <p:sp>
            <p:nvSpPr>
              <p:cNvPr id="14" name="Prostoročno 209">
                <a:extLst>
                  <a:ext uri="{FF2B5EF4-FFF2-40B4-BE49-F238E27FC236}">
                    <a16:creationId xmlns:a16="http://schemas.microsoft.com/office/drawing/2014/main" id="{A9BB35DA-EFC6-4630-810F-89D076A858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5586" y="3270918"/>
                <a:ext cx="1663700" cy="811213"/>
              </a:xfrm>
              <a:custGeom>
                <a:avLst/>
                <a:gdLst>
                  <a:gd name="T0" fmla="*/ 1048 w 1048"/>
                  <a:gd name="T1" fmla="*/ 511 h 511"/>
                  <a:gd name="T2" fmla="*/ 0 w 1048"/>
                  <a:gd name="T3" fmla="*/ 190 h 511"/>
                  <a:gd name="T4" fmla="*/ 0 w 1048"/>
                  <a:gd name="T5" fmla="*/ 0 h 511"/>
                  <a:gd name="T6" fmla="*/ 1048 w 1048"/>
                  <a:gd name="T7" fmla="*/ 322 h 511"/>
                  <a:gd name="T8" fmla="*/ 1048 w 1048"/>
                  <a:gd name="T9" fmla="*/ 511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8" h="511">
                    <a:moveTo>
                      <a:pt x="1048" y="511"/>
                    </a:moveTo>
                    <a:lnTo>
                      <a:pt x="0" y="190"/>
                    </a:lnTo>
                    <a:lnTo>
                      <a:pt x="0" y="0"/>
                    </a:lnTo>
                    <a:lnTo>
                      <a:pt x="1048" y="322"/>
                    </a:lnTo>
                    <a:lnTo>
                      <a:pt x="1048" y="51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l-SI" sz="1800" b="0" i="0" u="none" strike="noStrike" kern="0" cap="none" spc="0" normalizeH="0" baseline="0" noProof="1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" name="Prostoročno 204">
                <a:extLst>
                  <a:ext uri="{FF2B5EF4-FFF2-40B4-BE49-F238E27FC236}">
                    <a16:creationId xmlns:a16="http://schemas.microsoft.com/office/drawing/2014/main" id="{CA343FA8-48FB-4630-B685-723A2D8168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786" y="2384426"/>
                <a:ext cx="1663700" cy="812800"/>
              </a:xfrm>
              <a:custGeom>
                <a:avLst/>
                <a:gdLst>
                  <a:gd name="T0" fmla="*/ 1048 w 1048"/>
                  <a:gd name="T1" fmla="*/ 512 h 512"/>
                  <a:gd name="T2" fmla="*/ 0 w 1048"/>
                  <a:gd name="T3" fmla="*/ 190 h 512"/>
                  <a:gd name="T4" fmla="*/ 0 w 1048"/>
                  <a:gd name="T5" fmla="*/ 0 h 512"/>
                  <a:gd name="T6" fmla="*/ 1048 w 1048"/>
                  <a:gd name="T7" fmla="*/ 322 h 512"/>
                  <a:gd name="T8" fmla="*/ 1048 w 1048"/>
                  <a:gd name="T9" fmla="*/ 51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8" h="512">
                    <a:moveTo>
                      <a:pt x="1048" y="512"/>
                    </a:moveTo>
                    <a:lnTo>
                      <a:pt x="0" y="190"/>
                    </a:lnTo>
                    <a:lnTo>
                      <a:pt x="0" y="0"/>
                    </a:lnTo>
                    <a:lnTo>
                      <a:pt x="1048" y="322"/>
                    </a:lnTo>
                    <a:lnTo>
                      <a:pt x="1048" y="512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l-SI" sz="1800" b="0" i="0" u="none" strike="noStrike" kern="0" cap="none" spc="0" normalizeH="0" baseline="0" noProof="1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Prostoročno 206">
                <a:extLst>
                  <a:ext uri="{FF2B5EF4-FFF2-40B4-BE49-F238E27FC236}">
                    <a16:creationId xmlns:a16="http://schemas.microsoft.com/office/drawing/2014/main" id="{8405F783-AD5B-445B-84C6-AB75F59030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2981" y="2382275"/>
                <a:ext cx="1663700" cy="812800"/>
              </a:xfrm>
              <a:custGeom>
                <a:avLst/>
                <a:gdLst>
                  <a:gd name="T0" fmla="*/ 0 w 1048"/>
                  <a:gd name="T1" fmla="*/ 0 h 512"/>
                  <a:gd name="T2" fmla="*/ 0 w 1048"/>
                  <a:gd name="T3" fmla="*/ 190 h 512"/>
                  <a:gd name="T4" fmla="*/ 1048 w 1048"/>
                  <a:gd name="T5" fmla="*/ 512 h 512"/>
                  <a:gd name="T6" fmla="*/ 1048 w 1048"/>
                  <a:gd name="T7" fmla="*/ 322 h 512"/>
                  <a:gd name="T8" fmla="*/ 0 w 1048"/>
                  <a:gd name="T9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8" h="512">
                    <a:moveTo>
                      <a:pt x="0" y="0"/>
                    </a:moveTo>
                    <a:lnTo>
                      <a:pt x="0" y="190"/>
                    </a:lnTo>
                    <a:lnTo>
                      <a:pt x="1048" y="512"/>
                    </a:lnTo>
                    <a:lnTo>
                      <a:pt x="1048" y="3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l-SI" sz="1800" b="0" i="0" u="none" strike="noStrike" kern="0" cap="none" spc="0" normalizeH="0" baseline="0" noProof="1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" name="Prostoročno 213">
                <a:extLst>
                  <a:ext uri="{FF2B5EF4-FFF2-40B4-BE49-F238E27FC236}">
                    <a16:creationId xmlns:a16="http://schemas.microsoft.com/office/drawing/2014/main" id="{52D5861A-18E9-405C-97F2-F2F886D36D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681" y="4371944"/>
                <a:ext cx="1663700" cy="811213"/>
              </a:xfrm>
              <a:custGeom>
                <a:avLst/>
                <a:gdLst>
                  <a:gd name="T0" fmla="*/ 1048 w 1048"/>
                  <a:gd name="T1" fmla="*/ 511 h 511"/>
                  <a:gd name="T2" fmla="*/ 0 w 1048"/>
                  <a:gd name="T3" fmla="*/ 189 h 511"/>
                  <a:gd name="T4" fmla="*/ 0 w 1048"/>
                  <a:gd name="T5" fmla="*/ 0 h 511"/>
                  <a:gd name="T6" fmla="*/ 1048 w 1048"/>
                  <a:gd name="T7" fmla="*/ 321 h 511"/>
                  <a:gd name="T8" fmla="*/ 1048 w 1048"/>
                  <a:gd name="T9" fmla="*/ 511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8" h="511">
                    <a:moveTo>
                      <a:pt x="1048" y="511"/>
                    </a:moveTo>
                    <a:lnTo>
                      <a:pt x="0" y="189"/>
                    </a:lnTo>
                    <a:lnTo>
                      <a:pt x="0" y="0"/>
                    </a:lnTo>
                    <a:lnTo>
                      <a:pt x="1048" y="321"/>
                    </a:lnTo>
                    <a:lnTo>
                      <a:pt x="1048" y="51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l-SI" sz="1800" b="0" i="0" u="none" strike="noStrike" kern="0" cap="none" spc="0" normalizeH="0" baseline="0" noProof="1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" name="Prostoročno 210">
                <a:extLst>
                  <a:ext uri="{FF2B5EF4-FFF2-40B4-BE49-F238E27FC236}">
                    <a16:creationId xmlns:a16="http://schemas.microsoft.com/office/drawing/2014/main" id="{EFBCA6D2-A500-44E1-B65E-BA512F731C1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8576" y="2895601"/>
                <a:ext cx="1663700" cy="811213"/>
              </a:xfrm>
              <a:custGeom>
                <a:avLst/>
                <a:gdLst>
                  <a:gd name="T0" fmla="*/ 1048 w 1048"/>
                  <a:gd name="T1" fmla="*/ 511 h 511"/>
                  <a:gd name="T2" fmla="*/ 0 w 1048"/>
                  <a:gd name="T3" fmla="*/ 190 h 511"/>
                  <a:gd name="T4" fmla="*/ 0 w 1048"/>
                  <a:gd name="T5" fmla="*/ 0 h 511"/>
                  <a:gd name="T6" fmla="*/ 1048 w 1048"/>
                  <a:gd name="T7" fmla="*/ 322 h 511"/>
                  <a:gd name="T8" fmla="*/ 1048 w 1048"/>
                  <a:gd name="T9" fmla="*/ 511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8" h="511">
                    <a:moveTo>
                      <a:pt x="1048" y="511"/>
                    </a:moveTo>
                    <a:lnTo>
                      <a:pt x="0" y="190"/>
                    </a:lnTo>
                    <a:lnTo>
                      <a:pt x="0" y="0"/>
                    </a:lnTo>
                    <a:lnTo>
                      <a:pt x="1048" y="322"/>
                    </a:lnTo>
                    <a:lnTo>
                      <a:pt x="1048" y="5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l-SI" sz="1800" b="0" i="0" u="none" strike="noStrike" kern="0" cap="none" spc="0" normalizeH="0" baseline="0" noProof="1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Prostoročno 212">
                <a:extLst>
                  <a:ext uri="{FF2B5EF4-FFF2-40B4-BE49-F238E27FC236}">
                    <a16:creationId xmlns:a16="http://schemas.microsoft.com/office/drawing/2014/main" id="{647A3FF2-015B-41B6-9E17-370CE7BC13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8576" y="2895601"/>
                <a:ext cx="1663700" cy="811213"/>
              </a:xfrm>
              <a:custGeom>
                <a:avLst/>
                <a:gdLst>
                  <a:gd name="T0" fmla="*/ 0 w 1048"/>
                  <a:gd name="T1" fmla="*/ 0 h 511"/>
                  <a:gd name="T2" fmla="*/ 0 w 1048"/>
                  <a:gd name="T3" fmla="*/ 190 h 511"/>
                  <a:gd name="T4" fmla="*/ 1048 w 1048"/>
                  <a:gd name="T5" fmla="*/ 511 h 511"/>
                  <a:gd name="T6" fmla="*/ 1048 w 1048"/>
                  <a:gd name="T7" fmla="*/ 322 h 511"/>
                  <a:gd name="T8" fmla="*/ 0 w 1048"/>
                  <a:gd name="T9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8" h="511">
                    <a:moveTo>
                      <a:pt x="0" y="0"/>
                    </a:moveTo>
                    <a:lnTo>
                      <a:pt x="0" y="190"/>
                    </a:lnTo>
                    <a:lnTo>
                      <a:pt x="1048" y="511"/>
                    </a:lnTo>
                    <a:lnTo>
                      <a:pt x="1048" y="3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l-SI" sz="1800" b="0" i="0" u="none" strike="noStrike" kern="0" cap="none" spc="0" normalizeH="0" baseline="0" noProof="1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" name="Prostoročno 214">
                <a:extLst>
                  <a:ext uri="{FF2B5EF4-FFF2-40B4-BE49-F238E27FC236}">
                    <a16:creationId xmlns:a16="http://schemas.microsoft.com/office/drawing/2014/main" id="{509E11AE-D29F-4441-A0B8-F41A2D96C2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8576" y="3406776"/>
                <a:ext cx="1663700" cy="811213"/>
              </a:xfrm>
              <a:custGeom>
                <a:avLst/>
                <a:gdLst>
                  <a:gd name="T0" fmla="*/ 1048 w 1048"/>
                  <a:gd name="T1" fmla="*/ 511 h 511"/>
                  <a:gd name="T2" fmla="*/ 0 w 1048"/>
                  <a:gd name="T3" fmla="*/ 189 h 511"/>
                  <a:gd name="T4" fmla="*/ 0 w 1048"/>
                  <a:gd name="T5" fmla="*/ 0 h 511"/>
                  <a:gd name="T6" fmla="*/ 1048 w 1048"/>
                  <a:gd name="T7" fmla="*/ 321 h 511"/>
                  <a:gd name="T8" fmla="*/ 1048 w 1048"/>
                  <a:gd name="T9" fmla="*/ 511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8" h="511">
                    <a:moveTo>
                      <a:pt x="1048" y="511"/>
                    </a:moveTo>
                    <a:lnTo>
                      <a:pt x="0" y="189"/>
                    </a:lnTo>
                    <a:lnTo>
                      <a:pt x="0" y="0"/>
                    </a:lnTo>
                    <a:lnTo>
                      <a:pt x="1048" y="321"/>
                    </a:lnTo>
                    <a:lnTo>
                      <a:pt x="1048" y="5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l-SI" sz="1800" b="0" i="0" u="none" strike="noStrike" kern="0" cap="none" spc="0" normalizeH="0" baseline="0" noProof="1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" name="Prostoročno 216">
                <a:extLst>
                  <a:ext uri="{FF2B5EF4-FFF2-40B4-BE49-F238E27FC236}">
                    <a16:creationId xmlns:a16="http://schemas.microsoft.com/office/drawing/2014/main" id="{E5A94069-B571-44A4-94D5-1FA9487C521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8576" y="3406776"/>
                <a:ext cx="1663700" cy="811213"/>
              </a:xfrm>
              <a:custGeom>
                <a:avLst/>
                <a:gdLst>
                  <a:gd name="T0" fmla="*/ 0 w 1048"/>
                  <a:gd name="T1" fmla="*/ 0 h 511"/>
                  <a:gd name="T2" fmla="*/ 0 w 1048"/>
                  <a:gd name="T3" fmla="*/ 189 h 511"/>
                  <a:gd name="T4" fmla="*/ 1048 w 1048"/>
                  <a:gd name="T5" fmla="*/ 511 h 511"/>
                  <a:gd name="T6" fmla="*/ 1048 w 1048"/>
                  <a:gd name="T7" fmla="*/ 321 h 511"/>
                  <a:gd name="T8" fmla="*/ 0 w 1048"/>
                  <a:gd name="T9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8" h="511">
                    <a:moveTo>
                      <a:pt x="0" y="0"/>
                    </a:moveTo>
                    <a:lnTo>
                      <a:pt x="0" y="189"/>
                    </a:lnTo>
                    <a:lnTo>
                      <a:pt x="1048" y="511"/>
                    </a:lnTo>
                    <a:lnTo>
                      <a:pt x="1048" y="32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l-SI" sz="1800" b="0" i="0" u="none" strike="noStrike" kern="0" cap="none" spc="0" normalizeH="0" baseline="0" noProof="1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" name="Pravokotnik 222">
                <a:extLst>
                  <a:ext uri="{FF2B5EF4-FFF2-40B4-BE49-F238E27FC236}">
                    <a16:creationId xmlns:a16="http://schemas.microsoft.com/office/drawing/2014/main" id="{0C0356F0-3CD5-465D-9B98-5C93B3EEF5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1095" y="2895601"/>
                <a:ext cx="1663700" cy="676747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l-SI" sz="1800" b="0" i="0" u="none" strike="noStrike" kern="0" cap="none" spc="0" normalizeH="0" baseline="0" noProof="1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" name="Pravokotnik 224">
                <a:extLst>
                  <a:ext uri="{FF2B5EF4-FFF2-40B4-BE49-F238E27FC236}">
                    <a16:creationId xmlns:a16="http://schemas.microsoft.com/office/drawing/2014/main" id="{B7266CF6-9E97-4917-A975-36FE5FA83F3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8187" y="4865317"/>
                <a:ext cx="1687880" cy="691056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l-SI" sz="1800" b="0" i="0" u="none" strike="noStrike" kern="0" cap="none" spc="0" normalizeH="0" baseline="0" noProof="1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" name="Pravokotnik 223">
                <a:extLst>
                  <a:ext uri="{FF2B5EF4-FFF2-40B4-BE49-F238E27FC236}">
                    <a16:creationId xmlns:a16="http://schemas.microsoft.com/office/drawing/2014/main" id="{3FF87397-D048-4A94-B8A9-D2F477BA04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5586" y="3827239"/>
                <a:ext cx="1663700" cy="833195"/>
              </a:xfrm>
              <a:prstGeom prst="rect">
                <a:avLst/>
              </a:prstGeom>
              <a:solidFill>
                <a:srgbClr val="FFCD08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l-SI" sz="1800" b="0" i="0" u="none" strike="noStrike" kern="0" cap="none" spc="0" normalizeH="0" baseline="0" noProof="1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Pravokotnik 221">
                <a:extLst>
                  <a:ext uri="{FF2B5EF4-FFF2-40B4-BE49-F238E27FC236}">
                    <a16:creationId xmlns:a16="http://schemas.microsoft.com/office/drawing/2014/main" id="{D784E564-1342-495F-A337-082CB328AB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0786" y="1852469"/>
                <a:ext cx="1663700" cy="8254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l-SI" sz="1800" b="0" i="0" u="none" strike="noStrike" kern="0" cap="none" spc="0" normalizeH="0" baseline="0" noProof="1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" name="PoljeZBesedilom 7">
              <a:extLst>
                <a:ext uri="{FF2B5EF4-FFF2-40B4-BE49-F238E27FC236}">
                  <a16:creationId xmlns:a16="http://schemas.microsoft.com/office/drawing/2014/main" id="{1FB447C4-08E3-4B8D-A421-30C10551B1F6}"/>
                </a:ext>
              </a:extLst>
            </p:cNvPr>
            <p:cNvSpPr txBox="1"/>
            <p:nvPr/>
          </p:nvSpPr>
          <p:spPr>
            <a:xfrm>
              <a:off x="676633" y="1547178"/>
              <a:ext cx="1663700" cy="76944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sl-SI" sz="11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Opredelitev nabora elementov kompetenc in profilov za fokusna področja SRIP IKT-Hm</a:t>
              </a:r>
            </a:p>
          </p:txBody>
        </p:sp>
        <p:sp>
          <p:nvSpPr>
            <p:cNvPr id="9" name="PoljeZBesedilom 8">
              <a:extLst>
                <a:ext uri="{FF2B5EF4-FFF2-40B4-BE49-F238E27FC236}">
                  <a16:creationId xmlns:a16="http://schemas.microsoft.com/office/drawing/2014/main" id="{0F2CF265-D8BB-4200-AE49-8EF3C7B84FA4}"/>
                </a:ext>
              </a:extLst>
            </p:cNvPr>
            <p:cNvSpPr txBox="1"/>
            <p:nvPr/>
          </p:nvSpPr>
          <p:spPr>
            <a:xfrm>
              <a:off x="668768" y="2641640"/>
              <a:ext cx="1662377" cy="60016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sl-SI" sz="11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Preverjanje relevantnosti potreb po kompetencah s podjetji</a:t>
              </a:r>
            </a:p>
          </p:txBody>
        </p:sp>
        <p:sp>
          <p:nvSpPr>
            <p:cNvPr id="10" name="PoljeZBesedilom 9">
              <a:extLst>
                <a:ext uri="{FF2B5EF4-FFF2-40B4-BE49-F238E27FC236}">
                  <a16:creationId xmlns:a16="http://schemas.microsoft.com/office/drawing/2014/main" id="{216B9C13-ED87-44C5-B1CE-6B5AC57CCF19}"/>
                </a:ext>
              </a:extLst>
            </p:cNvPr>
            <p:cNvSpPr txBox="1"/>
            <p:nvPr/>
          </p:nvSpPr>
          <p:spPr>
            <a:xfrm>
              <a:off x="687189" y="4532496"/>
              <a:ext cx="17446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l-SI" sz="11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Ocenjevanje pomembnosti napovedanih potreb po kompetencah</a:t>
              </a:r>
            </a:p>
          </p:txBody>
        </p:sp>
        <p:sp>
          <p:nvSpPr>
            <p:cNvPr id="11" name="PoljeZBesedilom 10">
              <a:extLst>
                <a:ext uri="{FF2B5EF4-FFF2-40B4-BE49-F238E27FC236}">
                  <a16:creationId xmlns:a16="http://schemas.microsoft.com/office/drawing/2014/main" id="{CE525289-C9D0-450F-8586-CAB4BB7817BE}"/>
                </a:ext>
              </a:extLst>
            </p:cNvPr>
            <p:cNvSpPr txBox="1"/>
            <p:nvPr/>
          </p:nvSpPr>
          <p:spPr>
            <a:xfrm>
              <a:off x="679949" y="3457250"/>
              <a:ext cx="1706481" cy="93871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pl-PL" sz="11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Zapis opisov napovedi potreb po kompetencah za izbrane profile in opisi stopenj razvitosti komeptenc</a:t>
              </a:r>
            </a:p>
          </p:txBody>
        </p:sp>
        <p:sp>
          <p:nvSpPr>
            <p:cNvPr id="12" name="Pravokotnik 224">
              <a:extLst>
                <a:ext uri="{FF2B5EF4-FFF2-40B4-BE49-F238E27FC236}">
                  <a16:creationId xmlns:a16="http://schemas.microsoft.com/office/drawing/2014/main" id="{6B2C4986-FB2A-4BBA-B600-3387E2764D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661" y="5403761"/>
              <a:ext cx="1663700" cy="691056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l-SI" sz="1800" b="0" i="0" u="none" strike="noStrike" kern="0" cap="none" spc="0" normalizeH="0" baseline="0" noProof="1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13" name="PoljeZBesedilom 12">
              <a:extLst>
                <a:ext uri="{FF2B5EF4-FFF2-40B4-BE49-F238E27FC236}">
                  <a16:creationId xmlns:a16="http://schemas.microsoft.com/office/drawing/2014/main" id="{07BFF856-BDDF-426C-9F46-063B7327B3C1}"/>
                </a:ext>
              </a:extLst>
            </p:cNvPr>
            <p:cNvSpPr txBox="1"/>
            <p:nvPr/>
          </p:nvSpPr>
          <p:spPr>
            <a:xfrm>
              <a:off x="747790" y="5412742"/>
              <a:ext cx="17446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l-SI" sz="11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Analiza podatkov, interpretacija in končno poročilo</a:t>
              </a:r>
            </a:p>
          </p:txBody>
        </p:sp>
      </p:grpSp>
      <p:pic>
        <p:nvPicPr>
          <p:cNvPr id="26" name="Slika 25">
            <a:extLst>
              <a:ext uri="{FF2B5EF4-FFF2-40B4-BE49-F238E27FC236}">
                <a16:creationId xmlns:a16="http://schemas.microsoft.com/office/drawing/2014/main" id="{626EAB07-292C-4274-9806-2F9AF2C0A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740" y="1836769"/>
            <a:ext cx="5944647" cy="2957311"/>
          </a:xfrm>
          <a:prstGeom prst="rect">
            <a:avLst/>
          </a:prstGeom>
        </p:spPr>
      </p:pic>
      <p:pic>
        <p:nvPicPr>
          <p:cNvPr id="27" name="Slika 26">
            <a:extLst>
              <a:ext uri="{FF2B5EF4-FFF2-40B4-BE49-F238E27FC236}">
                <a16:creationId xmlns:a16="http://schemas.microsoft.com/office/drawing/2014/main" id="{F726D224-7B8B-4674-A8D8-25256C7894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9362" y="4177863"/>
            <a:ext cx="2225706" cy="2089885"/>
          </a:xfrm>
          <a:prstGeom prst="rect">
            <a:avLst/>
          </a:prstGeom>
        </p:spPr>
      </p:pic>
      <p:grpSp>
        <p:nvGrpSpPr>
          <p:cNvPr id="28" name="Skupina 27">
            <a:extLst>
              <a:ext uri="{FF2B5EF4-FFF2-40B4-BE49-F238E27FC236}">
                <a16:creationId xmlns:a16="http://schemas.microsoft.com/office/drawing/2014/main" id="{957052CC-4BF8-4BAC-8D12-8030DD41F1C4}"/>
              </a:ext>
            </a:extLst>
          </p:cNvPr>
          <p:cNvGrpSpPr/>
          <p:nvPr/>
        </p:nvGrpSpPr>
        <p:grpSpPr>
          <a:xfrm>
            <a:off x="2695906" y="4873282"/>
            <a:ext cx="2944535" cy="1523930"/>
            <a:chOff x="2276147" y="4255929"/>
            <a:chExt cx="2944535" cy="1523930"/>
          </a:xfrm>
        </p:grpSpPr>
        <p:sp>
          <p:nvSpPr>
            <p:cNvPr id="29" name="Puščica: desno 28">
              <a:extLst>
                <a:ext uri="{FF2B5EF4-FFF2-40B4-BE49-F238E27FC236}">
                  <a16:creationId xmlns:a16="http://schemas.microsoft.com/office/drawing/2014/main" id="{35E9F474-2015-4044-8B76-E9AC1C913432}"/>
                </a:ext>
              </a:extLst>
            </p:cNvPr>
            <p:cNvSpPr/>
            <p:nvPr/>
          </p:nvSpPr>
          <p:spPr>
            <a:xfrm>
              <a:off x="2276147" y="4255929"/>
              <a:ext cx="2944535" cy="1523930"/>
            </a:xfrm>
            <a:prstGeom prst="rightArrow">
              <a:avLst/>
            </a:prstGeom>
            <a:solidFill>
              <a:srgbClr val="193C7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PoljeZBesedilom 29">
              <a:extLst>
                <a:ext uri="{FF2B5EF4-FFF2-40B4-BE49-F238E27FC236}">
                  <a16:creationId xmlns:a16="http://schemas.microsoft.com/office/drawing/2014/main" id="{3701BF36-BDB3-416F-A7BD-79190B0B27D6}"/>
                </a:ext>
              </a:extLst>
            </p:cNvPr>
            <p:cNvSpPr txBox="1"/>
            <p:nvPr/>
          </p:nvSpPr>
          <p:spPr>
            <a:xfrm>
              <a:off x="2377220" y="4779624"/>
              <a:ext cx="26178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l-SI" sz="1400" b="1" dirty="0">
                  <a:solidFill>
                    <a:schemeClr val="bg1"/>
                  </a:solidFill>
                </a:rPr>
                <a:t>133 SPECIFIČNIH  KOMEPTENC</a:t>
              </a:r>
            </a:p>
            <a:p>
              <a:r>
                <a:rPr lang="sl-SI" sz="1400" b="1" dirty="0">
                  <a:solidFill>
                    <a:schemeClr val="bg1"/>
                  </a:solidFill>
                </a:rPr>
                <a:t>47 SPLOŠNIH KOMPETENC</a:t>
              </a:r>
              <a:endParaRPr lang="en-GB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PoljeZBesedilom 30">
            <a:extLst>
              <a:ext uri="{FF2B5EF4-FFF2-40B4-BE49-F238E27FC236}">
                <a16:creationId xmlns:a16="http://schemas.microsoft.com/office/drawing/2014/main" id="{76A6EC83-1685-4ECA-9549-2D9A26DC737F}"/>
              </a:ext>
            </a:extLst>
          </p:cNvPr>
          <p:cNvSpPr txBox="1"/>
          <p:nvPr/>
        </p:nvSpPr>
        <p:spPr>
          <a:xfrm>
            <a:off x="2682906" y="4835928"/>
            <a:ext cx="26757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b="1" dirty="0">
                <a:solidFill>
                  <a:srgbClr val="193C7E"/>
                </a:solidFill>
              </a:rPr>
              <a:t>e-CF evropski kompetenčni okvir</a:t>
            </a:r>
            <a:endParaRPr lang="en-GB" sz="1100" b="1" dirty="0">
              <a:solidFill>
                <a:srgbClr val="193C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175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090" y="1024465"/>
            <a:ext cx="7403709" cy="612606"/>
          </a:xfrm>
        </p:spPr>
        <p:txBody>
          <a:bodyPr/>
          <a:lstStyle/>
          <a:p>
            <a:r>
              <a:rPr lang="sl-SI" dirty="0"/>
              <a:t>Razvoj človeških virov</a:t>
            </a:r>
            <a:endParaRPr lang="en-IE" dirty="0"/>
          </a:p>
        </p:txBody>
      </p:sp>
      <p:sp>
        <p:nvSpPr>
          <p:cNvPr id="4" name="Pravokotnik 3">
            <a:extLst>
              <a:ext uri="{FF2B5EF4-FFF2-40B4-BE49-F238E27FC236}">
                <a16:creationId xmlns:a16="http://schemas.microsoft.com/office/drawing/2014/main" id="{CBAF5106-D060-4CC1-A34D-E65FF940B05D}"/>
              </a:ext>
            </a:extLst>
          </p:cNvPr>
          <p:cNvSpPr/>
          <p:nvPr/>
        </p:nvSpPr>
        <p:spPr>
          <a:xfrm>
            <a:off x="834354" y="245847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/>
          </a:p>
        </p:txBody>
      </p:sp>
      <p:sp>
        <p:nvSpPr>
          <p:cNvPr id="5" name="TextBox 57">
            <a:extLst>
              <a:ext uri="{FF2B5EF4-FFF2-40B4-BE49-F238E27FC236}">
                <a16:creationId xmlns:a16="http://schemas.microsoft.com/office/drawing/2014/main" id="{9985739B-3F72-4530-8753-CEF92237C7D9}"/>
              </a:ext>
            </a:extLst>
          </p:cNvPr>
          <p:cNvSpPr txBox="1"/>
          <p:nvPr/>
        </p:nvSpPr>
        <p:spPr>
          <a:xfrm>
            <a:off x="1360621" y="2786601"/>
            <a:ext cx="2602092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l-SI" sz="1125" b="1" dirty="0">
                <a:solidFill>
                  <a:srgbClr val="007A7D"/>
                </a:solidFill>
                <a:latin typeface="Open Sans" panose="020B0606030504020204" pitchFamily="34" charset="0"/>
              </a:rPr>
              <a:t>Intervizijske skupine za kadrovike</a:t>
            </a:r>
            <a:endParaRPr lang="en-US" sz="1125" dirty="0">
              <a:solidFill>
                <a:srgbClr val="282F39"/>
              </a:solidFill>
              <a:latin typeface="Open Sans" panose="020B0606030504020204" pitchFamily="34" charset="0"/>
            </a:endParaRPr>
          </a:p>
        </p:txBody>
      </p:sp>
      <p:sp>
        <p:nvSpPr>
          <p:cNvPr id="6" name="Oval 58">
            <a:extLst>
              <a:ext uri="{FF2B5EF4-FFF2-40B4-BE49-F238E27FC236}">
                <a16:creationId xmlns:a16="http://schemas.microsoft.com/office/drawing/2014/main" id="{CC81F3BB-6AA2-4355-9D2C-6F672F773A07}"/>
              </a:ext>
            </a:extLst>
          </p:cNvPr>
          <p:cNvSpPr/>
          <p:nvPr/>
        </p:nvSpPr>
        <p:spPr>
          <a:xfrm>
            <a:off x="1003508" y="4780532"/>
            <a:ext cx="244040" cy="244040"/>
          </a:xfrm>
          <a:prstGeom prst="ellipse">
            <a:avLst/>
          </a:prstGeom>
          <a:solidFill>
            <a:srgbClr val="007A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0">
            <a:extLst>
              <a:ext uri="{FF2B5EF4-FFF2-40B4-BE49-F238E27FC236}">
                <a16:creationId xmlns:a16="http://schemas.microsoft.com/office/drawing/2014/main" id="{55EB4AAC-2FBB-4C53-8DDD-6E17732D90CC}"/>
              </a:ext>
            </a:extLst>
          </p:cNvPr>
          <p:cNvSpPr/>
          <p:nvPr/>
        </p:nvSpPr>
        <p:spPr>
          <a:xfrm>
            <a:off x="1002081" y="2450162"/>
            <a:ext cx="244040" cy="244040"/>
          </a:xfrm>
          <a:prstGeom prst="ellipse">
            <a:avLst/>
          </a:prstGeom>
          <a:solidFill>
            <a:srgbClr val="CB1B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61">
            <a:extLst>
              <a:ext uri="{FF2B5EF4-FFF2-40B4-BE49-F238E27FC236}">
                <a16:creationId xmlns:a16="http://schemas.microsoft.com/office/drawing/2014/main" id="{AB694A4D-3AB6-408A-A839-6D6FF9B7E15F}"/>
              </a:ext>
            </a:extLst>
          </p:cNvPr>
          <p:cNvSpPr/>
          <p:nvPr/>
        </p:nvSpPr>
        <p:spPr>
          <a:xfrm>
            <a:off x="1002081" y="3278002"/>
            <a:ext cx="244040" cy="244040"/>
          </a:xfrm>
          <a:prstGeom prst="ellipse">
            <a:avLst/>
          </a:prstGeom>
          <a:solidFill>
            <a:srgbClr val="42AFB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62">
            <a:extLst>
              <a:ext uri="{FF2B5EF4-FFF2-40B4-BE49-F238E27FC236}">
                <a16:creationId xmlns:a16="http://schemas.microsoft.com/office/drawing/2014/main" id="{92293CE0-D41B-4361-BCEA-9643BF961709}"/>
              </a:ext>
            </a:extLst>
          </p:cNvPr>
          <p:cNvSpPr txBox="1"/>
          <p:nvPr/>
        </p:nvSpPr>
        <p:spPr>
          <a:xfrm>
            <a:off x="1345044" y="3110099"/>
            <a:ext cx="2529036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l-SI" sz="1125" b="1" dirty="0">
                <a:solidFill>
                  <a:srgbClr val="42AFB6"/>
                </a:solidFill>
                <a:latin typeface="Open Sans" panose="020B0606030504020204" pitchFamily="34" charset="0"/>
              </a:rPr>
              <a:t>Intervizijske skupine za IT </a:t>
            </a:r>
            <a:r>
              <a:rPr lang="sl-SI" sz="1125" b="1" dirty="0">
                <a:solidFill>
                  <a:srgbClr val="282F39"/>
                </a:solidFill>
                <a:latin typeface="Open Sans" panose="020B0606030504020204" pitchFamily="34" charset="0"/>
              </a:rPr>
              <a:t>razvojni kader na vodilni pozicijah</a:t>
            </a:r>
            <a:endParaRPr lang="en-US" sz="1125" dirty="0">
              <a:solidFill>
                <a:srgbClr val="282F39"/>
              </a:solidFill>
              <a:latin typeface="Open Sans" panose="020B0606030504020204" pitchFamily="34" charset="0"/>
            </a:endParaRPr>
          </a:p>
        </p:txBody>
      </p:sp>
      <p:sp>
        <p:nvSpPr>
          <p:cNvPr id="10" name="TextBox 63">
            <a:extLst>
              <a:ext uri="{FF2B5EF4-FFF2-40B4-BE49-F238E27FC236}">
                <a16:creationId xmlns:a16="http://schemas.microsoft.com/office/drawing/2014/main" id="{70214B50-E109-4D13-BD06-78241D88ABDB}"/>
              </a:ext>
            </a:extLst>
          </p:cNvPr>
          <p:cNvSpPr txBox="1"/>
          <p:nvPr/>
        </p:nvSpPr>
        <p:spPr>
          <a:xfrm>
            <a:off x="1359194" y="2428745"/>
            <a:ext cx="2602092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l-SI" sz="1125" dirty="0">
                <a:solidFill>
                  <a:srgbClr val="282F39"/>
                </a:solidFill>
                <a:latin typeface="Open Sans" panose="020B0606030504020204" pitchFamily="34" charset="0"/>
              </a:rPr>
              <a:t>Povezovanje s </a:t>
            </a:r>
            <a:r>
              <a:rPr lang="sl-SI" sz="1125" b="1" dirty="0">
                <a:solidFill>
                  <a:srgbClr val="CB1B4A"/>
                </a:solidFill>
                <a:latin typeface="Open Sans" panose="020B0606030504020204" pitchFamily="34" charset="0"/>
              </a:rPr>
              <a:t>KOC IKT</a:t>
            </a:r>
            <a:endParaRPr lang="en-US" sz="1125" b="1" dirty="0">
              <a:solidFill>
                <a:srgbClr val="CB1B4A"/>
              </a:solidFill>
              <a:latin typeface="Open Sans" panose="020B0606030504020204" pitchFamily="34" charset="0"/>
            </a:endParaRPr>
          </a:p>
        </p:txBody>
      </p:sp>
      <p:sp>
        <p:nvSpPr>
          <p:cNvPr id="11" name="TextBox 64">
            <a:extLst>
              <a:ext uri="{FF2B5EF4-FFF2-40B4-BE49-F238E27FC236}">
                <a16:creationId xmlns:a16="http://schemas.microsoft.com/office/drawing/2014/main" id="{B99BAA16-1050-430A-9070-05EF7B8C8DB5}"/>
              </a:ext>
            </a:extLst>
          </p:cNvPr>
          <p:cNvSpPr txBox="1"/>
          <p:nvPr/>
        </p:nvSpPr>
        <p:spPr>
          <a:xfrm>
            <a:off x="1360621" y="3618396"/>
            <a:ext cx="260209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l-SI" sz="1125" dirty="0">
                <a:solidFill>
                  <a:srgbClr val="282F39"/>
                </a:solidFill>
                <a:latin typeface="Open Sans" panose="020B0606030504020204" pitchFamily="34" charset="0"/>
              </a:rPr>
              <a:t>Usposabljanje </a:t>
            </a:r>
            <a:r>
              <a:rPr lang="sl-SI" sz="1125" b="1" dirty="0">
                <a:solidFill>
                  <a:srgbClr val="074D67"/>
                </a:solidFill>
                <a:latin typeface="Open Sans" panose="020B0606030504020204" pitchFamily="34" charset="0"/>
              </a:rPr>
              <a:t>uvajanje sprememb </a:t>
            </a:r>
            <a:r>
              <a:rPr lang="sl-SI" sz="1125" dirty="0">
                <a:solidFill>
                  <a:srgbClr val="282F39"/>
                </a:solidFill>
                <a:latin typeface="Open Sans" panose="020B0606030504020204" pitchFamily="34" charset="0"/>
              </a:rPr>
              <a:t>v podjetja</a:t>
            </a:r>
            <a:endParaRPr lang="en-US" sz="1125" b="1" dirty="0">
              <a:solidFill>
                <a:srgbClr val="074D67"/>
              </a:solidFill>
              <a:latin typeface="Open Sans" panose="020B0606030504020204" pitchFamily="34" charset="0"/>
            </a:endParaRPr>
          </a:p>
        </p:txBody>
      </p:sp>
      <p:sp>
        <p:nvSpPr>
          <p:cNvPr id="12" name="Oval 65">
            <a:extLst>
              <a:ext uri="{FF2B5EF4-FFF2-40B4-BE49-F238E27FC236}">
                <a16:creationId xmlns:a16="http://schemas.microsoft.com/office/drawing/2014/main" id="{1DFD89BC-09FE-45E3-8C61-E48D01042157}"/>
              </a:ext>
            </a:extLst>
          </p:cNvPr>
          <p:cNvSpPr/>
          <p:nvPr/>
        </p:nvSpPr>
        <p:spPr>
          <a:xfrm>
            <a:off x="1002081" y="2827667"/>
            <a:ext cx="244040" cy="244040"/>
          </a:xfrm>
          <a:prstGeom prst="ellipse">
            <a:avLst/>
          </a:prstGeom>
          <a:solidFill>
            <a:srgbClr val="C2C92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66">
            <a:extLst>
              <a:ext uri="{FF2B5EF4-FFF2-40B4-BE49-F238E27FC236}">
                <a16:creationId xmlns:a16="http://schemas.microsoft.com/office/drawing/2014/main" id="{D7DE738D-2ADA-4B70-B8AE-D23734D77C86}"/>
              </a:ext>
            </a:extLst>
          </p:cNvPr>
          <p:cNvSpPr/>
          <p:nvPr/>
        </p:nvSpPr>
        <p:spPr>
          <a:xfrm>
            <a:off x="1002081" y="3684806"/>
            <a:ext cx="244040" cy="244040"/>
          </a:xfrm>
          <a:prstGeom prst="ellipse">
            <a:avLst/>
          </a:prstGeom>
          <a:solidFill>
            <a:srgbClr val="074D6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67">
            <a:extLst>
              <a:ext uri="{FF2B5EF4-FFF2-40B4-BE49-F238E27FC236}">
                <a16:creationId xmlns:a16="http://schemas.microsoft.com/office/drawing/2014/main" id="{FA9CC5E2-49B3-44B1-BD8E-52AF131C5B47}"/>
              </a:ext>
            </a:extLst>
          </p:cNvPr>
          <p:cNvSpPr txBox="1"/>
          <p:nvPr/>
        </p:nvSpPr>
        <p:spPr>
          <a:xfrm>
            <a:off x="1360621" y="4167374"/>
            <a:ext cx="260209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l-SI" sz="1125" dirty="0">
                <a:solidFill>
                  <a:srgbClr val="282F39"/>
                </a:solidFill>
                <a:latin typeface="Open Sans" panose="020B0606030504020204" pitchFamily="34" charset="0"/>
              </a:rPr>
              <a:t>Usposabljanje za </a:t>
            </a:r>
            <a:r>
              <a:rPr lang="sl-SI" sz="1125" b="1" dirty="0">
                <a:solidFill>
                  <a:srgbClr val="FCB414"/>
                </a:solidFill>
                <a:latin typeface="Open Sans" panose="020B0606030504020204" pitchFamily="34" charset="0"/>
              </a:rPr>
              <a:t>upravljanje s talenti</a:t>
            </a:r>
            <a:endParaRPr lang="en-US" sz="1125" b="1" dirty="0">
              <a:solidFill>
                <a:srgbClr val="FCB414"/>
              </a:solidFill>
              <a:latin typeface="Open Sans" panose="020B0606030504020204" pitchFamily="34" charset="0"/>
            </a:endParaRPr>
          </a:p>
        </p:txBody>
      </p:sp>
      <p:sp>
        <p:nvSpPr>
          <p:cNvPr id="15" name="TextBox 68">
            <a:extLst>
              <a:ext uri="{FF2B5EF4-FFF2-40B4-BE49-F238E27FC236}">
                <a16:creationId xmlns:a16="http://schemas.microsoft.com/office/drawing/2014/main" id="{249C8602-C86A-48BE-BE22-642CD7C85663}"/>
              </a:ext>
            </a:extLst>
          </p:cNvPr>
          <p:cNvSpPr txBox="1"/>
          <p:nvPr/>
        </p:nvSpPr>
        <p:spPr>
          <a:xfrm>
            <a:off x="1345044" y="4683261"/>
            <a:ext cx="260209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125" dirty="0">
                <a:solidFill>
                  <a:srgbClr val="282F39"/>
                </a:solidFill>
                <a:latin typeface="Open Sans" panose="020B0606030504020204" pitchFamily="34" charset="0"/>
              </a:rPr>
              <a:t>Usposabljanje za </a:t>
            </a:r>
            <a:r>
              <a:rPr lang="pl-PL" sz="1125" b="1" dirty="0">
                <a:solidFill>
                  <a:srgbClr val="007A7D"/>
                </a:solidFill>
                <a:latin typeface="Open Sans" panose="020B0606030504020204" pitchFamily="34" charset="0"/>
              </a:rPr>
              <a:t>upravljanje z IT talenti</a:t>
            </a:r>
            <a:endParaRPr lang="en-US" sz="1125" b="1" dirty="0">
              <a:solidFill>
                <a:srgbClr val="007A7D"/>
              </a:solidFill>
              <a:latin typeface="Open Sans" panose="020B0606030504020204" pitchFamily="34" charset="0"/>
            </a:endParaRPr>
          </a:p>
        </p:txBody>
      </p:sp>
      <p:sp>
        <p:nvSpPr>
          <p:cNvPr id="16" name="Oval 59">
            <a:extLst>
              <a:ext uri="{FF2B5EF4-FFF2-40B4-BE49-F238E27FC236}">
                <a16:creationId xmlns:a16="http://schemas.microsoft.com/office/drawing/2014/main" id="{CF2193D2-67D9-438B-B866-3675D09FABB8}"/>
              </a:ext>
            </a:extLst>
          </p:cNvPr>
          <p:cNvSpPr/>
          <p:nvPr/>
        </p:nvSpPr>
        <p:spPr>
          <a:xfrm>
            <a:off x="1002081" y="4234016"/>
            <a:ext cx="244040" cy="244040"/>
          </a:xfrm>
          <a:prstGeom prst="ellipse">
            <a:avLst/>
          </a:prstGeom>
          <a:solidFill>
            <a:srgbClr val="FCB41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58">
            <a:extLst>
              <a:ext uri="{FF2B5EF4-FFF2-40B4-BE49-F238E27FC236}">
                <a16:creationId xmlns:a16="http://schemas.microsoft.com/office/drawing/2014/main" id="{385DB4AC-34D7-4522-B91E-0B8FA0DE7757}"/>
              </a:ext>
            </a:extLst>
          </p:cNvPr>
          <p:cNvSpPr/>
          <p:nvPr/>
        </p:nvSpPr>
        <p:spPr>
          <a:xfrm>
            <a:off x="1002081" y="5276126"/>
            <a:ext cx="244040" cy="244040"/>
          </a:xfrm>
          <a:prstGeom prst="ellipse">
            <a:avLst/>
          </a:prstGeom>
          <a:solidFill>
            <a:srgbClr val="FF669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68">
            <a:extLst>
              <a:ext uri="{FF2B5EF4-FFF2-40B4-BE49-F238E27FC236}">
                <a16:creationId xmlns:a16="http://schemas.microsoft.com/office/drawing/2014/main" id="{3E7BF1E2-FB97-44BD-9C69-BE67B6632EE2}"/>
              </a:ext>
            </a:extLst>
          </p:cNvPr>
          <p:cNvSpPr txBox="1"/>
          <p:nvPr/>
        </p:nvSpPr>
        <p:spPr>
          <a:xfrm>
            <a:off x="1360621" y="5205072"/>
            <a:ext cx="260209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l-SI" sz="1125" dirty="0">
                <a:solidFill>
                  <a:srgbClr val="282F39"/>
                </a:solidFill>
                <a:latin typeface="Open Sans" panose="020B0606030504020204" pitchFamily="34" charset="0"/>
              </a:rPr>
              <a:t>Usposabljanje za izvajanje </a:t>
            </a:r>
            <a:r>
              <a:rPr lang="sl-SI" sz="1125" b="1" dirty="0">
                <a:solidFill>
                  <a:srgbClr val="FF6699"/>
                </a:solidFill>
                <a:latin typeface="Open Sans" panose="020B0606030504020204" pitchFamily="34" charset="0"/>
              </a:rPr>
              <a:t>Individualnega kariernega načrta </a:t>
            </a:r>
            <a:endParaRPr lang="en-US" sz="1125" b="1" dirty="0">
              <a:solidFill>
                <a:srgbClr val="FF6699"/>
              </a:solidFill>
              <a:latin typeface="Open Sans" panose="020B0606030504020204" pitchFamily="34" charset="0"/>
            </a:endParaRPr>
          </a:p>
        </p:txBody>
      </p:sp>
      <p:sp>
        <p:nvSpPr>
          <p:cNvPr id="19" name="Oval 58">
            <a:extLst>
              <a:ext uri="{FF2B5EF4-FFF2-40B4-BE49-F238E27FC236}">
                <a16:creationId xmlns:a16="http://schemas.microsoft.com/office/drawing/2014/main" id="{84FD674E-2AEF-423A-B857-9F6CF150DA9F}"/>
              </a:ext>
            </a:extLst>
          </p:cNvPr>
          <p:cNvSpPr/>
          <p:nvPr/>
        </p:nvSpPr>
        <p:spPr>
          <a:xfrm>
            <a:off x="1002081" y="5781924"/>
            <a:ext cx="244040" cy="244040"/>
          </a:xfrm>
          <a:prstGeom prst="ellipse">
            <a:avLst/>
          </a:prstGeom>
          <a:solidFill>
            <a:srgbClr val="6699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68">
            <a:extLst>
              <a:ext uri="{FF2B5EF4-FFF2-40B4-BE49-F238E27FC236}">
                <a16:creationId xmlns:a16="http://schemas.microsoft.com/office/drawing/2014/main" id="{03DE3424-D035-4B07-87D3-E1BF892ABF42}"/>
              </a:ext>
            </a:extLst>
          </p:cNvPr>
          <p:cNvSpPr txBox="1"/>
          <p:nvPr/>
        </p:nvSpPr>
        <p:spPr>
          <a:xfrm>
            <a:off x="1345044" y="5720959"/>
            <a:ext cx="260209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125" dirty="0">
                <a:latin typeface="Open Sans" panose="020B0606030504020204" pitchFamily="34" charset="0"/>
              </a:rPr>
              <a:t>Usposabljanje za </a:t>
            </a:r>
            <a:r>
              <a:rPr lang="pl-PL" sz="1125" b="1" dirty="0">
                <a:solidFill>
                  <a:srgbClr val="6699FF"/>
                </a:solidFill>
                <a:latin typeface="Open Sans" panose="020B0606030504020204" pitchFamily="34" charset="0"/>
              </a:rPr>
              <a:t>vodje na področju IT za prenos znanja</a:t>
            </a:r>
            <a:endParaRPr lang="en-US" sz="1125" b="1" dirty="0">
              <a:solidFill>
                <a:srgbClr val="007A7D"/>
              </a:solidFill>
              <a:latin typeface="Open Sans" panose="020B0606030504020204" pitchFamily="34" charset="0"/>
            </a:endParaRPr>
          </a:p>
        </p:txBody>
      </p:sp>
      <p:sp>
        <p:nvSpPr>
          <p:cNvPr id="21" name="Oval 58">
            <a:extLst>
              <a:ext uri="{FF2B5EF4-FFF2-40B4-BE49-F238E27FC236}">
                <a16:creationId xmlns:a16="http://schemas.microsoft.com/office/drawing/2014/main" id="{4B637291-580A-43A2-A1A0-C0C4B59F5097}"/>
              </a:ext>
            </a:extLst>
          </p:cNvPr>
          <p:cNvSpPr/>
          <p:nvPr/>
        </p:nvSpPr>
        <p:spPr>
          <a:xfrm>
            <a:off x="1015501" y="6283062"/>
            <a:ext cx="244040" cy="244040"/>
          </a:xfrm>
          <a:prstGeom prst="ellipse">
            <a:avLst/>
          </a:prstGeom>
          <a:solidFill>
            <a:srgbClr val="78C0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68">
            <a:extLst>
              <a:ext uri="{FF2B5EF4-FFF2-40B4-BE49-F238E27FC236}">
                <a16:creationId xmlns:a16="http://schemas.microsoft.com/office/drawing/2014/main" id="{66DBF6C4-C79F-4023-8B80-561643192F4B}"/>
              </a:ext>
            </a:extLst>
          </p:cNvPr>
          <p:cNvSpPr txBox="1"/>
          <p:nvPr/>
        </p:nvSpPr>
        <p:spPr>
          <a:xfrm>
            <a:off x="1345044" y="6185791"/>
            <a:ext cx="260209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l-SI" sz="1125" b="1" dirty="0">
                <a:solidFill>
                  <a:srgbClr val="78C043"/>
                </a:solidFill>
                <a:latin typeface="Open Sans" panose="020B0606030504020204" pitchFamily="34" charset="0"/>
              </a:rPr>
              <a:t>Oblikovanje pobud </a:t>
            </a:r>
            <a:r>
              <a:rPr lang="sl-SI" sz="1125" dirty="0">
                <a:solidFill>
                  <a:srgbClr val="282F39"/>
                </a:solidFill>
                <a:latin typeface="Open Sans" panose="020B0606030504020204" pitchFamily="34" charset="0"/>
              </a:rPr>
              <a:t>za implementacijo izobraževalnih vsebin</a:t>
            </a:r>
            <a:endParaRPr lang="en-US" sz="1125" dirty="0">
              <a:solidFill>
                <a:srgbClr val="007A7D"/>
              </a:solidFill>
              <a:latin typeface="Open Sans" panose="020B0606030504020204" pitchFamily="34" charset="0"/>
            </a:endParaRPr>
          </a:p>
        </p:txBody>
      </p:sp>
      <p:pic>
        <p:nvPicPr>
          <p:cNvPr id="23" name="Slika 22" descr="Slika, ki vsebuje besede besedilo&#10;&#10;Opis je samodejno ustvarjen">
            <a:extLst>
              <a:ext uri="{FF2B5EF4-FFF2-40B4-BE49-F238E27FC236}">
                <a16:creationId xmlns:a16="http://schemas.microsoft.com/office/drawing/2014/main" id="{369D75F9-AF3F-45B5-B1E9-8F4F6B4C8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992" y="2088242"/>
            <a:ext cx="4044775" cy="4248713"/>
          </a:xfrm>
          <a:prstGeom prst="rect">
            <a:avLst/>
          </a:prstGeom>
        </p:spPr>
      </p:pic>
      <p:sp>
        <p:nvSpPr>
          <p:cNvPr id="24" name="Oval 60">
            <a:extLst>
              <a:ext uri="{FF2B5EF4-FFF2-40B4-BE49-F238E27FC236}">
                <a16:creationId xmlns:a16="http://schemas.microsoft.com/office/drawing/2014/main" id="{9BAFBBA4-FF20-4F4E-81BD-7F41C0AD9858}"/>
              </a:ext>
            </a:extLst>
          </p:cNvPr>
          <p:cNvSpPr/>
          <p:nvPr/>
        </p:nvSpPr>
        <p:spPr>
          <a:xfrm>
            <a:off x="1002081" y="1993623"/>
            <a:ext cx="244040" cy="244040"/>
          </a:xfrm>
          <a:prstGeom prst="ellipse">
            <a:avLst/>
          </a:prstGeom>
          <a:solidFill>
            <a:srgbClr val="058D2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63">
            <a:extLst>
              <a:ext uri="{FF2B5EF4-FFF2-40B4-BE49-F238E27FC236}">
                <a16:creationId xmlns:a16="http://schemas.microsoft.com/office/drawing/2014/main" id="{186C3EF5-CF65-44A9-ABAD-390AD5A7FD37}"/>
              </a:ext>
            </a:extLst>
          </p:cNvPr>
          <p:cNvSpPr txBox="1"/>
          <p:nvPr/>
        </p:nvSpPr>
        <p:spPr>
          <a:xfrm>
            <a:off x="1323837" y="1810052"/>
            <a:ext cx="324115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l-SI" sz="1100" b="1" dirty="0">
                <a:solidFill>
                  <a:srgbClr val="058D27"/>
                </a:solidFill>
                <a:latin typeface="Open Sans" panose="020B0606030504020204" pitchFamily="34" charset="0"/>
              </a:rPr>
              <a:t>Skupaj z DIHS narejena raziskava </a:t>
            </a:r>
            <a:r>
              <a:rPr lang="sl-SI" sz="1100" dirty="0">
                <a:solidFill>
                  <a:srgbClr val="282F39"/>
                </a:solidFill>
                <a:latin typeface="Open Sans" panose="020B0606030504020204" pitchFamily="34" charset="0"/>
              </a:rPr>
              <a:t>„</a:t>
            </a:r>
            <a:r>
              <a:rPr lang="pl-PL" sz="1100" dirty="0">
                <a:solidFill>
                  <a:srgbClr val="282F39"/>
                </a:solidFill>
                <a:latin typeface="Open Sans" panose="020B0606030504020204" pitchFamily="34" charset="0"/>
              </a:rPr>
              <a:t>Napovedovanje potreb po kadrih na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100" dirty="0">
                <a:solidFill>
                  <a:srgbClr val="282F39"/>
                </a:solidFill>
                <a:latin typeface="Open Sans" panose="020B0606030504020204" pitchFamily="34" charset="0"/>
              </a:rPr>
              <a:t>področju digitalnih profilov</a:t>
            </a:r>
            <a:r>
              <a:rPr lang="sl-SI" sz="1100" dirty="0">
                <a:solidFill>
                  <a:srgbClr val="282F39"/>
                </a:solidFill>
                <a:latin typeface="Open Sans" panose="020B0606030504020204" pitchFamily="34" charset="0"/>
              </a:rPr>
              <a:t>“  </a:t>
            </a:r>
            <a:endParaRPr lang="en-US" sz="1100" b="1" dirty="0">
              <a:solidFill>
                <a:srgbClr val="CB1B4A"/>
              </a:solidFill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857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CA7E03-E9BA-46F5-B49D-261EE407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1437" y="1111597"/>
            <a:ext cx="3846533" cy="628216"/>
          </a:xfrm>
        </p:spPr>
        <p:txBody>
          <a:bodyPr/>
          <a:lstStyle/>
          <a:p>
            <a:r>
              <a:rPr lang="sl-SI" dirty="0"/>
              <a:t>Fokusna področja</a:t>
            </a:r>
            <a:endParaRPr lang="en-IE" dirty="0"/>
          </a:p>
        </p:txBody>
      </p:sp>
      <p:sp>
        <p:nvSpPr>
          <p:cNvPr id="5" name="Označba mesta vsebine 4">
            <a:extLst>
              <a:ext uri="{FF2B5EF4-FFF2-40B4-BE49-F238E27FC236}">
                <a16:creationId xmlns:a16="http://schemas.microsoft.com/office/drawing/2014/main" id="{651164E5-12CD-402F-B02F-04AF50EA22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6" name="Slika 1" descr="image001">
            <a:extLst>
              <a:ext uri="{FF2B5EF4-FFF2-40B4-BE49-F238E27FC236}">
                <a16:creationId xmlns:a16="http://schemas.microsoft.com/office/drawing/2014/main" id="{1DCE72EA-5378-4824-B267-9C1259EDA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3906"/>
            <a:ext cx="9144000" cy="401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6781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www.stat.si/StatWeb/File/NewsImage/259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712" y="3513489"/>
            <a:ext cx="3148033" cy="317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28BD5CF6-4C10-4973-9B95-2F36ABECC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95" y="1735812"/>
            <a:ext cx="6952298" cy="448908"/>
          </a:xfrm>
        </p:spPr>
        <p:txBody>
          <a:bodyPr/>
          <a:lstStyle/>
          <a:p>
            <a:r>
              <a:rPr lang="sl-SI" sz="2000" dirty="0">
                <a:solidFill>
                  <a:schemeClr val="bg1">
                    <a:lumMod val="50000"/>
                  </a:schemeClr>
                </a:solidFill>
              </a:rPr>
              <a:t>Trendi</a:t>
            </a:r>
            <a:endParaRPr lang="en-IE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26" name="Picture 2" descr="graph of the main findings of the repor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28" y="2282333"/>
            <a:ext cx="3923071" cy="226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stat.si/StatWeb/File/NewsImage/2648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712" y="1690412"/>
            <a:ext cx="3286359" cy="1502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raph of the main findings of the report on integration of technology by business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87" y="4342483"/>
            <a:ext cx="3862581" cy="226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0028" y="6581581"/>
            <a:ext cx="4366282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r>
              <a:rPr lang="sl-SI" sz="1100" dirty="0"/>
              <a:t>Vir: DESI (2020) (https://ec.europa.eu/digital-single-market/)</a:t>
            </a:r>
          </a:p>
        </p:txBody>
      </p:sp>
      <p:sp>
        <p:nvSpPr>
          <p:cNvPr id="3" name="Rectangle 2"/>
          <p:cNvSpPr/>
          <p:nvPr/>
        </p:nvSpPr>
        <p:spPr>
          <a:xfrm>
            <a:off x="5132438" y="6618606"/>
            <a:ext cx="435152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1100" dirty="0"/>
              <a:t>VIR: SURS (2020) (https://www.stat.si/StatWeb/News/Index/9100)</a:t>
            </a:r>
          </a:p>
        </p:txBody>
      </p:sp>
      <p:sp>
        <p:nvSpPr>
          <p:cNvPr id="5" name="Rectangle 4"/>
          <p:cNvSpPr/>
          <p:nvPr/>
        </p:nvSpPr>
        <p:spPr>
          <a:xfrm>
            <a:off x="5132438" y="3193373"/>
            <a:ext cx="4572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1000" dirty="0"/>
              <a:t>VIR: SURS (2020) (https://www.stat.si/StatWeb/News/Index/9259</a:t>
            </a:r>
            <a:r>
              <a:rPr lang="sl-SI" sz="1050" dirty="0"/>
              <a:t>)</a:t>
            </a:r>
          </a:p>
        </p:txBody>
      </p:sp>
      <p:sp>
        <p:nvSpPr>
          <p:cNvPr id="10" name="Naslov 1">
            <a:extLst>
              <a:ext uri="{FF2B5EF4-FFF2-40B4-BE49-F238E27FC236}">
                <a16:creationId xmlns:a16="http://schemas.microsoft.com/office/drawing/2014/main" id="{030191EE-9774-49F9-8FDF-5210C403F873}"/>
              </a:ext>
            </a:extLst>
          </p:cNvPr>
          <p:cNvSpPr txBox="1">
            <a:spLocks/>
          </p:cNvSpPr>
          <p:nvPr/>
        </p:nvSpPr>
        <p:spPr>
          <a:xfrm>
            <a:off x="179586" y="751889"/>
            <a:ext cx="8893277" cy="99947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rgbClr val="20119B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sl-SI" dirty="0"/>
              <a:t>Fokusno področje: </a:t>
            </a:r>
            <a:r>
              <a:rPr lang="sl-SI" b="1" dirty="0"/>
              <a:t>Digitalna preobrazba</a:t>
            </a:r>
            <a:br>
              <a:rPr lang="sl-SI" dirty="0"/>
            </a:br>
            <a:r>
              <a:rPr lang="sl-SI" sz="2800" dirty="0"/>
              <a:t>Andrej Kotar, Endava</a:t>
            </a:r>
            <a:endParaRPr lang="en-IE" dirty="0"/>
          </a:p>
        </p:txBody>
      </p:sp>
      <p:cxnSp>
        <p:nvCxnSpPr>
          <p:cNvPr id="11" name="Raven puščični povezovalnik 10">
            <a:extLst>
              <a:ext uri="{FF2B5EF4-FFF2-40B4-BE49-F238E27FC236}">
                <a16:creationId xmlns:a16="http://schemas.microsoft.com/office/drawing/2014/main" id="{88A211D0-77D1-4336-ACE9-4D2B47951A2E}"/>
              </a:ext>
            </a:extLst>
          </p:cNvPr>
          <p:cNvCxnSpPr/>
          <p:nvPr/>
        </p:nvCxnSpPr>
        <p:spPr>
          <a:xfrm>
            <a:off x="2530824" y="3060510"/>
            <a:ext cx="0" cy="36849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aven puščični povezovalnik 11">
            <a:extLst>
              <a:ext uri="{FF2B5EF4-FFF2-40B4-BE49-F238E27FC236}">
                <a16:creationId xmlns:a16="http://schemas.microsoft.com/office/drawing/2014/main" id="{9B9DC695-8D59-4484-96D6-7DA6F91E1DB5}"/>
              </a:ext>
            </a:extLst>
          </p:cNvPr>
          <p:cNvCxnSpPr/>
          <p:nvPr/>
        </p:nvCxnSpPr>
        <p:spPr>
          <a:xfrm>
            <a:off x="2495429" y="5496944"/>
            <a:ext cx="0" cy="36849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50271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2EA7E00FA47C489A68F5351DCE6A54" ma:contentTypeVersion="13" ma:contentTypeDescription="Create a new document." ma:contentTypeScope="" ma:versionID="e0fa65a8fb55c96a63c8e1ffb4903e30">
  <xsd:schema xmlns:xsd="http://www.w3.org/2001/XMLSchema" xmlns:xs="http://www.w3.org/2001/XMLSchema" xmlns:p="http://schemas.microsoft.com/office/2006/metadata/properties" xmlns:ns3="56c07ba4-ae6d-47db-b136-c9bb4bda6c6b" xmlns:ns4="50307eb4-e1ea-4f3d-9169-8e6b2bbefc76" targetNamespace="http://schemas.microsoft.com/office/2006/metadata/properties" ma:root="true" ma:fieldsID="1cb2e6726a00353352f9da143d17dd45" ns3:_="" ns4:_="">
    <xsd:import namespace="56c07ba4-ae6d-47db-b136-c9bb4bda6c6b"/>
    <xsd:import namespace="50307eb4-e1ea-4f3d-9169-8e6b2bbefc7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c07ba4-ae6d-47db-b136-c9bb4bda6c6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307eb4-e1ea-4f3d-9169-8e6b2bbefc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9BC3CC0-8F14-401F-A433-45324ED5FB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6c07ba4-ae6d-47db-b136-c9bb4bda6c6b"/>
    <ds:schemaRef ds:uri="50307eb4-e1ea-4f3d-9169-8e6b2bbefc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39C7AA5-C749-435B-B69D-8A8B53B2B9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A734B5-871B-4436-A301-A4A1DEE87A5B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50307eb4-e1ea-4f3d-9169-8e6b2bbefc76"/>
    <ds:schemaRef ds:uri="http://purl.org/dc/terms/"/>
    <ds:schemaRef ds:uri="http://purl.org/dc/dcmitype/"/>
    <ds:schemaRef ds:uri="56c07ba4-ae6d-47db-b136-c9bb4bda6c6b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1585</TotalTime>
  <Words>1750</Words>
  <Application>Microsoft Office PowerPoint</Application>
  <PresentationFormat>Diaprojekcija na zaslonu (4:3)</PresentationFormat>
  <Paragraphs>255</Paragraphs>
  <Slides>37</Slides>
  <Notes>1</Notes>
  <HiddenSlides>0</HiddenSlides>
  <MMClips>1</MMClips>
  <ScaleCrop>false</ScaleCrop>
  <HeadingPairs>
    <vt:vector size="8" baseType="variant">
      <vt:variant>
        <vt:lpstr>Uporabljene pisave</vt:lpstr>
      </vt:variant>
      <vt:variant>
        <vt:i4>6</vt:i4>
      </vt:variant>
      <vt:variant>
        <vt:lpstr>Tema</vt:lpstr>
      </vt:variant>
      <vt:variant>
        <vt:i4>1</vt:i4>
      </vt:variant>
      <vt:variant>
        <vt:lpstr>Vdelani OLE strežniki</vt:lpstr>
      </vt:variant>
      <vt:variant>
        <vt:i4>1</vt:i4>
      </vt:variant>
      <vt:variant>
        <vt:lpstr>Naslovi diapozitivov</vt:lpstr>
      </vt:variant>
      <vt:variant>
        <vt:i4>37</vt:i4>
      </vt:variant>
    </vt:vector>
  </HeadingPairs>
  <TitlesOfParts>
    <vt:vector size="45" baseType="lpstr">
      <vt:lpstr>Arial</vt:lpstr>
      <vt:lpstr>Calibri</vt:lpstr>
      <vt:lpstr>Open Sans</vt:lpstr>
      <vt:lpstr>Times New Roman</vt:lpstr>
      <vt:lpstr>Verdana</vt:lpstr>
      <vt:lpstr>Wingdings</vt:lpstr>
      <vt:lpstr>1_Office Theme</vt:lpstr>
      <vt:lpstr>Document</vt:lpstr>
      <vt:lpstr>PowerPointova predstavitev</vt:lpstr>
      <vt:lpstr>Agenda</vt:lpstr>
      <vt:lpstr>IKT Horizontalna mreža</vt:lpstr>
      <vt:lpstr>Pregled IKT panoge 2019: Rast, potencial</vt:lpstr>
      <vt:lpstr>Okolje in priložnosti</vt:lpstr>
      <vt:lpstr>Razvoj človeških virov Andreja Sever, GZS </vt:lpstr>
      <vt:lpstr>Razvoj človeških virov</vt:lpstr>
      <vt:lpstr>Fokusna področja</vt:lpstr>
      <vt:lpstr>Trendi</vt:lpstr>
      <vt:lpstr>Produktne smeri</vt:lpstr>
      <vt:lpstr>Fokusno področje GIS-T Martin Puhar, IGEA</vt:lpstr>
      <vt:lpstr>PS1 Sistemi in platforme za zajem in obdelavo prostorskih podatkov</vt:lpstr>
      <vt:lpstr>PS2 Integracijske platforme za povezovanje in posredovanje podatkov</vt:lpstr>
      <vt:lpstr>PS3 Napredne geoinformacijske rešitve in lokacijske storitve</vt:lpstr>
      <vt:lpstr>Skupna vizija</vt:lpstr>
      <vt:lpstr>Fokusno področje: AI &amp; Big data Janko Burgar, Cosylab</vt:lpstr>
      <vt:lpstr>AI &amp; Big data       Osredotočenje</vt:lpstr>
      <vt:lpstr>PowerPointova predstavitev</vt:lpstr>
      <vt:lpstr>PowerPointova predstavitev</vt:lpstr>
      <vt:lpstr>PowerPointova predstavitev</vt:lpstr>
      <vt:lpstr>Fokusno področje: IOS Internet storitev Gaber Terseglav, Optifarm</vt:lpstr>
      <vt:lpstr>Produktne smeri</vt:lpstr>
      <vt:lpstr>PowerPointova predstavitev</vt:lpstr>
      <vt:lpstr>PS1 Mobilna in brezžična infrastruktura  PS2 Platforme in storitve za IoT PS3 Senzorski in vgrajeni sistemi   </vt:lpstr>
      <vt:lpstr>PS4 Veriženje blokov in vgrajena varnost za IoT</vt:lpstr>
      <vt:lpstr>Fokusno področje Kibernetska varnost Mihael Nagelj, GZS</vt:lpstr>
      <vt:lpstr>Celovit pristop k obvladovanju kibernetskih tveganj </vt:lpstr>
      <vt:lpstr>Produktne smeri</vt:lpstr>
      <vt:lpstr>PS1: Novi produkti in storitve</vt:lpstr>
      <vt:lpstr>PS2 Principi varnosti skozi razvoj</vt:lpstr>
      <vt:lpstr>Aktivnosti in rezultati</vt:lpstr>
      <vt:lpstr>Ključni dosežki partnerstva – promocija &amp; mreženje</vt:lpstr>
      <vt:lpstr>Ključni dosežki - Razvoj človeških virov</vt:lpstr>
      <vt:lpstr>Ključni dosežki partnerstva - Internacionalizacija</vt:lpstr>
      <vt:lpstr>Skupni razvoj in inoviranje – uspešne prijave članov na razpise S4</vt:lpstr>
      <vt:lpstr>Ključni dosežki partnerstva</vt:lpstr>
      <vt:lpstr>Driving digital. Together.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Andreja Lampe</dc:creator>
  <cp:lastModifiedBy>Andreja Lampe</cp:lastModifiedBy>
  <cp:revision>11</cp:revision>
  <dcterms:created xsi:type="dcterms:W3CDTF">2021-03-10T17:07:13Z</dcterms:created>
  <dcterms:modified xsi:type="dcterms:W3CDTF">2021-04-19T09:23:22Z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0x010100E12EA7E00FA47C489A68F5351DCE6A54</vt:lpwstr>
  </property>
</Properties>
</file>