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handoutMasterIdLst>
    <p:handoutMasterId r:id="rId84"/>
  </p:handoutMasterIdLst>
  <p:sldIdLst>
    <p:sldId id="332" r:id="rId2"/>
    <p:sldId id="352" r:id="rId3"/>
    <p:sldId id="353" r:id="rId4"/>
    <p:sldId id="331" r:id="rId5"/>
    <p:sldId id="341" r:id="rId6"/>
    <p:sldId id="339" r:id="rId7"/>
    <p:sldId id="340" r:id="rId8"/>
    <p:sldId id="319" r:id="rId9"/>
    <p:sldId id="316" r:id="rId10"/>
    <p:sldId id="320" r:id="rId11"/>
    <p:sldId id="347" r:id="rId12"/>
    <p:sldId id="342" r:id="rId13"/>
    <p:sldId id="343" r:id="rId14"/>
    <p:sldId id="348" r:id="rId15"/>
    <p:sldId id="346" r:id="rId16"/>
    <p:sldId id="349" r:id="rId17"/>
    <p:sldId id="350" r:id="rId18"/>
    <p:sldId id="351" r:id="rId19"/>
    <p:sldId id="345" r:id="rId20"/>
    <p:sldId id="354" r:id="rId21"/>
    <p:sldId id="355" r:id="rId22"/>
    <p:sldId id="356" r:id="rId23"/>
    <p:sldId id="357" r:id="rId24"/>
    <p:sldId id="358" r:id="rId25"/>
    <p:sldId id="359" r:id="rId26"/>
    <p:sldId id="360" r:id="rId27"/>
    <p:sldId id="361" r:id="rId28"/>
    <p:sldId id="362" r:id="rId29"/>
    <p:sldId id="363" r:id="rId30"/>
    <p:sldId id="364" r:id="rId31"/>
    <p:sldId id="365" r:id="rId32"/>
    <p:sldId id="366" r:id="rId33"/>
    <p:sldId id="367" r:id="rId34"/>
    <p:sldId id="368" r:id="rId35"/>
    <p:sldId id="369" r:id="rId36"/>
    <p:sldId id="370" r:id="rId37"/>
    <p:sldId id="416" r:id="rId38"/>
    <p:sldId id="371" r:id="rId39"/>
    <p:sldId id="372" r:id="rId40"/>
    <p:sldId id="374" r:id="rId41"/>
    <p:sldId id="375" r:id="rId42"/>
    <p:sldId id="376" r:id="rId43"/>
    <p:sldId id="377" r:id="rId44"/>
    <p:sldId id="378" r:id="rId45"/>
    <p:sldId id="338" r:id="rId46"/>
    <p:sldId id="379" r:id="rId47"/>
    <p:sldId id="380" r:id="rId48"/>
    <p:sldId id="381" r:id="rId49"/>
    <p:sldId id="382" r:id="rId50"/>
    <p:sldId id="384" r:id="rId51"/>
    <p:sldId id="385" r:id="rId52"/>
    <p:sldId id="386" r:id="rId53"/>
    <p:sldId id="387" r:id="rId54"/>
    <p:sldId id="388" r:id="rId55"/>
    <p:sldId id="389" r:id="rId56"/>
    <p:sldId id="390" r:id="rId57"/>
    <p:sldId id="391" r:id="rId58"/>
    <p:sldId id="392" r:id="rId59"/>
    <p:sldId id="393" r:id="rId60"/>
    <p:sldId id="394" r:id="rId61"/>
    <p:sldId id="395" r:id="rId62"/>
    <p:sldId id="396" r:id="rId63"/>
    <p:sldId id="397" r:id="rId64"/>
    <p:sldId id="398" r:id="rId65"/>
    <p:sldId id="399" r:id="rId66"/>
    <p:sldId id="400" r:id="rId67"/>
    <p:sldId id="401" r:id="rId68"/>
    <p:sldId id="402" r:id="rId69"/>
    <p:sldId id="404" r:id="rId70"/>
    <p:sldId id="405" r:id="rId71"/>
    <p:sldId id="406" r:id="rId72"/>
    <p:sldId id="407" r:id="rId73"/>
    <p:sldId id="408" r:id="rId74"/>
    <p:sldId id="409" r:id="rId75"/>
    <p:sldId id="410" r:id="rId76"/>
    <p:sldId id="411" r:id="rId77"/>
    <p:sldId id="412" r:id="rId78"/>
    <p:sldId id="413" r:id="rId79"/>
    <p:sldId id="414" r:id="rId80"/>
    <p:sldId id="415" r:id="rId81"/>
    <p:sldId id="263" r:id="rId82"/>
  </p:sldIdLst>
  <p:sldSz cx="12192000" cy="6858000"/>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17" userDrawn="1">
          <p15:clr>
            <a:srgbClr val="A4A3A4"/>
          </p15:clr>
        </p15:guide>
        <p15:guide id="2" orient="horz" pos="225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ko strmcnik" initials="ss" lastIdx="3" clrIdx="0">
    <p:extLst>
      <p:ext uri="{19B8F6BF-5375-455C-9EA6-DF929625EA0E}">
        <p15:presenceInfo xmlns:p15="http://schemas.microsoft.com/office/powerpoint/2012/main" userId="89f4f7662c77e23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26" autoAdjust="0"/>
    <p:restoredTop sz="93353" autoAdjust="0"/>
  </p:normalViewPr>
  <p:slideViewPr>
    <p:cSldViewPr snapToGrid="0">
      <p:cViewPr varScale="1">
        <p:scale>
          <a:sx n="71" d="100"/>
          <a:sy n="71" d="100"/>
        </p:scale>
        <p:origin x="480" y="60"/>
      </p:cViewPr>
      <p:guideLst>
        <p:guide pos="3817"/>
        <p:guide orient="horz" pos="2251"/>
      </p:guideLst>
    </p:cSldViewPr>
  </p:slideViewPr>
  <p:outlineViewPr>
    <p:cViewPr>
      <p:scale>
        <a:sx n="33" d="100"/>
        <a:sy n="33" d="100"/>
      </p:scale>
      <p:origin x="0" y="-3912"/>
    </p:cViewPr>
  </p:outlineViewPr>
  <p:notesTextViewPr>
    <p:cViewPr>
      <p:scale>
        <a:sx n="1" d="1"/>
        <a:sy n="1" d="1"/>
      </p:scale>
      <p:origin x="0" y="0"/>
    </p:cViewPr>
  </p:notesTextViewPr>
  <p:notesViewPr>
    <p:cSldViewPr snapToGrid="0" showGuides="1">
      <p:cViewPr varScale="1">
        <p:scale>
          <a:sx n="53" d="100"/>
          <a:sy n="53" d="100"/>
        </p:scale>
        <p:origin x="215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ov_delovni_lis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List1!$B$1</c:f>
              <c:strCache>
                <c:ptCount val="1"/>
                <c:pt idx="0">
                  <c:v>Prodaja</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DB4-4FB8-81E7-AEC865643B1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DB4-4FB8-81E7-AEC865643B17}"/>
              </c:ext>
            </c:extLst>
          </c:dPt>
          <c:dPt>
            <c:idx val="2"/>
            <c:bubble3D val="0"/>
            <c:spPr>
              <a:solidFill>
                <a:srgbClr val="FFFF00"/>
              </a:solidFill>
              <a:ln w="19050">
                <a:solidFill>
                  <a:schemeClr val="lt1"/>
                </a:solidFill>
              </a:ln>
              <a:effectLst/>
            </c:spPr>
            <c:extLst>
              <c:ext xmlns:c16="http://schemas.microsoft.com/office/drawing/2014/chart" uri="{C3380CC4-5D6E-409C-BE32-E72D297353CC}">
                <c16:uniqueId val="{00000005-3DB4-4FB8-81E7-AEC865643B17}"/>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sl-SI"/>
              </a:p>
            </c:txPr>
            <c:showLegendKey val="0"/>
            <c:showVal val="0"/>
            <c:showCatName val="0"/>
            <c:showSerName val="0"/>
            <c:showPercent val="1"/>
            <c:showBubbleSize val="0"/>
            <c:showLeaderLines val="0"/>
            <c:extLst>
              <c:ext xmlns:c15="http://schemas.microsoft.com/office/drawing/2012/chart" uri="{CE6537A1-D6FC-4f65-9D91-7224C49458BB}"/>
            </c:extLst>
          </c:dLbls>
          <c:cat>
            <c:strRef>
              <c:f>List1!$A$2:$A$4</c:f>
              <c:strCache>
                <c:ptCount val="3"/>
                <c:pt idx="0">
                  <c:v>Industrija</c:v>
                </c:pt>
                <c:pt idx="1">
                  <c:v>R&amp;D organizacije</c:v>
                </c:pt>
                <c:pt idx="2">
                  <c:v>Drugo</c:v>
                </c:pt>
              </c:strCache>
            </c:strRef>
          </c:cat>
          <c:val>
            <c:numRef>
              <c:f>List1!$B$2:$B$4</c:f>
              <c:numCache>
                <c:formatCode>General</c:formatCode>
                <c:ptCount val="3"/>
                <c:pt idx="0">
                  <c:v>55</c:v>
                </c:pt>
                <c:pt idx="1">
                  <c:v>30</c:v>
                </c:pt>
                <c:pt idx="2">
                  <c:v>5</c:v>
                </c:pt>
              </c:numCache>
            </c:numRef>
          </c:val>
          <c:extLst>
            <c:ext xmlns:c16="http://schemas.microsoft.com/office/drawing/2014/chart" uri="{C3380CC4-5D6E-409C-BE32-E72D297353CC}">
              <c16:uniqueId val="{00000006-3DB4-4FB8-81E7-AEC865643B17}"/>
            </c:ext>
          </c:extLst>
        </c:ser>
        <c:dLbls>
          <c:showLegendKey val="0"/>
          <c:showVal val="0"/>
          <c:showCatName val="0"/>
          <c:showSerName val="0"/>
          <c:showPercent val="0"/>
          <c:showBubbleSize val="0"/>
          <c:showLeaderLines val="0"/>
        </c:dLbls>
        <c:firstSliceAng val="0"/>
      </c:pieChart>
      <c:spPr>
        <a:noFill/>
        <a:ln>
          <a:noFill/>
        </a:ln>
        <a:effectLst/>
      </c:spPr>
    </c:plotArea>
    <c:legend>
      <c:legendPos val="b"/>
      <c:layout>
        <c:manualLayout>
          <c:xMode val="edge"/>
          <c:yMode val="edge"/>
          <c:x val="0.16308518146671724"/>
          <c:y val="0.84651043923042946"/>
          <c:w val="0.66449022919605527"/>
          <c:h val="7.660936490799380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sl-SI"/>
        </a:p>
      </c:txPr>
    </c:legend>
    <c:plotVisOnly val="1"/>
    <c:dispBlanksAs val="gap"/>
    <c:showDLblsOverMax val="0"/>
  </c:chart>
  <c:spPr>
    <a:noFill/>
    <a:ln>
      <a:noFill/>
    </a:ln>
    <a:effectLst/>
  </c:spPr>
  <c:txPr>
    <a:bodyPr/>
    <a:lstStyle/>
    <a:p>
      <a:pPr>
        <a:defRPr/>
      </a:pPr>
      <a:endParaRPr lang="sl-S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6.svg"/><Relationship Id="rId1" Type="http://schemas.openxmlformats.org/officeDocument/2006/relationships/image" Target="../media/image64.png"/><Relationship Id="rId6" Type="http://schemas.openxmlformats.org/officeDocument/2006/relationships/image" Target="../media/image70.svg"/><Relationship Id="rId5" Type="http://schemas.openxmlformats.org/officeDocument/2006/relationships/image" Target="../media/image66.png"/><Relationship Id="rId4" Type="http://schemas.openxmlformats.org/officeDocument/2006/relationships/image" Target="../media/image68.svg"/></Relationships>
</file>

<file path=ppt/diagrams/_rels/data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image" Target="../media/image1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6.svg"/><Relationship Id="rId1" Type="http://schemas.openxmlformats.org/officeDocument/2006/relationships/image" Target="../media/image64.png"/><Relationship Id="rId6" Type="http://schemas.openxmlformats.org/officeDocument/2006/relationships/image" Target="../media/image70.svg"/><Relationship Id="rId5" Type="http://schemas.openxmlformats.org/officeDocument/2006/relationships/image" Target="../media/image66.png"/><Relationship Id="rId4" Type="http://schemas.openxmlformats.org/officeDocument/2006/relationships/image" Target="../media/image6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image" Target="../media/image114.pn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C1B72D-C824-4D71-A819-EF3C5EB70EF4}" type="doc">
      <dgm:prSet loTypeId="urn:microsoft.com/office/officeart/2005/8/layout/hList7" loCatId="relationship" qsTypeId="urn:microsoft.com/office/officeart/2005/8/quickstyle/3d3" qsCatId="3D" csTypeId="urn:microsoft.com/office/officeart/2005/8/colors/accent6_5" csCatId="accent6" phldr="1"/>
      <dgm:spPr/>
    </dgm:pt>
    <dgm:pt modelId="{09D10D2A-33EC-4746-AD4A-CB49661FD3A3}">
      <dgm:prSet phldrT="[besedilo]"/>
      <dgm:spPr>
        <a:solidFill>
          <a:srgbClr val="3488B0"/>
        </a:solidFill>
      </dgm:spPr>
      <dgm:t>
        <a:bodyPr/>
        <a:lstStyle/>
        <a:p>
          <a:r>
            <a:rPr lang="sl-SI" dirty="0"/>
            <a:t>NAPREDNI SISTEMI VODENJA</a:t>
          </a:r>
          <a:endParaRPr lang="en-GB" dirty="0"/>
        </a:p>
      </dgm:t>
    </dgm:pt>
    <dgm:pt modelId="{345908C5-47A2-40DA-9B2F-4D44902FC444}" type="parTrans" cxnId="{3D5D4F25-D59D-477B-A571-98E6D8F145B3}">
      <dgm:prSet/>
      <dgm:spPr/>
      <dgm:t>
        <a:bodyPr/>
        <a:lstStyle/>
        <a:p>
          <a:endParaRPr lang="en-GB"/>
        </a:p>
      </dgm:t>
    </dgm:pt>
    <dgm:pt modelId="{05FFC3FF-069C-4777-8F49-9B3725BB1099}" type="sibTrans" cxnId="{3D5D4F25-D59D-477B-A571-98E6D8F145B3}">
      <dgm:prSet/>
      <dgm:spPr/>
      <dgm:t>
        <a:bodyPr/>
        <a:lstStyle/>
        <a:p>
          <a:endParaRPr lang="en-GB"/>
        </a:p>
      </dgm:t>
    </dgm:pt>
    <dgm:pt modelId="{E4DDD93B-CB6F-4154-B39F-BAE6AC678CC3}">
      <dgm:prSet phldrT="[besedilo]"/>
      <dgm:spPr>
        <a:solidFill>
          <a:srgbClr val="70BF44"/>
        </a:solidFill>
      </dgm:spPr>
      <dgm:t>
        <a:bodyPr/>
        <a:lstStyle/>
        <a:p>
          <a:r>
            <a:rPr lang="sl-SI" dirty="0"/>
            <a:t>ROBOTIKA</a:t>
          </a:r>
          <a:endParaRPr lang="en-GB" dirty="0"/>
        </a:p>
      </dgm:t>
    </dgm:pt>
    <dgm:pt modelId="{FECF3EBC-3C0A-4509-8F2D-59ED6A8BCAC9}" type="parTrans" cxnId="{80980676-6666-4771-8031-BC73C94C2159}">
      <dgm:prSet/>
      <dgm:spPr/>
      <dgm:t>
        <a:bodyPr/>
        <a:lstStyle/>
        <a:p>
          <a:endParaRPr lang="en-GB"/>
        </a:p>
      </dgm:t>
    </dgm:pt>
    <dgm:pt modelId="{C69DA336-04D0-4521-A703-767AF9759731}" type="sibTrans" cxnId="{80980676-6666-4771-8031-BC73C94C2159}">
      <dgm:prSet/>
      <dgm:spPr/>
      <dgm:t>
        <a:bodyPr/>
        <a:lstStyle/>
        <a:p>
          <a:endParaRPr lang="en-GB"/>
        </a:p>
      </dgm:t>
    </dgm:pt>
    <dgm:pt modelId="{B8E50A61-AAC1-44FE-B49C-8BF6EB3CD4BA}">
      <dgm:prSet phldrT="[besedilo]"/>
      <dgm:spPr>
        <a:solidFill>
          <a:srgbClr val="FDB414"/>
        </a:solidFill>
      </dgm:spPr>
      <dgm:t>
        <a:bodyPr/>
        <a:lstStyle/>
        <a:p>
          <a:r>
            <a:rPr lang="sl-SI" dirty="0"/>
            <a:t>PREHOD V INDUSTRIJO 4.0</a:t>
          </a:r>
          <a:endParaRPr lang="en-GB" dirty="0"/>
        </a:p>
      </dgm:t>
    </dgm:pt>
    <dgm:pt modelId="{77615AF9-763A-46CC-A61B-81F2DA9B8940}" type="parTrans" cxnId="{31E3B300-8715-4882-A27D-C64CEF67BF00}">
      <dgm:prSet/>
      <dgm:spPr/>
      <dgm:t>
        <a:bodyPr/>
        <a:lstStyle/>
        <a:p>
          <a:endParaRPr lang="en-GB"/>
        </a:p>
      </dgm:t>
    </dgm:pt>
    <dgm:pt modelId="{BF37F190-0CE1-4994-B147-C3021DC49FCC}" type="sibTrans" cxnId="{31E3B300-8715-4882-A27D-C64CEF67BF00}">
      <dgm:prSet/>
      <dgm:spPr/>
      <dgm:t>
        <a:bodyPr/>
        <a:lstStyle/>
        <a:p>
          <a:endParaRPr lang="en-GB"/>
        </a:p>
      </dgm:t>
    </dgm:pt>
    <dgm:pt modelId="{9DC32B6E-85E9-4679-82EB-F239381DFDA2}" type="pres">
      <dgm:prSet presAssocID="{D1C1B72D-C824-4D71-A819-EF3C5EB70EF4}" presName="Name0" presStyleCnt="0">
        <dgm:presLayoutVars>
          <dgm:dir/>
          <dgm:resizeHandles val="exact"/>
        </dgm:presLayoutVars>
      </dgm:prSet>
      <dgm:spPr/>
    </dgm:pt>
    <dgm:pt modelId="{F61353CA-738E-4ADC-83AE-54F7EF5DF033}" type="pres">
      <dgm:prSet presAssocID="{D1C1B72D-C824-4D71-A819-EF3C5EB70EF4}" presName="fgShape" presStyleLbl="fgShp" presStyleIdx="0" presStyleCnt="1" custLinFactNeighborX="0" custLinFactNeighborY="357"/>
      <dgm:spPr/>
    </dgm:pt>
    <dgm:pt modelId="{C9A69518-91CD-4537-9F31-8A120B671517}" type="pres">
      <dgm:prSet presAssocID="{D1C1B72D-C824-4D71-A819-EF3C5EB70EF4}" presName="linComp" presStyleCnt="0"/>
      <dgm:spPr/>
    </dgm:pt>
    <dgm:pt modelId="{98ECD4B5-6B3D-4DEC-8F65-08D8C1D552E5}" type="pres">
      <dgm:prSet presAssocID="{09D10D2A-33EC-4746-AD4A-CB49661FD3A3}" presName="compNode" presStyleCnt="0"/>
      <dgm:spPr/>
    </dgm:pt>
    <dgm:pt modelId="{A2767098-43D0-48DE-A754-FA8455C29B3B}" type="pres">
      <dgm:prSet presAssocID="{09D10D2A-33EC-4746-AD4A-CB49661FD3A3}" presName="bkgdShape" presStyleLbl="node1" presStyleIdx="0" presStyleCnt="3"/>
      <dgm:spPr/>
      <dgm:t>
        <a:bodyPr/>
        <a:lstStyle/>
        <a:p>
          <a:endParaRPr lang="sl-SI"/>
        </a:p>
      </dgm:t>
    </dgm:pt>
    <dgm:pt modelId="{C3BD41AA-EB72-4E8E-99A2-F1FAC31670F3}" type="pres">
      <dgm:prSet presAssocID="{09D10D2A-33EC-4746-AD4A-CB49661FD3A3}" presName="nodeTx" presStyleLbl="node1" presStyleIdx="0" presStyleCnt="3">
        <dgm:presLayoutVars>
          <dgm:bulletEnabled val="1"/>
        </dgm:presLayoutVars>
      </dgm:prSet>
      <dgm:spPr/>
      <dgm:t>
        <a:bodyPr/>
        <a:lstStyle/>
        <a:p>
          <a:endParaRPr lang="sl-SI"/>
        </a:p>
      </dgm:t>
    </dgm:pt>
    <dgm:pt modelId="{44E90DAF-DEB4-4D63-9CD1-6B563069F316}" type="pres">
      <dgm:prSet presAssocID="{09D10D2A-33EC-4746-AD4A-CB49661FD3A3}" presName="invisiNode" presStyleLbl="node1" presStyleIdx="0" presStyleCnt="3"/>
      <dgm:spPr/>
    </dgm:pt>
    <dgm:pt modelId="{51603B04-29AF-46BE-BBCF-6C94B68D527A}" type="pres">
      <dgm:prSet presAssocID="{09D10D2A-33EC-4746-AD4A-CB49661FD3A3}" presName="imagNod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dgm:spPr>
      <dgm:extLst>
        <a:ext uri="{E40237B7-FDA0-4F09-8148-C483321AD2D9}">
          <dgm14:cNvPr xmlns:dgm14="http://schemas.microsoft.com/office/drawing/2010/diagram" id="0" name="" descr="Zobniki"/>
        </a:ext>
      </dgm:extLst>
    </dgm:pt>
    <dgm:pt modelId="{384DF393-2ADB-48A0-A986-5CFD0686F85F}" type="pres">
      <dgm:prSet presAssocID="{05FFC3FF-069C-4777-8F49-9B3725BB1099}" presName="sibTrans" presStyleLbl="sibTrans2D1" presStyleIdx="0" presStyleCnt="0"/>
      <dgm:spPr/>
      <dgm:t>
        <a:bodyPr/>
        <a:lstStyle/>
        <a:p>
          <a:endParaRPr lang="sl-SI"/>
        </a:p>
      </dgm:t>
    </dgm:pt>
    <dgm:pt modelId="{56C7F6C1-8CD2-4762-9051-4D98DEFC34C6}" type="pres">
      <dgm:prSet presAssocID="{E4DDD93B-CB6F-4154-B39F-BAE6AC678CC3}" presName="compNode" presStyleCnt="0"/>
      <dgm:spPr/>
    </dgm:pt>
    <dgm:pt modelId="{ED5CD0E3-FF0C-4968-91A6-EC0B86655C5F}" type="pres">
      <dgm:prSet presAssocID="{E4DDD93B-CB6F-4154-B39F-BAE6AC678CC3}" presName="bkgdShape" presStyleLbl="node1" presStyleIdx="1" presStyleCnt="3" custLinFactNeighborX="1347" custLinFactNeighborY="-468"/>
      <dgm:spPr/>
      <dgm:t>
        <a:bodyPr/>
        <a:lstStyle/>
        <a:p>
          <a:endParaRPr lang="sl-SI"/>
        </a:p>
      </dgm:t>
    </dgm:pt>
    <dgm:pt modelId="{AFC687DA-F1DE-40B9-BE99-FCDAC9F384F6}" type="pres">
      <dgm:prSet presAssocID="{E4DDD93B-CB6F-4154-B39F-BAE6AC678CC3}" presName="nodeTx" presStyleLbl="node1" presStyleIdx="1" presStyleCnt="3">
        <dgm:presLayoutVars>
          <dgm:bulletEnabled val="1"/>
        </dgm:presLayoutVars>
      </dgm:prSet>
      <dgm:spPr/>
      <dgm:t>
        <a:bodyPr/>
        <a:lstStyle/>
        <a:p>
          <a:endParaRPr lang="sl-SI"/>
        </a:p>
      </dgm:t>
    </dgm:pt>
    <dgm:pt modelId="{BAEC1148-FC1E-4EC6-9137-D34AEA5C65B9}" type="pres">
      <dgm:prSet presAssocID="{E4DDD93B-CB6F-4154-B39F-BAE6AC678CC3}" presName="invisiNode" presStyleLbl="node1" presStyleIdx="1" presStyleCnt="3"/>
      <dgm:spPr/>
    </dgm:pt>
    <dgm:pt modelId="{EAD83133-EDB7-408B-BB99-B9A7C4A0BFD2}" type="pres">
      <dgm:prSet presAssocID="{E4DDD93B-CB6F-4154-B39F-BAE6AC678CC3}" presName="imagNode" presStyleLbl="fgImgPlace1" presStyleIdx="1" presStyleCnt="3"/>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a:blipFill>
      </dgm:spPr>
      <dgm:extLst>
        <a:ext uri="{E40237B7-FDA0-4F09-8148-C483321AD2D9}">
          <dgm14:cNvPr xmlns:dgm14="http://schemas.microsoft.com/office/drawing/2010/diagram" id="0" name="" descr="Robot"/>
        </a:ext>
      </dgm:extLst>
    </dgm:pt>
    <dgm:pt modelId="{71AD17C0-C55A-47D4-A1F4-3C16EA83F5AB}" type="pres">
      <dgm:prSet presAssocID="{C69DA336-04D0-4521-A703-767AF9759731}" presName="sibTrans" presStyleLbl="sibTrans2D1" presStyleIdx="0" presStyleCnt="0"/>
      <dgm:spPr/>
      <dgm:t>
        <a:bodyPr/>
        <a:lstStyle/>
        <a:p>
          <a:endParaRPr lang="sl-SI"/>
        </a:p>
      </dgm:t>
    </dgm:pt>
    <dgm:pt modelId="{24E43F02-9BF9-4B17-9144-33539E7A9EE9}" type="pres">
      <dgm:prSet presAssocID="{B8E50A61-AAC1-44FE-B49C-8BF6EB3CD4BA}" presName="compNode" presStyleCnt="0"/>
      <dgm:spPr/>
    </dgm:pt>
    <dgm:pt modelId="{5D2ED8F2-2542-47E9-980A-65E19C256D30}" type="pres">
      <dgm:prSet presAssocID="{B8E50A61-AAC1-44FE-B49C-8BF6EB3CD4BA}" presName="bkgdShape" presStyleLbl="node1" presStyleIdx="2" presStyleCnt="3" custLinFactNeighborX="-26" custLinFactNeighborY="2064"/>
      <dgm:spPr/>
      <dgm:t>
        <a:bodyPr/>
        <a:lstStyle/>
        <a:p>
          <a:endParaRPr lang="sl-SI"/>
        </a:p>
      </dgm:t>
    </dgm:pt>
    <dgm:pt modelId="{63BFF5CA-55E7-4A08-B0C8-36ED0768E624}" type="pres">
      <dgm:prSet presAssocID="{B8E50A61-AAC1-44FE-B49C-8BF6EB3CD4BA}" presName="nodeTx" presStyleLbl="node1" presStyleIdx="2" presStyleCnt="3">
        <dgm:presLayoutVars>
          <dgm:bulletEnabled val="1"/>
        </dgm:presLayoutVars>
      </dgm:prSet>
      <dgm:spPr/>
      <dgm:t>
        <a:bodyPr/>
        <a:lstStyle/>
        <a:p>
          <a:endParaRPr lang="sl-SI"/>
        </a:p>
      </dgm:t>
    </dgm:pt>
    <dgm:pt modelId="{DA044064-7107-463B-ACC3-64687D44CD83}" type="pres">
      <dgm:prSet presAssocID="{B8E50A61-AAC1-44FE-B49C-8BF6EB3CD4BA}" presName="invisiNode" presStyleLbl="node1" presStyleIdx="2" presStyleCnt="3"/>
      <dgm:spPr/>
    </dgm:pt>
    <dgm:pt modelId="{97666834-8EAD-465A-8F3E-E7EBC93CC199}" type="pres">
      <dgm:prSet presAssocID="{B8E50A61-AAC1-44FE-B49C-8BF6EB3CD4BA}" presName="imagNode" presStyleLbl="fgImgPlace1" presStyleIdx="2" presStyleCnt="3"/>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a:blipFill>
      </dgm:spPr>
      <dgm:extLst>
        <a:ext uri="{E40237B7-FDA0-4F09-8148-C483321AD2D9}">
          <dgm14:cNvPr xmlns:dgm14="http://schemas.microsoft.com/office/drawing/2010/diagram" id="0" name="" descr="Omrežni diagram"/>
        </a:ext>
      </dgm:extLst>
    </dgm:pt>
  </dgm:ptLst>
  <dgm:cxnLst>
    <dgm:cxn modelId="{308EE7F1-C0F2-4C02-BD9D-8BB142593C16}" type="presOf" srcId="{05FFC3FF-069C-4777-8F49-9B3725BB1099}" destId="{384DF393-2ADB-48A0-A986-5CFD0686F85F}" srcOrd="0" destOrd="0" presId="urn:microsoft.com/office/officeart/2005/8/layout/hList7"/>
    <dgm:cxn modelId="{596230A5-B035-44B8-8895-DA035789AB95}" type="presOf" srcId="{09D10D2A-33EC-4746-AD4A-CB49661FD3A3}" destId="{A2767098-43D0-48DE-A754-FA8455C29B3B}" srcOrd="0" destOrd="0" presId="urn:microsoft.com/office/officeart/2005/8/layout/hList7"/>
    <dgm:cxn modelId="{43DA6890-B78E-48E1-97EC-3CED57EE1E1C}" type="presOf" srcId="{B8E50A61-AAC1-44FE-B49C-8BF6EB3CD4BA}" destId="{5D2ED8F2-2542-47E9-980A-65E19C256D30}" srcOrd="0" destOrd="0" presId="urn:microsoft.com/office/officeart/2005/8/layout/hList7"/>
    <dgm:cxn modelId="{7D68E79D-90C5-4417-B9FE-2429B482002A}" type="presOf" srcId="{09D10D2A-33EC-4746-AD4A-CB49661FD3A3}" destId="{C3BD41AA-EB72-4E8E-99A2-F1FAC31670F3}" srcOrd="1" destOrd="0" presId="urn:microsoft.com/office/officeart/2005/8/layout/hList7"/>
    <dgm:cxn modelId="{EFC27D18-5929-4C4A-9B5E-E7830A8282D0}" type="presOf" srcId="{C69DA336-04D0-4521-A703-767AF9759731}" destId="{71AD17C0-C55A-47D4-A1F4-3C16EA83F5AB}" srcOrd="0" destOrd="0" presId="urn:microsoft.com/office/officeart/2005/8/layout/hList7"/>
    <dgm:cxn modelId="{7DD253FF-B148-439D-BF09-8AECC9F35D59}" type="presOf" srcId="{E4DDD93B-CB6F-4154-B39F-BAE6AC678CC3}" destId="{ED5CD0E3-FF0C-4968-91A6-EC0B86655C5F}" srcOrd="0" destOrd="0" presId="urn:microsoft.com/office/officeart/2005/8/layout/hList7"/>
    <dgm:cxn modelId="{6B06E38F-11C3-46EC-A813-07E442155FB9}" type="presOf" srcId="{D1C1B72D-C824-4D71-A819-EF3C5EB70EF4}" destId="{9DC32B6E-85E9-4679-82EB-F239381DFDA2}" srcOrd="0" destOrd="0" presId="urn:microsoft.com/office/officeart/2005/8/layout/hList7"/>
    <dgm:cxn modelId="{3D5D4F25-D59D-477B-A571-98E6D8F145B3}" srcId="{D1C1B72D-C824-4D71-A819-EF3C5EB70EF4}" destId="{09D10D2A-33EC-4746-AD4A-CB49661FD3A3}" srcOrd="0" destOrd="0" parTransId="{345908C5-47A2-40DA-9B2F-4D44902FC444}" sibTransId="{05FFC3FF-069C-4777-8F49-9B3725BB1099}"/>
    <dgm:cxn modelId="{038BBB24-9D26-4F61-8F7A-964CA9386FBB}" type="presOf" srcId="{E4DDD93B-CB6F-4154-B39F-BAE6AC678CC3}" destId="{AFC687DA-F1DE-40B9-BE99-FCDAC9F384F6}" srcOrd="1" destOrd="0" presId="urn:microsoft.com/office/officeart/2005/8/layout/hList7"/>
    <dgm:cxn modelId="{31E3B300-8715-4882-A27D-C64CEF67BF00}" srcId="{D1C1B72D-C824-4D71-A819-EF3C5EB70EF4}" destId="{B8E50A61-AAC1-44FE-B49C-8BF6EB3CD4BA}" srcOrd="2" destOrd="0" parTransId="{77615AF9-763A-46CC-A61B-81F2DA9B8940}" sibTransId="{BF37F190-0CE1-4994-B147-C3021DC49FCC}"/>
    <dgm:cxn modelId="{80980676-6666-4771-8031-BC73C94C2159}" srcId="{D1C1B72D-C824-4D71-A819-EF3C5EB70EF4}" destId="{E4DDD93B-CB6F-4154-B39F-BAE6AC678CC3}" srcOrd="1" destOrd="0" parTransId="{FECF3EBC-3C0A-4509-8F2D-59ED6A8BCAC9}" sibTransId="{C69DA336-04D0-4521-A703-767AF9759731}"/>
    <dgm:cxn modelId="{BF79EE64-C7CC-4D8A-9FF3-D8A70339DC8E}" type="presOf" srcId="{B8E50A61-AAC1-44FE-B49C-8BF6EB3CD4BA}" destId="{63BFF5CA-55E7-4A08-B0C8-36ED0768E624}" srcOrd="1" destOrd="0" presId="urn:microsoft.com/office/officeart/2005/8/layout/hList7"/>
    <dgm:cxn modelId="{9E50783D-E5A6-4DAE-BF39-687B391196F7}" type="presParOf" srcId="{9DC32B6E-85E9-4679-82EB-F239381DFDA2}" destId="{F61353CA-738E-4ADC-83AE-54F7EF5DF033}" srcOrd="0" destOrd="0" presId="urn:microsoft.com/office/officeart/2005/8/layout/hList7"/>
    <dgm:cxn modelId="{EBA0C469-FA40-44D2-AF90-83C74FE39AEC}" type="presParOf" srcId="{9DC32B6E-85E9-4679-82EB-F239381DFDA2}" destId="{C9A69518-91CD-4537-9F31-8A120B671517}" srcOrd="1" destOrd="0" presId="urn:microsoft.com/office/officeart/2005/8/layout/hList7"/>
    <dgm:cxn modelId="{7E92DA84-8B1C-41CC-AEE6-CA46EE72AA5F}" type="presParOf" srcId="{C9A69518-91CD-4537-9F31-8A120B671517}" destId="{98ECD4B5-6B3D-4DEC-8F65-08D8C1D552E5}" srcOrd="0" destOrd="0" presId="urn:microsoft.com/office/officeart/2005/8/layout/hList7"/>
    <dgm:cxn modelId="{94A03F98-4032-4A74-8BB6-6EA3D05C3145}" type="presParOf" srcId="{98ECD4B5-6B3D-4DEC-8F65-08D8C1D552E5}" destId="{A2767098-43D0-48DE-A754-FA8455C29B3B}" srcOrd="0" destOrd="0" presId="urn:microsoft.com/office/officeart/2005/8/layout/hList7"/>
    <dgm:cxn modelId="{EDDC11A7-2FE8-42CA-A8EF-95FA891E5D23}" type="presParOf" srcId="{98ECD4B5-6B3D-4DEC-8F65-08D8C1D552E5}" destId="{C3BD41AA-EB72-4E8E-99A2-F1FAC31670F3}" srcOrd="1" destOrd="0" presId="urn:microsoft.com/office/officeart/2005/8/layout/hList7"/>
    <dgm:cxn modelId="{20ABA04A-5D56-4EFC-B867-4BD20F571EDA}" type="presParOf" srcId="{98ECD4B5-6B3D-4DEC-8F65-08D8C1D552E5}" destId="{44E90DAF-DEB4-4D63-9CD1-6B563069F316}" srcOrd="2" destOrd="0" presId="urn:microsoft.com/office/officeart/2005/8/layout/hList7"/>
    <dgm:cxn modelId="{5EDF8325-36AF-4CFF-A27A-6A0639C9F371}" type="presParOf" srcId="{98ECD4B5-6B3D-4DEC-8F65-08D8C1D552E5}" destId="{51603B04-29AF-46BE-BBCF-6C94B68D527A}" srcOrd="3" destOrd="0" presId="urn:microsoft.com/office/officeart/2005/8/layout/hList7"/>
    <dgm:cxn modelId="{700AF499-B1B1-44C6-997B-240FC017C8FB}" type="presParOf" srcId="{C9A69518-91CD-4537-9F31-8A120B671517}" destId="{384DF393-2ADB-48A0-A986-5CFD0686F85F}" srcOrd="1" destOrd="0" presId="urn:microsoft.com/office/officeart/2005/8/layout/hList7"/>
    <dgm:cxn modelId="{AAFD588E-0AE3-4667-BD63-30E6953A545B}" type="presParOf" srcId="{C9A69518-91CD-4537-9F31-8A120B671517}" destId="{56C7F6C1-8CD2-4762-9051-4D98DEFC34C6}" srcOrd="2" destOrd="0" presId="urn:microsoft.com/office/officeart/2005/8/layout/hList7"/>
    <dgm:cxn modelId="{0FDB62AF-BFC0-49D1-8DBD-995B68F04AC3}" type="presParOf" srcId="{56C7F6C1-8CD2-4762-9051-4D98DEFC34C6}" destId="{ED5CD0E3-FF0C-4968-91A6-EC0B86655C5F}" srcOrd="0" destOrd="0" presId="urn:microsoft.com/office/officeart/2005/8/layout/hList7"/>
    <dgm:cxn modelId="{5275875B-1495-4DA2-A3E3-84A5D37EB86C}" type="presParOf" srcId="{56C7F6C1-8CD2-4762-9051-4D98DEFC34C6}" destId="{AFC687DA-F1DE-40B9-BE99-FCDAC9F384F6}" srcOrd="1" destOrd="0" presId="urn:microsoft.com/office/officeart/2005/8/layout/hList7"/>
    <dgm:cxn modelId="{F6133779-BA08-46BF-9C3C-C3546C296B16}" type="presParOf" srcId="{56C7F6C1-8CD2-4762-9051-4D98DEFC34C6}" destId="{BAEC1148-FC1E-4EC6-9137-D34AEA5C65B9}" srcOrd="2" destOrd="0" presId="urn:microsoft.com/office/officeart/2005/8/layout/hList7"/>
    <dgm:cxn modelId="{32BA534B-7888-472E-ABC2-8CFC9D84F80E}" type="presParOf" srcId="{56C7F6C1-8CD2-4762-9051-4D98DEFC34C6}" destId="{EAD83133-EDB7-408B-BB99-B9A7C4A0BFD2}" srcOrd="3" destOrd="0" presId="urn:microsoft.com/office/officeart/2005/8/layout/hList7"/>
    <dgm:cxn modelId="{DA7411F8-5D23-4063-9B44-852CEB6E1C8A}" type="presParOf" srcId="{C9A69518-91CD-4537-9F31-8A120B671517}" destId="{71AD17C0-C55A-47D4-A1F4-3C16EA83F5AB}" srcOrd="3" destOrd="0" presId="urn:microsoft.com/office/officeart/2005/8/layout/hList7"/>
    <dgm:cxn modelId="{BFE42497-C63B-4FCA-BEE0-D0E79C959730}" type="presParOf" srcId="{C9A69518-91CD-4537-9F31-8A120B671517}" destId="{24E43F02-9BF9-4B17-9144-33539E7A9EE9}" srcOrd="4" destOrd="0" presId="urn:microsoft.com/office/officeart/2005/8/layout/hList7"/>
    <dgm:cxn modelId="{3D8991DF-10A3-475D-87D1-F57EF35950A0}" type="presParOf" srcId="{24E43F02-9BF9-4B17-9144-33539E7A9EE9}" destId="{5D2ED8F2-2542-47E9-980A-65E19C256D30}" srcOrd="0" destOrd="0" presId="urn:microsoft.com/office/officeart/2005/8/layout/hList7"/>
    <dgm:cxn modelId="{A4D5B3A9-A6C2-4BAB-8BF9-11E2F4134910}" type="presParOf" srcId="{24E43F02-9BF9-4B17-9144-33539E7A9EE9}" destId="{63BFF5CA-55E7-4A08-B0C8-36ED0768E624}" srcOrd="1" destOrd="0" presId="urn:microsoft.com/office/officeart/2005/8/layout/hList7"/>
    <dgm:cxn modelId="{EA986DB1-0A8F-42B4-8EA8-AA8E291F85D8}" type="presParOf" srcId="{24E43F02-9BF9-4B17-9144-33539E7A9EE9}" destId="{DA044064-7107-463B-ACC3-64687D44CD83}" srcOrd="2" destOrd="0" presId="urn:microsoft.com/office/officeart/2005/8/layout/hList7"/>
    <dgm:cxn modelId="{6C501BF9-0998-4EC2-AECF-40BB27BAD1CD}" type="presParOf" srcId="{24E43F02-9BF9-4B17-9144-33539E7A9EE9}" destId="{97666834-8EAD-465A-8F3E-E7EBC93CC199}"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FA91BA-53A4-4105-8EA0-274C93960B30}" type="doc">
      <dgm:prSet loTypeId="urn:microsoft.com/office/officeart/2005/8/layout/pList2" loCatId="list" qsTypeId="urn:microsoft.com/office/officeart/2005/8/quickstyle/simple1" qsCatId="simple" csTypeId="urn:microsoft.com/office/officeart/2005/8/colors/accent1_2" csCatId="accent1" phldr="1"/>
      <dgm:spPr/>
    </dgm:pt>
    <dgm:pt modelId="{A4B4A880-E865-4994-ACCC-D1C2439FD598}">
      <dgm:prSet phldrT="[besedilo]"/>
      <dgm:spPr/>
      <dgm:t>
        <a:bodyPr/>
        <a:lstStyle/>
        <a:p>
          <a:r>
            <a:rPr lang="sl-SI" dirty="0"/>
            <a:t>17</a:t>
          </a:r>
        </a:p>
      </dgm:t>
    </dgm:pt>
    <dgm:pt modelId="{DDD36720-66B3-4673-B570-C9B818FEAB04}" type="parTrans" cxnId="{1F109730-2689-4932-9779-2D4C3A0A5CC1}">
      <dgm:prSet/>
      <dgm:spPr/>
      <dgm:t>
        <a:bodyPr/>
        <a:lstStyle/>
        <a:p>
          <a:endParaRPr lang="sl-SI"/>
        </a:p>
      </dgm:t>
    </dgm:pt>
    <dgm:pt modelId="{9F09076D-AA08-4F21-BF2A-6BD1D4653617}" type="sibTrans" cxnId="{1F109730-2689-4932-9779-2D4C3A0A5CC1}">
      <dgm:prSet/>
      <dgm:spPr/>
      <dgm:t>
        <a:bodyPr/>
        <a:lstStyle/>
        <a:p>
          <a:endParaRPr lang="sl-SI"/>
        </a:p>
      </dgm:t>
    </dgm:pt>
    <dgm:pt modelId="{7DA7BA5D-2962-4A6C-A8D5-06AEA6D75B37}">
      <dgm:prSet phldrT="[besedilo]"/>
      <dgm:spPr/>
      <dgm:t>
        <a:bodyPr/>
        <a:lstStyle/>
        <a:p>
          <a:r>
            <a:rPr lang="sl-SI" dirty="0"/>
            <a:t>40</a:t>
          </a:r>
        </a:p>
      </dgm:t>
    </dgm:pt>
    <dgm:pt modelId="{68104059-0BCA-42A0-AC84-FA0CCE119645}" type="parTrans" cxnId="{8DFE93C6-5683-40AA-B0FB-0EDDCB819AF3}">
      <dgm:prSet/>
      <dgm:spPr/>
      <dgm:t>
        <a:bodyPr/>
        <a:lstStyle/>
        <a:p>
          <a:endParaRPr lang="sl-SI"/>
        </a:p>
      </dgm:t>
    </dgm:pt>
    <dgm:pt modelId="{23AC4B05-0D75-4A48-9163-C956053FF2FA}" type="sibTrans" cxnId="{8DFE93C6-5683-40AA-B0FB-0EDDCB819AF3}">
      <dgm:prSet/>
      <dgm:spPr/>
      <dgm:t>
        <a:bodyPr/>
        <a:lstStyle/>
        <a:p>
          <a:endParaRPr lang="sl-SI"/>
        </a:p>
      </dgm:t>
    </dgm:pt>
    <dgm:pt modelId="{BB8D7C4C-8EC6-4C13-8B6B-80CBEF5D4511}">
      <dgm:prSet phldrT="[besedilo]"/>
      <dgm:spPr/>
      <dgm:t>
        <a:bodyPr/>
        <a:lstStyle/>
        <a:p>
          <a:r>
            <a:rPr lang="sl-SI" dirty="0"/>
            <a:t>225</a:t>
          </a:r>
        </a:p>
      </dgm:t>
    </dgm:pt>
    <dgm:pt modelId="{271F9B0A-1EE6-44A0-906D-FE9775964072}" type="parTrans" cxnId="{E5AC5AFB-CCFA-4529-B327-82333D0013A1}">
      <dgm:prSet/>
      <dgm:spPr/>
      <dgm:t>
        <a:bodyPr/>
        <a:lstStyle/>
        <a:p>
          <a:endParaRPr lang="sl-SI"/>
        </a:p>
      </dgm:t>
    </dgm:pt>
    <dgm:pt modelId="{EA2B4479-7570-4BA6-9BD0-97D7E8ADF27A}" type="sibTrans" cxnId="{E5AC5AFB-CCFA-4529-B327-82333D0013A1}">
      <dgm:prSet/>
      <dgm:spPr/>
      <dgm:t>
        <a:bodyPr/>
        <a:lstStyle/>
        <a:p>
          <a:endParaRPr lang="sl-SI"/>
        </a:p>
      </dgm:t>
    </dgm:pt>
    <dgm:pt modelId="{95F44322-CB91-4FCA-BB41-F1B3661C55E7}" type="pres">
      <dgm:prSet presAssocID="{C1FA91BA-53A4-4105-8EA0-274C93960B30}" presName="Name0" presStyleCnt="0">
        <dgm:presLayoutVars>
          <dgm:dir/>
          <dgm:resizeHandles val="exact"/>
        </dgm:presLayoutVars>
      </dgm:prSet>
      <dgm:spPr/>
    </dgm:pt>
    <dgm:pt modelId="{0CABA4EC-019F-4FE2-90DA-17117B008509}" type="pres">
      <dgm:prSet presAssocID="{C1FA91BA-53A4-4105-8EA0-274C93960B30}" presName="bkgdShp" presStyleLbl="alignAccFollowNode1" presStyleIdx="0" presStyleCnt="1" custLinFactNeighborX="37893"/>
      <dgm:spPr/>
    </dgm:pt>
    <dgm:pt modelId="{4BFA4E09-49D2-4DCC-91E1-9DB094475EBE}" type="pres">
      <dgm:prSet presAssocID="{C1FA91BA-53A4-4105-8EA0-274C93960B30}" presName="linComp" presStyleCnt="0"/>
      <dgm:spPr/>
    </dgm:pt>
    <dgm:pt modelId="{7C21BFCB-3D43-43BA-A7F1-A8D9F14E65CB}" type="pres">
      <dgm:prSet presAssocID="{A4B4A880-E865-4994-ACCC-D1C2439FD598}" presName="compNode" presStyleCnt="0"/>
      <dgm:spPr/>
    </dgm:pt>
    <dgm:pt modelId="{81ED28C5-15FB-4092-9763-4BEA0DE2E4F4}" type="pres">
      <dgm:prSet presAssocID="{A4B4A880-E865-4994-ACCC-D1C2439FD598}" presName="node" presStyleLbl="node1" presStyleIdx="0" presStyleCnt="3">
        <dgm:presLayoutVars>
          <dgm:bulletEnabled val="1"/>
        </dgm:presLayoutVars>
      </dgm:prSet>
      <dgm:spPr/>
      <dgm:t>
        <a:bodyPr/>
        <a:lstStyle/>
        <a:p>
          <a:endParaRPr lang="sl-SI"/>
        </a:p>
      </dgm:t>
    </dgm:pt>
    <dgm:pt modelId="{820EF118-C638-49A6-95F1-5B3ED0B62C84}" type="pres">
      <dgm:prSet presAssocID="{A4B4A880-E865-4994-ACCC-D1C2439FD598}" presName="invisiNode" presStyleLbl="node1" presStyleIdx="0" presStyleCnt="3"/>
      <dgm:spPr/>
    </dgm:pt>
    <dgm:pt modelId="{B835A3D9-ED00-4B0F-86F9-E7DA775B1AC9}" type="pres">
      <dgm:prSet presAssocID="{A4B4A880-E865-4994-ACCC-D1C2439FD598}" presName="imagNode" presStyleLbl="fgImgPlace1" presStyleIdx="0" presStyleCnt="3"/>
      <dgm:spPr>
        <a:blipFill rotWithShape="1">
          <a:blip xmlns:r="http://schemas.openxmlformats.org/officeDocument/2006/relationships" r:embed="rId1"/>
          <a:stretch>
            <a:fillRect/>
          </a:stretch>
        </a:blipFill>
      </dgm:spPr>
    </dgm:pt>
    <dgm:pt modelId="{33E979B4-9B11-42D6-8D43-0F1F9B91783F}" type="pres">
      <dgm:prSet presAssocID="{9F09076D-AA08-4F21-BF2A-6BD1D4653617}" presName="sibTrans" presStyleLbl="sibTrans2D1" presStyleIdx="0" presStyleCnt="0"/>
      <dgm:spPr/>
      <dgm:t>
        <a:bodyPr/>
        <a:lstStyle/>
        <a:p>
          <a:endParaRPr lang="sl-SI"/>
        </a:p>
      </dgm:t>
    </dgm:pt>
    <dgm:pt modelId="{936F06C5-03C6-4AA8-8A5A-855FA253F5FC}" type="pres">
      <dgm:prSet presAssocID="{7DA7BA5D-2962-4A6C-A8D5-06AEA6D75B37}" presName="compNode" presStyleCnt="0"/>
      <dgm:spPr/>
    </dgm:pt>
    <dgm:pt modelId="{6F61AAD9-79FE-4F3C-A1E5-6BF837F67899}" type="pres">
      <dgm:prSet presAssocID="{7DA7BA5D-2962-4A6C-A8D5-06AEA6D75B37}" presName="node" presStyleLbl="node1" presStyleIdx="1" presStyleCnt="3">
        <dgm:presLayoutVars>
          <dgm:bulletEnabled val="1"/>
        </dgm:presLayoutVars>
      </dgm:prSet>
      <dgm:spPr/>
      <dgm:t>
        <a:bodyPr/>
        <a:lstStyle/>
        <a:p>
          <a:endParaRPr lang="sl-SI"/>
        </a:p>
      </dgm:t>
    </dgm:pt>
    <dgm:pt modelId="{D5E55C46-B71D-4778-985A-26C7A094E9BB}" type="pres">
      <dgm:prSet presAssocID="{7DA7BA5D-2962-4A6C-A8D5-06AEA6D75B37}" presName="invisiNode" presStyleLbl="node1" presStyleIdx="1" presStyleCnt="3"/>
      <dgm:spPr/>
    </dgm:pt>
    <dgm:pt modelId="{ED2F7840-6390-4CF9-A85F-7211029C840E}" type="pres">
      <dgm:prSet presAssocID="{7DA7BA5D-2962-4A6C-A8D5-06AEA6D75B37}" presName="imagNode" presStyleLbl="fgImgPlace1" presStyleIdx="1" presStyleCnt="3"/>
      <dgm:spPr>
        <a:blipFill rotWithShape="1">
          <a:blip xmlns:r="http://schemas.openxmlformats.org/officeDocument/2006/relationships" r:embed="rId2"/>
          <a:stretch>
            <a:fillRect/>
          </a:stretch>
        </a:blipFill>
      </dgm:spPr>
    </dgm:pt>
    <dgm:pt modelId="{3A7C6A1A-F30E-42EE-BA87-5034A58B3C14}" type="pres">
      <dgm:prSet presAssocID="{23AC4B05-0D75-4A48-9163-C956053FF2FA}" presName="sibTrans" presStyleLbl="sibTrans2D1" presStyleIdx="0" presStyleCnt="0"/>
      <dgm:spPr/>
      <dgm:t>
        <a:bodyPr/>
        <a:lstStyle/>
        <a:p>
          <a:endParaRPr lang="sl-SI"/>
        </a:p>
      </dgm:t>
    </dgm:pt>
    <dgm:pt modelId="{AE5DACD1-0666-4837-A3CE-263AB5D585A3}" type="pres">
      <dgm:prSet presAssocID="{BB8D7C4C-8EC6-4C13-8B6B-80CBEF5D4511}" presName="compNode" presStyleCnt="0"/>
      <dgm:spPr/>
    </dgm:pt>
    <dgm:pt modelId="{C86A54DB-EDB5-48C0-9242-53039BC645CB}" type="pres">
      <dgm:prSet presAssocID="{BB8D7C4C-8EC6-4C13-8B6B-80CBEF5D4511}" presName="node" presStyleLbl="node1" presStyleIdx="2" presStyleCnt="3">
        <dgm:presLayoutVars>
          <dgm:bulletEnabled val="1"/>
        </dgm:presLayoutVars>
      </dgm:prSet>
      <dgm:spPr/>
      <dgm:t>
        <a:bodyPr/>
        <a:lstStyle/>
        <a:p>
          <a:endParaRPr lang="sl-SI"/>
        </a:p>
      </dgm:t>
    </dgm:pt>
    <dgm:pt modelId="{BAD3403B-56BB-4B1A-9868-9C4FCA8A1A8A}" type="pres">
      <dgm:prSet presAssocID="{BB8D7C4C-8EC6-4C13-8B6B-80CBEF5D4511}" presName="invisiNode" presStyleLbl="node1" presStyleIdx="2" presStyleCnt="3"/>
      <dgm:spPr/>
    </dgm:pt>
    <dgm:pt modelId="{CD0F9100-F6E3-4C40-9058-63F40A94BF34}" type="pres">
      <dgm:prSet presAssocID="{BB8D7C4C-8EC6-4C13-8B6B-80CBEF5D4511}" presName="imagNode" presStyleLbl="fgImgPlace1" presStyleIdx="2" presStyleCnt="3"/>
      <dgm:spPr>
        <a:blipFill rotWithShape="1">
          <a:blip xmlns:r="http://schemas.openxmlformats.org/officeDocument/2006/relationships" r:embed="rId3"/>
          <a:stretch>
            <a:fillRect/>
          </a:stretch>
        </a:blipFill>
      </dgm:spPr>
    </dgm:pt>
  </dgm:ptLst>
  <dgm:cxnLst>
    <dgm:cxn modelId="{E5AC5AFB-CCFA-4529-B327-82333D0013A1}" srcId="{C1FA91BA-53A4-4105-8EA0-274C93960B30}" destId="{BB8D7C4C-8EC6-4C13-8B6B-80CBEF5D4511}" srcOrd="2" destOrd="0" parTransId="{271F9B0A-1EE6-44A0-906D-FE9775964072}" sibTransId="{EA2B4479-7570-4BA6-9BD0-97D7E8ADF27A}"/>
    <dgm:cxn modelId="{8DFE93C6-5683-40AA-B0FB-0EDDCB819AF3}" srcId="{C1FA91BA-53A4-4105-8EA0-274C93960B30}" destId="{7DA7BA5D-2962-4A6C-A8D5-06AEA6D75B37}" srcOrd="1" destOrd="0" parTransId="{68104059-0BCA-42A0-AC84-FA0CCE119645}" sibTransId="{23AC4B05-0D75-4A48-9163-C956053FF2FA}"/>
    <dgm:cxn modelId="{2DF74C35-8260-43A9-BC05-033D85A2FFCB}" type="presOf" srcId="{BB8D7C4C-8EC6-4C13-8B6B-80CBEF5D4511}" destId="{C86A54DB-EDB5-48C0-9242-53039BC645CB}" srcOrd="0" destOrd="0" presId="urn:microsoft.com/office/officeart/2005/8/layout/pList2"/>
    <dgm:cxn modelId="{1C5C7F53-512B-4CBE-A667-8C79EACF8CC1}" type="presOf" srcId="{9F09076D-AA08-4F21-BF2A-6BD1D4653617}" destId="{33E979B4-9B11-42D6-8D43-0F1F9B91783F}" srcOrd="0" destOrd="0" presId="urn:microsoft.com/office/officeart/2005/8/layout/pList2"/>
    <dgm:cxn modelId="{CA71ACF2-5216-4619-9862-A54D9F7D0B81}" type="presOf" srcId="{C1FA91BA-53A4-4105-8EA0-274C93960B30}" destId="{95F44322-CB91-4FCA-BB41-F1B3661C55E7}" srcOrd="0" destOrd="0" presId="urn:microsoft.com/office/officeart/2005/8/layout/pList2"/>
    <dgm:cxn modelId="{5D838222-F9DD-45A9-8DAA-228461106F4E}" type="presOf" srcId="{A4B4A880-E865-4994-ACCC-D1C2439FD598}" destId="{81ED28C5-15FB-4092-9763-4BEA0DE2E4F4}" srcOrd="0" destOrd="0" presId="urn:microsoft.com/office/officeart/2005/8/layout/pList2"/>
    <dgm:cxn modelId="{1F109730-2689-4932-9779-2D4C3A0A5CC1}" srcId="{C1FA91BA-53A4-4105-8EA0-274C93960B30}" destId="{A4B4A880-E865-4994-ACCC-D1C2439FD598}" srcOrd="0" destOrd="0" parTransId="{DDD36720-66B3-4673-B570-C9B818FEAB04}" sibTransId="{9F09076D-AA08-4F21-BF2A-6BD1D4653617}"/>
    <dgm:cxn modelId="{C3FECFB1-CA15-47DD-916B-DD2B7E4AC833}" type="presOf" srcId="{23AC4B05-0D75-4A48-9163-C956053FF2FA}" destId="{3A7C6A1A-F30E-42EE-BA87-5034A58B3C14}" srcOrd="0" destOrd="0" presId="urn:microsoft.com/office/officeart/2005/8/layout/pList2"/>
    <dgm:cxn modelId="{8D9A2870-34B9-41F8-B7F8-6C2D86F54DCD}" type="presOf" srcId="{7DA7BA5D-2962-4A6C-A8D5-06AEA6D75B37}" destId="{6F61AAD9-79FE-4F3C-A1E5-6BF837F67899}" srcOrd="0" destOrd="0" presId="urn:microsoft.com/office/officeart/2005/8/layout/pList2"/>
    <dgm:cxn modelId="{4610929D-2F4C-477B-A0A8-E2FE16989438}" type="presParOf" srcId="{95F44322-CB91-4FCA-BB41-F1B3661C55E7}" destId="{0CABA4EC-019F-4FE2-90DA-17117B008509}" srcOrd="0" destOrd="0" presId="urn:microsoft.com/office/officeart/2005/8/layout/pList2"/>
    <dgm:cxn modelId="{F95AFC83-6003-4CF5-9C84-676B3165EA69}" type="presParOf" srcId="{95F44322-CB91-4FCA-BB41-F1B3661C55E7}" destId="{4BFA4E09-49D2-4DCC-91E1-9DB094475EBE}" srcOrd="1" destOrd="0" presId="urn:microsoft.com/office/officeart/2005/8/layout/pList2"/>
    <dgm:cxn modelId="{A8FB871C-0BD7-46E3-8756-3B76D826F4EF}" type="presParOf" srcId="{4BFA4E09-49D2-4DCC-91E1-9DB094475EBE}" destId="{7C21BFCB-3D43-43BA-A7F1-A8D9F14E65CB}" srcOrd="0" destOrd="0" presId="urn:microsoft.com/office/officeart/2005/8/layout/pList2"/>
    <dgm:cxn modelId="{465DFA6B-ACE2-4E62-A937-FE21E7DBA18A}" type="presParOf" srcId="{7C21BFCB-3D43-43BA-A7F1-A8D9F14E65CB}" destId="{81ED28C5-15FB-4092-9763-4BEA0DE2E4F4}" srcOrd="0" destOrd="0" presId="urn:microsoft.com/office/officeart/2005/8/layout/pList2"/>
    <dgm:cxn modelId="{97147869-C38F-4237-94E0-052775DF07FF}" type="presParOf" srcId="{7C21BFCB-3D43-43BA-A7F1-A8D9F14E65CB}" destId="{820EF118-C638-49A6-95F1-5B3ED0B62C84}" srcOrd="1" destOrd="0" presId="urn:microsoft.com/office/officeart/2005/8/layout/pList2"/>
    <dgm:cxn modelId="{82C6358F-4398-45B0-8DD1-24BA4003D48E}" type="presParOf" srcId="{7C21BFCB-3D43-43BA-A7F1-A8D9F14E65CB}" destId="{B835A3D9-ED00-4B0F-86F9-E7DA775B1AC9}" srcOrd="2" destOrd="0" presId="urn:microsoft.com/office/officeart/2005/8/layout/pList2"/>
    <dgm:cxn modelId="{BCEDBA47-254F-45B2-89D4-7971FCF7BA01}" type="presParOf" srcId="{4BFA4E09-49D2-4DCC-91E1-9DB094475EBE}" destId="{33E979B4-9B11-42D6-8D43-0F1F9B91783F}" srcOrd="1" destOrd="0" presId="urn:microsoft.com/office/officeart/2005/8/layout/pList2"/>
    <dgm:cxn modelId="{9D2AE4C2-7378-4179-A625-96DDA629B10B}" type="presParOf" srcId="{4BFA4E09-49D2-4DCC-91E1-9DB094475EBE}" destId="{936F06C5-03C6-4AA8-8A5A-855FA253F5FC}" srcOrd="2" destOrd="0" presId="urn:microsoft.com/office/officeart/2005/8/layout/pList2"/>
    <dgm:cxn modelId="{E2708D73-C4BD-4234-84D7-ACC05EB7260E}" type="presParOf" srcId="{936F06C5-03C6-4AA8-8A5A-855FA253F5FC}" destId="{6F61AAD9-79FE-4F3C-A1E5-6BF837F67899}" srcOrd="0" destOrd="0" presId="urn:microsoft.com/office/officeart/2005/8/layout/pList2"/>
    <dgm:cxn modelId="{22573FC5-048A-4094-A089-9EDF0E4FB0FE}" type="presParOf" srcId="{936F06C5-03C6-4AA8-8A5A-855FA253F5FC}" destId="{D5E55C46-B71D-4778-985A-26C7A094E9BB}" srcOrd="1" destOrd="0" presId="urn:microsoft.com/office/officeart/2005/8/layout/pList2"/>
    <dgm:cxn modelId="{5CFD1AE6-BEF5-46D4-9D80-55E339FDDB87}" type="presParOf" srcId="{936F06C5-03C6-4AA8-8A5A-855FA253F5FC}" destId="{ED2F7840-6390-4CF9-A85F-7211029C840E}" srcOrd="2" destOrd="0" presId="urn:microsoft.com/office/officeart/2005/8/layout/pList2"/>
    <dgm:cxn modelId="{80A119F0-BF43-4219-B0EC-D274ADBD1D1A}" type="presParOf" srcId="{4BFA4E09-49D2-4DCC-91E1-9DB094475EBE}" destId="{3A7C6A1A-F30E-42EE-BA87-5034A58B3C14}" srcOrd="3" destOrd="0" presId="urn:microsoft.com/office/officeart/2005/8/layout/pList2"/>
    <dgm:cxn modelId="{7F662823-7333-4DC7-AA1B-1E5577FF3132}" type="presParOf" srcId="{4BFA4E09-49D2-4DCC-91E1-9DB094475EBE}" destId="{AE5DACD1-0666-4837-A3CE-263AB5D585A3}" srcOrd="4" destOrd="0" presId="urn:microsoft.com/office/officeart/2005/8/layout/pList2"/>
    <dgm:cxn modelId="{E8FA90D8-96B7-41FB-8DEF-22607757EA02}" type="presParOf" srcId="{AE5DACD1-0666-4837-A3CE-263AB5D585A3}" destId="{C86A54DB-EDB5-48C0-9242-53039BC645CB}" srcOrd="0" destOrd="0" presId="urn:microsoft.com/office/officeart/2005/8/layout/pList2"/>
    <dgm:cxn modelId="{8031DCFF-F970-44E7-8C07-5D6E2D2CBCDB}" type="presParOf" srcId="{AE5DACD1-0666-4837-A3CE-263AB5D585A3}" destId="{BAD3403B-56BB-4B1A-9868-9C4FCA8A1A8A}" srcOrd="1" destOrd="0" presId="urn:microsoft.com/office/officeart/2005/8/layout/pList2"/>
    <dgm:cxn modelId="{C417414C-2721-4C40-93A5-7C5D52953F8B}" type="presParOf" srcId="{AE5DACD1-0666-4837-A3CE-263AB5D585A3}" destId="{CD0F9100-F6E3-4C40-9058-63F40A94BF34}"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CFFFD0-04BA-4AEA-ACD1-F42D83F2BD95}" type="doc">
      <dgm:prSet loTypeId="urn:microsoft.com/office/officeart/2005/8/layout/radial6" loCatId="cycle" qsTypeId="urn:microsoft.com/office/officeart/2005/8/quickstyle/simple1" qsCatId="simple" csTypeId="urn:microsoft.com/office/officeart/2005/8/colors/colorful3" csCatId="colorful" phldr="1"/>
      <dgm:spPr/>
      <dgm:t>
        <a:bodyPr/>
        <a:lstStyle/>
        <a:p>
          <a:endParaRPr lang="sl-SI"/>
        </a:p>
      </dgm:t>
    </dgm:pt>
    <dgm:pt modelId="{5EE75802-25D5-41F7-893F-D0BB5830252D}">
      <dgm:prSet phldrT="[besedilo]" custT="1"/>
      <dgm:spPr/>
      <dgm:t>
        <a:bodyPr/>
        <a:lstStyle/>
        <a:p>
          <a:r>
            <a:rPr lang="sl-SI" sz="2800" b="1" dirty="0"/>
            <a:t>ARC-K</a:t>
          </a:r>
        </a:p>
        <a:p>
          <a:r>
            <a:rPr lang="sl-SI" sz="1800" dirty="0"/>
            <a:t>Elementi  I4.0</a:t>
          </a:r>
        </a:p>
      </dgm:t>
    </dgm:pt>
    <dgm:pt modelId="{FB3B34CD-2F5B-48C9-A5AE-A9E503D61CA7}" type="parTrans" cxnId="{FD2912E2-8DBD-4C40-A7D6-5D0E50C11680}">
      <dgm:prSet/>
      <dgm:spPr/>
      <dgm:t>
        <a:bodyPr/>
        <a:lstStyle/>
        <a:p>
          <a:endParaRPr lang="sl-SI"/>
        </a:p>
      </dgm:t>
    </dgm:pt>
    <dgm:pt modelId="{15E12B13-AD9D-422A-96C6-BA7484C37CB2}" type="sibTrans" cxnId="{FD2912E2-8DBD-4C40-A7D6-5D0E50C11680}">
      <dgm:prSet/>
      <dgm:spPr/>
      <dgm:t>
        <a:bodyPr/>
        <a:lstStyle/>
        <a:p>
          <a:endParaRPr lang="sl-SI"/>
        </a:p>
      </dgm:t>
    </dgm:pt>
    <dgm:pt modelId="{D3CB958C-F533-485F-894B-1DC103684C31}">
      <dgm:prSet phldrT="[besedilo]" custT="1"/>
      <dgm:spPr/>
      <dgm:t>
        <a:bodyPr/>
        <a:lstStyle/>
        <a:p>
          <a:r>
            <a:rPr lang="sl-SI" sz="1000" dirty="0"/>
            <a:t>KOLABORATIVNA </a:t>
          </a:r>
          <a:br>
            <a:rPr lang="sl-SI" sz="1000" dirty="0"/>
          </a:br>
          <a:r>
            <a:rPr lang="sl-SI" sz="1000" dirty="0"/>
            <a:t>ROBOTIKA</a:t>
          </a:r>
        </a:p>
      </dgm:t>
    </dgm:pt>
    <dgm:pt modelId="{CFBA2E03-A076-443A-8459-1D321156E155}" type="parTrans" cxnId="{AB7ABEBD-6860-42E2-9A52-7731734BC334}">
      <dgm:prSet/>
      <dgm:spPr/>
      <dgm:t>
        <a:bodyPr/>
        <a:lstStyle/>
        <a:p>
          <a:endParaRPr lang="sl-SI"/>
        </a:p>
      </dgm:t>
    </dgm:pt>
    <dgm:pt modelId="{C25C344A-067A-4467-B591-E43D8CAF9340}" type="sibTrans" cxnId="{AB7ABEBD-6860-42E2-9A52-7731734BC334}">
      <dgm:prSet/>
      <dgm:spPr/>
      <dgm:t>
        <a:bodyPr/>
        <a:lstStyle/>
        <a:p>
          <a:endParaRPr lang="sl-SI"/>
        </a:p>
      </dgm:t>
    </dgm:pt>
    <dgm:pt modelId="{464297E0-26A5-4A93-9BE4-044BBC0DC448}">
      <dgm:prSet phldrT="[besedilo]" custT="1"/>
      <dgm:spPr/>
      <dgm:t>
        <a:bodyPr/>
        <a:lstStyle/>
        <a:p>
          <a:r>
            <a:rPr lang="sl-SI" sz="1100" dirty="0"/>
            <a:t>M2M</a:t>
          </a:r>
        </a:p>
      </dgm:t>
    </dgm:pt>
    <dgm:pt modelId="{0186FCB7-B0F4-404E-B248-CCF45437DF20}" type="parTrans" cxnId="{D8933ADA-DD5D-4906-B92C-2008DAD17B4D}">
      <dgm:prSet/>
      <dgm:spPr/>
      <dgm:t>
        <a:bodyPr/>
        <a:lstStyle/>
        <a:p>
          <a:endParaRPr lang="sl-SI"/>
        </a:p>
      </dgm:t>
    </dgm:pt>
    <dgm:pt modelId="{25CE0FD2-71F3-4B3C-AA0E-48059F5FFA73}" type="sibTrans" cxnId="{D8933ADA-DD5D-4906-B92C-2008DAD17B4D}">
      <dgm:prSet/>
      <dgm:spPr/>
      <dgm:t>
        <a:bodyPr/>
        <a:lstStyle/>
        <a:p>
          <a:endParaRPr lang="sl-SI"/>
        </a:p>
      </dgm:t>
    </dgm:pt>
    <dgm:pt modelId="{D6722E8C-A3FC-45E3-9CDE-F5A9862ED5E2}">
      <dgm:prSet phldrT="[besedilo]" custT="1"/>
      <dgm:spPr/>
      <dgm:t>
        <a:bodyPr/>
        <a:lstStyle/>
        <a:p>
          <a:r>
            <a:rPr lang="sl-SI" sz="600" dirty="0"/>
            <a:t>ARRHITEKTURA</a:t>
          </a:r>
          <a:r>
            <a:rPr lang="sl-SI" sz="900" dirty="0"/>
            <a:t> </a:t>
          </a:r>
        </a:p>
        <a:p>
          <a:r>
            <a:rPr lang="sl-SI" sz="900" dirty="0"/>
            <a:t>OPC / UA</a:t>
          </a:r>
        </a:p>
        <a:p>
          <a:r>
            <a:rPr lang="sl-SI" sz="900" dirty="0"/>
            <a:t>V</a:t>
          </a:r>
        </a:p>
        <a:p>
          <a:r>
            <a:rPr lang="sl-SI" sz="1000" dirty="0"/>
            <a:t>OBLAKU</a:t>
          </a:r>
        </a:p>
      </dgm:t>
    </dgm:pt>
    <dgm:pt modelId="{48CCA896-3F07-4270-90D5-4715A5EF07C5}" type="parTrans" cxnId="{105177BB-C7BC-477B-9340-C19FD43CD6EA}">
      <dgm:prSet/>
      <dgm:spPr/>
      <dgm:t>
        <a:bodyPr/>
        <a:lstStyle/>
        <a:p>
          <a:endParaRPr lang="sl-SI"/>
        </a:p>
      </dgm:t>
    </dgm:pt>
    <dgm:pt modelId="{8BD89F0C-AF1F-43A4-BAF9-CD3CB777C571}" type="sibTrans" cxnId="{105177BB-C7BC-477B-9340-C19FD43CD6EA}">
      <dgm:prSet/>
      <dgm:spPr/>
      <dgm:t>
        <a:bodyPr/>
        <a:lstStyle/>
        <a:p>
          <a:endParaRPr lang="sl-SI"/>
        </a:p>
      </dgm:t>
    </dgm:pt>
    <dgm:pt modelId="{DF464125-57AE-4C02-9780-F3F2AA866C17}">
      <dgm:prSet phldrT="[besedilo]" custT="1"/>
      <dgm:spPr/>
      <dgm:t>
        <a:bodyPr/>
        <a:lstStyle/>
        <a:p>
          <a:r>
            <a:rPr lang="sl-SI" sz="1050" dirty="0"/>
            <a:t>NAPOVEDNA </a:t>
          </a:r>
          <a:r>
            <a:rPr lang="sl-SI" sz="1000" dirty="0"/>
            <a:t>ANALITIKA</a:t>
          </a:r>
        </a:p>
      </dgm:t>
    </dgm:pt>
    <dgm:pt modelId="{A18B4228-6871-4210-9D55-DAFB1D213D6D}" type="parTrans" cxnId="{9456E616-93D8-4015-AA7F-FA7FE27117CD}">
      <dgm:prSet/>
      <dgm:spPr/>
      <dgm:t>
        <a:bodyPr/>
        <a:lstStyle/>
        <a:p>
          <a:endParaRPr lang="sl-SI"/>
        </a:p>
      </dgm:t>
    </dgm:pt>
    <dgm:pt modelId="{2FA2328A-17CC-4285-9584-1893AF861D7F}" type="sibTrans" cxnId="{9456E616-93D8-4015-AA7F-FA7FE27117CD}">
      <dgm:prSet/>
      <dgm:spPr/>
      <dgm:t>
        <a:bodyPr/>
        <a:lstStyle/>
        <a:p>
          <a:endParaRPr lang="sl-SI"/>
        </a:p>
      </dgm:t>
    </dgm:pt>
    <dgm:pt modelId="{818EACDE-72FC-44AF-8226-ED2BCDA257A2}">
      <dgm:prSet phldrT="[besedilo]"/>
      <dgm:spPr/>
      <dgm:t>
        <a:bodyPr/>
        <a:lstStyle/>
        <a:p>
          <a:r>
            <a:rPr lang="sl-SI" dirty="0" err="1"/>
            <a:t>MeRITVE</a:t>
          </a:r>
          <a:r>
            <a:rPr lang="sl-SI" dirty="0"/>
            <a:t>:</a:t>
          </a:r>
        </a:p>
        <a:p>
          <a:r>
            <a:rPr lang="sl-SI" dirty="0"/>
            <a:t>-Optične</a:t>
          </a:r>
        </a:p>
        <a:p>
          <a:r>
            <a:rPr lang="sl-SI" dirty="0"/>
            <a:t>-Dotik</a:t>
          </a:r>
        </a:p>
        <a:p>
          <a:r>
            <a:rPr lang="sl-SI" dirty="0"/>
            <a:t>-Primerjalne</a:t>
          </a:r>
        </a:p>
      </dgm:t>
    </dgm:pt>
    <dgm:pt modelId="{A8A78FCE-EB39-43ED-AAF7-81604C03231F}" type="parTrans" cxnId="{46CE730B-13A1-422E-884E-D45B1B0D377B}">
      <dgm:prSet/>
      <dgm:spPr/>
      <dgm:t>
        <a:bodyPr/>
        <a:lstStyle/>
        <a:p>
          <a:endParaRPr lang="sl-SI"/>
        </a:p>
      </dgm:t>
    </dgm:pt>
    <dgm:pt modelId="{FB8C0DF9-AEC9-44C4-97F0-7F15F4B75C74}" type="sibTrans" cxnId="{46CE730B-13A1-422E-884E-D45B1B0D377B}">
      <dgm:prSet/>
      <dgm:spPr/>
      <dgm:t>
        <a:bodyPr/>
        <a:lstStyle/>
        <a:p>
          <a:endParaRPr lang="sl-SI"/>
        </a:p>
      </dgm:t>
    </dgm:pt>
    <dgm:pt modelId="{3567B4F1-01F4-491C-821B-A973F1B9A3BA}">
      <dgm:prSet phldrT="[besedilo]" custT="1"/>
      <dgm:spPr/>
      <dgm:t>
        <a:bodyPr/>
        <a:lstStyle/>
        <a:p>
          <a:r>
            <a:rPr lang="sl-SI" sz="900" dirty="0" err="1"/>
            <a:t>Fingers</a:t>
          </a:r>
          <a:endParaRPr lang="sl-SI" sz="900" dirty="0"/>
        </a:p>
        <a:p>
          <a:r>
            <a:rPr lang="sl-SI" sz="900" dirty="0" err="1"/>
            <a:t>Grippers</a:t>
          </a:r>
          <a:endParaRPr lang="sl-SI" sz="900" dirty="0"/>
        </a:p>
        <a:p>
          <a:r>
            <a:rPr lang="sl-SI" sz="900" dirty="0" err="1"/>
            <a:t>Holders</a:t>
          </a:r>
          <a:r>
            <a:rPr lang="sl-SI" sz="900" dirty="0"/>
            <a:t>, </a:t>
          </a:r>
          <a:r>
            <a:rPr lang="sl-SI" sz="900" dirty="0" err="1"/>
            <a:t>Beds</a:t>
          </a:r>
          <a:r>
            <a:rPr lang="sl-SI" sz="900" dirty="0"/>
            <a:t>, </a:t>
          </a:r>
          <a:r>
            <a:rPr lang="sl-SI" sz="900" dirty="0" err="1"/>
            <a:t>Magazines</a:t>
          </a:r>
          <a:r>
            <a:rPr lang="sl-SI" sz="900" dirty="0"/>
            <a:t>..</a:t>
          </a:r>
        </a:p>
      </dgm:t>
    </dgm:pt>
    <dgm:pt modelId="{DF52921D-A6B4-4F83-8C43-85C28D737DCA}" type="parTrans" cxnId="{27B25963-1272-4B56-9290-E4B6FC68F627}">
      <dgm:prSet/>
      <dgm:spPr/>
      <dgm:t>
        <a:bodyPr/>
        <a:lstStyle/>
        <a:p>
          <a:endParaRPr lang="sl-SI"/>
        </a:p>
      </dgm:t>
    </dgm:pt>
    <dgm:pt modelId="{BA6CE2C8-FF14-4D7F-AEC8-B2970F1E6110}" type="sibTrans" cxnId="{27B25963-1272-4B56-9290-E4B6FC68F627}">
      <dgm:prSet/>
      <dgm:spPr/>
      <dgm:t>
        <a:bodyPr/>
        <a:lstStyle/>
        <a:p>
          <a:endParaRPr lang="sl-SI"/>
        </a:p>
      </dgm:t>
    </dgm:pt>
    <dgm:pt modelId="{1DA73F43-6FF4-4703-B0B3-3A0D7D9D525D}">
      <dgm:prSet phldrT="[besedilo]" custT="1"/>
      <dgm:spPr/>
      <dgm:t>
        <a:bodyPr/>
        <a:lstStyle/>
        <a:p>
          <a:r>
            <a:rPr lang="sl-SI" sz="1100" dirty="0"/>
            <a:t>DIGITALNI DVOJČEK</a:t>
          </a:r>
        </a:p>
      </dgm:t>
    </dgm:pt>
    <dgm:pt modelId="{AEAAA66A-2107-405E-B3CF-674EF5D3679F}" type="parTrans" cxnId="{1162F483-5C13-4F91-8A3F-0E84EBA9AF1F}">
      <dgm:prSet/>
      <dgm:spPr/>
      <dgm:t>
        <a:bodyPr/>
        <a:lstStyle/>
        <a:p>
          <a:endParaRPr lang="sl-SI"/>
        </a:p>
      </dgm:t>
    </dgm:pt>
    <dgm:pt modelId="{30A27CE7-71DF-46CB-A3DE-95C1082E9072}" type="sibTrans" cxnId="{1162F483-5C13-4F91-8A3F-0E84EBA9AF1F}">
      <dgm:prSet/>
      <dgm:spPr/>
      <dgm:t>
        <a:bodyPr/>
        <a:lstStyle/>
        <a:p>
          <a:endParaRPr lang="sl-SI"/>
        </a:p>
      </dgm:t>
    </dgm:pt>
    <dgm:pt modelId="{DF08E207-2BA2-44AE-8987-665DA37A45C3}" type="pres">
      <dgm:prSet presAssocID="{3DCFFFD0-04BA-4AEA-ACD1-F42D83F2BD95}" presName="Name0" presStyleCnt="0">
        <dgm:presLayoutVars>
          <dgm:chMax val="1"/>
          <dgm:dir/>
          <dgm:animLvl val="ctr"/>
          <dgm:resizeHandles val="exact"/>
        </dgm:presLayoutVars>
      </dgm:prSet>
      <dgm:spPr/>
      <dgm:t>
        <a:bodyPr/>
        <a:lstStyle/>
        <a:p>
          <a:endParaRPr lang="sl-SI"/>
        </a:p>
      </dgm:t>
    </dgm:pt>
    <dgm:pt modelId="{0B2CEF9B-9D37-4A0F-A617-9E34F7716BE6}" type="pres">
      <dgm:prSet presAssocID="{5EE75802-25D5-41F7-893F-D0BB5830252D}" presName="centerShape" presStyleLbl="node0" presStyleIdx="0" presStyleCnt="1" custScaleX="120458" custScaleY="119019"/>
      <dgm:spPr/>
      <dgm:t>
        <a:bodyPr/>
        <a:lstStyle/>
        <a:p>
          <a:endParaRPr lang="sl-SI"/>
        </a:p>
      </dgm:t>
    </dgm:pt>
    <dgm:pt modelId="{5F241A40-9ECE-4AEB-A37D-928D18B1C996}" type="pres">
      <dgm:prSet presAssocID="{D3CB958C-F533-485F-894B-1DC103684C31}" presName="node" presStyleLbl="node1" presStyleIdx="0" presStyleCnt="7">
        <dgm:presLayoutVars>
          <dgm:bulletEnabled val="1"/>
        </dgm:presLayoutVars>
      </dgm:prSet>
      <dgm:spPr/>
      <dgm:t>
        <a:bodyPr/>
        <a:lstStyle/>
        <a:p>
          <a:endParaRPr lang="sl-SI"/>
        </a:p>
      </dgm:t>
    </dgm:pt>
    <dgm:pt modelId="{0DA997A7-3DB7-4A31-9C47-FBB152648A8E}" type="pres">
      <dgm:prSet presAssocID="{D3CB958C-F533-485F-894B-1DC103684C31}" presName="dummy" presStyleCnt="0"/>
      <dgm:spPr/>
    </dgm:pt>
    <dgm:pt modelId="{596FEF67-CDF2-4527-AA5D-E442E851FCF5}" type="pres">
      <dgm:prSet presAssocID="{C25C344A-067A-4467-B591-E43D8CAF9340}" presName="sibTrans" presStyleLbl="sibTrans2D1" presStyleIdx="0" presStyleCnt="7"/>
      <dgm:spPr/>
      <dgm:t>
        <a:bodyPr/>
        <a:lstStyle/>
        <a:p>
          <a:endParaRPr lang="sl-SI"/>
        </a:p>
      </dgm:t>
    </dgm:pt>
    <dgm:pt modelId="{83E44D59-2EE7-41DE-8A32-341477541131}" type="pres">
      <dgm:prSet presAssocID="{464297E0-26A5-4A93-9BE4-044BBC0DC448}" presName="node" presStyleLbl="node1" presStyleIdx="1" presStyleCnt="7">
        <dgm:presLayoutVars>
          <dgm:bulletEnabled val="1"/>
        </dgm:presLayoutVars>
      </dgm:prSet>
      <dgm:spPr/>
      <dgm:t>
        <a:bodyPr/>
        <a:lstStyle/>
        <a:p>
          <a:endParaRPr lang="sl-SI"/>
        </a:p>
      </dgm:t>
    </dgm:pt>
    <dgm:pt modelId="{BA65B437-D75C-4F53-83BB-A40A914B20C3}" type="pres">
      <dgm:prSet presAssocID="{464297E0-26A5-4A93-9BE4-044BBC0DC448}" presName="dummy" presStyleCnt="0"/>
      <dgm:spPr/>
    </dgm:pt>
    <dgm:pt modelId="{792B9D09-8DB3-4EDF-B25B-D4040A9F6F5C}" type="pres">
      <dgm:prSet presAssocID="{25CE0FD2-71F3-4B3C-AA0E-48059F5FFA73}" presName="sibTrans" presStyleLbl="sibTrans2D1" presStyleIdx="1" presStyleCnt="7"/>
      <dgm:spPr/>
      <dgm:t>
        <a:bodyPr/>
        <a:lstStyle/>
        <a:p>
          <a:endParaRPr lang="sl-SI"/>
        </a:p>
      </dgm:t>
    </dgm:pt>
    <dgm:pt modelId="{1AF95E90-E9AB-447E-99A2-56AEBFCF4DC3}" type="pres">
      <dgm:prSet presAssocID="{3567B4F1-01F4-491C-821B-A973F1B9A3BA}" presName="node" presStyleLbl="node1" presStyleIdx="2" presStyleCnt="7">
        <dgm:presLayoutVars>
          <dgm:bulletEnabled val="1"/>
        </dgm:presLayoutVars>
      </dgm:prSet>
      <dgm:spPr/>
      <dgm:t>
        <a:bodyPr/>
        <a:lstStyle/>
        <a:p>
          <a:endParaRPr lang="sl-SI"/>
        </a:p>
      </dgm:t>
    </dgm:pt>
    <dgm:pt modelId="{17EBA3B2-FF8F-4DB8-93DE-D11E1D524C2A}" type="pres">
      <dgm:prSet presAssocID="{3567B4F1-01F4-491C-821B-A973F1B9A3BA}" presName="dummy" presStyleCnt="0"/>
      <dgm:spPr/>
    </dgm:pt>
    <dgm:pt modelId="{14DEDF92-308A-45A5-996E-6F28E46DBA83}" type="pres">
      <dgm:prSet presAssocID="{BA6CE2C8-FF14-4D7F-AEC8-B2970F1E6110}" presName="sibTrans" presStyleLbl="sibTrans2D1" presStyleIdx="2" presStyleCnt="7"/>
      <dgm:spPr/>
      <dgm:t>
        <a:bodyPr/>
        <a:lstStyle/>
        <a:p>
          <a:endParaRPr lang="sl-SI"/>
        </a:p>
      </dgm:t>
    </dgm:pt>
    <dgm:pt modelId="{9C4B59FE-A6F8-4DC7-BC00-1C5FD0F6EC3B}" type="pres">
      <dgm:prSet presAssocID="{818EACDE-72FC-44AF-8226-ED2BCDA257A2}" presName="node" presStyleLbl="node1" presStyleIdx="3" presStyleCnt="7" custRadScaleRad="99241" custRadScaleInc="-27984">
        <dgm:presLayoutVars>
          <dgm:bulletEnabled val="1"/>
        </dgm:presLayoutVars>
      </dgm:prSet>
      <dgm:spPr/>
      <dgm:t>
        <a:bodyPr/>
        <a:lstStyle/>
        <a:p>
          <a:endParaRPr lang="sl-SI"/>
        </a:p>
      </dgm:t>
    </dgm:pt>
    <dgm:pt modelId="{E9D058F1-43A2-47BB-AB0F-C58ADB7FB475}" type="pres">
      <dgm:prSet presAssocID="{818EACDE-72FC-44AF-8226-ED2BCDA257A2}" presName="dummy" presStyleCnt="0"/>
      <dgm:spPr/>
    </dgm:pt>
    <dgm:pt modelId="{8513E7F9-6C70-443A-A264-18AD67D34C9C}" type="pres">
      <dgm:prSet presAssocID="{FB8C0DF9-AEC9-44C4-97F0-7F15F4B75C74}" presName="sibTrans" presStyleLbl="sibTrans2D1" presStyleIdx="3" presStyleCnt="7"/>
      <dgm:spPr/>
      <dgm:t>
        <a:bodyPr/>
        <a:lstStyle/>
        <a:p>
          <a:endParaRPr lang="sl-SI"/>
        </a:p>
      </dgm:t>
    </dgm:pt>
    <dgm:pt modelId="{02DEC5E0-BDC0-4F89-852E-8ECEE7ABE08A}" type="pres">
      <dgm:prSet presAssocID="{D6722E8C-A3FC-45E3-9CDE-F5A9862ED5E2}" presName="node" presStyleLbl="node1" presStyleIdx="4" presStyleCnt="7">
        <dgm:presLayoutVars>
          <dgm:bulletEnabled val="1"/>
        </dgm:presLayoutVars>
      </dgm:prSet>
      <dgm:spPr/>
      <dgm:t>
        <a:bodyPr/>
        <a:lstStyle/>
        <a:p>
          <a:endParaRPr lang="sl-SI"/>
        </a:p>
      </dgm:t>
    </dgm:pt>
    <dgm:pt modelId="{38834803-433B-4B34-A278-F5F14C717A58}" type="pres">
      <dgm:prSet presAssocID="{D6722E8C-A3FC-45E3-9CDE-F5A9862ED5E2}" presName="dummy" presStyleCnt="0"/>
      <dgm:spPr/>
    </dgm:pt>
    <dgm:pt modelId="{5D31D02B-B64A-418F-A3B4-BE680F8BF365}" type="pres">
      <dgm:prSet presAssocID="{8BD89F0C-AF1F-43A4-BAF9-CD3CB777C571}" presName="sibTrans" presStyleLbl="sibTrans2D1" presStyleIdx="4" presStyleCnt="7"/>
      <dgm:spPr/>
      <dgm:t>
        <a:bodyPr/>
        <a:lstStyle/>
        <a:p>
          <a:endParaRPr lang="sl-SI"/>
        </a:p>
      </dgm:t>
    </dgm:pt>
    <dgm:pt modelId="{912E110D-1544-4934-AE1B-4230961CA7D5}" type="pres">
      <dgm:prSet presAssocID="{1DA73F43-6FF4-4703-B0B3-3A0D7D9D525D}" presName="node" presStyleLbl="node1" presStyleIdx="5" presStyleCnt="7">
        <dgm:presLayoutVars>
          <dgm:bulletEnabled val="1"/>
        </dgm:presLayoutVars>
      </dgm:prSet>
      <dgm:spPr/>
      <dgm:t>
        <a:bodyPr/>
        <a:lstStyle/>
        <a:p>
          <a:endParaRPr lang="sl-SI"/>
        </a:p>
      </dgm:t>
    </dgm:pt>
    <dgm:pt modelId="{F6EB2B20-75DE-4872-BB0A-589BF968879F}" type="pres">
      <dgm:prSet presAssocID="{1DA73F43-6FF4-4703-B0B3-3A0D7D9D525D}" presName="dummy" presStyleCnt="0"/>
      <dgm:spPr/>
    </dgm:pt>
    <dgm:pt modelId="{9D2304DF-C816-49DC-AB93-8081CE759DE0}" type="pres">
      <dgm:prSet presAssocID="{30A27CE7-71DF-46CB-A3DE-95C1082E9072}" presName="sibTrans" presStyleLbl="sibTrans2D1" presStyleIdx="5" presStyleCnt="7"/>
      <dgm:spPr/>
      <dgm:t>
        <a:bodyPr/>
        <a:lstStyle/>
        <a:p>
          <a:endParaRPr lang="sl-SI"/>
        </a:p>
      </dgm:t>
    </dgm:pt>
    <dgm:pt modelId="{DD95EAD7-2FCF-41FB-9E87-0BFF6C8F66AA}" type="pres">
      <dgm:prSet presAssocID="{DF464125-57AE-4C02-9780-F3F2AA866C17}" presName="node" presStyleLbl="node1" presStyleIdx="6" presStyleCnt="7" custScaleX="99474">
        <dgm:presLayoutVars>
          <dgm:bulletEnabled val="1"/>
        </dgm:presLayoutVars>
      </dgm:prSet>
      <dgm:spPr/>
      <dgm:t>
        <a:bodyPr/>
        <a:lstStyle/>
        <a:p>
          <a:endParaRPr lang="sl-SI"/>
        </a:p>
      </dgm:t>
    </dgm:pt>
    <dgm:pt modelId="{908DBAD7-135A-4238-8D36-E029F6DFB87C}" type="pres">
      <dgm:prSet presAssocID="{DF464125-57AE-4C02-9780-F3F2AA866C17}" presName="dummy" presStyleCnt="0"/>
      <dgm:spPr/>
    </dgm:pt>
    <dgm:pt modelId="{70ED0797-D007-498C-81DC-300FB3356FC9}" type="pres">
      <dgm:prSet presAssocID="{2FA2328A-17CC-4285-9584-1893AF861D7F}" presName="sibTrans" presStyleLbl="sibTrans2D1" presStyleIdx="6" presStyleCnt="7"/>
      <dgm:spPr/>
      <dgm:t>
        <a:bodyPr/>
        <a:lstStyle/>
        <a:p>
          <a:endParaRPr lang="sl-SI"/>
        </a:p>
      </dgm:t>
    </dgm:pt>
  </dgm:ptLst>
  <dgm:cxnLst>
    <dgm:cxn modelId="{46CE730B-13A1-422E-884E-D45B1B0D377B}" srcId="{5EE75802-25D5-41F7-893F-D0BB5830252D}" destId="{818EACDE-72FC-44AF-8226-ED2BCDA257A2}" srcOrd="3" destOrd="0" parTransId="{A8A78FCE-EB39-43ED-AAF7-81604C03231F}" sibTransId="{FB8C0DF9-AEC9-44C4-97F0-7F15F4B75C74}"/>
    <dgm:cxn modelId="{781AEBD2-8758-421A-B13A-0A379B31FC0E}" type="presOf" srcId="{5EE75802-25D5-41F7-893F-D0BB5830252D}" destId="{0B2CEF9B-9D37-4A0F-A617-9E34F7716BE6}" srcOrd="0" destOrd="0" presId="urn:microsoft.com/office/officeart/2005/8/layout/radial6"/>
    <dgm:cxn modelId="{F0F7D649-49C3-4860-B2F7-D0DB2834E2E8}" type="presOf" srcId="{C25C344A-067A-4467-B591-E43D8CAF9340}" destId="{596FEF67-CDF2-4527-AA5D-E442E851FCF5}" srcOrd="0" destOrd="0" presId="urn:microsoft.com/office/officeart/2005/8/layout/radial6"/>
    <dgm:cxn modelId="{AB7ABEBD-6860-42E2-9A52-7731734BC334}" srcId="{5EE75802-25D5-41F7-893F-D0BB5830252D}" destId="{D3CB958C-F533-485F-894B-1DC103684C31}" srcOrd="0" destOrd="0" parTransId="{CFBA2E03-A076-443A-8459-1D321156E155}" sibTransId="{C25C344A-067A-4467-B591-E43D8CAF9340}"/>
    <dgm:cxn modelId="{2363A27F-36E0-4CF7-B02B-148F61B5F6C1}" type="presOf" srcId="{3DCFFFD0-04BA-4AEA-ACD1-F42D83F2BD95}" destId="{DF08E207-2BA2-44AE-8987-665DA37A45C3}" srcOrd="0" destOrd="0" presId="urn:microsoft.com/office/officeart/2005/8/layout/radial6"/>
    <dgm:cxn modelId="{FD2912E2-8DBD-4C40-A7D6-5D0E50C11680}" srcId="{3DCFFFD0-04BA-4AEA-ACD1-F42D83F2BD95}" destId="{5EE75802-25D5-41F7-893F-D0BB5830252D}" srcOrd="0" destOrd="0" parTransId="{FB3B34CD-2F5B-48C9-A5AE-A9E503D61CA7}" sibTransId="{15E12B13-AD9D-422A-96C6-BA7484C37CB2}"/>
    <dgm:cxn modelId="{9456E616-93D8-4015-AA7F-FA7FE27117CD}" srcId="{5EE75802-25D5-41F7-893F-D0BB5830252D}" destId="{DF464125-57AE-4C02-9780-F3F2AA866C17}" srcOrd="6" destOrd="0" parTransId="{A18B4228-6871-4210-9D55-DAFB1D213D6D}" sibTransId="{2FA2328A-17CC-4285-9584-1893AF861D7F}"/>
    <dgm:cxn modelId="{5B75846C-8C8A-480B-B947-0E25404D6A74}" type="presOf" srcId="{464297E0-26A5-4A93-9BE4-044BBC0DC448}" destId="{83E44D59-2EE7-41DE-8A32-341477541131}" srcOrd="0" destOrd="0" presId="urn:microsoft.com/office/officeart/2005/8/layout/radial6"/>
    <dgm:cxn modelId="{2A27E762-4130-42D6-8C9C-74DD6F84D392}" type="presOf" srcId="{1DA73F43-6FF4-4703-B0B3-3A0D7D9D525D}" destId="{912E110D-1544-4934-AE1B-4230961CA7D5}" srcOrd="0" destOrd="0" presId="urn:microsoft.com/office/officeart/2005/8/layout/radial6"/>
    <dgm:cxn modelId="{105177BB-C7BC-477B-9340-C19FD43CD6EA}" srcId="{5EE75802-25D5-41F7-893F-D0BB5830252D}" destId="{D6722E8C-A3FC-45E3-9CDE-F5A9862ED5E2}" srcOrd="4" destOrd="0" parTransId="{48CCA896-3F07-4270-90D5-4715A5EF07C5}" sibTransId="{8BD89F0C-AF1F-43A4-BAF9-CD3CB777C571}"/>
    <dgm:cxn modelId="{67B557F9-B213-4358-A283-9562370BAEB7}" type="presOf" srcId="{30A27CE7-71DF-46CB-A3DE-95C1082E9072}" destId="{9D2304DF-C816-49DC-AB93-8081CE759DE0}" srcOrd="0" destOrd="0" presId="urn:microsoft.com/office/officeart/2005/8/layout/radial6"/>
    <dgm:cxn modelId="{27B25963-1272-4B56-9290-E4B6FC68F627}" srcId="{5EE75802-25D5-41F7-893F-D0BB5830252D}" destId="{3567B4F1-01F4-491C-821B-A973F1B9A3BA}" srcOrd="2" destOrd="0" parTransId="{DF52921D-A6B4-4F83-8C43-85C28D737DCA}" sibTransId="{BA6CE2C8-FF14-4D7F-AEC8-B2970F1E6110}"/>
    <dgm:cxn modelId="{4A704960-3A19-4623-8418-4DE98952B42B}" type="presOf" srcId="{D6722E8C-A3FC-45E3-9CDE-F5A9862ED5E2}" destId="{02DEC5E0-BDC0-4F89-852E-8ECEE7ABE08A}" srcOrd="0" destOrd="0" presId="urn:microsoft.com/office/officeart/2005/8/layout/radial6"/>
    <dgm:cxn modelId="{27E56180-183F-4865-9392-80FC789A6EE1}" type="presOf" srcId="{BA6CE2C8-FF14-4D7F-AEC8-B2970F1E6110}" destId="{14DEDF92-308A-45A5-996E-6F28E46DBA83}" srcOrd="0" destOrd="0" presId="urn:microsoft.com/office/officeart/2005/8/layout/radial6"/>
    <dgm:cxn modelId="{6360B089-9203-4230-B9AB-BEE937621556}" type="presOf" srcId="{DF464125-57AE-4C02-9780-F3F2AA866C17}" destId="{DD95EAD7-2FCF-41FB-9E87-0BFF6C8F66AA}" srcOrd="0" destOrd="0" presId="urn:microsoft.com/office/officeart/2005/8/layout/radial6"/>
    <dgm:cxn modelId="{E52E3BC5-CBC6-4F81-8514-C5E04AE72209}" type="presOf" srcId="{818EACDE-72FC-44AF-8226-ED2BCDA257A2}" destId="{9C4B59FE-A6F8-4DC7-BC00-1C5FD0F6EC3B}" srcOrd="0" destOrd="0" presId="urn:microsoft.com/office/officeart/2005/8/layout/radial6"/>
    <dgm:cxn modelId="{2F1D492D-B4BE-44CD-9977-AC549971D219}" type="presOf" srcId="{FB8C0DF9-AEC9-44C4-97F0-7F15F4B75C74}" destId="{8513E7F9-6C70-443A-A264-18AD67D34C9C}" srcOrd="0" destOrd="0" presId="urn:microsoft.com/office/officeart/2005/8/layout/radial6"/>
    <dgm:cxn modelId="{1162F483-5C13-4F91-8A3F-0E84EBA9AF1F}" srcId="{5EE75802-25D5-41F7-893F-D0BB5830252D}" destId="{1DA73F43-6FF4-4703-B0B3-3A0D7D9D525D}" srcOrd="5" destOrd="0" parTransId="{AEAAA66A-2107-405E-B3CF-674EF5D3679F}" sibTransId="{30A27CE7-71DF-46CB-A3DE-95C1082E9072}"/>
    <dgm:cxn modelId="{78CE38EB-C553-4991-BD57-25231BC3E77E}" type="presOf" srcId="{8BD89F0C-AF1F-43A4-BAF9-CD3CB777C571}" destId="{5D31D02B-B64A-418F-A3B4-BE680F8BF365}" srcOrd="0" destOrd="0" presId="urn:microsoft.com/office/officeart/2005/8/layout/radial6"/>
    <dgm:cxn modelId="{A84438E6-FBB3-430E-AB09-4BF2BB42102C}" type="presOf" srcId="{25CE0FD2-71F3-4B3C-AA0E-48059F5FFA73}" destId="{792B9D09-8DB3-4EDF-B25B-D4040A9F6F5C}" srcOrd="0" destOrd="0" presId="urn:microsoft.com/office/officeart/2005/8/layout/radial6"/>
    <dgm:cxn modelId="{F6DBDB12-E2A4-455B-AC7B-AC6E95B13936}" type="presOf" srcId="{2FA2328A-17CC-4285-9584-1893AF861D7F}" destId="{70ED0797-D007-498C-81DC-300FB3356FC9}" srcOrd="0" destOrd="0" presId="urn:microsoft.com/office/officeart/2005/8/layout/radial6"/>
    <dgm:cxn modelId="{D8933ADA-DD5D-4906-B92C-2008DAD17B4D}" srcId="{5EE75802-25D5-41F7-893F-D0BB5830252D}" destId="{464297E0-26A5-4A93-9BE4-044BBC0DC448}" srcOrd="1" destOrd="0" parTransId="{0186FCB7-B0F4-404E-B248-CCF45437DF20}" sibTransId="{25CE0FD2-71F3-4B3C-AA0E-48059F5FFA73}"/>
    <dgm:cxn modelId="{EE998789-2C3B-4968-8A82-EBDB8B7514CB}" type="presOf" srcId="{D3CB958C-F533-485F-894B-1DC103684C31}" destId="{5F241A40-9ECE-4AEB-A37D-928D18B1C996}" srcOrd="0" destOrd="0" presId="urn:microsoft.com/office/officeart/2005/8/layout/radial6"/>
    <dgm:cxn modelId="{7F29001E-42AE-4657-9F77-E68349755BD2}" type="presOf" srcId="{3567B4F1-01F4-491C-821B-A973F1B9A3BA}" destId="{1AF95E90-E9AB-447E-99A2-56AEBFCF4DC3}" srcOrd="0" destOrd="0" presId="urn:microsoft.com/office/officeart/2005/8/layout/radial6"/>
    <dgm:cxn modelId="{2B410701-821A-485D-8939-16A13439EEAF}" type="presParOf" srcId="{DF08E207-2BA2-44AE-8987-665DA37A45C3}" destId="{0B2CEF9B-9D37-4A0F-A617-9E34F7716BE6}" srcOrd="0" destOrd="0" presId="urn:microsoft.com/office/officeart/2005/8/layout/radial6"/>
    <dgm:cxn modelId="{C9207278-2A9A-4008-9083-7E55A4727151}" type="presParOf" srcId="{DF08E207-2BA2-44AE-8987-665DA37A45C3}" destId="{5F241A40-9ECE-4AEB-A37D-928D18B1C996}" srcOrd="1" destOrd="0" presId="urn:microsoft.com/office/officeart/2005/8/layout/radial6"/>
    <dgm:cxn modelId="{D33D909A-176E-448F-972F-F754C873373E}" type="presParOf" srcId="{DF08E207-2BA2-44AE-8987-665DA37A45C3}" destId="{0DA997A7-3DB7-4A31-9C47-FBB152648A8E}" srcOrd="2" destOrd="0" presId="urn:microsoft.com/office/officeart/2005/8/layout/radial6"/>
    <dgm:cxn modelId="{270E65D2-5620-4719-904C-4BADB83E8DD4}" type="presParOf" srcId="{DF08E207-2BA2-44AE-8987-665DA37A45C3}" destId="{596FEF67-CDF2-4527-AA5D-E442E851FCF5}" srcOrd="3" destOrd="0" presId="urn:microsoft.com/office/officeart/2005/8/layout/radial6"/>
    <dgm:cxn modelId="{E87A4698-FE76-451F-BB9E-7CC180D5FC53}" type="presParOf" srcId="{DF08E207-2BA2-44AE-8987-665DA37A45C3}" destId="{83E44D59-2EE7-41DE-8A32-341477541131}" srcOrd="4" destOrd="0" presId="urn:microsoft.com/office/officeart/2005/8/layout/radial6"/>
    <dgm:cxn modelId="{8ADEE8EC-5936-4449-879C-A16A3A3F6962}" type="presParOf" srcId="{DF08E207-2BA2-44AE-8987-665DA37A45C3}" destId="{BA65B437-D75C-4F53-83BB-A40A914B20C3}" srcOrd="5" destOrd="0" presId="urn:microsoft.com/office/officeart/2005/8/layout/radial6"/>
    <dgm:cxn modelId="{77B9C0F0-3A07-4E66-9967-AE270162B47D}" type="presParOf" srcId="{DF08E207-2BA2-44AE-8987-665DA37A45C3}" destId="{792B9D09-8DB3-4EDF-B25B-D4040A9F6F5C}" srcOrd="6" destOrd="0" presId="urn:microsoft.com/office/officeart/2005/8/layout/radial6"/>
    <dgm:cxn modelId="{5873D4C1-047C-4B15-9FF2-6B5EF31D28E6}" type="presParOf" srcId="{DF08E207-2BA2-44AE-8987-665DA37A45C3}" destId="{1AF95E90-E9AB-447E-99A2-56AEBFCF4DC3}" srcOrd="7" destOrd="0" presId="urn:microsoft.com/office/officeart/2005/8/layout/radial6"/>
    <dgm:cxn modelId="{4477E28B-50E9-4745-B8BC-4E729F1E01E2}" type="presParOf" srcId="{DF08E207-2BA2-44AE-8987-665DA37A45C3}" destId="{17EBA3B2-FF8F-4DB8-93DE-D11E1D524C2A}" srcOrd="8" destOrd="0" presId="urn:microsoft.com/office/officeart/2005/8/layout/radial6"/>
    <dgm:cxn modelId="{C82C3062-CA74-4193-B99F-13EFDBBAA9F2}" type="presParOf" srcId="{DF08E207-2BA2-44AE-8987-665DA37A45C3}" destId="{14DEDF92-308A-45A5-996E-6F28E46DBA83}" srcOrd="9" destOrd="0" presId="urn:microsoft.com/office/officeart/2005/8/layout/radial6"/>
    <dgm:cxn modelId="{FDFC028D-97F5-4379-A4D0-EEAF29047BFF}" type="presParOf" srcId="{DF08E207-2BA2-44AE-8987-665DA37A45C3}" destId="{9C4B59FE-A6F8-4DC7-BC00-1C5FD0F6EC3B}" srcOrd="10" destOrd="0" presId="urn:microsoft.com/office/officeart/2005/8/layout/radial6"/>
    <dgm:cxn modelId="{F295A708-75E7-4A33-8DF3-F171E3F85D36}" type="presParOf" srcId="{DF08E207-2BA2-44AE-8987-665DA37A45C3}" destId="{E9D058F1-43A2-47BB-AB0F-C58ADB7FB475}" srcOrd="11" destOrd="0" presId="urn:microsoft.com/office/officeart/2005/8/layout/radial6"/>
    <dgm:cxn modelId="{E9CA9294-8093-4885-AC54-FDD83BA8B22F}" type="presParOf" srcId="{DF08E207-2BA2-44AE-8987-665DA37A45C3}" destId="{8513E7F9-6C70-443A-A264-18AD67D34C9C}" srcOrd="12" destOrd="0" presId="urn:microsoft.com/office/officeart/2005/8/layout/radial6"/>
    <dgm:cxn modelId="{3F1A3AFC-F052-4403-BDD0-77F869F7E93A}" type="presParOf" srcId="{DF08E207-2BA2-44AE-8987-665DA37A45C3}" destId="{02DEC5E0-BDC0-4F89-852E-8ECEE7ABE08A}" srcOrd="13" destOrd="0" presId="urn:microsoft.com/office/officeart/2005/8/layout/radial6"/>
    <dgm:cxn modelId="{9CB719D3-0B7C-4D11-9A9F-43A21BD32D1B}" type="presParOf" srcId="{DF08E207-2BA2-44AE-8987-665DA37A45C3}" destId="{38834803-433B-4B34-A278-F5F14C717A58}" srcOrd="14" destOrd="0" presId="urn:microsoft.com/office/officeart/2005/8/layout/radial6"/>
    <dgm:cxn modelId="{195B6D37-33A5-4F65-8B72-90B9E86C1200}" type="presParOf" srcId="{DF08E207-2BA2-44AE-8987-665DA37A45C3}" destId="{5D31D02B-B64A-418F-A3B4-BE680F8BF365}" srcOrd="15" destOrd="0" presId="urn:microsoft.com/office/officeart/2005/8/layout/radial6"/>
    <dgm:cxn modelId="{645F5FFB-7382-47DE-A6AA-B0DB0CEB714E}" type="presParOf" srcId="{DF08E207-2BA2-44AE-8987-665DA37A45C3}" destId="{912E110D-1544-4934-AE1B-4230961CA7D5}" srcOrd="16" destOrd="0" presId="urn:microsoft.com/office/officeart/2005/8/layout/radial6"/>
    <dgm:cxn modelId="{9FA1B015-D663-4D4A-BE6F-A79EF57F3C6B}" type="presParOf" srcId="{DF08E207-2BA2-44AE-8987-665DA37A45C3}" destId="{F6EB2B20-75DE-4872-BB0A-589BF968879F}" srcOrd="17" destOrd="0" presId="urn:microsoft.com/office/officeart/2005/8/layout/radial6"/>
    <dgm:cxn modelId="{8E89FA88-2278-49AA-9CA0-B1754B6BDB20}" type="presParOf" srcId="{DF08E207-2BA2-44AE-8987-665DA37A45C3}" destId="{9D2304DF-C816-49DC-AB93-8081CE759DE0}" srcOrd="18" destOrd="0" presId="urn:microsoft.com/office/officeart/2005/8/layout/radial6"/>
    <dgm:cxn modelId="{120991EC-245F-43A4-A952-D1BFB9295634}" type="presParOf" srcId="{DF08E207-2BA2-44AE-8987-665DA37A45C3}" destId="{DD95EAD7-2FCF-41FB-9E87-0BFF6C8F66AA}" srcOrd="19" destOrd="0" presId="urn:microsoft.com/office/officeart/2005/8/layout/radial6"/>
    <dgm:cxn modelId="{81F820B0-7686-477F-B721-739523881733}" type="presParOf" srcId="{DF08E207-2BA2-44AE-8987-665DA37A45C3}" destId="{908DBAD7-135A-4238-8D36-E029F6DFB87C}" srcOrd="20" destOrd="0" presId="urn:microsoft.com/office/officeart/2005/8/layout/radial6"/>
    <dgm:cxn modelId="{65D7E73D-94A4-4548-AC6C-CC6FE1FBC3B3}" type="presParOf" srcId="{DF08E207-2BA2-44AE-8987-665DA37A45C3}" destId="{70ED0797-D007-498C-81DC-300FB3356FC9}" srcOrd="21"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767098-43D0-48DE-A754-FA8455C29B3B}">
      <dsp:nvSpPr>
        <dsp:cNvPr id="0" name=""/>
        <dsp:cNvSpPr/>
      </dsp:nvSpPr>
      <dsp:spPr>
        <a:xfrm>
          <a:off x="460" y="0"/>
          <a:ext cx="715784" cy="1875730"/>
        </a:xfrm>
        <a:prstGeom prst="roundRect">
          <a:avLst>
            <a:gd name="adj" fmla="val 10000"/>
          </a:avLst>
        </a:prstGeom>
        <a:solidFill>
          <a:srgbClr val="3488B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sl-SI" sz="900" kern="1200" dirty="0"/>
            <a:t>NAPREDNI SISTEMI VODENJA</a:t>
          </a:r>
          <a:endParaRPr lang="en-GB" sz="900" kern="1200" dirty="0"/>
        </a:p>
      </dsp:txBody>
      <dsp:txXfrm>
        <a:off x="460" y="750292"/>
        <a:ext cx="715784" cy="750292"/>
      </dsp:txXfrm>
    </dsp:sp>
    <dsp:sp modelId="{51603B04-29AF-46BE-BBCF-6C94B68D527A}">
      <dsp:nvSpPr>
        <dsp:cNvPr id="0" name=""/>
        <dsp:cNvSpPr/>
      </dsp:nvSpPr>
      <dsp:spPr>
        <a:xfrm>
          <a:off x="46043" y="112543"/>
          <a:ext cx="624618" cy="62461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ED5CD0E3-FF0C-4968-91A6-EC0B86655C5F}">
      <dsp:nvSpPr>
        <dsp:cNvPr id="0" name=""/>
        <dsp:cNvSpPr/>
      </dsp:nvSpPr>
      <dsp:spPr>
        <a:xfrm>
          <a:off x="747359" y="0"/>
          <a:ext cx="715784" cy="1875730"/>
        </a:xfrm>
        <a:prstGeom prst="roundRect">
          <a:avLst>
            <a:gd name="adj" fmla="val 10000"/>
          </a:avLst>
        </a:prstGeom>
        <a:solidFill>
          <a:srgbClr val="70BF44"/>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sl-SI" sz="900" kern="1200" dirty="0"/>
            <a:t>ROBOTIKA</a:t>
          </a:r>
          <a:endParaRPr lang="en-GB" sz="900" kern="1200" dirty="0"/>
        </a:p>
      </dsp:txBody>
      <dsp:txXfrm>
        <a:off x="747359" y="750292"/>
        <a:ext cx="715784" cy="750292"/>
      </dsp:txXfrm>
    </dsp:sp>
    <dsp:sp modelId="{EAD83133-EDB7-408B-BB99-B9A7C4A0BFD2}">
      <dsp:nvSpPr>
        <dsp:cNvPr id="0" name=""/>
        <dsp:cNvSpPr/>
      </dsp:nvSpPr>
      <dsp:spPr>
        <a:xfrm>
          <a:off x="783301" y="112543"/>
          <a:ext cx="624618" cy="624618"/>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5D2ED8F2-2542-47E9-980A-65E19C256D30}">
      <dsp:nvSpPr>
        <dsp:cNvPr id="0" name=""/>
        <dsp:cNvSpPr/>
      </dsp:nvSpPr>
      <dsp:spPr>
        <a:xfrm>
          <a:off x="1474790" y="0"/>
          <a:ext cx="715784" cy="1875730"/>
        </a:xfrm>
        <a:prstGeom prst="roundRect">
          <a:avLst>
            <a:gd name="adj" fmla="val 10000"/>
          </a:avLst>
        </a:prstGeom>
        <a:solidFill>
          <a:srgbClr val="FDB414"/>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sl-SI" sz="900" kern="1200" dirty="0"/>
            <a:t>PREHOD V INDUSTRIJO 4.0</a:t>
          </a:r>
          <a:endParaRPr lang="en-GB" sz="900" kern="1200" dirty="0"/>
        </a:p>
      </dsp:txBody>
      <dsp:txXfrm>
        <a:off x="1474790" y="750292"/>
        <a:ext cx="715784" cy="750292"/>
      </dsp:txXfrm>
    </dsp:sp>
    <dsp:sp modelId="{97666834-8EAD-465A-8F3E-E7EBC93CC199}">
      <dsp:nvSpPr>
        <dsp:cNvPr id="0" name=""/>
        <dsp:cNvSpPr/>
      </dsp:nvSpPr>
      <dsp:spPr>
        <a:xfrm>
          <a:off x="1520559" y="112543"/>
          <a:ext cx="624618" cy="624618"/>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F61353CA-738E-4ADC-83AE-54F7EF5DF033}">
      <dsp:nvSpPr>
        <dsp:cNvPr id="0" name=""/>
        <dsp:cNvSpPr/>
      </dsp:nvSpPr>
      <dsp:spPr>
        <a:xfrm>
          <a:off x="87648" y="1501588"/>
          <a:ext cx="2015923" cy="281359"/>
        </a:xfrm>
        <a:prstGeom prst="leftRightArrow">
          <a:avLst/>
        </a:prstGeom>
        <a:solidFill>
          <a:schemeClr val="accent6">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BA4EC-019F-4FE2-90DA-17117B008509}">
      <dsp:nvSpPr>
        <dsp:cNvPr id="0" name=""/>
        <dsp:cNvSpPr/>
      </dsp:nvSpPr>
      <dsp:spPr>
        <a:xfrm>
          <a:off x="0" y="0"/>
          <a:ext cx="4886533" cy="1049143"/>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35A3D9-ED00-4B0F-86F9-E7DA775B1AC9}">
      <dsp:nvSpPr>
        <dsp:cNvPr id="0" name=""/>
        <dsp:cNvSpPr/>
      </dsp:nvSpPr>
      <dsp:spPr>
        <a:xfrm>
          <a:off x="146595" y="139885"/>
          <a:ext cx="1435419" cy="769371"/>
        </a:xfrm>
        <a:prstGeom prst="roundRect">
          <a:avLst>
            <a:gd name="adj" fmla="val 10000"/>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1ED28C5-15FB-4092-9763-4BEA0DE2E4F4}">
      <dsp:nvSpPr>
        <dsp:cNvPr id="0" name=""/>
        <dsp:cNvSpPr/>
      </dsp:nvSpPr>
      <dsp:spPr>
        <a:xfrm rot="10800000">
          <a:off x="146595" y="1049143"/>
          <a:ext cx="1435419" cy="1282285"/>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t" anchorCtr="0">
          <a:noAutofit/>
        </a:bodyPr>
        <a:lstStyle/>
        <a:p>
          <a:pPr lvl="0" algn="ctr" defTabSz="1778000">
            <a:lnSpc>
              <a:spcPct val="90000"/>
            </a:lnSpc>
            <a:spcBef>
              <a:spcPct val="0"/>
            </a:spcBef>
            <a:spcAft>
              <a:spcPct val="35000"/>
            </a:spcAft>
          </a:pPr>
          <a:r>
            <a:rPr lang="sl-SI" sz="4000" kern="1200" dirty="0"/>
            <a:t>17</a:t>
          </a:r>
        </a:p>
      </dsp:txBody>
      <dsp:txXfrm rot="10800000">
        <a:off x="186030" y="1049143"/>
        <a:ext cx="1356549" cy="1242850"/>
      </dsp:txXfrm>
    </dsp:sp>
    <dsp:sp modelId="{ED2F7840-6390-4CF9-A85F-7211029C840E}">
      <dsp:nvSpPr>
        <dsp:cNvPr id="0" name=""/>
        <dsp:cNvSpPr/>
      </dsp:nvSpPr>
      <dsp:spPr>
        <a:xfrm>
          <a:off x="1725556" y="139885"/>
          <a:ext cx="1435419" cy="769371"/>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61AAD9-79FE-4F3C-A1E5-6BF837F67899}">
      <dsp:nvSpPr>
        <dsp:cNvPr id="0" name=""/>
        <dsp:cNvSpPr/>
      </dsp:nvSpPr>
      <dsp:spPr>
        <a:xfrm rot="10800000">
          <a:off x="1725556" y="1049143"/>
          <a:ext cx="1435419" cy="1282285"/>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t" anchorCtr="0">
          <a:noAutofit/>
        </a:bodyPr>
        <a:lstStyle/>
        <a:p>
          <a:pPr lvl="0" algn="ctr" defTabSz="1778000">
            <a:lnSpc>
              <a:spcPct val="90000"/>
            </a:lnSpc>
            <a:spcBef>
              <a:spcPct val="0"/>
            </a:spcBef>
            <a:spcAft>
              <a:spcPct val="35000"/>
            </a:spcAft>
          </a:pPr>
          <a:r>
            <a:rPr lang="sl-SI" sz="4000" kern="1200" dirty="0"/>
            <a:t>40</a:t>
          </a:r>
        </a:p>
      </dsp:txBody>
      <dsp:txXfrm rot="10800000">
        <a:off x="1764991" y="1049143"/>
        <a:ext cx="1356549" cy="1242850"/>
      </dsp:txXfrm>
    </dsp:sp>
    <dsp:sp modelId="{CD0F9100-F6E3-4C40-9058-63F40A94BF34}">
      <dsp:nvSpPr>
        <dsp:cNvPr id="0" name=""/>
        <dsp:cNvSpPr/>
      </dsp:nvSpPr>
      <dsp:spPr>
        <a:xfrm>
          <a:off x="3304517" y="139885"/>
          <a:ext cx="1435419" cy="769371"/>
        </a:xfrm>
        <a:prstGeom prst="roundRect">
          <a:avLst>
            <a:gd name="adj" fmla="val 10000"/>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6A54DB-EDB5-48C0-9242-53039BC645CB}">
      <dsp:nvSpPr>
        <dsp:cNvPr id="0" name=""/>
        <dsp:cNvSpPr/>
      </dsp:nvSpPr>
      <dsp:spPr>
        <a:xfrm rot="10800000">
          <a:off x="3304517" y="1049143"/>
          <a:ext cx="1435419" cy="1282285"/>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84480" rIns="284480" bIns="284480" numCol="1" spcCol="1270" anchor="t" anchorCtr="0">
          <a:noAutofit/>
        </a:bodyPr>
        <a:lstStyle/>
        <a:p>
          <a:pPr lvl="0" algn="ctr" defTabSz="1778000">
            <a:lnSpc>
              <a:spcPct val="90000"/>
            </a:lnSpc>
            <a:spcBef>
              <a:spcPct val="0"/>
            </a:spcBef>
            <a:spcAft>
              <a:spcPct val="35000"/>
            </a:spcAft>
          </a:pPr>
          <a:r>
            <a:rPr lang="sl-SI" sz="4000" kern="1200" dirty="0"/>
            <a:t>225</a:t>
          </a:r>
        </a:p>
      </dsp:txBody>
      <dsp:txXfrm rot="10800000">
        <a:off x="3343952" y="1049143"/>
        <a:ext cx="1356549" cy="12428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ED0797-D007-498C-81DC-300FB3356FC9}">
      <dsp:nvSpPr>
        <dsp:cNvPr id="0" name=""/>
        <dsp:cNvSpPr/>
      </dsp:nvSpPr>
      <dsp:spPr>
        <a:xfrm>
          <a:off x="1148684" y="401114"/>
          <a:ext cx="3175238" cy="3175238"/>
        </a:xfrm>
        <a:prstGeom prst="blockArc">
          <a:avLst>
            <a:gd name="adj1" fmla="val 13114286"/>
            <a:gd name="adj2" fmla="val 16200000"/>
            <a:gd name="adj3" fmla="val 3898"/>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D2304DF-C816-49DC-AB93-8081CE759DE0}">
      <dsp:nvSpPr>
        <dsp:cNvPr id="0" name=""/>
        <dsp:cNvSpPr/>
      </dsp:nvSpPr>
      <dsp:spPr>
        <a:xfrm>
          <a:off x="1148684" y="401114"/>
          <a:ext cx="3175238" cy="3175238"/>
        </a:xfrm>
        <a:prstGeom prst="blockArc">
          <a:avLst>
            <a:gd name="adj1" fmla="val 10028571"/>
            <a:gd name="adj2" fmla="val 13114286"/>
            <a:gd name="adj3" fmla="val 3898"/>
          </a:avLst>
        </a:prstGeom>
        <a:solidFill>
          <a:schemeClr val="accent3">
            <a:hueOff val="2258833"/>
            <a:satOff val="83333"/>
            <a:lumOff val="-1225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31D02B-B64A-418F-A3B4-BE680F8BF365}">
      <dsp:nvSpPr>
        <dsp:cNvPr id="0" name=""/>
        <dsp:cNvSpPr/>
      </dsp:nvSpPr>
      <dsp:spPr>
        <a:xfrm>
          <a:off x="1148684" y="401114"/>
          <a:ext cx="3175238" cy="3175238"/>
        </a:xfrm>
        <a:prstGeom prst="blockArc">
          <a:avLst>
            <a:gd name="adj1" fmla="val 6942857"/>
            <a:gd name="adj2" fmla="val 10028571"/>
            <a:gd name="adj3" fmla="val 3898"/>
          </a:avLst>
        </a:prstGeom>
        <a:solidFill>
          <a:schemeClr val="accent3">
            <a:hueOff val="1807066"/>
            <a:satOff val="66667"/>
            <a:lumOff val="-980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13E7F9-6C70-443A-A264-18AD67D34C9C}">
      <dsp:nvSpPr>
        <dsp:cNvPr id="0" name=""/>
        <dsp:cNvSpPr/>
      </dsp:nvSpPr>
      <dsp:spPr>
        <a:xfrm>
          <a:off x="1135833" y="394997"/>
          <a:ext cx="3175238" cy="3175238"/>
        </a:xfrm>
        <a:prstGeom prst="blockArc">
          <a:avLst>
            <a:gd name="adj1" fmla="val 3551714"/>
            <a:gd name="adj2" fmla="val 6911425"/>
            <a:gd name="adj3" fmla="val 3898"/>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DEDF92-308A-45A5-996E-6F28E46DBA83}">
      <dsp:nvSpPr>
        <dsp:cNvPr id="0" name=""/>
        <dsp:cNvSpPr/>
      </dsp:nvSpPr>
      <dsp:spPr>
        <a:xfrm>
          <a:off x="1152389" y="385263"/>
          <a:ext cx="3175238" cy="3175238"/>
        </a:xfrm>
        <a:prstGeom prst="blockArc">
          <a:avLst>
            <a:gd name="adj1" fmla="val 807377"/>
            <a:gd name="adj2" fmla="val 3594129"/>
            <a:gd name="adj3" fmla="val 3898"/>
          </a:avLst>
        </a:prstGeom>
        <a:solidFill>
          <a:schemeClr val="accent3">
            <a:hueOff val="903533"/>
            <a:satOff val="33333"/>
            <a:lumOff val="-490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2B9D09-8DB3-4EDF-B25B-D4040A9F6F5C}">
      <dsp:nvSpPr>
        <dsp:cNvPr id="0" name=""/>
        <dsp:cNvSpPr/>
      </dsp:nvSpPr>
      <dsp:spPr>
        <a:xfrm>
          <a:off x="1148684" y="401114"/>
          <a:ext cx="3175238" cy="3175238"/>
        </a:xfrm>
        <a:prstGeom prst="blockArc">
          <a:avLst>
            <a:gd name="adj1" fmla="val 19285714"/>
            <a:gd name="adj2" fmla="val 771429"/>
            <a:gd name="adj3" fmla="val 3898"/>
          </a:avLst>
        </a:prstGeom>
        <a:solidFill>
          <a:schemeClr val="accent3">
            <a:hueOff val="451767"/>
            <a:satOff val="16667"/>
            <a:lumOff val="-245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6FEF67-CDF2-4527-AA5D-E442E851FCF5}">
      <dsp:nvSpPr>
        <dsp:cNvPr id="0" name=""/>
        <dsp:cNvSpPr/>
      </dsp:nvSpPr>
      <dsp:spPr>
        <a:xfrm>
          <a:off x="1148684" y="401114"/>
          <a:ext cx="3175238" cy="3175238"/>
        </a:xfrm>
        <a:prstGeom prst="blockArc">
          <a:avLst>
            <a:gd name="adj1" fmla="val 16200000"/>
            <a:gd name="adj2" fmla="val 19285714"/>
            <a:gd name="adj3" fmla="val 3898"/>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B2CEF9B-9D37-4A0F-A617-9E34F7716BE6}">
      <dsp:nvSpPr>
        <dsp:cNvPr id="0" name=""/>
        <dsp:cNvSpPr/>
      </dsp:nvSpPr>
      <dsp:spPr>
        <a:xfrm>
          <a:off x="1996774" y="1258038"/>
          <a:ext cx="1479059" cy="1461390"/>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sl-SI" sz="2800" b="1" kern="1200" dirty="0"/>
            <a:t>ARC-K</a:t>
          </a:r>
        </a:p>
        <a:p>
          <a:pPr lvl="0" algn="ctr" defTabSz="1244600">
            <a:lnSpc>
              <a:spcPct val="90000"/>
            </a:lnSpc>
            <a:spcBef>
              <a:spcPct val="0"/>
            </a:spcBef>
            <a:spcAft>
              <a:spcPct val="35000"/>
            </a:spcAft>
          </a:pPr>
          <a:r>
            <a:rPr lang="sl-SI" sz="1800" kern="1200" dirty="0"/>
            <a:t>Elementi  I4.0</a:t>
          </a:r>
        </a:p>
      </dsp:txBody>
      <dsp:txXfrm>
        <a:off x="2213377" y="1472054"/>
        <a:ext cx="1045853" cy="1033358"/>
      </dsp:txXfrm>
    </dsp:sp>
    <dsp:sp modelId="{5F241A40-9ECE-4AEB-A37D-928D18B1C996}">
      <dsp:nvSpPr>
        <dsp:cNvPr id="0" name=""/>
        <dsp:cNvSpPr/>
      </dsp:nvSpPr>
      <dsp:spPr>
        <a:xfrm>
          <a:off x="2306551" y="2304"/>
          <a:ext cx="859504" cy="85950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sl-SI" sz="1000" kern="1200" dirty="0"/>
            <a:t>KOLABORATIVNA </a:t>
          </a:r>
          <a:br>
            <a:rPr lang="sl-SI" sz="1000" kern="1200" dirty="0"/>
          </a:br>
          <a:r>
            <a:rPr lang="sl-SI" sz="1000" kern="1200" dirty="0"/>
            <a:t>ROBOTIKA</a:t>
          </a:r>
        </a:p>
      </dsp:txBody>
      <dsp:txXfrm>
        <a:off x="2432422" y="128175"/>
        <a:ext cx="607762" cy="607762"/>
      </dsp:txXfrm>
    </dsp:sp>
    <dsp:sp modelId="{83E44D59-2EE7-41DE-8A32-341477541131}">
      <dsp:nvSpPr>
        <dsp:cNvPr id="0" name=""/>
        <dsp:cNvSpPr/>
      </dsp:nvSpPr>
      <dsp:spPr>
        <a:xfrm>
          <a:off x="3523611" y="588409"/>
          <a:ext cx="859504" cy="859504"/>
        </a:xfrm>
        <a:prstGeom prst="ellipse">
          <a:avLst/>
        </a:prstGeom>
        <a:solidFill>
          <a:schemeClr val="accent3">
            <a:hueOff val="451767"/>
            <a:satOff val="16667"/>
            <a:lumOff val="-2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sl-SI" sz="1100" kern="1200" dirty="0"/>
            <a:t>M2M</a:t>
          </a:r>
        </a:p>
      </dsp:txBody>
      <dsp:txXfrm>
        <a:off x="3649482" y="714280"/>
        <a:ext cx="607762" cy="607762"/>
      </dsp:txXfrm>
    </dsp:sp>
    <dsp:sp modelId="{1AF95E90-E9AB-447E-99A2-56AEBFCF4DC3}">
      <dsp:nvSpPr>
        <dsp:cNvPr id="0" name=""/>
        <dsp:cNvSpPr/>
      </dsp:nvSpPr>
      <dsp:spPr>
        <a:xfrm>
          <a:off x="3824199" y="1905374"/>
          <a:ext cx="859504" cy="859504"/>
        </a:xfrm>
        <a:prstGeom prst="ellipse">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sl-SI" sz="900" kern="1200" dirty="0" err="1"/>
            <a:t>Fingers</a:t>
          </a:r>
          <a:endParaRPr lang="sl-SI" sz="900" kern="1200" dirty="0"/>
        </a:p>
        <a:p>
          <a:pPr lvl="0" algn="ctr" defTabSz="400050">
            <a:lnSpc>
              <a:spcPct val="90000"/>
            </a:lnSpc>
            <a:spcBef>
              <a:spcPct val="0"/>
            </a:spcBef>
            <a:spcAft>
              <a:spcPct val="35000"/>
            </a:spcAft>
          </a:pPr>
          <a:r>
            <a:rPr lang="sl-SI" sz="900" kern="1200" dirty="0" err="1"/>
            <a:t>Grippers</a:t>
          </a:r>
          <a:endParaRPr lang="sl-SI" sz="900" kern="1200" dirty="0"/>
        </a:p>
        <a:p>
          <a:pPr lvl="0" algn="ctr" defTabSz="400050">
            <a:lnSpc>
              <a:spcPct val="90000"/>
            </a:lnSpc>
            <a:spcBef>
              <a:spcPct val="0"/>
            </a:spcBef>
            <a:spcAft>
              <a:spcPct val="35000"/>
            </a:spcAft>
          </a:pPr>
          <a:r>
            <a:rPr lang="sl-SI" sz="900" kern="1200" dirty="0" err="1"/>
            <a:t>Holders</a:t>
          </a:r>
          <a:r>
            <a:rPr lang="sl-SI" sz="900" kern="1200" dirty="0"/>
            <a:t>, </a:t>
          </a:r>
          <a:r>
            <a:rPr lang="sl-SI" sz="900" kern="1200" dirty="0" err="1"/>
            <a:t>Beds</a:t>
          </a:r>
          <a:r>
            <a:rPr lang="sl-SI" sz="900" kern="1200" dirty="0"/>
            <a:t>, </a:t>
          </a:r>
          <a:r>
            <a:rPr lang="sl-SI" sz="900" kern="1200" dirty="0" err="1"/>
            <a:t>Magazines</a:t>
          </a:r>
          <a:r>
            <a:rPr lang="sl-SI" sz="900" kern="1200" dirty="0"/>
            <a:t>..</a:t>
          </a:r>
        </a:p>
      </dsp:txBody>
      <dsp:txXfrm>
        <a:off x="3950070" y="2031245"/>
        <a:ext cx="607762" cy="607762"/>
      </dsp:txXfrm>
    </dsp:sp>
    <dsp:sp modelId="{9C4B59FE-A6F8-4DC7-BC00-1C5FD0F6EC3B}">
      <dsp:nvSpPr>
        <dsp:cNvPr id="0" name=""/>
        <dsp:cNvSpPr/>
      </dsp:nvSpPr>
      <dsp:spPr>
        <a:xfrm>
          <a:off x="3090896" y="2889921"/>
          <a:ext cx="859504" cy="859504"/>
        </a:xfrm>
        <a:prstGeom prst="ellipse">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sl-SI" sz="800" kern="1200" dirty="0" err="1"/>
            <a:t>MeRITVE</a:t>
          </a:r>
          <a:r>
            <a:rPr lang="sl-SI" sz="800" kern="1200" dirty="0"/>
            <a:t>:</a:t>
          </a:r>
        </a:p>
        <a:p>
          <a:pPr lvl="0" algn="ctr" defTabSz="355600">
            <a:lnSpc>
              <a:spcPct val="90000"/>
            </a:lnSpc>
            <a:spcBef>
              <a:spcPct val="0"/>
            </a:spcBef>
            <a:spcAft>
              <a:spcPct val="35000"/>
            </a:spcAft>
          </a:pPr>
          <a:r>
            <a:rPr lang="sl-SI" sz="800" kern="1200" dirty="0"/>
            <a:t>-Optične</a:t>
          </a:r>
        </a:p>
        <a:p>
          <a:pPr lvl="0" algn="ctr" defTabSz="355600">
            <a:lnSpc>
              <a:spcPct val="90000"/>
            </a:lnSpc>
            <a:spcBef>
              <a:spcPct val="0"/>
            </a:spcBef>
            <a:spcAft>
              <a:spcPct val="35000"/>
            </a:spcAft>
          </a:pPr>
          <a:r>
            <a:rPr lang="sl-SI" sz="800" kern="1200" dirty="0"/>
            <a:t>-Dotik</a:t>
          </a:r>
        </a:p>
        <a:p>
          <a:pPr lvl="0" algn="ctr" defTabSz="355600">
            <a:lnSpc>
              <a:spcPct val="90000"/>
            </a:lnSpc>
            <a:spcBef>
              <a:spcPct val="0"/>
            </a:spcBef>
            <a:spcAft>
              <a:spcPct val="35000"/>
            </a:spcAft>
          </a:pPr>
          <a:r>
            <a:rPr lang="sl-SI" sz="800" kern="1200" dirty="0"/>
            <a:t>-Primerjalne</a:t>
          </a:r>
        </a:p>
      </dsp:txBody>
      <dsp:txXfrm>
        <a:off x="3216767" y="3015792"/>
        <a:ext cx="607762" cy="607762"/>
      </dsp:txXfrm>
    </dsp:sp>
    <dsp:sp modelId="{02DEC5E0-BDC0-4F89-852E-8ECEE7ABE08A}">
      <dsp:nvSpPr>
        <dsp:cNvPr id="0" name=""/>
        <dsp:cNvSpPr/>
      </dsp:nvSpPr>
      <dsp:spPr>
        <a:xfrm>
          <a:off x="1631135" y="2961499"/>
          <a:ext cx="859504" cy="859504"/>
        </a:xfrm>
        <a:prstGeom prst="ellipse">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sl-SI" sz="600" kern="1200" dirty="0"/>
            <a:t>ARRHITEKTURA</a:t>
          </a:r>
          <a:r>
            <a:rPr lang="sl-SI" sz="900" kern="1200" dirty="0"/>
            <a:t> </a:t>
          </a:r>
        </a:p>
        <a:p>
          <a:pPr lvl="0" algn="ctr" defTabSz="266700">
            <a:lnSpc>
              <a:spcPct val="90000"/>
            </a:lnSpc>
            <a:spcBef>
              <a:spcPct val="0"/>
            </a:spcBef>
            <a:spcAft>
              <a:spcPct val="35000"/>
            </a:spcAft>
          </a:pPr>
          <a:r>
            <a:rPr lang="sl-SI" sz="900" kern="1200" dirty="0"/>
            <a:t>OPC / UA</a:t>
          </a:r>
        </a:p>
        <a:p>
          <a:pPr lvl="0" algn="ctr" defTabSz="266700">
            <a:lnSpc>
              <a:spcPct val="90000"/>
            </a:lnSpc>
            <a:spcBef>
              <a:spcPct val="0"/>
            </a:spcBef>
            <a:spcAft>
              <a:spcPct val="35000"/>
            </a:spcAft>
          </a:pPr>
          <a:r>
            <a:rPr lang="sl-SI" sz="900" kern="1200" dirty="0"/>
            <a:t>V</a:t>
          </a:r>
        </a:p>
        <a:p>
          <a:pPr lvl="0" algn="ctr" defTabSz="266700">
            <a:lnSpc>
              <a:spcPct val="90000"/>
            </a:lnSpc>
            <a:spcBef>
              <a:spcPct val="0"/>
            </a:spcBef>
            <a:spcAft>
              <a:spcPct val="35000"/>
            </a:spcAft>
          </a:pPr>
          <a:r>
            <a:rPr lang="sl-SI" sz="1000" kern="1200" dirty="0"/>
            <a:t>OBLAKU</a:t>
          </a:r>
        </a:p>
      </dsp:txBody>
      <dsp:txXfrm>
        <a:off x="1757006" y="3087370"/>
        <a:ext cx="607762" cy="607762"/>
      </dsp:txXfrm>
    </dsp:sp>
    <dsp:sp modelId="{912E110D-1544-4934-AE1B-4230961CA7D5}">
      <dsp:nvSpPr>
        <dsp:cNvPr id="0" name=""/>
        <dsp:cNvSpPr/>
      </dsp:nvSpPr>
      <dsp:spPr>
        <a:xfrm>
          <a:off x="788904" y="1905374"/>
          <a:ext cx="859504" cy="859504"/>
        </a:xfrm>
        <a:prstGeom prst="ellipse">
          <a:avLst/>
        </a:prstGeom>
        <a:solidFill>
          <a:schemeClr val="accent3">
            <a:hueOff val="2258833"/>
            <a:satOff val="83333"/>
            <a:lumOff val="-12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sl-SI" sz="1100" kern="1200" dirty="0"/>
            <a:t>DIGITALNI DVOJČEK</a:t>
          </a:r>
        </a:p>
      </dsp:txBody>
      <dsp:txXfrm>
        <a:off x="914775" y="2031245"/>
        <a:ext cx="607762" cy="607762"/>
      </dsp:txXfrm>
    </dsp:sp>
    <dsp:sp modelId="{DD95EAD7-2FCF-41FB-9E87-0BFF6C8F66AA}">
      <dsp:nvSpPr>
        <dsp:cNvPr id="0" name=""/>
        <dsp:cNvSpPr/>
      </dsp:nvSpPr>
      <dsp:spPr>
        <a:xfrm>
          <a:off x="1091753" y="588409"/>
          <a:ext cx="854983" cy="859504"/>
        </a:xfrm>
        <a:prstGeom prst="ellipse">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sl-SI" sz="1050" kern="1200" dirty="0"/>
            <a:t>NAPOVEDNA </a:t>
          </a:r>
          <a:r>
            <a:rPr lang="sl-SI" sz="1000" kern="1200" dirty="0"/>
            <a:t>ANALITIKA</a:t>
          </a:r>
        </a:p>
      </dsp:txBody>
      <dsp:txXfrm>
        <a:off x="1216962" y="714280"/>
        <a:ext cx="604565" cy="607762"/>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97E7AB-204A-4BE1-9F16-7618271FD4EC}" type="datetimeFigureOut">
              <a:rPr lang="sl-SI" smtClean="0"/>
              <a:t>8. 04. 2021</a:t>
            </a:fld>
            <a:endParaRPr lang="sl-SI"/>
          </a:p>
        </p:txBody>
      </p:sp>
      <p:sp>
        <p:nvSpPr>
          <p:cNvPr id="4" name="Označba mesta no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5" name="Označba mesta številke diapoz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96A5D5-28CB-4573-BD2E-A454B5E482DD}" type="slidenum">
              <a:rPr lang="sl-SI" smtClean="0"/>
              <a:t>‹#›</a:t>
            </a:fld>
            <a:endParaRPr lang="sl-SI"/>
          </a:p>
        </p:txBody>
      </p:sp>
    </p:spTree>
    <p:extLst>
      <p:ext uri="{BB962C8B-B14F-4D97-AF65-F5344CB8AC3E}">
        <p14:creationId xmlns:p14="http://schemas.microsoft.com/office/powerpoint/2010/main" val="3149284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Označba mesta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E65AD7-B946-434B-8C84-D730BF2D6A71}" type="datetimeFigureOut">
              <a:rPr lang="en-US" smtClean="0"/>
              <a:t>4/8/2021</a:t>
            </a:fld>
            <a:endParaRPr lang="en-US"/>
          </a:p>
        </p:txBody>
      </p:sp>
      <p:sp>
        <p:nvSpPr>
          <p:cNvPr id="4" name="Označba mesta stranske slik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68047D-6761-49B8-B8FB-D2DE0C2DA11E}" type="slidenum">
              <a:rPr lang="en-US" smtClean="0"/>
              <a:t>‹#›</a:t>
            </a:fld>
            <a:endParaRPr lang="en-US"/>
          </a:p>
        </p:txBody>
      </p:sp>
    </p:spTree>
    <p:extLst>
      <p:ext uri="{BB962C8B-B14F-4D97-AF65-F5344CB8AC3E}">
        <p14:creationId xmlns:p14="http://schemas.microsoft.com/office/powerpoint/2010/main" val="1305269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1</a:t>
            </a:fld>
            <a:endParaRPr lang="en-GB" dirty="0"/>
          </a:p>
        </p:txBody>
      </p:sp>
    </p:spTree>
    <p:extLst>
      <p:ext uri="{BB962C8B-B14F-4D97-AF65-F5344CB8AC3E}">
        <p14:creationId xmlns:p14="http://schemas.microsoft.com/office/powerpoint/2010/main" val="30073696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B868047D-6761-49B8-B8FB-D2DE0C2DA11E}" type="slidenum">
              <a:rPr lang="en-US" smtClean="0"/>
              <a:t>25</a:t>
            </a:fld>
            <a:endParaRPr lang="en-US"/>
          </a:p>
        </p:txBody>
      </p:sp>
    </p:spTree>
    <p:extLst>
      <p:ext uri="{BB962C8B-B14F-4D97-AF65-F5344CB8AC3E}">
        <p14:creationId xmlns:p14="http://schemas.microsoft.com/office/powerpoint/2010/main" val="2530141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B868047D-6761-49B8-B8FB-D2DE0C2DA11E}" type="slidenum">
              <a:rPr lang="en-US" smtClean="0"/>
              <a:t>26</a:t>
            </a:fld>
            <a:endParaRPr lang="en-US"/>
          </a:p>
        </p:txBody>
      </p:sp>
    </p:spTree>
    <p:extLst>
      <p:ext uri="{BB962C8B-B14F-4D97-AF65-F5344CB8AC3E}">
        <p14:creationId xmlns:p14="http://schemas.microsoft.com/office/powerpoint/2010/main" val="1915380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27</a:t>
            </a:fld>
            <a:endParaRPr lang="en-GB" dirty="0"/>
          </a:p>
        </p:txBody>
      </p:sp>
    </p:spTree>
    <p:extLst>
      <p:ext uri="{BB962C8B-B14F-4D97-AF65-F5344CB8AC3E}">
        <p14:creationId xmlns:p14="http://schemas.microsoft.com/office/powerpoint/2010/main" val="239577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68047D-6761-49B8-B8FB-D2DE0C2DA11E}" type="slidenum">
              <a:rPr lang="en-US" smtClean="0"/>
              <a:t>29</a:t>
            </a:fld>
            <a:endParaRPr lang="en-US"/>
          </a:p>
        </p:txBody>
      </p:sp>
    </p:spTree>
    <p:extLst>
      <p:ext uri="{BB962C8B-B14F-4D97-AF65-F5344CB8AC3E}">
        <p14:creationId xmlns:p14="http://schemas.microsoft.com/office/powerpoint/2010/main" val="172630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39</a:t>
            </a:fld>
            <a:endParaRPr lang="en-GB" dirty="0"/>
          </a:p>
        </p:txBody>
      </p:sp>
    </p:spTree>
    <p:extLst>
      <p:ext uri="{BB962C8B-B14F-4D97-AF65-F5344CB8AC3E}">
        <p14:creationId xmlns:p14="http://schemas.microsoft.com/office/powerpoint/2010/main" val="3443199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47</a:t>
            </a:fld>
            <a:endParaRPr lang="en-GB" dirty="0"/>
          </a:p>
        </p:txBody>
      </p:sp>
    </p:spTree>
    <p:extLst>
      <p:ext uri="{BB962C8B-B14F-4D97-AF65-F5344CB8AC3E}">
        <p14:creationId xmlns:p14="http://schemas.microsoft.com/office/powerpoint/2010/main" val="2724911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49</a:t>
            </a:fld>
            <a:endParaRPr lang="en-US"/>
          </a:p>
        </p:txBody>
      </p:sp>
    </p:spTree>
    <p:extLst>
      <p:ext uri="{BB962C8B-B14F-4D97-AF65-F5344CB8AC3E}">
        <p14:creationId xmlns:p14="http://schemas.microsoft.com/office/powerpoint/2010/main" val="88973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a:t>Robotics</a:t>
            </a:r>
            <a:r>
              <a:rPr lang="sl-SI" dirty="0"/>
              <a:t> is </a:t>
            </a:r>
            <a:r>
              <a:rPr lang="sl-SI" dirty="0" err="1"/>
              <a:t>well</a:t>
            </a:r>
            <a:r>
              <a:rPr lang="sl-SI" dirty="0"/>
              <a:t> </a:t>
            </a:r>
            <a:r>
              <a:rPr lang="sl-SI" dirty="0" err="1"/>
              <a:t>developed</a:t>
            </a:r>
            <a:r>
              <a:rPr lang="sl-SI" dirty="0"/>
              <a:t> in </a:t>
            </a:r>
            <a:r>
              <a:rPr lang="sl-SI" dirty="0" err="1"/>
              <a:t>Slovenia</a:t>
            </a:r>
            <a:r>
              <a:rPr lang="sl-SI" dirty="0"/>
              <a:t>.  One part </a:t>
            </a:r>
            <a:r>
              <a:rPr lang="sl-SI" dirty="0" err="1"/>
              <a:t>of</a:t>
            </a:r>
            <a:r>
              <a:rPr lang="sl-SI" baseline="0" dirty="0"/>
              <a:t> </a:t>
            </a:r>
            <a:r>
              <a:rPr lang="sl-SI" baseline="0" dirty="0" err="1"/>
              <a:t>Yaskawa</a:t>
            </a:r>
            <a:r>
              <a:rPr lang="sl-SI" baseline="0" dirty="0"/>
              <a:t> </a:t>
            </a:r>
            <a:r>
              <a:rPr lang="sl-SI" baseline="0" dirty="0" err="1"/>
              <a:t>development</a:t>
            </a:r>
            <a:r>
              <a:rPr lang="sl-SI" baseline="0" dirty="0"/>
              <a:t> </a:t>
            </a:r>
            <a:r>
              <a:rPr lang="sl-SI" baseline="0" dirty="0" err="1"/>
              <a:t>and</a:t>
            </a:r>
            <a:r>
              <a:rPr lang="sl-SI" baseline="0" dirty="0"/>
              <a:t> </a:t>
            </a:r>
            <a:r>
              <a:rPr lang="sl-SI" baseline="0" dirty="0" err="1"/>
              <a:t>implementation</a:t>
            </a:r>
            <a:r>
              <a:rPr lang="sl-SI" baseline="0" dirty="0"/>
              <a:t> is </a:t>
            </a:r>
            <a:r>
              <a:rPr lang="sl-SI" baseline="0" dirty="0" err="1"/>
              <a:t>already</a:t>
            </a:r>
            <a:r>
              <a:rPr lang="sl-SI" baseline="0" dirty="0"/>
              <a:t> done in </a:t>
            </a:r>
            <a:r>
              <a:rPr lang="sl-SI" baseline="0" dirty="0" err="1"/>
              <a:t>Slovenia</a:t>
            </a:r>
            <a:r>
              <a:rPr lang="sl-SI" baseline="0" dirty="0"/>
              <a:t>. </a:t>
            </a:r>
            <a:r>
              <a:rPr lang="sl-SI" baseline="0" dirty="0" err="1"/>
              <a:t>Next</a:t>
            </a:r>
            <a:r>
              <a:rPr lang="sl-SI" baseline="0" dirty="0"/>
              <a:t> </a:t>
            </a:r>
            <a:r>
              <a:rPr lang="sl-SI" baseline="0" dirty="0" err="1"/>
              <a:t>year</a:t>
            </a:r>
            <a:r>
              <a:rPr lang="sl-SI" baseline="0" dirty="0"/>
              <a:t> </a:t>
            </a:r>
            <a:r>
              <a:rPr lang="sl-SI" baseline="0" dirty="0" err="1"/>
              <a:t>will</a:t>
            </a:r>
            <a:r>
              <a:rPr lang="sl-SI" baseline="0" dirty="0"/>
              <a:t> </a:t>
            </a:r>
            <a:r>
              <a:rPr lang="sl-SI" baseline="0" dirty="0" err="1"/>
              <a:t>Yaskawa</a:t>
            </a:r>
            <a:r>
              <a:rPr lang="sl-SI" baseline="0" dirty="0"/>
              <a:t> </a:t>
            </a:r>
            <a:r>
              <a:rPr lang="sl-SI" baseline="0" dirty="0" err="1"/>
              <a:t>establish</a:t>
            </a:r>
            <a:r>
              <a:rPr lang="sl-SI" baseline="0" dirty="0"/>
              <a:t> </a:t>
            </a:r>
            <a:r>
              <a:rPr lang="sl-SI" baseline="0" dirty="0" err="1"/>
              <a:t>also</a:t>
            </a:r>
            <a:r>
              <a:rPr lang="sl-SI" baseline="0" dirty="0"/>
              <a:t> </a:t>
            </a:r>
            <a:r>
              <a:rPr lang="sl-SI" baseline="0" dirty="0" err="1"/>
              <a:t>product</a:t>
            </a:r>
            <a:r>
              <a:rPr lang="sl-SI" baseline="0" dirty="0"/>
              <a:t> </a:t>
            </a:r>
            <a:r>
              <a:rPr lang="sl-SI" baseline="0" dirty="0" err="1"/>
              <a:t>plant</a:t>
            </a:r>
            <a:r>
              <a:rPr lang="sl-SI" baseline="0" dirty="0"/>
              <a:t> in </a:t>
            </a:r>
            <a:r>
              <a:rPr lang="sl-SI" baseline="0" dirty="0" err="1"/>
              <a:t>Slovenia</a:t>
            </a:r>
            <a:r>
              <a:rPr lang="sl-SI" baseline="0" dirty="0"/>
              <a:t>, </a:t>
            </a:r>
            <a:r>
              <a:rPr lang="sl-SI" baseline="0" dirty="0" err="1"/>
              <a:t>their</a:t>
            </a:r>
            <a:r>
              <a:rPr lang="sl-SI" baseline="0" dirty="0"/>
              <a:t> </a:t>
            </a:r>
            <a:r>
              <a:rPr lang="sl-SI" baseline="0" dirty="0" err="1"/>
              <a:t>first</a:t>
            </a:r>
            <a:r>
              <a:rPr lang="sl-SI" baseline="0" dirty="0"/>
              <a:t> in EU.  </a:t>
            </a:r>
            <a:r>
              <a:rPr lang="sl-SI" baseline="0" dirty="0" err="1"/>
              <a:t>Our</a:t>
            </a:r>
            <a:r>
              <a:rPr lang="sl-SI" baseline="0" dirty="0"/>
              <a:t> </a:t>
            </a:r>
            <a:r>
              <a:rPr lang="sl-SI" baseline="0" dirty="0" err="1"/>
              <a:t>goal</a:t>
            </a:r>
            <a:r>
              <a:rPr lang="sl-SI" baseline="0" dirty="0"/>
              <a:t> is </a:t>
            </a:r>
            <a:r>
              <a:rPr lang="sl-SI" baseline="0" dirty="0" err="1"/>
              <a:t>that</a:t>
            </a:r>
            <a:r>
              <a:rPr lang="sl-SI" baseline="0" dirty="0"/>
              <a:t> </a:t>
            </a:r>
            <a:r>
              <a:rPr lang="sl-SI" baseline="0" dirty="0" err="1"/>
              <a:t>we</a:t>
            </a:r>
            <a:r>
              <a:rPr lang="sl-SI" baseline="0" dirty="0"/>
              <a:t> </a:t>
            </a:r>
            <a:r>
              <a:rPr lang="sl-SI" baseline="0" dirty="0" err="1"/>
              <a:t>will</a:t>
            </a:r>
            <a:r>
              <a:rPr lang="sl-SI" baseline="0" dirty="0"/>
              <a:t> </a:t>
            </a:r>
            <a:r>
              <a:rPr lang="sl-SI" baseline="0" dirty="0" err="1"/>
              <a:t>upgrade</a:t>
            </a:r>
            <a:r>
              <a:rPr lang="sl-SI" baseline="0" dirty="0"/>
              <a:t> </a:t>
            </a:r>
            <a:r>
              <a:rPr lang="sl-SI" baseline="0" dirty="0" err="1"/>
              <a:t>Robotics</a:t>
            </a:r>
            <a:r>
              <a:rPr lang="sl-SI" baseline="0" dirty="0"/>
              <a:t> </a:t>
            </a:r>
            <a:r>
              <a:rPr lang="sl-SI" baseline="0" dirty="0" err="1"/>
              <a:t>vertical</a:t>
            </a:r>
            <a:r>
              <a:rPr lang="sl-SI" baseline="0" dirty="0"/>
              <a:t> </a:t>
            </a:r>
            <a:r>
              <a:rPr lang="sl-SI" baseline="0" dirty="0" err="1"/>
              <a:t>value</a:t>
            </a:r>
            <a:r>
              <a:rPr lang="sl-SI" baseline="0" dirty="0"/>
              <a:t> </a:t>
            </a:r>
            <a:r>
              <a:rPr lang="sl-SI" baseline="0" dirty="0" err="1"/>
              <a:t>chain</a:t>
            </a:r>
            <a:r>
              <a:rPr lang="sl-SI" baseline="0" dirty="0"/>
              <a:t> to a </a:t>
            </a:r>
            <a:r>
              <a:rPr lang="sl-SI" baseline="0" dirty="0" err="1"/>
              <a:t>strong</a:t>
            </a:r>
            <a:r>
              <a:rPr lang="sl-SI" baseline="0" dirty="0"/>
              <a:t> hub </a:t>
            </a:r>
            <a:r>
              <a:rPr lang="sl-SI" baseline="0" dirty="0" err="1"/>
              <a:t>or</a:t>
            </a:r>
            <a:r>
              <a:rPr lang="sl-SI" baseline="0" dirty="0"/>
              <a:t> a </a:t>
            </a:r>
            <a:r>
              <a:rPr lang="sl-SI" baseline="0" dirty="0" err="1"/>
              <a:t>cluster</a:t>
            </a:r>
            <a:r>
              <a:rPr lang="sl-SI" baseline="0" dirty="0"/>
              <a:t>.</a:t>
            </a:r>
          </a:p>
          <a:p>
            <a:endParaRPr lang="sl-SI" baseline="0" dirty="0"/>
          </a:p>
          <a:p>
            <a:r>
              <a:rPr lang="sl-SI" baseline="0" dirty="0" err="1"/>
              <a:t>Areas</a:t>
            </a:r>
            <a:r>
              <a:rPr lang="sl-SI" baseline="0" dirty="0"/>
              <a:t> </a:t>
            </a:r>
            <a:r>
              <a:rPr lang="sl-SI" baseline="0" dirty="0" err="1"/>
              <a:t>of</a:t>
            </a:r>
            <a:r>
              <a:rPr lang="sl-SI" baseline="0" dirty="0"/>
              <a:t>  KET </a:t>
            </a:r>
            <a:r>
              <a:rPr lang="sl-SI" baseline="0" dirty="0" err="1"/>
              <a:t>development</a:t>
            </a:r>
            <a:r>
              <a:rPr lang="sl-SI" baseline="0" dirty="0"/>
              <a:t>:</a:t>
            </a:r>
            <a:br>
              <a:rPr lang="sl-SI" baseline="0" dirty="0"/>
            </a:br>
            <a:endParaRPr lang="sl-SI" baseline="0"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52</a:t>
            </a:fld>
            <a:endParaRPr lang="en-GB"/>
          </a:p>
        </p:txBody>
      </p:sp>
    </p:spTree>
    <p:extLst>
      <p:ext uri="{BB962C8B-B14F-4D97-AF65-F5344CB8AC3E}">
        <p14:creationId xmlns:p14="http://schemas.microsoft.com/office/powerpoint/2010/main" val="905736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en-GB" sz="1200" b="1" i="1" kern="1200" dirty="0">
                <a:solidFill>
                  <a:schemeClr val="tx1"/>
                </a:solidFill>
                <a:effectLst/>
                <a:latin typeface="+mn-lt"/>
                <a:ea typeface="+mn-ea"/>
                <a:cs typeface="+mn-cs"/>
              </a:rPr>
              <a:t>• New concepts of special laser sources</a:t>
            </a:r>
            <a:endParaRPr lang="en-US"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 New digital processing technologies, smart diagnostics and digital-controlled therapeutics</a:t>
            </a:r>
            <a:endParaRPr lang="en-US"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 Development of special active and passive optical fibres of the next generation</a:t>
            </a:r>
            <a:endParaRPr lang="en-US" sz="1200" kern="1200" dirty="0">
              <a:solidFill>
                <a:schemeClr val="tx1"/>
              </a:solidFill>
              <a:effectLst/>
              <a:latin typeface="+mn-lt"/>
              <a:ea typeface="+mn-ea"/>
              <a:cs typeface="+mn-cs"/>
            </a:endParaRPr>
          </a:p>
          <a:p>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57</a:t>
            </a:fld>
            <a:endParaRPr lang="en-US"/>
          </a:p>
        </p:txBody>
      </p:sp>
    </p:spTree>
    <p:extLst>
      <p:ext uri="{BB962C8B-B14F-4D97-AF65-F5344CB8AC3E}">
        <p14:creationId xmlns:p14="http://schemas.microsoft.com/office/powerpoint/2010/main" val="3181436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en-GB" sz="1200" kern="1200" dirty="0">
                <a:solidFill>
                  <a:schemeClr val="tx1"/>
                </a:solidFill>
                <a:effectLst/>
                <a:latin typeface="+mn-lt"/>
                <a:ea typeface="+mn-ea"/>
                <a:cs typeface="+mn-cs"/>
              </a:rPr>
              <a:t>Plasma technologies enable innovative products that cannot be manufactured without the use of plasma. Technology is characterized by ecological integrity and high added value. They are established in microelectronics, toolmaking, chemical and automotive industries, and the current challenges are the use of plasma in medicine and agronomy. We will support the following directions of development:</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The introduction of gas plasma into production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Plasma reactor for rapid modification of surface properties of larger components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Plasma treatment of innovative antimicrobial biodegradable film for the packaging of fresh foods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Treatment of plasma materials in biomedicine and agriculture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Development of innovative sensors for controlling plasma processes</a:t>
            </a:r>
            <a:endParaRPr lang="en-US" sz="1200" kern="1200" dirty="0">
              <a:solidFill>
                <a:schemeClr val="tx1"/>
              </a:solidFill>
              <a:effectLst/>
              <a:latin typeface="+mn-lt"/>
              <a:ea typeface="+mn-ea"/>
              <a:cs typeface="+mn-cs"/>
            </a:endParaRPr>
          </a:p>
          <a:p>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61</a:t>
            </a:fld>
            <a:endParaRPr lang="en-US"/>
          </a:p>
        </p:txBody>
      </p:sp>
    </p:spTree>
    <p:extLst>
      <p:ext uri="{BB962C8B-B14F-4D97-AF65-F5344CB8AC3E}">
        <p14:creationId xmlns:p14="http://schemas.microsoft.com/office/powerpoint/2010/main" val="2393952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sz="1200" kern="1200" dirty="0">
                <a:solidFill>
                  <a:schemeClr val="tx1"/>
                </a:solidFill>
                <a:effectLst/>
                <a:latin typeface="+mn-lt"/>
                <a:ea typeface="+mn-ea"/>
                <a:cs typeface="+mn-cs"/>
              </a:rPr>
              <a:t>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je tako glede organizacijske strukture kakor tudi heterogene vsebinske zasnove eno od najbolj kompleksnih prioritetnih področij pametne specializacije S4.  Poleg  trenutnih 8 vertikalnih verig vrednosti vsebuje še šest (6) domicilnih HOM na področjih ključnih </a:t>
            </a:r>
            <a:r>
              <a:rPr lang="sl-SI" sz="1200" kern="1200" dirty="0" err="1">
                <a:solidFill>
                  <a:schemeClr val="tx1"/>
                </a:solidFill>
                <a:effectLst/>
                <a:latin typeface="+mn-lt"/>
                <a:ea typeface="+mn-ea"/>
                <a:cs typeface="+mn-cs"/>
              </a:rPr>
              <a:t>omogočitvenih</a:t>
            </a:r>
            <a:r>
              <a:rPr lang="sl-SI" sz="1200" kern="1200" dirty="0">
                <a:solidFill>
                  <a:schemeClr val="tx1"/>
                </a:solidFill>
                <a:effectLst/>
                <a:latin typeface="+mn-lt"/>
                <a:ea typeface="+mn-ea"/>
                <a:cs typeface="+mn-cs"/>
              </a:rPr>
              <a:t> tehnologij (robotika, tehnologije vodenja, nanotehnologije, </a:t>
            </a:r>
            <a:r>
              <a:rPr lang="sl-SI" sz="1200" kern="1200" dirty="0" err="1">
                <a:solidFill>
                  <a:schemeClr val="tx1"/>
                </a:solidFill>
                <a:effectLst/>
                <a:latin typeface="+mn-lt"/>
                <a:ea typeface="+mn-ea"/>
                <a:cs typeface="+mn-cs"/>
              </a:rPr>
              <a:t>fotonika</a:t>
            </a:r>
            <a:r>
              <a:rPr lang="sl-SI" sz="1200" kern="1200" dirty="0">
                <a:solidFill>
                  <a:schemeClr val="tx1"/>
                </a:solidFill>
                <a:effectLst/>
                <a:latin typeface="+mn-lt"/>
                <a:ea typeface="+mn-ea"/>
                <a:cs typeface="+mn-cs"/>
              </a:rPr>
              <a:t>, plazemske tehnologije in sodobne proizvodne tehnologije za materiale), ki nastopajo tudi v presečnih področjih nekaterih  vertikalnih verig vrednosti  v ostalih SRIP.</a:t>
            </a:r>
          </a:p>
          <a:p>
            <a:r>
              <a:rPr lang="sl-SI" sz="1200" kern="1200" dirty="0">
                <a:solidFill>
                  <a:schemeClr val="tx1"/>
                </a:solidFill>
                <a:effectLst/>
                <a:latin typeface="+mn-lt"/>
                <a:ea typeface="+mn-ea"/>
                <a:cs typeface="+mn-cs"/>
              </a:rPr>
              <a:t> </a:t>
            </a:r>
          </a:p>
          <a:p>
            <a:r>
              <a:rPr lang="sl-SI" sz="1200" kern="1200" dirty="0">
                <a:solidFill>
                  <a:schemeClr val="tx1"/>
                </a:solidFill>
                <a:effectLst/>
                <a:latin typeface="+mn-lt"/>
                <a:ea typeface="+mn-ea"/>
                <a:cs typeface="+mn-cs"/>
              </a:rPr>
              <a:t>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ki s skupnim strateškim pristopom povezuje akterje na posameznih področjih, je zasnovan na </a:t>
            </a:r>
            <a:r>
              <a:rPr lang="sl-SI" sz="1200" b="1" kern="1200" dirty="0">
                <a:solidFill>
                  <a:schemeClr val="tx1"/>
                </a:solidFill>
                <a:effectLst/>
                <a:latin typeface="+mn-lt"/>
                <a:ea typeface="+mn-ea"/>
                <a:cs typeface="+mn-cs"/>
              </a:rPr>
              <a:t>dvodimenzionalni matrični strukturi</a:t>
            </a:r>
            <a:r>
              <a:rPr lang="sl-SI" sz="1200" kern="1200" dirty="0">
                <a:solidFill>
                  <a:schemeClr val="tx1"/>
                </a:solidFill>
                <a:effectLst/>
                <a:latin typeface="+mn-lt"/>
                <a:ea typeface="+mn-ea"/>
                <a:cs typeface="+mn-cs"/>
              </a:rPr>
              <a:t> </a:t>
            </a:r>
            <a:r>
              <a:rPr lang="sl-SI" sz="1200" b="1" kern="1200" dirty="0">
                <a:solidFill>
                  <a:schemeClr val="tx1"/>
                </a:solidFill>
                <a:effectLst/>
                <a:latin typeface="+mn-lt"/>
                <a:ea typeface="+mn-ea"/>
                <a:cs typeface="+mn-cs"/>
              </a:rPr>
              <a:t>prepletanja horizontalnih </a:t>
            </a:r>
            <a:r>
              <a:rPr lang="sl-SI" sz="1200" b="1" kern="1200" dirty="0" err="1">
                <a:solidFill>
                  <a:schemeClr val="tx1"/>
                </a:solidFill>
                <a:effectLst/>
                <a:latin typeface="+mn-lt"/>
                <a:ea typeface="+mn-ea"/>
                <a:cs typeface="+mn-cs"/>
              </a:rPr>
              <a:t>omogočitvenih</a:t>
            </a:r>
            <a:r>
              <a:rPr lang="sl-SI" sz="1200" b="1" kern="1200" dirty="0">
                <a:solidFill>
                  <a:schemeClr val="tx1"/>
                </a:solidFill>
                <a:effectLst/>
                <a:latin typeface="+mn-lt"/>
                <a:ea typeface="+mn-ea"/>
                <a:cs typeface="+mn-cs"/>
              </a:rPr>
              <a:t> mrež (HOM) in vertikalnih verig vrednosti (VVV)</a:t>
            </a:r>
            <a:r>
              <a:rPr lang="sl-SI" sz="1200" kern="1200" dirty="0">
                <a:solidFill>
                  <a:schemeClr val="tx1"/>
                </a:solidFill>
                <a:effectLst/>
                <a:latin typeface="+mn-lt"/>
                <a:ea typeface="+mn-ea"/>
                <a:cs typeface="+mn-cs"/>
              </a:rPr>
              <a:t>.  V matriki se horizontalne </a:t>
            </a:r>
            <a:r>
              <a:rPr lang="sl-SI" sz="1200" kern="1200" dirty="0" err="1">
                <a:solidFill>
                  <a:schemeClr val="tx1"/>
                </a:solidFill>
                <a:effectLst/>
                <a:latin typeface="+mn-lt"/>
                <a:ea typeface="+mn-ea"/>
                <a:cs typeface="+mn-cs"/>
              </a:rPr>
              <a:t>omogočitvene</a:t>
            </a:r>
            <a:r>
              <a:rPr lang="sl-SI" sz="1200" kern="1200" dirty="0">
                <a:solidFill>
                  <a:schemeClr val="tx1"/>
                </a:solidFill>
                <a:effectLst/>
                <a:latin typeface="+mn-lt"/>
                <a:ea typeface="+mn-ea"/>
                <a:cs typeface="+mn-cs"/>
              </a:rPr>
              <a:t>  mreže (HOM), ki predstavljajo bazo znanja s ključnimi </a:t>
            </a:r>
            <a:r>
              <a:rPr lang="sl-SI" sz="1200" kern="1200" dirty="0" err="1">
                <a:solidFill>
                  <a:schemeClr val="tx1"/>
                </a:solidFill>
                <a:effectLst/>
                <a:latin typeface="+mn-lt"/>
                <a:ea typeface="+mn-ea"/>
                <a:cs typeface="+mn-cs"/>
              </a:rPr>
              <a:t>omogočitvenimi</a:t>
            </a:r>
            <a:r>
              <a:rPr lang="sl-SI" sz="1200" kern="1200" dirty="0">
                <a:solidFill>
                  <a:schemeClr val="tx1"/>
                </a:solidFill>
                <a:effectLst/>
                <a:latin typeface="+mn-lt"/>
                <a:ea typeface="+mn-ea"/>
                <a:cs typeface="+mn-cs"/>
              </a:rPr>
              <a:t> tehnologijami, srečajo z vertikalnimi verigami vrednosti (VVV) po sistemu »</a:t>
            </a:r>
            <a:r>
              <a:rPr lang="sl-SI" sz="1200" kern="1200" dirty="0" err="1">
                <a:solidFill>
                  <a:schemeClr val="tx1"/>
                </a:solidFill>
                <a:effectLst/>
                <a:latin typeface="+mn-lt"/>
                <a:ea typeface="+mn-ea"/>
                <a:cs typeface="+mn-cs"/>
              </a:rPr>
              <a:t>Push-Pull</a:t>
            </a:r>
            <a:r>
              <a:rPr lang="sl-SI" sz="1200" kern="1200" dirty="0">
                <a:solidFill>
                  <a:schemeClr val="tx1"/>
                </a:solidFill>
                <a:effectLst/>
                <a:latin typeface="+mn-lt"/>
                <a:ea typeface="+mn-ea"/>
                <a:cs typeface="+mn-cs"/>
              </a:rPr>
              <a:t>«. V samo matriko vstopajo tudi druge </a:t>
            </a:r>
            <a:r>
              <a:rPr lang="sl-SI" sz="1200" kern="1200" dirty="0" err="1">
                <a:solidFill>
                  <a:schemeClr val="tx1"/>
                </a:solidFill>
                <a:effectLst/>
                <a:latin typeface="+mn-lt"/>
                <a:ea typeface="+mn-ea"/>
                <a:cs typeface="+mn-cs"/>
              </a:rPr>
              <a:t>omogočitvene</a:t>
            </a:r>
            <a:r>
              <a:rPr lang="sl-SI" sz="1200" kern="1200" dirty="0">
                <a:solidFill>
                  <a:schemeClr val="tx1"/>
                </a:solidFill>
                <a:effectLst/>
                <a:latin typeface="+mn-lt"/>
                <a:ea typeface="+mn-ea"/>
                <a:cs typeface="+mn-cs"/>
              </a:rPr>
              <a:t> tehnologije (npr. IKT iz SRIP Pametna mesta in skupnosti). </a:t>
            </a:r>
          </a:p>
          <a:p>
            <a:r>
              <a:rPr lang="sl-SI" sz="1200" kern="1200" dirty="0">
                <a:solidFill>
                  <a:schemeClr val="tx1"/>
                </a:solidFill>
                <a:effectLst/>
                <a:latin typeface="+mn-lt"/>
                <a:ea typeface="+mn-ea"/>
                <a:cs typeface="+mn-cs"/>
              </a:rPr>
              <a:t> </a:t>
            </a:r>
          </a:p>
          <a:p>
            <a:r>
              <a:rPr lang="sl-SI" sz="1200" kern="1200" dirty="0">
                <a:solidFill>
                  <a:schemeClr val="tx1"/>
                </a:solidFill>
                <a:effectLst/>
                <a:latin typeface="+mn-lt"/>
                <a:ea typeface="+mn-ea"/>
                <a:cs typeface="+mn-cs"/>
              </a:rPr>
              <a:t>Za učinkovito delovanje je nujen tudi razvoj skupnih storitev, ki predstavlja »streho« celotne organizacijske strukture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Razvoj skupnih storitev je ozko povezan tako s horizontalnimi mrežami (</a:t>
            </a:r>
            <a:r>
              <a:rPr lang="sl-SI" sz="1200" kern="1200" dirty="0" err="1">
                <a:solidFill>
                  <a:schemeClr val="tx1"/>
                </a:solidFill>
                <a:effectLst/>
                <a:latin typeface="+mn-lt"/>
                <a:ea typeface="+mn-ea"/>
                <a:cs typeface="+mn-cs"/>
              </a:rPr>
              <a:t>omogočitvenimi</a:t>
            </a:r>
            <a:r>
              <a:rPr lang="sl-SI" sz="1200" kern="1200" dirty="0">
                <a:solidFill>
                  <a:schemeClr val="tx1"/>
                </a:solidFill>
                <a:effectLst/>
                <a:latin typeface="+mn-lt"/>
                <a:ea typeface="+mn-ea"/>
                <a:cs typeface="+mn-cs"/>
              </a:rPr>
              <a:t> tehnologijami) kakor tudi z vertikalnimi vrednostnimi verigami (VVV). Zajema razvoj človeških virov, uvajanje in promocijo naprednega oblikovanja (npr. CAX storitve), aktivnosti na področju intelektualne lastnine, elemente za spodbujanje skupnega razvoja, internacionalizacijo, spodbujanje podjetništva, trajnostno-</a:t>
            </a:r>
            <a:r>
              <a:rPr lang="sl-SI" sz="1200" kern="1200" dirty="0" err="1">
                <a:solidFill>
                  <a:schemeClr val="tx1"/>
                </a:solidFill>
                <a:effectLst/>
                <a:latin typeface="+mn-lt"/>
                <a:ea typeface="+mn-ea"/>
                <a:cs typeface="+mn-cs"/>
              </a:rPr>
              <a:t>okoljske</a:t>
            </a:r>
            <a:r>
              <a:rPr lang="sl-SI" sz="1200" kern="1200" dirty="0">
                <a:solidFill>
                  <a:schemeClr val="tx1"/>
                </a:solidFill>
                <a:effectLst/>
                <a:latin typeface="+mn-lt"/>
                <a:ea typeface="+mn-ea"/>
                <a:cs typeface="+mn-cs"/>
              </a:rPr>
              <a:t> vsebine, analitiko ter zastopanje interesov do države. Predvideno je, da bo večji del skupnih storitev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potekal v okviru dveh upravičencev, IJS in GZS, v duhu medsebojnega dogovora glede na predvidene vsebine. Manjši, tu gre za strokovno specifični del, pa bo potekal na nivoju posameznih HOM ali VVV v okviru preostalih upravičencev.</a:t>
            </a:r>
          </a:p>
          <a:p>
            <a:endParaRPr lang="sl-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Horizontalne mreže (HOM) v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a:t>
            </a:r>
            <a:r>
              <a:rPr lang="sl-SI" sz="1200" b="1" kern="1200" dirty="0">
                <a:solidFill>
                  <a:schemeClr val="tx1"/>
                </a:solidFill>
                <a:effectLst/>
                <a:latin typeface="+mn-lt"/>
                <a:ea typeface="+mn-ea"/>
                <a:cs typeface="+mn-cs"/>
              </a:rPr>
              <a:t>združujejo večino slovenskih deležnikov z raziskovalno inovacijskimi kompetencami</a:t>
            </a:r>
            <a:r>
              <a:rPr lang="sl-SI" sz="1200" kern="1200" dirty="0">
                <a:solidFill>
                  <a:schemeClr val="tx1"/>
                </a:solidFill>
                <a:effectLst/>
                <a:latin typeface="+mn-lt"/>
                <a:ea typeface="+mn-ea"/>
                <a:cs typeface="+mn-cs"/>
              </a:rPr>
              <a:t> na področju robotike, tehnologije vodenja, nanotehnologije, </a:t>
            </a:r>
            <a:r>
              <a:rPr lang="sl-SI" sz="1200" kern="1200" dirty="0" err="1">
                <a:solidFill>
                  <a:schemeClr val="tx1"/>
                </a:solidFill>
                <a:effectLst/>
                <a:latin typeface="+mn-lt"/>
                <a:ea typeface="+mn-ea"/>
                <a:cs typeface="+mn-cs"/>
              </a:rPr>
              <a:t>fotonike</a:t>
            </a:r>
            <a:r>
              <a:rPr lang="sl-SI" sz="1200" kern="1200" dirty="0">
                <a:solidFill>
                  <a:schemeClr val="tx1"/>
                </a:solidFill>
                <a:effectLst/>
                <a:latin typeface="+mn-lt"/>
                <a:ea typeface="+mn-ea"/>
                <a:cs typeface="+mn-cs"/>
              </a:rPr>
              <a:t>, plazemske tehnologije in sodobnih proizvodnih tehnologij za materiale. Deležniki HOM bodo v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in ostalih SRIP-ih sodelovali skozi usklajevanje raziskovalno-razvojnih in inovacijskih aktivnosti, souporabo zmogljivosti, znanj in izkušenj, razvoj človeških virov, mreženjem in skupnim zastopanjem interesov v tujini, itd.</a:t>
            </a:r>
          </a:p>
          <a:p>
            <a:r>
              <a:rPr lang="sl-SI" sz="1200" kern="1200" dirty="0">
                <a:solidFill>
                  <a:schemeClr val="tx1"/>
                </a:solidFill>
                <a:effectLst/>
                <a:latin typeface="+mn-lt"/>
                <a:ea typeface="+mn-ea"/>
                <a:cs typeface="+mn-cs"/>
              </a:rPr>
              <a:t> </a:t>
            </a:r>
          </a:p>
          <a:p>
            <a:r>
              <a:rPr lang="sl-SI" sz="1200" kern="1200" dirty="0">
                <a:solidFill>
                  <a:schemeClr val="tx1"/>
                </a:solidFill>
                <a:effectLst/>
                <a:latin typeface="+mn-lt"/>
                <a:ea typeface="+mn-ea"/>
                <a:cs typeface="+mn-cs"/>
              </a:rPr>
              <a:t>Dejavnost VVV je odvisna predvsem od </a:t>
            </a:r>
            <a:r>
              <a:rPr lang="sl-SI" sz="1200" b="1" kern="1200" dirty="0">
                <a:solidFill>
                  <a:schemeClr val="tx1"/>
                </a:solidFill>
                <a:effectLst/>
                <a:latin typeface="+mn-lt"/>
                <a:ea typeface="+mn-ea"/>
                <a:cs typeface="+mn-cs"/>
              </a:rPr>
              <a:t>aktivnih deležnikov iz industrije</a:t>
            </a:r>
            <a:r>
              <a:rPr lang="sl-SI" sz="1200" kern="1200" dirty="0">
                <a:solidFill>
                  <a:schemeClr val="tx1"/>
                </a:solidFill>
                <a:effectLst/>
                <a:latin typeface="+mn-lt"/>
                <a:ea typeface="+mn-ea"/>
                <a:cs typeface="+mn-cs"/>
              </a:rPr>
              <a:t>, ki imajo interes, da vstopijo v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in poiščejo presečne </a:t>
            </a:r>
            <a:r>
              <a:rPr lang="sl-SI" sz="1200" kern="1200" dirty="0" err="1">
                <a:solidFill>
                  <a:schemeClr val="tx1"/>
                </a:solidFill>
                <a:effectLst/>
                <a:latin typeface="+mn-lt"/>
                <a:ea typeface="+mn-ea"/>
                <a:cs typeface="+mn-cs"/>
              </a:rPr>
              <a:t>sinergijske</a:t>
            </a:r>
            <a:r>
              <a:rPr lang="sl-SI" sz="1200" kern="1200" dirty="0">
                <a:solidFill>
                  <a:schemeClr val="tx1"/>
                </a:solidFill>
                <a:effectLst/>
                <a:latin typeface="+mn-lt"/>
                <a:ea typeface="+mn-ea"/>
                <a:cs typeface="+mn-cs"/>
              </a:rPr>
              <a:t> učinke tako s horizontalnimi mrežami kot tudi z ostalimi vertikalnimi verigami vrednosti. Področje tovarn prihodnosti je atraktivno, perspektivno in predstavlja velik izziv, kar se odraža tudi v relativno velikem številu VVV. Kljub odprtosti SRIP </a:t>
            </a:r>
            <a:r>
              <a:rPr lang="sl-SI" sz="1200" kern="1200" dirty="0" err="1">
                <a:solidFill>
                  <a:schemeClr val="tx1"/>
                </a:solidFill>
                <a:effectLst/>
                <a:latin typeface="+mn-lt"/>
                <a:ea typeface="+mn-ea"/>
                <a:cs typeface="+mn-cs"/>
              </a:rPr>
              <a:t>ToP</a:t>
            </a:r>
            <a:r>
              <a:rPr lang="sl-SI" sz="1200" kern="1200" dirty="0">
                <a:solidFill>
                  <a:schemeClr val="tx1"/>
                </a:solidFill>
                <a:effectLst/>
                <a:latin typeface="+mn-lt"/>
                <a:ea typeface="+mn-ea"/>
                <a:cs typeface="+mn-cs"/>
              </a:rPr>
              <a:t> pa se zavedamo, da bo v prihodnje težnja po osredotočanju oziroma specializaciji predvsem v </a:t>
            </a:r>
            <a:r>
              <a:rPr lang="sl-SI" sz="1200" kern="1200" dirty="0" err="1">
                <a:solidFill>
                  <a:schemeClr val="tx1"/>
                </a:solidFill>
                <a:effectLst/>
                <a:latin typeface="+mn-lt"/>
                <a:ea typeface="+mn-ea"/>
                <a:cs typeface="+mn-cs"/>
              </a:rPr>
              <a:t>nišna</a:t>
            </a:r>
            <a:r>
              <a:rPr lang="sl-SI" sz="1200" kern="1200" dirty="0">
                <a:solidFill>
                  <a:schemeClr val="tx1"/>
                </a:solidFill>
                <a:effectLst/>
                <a:latin typeface="+mn-lt"/>
                <a:ea typeface="+mn-ea"/>
                <a:cs typeface="+mn-cs"/>
              </a:rPr>
              <a:t> perspektivna področja za globalni trg na osnovi akcijskih načrtov.</a:t>
            </a:r>
          </a:p>
          <a:p>
            <a:endParaRPr lang="sl-SI" sz="1200" kern="1200" dirty="0">
              <a:solidFill>
                <a:schemeClr val="tx1"/>
              </a:solidFill>
              <a:effectLst/>
              <a:latin typeface="+mn-lt"/>
              <a:ea typeface="+mn-ea"/>
              <a:cs typeface="+mn-cs"/>
            </a:endParaRPr>
          </a:p>
          <a:p>
            <a:endParaRPr lang="sl-SI" dirty="0"/>
          </a:p>
          <a:p>
            <a:endParaRPr lang="en-US"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8</a:t>
            </a:fld>
            <a:endParaRPr lang="en-GB" dirty="0"/>
          </a:p>
        </p:txBody>
      </p:sp>
    </p:spTree>
    <p:extLst>
      <p:ext uri="{BB962C8B-B14F-4D97-AF65-F5344CB8AC3E}">
        <p14:creationId xmlns:p14="http://schemas.microsoft.com/office/powerpoint/2010/main" val="1099732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a:t>Direction</a:t>
            </a:r>
            <a:r>
              <a:rPr lang="sl-SI" dirty="0"/>
              <a:t> </a:t>
            </a:r>
            <a:r>
              <a:rPr lang="sl-SI" dirty="0" err="1"/>
              <a:t>of</a:t>
            </a:r>
            <a:r>
              <a:rPr lang="sl-SI" dirty="0"/>
              <a:t> </a:t>
            </a:r>
            <a:r>
              <a:rPr lang="sl-SI" dirty="0" err="1"/>
              <a:t>development</a:t>
            </a:r>
            <a:endParaRPr lang="sl-SI" dirty="0"/>
          </a:p>
          <a:p>
            <a:r>
              <a:rPr lang="en-GB" sz="1200" b="1" i="1" kern="1200" dirty="0">
                <a:solidFill>
                  <a:schemeClr val="tx1"/>
                </a:solidFill>
                <a:effectLst/>
                <a:latin typeface="+mn-lt"/>
                <a:ea typeface="+mn-ea"/>
                <a:cs typeface="+mn-cs"/>
              </a:rPr>
              <a:t>PLD technology for pilot testing and industrial preparation of high-quality oxide thin layers</a:t>
            </a:r>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63</a:t>
            </a:fld>
            <a:endParaRPr lang="en-US"/>
          </a:p>
        </p:txBody>
      </p:sp>
    </p:spTree>
    <p:extLst>
      <p:ext uri="{BB962C8B-B14F-4D97-AF65-F5344CB8AC3E}">
        <p14:creationId xmlns:p14="http://schemas.microsoft.com/office/powerpoint/2010/main" val="1687041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68</a:t>
            </a:fld>
            <a:endParaRPr lang="en-GB" dirty="0"/>
          </a:p>
        </p:txBody>
      </p:sp>
    </p:spTree>
    <p:extLst>
      <p:ext uri="{BB962C8B-B14F-4D97-AF65-F5344CB8AC3E}">
        <p14:creationId xmlns:p14="http://schemas.microsoft.com/office/powerpoint/2010/main" val="2606477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74</a:t>
            </a:fld>
            <a:endParaRPr lang="en-GB" dirty="0"/>
          </a:p>
        </p:txBody>
      </p:sp>
    </p:spTree>
    <p:extLst>
      <p:ext uri="{BB962C8B-B14F-4D97-AF65-F5344CB8AC3E}">
        <p14:creationId xmlns:p14="http://schemas.microsoft.com/office/powerpoint/2010/main" val="3316289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81</a:t>
            </a:fld>
            <a:endParaRPr lang="en-US"/>
          </a:p>
        </p:txBody>
      </p:sp>
    </p:spTree>
    <p:extLst>
      <p:ext uri="{BB962C8B-B14F-4D97-AF65-F5344CB8AC3E}">
        <p14:creationId xmlns:p14="http://schemas.microsoft.com/office/powerpoint/2010/main" val="2716316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a:t>Večji</a:t>
            </a:r>
            <a:r>
              <a:rPr lang="sl-SI" baseline="0" dirty="0"/>
              <a:t> delež članov predstavljajo podjetja ( 63%), raziskovalne organizacije predstavljajo 31%, ostali pa 6% ( zavodi in združenja – GZS)</a:t>
            </a:r>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9</a:t>
            </a:fld>
            <a:endParaRPr lang="en-GB" dirty="0"/>
          </a:p>
        </p:txBody>
      </p:sp>
    </p:spTree>
    <p:extLst>
      <p:ext uri="{BB962C8B-B14F-4D97-AF65-F5344CB8AC3E}">
        <p14:creationId xmlns:p14="http://schemas.microsoft.com/office/powerpoint/2010/main" val="3258132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a:t>Naši člani so običajno izvozno usmerjena podjetja z veliko naklonjenostjo raziskavam in razvoju. Njihova globalna tržna naravnanost nujno potrebuje postopne in moteče inovacije njihovih tehnologij, procesov in izdelkov. Inovacije omogočajo ohranjanje konkurenčnosti na tržnih </a:t>
            </a:r>
            <a:r>
              <a:rPr lang="sl-SI" dirty="0" err="1"/>
              <a:t>tržnih</a:t>
            </a:r>
            <a:r>
              <a:rPr lang="sl-SI" dirty="0"/>
              <a:t> nišah.</a:t>
            </a:r>
            <a:endParaRPr lang="en-US" dirty="0"/>
          </a:p>
        </p:txBody>
      </p:sp>
      <p:sp>
        <p:nvSpPr>
          <p:cNvPr id="4" name="Označba mesta številke diapozitiva 3"/>
          <p:cNvSpPr>
            <a:spLocks noGrp="1"/>
          </p:cNvSpPr>
          <p:nvPr>
            <p:ph type="sldNum" sz="quarter" idx="10"/>
          </p:nvPr>
        </p:nvSpPr>
        <p:spPr/>
        <p:txBody>
          <a:bodyPr/>
          <a:lstStyle/>
          <a:p>
            <a:fld id="{B868047D-6761-49B8-B8FB-D2DE0C2DA11E}" type="slidenum">
              <a:rPr lang="en-US" smtClean="0"/>
              <a:t>10</a:t>
            </a:fld>
            <a:endParaRPr lang="en-US"/>
          </a:p>
        </p:txBody>
      </p:sp>
    </p:spTree>
    <p:extLst>
      <p:ext uri="{BB962C8B-B14F-4D97-AF65-F5344CB8AC3E}">
        <p14:creationId xmlns:p14="http://schemas.microsoft.com/office/powerpoint/2010/main" val="3820884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11</a:t>
            </a:fld>
            <a:endParaRPr lang="en-GB" dirty="0"/>
          </a:p>
        </p:txBody>
      </p:sp>
    </p:spTree>
    <p:extLst>
      <p:ext uri="{BB962C8B-B14F-4D97-AF65-F5344CB8AC3E}">
        <p14:creationId xmlns:p14="http://schemas.microsoft.com/office/powerpoint/2010/main" val="3491704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a:xfrm>
            <a:off x="90488" y="744538"/>
            <a:ext cx="6616700" cy="3722687"/>
          </a:xfrm>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CC03C607-B0FF-4A04-B645-CBF97DF28BE8}" type="slidenum">
              <a:rPr lang="en-GB" smtClean="0"/>
              <a:t>20</a:t>
            </a:fld>
            <a:endParaRPr lang="en-GB" dirty="0"/>
          </a:p>
        </p:txBody>
      </p:sp>
    </p:spTree>
    <p:extLst>
      <p:ext uri="{BB962C8B-B14F-4D97-AF65-F5344CB8AC3E}">
        <p14:creationId xmlns:p14="http://schemas.microsoft.com/office/powerpoint/2010/main" val="91444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B868047D-6761-49B8-B8FB-D2DE0C2DA11E}" type="slidenum">
              <a:rPr lang="en-US" smtClean="0"/>
              <a:t>21</a:t>
            </a:fld>
            <a:endParaRPr lang="en-US"/>
          </a:p>
        </p:txBody>
      </p:sp>
    </p:spTree>
    <p:extLst>
      <p:ext uri="{BB962C8B-B14F-4D97-AF65-F5344CB8AC3E}">
        <p14:creationId xmlns:p14="http://schemas.microsoft.com/office/powerpoint/2010/main" val="236170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B868047D-6761-49B8-B8FB-D2DE0C2DA11E}" type="slidenum">
              <a:rPr lang="en-US" smtClean="0"/>
              <a:t>22</a:t>
            </a:fld>
            <a:endParaRPr lang="en-US"/>
          </a:p>
        </p:txBody>
      </p:sp>
    </p:spTree>
    <p:extLst>
      <p:ext uri="{BB962C8B-B14F-4D97-AF65-F5344CB8AC3E}">
        <p14:creationId xmlns:p14="http://schemas.microsoft.com/office/powerpoint/2010/main" val="1295044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B868047D-6761-49B8-B8FB-D2DE0C2DA11E}" type="slidenum">
              <a:rPr lang="en-US" smtClean="0"/>
              <a:t>24</a:t>
            </a:fld>
            <a:endParaRPr lang="en-US"/>
          </a:p>
        </p:txBody>
      </p:sp>
    </p:spTree>
    <p:extLst>
      <p:ext uri="{BB962C8B-B14F-4D97-AF65-F5344CB8AC3E}">
        <p14:creationId xmlns:p14="http://schemas.microsoft.com/office/powerpoint/2010/main" val="39044477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Postavitev po mer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Naslov 1"/>
          <p:cNvSpPr>
            <a:spLocks noGrp="1"/>
          </p:cNvSpPr>
          <p:nvPr>
            <p:ph type="title" hasCustomPrompt="1"/>
          </p:nvPr>
        </p:nvSpPr>
        <p:spPr>
          <a:xfrm>
            <a:off x="0" y="2142700"/>
            <a:ext cx="6096000" cy="2524835"/>
          </a:xfrm>
        </p:spPr>
        <p:txBody>
          <a:bodyPr/>
          <a:lstStyle>
            <a:lvl1pPr>
              <a:defRPr b="1" baseline="0"/>
            </a:lvl1pPr>
          </a:lstStyle>
          <a:p>
            <a:r>
              <a:rPr lang="sl-SI" dirty="0"/>
              <a:t>[naslov predstavitve]</a:t>
            </a:r>
          </a:p>
        </p:txBody>
      </p:sp>
    </p:spTree>
    <p:extLst>
      <p:ext uri="{BB962C8B-B14F-4D97-AF65-F5344CB8AC3E}">
        <p14:creationId xmlns:p14="http://schemas.microsoft.com/office/powerpoint/2010/main" val="452727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4400">
                <a:solidFill>
                  <a:schemeClr val="accent1">
                    <a:lumMod val="75000"/>
                  </a:schemeClr>
                </a:solidFill>
              </a:defRPr>
            </a:lvl1pPr>
          </a:lstStyle>
          <a:p>
            <a:r>
              <a:rPr lang="en-US" noProof="0" dirty="0"/>
              <a:t>Click to edit Master title style</a:t>
            </a:r>
            <a:endParaRPr lang="en-GB" noProof="0"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Tree>
    <p:extLst>
      <p:ext uri="{BB962C8B-B14F-4D97-AF65-F5344CB8AC3E}">
        <p14:creationId xmlns:p14="http://schemas.microsoft.com/office/powerpoint/2010/main" val="762573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slov in vsebina">
    <p:bg>
      <p:bgPr>
        <a:solidFill>
          <a:schemeClr val="bg1"/>
        </a:solidFill>
        <a:effectLst/>
      </p:bgPr>
    </p:bg>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838200" y="1146410"/>
            <a:ext cx="10515600" cy="4933547"/>
          </a:xfrm>
          <a:noFill/>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8" name="Naslov 1"/>
          <p:cNvSpPr>
            <a:spLocks noGrp="1"/>
          </p:cNvSpPr>
          <p:nvPr>
            <p:ph type="title"/>
          </p:nvPr>
        </p:nvSpPr>
        <p:spPr>
          <a:xfrm>
            <a:off x="838200" y="340767"/>
            <a:ext cx="9028181" cy="720000"/>
          </a:xfrm>
        </p:spPr>
        <p:txBody>
          <a:bodyPr/>
          <a:lstStyle>
            <a:lvl1pPr>
              <a:defRPr>
                <a:solidFill>
                  <a:srgbClr val="0070C0"/>
                </a:solidFill>
              </a:defRPr>
            </a:lvl1pPr>
          </a:lstStyle>
          <a:p>
            <a:r>
              <a:rPr lang="sl-SI" dirty="0"/>
              <a:t>Uredite slog naslova matrice</a:t>
            </a:r>
          </a:p>
        </p:txBody>
      </p:sp>
      <p:sp>
        <p:nvSpPr>
          <p:cNvPr id="10" name="Označba mesta številke diapozitiva 5"/>
          <p:cNvSpPr>
            <a:spLocks noGrp="1"/>
          </p:cNvSpPr>
          <p:nvPr>
            <p:ph type="sldNum" sz="quarter" idx="4"/>
          </p:nvPr>
        </p:nvSpPr>
        <p:spPr>
          <a:xfrm>
            <a:off x="11004884" y="6356353"/>
            <a:ext cx="348916" cy="333206"/>
          </a:xfrm>
          <a:prstGeom prst="rect">
            <a:avLst/>
          </a:prstGeom>
        </p:spPr>
        <p:txBody>
          <a:bodyPr vert="horz" lIns="91440" tIns="45720" rIns="91440" bIns="45720" rtlCol="0" anchor="ctr"/>
          <a:lstStyle>
            <a:lvl1pPr algn="r">
              <a:defRPr sz="900">
                <a:solidFill>
                  <a:schemeClr val="tx1">
                    <a:tint val="75000"/>
                  </a:schemeClr>
                </a:solidFill>
              </a:defRPr>
            </a:lvl1pPr>
          </a:lstStyle>
          <a:p>
            <a:fld id="{69FB8047-8B83-44D2-9C39-F2784C3BFBA6}" type="slidenum">
              <a:rPr lang="sl-SI" smtClean="0"/>
              <a:t>‹#›</a:t>
            </a:fld>
            <a:endParaRPr lang="sl-SI"/>
          </a:p>
        </p:txBody>
      </p:sp>
      <p:cxnSp>
        <p:nvCxnSpPr>
          <p:cNvPr id="4" name="Raven povezovalnik 3"/>
          <p:cNvCxnSpPr/>
          <p:nvPr userDrawn="1"/>
        </p:nvCxnSpPr>
        <p:spPr>
          <a:xfrm>
            <a:off x="838200" y="1060767"/>
            <a:ext cx="9028181"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Raven povezovalnik 8"/>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436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Naslov in vsebina">
    <p:bg>
      <p:bgPr>
        <a:solidFill>
          <a:schemeClr val="bg1"/>
        </a:solidFill>
        <a:effectLst/>
      </p:bgPr>
    </p:bg>
    <p:spTree>
      <p:nvGrpSpPr>
        <p:cNvPr id="1" name=""/>
        <p:cNvGrpSpPr/>
        <p:nvPr/>
      </p:nvGrpSpPr>
      <p:grpSpPr>
        <a:xfrm>
          <a:off x="0" y="0"/>
          <a:ext cx="0" cy="0"/>
          <a:chOff x="0" y="0"/>
          <a:chExt cx="0" cy="0"/>
        </a:xfrm>
      </p:grpSpPr>
      <p:sp>
        <p:nvSpPr>
          <p:cNvPr id="7" name="Označba mesta vsebine 2"/>
          <p:cNvSpPr>
            <a:spLocks noGrp="1"/>
          </p:cNvSpPr>
          <p:nvPr>
            <p:ph sz="half" idx="1"/>
          </p:nvPr>
        </p:nvSpPr>
        <p:spPr>
          <a:xfrm>
            <a:off x="838199" y="1267326"/>
            <a:ext cx="5181600" cy="4764505"/>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sl-SI" dirty="0"/>
          </a:p>
        </p:txBody>
      </p:sp>
      <p:sp>
        <p:nvSpPr>
          <p:cNvPr id="8" name="Označba mesta vsebine 3"/>
          <p:cNvSpPr>
            <a:spLocks noGrp="1"/>
          </p:cNvSpPr>
          <p:nvPr>
            <p:ph sz="half" idx="2"/>
          </p:nvPr>
        </p:nvSpPr>
        <p:spPr>
          <a:xfrm>
            <a:off x="6172199" y="1258023"/>
            <a:ext cx="5181600" cy="4773808"/>
          </a:xfr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10" name="Naslov 1"/>
          <p:cNvSpPr>
            <a:spLocks noGrp="1"/>
          </p:cNvSpPr>
          <p:nvPr>
            <p:ph type="title"/>
          </p:nvPr>
        </p:nvSpPr>
        <p:spPr>
          <a:xfrm>
            <a:off x="838200" y="340767"/>
            <a:ext cx="9028181" cy="720000"/>
          </a:xfrm>
        </p:spPr>
        <p:txBody>
          <a:bodyPr/>
          <a:lstStyle>
            <a:lvl1pPr>
              <a:defRPr>
                <a:solidFill>
                  <a:srgbClr val="0070C0"/>
                </a:solidFill>
              </a:defRPr>
            </a:lvl1pPr>
          </a:lstStyle>
          <a:p>
            <a:r>
              <a:rPr lang="sl-SI" dirty="0"/>
              <a:t>Uredite slog naslova matrice</a:t>
            </a:r>
          </a:p>
        </p:txBody>
      </p:sp>
      <p:sp>
        <p:nvSpPr>
          <p:cNvPr id="12" name="Označba mesta številke diapozitiva 5"/>
          <p:cNvSpPr>
            <a:spLocks noGrp="1"/>
          </p:cNvSpPr>
          <p:nvPr>
            <p:ph type="sldNum" sz="quarter" idx="4"/>
          </p:nvPr>
        </p:nvSpPr>
        <p:spPr>
          <a:xfrm>
            <a:off x="11004884" y="6356353"/>
            <a:ext cx="348916" cy="333206"/>
          </a:xfrm>
          <a:prstGeom prst="rect">
            <a:avLst/>
          </a:prstGeom>
        </p:spPr>
        <p:txBody>
          <a:bodyPr vert="horz" lIns="91440" tIns="45720" rIns="91440" bIns="45720" rtlCol="0" anchor="ctr"/>
          <a:lstStyle>
            <a:lvl1pPr algn="r">
              <a:defRPr sz="900">
                <a:solidFill>
                  <a:schemeClr val="tx1">
                    <a:tint val="75000"/>
                  </a:schemeClr>
                </a:solidFill>
              </a:defRPr>
            </a:lvl1pPr>
          </a:lstStyle>
          <a:p>
            <a:fld id="{69FB8047-8B83-44D2-9C39-F2784C3BFBA6}" type="slidenum">
              <a:rPr lang="sl-SI" smtClean="0"/>
              <a:t>‹#›</a:t>
            </a:fld>
            <a:endParaRPr lang="sl-SI"/>
          </a:p>
        </p:txBody>
      </p:sp>
      <p:cxnSp>
        <p:nvCxnSpPr>
          <p:cNvPr id="11" name="Raven povezovalnik 10"/>
          <p:cNvCxnSpPr/>
          <p:nvPr userDrawn="1"/>
        </p:nvCxnSpPr>
        <p:spPr>
          <a:xfrm>
            <a:off x="838200" y="1060767"/>
            <a:ext cx="9028181"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Raven povezovalnik 12"/>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4410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Naslov in vsebina">
    <p:bg>
      <p:bgPr>
        <a:solidFill>
          <a:schemeClr val="bg1"/>
        </a:soli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340767"/>
            <a:ext cx="9028181" cy="720000"/>
          </a:xfrm>
        </p:spPr>
        <p:txBody>
          <a:bodyPr/>
          <a:lstStyle>
            <a:lvl1pPr>
              <a:defRPr>
                <a:solidFill>
                  <a:srgbClr val="0070C0"/>
                </a:solidFill>
              </a:defRPr>
            </a:lvl1pPr>
          </a:lstStyle>
          <a:p>
            <a:r>
              <a:rPr lang="sl-SI" dirty="0"/>
              <a:t>Uredite slog naslova matrice</a:t>
            </a:r>
          </a:p>
        </p:txBody>
      </p:sp>
      <p:sp>
        <p:nvSpPr>
          <p:cNvPr id="3" name="Označba mesta vsebine 2"/>
          <p:cNvSpPr>
            <a:spLocks noGrp="1"/>
          </p:cNvSpPr>
          <p:nvPr>
            <p:ph idx="1"/>
          </p:nvPr>
        </p:nvSpPr>
        <p:spPr>
          <a:xfrm>
            <a:off x="838200" y="1146410"/>
            <a:ext cx="10515600" cy="4917505"/>
          </a:xfrm>
          <a:noFill/>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sl-SI" dirty="0"/>
          </a:p>
        </p:txBody>
      </p:sp>
      <p:cxnSp>
        <p:nvCxnSpPr>
          <p:cNvPr id="5" name="Raven povezovalnik 4"/>
          <p:cNvCxnSpPr/>
          <p:nvPr userDrawn="1"/>
        </p:nvCxnSpPr>
        <p:spPr>
          <a:xfrm>
            <a:off x="838200" y="1060767"/>
            <a:ext cx="9028181"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Raven povezovalnik 5"/>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7057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Naslov in vsebina">
    <p:bg>
      <p:bgPr>
        <a:solidFill>
          <a:schemeClr val="bg1"/>
        </a:solidFill>
        <a:effectLst/>
      </p:bgPr>
    </p:bg>
    <p:spTree>
      <p:nvGrpSpPr>
        <p:cNvPr id="1" name=""/>
        <p:cNvGrpSpPr/>
        <p:nvPr/>
      </p:nvGrpSpPr>
      <p:grpSpPr>
        <a:xfrm>
          <a:off x="0" y="0"/>
          <a:ext cx="0" cy="0"/>
          <a:chOff x="0" y="0"/>
          <a:chExt cx="0" cy="0"/>
        </a:xfrm>
      </p:grpSpPr>
      <p:sp>
        <p:nvSpPr>
          <p:cNvPr id="7" name="Označba mesta vsebine 2"/>
          <p:cNvSpPr>
            <a:spLocks noGrp="1"/>
          </p:cNvSpPr>
          <p:nvPr>
            <p:ph sz="half" idx="1"/>
          </p:nvPr>
        </p:nvSpPr>
        <p:spPr>
          <a:xfrm>
            <a:off x="790199" y="1219200"/>
            <a:ext cx="5181600" cy="4796589"/>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sl-SI" dirty="0"/>
          </a:p>
        </p:txBody>
      </p:sp>
      <p:sp>
        <p:nvSpPr>
          <p:cNvPr id="8" name="Označba mesta vsebine 3"/>
          <p:cNvSpPr>
            <a:spLocks noGrp="1"/>
          </p:cNvSpPr>
          <p:nvPr>
            <p:ph sz="half" idx="2"/>
          </p:nvPr>
        </p:nvSpPr>
        <p:spPr>
          <a:xfrm>
            <a:off x="6124199" y="1219200"/>
            <a:ext cx="5181600" cy="4796589"/>
          </a:xfr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9" name="Naslov 1"/>
          <p:cNvSpPr>
            <a:spLocks noGrp="1"/>
          </p:cNvSpPr>
          <p:nvPr>
            <p:ph type="title"/>
          </p:nvPr>
        </p:nvSpPr>
        <p:spPr>
          <a:xfrm>
            <a:off x="838200" y="340767"/>
            <a:ext cx="9028181" cy="720000"/>
          </a:xfrm>
        </p:spPr>
        <p:txBody>
          <a:bodyPr/>
          <a:lstStyle>
            <a:lvl1pPr>
              <a:defRPr>
                <a:solidFill>
                  <a:srgbClr val="0070C0"/>
                </a:solidFill>
              </a:defRPr>
            </a:lvl1pPr>
          </a:lstStyle>
          <a:p>
            <a:r>
              <a:rPr lang="sl-SI" dirty="0"/>
              <a:t>Uredite slog naslova matrice</a:t>
            </a:r>
          </a:p>
        </p:txBody>
      </p:sp>
      <p:sp>
        <p:nvSpPr>
          <p:cNvPr id="11" name="Označba mesta številke diapozitiva 5"/>
          <p:cNvSpPr>
            <a:spLocks noGrp="1"/>
          </p:cNvSpPr>
          <p:nvPr>
            <p:ph type="sldNum" sz="quarter" idx="4"/>
          </p:nvPr>
        </p:nvSpPr>
        <p:spPr>
          <a:xfrm>
            <a:off x="11004884" y="6356353"/>
            <a:ext cx="348916" cy="333206"/>
          </a:xfrm>
          <a:prstGeom prst="rect">
            <a:avLst/>
          </a:prstGeom>
        </p:spPr>
        <p:txBody>
          <a:bodyPr vert="horz" lIns="91440" tIns="45720" rIns="91440" bIns="45720" rtlCol="0" anchor="ctr"/>
          <a:lstStyle>
            <a:lvl1pPr algn="r">
              <a:defRPr sz="900">
                <a:solidFill>
                  <a:schemeClr val="tx1">
                    <a:tint val="75000"/>
                  </a:schemeClr>
                </a:solidFill>
              </a:defRPr>
            </a:lvl1pPr>
          </a:lstStyle>
          <a:p>
            <a:fld id="{69FB8047-8B83-44D2-9C39-F2784C3BFBA6}" type="slidenum">
              <a:rPr lang="sl-SI" smtClean="0"/>
              <a:t>‹#›</a:t>
            </a:fld>
            <a:endParaRPr lang="sl-SI"/>
          </a:p>
        </p:txBody>
      </p:sp>
      <p:cxnSp>
        <p:nvCxnSpPr>
          <p:cNvPr id="6" name="Raven povezovalnik 5"/>
          <p:cNvCxnSpPr/>
          <p:nvPr userDrawn="1"/>
        </p:nvCxnSpPr>
        <p:spPr>
          <a:xfrm>
            <a:off x="838200" y="1060767"/>
            <a:ext cx="9028181"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Raven povezovalnik 9"/>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37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imerjava">
    <p:spTree>
      <p:nvGrpSpPr>
        <p:cNvPr id="1" name=""/>
        <p:cNvGrpSpPr/>
        <p:nvPr/>
      </p:nvGrpSpPr>
      <p:grpSpPr>
        <a:xfrm>
          <a:off x="0" y="0"/>
          <a:ext cx="0" cy="0"/>
          <a:chOff x="0" y="0"/>
          <a:chExt cx="0" cy="0"/>
        </a:xfrm>
      </p:grpSpPr>
      <p:sp>
        <p:nvSpPr>
          <p:cNvPr id="3" name="Označba mesta besedila 2"/>
          <p:cNvSpPr>
            <a:spLocks noGrp="1"/>
          </p:cNvSpPr>
          <p:nvPr>
            <p:ph type="body" idx="1"/>
          </p:nvPr>
        </p:nvSpPr>
        <p:spPr>
          <a:xfrm>
            <a:off x="839789" y="1235242"/>
            <a:ext cx="5157787" cy="81814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sl-SI" dirty="0"/>
              <a:t>Uredite sloge besedila matrice</a:t>
            </a:r>
          </a:p>
        </p:txBody>
      </p:sp>
      <p:sp>
        <p:nvSpPr>
          <p:cNvPr id="4" name="Označba mesta vsebine 3"/>
          <p:cNvSpPr>
            <a:spLocks noGrp="1"/>
          </p:cNvSpPr>
          <p:nvPr>
            <p:ph sz="half" idx="2"/>
          </p:nvPr>
        </p:nvSpPr>
        <p:spPr>
          <a:xfrm>
            <a:off x="839789" y="2227865"/>
            <a:ext cx="5157787" cy="3820010"/>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besedila 4"/>
          <p:cNvSpPr>
            <a:spLocks noGrp="1"/>
          </p:cNvSpPr>
          <p:nvPr>
            <p:ph type="body" sz="quarter" idx="3"/>
          </p:nvPr>
        </p:nvSpPr>
        <p:spPr>
          <a:xfrm>
            <a:off x="6172201" y="1235242"/>
            <a:ext cx="5183188" cy="81814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sl-SI" dirty="0"/>
              <a:t>Uredite sloge besedila matrice</a:t>
            </a:r>
          </a:p>
        </p:txBody>
      </p:sp>
      <p:sp>
        <p:nvSpPr>
          <p:cNvPr id="6" name="Označba mesta vsebine 5"/>
          <p:cNvSpPr>
            <a:spLocks noGrp="1"/>
          </p:cNvSpPr>
          <p:nvPr>
            <p:ph sz="quarter" idx="4"/>
          </p:nvPr>
        </p:nvSpPr>
        <p:spPr>
          <a:xfrm>
            <a:off x="6172201" y="2227865"/>
            <a:ext cx="5183188" cy="3820010"/>
          </a:xfrm>
        </p:spPr>
        <p:txBody>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9" name="Označba mesta številke diapozitiva 8"/>
          <p:cNvSpPr>
            <a:spLocks noGrp="1"/>
          </p:cNvSpPr>
          <p:nvPr>
            <p:ph type="sldNum" sz="quarter" idx="12"/>
          </p:nvPr>
        </p:nvSpPr>
        <p:spPr/>
        <p:txBody>
          <a:bodyPr/>
          <a:lstStyle/>
          <a:p>
            <a:fld id="{69FB8047-8B83-44D2-9C39-F2784C3BFBA6}" type="slidenum">
              <a:rPr lang="sl-SI" smtClean="0"/>
              <a:t>‹#›</a:t>
            </a:fld>
            <a:endParaRPr lang="sl-SI" dirty="0"/>
          </a:p>
        </p:txBody>
      </p:sp>
      <p:sp>
        <p:nvSpPr>
          <p:cNvPr id="10" name="Naslov 1"/>
          <p:cNvSpPr>
            <a:spLocks noGrp="1"/>
          </p:cNvSpPr>
          <p:nvPr>
            <p:ph type="title"/>
          </p:nvPr>
        </p:nvSpPr>
        <p:spPr>
          <a:xfrm>
            <a:off x="838200" y="340767"/>
            <a:ext cx="9028181" cy="720000"/>
          </a:xfrm>
        </p:spPr>
        <p:txBody>
          <a:bodyPr/>
          <a:lstStyle>
            <a:lvl1pPr>
              <a:defRPr>
                <a:solidFill>
                  <a:srgbClr val="0070C0"/>
                </a:solidFill>
              </a:defRPr>
            </a:lvl1pPr>
          </a:lstStyle>
          <a:p>
            <a:r>
              <a:rPr lang="sl-SI" dirty="0"/>
              <a:t>Uredite slog naslova matrice</a:t>
            </a:r>
          </a:p>
        </p:txBody>
      </p:sp>
      <p:cxnSp>
        <p:nvCxnSpPr>
          <p:cNvPr id="8" name="Raven povezovalnik 7"/>
          <p:cNvCxnSpPr/>
          <p:nvPr userDrawn="1"/>
        </p:nvCxnSpPr>
        <p:spPr>
          <a:xfrm>
            <a:off x="838200" y="1060767"/>
            <a:ext cx="9028181"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Raven povezovalnik 10"/>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095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stavitev po meri">
    <p:spTree>
      <p:nvGrpSpPr>
        <p:cNvPr id="1" name=""/>
        <p:cNvGrpSpPr/>
        <p:nvPr/>
      </p:nvGrpSpPr>
      <p:grpSpPr>
        <a:xfrm>
          <a:off x="0" y="0"/>
          <a:ext cx="0" cy="0"/>
          <a:chOff x="0" y="0"/>
          <a:chExt cx="0" cy="0"/>
        </a:xfrm>
      </p:grpSpPr>
      <p:sp>
        <p:nvSpPr>
          <p:cNvPr id="3" name="Označba mesta številke diapozitiva 2"/>
          <p:cNvSpPr>
            <a:spLocks noGrp="1"/>
          </p:cNvSpPr>
          <p:nvPr>
            <p:ph type="sldNum" sz="quarter" idx="10"/>
          </p:nvPr>
        </p:nvSpPr>
        <p:spPr/>
        <p:txBody>
          <a:bodyPr/>
          <a:lstStyle/>
          <a:p>
            <a:fld id="{69FB8047-8B83-44D2-9C39-F2784C3BFBA6}" type="slidenum">
              <a:rPr lang="sl-SI" smtClean="0"/>
              <a:t>‹#›</a:t>
            </a:fld>
            <a:endParaRPr lang="sl-SI"/>
          </a:p>
        </p:txBody>
      </p:sp>
      <p:sp>
        <p:nvSpPr>
          <p:cNvPr id="5" name="Označba mesta slike 4"/>
          <p:cNvSpPr>
            <a:spLocks noGrp="1"/>
          </p:cNvSpPr>
          <p:nvPr>
            <p:ph type="pic" sz="quarter" idx="11"/>
          </p:nvPr>
        </p:nvSpPr>
        <p:spPr>
          <a:xfrm>
            <a:off x="8750300" y="3009900"/>
            <a:ext cx="1955800" cy="2235200"/>
          </a:xfrm>
        </p:spPr>
        <p:txBody>
          <a:bodyPr/>
          <a:lstStyle/>
          <a:p>
            <a:endParaRPr lang="en-US"/>
          </a:p>
        </p:txBody>
      </p:sp>
      <p:sp>
        <p:nvSpPr>
          <p:cNvPr id="7" name="Označba mesta vsebine 6"/>
          <p:cNvSpPr>
            <a:spLocks noGrp="1"/>
          </p:cNvSpPr>
          <p:nvPr>
            <p:ph sz="quarter" idx="12" hasCustomPrompt="1"/>
          </p:nvPr>
        </p:nvSpPr>
        <p:spPr>
          <a:xfrm>
            <a:off x="8750300" y="5410200"/>
            <a:ext cx="2717800" cy="406400"/>
          </a:xfrm>
        </p:spPr>
        <p:txBody>
          <a:bodyPr/>
          <a:lstStyle>
            <a:lvl1pPr marL="0" indent="0">
              <a:buNone/>
              <a:defRPr/>
            </a:lvl1pPr>
          </a:lstStyle>
          <a:p>
            <a:pPr lvl="0"/>
            <a:r>
              <a:rPr lang="sl-SI" dirty="0"/>
              <a:t>Ime in priimek</a:t>
            </a:r>
            <a:endParaRPr lang="en-US" dirty="0"/>
          </a:p>
        </p:txBody>
      </p:sp>
      <p:sp>
        <p:nvSpPr>
          <p:cNvPr id="11" name="Rectangle 4"/>
          <p:cNvSpPr>
            <a:spLocks noChangeArrowheads="1"/>
          </p:cNvSpPr>
          <p:nvPr userDrawn="1"/>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5"/>
          <p:cNvSpPr>
            <a:spLocks noChangeArrowheads="1"/>
          </p:cNvSpPr>
          <p:nvPr userDrawn="1"/>
        </p:nvSpPr>
        <p:spPr bwMode="auto">
          <a:xfrm>
            <a:off x="0" y="241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3" name="Rectangle 6"/>
          <p:cNvSpPr>
            <a:spLocks noChangeArrowheads="1"/>
          </p:cNvSpPr>
          <p:nvPr userDrawn="1"/>
        </p:nvSpPr>
        <p:spPr bwMode="auto">
          <a:xfrm>
            <a:off x="0" y="482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4" name="Rectangle 7"/>
          <p:cNvSpPr>
            <a:spLocks noChangeArrowheads="1"/>
          </p:cNvSpPr>
          <p:nvPr userDrawn="1"/>
        </p:nvSpPr>
        <p:spPr bwMode="auto">
          <a:xfrm>
            <a:off x="685800" y="1003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en-US" sz="8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5" name="Slika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12664" y="1765300"/>
            <a:ext cx="4112789" cy="2174825"/>
          </a:xfrm>
          <a:prstGeom prst="rect">
            <a:avLst/>
          </a:prstGeom>
        </p:spPr>
      </p:pic>
      <p:cxnSp>
        <p:nvCxnSpPr>
          <p:cNvPr id="19" name="Raven povezovalnik 18"/>
          <p:cNvCxnSpPr/>
          <p:nvPr userDrawn="1"/>
        </p:nvCxnSpPr>
        <p:spPr>
          <a:xfrm>
            <a:off x="838200" y="6197762"/>
            <a:ext cx="10515600" cy="2316"/>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1417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Click to edit Master title style</a:t>
            </a:r>
            <a:endParaRPr lang="en-GB" noProof="0" dirty="0"/>
          </a:p>
        </p:txBody>
      </p:sp>
      <p:sp>
        <p:nvSpPr>
          <p:cNvPr id="3" name="Content Placeholder 2"/>
          <p:cNvSpPr>
            <a:spLocks noGrp="1"/>
          </p:cNvSpPr>
          <p:nvPr>
            <p:ph idx="1"/>
          </p:nvPr>
        </p:nvSpPr>
        <p:spPr/>
        <p:txBody>
          <a:bodyPr/>
          <a:lstStyle>
            <a:lvl1pPr>
              <a:defRPr sz="2400"/>
            </a:lvl1pPr>
            <a:lvl2pPr>
              <a:defRPr sz="2000"/>
            </a:lvl2pPr>
            <a:lvl3pPr>
              <a:defRPr sz="1600"/>
            </a:lvl3pPr>
            <a:lvl4pPr>
              <a:defRPr sz="1400"/>
            </a:lvl4pPr>
            <a:lvl5pPr>
              <a:defRPr sz="1200"/>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226203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Označba mesta datuma 2"/>
          <p:cNvSpPr>
            <a:spLocks noGrp="1"/>
          </p:cNvSpPr>
          <p:nvPr>
            <p:ph type="dt" sz="half" idx="10"/>
          </p:nvPr>
        </p:nvSpPr>
        <p:spPr/>
        <p:txBody>
          <a:bodyPr/>
          <a:lstStyle/>
          <a:p>
            <a:fld id="{8808280F-B14D-4F34-BAAF-9DD3F975A1FC}" type="datetimeFigureOut">
              <a:rPr lang="en-US" smtClean="0"/>
              <a:t>4/8/2021</a:t>
            </a:fld>
            <a:endParaRPr lang="en-US" dirty="0"/>
          </a:p>
        </p:txBody>
      </p:sp>
      <p:sp>
        <p:nvSpPr>
          <p:cNvPr id="4" name="Označba mesta številke diapozitiva 3"/>
          <p:cNvSpPr>
            <a:spLocks noGrp="1"/>
          </p:cNvSpPr>
          <p:nvPr>
            <p:ph type="sldNum" sz="quarter" idx="11"/>
          </p:nvPr>
        </p:nvSpPr>
        <p:spPr/>
        <p:txBody>
          <a:bodyPr/>
          <a:lstStyle/>
          <a:p>
            <a:fld id="{EB5BCA29-9667-4D4D-A0B1-8C5642083A58}" type="slidenum">
              <a:rPr lang="en-US" smtClean="0"/>
              <a:t>‹#›</a:t>
            </a:fld>
            <a:endParaRPr lang="en-US" dirty="0"/>
          </a:p>
        </p:txBody>
      </p:sp>
    </p:spTree>
    <p:extLst>
      <p:ext uri="{BB962C8B-B14F-4D97-AF65-F5344CB8AC3E}">
        <p14:creationId xmlns:p14="http://schemas.microsoft.com/office/powerpoint/2010/main" val="40909743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p:cNvSpPr>
            <a:spLocks noGrp="1"/>
          </p:cNvSpPr>
          <p:nvPr>
            <p:ph type="title"/>
          </p:nvPr>
        </p:nvSpPr>
        <p:spPr>
          <a:xfrm>
            <a:off x="838200" y="365128"/>
            <a:ext cx="9028181" cy="786516"/>
          </a:xfrm>
          <a:prstGeom prst="rect">
            <a:avLst/>
          </a:prstGeom>
        </p:spPr>
        <p:txBody>
          <a:bodyPr vert="horz" lIns="91440" tIns="45720" rIns="91440" bIns="45720" rtlCol="0" anchor="ctr">
            <a:normAutofit/>
          </a:bodyPr>
          <a:lstStyle/>
          <a:p>
            <a:r>
              <a:rPr lang="sl-SI" dirty="0"/>
              <a:t>Uredite slog naslova matrice</a:t>
            </a:r>
          </a:p>
        </p:txBody>
      </p:sp>
      <p:sp>
        <p:nvSpPr>
          <p:cNvPr id="3" name="Označba mesta besedila 2"/>
          <p:cNvSpPr>
            <a:spLocks noGrp="1"/>
          </p:cNvSpPr>
          <p:nvPr>
            <p:ph type="body" idx="1"/>
          </p:nvPr>
        </p:nvSpPr>
        <p:spPr>
          <a:xfrm>
            <a:off x="838200" y="1395965"/>
            <a:ext cx="10515600" cy="4766599"/>
          </a:xfrm>
          <a:prstGeom prst="rect">
            <a:avLst/>
          </a:prstGeom>
        </p:spPr>
        <p:txBody>
          <a:bodyPr vert="horz" lIns="91440" tIns="45720" rIns="91440" bIns="45720" rtlCol="0">
            <a:normAutofit/>
          </a:bodyPr>
          <a:lstStyle/>
          <a:p>
            <a:pPr lvl="0"/>
            <a:r>
              <a:rPr lang="sl-SI" dirty="0"/>
              <a:t>Uredite sloge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6" name="Označba mesta številke diapozitiva 5"/>
          <p:cNvSpPr>
            <a:spLocks noGrp="1"/>
          </p:cNvSpPr>
          <p:nvPr>
            <p:ph type="sldNum" sz="quarter" idx="4"/>
          </p:nvPr>
        </p:nvSpPr>
        <p:spPr>
          <a:xfrm>
            <a:off x="11004884" y="6356353"/>
            <a:ext cx="348916" cy="333206"/>
          </a:xfrm>
          <a:prstGeom prst="rect">
            <a:avLst/>
          </a:prstGeom>
        </p:spPr>
        <p:txBody>
          <a:bodyPr vert="horz" lIns="91440" tIns="45720" rIns="91440" bIns="45720" rtlCol="0" anchor="ctr"/>
          <a:lstStyle>
            <a:lvl1pPr algn="r">
              <a:defRPr sz="900">
                <a:solidFill>
                  <a:schemeClr val="tx1">
                    <a:tint val="75000"/>
                  </a:schemeClr>
                </a:solidFill>
              </a:defRPr>
            </a:lvl1pPr>
          </a:lstStyle>
          <a:p>
            <a:fld id="{69FB8047-8B83-44D2-9C39-F2784C3BFBA6}" type="slidenum">
              <a:rPr lang="sl-SI" smtClean="0"/>
              <a:t>‹#›</a:t>
            </a:fld>
            <a:endParaRPr lang="sl-SI" dirty="0"/>
          </a:p>
        </p:txBody>
      </p:sp>
      <p:pic>
        <p:nvPicPr>
          <p:cNvPr id="7" name="Slika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866381" y="362919"/>
            <a:ext cx="1612900" cy="736600"/>
          </a:xfrm>
          <a:prstGeom prst="rect">
            <a:avLst/>
          </a:prstGeom>
        </p:spPr>
      </p:pic>
      <p:sp>
        <p:nvSpPr>
          <p:cNvPr id="10" name="PoljeZBesedilom 9"/>
          <p:cNvSpPr txBox="1"/>
          <p:nvPr userDrawn="1"/>
        </p:nvSpPr>
        <p:spPr>
          <a:xfrm>
            <a:off x="830180" y="6554378"/>
            <a:ext cx="2849722" cy="276999"/>
          </a:xfrm>
          <a:prstGeom prst="rect">
            <a:avLst/>
          </a:prstGeom>
          <a:noFill/>
        </p:spPr>
        <p:txBody>
          <a:bodyPr wrap="square" rtlCol="0">
            <a:spAutoFit/>
          </a:bodyPr>
          <a:lstStyle/>
          <a:p>
            <a:r>
              <a:rPr lang="sl-SI" sz="1200" dirty="0"/>
              <a:t>Datum:</a:t>
            </a:r>
            <a:r>
              <a:rPr lang="sl-SI" sz="1200" baseline="0" dirty="0"/>
              <a:t> 07. april 2021</a:t>
            </a:r>
            <a:endParaRPr lang="sl-SI" sz="1200" dirty="0"/>
          </a:p>
        </p:txBody>
      </p:sp>
      <p:sp>
        <p:nvSpPr>
          <p:cNvPr id="11" name="PoljeZBesedilom 10"/>
          <p:cNvSpPr txBox="1"/>
          <p:nvPr userDrawn="1"/>
        </p:nvSpPr>
        <p:spPr>
          <a:xfrm>
            <a:off x="838200" y="6277379"/>
            <a:ext cx="4262004" cy="276999"/>
          </a:xfrm>
          <a:prstGeom prst="rect">
            <a:avLst/>
          </a:prstGeom>
          <a:noFill/>
        </p:spPr>
        <p:txBody>
          <a:bodyPr wrap="square" rtlCol="0">
            <a:spAutoFit/>
          </a:bodyPr>
          <a:lstStyle/>
          <a:p>
            <a:r>
              <a:rPr lang="pl-PL" sz="1200" dirty="0"/>
              <a:t>SRIPToP – Nova S4</a:t>
            </a:r>
            <a:endParaRPr lang="sl-SI" sz="1200" dirty="0"/>
          </a:p>
        </p:txBody>
      </p:sp>
      <p:pic>
        <p:nvPicPr>
          <p:cNvPr id="5" name="Slika 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100204" y="6356353"/>
            <a:ext cx="5715294" cy="317516"/>
          </a:xfrm>
          <a:prstGeom prst="rect">
            <a:avLst/>
          </a:prstGeom>
        </p:spPr>
      </p:pic>
    </p:spTree>
    <p:extLst>
      <p:ext uri="{BB962C8B-B14F-4D97-AF65-F5344CB8AC3E}">
        <p14:creationId xmlns:p14="http://schemas.microsoft.com/office/powerpoint/2010/main" val="935907592"/>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70" r:id="rId3"/>
    <p:sldLayoutId id="2147483665" r:id="rId4"/>
    <p:sldLayoutId id="2147483671" r:id="rId5"/>
    <p:sldLayoutId id="2147483653" r:id="rId6"/>
    <p:sldLayoutId id="2147483673" r:id="rId7"/>
    <p:sldLayoutId id="2147483675" r:id="rId8"/>
    <p:sldLayoutId id="2147483676" r:id="rId9"/>
    <p:sldLayoutId id="2147483677" r:id="rId10"/>
  </p:sldLayoutIdLst>
  <p:txStyles>
    <p:titleStyle>
      <a:lvl1pPr algn="l" defTabSz="685800" rtl="0" eaLnBrk="1" latinLnBrk="0" hangingPunct="1">
        <a:lnSpc>
          <a:spcPct val="90000"/>
        </a:lnSpc>
        <a:spcBef>
          <a:spcPct val="0"/>
        </a:spcBef>
        <a:buNone/>
        <a:defRPr sz="3300" b="1" kern="1200">
          <a:solidFill>
            <a:srgbClr val="0070C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sl-S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jpg"/><Relationship Id="rId1" Type="http://schemas.openxmlformats.org/officeDocument/2006/relationships/slideLayout" Target="../slideLayouts/slideLayout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image" Target="../media/image49.png"/><Relationship Id="rId16" Type="http://schemas.openxmlformats.org/officeDocument/2006/relationships/image" Target="../media/image63.png"/><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image" Target="../media/image58.jpe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diagramLayout" Target="../diagrams/layout1.xml"/><Relationship Id="rId7" Type="http://schemas.openxmlformats.org/officeDocument/2006/relationships/image" Target="../media/image67.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1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4.png"/></Relationships>
</file>

<file path=ppt/slides/_rels/slide2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2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gif"/><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89.jpeg"/><Relationship Id="rId4" Type="http://schemas.openxmlformats.org/officeDocument/2006/relationships/image" Target="../media/image88.png"/></Relationships>
</file>

<file path=ppt/slides/_rels/slide36.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3.png"/><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4.png"/><Relationship Id="rId5" Type="http://schemas.openxmlformats.org/officeDocument/2006/relationships/image" Target="../media/image92.e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98.emf"/></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6.xml"/><Relationship Id="rId5" Type="http://schemas.openxmlformats.org/officeDocument/2006/relationships/image" Target="../media/image103.jpg"/><Relationship Id="rId4" Type="http://schemas.openxmlformats.org/officeDocument/2006/relationships/image" Target="../media/image102.jpeg"/></Relationships>
</file>

<file path=ppt/slides/_rels/slide46.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jpeg"/><Relationship Id="rId1" Type="http://schemas.openxmlformats.org/officeDocument/2006/relationships/slideLayout" Target="../slideLayouts/slideLayout6.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9.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13.png"/><Relationship Id="rId7" Type="http://schemas.openxmlformats.org/officeDocument/2006/relationships/diagramColors" Target="../diagrams/colors2.xml"/><Relationship Id="rId2"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118.png"/><Relationship Id="rId4" Type="http://schemas.openxmlformats.org/officeDocument/2006/relationships/diagramData" Target="../diagrams/data2.xml"/><Relationship Id="rId9" Type="http://schemas.openxmlformats.org/officeDocument/2006/relationships/image" Target="../media/image117.png"/></Relationships>
</file>

<file path=ppt/slides/_rels/slide5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1.jpg"/><Relationship Id="rId7" Type="http://schemas.openxmlformats.org/officeDocument/2006/relationships/image" Target="../media/image125.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png"/></Relationships>
</file>

<file path=ppt/slides/_rels/slide53.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30.png"/><Relationship Id="rId2" Type="http://schemas.openxmlformats.org/officeDocument/2006/relationships/image" Target="../media/image126.jpe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hyperlink" Target="http://www.reconcell.eu/" TargetMode="External"/></Relationships>
</file>

<file path=ppt/slides/_rels/slide5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2.jpeg"/><Relationship Id="rId7" Type="http://schemas.openxmlformats.org/officeDocument/2006/relationships/diagramColors" Target="../diagrams/colors3.xml"/><Relationship Id="rId2" Type="http://schemas.openxmlformats.org/officeDocument/2006/relationships/image" Target="../media/image131.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33.png"/></Relationships>
</file>

<file path=ppt/slides/_rels/slide5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33.png"/></Relationships>
</file>

<file path=ppt/slides/_rels/slide5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57.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2.jpeg"/><Relationship Id="rId5" Type="http://schemas.openxmlformats.org/officeDocument/2006/relationships/image" Target="../media/image141.png"/><Relationship Id="rId4" Type="http://schemas.openxmlformats.org/officeDocument/2006/relationships/image" Target="../media/image1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45.png"/></Relationships>
</file>

<file path=ppt/slides/_rels/slide5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33.png"/><Relationship Id="rId1" Type="http://schemas.openxmlformats.org/officeDocument/2006/relationships/slideLayout" Target="../slideLayouts/slideLayout2.xml"/><Relationship Id="rId4" Type="http://schemas.openxmlformats.org/officeDocument/2006/relationships/image" Target="../media/image14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gif"/></Relationships>
</file>

<file path=ppt/slides/_rels/slide6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2.xml"/><Relationship Id="rId5" Type="http://schemas.openxmlformats.org/officeDocument/2006/relationships/image" Target="../media/image151.png"/><Relationship Id="rId4" Type="http://schemas.openxmlformats.org/officeDocument/2006/relationships/image" Target="../media/image150.jpg"/></Relationships>
</file>

<file path=ppt/slides/_rels/slide6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png"/><Relationship Id="rId7" Type="http://schemas.openxmlformats.org/officeDocument/2006/relationships/image" Target="../media/image15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55.jpeg"/><Relationship Id="rId5" Type="http://schemas.openxmlformats.org/officeDocument/2006/relationships/image" Target="../media/image154.png"/><Relationship Id="rId10" Type="http://schemas.openxmlformats.org/officeDocument/2006/relationships/image" Target="../media/image159.png"/><Relationship Id="rId4" Type="http://schemas.openxmlformats.org/officeDocument/2006/relationships/image" Target="../media/image153.jpg"/><Relationship Id="rId9" Type="http://schemas.openxmlformats.org/officeDocument/2006/relationships/image" Target="../media/image158.jpg"/></Relationships>
</file>

<file path=ppt/slides/_rels/slide62.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4.jpeg"/><Relationship Id="rId5" Type="http://schemas.openxmlformats.org/officeDocument/2006/relationships/image" Target="../media/image163.png"/><Relationship Id="rId4" Type="http://schemas.openxmlformats.org/officeDocument/2006/relationships/image" Target="../media/image162.png"/></Relationships>
</file>

<file path=ppt/slides/_rels/slide64.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image" Target="../media/image165.jpeg"/><Relationship Id="rId1" Type="http://schemas.openxmlformats.org/officeDocument/2006/relationships/slideLayout" Target="../slideLayouts/slideLayout2.xml"/><Relationship Id="rId5" Type="http://schemas.openxmlformats.org/officeDocument/2006/relationships/image" Target="../media/image168.tiff"/><Relationship Id="rId4" Type="http://schemas.openxmlformats.org/officeDocument/2006/relationships/image" Target="../media/image167.png"/></Relationships>
</file>

<file path=ppt/slides/_rels/slide65.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0.jpeg"/><Relationship Id="rId7" Type="http://schemas.openxmlformats.org/officeDocument/2006/relationships/image" Target="../media/image174.tiff"/><Relationship Id="rId2" Type="http://schemas.openxmlformats.org/officeDocument/2006/relationships/image" Target="../media/image169.jpeg"/><Relationship Id="rId1" Type="http://schemas.openxmlformats.org/officeDocument/2006/relationships/slideLayout" Target="../slideLayouts/slideLayout2.xml"/><Relationship Id="rId6" Type="http://schemas.openxmlformats.org/officeDocument/2006/relationships/image" Target="../media/image173.tiff"/><Relationship Id="rId11" Type="http://schemas.openxmlformats.org/officeDocument/2006/relationships/image" Target="../media/image178.tiff"/><Relationship Id="rId5" Type="http://schemas.openxmlformats.org/officeDocument/2006/relationships/image" Target="../media/image172.tiff"/><Relationship Id="rId10" Type="http://schemas.openxmlformats.org/officeDocument/2006/relationships/image" Target="../media/image177.jpeg"/><Relationship Id="rId4" Type="http://schemas.openxmlformats.org/officeDocument/2006/relationships/image" Target="../media/image171.jpeg"/><Relationship Id="rId9" Type="http://schemas.openxmlformats.org/officeDocument/2006/relationships/image" Target="../media/image176.jpeg"/></Relationships>
</file>

<file path=ppt/slides/_rels/slide66.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61.png"/><Relationship Id="rId2" Type="http://schemas.openxmlformats.org/officeDocument/2006/relationships/image" Target="../media/image179.png"/><Relationship Id="rId1" Type="http://schemas.openxmlformats.org/officeDocument/2006/relationships/slideLayout" Target="../slideLayouts/slideLayout2.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84.png"/></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4.wdp"/><Relationship Id="rId18" Type="http://schemas.openxmlformats.org/officeDocument/2006/relationships/image" Target="../media/image33.png"/><Relationship Id="rId3" Type="http://schemas.openxmlformats.org/officeDocument/2006/relationships/image" Target="../media/image23.jpeg"/><Relationship Id="rId7" Type="http://schemas.openxmlformats.org/officeDocument/2006/relationships/image" Target="../media/image26.png"/><Relationship Id="rId12" Type="http://schemas.openxmlformats.org/officeDocument/2006/relationships/image" Target="../media/image29.png"/><Relationship Id="rId17" Type="http://schemas.microsoft.com/office/2007/relationships/hdphoto" Target="../media/hdphoto5.wdp"/><Relationship Id="rId2" Type="http://schemas.openxmlformats.org/officeDocument/2006/relationships/image" Target="../media/image22.jpeg"/><Relationship Id="rId16"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28.jpeg"/><Relationship Id="rId5" Type="http://schemas.microsoft.com/office/2007/relationships/hdphoto" Target="../media/hdphoto1.wdp"/><Relationship Id="rId15" Type="http://schemas.openxmlformats.org/officeDocument/2006/relationships/image" Target="../media/image31.jpeg"/><Relationship Id="rId10" Type="http://schemas.microsoft.com/office/2007/relationships/hdphoto" Target="../media/hdphoto3.wdp"/><Relationship Id="rId4" Type="http://schemas.openxmlformats.org/officeDocument/2006/relationships/image" Target="../media/image24.png"/><Relationship Id="rId9" Type="http://schemas.openxmlformats.org/officeDocument/2006/relationships/image" Target="../media/image27.png"/><Relationship Id="rId14" Type="http://schemas.openxmlformats.org/officeDocument/2006/relationships/image" Target="../media/image30.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87.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89.png"/><Relationship Id="rId7" Type="http://schemas.openxmlformats.org/officeDocument/2006/relationships/image" Target="../media/image193.jpeg"/><Relationship Id="rId2" Type="http://schemas.openxmlformats.org/officeDocument/2006/relationships/image" Target="../media/image188.png"/><Relationship Id="rId1" Type="http://schemas.openxmlformats.org/officeDocument/2006/relationships/slideLayout" Target="../slideLayouts/slideLayout2.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90.jpg"/></Relationships>
</file>

<file path=ppt/slides/_rels/slide81.xml.rels><?xml version="1.0" encoding="UTF-8" standalone="yes"?>
<Relationships xmlns="http://schemas.openxmlformats.org/package/2006/relationships"><Relationship Id="rId8" Type="http://schemas.openxmlformats.org/officeDocument/2006/relationships/hyperlink" Target="https://twitter.com/SRIP_ToP" TargetMode="External"/><Relationship Id="rId13" Type="http://schemas.openxmlformats.org/officeDocument/2006/relationships/image" Target="cid:image010.jpg@01D3A024.79790F00" TargetMode="External"/><Relationship Id="rId3" Type="http://schemas.openxmlformats.org/officeDocument/2006/relationships/hyperlink" Target="http://www.ctop.ijs.si/" TargetMode="External"/><Relationship Id="rId7" Type="http://schemas.openxmlformats.org/officeDocument/2006/relationships/image" Target="cid:image008.jpg@01D3A024.79790F00" TargetMode="External"/><Relationship Id="rId12" Type="http://schemas.openxmlformats.org/officeDocument/2006/relationships/image" Target="../media/image19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94.jpeg"/><Relationship Id="rId11" Type="http://schemas.openxmlformats.org/officeDocument/2006/relationships/hyperlink" Target="https://www.linkedin.com/company/21455720/" TargetMode="External"/><Relationship Id="rId5" Type="http://schemas.openxmlformats.org/officeDocument/2006/relationships/hyperlink" Target="https://www.youtube.com/channel/UCzNBDw6XtENUekuO5o5mMPw" TargetMode="External"/><Relationship Id="rId10" Type="http://schemas.openxmlformats.org/officeDocument/2006/relationships/image" Target="cid:image009.jpg@01D3A024.79790F00" TargetMode="External"/><Relationship Id="rId4" Type="http://schemas.openxmlformats.org/officeDocument/2006/relationships/hyperlink" Target="mailto:ctop@ijs.si" TargetMode="External"/><Relationship Id="rId9" Type="http://schemas.openxmlformats.org/officeDocument/2006/relationships/image" Target="../media/image195.jpeg"/><Relationship Id="rId14" Type="http://schemas.openxmlformats.org/officeDocument/2006/relationships/image" Target="../media/image197.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946962" y="2950862"/>
            <a:ext cx="5496056" cy="923330"/>
          </a:xfrm>
          <a:prstGeom prst="rect">
            <a:avLst/>
          </a:prstGeom>
          <a:noFill/>
        </p:spPr>
        <p:txBody>
          <a:bodyPr wrap="none" rtlCol="0">
            <a:spAutoFit/>
          </a:bodyPr>
          <a:lstStyle/>
          <a:p>
            <a:r>
              <a:rPr lang="sl-SI" sz="5400" dirty="0">
                <a:solidFill>
                  <a:schemeClr val="bg1"/>
                </a:solidFill>
              </a:rPr>
              <a:t>SRIP </a:t>
            </a:r>
            <a:r>
              <a:rPr lang="sl-SI" sz="5400" dirty="0" err="1">
                <a:solidFill>
                  <a:schemeClr val="bg1"/>
                </a:solidFill>
              </a:rPr>
              <a:t>ToP</a:t>
            </a:r>
            <a:r>
              <a:rPr lang="sl-SI" sz="5400" dirty="0">
                <a:solidFill>
                  <a:schemeClr val="bg1"/>
                </a:solidFill>
              </a:rPr>
              <a:t> – </a:t>
            </a:r>
            <a:r>
              <a:rPr lang="sl-SI" sz="5400" dirty="0" smtClean="0">
                <a:solidFill>
                  <a:schemeClr val="bg1"/>
                </a:solidFill>
              </a:rPr>
              <a:t>Nova </a:t>
            </a:r>
            <a:r>
              <a:rPr lang="sl-SI" sz="5400" dirty="0">
                <a:solidFill>
                  <a:schemeClr val="bg1"/>
                </a:solidFill>
              </a:rPr>
              <a:t>S4</a:t>
            </a:r>
            <a:endParaRPr lang="en-US" sz="5400" dirty="0">
              <a:solidFill>
                <a:schemeClr val="bg1"/>
              </a:solidFill>
            </a:endParaRPr>
          </a:p>
        </p:txBody>
      </p:sp>
    </p:spTree>
    <p:extLst>
      <p:ext uri="{BB962C8B-B14F-4D97-AF65-F5344CB8AC3E}">
        <p14:creationId xmlns:p14="http://schemas.microsoft.com/office/powerpoint/2010/main" val="133494164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Člani</a:t>
            </a:r>
            <a:endParaRPr lang="en-US" dirty="0"/>
          </a:p>
        </p:txBody>
      </p:sp>
      <p:pic>
        <p:nvPicPr>
          <p:cNvPr id="3" name="Slika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244009"/>
            <a:ext cx="11049585" cy="4859079"/>
          </a:xfrm>
          <a:prstGeom prst="rect">
            <a:avLst/>
          </a:prstGeom>
        </p:spPr>
      </p:pic>
    </p:spTree>
    <p:extLst>
      <p:ext uri="{BB962C8B-B14F-4D97-AF65-F5344CB8AC3E}">
        <p14:creationId xmlns:p14="http://schemas.microsoft.com/office/powerpoint/2010/main" val="3308653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24522" y="1151317"/>
            <a:ext cx="4880991" cy="4933950"/>
          </a:xfrm>
        </p:spPr>
      </p:pic>
      <p:sp>
        <p:nvSpPr>
          <p:cNvPr id="2" name="Naslov 1"/>
          <p:cNvSpPr>
            <a:spLocks noGrp="1"/>
          </p:cNvSpPr>
          <p:nvPr>
            <p:ph type="title"/>
          </p:nvPr>
        </p:nvSpPr>
        <p:spPr/>
        <p:txBody>
          <a:bodyPr/>
          <a:lstStyle/>
          <a:p>
            <a:r>
              <a:rPr lang="sl-SI" dirty="0"/>
              <a:t>Podprte tehnologije</a:t>
            </a:r>
            <a:endParaRPr lang="en-US" dirty="0"/>
          </a:p>
        </p:txBody>
      </p:sp>
      <p:sp>
        <p:nvSpPr>
          <p:cNvPr id="3" name="Oval 2">
            <a:extLst>
              <a:ext uri="{FF2B5EF4-FFF2-40B4-BE49-F238E27FC236}">
                <a16:creationId xmlns:a16="http://schemas.microsoft.com/office/drawing/2014/main" id="{CE4B27F7-7B25-4415-A5EE-72C956E5C436}"/>
              </a:ext>
            </a:extLst>
          </p:cNvPr>
          <p:cNvSpPr/>
          <p:nvPr/>
        </p:nvSpPr>
        <p:spPr>
          <a:xfrm>
            <a:off x="5774936" y="4048346"/>
            <a:ext cx="1008112" cy="100811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5" name="Oval 4">
            <a:extLst>
              <a:ext uri="{FF2B5EF4-FFF2-40B4-BE49-F238E27FC236}">
                <a16:creationId xmlns:a16="http://schemas.microsoft.com/office/drawing/2014/main" id="{1303ED33-B86A-4DAD-BC8A-9681826652A7}"/>
              </a:ext>
            </a:extLst>
          </p:cNvPr>
          <p:cNvSpPr/>
          <p:nvPr/>
        </p:nvSpPr>
        <p:spPr>
          <a:xfrm>
            <a:off x="4715225" y="4904410"/>
            <a:ext cx="1034734" cy="10801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6" name="Oval 5">
            <a:extLst>
              <a:ext uri="{FF2B5EF4-FFF2-40B4-BE49-F238E27FC236}">
                <a16:creationId xmlns:a16="http://schemas.microsoft.com/office/drawing/2014/main" id="{32B77A3D-94C9-41E7-8416-63A161FC3544}"/>
              </a:ext>
            </a:extLst>
          </p:cNvPr>
          <p:cNvSpPr/>
          <p:nvPr/>
        </p:nvSpPr>
        <p:spPr>
          <a:xfrm>
            <a:off x="2793954" y="1582120"/>
            <a:ext cx="1034734" cy="108012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7" name="Oval 6">
            <a:extLst>
              <a:ext uri="{FF2B5EF4-FFF2-40B4-BE49-F238E27FC236}">
                <a16:creationId xmlns:a16="http://schemas.microsoft.com/office/drawing/2014/main" id="{6802355E-A410-4A00-8050-F18C94F1FC04}"/>
              </a:ext>
            </a:extLst>
          </p:cNvPr>
          <p:cNvSpPr/>
          <p:nvPr/>
        </p:nvSpPr>
        <p:spPr>
          <a:xfrm>
            <a:off x="6000023" y="2775212"/>
            <a:ext cx="1008112" cy="1008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8" name="Oval 7">
            <a:extLst>
              <a:ext uri="{FF2B5EF4-FFF2-40B4-BE49-F238E27FC236}">
                <a16:creationId xmlns:a16="http://schemas.microsoft.com/office/drawing/2014/main" id="{7D28F936-D8D1-4016-BE4F-D4EBE3FF5B2F}"/>
              </a:ext>
            </a:extLst>
          </p:cNvPr>
          <p:cNvSpPr/>
          <p:nvPr/>
        </p:nvSpPr>
        <p:spPr>
          <a:xfrm>
            <a:off x="2382683" y="4048346"/>
            <a:ext cx="1008112" cy="108012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9" name="Oval 8">
            <a:extLst>
              <a:ext uri="{FF2B5EF4-FFF2-40B4-BE49-F238E27FC236}">
                <a16:creationId xmlns:a16="http://schemas.microsoft.com/office/drawing/2014/main" id="{DC230FD6-99C5-4895-B313-33965BAE44B1}"/>
              </a:ext>
            </a:extLst>
          </p:cNvPr>
          <p:cNvSpPr/>
          <p:nvPr/>
        </p:nvSpPr>
        <p:spPr>
          <a:xfrm>
            <a:off x="2121900" y="2752790"/>
            <a:ext cx="1053498" cy="10590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10" name="Oval 9">
            <a:extLst>
              <a:ext uri="{FF2B5EF4-FFF2-40B4-BE49-F238E27FC236}">
                <a16:creationId xmlns:a16="http://schemas.microsoft.com/office/drawing/2014/main" id="{6ECA7B2D-581B-40FA-B88D-641D6E82292B}"/>
              </a:ext>
            </a:extLst>
          </p:cNvPr>
          <p:cNvSpPr/>
          <p:nvPr/>
        </p:nvSpPr>
        <p:spPr>
          <a:xfrm>
            <a:off x="5282898" y="1582120"/>
            <a:ext cx="1080120" cy="1080119"/>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11" name="Oval 10">
            <a:extLst>
              <a:ext uri="{FF2B5EF4-FFF2-40B4-BE49-F238E27FC236}">
                <a16:creationId xmlns:a16="http://schemas.microsoft.com/office/drawing/2014/main" id="{F5C3ABFA-32E8-4E81-976B-E1FE931BA438}"/>
              </a:ext>
            </a:extLst>
          </p:cNvPr>
          <p:cNvSpPr/>
          <p:nvPr/>
        </p:nvSpPr>
        <p:spPr>
          <a:xfrm>
            <a:off x="4067328" y="1155779"/>
            <a:ext cx="1021423" cy="10081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sp>
        <p:nvSpPr>
          <p:cNvPr id="12" name="Oval 11">
            <a:extLst>
              <a:ext uri="{FF2B5EF4-FFF2-40B4-BE49-F238E27FC236}">
                <a16:creationId xmlns:a16="http://schemas.microsoft.com/office/drawing/2014/main" id="{8F66C62E-9E24-49ED-82BE-D7D93DECB9EA}"/>
              </a:ext>
            </a:extLst>
          </p:cNvPr>
          <p:cNvSpPr/>
          <p:nvPr/>
        </p:nvSpPr>
        <p:spPr>
          <a:xfrm>
            <a:off x="3390795" y="4904411"/>
            <a:ext cx="1041306" cy="1080119"/>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dirty="0"/>
          </a:p>
        </p:txBody>
      </p:sp>
      <p:pic>
        <p:nvPicPr>
          <p:cNvPr id="16" name="Picture 15">
            <a:extLst>
              <a:ext uri="{FF2B5EF4-FFF2-40B4-BE49-F238E27FC236}">
                <a16:creationId xmlns:a16="http://schemas.microsoft.com/office/drawing/2014/main" id="{928BB364-F589-47A4-9027-841683C0FF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7308" y="2227761"/>
            <a:ext cx="926469" cy="926469"/>
          </a:xfrm>
          <a:prstGeom prst="rect">
            <a:avLst/>
          </a:prstGeom>
        </p:spPr>
      </p:pic>
      <p:pic>
        <p:nvPicPr>
          <p:cNvPr id="18" name="Picture 17">
            <a:extLst>
              <a:ext uri="{FF2B5EF4-FFF2-40B4-BE49-F238E27FC236}">
                <a16:creationId xmlns:a16="http://schemas.microsoft.com/office/drawing/2014/main" id="{8F4ED1E0-C8C3-4632-A01C-7C02C21999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7308" y="3811836"/>
            <a:ext cx="941175" cy="901503"/>
          </a:xfrm>
          <a:prstGeom prst="rect">
            <a:avLst/>
          </a:prstGeom>
        </p:spPr>
      </p:pic>
      <p:sp>
        <p:nvSpPr>
          <p:cNvPr id="20" name="TextBox 19">
            <a:extLst>
              <a:ext uri="{FF2B5EF4-FFF2-40B4-BE49-F238E27FC236}">
                <a16:creationId xmlns:a16="http://schemas.microsoft.com/office/drawing/2014/main" id="{AD79CAA6-7711-47D6-992B-78834C25DCEB}"/>
              </a:ext>
            </a:extLst>
          </p:cNvPr>
          <p:cNvSpPr txBox="1"/>
          <p:nvPr/>
        </p:nvSpPr>
        <p:spPr>
          <a:xfrm>
            <a:off x="9120925" y="3136993"/>
            <a:ext cx="1418426" cy="646331"/>
          </a:xfrm>
          <a:prstGeom prst="rect">
            <a:avLst/>
          </a:prstGeom>
          <a:noFill/>
        </p:spPr>
        <p:txBody>
          <a:bodyPr wrap="square" rtlCol="0">
            <a:spAutoFit/>
          </a:bodyPr>
          <a:lstStyle/>
          <a:p>
            <a:r>
              <a:rPr lang="sl-SI" dirty="0"/>
              <a:t>Plazemske</a:t>
            </a:r>
            <a:endParaRPr lang="en-GB" dirty="0"/>
          </a:p>
          <a:p>
            <a:r>
              <a:rPr lang="en-US" dirty="0" err="1"/>
              <a:t>te</a:t>
            </a:r>
            <a:r>
              <a:rPr lang="sl-SI" dirty="0"/>
              <a:t>h</a:t>
            </a:r>
            <a:r>
              <a:rPr lang="en-US" dirty="0" err="1"/>
              <a:t>nologi</a:t>
            </a:r>
            <a:r>
              <a:rPr lang="sl-SI" dirty="0"/>
              <a:t>je</a:t>
            </a:r>
            <a:endParaRPr lang="en-US" dirty="0"/>
          </a:p>
        </p:txBody>
      </p:sp>
      <p:sp>
        <p:nvSpPr>
          <p:cNvPr id="21" name="TextBox 20">
            <a:extLst>
              <a:ext uri="{FF2B5EF4-FFF2-40B4-BE49-F238E27FC236}">
                <a16:creationId xmlns:a16="http://schemas.microsoft.com/office/drawing/2014/main" id="{315724A6-BF76-42CD-9625-2851C5EF8C34}"/>
              </a:ext>
            </a:extLst>
          </p:cNvPr>
          <p:cNvSpPr txBox="1"/>
          <p:nvPr/>
        </p:nvSpPr>
        <p:spPr>
          <a:xfrm>
            <a:off x="8670520" y="4713339"/>
            <a:ext cx="3201774" cy="646331"/>
          </a:xfrm>
          <a:prstGeom prst="rect">
            <a:avLst/>
          </a:prstGeom>
          <a:noFill/>
        </p:spPr>
        <p:txBody>
          <a:bodyPr wrap="none" rtlCol="0">
            <a:spAutoFit/>
          </a:bodyPr>
          <a:lstStyle/>
          <a:p>
            <a:r>
              <a:rPr lang="sl-SI" dirty="0"/>
              <a:t>Nove proizvodne tehnologije </a:t>
            </a:r>
          </a:p>
          <a:p>
            <a:r>
              <a:rPr lang="sl-SI" dirty="0"/>
              <a:t>za materiale in  nanotehnologije</a:t>
            </a:r>
            <a:endParaRPr lang="en-SI" dirty="0"/>
          </a:p>
        </p:txBody>
      </p:sp>
      <p:sp>
        <p:nvSpPr>
          <p:cNvPr id="15" name="Oblaček s puščico desno 14"/>
          <p:cNvSpPr/>
          <p:nvPr/>
        </p:nvSpPr>
        <p:spPr>
          <a:xfrm>
            <a:off x="7326244" y="1701088"/>
            <a:ext cx="1811095" cy="3679634"/>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2800" b="1" spc="300" dirty="0"/>
              <a:t>Dodatne  ključne tehnologije</a:t>
            </a:r>
            <a:endParaRPr lang="en-US" sz="2800" b="1" spc="300" dirty="0"/>
          </a:p>
        </p:txBody>
      </p:sp>
    </p:spTree>
    <p:extLst>
      <p:ext uri="{BB962C8B-B14F-4D97-AF65-F5344CB8AC3E}">
        <p14:creationId xmlns:p14="http://schemas.microsoft.com/office/powerpoint/2010/main" val="2182997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Uspehi naših članov v 2.fazi SRIP </a:t>
            </a:r>
            <a:r>
              <a:rPr lang="sl-SI" dirty="0" err="1"/>
              <a:t>ToP</a:t>
            </a:r>
            <a:endParaRPr lang="en-US" dirty="0"/>
          </a:p>
        </p:txBody>
      </p:sp>
      <p:sp>
        <p:nvSpPr>
          <p:cNvPr id="3" name="Označba mesta vsebine 2"/>
          <p:cNvSpPr>
            <a:spLocks noGrp="1"/>
          </p:cNvSpPr>
          <p:nvPr>
            <p:ph idx="1"/>
          </p:nvPr>
        </p:nvSpPr>
        <p:spPr>
          <a:xfrm>
            <a:off x="838200" y="1365813"/>
            <a:ext cx="10515600" cy="5069711"/>
          </a:xfrm>
        </p:spPr>
        <p:txBody>
          <a:bodyPr>
            <a:normAutofit fontScale="77500" lnSpcReduction="20000"/>
          </a:bodyPr>
          <a:lstStyle/>
          <a:p>
            <a:pPr>
              <a:lnSpc>
                <a:spcPct val="100000"/>
              </a:lnSpc>
              <a:spcBef>
                <a:spcPts val="400"/>
              </a:spcBef>
            </a:pPr>
            <a:r>
              <a:rPr lang="en-US" dirty="0"/>
              <a:t>Program GOSTOP (19 </a:t>
            </a:r>
            <a:r>
              <a:rPr lang="sl-SI" dirty="0"/>
              <a:t>partnerjev</a:t>
            </a:r>
            <a:r>
              <a:rPr lang="en-US" dirty="0"/>
              <a:t>, </a:t>
            </a:r>
            <a:r>
              <a:rPr lang="sl-SI" dirty="0"/>
              <a:t>koordinator IJS, </a:t>
            </a:r>
            <a:r>
              <a:rPr lang="en-US" dirty="0"/>
              <a:t>8 </a:t>
            </a:r>
            <a:r>
              <a:rPr lang="sl-SI" dirty="0"/>
              <a:t>skupnih projektov</a:t>
            </a:r>
            <a:r>
              <a:rPr lang="en-US" dirty="0"/>
              <a:t>, 40 </a:t>
            </a:r>
            <a:r>
              <a:rPr lang="sl-SI" dirty="0"/>
              <a:t>inovacij, 17 patentov</a:t>
            </a:r>
            <a:r>
              <a:rPr lang="en-US" dirty="0"/>
              <a:t>).</a:t>
            </a:r>
          </a:p>
          <a:p>
            <a:pPr>
              <a:lnSpc>
                <a:spcPct val="100000"/>
              </a:lnSpc>
              <a:spcBef>
                <a:spcPts val="400"/>
              </a:spcBef>
            </a:pPr>
            <a:r>
              <a:rPr lang="sl-SI" dirty="0"/>
              <a:t>Razvoj slovenskega sistema za nadzor orodij za spremljanje parametrov znotraj orodja (tlačni, temperaturni, akustični senzorji) ter ustrezne programske opreme za oblačno analizo zajetih podatkov. (</a:t>
            </a:r>
            <a:r>
              <a:rPr lang="sl-SI" dirty="0" err="1"/>
              <a:t>Tecos</a:t>
            </a:r>
            <a:r>
              <a:rPr lang="sl-SI" dirty="0"/>
              <a:t>).</a:t>
            </a:r>
          </a:p>
          <a:p>
            <a:pPr>
              <a:lnSpc>
                <a:spcPct val="100000"/>
              </a:lnSpc>
              <a:spcBef>
                <a:spcPts val="400"/>
              </a:spcBef>
            </a:pPr>
            <a:r>
              <a:rPr lang="sl-SI" dirty="0"/>
              <a:t>Razvoj trajnega magneta za rotor električnega motorja z minimalno količino redkih zemelj (IJS). </a:t>
            </a:r>
          </a:p>
          <a:p>
            <a:pPr>
              <a:lnSpc>
                <a:spcPct val="100000"/>
              </a:lnSpc>
              <a:spcBef>
                <a:spcPts val="400"/>
              </a:spcBef>
            </a:pPr>
            <a:r>
              <a:rPr lang="sl-SI" dirty="0"/>
              <a:t>Izdelava CNC sistema za aplikativno testiranje novih konceptov laserskih izvorov po zahtevah naročnika za praktično validacijo konceptov novih laserjev v zgodnji RR fazi (TRL 3-4) (LTFE&amp;FOLAS).</a:t>
            </a:r>
          </a:p>
          <a:p>
            <a:pPr>
              <a:lnSpc>
                <a:spcPct val="100000"/>
              </a:lnSpc>
              <a:spcBef>
                <a:spcPts val="400"/>
              </a:spcBef>
            </a:pPr>
            <a:r>
              <a:rPr lang="sl-SI" dirty="0"/>
              <a:t>Vzpostavitev nove verige vrednosti (IJS, Fakulteta za strojništvo Ljubljana,  </a:t>
            </a:r>
            <a:r>
              <a:rPr lang="sl-SI" dirty="0" err="1"/>
              <a:t>Tecos</a:t>
            </a:r>
            <a:r>
              <a:rPr lang="sl-SI" dirty="0"/>
              <a:t>, KS STV, Kolektor, LPKF) v okviru ''</a:t>
            </a:r>
            <a:r>
              <a:rPr lang="sl-SI" dirty="0" err="1"/>
              <a:t>High</a:t>
            </a:r>
            <a:r>
              <a:rPr lang="sl-SI" dirty="0"/>
              <a:t> </a:t>
            </a:r>
            <a:r>
              <a:rPr lang="sl-SI" dirty="0" err="1"/>
              <a:t>impact</a:t>
            </a:r>
            <a:r>
              <a:rPr lang="sl-SI" dirty="0"/>
              <a:t> </a:t>
            </a:r>
            <a:r>
              <a:rPr lang="sl-SI" dirty="0" err="1"/>
              <a:t>action</a:t>
            </a:r>
            <a:r>
              <a:rPr lang="sl-SI" dirty="0"/>
              <a:t> </a:t>
            </a:r>
            <a:r>
              <a:rPr lang="sl-SI" dirty="0" err="1"/>
              <a:t>for</a:t>
            </a:r>
            <a:r>
              <a:rPr lang="sl-SI" dirty="0"/>
              <a:t> </a:t>
            </a:r>
            <a:r>
              <a:rPr lang="sl-SI" dirty="0" err="1"/>
              <a:t>Industrial</a:t>
            </a:r>
            <a:r>
              <a:rPr lang="sl-SI" dirty="0"/>
              <a:t> </a:t>
            </a:r>
            <a:r>
              <a:rPr lang="sl-SI" dirty="0" err="1"/>
              <a:t>transition</a:t>
            </a:r>
            <a:r>
              <a:rPr lang="sl-SI" dirty="0"/>
              <a:t> (HIA)'' programa.</a:t>
            </a:r>
          </a:p>
          <a:p>
            <a:pPr>
              <a:lnSpc>
                <a:spcPct val="100000"/>
              </a:lnSpc>
              <a:spcBef>
                <a:spcPts val="400"/>
              </a:spcBef>
            </a:pPr>
            <a:r>
              <a:rPr lang="sl-SI" dirty="0"/>
              <a:t>Razvoj napredne robotske celice v sodelovanju z raziskovalnimi oddelki univerz in inštitutov ter prenos v industrijsko prakso (Kolektor, Fakulteta za elektrotehniko).</a:t>
            </a:r>
          </a:p>
          <a:p>
            <a:pPr>
              <a:lnSpc>
                <a:spcPct val="100000"/>
              </a:lnSpc>
              <a:spcBef>
                <a:spcPts val="400"/>
              </a:spcBef>
            </a:pPr>
            <a:r>
              <a:rPr lang="sl-SI" dirty="0"/>
              <a:t>Začetek skupnih aplikativnih projektov ARRS s področja </a:t>
            </a:r>
            <a:r>
              <a:rPr lang="sl-SI" dirty="0" err="1"/>
              <a:t>fotonike</a:t>
            </a:r>
            <a:r>
              <a:rPr lang="sl-SI" dirty="0"/>
              <a:t> (podjetje LPKF ter Fakulteta za strojništvo Univerze v Ljubljani: projekt L2-9240: »Ultrakratki laserski pulzi na zahtevo«, podjetje </a:t>
            </a:r>
            <a:r>
              <a:rPr lang="sl-SI" dirty="0" err="1"/>
              <a:t>Optotek</a:t>
            </a:r>
            <a:r>
              <a:rPr lang="sl-SI" dirty="0"/>
              <a:t> in Fakulteta za strojništvo Univerze v Ljubljani L2-9254  »Prostorsko oblikovanje laserske svetlobe za minimalno invazivne oftalmološke posege«)</a:t>
            </a:r>
          </a:p>
          <a:p>
            <a:pPr>
              <a:lnSpc>
                <a:spcPct val="100000"/>
              </a:lnSpc>
              <a:spcBef>
                <a:spcPts val="400"/>
              </a:spcBef>
            </a:pPr>
            <a:r>
              <a:rPr lang="sl-SI" dirty="0" err="1"/>
              <a:t>ProtoLaser</a:t>
            </a:r>
            <a:r>
              <a:rPr lang="sl-SI" dirty="0"/>
              <a:t> R4 – sistem za hladno lasersko procesiranje delikatnih materialov(LPKF d.o.o.).</a:t>
            </a:r>
          </a:p>
          <a:p>
            <a:pPr>
              <a:lnSpc>
                <a:spcPct val="100000"/>
              </a:lnSpc>
              <a:spcBef>
                <a:spcPts val="400"/>
              </a:spcBef>
            </a:pPr>
            <a:r>
              <a:rPr lang="sl-SI" dirty="0"/>
              <a:t>Popolnoma nov inteligentni pogon za zahtevne pogoje dela, kot je npr. pogon in vodenje industrijskih robotov (Podkrižnik d.o.o, IJS)</a:t>
            </a:r>
          </a:p>
          <a:p>
            <a:pPr>
              <a:lnSpc>
                <a:spcPct val="100000"/>
              </a:lnSpc>
              <a:spcBef>
                <a:spcPts val="400"/>
              </a:spcBef>
            </a:pPr>
            <a:r>
              <a:rPr lang="sl-SI" dirty="0"/>
              <a:t>Izgradnja mobilnega sistema za plazemsko obdelavo zrnja</a:t>
            </a:r>
            <a:r>
              <a:rPr lang="en-US" dirty="0"/>
              <a:t> (IJS).</a:t>
            </a:r>
            <a:endParaRPr lang="sl-SI" dirty="0"/>
          </a:p>
          <a:p>
            <a:pPr>
              <a:lnSpc>
                <a:spcPct val="100000"/>
              </a:lnSpc>
              <a:spcBef>
                <a:spcPts val="400"/>
              </a:spcBef>
            </a:pPr>
            <a:r>
              <a:rPr lang="sl-SI" dirty="0"/>
              <a:t>EU patent za kompozitne materiale na osnovi keramične faze s funkcionalno površino, kot okolju prijazni materiali z antibakterijskim delovanjem, metoda priprave in njihova uporaba (IJS).</a:t>
            </a:r>
            <a:endParaRPr lang="en-US" dirty="0"/>
          </a:p>
          <a:p>
            <a:pPr>
              <a:lnSpc>
                <a:spcPct val="100000"/>
              </a:lnSpc>
              <a:spcBef>
                <a:spcPts val="400"/>
              </a:spcBef>
            </a:pPr>
            <a:r>
              <a:rPr lang="en-US" dirty="0"/>
              <a:t>EU patent </a:t>
            </a:r>
            <a:r>
              <a:rPr lang="sl-SI" dirty="0"/>
              <a:t>za lasersko krmiljen senzor nevtralnih plinskih radikalov v velikih industrijskih plazemskih sistemih</a:t>
            </a:r>
            <a:r>
              <a:rPr lang="en-US" dirty="0"/>
              <a:t> (IJS).</a:t>
            </a:r>
          </a:p>
          <a:p>
            <a:endParaRPr lang="en-US" dirty="0"/>
          </a:p>
        </p:txBody>
      </p:sp>
    </p:spTree>
    <p:extLst>
      <p:ext uri="{BB962C8B-B14F-4D97-AF65-F5344CB8AC3E}">
        <p14:creationId xmlns:p14="http://schemas.microsoft.com/office/powerpoint/2010/main" val="2348914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Internacionalizacija</a:t>
            </a:r>
            <a:endParaRPr lang="en-US" dirty="0"/>
          </a:p>
        </p:txBody>
      </p:sp>
      <p:sp>
        <p:nvSpPr>
          <p:cNvPr id="3" name="Označba mesta vsebine 2"/>
          <p:cNvSpPr>
            <a:spLocks noGrp="1"/>
          </p:cNvSpPr>
          <p:nvPr>
            <p:ph idx="1"/>
          </p:nvPr>
        </p:nvSpPr>
        <p:spPr>
          <a:xfrm>
            <a:off x="838200" y="1146410"/>
            <a:ext cx="10515600" cy="5052371"/>
          </a:xfrm>
        </p:spPr>
        <p:txBody>
          <a:bodyPr>
            <a:normAutofit fontScale="85000" lnSpcReduction="20000"/>
          </a:bodyPr>
          <a:lstStyle/>
          <a:p>
            <a:pPr marL="0" indent="0">
              <a:buNone/>
            </a:pPr>
            <a:r>
              <a:rPr lang="sl-SI" sz="2800" b="1" dirty="0"/>
              <a:t>Članstvo v mednarodnih organizacijah</a:t>
            </a:r>
          </a:p>
          <a:p>
            <a:pPr>
              <a:spcBef>
                <a:spcPts val="300"/>
              </a:spcBef>
            </a:pPr>
            <a:r>
              <a:rPr lang="sl-SI" dirty="0"/>
              <a:t>EFFRA (EU </a:t>
            </a:r>
            <a:r>
              <a:rPr lang="sl-SI" dirty="0" err="1"/>
              <a:t>Factories</a:t>
            </a:r>
            <a:r>
              <a:rPr lang="sl-SI" dirty="0"/>
              <a:t> </a:t>
            </a:r>
            <a:r>
              <a:rPr lang="sl-SI" dirty="0" err="1"/>
              <a:t>of</a:t>
            </a:r>
            <a:r>
              <a:rPr lang="sl-SI" dirty="0"/>
              <a:t> </a:t>
            </a:r>
            <a:r>
              <a:rPr lang="sl-SI" dirty="0" err="1"/>
              <a:t>the</a:t>
            </a:r>
            <a:r>
              <a:rPr lang="sl-SI" dirty="0"/>
              <a:t> Future </a:t>
            </a:r>
            <a:r>
              <a:rPr lang="sl-SI" dirty="0" err="1"/>
              <a:t>Research</a:t>
            </a:r>
            <a:r>
              <a:rPr lang="sl-SI" dirty="0"/>
              <a:t> </a:t>
            </a:r>
            <a:r>
              <a:rPr lang="sl-SI" dirty="0" err="1"/>
              <a:t>Association</a:t>
            </a:r>
            <a:r>
              <a:rPr lang="sl-SI" dirty="0"/>
              <a:t>)</a:t>
            </a:r>
          </a:p>
          <a:p>
            <a:pPr>
              <a:spcBef>
                <a:spcPts val="300"/>
              </a:spcBef>
            </a:pPr>
            <a:r>
              <a:rPr lang="sl-SI" dirty="0"/>
              <a:t>SPIRE (</a:t>
            </a:r>
            <a:r>
              <a:rPr lang="en-US" dirty="0"/>
              <a:t>Sustainable Process Industry through Resource and Energy Efficiency</a:t>
            </a:r>
            <a:r>
              <a:rPr lang="sl-SI" dirty="0"/>
              <a:t>)</a:t>
            </a:r>
          </a:p>
          <a:p>
            <a:pPr>
              <a:spcBef>
                <a:spcPts val="300"/>
              </a:spcBef>
            </a:pPr>
            <a:r>
              <a:rPr lang="sl-SI" dirty="0"/>
              <a:t>WMF (</a:t>
            </a:r>
            <a:r>
              <a:rPr lang="sl-SI" dirty="0" err="1"/>
              <a:t>World</a:t>
            </a:r>
            <a:r>
              <a:rPr lang="sl-SI" dirty="0"/>
              <a:t> </a:t>
            </a:r>
            <a:r>
              <a:rPr lang="sl-SI" dirty="0" err="1"/>
              <a:t>Manufacturing</a:t>
            </a:r>
            <a:r>
              <a:rPr lang="sl-SI" dirty="0"/>
              <a:t> </a:t>
            </a:r>
            <a:r>
              <a:rPr lang="sl-SI" dirty="0" err="1"/>
              <a:t>Foundation</a:t>
            </a:r>
            <a:r>
              <a:rPr lang="sl-SI" dirty="0"/>
              <a:t>)</a:t>
            </a:r>
          </a:p>
          <a:p>
            <a:pPr>
              <a:spcBef>
                <a:spcPts val="300"/>
              </a:spcBef>
            </a:pPr>
            <a:r>
              <a:rPr lang="sl-SI" dirty="0"/>
              <a:t>EU </a:t>
            </a:r>
            <a:r>
              <a:rPr lang="sl-SI" dirty="0" err="1"/>
              <a:t>Robotics</a:t>
            </a:r>
            <a:endParaRPr lang="sl-SI" dirty="0"/>
          </a:p>
          <a:p>
            <a:pPr>
              <a:spcBef>
                <a:spcPts val="300"/>
              </a:spcBef>
            </a:pPr>
            <a:r>
              <a:rPr lang="sl-SI" dirty="0"/>
              <a:t>RIA (</a:t>
            </a:r>
            <a:r>
              <a:rPr lang="sl-SI" dirty="0" err="1"/>
              <a:t>Robotics</a:t>
            </a:r>
            <a:r>
              <a:rPr lang="sl-SI" dirty="0"/>
              <a:t> Industry </a:t>
            </a:r>
            <a:r>
              <a:rPr lang="sl-SI" dirty="0" err="1"/>
              <a:t>Association</a:t>
            </a:r>
            <a:r>
              <a:rPr lang="sl-SI" dirty="0"/>
              <a:t>)</a:t>
            </a:r>
          </a:p>
          <a:p>
            <a:pPr>
              <a:spcBef>
                <a:spcPts val="300"/>
              </a:spcBef>
            </a:pPr>
            <a:r>
              <a:rPr lang="sl-SI" dirty="0"/>
              <a:t>ISTMA (</a:t>
            </a:r>
            <a:r>
              <a:rPr lang="sl-SI" dirty="0" err="1"/>
              <a:t>International</a:t>
            </a:r>
            <a:r>
              <a:rPr lang="sl-SI" dirty="0"/>
              <a:t> </a:t>
            </a:r>
            <a:r>
              <a:rPr lang="sl-SI" dirty="0" err="1"/>
              <a:t>Special</a:t>
            </a:r>
            <a:r>
              <a:rPr lang="sl-SI" dirty="0"/>
              <a:t> </a:t>
            </a:r>
            <a:r>
              <a:rPr lang="sl-SI" dirty="0" err="1"/>
              <a:t>Tooling</a:t>
            </a:r>
            <a:r>
              <a:rPr lang="sl-SI" dirty="0"/>
              <a:t> &amp; </a:t>
            </a:r>
            <a:r>
              <a:rPr lang="sl-SI" dirty="0" err="1"/>
              <a:t>Machining</a:t>
            </a:r>
            <a:r>
              <a:rPr lang="sl-SI" dirty="0"/>
              <a:t> </a:t>
            </a:r>
            <a:r>
              <a:rPr lang="sl-SI" dirty="0" err="1"/>
              <a:t>Association</a:t>
            </a:r>
            <a:r>
              <a:rPr lang="sl-SI" dirty="0"/>
              <a:t>)</a:t>
            </a:r>
          </a:p>
          <a:p>
            <a:pPr>
              <a:spcBef>
                <a:spcPts val="300"/>
              </a:spcBef>
            </a:pPr>
            <a:r>
              <a:rPr lang="sl-SI" dirty="0"/>
              <a:t>FCH JU (</a:t>
            </a:r>
            <a:r>
              <a:rPr lang="sl-SI" dirty="0" err="1"/>
              <a:t>Fuel</a:t>
            </a:r>
            <a:r>
              <a:rPr lang="sl-SI" dirty="0"/>
              <a:t> </a:t>
            </a:r>
            <a:r>
              <a:rPr lang="sl-SI" dirty="0" err="1"/>
              <a:t>Cells</a:t>
            </a:r>
            <a:r>
              <a:rPr lang="sl-SI" dirty="0"/>
              <a:t> </a:t>
            </a:r>
            <a:r>
              <a:rPr lang="sl-SI" dirty="0" err="1"/>
              <a:t>And</a:t>
            </a:r>
            <a:r>
              <a:rPr lang="sl-SI" dirty="0"/>
              <a:t> </a:t>
            </a:r>
            <a:r>
              <a:rPr lang="sl-SI" dirty="0" err="1"/>
              <a:t>Hydrogen</a:t>
            </a:r>
            <a:r>
              <a:rPr lang="sl-SI" dirty="0"/>
              <a:t> </a:t>
            </a:r>
            <a:r>
              <a:rPr lang="sl-SI" dirty="0" err="1"/>
              <a:t>Jouint</a:t>
            </a:r>
            <a:r>
              <a:rPr lang="sl-SI" dirty="0"/>
              <a:t> </a:t>
            </a:r>
            <a:r>
              <a:rPr lang="sl-SI" dirty="0" err="1"/>
              <a:t>Undertaking</a:t>
            </a:r>
            <a:r>
              <a:rPr lang="sl-SI" dirty="0"/>
              <a:t>)</a:t>
            </a:r>
          </a:p>
          <a:p>
            <a:pPr marL="0" indent="0">
              <a:buNone/>
            </a:pPr>
            <a:r>
              <a:rPr lang="sl-SI" sz="3000" b="1" dirty="0"/>
              <a:t>S3 Smart </a:t>
            </a:r>
            <a:r>
              <a:rPr lang="sl-SI" sz="3000" b="1" dirty="0" err="1"/>
              <a:t>Specialization</a:t>
            </a:r>
            <a:r>
              <a:rPr lang="sl-SI" sz="3000" b="1" dirty="0"/>
              <a:t> Platform – </a:t>
            </a:r>
            <a:r>
              <a:rPr lang="sl-SI" sz="3000" b="1" dirty="0" err="1"/>
              <a:t>Industrial</a:t>
            </a:r>
            <a:r>
              <a:rPr lang="sl-SI" sz="3000" b="1" dirty="0"/>
              <a:t> </a:t>
            </a:r>
            <a:r>
              <a:rPr lang="sl-SI" sz="3000" b="1" dirty="0" err="1"/>
              <a:t>Modernization</a:t>
            </a:r>
            <a:endParaRPr lang="sl-SI" sz="3000" b="1" dirty="0"/>
          </a:p>
          <a:p>
            <a:pPr>
              <a:spcBef>
                <a:spcPts val="300"/>
              </a:spcBef>
            </a:pPr>
            <a:r>
              <a:rPr lang="en-US" dirty="0"/>
              <a:t>Artificial Intelligence and Human Machine Interface (AI &amp; HMI)</a:t>
            </a:r>
            <a:r>
              <a:rPr lang="sl-SI" dirty="0"/>
              <a:t> ( IJS so-vodilni partner)</a:t>
            </a:r>
          </a:p>
          <a:p>
            <a:pPr>
              <a:spcBef>
                <a:spcPts val="300"/>
              </a:spcBef>
            </a:pPr>
            <a:r>
              <a:rPr lang="en-US" dirty="0"/>
              <a:t>High Performance Production through 3D-Printing</a:t>
            </a:r>
            <a:r>
              <a:rPr lang="sl-SI" dirty="0"/>
              <a:t> (</a:t>
            </a:r>
            <a:r>
              <a:rPr lang="sl-SI" dirty="0" err="1"/>
              <a:t>Tecos</a:t>
            </a:r>
            <a:r>
              <a:rPr lang="sl-SI" dirty="0"/>
              <a:t>)</a:t>
            </a:r>
          </a:p>
          <a:p>
            <a:pPr>
              <a:spcBef>
                <a:spcPts val="300"/>
              </a:spcBef>
            </a:pPr>
            <a:r>
              <a:rPr lang="sl-SI" dirty="0" err="1"/>
              <a:t>Efficient</a:t>
            </a:r>
            <a:r>
              <a:rPr lang="sl-SI" dirty="0"/>
              <a:t> </a:t>
            </a:r>
            <a:r>
              <a:rPr lang="sl-SI" dirty="0" err="1"/>
              <a:t>and</a:t>
            </a:r>
            <a:r>
              <a:rPr lang="sl-SI" dirty="0"/>
              <a:t> </a:t>
            </a:r>
            <a:r>
              <a:rPr lang="sl-SI" dirty="0" err="1"/>
              <a:t>Sustainable</a:t>
            </a:r>
            <a:r>
              <a:rPr lang="sl-SI" dirty="0"/>
              <a:t> </a:t>
            </a:r>
            <a:r>
              <a:rPr lang="sl-SI" dirty="0" err="1"/>
              <a:t>Manufacturing</a:t>
            </a:r>
            <a:r>
              <a:rPr lang="sl-SI" dirty="0"/>
              <a:t> (IJS, </a:t>
            </a:r>
            <a:r>
              <a:rPr lang="sl-SI" dirty="0" err="1"/>
              <a:t>Tecos</a:t>
            </a:r>
            <a:r>
              <a:rPr lang="sl-SI" dirty="0"/>
              <a:t> )</a:t>
            </a:r>
          </a:p>
          <a:p>
            <a:pPr>
              <a:spcBef>
                <a:spcPts val="300"/>
              </a:spcBef>
            </a:pPr>
            <a:r>
              <a:rPr lang="en-US" dirty="0"/>
              <a:t>SME integration to Industry 4.0</a:t>
            </a:r>
            <a:r>
              <a:rPr lang="sl-SI" dirty="0"/>
              <a:t> (</a:t>
            </a:r>
            <a:r>
              <a:rPr lang="sl-SI" dirty="0" err="1"/>
              <a:t>Tecos</a:t>
            </a:r>
            <a:r>
              <a:rPr lang="sl-SI" dirty="0"/>
              <a:t> vodilni partner)</a:t>
            </a:r>
            <a:endParaRPr lang="en-US" dirty="0"/>
          </a:p>
          <a:p>
            <a:pPr marL="0" indent="0">
              <a:buNone/>
            </a:pPr>
            <a:r>
              <a:rPr lang="sl-SI" sz="2800" b="1" dirty="0" err="1"/>
              <a:t>Vanguard</a:t>
            </a:r>
            <a:r>
              <a:rPr lang="sl-SI" sz="2800" b="1" dirty="0"/>
              <a:t> – piloti in demo projekti</a:t>
            </a:r>
          </a:p>
          <a:p>
            <a:pPr>
              <a:spcBef>
                <a:spcPts val="300"/>
              </a:spcBef>
            </a:pPr>
            <a:r>
              <a:rPr lang="en-US" dirty="0"/>
              <a:t>Artificial Intelligence</a:t>
            </a:r>
            <a:r>
              <a:rPr lang="sl-SI" dirty="0"/>
              <a:t> ( IJS, Tehnološki park Ljubljana)</a:t>
            </a:r>
          </a:p>
          <a:p>
            <a:pPr>
              <a:spcBef>
                <a:spcPts val="300"/>
              </a:spcBef>
            </a:pPr>
            <a:r>
              <a:rPr lang="en-US" dirty="0"/>
              <a:t>Efficient and Sustainable Manufacturing </a:t>
            </a:r>
            <a:r>
              <a:rPr lang="sl-SI" dirty="0"/>
              <a:t>(IJS, </a:t>
            </a:r>
            <a:r>
              <a:rPr lang="sl-SI" dirty="0" err="1"/>
              <a:t>Tecos</a:t>
            </a:r>
            <a:r>
              <a:rPr lang="sl-SI" dirty="0"/>
              <a:t>, Pomurski tehnološki park, Tehnološki park Ljubljana)</a:t>
            </a:r>
          </a:p>
          <a:p>
            <a:pPr>
              <a:spcBef>
                <a:spcPts val="300"/>
              </a:spcBef>
            </a:pPr>
            <a:r>
              <a:rPr lang="sl-SI" dirty="0"/>
              <a:t>3D </a:t>
            </a:r>
            <a:r>
              <a:rPr lang="sl-SI" dirty="0" err="1"/>
              <a:t>Print</a:t>
            </a:r>
            <a:r>
              <a:rPr lang="sl-SI" dirty="0"/>
              <a:t> ( </a:t>
            </a:r>
            <a:r>
              <a:rPr lang="sl-SI" dirty="0" err="1"/>
              <a:t>Tecos</a:t>
            </a:r>
            <a:r>
              <a:rPr lang="sl-SI" dirty="0"/>
              <a:t>)</a:t>
            </a:r>
          </a:p>
          <a:p>
            <a:pPr marL="0" indent="0">
              <a:buNone/>
            </a:pPr>
            <a:r>
              <a:rPr lang="sl-SI" sz="2800" b="1" dirty="0"/>
              <a:t>EIT </a:t>
            </a:r>
            <a:r>
              <a:rPr lang="sl-SI" sz="2800" b="1" dirty="0" err="1"/>
              <a:t>Manufacturing</a:t>
            </a:r>
            <a:endParaRPr lang="sl-SI" sz="2800" b="1" dirty="0"/>
          </a:p>
          <a:p>
            <a:r>
              <a:rPr lang="sl-SI" sz="2300" dirty="0"/>
              <a:t>Partner (IJS)</a:t>
            </a:r>
            <a:endParaRPr lang="en-US" sz="2300" dirty="0"/>
          </a:p>
        </p:txBody>
      </p:sp>
      <p:pic>
        <p:nvPicPr>
          <p:cNvPr id="4" name="Slika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2679" y="1238626"/>
            <a:ext cx="1382080" cy="489232"/>
          </a:xfrm>
          <a:prstGeom prst="rect">
            <a:avLst/>
          </a:prstGeom>
        </p:spPr>
      </p:pic>
      <p:pic>
        <p:nvPicPr>
          <p:cNvPr id="5" name="Slika 4"/>
          <p:cNvPicPr>
            <a:picLocks noChangeAspect="1"/>
          </p:cNvPicPr>
          <p:nvPr/>
        </p:nvPicPr>
        <p:blipFill>
          <a:blip r:embed="rId3"/>
          <a:stretch>
            <a:fillRect/>
          </a:stretch>
        </p:blipFill>
        <p:spPr>
          <a:xfrm>
            <a:off x="9866382" y="1820074"/>
            <a:ext cx="1168378" cy="633697"/>
          </a:xfrm>
          <a:prstGeom prst="rect">
            <a:avLst/>
          </a:prstGeom>
        </p:spPr>
      </p:pic>
      <p:pic>
        <p:nvPicPr>
          <p:cNvPr id="6" name="Slika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04456" y="4128331"/>
            <a:ext cx="1649344" cy="1031954"/>
          </a:xfrm>
          <a:prstGeom prst="rect">
            <a:avLst/>
          </a:prstGeom>
        </p:spPr>
      </p:pic>
      <p:pic>
        <p:nvPicPr>
          <p:cNvPr id="2050" name="Picture 2" descr="https://www.eu-robotics.net/cms/upload/layout/mandanten/logo_eurobotic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8607" y="2338494"/>
            <a:ext cx="1238250" cy="790576"/>
          </a:xfrm>
          <a:prstGeom prst="rect">
            <a:avLst/>
          </a:prstGeom>
          <a:noFill/>
          <a:extLst>
            <a:ext uri="{909E8E84-426E-40DD-AFC4-6F175D3DCCD1}">
              <a14:hiddenFill xmlns:a14="http://schemas.microsoft.com/office/drawing/2010/main">
                <a:solidFill>
                  <a:srgbClr val="FFFFFF"/>
                </a:solidFill>
              </a14:hiddenFill>
            </a:ext>
          </a:extLst>
        </p:spPr>
      </p:pic>
      <p:pic>
        <p:nvPicPr>
          <p:cNvPr id="7" name="Slika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09791" y="2453771"/>
            <a:ext cx="841744" cy="841744"/>
          </a:xfrm>
          <a:prstGeom prst="rect">
            <a:avLst/>
          </a:prstGeom>
        </p:spPr>
      </p:pic>
      <p:pic>
        <p:nvPicPr>
          <p:cNvPr id="8" name="Slika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18273" y="1180032"/>
            <a:ext cx="1402958" cy="744780"/>
          </a:xfrm>
          <a:prstGeom prst="rect">
            <a:avLst/>
          </a:prstGeom>
        </p:spPr>
      </p:pic>
      <p:pic>
        <p:nvPicPr>
          <p:cNvPr id="11" name="Slika 10"/>
          <p:cNvPicPr>
            <a:picLocks noChangeAspect="1"/>
          </p:cNvPicPr>
          <p:nvPr/>
        </p:nvPicPr>
        <p:blipFill>
          <a:blip r:embed="rId8"/>
          <a:stretch>
            <a:fillRect/>
          </a:stretch>
        </p:blipFill>
        <p:spPr>
          <a:xfrm>
            <a:off x="9704456" y="3286587"/>
            <a:ext cx="1608617" cy="835682"/>
          </a:xfrm>
          <a:prstGeom prst="rect">
            <a:avLst/>
          </a:prstGeom>
        </p:spPr>
      </p:pic>
      <p:pic>
        <p:nvPicPr>
          <p:cNvPr id="12" name="Slika 11"/>
          <p:cNvPicPr>
            <a:picLocks noChangeAspect="1"/>
          </p:cNvPicPr>
          <p:nvPr/>
        </p:nvPicPr>
        <p:blipFill>
          <a:blip r:embed="rId9"/>
          <a:stretch>
            <a:fillRect/>
          </a:stretch>
        </p:blipFill>
        <p:spPr>
          <a:xfrm>
            <a:off x="9164032" y="5501696"/>
            <a:ext cx="2381250" cy="633544"/>
          </a:xfrm>
          <a:prstGeom prst="rect">
            <a:avLst/>
          </a:prstGeom>
        </p:spPr>
      </p:pic>
      <p:pic>
        <p:nvPicPr>
          <p:cNvPr id="9" name="Picture 2" descr="ISTMA Europe Meeting and “Moulding Expo” International Press Conference to  be held in Portugal - Mould&amp;Die World magazin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04177" y="1312398"/>
            <a:ext cx="864895" cy="864895"/>
          </a:xfrm>
          <a:prstGeom prst="rect">
            <a:avLst/>
          </a:prstGeom>
          <a:noFill/>
          <a:extLst>
            <a:ext uri="{909E8E84-426E-40DD-AFC4-6F175D3DCCD1}">
              <a14:hiddenFill xmlns:a14="http://schemas.microsoft.com/office/drawing/2010/main">
                <a:solidFill>
                  <a:srgbClr val="FFFFFF"/>
                </a:solidFill>
              </a14:hiddenFill>
            </a:ext>
          </a:extLst>
        </p:spPr>
      </p:pic>
      <p:pic>
        <p:nvPicPr>
          <p:cNvPr id="10" name="Slika 9"/>
          <p:cNvPicPr>
            <a:picLocks noChangeAspect="1"/>
          </p:cNvPicPr>
          <p:nvPr/>
        </p:nvPicPr>
        <p:blipFill>
          <a:blip r:embed="rId11"/>
          <a:stretch>
            <a:fillRect/>
          </a:stretch>
        </p:blipFill>
        <p:spPr>
          <a:xfrm>
            <a:off x="7376160" y="2176444"/>
            <a:ext cx="905453" cy="788620"/>
          </a:xfrm>
          <a:prstGeom prst="rect">
            <a:avLst/>
          </a:prstGeom>
        </p:spPr>
      </p:pic>
    </p:spTree>
    <p:extLst>
      <p:ext uri="{BB962C8B-B14F-4D97-AF65-F5344CB8AC3E}">
        <p14:creationId xmlns:p14="http://schemas.microsoft.com/office/powerpoint/2010/main" val="261374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Odmevni projekti za razvoj slovenske industrije</a:t>
            </a:r>
            <a:endParaRPr lang="en-US" dirty="0"/>
          </a:p>
        </p:txBody>
      </p:sp>
      <p:sp>
        <p:nvSpPr>
          <p:cNvPr id="3" name="Označba mesta vsebine 2"/>
          <p:cNvSpPr>
            <a:spLocks noGrp="1"/>
          </p:cNvSpPr>
          <p:nvPr>
            <p:ph idx="1"/>
          </p:nvPr>
        </p:nvSpPr>
        <p:spPr>
          <a:xfrm>
            <a:off x="640217" y="1216078"/>
            <a:ext cx="10515600" cy="4917505"/>
          </a:xfrm>
        </p:spPr>
        <p:txBody>
          <a:bodyPr/>
          <a:lstStyle/>
          <a:p>
            <a:r>
              <a:rPr lang="sl-SI" dirty="0"/>
              <a:t>GZS</a:t>
            </a:r>
          </a:p>
          <a:p>
            <a:endParaRPr lang="sl-SI" dirty="0"/>
          </a:p>
          <a:p>
            <a:pPr marL="0" indent="0">
              <a:buNone/>
            </a:pPr>
            <a:endParaRPr lang="sl-SI" dirty="0"/>
          </a:p>
          <a:p>
            <a:endParaRPr lang="sl-SI" sz="1000" dirty="0"/>
          </a:p>
          <a:p>
            <a:pPr marL="36000"/>
            <a:r>
              <a:rPr lang="sl-SI" dirty="0" err="1"/>
              <a:t>Tecos</a:t>
            </a:r>
            <a:r>
              <a:rPr lang="sl-SI" dirty="0"/>
              <a:t> d.o.o.</a:t>
            </a:r>
          </a:p>
          <a:p>
            <a:endParaRPr lang="sl-SI" dirty="0"/>
          </a:p>
          <a:p>
            <a:endParaRPr lang="sl-SI" dirty="0"/>
          </a:p>
          <a:p>
            <a:endParaRPr lang="sl-SI" dirty="0"/>
          </a:p>
          <a:p>
            <a:r>
              <a:rPr lang="sl-SI" dirty="0"/>
              <a:t>KC STV</a:t>
            </a:r>
          </a:p>
          <a:p>
            <a:pPr marL="0" indent="0">
              <a:buNone/>
            </a:pPr>
            <a:endParaRPr lang="sl-SI" dirty="0"/>
          </a:p>
          <a:p>
            <a:r>
              <a:rPr lang="sl-SI" dirty="0"/>
              <a:t>IJS</a:t>
            </a:r>
          </a:p>
          <a:p>
            <a:pPr marL="0" indent="0">
              <a:buNone/>
            </a:pPr>
            <a:endParaRPr lang="sl-SI" dirty="0"/>
          </a:p>
          <a:p>
            <a:endParaRPr lang="sl-SI" dirty="0"/>
          </a:p>
          <a:p>
            <a:pPr marL="0" indent="0">
              <a:buNone/>
            </a:pPr>
            <a:endParaRPr lang="en-US" dirty="0"/>
          </a:p>
        </p:txBody>
      </p:sp>
      <p:pic>
        <p:nvPicPr>
          <p:cNvPr id="3074" name="Slika 9"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217" y="1494602"/>
            <a:ext cx="3742509" cy="109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Slika 10"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2726" y="1529438"/>
            <a:ext cx="3663508" cy="105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5"/>
          <p:cNvPicPr>
            <a:picLocks noChangeAspect="1"/>
          </p:cNvPicPr>
          <p:nvPr/>
        </p:nvPicPr>
        <p:blipFill>
          <a:blip r:embed="rId4"/>
          <a:stretch>
            <a:fillRect/>
          </a:stretch>
        </p:blipFill>
        <p:spPr>
          <a:xfrm>
            <a:off x="2577775" y="5412058"/>
            <a:ext cx="1524000" cy="586740"/>
          </a:xfrm>
          <a:prstGeom prst="rect">
            <a:avLst/>
          </a:prstGeom>
        </p:spPr>
      </p:pic>
      <p:pic>
        <p:nvPicPr>
          <p:cNvPr id="8" name="Slika 7"/>
          <p:cNvPicPr>
            <a:picLocks noChangeAspect="1"/>
          </p:cNvPicPr>
          <p:nvPr/>
        </p:nvPicPr>
        <p:blipFill>
          <a:blip r:embed="rId5"/>
          <a:stretch>
            <a:fillRect/>
          </a:stretch>
        </p:blipFill>
        <p:spPr>
          <a:xfrm>
            <a:off x="570396" y="5259528"/>
            <a:ext cx="1991875" cy="891799"/>
          </a:xfrm>
          <a:prstGeom prst="rect">
            <a:avLst/>
          </a:prstGeom>
        </p:spPr>
      </p:pic>
      <p:pic>
        <p:nvPicPr>
          <p:cNvPr id="5" name="Slika 4"/>
          <p:cNvPicPr>
            <a:picLocks noChangeAspect="1"/>
          </p:cNvPicPr>
          <p:nvPr/>
        </p:nvPicPr>
        <p:blipFill>
          <a:blip r:embed="rId6"/>
          <a:stretch>
            <a:fillRect/>
          </a:stretch>
        </p:blipFill>
        <p:spPr>
          <a:xfrm>
            <a:off x="1834679" y="3201469"/>
            <a:ext cx="2394421" cy="577834"/>
          </a:xfrm>
          <a:prstGeom prst="rect">
            <a:avLst/>
          </a:prstGeom>
        </p:spPr>
      </p:pic>
      <p:pic>
        <p:nvPicPr>
          <p:cNvPr id="3076" name="Picture 4" descr="logo 1Point OFFICIA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3075223"/>
            <a:ext cx="755473" cy="75547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ENLARGE - Energies for Local Administration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3883" y="2662767"/>
            <a:ext cx="1716148" cy="858074"/>
          </a:xfrm>
          <a:prstGeom prst="rect">
            <a:avLst/>
          </a:prstGeom>
          <a:noFill/>
          <a:extLst>
            <a:ext uri="{909E8E84-426E-40DD-AFC4-6F175D3DCCD1}">
              <a14:hiddenFill xmlns:a14="http://schemas.microsoft.com/office/drawing/2010/main">
                <a:solidFill>
                  <a:srgbClr val="FFFFFF"/>
                </a:solidFill>
              </a14:hiddenFill>
            </a:ext>
          </a:extLst>
        </p:spPr>
      </p:pic>
      <p:sp>
        <p:nvSpPr>
          <p:cNvPr id="10" name="PoljeZBesedilom 9"/>
          <p:cNvSpPr txBox="1"/>
          <p:nvPr/>
        </p:nvSpPr>
        <p:spPr>
          <a:xfrm>
            <a:off x="4561462" y="3421829"/>
            <a:ext cx="1457579" cy="369332"/>
          </a:xfrm>
          <a:prstGeom prst="rect">
            <a:avLst/>
          </a:prstGeom>
          <a:noFill/>
        </p:spPr>
        <p:txBody>
          <a:bodyPr wrap="none" rtlCol="0">
            <a:spAutoFit/>
          </a:bodyPr>
          <a:lstStyle/>
          <a:p>
            <a:r>
              <a:rPr lang="sl-SI" dirty="0" err="1"/>
              <a:t>BetterFactory</a:t>
            </a:r>
            <a:endParaRPr lang="en-US" dirty="0"/>
          </a:p>
        </p:txBody>
      </p:sp>
      <p:pic>
        <p:nvPicPr>
          <p:cNvPr id="15" name="Picture 6" descr="ENLARGE - Energies for Local Administration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54331" y="5194720"/>
            <a:ext cx="1536501" cy="772169"/>
          </a:xfrm>
          <a:prstGeom prst="rect">
            <a:avLst/>
          </a:prstGeom>
          <a:noFill/>
          <a:extLst>
            <a:ext uri="{909E8E84-426E-40DD-AFC4-6F175D3DCCD1}">
              <a14:hiddenFill xmlns:a14="http://schemas.microsoft.com/office/drawing/2010/main">
                <a:solidFill>
                  <a:srgbClr val="FFFFFF"/>
                </a:solidFill>
              </a14:hiddenFill>
            </a:ext>
          </a:extLst>
        </p:spPr>
      </p:pic>
      <p:sp>
        <p:nvSpPr>
          <p:cNvPr id="11" name="PoljeZBesedilom 10"/>
          <p:cNvSpPr txBox="1"/>
          <p:nvPr/>
        </p:nvSpPr>
        <p:spPr>
          <a:xfrm flipH="1">
            <a:off x="4606721" y="5897439"/>
            <a:ext cx="902826" cy="369332"/>
          </a:xfrm>
          <a:prstGeom prst="rect">
            <a:avLst/>
          </a:prstGeom>
          <a:noFill/>
        </p:spPr>
        <p:txBody>
          <a:bodyPr wrap="square" rtlCol="0">
            <a:spAutoFit/>
          </a:bodyPr>
          <a:lstStyle/>
          <a:p>
            <a:r>
              <a:rPr lang="sl-SI" dirty="0"/>
              <a:t>Go-DIP</a:t>
            </a:r>
            <a:endParaRPr lang="en-US" dirty="0"/>
          </a:p>
        </p:txBody>
      </p:sp>
      <p:sp>
        <p:nvSpPr>
          <p:cNvPr id="12" name="PoljeZBesedilom 11"/>
          <p:cNvSpPr txBox="1"/>
          <p:nvPr/>
        </p:nvSpPr>
        <p:spPr>
          <a:xfrm>
            <a:off x="6229636" y="2311418"/>
            <a:ext cx="729680" cy="307777"/>
          </a:xfrm>
          <a:prstGeom prst="rect">
            <a:avLst/>
          </a:prstGeom>
          <a:noFill/>
        </p:spPr>
        <p:txBody>
          <a:bodyPr wrap="square" rtlCol="0">
            <a:spAutoFit/>
          </a:bodyPr>
          <a:lstStyle/>
          <a:p>
            <a:r>
              <a:rPr lang="sl-SI" sz="1400" dirty="0"/>
              <a:t>ETIM</a:t>
            </a:r>
            <a:endParaRPr lang="en-US" sz="1400" dirty="0"/>
          </a:p>
        </p:txBody>
      </p:sp>
      <p:pic>
        <p:nvPicPr>
          <p:cNvPr id="3080" name="Picture 8" descr="logo SMARTY EU FLA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27514" y="2551838"/>
            <a:ext cx="1980453" cy="1415293"/>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www.interreg-central.eu/Content.Node/S3HubsinCE-RGB.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316815" y="3053965"/>
            <a:ext cx="1717286" cy="742006"/>
          </a:xfrm>
          <a:prstGeom prst="rect">
            <a:avLst/>
          </a:prstGeom>
          <a:noFill/>
          <a:extLst>
            <a:ext uri="{909E8E84-426E-40DD-AFC4-6F175D3DCCD1}">
              <a14:hiddenFill xmlns:a14="http://schemas.microsoft.com/office/drawing/2010/main">
                <a:solidFill>
                  <a:srgbClr val="FFFFFF"/>
                </a:solidFill>
              </a14:hiddenFill>
            </a:ext>
          </a:extLst>
        </p:spPr>
      </p:pic>
      <p:pic>
        <p:nvPicPr>
          <p:cNvPr id="16" name="Slika 15"/>
          <p:cNvPicPr>
            <a:picLocks noChangeAspect="1"/>
          </p:cNvPicPr>
          <p:nvPr/>
        </p:nvPicPr>
        <p:blipFill>
          <a:blip r:embed="rId12"/>
          <a:stretch>
            <a:fillRect/>
          </a:stretch>
        </p:blipFill>
        <p:spPr>
          <a:xfrm>
            <a:off x="5909585" y="5384800"/>
            <a:ext cx="1730281" cy="641254"/>
          </a:xfrm>
          <a:prstGeom prst="rect">
            <a:avLst/>
          </a:prstGeom>
        </p:spPr>
      </p:pic>
      <p:pic>
        <p:nvPicPr>
          <p:cNvPr id="17" name="Slika 16"/>
          <p:cNvPicPr>
            <a:picLocks noChangeAspect="1"/>
          </p:cNvPicPr>
          <p:nvPr/>
        </p:nvPicPr>
        <p:blipFill>
          <a:blip r:embed="rId13"/>
          <a:stretch>
            <a:fillRect/>
          </a:stretch>
        </p:blipFill>
        <p:spPr>
          <a:xfrm>
            <a:off x="7727462" y="5627550"/>
            <a:ext cx="1686779" cy="393105"/>
          </a:xfrm>
          <a:prstGeom prst="rect">
            <a:avLst/>
          </a:prstGeom>
        </p:spPr>
      </p:pic>
      <p:pic>
        <p:nvPicPr>
          <p:cNvPr id="18" name="Slika 17"/>
          <p:cNvPicPr>
            <a:picLocks noChangeAspect="1"/>
          </p:cNvPicPr>
          <p:nvPr/>
        </p:nvPicPr>
        <p:blipFill>
          <a:blip r:embed="rId14"/>
          <a:stretch>
            <a:fillRect/>
          </a:stretch>
        </p:blipFill>
        <p:spPr>
          <a:xfrm>
            <a:off x="1834679" y="4267720"/>
            <a:ext cx="1664352" cy="554784"/>
          </a:xfrm>
          <a:prstGeom prst="rect">
            <a:avLst/>
          </a:prstGeom>
        </p:spPr>
      </p:pic>
      <p:pic>
        <p:nvPicPr>
          <p:cNvPr id="19" name="Slika 18"/>
          <p:cNvPicPr>
            <a:picLocks noChangeAspect="1"/>
          </p:cNvPicPr>
          <p:nvPr/>
        </p:nvPicPr>
        <p:blipFill>
          <a:blip r:embed="rId15"/>
          <a:stretch>
            <a:fillRect/>
          </a:stretch>
        </p:blipFill>
        <p:spPr>
          <a:xfrm>
            <a:off x="4425034" y="4386551"/>
            <a:ext cx="1634454" cy="456809"/>
          </a:xfrm>
          <a:prstGeom prst="rect">
            <a:avLst/>
          </a:prstGeom>
        </p:spPr>
      </p:pic>
      <p:pic>
        <p:nvPicPr>
          <p:cNvPr id="20" name="Slika 19"/>
          <p:cNvPicPr>
            <a:picLocks noChangeAspect="1"/>
          </p:cNvPicPr>
          <p:nvPr/>
        </p:nvPicPr>
        <p:blipFill>
          <a:blip r:embed="rId16"/>
          <a:stretch>
            <a:fillRect/>
          </a:stretch>
        </p:blipFill>
        <p:spPr>
          <a:xfrm>
            <a:off x="6591459" y="4386551"/>
            <a:ext cx="1329043" cy="542591"/>
          </a:xfrm>
          <a:prstGeom prst="rect">
            <a:avLst/>
          </a:prstGeom>
        </p:spPr>
      </p:pic>
    </p:spTree>
    <p:extLst>
      <p:ext uri="{BB962C8B-B14F-4D97-AF65-F5344CB8AC3E}">
        <p14:creationId xmlns:p14="http://schemas.microsoft.com/office/powerpoint/2010/main" val="2958000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Sodelovanje med </a:t>
            </a:r>
            <a:r>
              <a:rPr lang="sl-SI" dirty="0" err="1"/>
              <a:t>SRIPi</a:t>
            </a:r>
            <a:endParaRPr lang="en-US" dirty="0"/>
          </a:p>
        </p:txBody>
      </p:sp>
      <p:graphicFrame>
        <p:nvGraphicFramePr>
          <p:cNvPr id="4" name="Označba mesta vsebine 3"/>
          <p:cNvGraphicFramePr>
            <a:graphicFrameLocks noGrp="1"/>
          </p:cNvGraphicFramePr>
          <p:nvPr>
            <p:ph idx="1"/>
            <p:extLst>
              <p:ext uri="{D42A27DB-BD31-4B8C-83A1-F6EECF244321}">
                <p14:modId xmlns:p14="http://schemas.microsoft.com/office/powerpoint/2010/main" val="1616438754"/>
              </p:ext>
            </p:extLst>
          </p:nvPr>
        </p:nvGraphicFramePr>
        <p:xfrm>
          <a:off x="838200" y="1160725"/>
          <a:ext cx="11118449" cy="4966862"/>
        </p:xfrm>
        <a:graphic>
          <a:graphicData uri="http://schemas.openxmlformats.org/drawingml/2006/table">
            <a:tbl>
              <a:tblPr firstRow="1" firstCol="1" bandRow="1">
                <a:tableStyleId>{5C22544A-7EE6-4342-B048-85BDC9FD1C3A}</a:tableStyleId>
              </a:tblPr>
              <a:tblGrid>
                <a:gridCol w="1974217">
                  <a:extLst>
                    <a:ext uri="{9D8B030D-6E8A-4147-A177-3AD203B41FA5}">
                      <a16:colId xmlns:a16="http://schemas.microsoft.com/office/drawing/2014/main" val="123349485"/>
                    </a:ext>
                  </a:extLst>
                </a:gridCol>
                <a:gridCol w="2210877">
                  <a:extLst>
                    <a:ext uri="{9D8B030D-6E8A-4147-A177-3AD203B41FA5}">
                      <a16:colId xmlns:a16="http://schemas.microsoft.com/office/drawing/2014/main" val="3330425088"/>
                    </a:ext>
                  </a:extLst>
                </a:gridCol>
                <a:gridCol w="1822400">
                  <a:extLst>
                    <a:ext uri="{9D8B030D-6E8A-4147-A177-3AD203B41FA5}">
                      <a16:colId xmlns:a16="http://schemas.microsoft.com/office/drawing/2014/main" val="1663073324"/>
                    </a:ext>
                  </a:extLst>
                </a:gridCol>
                <a:gridCol w="1462893">
                  <a:extLst>
                    <a:ext uri="{9D8B030D-6E8A-4147-A177-3AD203B41FA5}">
                      <a16:colId xmlns:a16="http://schemas.microsoft.com/office/drawing/2014/main" val="2153206945"/>
                    </a:ext>
                  </a:extLst>
                </a:gridCol>
                <a:gridCol w="1650915">
                  <a:extLst>
                    <a:ext uri="{9D8B030D-6E8A-4147-A177-3AD203B41FA5}">
                      <a16:colId xmlns:a16="http://schemas.microsoft.com/office/drawing/2014/main" val="3118452754"/>
                    </a:ext>
                  </a:extLst>
                </a:gridCol>
                <a:gridCol w="1997147">
                  <a:extLst>
                    <a:ext uri="{9D8B030D-6E8A-4147-A177-3AD203B41FA5}">
                      <a16:colId xmlns:a16="http://schemas.microsoft.com/office/drawing/2014/main" val="482700986"/>
                    </a:ext>
                  </a:extLst>
                </a:gridCol>
              </a:tblGrid>
              <a:tr h="175646">
                <a:tc>
                  <a:txBody>
                    <a:bodyPr/>
                    <a:lstStyle/>
                    <a:p>
                      <a:pPr algn="ctr">
                        <a:lnSpc>
                          <a:spcPts val="1200"/>
                        </a:lnSpc>
                        <a:spcAft>
                          <a:spcPts val="0"/>
                        </a:spcAft>
                      </a:pPr>
                      <a:r>
                        <a:rPr lang="sl-SI" sz="1200" dirty="0">
                          <a:effectLst/>
                        </a:rPr>
                        <a:t>SRIP</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gn="ctr">
                        <a:lnSpc>
                          <a:spcPts val="1200"/>
                        </a:lnSpc>
                        <a:spcAft>
                          <a:spcPts val="0"/>
                        </a:spcAft>
                      </a:pPr>
                      <a:r>
                        <a:rPr lang="sl-SI" sz="1200" dirty="0">
                          <a:effectLst/>
                        </a:rPr>
                        <a:t>KADRI</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gn="ctr">
                        <a:lnSpc>
                          <a:spcPts val="1200"/>
                        </a:lnSpc>
                        <a:spcAft>
                          <a:spcPts val="0"/>
                        </a:spcAft>
                      </a:pPr>
                      <a:r>
                        <a:rPr lang="sl-SI" sz="1200" dirty="0">
                          <a:effectLst/>
                        </a:rPr>
                        <a:t>INTERNACIONALIZACIJA</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gn="ctr">
                        <a:lnSpc>
                          <a:spcPts val="1200"/>
                        </a:lnSpc>
                        <a:spcAft>
                          <a:spcPts val="0"/>
                        </a:spcAft>
                      </a:pPr>
                      <a:r>
                        <a:rPr lang="sl-SI" sz="1200" dirty="0">
                          <a:effectLst/>
                        </a:rPr>
                        <a:t>PROMOCIJA</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gn="ctr">
                        <a:lnSpc>
                          <a:spcPts val="1200"/>
                        </a:lnSpc>
                        <a:spcAft>
                          <a:spcPts val="0"/>
                        </a:spcAft>
                      </a:pPr>
                      <a:r>
                        <a:rPr lang="sl-SI" sz="1200" dirty="0">
                          <a:effectLst/>
                        </a:rPr>
                        <a:t>OKOLJE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gn="ctr">
                        <a:lnSpc>
                          <a:spcPts val="1200"/>
                        </a:lnSpc>
                        <a:spcAft>
                          <a:spcPts val="0"/>
                        </a:spcAft>
                      </a:pPr>
                      <a:r>
                        <a:rPr lang="sl-SI" sz="1200" dirty="0">
                          <a:effectLst/>
                        </a:rPr>
                        <a:t>OMOGOČITVENE TEHNOLOGIJE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extLst>
                  <a:ext uri="{0D108BD9-81ED-4DB2-BD59-A6C34878D82A}">
                    <a16:rowId xmlns:a16="http://schemas.microsoft.com/office/drawing/2014/main" val="4136393982"/>
                  </a:ext>
                </a:extLst>
              </a:tr>
              <a:tr h="824105">
                <a:tc>
                  <a:txBody>
                    <a:bodyPr/>
                    <a:lstStyle/>
                    <a:p>
                      <a:pPr>
                        <a:lnSpc>
                          <a:spcPts val="1200"/>
                        </a:lnSpc>
                        <a:spcAft>
                          <a:spcPts val="0"/>
                        </a:spcAft>
                      </a:pPr>
                      <a:r>
                        <a:rPr lang="sl-SI" sz="1200" dirty="0">
                          <a:effectLst/>
                        </a:rPr>
                        <a:t>PAMETNE STAVBE IN SKUPNOSTI</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Smotrno povezovanje na področju kadrov, kjer se ti prekrivajo.</a:t>
                      </a:r>
                      <a:endParaRPr lang="en-US" sz="1000" dirty="0">
                        <a:effectLst/>
                      </a:endParaRPr>
                    </a:p>
                    <a:p>
                      <a:pPr>
                        <a:lnSpc>
                          <a:spcPts val="1200"/>
                        </a:lnSpc>
                        <a:spcAft>
                          <a:spcPts val="0"/>
                        </a:spcAft>
                      </a:pPr>
                      <a:r>
                        <a:rPr lang="sl-SI" sz="1000" dirty="0">
                          <a:effectLst/>
                        </a:rPr>
                        <a:t>Skupna organizacija izobraževanj, </a:t>
                      </a:r>
                      <a:endParaRPr lang="en-US" sz="1000" dirty="0">
                        <a:effectLst/>
                      </a:endParaRPr>
                    </a:p>
                    <a:p>
                      <a:pPr>
                        <a:lnSpc>
                          <a:spcPts val="1200"/>
                        </a:lnSpc>
                        <a:spcAft>
                          <a:spcPts val="0"/>
                        </a:spcAft>
                      </a:pPr>
                      <a:r>
                        <a:rPr lang="sl-SI" sz="1000" dirty="0">
                          <a:effectLst/>
                        </a:rPr>
                        <a:t>Izobraževanje ob pomoči horizontalne mreže IKT.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Povezovanje na področju internacionalizacije kadar so področja povezljiva tudi z deljenjem informacij in vključevanjem v konzorcije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Promocija in skupni nastopi, show of technologies.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Povezovanje skozi izobraževanja.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Na področju </a:t>
                      </a:r>
                      <a:r>
                        <a:rPr lang="sl-SI" sz="1000" dirty="0" err="1">
                          <a:effectLst/>
                        </a:rPr>
                        <a:t>omogočitvenih</a:t>
                      </a:r>
                      <a:r>
                        <a:rPr lang="sl-SI" sz="1000" dirty="0">
                          <a:effectLst/>
                        </a:rPr>
                        <a:t> tehnologij je že delno povezovanje v okviru IJS. Potrebno močnejše vključevanje znanj, ki so na voljo v horizontalni mreži IKT.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3395565102"/>
                  </a:ext>
                </a:extLst>
              </a:tr>
              <a:tr h="702582">
                <a:tc>
                  <a:txBody>
                    <a:bodyPr/>
                    <a:lstStyle/>
                    <a:p>
                      <a:pPr>
                        <a:lnSpc>
                          <a:spcPts val="1200"/>
                        </a:lnSpc>
                        <a:spcAft>
                          <a:spcPts val="0"/>
                        </a:spcAft>
                      </a:pPr>
                      <a:r>
                        <a:rPr lang="sl-SI" sz="1200" dirty="0">
                          <a:effectLst/>
                        </a:rPr>
                        <a:t>PAMETNE STAVBE IN DOM Z LESNO VERIGO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Skupna izobraževanja oziroma dogodki na tistih področjih, kjer se povezujejo (predvsem tovarne, IKT, proizvodnja).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Povezovanje na področju internacionalizacije kadar so področja povezljiva tudi z deljenjem informacij in vključevanjem v konzorcije.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dogodki, nastopi, skupen pristop.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Povezovanje skozi izobraževanja.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Vključevanje KET v delovanje SRIP stavbe, identifikacija skupnih področij in tehnologij.</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1259488980"/>
                  </a:ext>
                </a:extLst>
              </a:tr>
              <a:tr h="526937">
                <a:tc>
                  <a:txBody>
                    <a:bodyPr/>
                    <a:lstStyle/>
                    <a:p>
                      <a:pPr>
                        <a:lnSpc>
                          <a:spcPts val="1200"/>
                        </a:lnSpc>
                        <a:spcAft>
                          <a:spcPts val="0"/>
                        </a:spcAft>
                      </a:pPr>
                      <a:r>
                        <a:rPr lang="sl-SI" sz="1200" dirty="0">
                          <a:effectLst/>
                        </a:rPr>
                        <a:t>MREŽE ZA PREHOD V KROŽNO GOSPODARSTVO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Deljenje znanj, skupna izobraževanja in dogodki.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Povezovanje preko skupnih nastopov, vključevanje članov obeh SRIP v konzorcije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dogodki, skupen pristop.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Povezovanje skozi izobraževanje, deljenje dognanj.</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Posebna povezovanja s HOM SRIP </a:t>
                      </a:r>
                      <a:r>
                        <a:rPr lang="sl-SI" sz="1000" dirty="0" err="1">
                          <a:effectLst/>
                        </a:rPr>
                        <a:t>ToP</a:t>
                      </a:r>
                      <a:r>
                        <a:rPr lang="sl-SI" sz="1000" dirty="0">
                          <a:effectLst/>
                        </a:rPr>
                        <a:t>, ki nudijo dodano vrednost SRIP Krožno gospodarstvo.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2999280465"/>
                  </a:ext>
                </a:extLst>
              </a:tr>
              <a:tr h="702582">
                <a:tc>
                  <a:txBody>
                    <a:bodyPr/>
                    <a:lstStyle/>
                    <a:p>
                      <a:pPr>
                        <a:lnSpc>
                          <a:spcPts val="1200"/>
                        </a:lnSpc>
                        <a:spcAft>
                          <a:spcPts val="0"/>
                        </a:spcAft>
                      </a:pPr>
                      <a:r>
                        <a:rPr lang="sl-SI" sz="1200">
                          <a:effectLst/>
                        </a:rPr>
                        <a:t>TRAJNOSTNA HRANA</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Povezovanje skozi tehnologije tovarn prihodnosti in izobraževanje.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nastopi.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Skupni dogodki.</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Povezovanje skozi izobraževanja, deljenje tehnologij.</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Posebna povezovanja s KET, ki vplivajo na trajnostno predelavo hrane, kot tudi tehnologije za proizvodnjo hrane.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4163912110"/>
                  </a:ext>
                </a:extLst>
              </a:tr>
              <a:tr h="526937">
                <a:tc>
                  <a:txBody>
                    <a:bodyPr/>
                    <a:lstStyle/>
                    <a:p>
                      <a:pPr>
                        <a:lnSpc>
                          <a:spcPts val="1200"/>
                        </a:lnSpc>
                        <a:spcAft>
                          <a:spcPts val="0"/>
                        </a:spcAft>
                      </a:pPr>
                      <a:r>
                        <a:rPr lang="sl-SI" sz="1200" dirty="0">
                          <a:effectLst/>
                        </a:rPr>
                        <a:t>ZDRAVJE-MEDICINA</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Povezovanje skozi izobraževanja  na področju proizvodnje, zdravja na delovnem mestu.</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nastopi, deljenje informacij, povezovanje v konzorcije.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dogodki, skupen pristop.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Skupni dogodki.</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Vključevanje HOM SRIP </a:t>
                      </a:r>
                      <a:r>
                        <a:rPr lang="sl-SI" sz="1000" dirty="0" err="1">
                          <a:effectLst/>
                        </a:rPr>
                        <a:t>ToP</a:t>
                      </a:r>
                      <a:r>
                        <a:rPr lang="sl-SI" sz="1000" dirty="0">
                          <a:effectLst/>
                        </a:rPr>
                        <a:t>, deljenje dognanj in tehnologij, povezovanje s člani SRIP Zdravje.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1129557326"/>
                  </a:ext>
                </a:extLst>
              </a:tr>
              <a:tr h="526937">
                <a:tc>
                  <a:txBody>
                    <a:bodyPr/>
                    <a:lstStyle/>
                    <a:p>
                      <a:pPr>
                        <a:lnSpc>
                          <a:spcPts val="1200"/>
                        </a:lnSpc>
                        <a:spcAft>
                          <a:spcPts val="0"/>
                        </a:spcAft>
                      </a:pPr>
                      <a:r>
                        <a:rPr lang="sl-SI" sz="1200">
                          <a:effectLst/>
                        </a:rPr>
                        <a:t>MOBILNOST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Povezovanje na tistih izobraževanjih, ki so usmerjena v ozka področja mobilnosti.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Povezovanje na ozkih področjih.</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dogodki.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a:effectLst/>
                        </a:rPr>
                        <a:t>Deljenje dognanj.</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Vključevanje HOM, povezovanje in deljenje tehnologij s člani SRIP Mobilnost.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2431223123"/>
                  </a:ext>
                </a:extLst>
              </a:tr>
              <a:tr h="790405">
                <a:tc>
                  <a:txBody>
                    <a:bodyPr/>
                    <a:lstStyle/>
                    <a:p>
                      <a:pPr>
                        <a:lnSpc>
                          <a:spcPts val="1200"/>
                        </a:lnSpc>
                        <a:spcAft>
                          <a:spcPts val="0"/>
                        </a:spcAft>
                      </a:pPr>
                      <a:r>
                        <a:rPr lang="sl-SI" sz="1200" dirty="0">
                          <a:effectLst/>
                        </a:rPr>
                        <a:t>MATERIALI KOT KONČNI PRODUKTI</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nchor="ctr"/>
                </a:tc>
                <a:tc>
                  <a:txBody>
                    <a:bodyPr/>
                    <a:lstStyle/>
                    <a:p>
                      <a:pPr>
                        <a:lnSpc>
                          <a:spcPts val="1200"/>
                        </a:lnSpc>
                        <a:spcAft>
                          <a:spcPts val="0"/>
                        </a:spcAft>
                      </a:pPr>
                      <a:r>
                        <a:rPr lang="sl-SI" sz="1000" dirty="0">
                          <a:effectLst/>
                        </a:rPr>
                        <a:t>Povezovanje na področju pristopov k proizvodnji materialov, deljenje in prenos izkušenj SRIP MATPRO pri vlaganju v kadre in prenos modela.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Skupni nastopi, deljenje informacij, skupni konzorciji, prenos izkušenj.</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Skupen model promocije.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Prenos izkušenj in skupni dogodki namenjeni ozaveščanju in deljenju tehnologij.</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tc>
                  <a:txBody>
                    <a:bodyPr/>
                    <a:lstStyle/>
                    <a:p>
                      <a:pPr>
                        <a:lnSpc>
                          <a:spcPts val="1200"/>
                        </a:lnSpc>
                        <a:spcAft>
                          <a:spcPts val="0"/>
                        </a:spcAft>
                      </a:pPr>
                      <a:r>
                        <a:rPr lang="sl-SI" sz="1000" dirty="0">
                          <a:effectLst/>
                        </a:rPr>
                        <a:t>Še tesnejše vključevanje HOM preko dogodkov, preko vzpostavljanja povezav in kreiranja verig vrednosti.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9520" marR="39520" marT="0" marB="0"/>
                </a:tc>
                <a:extLst>
                  <a:ext uri="{0D108BD9-81ED-4DB2-BD59-A6C34878D82A}">
                    <a16:rowId xmlns:a16="http://schemas.microsoft.com/office/drawing/2014/main" val="33420529"/>
                  </a:ext>
                </a:extLst>
              </a:tr>
            </a:tbl>
          </a:graphicData>
        </a:graphic>
      </p:graphicFrame>
    </p:spTree>
    <p:extLst>
      <p:ext uri="{BB962C8B-B14F-4D97-AF65-F5344CB8AC3E}">
        <p14:creationId xmlns:p14="http://schemas.microsoft.com/office/powerpoint/2010/main" val="110345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lstStyle/>
          <a:p>
            <a:r>
              <a:rPr lang="sl-SI" dirty="0"/>
              <a:t>Razvoj človeških virov</a:t>
            </a:r>
            <a:endParaRPr lang="en-US" dirty="0"/>
          </a:p>
        </p:txBody>
      </p:sp>
      <p:graphicFrame>
        <p:nvGraphicFramePr>
          <p:cNvPr id="27" name="Diagram 26">
            <a:extLst>
              <a:ext uri="{FF2B5EF4-FFF2-40B4-BE49-F238E27FC236}">
                <a16:creationId xmlns:a16="http://schemas.microsoft.com/office/drawing/2014/main" id="{169387DE-D9DB-43D4-BC94-DD99355A6D4B}"/>
              </a:ext>
            </a:extLst>
          </p:cNvPr>
          <p:cNvGraphicFramePr/>
          <p:nvPr/>
        </p:nvGraphicFramePr>
        <p:xfrm>
          <a:off x="654206" y="3749183"/>
          <a:ext cx="2191221" cy="18757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2" name="TextBox 57">
            <a:extLst>
              <a:ext uri="{FF2B5EF4-FFF2-40B4-BE49-F238E27FC236}">
                <a16:creationId xmlns:a16="http://schemas.microsoft.com/office/drawing/2014/main" id="{3A235311-CBF1-4AAA-943A-5A1C12453D88}"/>
              </a:ext>
            </a:extLst>
          </p:cNvPr>
          <p:cNvSpPr txBox="1"/>
          <p:nvPr/>
        </p:nvSpPr>
        <p:spPr>
          <a:xfrm>
            <a:off x="8951279" y="1238319"/>
            <a:ext cx="2602092" cy="265457"/>
          </a:xfrm>
          <a:prstGeom prst="rect">
            <a:avLst/>
          </a:prstGeom>
          <a:noFill/>
        </p:spPr>
        <p:txBody>
          <a:bodyPr wrap="square" rtlCol="0">
            <a:spAutoFit/>
          </a:bodyPr>
          <a:lstStyle/>
          <a:p>
            <a:pPr algn="just" defTabSz="685800" fontAlgn="auto">
              <a:spcBef>
                <a:spcPts val="0"/>
              </a:spcBef>
              <a:spcAft>
                <a:spcPts val="0"/>
              </a:spcAft>
              <a:defRPr/>
            </a:pPr>
            <a:r>
              <a:rPr lang="sl-SI" sz="1125" b="1" dirty="0">
                <a:solidFill>
                  <a:srgbClr val="007A7D"/>
                </a:solidFill>
                <a:latin typeface="Open Sans" panose="020B0606030504020204" pitchFamily="34" charset="0"/>
              </a:rPr>
              <a:t>Intervizijske skupine za kadrovike</a:t>
            </a:r>
            <a:endParaRPr lang="en-US" sz="1125" dirty="0">
              <a:solidFill>
                <a:srgbClr val="282F39"/>
              </a:solidFill>
              <a:latin typeface="Open Sans" panose="020B0606030504020204" pitchFamily="34" charset="0"/>
            </a:endParaRPr>
          </a:p>
        </p:txBody>
      </p:sp>
      <p:sp>
        <p:nvSpPr>
          <p:cNvPr id="83" name="Oval 58">
            <a:extLst>
              <a:ext uri="{FF2B5EF4-FFF2-40B4-BE49-F238E27FC236}">
                <a16:creationId xmlns:a16="http://schemas.microsoft.com/office/drawing/2014/main" id="{EF66A993-02AF-4F82-BB69-70EE859A76BD}"/>
              </a:ext>
            </a:extLst>
          </p:cNvPr>
          <p:cNvSpPr/>
          <p:nvPr/>
        </p:nvSpPr>
        <p:spPr>
          <a:xfrm>
            <a:off x="8592739" y="3627163"/>
            <a:ext cx="244040" cy="244040"/>
          </a:xfrm>
          <a:prstGeom prst="ellipse">
            <a:avLst/>
          </a:prstGeom>
          <a:solidFill>
            <a:srgbClr val="007A7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84" name="Oval 60">
            <a:extLst>
              <a:ext uri="{FF2B5EF4-FFF2-40B4-BE49-F238E27FC236}">
                <a16:creationId xmlns:a16="http://schemas.microsoft.com/office/drawing/2014/main" id="{32AD4B61-1F8E-47BD-85CE-AA970F552DC2}"/>
              </a:ext>
            </a:extLst>
          </p:cNvPr>
          <p:cNvSpPr/>
          <p:nvPr/>
        </p:nvSpPr>
        <p:spPr>
          <a:xfrm>
            <a:off x="8592739" y="2159496"/>
            <a:ext cx="244040" cy="244040"/>
          </a:xfrm>
          <a:prstGeom prst="ellipse">
            <a:avLst/>
          </a:prstGeom>
          <a:solidFill>
            <a:srgbClr val="CB1B4A"/>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85" name="Oval 61">
            <a:extLst>
              <a:ext uri="{FF2B5EF4-FFF2-40B4-BE49-F238E27FC236}">
                <a16:creationId xmlns:a16="http://schemas.microsoft.com/office/drawing/2014/main" id="{8D01CF04-2F80-4C65-BAA0-C89FE215D57E}"/>
              </a:ext>
            </a:extLst>
          </p:cNvPr>
          <p:cNvSpPr/>
          <p:nvPr/>
        </p:nvSpPr>
        <p:spPr>
          <a:xfrm>
            <a:off x="8592739" y="1729720"/>
            <a:ext cx="244040" cy="244040"/>
          </a:xfrm>
          <a:prstGeom prst="ellipse">
            <a:avLst/>
          </a:prstGeom>
          <a:solidFill>
            <a:srgbClr val="42AFB6"/>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86" name="TextBox 62">
            <a:extLst>
              <a:ext uri="{FF2B5EF4-FFF2-40B4-BE49-F238E27FC236}">
                <a16:creationId xmlns:a16="http://schemas.microsoft.com/office/drawing/2014/main" id="{FE747772-210D-41F6-9D30-AAEA61B9C595}"/>
              </a:ext>
            </a:extLst>
          </p:cNvPr>
          <p:cNvSpPr txBox="1"/>
          <p:nvPr/>
        </p:nvSpPr>
        <p:spPr>
          <a:xfrm>
            <a:off x="8935702" y="1561817"/>
            <a:ext cx="2529036" cy="611706"/>
          </a:xfrm>
          <a:prstGeom prst="rect">
            <a:avLst/>
          </a:prstGeom>
          <a:noFill/>
        </p:spPr>
        <p:txBody>
          <a:bodyPr wrap="square" rtlCol="0">
            <a:spAutoFit/>
          </a:bodyPr>
          <a:lstStyle/>
          <a:p>
            <a:pPr algn="just" defTabSz="685800" fontAlgn="auto">
              <a:spcBef>
                <a:spcPts val="0"/>
              </a:spcBef>
              <a:spcAft>
                <a:spcPts val="0"/>
              </a:spcAft>
              <a:defRPr/>
            </a:pPr>
            <a:r>
              <a:rPr lang="sl-SI" sz="1125" b="1" dirty="0">
                <a:solidFill>
                  <a:srgbClr val="42AFB6"/>
                </a:solidFill>
                <a:latin typeface="Open Sans" panose="020B0606030504020204" pitchFamily="34" charset="0"/>
              </a:rPr>
              <a:t>Intervizijske skupine za </a:t>
            </a:r>
            <a:r>
              <a:rPr lang="sl-SI" sz="1125" b="1" dirty="0" err="1">
                <a:solidFill>
                  <a:srgbClr val="42AFB6"/>
                </a:solidFill>
                <a:latin typeface="Open Sans" panose="020B0606030504020204" pitchFamily="34" charset="0"/>
              </a:rPr>
              <a:t>razvojnike</a:t>
            </a:r>
            <a:r>
              <a:rPr lang="sl-SI" sz="1125" b="1" dirty="0">
                <a:solidFill>
                  <a:srgbClr val="42AFB6"/>
                </a:solidFill>
                <a:latin typeface="Open Sans" panose="020B0606030504020204" pitchFamily="34" charset="0"/>
              </a:rPr>
              <a:t> </a:t>
            </a:r>
            <a:r>
              <a:rPr lang="sl-SI" sz="1125" dirty="0">
                <a:solidFill>
                  <a:srgbClr val="282F39"/>
                </a:solidFill>
                <a:latin typeface="Open Sans" panose="020B0606030504020204" pitchFamily="34" charset="0"/>
              </a:rPr>
              <a:t>ter strokoven kader na vodilnih pozicijah</a:t>
            </a:r>
            <a:endParaRPr lang="en-US" sz="1125" dirty="0">
              <a:solidFill>
                <a:srgbClr val="282F39"/>
              </a:solidFill>
              <a:latin typeface="Open Sans" panose="020B0606030504020204" pitchFamily="34" charset="0"/>
            </a:endParaRPr>
          </a:p>
        </p:txBody>
      </p:sp>
      <p:sp>
        <p:nvSpPr>
          <p:cNvPr id="87" name="TextBox 63">
            <a:extLst>
              <a:ext uri="{FF2B5EF4-FFF2-40B4-BE49-F238E27FC236}">
                <a16:creationId xmlns:a16="http://schemas.microsoft.com/office/drawing/2014/main" id="{68516AC1-E82D-4288-BD2B-4A1842284501}"/>
              </a:ext>
            </a:extLst>
          </p:cNvPr>
          <p:cNvSpPr txBox="1"/>
          <p:nvPr/>
        </p:nvSpPr>
        <p:spPr>
          <a:xfrm>
            <a:off x="8951279" y="2161744"/>
            <a:ext cx="2602092" cy="265457"/>
          </a:xfrm>
          <a:prstGeom prst="rect">
            <a:avLst/>
          </a:prstGeom>
          <a:noFill/>
        </p:spPr>
        <p:txBody>
          <a:bodyPr wrap="square" rtlCol="0">
            <a:spAutoFit/>
          </a:bodyPr>
          <a:lstStyle/>
          <a:p>
            <a:pPr algn="just" defTabSz="685800" fontAlgn="auto">
              <a:spcBef>
                <a:spcPts val="0"/>
              </a:spcBef>
              <a:spcAft>
                <a:spcPts val="0"/>
              </a:spcAft>
              <a:defRPr/>
            </a:pPr>
            <a:r>
              <a:rPr lang="sl-SI" sz="1125" dirty="0">
                <a:solidFill>
                  <a:srgbClr val="282F39"/>
                </a:solidFill>
                <a:latin typeface="Open Sans" panose="020B0606030504020204" pitchFamily="34" charset="0"/>
              </a:rPr>
              <a:t>Povezovanje s </a:t>
            </a:r>
            <a:r>
              <a:rPr lang="sl-SI" sz="1125" b="1" dirty="0">
                <a:solidFill>
                  <a:srgbClr val="CB1B4A"/>
                </a:solidFill>
                <a:latin typeface="Open Sans" panose="020B0606030504020204" pitchFamily="34" charset="0"/>
              </a:rPr>
              <a:t>KOC </a:t>
            </a:r>
            <a:r>
              <a:rPr lang="sl-SI" sz="1125" b="1" dirty="0" err="1">
                <a:solidFill>
                  <a:srgbClr val="CB1B4A"/>
                </a:solidFill>
                <a:latin typeface="Open Sans" panose="020B0606030504020204" pitchFamily="34" charset="0"/>
              </a:rPr>
              <a:t>ToP</a:t>
            </a:r>
            <a:endParaRPr lang="en-US" sz="1125" b="1" dirty="0">
              <a:solidFill>
                <a:srgbClr val="CB1B4A"/>
              </a:solidFill>
              <a:latin typeface="Open Sans" panose="020B0606030504020204" pitchFamily="34" charset="0"/>
            </a:endParaRPr>
          </a:p>
        </p:txBody>
      </p:sp>
      <p:sp>
        <p:nvSpPr>
          <p:cNvPr id="88" name="TextBox 64">
            <a:extLst>
              <a:ext uri="{FF2B5EF4-FFF2-40B4-BE49-F238E27FC236}">
                <a16:creationId xmlns:a16="http://schemas.microsoft.com/office/drawing/2014/main" id="{7C8AF3CB-79B9-4D5E-AD73-B549D6774C13}"/>
              </a:ext>
            </a:extLst>
          </p:cNvPr>
          <p:cNvSpPr txBox="1"/>
          <p:nvPr/>
        </p:nvSpPr>
        <p:spPr>
          <a:xfrm>
            <a:off x="8951279" y="2567435"/>
            <a:ext cx="2602092" cy="438582"/>
          </a:xfrm>
          <a:prstGeom prst="rect">
            <a:avLst/>
          </a:prstGeom>
          <a:noFill/>
        </p:spPr>
        <p:txBody>
          <a:bodyPr wrap="square" rtlCol="0">
            <a:spAutoFit/>
          </a:bodyPr>
          <a:lstStyle/>
          <a:p>
            <a:pPr defTabSz="685800" fontAlgn="auto">
              <a:spcBef>
                <a:spcPts val="0"/>
              </a:spcBef>
              <a:spcAft>
                <a:spcPts val="0"/>
              </a:spcAft>
              <a:defRPr/>
            </a:pPr>
            <a:r>
              <a:rPr lang="sl-SI" sz="1125" dirty="0">
                <a:solidFill>
                  <a:srgbClr val="282F39"/>
                </a:solidFill>
                <a:latin typeface="Open Sans" panose="020B0606030504020204" pitchFamily="34" charset="0"/>
              </a:rPr>
              <a:t>Usposabljanje </a:t>
            </a:r>
            <a:r>
              <a:rPr lang="sl-SI" sz="1125" b="1" dirty="0">
                <a:solidFill>
                  <a:srgbClr val="074D67"/>
                </a:solidFill>
                <a:latin typeface="Open Sans" panose="020B0606030504020204" pitchFamily="34" charset="0"/>
              </a:rPr>
              <a:t>uvajanje sprememb </a:t>
            </a:r>
            <a:r>
              <a:rPr lang="sl-SI" sz="1125" dirty="0">
                <a:solidFill>
                  <a:srgbClr val="282F39"/>
                </a:solidFill>
                <a:latin typeface="Open Sans" panose="020B0606030504020204" pitchFamily="34" charset="0"/>
              </a:rPr>
              <a:t>v podjetja</a:t>
            </a:r>
            <a:endParaRPr lang="en-US" sz="1125" b="1" dirty="0">
              <a:solidFill>
                <a:srgbClr val="074D67"/>
              </a:solidFill>
              <a:latin typeface="Open Sans" panose="020B0606030504020204" pitchFamily="34" charset="0"/>
            </a:endParaRPr>
          </a:p>
        </p:txBody>
      </p:sp>
      <p:sp>
        <p:nvSpPr>
          <p:cNvPr id="89" name="Oval 65">
            <a:extLst>
              <a:ext uri="{FF2B5EF4-FFF2-40B4-BE49-F238E27FC236}">
                <a16:creationId xmlns:a16="http://schemas.microsoft.com/office/drawing/2014/main" id="{3134139A-D7AF-4018-9916-38488A82C89B}"/>
              </a:ext>
            </a:extLst>
          </p:cNvPr>
          <p:cNvSpPr/>
          <p:nvPr/>
        </p:nvSpPr>
        <p:spPr>
          <a:xfrm>
            <a:off x="8592739" y="1279385"/>
            <a:ext cx="244040" cy="244040"/>
          </a:xfrm>
          <a:prstGeom prst="ellipse">
            <a:avLst/>
          </a:prstGeom>
          <a:solidFill>
            <a:srgbClr val="C2C92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0" name="Oval 66">
            <a:extLst>
              <a:ext uri="{FF2B5EF4-FFF2-40B4-BE49-F238E27FC236}">
                <a16:creationId xmlns:a16="http://schemas.microsoft.com/office/drawing/2014/main" id="{6E9C56CB-E4AE-4DF8-ABE6-77FCBD70BB6E}"/>
              </a:ext>
            </a:extLst>
          </p:cNvPr>
          <p:cNvSpPr/>
          <p:nvPr/>
        </p:nvSpPr>
        <p:spPr>
          <a:xfrm>
            <a:off x="8592739" y="2682109"/>
            <a:ext cx="244040" cy="244040"/>
          </a:xfrm>
          <a:prstGeom prst="ellipse">
            <a:avLst/>
          </a:prstGeom>
          <a:solidFill>
            <a:srgbClr val="074D67"/>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1" name="TextBox 67">
            <a:extLst>
              <a:ext uri="{FF2B5EF4-FFF2-40B4-BE49-F238E27FC236}">
                <a16:creationId xmlns:a16="http://schemas.microsoft.com/office/drawing/2014/main" id="{ACF6D6F1-5E46-4D1A-A6EC-0E30EF57424D}"/>
              </a:ext>
            </a:extLst>
          </p:cNvPr>
          <p:cNvSpPr txBox="1"/>
          <p:nvPr/>
        </p:nvSpPr>
        <p:spPr>
          <a:xfrm>
            <a:off x="8951279" y="3085784"/>
            <a:ext cx="2602092" cy="438582"/>
          </a:xfrm>
          <a:prstGeom prst="rect">
            <a:avLst/>
          </a:prstGeom>
          <a:noFill/>
        </p:spPr>
        <p:txBody>
          <a:bodyPr wrap="square" rtlCol="0">
            <a:spAutoFit/>
          </a:bodyPr>
          <a:lstStyle/>
          <a:p>
            <a:pPr defTabSz="685800" fontAlgn="auto">
              <a:spcBef>
                <a:spcPts val="0"/>
              </a:spcBef>
              <a:spcAft>
                <a:spcPts val="0"/>
              </a:spcAft>
              <a:defRPr/>
            </a:pPr>
            <a:r>
              <a:rPr lang="sl-SI" sz="1125" dirty="0">
                <a:solidFill>
                  <a:srgbClr val="282F39"/>
                </a:solidFill>
                <a:latin typeface="Open Sans" panose="020B0606030504020204" pitchFamily="34" charset="0"/>
              </a:rPr>
              <a:t>Usposabljanje za </a:t>
            </a:r>
            <a:r>
              <a:rPr lang="sl-SI" sz="1125" b="1" dirty="0">
                <a:solidFill>
                  <a:srgbClr val="FCB414"/>
                </a:solidFill>
                <a:latin typeface="Open Sans" panose="020B0606030504020204" pitchFamily="34" charset="0"/>
              </a:rPr>
              <a:t>upravljanje s talenti</a:t>
            </a:r>
            <a:endParaRPr lang="en-US" sz="1125" b="1" dirty="0">
              <a:solidFill>
                <a:srgbClr val="FCB414"/>
              </a:solidFill>
              <a:latin typeface="Open Sans" panose="020B0606030504020204" pitchFamily="34" charset="0"/>
            </a:endParaRPr>
          </a:p>
        </p:txBody>
      </p:sp>
      <p:sp>
        <p:nvSpPr>
          <p:cNvPr id="92" name="TextBox 68">
            <a:extLst>
              <a:ext uri="{FF2B5EF4-FFF2-40B4-BE49-F238E27FC236}">
                <a16:creationId xmlns:a16="http://schemas.microsoft.com/office/drawing/2014/main" id="{1AD69A8A-D133-4184-91CD-13B22CA38A61}"/>
              </a:ext>
            </a:extLst>
          </p:cNvPr>
          <p:cNvSpPr txBox="1"/>
          <p:nvPr/>
        </p:nvSpPr>
        <p:spPr>
          <a:xfrm>
            <a:off x="8951279" y="3510280"/>
            <a:ext cx="2602092" cy="438582"/>
          </a:xfrm>
          <a:prstGeom prst="rect">
            <a:avLst/>
          </a:prstGeom>
          <a:noFill/>
        </p:spPr>
        <p:txBody>
          <a:bodyPr wrap="square" rtlCol="0">
            <a:spAutoFit/>
          </a:bodyPr>
          <a:lstStyle/>
          <a:p>
            <a:pPr algn="just" defTabSz="685800" fontAlgn="auto">
              <a:spcBef>
                <a:spcPts val="0"/>
              </a:spcBef>
              <a:spcAft>
                <a:spcPts val="0"/>
              </a:spcAft>
              <a:defRPr/>
            </a:pPr>
            <a:r>
              <a:rPr lang="sl-SI" sz="1125" dirty="0">
                <a:solidFill>
                  <a:srgbClr val="282F39"/>
                </a:solidFill>
                <a:latin typeface="Open Sans" panose="020B0606030504020204" pitchFamily="34" charset="0"/>
              </a:rPr>
              <a:t>Delovanje HR skupine za </a:t>
            </a:r>
            <a:r>
              <a:rPr lang="sl-SI" sz="1125" b="1" dirty="0">
                <a:solidFill>
                  <a:srgbClr val="007A7D"/>
                </a:solidFill>
                <a:latin typeface="Open Sans" panose="020B0606030504020204" pitchFamily="34" charset="0"/>
              </a:rPr>
              <a:t>prehod podjetja v industrijo 4.0</a:t>
            </a:r>
            <a:endParaRPr lang="en-US" sz="1125" b="1" dirty="0">
              <a:solidFill>
                <a:srgbClr val="007A7D"/>
              </a:solidFill>
              <a:latin typeface="Open Sans" panose="020B0606030504020204" pitchFamily="34" charset="0"/>
            </a:endParaRPr>
          </a:p>
        </p:txBody>
      </p:sp>
      <p:sp>
        <p:nvSpPr>
          <p:cNvPr id="93" name="Oval 59">
            <a:extLst>
              <a:ext uri="{FF2B5EF4-FFF2-40B4-BE49-F238E27FC236}">
                <a16:creationId xmlns:a16="http://schemas.microsoft.com/office/drawing/2014/main" id="{43E983DC-BF9B-46E4-BA77-1DDF85861809}"/>
              </a:ext>
            </a:extLst>
          </p:cNvPr>
          <p:cNvSpPr/>
          <p:nvPr/>
        </p:nvSpPr>
        <p:spPr>
          <a:xfrm>
            <a:off x="8592739" y="3132444"/>
            <a:ext cx="244040" cy="244040"/>
          </a:xfrm>
          <a:prstGeom prst="ellipse">
            <a:avLst/>
          </a:prstGeom>
          <a:solidFill>
            <a:srgbClr val="FCB414"/>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4" name="Oval 58">
            <a:extLst>
              <a:ext uri="{FF2B5EF4-FFF2-40B4-BE49-F238E27FC236}">
                <a16:creationId xmlns:a16="http://schemas.microsoft.com/office/drawing/2014/main" id="{69CA59DC-6FA4-4D1A-84ED-885C6AE0D4D4}"/>
              </a:ext>
            </a:extLst>
          </p:cNvPr>
          <p:cNvSpPr/>
          <p:nvPr/>
        </p:nvSpPr>
        <p:spPr>
          <a:xfrm>
            <a:off x="8615092" y="4103145"/>
            <a:ext cx="244040" cy="244040"/>
          </a:xfrm>
          <a:prstGeom prst="ellipse">
            <a:avLst/>
          </a:prstGeom>
          <a:solidFill>
            <a:srgbClr val="FF6699"/>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5" name="TextBox 68">
            <a:extLst>
              <a:ext uri="{FF2B5EF4-FFF2-40B4-BE49-F238E27FC236}">
                <a16:creationId xmlns:a16="http://schemas.microsoft.com/office/drawing/2014/main" id="{31141F8C-710D-4A02-AA82-7EA8C39B478A}"/>
              </a:ext>
            </a:extLst>
          </p:cNvPr>
          <p:cNvSpPr txBox="1"/>
          <p:nvPr/>
        </p:nvSpPr>
        <p:spPr>
          <a:xfrm>
            <a:off x="8957860" y="4040246"/>
            <a:ext cx="2602092" cy="438582"/>
          </a:xfrm>
          <a:prstGeom prst="rect">
            <a:avLst/>
          </a:prstGeom>
          <a:noFill/>
        </p:spPr>
        <p:txBody>
          <a:bodyPr wrap="square" rtlCol="0">
            <a:spAutoFit/>
          </a:bodyPr>
          <a:lstStyle/>
          <a:p>
            <a:pPr defTabSz="685800" fontAlgn="auto">
              <a:spcBef>
                <a:spcPts val="0"/>
              </a:spcBef>
              <a:spcAft>
                <a:spcPts val="0"/>
              </a:spcAft>
              <a:defRPr/>
            </a:pPr>
            <a:r>
              <a:rPr lang="sl-SI" sz="1125" dirty="0">
                <a:solidFill>
                  <a:srgbClr val="282F39"/>
                </a:solidFill>
                <a:latin typeface="Open Sans" panose="020B0606030504020204" pitchFamily="34" charset="0"/>
              </a:rPr>
              <a:t>Usposabljanje za izvajanje </a:t>
            </a:r>
            <a:r>
              <a:rPr lang="sl-SI" sz="1125" b="1" dirty="0">
                <a:solidFill>
                  <a:srgbClr val="FF6699"/>
                </a:solidFill>
                <a:latin typeface="Open Sans" panose="020B0606030504020204" pitchFamily="34" charset="0"/>
              </a:rPr>
              <a:t>Individualnega kariernega načrta </a:t>
            </a:r>
            <a:endParaRPr lang="en-US" sz="1125" b="1" dirty="0">
              <a:solidFill>
                <a:srgbClr val="FF6699"/>
              </a:solidFill>
              <a:latin typeface="Open Sans" panose="020B0606030504020204" pitchFamily="34" charset="0"/>
            </a:endParaRPr>
          </a:p>
        </p:txBody>
      </p:sp>
      <p:sp>
        <p:nvSpPr>
          <p:cNvPr id="96" name="Oval 58">
            <a:extLst>
              <a:ext uri="{FF2B5EF4-FFF2-40B4-BE49-F238E27FC236}">
                <a16:creationId xmlns:a16="http://schemas.microsoft.com/office/drawing/2014/main" id="{D84DCD2A-9AFE-4424-ACDE-9486B0BB89AB}"/>
              </a:ext>
            </a:extLst>
          </p:cNvPr>
          <p:cNvSpPr/>
          <p:nvPr/>
        </p:nvSpPr>
        <p:spPr>
          <a:xfrm>
            <a:off x="8615092" y="4632615"/>
            <a:ext cx="244040" cy="244040"/>
          </a:xfrm>
          <a:prstGeom prst="ellipse">
            <a:avLst/>
          </a:prstGeom>
          <a:solidFill>
            <a:srgbClr val="6699FF"/>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7" name="TextBox 68">
            <a:extLst>
              <a:ext uri="{FF2B5EF4-FFF2-40B4-BE49-F238E27FC236}">
                <a16:creationId xmlns:a16="http://schemas.microsoft.com/office/drawing/2014/main" id="{98832EE9-3D79-459F-A2DE-D2957DD6733B}"/>
              </a:ext>
            </a:extLst>
          </p:cNvPr>
          <p:cNvSpPr txBox="1"/>
          <p:nvPr/>
        </p:nvSpPr>
        <p:spPr>
          <a:xfrm>
            <a:off x="8951279" y="4541456"/>
            <a:ext cx="2602092" cy="438582"/>
          </a:xfrm>
          <a:prstGeom prst="rect">
            <a:avLst/>
          </a:prstGeom>
          <a:noFill/>
        </p:spPr>
        <p:txBody>
          <a:bodyPr wrap="square" rtlCol="0">
            <a:spAutoFit/>
          </a:bodyPr>
          <a:lstStyle/>
          <a:p>
            <a:pPr defTabSz="685800" fontAlgn="auto">
              <a:spcBef>
                <a:spcPts val="0"/>
              </a:spcBef>
              <a:spcAft>
                <a:spcPts val="0"/>
              </a:spcAft>
              <a:defRPr/>
            </a:pPr>
            <a:r>
              <a:rPr lang="sl-SI" sz="1125" b="1" dirty="0">
                <a:solidFill>
                  <a:srgbClr val="6699FF"/>
                </a:solidFill>
                <a:latin typeface="Open Sans" panose="020B0606030504020204" pitchFamily="34" charset="0"/>
              </a:rPr>
              <a:t>Usposabljanje mentorjev</a:t>
            </a:r>
            <a:r>
              <a:rPr lang="sl-SI" sz="1125" dirty="0">
                <a:solidFill>
                  <a:srgbClr val="282F39"/>
                </a:solidFill>
                <a:latin typeface="Open Sans" panose="020B0606030504020204" pitchFamily="34" charset="0"/>
              </a:rPr>
              <a:t> za medgeneracijski prenos znanja</a:t>
            </a:r>
            <a:endParaRPr lang="en-US" sz="1125" b="1" dirty="0">
              <a:solidFill>
                <a:srgbClr val="007A7D"/>
              </a:solidFill>
              <a:latin typeface="Open Sans" panose="020B0606030504020204" pitchFamily="34" charset="0"/>
            </a:endParaRPr>
          </a:p>
        </p:txBody>
      </p:sp>
      <p:sp>
        <p:nvSpPr>
          <p:cNvPr id="98" name="Oval 58">
            <a:extLst>
              <a:ext uri="{FF2B5EF4-FFF2-40B4-BE49-F238E27FC236}">
                <a16:creationId xmlns:a16="http://schemas.microsoft.com/office/drawing/2014/main" id="{EC515B68-55A1-45B2-93F2-3B5CDCD18BF6}"/>
              </a:ext>
            </a:extLst>
          </p:cNvPr>
          <p:cNvSpPr/>
          <p:nvPr/>
        </p:nvSpPr>
        <p:spPr>
          <a:xfrm>
            <a:off x="8627843" y="5154915"/>
            <a:ext cx="244040" cy="244040"/>
          </a:xfrm>
          <a:prstGeom prst="ellipse">
            <a:avLst/>
          </a:prstGeom>
          <a:solidFill>
            <a:srgbClr val="78C04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9" name="TextBox 68">
            <a:extLst>
              <a:ext uri="{FF2B5EF4-FFF2-40B4-BE49-F238E27FC236}">
                <a16:creationId xmlns:a16="http://schemas.microsoft.com/office/drawing/2014/main" id="{39A2D3F0-D203-48BE-9A20-2589873A0B35}"/>
              </a:ext>
            </a:extLst>
          </p:cNvPr>
          <p:cNvSpPr txBox="1"/>
          <p:nvPr/>
        </p:nvSpPr>
        <p:spPr>
          <a:xfrm>
            <a:off x="8935702" y="5042666"/>
            <a:ext cx="2602092" cy="438582"/>
          </a:xfrm>
          <a:prstGeom prst="rect">
            <a:avLst/>
          </a:prstGeom>
          <a:noFill/>
        </p:spPr>
        <p:txBody>
          <a:bodyPr wrap="square" rtlCol="0">
            <a:spAutoFit/>
          </a:bodyPr>
          <a:lstStyle/>
          <a:p>
            <a:pPr defTabSz="685800" fontAlgn="auto">
              <a:spcBef>
                <a:spcPts val="0"/>
              </a:spcBef>
              <a:spcAft>
                <a:spcPts val="0"/>
              </a:spcAft>
              <a:defRPr/>
            </a:pPr>
            <a:r>
              <a:rPr lang="sl-SI" sz="1125" b="1" dirty="0">
                <a:solidFill>
                  <a:srgbClr val="78C043"/>
                </a:solidFill>
                <a:latin typeface="Open Sans" panose="020B0606030504020204" pitchFamily="34" charset="0"/>
              </a:rPr>
              <a:t>Oblikovanje pobud </a:t>
            </a:r>
            <a:r>
              <a:rPr lang="sl-SI" sz="1125" dirty="0">
                <a:solidFill>
                  <a:srgbClr val="282F39"/>
                </a:solidFill>
                <a:latin typeface="Open Sans" panose="020B0606030504020204" pitchFamily="34" charset="0"/>
              </a:rPr>
              <a:t>za implementacijo izobraževalnih vsebin</a:t>
            </a:r>
            <a:endParaRPr lang="en-US" sz="1125" dirty="0">
              <a:solidFill>
                <a:srgbClr val="007A7D"/>
              </a:solidFill>
              <a:latin typeface="Open Sans" panose="020B0606030504020204" pitchFamily="34" charset="0"/>
            </a:endParaRPr>
          </a:p>
        </p:txBody>
      </p:sp>
      <p:pic>
        <p:nvPicPr>
          <p:cNvPr id="101" name="Slika 100">
            <a:extLst>
              <a:ext uri="{FF2B5EF4-FFF2-40B4-BE49-F238E27FC236}">
                <a16:creationId xmlns:a16="http://schemas.microsoft.com/office/drawing/2014/main" id="{F1385A4F-FD05-49E1-B3A2-BAF937FBE660}"/>
              </a:ext>
            </a:extLst>
          </p:cNvPr>
          <p:cNvPicPr>
            <a:picLocks noChangeAspect="1"/>
          </p:cNvPicPr>
          <p:nvPr/>
        </p:nvPicPr>
        <p:blipFill>
          <a:blip r:embed="rId7"/>
          <a:stretch>
            <a:fillRect/>
          </a:stretch>
        </p:blipFill>
        <p:spPr>
          <a:xfrm>
            <a:off x="638628" y="1167704"/>
            <a:ext cx="7873702" cy="2095758"/>
          </a:xfrm>
          <a:prstGeom prst="rect">
            <a:avLst/>
          </a:prstGeom>
        </p:spPr>
      </p:pic>
      <p:pic>
        <p:nvPicPr>
          <p:cNvPr id="117" name="Slika 116">
            <a:extLst>
              <a:ext uri="{FF2B5EF4-FFF2-40B4-BE49-F238E27FC236}">
                <a16:creationId xmlns:a16="http://schemas.microsoft.com/office/drawing/2014/main" id="{8054152E-E055-44C8-8119-BAE1C4E603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6070" y="3429000"/>
            <a:ext cx="4783674" cy="2491317"/>
          </a:xfrm>
          <a:prstGeom prst="rect">
            <a:avLst/>
          </a:prstGeom>
          <a:noFill/>
          <a:extLst>
            <a:ext uri="{909E8E84-426E-40DD-AFC4-6F175D3DCCD1}">
              <a14:hiddenFill xmlns:a14="http://schemas.microsoft.com/office/drawing/2010/main">
                <a:solidFill>
                  <a:srgbClr val="FFFFFF"/>
                </a:solidFill>
              </a14:hiddenFill>
            </a:ext>
          </a:extLst>
        </p:spPr>
      </p:pic>
      <p:sp>
        <p:nvSpPr>
          <p:cNvPr id="118" name="Oval 58">
            <a:extLst>
              <a:ext uri="{FF2B5EF4-FFF2-40B4-BE49-F238E27FC236}">
                <a16:creationId xmlns:a16="http://schemas.microsoft.com/office/drawing/2014/main" id="{F7C5D939-76DA-4AD6-9D51-B5C5543BC76F}"/>
              </a:ext>
            </a:extLst>
          </p:cNvPr>
          <p:cNvSpPr/>
          <p:nvPr/>
        </p:nvSpPr>
        <p:spPr>
          <a:xfrm>
            <a:off x="8664654" y="5684385"/>
            <a:ext cx="244040" cy="224352"/>
          </a:xfrm>
          <a:prstGeom prst="ellipse">
            <a:avLst/>
          </a:prstGeom>
          <a:solidFill>
            <a:srgbClr val="3487AF"/>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1"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119" name="TextBox 68">
            <a:extLst>
              <a:ext uri="{FF2B5EF4-FFF2-40B4-BE49-F238E27FC236}">
                <a16:creationId xmlns:a16="http://schemas.microsoft.com/office/drawing/2014/main" id="{9CACD38E-9D71-4EC2-B7D2-17F917F2E6DE}"/>
              </a:ext>
            </a:extLst>
          </p:cNvPr>
          <p:cNvSpPr txBox="1"/>
          <p:nvPr/>
        </p:nvSpPr>
        <p:spPr>
          <a:xfrm>
            <a:off x="8957860" y="5619681"/>
            <a:ext cx="2757324" cy="611706"/>
          </a:xfrm>
          <a:prstGeom prst="rect">
            <a:avLst/>
          </a:prstGeom>
          <a:noFill/>
        </p:spPr>
        <p:txBody>
          <a:bodyPr wrap="square" rtlCol="0">
            <a:spAutoFit/>
          </a:bodyPr>
          <a:lstStyle/>
          <a:p>
            <a:pPr defTabSz="685800" fontAlgn="auto">
              <a:spcBef>
                <a:spcPts val="0"/>
              </a:spcBef>
              <a:spcAft>
                <a:spcPts val="0"/>
              </a:spcAft>
              <a:defRPr/>
            </a:pPr>
            <a:r>
              <a:rPr lang="sl-SI" sz="1125" b="1" dirty="0">
                <a:solidFill>
                  <a:srgbClr val="3487AF"/>
                </a:solidFill>
                <a:latin typeface="Open Sans" panose="020B0606030504020204" pitchFamily="34" charset="0"/>
              </a:rPr>
              <a:t>Sodelovanje s projektom MUNERA3 </a:t>
            </a:r>
            <a:r>
              <a:rPr lang="sl-SI" sz="1125" dirty="0">
                <a:latin typeface="Open Sans" panose="020B0606030504020204" pitchFamily="34" charset="0"/>
              </a:rPr>
              <a:t>z namenom vnašanja vsebin prihodnosti v izobraževalne programe</a:t>
            </a:r>
            <a:endParaRPr lang="en-US" sz="1125" dirty="0">
              <a:latin typeface="Open Sans" panose="020B0606030504020204" pitchFamily="34" charset="0"/>
            </a:endParaRPr>
          </a:p>
        </p:txBody>
      </p:sp>
    </p:spTree>
    <p:extLst>
      <p:ext uri="{BB962C8B-B14F-4D97-AF65-F5344CB8AC3E}">
        <p14:creationId xmlns:p14="http://schemas.microsoft.com/office/powerpoint/2010/main" val="469360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6A998064-4991-4638-8625-AA1ABA019567}"/>
              </a:ext>
            </a:extLst>
          </p:cNvPr>
          <p:cNvSpPr>
            <a:spLocks noGrp="1"/>
          </p:cNvSpPr>
          <p:nvPr>
            <p:ph type="title"/>
          </p:nvPr>
        </p:nvSpPr>
        <p:spPr/>
        <p:txBody>
          <a:bodyPr/>
          <a:lstStyle/>
          <a:p>
            <a:r>
              <a:rPr lang="sl-SI" dirty="0"/>
              <a:t>Na miselnost rasti usmerjen pristop</a:t>
            </a:r>
          </a:p>
        </p:txBody>
      </p:sp>
      <p:grpSp>
        <p:nvGrpSpPr>
          <p:cNvPr id="63" name="Group 8">
            <a:extLst>
              <a:ext uri="{FF2B5EF4-FFF2-40B4-BE49-F238E27FC236}">
                <a16:creationId xmlns:a16="http://schemas.microsoft.com/office/drawing/2014/main" id="{245C5417-8548-4A0E-A24C-449BFEE950E6}"/>
              </a:ext>
            </a:extLst>
          </p:cNvPr>
          <p:cNvGrpSpPr/>
          <p:nvPr/>
        </p:nvGrpSpPr>
        <p:grpSpPr>
          <a:xfrm>
            <a:off x="4391179" y="1985148"/>
            <a:ext cx="2971800" cy="3831769"/>
            <a:chOff x="5226050" y="2312988"/>
            <a:chExt cx="1733551" cy="2235200"/>
          </a:xfrm>
        </p:grpSpPr>
        <p:sp>
          <p:nvSpPr>
            <p:cNvPr id="64" name="Freeform 5">
              <a:extLst>
                <a:ext uri="{FF2B5EF4-FFF2-40B4-BE49-F238E27FC236}">
                  <a16:creationId xmlns:a16="http://schemas.microsoft.com/office/drawing/2014/main" id="{1D8D4C6D-A23B-413B-9406-FA115C71ADF0}"/>
                </a:ext>
              </a:extLst>
            </p:cNvPr>
            <p:cNvSpPr>
              <a:spLocks/>
            </p:cNvSpPr>
            <p:nvPr/>
          </p:nvSpPr>
          <p:spPr bwMode="auto">
            <a:xfrm>
              <a:off x="6072188" y="3017838"/>
              <a:ext cx="887413" cy="1530350"/>
            </a:xfrm>
            <a:custGeom>
              <a:avLst/>
              <a:gdLst>
                <a:gd name="T0" fmla="*/ 151 w 278"/>
                <a:gd name="T1" fmla="*/ 95 h 480"/>
                <a:gd name="T2" fmla="*/ 157 w 278"/>
                <a:gd name="T3" fmla="*/ 95 h 480"/>
                <a:gd name="T4" fmla="*/ 258 w 278"/>
                <a:gd name="T5" fmla="*/ 95 h 480"/>
                <a:gd name="T6" fmla="*/ 264 w 278"/>
                <a:gd name="T7" fmla="*/ 99 h 480"/>
                <a:gd name="T8" fmla="*/ 277 w 278"/>
                <a:gd name="T9" fmla="*/ 130 h 480"/>
                <a:gd name="T10" fmla="*/ 277 w 278"/>
                <a:gd name="T11" fmla="*/ 143 h 480"/>
                <a:gd name="T12" fmla="*/ 271 w 278"/>
                <a:gd name="T13" fmla="*/ 150 h 480"/>
                <a:gd name="T14" fmla="*/ 235 w 278"/>
                <a:gd name="T15" fmla="*/ 155 h 480"/>
                <a:gd name="T16" fmla="*/ 229 w 278"/>
                <a:gd name="T17" fmla="*/ 160 h 480"/>
                <a:gd name="T18" fmla="*/ 229 w 278"/>
                <a:gd name="T19" fmla="*/ 192 h 480"/>
                <a:gd name="T20" fmla="*/ 226 w 278"/>
                <a:gd name="T21" fmla="*/ 200 h 480"/>
                <a:gd name="T22" fmla="*/ 215 w 278"/>
                <a:gd name="T23" fmla="*/ 210 h 480"/>
                <a:gd name="T24" fmla="*/ 215 w 278"/>
                <a:gd name="T25" fmla="*/ 217 h 480"/>
                <a:gd name="T26" fmla="*/ 227 w 278"/>
                <a:gd name="T27" fmla="*/ 230 h 480"/>
                <a:gd name="T28" fmla="*/ 229 w 278"/>
                <a:gd name="T29" fmla="*/ 235 h 480"/>
                <a:gd name="T30" fmla="*/ 220 w 278"/>
                <a:gd name="T31" fmla="*/ 264 h 480"/>
                <a:gd name="T32" fmla="*/ 220 w 278"/>
                <a:gd name="T33" fmla="*/ 269 h 480"/>
                <a:gd name="T34" fmla="*/ 231 w 278"/>
                <a:gd name="T35" fmla="*/ 303 h 480"/>
                <a:gd name="T36" fmla="*/ 209 w 278"/>
                <a:gd name="T37" fmla="*/ 335 h 480"/>
                <a:gd name="T38" fmla="*/ 149 w 278"/>
                <a:gd name="T39" fmla="*/ 337 h 480"/>
                <a:gd name="T40" fmla="*/ 108 w 278"/>
                <a:gd name="T41" fmla="*/ 331 h 480"/>
                <a:gd name="T42" fmla="*/ 103 w 278"/>
                <a:gd name="T43" fmla="*/ 335 h 480"/>
                <a:gd name="T44" fmla="*/ 96 w 278"/>
                <a:gd name="T45" fmla="*/ 377 h 480"/>
                <a:gd name="T46" fmla="*/ 88 w 278"/>
                <a:gd name="T47" fmla="*/ 420 h 480"/>
                <a:gd name="T48" fmla="*/ 79 w 278"/>
                <a:gd name="T49" fmla="*/ 474 h 480"/>
                <a:gd name="T50" fmla="*/ 77 w 278"/>
                <a:gd name="T51" fmla="*/ 480 h 480"/>
                <a:gd name="T52" fmla="*/ 55 w 278"/>
                <a:gd name="T53" fmla="*/ 469 h 480"/>
                <a:gd name="T54" fmla="*/ 4 w 278"/>
                <a:gd name="T55" fmla="*/ 445 h 480"/>
                <a:gd name="T56" fmla="*/ 0 w 278"/>
                <a:gd name="T57" fmla="*/ 438 h 480"/>
                <a:gd name="T58" fmla="*/ 0 w 278"/>
                <a:gd name="T59" fmla="*/ 301 h 480"/>
                <a:gd name="T60" fmla="*/ 0 w 278"/>
                <a:gd name="T61" fmla="*/ 265 h 480"/>
                <a:gd name="T62" fmla="*/ 16 w 278"/>
                <a:gd name="T63" fmla="*/ 270 h 480"/>
                <a:gd name="T64" fmla="*/ 79 w 278"/>
                <a:gd name="T65" fmla="*/ 255 h 480"/>
                <a:gd name="T66" fmla="*/ 72 w 278"/>
                <a:gd name="T67" fmla="*/ 188 h 480"/>
                <a:gd name="T68" fmla="*/ 14 w 278"/>
                <a:gd name="T69" fmla="*/ 180 h 480"/>
                <a:gd name="T70" fmla="*/ 1 w 278"/>
                <a:gd name="T71" fmla="*/ 185 h 480"/>
                <a:gd name="T72" fmla="*/ 1 w 278"/>
                <a:gd name="T73" fmla="*/ 95 h 480"/>
                <a:gd name="T74" fmla="*/ 108 w 278"/>
                <a:gd name="T75" fmla="*/ 95 h 480"/>
                <a:gd name="T76" fmla="*/ 104 w 278"/>
                <a:gd name="T77" fmla="*/ 80 h 480"/>
                <a:gd name="T78" fmla="*/ 95 w 278"/>
                <a:gd name="T79" fmla="*/ 49 h 480"/>
                <a:gd name="T80" fmla="*/ 134 w 278"/>
                <a:gd name="T81" fmla="*/ 4 h 480"/>
                <a:gd name="T82" fmla="*/ 164 w 278"/>
                <a:gd name="T83" fmla="*/ 33 h 480"/>
                <a:gd name="T84" fmla="*/ 161 w 278"/>
                <a:gd name="T85" fmla="*/ 60 h 480"/>
                <a:gd name="T86" fmla="*/ 151 w 278"/>
                <a:gd name="T87" fmla="*/ 92 h 480"/>
                <a:gd name="T88" fmla="*/ 151 w 278"/>
                <a:gd name="T89" fmla="*/ 95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480">
                  <a:moveTo>
                    <a:pt x="151" y="95"/>
                  </a:moveTo>
                  <a:cubicBezTo>
                    <a:pt x="153" y="95"/>
                    <a:pt x="155" y="95"/>
                    <a:pt x="157" y="95"/>
                  </a:cubicBezTo>
                  <a:cubicBezTo>
                    <a:pt x="191" y="95"/>
                    <a:pt x="224" y="95"/>
                    <a:pt x="258" y="95"/>
                  </a:cubicBezTo>
                  <a:cubicBezTo>
                    <a:pt x="261" y="95"/>
                    <a:pt x="263" y="96"/>
                    <a:pt x="264" y="99"/>
                  </a:cubicBezTo>
                  <a:cubicBezTo>
                    <a:pt x="268" y="109"/>
                    <a:pt x="273" y="120"/>
                    <a:pt x="277" y="130"/>
                  </a:cubicBezTo>
                  <a:cubicBezTo>
                    <a:pt x="278" y="134"/>
                    <a:pt x="278" y="139"/>
                    <a:pt x="277" y="143"/>
                  </a:cubicBezTo>
                  <a:cubicBezTo>
                    <a:pt x="277" y="146"/>
                    <a:pt x="273" y="149"/>
                    <a:pt x="271" y="150"/>
                  </a:cubicBezTo>
                  <a:cubicBezTo>
                    <a:pt x="259" y="154"/>
                    <a:pt x="247" y="156"/>
                    <a:pt x="235" y="155"/>
                  </a:cubicBezTo>
                  <a:cubicBezTo>
                    <a:pt x="230" y="154"/>
                    <a:pt x="229" y="156"/>
                    <a:pt x="229" y="160"/>
                  </a:cubicBezTo>
                  <a:cubicBezTo>
                    <a:pt x="230" y="170"/>
                    <a:pt x="230" y="181"/>
                    <a:pt x="229" y="192"/>
                  </a:cubicBezTo>
                  <a:cubicBezTo>
                    <a:pt x="229" y="195"/>
                    <a:pt x="228" y="198"/>
                    <a:pt x="226" y="200"/>
                  </a:cubicBezTo>
                  <a:cubicBezTo>
                    <a:pt x="223" y="203"/>
                    <a:pt x="219" y="207"/>
                    <a:pt x="215" y="210"/>
                  </a:cubicBezTo>
                  <a:cubicBezTo>
                    <a:pt x="212" y="213"/>
                    <a:pt x="212" y="214"/>
                    <a:pt x="215" y="217"/>
                  </a:cubicBezTo>
                  <a:cubicBezTo>
                    <a:pt x="219" y="221"/>
                    <a:pt x="224" y="225"/>
                    <a:pt x="227" y="230"/>
                  </a:cubicBezTo>
                  <a:cubicBezTo>
                    <a:pt x="229" y="231"/>
                    <a:pt x="229" y="234"/>
                    <a:pt x="229" y="235"/>
                  </a:cubicBezTo>
                  <a:cubicBezTo>
                    <a:pt x="226" y="245"/>
                    <a:pt x="223" y="254"/>
                    <a:pt x="220" y="264"/>
                  </a:cubicBezTo>
                  <a:cubicBezTo>
                    <a:pt x="219" y="266"/>
                    <a:pt x="219" y="268"/>
                    <a:pt x="220" y="269"/>
                  </a:cubicBezTo>
                  <a:cubicBezTo>
                    <a:pt x="225" y="280"/>
                    <a:pt x="229" y="291"/>
                    <a:pt x="231" y="303"/>
                  </a:cubicBezTo>
                  <a:cubicBezTo>
                    <a:pt x="233" y="318"/>
                    <a:pt x="227" y="332"/>
                    <a:pt x="209" y="335"/>
                  </a:cubicBezTo>
                  <a:cubicBezTo>
                    <a:pt x="189" y="338"/>
                    <a:pt x="169" y="338"/>
                    <a:pt x="149" y="337"/>
                  </a:cubicBezTo>
                  <a:cubicBezTo>
                    <a:pt x="136" y="336"/>
                    <a:pt x="122" y="333"/>
                    <a:pt x="108" y="331"/>
                  </a:cubicBezTo>
                  <a:cubicBezTo>
                    <a:pt x="105" y="331"/>
                    <a:pt x="103" y="331"/>
                    <a:pt x="103" y="335"/>
                  </a:cubicBezTo>
                  <a:cubicBezTo>
                    <a:pt x="101" y="349"/>
                    <a:pt x="98" y="363"/>
                    <a:pt x="96" y="377"/>
                  </a:cubicBezTo>
                  <a:cubicBezTo>
                    <a:pt x="93" y="391"/>
                    <a:pt x="91" y="405"/>
                    <a:pt x="88" y="420"/>
                  </a:cubicBezTo>
                  <a:cubicBezTo>
                    <a:pt x="85" y="438"/>
                    <a:pt x="82" y="456"/>
                    <a:pt x="79" y="474"/>
                  </a:cubicBezTo>
                  <a:cubicBezTo>
                    <a:pt x="78" y="476"/>
                    <a:pt x="78" y="477"/>
                    <a:pt x="77" y="480"/>
                  </a:cubicBezTo>
                  <a:cubicBezTo>
                    <a:pt x="70" y="476"/>
                    <a:pt x="62" y="473"/>
                    <a:pt x="55" y="469"/>
                  </a:cubicBezTo>
                  <a:cubicBezTo>
                    <a:pt x="38" y="461"/>
                    <a:pt x="21" y="453"/>
                    <a:pt x="4" y="445"/>
                  </a:cubicBezTo>
                  <a:cubicBezTo>
                    <a:pt x="0" y="443"/>
                    <a:pt x="0" y="441"/>
                    <a:pt x="0" y="438"/>
                  </a:cubicBezTo>
                  <a:cubicBezTo>
                    <a:pt x="0" y="392"/>
                    <a:pt x="0" y="347"/>
                    <a:pt x="0" y="301"/>
                  </a:cubicBezTo>
                  <a:cubicBezTo>
                    <a:pt x="0" y="289"/>
                    <a:pt x="0" y="277"/>
                    <a:pt x="0" y="265"/>
                  </a:cubicBezTo>
                  <a:cubicBezTo>
                    <a:pt x="6" y="266"/>
                    <a:pt x="11" y="268"/>
                    <a:pt x="16" y="270"/>
                  </a:cubicBezTo>
                  <a:cubicBezTo>
                    <a:pt x="39" y="278"/>
                    <a:pt x="64" y="273"/>
                    <a:pt x="79" y="255"/>
                  </a:cubicBezTo>
                  <a:cubicBezTo>
                    <a:pt x="98" y="233"/>
                    <a:pt x="93" y="204"/>
                    <a:pt x="72" y="188"/>
                  </a:cubicBezTo>
                  <a:cubicBezTo>
                    <a:pt x="54" y="174"/>
                    <a:pt x="35" y="173"/>
                    <a:pt x="14" y="180"/>
                  </a:cubicBezTo>
                  <a:cubicBezTo>
                    <a:pt x="10" y="182"/>
                    <a:pt x="5" y="183"/>
                    <a:pt x="1" y="185"/>
                  </a:cubicBezTo>
                  <a:cubicBezTo>
                    <a:pt x="1" y="155"/>
                    <a:pt x="1" y="125"/>
                    <a:pt x="1" y="95"/>
                  </a:cubicBezTo>
                  <a:cubicBezTo>
                    <a:pt x="36" y="95"/>
                    <a:pt x="72" y="95"/>
                    <a:pt x="108" y="95"/>
                  </a:cubicBezTo>
                  <a:cubicBezTo>
                    <a:pt x="107" y="90"/>
                    <a:pt x="105" y="85"/>
                    <a:pt x="104" y="80"/>
                  </a:cubicBezTo>
                  <a:cubicBezTo>
                    <a:pt x="101" y="70"/>
                    <a:pt x="97" y="59"/>
                    <a:pt x="95" y="49"/>
                  </a:cubicBezTo>
                  <a:cubicBezTo>
                    <a:pt x="90" y="28"/>
                    <a:pt x="106" y="0"/>
                    <a:pt x="134" y="4"/>
                  </a:cubicBezTo>
                  <a:cubicBezTo>
                    <a:pt x="148" y="5"/>
                    <a:pt x="159" y="16"/>
                    <a:pt x="164" y="33"/>
                  </a:cubicBezTo>
                  <a:cubicBezTo>
                    <a:pt x="166" y="42"/>
                    <a:pt x="164" y="51"/>
                    <a:pt x="161" y="60"/>
                  </a:cubicBezTo>
                  <a:cubicBezTo>
                    <a:pt x="158" y="71"/>
                    <a:pt x="155" y="81"/>
                    <a:pt x="151" y="92"/>
                  </a:cubicBezTo>
                  <a:cubicBezTo>
                    <a:pt x="151" y="92"/>
                    <a:pt x="151" y="93"/>
                    <a:pt x="151" y="95"/>
                  </a:cubicBezTo>
                  <a:close/>
                </a:path>
              </a:pathLst>
            </a:custGeom>
            <a:solidFill>
              <a:srgbClr val="1265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
              <a:extLst>
                <a:ext uri="{FF2B5EF4-FFF2-40B4-BE49-F238E27FC236}">
                  <a16:creationId xmlns:a16="http://schemas.microsoft.com/office/drawing/2014/main" id="{1869BA04-45CF-46C4-BB4F-74BF8EBE488E}"/>
                </a:ext>
              </a:extLst>
            </p:cNvPr>
            <p:cNvSpPr>
              <a:spLocks/>
            </p:cNvSpPr>
            <p:nvPr/>
          </p:nvSpPr>
          <p:spPr bwMode="auto">
            <a:xfrm>
              <a:off x="5226050" y="2312988"/>
              <a:ext cx="804863" cy="1268413"/>
            </a:xfrm>
            <a:custGeom>
              <a:avLst/>
              <a:gdLst>
                <a:gd name="T0" fmla="*/ 251 w 252"/>
                <a:gd name="T1" fmla="*/ 132 h 398"/>
                <a:gd name="T2" fmla="*/ 230 w 252"/>
                <a:gd name="T3" fmla="*/ 125 h 398"/>
                <a:gd name="T4" fmla="*/ 163 w 252"/>
                <a:gd name="T5" fmla="*/ 158 h 398"/>
                <a:gd name="T6" fmla="*/ 190 w 252"/>
                <a:gd name="T7" fmla="*/ 215 h 398"/>
                <a:gd name="T8" fmla="*/ 236 w 252"/>
                <a:gd name="T9" fmla="*/ 217 h 398"/>
                <a:gd name="T10" fmla="*/ 251 w 252"/>
                <a:gd name="T11" fmla="*/ 212 h 398"/>
                <a:gd name="T12" fmla="*/ 251 w 252"/>
                <a:gd name="T13" fmla="*/ 302 h 398"/>
                <a:gd name="T14" fmla="*/ 245 w 252"/>
                <a:gd name="T15" fmla="*/ 302 h 398"/>
                <a:gd name="T16" fmla="*/ 149 w 252"/>
                <a:gd name="T17" fmla="*/ 302 h 398"/>
                <a:gd name="T18" fmla="*/ 145 w 252"/>
                <a:gd name="T19" fmla="*/ 308 h 398"/>
                <a:gd name="T20" fmla="*/ 156 w 252"/>
                <a:gd name="T21" fmla="*/ 345 h 398"/>
                <a:gd name="T22" fmla="*/ 132 w 252"/>
                <a:gd name="T23" fmla="*/ 393 h 398"/>
                <a:gd name="T24" fmla="*/ 94 w 252"/>
                <a:gd name="T25" fmla="*/ 379 h 398"/>
                <a:gd name="T26" fmla="*/ 89 w 252"/>
                <a:gd name="T27" fmla="*/ 341 h 398"/>
                <a:gd name="T28" fmla="*/ 100 w 252"/>
                <a:gd name="T29" fmla="*/ 306 h 398"/>
                <a:gd name="T30" fmla="*/ 98 w 252"/>
                <a:gd name="T31" fmla="*/ 302 h 398"/>
                <a:gd name="T32" fmla="*/ 95 w 252"/>
                <a:gd name="T33" fmla="*/ 302 h 398"/>
                <a:gd name="T34" fmla="*/ 18 w 252"/>
                <a:gd name="T35" fmla="*/ 302 h 398"/>
                <a:gd name="T36" fmla="*/ 10 w 252"/>
                <a:gd name="T37" fmla="*/ 297 h 398"/>
                <a:gd name="T38" fmla="*/ 3 w 252"/>
                <a:gd name="T39" fmla="*/ 255 h 398"/>
                <a:gd name="T40" fmla="*/ 2 w 252"/>
                <a:gd name="T41" fmla="*/ 197 h 398"/>
                <a:gd name="T42" fmla="*/ 53 w 252"/>
                <a:gd name="T43" fmla="*/ 70 h 398"/>
                <a:gd name="T44" fmla="*/ 112 w 252"/>
                <a:gd name="T45" fmla="*/ 29 h 398"/>
                <a:gd name="T46" fmla="*/ 170 w 252"/>
                <a:gd name="T47" fmla="*/ 9 h 398"/>
                <a:gd name="T48" fmla="*/ 233 w 252"/>
                <a:gd name="T49" fmla="*/ 1 h 398"/>
                <a:gd name="T50" fmla="*/ 248 w 252"/>
                <a:gd name="T51" fmla="*/ 0 h 398"/>
                <a:gd name="T52" fmla="*/ 252 w 252"/>
                <a:gd name="T53" fmla="*/ 4 h 398"/>
                <a:gd name="T54" fmla="*/ 251 w 252"/>
                <a:gd name="T55" fmla="*/ 131 h 398"/>
                <a:gd name="T56" fmla="*/ 251 w 252"/>
                <a:gd name="T57" fmla="*/ 13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2" h="398">
                  <a:moveTo>
                    <a:pt x="251" y="132"/>
                  </a:moveTo>
                  <a:cubicBezTo>
                    <a:pt x="244" y="130"/>
                    <a:pt x="237" y="128"/>
                    <a:pt x="230" y="125"/>
                  </a:cubicBezTo>
                  <a:cubicBezTo>
                    <a:pt x="203" y="117"/>
                    <a:pt x="172" y="131"/>
                    <a:pt x="163" y="158"/>
                  </a:cubicBezTo>
                  <a:cubicBezTo>
                    <a:pt x="156" y="182"/>
                    <a:pt x="168" y="205"/>
                    <a:pt x="190" y="215"/>
                  </a:cubicBezTo>
                  <a:cubicBezTo>
                    <a:pt x="205" y="223"/>
                    <a:pt x="221" y="222"/>
                    <a:pt x="236" y="217"/>
                  </a:cubicBezTo>
                  <a:cubicBezTo>
                    <a:pt x="241" y="215"/>
                    <a:pt x="246" y="214"/>
                    <a:pt x="251" y="212"/>
                  </a:cubicBezTo>
                  <a:cubicBezTo>
                    <a:pt x="251" y="242"/>
                    <a:pt x="251" y="272"/>
                    <a:pt x="251" y="302"/>
                  </a:cubicBezTo>
                  <a:cubicBezTo>
                    <a:pt x="249" y="302"/>
                    <a:pt x="247" y="302"/>
                    <a:pt x="245" y="302"/>
                  </a:cubicBezTo>
                  <a:cubicBezTo>
                    <a:pt x="213" y="302"/>
                    <a:pt x="181" y="302"/>
                    <a:pt x="149" y="302"/>
                  </a:cubicBezTo>
                  <a:cubicBezTo>
                    <a:pt x="143" y="302"/>
                    <a:pt x="143" y="302"/>
                    <a:pt x="145" y="308"/>
                  </a:cubicBezTo>
                  <a:cubicBezTo>
                    <a:pt x="149" y="320"/>
                    <a:pt x="153" y="332"/>
                    <a:pt x="156" y="345"/>
                  </a:cubicBezTo>
                  <a:cubicBezTo>
                    <a:pt x="161" y="365"/>
                    <a:pt x="153" y="386"/>
                    <a:pt x="132" y="393"/>
                  </a:cubicBezTo>
                  <a:cubicBezTo>
                    <a:pt x="118" y="398"/>
                    <a:pt x="103" y="394"/>
                    <a:pt x="94" y="379"/>
                  </a:cubicBezTo>
                  <a:cubicBezTo>
                    <a:pt x="86" y="367"/>
                    <a:pt x="85" y="354"/>
                    <a:pt x="89" y="341"/>
                  </a:cubicBezTo>
                  <a:cubicBezTo>
                    <a:pt x="93" y="329"/>
                    <a:pt x="97" y="317"/>
                    <a:pt x="100" y="306"/>
                  </a:cubicBezTo>
                  <a:cubicBezTo>
                    <a:pt x="100" y="305"/>
                    <a:pt x="99" y="303"/>
                    <a:pt x="98" y="302"/>
                  </a:cubicBezTo>
                  <a:cubicBezTo>
                    <a:pt x="97" y="302"/>
                    <a:pt x="96" y="302"/>
                    <a:pt x="95" y="302"/>
                  </a:cubicBezTo>
                  <a:cubicBezTo>
                    <a:pt x="69" y="302"/>
                    <a:pt x="43" y="302"/>
                    <a:pt x="18" y="302"/>
                  </a:cubicBezTo>
                  <a:cubicBezTo>
                    <a:pt x="13" y="302"/>
                    <a:pt x="11" y="301"/>
                    <a:pt x="10" y="297"/>
                  </a:cubicBezTo>
                  <a:cubicBezTo>
                    <a:pt x="8" y="283"/>
                    <a:pt x="4" y="269"/>
                    <a:pt x="3" y="255"/>
                  </a:cubicBezTo>
                  <a:cubicBezTo>
                    <a:pt x="2" y="236"/>
                    <a:pt x="0" y="216"/>
                    <a:pt x="2" y="197"/>
                  </a:cubicBezTo>
                  <a:cubicBezTo>
                    <a:pt x="5" y="149"/>
                    <a:pt x="19" y="106"/>
                    <a:pt x="53" y="70"/>
                  </a:cubicBezTo>
                  <a:cubicBezTo>
                    <a:pt x="70" y="53"/>
                    <a:pt x="90" y="39"/>
                    <a:pt x="112" y="29"/>
                  </a:cubicBezTo>
                  <a:cubicBezTo>
                    <a:pt x="130" y="20"/>
                    <a:pt x="150" y="13"/>
                    <a:pt x="170" y="9"/>
                  </a:cubicBezTo>
                  <a:cubicBezTo>
                    <a:pt x="191" y="4"/>
                    <a:pt x="212" y="2"/>
                    <a:pt x="233" y="1"/>
                  </a:cubicBezTo>
                  <a:cubicBezTo>
                    <a:pt x="238" y="1"/>
                    <a:pt x="243" y="0"/>
                    <a:pt x="248" y="0"/>
                  </a:cubicBezTo>
                  <a:cubicBezTo>
                    <a:pt x="250" y="0"/>
                    <a:pt x="252" y="1"/>
                    <a:pt x="252" y="4"/>
                  </a:cubicBezTo>
                  <a:cubicBezTo>
                    <a:pt x="252" y="46"/>
                    <a:pt x="252" y="88"/>
                    <a:pt x="251" y="131"/>
                  </a:cubicBezTo>
                  <a:cubicBezTo>
                    <a:pt x="251" y="131"/>
                    <a:pt x="251" y="131"/>
                    <a:pt x="251" y="132"/>
                  </a:cubicBezTo>
                  <a:close/>
                </a:path>
              </a:pathLst>
            </a:custGeom>
            <a:solidFill>
              <a:srgbClr val="FFBF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7">
              <a:extLst>
                <a:ext uri="{FF2B5EF4-FFF2-40B4-BE49-F238E27FC236}">
                  <a16:creationId xmlns:a16="http://schemas.microsoft.com/office/drawing/2014/main" id="{FA0453A9-9A0B-49D5-96DD-9319E83CBF1D}"/>
                </a:ext>
              </a:extLst>
            </p:cNvPr>
            <p:cNvSpPr>
              <a:spLocks/>
            </p:cNvSpPr>
            <p:nvPr/>
          </p:nvSpPr>
          <p:spPr bwMode="auto">
            <a:xfrm>
              <a:off x="5778500" y="2316163"/>
              <a:ext cx="1104900" cy="960438"/>
            </a:xfrm>
            <a:custGeom>
              <a:avLst/>
              <a:gdLst>
                <a:gd name="T0" fmla="*/ 346 w 346"/>
                <a:gd name="T1" fmla="*/ 301 h 301"/>
                <a:gd name="T2" fmla="*/ 261 w 346"/>
                <a:gd name="T3" fmla="*/ 301 h 301"/>
                <a:gd name="T4" fmla="*/ 267 w 346"/>
                <a:gd name="T5" fmla="*/ 282 h 301"/>
                <a:gd name="T6" fmla="*/ 253 w 346"/>
                <a:gd name="T7" fmla="*/ 223 h 301"/>
                <a:gd name="T8" fmla="*/ 179 w 346"/>
                <a:gd name="T9" fmla="*/ 236 h 301"/>
                <a:gd name="T10" fmla="*/ 178 w 346"/>
                <a:gd name="T11" fmla="*/ 290 h 301"/>
                <a:gd name="T12" fmla="*/ 179 w 346"/>
                <a:gd name="T13" fmla="*/ 293 h 301"/>
                <a:gd name="T14" fmla="*/ 181 w 346"/>
                <a:gd name="T15" fmla="*/ 301 h 301"/>
                <a:gd name="T16" fmla="*/ 92 w 346"/>
                <a:gd name="T17" fmla="*/ 301 h 301"/>
                <a:gd name="T18" fmla="*/ 92 w 346"/>
                <a:gd name="T19" fmla="*/ 192 h 301"/>
                <a:gd name="T20" fmla="*/ 71 w 346"/>
                <a:gd name="T21" fmla="*/ 199 h 301"/>
                <a:gd name="T22" fmla="*/ 35 w 346"/>
                <a:gd name="T23" fmla="*/ 206 h 301"/>
                <a:gd name="T24" fmla="*/ 1 w 346"/>
                <a:gd name="T25" fmla="*/ 173 h 301"/>
                <a:gd name="T26" fmla="*/ 22 w 346"/>
                <a:gd name="T27" fmla="*/ 140 h 301"/>
                <a:gd name="T28" fmla="*/ 57 w 346"/>
                <a:gd name="T29" fmla="*/ 139 h 301"/>
                <a:gd name="T30" fmla="*/ 86 w 346"/>
                <a:gd name="T31" fmla="*/ 148 h 301"/>
                <a:gd name="T32" fmla="*/ 92 w 346"/>
                <a:gd name="T33" fmla="*/ 149 h 301"/>
                <a:gd name="T34" fmla="*/ 92 w 346"/>
                <a:gd name="T35" fmla="*/ 0 h 301"/>
                <a:gd name="T36" fmla="*/ 105 w 346"/>
                <a:gd name="T37" fmla="*/ 1 h 301"/>
                <a:gd name="T38" fmla="*/ 186 w 346"/>
                <a:gd name="T39" fmla="*/ 19 h 301"/>
                <a:gd name="T40" fmla="*/ 278 w 346"/>
                <a:gd name="T41" fmla="*/ 97 h 301"/>
                <a:gd name="T42" fmla="*/ 307 w 346"/>
                <a:gd name="T43" fmla="*/ 172 h 301"/>
                <a:gd name="T44" fmla="*/ 314 w 346"/>
                <a:gd name="T45" fmla="*/ 227 h 301"/>
                <a:gd name="T46" fmla="*/ 325 w 346"/>
                <a:gd name="T47" fmla="*/ 263 h 301"/>
                <a:gd name="T48" fmla="*/ 346 w 346"/>
                <a:gd name="T49" fmla="*/ 30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301">
                  <a:moveTo>
                    <a:pt x="346" y="301"/>
                  </a:moveTo>
                  <a:cubicBezTo>
                    <a:pt x="318" y="301"/>
                    <a:pt x="290" y="301"/>
                    <a:pt x="261" y="301"/>
                  </a:cubicBezTo>
                  <a:cubicBezTo>
                    <a:pt x="263" y="294"/>
                    <a:pt x="265" y="288"/>
                    <a:pt x="267" y="282"/>
                  </a:cubicBezTo>
                  <a:cubicBezTo>
                    <a:pt x="274" y="261"/>
                    <a:pt x="269" y="237"/>
                    <a:pt x="253" y="223"/>
                  </a:cubicBezTo>
                  <a:cubicBezTo>
                    <a:pt x="229" y="200"/>
                    <a:pt x="195" y="208"/>
                    <a:pt x="179" y="236"/>
                  </a:cubicBezTo>
                  <a:cubicBezTo>
                    <a:pt x="170" y="254"/>
                    <a:pt x="171" y="272"/>
                    <a:pt x="178" y="290"/>
                  </a:cubicBezTo>
                  <a:cubicBezTo>
                    <a:pt x="179" y="291"/>
                    <a:pt x="179" y="292"/>
                    <a:pt x="179" y="293"/>
                  </a:cubicBezTo>
                  <a:cubicBezTo>
                    <a:pt x="180" y="295"/>
                    <a:pt x="181" y="298"/>
                    <a:pt x="181" y="301"/>
                  </a:cubicBezTo>
                  <a:cubicBezTo>
                    <a:pt x="152" y="301"/>
                    <a:pt x="122" y="301"/>
                    <a:pt x="92" y="301"/>
                  </a:cubicBezTo>
                  <a:cubicBezTo>
                    <a:pt x="92" y="265"/>
                    <a:pt x="92" y="229"/>
                    <a:pt x="92" y="192"/>
                  </a:cubicBezTo>
                  <a:cubicBezTo>
                    <a:pt x="84" y="195"/>
                    <a:pt x="78" y="197"/>
                    <a:pt x="71" y="199"/>
                  </a:cubicBezTo>
                  <a:cubicBezTo>
                    <a:pt x="59" y="203"/>
                    <a:pt x="48" y="208"/>
                    <a:pt x="35" y="206"/>
                  </a:cubicBezTo>
                  <a:cubicBezTo>
                    <a:pt x="18" y="203"/>
                    <a:pt x="4" y="192"/>
                    <a:pt x="1" y="173"/>
                  </a:cubicBezTo>
                  <a:cubicBezTo>
                    <a:pt x="0" y="160"/>
                    <a:pt x="10" y="145"/>
                    <a:pt x="22" y="140"/>
                  </a:cubicBezTo>
                  <a:cubicBezTo>
                    <a:pt x="34" y="135"/>
                    <a:pt x="45" y="135"/>
                    <a:pt x="57" y="139"/>
                  </a:cubicBezTo>
                  <a:cubicBezTo>
                    <a:pt x="67" y="142"/>
                    <a:pt x="76" y="145"/>
                    <a:pt x="86" y="148"/>
                  </a:cubicBezTo>
                  <a:cubicBezTo>
                    <a:pt x="88" y="148"/>
                    <a:pt x="90" y="149"/>
                    <a:pt x="92" y="149"/>
                  </a:cubicBezTo>
                  <a:cubicBezTo>
                    <a:pt x="92" y="99"/>
                    <a:pt x="92" y="50"/>
                    <a:pt x="92" y="0"/>
                  </a:cubicBezTo>
                  <a:cubicBezTo>
                    <a:pt x="97" y="0"/>
                    <a:pt x="101" y="0"/>
                    <a:pt x="105" y="1"/>
                  </a:cubicBezTo>
                  <a:cubicBezTo>
                    <a:pt x="133" y="3"/>
                    <a:pt x="160" y="8"/>
                    <a:pt x="186" y="19"/>
                  </a:cubicBezTo>
                  <a:cubicBezTo>
                    <a:pt x="225" y="35"/>
                    <a:pt x="256" y="61"/>
                    <a:pt x="278" y="97"/>
                  </a:cubicBezTo>
                  <a:cubicBezTo>
                    <a:pt x="292" y="120"/>
                    <a:pt x="302" y="146"/>
                    <a:pt x="307" y="172"/>
                  </a:cubicBezTo>
                  <a:cubicBezTo>
                    <a:pt x="311" y="190"/>
                    <a:pt x="313" y="209"/>
                    <a:pt x="314" y="227"/>
                  </a:cubicBezTo>
                  <a:cubicBezTo>
                    <a:pt x="315" y="240"/>
                    <a:pt x="319" y="252"/>
                    <a:pt x="325" y="263"/>
                  </a:cubicBezTo>
                  <a:cubicBezTo>
                    <a:pt x="332" y="275"/>
                    <a:pt x="339" y="288"/>
                    <a:pt x="346" y="301"/>
                  </a:cubicBezTo>
                  <a:close/>
                </a:path>
              </a:pathLst>
            </a:custGeom>
            <a:solidFill>
              <a:srgbClr val="61CA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8">
              <a:extLst>
                <a:ext uri="{FF2B5EF4-FFF2-40B4-BE49-F238E27FC236}">
                  <a16:creationId xmlns:a16="http://schemas.microsoft.com/office/drawing/2014/main" id="{44EDE186-DD03-430D-9206-373FB1DB87CA}"/>
                </a:ext>
              </a:extLst>
            </p:cNvPr>
            <p:cNvSpPr>
              <a:spLocks/>
            </p:cNvSpPr>
            <p:nvPr/>
          </p:nvSpPr>
          <p:spPr bwMode="auto">
            <a:xfrm>
              <a:off x="5276850" y="3321051"/>
              <a:ext cx="1054100" cy="1087438"/>
            </a:xfrm>
            <a:custGeom>
              <a:avLst/>
              <a:gdLst>
                <a:gd name="T0" fmla="*/ 145 w 330"/>
                <a:gd name="T1" fmla="*/ 0 h 341"/>
                <a:gd name="T2" fmla="*/ 235 w 330"/>
                <a:gd name="T3" fmla="*/ 0 h 341"/>
                <a:gd name="T4" fmla="*/ 235 w 330"/>
                <a:gd name="T5" fmla="*/ 108 h 341"/>
                <a:gd name="T6" fmla="*/ 255 w 330"/>
                <a:gd name="T7" fmla="*/ 102 h 341"/>
                <a:gd name="T8" fmla="*/ 281 w 330"/>
                <a:gd name="T9" fmla="*/ 95 h 341"/>
                <a:gd name="T10" fmla="*/ 323 w 330"/>
                <a:gd name="T11" fmla="*/ 116 h 341"/>
                <a:gd name="T12" fmla="*/ 309 w 330"/>
                <a:gd name="T13" fmla="*/ 159 h 341"/>
                <a:gd name="T14" fmla="*/ 272 w 330"/>
                <a:gd name="T15" fmla="*/ 163 h 341"/>
                <a:gd name="T16" fmla="*/ 236 w 330"/>
                <a:gd name="T17" fmla="*/ 151 h 341"/>
                <a:gd name="T18" fmla="*/ 236 w 330"/>
                <a:gd name="T19" fmla="*/ 341 h 341"/>
                <a:gd name="T20" fmla="*/ 219 w 330"/>
                <a:gd name="T21" fmla="*/ 334 h 341"/>
                <a:gd name="T22" fmla="*/ 154 w 330"/>
                <a:gd name="T23" fmla="*/ 303 h 341"/>
                <a:gd name="T24" fmla="*/ 91 w 330"/>
                <a:gd name="T25" fmla="*/ 272 h 341"/>
                <a:gd name="T26" fmla="*/ 64 w 330"/>
                <a:gd name="T27" fmla="*/ 260 h 341"/>
                <a:gd name="T28" fmla="*/ 60 w 330"/>
                <a:gd name="T29" fmla="*/ 253 h 341"/>
                <a:gd name="T30" fmla="*/ 63 w 330"/>
                <a:gd name="T31" fmla="*/ 153 h 341"/>
                <a:gd name="T32" fmla="*/ 62 w 330"/>
                <a:gd name="T33" fmla="*/ 119 h 341"/>
                <a:gd name="T34" fmla="*/ 58 w 330"/>
                <a:gd name="T35" fmla="*/ 109 h 341"/>
                <a:gd name="T36" fmla="*/ 13 w 330"/>
                <a:gd name="T37" fmla="*/ 35 h 341"/>
                <a:gd name="T38" fmla="*/ 0 w 330"/>
                <a:gd name="T39" fmla="*/ 0 h 341"/>
                <a:gd name="T40" fmla="*/ 67 w 330"/>
                <a:gd name="T41" fmla="*/ 0 h 341"/>
                <a:gd name="T42" fmla="*/ 62 w 330"/>
                <a:gd name="T43" fmla="*/ 16 h 341"/>
                <a:gd name="T44" fmla="*/ 69 w 330"/>
                <a:gd name="T45" fmla="*/ 73 h 341"/>
                <a:gd name="T46" fmla="*/ 147 w 330"/>
                <a:gd name="T47" fmla="*/ 68 h 341"/>
                <a:gd name="T48" fmla="*/ 151 w 330"/>
                <a:gd name="T49" fmla="*/ 17 h 341"/>
                <a:gd name="T50" fmla="*/ 145 w 330"/>
                <a:gd name="T5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0" h="341">
                  <a:moveTo>
                    <a:pt x="145" y="0"/>
                  </a:moveTo>
                  <a:cubicBezTo>
                    <a:pt x="176" y="0"/>
                    <a:pt x="205" y="0"/>
                    <a:pt x="235" y="0"/>
                  </a:cubicBezTo>
                  <a:cubicBezTo>
                    <a:pt x="235" y="36"/>
                    <a:pt x="235" y="71"/>
                    <a:pt x="235" y="108"/>
                  </a:cubicBezTo>
                  <a:cubicBezTo>
                    <a:pt x="242" y="106"/>
                    <a:pt x="248" y="104"/>
                    <a:pt x="255" y="102"/>
                  </a:cubicBezTo>
                  <a:cubicBezTo>
                    <a:pt x="263" y="100"/>
                    <a:pt x="272" y="97"/>
                    <a:pt x="281" y="95"/>
                  </a:cubicBezTo>
                  <a:cubicBezTo>
                    <a:pt x="298" y="92"/>
                    <a:pt x="316" y="101"/>
                    <a:pt x="323" y="116"/>
                  </a:cubicBezTo>
                  <a:cubicBezTo>
                    <a:pt x="330" y="132"/>
                    <a:pt x="324" y="150"/>
                    <a:pt x="309" y="159"/>
                  </a:cubicBezTo>
                  <a:cubicBezTo>
                    <a:pt x="297" y="166"/>
                    <a:pt x="285" y="167"/>
                    <a:pt x="272" y="163"/>
                  </a:cubicBezTo>
                  <a:cubicBezTo>
                    <a:pt x="260" y="159"/>
                    <a:pt x="248" y="155"/>
                    <a:pt x="236" y="151"/>
                  </a:cubicBezTo>
                  <a:cubicBezTo>
                    <a:pt x="236" y="215"/>
                    <a:pt x="236" y="278"/>
                    <a:pt x="236" y="341"/>
                  </a:cubicBezTo>
                  <a:cubicBezTo>
                    <a:pt x="230" y="339"/>
                    <a:pt x="224" y="336"/>
                    <a:pt x="219" y="334"/>
                  </a:cubicBezTo>
                  <a:cubicBezTo>
                    <a:pt x="197" y="323"/>
                    <a:pt x="176" y="313"/>
                    <a:pt x="154" y="303"/>
                  </a:cubicBezTo>
                  <a:cubicBezTo>
                    <a:pt x="133" y="293"/>
                    <a:pt x="112" y="282"/>
                    <a:pt x="91" y="272"/>
                  </a:cubicBezTo>
                  <a:cubicBezTo>
                    <a:pt x="82" y="268"/>
                    <a:pt x="73" y="264"/>
                    <a:pt x="64" y="260"/>
                  </a:cubicBezTo>
                  <a:cubicBezTo>
                    <a:pt x="61" y="258"/>
                    <a:pt x="60" y="257"/>
                    <a:pt x="60" y="253"/>
                  </a:cubicBezTo>
                  <a:cubicBezTo>
                    <a:pt x="61" y="220"/>
                    <a:pt x="62" y="187"/>
                    <a:pt x="63" y="153"/>
                  </a:cubicBezTo>
                  <a:cubicBezTo>
                    <a:pt x="63" y="142"/>
                    <a:pt x="62" y="130"/>
                    <a:pt x="62" y="119"/>
                  </a:cubicBezTo>
                  <a:cubicBezTo>
                    <a:pt x="61" y="115"/>
                    <a:pt x="60" y="111"/>
                    <a:pt x="58" y="109"/>
                  </a:cubicBezTo>
                  <a:cubicBezTo>
                    <a:pt x="40" y="86"/>
                    <a:pt x="25" y="61"/>
                    <a:pt x="13" y="35"/>
                  </a:cubicBezTo>
                  <a:cubicBezTo>
                    <a:pt x="9" y="24"/>
                    <a:pt x="4" y="12"/>
                    <a:pt x="0" y="0"/>
                  </a:cubicBezTo>
                  <a:cubicBezTo>
                    <a:pt x="22" y="0"/>
                    <a:pt x="44" y="0"/>
                    <a:pt x="67" y="0"/>
                  </a:cubicBezTo>
                  <a:cubicBezTo>
                    <a:pt x="65" y="6"/>
                    <a:pt x="64" y="11"/>
                    <a:pt x="62" y="16"/>
                  </a:cubicBezTo>
                  <a:cubicBezTo>
                    <a:pt x="54" y="36"/>
                    <a:pt x="55" y="55"/>
                    <a:pt x="69" y="73"/>
                  </a:cubicBezTo>
                  <a:cubicBezTo>
                    <a:pt x="89" y="101"/>
                    <a:pt x="130" y="98"/>
                    <a:pt x="147" y="68"/>
                  </a:cubicBezTo>
                  <a:cubicBezTo>
                    <a:pt x="156" y="52"/>
                    <a:pt x="157" y="35"/>
                    <a:pt x="151" y="17"/>
                  </a:cubicBezTo>
                  <a:cubicBezTo>
                    <a:pt x="149" y="12"/>
                    <a:pt x="147" y="6"/>
                    <a:pt x="145" y="0"/>
                  </a:cubicBezTo>
                  <a:close/>
                </a:path>
              </a:pathLst>
            </a:custGeom>
            <a:solidFill>
              <a:srgbClr val="9FCC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8" name="TextBox 10">
            <a:extLst>
              <a:ext uri="{FF2B5EF4-FFF2-40B4-BE49-F238E27FC236}">
                <a16:creationId xmlns:a16="http://schemas.microsoft.com/office/drawing/2014/main" id="{2F35AB5C-3B00-4FB7-A105-C072D8140F1D}"/>
              </a:ext>
            </a:extLst>
          </p:cNvPr>
          <p:cNvSpPr txBox="1"/>
          <p:nvPr/>
        </p:nvSpPr>
        <p:spPr>
          <a:xfrm>
            <a:off x="1468377" y="2122397"/>
            <a:ext cx="2792172" cy="1246495"/>
          </a:xfrm>
          <a:prstGeom prst="rect">
            <a:avLst/>
          </a:prstGeom>
          <a:noFill/>
        </p:spPr>
        <p:txBody>
          <a:bodyPr wrap="square" rtlCol="0">
            <a:spAutoFit/>
          </a:bodyPr>
          <a:lstStyle/>
          <a:p>
            <a:pPr lvl="0">
              <a:defRPr/>
            </a:pPr>
            <a:r>
              <a:rPr kumimoji="0" lang="sl-SI" sz="1500" i="0" u="none" strike="noStrike" kern="1200" cap="none" spc="0" normalizeH="0" baseline="0" noProof="0" dirty="0">
                <a:ln>
                  <a:noFill/>
                </a:ln>
                <a:effectLst/>
                <a:uLnTx/>
                <a:uFillTx/>
                <a:ea typeface="Noto Sans" panose="020B0502040504020204" pitchFamily="34"/>
                <a:cs typeface="Noto Sans" panose="020B0502040504020204" pitchFamily="34"/>
              </a:rPr>
              <a:t>SPODBUJANJE USTREZNE MISELNOSTI</a:t>
            </a:r>
            <a:r>
              <a:rPr lang="sl-SI" sz="1500" dirty="0">
                <a:ea typeface="Noto Sans" panose="020B0502040504020204" pitchFamily="34"/>
                <a:cs typeface="Noto Sans" panose="020B0502040504020204" pitchFamily="34"/>
              </a:rPr>
              <a:t>, KOT KLJUČNEGA DEJAVNIKA ZA USPEŠNO VPELJEVANJE INDUSTRIJE4.0 V PODJETJA</a:t>
            </a:r>
            <a:endParaRPr kumimoji="0" lang="en-GB" sz="1500" i="0" u="none" strike="noStrike" kern="1200" cap="none" spc="0" normalizeH="0" baseline="0" noProof="0" dirty="0">
              <a:ln>
                <a:noFill/>
              </a:ln>
              <a:effectLst/>
              <a:uLnTx/>
              <a:uFillTx/>
              <a:ea typeface="Noto Sans" panose="020B0502040504020204" pitchFamily="34"/>
              <a:cs typeface="Noto Sans" panose="020B0502040504020204" pitchFamily="34"/>
            </a:endParaRPr>
          </a:p>
        </p:txBody>
      </p:sp>
      <p:sp>
        <p:nvSpPr>
          <p:cNvPr id="69" name="TextBox 11">
            <a:extLst>
              <a:ext uri="{FF2B5EF4-FFF2-40B4-BE49-F238E27FC236}">
                <a16:creationId xmlns:a16="http://schemas.microsoft.com/office/drawing/2014/main" id="{E7CBBD59-F6D6-4247-984B-D2F3916212D7}"/>
              </a:ext>
            </a:extLst>
          </p:cNvPr>
          <p:cNvSpPr txBox="1"/>
          <p:nvPr/>
        </p:nvSpPr>
        <p:spPr>
          <a:xfrm>
            <a:off x="1477639" y="3975007"/>
            <a:ext cx="2842783" cy="1015663"/>
          </a:xfrm>
          <a:prstGeom prst="rect">
            <a:avLst/>
          </a:prstGeom>
          <a:noFill/>
        </p:spPr>
        <p:txBody>
          <a:bodyPr wrap="square" rtlCol="0">
            <a:spAutoFit/>
          </a:bodyPr>
          <a:lstStyle/>
          <a:p>
            <a:pPr lvl="0">
              <a:defRPr/>
            </a:pPr>
            <a:r>
              <a:rPr lang="sl-SI" sz="1500" dirty="0"/>
              <a:t>NAPOVEDI POTREB PO KOMPETENCAH Z OPISI IN STOPNJAMI ZA PROFILE PRIHODNOSTI</a:t>
            </a:r>
            <a:endParaRPr kumimoji="0" lang="en-GB" sz="1500" i="0" u="none" strike="noStrike" kern="1200" cap="none" spc="0" normalizeH="0" baseline="0" noProof="0" dirty="0">
              <a:ln>
                <a:noFill/>
              </a:ln>
              <a:effectLst/>
              <a:uLnTx/>
              <a:uFillTx/>
              <a:ea typeface="Noto Sans" panose="020B0502040504020204" pitchFamily="34"/>
              <a:cs typeface="Noto Sans" panose="020B0502040504020204" pitchFamily="34"/>
            </a:endParaRPr>
          </a:p>
        </p:txBody>
      </p:sp>
      <p:sp>
        <p:nvSpPr>
          <p:cNvPr id="70" name="TextBox 12">
            <a:extLst>
              <a:ext uri="{FF2B5EF4-FFF2-40B4-BE49-F238E27FC236}">
                <a16:creationId xmlns:a16="http://schemas.microsoft.com/office/drawing/2014/main" id="{29FE6007-2ABC-463A-9C9F-1BA121E3BA8A}"/>
              </a:ext>
            </a:extLst>
          </p:cNvPr>
          <p:cNvSpPr txBox="1"/>
          <p:nvPr/>
        </p:nvSpPr>
        <p:spPr>
          <a:xfrm>
            <a:off x="8360400" y="3975007"/>
            <a:ext cx="2989623" cy="1477328"/>
          </a:xfrm>
          <a:prstGeom prst="rect">
            <a:avLst/>
          </a:prstGeom>
          <a:noFill/>
        </p:spPr>
        <p:txBody>
          <a:bodyPr wrap="square" rtlCol="0">
            <a:spAutoFit/>
          </a:bodyPr>
          <a:lstStyle/>
          <a:p>
            <a:pPr lvl="0">
              <a:defRPr/>
            </a:pPr>
            <a:r>
              <a:rPr lang="sl-SI" sz="1500" dirty="0"/>
              <a:t>USMERJENOST NA SODELOVANJE Z IZOBRAŽEVALNIM SISTEMOM Z NAMENOM VNAŠANJA RELEVANTNIH VSEBIN S PODROČJA INDUSTRIJE 4.0 V IZOBRAŽEVALNE PROGRAME</a:t>
            </a:r>
            <a:endParaRPr lang="en-GB" sz="1500" dirty="0">
              <a:ea typeface="Noto Sans" panose="020B0502040504020204" pitchFamily="34"/>
              <a:cs typeface="Noto Sans" panose="020B0502040504020204" pitchFamily="34"/>
            </a:endParaRPr>
          </a:p>
        </p:txBody>
      </p:sp>
      <p:sp>
        <p:nvSpPr>
          <p:cNvPr id="71" name="Oval 13">
            <a:extLst>
              <a:ext uri="{FF2B5EF4-FFF2-40B4-BE49-F238E27FC236}">
                <a16:creationId xmlns:a16="http://schemas.microsoft.com/office/drawing/2014/main" id="{7E03FB39-6A8A-4AC5-AE88-13AB73FB0B1C}"/>
              </a:ext>
            </a:extLst>
          </p:cNvPr>
          <p:cNvSpPr/>
          <p:nvPr/>
        </p:nvSpPr>
        <p:spPr>
          <a:xfrm>
            <a:off x="783805" y="3998823"/>
            <a:ext cx="444736" cy="506366"/>
          </a:xfrm>
          <a:prstGeom prst="ellipse">
            <a:avLst/>
          </a:prstGeom>
          <a:solidFill>
            <a:srgbClr val="9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b="1" dirty="0"/>
              <a:t>2</a:t>
            </a:r>
            <a:endParaRPr lang="en-US" b="1" dirty="0"/>
          </a:p>
        </p:txBody>
      </p:sp>
      <p:sp>
        <p:nvSpPr>
          <p:cNvPr id="72" name="Oval 14">
            <a:extLst>
              <a:ext uri="{FF2B5EF4-FFF2-40B4-BE49-F238E27FC236}">
                <a16:creationId xmlns:a16="http://schemas.microsoft.com/office/drawing/2014/main" id="{9E2FB94F-0D22-430E-A99D-4F387645E230}"/>
              </a:ext>
            </a:extLst>
          </p:cNvPr>
          <p:cNvSpPr/>
          <p:nvPr/>
        </p:nvSpPr>
        <p:spPr>
          <a:xfrm>
            <a:off x="739778" y="2122397"/>
            <a:ext cx="444736" cy="506366"/>
          </a:xfrm>
          <a:prstGeom prst="ellipse">
            <a:avLst/>
          </a:prstGeom>
          <a:solidFill>
            <a:srgbClr val="FFB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a:t>
            </a:r>
          </a:p>
        </p:txBody>
      </p:sp>
      <p:sp>
        <p:nvSpPr>
          <p:cNvPr id="73" name="Oval 15">
            <a:extLst>
              <a:ext uri="{FF2B5EF4-FFF2-40B4-BE49-F238E27FC236}">
                <a16:creationId xmlns:a16="http://schemas.microsoft.com/office/drawing/2014/main" id="{EA2FC2B1-1F01-49E5-8986-0743A5082B2B}"/>
              </a:ext>
            </a:extLst>
          </p:cNvPr>
          <p:cNvSpPr/>
          <p:nvPr/>
        </p:nvSpPr>
        <p:spPr>
          <a:xfrm>
            <a:off x="7734670" y="2122397"/>
            <a:ext cx="444736" cy="506366"/>
          </a:xfrm>
          <a:prstGeom prst="ellipse">
            <a:avLst/>
          </a:prstGeom>
          <a:solidFill>
            <a:srgbClr val="61C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b="1" dirty="0"/>
              <a:t>3</a:t>
            </a:r>
            <a:endParaRPr lang="en-US" b="1" dirty="0"/>
          </a:p>
        </p:txBody>
      </p:sp>
      <p:sp>
        <p:nvSpPr>
          <p:cNvPr id="74" name="Oval 16">
            <a:extLst>
              <a:ext uri="{FF2B5EF4-FFF2-40B4-BE49-F238E27FC236}">
                <a16:creationId xmlns:a16="http://schemas.microsoft.com/office/drawing/2014/main" id="{212225A1-9930-493B-851B-1AAAFA9A7C0A}"/>
              </a:ext>
            </a:extLst>
          </p:cNvPr>
          <p:cNvSpPr/>
          <p:nvPr/>
        </p:nvSpPr>
        <p:spPr>
          <a:xfrm>
            <a:off x="7734670" y="3998823"/>
            <a:ext cx="444736" cy="506366"/>
          </a:xfrm>
          <a:prstGeom prst="ellipse">
            <a:avLst/>
          </a:prstGeom>
          <a:solidFill>
            <a:srgbClr val="126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b="1" dirty="0"/>
              <a:t>4</a:t>
            </a:r>
            <a:endParaRPr lang="en-US" b="1" dirty="0"/>
          </a:p>
        </p:txBody>
      </p:sp>
      <p:sp>
        <p:nvSpPr>
          <p:cNvPr id="75" name="TextBox 17">
            <a:extLst>
              <a:ext uri="{FF2B5EF4-FFF2-40B4-BE49-F238E27FC236}">
                <a16:creationId xmlns:a16="http://schemas.microsoft.com/office/drawing/2014/main" id="{7489E846-1496-4029-A8D2-8522779D6AD1}"/>
              </a:ext>
            </a:extLst>
          </p:cNvPr>
          <p:cNvSpPr txBox="1"/>
          <p:nvPr/>
        </p:nvSpPr>
        <p:spPr>
          <a:xfrm>
            <a:off x="8382738" y="2122397"/>
            <a:ext cx="2967285" cy="1015663"/>
          </a:xfrm>
          <a:prstGeom prst="rect">
            <a:avLst/>
          </a:prstGeom>
          <a:noFill/>
        </p:spPr>
        <p:txBody>
          <a:bodyPr wrap="square" rtlCol="0">
            <a:spAutoFit/>
          </a:bodyPr>
          <a:lstStyle/>
          <a:p>
            <a:pPr>
              <a:defRPr/>
            </a:pPr>
            <a:r>
              <a:rPr lang="sl-SI" sz="1500" dirty="0"/>
              <a:t>IZMENJAVE DOBRIH PRAKS IN SODELOVANJE NA POTI VPELJEVANJA INDUSTRIJE4.0</a:t>
            </a:r>
            <a:endParaRPr lang="en-GB" sz="1500" dirty="0">
              <a:ea typeface="Noto Sans" panose="020B0502040504020204" pitchFamily="34"/>
              <a:cs typeface="Noto Sans" panose="020B0502040504020204" pitchFamily="34"/>
            </a:endParaRPr>
          </a:p>
          <a:p>
            <a:pPr lvl="0" algn="just">
              <a:defRPr/>
            </a:pPr>
            <a:endParaRPr kumimoji="0" lang="en-GB" sz="1500" i="0" u="none" strike="noStrike" kern="1200" cap="none" spc="0" normalizeH="0" baseline="0" noProof="0" dirty="0">
              <a:ln>
                <a:noFill/>
              </a:ln>
              <a:effectLst/>
              <a:uLnTx/>
              <a:uFillTx/>
              <a:ea typeface="Noto Sans" panose="020B0502040504020204" pitchFamily="34"/>
              <a:cs typeface="Noto Sans" panose="020B0502040504020204" pitchFamily="34"/>
            </a:endParaRPr>
          </a:p>
        </p:txBody>
      </p:sp>
    </p:spTree>
    <p:extLst>
      <p:ext uri="{BB962C8B-B14F-4D97-AF65-F5344CB8AC3E}">
        <p14:creationId xmlns:p14="http://schemas.microsoft.com/office/powerpoint/2010/main" val="2820553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Povezovanje znanj in kompetenc</a:t>
            </a:r>
            <a:endParaRPr lang="en-US" dirty="0"/>
          </a:p>
        </p:txBody>
      </p:sp>
      <p:pic>
        <p:nvPicPr>
          <p:cNvPr id="1026" name="Picture 2" descr="Brezplačen izredni študij v okviru projekta MUNERA 3 | Višja strokovna šol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78127" y="2241348"/>
            <a:ext cx="3705235" cy="1947545"/>
          </a:xfrm>
          <a:prstGeom prst="rect">
            <a:avLst/>
          </a:prstGeom>
          <a:noFill/>
          <a:extLst>
            <a:ext uri="{909E8E84-426E-40DD-AFC4-6F175D3DCCD1}">
              <a14:hiddenFill xmlns:a14="http://schemas.microsoft.com/office/drawing/2010/main">
                <a:solidFill>
                  <a:srgbClr val="FFFFFF"/>
                </a:solidFill>
              </a14:hiddenFill>
            </a:ext>
          </a:extLst>
        </p:spPr>
      </p:pic>
      <p:pic>
        <p:nvPicPr>
          <p:cNvPr id="5" name="Slika 4"/>
          <p:cNvPicPr>
            <a:picLocks noChangeAspect="1"/>
          </p:cNvPicPr>
          <p:nvPr/>
        </p:nvPicPr>
        <p:blipFill>
          <a:blip r:embed="rId3"/>
          <a:stretch>
            <a:fillRect/>
          </a:stretch>
        </p:blipFill>
        <p:spPr>
          <a:xfrm>
            <a:off x="4318510" y="2491032"/>
            <a:ext cx="2819400" cy="1619250"/>
          </a:xfrm>
          <a:prstGeom prst="rect">
            <a:avLst/>
          </a:prstGeom>
        </p:spPr>
      </p:pic>
      <p:pic>
        <p:nvPicPr>
          <p:cNvPr id="7" name="Slika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1932" y="2618625"/>
            <a:ext cx="2848285" cy="1471614"/>
          </a:xfrm>
          <a:prstGeom prst="rect">
            <a:avLst/>
          </a:prstGeom>
        </p:spPr>
      </p:pic>
      <p:sp>
        <p:nvSpPr>
          <p:cNvPr id="8" name="PoljeZBesedilom 7"/>
          <p:cNvSpPr txBox="1"/>
          <p:nvPr/>
        </p:nvSpPr>
        <p:spPr>
          <a:xfrm>
            <a:off x="838200" y="1474270"/>
            <a:ext cx="11144693" cy="707886"/>
          </a:xfrm>
          <a:prstGeom prst="rect">
            <a:avLst/>
          </a:prstGeom>
          <a:noFill/>
        </p:spPr>
        <p:txBody>
          <a:bodyPr wrap="square" rtlCol="0">
            <a:spAutoFit/>
          </a:bodyPr>
          <a:lstStyle/>
          <a:p>
            <a:pPr marL="342900" indent="-342900">
              <a:buFont typeface="Arial" panose="020B0604020202020204" pitchFamily="34" charset="0"/>
              <a:buChar char="•"/>
            </a:pPr>
            <a:r>
              <a:rPr lang="sl-SI" sz="2000" dirty="0"/>
              <a:t>Povezovanje in skupno načrtovanje osnovnih izobraževalnih načrtov ter skupna izobraževalna platforma</a:t>
            </a:r>
            <a:endParaRPr lang="en-US" sz="2000" dirty="0"/>
          </a:p>
        </p:txBody>
      </p:sp>
      <p:sp>
        <p:nvSpPr>
          <p:cNvPr id="9" name="Pravokotnik 8"/>
          <p:cNvSpPr/>
          <p:nvPr/>
        </p:nvSpPr>
        <p:spPr>
          <a:xfrm>
            <a:off x="1026160" y="4497755"/>
            <a:ext cx="10464800" cy="1631216"/>
          </a:xfrm>
          <a:prstGeom prst="rect">
            <a:avLst/>
          </a:prstGeom>
        </p:spPr>
        <p:txBody>
          <a:bodyPr wrap="square">
            <a:spAutoFit/>
          </a:bodyPr>
          <a:lstStyle/>
          <a:p>
            <a:pPr marL="342900" indent="-342900">
              <a:buFont typeface="Arial" panose="020B0604020202020204" pitchFamily="34" charset="0"/>
              <a:buChar char="•"/>
            </a:pPr>
            <a:r>
              <a:rPr lang="sl-SI" sz="2000" dirty="0"/>
              <a:t>Vključevanje , povezovanje  in sodelovanje z srednješolskimi centri in Medpodjetniškimi izobraževalnimi centri  (MIC) pri pripravi izobraževalnih vsebin in odprtih </a:t>
            </a:r>
            <a:r>
              <a:rPr lang="sl-SI" sz="2000" dirty="0" err="1"/>
              <a:t>kurikulov</a:t>
            </a:r>
            <a:r>
              <a:rPr lang="sl-SI" sz="2000" dirty="0"/>
              <a:t> s področja tehnologij industrije 4.0.</a:t>
            </a:r>
          </a:p>
          <a:p>
            <a:pPr marL="342900" indent="-342900">
              <a:buFont typeface="Arial" panose="020B0604020202020204" pitchFamily="34" charset="0"/>
              <a:buChar char="•"/>
            </a:pPr>
            <a:r>
              <a:rPr lang="sl-SI" sz="2000" dirty="0"/>
              <a:t>Sodelovanje v EU projektih razvoja veščin za tehnologije industrije 4.0 in znanj za prehod v  krožno gospodarstvo.</a:t>
            </a:r>
            <a:endParaRPr lang="en-US" sz="2000" dirty="0"/>
          </a:p>
        </p:txBody>
      </p:sp>
    </p:spTree>
    <p:extLst>
      <p:ext uri="{BB962C8B-B14F-4D97-AF65-F5344CB8AC3E}">
        <p14:creationId xmlns:p14="http://schemas.microsoft.com/office/powerpoint/2010/main" val="2486460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Trajnostno ravnanje z okoljem </a:t>
            </a:r>
            <a:endParaRPr lang="en-US" dirty="0"/>
          </a:p>
        </p:txBody>
      </p:sp>
      <p:pic>
        <p:nvPicPr>
          <p:cNvPr id="4" name="Slika 3" descr="Slika, ki vsebuje besede oseba&#10;&#10;Opis je samodejno ustvarjen">
            <a:extLst>
              <a:ext uri="{FF2B5EF4-FFF2-40B4-BE49-F238E27FC236}">
                <a16:creationId xmlns:a16="http://schemas.microsoft.com/office/drawing/2014/main" id="{B8319E12-F59D-4749-8BD8-548BBCB910C8}"/>
              </a:ext>
            </a:extLst>
          </p:cNvPr>
          <p:cNvPicPr>
            <a:picLocks noChangeAspect="1"/>
          </p:cNvPicPr>
          <p:nvPr/>
        </p:nvPicPr>
        <p:blipFill rotWithShape="1">
          <a:blip r:embed="rId2">
            <a:extLst>
              <a:ext uri="{28A0092B-C50C-407E-A947-70E740481C1C}">
                <a14:useLocalDpi xmlns:a14="http://schemas.microsoft.com/office/drawing/2010/main" val="0"/>
              </a:ext>
            </a:extLst>
          </a:blip>
          <a:srcRect l="4545" r="13891" b="2"/>
          <a:stretch/>
        </p:blipFill>
        <p:spPr>
          <a:xfrm>
            <a:off x="838199" y="1267326"/>
            <a:ext cx="5181600" cy="4764505"/>
          </a:xfrm>
          <a:prstGeom prst="rect">
            <a:avLst/>
          </a:prstGeom>
          <a:noFill/>
        </p:spPr>
      </p:pic>
      <p:sp>
        <p:nvSpPr>
          <p:cNvPr id="5" name="Označba mesta vsebine 4"/>
          <p:cNvSpPr>
            <a:spLocks noGrp="1"/>
          </p:cNvSpPr>
          <p:nvPr>
            <p:ph sz="half" idx="4294967295"/>
          </p:nvPr>
        </p:nvSpPr>
        <p:spPr>
          <a:xfrm>
            <a:off x="6172199" y="1258023"/>
            <a:ext cx="5181600" cy="4773808"/>
          </a:xfrm>
          <a:prstGeom prst="rect">
            <a:avLst/>
          </a:prstGeom>
        </p:spPr>
        <p:txBody>
          <a:bodyPr>
            <a:normAutofit/>
          </a:bodyPr>
          <a:lstStyle/>
          <a:p>
            <a:pPr marL="0" indent="0">
              <a:buNone/>
            </a:pPr>
            <a:r>
              <a:rPr lang="sl-SI" sz="1600" b="1" dirty="0"/>
              <a:t>Mala in srednja podjetja v vrednosti verigi</a:t>
            </a:r>
          </a:p>
          <a:p>
            <a:pPr lvl="1"/>
            <a:r>
              <a:rPr lang="sl-SI" sz="1600" dirty="0"/>
              <a:t>Nefinančno poročanja velikih</a:t>
            </a:r>
          </a:p>
          <a:p>
            <a:pPr marL="342900" lvl="1" indent="0">
              <a:buNone/>
            </a:pPr>
            <a:endParaRPr lang="sl-SI" sz="1600" dirty="0"/>
          </a:p>
          <a:p>
            <a:pPr lvl="2"/>
            <a:r>
              <a:rPr lang="sl-SI" sz="1600" dirty="0"/>
              <a:t>Partnerji                       SCIP registracija (ECHA)                                                                                          </a:t>
            </a:r>
          </a:p>
          <a:p>
            <a:pPr lvl="2"/>
            <a:r>
              <a:rPr lang="sl-SI" sz="1600" dirty="0"/>
              <a:t>Banke                                       Sledenje vplivom MSP </a:t>
            </a:r>
          </a:p>
          <a:p>
            <a:pPr lvl="2"/>
            <a:r>
              <a:rPr lang="sl-SI" sz="1600" dirty="0"/>
              <a:t>Zavarovalnice               TPG</a:t>
            </a:r>
          </a:p>
          <a:p>
            <a:pPr marL="685800" lvl="2" indent="0">
              <a:buNone/>
            </a:pPr>
            <a:endParaRPr lang="sl-SI" sz="1600" dirty="0"/>
          </a:p>
          <a:p>
            <a:pPr marL="685800" lvl="2" indent="0">
              <a:buNone/>
            </a:pPr>
            <a:endParaRPr lang="sl-SI" sz="1600" dirty="0"/>
          </a:p>
          <a:p>
            <a:pPr marL="685800" lvl="2" indent="0">
              <a:buNone/>
            </a:pPr>
            <a:endParaRPr lang="sl-SI" sz="1600" dirty="0"/>
          </a:p>
          <a:p>
            <a:pPr lvl="1"/>
            <a:r>
              <a:rPr lang="sl-SI" sz="1600" b="1" dirty="0"/>
              <a:t>Informiranje</a:t>
            </a:r>
          </a:p>
          <a:p>
            <a:pPr lvl="2"/>
            <a:r>
              <a:rPr lang="sl-SI" sz="1600" dirty="0"/>
              <a:t>MSP in novi evropski zeleni dogovor</a:t>
            </a:r>
          </a:p>
          <a:p>
            <a:pPr lvl="2"/>
            <a:r>
              <a:rPr lang="sl-SI" sz="1600" dirty="0"/>
              <a:t>Vloga MSP pri doseganju ciljev NEPN (43% zmanjšanje emisij TPG)</a:t>
            </a:r>
          </a:p>
          <a:p>
            <a:pPr lvl="2"/>
            <a:r>
              <a:rPr lang="sl-SI" sz="1600" dirty="0"/>
              <a:t>Trendi prihodnosti</a:t>
            </a:r>
          </a:p>
          <a:p>
            <a:pPr lvl="2"/>
            <a:r>
              <a:rPr lang="sl-SI" sz="1600" dirty="0"/>
              <a:t>Zelena taksonomija…</a:t>
            </a:r>
          </a:p>
          <a:p>
            <a:pPr marL="1028700" lvl="3" indent="0">
              <a:buNone/>
            </a:pPr>
            <a:endParaRPr lang="sl-SI" sz="1600" dirty="0"/>
          </a:p>
          <a:p>
            <a:pPr lvl="1"/>
            <a:endParaRPr lang="en-US" sz="1600" dirty="0"/>
          </a:p>
        </p:txBody>
      </p:sp>
      <p:sp>
        <p:nvSpPr>
          <p:cNvPr id="6" name="Desni zaviti oklepaj 5">
            <a:extLst>
              <a:ext uri="{FF2B5EF4-FFF2-40B4-BE49-F238E27FC236}">
                <a16:creationId xmlns:a16="http://schemas.microsoft.com/office/drawing/2014/main" id="{91CA6491-B4A1-42F8-BFCF-9DC9D9C0C6CD}"/>
              </a:ext>
            </a:extLst>
          </p:cNvPr>
          <p:cNvSpPr/>
          <p:nvPr/>
        </p:nvSpPr>
        <p:spPr>
          <a:xfrm>
            <a:off x="8512629" y="2130251"/>
            <a:ext cx="100484" cy="720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 name="Raven puščični povezovalnik 6">
            <a:extLst>
              <a:ext uri="{FF2B5EF4-FFF2-40B4-BE49-F238E27FC236}">
                <a16:creationId xmlns:a16="http://schemas.microsoft.com/office/drawing/2014/main" id="{AFE8CD82-5ACF-470F-8848-BF280A2DD54A}"/>
              </a:ext>
            </a:extLst>
          </p:cNvPr>
          <p:cNvCxnSpPr>
            <a:cxnSpLocks/>
          </p:cNvCxnSpPr>
          <p:nvPr/>
        </p:nvCxnSpPr>
        <p:spPr>
          <a:xfrm flipV="1">
            <a:off x="8613113" y="2310251"/>
            <a:ext cx="317360" cy="180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Raven puščični povezovalnik 7">
            <a:extLst>
              <a:ext uri="{FF2B5EF4-FFF2-40B4-BE49-F238E27FC236}">
                <a16:creationId xmlns:a16="http://schemas.microsoft.com/office/drawing/2014/main" id="{F8671512-17CF-4DA6-A7F4-581392F6F956}"/>
              </a:ext>
            </a:extLst>
          </p:cNvPr>
          <p:cNvCxnSpPr>
            <a:cxnSpLocks/>
          </p:cNvCxnSpPr>
          <p:nvPr/>
        </p:nvCxnSpPr>
        <p:spPr>
          <a:xfrm>
            <a:off x="8613113" y="2490251"/>
            <a:ext cx="317360" cy="249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Raven puščični povezovalnik 8">
            <a:extLst>
              <a:ext uri="{FF2B5EF4-FFF2-40B4-BE49-F238E27FC236}">
                <a16:creationId xmlns:a16="http://schemas.microsoft.com/office/drawing/2014/main" id="{ED538239-40FC-4E41-87C9-B50AAB89E071}"/>
              </a:ext>
            </a:extLst>
          </p:cNvPr>
          <p:cNvCxnSpPr>
            <a:cxnSpLocks/>
          </p:cNvCxnSpPr>
          <p:nvPr/>
        </p:nvCxnSpPr>
        <p:spPr>
          <a:xfrm flipH="1" flipV="1">
            <a:off x="9085385" y="2310251"/>
            <a:ext cx="274925" cy="108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Raven puščični povezovalnik 9">
            <a:extLst>
              <a:ext uri="{FF2B5EF4-FFF2-40B4-BE49-F238E27FC236}">
                <a16:creationId xmlns:a16="http://schemas.microsoft.com/office/drawing/2014/main" id="{BFC09937-15A8-4462-A7B7-769D7C7A0E49}"/>
              </a:ext>
            </a:extLst>
          </p:cNvPr>
          <p:cNvCxnSpPr>
            <a:cxnSpLocks/>
          </p:cNvCxnSpPr>
          <p:nvPr/>
        </p:nvCxnSpPr>
        <p:spPr>
          <a:xfrm flipH="1">
            <a:off x="9255370" y="2595716"/>
            <a:ext cx="213095" cy="143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976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normAutofit/>
          </a:bodyPr>
          <a:lstStyle/>
          <a:p>
            <a:r>
              <a:rPr lang="en-US" sz="2400" dirty="0" err="1"/>
              <a:t>Uvodni</a:t>
            </a:r>
            <a:r>
              <a:rPr lang="en-US" sz="2400" dirty="0"/>
              <a:t> </a:t>
            </a:r>
            <a:r>
              <a:rPr lang="en-US" sz="2400" dirty="0" err="1"/>
              <a:t>nagovor</a:t>
            </a:r>
            <a:r>
              <a:rPr lang="sl-SI" sz="2400" dirty="0"/>
              <a:t> (doc. </a:t>
            </a:r>
            <a:r>
              <a:rPr lang="en-US" sz="2400" dirty="0"/>
              <a:t>dr. </a:t>
            </a:r>
            <a:r>
              <a:rPr lang="sl-SI" sz="2400" dirty="0"/>
              <a:t>Igor Kovač [IJS], predsednik UO SRIP </a:t>
            </a:r>
            <a:r>
              <a:rPr lang="sl-SI" sz="2400" dirty="0" err="1"/>
              <a:t>ToP</a:t>
            </a:r>
            <a:r>
              <a:rPr lang="sl-SI" sz="2400" dirty="0"/>
              <a:t>) </a:t>
            </a:r>
          </a:p>
          <a:p>
            <a:r>
              <a:rPr lang="sl-SI" sz="2400" dirty="0"/>
              <a:t>Uvodna</a:t>
            </a:r>
            <a:r>
              <a:rPr lang="en-US" sz="2400" dirty="0"/>
              <a:t> </a:t>
            </a:r>
            <a:r>
              <a:rPr lang="en-US" sz="2400" dirty="0" err="1"/>
              <a:t>predstavitev</a:t>
            </a:r>
            <a:r>
              <a:rPr lang="en-US" sz="2400" dirty="0"/>
              <a:t> SRIP</a:t>
            </a:r>
            <a:r>
              <a:rPr lang="sl-SI" sz="2400" dirty="0"/>
              <a:t> </a:t>
            </a:r>
            <a:r>
              <a:rPr lang="sl-SI" sz="2400" dirty="0" err="1"/>
              <a:t>ToP</a:t>
            </a:r>
            <a:r>
              <a:rPr lang="sl-SI" sz="2400" dirty="0"/>
              <a:t> (</a:t>
            </a:r>
            <a:r>
              <a:rPr lang="en-US" sz="2400" dirty="0"/>
              <a:t>Rudi Panjtar</a:t>
            </a:r>
            <a:r>
              <a:rPr lang="sl-SI" sz="2400" dirty="0"/>
              <a:t> [IJS], direktor SRIP </a:t>
            </a:r>
            <a:r>
              <a:rPr lang="sl-SI" sz="2400" dirty="0" err="1"/>
              <a:t>ToP</a:t>
            </a:r>
            <a:r>
              <a:rPr lang="sl-SI" sz="2400" dirty="0"/>
              <a:t>, HR </a:t>
            </a:r>
            <a:r>
              <a:rPr lang="sl-SI" sz="2400" dirty="0" smtClean="0"/>
              <a:t>(mag. Staša </a:t>
            </a:r>
            <a:r>
              <a:rPr lang="sl-SI" sz="2400" dirty="0"/>
              <a:t>B</a:t>
            </a:r>
            <a:r>
              <a:rPr lang="sl-SI" sz="2400" dirty="0" smtClean="0"/>
              <a:t>aloh Plahutnik </a:t>
            </a:r>
            <a:r>
              <a:rPr lang="sl-SI" sz="2400" dirty="0"/>
              <a:t>[GZS]), Antonija Božič Cerar [GZS])</a:t>
            </a:r>
            <a:endParaRPr lang="en-US" sz="2400" dirty="0"/>
          </a:p>
          <a:p>
            <a:r>
              <a:rPr lang="en-US" sz="2400" dirty="0" err="1"/>
              <a:t>Predstavitev</a:t>
            </a:r>
            <a:r>
              <a:rPr lang="en-US" sz="2400" dirty="0"/>
              <a:t> </a:t>
            </a:r>
            <a:r>
              <a:rPr lang="en-US" sz="2400" dirty="0" err="1"/>
              <a:t>grozda</a:t>
            </a:r>
            <a:r>
              <a:rPr lang="en-US" sz="2400" dirty="0"/>
              <a:t> P</a:t>
            </a:r>
            <a:r>
              <a:rPr lang="sl-SI" sz="2400" dirty="0" err="1"/>
              <a:t>ametne</a:t>
            </a:r>
            <a:r>
              <a:rPr lang="sl-SI" sz="2400" dirty="0"/>
              <a:t> </a:t>
            </a:r>
            <a:r>
              <a:rPr lang="en-US" sz="2400" dirty="0"/>
              <a:t>T</a:t>
            </a:r>
            <a:r>
              <a:rPr lang="sl-SI" sz="2400" dirty="0" err="1"/>
              <a:t>ovarne</a:t>
            </a:r>
            <a:r>
              <a:rPr lang="en-US" sz="2400" dirty="0"/>
              <a:t>: Andreja Hlišč</a:t>
            </a:r>
            <a:r>
              <a:rPr lang="sl-SI" sz="2400" dirty="0"/>
              <a:t> [GZS]</a:t>
            </a:r>
            <a:r>
              <a:rPr lang="en-US" sz="2400" dirty="0"/>
              <a:t>  </a:t>
            </a:r>
            <a:endParaRPr lang="sl-SI" sz="2400" dirty="0"/>
          </a:p>
          <a:p>
            <a:r>
              <a:rPr lang="en-US" sz="2400" dirty="0" err="1"/>
              <a:t>Predstavitev</a:t>
            </a:r>
            <a:r>
              <a:rPr lang="en-US" sz="2400" dirty="0"/>
              <a:t> </a:t>
            </a:r>
            <a:r>
              <a:rPr lang="en-US" sz="2400" dirty="0" err="1"/>
              <a:t>grozda</a:t>
            </a:r>
            <a:r>
              <a:rPr lang="en-US" sz="2400" dirty="0"/>
              <a:t> </a:t>
            </a:r>
            <a:r>
              <a:rPr lang="sl-SI" sz="2400" dirty="0"/>
              <a:t>Sistemi in tehnologije vodenja (dr. </a:t>
            </a:r>
            <a:r>
              <a:rPr lang="en-US" sz="2400" dirty="0"/>
              <a:t>Zoran Marinšek</a:t>
            </a:r>
            <a:r>
              <a:rPr lang="sl-SI" sz="2400" dirty="0"/>
              <a:t> [KC STV], direktor)</a:t>
            </a:r>
            <a:endParaRPr lang="en-US" sz="2400" dirty="0"/>
          </a:p>
          <a:p>
            <a:r>
              <a:rPr lang="en-US" sz="2400" dirty="0" err="1"/>
              <a:t>Predstavitev</a:t>
            </a:r>
            <a:r>
              <a:rPr lang="en-US" sz="2400" dirty="0"/>
              <a:t> </a:t>
            </a:r>
            <a:r>
              <a:rPr lang="en-US" sz="2400" dirty="0" err="1"/>
              <a:t>grozda</a:t>
            </a:r>
            <a:r>
              <a:rPr lang="en-US" sz="2400" dirty="0"/>
              <a:t> </a:t>
            </a:r>
            <a:r>
              <a:rPr lang="sl-SI" sz="2400" dirty="0"/>
              <a:t>Pametna </a:t>
            </a:r>
            <a:r>
              <a:rPr lang="sl-SI" sz="2400" dirty="0" err="1"/>
              <a:t>mehatronska</a:t>
            </a:r>
            <a:r>
              <a:rPr lang="sl-SI" sz="2400" dirty="0"/>
              <a:t> orodja (dr. </a:t>
            </a:r>
            <a:r>
              <a:rPr lang="en-US" sz="2400" dirty="0"/>
              <a:t>Aleš Hančič </a:t>
            </a:r>
            <a:r>
              <a:rPr lang="sl-SI" sz="2400" dirty="0"/>
              <a:t>[</a:t>
            </a:r>
            <a:r>
              <a:rPr lang="sl-SI" sz="2400" dirty="0" err="1"/>
              <a:t>Tecos</a:t>
            </a:r>
            <a:r>
              <a:rPr lang="sl-SI" sz="2400" dirty="0"/>
              <a:t>], direktor)</a:t>
            </a:r>
          </a:p>
          <a:p>
            <a:r>
              <a:rPr lang="en-US" sz="2400" dirty="0" err="1"/>
              <a:t>Predstavitev</a:t>
            </a:r>
            <a:r>
              <a:rPr lang="en-US" sz="2400" dirty="0"/>
              <a:t> </a:t>
            </a:r>
            <a:r>
              <a:rPr lang="en-US" sz="2400" dirty="0" err="1"/>
              <a:t>grozda</a:t>
            </a:r>
            <a:r>
              <a:rPr lang="en-US" sz="2400" dirty="0"/>
              <a:t> N</a:t>
            </a:r>
            <a:r>
              <a:rPr lang="sl-SI" sz="2400" dirty="0" err="1"/>
              <a:t>apredne</a:t>
            </a:r>
            <a:r>
              <a:rPr lang="sl-SI" sz="2400" dirty="0"/>
              <a:t> tehnologije (</a:t>
            </a:r>
            <a:r>
              <a:rPr lang="en-US" sz="2400" dirty="0"/>
              <a:t>Rudi Panjtar</a:t>
            </a:r>
            <a:r>
              <a:rPr lang="sl-SI" sz="2400" dirty="0"/>
              <a:t> [IJS], vodja Centra </a:t>
            </a:r>
            <a:r>
              <a:rPr lang="sl-SI" sz="2400" dirty="0" err="1"/>
              <a:t>ToP</a:t>
            </a:r>
            <a:r>
              <a:rPr lang="sl-SI" sz="2400" dirty="0"/>
              <a:t>)</a:t>
            </a:r>
            <a:endParaRPr lang="en-US" sz="2400" dirty="0"/>
          </a:p>
          <a:p>
            <a:r>
              <a:rPr lang="en-US" sz="2400" dirty="0" err="1"/>
              <a:t>Predstavitev</a:t>
            </a:r>
            <a:r>
              <a:rPr lang="en-US" sz="2400" dirty="0"/>
              <a:t> NDC</a:t>
            </a:r>
            <a:r>
              <a:rPr lang="sl-SI" sz="2400" dirty="0"/>
              <a:t> PT (prof. dr. </a:t>
            </a:r>
            <a:r>
              <a:rPr lang="en-US" sz="2400" dirty="0"/>
              <a:t>Niko Herakovič </a:t>
            </a:r>
            <a:r>
              <a:rPr lang="sl-SI" sz="2400" dirty="0"/>
              <a:t>[FS], vodja laboratorija LASIM)</a:t>
            </a:r>
          </a:p>
          <a:p>
            <a:r>
              <a:rPr lang="sl-SI" sz="2400" dirty="0"/>
              <a:t>Sedanji in bodoči izzivi </a:t>
            </a:r>
            <a:r>
              <a:rPr lang="sl-SI" sz="2400" dirty="0" err="1"/>
              <a:t>SRIPov</a:t>
            </a:r>
            <a:r>
              <a:rPr lang="sl-SI" sz="2400" dirty="0"/>
              <a:t> (dr. Zoran Marinšek [KC STV], direktor)</a:t>
            </a:r>
          </a:p>
          <a:p>
            <a:r>
              <a:rPr lang="en-US" sz="2400" dirty="0" err="1"/>
              <a:t>Mnenj</a:t>
            </a:r>
            <a:r>
              <a:rPr lang="sl-SI" sz="2400" dirty="0"/>
              <a:t>a članov iz podjetij in JRO</a:t>
            </a:r>
            <a:endParaRPr lang="en-US" sz="2400" dirty="0"/>
          </a:p>
        </p:txBody>
      </p:sp>
      <p:sp>
        <p:nvSpPr>
          <p:cNvPr id="4" name="Naslov 3"/>
          <p:cNvSpPr>
            <a:spLocks noGrp="1"/>
          </p:cNvSpPr>
          <p:nvPr>
            <p:ph type="title"/>
          </p:nvPr>
        </p:nvSpPr>
        <p:spPr/>
        <p:txBody>
          <a:bodyPr/>
          <a:lstStyle/>
          <a:p>
            <a:r>
              <a:rPr lang="sl-SI" dirty="0"/>
              <a:t>Agenda</a:t>
            </a:r>
            <a:endParaRPr lang="en-US" dirty="0"/>
          </a:p>
        </p:txBody>
      </p:sp>
    </p:spTree>
    <p:extLst>
      <p:ext uri="{BB962C8B-B14F-4D97-AF65-F5344CB8AC3E}">
        <p14:creationId xmlns:p14="http://schemas.microsoft.com/office/powerpoint/2010/main" val="3615400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946962" y="2950862"/>
            <a:ext cx="6985630" cy="923330"/>
          </a:xfrm>
          <a:prstGeom prst="rect">
            <a:avLst/>
          </a:prstGeom>
          <a:noFill/>
        </p:spPr>
        <p:txBody>
          <a:bodyPr wrap="none" rtlCol="0">
            <a:spAutoFit/>
          </a:bodyPr>
          <a:lstStyle/>
          <a:p>
            <a:r>
              <a:rPr lang="sl-SI" sz="5400" dirty="0">
                <a:solidFill>
                  <a:schemeClr val="bg1"/>
                </a:solidFill>
              </a:rPr>
              <a:t>Grozd Pametne tovarne </a:t>
            </a:r>
            <a:endParaRPr lang="en-US" sz="5400" dirty="0">
              <a:solidFill>
                <a:schemeClr val="bg1"/>
              </a:solidFill>
            </a:endParaRPr>
          </a:p>
        </p:txBody>
      </p:sp>
      <p:sp>
        <p:nvSpPr>
          <p:cNvPr id="4" name="PoljeZBesedilom 3"/>
          <p:cNvSpPr txBox="1"/>
          <p:nvPr/>
        </p:nvSpPr>
        <p:spPr>
          <a:xfrm>
            <a:off x="5682924" y="3805334"/>
            <a:ext cx="4536791" cy="400110"/>
          </a:xfrm>
          <a:prstGeom prst="rect">
            <a:avLst/>
          </a:prstGeom>
          <a:noFill/>
        </p:spPr>
        <p:txBody>
          <a:bodyPr wrap="square" rtlCol="0">
            <a:spAutoFit/>
          </a:bodyPr>
          <a:lstStyle/>
          <a:p>
            <a:r>
              <a:rPr lang="sl-SI" sz="2000" dirty="0">
                <a:solidFill>
                  <a:schemeClr val="bg1"/>
                </a:solidFill>
              </a:rPr>
              <a:t>Andreja Hlišč, GZS</a:t>
            </a:r>
            <a:endParaRPr lang="en-US" dirty="0">
              <a:solidFill>
                <a:schemeClr val="bg1"/>
              </a:solidFill>
            </a:endParaRPr>
          </a:p>
        </p:txBody>
      </p:sp>
    </p:spTree>
    <p:extLst>
      <p:ext uri="{BB962C8B-B14F-4D97-AF65-F5344CB8AC3E}">
        <p14:creationId xmlns:p14="http://schemas.microsoft.com/office/powerpoint/2010/main" val="1938503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descr="Slika, ki vsebuje besede besedilo&#10;&#10;Opis je samodejno ustvarjen">
            <a:extLst>
              <a:ext uri="{FF2B5EF4-FFF2-40B4-BE49-F238E27FC236}">
                <a16:creationId xmlns:a16="http://schemas.microsoft.com/office/drawing/2014/main" id="{6BB52F56-FB09-471C-80D7-F4CE772AFD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7577" y="1789470"/>
            <a:ext cx="2050083" cy="1758083"/>
          </a:xfrm>
          <a:prstGeom prst="rect">
            <a:avLst/>
          </a:prstGeom>
          <a:noFill/>
        </p:spPr>
      </p:pic>
      <p:sp>
        <p:nvSpPr>
          <p:cNvPr id="5" name="Označba mesta vsebine 4"/>
          <p:cNvSpPr>
            <a:spLocks noGrp="1"/>
          </p:cNvSpPr>
          <p:nvPr>
            <p:ph sz="half" idx="2"/>
          </p:nvPr>
        </p:nvSpPr>
        <p:spPr>
          <a:xfrm>
            <a:off x="6096000" y="3980738"/>
            <a:ext cx="4945513" cy="1925208"/>
          </a:xfrm>
        </p:spPr>
        <p:txBody>
          <a:bodyPr>
            <a:normAutofit/>
          </a:bodyPr>
          <a:lstStyle/>
          <a:p>
            <a:pPr marL="0" indent="0" algn="just">
              <a:buNone/>
            </a:pPr>
            <a:r>
              <a:rPr lang="sl-SI" sz="1600" dirty="0"/>
              <a:t>Primarni cilj </a:t>
            </a:r>
            <a:r>
              <a:rPr lang="sl-SI" sz="1600" b="1" dirty="0"/>
              <a:t>vertikalne vrednostne verige Pametna tovarna </a:t>
            </a:r>
            <a:r>
              <a:rPr lang="sl-SI" sz="1600" dirty="0"/>
              <a:t>je, da v okviru SRIP </a:t>
            </a:r>
            <a:r>
              <a:rPr lang="sl-SI" sz="1600" dirty="0" err="1"/>
              <a:t>ToP</a:t>
            </a:r>
            <a:r>
              <a:rPr lang="sl-SI" sz="1600" dirty="0"/>
              <a:t>, z aktivno vključenostjo vseh deležnikov  v Sloveniji izziv Pametne tovarne naslovi celovito in </a:t>
            </a:r>
            <a:r>
              <a:rPr lang="sl-SI" sz="1600" u="sng" dirty="0"/>
              <a:t>izgradi delujoče podporno okolje</a:t>
            </a:r>
            <a:r>
              <a:rPr lang="sl-SI" sz="1600" dirty="0"/>
              <a:t>, ki bo omogočilo podjetjem vključevanje v različnih fazah njihove digitalne in tehnološke zrelosti.</a:t>
            </a:r>
          </a:p>
          <a:p>
            <a:endParaRPr lang="sl-SI" sz="1600" dirty="0">
              <a:highlight>
                <a:srgbClr val="00FF00"/>
              </a:highlight>
            </a:endParaRPr>
          </a:p>
          <a:p>
            <a:pPr marL="0" indent="0">
              <a:buNone/>
            </a:pPr>
            <a:endParaRPr lang="en-US" sz="1600" dirty="0">
              <a:highlight>
                <a:srgbClr val="00FF00"/>
              </a:highlight>
            </a:endParaRPr>
          </a:p>
        </p:txBody>
      </p:sp>
      <p:sp>
        <p:nvSpPr>
          <p:cNvPr id="4" name="Naslov 3"/>
          <p:cNvSpPr>
            <a:spLocks noGrp="1"/>
          </p:cNvSpPr>
          <p:nvPr>
            <p:ph type="title"/>
          </p:nvPr>
        </p:nvSpPr>
        <p:spPr>
          <a:xfrm>
            <a:off x="838200" y="340767"/>
            <a:ext cx="9028181" cy="720000"/>
          </a:xfrm>
        </p:spPr>
        <p:txBody>
          <a:bodyPr anchor="ctr">
            <a:normAutofit/>
          </a:bodyPr>
          <a:lstStyle/>
          <a:p>
            <a:r>
              <a:rPr lang="sl-SI" dirty="0"/>
              <a:t>Grozd Pametne tovarne</a:t>
            </a:r>
            <a:endParaRPr lang="en-US" dirty="0"/>
          </a:p>
        </p:txBody>
      </p:sp>
      <p:sp>
        <p:nvSpPr>
          <p:cNvPr id="7" name="Označba mesta vsebine 4">
            <a:extLst>
              <a:ext uri="{FF2B5EF4-FFF2-40B4-BE49-F238E27FC236}">
                <a16:creationId xmlns:a16="http://schemas.microsoft.com/office/drawing/2014/main" id="{F7043FA7-19D0-4B12-9228-D95525FD1648}"/>
              </a:ext>
            </a:extLst>
          </p:cNvPr>
          <p:cNvSpPr txBox="1">
            <a:spLocks/>
          </p:cNvSpPr>
          <p:nvPr/>
        </p:nvSpPr>
        <p:spPr>
          <a:xfrm>
            <a:off x="5150755" y="4109133"/>
            <a:ext cx="4613645" cy="186520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endParaRPr lang="sl-SI" sz="1600" b="1" dirty="0">
              <a:highlight>
                <a:srgbClr val="00FF00"/>
              </a:highlight>
            </a:endParaRPr>
          </a:p>
          <a:p>
            <a:pPr marL="0" indent="0">
              <a:buNone/>
            </a:pPr>
            <a:endParaRPr lang="sl-SI" sz="1600" dirty="0">
              <a:highlight>
                <a:srgbClr val="00FF00"/>
              </a:highlight>
            </a:endParaRPr>
          </a:p>
          <a:p>
            <a:pPr marL="0" indent="0">
              <a:buFont typeface="Arial" panose="020B0604020202020204" pitchFamily="34" charset="0"/>
              <a:buNone/>
            </a:pPr>
            <a:endParaRPr lang="en-US" sz="1600" dirty="0">
              <a:highlight>
                <a:srgbClr val="00FF00"/>
              </a:highlight>
            </a:endParaRPr>
          </a:p>
        </p:txBody>
      </p:sp>
      <p:pic>
        <p:nvPicPr>
          <p:cNvPr id="13" name="Slika 12">
            <a:extLst>
              <a:ext uri="{FF2B5EF4-FFF2-40B4-BE49-F238E27FC236}">
                <a16:creationId xmlns:a16="http://schemas.microsoft.com/office/drawing/2014/main" id="{264415BB-2890-432F-A534-3E3490D89280}"/>
              </a:ext>
            </a:extLst>
          </p:cNvPr>
          <p:cNvPicPr>
            <a:picLocks noChangeAspect="1"/>
          </p:cNvPicPr>
          <p:nvPr/>
        </p:nvPicPr>
        <p:blipFill rotWithShape="1">
          <a:blip r:embed="rId4">
            <a:extLst>
              <a:ext uri="{28A0092B-C50C-407E-A947-70E740481C1C}">
                <a14:useLocalDpi xmlns:a14="http://schemas.microsoft.com/office/drawing/2010/main" val="0"/>
              </a:ext>
            </a:extLst>
          </a:blip>
          <a:srcRect t="6666" b="16167"/>
          <a:stretch/>
        </p:blipFill>
        <p:spPr>
          <a:xfrm>
            <a:off x="905767" y="1189162"/>
            <a:ext cx="4244988" cy="4913574"/>
          </a:xfrm>
          <a:prstGeom prst="rect">
            <a:avLst/>
          </a:prstGeom>
        </p:spPr>
      </p:pic>
    </p:spTree>
    <p:extLst>
      <p:ext uri="{BB962C8B-B14F-4D97-AF65-F5344CB8AC3E}">
        <p14:creationId xmlns:p14="http://schemas.microsoft.com/office/powerpoint/2010/main" val="1752608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a:xfrm>
            <a:off x="838200" y="340767"/>
            <a:ext cx="9028181" cy="720000"/>
          </a:xfrm>
        </p:spPr>
        <p:txBody>
          <a:bodyPr anchor="ctr">
            <a:normAutofit/>
          </a:bodyPr>
          <a:lstStyle/>
          <a:p>
            <a:r>
              <a:rPr lang="sl-SI" dirty="0"/>
              <a:t>Grozd Pametne tovarne</a:t>
            </a:r>
            <a:endParaRPr lang="en-US" dirty="0"/>
          </a:p>
        </p:txBody>
      </p:sp>
      <p:sp>
        <p:nvSpPr>
          <p:cNvPr id="7" name="Označba mesta vsebine 4">
            <a:extLst>
              <a:ext uri="{FF2B5EF4-FFF2-40B4-BE49-F238E27FC236}">
                <a16:creationId xmlns:a16="http://schemas.microsoft.com/office/drawing/2014/main" id="{F7043FA7-19D0-4B12-9228-D95525FD1648}"/>
              </a:ext>
            </a:extLst>
          </p:cNvPr>
          <p:cNvSpPr txBox="1">
            <a:spLocks/>
          </p:cNvSpPr>
          <p:nvPr/>
        </p:nvSpPr>
        <p:spPr>
          <a:xfrm>
            <a:off x="5150755" y="4109133"/>
            <a:ext cx="4613645" cy="186520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endParaRPr lang="sl-SI" sz="1600" b="1" dirty="0">
              <a:highlight>
                <a:srgbClr val="00FF00"/>
              </a:highlight>
            </a:endParaRPr>
          </a:p>
          <a:p>
            <a:pPr marL="0" indent="0">
              <a:buNone/>
            </a:pPr>
            <a:endParaRPr lang="sl-SI" sz="1600" dirty="0">
              <a:highlight>
                <a:srgbClr val="00FF00"/>
              </a:highlight>
            </a:endParaRPr>
          </a:p>
          <a:p>
            <a:pPr marL="0" indent="0">
              <a:buFont typeface="Arial" panose="020B0604020202020204" pitchFamily="34" charset="0"/>
              <a:buNone/>
            </a:pPr>
            <a:endParaRPr lang="en-US" sz="1600" dirty="0">
              <a:highlight>
                <a:srgbClr val="00FF00"/>
              </a:highlight>
            </a:endParaRPr>
          </a:p>
        </p:txBody>
      </p:sp>
      <p:pic>
        <p:nvPicPr>
          <p:cNvPr id="15" name="Slika 14" descr="Slika, ki vsebuje besede besedilo, znak&#10;&#10;Opis je samodejno ustvarjen">
            <a:extLst>
              <a:ext uri="{FF2B5EF4-FFF2-40B4-BE49-F238E27FC236}">
                <a16:creationId xmlns:a16="http://schemas.microsoft.com/office/drawing/2014/main" id="{64B28819-054A-4C32-9074-BEC5F93C1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5972" y="1372402"/>
            <a:ext cx="4113196" cy="4113196"/>
          </a:xfrm>
          <a:prstGeom prst="rect">
            <a:avLst/>
          </a:prstGeom>
        </p:spPr>
      </p:pic>
      <p:sp>
        <p:nvSpPr>
          <p:cNvPr id="16" name="Pravokotnik 15">
            <a:extLst>
              <a:ext uri="{FF2B5EF4-FFF2-40B4-BE49-F238E27FC236}">
                <a16:creationId xmlns:a16="http://schemas.microsoft.com/office/drawing/2014/main" id="{4DD58418-5E74-4249-9CFB-BA3F61164F58}"/>
              </a:ext>
            </a:extLst>
          </p:cNvPr>
          <p:cNvSpPr/>
          <p:nvPr/>
        </p:nvSpPr>
        <p:spPr>
          <a:xfrm>
            <a:off x="745022" y="1752319"/>
            <a:ext cx="5789981" cy="3939540"/>
          </a:xfrm>
          <a:prstGeom prst="rect">
            <a:avLst/>
          </a:prstGeom>
        </p:spPr>
        <p:txBody>
          <a:bodyPr wrap="square">
            <a:spAutoFit/>
          </a:bodyPr>
          <a:lstStyle/>
          <a:p>
            <a:pPr algn="ctr"/>
            <a:r>
              <a:rPr lang="sl-SI" sz="2200" b="1" dirty="0"/>
              <a:t>POVEZOVANJE POTENCIALOV ZA CELOVITO PREOBRAZBO V SMERI INDUSTRIJE 4.0 </a:t>
            </a:r>
          </a:p>
          <a:p>
            <a:pPr algn="ctr"/>
            <a:endParaRPr lang="sl-SI" sz="2200" dirty="0"/>
          </a:p>
          <a:p>
            <a:pPr algn="ctr"/>
            <a:r>
              <a:rPr lang="sl-SI" sz="2200" dirty="0"/>
              <a:t>Fokus je predvsem na </a:t>
            </a:r>
            <a:r>
              <a:rPr lang="sl-SI" sz="2200" b="1" dirty="0"/>
              <a:t>prehodu v industrijo 4.0</a:t>
            </a:r>
          </a:p>
          <a:p>
            <a:pPr algn="ctr"/>
            <a:endParaRPr lang="sl-SI" sz="2200" b="1" dirty="0"/>
          </a:p>
          <a:p>
            <a:pPr algn="ctr"/>
            <a:r>
              <a:rPr lang="sl-SI" sz="2200" dirty="0"/>
              <a:t>Storitev nudimo tako podjetjem znotraj grozda, drugim podjetjem v SRIP </a:t>
            </a:r>
            <a:r>
              <a:rPr lang="sl-SI" sz="2200" dirty="0" err="1"/>
              <a:t>ToP</a:t>
            </a:r>
            <a:r>
              <a:rPr lang="sl-SI" sz="2200" dirty="0"/>
              <a:t>, prav tako pa tudi podjetjem v drugih </a:t>
            </a:r>
            <a:r>
              <a:rPr lang="sl-SI" sz="2200" dirty="0" err="1"/>
              <a:t>SRIPih</a:t>
            </a:r>
            <a:r>
              <a:rPr lang="sl-SI" sz="2200" dirty="0"/>
              <a:t>.</a:t>
            </a:r>
          </a:p>
          <a:p>
            <a:pPr algn="ctr"/>
            <a:endParaRPr lang="sl-SI" dirty="0"/>
          </a:p>
          <a:p>
            <a:pPr algn="ctr"/>
            <a:endParaRPr lang="sl-SI" sz="2000" dirty="0"/>
          </a:p>
          <a:p>
            <a:pPr algn="ctr"/>
            <a:endParaRPr lang="sl-SI" b="1" dirty="0">
              <a:highlight>
                <a:srgbClr val="00FF00"/>
              </a:highlight>
            </a:endParaRPr>
          </a:p>
          <a:p>
            <a:pPr algn="ctr"/>
            <a:endParaRPr lang="sl-SI" b="1" dirty="0">
              <a:highlight>
                <a:srgbClr val="00FF00"/>
              </a:highlight>
            </a:endParaRPr>
          </a:p>
        </p:txBody>
      </p:sp>
    </p:spTree>
    <p:extLst>
      <p:ext uri="{BB962C8B-B14F-4D97-AF65-F5344CB8AC3E}">
        <p14:creationId xmlns:p14="http://schemas.microsoft.com/office/powerpoint/2010/main" val="1107183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lika 6" descr="Slika, ki vsebuje besede avtomatika&#10;&#10;Opis je samodejno ustvarjen">
            <a:extLst>
              <a:ext uri="{FF2B5EF4-FFF2-40B4-BE49-F238E27FC236}">
                <a16:creationId xmlns:a16="http://schemas.microsoft.com/office/drawing/2014/main" id="{56477105-E1C5-4BCC-B39D-1F5B5C28AC0E}"/>
              </a:ext>
            </a:extLst>
          </p:cNvPr>
          <p:cNvPicPr>
            <a:picLocks noChangeAspect="1"/>
          </p:cNvPicPr>
          <p:nvPr/>
        </p:nvPicPr>
        <p:blipFill rotWithShape="1">
          <a:blip r:embed="rId2">
            <a:extLst>
              <a:ext uri="{28A0092B-C50C-407E-A947-70E740481C1C}">
                <a14:useLocalDpi xmlns:a14="http://schemas.microsoft.com/office/drawing/2010/main" val="0"/>
              </a:ext>
            </a:extLst>
          </a:blip>
          <a:srcRect l="7903" t="3490" r="6875" b="24572"/>
          <a:stretch/>
        </p:blipFill>
        <p:spPr>
          <a:xfrm>
            <a:off x="963561" y="1211614"/>
            <a:ext cx="10390240" cy="4933547"/>
          </a:xfrm>
          <a:prstGeom prst="rect">
            <a:avLst/>
          </a:prstGeom>
        </p:spPr>
      </p:pic>
      <p:sp>
        <p:nvSpPr>
          <p:cNvPr id="5" name="Označba mesta vsebine 4"/>
          <p:cNvSpPr>
            <a:spLocks noGrp="1"/>
          </p:cNvSpPr>
          <p:nvPr>
            <p:ph idx="1"/>
          </p:nvPr>
        </p:nvSpPr>
        <p:spPr>
          <a:xfrm>
            <a:off x="838200" y="1763630"/>
            <a:ext cx="10515600" cy="4933547"/>
          </a:xfrm>
        </p:spPr>
        <p:txBody>
          <a:bodyPr>
            <a:normAutofit/>
          </a:bodyPr>
          <a:lstStyle/>
          <a:p>
            <a:pPr marL="0" indent="0" algn="ctr">
              <a:buNone/>
            </a:pPr>
            <a:r>
              <a:rPr lang="sl-SI" sz="3300" b="1" dirty="0">
                <a:solidFill>
                  <a:schemeClr val="tx2"/>
                </a:solidFill>
                <a:ea typeface="+mj-ea"/>
                <a:cs typeface="+mj-cs"/>
              </a:rPr>
              <a:t>1. vzpostavitev/nadgradnja/aktivnosti Demo centra pametna tovarna</a:t>
            </a:r>
          </a:p>
          <a:p>
            <a:pPr marL="0" indent="0" algn="ctr">
              <a:buNone/>
            </a:pPr>
            <a:endParaRPr lang="sl-SI" sz="3300" b="1" dirty="0">
              <a:solidFill>
                <a:schemeClr val="tx2"/>
              </a:solidFill>
              <a:ea typeface="+mj-ea"/>
              <a:cs typeface="+mj-cs"/>
            </a:endParaRPr>
          </a:p>
          <a:p>
            <a:pPr marL="0" indent="0" algn="ctr">
              <a:buNone/>
            </a:pPr>
            <a:r>
              <a:rPr lang="sl-SI" sz="3300" b="1" dirty="0">
                <a:solidFill>
                  <a:schemeClr val="tx2"/>
                </a:solidFill>
                <a:ea typeface="+mj-ea"/>
                <a:cs typeface="+mj-cs"/>
              </a:rPr>
              <a:t>2. spodbujanje podjetij za prehod v industrijo 4.0</a:t>
            </a:r>
          </a:p>
          <a:p>
            <a:pPr marL="0" indent="0" algn="ctr">
              <a:buNone/>
            </a:pPr>
            <a:endParaRPr lang="sl-SI" sz="3300" b="1" dirty="0">
              <a:solidFill>
                <a:schemeClr val="tx2"/>
              </a:solidFill>
              <a:ea typeface="+mj-ea"/>
              <a:cs typeface="+mj-cs"/>
            </a:endParaRPr>
          </a:p>
          <a:p>
            <a:pPr marL="0" indent="0" algn="ctr">
              <a:buNone/>
            </a:pPr>
            <a:r>
              <a:rPr lang="sl-SI" sz="3300" b="1" dirty="0">
                <a:solidFill>
                  <a:schemeClr val="tx2"/>
                </a:solidFill>
                <a:ea typeface="+mj-ea"/>
                <a:cs typeface="+mj-cs"/>
              </a:rPr>
              <a:t>3. e- življenjski cikel produkta 4.0</a:t>
            </a:r>
          </a:p>
          <a:p>
            <a:pPr marL="0" indent="0">
              <a:buNone/>
            </a:pPr>
            <a:endParaRPr lang="sl-SI" sz="2400" dirty="0"/>
          </a:p>
        </p:txBody>
      </p:sp>
      <p:sp>
        <p:nvSpPr>
          <p:cNvPr id="4" name="Naslov 3"/>
          <p:cNvSpPr>
            <a:spLocks noGrp="1"/>
          </p:cNvSpPr>
          <p:nvPr>
            <p:ph type="title"/>
          </p:nvPr>
        </p:nvSpPr>
        <p:spPr/>
        <p:txBody>
          <a:bodyPr/>
          <a:lstStyle/>
          <a:p>
            <a:r>
              <a:rPr lang="sl-SI" dirty="0"/>
              <a:t>Fokusna področja grozda Pametna tovarna </a:t>
            </a:r>
            <a:endParaRPr lang="en-US" dirty="0"/>
          </a:p>
        </p:txBody>
      </p:sp>
    </p:spTree>
    <p:extLst>
      <p:ext uri="{BB962C8B-B14F-4D97-AF65-F5344CB8AC3E}">
        <p14:creationId xmlns:p14="http://schemas.microsoft.com/office/powerpoint/2010/main" val="62387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značba mesta vsebine 2" descr="Slika, ki vsebuje besede notranji, stena, tla, nered&#10;&#10;Opis je samodejno ustvarjen">
            <a:extLst>
              <a:ext uri="{FF2B5EF4-FFF2-40B4-BE49-F238E27FC236}">
                <a16:creationId xmlns:a16="http://schemas.microsoft.com/office/drawing/2014/main" id="{8C8B62E1-F9BA-45FB-BE97-B81C1364E8A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74034" y="1399819"/>
            <a:ext cx="5892985" cy="3023167"/>
          </a:xfrm>
        </p:spPr>
      </p:pic>
      <p:sp>
        <p:nvSpPr>
          <p:cNvPr id="4" name="Naslov 3"/>
          <p:cNvSpPr>
            <a:spLocks noGrp="1"/>
          </p:cNvSpPr>
          <p:nvPr>
            <p:ph type="title"/>
          </p:nvPr>
        </p:nvSpPr>
        <p:spPr>
          <a:xfrm>
            <a:off x="511277" y="421199"/>
            <a:ext cx="9623323" cy="720000"/>
          </a:xfrm>
        </p:spPr>
        <p:txBody>
          <a:bodyPr>
            <a:noAutofit/>
          </a:bodyPr>
          <a:lstStyle/>
          <a:p>
            <a:r>
              <a:rPr lang="sl-SI" sz="2800" dirty="0"/>
              <a:t>Vzpostavitev/nadgradnja/aktivnosti Demo centra pametna tovarna</a:t>
            </a:r>
          </a:p>
        </p:txBody>
      </p:sp>
      <p:sp>
        <p:nvSpPr>
          <p:cNvPr id="5" name="PoljeZBesedilom 4">
            <a:extLst>
              <a:ext uri="{FF2B5EF4-FFF2-40B4-BE49-F238E27FC236}">
                <a16:creationId xmlns:a16="http://schemas.microsoft.com/office/drawing/2014/main" id="{E7B92C07-C34B-4E02-8C89-180A5DD2FDF4}"/>
              </a:ext>
            </a:extLst>
          </p:cNvPr>
          <p:cNvSpPr txBox="1"/>
          <p:nvPr/>
        </p:nvSpPr>
        <p:spPr>
          <a:xfrm>
            <a:off x="563623" y="1399819"/>
            <a:ext cx="2510411" cy="4247317"/>
          </a:xfrm>
          <a:prstGeom prst="rect">
            <a:avLst/>
          </a:prstGeom>
          <a:noFill/>
        </p:spPr>
        <p:txBody>
          <a:bodyPr wrap="square" rtlCol="0">
            <a:spAutoFit/>
          </a:bodyPr>
          <a:lstStyle/>
          <a:p>
            <a:r>
              <a:rPr lang="sl-SI" b="1" dirty="0"/>
              <a:t>Pametne tovarne in celotna industrija 4.0 slonijo na tehnologijah:</a:t>
            </a:r>
          </a:p>
          <a:p>
            <a:endParaRPr lang="sl-SI" dirty="0"/>
          </a:p>
          <a:p>
            <a:pPr marL="285750" indent="-285750">
              <a:buFont typeface="Arial" panose="020B0604020202020204" pitchFamily="34" charset="0"/>
              <a:buChar char="•"/>
            </a:pPr>
            <a:r>
              <a:rPr lang="sl-SI" dirty="0"/>
              <a:t>simulacije in digitalni dvojčki </a:t>
            </a:r>
          </a:p>
          <a:p>
            <a:pPr marL="285750" indent="-285750">
              <a:buFont typeface="Arial" panose="020B0604020202020204" pitchFamily="34" charset="0"/>
              <a:buChar char="•"/>
            </a:pPr>
            <a:r>
              <a:rPr lang="sl-SI" dirty="0"/>
              <a:t>industrijski internet stvari</a:t>
            </a:r>
          </a:p>
          <a:p>
            <a:pPr marL="285750" indent="-285750">
              <a:buFont typeface="Arial" panose="020B0604020202020204" pitchFamily="34" charset="0"/>
              <a:buChar char="•"/>
            </a:pPr>
            <a:r>
              <a:rPr lang="sl-SI" dirty="0"/>
              <a:t>avtonomni roboti</a:t>
            </a:r>
          </a:p>
          <a:p>
            <a:pPr marL="285750" indent="-285750">
              <a:buFont typeface="Arial" panose="020B0604020202020204" pitchFamily="34" charset="0"/>
              <a:buChar char="•"/>
            </a:pPr>
            <a:r>
              <a:rPr lang="sl-SI" dirty="0"/>
              <a:t>obogatena resničnost (AR/VR/XR)</a:t>
            </a:r>
          </a:p>
          <a:p>
            <a:pPr marL="285750" indent="-285750">
              <a:buFont typeface="Arial" panose="020B0604020202020204" pitchFamily="34" charset="0"/>
              <a:buChar char="•"/>
            </a:pPr>
            <a:r>
              <a:rPr lang="sl-SI" dirty="0"/>
              <a:t>big data</a:t>
            </a:r>
          </a:p>
          <a:p>
            <a:pPr marL="285750" indent="-285750">
              <a:buFont typeface="Arial" panose="020B0604020202020204" pitchFamily="34" charset="0"/>
              <a:buChar char="•"/>
            </a:pPr>
            <a:r>
              <a:rPr lang="sl-SI" dirty="0"/>
              <a:t>tehnologije oblaka</a:t>
            </a:r>
          </a:p>
          <a:p>
            <a:pPr marL="285750" indent="-285750">
              <a:buFont typeface="Arial" panose="020B0604020202020204" pitchFamily="34" charset="0"/>
              <a:buChar char="•"/>
            </a:pPr>
            <a:r>
              <a:rPr lang="sl-SI" dirty="0"/>
              <a:t>kibernetska varnost</a:t>
            </a:r>
          </a:p>
          <a:p>
            <a:pPr marL="285750" indent="-285750">
              <a:buFont typeface="Arial" panose="020B0604020202020204" pitchFamily="34" charset="0"/>
              <a:buChar char="•"/>
            </a:pPr>
            <a:r>
              <a:rPr lang="sl-SI" dirty="0"/>
              <a:t>umetna inteligenca </a:t>
            </a:r>
          </a:p>
        </p:txBody>
      </p:sp>
      <p:sp>
        <p:nvSpPr>
          <p:cNvPr id="6" name="PoljeZBesedilom 5">
            <a:extLst>
              <a:ext uri="{FF2B5EF4-FFF2-40B4-BE49-F238E27FC236}">
                <a16:creationId xmlns:a16="http://schemas.microsoft.com/office/drawing/2014/main" id="{5E2FF2B6-1A90-40F4-9430-BADDEF09B869}"/>
              </a:ext>
            </a:extLst>
          </p:cNvPr>
          <p:cNvSpPr txBox="1"/>
          <p:nvPr/>
        </p:nvSpPr>
        <p:spPr>
          <a:xfrm>
            <a:off x="3293806" y="4798142"/>
            <a:ext cx="5673213" cy="954107"/>
          </a:xfrm>
          <a:prstGeom prst="rect">
            <a:avLst/>
          </a:prstGeom>
          <a:noFill/>
        </p:spPr>
        <p:txBody>
          <a:bodyPr wrap="square" rtlCol="0">
            <a:spAutoFit/>
          </a:bodyPr>
          <a:lstStyle/>
          <a:p>
            <a:pPr algn="ctr"/>
            <a:r>
              <a:rPr lang="sl-SI" dirty="0"/>
              <a:t>Vse naštete tehnologije in orodja I4.0 so v laboratoriju LASIM na Fakulteti za strojništvo, Univerza v Ljubljani vgrajene v </a:t>
            </a:r>
            <a:r>
              <a:rPr lang="sl-SI" b="1" dirty="0"/>
              <a:t>demonstracijski center Pametna tovarna.</a:t>
            </a:r>
          </a:p>
        </p:txBody>
      </p:sp>
      <p:sp>
        <p:nvSpPr>
          <p:cNvPr id="8" name="PoljeZBesedilom 7">
            <a:extLst>
              <a:ext uri="{FF2B5EF4-FFF2-40B4-BE49-F238E27FC236}">
                <a16:creationId xmlns:a16="http://schemas.microsoft.com/office/drawing/2014/main" id="{37B58F46-7BF3-44B2-AED0-1F2D8AB808A0}"/>
              </a:ext>
            </a:extLst>
          </p:cNvPr>
          <p:cNvSpPr txBox="1"/>
          <p:nvPr/>
        </p:nvSpPr>
        <p:spPr>
          <a:xfrm>
            <a:off x="9317796" y="1837663"/>
            <a:ext cx="2310581" cy="2585323"/>
          </a:xfrm>
          <a:prstGeom prst="rect">
            <a:avLst/>
          </a:prstGeom>
          <a:noFill/>
        </p:spPr>
        <p:txBody>
          <a:bodyPr wrap="square" rtlCol="0">
            <a:spAutoFit/>
          </a:bodyPr>
          <a:lstStyle/>
          <a:p>
            <a:pPr marL="285750" indent="-285750">
              <a:buFont typeface="Arial" panose="020B0604020202020204" pitchFamily="34" charset="0"/>
              <a:buChar char="•"/>
            </a:pPr>
            <a:r>
              <a:rPr lang="sl-SI" dirty="0"/>
              <a:t>Raziskave in razvoj </a:t>
            </a:r>
          </a:p>
          <a:p>
            <a:pPr marL="285750" indent="-285750">
              <a:buFont typeface="Arial" panose="020B0604020202020204" pitchFamily="34" charset="0"/>
              <a:buChar char="•"/>
            </a:pPr>
            <a:r>
              <a:rPr lang="sl-SI" dirty="0"/>
              <a:t>Izobraževanje in trening za študente</a:t>
            </a:r>
          </a:p>
          <a:p>
            <a:pPr marL="285750" indent="-285750">
              <a:buFont typeface="Arial" panose="020B0604020202020204" pitchFamily="34" charset="0"/>
              <a:buChar char="•"/>
            </a:pPr>
            <a:r>
              <a:rPr lang="sl-SI" dirty="0"/>
              <a:t>Izobraževanje in delavnice za industrijske partnerje</a:t>
            </a:r>
          </a:p>
          <a:p>
            <a:pPr marL="285750" indent="-285750">
              <a:buFont typeface="Arial" panose="020B0604020202020204" pitchFamily="34" charset="0"/>
              <a:buChar char="•"/>
            </a:pPr>
            <a:r>
              <a:rPr lang="sl-SI" dirty="0"/>
              <a:t>Projektno delo</a:t>
            </a:r>
          </a:p>
          <a:p>
            <a:pPr marL="285750" indent="-285750">
              <a:buFont typeface="Arial" panose="020B0604020202020204" pitchFamily="34" charset="0"/>
              <a:buChar char="•"/>
            </a:pPr>
            <a:endParaRPr lang="sl-SI" dirty="0"/>
          </a:p>
        </p:txBody>
      </p:sp>
      <p:pic>
        <p:nvPicPr>
          <p:cNvPr id="10" name="Slika 9" descr="Slika, ki vsebuje besede besedilo&#10;&#10;Opis je samodejno ustvarjen">
            <a:extLst>
              <a:ext uri="{FF2B5EF4-FFF2-40B4-BE49-F238E27FC236}">
                <a16:creationId xmlns:a16="http://schemas.microsoft.com/office/drawing/2014/main" id="{2B465653-3D9A-4CF5-9CC5-F9A52D480D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42184" y="4897191"/>
            <a:ext cx="865658" cy="756008"/>
          </a:xfrm>
          <a:prstGeom prst="rect">
            <a:avLst/>
          </a:prstGeom>
        </p:spPr>
      </p:pic>
    </p:spTree>
    <p:extLst>
      <p:ext uri="{BB962C8B-B14F-4D97-AF65-F5344CB8AC3E}">
        <p14:creationId xmlns:p14="http://schemas.microsoft.com/office/powerpoint/2010/main" val="3174650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lstStyle/>
          <a:p>
            <a:pPr marL="0" indent="0">
              <a:buNone/>
            </a:pPr>
            <a:endParaRPr lang="sl-SI" sz="1800" dirty="0"/>
          </a:p>
          <a:p>
            <a:pPr marL="0" indent="0">
              <a:buNone/>
            </a:pPr>
            <a:endParaRPr lang="sl-SI" sz="1800" dirty="0"/>
          </a:p>
        </p:txBody>
      </p:sp>
      <p:sp>
        <p:nvSpPr>
          <p:cNvPr id="4" name="Naslov 3"/>
          <p:cNvSpPr>
            <a:spLocks noGrp="1"/>
          </p:cNvSpPr>
          <p:nvPr>
            <p:ph type="title"/>
          </p:nvPr>
        </p:nvSpPr>
        <p:spPr/>
        <p:txBody>
          <a:bodyPr/>
          <a:lstStyle/>
          <a:p>
            <a:r>
              <a:rPr lang="sl-SI" sz="3600" dirty="0"/>
              <a:t>Spodbujanje podjetij za prehod v industrijo 4.0</a:t>
            </a:r>
            <a:endParaRPr lang="en-US" dirty="0"/>
          </a:p>
        </p:txBody>
      </p:sp>
      <p:pic>
        <p:nvPicPr>
          <p:cNvPr id="3" name="Slika 2">
            <a:extLst>
              <a:ext uri="{FF2B5EF4-FFF2-40B4-BE49-F238E27FC236}">
                <a16:creationId xmlns:a16="http://schemas.microsoft.com/office/drawing/2014/main" id="{133B1BDF-A2B4-4A03-9668-D3A4CB0F5B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406" y="1843087"/>
            <a:ext cx="6096000" cy="3171825"/>
          </a:xfrm>
          <a:prstGeom prst="rect">
            <a:avLst/>
          </a:prstGeom>
        </p:spPr>
      </p:pic>
      <p:sp>
        <p:nvSpPr>
          <p:cNvPr id="6" name="Pravokotnik 5">
            <a:extLst>
              <a:ext uri="{FF2B5EF4-FFF2-40B4-BE49-F238E27FC236}">
                <a16:creationId xmlns:a16="http://schemas.microsoft.com/office/drawing/2014/main" id="{4C0A016F-90DF-47EB-8EB3-6764A4C0637F}"/>
              </a:ext>
            </a:extLst>
          </p:cNvPr>
          <p:cNvSpPr/>
          <p:nvPr/>
        </p:nvSpPr>
        <p:spPr>
          <a:xfrm>
            <a:off x="6934200" y="1555642"/>
            <a:ext cx="4050030" cy="3970318"/>
          </a:xfrm>
          <a:prstGeom prst="rect">
            <a:avLst/>
          </a:prstGeom>
        </p:spPr>
        <p:txBody>
          <a:bodyPr wrap="square">
            <a:spAutoFit/>
          </a:bodyPr>
          <a:lstStyle/>
          <a:p>
            <a:pPr marL="285750" indent="-285750">
              <a:buFont typeface="Arial" panose="020B0604020202020204" pitchFamily="34" charset="0"/>
              <a:buChar char="•"/>
            </a:pPr>
            <a:r>
              <a:rPr lang="sl-SI" dirty="0"/>
              <a:t>Vzpostavitev metodologije presoje zrelosti industrije 4.0 </a:t>
            </a:r>
          </a:p>
          <a:p>
            <a:pPr marL="285750" indent="-285750">
              <a:buFont typeface="Arial" panose="020B0604020202020204" pitchFamily="34" charset="0"/>
              <a:buChar char="•"/>
            </a:pPr>
            <a:r>
              <a:rPr lang="sl-SI" dirty="0"/>
              <a:t>Izvajanje </a:t>
            </a:r>
            <a:r>
              <a:rPr lang="sl-SI" b="1" dirty="0"/>
              <a:t>prenosa in izmenjave znanja </a:t>
            </a:r>
            <a:r>
              <a:rPr lang="sl-SI" dirty="0"/>
              <a:t>med strokovnjaki iz industrije in institucijami znanja </a:t>
            </a:r>
          </a:p>
          <a:p>
            <a:pPr marL="285750" indent="-285750">
              <a:buFont typeface="Arial" panose="020B0604020202020204" pitchFamily="34" charset="0"/>
              <a:buChar char="•"/>
            </a:pPr>
            <a:r>
              <a:rPr lang="sl-SI" dirty="0"/>
              <a:t>Vključevanje podjetij iz panoge (in širše) v projekte prehoda v Industrijo 4.0 preko storitev </a:t>
            </a:r>
            <a:r>
              <a:rPr lang="sl-SI" b="1" dirty="0"/>
              <a:t>I 4.0 sprint </a:t>
            </a:r>
            <a:r>
              <a:rPr lang="sl-SI" dirty="0"/>
              <a:t>in </a:t>
            </a:r>
            <a:r>
              <a:rPr lang="sl-SI" b="1" dirty="0"/>
              <a:t>Odpiramo vrata 4.0 </a:t>
            </a:r>
            <a:r>
              <a:rPr lang="sl-SI" dirty="0"/>
              <a:t> </a:t>
            </a:r>
          </a:p>
          <a:p>
            <a:pPr marL="285750" indent="-285750">
              <a:buFont typeface="Arial" panose="020B0604020202020204" pitchFamily="34" charset="0"/>
              <a:buChar char="•"/>
            </a:pPr>
            <a:r>
              <a:rPr lang="sl-SI" dirty="0"/>
              <a:t>Oblikovanje projektnih predlogov za sodelovanje v konzorcijih na nacionalnih in evropskih razpisih</a:t>
            </a:r>
          </a:p>
          <a:p>
            <a:pPr marL="285750" indent="-285750">
              <a:buFont typeface="Arial" panose="020B0604020202020204" pitchFamily="34" charset="0"/>
              <a:buChar char="•"/>
            </a:pPr>
            <a:r>
              <a:rPr lang="sl-SI" dirty="0"/>
              <a:t>Razvoj </a:t>
            </a:r>
            <a:r>
              <a:rPr lang="sl-SI" b="1" dirty="0"/>
              <a:t>programa za usposabljanje za prehod v industrijo 4.0</a:t>
            </a:r>
          </a:p>
        </p:txBody>
      </p:sp>
    </p:spTree>
    <p:extLst>
      <p:ext uri="{BB962C8B-B14F-4D97-AF65-F5344CB8AC3E}">
        <p14:creationId xmlns:p14="http://schemas.microsoft.com/office/powerpoint/2010/main" val="2411834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lika 6">
            <a:extLst>
              <a:ext uri="{FF2B5EF4-FFF2-40B4-BE49-F238E27FC236}">
                <a16:creationId xmlns:a16="http://schemas.microsoft.com/office/drawing/2014/main" id="{6AFD6A85-9383-459E-90A2-81B9899BCFB9}"/>
              </a:ext>
            </a:extLst>
          </p:cNvPr>
          <p:cNvPicPr>
            <a:picLocks noChangeAspect="1"/>
          </p:cNvPicPr>
          <p:nvPr/>
        </p:nvPicPr>
        <p:blipFill>
          <a:blip r:embed="rId3"/>
          <a:stretch>
            <a:fillRect/>
          </a:stretch>
        </p:blipFill>
        <p:spPr>
          <a:xfrm>
            <a:off x="652545" y="3384756"/>
            <a:ext cx="5181600" cy="1761744"/>
          </a:xfrm>
          <a:prstGeom prst="rect">
            <a:avLst/>
          </a:prstGeom>
          <a:noFill/>
        </p:spPr>
      </p:pic>
      <p:sp>
        <p:nvSpPr>
          <p:cNvPr id="12" name="Content Placeholder 2">
            <a:extLst>
              <a:ext uri="{FF2B5EF4-FFF2-40B4-BE49-F238E27FC236}">
                <a16:creationId xmlns:a16="http://schemas.microsoft.com/office/drawing/2014/main" id="{B41728F0-7252-4F7D-8EE0-EF264B18280D}"/>
              </a:ext>
            </a:extLst>
          </p:cNvPr>
          <p:cNvSpPr>
            <a:spLocks noGrp="1"/>
          </p:cNvSpPr>
          <p:nvPr>
            <p:ph sz="half" idx="2"/>
          </p:nvPr>
        </p:nvSpPr>
        <p:spPr>
          <a:xfrm>
            <a:off x="6220205" y="2906318"/>
            <a:ext cx="5319250" cy="3052030"/>
          </a:xfrm>
        </p:spPr>
        <p:txBody>
          <a:bodyPr>
            <a:normAutofit lnSpcReduction="10000"/>
          </a:bodyPr>
          <a:lstStyle/>
          <a:p>
            <a:pPr marL="0" lvl="0" indent="0">
              <a:buNone/>
            </a:pPr>
            <a:r>
              <a:rPr lang="sl-SI" sz="1800" dirty="0"/>
              <a:t>Digitalizacija in napredne tehnologije omogočajo </a:t>
            </a:r>
            <a:r>
              <a:rPr lang="sl-SI" sz="1800" b="1" dirty="0"/>
              <a:t>vzpostavitev digitalnega dvojčka produkta s katerem bi obvladali celoten proces oz. cikel </a:t>
            </a:r>
            <a:r>
              <a:rPr lang="sl-SI" sz="1800" b="1" i="1" dirty="0"/>
              <a:t>od razvoja, proizvodnje do razgradnje produkta.</a:t>
            </a:r>
          </a:p>
          <a:p>
            <a:pPr lvl="0"/>
            <a:r>
              <a:rPr lang="pl-PL" sz="1800" b="1" dirty="0"/>
              <a:t>zaključevanje zanke preko prodaje vse do razvoja</a:t>
            </a:r>
            <a:endParaRPr lang="sl-SI" sz="1800" b="1" dirty="0"/>
          </a:p>
          <a:p>
            <a:pPr lvl="0"/>
            <a:r>
              <a:rPr lang="sl-SI" sz="1800" dirty="0"/>
              <a:t>prednosti: </a:t>
            </a:r>
          </a:p>
          <a:p>
            <a:pPr lvl="1"/>
            <a:r>
              <a:rPr lang="sl-SI" dirty="0"/>
              <a:t>snovalci izdelkov pridobijo ustrezne povratne informacije kakšne izdelke kupci potrebujejo</a:t>
            </a:r>
          </a:p>
          <a:p>
            <a:pPr lvl="1"/>
            <a:r>
              <a:rPr lang="sl-SI" dirty="0"/>
              <a:t>povečanje produktivnosti in optimizacija procesov </a:t>
            </a:r>
            <a:r>
              <a:rPr lang="sl-SI" b="1" i="1" dirty="0">
                <a:solidFill>
                  <a:schemeClr val="accent6"/>
                </a:solidFill>
              </a:rPr>
              <a:t>-&gt; zmanjšanje rabe virov in zasledovanje zelenih ciljev v vseh fazah</a:t>
            </a:r>
          </a:p>
        </p:txBody>
      </p:sp>
      <p:sp>
        <p:nvSpPr>
          <p:cNvPr id="4" name="Naslov 3"/>
          <p:cNvSpPr>
            <a:spLocks noGrp="1"/>
          </p:cNvSpPr>
          <p:nvPr>
            <p:ph type="title"/>
          </p:nvPr>
        </p:nvSpPr>
        <p:spPr>
          <a:xfrm>
            <a:off x="838200" y="340767"/>
            <a:ext cx="9028181" cy="720000"/>
          </a:xfrm>
        </p:spPr>
        <p:txBody>
          <a:bodyPr anchor="ctr">
            <a:normAutofit/>
          </a:bodyPr>
          <a:lstStyle/>
          <a:p>
            <a:r>
              <a:rPr lang="sl-SI"/>
              <a:t>e- življenjski cikel produkta 4.0</a:t>
            </a:r>
            <a:endParaRPr lang="en-US" dirty="0"/>
          </a:p>
        </p:txBody>
      </p:sp>
      <p:pic>
        <p:nvPicPr>
          <p:cNvPr id="9" name="Slika 8">
            <a:extLst>
              <a:ext uri="{FF2B5EF4-FFF2-40B4-BE49-F238E27FC236}">
                <a16:creationId xmlns:a16="http://schemas.microsoft.com/office/drawing/2014/main" id="{A269BA25-A653-42B6-82D3-E8FD750F545A}"/>
              </a:ext>
            </a:extLst>
          </p:cNvPr>
          <p:cNvPicPr>
            <a:picLocks noChangeAspect="1"/>
          </p:cNvPicPr>
          <p:nvPr/>
        </p:nvPicPr>
        <p:blipFill rotWithShape="1">
          <a:blip r:embed="rId4"/>
          <a:srcRect t="32831"/>
          <a:stretch/>
        </p:blipFill>
        <p:spPr>
          <a:xfrm>
            <a:off x="434266" y="1335168"/>
            <a:ext cx="11075061" cy="1446477"/>
          </a:xfrm>
          <a:prstGeom prst="rect">
            <a:avLst/>
          </a:prstGeom>
        </p:spPr>
      </p:pic>
    </p:spTree>
    <p:extLst>
      <p:ext uri="{BB962C8B-B14F-4D97-AF65-F5344CB8AC3E}">
        <p14:creationId xmlns:p14="http://schemas.microsoft.com/office/powerpoint/2010/main" val="1141891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71120" y="2460772"/>
            <a:ext cx="8009625" cy="1754326"/>
          </a:xfrm>
          <a:prstGeom prst="rect">
            <a:avLst/>
          </a:prstGeom>
          <a:noFill/>
        </p:spPr>
        <p:txBody>
          <a:bodyPr wrap="square" rtlCol="0">
            <a:spAutoFit/>
          </a:bodyPr>
          <a:lstStyle/>
          <a:p>
            <a:r>
              <a:rPr lang="sl-SI" sz="5400" dirty="0">
                <a:solidFill>
                  <a:schemeClr val="bg1"/>
                </a:solidFill>
              </a:rPr>
              <a:t>Grozd Sistemi in tehnologije</a:t>
            </a:r>
          </a:p>
          <a:p>
            <a:r>
              <a:rPr lang="sl-SI" sz="5400" dirty="0">
                <a:solidFill>
                  <a:schemeClr val="bg1"/>
                </a:solidFill>
              </a:rPr>
              <a:t> vodenja </a:t>
            </a:r>
            <a:endParaRPr lang="en-US" sz="5400" dirty="0">
              <a:solidFill>
                <a:schemeClr val="bg1"/>
              </a:solidFill>
            </a:endParaRPr>
          </a:p>
        </p:txBody>
      </p:sp>
      <p:sp>
        <p:nvSpPr>
          <p:cNvPr id="4" name="PoljeZBesedilom 3"/>
          <p:cNvSpPr txBox="1"/>
          <p:nvPr/>
        </p:nvSpPr>
        <p:spPr>
          <a:xfrm>
            <a:off x="5071731" y="3805334"/>
            <a:ext cx="3009014" cy="400110"/>
          </a:xfrm>
          <a:prstGeom prst="rect">
            <a:avLst/>
          </a:prstGeom>
          <a:noFill/>
        </p:spPr>
        <p:txBody>
          <a:bodyPr wrap="square" rtlCol="0">
            <a:spAutoFit/>
          </a:bodyPr>
          <a:lstStyle/>
          <a:p>
            <a:r>
              <a:rPr lang="sl-SI" sz="2000" dirty="0">
                <a:solidFill>
                  <a:schemeClr val="bg1"/>
                </a:solidFill>
              </a:rPr>
              <a:t>Dr. Zoran Marinšek, KC STV</a:t>
            </a:r>
            <a:endParaRPr lang="en-US" dirty="0">
              <a:solidFill>
                <a:schemeClr val="bg1"/>
              </a:solidFill>
            </a:endParaRPr>
          </a:p>
        </p:txBody>
      </p:sp>
    </p:spTree>
    <p:extLst>
      <p:ext uri="{BB962C8B-B14F-4D97-AF65-F5344CB8AC3E}">
        <p14:creationId xmlns:p14="http://schemas.microsoft.com/office/powerpoint/2010/main" val="35208196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a:xfrm>
            <a:off x="838201" y="1146411"/>
            <a:ext cx="7305674" cy="968139"/>
          </a:xfrm>
        </p:spPr>
        <p:txBody>
          <a:bodyPr>
            <a:normAutofit fontScale="70000" lnSpcReduction="20000"/>
          </a:bodyPr>
          <a:lstStyle/>
          <a:p>
            <a:r>
              <a:rPr lang="sl-SI" altLang="sl-SI" sz="2300" b="1" dirty="0"/>
              <a:t>Tehnologija vodenja sistemov (TVP): </a:t>
            </a:r>
            <a:r>
              <a:rPr lang="sl-SI" altLang="sl-SI" sz="2400" dirty="0">
                <a:solidFill>
                  <a:srgbClr val="FF0000"/>
                </a:solidFill>
              </a:rPr>
              <a:t>….. da stvari lahko delujejo</a:t>
            </a:r>
          </a:p>
          <a:p>
            <a:pPr marL="0" indent="0">
              <a:spcBef>
                <a:spcPts val="0"/>
              </a:spcBef>
              <a:buNone/>
            </a:pPr>
            <a:endParaRPr lang="sl-SI" altLang="sl-SI" sz="1200" dirty="0">
              <a:solidFill>
                <a:srgbClr val="FF0000"/>
              </a:solidFill>
            </a:endParaRPr>
          </a:p>
          <a:p>
            <a:pPr marL="457200" marR="0" lvl="1" indent="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“skrita“ </a:t>
            </a:r>
            <a:r>
              <a:rPr kumimoji="0" lang="sl-SI" altLang="sl-SI" sz="15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vseprisotna</a:t>
            </a: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 tehnologija – </a:t>
            </a:r>
            <a:r>
              <a:rPr kumimoji="0" lang="sl-SI" altLang="sl-SI" sz="15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avtomatizacija, informatizacija, kibernetizacija – </a:t>
            </a:r>
            <a:r>
              <a:rPr kumimoji="0" lang="sl-SI" altLang="sl-SI" sz="1500" b="1"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paradigma povratne zanke</a:t>
            </a:r>
            <a:endParaRPr kumimoji="0" lang="sl-SI" altLang="sl-SI" sz="1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457200" marR="0" lvl="1" indent="0" algn="l" defTabSz="914400" rtl="0" eaLnBrk="0" fontAlgn="base" latinLnBrk="0" hangingPunct="0">
              <a:lnSpc>
                <a:spcPct val="120000"/>
              </a:lnSpc>
              <a:spcBef>
                <a:spcPct val="0"/>
              </a:spcBef>
              <a:spcAft>
                <a:spcPct val="0"/>
              </a:spcAft>
              <a:buClrTx/>
              <a:buSzTx/>
              <a:buFont typeface="Arial" panose="020B0604020202020204" pitchFamily="34" charset="0"/>
              <a:buChar char="•"/>
              <a:tabLst/>
              <a:defRPr/>
            </a:pP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učinki TVP: </a:t>
            </a:r>
            <a:r>
              <a:rPr kumimoji="0" lang="sl-SI" altLang="sl-SI" sz="1500" b="0" i="0" u="sng"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trajnostni</a:t>
            </a: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 učinkovitost, kvaliteta, zanesljivost; </a:t>
            </a:r>
            <a:r>
              <a:rPr kumimoji="0" lang="sl-SI" altLang="sl-SI" sz="1500" b="0" i="0" u="sng"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finančni</a:t>
            </a: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 dodana vrednost, rentabilnost; </a:t>
            </a:r>
            <a:r>
              <a:rPr kumimoji="0" lang="sl-SI" altLang="sl-SI" sz="1500" b="0" i="0" u="sng"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poslovni</a:t>
            </a:r>
            <a:r>
              <a:rPr kumimoji="0" lang="sl-SI" altLang="sl-SI" sz="1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 konkurenčnost na globalnih trgih</a:t>
            </a:r>
          </a:p>
          <a:p>
            <a:pPr marL="457200" marR="0" lvl="1" indent="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sl-SI" altLang="sl-SI" sz="10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4" name="Naslov 3"/>
          <p:cNvSpPr>
            <a:spLocks noGrp="1"/>
          </p:cNvSpPr>
          <p:nvPr>
            <p:ph type="title"/>
          </p:nvPr>
        </p:nvSpPr>
        <p:spPr/>
        <p:txBody>
          <a:bodyPr/>
          <a:lstStyle/>
          <a:p>
            <a:r>
              <a:rPr lang="sl-SI" dirty="0"/>
              <a:t>Predstavitev grozda</a:t>
            </a:r>
            <a:endParaRPr lang="en-US" dirty="0"/>
          </a:p>
        </p:txBody>
      </p:sp>
      <p:sp>
        <p:nvSpPr>
          <p:cNvPr id="6" name="TextBox 5">
            <a:extLst>
              <a:ext uri="{FF2B5EF4-FFF2-40B4-BE49-F238E27FC236}">
                <a16:creationId xmlns:a16="http://schemas.microsoft.com/office/drawing/2014/main" id="{12795DA7-373F-4B4E-918D-80466A264E8A}"/>
              </a:ext>
            </a:extLst>
          </p:cNvPr>
          <p:cNvSpPr txBox="1"/>
          <p:nvPr/>
        </p:nvSpPr>
        <p:spPr>
          <a:xfrm>
            <a:off x="7988316" y="1241415"/>
            <a:ext cx="3908529" cy="415925"/>
          </a:xfrm>
          <a:prstGeom prst="rect">
            <a:avLst/>
          </a:prstGeom>
          <a:solidFill>
            <a:schemeClr val="accent3">
              <a:lumMod val="20000"/>
              <a:lumOff val="80000"/>
            </a:schemeClr>
          </a:solidFill>
          <a:ln cmpd="dbl">
            <a:solidFill>
              <a:schemeClr val="accent1"/>
            </a:solidFill>
          </a:ln>
        </p:spPr>
        <p:txBody>
          <a:bodyPr wrap="square">
            <a:spAutoFit/>
          </a:bodyPr>
          <a:lstStyle/>
          <a:p>
            <a:pPr>
              <a:defRPr/>
            </a:pPr>
            <a:r>
              <a:rPr lang="sl-SI" sz="1050" dirty="0"/>
              <a:t>Integracijska sposobnost: prispevek </a:t>
            </a:r>
            <a:r>
              <a:rPr lang="sl-SI" sz="1050" b="1" dirty="0"/>
              <a:t>10-15% (25%)</a:t>
            </a:r>
          </a:p>
          <a:p>
            <a:pPr>
              <a:defRPr/>
            </a:pPr>
            <a:r>
              <a:rPr lang="sl-SI" sz="1050" dirty="0"/>
              <a:t>Integralni učinek presega druge: Fakt </a:t>
            </a:r>
            <a:r>
              <a:rPr lang="sl-SI" sz="1050" b="1" dirty="0"/>
              <a:t>0,5 do 3 </a:t>
            </a:r>
            <a:r>
              <a:rPr lang="sl-SI" sz="1050" dirty="0"/>
              <a:t>na direktno prodajo </a:t>
            </a:r>
          </a:p>
        </p:txBody>
      </p:sp>
      <p:pic>
        <p:nvPicPr>
          <p:cNvPr id="7" name="Picture 17">
            <a:extLst>
              <a:ext uri="{FF2B5EF4-FFF2-40B4-BE49-F238E27FC236}">
                <a16:creationId xmlns:a16="http://schemas.microsoft.com/office/drawing/2014/main" id="{442D297D-7AAA-48CC-99EC-DFFB684144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1690"/>
          <a:stretch>
            <a:fillRect/>
          </a:stretch>
        </p:blipFill>
        <p:spPr bwMode="auto">
          <a:xfrm>
            <a:off x="8699115" y="1801475"/>
            <a:ext cx="2820259" cy="1994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FE156F2-C010-4867-9276-9C9FF407D2F5}"/>
              </a:ext>
            </a:extLst>
          </p:cNvPr>
          <p:cNvSpPr txBox="1"/>
          <p:nvPr/>
        </p:nvSpPr>
        <p:spPr>
          <a:xfrm>
            <a:off x="8791574" y="3809911"/>
            <a:ext cx="3234925" cy="1015663"/>
          </a:xfrm>
          <a:prstGeom prst="rect">
            <a:avLst/>
          </a:prstGeom>
          <a:solidFill>
            <a:schemeClr val="accent3">
              <a:lumMod val="20000"/>
              <a:lumOff val="80000"/>
            </a:schemeClr>
          </a:solidFill>
          <a:ln w="15875" cmpd="dbl">
            <a:solidFill>
              <a:schemeClr val="tx2"/>
            </a:solidFill>
          </a:ln>
        </p:spPr>
        <p:txBody>
          <a:bodyPr wrap="square">
            <a:spAutoFit/>
          </a:bodyPr>
          <a:lstStyle/>
          <a:p>
            <a:pPr>
              <a:defRPr/>
            </a:pPr>
            <a:r>
              <a:rPr lang="sl-SI" sz="1200" b="1" dirty="0"/>
              <a:t>Poslovni rezultati </a:t>
            </a:r>
            <a:r>
              <a:rPr lang="sl-SI" sz="1200" dirty="0">
                <a:solidFill>
                  <a:srgbClr val="FF0000"/>
                </a:solidFill>
              </a:rPr>
              <a:t>(</a:t>
            </a:r>
            <a:r>
              <a:rPr lang="sl-SI" sz="1200" dirty="0"/>
              <a:t>Kazalci KC STV</a:t>
            </a:r>
            <a:r>
              <a:rPr lang="sl-SI" sz="1200" dirty="0">
                <a:solidFill>
                  <a:srgbClr val="FF0000"/>
                </a:solidFill>
              </a:rPr>
              <a:t>)</a:t>
            </a:r>
            <a:r>
              <a:rPr lang="sl-SI" sz="1200" dirty="0"/>
              <a:t>:</a:t>
            </a:r>
          </a:p>
          <a:p>
            <a:pPr marL="171450" indent="-171450">
              <a:buFont typeface="Arial" panose="020B0604020202020204" pitchFamily="34" charset="0"/>
              <a:buChar char="•"/>
              <a:defRPr/>
            </a:pPr>
            <a:r>
              <a:rPr lang="sl-SI" sz="1200" dirty="0"/>
              <a:t>Prodaja: 	</a:t>
            </a:r>
            <a:r>
              <a:rPr lang="sl-SI" sz="1200" dirty="0">
                <a:solidFill>
                  <a:srgbClr val="FF0000"/>
                </a:solidFill>
              </a:rPr>
              <a:t>457 mio € (+31%)</a:t>
            </a:r>
          </a:p>
          <a:p>
            <a:pPr marL="171450" indent="-171450">
              <a:buFont typeface="Arial" panose="020B0604020202020204" pitchFamily="34" charset="0"/>
              <a:buChar char="•"/>
              <a:defRPr/>
            </a:pPr>
            <a:r>
              <a:rPr lang="sl-SI" sz="1200" dirty="0"/>
              <a:t>BDV/zap</a:t>
            </a:r>
            <a:r>
              <a:rPr lang="sl-SI" sz="1200" dirty="0">
                <a:solidFill>
                  <a:srgbClr val="FF0000"/>
                </a:solidFill>
              </a:rPr>
              <a:t>: 	55.700 € (+10%)</a:t>
            </a:r>
          </a:p>
          <a:p>
            <a:pPr marL="171450" indent="-171450">
              <a:buFont typeface="Arial" panose="020B0604020202020204" pitchFamily="34" charset="0"/>
              <a:buChar char="•"/>
              <a:defRPr/>
            </a:pPr>
            <a:r>
              <a:rPr lang="sl-SI" sz="1200" dirty="0"/>
              <a:t>Izvoz: 	</a:t>
            </a:r>
            <a:r>
              <a:rPr lang="sl-SI" sz="1200" dirty="0">
                <a:solidFill>
                  <a:srgbClr val="FF0000"/>
                </a:solidFill>
              </a:rPr>
              <a:t>374 mio €</a:t>
            </a:r>
            <a:r>
              <a:rPr lang="sl-SI" sz="1200" dirty="0"/>
              <a:t> </a:t>
            </a:r>
            <a:r>
              <a:rPr lang="sl-SI" sz="1200" dirty="0">
                <a:solidFill>
                  <a:srgbClr val="FF0000"/>
                </a:solidFill>
              </a:rPr>
              <a:t>(+10%)</a:t>
            </a:r>
          </a:p>
          <a:p>
            <a:pPr marL="171450" indent="-171450">
              <a:buFont typeface="Arial" panose="020B0604020202020204" pitchFamily="34" charset="0"/>
              <a:buChar char="•"/>
              <a:defRPr/>
            </a:pPr>
            <a:r>
              <a:rPr lang="sl-SI" sz="1200" dirty="0"/>
              <a:t>Delovna mesta:  </a:t>
            </a:r>
            <a:r>
              <a:rPr lang="sl-SI" sz="1200" dirty="0">
                <a:solidFill>
                  <a:srgbClr val="FF0000"/>
                </a:solidFill>
              </a:rPr>
              <a:t>+9% </a:t>
            </a:r>
          </a:p>
        </p:txBody>
      </p:sp>
      <p:sp>
        <p:nvSpPr>
          <p:cNvPr id="12" name="TextBox 11">
            <a:extLst>
              <a:ext uri="{FF2B5EF4-FFF2-40B4-BE49-F238E27FC236}">
                <a16:creationId xmlns:a16="http://schemas.microsoft.com/office/drawing/2014/main" id="{BBD44398-D1C7-457F-AAD9-2EC70D287BED}"/>
              </a:ext>
            </a:extLst>
          </p:cNvPr>
          <p:cNvSpPr txBox="1"/>
          <p:nvPr/>
        </p:nvSpPr>
        <p:spPr>
          <a:xfrm>
            <a:off x="1081170" y="5874658"/>
            <a:ext cx="8542240" cy="307777"/>
          </a:xfrm>
          <a:prstGeom prst="rect">
            <a:avLst/>
          </a:prstGeom>
          <a:noFill/>
        </p:spPr>
        <p:txBody>
          <a:bodyPr wrap="square" rtlCol="0">
            <a:spAutoFit/>
          </a:bodyPr>
          <a:lstStyle/>
          <a:p>
            <a:endParaRPr lang="sl-SI" sz="1400" dirty="0"/>
          </a:p>
        </p:txBody>
      </p:sp>
      <p:sp>
        <p:nvSpPr>
          <p:cNvPr id="13" name="Označba mesta vsebine 4">
            <a:extLst>
              <a:ext uri="{FF2B5EF4-FFF2-40B4-BE49-F238E27FC236}">
                <a16:creationId xmlns:a16="http://schemas.microsoft.com/office/drawing/2014/main" id="{851ABD26-C588-4ADD-8BA4-EBC3894DA011}"/>
              </a:ext>
            </a:extLst>
          </p:cNvPr>
          <p:cNvSpPr txBox="1">
            <a:spLocks/>
          </p:cNvSpPr>
          <p:nvPr/>
        </p:nvSpPr>
        <p:spPr>
          <a:xfrm>
            <a:off x="972946" y="2209554"/>
            <a:ext cx="7681704" cy="1426890"/>
          </a:xfrm>
          <a:prstGeom prst="rect">
            <a:avLst/>
          </a:prstGeom>
          <a:noFill/>
        </p:spPr>
        <p:txBody>
          <a:bodyPr vert="horz" lIns="91440" tIns="45720" rIns="91440" bIns="45720" rtlCol="0">
            <a:normAutofit fontScale="62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sl-SI" sz="2300" b="1" dirty="0"/>
              <a:t>Zgodovina</a:t>
            </a:r>
          </a:p>
          <a:p>
            <a:pPr marL="342900" lvl="1" indent="0">
              <a:buFont typeface="Arial" panose="020B0604020202020204" pitchFamily="34" charset="0"/>
              <a:buNone/>
            </a:pPr>
            <a:endParaRPr lang="sl-SI" sz="1200" b="1" dirty="0">
              <a:ea typeface="Verdana" panose="020B0604030504040204" pitchFamily="34" charset="0"/>
            </a:endParaRPr>
          </a:p>
          <a:p>
            <a:pPr lvl="1"/>
            <a:r>
              <a:rPr lang="sl-SI" sz="1900" dirty="0">
                <a:latin typeface="Verdana" panose="020B0604030504040204" pitchFamily="34" charset="0"/>
                <a:ea typeface="Verdana" panose="020B0604030504040204" pitchFamily="34" charset="0"/>
              </a:rPr>
              <a:t>Tehnološka mreža Tehnologija vodenja procesov</a:t>
            </a:r>
            <a:r>
              <a:rPr lang="sl-SI" sz="1900" dirty="0"/>
              <a:t>; </a:t>
            </a:r>
            <a:r>
              <a:rPr lang="sl-SI" sz="2200" dirty="0"/>
              <a:t>ustanovljena 2002</a:t>
            </a:r>
            <a:endParaRPr lang="sl-SI" sz="1900" dirty="0"/>
          </a:p>
          <a:p>
            <a:pPr lvl="1"/>
            <a:r>
              <a:rPr lang="sl-SI" sz="1900" dirty="0">
                <a:latin typeface="Verdana" panose="020B0604030504040204" pitchFamily="34" charset="0"/>
                <a:ea typeface="Verdana" panose="020B0604030504040204" pitchFamily="34" charset="0"/>
              </a:rPr>
              <a:t>Kompetenčni center za sodobne tehnologije vodenja </a:t>
            </a:r>
            <a:r>
              <a:rPr lang="sl-SI" sz="2200" dirty="0"/>
              <a:t>(KC STV):</a:t>
            </a:r>
            <a:endParaRPr lang="sl-SI" sz="1900" dirty="0"/>
          </a:p>
          <a:p>
            <a:pPr lvl="2"/>
            <a:r>
              <a:rPr lang="sl-SI" sz="2200" dirty="0"/>
              <a:t>Ustanovljen kot projektni konzorcij 2010, za izvajanje projekta 2010-2013</a:t>
            </a:r>
          </a:p>
          <a:p>
            <a:pPr lvl="2"/>
            <a:r>
              <a:rPr lang="sl-SI" sz="2200" dirty="0"/>
              <a:t>Kot Zavod KC STV: 2016</a:t>
            </a:r>
          </a:p>
          <a:p>
            <a:pPr lvl="1"/>
            <a:r>
              <a:rPr lang="sl-SI" sz="2200" dirty="0"/>
              <a:t>Poslanstvo: povezovanje, usmerjanje, organiziranje in so-izvajanje konzorcijskih projektov članic</a:t>
            </a:r>
          </a:p>
        </p:txBody>
      </p:sp>
      <p:sp>
        <p:nvSpPr>
          <p:cNvPr id="14" name="Označba mesta vsebine 4">
            <a:extLst>
              <a:ext uri="{FF2B5EF4-FFF2-40B4-BE49-F238E27FC236}">
                <a16:creationId xmlns:a16="http://schemas.microsoft.com/office/drawing/2014/main" id="{2AD63B0E-28BA-4D81-8129-CAC18ADEAC41}"/>
              </a:ext>
            </a:extLst>
          </p:cNvPr>
          <p:cNvSpPr txBox="1">
            <a:spLocks/>
          </p:cNvSpPr>
          <p:nvPr/>
        </p:nvSpPr>
        <p:spPr>
          <a:xfrm>
            <a:off x="1018086" y="3809909"/>
            <a:ext cx="7591424" cy="2372525"/>
          </a:xfrm>
          <a:prstGeom prst="rect">
            <a:avLst/>
          </a:prstGeom>
          <a:noFill/>
        </p:spPr>
        <p:txBody>
          <a:bodyPr vert="horz" lIns="91440" tIns="45720" rIns="91440" bIns="45720" rtlCol="0">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sl-SI" sz="2600" b="1" dirty="0"/>
              <a:t>Grozd v SRIP ToP</a:t>
            </a:r>
          </a:p>
          <a:p>
            <a:pPr marL="0" indent="0">
              <a:buFont typeface="Arial" panose="020B0604020202020204" pitchFamily="34" charset="0"/>
              <a:buNone/>
            </a:pPr>
            <a:endParaRPr lang="sl-SI" sz="1400" b="1" dirty="0"/>
          </a:p>
          <a:p>
            <a:pPr lvl="1"/>
            <a:r>
              <a:rPr lang="sl-SI" altLang="sl-SI" sz="1900" b="1" dirty="0">
                <a:solidFill>
                  <a:schemeClr val="accent2">
                    <a:lumMod val="75000"/>
                  </a:schemeClr>
                </a:solidFill>
                <a:latin typeface="Verdana" pitchFamily="34" charset="0"/>
              </a:rPr>
              <a:t>VVV Inteligentni sistemi vodenja v tovarnah prihodnosti </a:t>
            </a:r>
            <a:r>
              <a:rPr lang="sl-SI" altLang="sl-SI" sz="1900" b="1" dirty="0">
                <a:latin typeface="Verdana" pitchFamily="34" charset="0"/>
              </a:rPr>
              <a:t>(</a:t>
            </a:r>
            <a:r>
              <a:rPr lang="sl-SI" altLang="sl-SI" sz="1900" b="1" dirty="0">
                <a:solidFill>
                  <a:schemeClr val="accent2">
                    <a:lumMod val="75000"/>
                  </a:schemeClr>
                </a:solidFill>
                <a:latin typeface="Verdana" pitchFamily="34" charset="0"/>
              </a:rPr>
              <a:t>ISVOD)</a:t>
            </a:r>
          </a:p>
          <a:p>
            <a:pPr marL="685800" lvl="2" indent="0">
              <a:buFont typeface="Arial" panose="020B0604020202020204" pitchFamily="34" charset="0"/>
              <a:buNone/>
            </a:pPr>
            <a:r>
              <a:rPr lang="sl-SI" altLang="sl-SI" sz="1900" b="1" dirty="0">
                <a:latin typeface="Verdana" pitchFamily="34" charset="0"/>
              </a:rPr>
              <a:t>Izbrana prioritetna tehnološka področja s produktnimi smermi uvajalcev na trg</a:t>
            </a:r>
          </a:p>
          <a:p>
            <a:pPr marL="685800" lvl="2" indent="0">
              <a:buFont typeface="Arial" panose="020B0604020202020204" pitchFamily="34" charset="0"/>
              <a:buNone/>
            </a:pPr>
            <a:endParaRPr lang="sl-SI" sz="1900" dirty="0"/>
          </a:p>
          <a:p>
            <a:pPr lvl="1"/>
            <a:r>
              <a:rPr lang="sl-SI" sz="1900" b="1" dirty="0">
                <a:solidFill>
                  <a:schemeClr val="accent2">
                    <a:lumMod val="75000"/>
                  </a:schemeClr>
                </a:solidFill>
                <a:latin typeface="Verdana" pitchFamily="34" charset="0"/>
              </a:rPr>
              <a:t>HOM Tehnologije vodenja (TV)</a:t>
            </a:r>
          </a:p>
          <a:p>
            <a:pPr marL="685800" lvl="2" indent="0">
              <a:buFont typeface="Arial" panose="020B0604020202020204" pitchFamily="34" charset="0"/>
              <a:buNone/>
            </a:pPr>
            <a:r>
              <a:rPr lang="sl-SI" sz="1900" b="1" dirty="0"/>
              <a:t>tehnologija vodenja kot ključna omogočitvena tehnologija,</a:t>
            </a:r>
          </a:p>
          <a:p>
            <a:pPr marL="685800" lvl="2" indent="0">
              <a:buFont typeface="Arial" panose="020B0604020202020204" pitchFamily="34" charset="0"/>
              <a:buNone/>
            </a:pPr>
            <a:r>
              <a:rPr lang="sl-SI" sz="1900" dirty="0"/>
              <a:t>V različnih domenah uporabe, znotraj ToP in v povezavi z drugimi SRIPi</a:t>
            </a:r>
          </a:p>
          <a:p>
            <a:pPr marL="685800" lvl="2" indent="0">
              <a:buFont typeface="Arial" panose="020B0604020202020204" pitchFamily="34" charset="0"/>
              <a:buNone/>
            </a:pPr>
            <a:endParaRPr lang="sl-SI" sz="1900" dirty="0"/>
          </a:p>
          <a:p>
            <a:pPr lvl="1"/>
            <a:r>
              <a:rPr lang="sl-SI" sz="2200" dirty="0"/>
              <a:t>Število članov: 35, od tega 27 podjetij in 8 raziskovalnih/izobraževalnih institucij</a:t>
            </a:r>
            <a:endParaRPr lang="sl-SI" sz="1900" dirty="0"/>
          </a:p>
          <a:p>
            <a:pPr marL="685800" lvl="2" indent="0">
              <a:buFont typeface="Arial" panose="020B0604020202020204" pitchFamily="34" charset="0"/>
              <a:buNone/>
            </a:pPr>
            <a:endParaRPr lang="sl-SI" sz="1800" dirty="0"/>
          </a:p>
        </p:txBody>
      </p:sp>
    </p:spTree>
    <p:extLst>
      <p:ext uri="{BB962C8B-B14F-4D97-AF65-F5344CB8AC3E}">
        <p14:creationId xmlns:p14="http://schemas.microsoft.com/office/powerpoint/2010/main" val="1654021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11" grpId="0" animBg="1"/>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a:xfrm>
            <a:off x="838200" y="1146410"/>
            <a:ext cx="7536873" cy="4933547"/>
          </a:xfrm>
        </p:spPr>
        <p:txBody>
          <a:bodyPr/>
          <a:lstStyle/>
          <a:p>
            <a:pPr marL="0" indent="0">
              <a:buNone/>
            </a:pPr>
            <a:r>
              <a:rPr lang="sl-SI" b="1" dirty="0"/>
              <a:t>Poslovni model povezovanja in usmerjanja</a:t>
            </a:r>
            <a:r>
              <a:rPr lang="sl-SI" dirty="0"/>
              <a:t>: fokusno tehnološko področje</a:t>
            </a:r>
          </a:p>
          <a:p>
            <a:pPr lvl="1"/>
            <a:r>
              <a:rPr lang="sl-SI" b="1" dirty="0"/>
              <a:t>koncentracija kompetenc nosilcev znanja </a:t>
            </a:r>
            <a:r>
              <a:rPr lang="sl-SI" dirty="0"/>
              <a:t>– vključene vse raziskovalne skupine s področja tehnologije vodenja </a:t>
            </a:r>
          </a:p>
          <a:p>
            <a:pPr lvl="1"/>
            <a:r>
              <a:rPr lang="sl-SI" b="1" dirty="0"/>
              <a:t>koncentracija poslovnih usmeritev nosilcev uvajanja na trg </a:t>
            </a:r>
            <a:r>
              <a:rPr lang="sl-SI" dirty="0"/>
              <a:t>na produktnih smereh</a:t>
            </a:r>
          </a:p>
          <a:p>
            <a:pPr marL="0" indent="0">
              <a:buNone/>
            </a:pPr>
            <a:r>
              <a:rPr lang="sl-SI" b="1" dirty="0"/>
              <a:t>Presečno tehnološko področje in presečna produktna smer</a:t>
            </a:r>
          </a:p>
          <a:p>
            <a:pPr lvl="1"/>
            <a:r>
              <a:rPr lang="sl-SI" dirty="0"/>
              <a:t>Povezovanje in integracija </a:t>
            </a:r>
            <a:r>
              <a:rPr lang="sl-SI" b="1" dirty="0"/>
              <a:t>različnih tehnologij </a:t>
            </a:r>
          </a:p>
          <a:p>
            <a:pPr marL="0" indent="0">
              <a:buNone/>
            </a:pPr>
            <a:r>
              <a:rPr lang="sl-SI" b="1" dirty="0">
                <a:latin typeface="Calibri" panose="020F0502020204030204" pitchFamily="34" charset="0"/>
                <a:ea typeface="Calibri" panose="020F0502020204030204" pitchFamily="34" charset="0"/>
                <a:cs typeface="Times New Roman" panose="02020603050405020304" pitchFamily="18" charset="0"/>
              </a:rPr>
              <a:t>K</a:t>
            </a:r>
            <a:r>
              <a:rPr lang="sl-SI" b="1" dirty="0">
                <a:effectLst/>
                <a:latin typeface="Calibri" panose="020F0502020204030204" pitchFamily="34" charset="0"/>
                <a:ea typeface="Calibri" panose="020F0502020204030204" pitchFamily="34" charset="0"/>
                <a:cs typeface="Times New Roman" panose="02020603050405020304" pitchFamily="18" charset="0"/>
              </a:rPr>
              <a:t>oncept podjetniškega odkrivanja </a:t>
            </a:r>
            <a:r>
              <a:rPr lang="sl-SI" dirty="0">
                <a:effectLst/>
                <a:latin typeface="Calibri" panose="020F0502020204030204" pitchFamily="34" charset="0"/>
                <a:ea typeface="Calibri" panose="020F0502020204030204" pitchFamily="34" charset="0"/>
                <a:cs typeface="Times New Roman" panose="02020603050405020304" pitchFamily="18" charset="0"/>
              </a:rPr>
              <a:t>je vgrajen v model delovanja od začetka delovanja KC STV in pred tem v TM TVP</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buFont typeface="Courier New" panose="02070309020205020404" pitchFamily="49" charset="0"/>
              <a:buChar char="o"/>
            </a:pPr>
            <a:r>
              <a:rPr lang="sl-SI" dirty="0">
                <a:effectLst/>
                <a:latin typeface="Calibri" panose="020F0502020204030204" pitchFamily="34" charset="0"/>
                <a:ea typeface="Calibri" panose="020F0502020204030204" pitchFamily="34" charset="0"/>
                <a:cs typeface="Times New Roman" panose="02020603050405020304" pitchFamily="18" charset="0"/>
              </a:rPr>
              <a:t>proces teče tudi v okviru izvajanja akcijskega načrta 2 in 3.faze</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1143000" lvl="2" indent="-228600">
              <a:buFont typeface="Wingdings" panose="05000000000000000000" pitchFamily="2" charset="2"/>
              <a:buChar char=""/>
            </a:pPr>
            <a:r>
              <a:rPr lang="sl-SI" sz="1800" dirty="0">
                <a:effectLst/>
                <a:latin typeface="Calibri" panose="020F0502020204030204" pitchFamily="34" charset="0"/>
                <a:ea typeface="Calibri" panose="020F0502020204030204" pitchFamily="34" charset="0"/>
                <a:cs typeface="Times New Roman" panose="02020603050405020304" pitchFamily="18" charset="0"/>
              </a:rPr>
              <a:t>v 2.fazi smo na tej osnovi predlagali dopolnitev AN v 2019</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1143000" lvl="2" indent="-228600">
              <a:buFont typeface="Wingdings" panose="05000000000000000000" pitchFamily="2" charset="2"/>
              <a:buChar char=""/>
            </a:pPr>
            <a:r>
              <a:rPr lang="sl-SI" sz="1800" dirty="0">
                <a:effectLst/>
                <a:latin typeface="Calibri" panose="020F0502020204030204" pitchFamily="34" charset="0"/>
                <a:ea typeface="Calibri" panose="020F0502020204030204" pitchFamily="34" charset="0"/>
                <a:cs typeface="Times New Roman" panose="02020603050405020304" pitchFamily="18" charset="0"/>
              </a:rPr>
              <a:t>za 3. fazo AN smo proces začeli na delavnici grozda decembra 2019</a:t>
            </a:r>
          </a:p>
          <a:p>
            <a:pPr marL="914400" lvl="2" indent="0">
              <a:buNone/>
            </a:pPr>
            <a:r>
              <a:rPr lang="sl-SI" sz="1800" dirty="0">
                <a:latin typeface="Calibri" panose="020F0502020204030204" pitchFamily="34" charset="0"/>
                <a:ea typeface="Calibri" panose="020F0502020204030204" pitchFamily="34" charset="0"/>
                <a:cs typeface="Times New Roman" panose="02020603050405020304" pitchFamily="18" charset="0"/>
              </a:rPr>
              <a:t>= </a:t>
            </a:r>
            <a:r>
              <a:rPr lang="sl-SI" sz="1800" b="1" dirty="0">
                <a:latin typeface="Calibri" panose="020F0502020204030204" pitchFamily="34" charset="0"/>
                <a:ea typeface="Calibri" panose="020F0502020204030204" pitchFamily="34" charset="0"/>
                <a:cs typeface="Times New Roman" panose="02020603050405020304" pitchFamily="18" charset="0"/>
              </a:rPr>
              <a:t>bistvena obnova fokusnih področij </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sl-SI" dirty="0"/>
          </a:p>
        </p:txBody>
      </p:sp>
      <p:sp>
        <p:nvSpPr>
          <p:cNvPr id="4" name="Naslov 3"/>
          <p:cNvSpPr>
            <a:spLocks noGrp="1"/>
          </p:cNvSpPr>
          <p:nvPr>
            <p:ph type="title"/>
          </p:nvPr>
        </p:nvSpPr>
        <p:spPr/>
        <p:txBody>
          <a:bodyPr/>
          <a:lstStyle/>
          <a:p>
            <a:r>
              <a:rPr lang="sl-SI" dirty="0"/>
              <a:t>Predstavitev grozda (2)</a:t>
            </a:r>
            <a:endParaRPr lang="en-US" dirty="0"/>
          </a:p>
        </p:txBody>
      </p:sp>
      <p:pic>
        <p:nvPicPr>
          <p:cNvPr id="10" name="Picture 4">
            <a:extLst>
              <a:ext uri="{FF2B5EF4-FFF2-40B4-BE49-F238E27FC236}">
                <a16:creationId xmlns:a16="http://schemas.microsoft.com/office/drawing/2014/main" id="{8A00C695-C05E-4444-8E8C-0E65C05F9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3275" y="1912409"/>
            <a:ext cx="37687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rrow: Right 1">
            <a:extLst>
              <a:ext uri="{FF2B5EF4-FFF2-40B4-BE49-F238E27FC236}">
                <a16:creationId xmlns:a16="http://schemas.microsoft.com/office/drawing/2014/main" id="{B75DD2D1-8922-4C24-99A0-2864E393B131}"/>
              </a:ext>
            </a:extLst>
          </p:cNvPr>
          <p:cNvSpPr/>
          <p:nvPr/>
        </p:nvSpPr>
        <p:spPr>
          <a:xfrm>
            <a:off x="5724212" y="2962910"/>
            <a:ext cx="2699063" cy="130485"/>
          </a:xfrm>
          <a:prstGeom prst="rightArrow">
            <a:avLst/>
          </a:prstGeom>
          <a:scene3d>
            <a:camera prst="orthographicFront">
              <a:rot lat="0" lon="0" rev="9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Right 10">
            <a:extLst>
              <a:ext uri="{FF2B5EF4-FFF2-40B4-BE49-F238E27FC236}">
                <a16:creationId xmlns:a16="http://schemas.microsoft.com/office/drawing/2014/main" id="{CE5AD578-D67A-40AB-B0A3-7D6991029476}"/>
              </a:ext>
            </a:extLst>
          </p:cNvPr>
          <p:cNvSpPr/>
          <p:nvPr/>
        </p:nvSpPr>
        <p:spPr>
          <a:xfrm>
            <a:off x="7608574" y="2903983"/>
            <a:ext cx="2699063" cy="130484"/>
          </a:xfrm>
          <a:prstGeom prst="rightArrow">
            <a:avLst/>
          </a:prstGeom>
          <a:scene3d>
            <a:camera prst="orthographicFront">
              <a:rot lat="0" lon="0" rev="6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84207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Danes bodo z vami …</a:t>
            </a:r>
            <a:endParaRPr lang="en-US" dirty="0"/>
          </a:p>
        </p:txBody>
      </p:sp>
      <p:pic>
        <p:nvPicPr>
          <p:cNvPr id="5" name="Slika 4"/>
          <p:cNvPicPr>
            <a:picLocks noChangeAspect="1"/>
          </p:cNvPicPr>
          <p:nvPr/>
        </p:nvPicPr>
        <p:blipFill>
          <a:blip r:embed="rId2"/>
          <a:stretch>
            <a:fillRect/>
          </a:stretch>
        </p:blipFill>
        <p:spPr>
          <a:xfrm>
            <a:off x="838201" y="1352550"/>
            <a:ext cx="1783080" cy="1714500"/>
          </a:xfrm>
          <a:prstGeom prst="rect">
            <a:avLst/>
          </a:prstGeom>
          <a:ln>
            <a:noFill/>
          </a:ln>
          <a:effectLst>
            <a:softEdge rad="112500"/>
          </a:effectLst>
        </p:spPr>
      </p:pic>
      <p:pic>
        <p:nvPicPr>
          <p:cNvPr id="6" name="Slika 5"/>
          <p:cNvPicPr>
            <a:picLocks noChangeAspect="1"/>
          </p:cNvPicPr>
          <p:nvPr/>
        </p:nvPicPr>
        <p:blipFill>
          <a:blip r:embed="rId3"/>
          <a:stretch>
            <a:fillRect/>
          </a:stretch>
        </p:blipFill>
        <p:spPr>
          <a:xfrm>
            <a:off x="3111500" y="1352550"/>
            <a:ext cx="1714500" cy="1714500"/>
          </a:xfrm>
          <a:prstGeom prst="rect">
            <a:avLst/>
          </a:prstGeom>
          <a:ln>
            <a:noFill/>
          </a:ln>
          <a:effectLst>
            <a:softEdge rad="112500"/>
          </a:effectLst>
        </p:spPr>
      </p:pic>
      <p:pic>
        <p:nvPicPr>
          <p:cNvPr id="8" name="Slika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2937" y="3530475"/>
            <a:ext cx="1452087" cy="1966365"/>
          </a:xfrm>
          <a:prstGeom prst="rect">
            <a:avLst/>
          </a:prstGeom>
          <a:ln>
            <a:noFill/>
          </a:ln>
          <a:effectLst>
            <a:softEdge rad="112500"/>
          </a:effectLst>
        </p:spPr>
      </p:pic>
      <p:pic>
        <p:nvPicPr>
          <p:cNvPr id="9" name="Slika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4198" y="3591841"/>
            <a:ext cx="1650682" cy="1905000"/>
          </a:xfrm>
          <a:prstGeom prst="rect">
            <a:avLst/>
          </a:prstGeom>
          <a:ln>
            <a:noFill/>
          </a:ln>
          <a:effectLst>
            <a:softEdge rad="112500"/>
          </a:effectLst>
        </p:spPr>
      </p:pic>
      <p:pic>
        <p:nvPicPr>
          <p:cNvPr id="10" name="Slika 9"/>
          <p:cNvPicPr>
            <a:picLocks noChangeAspect="1"/>
          </p:cNvPicPr>
          <p:nvPr/>
        </p:nvPicPr>
        <p:blipFill>
          <a:blip r:embed="rId6"/>
          <a:stretch>
            <a:fillRect/>
          </a:stretch>
        </p:blipFill>
        <p:spPr>
          <a:xfrm>
            <a:off x="5451158" y="3563266"/>
            <a:ext cx="1619250" cy="1933575"/>
          </a:xfrm>
          <a:prstGeom prst="rect">
            <a:avLst/>
          </a:prstGeom>
          <a:ln>
            <a:noFill/>
          </a:ln>
          <a:effectLst>
            <a:softEdge rad="112500"/>
          </a:effectLst>
        </p:spPr>
      </p:pic>
      <p:pic>
        <p:nvPicPr>
          <p:cNvPr id="11" name="Slika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66686" y="3548853"/>
            <a:ext cx="1752600" cy="2000889"/>
          </a:xfrm>
          <a:prstGeom prst="rect">
            <a:avLst/>
          </a:prstGeom>
          <a:ln>
            <a:noFill/>
          </a:ln>
          <a:effectLst>
            <a:softEdge rad="112500"/>
          </a:effectLst>
        </p:spPr>
      </p:pic>
      <p:pic>
        <p:nvPicPr>
          <p:cNvPr id="13" name="Slika 12"/>
          <p:cNvPicPr>
            <a:picLocks noChangeAspect="1"/>
          </p:cNvPicPr>
          <p:nvPr/>
        </p:nvPicPr>
        <p:blipFill>
          <a:blip r:embed="rId8"/>
          <a:stretch>
            <a:fillRect/>
          </a:stretch>
        </p:blipFill>
        <p:spPr>
          <a:xfrm>
            <a:off x="838200" y="3587588"/>
            <a:ext cx="1732279" cy="1962155"/>
          </a:xfrm>
          <a:prstGeom prst="rect">
            <a:avLst/>
          </a:prstGeom>
          <a:ln>
            <a:noFill/>
          </a:ln>
          <a:effectLst>
            <a:softEdge rad="112500"/>
          </a:effectLst>
        </p:spPr>
      </p:pic>
      <p:sp>
        <p:nvSpPr>
          <p:cNvPr id="14" name="PoljeZBesedilom 13"/>
          <p:cNvSpPr txBox="1"/>
          <p:nvPr/>
        </p:nvSpPr>
        <p:spPr>
          <a:xfrm>
            <a:off x="878945" y="3050319"/>
            <a:ext cx="1742336" cy="276999"/>
          </a:xfrm>
          <a:prstGeom prst="rect">
            <a:avLst/>
          </a:prstGeom>
          <a:noFill/>
        </p:spPr>
        <p:txBody>
          <a:bodyPr wrap="none" rtlCol="0">
            <a:spAutoFit/>
          </a:bodyPr>
          <a:lstStyle/>
          <a:p>
            <a:r>
              <a:rPr lang="sl-SI" sz="1200" dirty="0"/>
              <a:t>Antonija Božič Cerar, GZS</a:t>
            </a:r>
            <a:endParaRPr lang="en-US" sz="1200" dirty="0"/>
          </a:p>
        </p:txBody>
      </p:sp>
      <p:sp>
        <p:nvSpPr>
          <p:cNvPr id="17" name="PoljeZBesedilom 16"/>
          <p:cNvSpPr txBox="1"/>
          <p:nvPr/>
        </p:nvSpPr>
        <p:spPr>
          <a:xfrm>
            <a:off x="3233420" y="3048897"/>
            <a:ext cx="1355628" cy="276999"/>
          </a:xfrm>
          <a:prstGeom prst="rect">
            <a:avLst/>
          </a:prstGeom>
          <a:noFill/>
        </p:spPr>
        <p:txBody>
          <a:bodyPr wrap="none" rtlCol="0">
            <a:spAutoFit/>
          </a:bodyPr>
          <a:lstStyle/>
          <a:p>
            <a:r>
              <a:rPr lang="sl-SI" sz="1200" dirty="0"/>
              <a:t>Andreja Hlišč, GZS</a:t>
            </a:r>
            <a:endParaRPr lang="en-US" sz="1200" dirty="0"/>
          </a:p>
        </p:txBody>
      </p:sp>
      <p:sp>
        <p:nvSpPr>
          <p:cNvPr id="20" name="PoljeZBesedilom 19"/>
          <p:cNvSpPr txBox="1"/>
          <p:nvPr/>
        </p:nvSpPr>
        <p:spPr>
          <a:xfrm>
            <a:off x="987692" y="5586094"/>
            <a:ext cx="1524841" cy="276999"/>
          </a:xfrm>
          <a:prstGeom prst="rect">
            <a:avLst/>
          </a:prstGeom>
          <a:noFill/>
        </p:spPr>
        <p:txBody>
          <a:bodyPr wrap="none" rtlCol="0">
            <a:spAutoFit/>
          </a:bodyPr>
          <a:lstStyle/>
          <a:p>
            <a:r>
              <a:rPr lang="sl-SI" sz="1200" dirty="0"/>
              <a:t>Dr. Aleš Hančič, </a:t>
            </a:r>
            <a:r>
              <a:rPr lang="sl-SI" sz="1200" dirty="0" err="1"/>
              <a:t>Tecos</a:t>
            </a:r>
            <a:endParaRPr lang="en-US" sz="1200" dirty="0"/>
          </a:p>
        </p:txBody>
      </p:sp>
      <p:sp>
        <p:nvSpPr>
          <p:cNvPr id="21" name="PoljeZBesedilom 20"/>
          <p:cNvSpPr txBox="1"/>
          <p:nvPr/>
        </p:nvSpPr>
        <p:spPr>
          <a:xfrm>
            <a:off x="3163015" y="5579971"/>
            <a:ext cx="1603581" cy="276999"/>
          </a:xfrm>
          <a:prstGeom prst="rect">
            <a:avLst/>
          </a:prstGeom>
          <a:noFill/>
        </p:spPr>
        <p:txBody>
          <a:bodyPr wrap="none" rtlCol="0">
            <a:spAutoFit/>
          </a:bodyPr>
          <a:lstStyle/>
          <a:p>
            <a:r>
              <a:rPr lang="sl-SI" sz="1200" dirty="0"/>
              <a:t>Doc. dr. Igor Kovač , IJS</a:t>
            </a:r>
            <a:endParaRPr lang="en-US" sz="1200" dirty="0"/>
          </a:p>
        </p:txBody>
      </p:sp>
      <p:sp>
        <p:nvSpPr>
          <p:cNvPr id="22" name="PoljeZBesedilom 21"/>
          <p:cNvSpPr txBox="1"/>
          <p:nvPr/>
        </p:nvSpPr>
        <p:spPr>
          <a:xfrm>
            <a:off x="5389246" y="5549743"/>
            <a:ext cx="1840889" cy="276999"/>
          </a:xfrm>
          <a:prstGeom prst="rect">
            <a:avLst/>
          </a:prstGeom>
          <a:noFill/>
        </p:spPr>
        <p:txBody>
          <a:bodyPr wrap="none" rtlCol="0">
            <a:spAutoFit/>
          </a:bodyPr>
          <a:lstStyle/>
          <a:p>
            <a:r>
              <a:rPr lang="sl-SI" sz="1200" dirty="0"/>
              <a:t>Prof. dr. Niko Herakovič, FS</a:t>
            </a:r>
            <a:endParaRPr lang="en-US" sz="1200" dirty="0"/>
          </a:p>
        </p:txBody>
      </p:sp>
      <p:sp>
        <p:nvSpPr>
          <p:cNvPr id="23" name="PoljeZBesedilom 22"/>
          <p:cNvSpPr txBox="1"/>
          <p:nvPr/>
        </p:nvSpPr>
        <p:spPr>
          <a:xfrm>
            <a:off x="8141972" y="5549742"/>
            <a:ext cx="1161728" cy="276999"/>
          </a:xfrm>
          <a:prstGeom prst="rect">
            <a:avLst/>
          </a:prstGeom>
          <a:noFill/>
        </p:spPr>
        <p:txBody>
          <a:bodyPr wrap="none" rtlCol="0">
            <a:spAutoFit/>
          </a:bodyPr>
          <a:lstStyle/>
          <a:p>
            <a:r>
              <a:rPr lang="sl-SI" sz="1200" dirty="0"/>
              <a:t>Rudi Panjtar, IJS</a:t>
            </a:r>
            <a:endParaRPr lang="en-US" sz="1200" dirty="0"/>
          </a:p>
        </p:txBody>
      </p:sp>
      <p:sp>
        <p:nvSpPr>
          <p:cNvPr id="24" name="PoljeZBesedilom 23"/>
          <p:cNvSpPr txBox="1"/>
          <p:nvPr/>
        </p:nvSpPr>
        <p:spPr>
          <a:xfrm>
            <a:off x="10106848" y="5496840"/>
            <a:ext cx="1859420" cy="276999"/>
          </a:xfrm>
          <a:prstGeom prst="rect">
            <a:avLst/>
          </a:prstGeom>
          <a:noFill/>
        </p:spPr>
        <p:txBody>
          <a:bodyPr wrap="none" rtlCol="0">
            <a:spAutoFit/>
          </a:bodyPr>
          <a:lstStyle/>
          <a:p>
            <a:r>
              <a:rPr lang="sl-SI" sz="1200" dirty="0"/>
              <a:t>Dr. Zoran Marinšek, KC STV</a:t>
            </a:r>
            <a:endParaRPr lang="en-US" sz="1200" dirty="0"/>
          </a:p>
        </p:txBody>
      </p:sp>
      <p:pic>
        <p:nvPicPr>
          <p:cNvPr id="19" name="Picture 4" descr="Premoga ne kopljejo več, a premogovna miselnost je še živa - Delo"/>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4277" y="1384436"/>
            <a:ext cx="1409760" cy="17009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5" name="PoljeZBesedilom 24"/>
          <p:cNvSpPr txBox="1"/>
          <p:nvPr/>
        </p:nvSpPr>
        <p:spPr>
          <a:xfrm>
            <a:off x="5389246" y="3048897"/>
            <a:ext cx="1873975" cy="276999"/>
          </a:xfrm>
          <a:prstGeom prst="rect">
            <a:avLst/>
          </a:prstGeom>
          <a:noFill/>
        </p:spPr>
        <p:txBody>
          <a:bodyPr wrap="none" rtlCol="0">
            <a:spAutoFit/>
          </a:bodyPr>
          <a:lstStyle/>
          <a:p>
            <a:r>
              <a:rPr lang="sl-SI" sz="1200" dirty="0" smtClean="0"/>
              <a:t>Staša </a:t>
            </a:r>
            <a:r>
              <a:rPr lang="sl-SI" sz="1200" dirty="0"/>
              <a:t>B</a:t>
            </a:r>
            <a:r>
              <a:rPr lang="sl-SI" sz="1200" dirty="0" smtClean="0"/>
              <a:t>aloh Plahutnik , GZS</a:t>
            </a:r>
            <a:endParaRPr lang="en-US" sz="1200" dirty="0"/>
          </a:p>
        </p:txBody>
      </p:sp>
    </p:spTree>
    <p:extLst>
      <p:ext uri="{BB962C8B-B14F-4D97-AF65-F5344CB8AC3E}">
        <p14:creationId xmlns:p14="http://schemas.microsoft.com/office/powerpoint/2010/main" val="2987631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a:xfrm>
            <a:off x="704538" y="340767"/>
            <a:ext cx="9323882" cy="720000"/>
          </a:xfrm>
        </p:spPr>
        <p:txBody>
          <a:bodyPr>
            <a:normAutofit fontScale="90000"/>
          </a:bodyPr>
          <a:lstStyle/>
          <a:p>
            <a:r>
              <a:rPr lang="sl-SI" dirty="0"/>
              <a:t>VVV In</a:t>
            </a:r>
            <a:r>
              <a:rPr lang="" dirty="0"/>
              <a:t>teligentni sistemi vodenja (ISVOD) in</a:t>
            </a:r>
            <a:r>
              <a:rPr lang="sl-SI" dirty="0"/>
              <a:t> </a:t>
            </a:r>
            <a:r>
              <a:rPr lang="sl-SI" dirty="0" err="1"/>
              <a:t>fokusn</a:t>
            </a:r>
            <a:r>
              <a:rPr lang="" dirty="0"/>
              <a:t>a</a:t>
            </a:r>
            <a:r>
              <a:rPr lang="sl-SI" dirty="0"/>
              <a:t> </a:t>
            </a:r>
            <a:r>
              <a:rPr lang="sl-SI" dirty="0" err="1"/>
              <a:t>področj</a:t>
            </a:r>
            <a:r>
              <a:rPr lang="" dirty="0"/>
              <a:t>a</a:t>
            </a:r>
            <a:endParaRPr lang="en-US" dirty="0"/>
          </a:p>
        </p:txBody>
      </p:sp>
      <p:graphicFrame>
        <p:nvGraphicFramePr>
          <p:cNvPr id="2" name="Table 1"/>
          <p:cNvGraphicFramePr>
            <a:graphicFrameLocks noGrp="1"/>
          </p:cNvGraphicFramePr>
          <p:nvPr/>
        </p:nvGraphicFramePr>
        <p:xfrm>
          <a:off x="704538" y="1356271"/>
          <a:ext cx="10846759" cy="4267200"/>
        </p:xfrm>
        <a:graphic>
          <a:graphicData uri="http://schemas.openxmlformats.org/drawingml/2006/table">
            <a:tbl>
              <a:tblPr firstRow="1" bandRow="1">
                <a:tableStyleId>{5C22544A-7EE6-4342-B048-85BDC9FD1C3A}</a:tableStyleId>
              </a:tblPr>
              <a:tblGrid>
                <a:gridCol w="6049692">
                  <a:extLst>
                    <a:ext uri="{9D8B030D-6E8A-4147-A177-3AD203B41FA5}">
                      <a16:colId xmlns:a16="http://schemas.microsoft.com/office/drawing/2014/main" val="20000"/>
                    </a:ext>
                  </a:extLst>
                </a:gridCol>
                <a:gridCol w="2675240">
                  <a:extLst>
                    <a:ext uri="{9D8B030D-6E8A-4147-A177-3AD203B41FA5}">
                      <a16:colId xmlns:a16="http://schemas.microsoft.com/office/drawing/2014/main" val="20001"/>
                    </a:ext>
                  </a:extLst>
                </a:gridCol>
                <a:gridCol w="2121827">
                  <a:extLst>
                    <a:ext uri="{9D8B030D-6E8A-4147-A177-3AD203B41FA5}">
                      <a16:colId xmlns:a16="http://schemas.microsoft.com/office/drawing/2014/main" val="20002"/>
                    </a:ext>
                  </a:extLst>
                </a:gridCol>
              </a:tblGrid>
              <a:tr h="370840">
                <a:tc>
                  <a:txBody>
                    <a:bodyPr/>
                    <a:lstStyle/>
                    <a:p>
                      <a:r>
                        <a:rPr lang="" sz="2400" dirty="0">
                          <a:latin typeface="+mn-lt"/>
                        </a:rPr>
                        <a:t>Fokusno </a:t>
                      </a:r>
                      <a:r>
                        <a:rPr lang="sl-SI" sz="2400" dirty="0">
                          <a:latin typeface="+mn-lt"/>
                        </a:rPr>
                        <a:t>(tehnološko) </a:t>
                      </a:r>
                      <a:r>
                        <a:rPr lang="" sz="2400" dirty="0">
                          <a:latin typeface="+mn-lt"/>
                        </a:rPr>
                        <a:t>področje</a:t>
                      </a:r>
                      <a:r>
                        <a:rPr lang="sl-SI" sz="2400" dirty="0">
                          <a:latin typeface="+mn-lt"/>
                        </a:rPr>
                        <a:t> (3.faza AN)</a:t>
                      </a:r>
                    </a:p>
                  </a:txBody>
                  <a:tcPr/>
                </a:tc>
                <a:tc>
                  <a:txBody>
                    <a:bodyPr/>
                    <a:lstStyle/>
                    <a:p>
                      <a:r>
                        <a:rPr lang="" sz="1800" dirty="0"/>
                        <a:t>Število partnerjev</a:t>
                      </a:r>
                    </a:p>
                    <a:p>
                      <a:r>
                        <a:rPr lang="" sz="1800" dirty="0"/>
                        <a:t>(podjetja </a:t>
                      </a:r>
                      <a:r>
                        <a:rPr lang="sl-SI" sz="1800" dirty="0"/>
                        <a:t>+</a:t>
                      </a:r>
                      <a:r>
                        <a:rPr lang="" sz="1800" dirty="0"/>
                        <a:t> raziskovalne organizacije)</a:t>
                      </a:r>
                      <a:endParaRPr lang="sl-SI" sz="1800" dirty="0"/>
                    </a:p>
                  </a:txBody>
                  <a:tcPr/>
                </a:tc>
                <a:tc>
                  <a:txBody>
                    <a:bodyPr/>
                    <a:lstStyle/>
                    <a:p>
                      <a:r>
                        <a:rPr lang="" sz="1800" dirty="0"/>
                        <a:t>Začetno število predvidenih novih produktov, storitev ali tehnologij</a:t>
                      </a:r>
                      <a:endParaRPr lang="sl-SI" sz="1800" dirty="0"/>
                    </a:p>
                  </a:txBody>
                  <a:tcPr/>
                </a:tc>
                <a:extLst>
                  <a:ext uri="{0D108BD9-81ED-4DB2-BD59-A6C34878D82A}">
                    <a16:rowId xmlns:a16="http://schemas.microsoft.com/office/drawing/2014/main" val="10000"/>
                  </a:ext>
                </a:extLst>
              </a:tr>
              <a:tr h="370840">
                <a:tc>
                  <a:txBody>
                    <a:bodyPr/>
                    <a:lstStyle/>
                    <a:p>
                      <a:r>
                        <a:rPr lang="" sz="2000" dirty="0"/>
                        <a:t>Umetna inteligenca pri vodenju in optimizaciji sistemov</a:t>
                      </a:r>
                      <a:endParaRPr lang="sl-SI" sz="2000" dirty="0"/>
                    </a:p>
                  </a:txBody>
                  <a:tcPr/>
                </a:tc>
                <a:tc>
                  <a:txBody>
                    <a:bodyPr/>
                    <a:lstStyle/>
                    <a:p>
                      <a:r>
                        <a:rPr lang="" sz="1800" dirty="0"/>
                        <a:t>28 </a:t>
                      </a:r>
                      <a:r>
                        <a:rPr lang="sl-SI" sz="1800" dirty="0"/>
                        <a:t>+</a:t>
                      </a:r>
                      <a:r>
                        <a:rPr lang="" sz="1800" dirty="0"/>
                        <a:t> 5</a:t>
                      </a:r>
                      <a:endParaRPr lang="sl-SI" sz="1800" dirty="0"/>
                    </a:p>
                  </a:txBody>
                  <a:tcPr/>
                </a:tc>
                <a:tc>
                  <a:txBody>
                    <a:bodyPr/>
                    <a:lstStyle/>
                    <a:p>
                      <a:r>
                        <a:rPr lang="" sz="1800" dirty="0"/>
                        <a:t>9</a:t>
                      </a:r>
                      <a:endParaRPr lang="sl-SI" sz="1800" dirty="0"/>
                    </a:p>
                  </a:txBody>
                  <a:tcPr/>
                </a:tc>
                <a:extLst>
                  <a:ext uri="{0D108BD9-81ED-4DB2-BD59-A6C34878D82A}">
                    <a16:rowId xmlns:a16="http://schemas.microsoft.com/office/drawing/2014/main" val="10001"/>
                  </a:ext>
                </a:extLst>
              </a:tr>
              <a:tr h="370840">
                <a:tc>
                  <a:txBody>
                    <a:bodyPr/>
                    <a:lstStyle/>
                    <a:p>
                      <a:r>
                        <a:rPr lang="" sz="2000" dirty="0"/>
                        <a:t>Digitalni dvojčki v tehničnih procesih</a:t>
                      </a:r>
                      <a:endParaRPr lang="sl-SI" sz="2000" dirty="0"/>
                    </a:p>
                  </a:txBody>
                  <a:tcPr/>
                </a:tc>
                <a:tc>
                  <a:txBody>
                    <a:bodyPr/>
                    <a:lstStyle/>
                    <a:p>
                      <a:r>
                        <a:rPr lang="" sz="1800" dirty="0"/>
                        <a:t>21 </a:t>
                      </a:r>
                      <a:r>
                        <a:rPr lang="sl-SI" sz="1800" dirty="0"/>
                        <a:t>+</a:t>
                      </a:r>
                      <a:r>
                        <a:rPr lang="" sz="1800" dirty="0"/>
                        <a:t> 5</a:t>
                      </a:r>
                      <a:endParaRPr lang="sl-SI" sz="1800" dirty="0"/>
                    </a:p>
                  </a:txBody>
                  <a:tcPr/>
                </a:tc>
                <a:tc>
                  <a:txBody>
                    <a:bodyPr/>
                    <a:lstStyle/>
                    <a:p>
                      <a:r>
                        <a:rPr lang="" sz="1800" dirty="0"/>
                        <a:t>7</a:t>
                      </a:r>
                      <a:endParaRPr lang="sl-SI" sz="1800" dirty="0"/>
                    </a:p>
                  </a:txBody>
                  <a:tcPr/>
                </a:tc>
                <a:extLst>
                  <a:ext uri="{0D108BD9-81ED-4DB2-BD59-A6C34878D82A}">
                    <a16:rowId xmlns:a16="http://schemas.microsoft.com/office/drawing/2014/main" val="10002"/>
                  </a:ext>
                </a:extLst>
              </a:tr>
              <a:tr h="370840">
                <a:tc>
                  <a:txBody>
                    <a:bodyPr/>
                    <a:lstStyle/>
                    <a:p>
                      <a:r>
                        <a:rPr lang="" sz="2000" dirty="0"/>
                        <a:t>Energetika v kompleksnih sistemih</a:t>
                      </a:r>
                      <a:endParaRPr lang="sl-SI" sz="2000" dirty="0"/>
                    </a:p>
                  </a:txBody>
                  <a:tcPr/>
                </a:tc>
                <a:tc>
                  <a:txBody>
                    <a:bodyPr/>
                    <a:lstStyle/>
                    <a:p>
                      <a:r>
                        <a:rPr lang="" sz="1800" dirty="0">
                          <a:solidFill>
                            <a:schemeClr val="tx1"/>
                          </a:solidFill>
                        </a:rPr>
                        <a:t>(1 skupina podjetij +2)</a:t>
                      </a:r>
                      <a:r>
                        <a:rPr lang="" sz="1800" dirty="0"/>
                        <a:t> </a:t>
                      </a:r>
                      <a:r>
                        <a:rPr lang="sl-SI" sz="1800" dirty="0"/>
                        <a:t>+</a:t>
                      </a:r>
                      <a:r>
                        <a:rPr lang="" sz="1800" dirty="0"/>
                        <a:t> 3</a:t>
                      </a:r>
                      <a:endParaRPr lang="sl-SI" sz="1800" dirty="0"/>
                    </a:p>
                  </a:txBody>
                  <a:tcPr/>
                </a:tc>
                <a:tc>
                  <a:txBody>
                    <a:bodyPr/>
                    <a:lstStyle/>
                    <a:p>
                      <a:r>
                        <a:rPr lang="" sz="1800" dirty="0"/>
                        <a:t>4</a:t>
                      </a:r>
                      <a:endParaRPr lang="sl-SI" sz="1800" dirty="0"/>
                    </a:p>
                  </a:txBody>
                  <a:tcPr/>
                </a:tc>
                <a:extLst>
                  <a:ext uri="{0D108BD9-81ED-4DB2-BD59-A6C34878D82A}">
                    <a16:rowId xmlns:a16="http://schemas.microsoft.com/office/drawing/2014/main" val="10003"/>
                  </a:ext>
                </a:extLst>
              </a:tr>
              <a:tr h="370840">
                <a:tc>
                  <a:txBody>
                    <a:bodyPr/>
                    <a:lstStyle/>
                    <a:p>
                      <a:r>
                        <a:rPr lang="" sz="2000" dirty="0"/>
                        <a:t>Prediktivno vzdrževanje </a:t>
                      </a:r>
                      <a:r>
                        <a:rPr lang="sl-SI" sz="2000" dirty="0"/>
                        <a:t>–</a:t>
                      </a:r>
                      <a:r>
                        <a:rPr lang="" sz="2000" dirty="0"/>
                        <a:t> prognostika in ocenjevanje</a:t>
                      </a:r>
                      <a:r>
                        <a:rPr lang="" sz="2000" baseline="0" dirty="0"/>
                        <a:t> stanja proizvodnih strojev in naprav</a:t>
                      </a:r>
                      <a:endParaRPr lang="sl-SI" sz="2000" dirty="0"/>
                    </a:p>
                  </a:txBody>
                  <a:tcPr/>
                </a:tc>
                <a:tc>
                  <a:txBody>
                    <a:bodyPr/>
                    <a:lstStyle/>
                    <a:p>
                      <a:r>
                        <a:rPr lang="" sz="1800" dirty="0"/>
                        <a:t>18 </a:t>
                      </a:r>
                      <a:r>
                        <a:rPr lang="sl-SI" sz="1800" dirty="0"/>
                        <a:t>+</a:t>
                      </a:r>
                      <a:r>
                        <a:rPr lang="" sz="1800" dirty="0"/>
                        <a:t> 5</a:t>
                      </a:r>
                      <a:endParaRPr lang="sl-SI" sz="1800" dirty="0"/>
                    </a:p>
                  </a:txBody>
                  <a:tcPr/>
                </a:tc>
                <a:tc>
                  <a:txBody>
                    <a:bodyPr/>
                    <a:lstStyle/>
                    <a:p>
                      <a:r>
                        <a:rPr lang="" sz="1800" dirty="0"/>
                        <a:t>8</a:t>
                      </a:r>
                      <a:endParaRPr lang="sl-SI" sz="1800" dirty="0"/>
                    </a:p>
                  </a:txBody>
                  <a:tcPr/>
                </a:tc>
                <a:extLst>
                  <a:ext uri="{0D108BD9-81ED-4DB2-BD59-A6C34878D82A}">
                    <a16:rowId xmlns:a16="http://schemas.microsoft.com/office/drawing/2014/main" val="10004"/>
                  </a:ext>
                </a:extLst>
              </a:tr>
              <a:tr h="370840">
                <a:tc>
                  <a:txBody>
                    <a:bodyPr/>
                    <a:lstStyle/>
                    <a:p>
                      <a:r>
                        <a:rPr lang="" sz="2000" dirty="0"/>
                        <a:t>Industrijski internet stvari</a:t>
                      </a:r>
                      <a:endParaRPr lang="sl-SI" sz="2000" dirty="0"/>
                    </a:p>
                  </a:txBody>
                  <a:tcPr/>
                </a:tc>
                <a:tc>
                  <a:txBody>
                    <a:bodyPr/>
                    <a:lstStyle/>
                    <a:p>
                      <a:r>
                        <a:rPr lang="" sz="1800" dirty="0"/>
                        <a:t>13 </a:t>
                      </a:r>
                      <a:r>
                        <a:rPr lang="sl-SI" sz="1800" dirty="0"/>
                        <a:t>+</a:t>
                      </a:r>
                      <a:r>
                        <a:rPr lang="" sz="1800" dirty="0"/>
                        <a:t> 3</a:t>
                      </a:r>
                      <a:endParaRPr lang="sl-SI" sz="1800" dirty="0"/>
                    </a:p>
                  </a:txBody>
                  <a:tcPr/>
                </a:tc>
                <a:tc>
                  <a:txBody>
                    <a:bodyPr/>
                    <a:lstStyle/>
                    <a:p>
                      <a:r>
                        <a:rPr lang="" sz="1800" dirty="0"/>
                        <a:t>5</a:t>
                      </a:r>
                      <a:endParaRPr lang="sl-SI" sz="1800" dirty="0"/>
                    </a:p>
                  </a:txBody>
                  <a:tcPr/>
                </a:tc>
                <a:extLst>
                  <a:ext uri="{0D108BD9-81ED-4DB2-BD59-A6C34878D82A}">
                    <a16:rowId xmlns:a16="http://schemas.microsoft.com/office/drawing/2014/main" val="10005"/>
                  </a:ext>
                </a:extLst>
              </a:tr>
              <a:tr h="370840">
                <a:tc>
                  <a:txBody>
                    <a:bodyPr/>
                    <a:lstStyle/>
                    <a:p>
                      <a:r>
                        <a:rPr lang="" sz="2000" dirty="0"/>
                        <a:t>Integrirani MES</a:t>
                      </a:r>
                      <a:endParaRPr lang="sl-SI" sz="2000" dirty="0"/>
                    </a:p>
                  </a:txBody>
                  <a:tcPr/>
                </a:tc>
                <a:tc>
                  <a:txBody>
                    <a:bodyPr/>
                    <a:lstStyle/>
                    <a:p>
                      <a:r>
                        <a:rPr lang="" sz="1800" dirty="0">
                          <a:solidFill>
                            <a:schemeClr val="tx1"/>
                          </a:solidFill>
                        </a:rPr>
                        <a:t>(1 skupina podjetij + 2)</a:t>
                      </a:r>
                      <a:r>
                        <a:rPr lang="" sz="1800" dirty="0"/>
                        <a:t> </a:t>
                      </a:r>
                      <a:r>
                        <a:rPr lang="sl-SI" sz="1800" dirty="0"/>
                        <a:t>+</a:t>
                      </a:r>
                      <a:r>
                        <a:rPr lang="" sz="1800" dirty="0"/>
                        <a:t> 2</a:t>
                      </a:r>
                      <a:endParaRPr lang="sl-SI" sz="1800" dirty="0"/>
                    </a:p>
                  </a:txBody>
                  <a:tcPr/>
                </a:tc>
                <a:tc>
                  <a:txBody>
                    <a:bodyPr/>
                    <a:lstStyle/>
                    <a:p>
                      <a:r>
                        <a:rPr lang="" sz="1800" dirty="0"/>
                        <a:t>3</a:t>
                      </a:r>
                      <a:endParaRPr lang="sl-SI" sz="1800" dirty="0"/>
                    </a:p>
                  </a:txBody>
                  <a:tcPr/>
                </a:tc>
                <a:extLst>
                  <a:ext uri="{0D108BD9-81ED-4DB2-BD59-A6C34878D82A}">
                    <a16:rowId xmlns:a16="http://schemas.microsoft.com/office/drawing/2014/main" val="10006"/>
                  </a:ext>
                </a:extLst>
              </a:tr>
              <a:tr h="370840">
                <a:tc>
                  <a:txBody>
                    <a:bodyPr/>
                    <a:lstStyle/>
                    <a:p>
                      <a:r>
                        <a:rPr lang="" sz="2000" dirty="0"/>
                        <a:t>Specifične aplikacije vodenja</a:t>
                      </a:r>
                      <a:endParaRPr lang="sl-SI" sz="2000" dirty="0"/>
                    </a:p>
                  </a:txBody>
                  <a:tcPr/>
                </a:tc>
                <a:tc>
                  <a:txBody>
                    <a:bodyPr/>
                    <a:lstStyle/>
                    <a:p>
                      <a:r>
                        <a:rPr lang="" sz="1800" dirty="0"/>
                        <a:t>5 </a:t>
                      </a:r>
                      <a:r>
                        <a:rPr lang="sl-SI" sz="1800" dirty="0"/>
                        <a:t>+</a:t>
                      </a:r>
                      <a:r>
                        <a:rPr lang="" sz="1800" dirty="0"/>
                        <a:t> 4</a:t>
                      </a:r>
                      <a:endParaRPr lang="sl-SI" sz="1800" dirty="0"/>
                    </a:p>
                  </a:txBody>
                  <a:tcPr/>
                </a:tc>
                <a:tc>
                  <a:txBody>
                    <a:bodyPr/>
                    <a:lstStyle/>
                    <a:p>
                      <a:r>
                        <a:rPr lang="" sz="1800" dirty="0"/>
                        <a:t>1</a:t>
                      </a:r>
                      <a:endParaRPr lang="sl-SI" sz="18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37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normAutofit/>
          </a:bodyPr>
          <a:lstStyle/>
          <a:p>
            <a:r>
              <a:rPr lang="sl-SI" sz="2800" dirty="0">
                <a:latin typeface="+mn-lt"/>
              </a:rPr>
              <a:t>VVV </a:t>
            </a:r>
            <a:r>
              <a:rPr lang="" sz="2800" dirty="0">
                <a:latin typeface="+mn-lt"/>
              </a:rPr>
              <a:t>ISVOD: p</a:t>
            </a:r>
            <a:r>
              <a:rPr lang="sl-SI" sz="2800" dirty="0">
                <a:latin typeface="+mn-lt"/>
              </a:rPr>
              <a:t>renova</a:t>
            </a:r>
            <a:r>
              <a:rPr lang="" sz="2800" dirty="0">
                <a:latin typeface="+mn-lt"/>
              </a:rPr>
              <a:t> </a:t>
            </a:r>
            <a:r>
              <a:rPr lang="sl-SI" sz="2800" dirty="0">
                <a:latin typeface="+mn-lt"/>
              </a:rPr>
              <a:t>fokusnih področij (FP)</a:t>
            </a:r>
            <a:r>
              <a:rPr lang="" sz="2800" dirty="0">
                <a:latin typeface="+mn-lt"/>
              </a:rPr>
              <a:t> iz 2. v 3. fazo</a:t>
            </a:r>
            <a:endParaRPr lang="en-US" sz="2800" dirty="0">
              <a:latin typeface="+mn-lt"/>
            </a:endParaRPr>
          </a:p>
        </p:txBody>
      </p:sp>
      <p:graphicFrame>
        <p:nvGraphicFramePr>
          <p:cNvPr id="6" name="Table 5"/>
          <p:cNvGraphicFramePr>
            <a:graphicFrameLocks noGrp="1"/>
          </p:cNvGraphicFramePr>
          <p:nvPr/>
        </p:nvGraphicFramePr>
        <p:xfrm>
          <a:off x="6391471" y="1819080"/>
          <a:ext cx="5120949" cy="3718560"/>
        </p:xfrm>
        <a:graphic>
          <a:graphicData uri="http://schemas.openxmlformats.org/drawingml/2006/table">
            <a:tbl>
              <a:tblPr firstRow="1" bandRow="1">
                <a:tableStyleId>{21E4AEA4-8DFA-4A89-87EB-49C32662AFE0}</a:tableStyleId>
              </a:tblPr>
              <a:tblGrid>
                <a:gridCol w="4671270">
                  <a:extLst>
                    <a:ext uri="{9D8B030D-6E8A-4147-A177-3AD203B41FA5}">
                      <a16:colId xmlns:a16="http://schemas.microsoft.com/office/drawing/2014/main" val="20000"/>
                    </a:ext>
                  </a:extLst>
                </a:gridCol>
                <a:gridCol w="449679">
                  <a:extLst>
                    <a:ext uri="{9D8B030D-6E8A-4147-A177-3AD203B41FA5}">
                      <a16:colId xmlns:a16="http://schemas.microsoft.com/office/drawing/2014/main" val="20001"/>
                    </a:ext>
                  </a:extLst>
                </a:gridCol>
              </a:tblGrid>
              <a:tr h="370840">
                <a:tc>
                  <a:txBody>
                    <a:bodyPr/>
                    <a:lstStyle/>
                    <a:p>
                      <a:r>
                        <a:rPr lang="" sz="2300" dirty="0"/>
                        <a:t>Fokusno </a:t>
                      </a:r>
                      <a:r>
                        <a:rPr lang="sl-SI" sz="2300" dirty="0"/>
                        <a:t>(tehnološko) </a:t>
                      </a:r>
                      <a:r>
                        <a:rPr lang="" sz="2300" dirty="0"/>
                        <a:t>področje</a:t>
                      </a:r>
                      <a:endParaRPr lang="sl-SI" sz="2300" dirty="0">
                        <a:latin typeface="+mn-lt"/>
                      </a:endParaRPr>
                    </a:p>
                  </a:txBody>
                  <a:tcPr/>
                </a:tc>
                <a:tc>
                  <a:txBody>
                    <a:bodyPr/>
                    <a:lstStyle/>
                    <a:p>
                      <a:endParaRPr lang="sl-SI" sz="2400" dirty="0">
                        <a:latin typeface="+mn-lt"/>
                      </a:endParaRPr>
                    </a:p>
                  </a:txBody>
                  <a:tcPr/>
                </a:tc>
                <a:extLst>
                  <a:ext uri="{0D108BD9-81ED-4DB2-BD59-A6C34878D82A}">
                    <a16:rowId xmlns:a16="http://schemas.microsoft.com/office/drawing/2014/main" val="10000"/>
                  </a:ext>
                </a:extLst>
              </a:tr>
              <a:tr h="370840">
                <a:tc>
                  <a:txBody>
                    <a:bodyPr/>
                    <a:lstStyle/>
                    <a:p>
                      <a:r>
                        <a:rPr lang="" sz="1800" dirty="0"/>
                        <a:t>Umetna inteligenca pri vodenju in optimizaciji sistemov</a:t>
                      </a:r>
                      <a:endParaRPr lang="sl-SI" sz="1800" dirty="0"/>
                    </a:p>
                  </a:txBody>
                  <a:tcPr/>
                </a:tc>
                <a:tc>
                  <a:txBody>
                    <a:bodyPr/>
                    <a:lstStyle/>
                    <a:p>
                      <a:r>
                        <a:rPr lang="" sz="2000" b="1" dirty="0">
                          <a:solidFill>
                            <a:srgbClr val="00B050"/>
                          </a:solidFill>
                        </a:rPr>
                        <a:t>N</a:t>
                      </a:r>
                      <a:endParaRPr lang="sl-SI" sz="2000" b="1" dirty="0">
                        <a:solidFill>
                          <a:srgbClr val="00B050"/>
                        </a:solidFill>
                      </a:endParaRPr>
                    </a:p>
                  </a:txBody>
                  <a:tcPr/>
                </a:tc>
                <a:extLst>
                  <a:ext uri="{0D108BD9-81ED-4DB2-BD59-A6C34878D82A}">
                    <a16:rowId xmlns:a16="http://schemas.microsoft.com/office/drawing/2014/main" val="10001"/>
                  </a:ext>
                </a:extLst>
              </a:tr>
              <a:tr h="370840">
                <a:tc>
                  <a:txBody>
                    <a:bodyPr/>
                    <a:lstStyle/>
                    <a:p>
                      <a:r>
                        <a:rPr lang="" sz="1800" dirty="0"/>
                        <a:t>Digitalni dvojčki v tehničnih procesih</a:t>
                      </a:r>
                      <a:endParaRPr lang="sl-SI" sz="1800" dirty="0"/>
                    </a:p>
                  </a:txBody>
                  <a:tcPr/>
                </a:tc>
                <a:tc>
                  <a:txBody>
                    <a:bodyPr/>
                    <a:lstStyle/>
                    <a:p>
                      <a:r>
                        <a:rPr lang="" sz="2000" b="1" dirty="0">
                          <a:solidFill>
                            <a:srgbClr val="00B050"/>
                          </a:solidFill>
                        </a:rPr>
                        <a:t>N</a:t>
                      </a:r>
                      <a:endParaRPr lang="sl-SI" sz="2000" b="1" dirty="0">
                        <a:solidFill>
                          <a:srgbClr val="00B050"/>
                        </a:solidFill>
                      </a:endParaRPr>
                    </a:p>
                  </a:txBody>
                  <a:tcPr/>
                </a:tc>
                <a:extLst>
                  <a:ext uri="{0D108BD9-81ED-4DB2-BD59-A6C34878D82A}">
                    <a16:rowId xmlns:a16="http://schemas.microsoft.com/office/drawing/2014/main" val="10002"/>
                  </a:ext>
                </a:extLst>
              </a:tr>
              <a:tr h="370840">
                <a:tc>
                  <a:txBody>
                    <a:bodyPr/>
                    <a:lstStyle/>
                    <a:p>
                      <a:r>
                        <a:rPr lang="" sz="1800" dirty="0"/>
                        <a:t>Energetika v kompleksnih sistemih</a:t>
                      </a:r>
                      <a:endParaRPr lang="sl-SI" sz="1800" dirty="0"/>
                    </a:p>
                  </a:txBody>
                  <a:tcPr/>
                </a:tc>
                <a:tc>
                  <a:txBody>
                    <a:bodyPr/>
                    <a:lstStyle/>
                    <a:p>
                      <a:r>
                        <a:rPr lang="" sz="2000" b="1" dirty="0">
                          <a:solidFill>
                            <a:srgbClr val="0070C0"/>
                          </a:solidFill>
                        </a:rPr>
                        <a:t>P</a:t>
                      </a:r>
                      <a:endParaRPr lang="sl-SI" sz="2000" b="1" dirty="0">
                        <a:solidFill>
                          <a:srgbClr val="0070C0"/>
                        </a:solidFill>
                      </a:endParaRPr>
                    </a:p>
                  </a:txBody>
                  <a:tcPr/>
                </a:tc>
                <a:extLst>
                  <a:ext uri="{0D108BD9-81ED-4DB2-BD59-A6C34878D82A}">
                    <a16:rowId xmlns:a16="http://schemas.microsoft.com/office/drawing/2014/main" val="10003"/>
                  </a:ext>
                </a:extLst>
              </a:tr>
              <a:tr h="370840">
                <a:tc>
                  <a:txBody>
                    <a:bodyPr/>
                    <a:lstStyle/>
                    <a:p>
                      <a:r>
                        <a:rPr lang="" sz="1800" dirty="0"/>
                        <a:t>Prediktivno vzdrževanje </a:t>
                      </a:r>
                      <a:r>
                        <a:rPr lang="sl-SI" sz="1800" dirty="0"/>
                        <a:t>–</a:t>
                      </a:r>
                      <a:r>
                        <a:rPr lang="" sz="1800" dirty="0"/>
                        <a:t> prognostika in ocenjevanje</a:t>
                      </a:r>
                      <a:r>
                        <a:rPr lang="" sz="1800" baseline="0" dirty="0"/>
                        <a:t> stanja proizvodnih strojev in naprav</a:t>
                      </a:r>
                      <a:endParaRPr lang="sl-SI" sz="1800" dirty="0"/>
                    </a:p>
                  </a:txBody>
                  <a:tcPr/>
                </a:tc>
                <a:tc>
                  <a:txBody>
                    <a:bodyPr/>
                    <a:lstStyle/>
                    <a:p>
                      <a:r>
                        <a:rPr lang="" sz="2000" b="1" dirty="0">
                          <a:solidFill>
                            <a:srgbClr val="0070C0"/>
                          </a:solidFill>
                        </a:rPr>
                        <a:t>P</a:t>
                      </a:r>
                      <a:endParaRPr lang="sl-SI" sz="2000" b="1" dirty="0">
                        <a:solidFill>
                          <a:srgbClr val="0070C0"/>
                        </a:solidFill>
                      </a:endParaRPr>
                    </a:p>
                  </a:txBody>
                  <a:tcPr/>
                </a:tc>
                <a:extLst>
                  <a:ext uri="{0D108BD9-81ED-4DB2-BD59-A6C34878D82A}">
                    <a16:rowId xmlns:a16="http://schemas.microsoft.com/office/drawing/2014/main" val="10004"/>
                  </a:ext>
                </a:extLst>
              </a:tr>
              <a:tr h="370840">
                <a:tc>
                  <a:txBody>
                    <a:bodyPr/>
                    <a:lstStyle/>
                    <a:p>
                      <a:r>
                        <a:rPr lang="" sz="1800" dirty="0"/>
                        <a:t>Industrijski internet stvari</a:t>
                      </a:r>
                      <a:endParaRPr lang="sl-SI" sz="1800" dirty="0"/>
                    </a:p>
                  </a:txBody>
                  <a:tcPr/>
                </a:tc>
                <a:tc>
                  <a:txBody>
                    <a:bodyPr/>
                    <a:lstStyle/>
                    <a:p>
                      <a:r>
                        <a:rPr lang="" sz="2000" b="1" dirty="0">
                          <a:solidFill>
                            <a:srgbClr val="0070C0"/>
                          </a:solidFill>
                        </a:rPr>
                        <a:t>P</a:t>
                      </a:r>
                      <a:endParaRPr lang="sl-SI" sz="2000" b="1" dirty="0">
                        <a:solidFill>
                          <a:srgbClr val="0070C0"/>
                        </a:solidFill>
                      </a:endParaRPr>
                    </a:p>
                  </a:txBody>
                  <a:tcPr/>
                </a:tc>
                <a:extLst>
                  <a:ext uri="{0D108BD9-81ED-4DB2-BD59-A6C34878D82A}">
                    <a16:rowId xmlns:a16="http://schemas.microsoft.com/office/drawing/2014/main" val="10005"/>
                  </a:ext>
                </a:extLst>
              </a:tr>
              <a:tr h="370840">
                <a:tc>
                  <a:txBody>
                    <a:bodyPr/>
                    <a:lstStyle/>
                    <a:p>
                      <a:r>
                        <a:rPr lang="" sz="1800" dirty="0"/>
                        <a:t>Integrirani MES</a:t>
                      </a:r>
                      <a:endParaRPr lang="sl-SI" sz="1800" dirty="0"/>
                    </a:p>
                  </a:txBody>
                  <a:tcPr/>
                </a:tc>
                <a:tc>
                  <a:txBody>
                    <a:bodyPr/>
                    <a:lstStyle/>
                    <a:p>
                      <a:r>
                        <a:rPr lang="" sz="2000" b="1" dirty="0">
                          <a:solidFill>
                            <a:srgbClr val="0070C0"/>
                          </a:solidFill>
                        </a:rPr>
                        <a:t>P</a:t>
                      </a:r>
                      <a:endParaRPr lang="sl-SI" sz="2000" b="1" dirty="0">
                        <a:solidFill>
                          <a:srgbClr val="0070C0"/>
                        </a:solidFill>
                      </a:endParaRPr>
                    </a:p>
                  </a:txBody>
                  <a:tcPr/>
                </a:tc>
                <a:extLst>
                  <a:ext uri="{0D108BD9-81ED-4DB2-BD59-A6C34878D82A}">
                    <a16:rowId xmlns:a16="http://schemas.microsoft.com/office/drawing/2014/main" val="10006"/>
                  </a:ext>
                </a:extLst>
              </a:tr>
              <a:tr h="370840">
                <a:tc>
                  <a:txBody>
                    <a:bodyPr/>
                    <a:lstStyle/>
                    <a:p>
                      <a:r>
                        <a:rPr lang="" sz="1800" dirty="0"/>
                        <a:t>Specifične aplikacije vodenja</a:t>
                      </a:r>
                      <a:endParaRPr lang="sl-SI" sz="1800" dirty="0"/>
                    </a:p>
                  </a:txBody>
                  <a:tcPr/>
                </a:tc>
                <a:tc>
                  <a:txBody>
                    <a:bodyPr/>
                    <a:lstStyle/>
                    <a:p>
                      <a:r>
                        <a:rPr lang="" sz="2000" b="1" dirty="0">
                          <a:solidFill>
                            <a:srgbClr val="0070C0"/>
                          </a:solidFill>
                        </a:rPr>
                        <a:t>P</a:t>
                      </a:r>
                      <a:endParaRPr lang="sl-SI" sz="2000" b="1" dirty="0">
                        <a:solidFill>
                          <a:srgbClr val="0070C0"/>
                        </a:solidFill>
                      </a:endParaRPr>
                    </a:p>
                  </a:txBody>
                  <a:tcPr/>
                </a:tc>
                <a:extLst>
                  <a:ext uri="{0D108BD9-81ED-4DB2-BD59-A6C34878D82A}">
                    <a16:rowId xmlns:a16="http://schemas.microsoft.com/office/drawing/2014/main" val="10007"/>
                  </a:ext>
                </a:extLst>
              </a:tr>
            </a:tbl>
          </a:graphicData>
        </a:graphic>
      </p:graphicFrame>
      <p:sp>
        <p:nvSpPr>
          <p:cNvPr id="2" name="Content Placeholder 1"/>
          <p:cNvSpPr>
            <a:spLocks noGrp="1"/>
          </p:cNvSpPr>
          <p:nvPr>
            <p:ph idx="1"/>
          </p:nvPr>
        </p:nvSpPr>
        <p:spPr>
          <a:xfrm>
            <a:off x="1499143" y="1295205"/>
            <a:ext cx="2782078" cy="420301"/>
          </a:xfrm>
        </p:spPr>
        <p:txBody>
          <a:bodyPr>
            <a:normAutofit/>
          </a:bodyPr>
          <a:lstStyle/>
          <a:p>
            <a:pPr marL="0" indent="0">
              <a:buNone/>
            </a:pPr>
            <a:r>
              <a:rPr lang="" sz="2000" dirty="0"/>
              <a:t>Faza 2 (201</a:t>
            </a:r>
            <a:r>
              <a:rPr lang="sl-SI" sz="2000" dirty="0"/>
              <a:t>7</a:t>
            </a:r>
            <a:r>
              <a:rPr lang="" sz="2000" dirty="0"/>
              <a:t>-2019)</a:t>
            </a:r>
            <a:endParaRPr lang="sl-SI" sz="2000" dirty="0"/>
          </a:p>
        </p:txBody>
      </p:sp>
      <p:sp>
        <p:nvSpPr>
          <p:cNvPr id="7" name="Content Placeholder 1"/>
          <p:cNvSpPr txBox="1">
            <a:spLocks/>
          </p:cNvSpPr>
          <p:nvPr/>
        </p:nvSpPr>
        <p:spPr>
          <a:xfrm>
            <a:off x="7411004" y="1295205"/>
            <a:ext cx="2782078" cy="420301"/>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 sz="2000" dirty="0"/>
              <a:t>Faza 3 (2020-2023)</a:t>
            </a:r>
            <a:endParaRPr lang="sl-SI" sz="2000" dirty="0"/>
          </a:p>
        </p:txBody>
      </p:sp>
      <p:graphicFrame>
        <p:nvGraphicFramePr>
          <p:cNvPr id="8" name="Table 7"/>
          <p:cNvGraphicFramePr>
            <a:graphicFrameLocks noGrp="1"/>
          </p:cNvGraphicFramePr>
          <p:nvPr/>
        </p:nvGraphicFramePr>
        <p:xfrm>
          <a:off x="679581" y="1819080"/>
          <a:ext cx="4090702" cy="3474720"/>
        </p:xfrm>
        <a:graphic>
          <a:graphicData uri="http://schemas.openxmlformats.org/drawingml/2006/table">
            <a:tbl>
              <a:tblPr firstRow="1" bandRow="1">
                <a:tableStyleId>{5C22544A-7EE6-4342-B048-85BDC9FD1C3A}</a:tableStyleId>
              </a:tblPr>
              <a:tblGrid>
                <a:gridCol w="4090702">
                  <a:extLst>
                    <a:ext uri="{9D8B030D-6E8A-4147-A177-3AD203B41FA5}">
                      <a16:colId xmlns:a16="http://schemas.microsoft.com/office/drawing/2014/main" val="20000"/>
                    </a:ext>
                  </a:extLst>
                </a:gridCol>
              </a:tblGrid>
              <a:tr h="370840">
                <a:tc>
                  <a:txBody>
                    <a:bodyPr/>
                    <a:lstStyle/>
                    <a:p>
                      <a:r>
                        <a:rPr lang="" sz="2300" dirty="0">
                          <a:latin typeface="+mn-lt"/>
                        </a:rPr>
                        <a:t>Fokusno </a:t>
                      </a:r>
                      <a:r>
                        <a:rPr lang="sl-SI" sz="2300" dirty="0">
                          <a:latin typeface="+mn-lt"/>
                        </a:rPr>
                        <a:t>(tehnološko) </a:t>
                      </a:r>
                      <a:r>
                        <a:rPr lang="" sz="2300" dirty="0">
                          <a:latin typeface="+mn-lt"/>
                        </a:rPr>
                        <a:t>področje</a:t>
                      </a:r>
                      <a:endParaRPr lang="sl-SI" sz="2300" dirty="0">
                        <a:latin typeface="+mn-lt"/>
                      </a:endParaRPr>
                    </a:p>
                  </a:txBody>
                  <a:tcPr/>
                </a:tc>
                <a:extLst>
                  <a:ext uri="{0D108BD9-81ED-4DB2-BD59-A6C34878D82A}">
                    <a16:rowId xmlns:a16="http://schemas.microsoft.com/office/drawing/2014/main" val="10000"/>
                  </a:ext>
                </a:extLst>
              </a:tr>
              <a:tr h="370840">
                <a:tc>
                  <a:txBody>
                    <a:bodyPr/>
                    <a:lstStyle/>
                    <a:p>
                      <a:r>
                        <a:rPr lang="" sz="1800" dirty="0"/>
                        <a:t>Inteligentni sistemi za upravljanje proizvodnih operacij (MES </a:t>
                      </a:r>
                      <a:r>
                        <a:rPr lang="sl-SI" sz="1800" dirty="0"/>
                        <a:t>–</a:t>
                      </a:r>
                      <a:r>
                        <a:rPr lang="" sz="1800" dirty="0"/>
                        <a:t> MOM)</a:t>
                      </a:r>
                      <a:endParaRPr lang="sl-SI" sz="1800" dirty="0"/>
                    </a:p>
                  </a:txBody>
                  <a:tcPr/>
                </a:tc>
                <a:extLst>
                  <a:ext uri="{0D108BD9-81ED-4DB2-BD59-A6C34878D82A}">
                    <a16:rowId xmlns:a16="http://schemas.microsoft.com/office/drawing/2014/main" val="10001"/>
                  </a:ext>
                </a:extLst>
              </a:tr>
              <a:tr h="370840">
                <a:tc>
                  <a:txBody>
                    <a:bodyPr/>
                    <a:lstStyle/>
                    <a:p>
                      <a:r>
                        <a:rPr lang="" sz="1800" dirty="0"/>
                        <a:t>Diagnostika, prognostika in samovzdrževanje pametnih strojev</a:t>
                      </a:r>
                      <a:endParaRPr lang="sl-SI" sz="1800" dirty="0"/>
                    </a:p>
                  </a:txBody>
                  <a:tcPr/>
                </a:tc>
                <a:extLst>
                  <a:ext uri="{0D108BD9-81ED-4DB2-BD59-A6C34878D82A}">
                    <a16:rowId xmlns:a16="http://schemas.microsoft.com/office/drawing/2014/main" val="10002"/>
                  </a:ext>
                </a:extLst>
              </a:tr>
              <a:tr h="370840">
                <a:tc>
                  <a:txBody>
                    <a:bodyPr/>
                    <a:lstStyle/>
                    <a:p>
                      <a:r>
                        <a:rPr lang="" sz="1800" dirty="0"/>
                        <a:t>Razvoj sodobnih orodij in gradnikov za vodenje in nadzor sistemov ter procesov</a:t>
                      </a:r>
                      <a:endParaRPr lang="sl-SI" sz="1800" dirty="0"/>
                    </a:p>
                  </a:txBody>
                  <a:tcPr/>
                </a:tc>
                <a:extLst>
                  <a:ext uri="{0D108BD9-81ED-4DB2-BD59-A6C34878D82A}">
                    <a16:rowId xmlns:a16="http://schemas.microsoft.com/office/drawing/2014/main" val="10003"/>
                  </a:ext>
                </a:extLst>
              </a:tr>
              <a:tr h="370840">
                <a:tc>
                  <a:txBody>
                    <a:bodyPr/>
                    <a:lstStyle/>
                    <a:p>
                      <a:r>
                        <a:rPr lang="" sz="1800" dirty="0"/>
                        <a:t>Distribuirani sistemi vodenja in IoT</a:t>
                      </a:r>
                      <a:endParaRPr lang="sl-SI" sz="1800" dirty="0"/>
                    </a:p>
                  </a:txBody>
                  <a:tcPr/>
                </a:tc>
                <a:extLst>
                  <a:ext uri="{0D108BD9-81ED-4DB2-BD59-A6C34878D82A}">
                    <a16:rowId xmlns:a16="http://schemas.microsoft.com/office/drawing/2014/main" val="10004"/>
                  </a:ext>
                </a:extLst>
              </a:tr>
              <a:tr h="370840">
                <a:tc>
                  <a:txBody>
                    <a:bodyPr/>
                    <a:lstStyle/>
                    <a:p>
                      <a:r>
                        <a:rPr lang="" sz="1800" dirty="0"/>
                        <a:t>Pametni aktuatorji</a:t>
                      </a:r>
                      <a:endParaRPr lang="sl-SI" sz="1800" dirty="0"/>
                    </a:p>
                  </a:txBody>
                  <a:tcPr/>
                </a:tc>
                <a:extLst>
                  <a:ext uri="{0D108BD9-81ED-4DB2-BD59-A6C34878D82A}">
                    <a16:rowId xmlns:a16="http://schemas.microsoft.com/office/drawing/2014/main" val="10005"/>
                  </a:ext>
                </a:extLst>
              </a:tr>
              <a:tr h="370840">
                <a:tc>
                  <a:txBody>
                    <a:bodyPr/>
                    <a:lstStyle/>
                    <a:p>
                      <a:r>
                        <a:rPr lang="" sz="1800" dirty="0"/>
                        <a:t>Energetika v tovarnah prihodnosti</a:t>
                      </a:r>
                      <a:r>
                        <a:rPr lang="" sz="1800" baseline="0" dirty="0"/>
                        <a:t> </a:t>
                      </a:r>
                      <a:r>
                        <a:rPr lang="" sz="1800" baseline="0" dirty="0">
                          <a:solidFill>
                            <a:srgbClr val="FF0000"/>
                          </a:solidFill>
                        </a:rPr>
                        <a:t>(1)</a:t>
                      </a:r>
                      <a:endParaRPr lang="sl-SI" sz="1800" dirty="0">
                        <a:solidFill>
                          <a:srgbClr val="FF0000"/>
                        </a:solidFill>
                      </a:endParaRPr>
                    </a:p>
                  </a:txBody>
                  <a:tcPr/>
                </a:tc>
                <a:extLst>
                  <a:ext uri="{0D108BD9-81ED-4DB2-BD59-A6C34878D82A}">
                    <a16:rowId xmlns:a16="http://schemas.microsoft.com/office/drawing/2014/main" val="10006"/>
                  </a:ext>
                </a:extLst>
              </a:tr>
            </a:tbl>
          </a:graphicData>
        </a:graphic>
      </p:graphicFrame>
      <p:sp>
        <p:nvSpPr>
          <p:cNvPr id="9" name="Content Placeholder 1"/>
          <p:cNvSpPr txBox="1">
            <a:spLocks/>
          </p:cNvSpPr>
          <p:nvPr/>
        </p:nvSpPr>
        <p:spPr>
          <a:xfrm>
            <a:off x="838201" y="5579292"/>
            <a:ext cx="4648200" cy="562960"/>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 sz="1600" dirty="0">
                <a:solidFill>
                  <a:srgbClr val="FF0000"/>
                </a:solidFill>
              </a:rPr>
              <a:t>(1)</a:t>
            </a:r>
            <a:r>
              <a:rPr lang="" sz="1600" dirty="0"/>
              <a:t> </a:t>
            </a:r>
            <a:r>
              <a:rPr lang="sl-SI" sz="1600" dirty="0"/>
              <a:t>D</a:t>
            </a:r>
            <a:r>
              <a:rPr lang="" sz="1600" dirty="0"/>
              <a:t>opolnjen akcijski program 2. faze 20.3.2018, potrjen s sklepom skupine državnih sekretarjev za S4</a:t>
            </a:r>
            <a:endParaRPr lang="sl-SI" sz="1600" dirty="0"/>
          </a:p>
        </p:txBody>
      </p:sp>
      <p:cxnSp>
        <p:nvCxnSpPr>
          <p:cNvPr id="10" name="Straight Arrow Connector 9"/>
          <p:cNvCxnSpPr/>
          <p:nvPr/>
        </p:nvCxnSpPr>
        <p:spPr>
          <a:xfrm>
            <a:off x="4876116" y="2459736"/>
            <a:ext cx="1380932" cy="28000"/>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15" name="Straight Arrow Connector 14"/>
          <p:cNvCxnSpPr/>
          <p:nvPr/>
        </p:nvCxnSpPr>
        <p:spPr>
          <a:xfrm>
            <a:off x="4876116" y="2722491"/>
            <a:ext cx="1380932" cy="2245355"/>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25" name="Straight Arrow Connector 24"/>
          <p:cNvCxnSpPr/>
          <p:nvPr/>
        </p:nvCxnSpPr>
        <p:spPr>
          <a:xfrm>
            <a:off x="4910532" y="3280014"/>
            <a:ext cx="1346516" cy="756959"/>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28" name="Straight Arrow Connector 27"/>
          <p:cNvCxnSpPr/>
          <p:nvPr/>
        </p:nvCxnSpPr>
        <p:spPr>
          <a:xfrm flipV="1">
            <a:off x="4910532" y="3144352"/>
            <a:ext cx="1346516" cy="576244"/>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31" name="Straight Arrow Connector 30"/>
          <p:cNvCxnSpPr/>
          <p:nvPr/>
        </p:nvCxnSpPr>
        <p:spPr>
          <a:xfrm>
            <a:off x="4910532" y="4036973"/>
            <a:ext cx="1346516" cy="1272067"/>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35" name="Straight Arrow Connector 34"/>
          <p:cNvCxnSpPr/>
          <p:nvPr/>
        </p:nvCxnSpPr>
        <p:spPr>
          <a:xfrm>
            <a:off x="4876116" y="4406274"/>
            <a:ext cx="1380932" cy="142246"/>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cxnSp>
        <p:nvCxnSpPr>
          <p:cNvPr id="38" name="Straight Arrow Connector 37"/>
          <p:cNvCxnSpPr/>
          <p:nvPr/>
        </p:nvCxnSpPr>
        <p:spPr>
          <a:xfrm flipV="1">
            <a:off x="4910532" y="3655899"/>
            <a:ext cx="1346516" cy="1447609"/>
          </a:xfrm>
          <a:prstGeom prst="straightConnector1">
            <a:avLst/>
          </a:prstGeom>
          <a:ln w="38100">
            <a:tailEnd type="triangle" w="med" len="med"/>
          </a:ln>
        </p:spPr>
        <p:style>
          <a:lnRef idx="3">
            <a:schemeClr val="accent4"/>
          </a:lnRef>
          <a:fillRef idx="0">
            <a:schemeClr val="accent4"/>
          </a:fillRef>
          <a:effectRef idx="2">
            <a:schemeClr val="accent4"/>
          </a:effectRef>
          <a:fontRef idx="minor">
            <a:schemeClr val="tx1"/>
          </a:fontRef>
        </p:style>
      </p:cxnSp>
      <p:sp>
        <p:nvSpPr>
          <p:cNvPr id="49" name="Content Placeholder 1"/>
          <p:cNvSpPr txBox="1">
            <a:spLocks/>
          </p:cNvSpPr>
          <p:nvPr/>
        </p:nvSpPr>
        <p:spPr>
          <a:xfrm>
            <a:off x="7195279" y="5721951"/>
            <a:ext cx="3612628" cy="420301"/>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 sz="2000" dirty="0">
                <a:solidFill>
                  <a:srgbClr val="00B050"/>
                </a:solidFill>
              </a:rPr>
              <a:t>N: novo FP </a:t>
            </a:r>
            <a:r>
              <a:rPr lang="" sz="2000" dirty="0"/>
              <a:t>/</a:t>
            </a:r>
            <a:r>
              <a:rPr lang="" sz="2000" dirty="0">
                <a:solidFill>
                  <a:srgbClr val="00B050"/>
                </a:solidFill>
              </a:rPr>
              <a:t> </a:t>
            </a:r>
            <a:r>
              <a:rPr lang="sl-SI" sz="2000" dirty="0">
                <a:solidFill>
                  <a:srgbClr val="00B050"/>
                </a:solidFill>
              </a:rPr>
              <a:t> </a:t>
            </a:r>
            <a:r>
              <a:rPr lang="" sz="2000" dirty="0">
                <a:solidFill>
                  <a:srgbClr val="0070C0"/>
                </a:solidFill>
              </a:rPr>
              <a:t>P: prenovljeno FP</a:t>
            </a:r>
            <a:endParaRPr lang="sl-SI" sz="2000" dirty="0">
              <a:solidFill>
                <a:srgbClr val="0070C0"/>
              </a:solidFill>
            </a:endParaRPr>
          </a:p>
        </p:txBody>
      </p:sp>
      <p:pic>
        <p:nvPicPr>
          <p:cNvPr id="17" name="Picture 16">
            <a:extLst>
              <a:ext uri="{FF2B5EF4-FFF2-40B4-BE49-F238E27FC236}">
                <a16:creationId xmlns:a16="http://schemas.microsoft.com/office/drawing/2014/main" id="{20ED506C-98D5-4389-8593-CE421142BD5E}"/>
              </a:ext>
            </a:extLst>
          </p:cNvPr>
          <p:cNvPicPr>
            <a:picLocks noChangeAspect="1"/>
          </p:cNvPicPr>
          <p:nvPr/>
        </p:nvPicPr>
        <p:blipFill>
          <a:blip r:embed="rId2"/>
          <a:stretch>
            <a:fillRect/>
          </a:stretch>
        </p:blipFill>
        <p:spPr>
          <a:xfrm>
            <a:off x="4804699" y="4566940"/>
            <a:ext cx="441957" cy="440815"/>
          </a:xfrm>
          <a:prstGeom prst="rect">
            <a:avLst/>
          </a:prstGeom>
        </p:spPr>
      </p:pic>
    </p:spTree>
    <p:extLst>
      <p:ext uri="{BB962C8B-B14F-4D97-AF65-F5344CB8AC3E}">
        <p14:creationId xmlns:p14="http://schemas.microsoft.com/office/powerpoint/2010/main" val="625543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Autofit/>
          </a:bodyPr>
          <a:lstStyle/>
          <a:p>
            <a:r>
              <a:rPr lang="sl-SI" sz="2800" dirty="0">
                <a:latin typeface="+mn-lt"/>
              </a:rPr>
              <a:t>HOM Tehnologije vodenja – vsebinska področja aktivnosti</a:t>
            </a:r>
            <a:endParaRPr lang="en-US" sz="2800" dirty="0">
              <a:latin typeface="+mn-lt"/>
            </a:endParaRPr>
          </a:p>
        </p:txBody>
      </p:sp>
      <p:sp>
        <p:nvSpPr>
          <p:cNvPr id="5" name="Označba mesta številke diapozitiva 4"/>
          <p:cNvSpPr>
            <a:spLocks noGrp="1"/>
          </p:cNvSpPr>
          <p:nvPr>
            <p:ph type="sldNum" sz="quarter" idx="4"/>
          </p:nvPr>
        </p:nvSpPr>
        <p:spPr>
          <a:prstGeom prst="rect">
            <a:avLst/>
          </a:prstGeom>
        </p:spPr>
        <p:txBody>
          <a:bodyPr vert="horz" lIns="91440" tIns="45720" rIns="91440" bIns="45720" rtlCol="0" anchor="ctr"/>
          <a:lstStyle>
            <a:defPPr>
              <a:defRPr lang="sl-SI"/>
            </a:defPPr>
            <a:lvl1pPr marL="0" algn="r" defTabSz="914400" rtl="0" eaLnBrk="1" latinLnBrk="0" hangingPunct="1">
              <a:defRPr sz="1600" kern="1200">
                <a:solidFill>
                  <a:srgbClr val="00000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BCA29-9667-4D4D-A0B1-8C5642083A58}" type="slidenum">
              <a:rPr lang="en-US" smtClean="0"/>
              <a:pPr/>
              <a:t>32</a:t>
            </a:fld>
            <a:endParaRPr lang="en-US" dirty="0"/>
          </a:p>
        </p:txBody>
      </p:sp>
      <p:sp>
        <p:nvSpPr>
          <p:cNvPr id="6" name="Title 1"/>
          <p:cNvSpPr txBox="1">
            <a:spLocks/>
          </p:cNvSpPr>
          <p:nvPr/>
        </p:nvSpPr>
        <p:spPr>
          <a:xfrm>
            <a:off x="838200" y="365125"/>
            <a:ext cx="10515600" cy="8032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b="1" kern="1200">
                <a:solidFill>
                  <a:schemeClr val="tx1"/>
                </a:solidFill>
                <a:latin typeface="+mj-lt"/>
                <a:ea typeface="+mj-ea"/>
                <a:cs typeface="+mj-cs"/>
              </a:defRPr>
            </a:lvl1pPr>
          </a:lstStyle>
          <a:p>
            <a:endParaRPr lang="sl-SI" dirty="0"/>
          </a:p>
        </p:txBody>
      </p:sp>
      <p:sp>
        <p:nvSpPr>
          <p:cNvPr id="7" name="Content Placeholder 2"/>
          <p:cNvSpPr txBox="1">
            <a:spLocks/>
          </p:cNvSpPr>
          <p:nvPr/>
        </p:nvSpPr>
        <p:spPr>
          <a:xfrm>
            <a:off x="838200" y="1334630"/>
            <a:ext cx="10515600" cy="3846970"/>
          </a:xfrm>
          <a:prstGeom prst="rect">
            <a:avLst/>
          </a:prstGeom>
        </p:spPr>
        <p:txBody>
          <a:bodyPr vert="horz" lIns="91440" tIns="45720" rIns="91440" bIns="45720" rtlCol="0">
            <a:normAutofit lnSpcReduction="10000"/>
          </a:bodyPr>
          <a:lstStyle>
            <a:lvl1pPr marL="342900" indent="-342900" algn="just"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sl-SI" dirty="0"/>
              <a:t>Pridobivanje, vzdrževanje in nadgradnja znanj s področja tehnologije vodenja (avtomatizacija, informatizacija, kibernetizacija), in sicer:</a:t>
            </a:r>
          </a:p>
          <a:p>
            <a:pPr lvl="1"/>
            <a:r>
              <a:rPr lang="sl-SI" dirty="0">
                <a:solidFill>
                  <a:srgbClr val="0070C0"/>
                </a:solidFill>
              </a:rPr>
              <a:t>zasnova </a:t>
            </a:r>
            <a:r>
              <a:rPr lang="sl-SI" b="1" dirty="0">
                <a:solidFill>
                  <a:srgbClr val="0070C0"/>
                </a:solidFill>
              </a:rPr>
              <a:t>novih gradnikov</a:t>
            </a:r>
            <a:r>
              <a:rPr lang="sl-SI" dirty="0">
                <a:solidFill>
                  <a:srgbClr val="0070C0"/>
                </a:solidFill>
              </a:rPr>
              <a:t>, ki bodo prispevali k močnejši integraciji fizikalnega in digitalnega sveta v tovarnah prihodnosti,</a:t>
            </a:r>
          </a:p>
          <a:p>
            <a:pPr lvl="1"/>
            <a:r>
              <a:rPr lang="sl-SI" dirty="0">
                <a:solidFill>
                  <a:srgbClr val="0070C0"/>
                </a:solidFill>
              </a:rPr>
              <a:t>razvoj </a:t>
            </a:r>
            <a:r>
              <a:rPr lang="sl-SI" b="1" dirty="0">
                <a:solidFill>
                  <a:srgbClr val="0070C0"/>
                </a:solidFill>
              </a:rPr>
              <a:t>novih postopkov </a:t>
            </a:r>
          </a:p>
          <a:p>
            <a:pPr lvl="2"/>
            <a:r>
              <a:rPr lang="sl-SI" sz="2000" dirty="0">
                <a:solidFill>
                  <a:srgbClr val="0070C0"/>
                </a:solidFill>
              </a:rPr>
              <a:t>ki zagotavljajo samodejno vsestransko in globinsko </a:t>
            </a:r>
            <a:r>
              <a:rPr lang="sl-SI" sz="2000" b="1" dirty="0">
                <a:solidFill>
                  <a:srgbClr val="0070C0"/>
                </a:solidFill>
              </a:rPr>
              <a:t>analizo kakovosti</a:t>
            </a:r>
            <a:r>
              <a:rPr lang="sl-SI" sz="2000" dirty="0">
                <a:solidFill>
                  <a:srgbClr val="0070C0"/>
                </a:solidFill>
              </a:rPr>
              <a:t> izdelkov (z namenom zagotavljanja 100% kakovosti izdelkov)</a:t>
            </a:r>
          </a:p>
          <a:p>
            <a:pPr lvl="2"/>
            <a:r>
              <a:rPr lang="sl-SI" sz="2000" dirty="0">
                <a:solidFill>
                  <a:srgbClr val="0070C0"/>
                </a:solidFill>
              </a:rPr>
              <a:t>za </a:t>
            </a:r>
            <a:r>
              <a:rPr lang="sl-SI" sz="2000" b="1" dirty="0">
                <a:solidFill>
                  <a:srgbClr val="0070C0"/>
                </a:solidFill>
              </a:rPr>
              <a:t>sprotno ocenjevanje „kondicije“ strojev in naprav </a:t>
            </a:r>
            <a:r>
              <a:rPr lang="sl-SI" sz="2000" dirty="0">
                <a:solidFill>
                  <a:srgbClr val="0070C0"/>
                </a:solidFill>
              </a:rPr>
              <a:t>(PHM- Prognostics &amp; Health Management)</a:t>
            </a:r>
          </a:p>
          <a:p>
            <a:pPr lvl="1"/>
            <a:r>
              <a:rPr lang="sl-SI" dirty="0">
                <a:solidFill>
                  <a:srgbClr val="0070C0"/>
                </a:solidFill>
              </a:rPr>
              <a:t>razvoj </a:t>
            </a:r>
            <a:r>
              <a:rPr lang="sl-SI" b="1" dirty="0">
                <a:solidFill>
                  <a:srgbClr val="0070C0"/>
                </a:solidFill>
              </a:rPr>
              <a:t>novih zmogljivih orodij za</a:t>
            </a:r>
            <a:r>
              <a:rPr lang="sl-SI" dirty="0">
                <a:solidFill>
                  <a:srgbClr val="0070C0"/>
                </a:solidFill>
              </a:rPr>
              <a:t> </a:t>
            </a:r>
            <a:r>
              <a:rPr lang="sl-SI" b="1" dirty="0">
                <a:solidFill>
                  <a:srgbClr val="0070C0"/>
                </a:solidFill>
              </a:rPr>
              <a:t>rudarjenje informacij </a:t>
            </a:r>
            <a:r>
              <a:rPr lang="sl-SI" dirty="0">
                <a:solidFill>
                  <a:srgbClr val="0070C0"/>
                </a:solidFill>
              </a:rPr>
              <a:t>v proizvodnih podatkih (s pomočjo matematičnih modelov).</a:t>
            </a:r>
          </a:p>
        </p:txBody>
      </p:sp>
    </p:spTree>
    <p:extLst>
      <p:ext uri="{BB962C8B-B14F-4D97-AF65-F5344CB8AC3E}">
        <p14:creationId xmlns:p14="http://schemas.microsoft.com/office/powerpoint/2010/main" val="4008366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lstStyle/>
          <a:p>
            <a:pPr marL="0" indent="0">
              <a:spcBef>
                <a:spcPts val="0"/>
              </a:spcBef>
              <a:buNone/>
              <a:defRPr/>
            </a:pPr>
            <a:r>
              <a:rPr lang="sl-SI" sz="2400" dirty="0"/>
              <a:t>Umestitev HOM TV kot KET: </a:t>
            </a:r>
          </a:p>
          <a:p>
            <a:pPr>
              <a:spcBef>
                <a:spcPts val="0"/>
              </a:spcBef>
              <a:defRPr/>
            </a:pPr>
            <a:r>
              <a:rPr lang="sl-SI" sz="1800" b="1" dirty="0"/>
              <a:t>Povezava z VVV znotraj SRIP ToP </a:t>
            </a:r>
          </a:p>
          <a:p>
            <a:pPr marL="0" indent="0">
              <a:spcBef>
                <a:spcPts val="0"/>
              </a:spcBef>
              <a:buNone/>
              <a:defRPr/>
            </a:pPr>
            <a:endParaRPr lang="sl-SI" sz="900" b="1" dirty="0"/>
          </a:p>
          <a:p>
            <a:pPr>
              <a:lnSpc>
                <a:spcPts val="1500"/>
              </a:lnSpc>
              <a:spcBef>
                <a:spcPts val="0"/>
              </a:spcBef>
              <a:defRPr/>
            </a:pPr>
            <a:r>
              <a:rPr lang="sl-SI" sz="1800" b="1" dirty="0"/>
              <a:t>povezave z ostalimi SRIP-i</a:t>
            </a:r>
            <a:r>
              <a:rPr lang="sl-SI" sz="1800" dirty="0"/>
              <a:t>:</a:t>
            </a:r>
          </a:p>
          <a:p>
            <a:pPr marL="0" indent="0">
              <a:buNone/>
            </a:pPr>
            <a:endParaRPr lang="en-US" dirty="0"/>
          </a:p>
        </p:txBody>
      </p:sp>
      <p:sp>
        <p:nvSpPr>
          <p:cNvPr id="4" name="Naslov 3"/>
          <p:cNvSpPr>
            <a:spLocks noGrp="1"/>
          </p:cNvSpPr>
          <p:nvPr>
            <p:ph type="title"/>
          </p:nvPr>
        </p:nvSpPr>
        <p:spPr/>
        <p:txBody>
          <a:bodyPr>
            <a:normAutofit/>
          </a:bodyPr>
          <a:lstStyle/>
          <a:p>
            <a:r>
              <a:rPr lang="sl-SI" sz="2800" dirty="0">
                <a:latin typeface="+mn-lt"/>
              </a:rPr>
              <a:t>HOM Tehnologije vodenja (TV) – domenska umestitev </a:t>
            </a:r>
            <a:endParaRPr lang="en-US" sz="2800" dirty="0">
              <a:latin typeface="+mn-lt"/>
            </a:endParaRPr>
          </a:p>
        </p:txBody>
      </p:sp>
      <p:pic>
        <p:nvPicPr>
          <p:cNvPr id="6" name="Picture 5">
            <a:extLst>
              <a:ext uri="{FF2B5EF4-FFF2-40B4-BE49-F238E27FC236}">
                <a16:creationId xmlns:a16="http://schemas.microsoft.com/office/drawing/2014/main" id="{52DA57DC-B783-46D7-B124-C9E3D8AFB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223" y="842478"/>
            <a:ext cx="6209577" cy="3719628"/>
          </a:xfrm>
          <a:prstGeom prst="rect">
            <a:avLst/>
          </a:prstGeom>
        </p:spPr>
      </p:pic>
      <p:sp>
        <p:nvSpPr>
          <p:cNvPr id="7" name="Rectangle 6">
            <a:extLst>
              <a:ext uri="{FF2B5EF4-FFF2-40B4-BE49-F238E27FC236}">
                <a16:creationId xmlns:a16="http://schemas.microsoft.com/office/drawing/2014/main" id="{316D1AF4-04B5-4248-AE78-CD8AA510A0B3}"/>
              </a:ext>
            </a:extLst>
          </p:cNvPr>
          <p:cNvSpPr/>
          <p:nvPr/>
        </p:nvSpPr>
        <p:spPr>
          <a:xfrm>
            <a:off x="5528151" y="3124222"/>
            <a:ext cx="4020577" cy="791669"/>
          </a:xfrm>
          <a:prstGeom prst="rect">
            <a:avLst/>
          </a:prstGeom>
          <a:solidFill>
            <a:schemeClr val="accent2">
              <a:lumMod val="20000"/>
              <a:lumOff val="80000"/>
              <a:alpha val="23000"/>
            </a:schemeClr>
          </a:solidFill>
          <a:ln w="222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8" name="Content Placeholder 2">
            <a:extLst>
              <a:ext uri="{FF2B5EF4-FFF2-40B4-BE49-F238E27FC236}">
                <a16:creationId xmlns:a16="http://schemas.microsoft.com/office/drawing/2014/main" id="{9F8EE570-B150-4B17-A1E9-AFA8F69D99B4}"/>
              </a:ext>
            </a:extLst>
          </p:cNvPr>
          <p:cNvSpPr txBox="1">
            <a:spLocks/>
          </p:cNvSpPr>
          <p:nvPr/>
        </p:nvSpPr>
        <p:spPr>
          <a:xfrm>
            <a:off x="9160138" y="4417008"/>
            <a:ext cx="2817861" cy="994582"/>
          </a:xfrm>
          <a:prstGeom prst="rect">
            <a:avLst/>
          </a:prstGeom>
          <a:no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defRPr/>
            </a:pPr>
            <a:endParaRPr lang="sl-SI" sz="1600" b="1" dirty="0">
              <a:latin typeface="Verdana" panose="020B0604030504040204" pitchFamily="34" charset="0"/>
              <a:ea typeface="Verdana" panose="020B0604030504040204" pitchFamily="34" charset="0"/>
            </a:endParaRPr>
          </a:p>
          <a:p>
            <a:pPr lvl="2">
              <a:lnSpc>
                <a:spcPts val="1500"/>
              </a:lnSpc>
              <a:spcBef>
                <a:spcPts val="0"/>
              </a:spcBef>
              <a:defRPr/>
            </a:pPr>
            <a:endParaRPr lang="sl-SI" sz="900" dirty="0"/>
          </a:p>
          <a:p>
            <a:pPr lvl="2">
              <a:lnSpc>
                <a:spcPts val="1500"/>
              </a:lnSpc>
              <a:spcBef>
                <a:spcPts val="0"/>
              </a:spcBef>
              <a:defRPr/>
            </a:pPr>
            <a:endParaRPr lang="sl-SI" sz="900" dirty="0"/>
          </a:p>
          <a:p>
            <a:pPr lvl="2">
              <a:lnSpc>
                <a:spcPts val="1500"/>
              </a:lnSpc>
              <a:spcBef>
                <a:spcPts val="0"/>
              </a:spcBef>
              <a:defRPr/>
            </a:pPr>
            <a:endParaRPr lang="en-GB" sz="900" dirty="0"/>
          </a:p>
        </p:txBody>
      </p:sp>
      <p:sp>
        <p:nvSpPr>
          <p:cNvPr id="9" name="Right Arrow 8">
            <a:extLst>
              <a:ext uri="{FF2B5EF4-FFF2-40B4-BE49-F238E27FC236}">
                <a16:creationId xmlns:a16="http://schemas.microsoft.com/office/drawing/2014/main" id="{EDC75DDD-6DC5-4057-94A4-402D5C6216C1}"/>
              </a:ext>
            </a:extLst>
          </p:cNvPr>
          <p:cNvSpPr/>
          <p:nvPr/>
        </p:nvSpPr>
        <p:spPr>
          <a:xfrm>
            <a:off x="3893574" y="2743200"/>
            <a:ext cx="1584764" cy="170565"/>
          </a:xfrm>
          <a:prstGeom prst="rightArrow">
            <a:avLst/>
          </a:prstGeom>
          <a:ln>
            <a:solidFill>
              <a:srgbClr val="FF0000"/>
            </a:solidFill>
          </a:ln>
          <a:scene3d>
            <a:camera prst="orthographicFront">
              <a:rot lat="18299995" lon="10200000" rev="9600000"/>
            </a:camera>
            <a:lightRig rig="threePt" dir="t"/>
          </a:scene3d>
        </p:spPr>
        <p:style>
          <a:lnRef idx="2">
            <a:schemeClr val="accent6"/>
          </a:lnRef>
          <a:fillRef idx="1">
            <a:schemeClr val="lt1"/>
          </a:fillRef>
          <a:effectRef idx="0">
            <a:schemeClr val="accent6"/>
          </a:effectRef>
          <a:fontRef idx="minor">
            <a:schemeClr val="dk1"/>
          </a:fontRef>
        </p:style>
        <p:txBody>
          <a:bodyPr anchor="ctr"/>
          <a:lstStyle/>
          <a:p>
            <a:pPr algn="ctr">
              <a:defRPr/>
            </a:pPr>
            <a:endParaRPr lang="sl-SI"/>
          </a:p>
        </p:txBody>
      </p:sp>
      <p:sp>
        <p:nvSpPr>
          <p:cNvPr id="10" name="Right Arrow 7">
            <a:extLst>
              <a:ext uri="{FF2B5EF4-FFF2-40B4-BE49-F238E27FC236}">
                <a16:creationId xmlns:a16="http://schemas.microsoft.com/office/drawing/2014/main" id="{2876F73B-2259-47A8-93FF-213FCE48BE45}"/>
              </a:ext>
            </a:extLst>
          </p:cNvPr>
          <p:cNvSpPr/>
          <p:nvPr/>
        </p:nvSpPr>
        <p:spPr>
          <a:xfrm rot="21149895">
            <a:off x="3951504" y="1724138"/>
            <a:ext cx="1256522" cy="87932"/>
          </a:xfrm>
          <a:prstGeom prst="rightArrow">
            <a:avLst/>
          </a:prstGeom>
          <a:ln>
            <a:solidFill>
              <a:srgbClr val="FF0000"/>
            </a:solidFill>
          </a:ln>
          <a:scene3d>
            <a:camera prst="orthographicFront">
              <a:rot lat="1500000" lon="0" rev="21000000"/>
            </a:camera>
            <a:lightRig rig="threePt" dir="t"/>
          </a:scene3d>
        </p:spPr>
        <p:style>
          <a:lnRef idx="2">
            <a:schemeClr val="accent6"/>
          </a:lnRef>
          <a:fillRef idx="1">
            <a:schemeClr val="lt1"/>
          </a:fillRef>
          <a:effectRef idx="0">
            <a:schemeClr val="accent6"/>
          </a:effectRef>
          <a:fontRef idx="minor">
            <a:schemeClr val="dk1"/>
          </a:fontRef>
        </p:style>
        <p:txBody>
          <a:bodyPr anchor="ctr"/>
          <a:lstStyle/>
          <a:p>
            <a:pPr algn="ctr">
              <a:defRPr/>
            </a:pPr>
            <a:endParaRPr lang="sl-SI"/>
          </a:p>
        </p:txBody>
      </p:sp>
      <p:sp>
        <p:nvSpPr>
          <p:cNvPr id="12" name="TextBox 5">
            <a:extLst>
              <a:ext uri="{FF2B5EF4-FFF2-40B4-BE49-F238E27FC236}">
                <a16:creationId xmlns:a16="http://schemas.microsoft.com/office/drawing/2014/main" id="{BD3A19EE-3E99-4541-89BF-60E57FA99629}"/>
              </a:ext>
            </a:extLst>
          </p:cNvPr>
          <p:cNvSpPr txBox="1"/>
          <p:nvPr/>
        </p:nvSpPr>
        <p:spPr>
          <a:xfrm>
            <a:off x="654601" y="2706839"/>
            <a:ext cx="4489622" cy="286232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l-SI" b="1" dirty="0">
                <a:solidFill>
                  <a:srgbClr val="FF0000"/>
                </a:solidFill>
              </a:rPr>
              <a:t>Možnosti sodelovanja </a:t>
            </a:r>
          </a:p>
          <a:p>
            <a:pPr marL="285750" indent="-285750">
              <a:buFont typeface="Arial" panose="020B0604020202020204" pitchFamily="34" charset="0"/>
              <a:buChar char="•"/>
            </a:pPr>
            <a:r>
              <a:rPr lang="sl-SI" dirty="0"/>
              <a:t>Sistemski pristop pri reševanju problema (kaj, zakaj, kako, s čim)</a:t>
            </a:r>
          </a:p>
          <a:p>
            <a:pPr marL="285750" indent="-285750">
              <a:buFont typeface="Arial" panose="020B0604020202020204" pitchFamily="34" charset="0"/>
              <a:buChar char="•"/>
            </a:pPr>
            <a:r>
              <a:rPr lang="sl-SI" dirty="0"/>
              <a:t>Sodelovanje v celotnem trajanju življenjskega cikla projekta (od ideje do delovanja)</a:t>
            </a:r>
          </a:p>
          <a:p>
            <a:pPr marL="285750" indent="-285750">
              <a:buFont typeface="Arial" panose="020B0604020202020204" pitchFamily="34" charset="0"/>
              <a:buChar char="•"/>
            </a:pPr>
            <a:r>
              <a:rPr lang="sl-SI" dirty="0"/>
              <a:t>Razvoj naprednih postopkov vodenja</a:t>
            </a:r>
          </a:p>
          <a:p>
            <a:pPr marL="285750" indent="-285750">
              <a:buFont typeface="Arial" panose="020B0604020202020204" pitchFamily="34" charset="0"/>
              <a:buChar char="•"/>
            </a:pPr>
            <a:r>
              <a:rPr lang="sl-SI" dirty="0"/>
              <a:t>Razvoj namenskih elektronskih sklopov</a:t>
            </a:r>
          </a:p>
          <a:p>
            <a:pPr marL="285750" indent="-285750">
              <a:buFont typeface="Arial" panose="020B0604020202020204" pitchFamily="34" charset="0"/>
              <a:buChar char="•"/>
            </a:pPr>
            <a:r>
              <a:rPr lang="sl-SI" dirty="0"/>
              <a:t>Integracija sistema</a:t>
            </a:r>
          </a:p>
          <a:p>
            <a:pPr marL="285750" indent="-285750">
              <a:buFont typeface="Arial" panose="020B0604020202020204" pitchFamily="34" charset="0"/>
              <a:buChar char="•"/>
            </a:pPr>
            <a:endParaRPr lang="en-US" dirty="0"/>
          </a:p>
        </p:txBody>
      </p:sp>
      <p:sp>
        <p:nvSpPr>
          <p:cNvPr id="13" name="TextBox 6">
            <a:extLst>
              <a:ext uri="{FF2B5EF4-FFF2-40B4-BE49-F238E27FC236}">
                <a16:creationId xmlns:a16="http://schemas.microsoft.com/office/drawing/2014/main" id="{BC1DC053-EF10-4D40-A265-BD9FFF23B054}"/>
              </a:ext>
            </a:extLst>
          </p:cNvPr>
          <p:cNvSpPr txBox="1"/>
          <p:nvPr/>
        </p:nvSpPr>
        <p:spPr>
          <a:xfrm>
            <a:off x="5208389" y="4386992"/>
            <a:ext cx="6329010" cy="203132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l-SI" b="1" dirty="0">
                <a:solidFill>
                  <a:srgbClr val="FF0000"/>
                </a:solidFill>
              </a:rPr>
              <a:t>Dosedanje pobude:</a:t>
            </a:r>
          </a:p>
          <a:p>
            <a:r>
              <a:rPr lang="sl-SI" b="1" dirty="0"/>
              <a:t>ToP</a:t>
            </a:r>
            <a:r>
              <a:rPr lang="sl-SI" dirty="0"/>
              <a:t>-VVV Robotika: avtomatska končna kontrola izdelkov z povezavo signalnega procesiranja in robotskih tehnologij</a:t>
            </a:r>
          </a:p>
          <a:p>
            <a:r>
              <a:rPr lang="sl-SI" b="1" dirty="0"/>
              <a:t>KG</a:t>
            </a:r>
            <a:r>
              <a:rPr lang="sl-SI" dirty="0"/>
              <a:t>: napredna energetska preskrba na osnovi vodikovih tehnologij</a:t>
            </a:r>
          </a:p>
          <a:p>
            <a:r>
              <a:rPr lang="sl-SI" b="1" dirty="0"/>
              <a:t>Zdravje-medicina</a:t>
            </a:r>
            <a:r>
              <a:rPr lang="sl-SI" dirty="0"/>
              <a:t>: postopki vodenja za protonsko terapijo</a:t>
            </a:r>
          </a:p>
          <a:p>
            <a:r>
              <a:rPr lang="sl-SI" b="1" dirty="0"/>
              <a:t>Mobilnost</a:t>
            </a:r>
            <a:r>
              <a:rPr lang="sl-SI" dirty="0"/>
              <a:t>: vodikove tehnologije na področju mobilnosti</a:t>
            </a:r>
          </a:p>
          <a:p>
            <a:endParaRPr lang="sl-SI" dirty="0"/>
          </a:p>
        </p:txBody>
      </p:sp>
    </p:spTree>
    <p:extLst>
      <p:ext uri="{BB962C8B-B14F-4D97-AF65-F5344CB8AC3E}">
        <p14:creationId xmlns:p14="http://schemas.microsoft.com/office/powerpoint/2010/main" val="3140908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lstStyle/>
          <a:p>
            <a:pPr marL="0" indent="0">
              <a:buNone/>
            </a:pPr>
            <a:r>
              <a:rPr lang="sl-SI" sz="2000" dirty="0">
                <a:latin typeface="Calibri" panose="020F0502020204030204" pitchFamily="34" charset="0"/>
                <a:ea typeface="Calibri" panose="020F0502020204030204" pitchFamily="34" charset="0"/>
                <a:cs typeface="Times New Roman" panose="02020603050405020304" pitchFamily="18" charset="0"/>
              </a:rPr>
              <a:t>Vpetost v mednarodne raziskovalno-razvojne in inovacijske projekte</a:t>
            </a:r>
            <a:endParaRPr lang="sl-SI" sz="2000"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sl-SI" sz="1600" dirty="0">
                <a:latin typeface="Calibri" panose="020F0502020204030204" pitchFamily="34" charset="0"/>
                <a:ea typeface="Calibri" panose="020F0502020204030204" pitchFamily="34" charset="0"/>
                <a:cs typeface="Times New Roman" panose="02020603050405020304" pitchFamily="18" charset="0"/>
              </a:rPr>
              <a:t>Grozd STV je skozi svoje člane močno vpet v projekte H2020 v okviru finančne perspektive 2014-2020</a:t>
            </a:r>
          </a:p>
          <a:p>
            <a:pPr lvl="1"/>
            <a:r>
              <a:rPr lang="sl-SI" sz="1600" dirty="0">
                <a:latin typeface="Calibri" panose="020F0502020204030204" pitchFamily="34" charset="0"/>
                <a:ea typeface="Calibri" panose="020F0502020204030204" pitchFamily="34" charset="0"/>
                <a:cs typeface="Times New Roman" panose="02020603050405020304" pitchFamily="18" charset="0"/>
              </a:rPr>
              <a:t>Projekti so v različnih fazah, z zaključki od 2020 do 2023</a:t>
            </a:r>
          </a:p>
          <a:p>
            <a:pPr marL="0" indent="0">
              <a:buNone/>
            </a:pPr>
            <a:r>
              <a:rPr lang="sl-SI" dirty="0">
                <a:latin typeface="Calibri" panose="020F0502020204030204" pitchFamily="34" charset="0"/>
                <a:ea typeface="Calibri" panose="020F0502020204030204" pitchFamily="34" charset="0"/>
                <a:cs typeface="Times New Roman" panose="02020603050405020304" pitchFamily="18" charset="0"/>
              </a:rPr>
              <a:t>N</a:t>
            </a:r>
            <a:r>
              <a:rPr lang="sl-SI" dirty="0">
                <a:effectLst/>
                <a:latin typeface="Calibri" panose="020F0502020204030204" pitchFamily="34" charset="0"/>
                <a:ea typeface="Calibri" panose="020F0502020204030204" pitchFamily="34" charset="0"/>
                <a:cs typeface="Times New Roman" panose="02020603050405020304" pitchFamily="18" charset="0"/>
              </a:rPr>
              <a:t>ačrt: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sl-SI" sz="1800" dirty="0">
                <a:effectLst/>
                <a:latin typeface="Calibri" panose="020F0502020204030204" pitchFamily="34" charset="0"/>
                <a:ea typeface="Calibri" panose="020F0502020204030204" pitchFamily="34" charset="0"/>
                <a:cs typeface="Times New Roman" panose="02020603050405020304" pitchFamily="18" charset="0"/>
              </a:rPr>
              <a:t>V finančni perspektivi H2021-2027 se osredotočamo na 3 domene (PPP) , v povezavi z osredotočanjem HOM TV</a:t>
            </a:r>
          </a:p>
          <a:p>
            <a:pPr marL="800100" lvl="1"/>
            <a:r>
              <a:rPr lang="sl-SI" sz="1600" dirty="0">
                <a:latin typeface="Calibri" panose="020F0502020204030204" pitchFamily="34" charset="0"/>
                <a:ea typeface="Calibri" panose="020F0502020204030204" pitchFamily="34" charset="0"/>
                <a:cs typeface="Times New Roman" panose="02020603050405020304" pitchFamily="18" charset="0"/>
              </a:rPr>
              <a:t>FoF (EFFRA)</a:t>
            </a:r>
          </a:p>
          <a:p>
            <a:pPr marL="800100" lvl="1"/>
            <a:r>
              <a:rPr lang="sl-SI" sz="1600" dirty="0">
                <a:effectLst/>
                <a:latin typeface="Calibri" panose="020F0502020204030204" pitchFamily="34" charset="0"/>
                <a:ea typeface="Calibri" panose="020F0502020204030204" pitchFamily="34" charset="0"/>
                <a:cs typeface="Times New Roman" panose="02020603050405020304" pitchFamily="18" charset="0"/>
              </a:rPr>
              <a:t>SPIRE</a:t>
            </a:r>
          </a:p>
          <a:p>
            <a:pPr marL="800100" lvl="1"/>
            <a:r>
              <a:rPr lang="sl-SI" sz="1600" dirty="0">
                <a:latin typeface="Calibri" panose="020F0502020204030204" pitchFamily="34" charset="0"/>
                <a:ea typeface="Calibri" panose="020F0502020204030204" pitchFamily="34" charset="0"/>
                <a:cs typeface="Times New Roman" panose="02020603050405020304" pitchFamily="18" charset="0"/>
              </a:rPr>
              <a:t>HFC JU – Hydrogen Europe</a:t>
            </a:r>
            <a:endParaRPr lang="sl-SI" sz="1600" dirty="0">
              <a:effectLst/>
              <a:latin typeface="Calibri" panose="020F0502020204030204" pitchFamily="34" charset="0"/>
              <a:ea typeface="Calibri" panose="020F0502020204030204" pitchFamily="34" charset="0"/>
              <a:cs typeface="Times New Roman" panose="02020603050405020304" pitchFamily="18" charset="0"/>
            </a:endParaRPr>
          </a:p>
          <a:p>
            <a:r>
              <a:rPr lang="sl-SI" dirty="0"/>
              <a:t>Aktivnosti:</a:t>
            </a:r>
          </a:p>
          <a:p>
            <a:pPr lvl="1"/>
            <a:r>
              <a:rPr lang="sl-SI" dirty="0"/>
              <a:t>Vključevanje v aktivnosti priprave strateških agend za naslednje obdobje</a:t>
            </a:r>
          </a:p>
          <a:p>
            <a:pPr lvl="1"/>
            <a:r>
              <a:rPr lang="sl-SI" dirty="0"/>
              <a:t>Priprava za nove razpise v 2021 in 2022</a:t>
            </a:r>
            <a:endParaRPr lang="en-US" dirty="0"/>
          </a:p>
        </p:txBody>
      </p:sp>
      <p:sp>
        <p:nvSpPr>
          <p:cNvPr id="4" name="Naslov 3"/>
          <p:cNvSpPr>
            <a:spLocks noGrp="1"/>
          </p:cNvSpPr>
          <p:nvPr>
            <p:ph type="title"/>
          </p:nvPr>
        </p:nvSpPr>
        <p:spPr/>
        <p:txBody>
          <a:bodyPr>
            <a:noAutofit/>
          </a:bodyPr>
          <a:lstStyle/>
          <a:p>
            <a:r>
              <a:rPr lang="sl-SI" sz="2800" dirty="0">
                <a:latin typeface="+mn-lt"/>
              </a:rPr>
              <a:t>Dejavnosti grozda STV v skupnih nalogah - internacionalizacija</a:t>
            </a:r>
            <a:endParaRPr lang="en-US" sz="2800" dirty="0">
              <a:latin typeface="+mn-lt"/>
            </a:endParaRPr>
          </a:p>
        </p:txBody>
      </p:sp>
    </p:spTree>
    <p:extLst>
      <p:ext uri="{BB962C8B-B14F-4D97-AF65-F5344CB8AC3E}">
        <p14:creationId xmlns:p14="http://schemas.microsoft.com/office/powerpoint/2010/main" val="209494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besedila 1"/>
          <p:cNvSpPr>
            <a:spLocks noGrp="1"/>
          </p:cNvSpPr>
          <p:nvPr>
            <p:ph type="body" idx="1"/>
          </p:nvPr>
        </p:nvSpPr>
        <p:spPr>
          <a:xfrm>
            <a:off x="838200" y="3265714"/>
            <a:ext cx="5157787" cy="302986"/>
          </a:xfrm>
        </p:spPr>
        <p:txBody>
          <a:bodyPr>
            <a:normAutofit fontScale="92500" lnSpcReduction="10000"/>
          </a:bodyPr>
          <a:lstStyle/>
          <a:p>
            <a:r>
              <a:rPr lang="" dirty="0"/>
              <a:t>Sprotno ocenjevanje stanja strojev in naprav</a:t>
            </a:r>
            <a:endParaRPr lang="en-US" dirty="0"/>
          </a:p>
        </p:txBody>
      </p:sp>
      <p:sp>
        <p:nvSpPr>
          <p:cNvPr id="3" name="Označba mesta besedila 2"/>
          <p:cNvSpPr>
            <a:spLocks noGrp="1"/>
          </p:cNvSpPr>
          <p:nvPr>
            <p:ph type="body" sz="quarter" idx="3"/>
          </p:nvPr>
        </p:nvSpPr>
        <p:spPr>
          <a:xfrm>
            <a:off x="6146800" y="3265714"/>
            <a:ext cx="5183188" cy="302986"/>
          </a:xfrm>
        </p:spPr>
        <p:txBody>
          <a:bodyPr>
            <a:normAutofit fontScale="92500" lnSpcReduction="10000"/>
          </a:bodyPr>
          <a:lstStyle/>
          <a:p>
            <a:r>
              <a:rPr lang="" dirty="0"/>
              <a:t>Avtomatska končna kontrola kvalitete elektromotorjev</a:t>
            </a:r>
            <a:endParaRPr lang="en-US" dirty="0"/>
          </a:p>
        </p:txBody>
      </p:sp>
      <p:sp>
        <p:nvSpPr>
          <p:cNvPr id="4" name="Naslov 3"/>
          <p:cNvSpPr>
            <a:spLocks noGrp="1"/>
          </p:cNvSpPr>
          <p:nvPr>
            <p:ph type="title"/>
          </p:nvPr>
        </p:nvSpPr>
        <p:spPr/>
        <p:txBody>
          <a:bodyPr>
            <a:noAutofit/>
          </a:bodyPr>
          <a:lstStyle/>
          <a:p>
            <a:r>
              <a:rPr lang="sl-SI" sz="2800" dirty="0">
                <a:latin typeface="+mn-lt"/>
              </a:rPr>
              <a:t>Dosežki članov v 2.</a:t>
            </a:r>
            <a:r>
              <a:rPr lang="" sz="2800" dirty="0">
                <a:latin typeface="+mn-lt"/>
              </a:rPr>
              <a:t> </a:t>
            </a:r>
            <a:r>
              <a:rPr lang="sl-SI" sz="2800" dirty="0">
                <a:latin typeface="+mn-lt"/>
              </a:rPr>
              <a:t>fazi</a:t>
            </a:r>
            <a:r>
              <a:rPr lang="" sz="2800" dirty="0">
                <a:latin typeface="+mn-lt"/>
              </a:rPr>
              <a:t> </a:t>
            </a:r>
            <a:r>
              <a:rPr lang="sl-SI" sz="2800" dirty="0">
                <a:latin typeface="+mn-lt"/>
              </a:rPr>
              <a:t>- </a:t>
            </a:r>
            <a:r>
              <a:rPr lang="" sz="2800" dirty="0">
                <a:latin typeface="+mn-lt"/>
              </a:rPr>
              <a:t>iz</a:t>
            </a:r>
            <a:r>
              <a:rPr lang="sl-SI" sz="2800" dirty="0">
                <a:latin typeface="+mn-lt"/>
              </a:rPr>
              <a:t>bor</a:t>
            </a:r>
            <a:r>
              <a:rPr lang="" sz="2800" dirty="0">
                <a:latin typeface="+mn-lt"/>
              </a:rPr>
              <a:t> iz rezultatov</a:t>
            </a:r>
            <a:r>
              <a:rPr lang="sl-SI" sz="2800" dirty="0">
                <a:latin typeface="+mn-lt"/>
              </a:rPr>
              <a:t> VVV ISVOD</a:t>
            </a:r>
            <a:endParaRPr lang="en-US" sz="2800" dirty="0">
              <a:latin typeface="+mn-lt"/>
            </a:endParaRPr>
          </a:p>
        </p:txBody>
      </p:sp>
      <p:sp>
        <p:nvSpPr>
          <p:cNvPr id="8" name="Označba mesta besedila 1"/>
          <p:cNvSpPr txBox="1">
            <a:spLocks/>
          </p:cNvSpPr>
          <p:nvPr/>
        </p:nvSpPr>
        <p:spPr>
          <a:xfrm>
            <a:off x="839789" y="5773647"/>
            <a:ext cx="5157787" cy="385852"/>
          </a:xfrm>
          <a:prstGeom prst="rect">
            <a:avLst/>
          </a:prstGeom>
        </p:spPr>
        <p:txBody>
          <a:bodyPr vert="horz" lIns="91440" tIns="45720" rIns="91440" bIns="45720" rtlCol="0" anchor="b">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 dirty="0"/>
              <a:t>Platforma za analizo in optimizacijo proizvodnje</a:t>
            </a:r>
            <a:endParaRPr lang="en-US" dirty="0"/>
          </a:p>
        </p:txBody>
      </p:sp>
      <p:sp>
        <p:nvSpPr>
          <p:cNvPr id="9" name="Označba mesta besedila 1"/>
          <p:cNvSpPr txBox="1">
            <a:spLocks/>
          </p:cNvSpPr>
          <p:nvPr/>
        </p:nvSpPr>
        <p:spPr>
          <a:xfrm>
            <a:off x="6172201" y="5867399"/>
            <a:ext cx="5157787" cy="292099"/>
          </a:xfrm>
          <a:prstGeom prst="rect">
            <a:avLst/>
          </a:prstGeom>
        </p:spPr>
        <p:txBody>
          <a:bodyPr vert="horz" lIns="91440" tIns="45720" rIns="91440" bIns="45720" rtlCol="0" anchor="b">
            <a:normAutofit fontScale="92500" lnSpcReduction="20000"/>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 dirty="0"/>
              <a:t>Inteligentni energetski informacijski sistem</a:t>
            </a:r>
            <a:endParaRPr lang="en-US"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129015"/>
            <a:ext cx="3629982" cy="2055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4983" y="1958704"/>
            <a:ext cx="1483448" cy="12258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5987" y="1399751"/>
            <a:ext cx="2324100" cy="17427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D:\projects\domel\domel_08_771\Prezentacija\IMG_20170605_14102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67644" y="1399750"/>
            <a:ext cx="2323670" cy="174275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5" name="Right Arrow 14"/>
          <p:cNvSpPr/>
          <p:nvPr/>
        </p:nvSpPr>
        <p:spPr>
          <a:xfrm>
            <a:off x="8432800" y="2171700"/>
            <a:ext cx="609600" cy="266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37075" y="3702413"/>
            <a:ext cx="2536525" cy="2086550"/>
          </a:xfrm>
          <a:prstGeom prst="rect">
            <a:avLst/>
          </a:prstGeom>
        </p:spPr>
      </p:pic>
      <p:pic>
        <p:nvPicPr>
          <p:cNvPr id="17" name="Picture 16"/>
          <p:cNvPicPr>
            <a:picLocks noChangeAspect="1"/>
          </p:cNvPicPr>
          <p:nvPr/>
        </p:nvPicPr>
        <p:blipFill>
          <a:blip r:embed="rId7"/>
          <a:stretch>
            <a:fillRect/>
          </a:stretch>
        </p:blipFill>
        <p:spPr>
          <a:xfrm>
            <a:off x="6362700" y="3702413"/>
            <a:ext cx="3614232" cy="2087761"/>
          </a:xfrm>
          <a:prstGeom prst="rect">
            <a:avLst/>
          </a:prstGeom>
          <a:ln>
            <a:noFill/>
          </a:ln>
          <a:effectLst>
            <a:softEdge rad="112500"/>
          </a:effectLst>
        </p:spPr>
      </p:pic>
    </p:spTree>
    <p:extLst>
      <p:ext uri="{BB962C8B-B14F-4D97-AF65-F5344CB8AC3E}">
        <p14:creationId xmlns:p14="http://schemas.microsoft.com/office/powerpoint/2010/main" val="11028721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1"/>
          <p:cNvPicPr/>
          <p:nvPr/>
        </p:nvPicPr>
        <p:blipFill>
          <a:blip r:embed="rId3"/>
          <a:stretch>
            <a:fillRect/>
          </a:stretch>
        </p:blipFill>
        <p:spPr>
          <a:xfrm>
            <a:off x="7768607" y="1626695"/>
            <a:ext cx="3159883" cy="1933258"/>
          </a:xfrm>
          <a:prstGeom prst="rect">
            <a:avLst/>
          </a:prstGeom>
        </p:spPr>
      </p:pic>
      <p:sp>
        <p:nvSpPr>
          <p:cNvPr id="7" name="TextBox 6"/>
          <p:cNvSpPr txBox="1"/>
          <p:nvPr/>
        </p:nvSpPr>
        <p:spPr>
          <a:xfrm>
            <a:off x="10961946" y="1999804"/>
            <a:ext cx="1037894" cy="1569660"/>
          </a:xfrm>
          <a:prstGeom prst="rect">
            <a:avLst/>
          </a:prstGeom>
          <a:solidFill>
            <a:schemeClr val="accent4">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rPr>
              <a:t>Zasnova sprotnega zajemanja podatkov iz oddaljenih virov v »Big data« center</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angle 2"/>
          <p:cNvSpPr>
            <a:spLocks noChangeArrowheads="1"/>
          </p:cNvSpPr>
          <p:nvPr/>
        </p:nvSpPr>
        <p:spPr bwMode="auto">
          <a:xfrm>
            <a:off x="-65903" y="245487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9" name="Object 8"/>
          <p:cNvGraphicFramePr>
            <a:graphicFrameLocks noChangeAspect="1"/>
          </p:cNvGraphicFramePr>
          <p:nvPr/>
        </p:nvGraphicFramePr>
        <p:xfrm>
          <a:off x="-65903" y="1653451"/>
          <a:ext cx="3713496" cy="1733550"/>
        </p:xfrm>
        <a:graphic>
          <a:graphicData uri="http://schemas.openxmlformats.org/presentationml/2006/ole">
            <mc:AlternateContent xmlns:mc="http://schemas.openxmlformats.org/markup-compatibility/2006">
              <mc:Choice xmlns:v="urn:schemas-microsoft-com:vml" Requires="v">
                <p:oleObj spid="_x0000_s1036" name="Picture" r:id="rId4" imgW="5805740" imgH="2829967" progId="Word.Picture.8">
                  <p:embed/>
                </p:oleObj>
              </mc:Choice>
              <mc:Fallback>
                <p:oleObj name="Picture" r:id="rId4" imgW="5805740" imgH="2829967" progId="Word.Picture.8">
                  <p:embed/>
                  <p:pic>
                    <p:nvPicPr>
                      <p:cNvPr id="9"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03" y="1653451"/>
                        <a:ext cx="3713496" cy="1733550"/>
                      </a:xfrm>
                      <a:prstGeom prst="rect">
                        <a:avLst/>
                      </a:prstGeom>
                      <a:noFill/>
                    </p:spPr>
                  </p:pic>
                </p:oleObj>
              </mc:Fallback>
            </mc:AlternateContent>
          </a:graphicData>
        </a:graphic>
      </p:graphicFrame>
      <p:sp>
        <p:nvSpPr>
          <p:cNvPr id="10" name="TextBox 9"/>
          <p:cNvSpPr txBox="1"/>
          <p:nvPr/>
        </p:nvSpPr>
        <p:spPr>
          <a:xfrm>
            <a:off x="388067" y="3526840"/>
            <a:ext cx="3377514" cy="461665"/>
          </a:xfrm>
          <a:prstGeom prst="rect">
            <a:avLst/>
          </a:prstGeom>
          <a:solidFill>
            <a:schemeClr val="accent4">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rPr>
              <a:t>Zasnova načina filtriranja signala hrupa za sistem avtomatske končne kontrole elektromotorjev</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1" name="Picture 10"/>
          <p:cNvPicPr/>
          <p:nvPr/>
        </p:nvPicPr>
        <p:blipFill>
          <a:blip r:embed="rId6">
            <a:extLst>
              <a:ext uri="{28A0092B-C50C-407E-A947-70E740481C1C}">
                <a14:useLocalDpi xmlns:a14="http://schemas.microsoft.com/office/drawing/2010/main" val="0"/>
              </a:ext>
            </a:extLst>
          </a:blip>
          <a:srcRect/>
          <a:stretch>
            <a:fillRect/>
          </a:stretch>
        </p:blipFill>
        <p:spPr bwMode="auto">
          <a:xfrm>
            <a:off x="3557274" y="1653451"/>
            <a:ext cx="3059294" cy="2112514"/>
          </a:xfrm>
          <a:prstGeom prst="rect">
            <a:avLst/>
          </a:prstGeom>
          <a:noFill/>
          <a:ln>
            <a:noFill/>
          </a:ln>
        </p:spPr>
      </p:pic>
      <p:sp>
        <p:nvSpPr>
          <p:cNvPr id="12" name="TextBox 11"/>
          <p:cNvSpPr txBox="1"/>
          <p:nvPr/>
        </p:nvSpPr>
        <p:spPr>
          <a:xfrm>
            <a:off x="6481436" y="2095223"/>
            <a:ext cx="1287171" cy="1569660"/>
          </a:xfrm>
          <a:prstGeom prst="rect">
            <a:avLst/>
          </a:prstGeom>
          <a:solidFill>
            <a:schemeClr val="accent4">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Napoved</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presežnih</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vibracij</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motorja</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na</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osnovi</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klasifikacijskega</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modela</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5" name="Picture 14"/>
          <p:cNvPicPr>
            <a:picLocks noChangeAspect="1"/>
          </p:cNvPicPr>
          <p:nvPr/>
        </p:nvPicPr>
        <p:blipFill>
          <a:blip r:embed="rId7"/>
          <a:stretch>
            <a:fillRect/>
          </a:stretch>
        </p:blipFill>
        <p:spPr>
          <a:xfrm>
            <a:off x="171177" y="4263437"/>
            <a:ext cx="4915744" cy="1924319"/>
          </a:xfrm>
          <a:prstGeom prst="rect">
            <a:avLst/>
          </a:prstGeom>
        </p:spPr>
      </p:pic>
      <p:sp>
        <p:nvSpPr>
          <p:cNvPr id="16" name="TextBox 15"/>
          <p:cNvSpPr txBox="1"/>
          <p:nvPr/>
        </p:nvSpPr>
        <p:spPr>
          <a:xfrm>
            <a:off x="5134707" y="4358649"/>
            <a:ext cx="1474573" cy="1200329"/>
          </a:xfrm>
          <a:prstGeom prst="rect">
            <a:avLst/>
          </a:prstGeom>
          <a:solidFill>
            <a:schemeClr val="accent4">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rPr>
              <a:t>Koncept sistema vodenja za proces hladnega valjanja v proizvodnji jekla (projekt Inevitable)</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17" name="Picture 16"/>
          <p:cNvPicPr>
            <a:picLocks noChangeAspect="1"/>
          </p:cNvPicPr>
          <p:nvPr/>
        </p:nvPicPr>
        <p:blipFill>
          <a:blip r:embed="rId8"/>
          <a:stretch>
            <a:fillRect/>
          </a:stretch>
        </p:blipFill>
        <p:spPr>
          <a:xfrm>
            <a:off x="6875137" y="4001725"/>
            <a:ext cx="3576433" cy="2001601"/>
          </a:xfrm>
          <a:prstGeom prst="rect">
            <a:avLst/>
          </a:prstGeom>
          <a:ln>
            <a:noFill/>
          </a:ln>
          <a:effectLst>
            <a:softEdge rad="112500"/>
          </a:effectLst>
        </p:spPr>
      </p:pic>
      <p:sp>
        <p:nvSpPr>
          <p:cNvPr id="19" name="TextBox 18"/>
          <p:cNvSpPr txBox="1"/>
          <p:nvPr/>
        </p:nvSpPr>
        <p:spPr>
          <a:xfrm>
            <a:off x="10451570" y="5002525"/>
            <a:ext cx="1740430" cy="646331"/>
          </a:xfrm>
          <a:prstGeom prst="rect">
            <a:avLst/>
          </a:prstGeom>
          <a:solidFill>
            <a:schemeClr val="accent4">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black"/>
                </a:solidFill>
                <a:effectLst/>
                <a:uLnTx/>
                <a:uFillTx/>
                <a:latin typeface="Calibri" panose="020F0502020204030204"/>
                <a:ea typeface="+mn-ea"/>
                <a:cs typeface="+mn-cs"/>
              </a:rPr>
              <a:t>Možnostna študija za soproizvodnjo vodika v hidroelektrarni</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Naslov 3">
            <a:extLst>
              <a:ext uri="{FF2B5EF4-FFF2-40B4-BE49-F238E27FC236}">
                <a16:creationId xmlns:a16="http://schemas.microsoft.com/office/drawing/2014/main" id="{D22A9ACE-1566-4D18-8362-F8075D0E639B}"/>
              </a:ext>
            </a:extLst>
          </p:cNvPr>
          <p:cNvSpPr txBox="1">
            <a:spLocks/>
          </p:cNvSpPr>
          <p:nvPr/>
        </p:nvSpPr>
        <p:spPr>
          <a:xfrm>
            <a:off x="838200" y="340767"/>
            <a:ext cx="9028181" cy="7200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1" kern="1200">
                <a:solidFill>
                  <a:schemeClr val="accent1">
                    <a:lumMod val="75000"/>
                  </a:schemeClr>
                </a:solidFill>
                <a:latin typeface="+mj-lt"/>
                <a:ea typeface="+mj-ea"/>
                <a:cs typeface="+mj-cs"/>
              </a:defRPr>
            </a:lvl1pPr>
          </a:lstStyle>
          <a:p>
            <a:r>
              <a:rPr lang="sl-SI" sz="2800" dirty="0">
                <a:latin typeface="+mn-lt"/>
              </a:rPr>
              <a:t>Dosežki članov v 2.fazi – nekaj rezultatov HOM TV</a:t>
            </a:r>
            <a:endParaRPr lang="en-US" sz="2800" dirty="0">
              <a:latin typeface="+mn-lt"/>
            </a:endParaRPr>
          </a:p>
        </p:txBody>
      </p:sp>
    </p:spTree>
    <p:extLst>
      <p:ext uri="{BB962C8B-B14F-4D97-AF65-F5344CB8AC3E}">
        <p14:creationId xmlns:p14="http://schemas.microsoft.com/office/powerpoint/2010/main" val="1162134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Razvojni projekti</a:t>
            </a:r>
            <a:endParaRPr lang="en-US" dirty="0"/>
          </a:p>
        </p:txBody>
      </p:sp>
      <p:pic>
        <p:nvPicPr>
          <p:cNvPr id="21" name="Slika 20"/>
          <p:cNvPicPr>
            <a:picLocks noChangeAspect="1"/>
          </p:cNvPicPr>
          <p:nvPr/>
        </p:nvPicPr>
        <p:blipFill>
          <a:blip r:embed="rId2"/>
          <a:stretch>
            <a:fillRect/>
          </a:stretch>
        </p:blipFill>
        <p:spPr>
          <a:xfrm>
            <a:off x="838200" y="1158339"/>
            <a:ext cx="10145741" cy="5360113"/>
          </a:xfrm>
          <a:prstGeom prst="rect">
            <a:avLst/>
          </a:prstGeom>
        </p:spPr>
      </p:pic>
    </p:spTree>
    <p:extLst>
      <p:ext uri="{BB962C8B-B14F-4D97-AF65-F5344CB8AC3E}">
        <p14:creationId xmlns:p14="http://schemas.microsoft.com/office/powerpoint/2010/main" val="1050780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err="1"/>
              <a:t>Strateški</a:t>
            </a:r>
            <a:r>
              <a:rPr lang="en-GB" dirty="0"/>
              <a:t> </a:t>
            </a:r>
            <a:r>
              <a:rPr lang="en-GB" dirty="0" err="1"/>
              <a:t>cilji</a:t>
            </a:r>
            <a:r>
              <a:rPr lang="en-GB" dirty="0"/>
              <a:t> SRIP To</a:t>
            </a:r>
            <a:r>
              <a:rPr lang="sl-SI" dirty="0"/>
              <a:t>P</a:t>
            </a:r>
            <a:r>
              <a:rPr lang="en-GB" dirty="0"/>
              <a:t> in </a:t>
            </a:r>
            <a:r>
              <a:rPr lang="en-GB" dirty="0" err="1"/>
              <a:t>izvajanje</a:t>
            </a:r>
            <a:r>
              <a:rPr lang="sl-SI" dirty="0"/>
              <a:t> </a:t>
            </a:r>
            <a:r>
              <a:rPr lang="en-GB" dirty="0"/>
              <a:t> </a:t>
            </a:r>
          </a:p>
        </p:txBody>
      </p:sp>
      <p:sp>
        <p:nvSpPr>
          <p:cNvPr id="3" name="Rectangle 2"/>
          <p:cNvSpPr/>
          <p:nvPr/>
        </p:nvSpPr>
        <p:spPr>
          <a:xfrm>
            <a:off x="335360" y="1124744"/>
            <a:ext cx="9649072" cy="461665"/>
          </a:xfrm>
          <a:prstGeom prst="rect">
            <a:avLst/>
          </a:prstGeom>
        </p:spPr>
        <p:txBody>
          <a:bodyPr wrap="square">
            <a:spAutoFit/>
          </a:bodyPr>
          <a:lstStyle/>
          <a:p>
            <a:pPr lvl="1">
              <a:spcAft>
                <a:spcPts val="0"/>
              </a:spcAft>
            </a:pPr>
            <a:r>
              <a:rPr lang="sl-SI" sz="2400" b="1" dirty="0">
                <a:solidFill>
                  <a:srgbClr val="1F497D"/>
                </a:solidFill>
                <a:latin typeface="Calibri" panose="020F0502020204030204" pitchFamily="34" charset="0"/>
                <a:ea typeface="Calibri" panose="020F0502020204030204" pitchFamily="34" charset="0"/>
              </a:rPr>
              <a:t>Percepcija strateških ciljev SRIP ToP v ožji koordinacijski skupini STV</a:t>
            </a:r>
          </a:p>
        </p:txBody>
      </p:sp>
      <p:sp>
        <p:nvSpPr>
          <p:cNvPr id="7" name="TextBox 5"/>
          <p:cNvSpPr txBox="1">
            <a:spLocks noChangeArrowheads="1"/>
          </p:cNvSpPr>
          <p:nvPr/>
        </p:nvSpPr>
        <p:spPr bwMode="auto">
          <a:xfrm>
            <a:off x="886407" y="5157192"/>
            <a:ext cx="75608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sl-SI" altLang="sl-SI" sz="1800" b="1" dirty="0">
                <a:latin typeface="Verdana" panose="020B0604030504040204" pitchFamily="34" charset="0"/>
              </a:rPr>
              <a:t>Dejansko izvajanje SRIP</a:t>
            </a:r>
            <a:endParaRPr lang="sl-SI" altLang="sl-SI" sz="2000" dirty="0">
              <a:latin typeface="Verdana" panose="020B0604030504040204" pitchFamily="34" charset="0"/>
            </a:endParaRPr>
          </a:p>
          <a:p>
            <a:pPr marL="285750" indent="-285750">
              <a:lnSpc>
                <a:spcPct val="100000"/>
              </a:lnSpc>
              <a:spcBef>
                <a:spcPct val="0"/>
              </a:spcBef>
            </a:pPr>
            <a:r>
              <a:rPr lang="pl-PL" altLang="sl-SI" sz="1800" dirty="0">
                <a:latin typeface="Verdana" panose="020B0604030504040204" pitchFamily="34" charset="0"/>
              </a:rPr>
              <a:t>splošni premik v aktivnosti organizacij podpornega okolja!</a:t>
            </a:r>
            <a:endParaRPr lang="sl-SI" altLang="sl-SI" sz="1800" dirty="0">
              <a:latin typeface="Verdana" panose="020B0604030504040204" pitchFamily="34" charset="0"/>
            </a:endParaRPr>
          </a:p>
        </p:txBody>
      </p:sp>
      <p:graphicFrame>
        <p:nvGraphicFramePr>
          <p:cNvPr id="9" name="Object 8"/>
          <p:cNvGraphicFramePr>
            <a:graphicFrameLocks noChangeAspect="1"/>
          </p:cNvGraphicFramePr>
          <p:nvPr/>
        </p:nvGraphicFramePr>
        <p:xfrm>
          <a:off x="886407" y="1539965"/>
          <a:ext cx="9387746" cy="3401203"/>
        </p:xfrm>
        <a:graphic>
          <a:graphicData uri="http://schemas.openxmlformats.org/presentationml/2006/ole">
            <mc:AlternateContent xmlns:mc="http://schemas.openxmlformats.org/markup-compatibility/2006">
              <mc:Choice xmlns:v="urn:schemas-microsoft-com:vml" Requires="v">
                <p:oleObj spid="_x0000_s2060" name="Worksheet" r:id="rId3" imgW="5626133" imgH="2038372" progId="Excel.Sheet.12">
                  <p:embed/>
                </p:oleObj>
              </mc:Choice>
              <mc:Fallback>
                <p:oleObj name="Worksheet" r:id="rId3" imgW="5626133" imgH="2038372" progId="Excel.Sheet.12">
                  <p:embed/>
                  <p:pic>
                    <p:nvPicPr>
                      <p:cNvPr id="9" name="Object 8"/>
                      <p:cNvPicPr/>
                      <p:nvPr/>
                    </p:nvPicPr>
                    <p:blipFill>
                      <a:blip r:embed="rId4"/>
                      <a:stretch>
                        <a:fillRect/>
                      </a:stretch>
                    </p:blipFill>
                    <p:spPr>
                      <a:xfrm>
                        <a:off x="886407" y="1539965"/>
                        <a:ext cx="9387746" cy="3401203"/>
                      </a:xfrm>
                      <a:prstGeom prst="rect">
                        <a:avLst/>
                      </a:prstGeom>
                    </p:spPr>
                  </p:pic>
                </p:oleObj>
              </mc:Fallback>
            </mc:AlternateContent>
          </a:graphicData>
        </a:graphic>
      </p:graphicFrame>
    </p:spTree>
    <p:extLst>
      <p:ext uri="{BB962C8B-B14F-4D97-AF65-F5344CB8AC3E}">
        <p14:creationId xmlns:p14="http://schemas.microsoft.com/office/powerpoint/2010/main" val="3878643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0" y="2519975"/>
            <a:ext cx="8059479" cy="1754326"/>
          </a:xfrm>
          <a:prstGeom prst="rect">
            <a:avLst/>
          </a:prstGeom>
          <a:noFill/>
        </p:spPr>
        <p:txBody>
          <a:bodyPr wrap="square" rtlCol="0">
            <a:spAutoFit/>
          </a:bodyPr>
          <a:lstStyle/>
          <a:p>
            <a:r>
              <a:rPr lang="sl-SI" sz="5200" dirty="0">
                <a:solidFill>
                  <a:schemeClr val="bg1"/>
                </a:solidFill>
              </a:rPr>
              <a:t>Grozd </a:t>
            </a:r>
            <a:r>
              <a:rPr lang="sl-SI" sz="5200" dirty="0" smtClean="0">
                <a:solidFill>
                  <a:schemeClr val="bg1"/>
                </a:solidFill>
              </a:rPr>
              <a:t>Pametna </a:t>
            </a:r>
            <a:r>
              <a:rPr lang="sl-SI" sz="5200" dirty="0" err="1">
                <a:solidFill>
                  <a:schemeClr val="bg1"/>
                </a:solidFill>
              </a:rPr>
              <a:t>mehatronska</a:t>
            </a:r>
            <a:r>
              <a:rPr lang="sl-SI" sz="5200" dirty="0">
                <a:solidFill>
                  <a:schemeClr val="bg1"/>
                </a:solidFill>
              </a:rPr>
              <a:t> orodja</a:t>
            </a:r>
            <a:endParaRPr lang="en-US" sz="5200" dirty="0">
              <a:solidFill>
                <a:schemeClr val="bg1"/>
              </a:solidFill>
            </a:endParaRPr>
          </a:p>
        </p:txBody>
      </p:sp>
      <p:sp>
        <p:nvSpPr>
          <p:cNvPr id="4" name="PoljeZBesedilom 3"/>
          <p:cNvSpPr txBox="1"/>
          <p:nvPr/>
        </p:nvSpPr>
        <p:spPr>
          <a:xfrm>
            <a:off x="5167423" y="3785117"/>
            <a:ext cx="2892056" cy="461665"/>
          </a:xfrm>
          <a:prstGeom prst="rect">
            <a:avLst/>
          </a:prstGeom>
          <a:noFill/>
        </p:spPr>
        <p:txBody>
          <a:bodyPr wrap="square" rtlCol="0">
            <a:spAutoFit/>
          </a:bodyPr>
          <a:lstStyle/>
          <a:p>
            <a:r>
              <a:rPr lang="sl-SI" sz="2400" dirty="0">
                <a:solidFill>
                  <a:schemeClr val="bg1"/>
                </a:solidFill>
              </a:rPr>
              <a:t>Dr. Aleš Hančič, </a:t>
            </a:r>
            <a:r>
              <a:rPr lang="sl-SI" sz="2400" dirty="0" err="1">
                <a:solidFill>
                  <a:schemeClr val="bg1"/>
                </a:solidFill>
              </a:rPr>
              <a:t>Tecos</a:t>
            </a:r>
            <a:endParaRPr lang="en-US" sz="2400" dirty="0">
              <a:solidFill>
                <a:schemeClr val="bg1"/>
              </a:solidFill>
            </a:endParaRPr>
          </a:p>
        </p:txBody>
      </p:sp>
    </p:spTree>
    <p:extLst>
      <p:ext uri="{BB962C8B-B14F-4D97-AF65-F5344CB8AC3E}">
        <p14:creationId xmlns:p14="http://schemas.microsoft.com/office/powerpoint/2010/main" val="127671641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Poslanstvo SRIP </a:t>
            </a:r>
            <a:r>
              <a:rPr lang="sl-SI" dirty="0" err="1"/>
              <a:t>ToP</a:t>
            </a:r>
            <a:endParaRPr lang="en-US" dirty="0"/>
          </a:p>
        </p:txBody>
      </p:sp>
      <p:sp>
        <p:nvSpPr>
          <p:cNvPr id="4" name="TextBox 3"/>
          <p:cNvSpPr txBox="1"/>
          <p:nvPr/>
        </p:nvSpPr>
        <p:spPr>
          <a:xfrm>
            <a:off x="3359696" y="1555352"/>
            <a:ext cx="7144159" cy="1938992"/>
          </a:xfrm>
          <a:prstGeom prst="rect">
            <a:avLst/>
          </a:prstGeom>
          <a:noFill/>
        </p:spPr>
        <p:txBody>
          <a:bodyPr wrap="square" rtlCol="0">
            <a:spAutoFit/>
          </a:bodyPr>
          <a:lstStyle/>
          <a:p>
            <a:pPr algn="just"/>
            <a:r>
              <a:rPr lang="sl-SI" sz="2400" b="1" dirty="0"/>
              <a:t>Krepimo in ustvarjamo poslovne in raziskovalne sinergije na področju tovarn prihodnosti za prodor novih domačih izdelkov, storitev in tehnologij na globalni trg.</a:t>
            </a:r>
          </a:p>
          <a:p>
            <a:pPr algn="ctr"/>
            <a:endParaRPr lang="sl-SI" sz="2400" b="1" dirty="0"/>
          </a:p>
        </p:txBody>
      </p:sp>
      <p:sp>
        <p:nvSpPr>
          <p:cNvPr id="5" name="TextBox 3"/>
          <p:cNvSpPr txBox="1"/>
          <p:nvPr/>
        </p:nvSpPr>
        <p:spPr>
          <a:xfrm>
            <a:off x="3270574" y="3282328"/>
            <a:ext cx="7144160" cy="1938992"/>
          </a:xfrm>
          <a:prstGeom prst="rect">
            <a:avLst/>
          </a:prstGeom>
          <a:noFill/>
        </p:spPr>
        <p:txBody>
          <a:bodyPr wrap="square" rtlCol="0">
            <a:spAutoFit/>
          </a:bodyPr>
          <a:lstStyle/>
          <a:p>
            <a:pPr algn="just"/>
            <a:r>
              <a:rPr lang="sl-SI" sz="2400" b="1" dirty="0"/>
              <a:t> V okviru SRIP </a:t>
            </a:r>
            <a:r>
              <a:rPr lang="sl-SI" sz="2400" b="1" dirty="0" err="1"/>
              <a:t>ToP</a:t>
            </a:r>
            <a:r>
              <a:rPr lang="sl-SI" sz="2400" b="1" dirty="0"/>
              <a:t> ustvarjamo p</a:t>
            </a:r>
            <a:r>
              <a:rPr lang="en-GB" sz="2400" b="1" dirty="0" err="1"/>
              <a:t>odporno</a:t>
            </a:r>
            <a:r>
              <a:rPr lang="en-GB" sz="2400" b="1" dirty="0"/>
              <a:t> </a:t>
            </a:r>
            <a:r>
              <a:rPr lang="en-GB" sz="2400" b="1" dirty="0" err="1"/>
              <a:t>okolje</a:t>
            </a:r>
            <a:r>
              <a:rPr lang="en-GB" sz="2400" b="1" dirty="0"/>
              <a:t> </a:t>
            </a:r>
            <a:r>
              <a:rPr lang="sl-SI" sz="2400" b="1" dirty="0"/>
              <a:t>, ki </a:t>
            </a:r>
            <a:r>
              <a:rPr lang="en-GB" sz="2400" b="1" dirty="0" err="1"/>
              <a:t>nudi</a:t>
            </a:r>
            <a:r>
              <a:rPr lang="en-GB" sz="2400" b="1" dirty="0"/>
              <a:t> </a:t>
            </a:r>
            <a:r>
              <a:rPr lang="en-GB" sz="2400" b="1" dirty="0" err="1"/>
              <a:t>ustrezne</a:t>
            </a:r>
            <a:r>
              <a:rPr lang="en-GB" sz="2400" b="1" dirty="0"/>
              <a:t> </a:t>
            </a:r>
            <a:r>
              <a:rPr lang="en-GB" sz="2400" b="1" dirty="0" err="1"/>
              <a:t>storitve</a:t>
            </a:r>
            <a:r>
              <a:rPr lang="en-GB" sz="2400" b="1" dirty="0"/>
              <a:t> </a:t>
            </a:r>
            <a:r>
              <a:rPr lang="sl-SI" sz="2400" b="1" dirty="0"/>
              <a:t>domačim</a:t>
            </a:r>
            <a:r>
              <a:rPr lang="en-GB" sz="2400" b="1" dirty="0"/>
              <a:t> </a:t>
            </a:r>
            <a:r>
              <a:rPr lang="en-GB" sz="2400" b="1" dirty="0" err="1"/>
              <a:t>podjetjem</a:t>
            </a:r>
            <a:r>
              <a:rPr lang="en-GB" sz="2400" b="1" dirty="0"/>
              <a:t>, </a:t>
            </a:r>
            <a:r>
              <a:rPr lang="en-GB" sz="2400" b="1" dirty="0" err="1"/>
              <a:t>ki</a:t>
            </a:r>
            <a:r>
              <a:rPr lang="en-GB" sz="2400" b="1" dirty="0"/>
              <a:t> se </a:t>
            </a:r>
            <a:r>
              <a:rPr lang="en-GB" sz="2400" b="1" dirty="0" err="1"/>
              <a:t>podajajo</a:t>
            </a:r>
            <a:r>
              <a:rPr lang="en-GB" sz="2400" b="1" dirty="0"/>
              <a:t> na pot </a:t>
            </a:r>
            <a:r>
              <a:rPr lang="en-GB" sz="2400" b="1" dirty="0" err="1"/>
              <a:t>transformacije</a:t>
            </a:r>
            <a:r>
              <a:rPr lang="en-GB" sz="2400" b="1" dirty="0"/>
              <a:t> v </a:t>
            </a:r>
            <a:r>
              <a:rPr lang="sl-SI" sz="2400" b="1" dirty="0" err="1">
                <a:solidFill>
                  <a:srgbClr val="00B050"/>
                </a:solidFill>
              </a:rPr>
              <a:t>okoljsko</a:t>
            </a:r>
            <a:r>
              <a:rPr lang="sl-SI" sz="2400" b="1" dirty="0">
                <a:solidFill>
                  <a:srgbClr val="00B050"/>
                </a:solidFill>
              </a:rPr>
              <a:t> vzdržne </a:t>
            </a:r>
            <a:r>
              <a:rPr lang="en-GB" sz="2400" b="1" dirty="0" err="1">
                <a:solidFill>
                  <a:srgbClr val="00B050"/>
                </a:solidFill>
              </a:rPr>
              <a:t>tovarne</a:t>
            </a:r>
            <a:r>
              <a:rPr lang="en-GB" sz="2400" b="1" dirty="0">
                <a:solidFill>
                  <a:srgbClr val="00B050"/>
                </a:solidFill>
              </a:rPr>
              <a:t> prihodnosti</a:t>
            </a:r>
            <a:r>
              <a:rPr lang="en-GB" sz="2400" b="1" dirty="0"/>
              <a:t>, </a:t>
            </a:r>
            <a:r>
              <a:rPr lang="sl-SI" sz="2400" b="1" dirty="0"/>
              <a:t>prilagojene </a:t>
            </a:r>
            <a:r>
              <a:rPr lang="en-GB" sz="2400" b="1" dirty="0" err="1"/>
              <a:t>njihov</a:t>
            </a:r>
            <a:r>
              <a:rPr lang="sl-SI" sz="2400" b="1" dirty="0"/>
              <a:t>i</a:t>
            </a:r>
            <a:r>
              <a:rPr lang="en-GB" sz="2400" b="1" dirty="0"/>
              <a:t> </a:t>
            </a:r>
            <a:r>
              <a:rPr lang="en-GB" sz="2400" b="1" dirty="0" err="1"/>
              <a:t>stopnj</a:t>
            </a:r>
            <a:r>
              <a:rPr lang="sl-SI" sz="2400" b="1" dirty="0"/>
              <a:t>i</a:t>
            </a:r>
            <a:r>
              <a:rPr lang="en-GB" sz="2400" b="1" dirty="0"/>
              <a:t> </a:t>
            </a:r>
            <a:r>
              <a:rPr lang="en-GB" sz="2400" b="1" dirty="0" err="1"/>
              <a:t>razvitosti</a:t>
            </a:r>
            <a:r>
              <a:rPr lang="en-GB" sz="2400" b="1" dirty="0"/>
              <a:t> in </a:t>
            </a:r>
            <a:r>
              <a:rPr lang="en-GB" sz="2400" b="1" dirty="0" err="1"/>
              <a:t>željen</a:t>
            </a:r>
            <a:r>
              <a:rPr lang="sl-SI" sz="2400" b="1" dirty="0"/>
              <a:t>i</a:t>
            </a:r>
            <a:r>
              <a:rPr lang="en-GB" sz="2400" b="1" dirty="0"/>
              <a:t> </a:t>
            </a:r>
            <a:r>
              <a:rPr lang="en-GB" sz="2400" b="1" dirty="0" err="1"/>
              <a:t>dinamik</a:t>
            </a:r>
            <a:r>
              <a:rPr lang="sl-SI" sz="2400" b="1" dirty="0"/>
              <a:t>i</a:t>
            </a:r>
            <a:r>
              <a:rPr lang="en-GB" sz="2400" b="1" dirty="0"/>
              <a:t>. </a:t>
            </a:r>
          </a:p>
        </p:txBody>
      </p:sp>
      <p:pic>
        <p:nvPicPr>
          <p:cNvPr id="6" name="Slika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018" y="3125012"/>
            <a:ext cx="1873456" cy="1441120"/>
          </a:xfrm>
          <a:prstGeom prst="rect">
            <a:avLst/>
          </a:prstGeom>
        </p:spPr>
      </p:pic>
      <p:sp>
        <p:nvSpPr>
          <p:cNvPr id="7" name="TextBox 3"/>
          <p:cNvSpPr txBox="1"/>
          <p:nvPr/>
        </p:nvSpPr>
        <p:spPr>
          <a:xfrm>
            <a:off x="3270574" y="5254240"/>
            <a:ext cx="7386962" cy="461665"/>
          </a:xfrm>
          <a:prstGeom prst="rect">
            <a:avLst/>
          </a:prstGeom>
          <a:noFill/>
        </p:spPr>
        <p:txBody>
          <a:bodyPr wrap="square" rtlCol="0">
            <a:spAutoFit/>
          </a:bodyPr>
          <a:lstStyle/>
          <a:p>
            <a:pPr algn="just"/>
            <a:r>
              <a:rPr lang="sl-SI" sz="2400" b="1" dirty="0"/>
              <a:t> Nudimo </a:t>
            </a:r>
            <a:r>
              <a:rPr lang="sl-SI" sz="2400" b="1" dirty="0" err="1"/>
              <a:t>repozitorij</a:t>
            </a:r>
            <a:r>
              <a:rPr lang="sl-SI" sz="2400" b="1" dirty="0"/>
              <a:t> ključnih tehnologij za ostale SRIP-e.</a:t>
            </a:r>
            <a:r>
              <a:rPr lang="en-GB" sz="2400" b="1" dirty="0"/>
              <a:t> </a:t>
            </a:r>
          </a:p>
        </p:txBody>
      </p:sp>
      <p:pic>
        <p:nvPicPr>
          <p:cNvPr id="8" name="Slika 7"/>
          <p:cNvPicPr>
            <a:picLocks noChangeAspect="1"/>
          </p:cNvPicPr>
          <p:nvPr/>
        </p:nvPicPr>
        <p:blipFill>
          <a:blip r:embed="rId3"/>
          <a:stretch>
            <a:fillRect/>
          </a:stretch>
        </p:blipFill>
        <p:spPr>
          <a:xfrm>
            <a:off x="1034864" y="4954824"/>
            <a:ext cx="1349499" cy="1202075"/>
          </a:xfrm>
          <a:prstGeom prst="rect">
            <a:avLst/>
          </a:prstGeom>
          <a:effectLst>
            <a:softEdge rad="127000"/>
          </a:effectLst>
        </p:spPr>
      </p:pic>
      <p:pic>
        <p:nvPicPr>
          <p:cNvPr id="9" name="Slika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018" y="1294700"/>
            <a:ext cx="1749921" cy="1749921"/>
          </a:xfrm>
          <a:prstGeom prst="rect">
            <a:avLst/>
          </a:prstGeom>
        </p:spPr>
      </p:pic>
    </p:spTree>
    <p:extLst>
      <p:ext uri="{BB962C8B-B14F-4D97-AF65-F5344CB8AC3E}">
        <p14:creationId xmlns:p14="http://schemas.microsoft.com/office/powerpoint/2010/main" val="936005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normAutofit/>
          </a:bodyPr>
          <a:lstStyle/>
          <a:p>
            <a:r>
              <a:rPr lang="sl-SI" dirty="0"/>
              <a:t>Vodja grozda TECOS, Razvojni center orodjarstva</a:t>
            </a:r>
          </a:p>
          <a:p>
            <a:r>
              <a:rPr lang="sl-SI" dirty="0"/>
              <a:t>Nastanek od spodaj navzgor pod okriljem </a:t>
            </a:r>
            <a:r>
              <a:rPr lang="sl-SI" dirty="0" err="1"/>
              <a:t>TECOSa</a:t>
            </a:r>
            <a:r>
              <a:rPr lang="sl-SI" dirty="0"/>
              <a:t> že od leta 1994</a:t>
            </a:r>
          </a:p>
          <a:p>
            <a:endParaRPr lang="sl-SI" dirty="0"/>
          </a:p>
          <a:p>
            <a:pPr marL="0" indent="0">
              <a:buNone/>
            </a:pPr>
            <a:endParaRPr lang="sl-SI" dirty="0"/>
          </a:p>
          <a:p>
            <a:endParaRPr lang="sl-SI" dirty="0"/>
          </a:p>
          <a:p>
            <a:endParaRPr lang="sl-SI" dirty="0"/>
          </a:p>
          <a:p>
            <a:pPr marL="0" indent="0">
              <a:buNone/>
            </a:pPr>
            <a:endParaRPr lang="sl-SI" dirty="0"/>
          </a:p>
          <a:p>
            <a:endParaRPr lang="sl-SI" dirty="0"/>
          </a:p>
          <a:p>
            <a:endParaRPr lang="sl-SI" dirty="0"/>
          </a:p>
          <a:p>
            <a:endParaRPr lang="sl-SI" dirty="0"/>
          </a:p>
        </p:txBody>
      </p:sp>
      <p:sp>
        <p:nvSpPr>
          <p:cNvPr id="4" name="Naslov 3"/>
          <p:cNvSpPr>
            <a:spLocks noGrp="1"/>
          </p:cNvSpPr>
          <p:nvPr>
            <p:ph type="title"/>
          </p:nvPr>
        </p:nvSpPr>
        <p:spPr/>
        <p:txBody>
          <a:bodyPr/>
          <a:lstStyle/>
          <a:p>
            <a:r>
              <a:rPr lang="sl-SI" dirty="0"/>
              <a:t>Predstavitev grozda</a:t>
            </a:r>
            <a:endParaRPr lang="en-US" dirty="0"/>
          </a:p>
        </p:txBody>
      </p:sp>
      <p:graphicFrame>
        <p:nvGraphicFramePr>
          <p:cNvPr id="2" name="Tabela 2">
            <a:extLst>
              <a:ext uri="{FF2B5EF4-FFF2-40B4-BE49-F238E27FC236}">
                <a16:creationId xmlns:a16="http://schemas.microsoft.com/office/drawing/2014/main" id="{9F8B29FF-344C-4D88-A75F-463208FDA43A}"/>
              </a:ext>
            </a:extLst>
          </p:cNvPr>
          <p:cNvGraphicFramePr>
            <a:graphicFrameLocks noGrp="1"/>
          </p:cNvGraphicFramePr>
          <p:nvPr/>
        </p:nvGraphicFramePr>
        <p:xfrm>
          <a:off x="913414" y="2055302"/>
          <a:ext cx="9677646" cy="3768932"/>
        </p:xfrm>
        <a:graphic>
          <a:graphicData uri="http://schemas.openxmlformats.org/drawingml/2006/table">
            <a:tbl>
              <a:tblPr firstRow="1" bandRow="1">
                <a:tableStyleId>{5C22544A-7EE6-4342-B048-85BDC9FD1C3A}</a:tableStyleId>
              </a:tblPr>
              <a:tblGrid>
                <a:gridCol w="4838823">
                  <a:extLst>
                    <a:ext uri="{9D8B030D-6E8A-4147-A177-3AD203B41FA5}">
                      <a16:colId xmlns:a16="http://schemas.microsoft.com/office/drawing/2014/main" val="233902721"/>
                    </a:ext>
                  </a:extLst>
                </a:gridCol>
                <a:gridCol w="4838823">
                  <a:extLst>
                    <a:ext uri="{9D8B030D-6E8A-4147-A177-3AD203B41FA5}">
                      <a16:colId xmlns:a16="http://schemas.microsoft.com/office/drawing/2014/main" val="1658947556"/>
                    </a:ext>
                  </a:extLst>
                </a:gridCol>
              </a:tblGrid>
              <a:tr h="416132">
                <a:tc>
                  <a:txBody>
                    <a:bodyPr/>
                    <a:lstStyle/>
                    <a:p>
                      <a:pPr algn="ctr"/>
                      <a:r>
                        <a:rPr lang="sl-SI" sz="1600" dirty="0"/>
                        <a:t>TEŽAVE</a:t>
                      </a:r>
                    </a:p>
                  </a:txBody>
                  <a:tcPr/>
                </a:tc>
                <a:tc>
                  <a:txBody>
                    <a:bodyPr/>
                    <a:lstStyle/>
                    <a:p>
                      <a:pPr algn="ctr"/>
                      <a:r>
                        <a:rPr lang="sl-SI" sz="1600" dirty="0"/>
                        <a:t>PREDNOSTI</a:t>
                      </a:r>
                    </a:p>
                  </a:txBody>
                  <a:tcPr/>
                </a:tc>
                <a:extLst>
                  <a:ext uri="{0D108BD9-81ED-4DB2-BD59-A6C34878D82A}">
                    <a16:rowId xmlns:a16="http://schemas.microsoft.com/office/drawing/2014/main" val="1610785606"/>
                  </a:ext>
                </a:extLst>
              </a:tr>
              <a:tr h="2411283">
                <a:tc>
                  <a:txBody>
                    <a:bodyPr/>
                    <a:lstStyle/>
                    <a:p>
                      <a:pPr marL="285750" indent="-285750">
                        <a:buFont typeface="Arial" panose="020B0604020202020204" pitchFamily="34" charset="0"/>
                        <a:buChar char="•"/>
                      </a:pPr>
                      <a:r>
                        <a:rPr lang="sl-SI" sz="1800" dirty="0"/>
                        <a:t>Povečana konkurenca držav z nizkimi stroški delovne sile.</a:t>
                      </a:r>
                    </a:p>
                    <a:p>
                      <a:pPr marL="285750" indent="-285750">
                        <a:buFont typeface="Arial" panose="020B0604020202020204" pitchFamily="34" charset="0"/>
                        <a:buChar char="•"/>
                      </a:pPr>
                      <a:r>
                        <a:rPr lang="sl-SI" sz="1800" dirty="0"/>
                        <a:t>Nezadostne kapacitete za prevzem celovitih rešitev.</a:t>
                      </a:r>
                    </a:p>
                    <a:p>
                      <a:pPr marL="285750" indent="-285750">
                        <a:buFont typeface="Arial" panose="020B0604020202020204" pitchFamily="34" charset="0"/>
                        <a:buChar char="•"/>
                      </a:pPr>
                      <a:r>
                        <a:rPr lang="sl-SI" sz="1800" dirty="0"/>
                        <a:t>Omejitve strojnega parka pri proizvodnji velikih orodij.</a:t>
                      </a:r>
                    </a:p>
                    <a:p>
                      <a:pPr marL="285750" indent="-285750">
                        <a:buFont typeface="Arial" panose="020B0604020202020204" pitchFamily="34" charset="0"/>
                        <a:buChar char="•"/>
                      </a:pPr>
                      <a:r>
                        <a:rPr lang="sl-SI" sz="1800" dirty="0"/>
                        <a:t>Slabo povezovanje, individualnost.</a:t>
                      </a:r>
                    </a:p>
                    <a:p>
                      <a:pPr marL="285750" indent="-285750">
                        <a:buFont typeface="Arial" panose="020B0604020202020204" pitchFamily="34" charset="0"/>
                        <a:buChar char="•"/>
                      </a:pPr>
                      <a:r>
                        <a:rPr lang="sl-SI" sz="1800" dirty="0"/>
                        <a:t>Pomanjkanje primernega kadra.</a:t>
                      </a:r>
                    </a:p>
                    <a:p>
                      <a:pPr marL="285750" indent="-285750">
                        <a:buFont typeface="Arial" panose="020B0604020202020204" pitchFamily="34" charset="0"/>
                        <a:buChar char="•"/>
                      </a:pPr>
                      <a:r>
                        <a:rPr lang="sl-SI" sz="1800" dirty="0"/>
                        <a:t>Težave z investicijami.</a:t>
                      </a:r>
                    </a:p>
                    <a:p>
                      <a:pPr marL="285750" indent="-285750">
                        <a:buFont typeface="Arial" panose="020B0604020202020204" pitchFamily="34" charset="0"/>
                        <a:buChar char="•"/>
                      </a:pPr>
                      <a:r>
                        <a:rPr lang="sl-SI" sz="1800" dirty="0"/>
                        <a:t>Nespoštovanje časovnih rokov.</a:t>
                      </a:r>
                    </a:p>
                    <a:p>
                      <a:endParaRPr lang="sl-SI" sz="1800" dirty="0"/>
                    </a:p>
                  </a:txBody>
                  <a:tcPr/>
                </a:tc>
                <a:tc>
                  <a:txBody>
                    <a:bodyPr/>
                    <a:lstStyle/>
                    <a:p>
                      <a:pPr marL="285750" lvl="0" indent="-285750">
                        <a:buFont typeface="Arial" panose="020B0604020202020204" pitchFamily="34" charset="0"/>
                        <a:buChar char="•"/>
                      </a:pPr>
                      <a:r>
                        <a:rPr lang="sl-SI" sz="1800" kern="1200" dirty="0">
                          <a:solidFill>
                            <a:schemeClr val="dk1"/>
                          </a:solidFill>
                          <a:effectLst/>
                          <a:latin typeface="+mn-lt"/>
                          <a:ea typeface="+mn-ea"/>
                          <a:cs typeface="+mn-cs"/>
                        </a:rPr>
                        <a:t>Tehnična podkovanost, kakovost in dolgoletna tradicija Velika prilagodljivost in hitra odzivnost. </a:t>
                      </a:r>
                    </a:p>
                    <a:p>
                      <a:pPr marL="285750" lvl="0" indent="-285750">
                        <a:buFont typeface="Arial" panose="020B0604020202020204" pitchFamily="34" charset="0"/>
                        <a:buChar char="•"/>
                      </a:pPr>
                      <a:r>
                        <a:rPr lang="sl-SI" sz="1800" kern="1200" dirty="0">
                          <a:solidFill>
                            <a:schemeClr val="dk1"/>
                          </a:solidFill>
                          <a:effectLst/>
                          <a:latin typeface="+mn-lt"/>
                          <a:ea typeface="+mn-ea"/>
                          <a:cs typeface="+mn-cs"/>
                        </a:rPr>
                        <a:t>Geografska lega. </a:t>
                      </a:r>
                    </a:p>
                    <a:p>
                      <a:pPr marL="285750" lvl="0" indent="-285750">
                        <a:buFont typeface="Arial" panose="020B0604020202020204" pitchFamily="34" charset="0"/>
                        <a:buChar char="•"/>
                      </a:pPr>
                      <a:r>
                        <a:rPr lang="sl-SI" sz="1800" kern="1200" dirty="0">
                          <a:solidFill>
                            <a:schemeClr val="dk1"/>
                          </a:solidFill>
                          <a:effectLst/>
                          <a:latin typeface="+mn-lt"/>
                          <a:ea typeface="+mn-ea"/>
                          <a:cs typeface="+mn-cs"/>
                        </a:rPr>
                        <a:t>Dober strojni park in sposobnost izdelovanja zelo natančnih obdelav.</a:t>
                      </a:r>
                    </a:p>
                    <a:p>
                      <a:pPr marL="285750" lvl="0" indent="-285750">
                        <a:buFont typeface="Arial" panose="020B0604020202020204" pitchFamily="34" charset="0"/>
                        <a:buChar char="•"/>
                      </a:pPr>
                      <a:r>
                        <a:rPr lang="sl-SI" sz="1800" kern="1200" dirty="0">
                          <a:solidFill>
                            <a:schemeClr val="dk1"/>
                          </a:solidFill>
                          <a:effectLst/>
                          <a:latin typeface="+mn-lt"/>
                          <a:ea typeface="+mn-ea"/>
                          <a:cs typeface="+mn-cs"/>
                        </a:rPr>
                        <a:t>Specializiranost za posamezne tehnologije in prepoznavnost pri številnih globalnih OEM proizvajalcih.</a:t>
                      </a:r>
                    </a:p>
                    <a:p>
                      <a:pPr marL="285750" lvl="0" indent="-285750">
                        <a:buFont typeface="Arial" panose="020B0604020202020204" pitchFamily="34" charset="0"/>
                        <a:buChar char="•"/>
                      </a:pPr>
                      <a:r>
                        <a:rPr lang="sl-SI" sz="1800" kern="1200" dirty="0">
                          <a:solidFill>
                            <a:schemeClr val="dk1"/>
                          </a:solidFill>
                          <a:effectLst/>
                          <a:latin typeface="+mn-lt"/>
                          <a:ea typeface="+mn-ea"/>
                          <a:cs typeface="+mn-cs"/>
                        </a:rPr>
                        <a:t>Krepitev in širitev novih področij ter diverzifikacija produktov.</a:t>
                      </a:r>
                    </a:p>
                    <a:p>
                      <a:endParaRPr lang="sl-SI" sz="1600" dirty="0"/>
                    </a:p>
                  </a:txBody>
                  <a:tcPr/>
                </a:tc>
                <a:extLst>
                  <a:ext uri="{0D108BD9-81ED-4DB2-BD59-A6C34878D82A}">
                    <a16:rowId xmlns:a16="http://schemas.microsoft.com/office/drawing/2014/main" val="267542713"/>
                  </a:ext>
                </a:extLst>
              </a:tr>
            </a:tbl>
          </a:graphicData>
        </a:graphic>
      </p:graphicFrame>
    </p:spTree>
    <p:extLst>
      <p:ext uri="{BB962C8B-B14F-4D97-AF65-F5344CB8AC3E}">
        <p14:creationId xmlns:p14="http://schemas.microsoft.com/office/powerpoint/2010/main" val="685121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vsebine 1">
            <a:extLst>
              <a:ext uri="{FF2B5EF4-FFF2-40B4-BE49-F238E27FC236}">
                <a16:creationId xmlns:a16="http://schemas.microsoft.com/office/drawing/2014/main" id="{D6E7DDB4-1134-4F59-949E-40FCEED9006A}"/>
              </a:ext>
            </a:extLst>
          </p:cNvPr>
          <p:cNvSpPr>
            <a:spLocks noGrp="1"/>
          </p:cNvSpPr>
          <p:nvPr>
            <p:ph idx="1"/>
          </p:nvPr>
        </p:nvSpPr>
        <p:spPr/>
        <p:txBody>
          <a:bodyPr/>
          <a:lstStyle/>
          <a:p>
            <a:pPr marL="0" indent="0" algn="just">
              <a:lnSpc>
                <a:spcPts val="2500"/>
              </a:lnSpc>
              <a:spcAft>
                <a:spcPts val="400"/>
              </a:spcAft>
              <a:buNone/>
            </a:pPr>
            <a:r>
              <a:rPr lang="sl-SI" b="1" dirty="0"/>
              <a:t>Vizija in cilji:</a:t>
            </a:r>
          </a:p>
          <a:p>
            <a:pPr lvl="1" algn="just">
              <a:lnSpc>
                <a:spcPts val="2500"/>
              </a:lnSpc>
              <a:spcAft>
                <a:spcPts val="400"/>
              </a:spcAft>
            </a:pPr>
            <a:r>
              <a:rPr lang="sl-SI" sz="2000" dirty="0"/>
              <a:t>V okviru </a:t>
            </a:r>
            <a:r>
              <a:rPr lang="en-US" sz="2000" dirty="0" err="1"/>
              <a:t>področja</a:t>
            </a:r>
            <a:r>
              <a:rPr lang="sl-SI" sz="2000" dirty="0"/>
              <a:t> </a:t>
            </a:r>
            <a:r>
              <a:rPr lang="sl-SI" sz="2000" dirty="0" err="1"/>
              <a:t>Mehatronska</a:t>
            </a:r>
            <a:r>
              <a:rPr lang="sl-SI" sz="2000" dirty="0"/>
              <a:t> orodja želimo v prvi vrsti povečati povezanost slovenskih orodjarn in jih pripraviti na izzive nove industrijske revolucije – Industrija 4.0. </a:t>
            </a:r>
          </a:p>
          <a:p>
            <a:pPr lvl="1"/>
            <a:r>
              <a:rPr lang="sl-SI" sz="2000" dirty="0"/>
              <a:t>Brez naprednih in pametnih industrijskih orodij, ki postajajo kompleksni </a:t>
            </a:r>
            <a:r>
              <a:rPr lang="sl-SI" sz="2000" dirty="0" err="1"/>
              <a:t>mehatronski</a:t>
            </a:r>
            <a:r>
              <a:rPr lang="sl-SI" sz="2000" dirty="0"/>
              <a:t> sistemi s funkcijami spremljanja procesnih parametrov, regulacije delovanja in komunikacije s stroji in drugimi eksternimi napravami, pametni stroji in pametne avtomatizirane tovarne ne morajo </a:t>
            </a:r>
            <a:r>
              <a:rPr lang="en-US" sz="2000" dirty="0" err="1"/>
              <a:t>biti</a:t>
            </a:r>
            <a:r>
              <a:rPr lang="en-US" sz="2000" dirty="0"/>
              <a:t> </a:t>
            </a:r>
            <a:r>
              <a:rPr lang="sl-SI" sz="2000" dirty="0"/>
              <a:t>dovolj učinkoviti, saj je brez pametnega orodja tudi pameten stroj omejeno uporaben. </a:t>
            </a:r>
          </a:p>
          <a:p>
            <a:pPr marL="0" indent="0">
              <a:buNone/>
            </a:pPr>
            <a:r>
              <a:rPr lang="sl-SI" b="1" dirty="0"/>
              <a:t>Dodana vrednost članstva:</a:t>
            </a:r>
          </a:p>
          <a:p>
            <a:pPr lvl="1"/>
            <a:r>
              <a:rPr lang="sl-SI" sz="2000" dirty="0"/>
              <a:t>Dostop do storitev grozda (izobraževanja, okolja za </a:t>
            </a:r>
            <a:r>
              <a:rPr lang="sl-SI" sz="2000" dirty="0" err="1"/>
              <a:t>prototipiranje</a:t>
            </a:r>
            <a:r>
              <a:rPr lang="sl-SI" sz="2000" dirty="0"/>
              <a:t>).</a:t>
            </a:r>
          </a:p>
          <a:p>
            <a:pPr lvl="1"/>
            <a:r>
              <a:rPr lang="sl-SI" sz="2000" dirty="0"/>
              <a:t>Mreženje (S3 Platforma, </a:t>
            </a:r>
            <a:r>
              <a:rPr lang="sl-SI" sz="2000" dirty="0" err="1"/>
              <a:t>Vanguard</a:t>
            </a:r>
            <a:r>
              <a:rPr lang="sl-SI" sz="2000" dirty="0"/>
              <a:t> </a:t>
            </a:r>
            <a:r>
              <a:rPr lang="sl-SI" sz="2000" dirty="0" err="1"/>
              <a:t>inicijativa</a:t>
            </a:r>
            <a:r>
              <a:rPr lang="sl-SI" sz="2000" dirty="0"/>
              <a:t>, preko 200 mednarodnih partnerjev in mrež).</a:t>
            </a:r>
          </a:p>
          <a:p>
            <a:pPr lvl="1"/>
            <a:r>
              <a:rPr lang="sl-SI" sz="2000" dirty="0"/>
              <a:t>Informacije o razpoložljivih virih, razpisih, podpora pri oblikovanju konzorcijev, vodenje projektov in priprava projektov.</a:t>
            </a:r>
          </a:p>
          <a:p>
            <a:pPr marL="0" indent="0" algn="just">
              <a:lnSpc>
                <a:spcPts val="2500"/>
              </a:lnSpc>
              <a:spcAft>
                <a:spcPts val="400"/>
              </a:spcAft>
              <a:buNone/>
            </a:pPr>
            <a:endParaRPr lang="sl-SI" b="1" dirty="0"/>
          </a:p>
          <a:p>
            <a:endParaRPr lang="sl-SI" dirty="0"/>
          </a:p>
        </p:txBody>
      </p:sp>
      <p:sp>
        <p:nvSpPr>
          <p:cNvPr id="3" name="Naslov 2">
            <a:extLst>
              <a:ext uri="{FF2B5EF4-FFF2-40B4-BE49-F238E27FC236}">
                <a16:creationId xmlns:a16="http://schemas.microsoft.com/office/drawing/2014/main" id="{8257760A-E26A-4EA8-B4F2-9786C0BF3288}"/>
              </a:ext>
            </a:extLst>
          </p:cNvPr>
          <p:cNvSpPr>
            <a:spLocks noGrp="1"/>
          </p:cNvSpPr>
          <p:nvPr>
            <p:ph type="title"/>
          </p:nvPr>
        </p:nvSpPr>
        <p:spPr/>
        <p:txBody>
          <a:bodyPr/>
          <a:lstStyle/>
          <a:p>
            <a:r>
              <a:rPr lang="sl-SI" dirty="0"/>
              <a:t>Predstavitev grozda</a:t>
            </a:r>
          </a:p>
        </p:txBody>
      </p:sp>
    </p:spTree>
    <p:extLst>
      <p:ext uri="{BB962C8B-B14F-4D97-AF65-F5344CB8AC3E}">
        <p14:creationId xmlns:p14="http://schemas.microsoft.com/office/powerpoint/2010/main" val="1977245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a:extLst>
              <a:ext uri="{FF2B5EF4-FFF2-40B4-BE49-F238E27FC236}">
                <a16:creationId xmlns:a16="http://schemas.microsoft.com/office/drawing/2014/main" id="{D61CD570-30B6-47DD-BDE3-EFF6EB50E3A5}"/>
              </a:ext>
            </a:extLst>
          </p:cNvPr>
          <p:cNvPicPr>
            <a:picLocks noGrp="1" noChangeAspect="1"/>
          </p:cNvPicPr>
          <p:nvPr>
            <p:ph idx="1"/>
          </p:nvPr>
        </p:nvPicPr>
        <p:blipFill>
          <a:blip r:embed="rId2"/>
          <a:stretch>
            <a:fillRect/>
          </a:stretch>
        </p:blipFill>
        <p:spPr>
          <a:xfrm>
            <a:off x="3426952" y="1146175"/>
            <a:ext cx="5338096" cy="4933950"/>
          </a:xfrm>
          <a:prstGeom prst="rect">
            <a:avLst/>
          </a:prstGeom>
        </p:spPr>
      </p:pic>
      <p:sp>
        <p:nvSpPr>
          <p:cNvPr id="3" name="Naslov 2">
            <a:extLst>
              <a:ext uri="{FF2B5EF4-FFF2-40B4-BE49-F238E27FC236}">
                <a16:creationId xmlns:a16="http://schemas.microsoft.com/office/drawing/2014/main" id="{25EC88D6-3C3C-4383-812A-B149827D19CB}"/>
              </a:ext>
            </a:extLst>
          </p:cNvPr>
          <p:cNvSpPr>
            <a:spLocks noGrp="1"/>
          </p:cNvSpPr>
          <p:nvPr>
            <p:ph type="title"/>
          </p:nvPr>
        </p:nvSpPr>
        <p:spPr/>
        <p:txBody>
          <a:bodyPr/>
          <a:lstStyle/>
          <a:p>
            <a:r>
              <a:rPr lang="sl-SI" dirty="0"/>
              <a:t>Vertikalna veriga orodjarstvo</a:t>
            </a:r>
          </a:p>
        </p:txBody>
      </p:sp>
    </p:spTree>
    <p:extLst>
      <p:ext uri="{BB962C8B-B14F-4D97-AF65-F5344CB8AC3E}">
        <p14:creationId xmlns:p14="http://schemas.microsoft.com/office/powerpoint/2010/main" val="1754464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normAutofit fontScale="92500" lnSpcReduction="10000"/>
          </a:bodyPr>
          <a:lstStyle/>
          <a:p>
            <a:pPr marL="0" indent="0">
              <a:spcAft>
                <a:spcPts val="400"/>
              </a:spcAft>
              <a:buNone/>
            </a:pPr>
            <a:r>
              <a:rPr lang="sl-SI" sz="2400" b="1" dirty="0"/>
              <a:t>Pametna </a:t>
            </a:r>
            <a:r>
              <a:rPr lang="sl-SI" sz="2400" b="1" dirty="0" err="1"/>
              <a:t>mehatronska</a:t>
            </a:r>
            <a:r>
              <a:rPr lang="sl-SI" sz="2400" b="1" dirty="0"/>
              <a:t> orodja </a:t>
            </a:r>
            <a:endParaRPr lang="en-US" sz="2400" b="1" dirty="0"/>
          </a:p>
          <a:p>
            <a:pPr>
              <a:spcAft>
                <a:spcPts val="400"/>
              </a:spcAft>
            </a:pPr>
            <a:r>
              <a:rPr lang="en-US" sz="2400" dirty="0"/>
              <a:t>P</a:t>
            </a:r>
            <a:r>
              <a:rPr lang="sl-SI" sz="2400" dirty="0" err="1"/>
              <a:t>ametn</a:t>
            </a:r>
            <a:r>
              <a:rPr lang="en-US" sz="2400" dirty="0"/>
              <a:t>o</a:t>
            </a:r>
            <a:r>
              <a:rPr lang="sl-SI" sz="2400" dirty="0"/>
              <a:t> </a:t>
            </a:r>
            <a:r>
              <a:rPr lang="sl-SI" sz="2400" dirty="0" err="1"/>
              <a:t>mehatronsk</a:t>
            </a:r>
            <a:r>
              <a:rPr lang="en-US" sz="2400" dirty="0"/>
              <a:t>o</a:t>
            </a:r>
            <a:r>
              <a:rPr lang="sl-SI" sz="2400" dirty="0"/>
              <a:t> </a:t>
            </a:r>
            <a:r>
              <a:rPr lang="sl-SI" sz="2400" dirty="0" err="1"/>
              <a:t>orodj</a:t>
            </a:r>
            <a:r>
              <a:rPr lang="en-US" sz="2400" dirty="0"/>
              <a:t>e</a:t>
            </a:r>
            <a:r>
              <a:rPr lang="sl-SI" sz="2400" dirty="0"/>
              <a:t> kot končni produkt</a:t>
            </a:r>
            <a:endParaRPr lang="en-US" sz="2400" dirty="0"/>
          </a:p>
          <a:p>
            <a:pPr>
              <a:spcAft>
                <a:spcPts val="400"/>
              </a:spcAft>
            </a:pPr>
            <a:endParaRPr lang="en-US" sz="2400" b="1" dirty="0"/>
          </a:p>
          <a:p>
            <a:pPr marL="0" indent="0">
              <a:spcAft>
                <a:spcPts val="400"/>
              </a:spcAft>
              <a:buNone/>
            </a:pPr>
            <a:r>
              <a:rPr lang="sl-SI" sz="2400" b="1" dirty="0"/>
              <a:t>Povezava simulacijskih orodij s proizvodnimi stroji za optimizacijo proizvodnih procesov </a:t>
            </a:r>
          </a:p>
          <a:p>
            <a:pPr>
              <a:spcAft>
                <a:spcPts val="400"/>
              </a:spcAft>
            </a:pPr>
            <a:r>
              <a:rPr lang="sl-SI" sz="2400" dirty="0"/>
              <a:t>Optimizacijski sistem, ki povezuje simulacijska orodja s proizvodnimi stroji </a:t>
            </a:r>
            <a:endParaRPr lang="en-US" sz="2400" dirty="0"/>
          </a:p>
          <a:p>
            <a:pPr>
              <a:spcAft>
                <a:spcPts val="400"/>
              </a:spcAft>
            </a:pPr>
            <a:r>
              <a:rPr lang="sl-SI" sz="2400" dirty="0"/>
              <a:t>Napredni optimizacijski algoritmi, kakovostni modeli izdelkov in prenosne funkcije proizvodnih strojev </a:t>
            </a:r>
            <a:endParaRPr lang="en-US" sz="2400" dirty="0"/>
          </a:p>
          <a:p>
            <a:pPr>
              <a:spcAft>
                <a:spcPts val="400"/>
              </a:spcAft>
            </a:pPr>
            <a:r>
              <a:rPr lang="sl-SI" sz="2400" dirty="0"/>
              <a:t>Razvoj aplikacij, vzpostavitev oblaka, vtičnikov in komunikacije med proizvodnimi stroji ter simulacijskimi orodji</a:t>
            </a:r>
            <a:endParaRPr lang="en-US" sz="2400" dirty="0"/>
          </a:p>
          <a:p>
            <a:pPr>
              <a:spcAft>
                <a:spcPts val="400"/>
              </a:spcAft>
            </a:pPr>
            <a:endParaRPr lang="en-US" sz="2400" b="1" dirty="0"/>
          </a:p>
          <a:p>
            <a:pPr marL="0" indent="0">
              <a:spcAft>
                <a:spcPts val="400"/>
              </a:spcAft>
              <a:buNone/>
            </a:pPr>
            <a:r>
              <a:rPr lang="sl-SI" sz="2400" b="1" dirty="0"/>
              <a:t>Napredne proizvodne procesne in prototipne tehnologije</a:t>
            </a:r>
            <a:endParaRPr lang="en-US" sz="2400" b="1" dirty="0"/>
          </a:p>
          <a:p>
            <a:pPr defTabSz="914400">
              <a:spcAft>
                <a:spcPts val="400"/>
              </a:spcAft>
            </a:pPr>
            <a:r>
              <a:rPr lang="sl-SI" sz="2400" dirty="0"/>
              <a:t>Center za napredne proizvodne procesne in prototipne tehnologije (v okviru NDC)</a:t>
            </a:r>
          </a:p>
          <a:p>
            <a:endParaRPr lang="sl-SI" sz="2200" dirty="0"/>
          </a:p>
          <a:p>
            <a:endParaRPr lang="en-US" dirty="0"/>
          </a:p>
        </p:txBody>
      </p:sp>
      <p:sp>
        <p:nvSpPr>
          <p:cNvPr id="4" name="Naslov 3"/>
          <p:cNvSpPr>
            <a:spLocks noGrp="1"/>
          </p:cNvSpPr>
          <p:nvPr>
            <p:ph type="title"/>
          </p:nvPr>
        </p:nvSpPr>
        <p:spPr/>
        <p:txBody>
          <a:bodyPr/>
          <a:lstStyle/>
          <a:p>
            <a:r>
              <a:rPr lang="sl-SI" dirty="0"/>
              <a:t>Fokusna področja</a:t>
            </a:r>
            <a:endParaRPr lang="en-US" dirty="0"/>
          </a:p>
        </p:txBody>
      </p:sp>
    </p:spTree>
    <p:extLst>
      <p:ext uri="{BB962C8B-B14F-4D97-AF65-F5344CB8AC3E}">
        <p14:creationId xmlns:p14="http://schemas.microsoft.com/office/powerpoint/2010/main" val="1822527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Označba mesta vsebine 4"/>
          <p:cNvSpPr>
            <a:spLocks noGrp="1"/>
          </p:cNvSpPr>
          <p:nvPr>
            <p:ph idx="1"/>
          </p:nvPr>
        </p:nvSpPr>
        <p:spPr/>
        <p:txBody>
          <a:bodyPr/>
          <a:lstStyle/>
          <a:p>
            <a:r>
              <a:rPr lang="sl-SI" sz="3200" dirty="0"/>
              <a:t>Udeležba v </a:t>
            </a:r>
            <a:r>
              <a:rPr lang="sl-SI" sz="3200" dirty="0" err="1"/>
              <a:t>Vanguard</a:t>
            </a:r>
            <a:r>
              <a:rPr lang="sl-SI" sz="3200" dirty="0"/>
              <a:t> iniciativi (vodenje skupine za 3D tiskanje -vzdrževanje)</a:t>
            </a:r>
          </a:p>
          <a:p>
            <a:r>
              <a:rPr lang="sl-SI" sz="3200" dirty="0"/>
              <a:t>Udeležba v S3 iniciativi (vodenje iniciative „</a:t>
            </a:r>
            <a:r>
              <a:rPr lang="en-US" sz="3200" dirty="0"/>
              <a:t>SME integration to Industry 4.0</a:t>
            </a:r>
            <a:r>
              <a:rPr lang="sl-SI" sz="3200" dirty="0"/>
              <a:t>“)</a:t>
            </a:r>
            <a:r>
              <a:rPr lang="en-US" sz="3200" dirty="0"/>
              <a:t> </a:t>
            </a:r>
          </a:p>
          <a:p>
            <a:r>
              <a:rPr lang="sl-SI" sz="3200" dirty="0"/>
              <a:t>ISTMA – predstavnik Slovenije v svetovni orodjarski organizaciji</a:t>
            </a:r>
          </a:p>
          <a:p>
            <a:r>
              <a:rPr lang="sl-SI" sz="3200" dirty="0"/>
              <a:t>Vodenje HIA projekta</a:t>
            </a:r>
          </a:p>
          <a:p>
            <a:r>
              <a:rPr lang="sl-SI" sz="3200" dirty="0"/>
              <a:t>Mednarodna partnerstva, konzorciji</a:t>
            </a:r>
          </a:p>
          <a:p>
            <a:pPr marL="0" indent="0">
              <a:buNone/>
            </a:pPr>
            <a:endParaRPr lang="sl-SI" sz="1500" dirty="0"/>
          </a:p>
          <a:p>
            <a:endParaRPr lang="en-US" dirty="0"/>
          </a:p>
        </p:txBody>
      </p:sp>
      <p:sp>
        <p:nvSpPr>
          <p:cNvPr id="4" name="Naslov 3"/>
          <p:cNvSpPr>
            <a:spLocks noGrp="1"/>
          </p:cNvSpPr>
          <p:nvPr>
            <p:ph type="title"/>
          </p:nvPr>
        </p:nvSpPr>
        <p:spPr/>
        <p:txBody>
          <a:bodyPr/>
          <a:lstStyle/>
          <a:p>
            <a:r>
              <a:rPr lang="sl-SI" dirty="0"/>
              <a:t>Dejavnosti grozda v skupnih nalogah</a:t>
            </a:r>
            <a:endParaRPr lang="en-US" dirty="0"/>
          </a:p>
        </p:txBody>
      </p:sp>
    </p:spTree>
    <p:extLst>
      <p:ext uri="{BB962C8B-B14F-4D97-AF65-F5344CB8AC3E}">
        <p14:creationId xmlns:p14="http://schemas.microsoft.com/office/powerpoint/2010/main" val="2828589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sz="half" idx="2"/>
          </p:nvPr>
        </p:nvSpPr>
        <p:spPr>
          <a:xfrm>
            <a:off x="732887" y="1292158"/>
            <a:ext cx="5157787" cy="3820010"/>
          </a:xfrm>
        </p:spPr>
        <p:txBody>
          <a:bodyPr/>
          <a:lstStyle/>
          <a:p>
            <a:r>
              <a:rPr lang="sl-SI" sz="3600" dirty="0"/>
              <a:t>Konkretni dosežki 2.faze</a:t>
            </a:r>
          </a:p>
        </p:txBody>
      </p:sp>
      <p:sp>
        <p:nvSpPr>
          <p:cNvPr id="4" name="Naslov 3"/>
          <p:cNvSpPr>
            <a:spLocks noGrp="1"/>
          </p:cNvSpPr>
          <p:nvPr>
            <p:ph type="title"/>
          </p:nvPr>
        </p:nvSpPr>
        <p:spPr/>
        <p:txBody>
          <a:bodyPr/>
          <a:lstStyle/>
          <a:p>
            <a:r>
              <a:rPr lang="sl-SI" dirty="0"/>
              <a:t>Dosežki 2.faze</a:t>
            </a:r>
            <a:endParaRPr lang="en-US" dirty="0"/>
          </a:p>
        </p:txBody>
      </p:sp>
      <p:sp>
        <p:nvSpPr>
          <p:cNvPr id="9" name="Označba mesta vsebine 4">
            <a:extLst>
              <a:ext uri="{FF2B5EF4-FFF2-40B4-BE49-F238E27FC236}">
                <a16:creationId xmlns:a16="http://schemas.microsoft.com/office/drawing/2014/main" id="{2E0105A7-7F69-45D8-AC68-C0B8ACDFC024}"/>
              </a:ext>
            </a:extLst>
          </p:cNvPr>
          <p:cNvSpPr txBox="1">
            <a:spLocks/>
          </p:cNvSpPr>
          <p:nvPr/>
        </p:nvSpPr>
        <p:spPr>
          <a:xfrm>
            <a:off x="5821392" y="1287585"/>
            <a:ext cx="5157787" cy="382001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sl-SI" dirty="0"/>
              <a:t>Skupen razvoj sistema za inteligentno krmiljenje orodij</a:t>
            </a:r>
          </a:p>
        </p:txBody>
      </p:sp>
      <p:pic>
        <p:nvPicPr>
          <p:cNvPr id="19" name="Slika 18">
            <a:extLst>
              <a:ext uri="{FF2B5EF4-FFF2-40B4-BE49-F238E27FC236}">
                <a16:creationId xmlns:a16="http://schemas.microsoft.com/office/drawing/2014/main" id="{61C1B997-263F-487F-B307-588ED6AC2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2948" y="2135294"/>
            <a:ext cx="1998400" cy="2053605"/>
          </a:xfrm>
          <a:prstGeom prst="rect">
            <a:avLst/>
          </a:prstGeom>
        </p:spPr>
      </p:pic>
      <p:pic>
        <p:nvPicPr>
          <p:cNvPr id="20" name="Obraz 31">
            <a:extLst>
              <a:ext uri="{FF2B5EF4-FFF2-40B4-BE49-F238E27FC236}">
                <a16:creationId xmlns:a16="http://schemas.microsoft.com/office/drawing/2014/main" id="{1A4CA9AE-1B51-4D56-A0D7-029F0F4921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2504" y="3745207"/>
            <a:ext cx="1711808" cy="1351818"/>
          </a:xfrm>
          <a:prstGeom prst="rect">
            <a:avLst/>
          </a:prstGeom>
        </p:spPr>
      </p:pic>
      <p:pic>
        <p:nvPicPr>
          <p:cNvPr id="21" name="Picture 3" descr="00098B61_rwd_600">
            <a:extLst>
              <a:ext uri="{FF2B5EF4-FFF2-40B4-BE49-F238E27FC236}">
                <a16:creationId xmlns:a16="http://schemas.microsoft.com/office/drawing/2014/main" id="{D74E5210-3C18-44E4-855F-376E2182CA98}"/>
              </a:ext>
            </a:extLst>
          </p:cNvPr>
          <p:cNvPicPr>
            <a:picLocks noChangeAspect="1" noChangeArrowheads="1"/>
          </p:cNvPicPr>
          <p:nvPr/>
        </p:nvPicPr>
        <p:blipFill>
          <a:blip r:embed="rId4" cstate="print"/>
          <a:srcRect/>
          <a:stretch>
            <a:fillRect/>
          </a:stretch>
        </p:blipFill>
        <p:spPr bwMode="auto">
          <a:xfrm>
            <a:off x="7205091" y="4421116"/>
            <a:ext cx="2509803" cy="1675774"/>
          </a:xfrm>
          <a:prstGeom prst="rect">
            <a:avLst/>
          </a:prstGeom>
          <a:ln>
            <a:noFill/>
          </a:ln>
          <a:effectLst>
            <a:softEdge rad="112500"/>
          </a:effectLst>
        </p:spPr>
      </p:pic>
      <p:sp>
        <p:nvSpPr>
          <p:cNvPr id="22" name="Lok 21">
            <a:extLst>
              <a:ext uri="{FF2B5EF4-FFF2-40B4-BE49-F238E27FC236}">
                <a16:creationId xmlns:a16="http://schemas.microsoft.com/office/drawing/2014/main" id="{F6558533-0CA4-4A1A-9063-E38E9E8E07C7}"/>
              </a:ext>
            </a:extLst>
          </p:cNvPr>
          <p:cNvSpPr/>
          <p:nvPr/>
        </p:nvSpPr>
        <p:spPr>
          <a:xfrm rot="10800000">
            <a:off x="4757695" y="3385165"/>
            <a:ext cx="600525" cy="578510"/>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sp>
        <p:nvSpPr>
          <p:cNvPr id="23" name="Lok 22">
            <a:extLst>
              <a:ext uri="{FF2B5EF4-FFF2-40B4-BE49-F238E27FC236}">
                <a16:creationId xmlns:a16="http://schemas.microsoft.com/office/drawing/2014/main" id="{9A8EA8D3-2BFC-48BF-BF58-1108D1382475}"/>
              </a:ext>
            </a:extLst>
          </p:cNvPr>
          <p:cNvSpPr/>
          <p:nvPr/>
        </p:nvSpPr>
        <p:spPr>
          <a:xfrm rot="10800000">
            <a:off x="4613679" y="3169141"/>
            <a:ext cx="900789" cy="940080"/>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sp>
        <p:nvSpPr>
          <p:cNvPr id="24" name="Lok 23">
            <a:extLst>
              <a:ext uri="{FF2B5EF4-FFF2-40B4-BE49-F238E27FC236}">
                <a16:creationId xmlns:a16="http://schemas.microsoft.com/office/drawing/2014/main" id="{8AFCC752-11C6-425E-9794-0AF2F0038705}"/>
              </a:ext>
            </a:extLst>
          </p:cNvPr>
          <p:cNvSpPr/>
          <p:nvPr/>
        </p:nvSpPr>
        <p:spPr>
          <a:xfrm rot="10800000">
            <a:off x="4469663" y="3025125"/>
            <a:ext cx="1201052" cy="1229334"/>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sp>
        <p:nvSpPr>
          <p:cNvPr id="25" name="Lok 24">
            <a:extLst>
              <a:ext uri="{FF2B5EF4-FFF2-40B4-BE49-F238E27FC236}">
                <a16:creationId xmlns:a16="http://schemas.microsoft.com/office/drawing/2014/main" id="{4B22A96C-2138-4FE6-9634-66F6FFF7305D}"/>
              </a:ext>
            </a:extLst>
          </p:cNvPr>
          <p:cNvSpPr/>
          <p:nvPr/>
        </p:nvSpPr>
        <p:spPr>
          <a:xfrm rot="5400000">
            <a:off x="6244866" y="3770205"/>
            <a:ext cx="578512" cy="600525"/>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sp>
        <p:nvSpPr>
          <p:cNvPr id="26" name="Lok 25">
            <a:extLst>
              <a:ext uri="{FF2B5EF4-FFF2-40B4-BE49-F238E27FC236}">
                <a16:creationId xmlns:a16="http://schemas.microsoft.com/office/drawing/2014/main" id="{0402F61B-E72F-4D8A-97D9-5887504F6B6B}"/>
              </a:ext>
            </a:extLst>
          </p:cNvPr>
          <p:cNvSpPr/>
          <p:nvPr/>
        </p:nvSpPr>
        <p:spPr>
          <a:xfrm rot="5400000">
            <a:off x="6107884" y="3547146"/>
            <a:ext cx="867766" cy="975855"/>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sp>
        <p:nvSpPr>
          <p:cNvPr id="27" name="Lok 26">
            <a:extLst>
              <a:ext uri="{FF2B5EF4-FFF2-40B4-BE49-F238E27FC236}">
                <a16:creationId xmlns:a16="http://schemas.microsoft.com/office/drawing/2014/main" id="{48F01125-9B62-4D14-86E8-7512BAF9D521}"/>
              </a:ext>
            </a:extLst>
          </p:cNvPr>
          <p:cNvSpPr/>
          <p:nvPr/>
        </p:nvSpPr>
        <p:spPr>
          <a:xfrm rot="5400000">
            <a:off x="5969371" y="3397627"/>
            <a:ext cx="1157023" cy="1276116"/>
          </a:xfrm>
          <a:prstGeom prst="arc">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l-SI" sz="1800" b="0" i="0" u="none" strike="noStrike" kern="0" cap="none" spc="0" normalizeH="0" baseline="0" noProof="0">
              <a:ln>
                <a:noFill/>
              </a:ln>
              <a:solidFill>
                <a:prstClr val="black"/>
              </a:solidFill>
              <a:effectLst/>
              <a:uLnTx/>
              <a:uFillTx/>
              <a:latin typeface="Calibri"/>
              <a:ea typeface="+mn-ea"/>
              <a:cs typeface="+mn-cs"/>
            </a:endParaRPr>
          </a:p>
        </p:txBody>
      </p:sp>
      <p:pic>
        <p:nvPicPr>
          <p:cNvPr id="28" name="Slika 27">
            <a:extLst>
              <a:ext uri="{FF2B5EF4-FFF2-40B4-BE49-F238E27FC236}">
                <a16:creationId xmlns:a16="http://schemas.microsoft.com/office/drawing/2014/main" id="{CB2F5EB9-933E-4E06-BC98-32B74B9A90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9792" y="2295624"/>
            <a:ext cx="2504306" cy="1888962"/>
          </a:xfrm>
          <a:prstGeom prst="rect">
            <a:avLst/>
          </a:prstGeom>
          <a:ln>
            <a:noFill/>
          </a:ln>
          <a:effectLst>
            <a:softEdge rad="112500"/>
          </a:effectLst>
        </p:spPr>
      </p:pic>
    </p:spTree>
    <p:extLst>
      <p:ext uri="{BB962C8B-B14F-4D97-AF65-F5344CB8AC3E}">
        <p14:creationId xmlns:p14="http://schemas.microsoft.com/office/powerpoint/2010/main" val="2618795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heckerboard(across)">
                                      <p:cBhvr>
                                        <p:cTn id="19" dur="500"/>
                                        <p:tgtEl>
                                          <p:spTgt spid="22"/>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heckerboard(across)">
                                      <p:cBhvr>
                                        <p:cTn id="22" dur="500"/>
                                        <p:tgtEl>
                                          <p:spTgt spid="23"/>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checkerboard(across)">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checkerboard(across)">
                                      <p:cBhvr>
                                        <p:cTn id="30" dur="500"/>
                                        <p:tgtEl>
                                          <p:spTgt spid="25"/>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checkerboard(across)">
                                      <p:cBhvr>
                                        <p:cTn id="33" dur="500"/>
                                        <p:tgtEl>
                                          <p:spTgt spid="26"/>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checkerboard(across)">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značba mesta vsebine 4"/>
          <p:cNvSpPr>
            <a:spLocks noGrp="1"/>
          </p:cNvSpPr>
          <p:nvPr>
            <p:ph sz="half" idx="2"/>
          </p:nvPr>
        </p:nvSpPr>
        <p:spPr>
          <a:xfrm>
            <a:off x="838200" y="1287585"/>
            <a:ext cx="3978569" cy="1215918"/>
          </a:xfrm>
        </p:spPr>
        <p:txBody>
          <a:bodyPr>
            <a:normAutofit lnSpcReduction="10000"/>
          </a:bodyPr>
          <a:lstStyle/>
          <a:p>
            <a:r>
              <a:rPr lang="sl-SI" dirty="0"/>
              <a:t>Organizacija predstavitvenega dogodka </a:t>
            </a:r>
            <a:r>
              <a:rPr lang="sl-SI" dirty="0" err="1"/>
              <a:t>Moulding</a:t>
            </a:r>
            <a:r>
              <a:rPr lang="sl-SI" dirty="0"/>
              <a:t> Expo v Ljubljani - več kot 50 novinarjev iz celega sveta</a:t>
            </a:r>
            <a:endParaRPr lang="en-US" dirty="0"/>
          </a:p>
        </p:txBody>
      </p:sp>
      <p:pic>
        <p:nvPicPr>
          <p:cNvPr id="8" name="Označba mesta vsebine 7">
            <a:extLst>
              <a:ext uri="{FF2B5EF4-FFF2-40B4-BE49-F238E27FC236}">
                <a16:creationId xmlns:a16="http://schemas.microsoft.com/office/drawing/2014/main" id="{78D9EBEE-C48A-4241-93BB-D76A87F02D89}"/>
              </a:ext>
            </a:extLst>
          </p:cNvPr>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1090082" y="2569255"/>
            <a:ext cx="3156798" cy="2114509"/>
          </a:xfrm>
          <a:prstGeom prst="rect">
            <a:avLst/>
          </a:prstGeom>
          <a:ln>
            <a:noFill/>
          </a:ln>
          <a:effectLst>
            <a:softEdge rad="112500"/>
          </a:effectLst>
        </p:spPr>
      </p:pic>
      <p:sp>
        <p:nvSpPr>
          <p:cNvPr id="4" name="Naslov 3"/>
          <p:cNvSpPr>
            <a:spLocks noGrp="1"/>
          </p:cNvSpPr>
          <p:nvPr>
            <p:ph type="title"/>
          </p:nvPr>
        </p:nvSpPr>
        <p:spPr/>
        <p:txBody>
          <a:bodyPr/>
          <a:lstStyle/>
          <a:p>
            <a:r>
              <a:rPr lang="sl-SI" dirty="0"/>
              <a:t>Dosežki 2.faze</a:t>
            </a:r>
            <a:endParaRPr lang="en-US" dirty="0"/>
          </a:p>
        </p:txBody>
      </p:sp>
      <p:sp>
        <p:nvSpPr>
          <p:cNvPr id="9" name="Označba mesta vsebine 4">
            <a:extLst>
              <a:ext uri="{FF2B5EF4-FFF2-40B4-BE49-F238E27FC236}">
                <a16:creationId xmlns:a16="http://schemas.microsoft.com/office/drawing/2014/main" id="{2E0105A7-7F69-45D8-AC68-C0B8ACDFC024}"/>
              </a:ext>
            </a:extLst>
          </p:cNvPr>
          <p:cNvSpPr txBox="1">
            <a:spLocks/>
          </p:cNvSpPr>
          <p:nvPr/>
        </p:nvSpPr>
        <p:spPr>
          <a:xfrm>
            <a:off x="5553998" y="1217500"/>
            <a:ext cx="6084627" cy="120800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sl-SI" dirty="0"/>
              <a:t>Več kot 100 dogodkov, srečanj, B2B konferenc, okroglih miz, seminarjev, obiskov mednarodnih delegacij, skupinskih nastopov na sejmih</a:t>
            </a:r>
            <a:endParaRPr lang="en-US" dirty="0"/>
          </a:p>
        </p:txBody>
      </p:sp>
      <p:pic>
        <p:nvPicPr>
          <p:cNvPr id="10" name="Slika 9">
            <a:extLst>
              <a:ext uri="{FF2B5EF4-FFF2-40B4-BE49-F238E27FC236}">
                <a16:creationId xmlns:a16="http://schemas.microsoft.com/office/drawing/2014/main" id="{5F9C4107-C3D8-40CE-9823-42E914521686}"/>
              </a:ext>
            </a:extLst>
          </p:cNvPr>
          <p:cNvPicPr>
            <a:picLocks noChangeAspect="1"/>
          </p:cNvPicPr>
          <p:nvPr/>
        </p:nvPicPr>
        <p:blipFill>
          <a:blip r:embed="rId3"/>
          <a:stretch>
            <a:fillRect/>
          </a:stretch>
        </p:blipFill>
        <p:spPr>
          <a:xfrm>
            <a:off x="5623001" y="2277161"/>
            <a:ext cx="3592019" cy="2119830"/>
          </a:xfrm>
          <a:prstGeom prst="rect">
            <a:avLst/>
          </a:prstGeom>
          <a:ln>
            <a:noFill/>
          </a:ln>
          <a:effectLst>
            <a:softEdge rad="112500"/>
          </a:effectLst>
        </p:spPr>
      </p:pic>
      <p:pic>
        <p:nvPicPr>
          <p:cNvPr id="11" name="Slika 10">
            <a:extLst>
              <a:ext uri="{FF2B5EF4-FFF2-40B4-BE49-F238E27FC236}">
                <a16:creationId xmlns:a16="http://schemas.microsoft.com/office/drawing/2014/main" id="{1C157727-95B3-42E0-AA10-338E4AFDAAC5}"/>
              </a:ext>
            </a:extLst>
          </p:cNvPr>
          <p:cNvPicPr>
            <a:picLocks noChangeAspect="1"/>
          </p:cNvPicPr>
          <p:nvPr/>
        </p:nvPicPr>
        <p:blipFill>
          <a:blip r:embed="rId4"/>
          <a:stretch>
            <a:fillRect/>
          </a:stretch>
        </p:blipFill>
        <p:spPr>
          <a:xfrm>
            <a:off x="5620831" y="3727911"/>
            <a:ext cx="2523443" cy="1680613"/>
          </a:xfrm>
          <a:prstGeom prst="rect">
            <a:avLst/>
          </a:prstGeom>
          <a:ln>
            <a:noFill/>
          </a:ln>
          <a:effectLst>
            <a:softEdge rad="112500"/>
          </a:effectLst>
        </p:spPr>
      </p:pic>
      <p:pic>
        <p:nvPicPr>
          <p:cNvPr id="12" name="Slika 11">
            <a:extLst>
              <a:ext uri="{FF2B5EF4-FFF2-40B4-BE49-F238E27FC236}">
                <a16:creationId xmlns:a16="http://schemas.microsoft.com/office/drawing/2014/main" id="{372D39EB-00B0-4296-996A-6060D20B2F3E}"/>
              </a:ext>
            </a:extLst>
          </p:cNvPr>
          <p:cNvPicPr>
            <a:picLocks noChangeAspect="1"/>
          </p:cNvPicPr>
          <p:nvPr/>
        </p:nvPicPr>
        <p:blipFill>
          <a:blip r:embed="rId5"/>
          <a:stretch>
            <a:fillRect/>
          </a:stretch>
        </p:blipFill>
        <p:spPr>
          <a:xfrm>
            <a:off x="9123718" y="2301789"/>
            <a:ext cx="2659754" cy="1675544"/>
          </a:xfrm>
          <a:prstGeom prst="rect">
            <a:avLst/>
          </a:prstGeom>
          <a:ln>
            <a:noFill/>
          </a:ln>
          <a:effectLst>
            <a:softEdge rad="112500"/>
          </a:effectLst>
        </p:spPr>
      </p:pic>
      <p:pic>
        <p:nvPicPr>
          <p:cNvPr id="13" name="Slika 12">
            <a:extLst>
              <a:ext uri="{FF2B5EF4-FFF2-40B4-BE49-F238E27FC236}">
                <a16:creationId xmlns:a16="http://schemas.microsoft.com/office/drawing/2014/main" id="{A053F448-8E03-4936-9C99-1415E7B93CD4}"/>
              </a:ext>
            </a:extLst>
          </p:cNvPr>
          <p:cNvPicPr>
            <a:picLocks noChangeAspect="1"/>
          </p:cNvPicPr>
          <p:nvPr/>
        </p:nvPicPr>
        <p:blipFill>
          <a:blip r:embed="rId6"/>
          <a:stretch>
            <a:fillRect/>
          </a:stretch>
        </p:blipFill>
        <p:spPr>
          <a:xfrm>
            <a:off x="9562470" y="3757232"/>
            <a:ext cx="2240819" cy="1680614"/>
          </a:xfrm>
          <a:prstGeom prst="rect">
            <a:avLst/>
          </a:prstGeom>
          <a:ln>
            <a:noFill/>
          </a:ln>
          <a:effectLst>
            <a:softEdge rad="112500"/>
          </a:effectLst>
        </p:spPr>
      </p:pic>
      <p:pic>
        <p:nvPicPr>
          <p:cNvPr id="14" name="Slika 13">
            <a:extLst>
              <a:ext uri="{FF2B5EF4-FFF2-40B4-BE49-F238E27FC236}">
                <a16:creationId xmlns:a16="http://schemas.microsoft.com/office/drawing/2014/main" id="{A40AD601-925F-4516-9F6A-E6575B299302}"/>
              </a:ext>
            </a:extLst>
          </p:cNvPr>
          <p:cNvPicPr>
            <a:picLocks noChangeAspect="1"/>
          </p:cNvPicPr>
          <p:nvPr/>
        </p:nvPicPr>
        <p:blipFill>
          <a:blip r:embed="rId7"/>
          <a:stretch>
            <a:fillRect/>
          </a:stretch>
        </p:blipFill>
        <p:spPr>
          <a:xfrm>
            <a:off x="7369853" y="3736614"/>
            <a:ext cx="2240818" cy="1680614"/>
          </a:xfrm>
          <a:prstGeom prst="rect">
            <a:avLst/>
          </a:prstGeom>
          <a:ln>
            <a:noFill/>
          </a:ln>
          <a:effectLst>
            <a:softEdge rad="112500"/>
          </a:effectLst>
        </p:spPr>
      </p:pic>
      <p:sp>
        <p:nvSpPr>
          <p:cNvPr id="2" name="Pravokotnik 1"/>
          <p:cNvSpPr/>
          <p:nvPr/>
        </p:nvSpPr>
        <p:spPr>
          <a:xfrm>
            <a:off x="1119956" y="4683764"/>
            <a:ext cx="3025916" cy="923330"/>
          </a:xfrm>
          <a:prstGeom prst="rect">
            <a:avLst/>
          </a:prstGeom>
        </p:spPr>
        <p:txBody>
          <a:bodyPr wrap="square">
            <a:spAutoFit/>
          </a:bodyPr>
          <a:lstStyle/>
          <a:p>
            <a:pPr marL="285750" indent="-285750">
              <a:buFont typeface="Arial" panose="020B0604020202020204" pitchFamily="34" charset="0"/>
              <a:buChar char="•"/>
            </a:pPr>
            <a:r>
              <a:rPr lang="sl-SI" dirty="0"/>
              <a:t>Skupen razvoj sistema za inteligentno krmiljenje orodij</a:t>
            </a:r>
          </a:p>
        </p:txBody>
      </p:sp>
    </p:spTree>
    <p:extLst>
      <p:ext uri="{BB962C8B-B14F-4D97-AF65-F5344CB8AC3E}">
        <p14:creationId xmlns:p14="http://schemas.microsoft.com/office/powerpoint/2010/main" val="370208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0" y="2519975"/>
            <a:ext cx="8059479" cy="892552"/>
          </a:xfrm>
          <a:prstGeom prst="rect">
            <a:avLst/>
          </a:prstGeom>
          <a:noFill/>
        </p:spPr>
        <p:txBody>
          <a:bodyPr wrap="square" rtlCol="0">
            <a:spAutoFit/>
          </a:bodyPr>
          <a:lstStyle/>
          <a:p>
            <a:r>
              <a:rPr lang="sl-SI" sz="5200" dirty="0">
                <a:solidFill>
                  <a:schemeClr val="bg1"/>
                </a:solidFill>
              </a:rPr>
              <a:t>Grozd Napredne tehnologije</a:t>
            </a:r>
            <a:endParaRPr lang="en-US" sz="5200" dirty="0">
              <a:solidFill>
                <a:schemeClr val="bg1"/>
              </a:solidFill>
            </a:endParaRPr>
          </a:p>
        </p:txBody>
      </p:sp>
      <p:sp>
        <p:nvSpPr>
          <p:cNvPr id="4" name="PoljeZBesedilom 3"/>
          <p:cNvSpPr txBox="1"/>
          <p:nvPr/>
        </p:nvSpPr>
        <p:spPr>
          <a:xfrm>
            <a:off x="5730766" y="3785117"/>
            <a:ext cx="2246586" cy="461665"/>
          </a:xfrm>
          <a:prstGeom prst="rect">
            <a:avLst/>
          </a:prstGeom>
          <a:noFill/>
        </p:spPr>
        <p:txBody>
          <a:bodyPr wrap="square" rtlCol="0">
            <a:spAutoFit/>
          </a:bodyPr>
          <a:lstStyle/>
          <a:p>
            <a:r>
              <a:rPr lang="sl-SI" sz="2400" dirty="0">
                <a:solidFill>
                  <a:schemeClr val="bg1"/>
                </a:solidFill>
              </a:rPr>
              <a:t>Rudi Panjtar, IJS</a:t>
            </a:r>
            <a:endParaRPr lang="en-US" sz="2400" dirty="0">
              <a:solidFill>
                <a:schemeClr val="bg1"/>
              </a:solidFill>
            </a:endParaRPr>
          </a:p>
        </p:txBody>
      </p:sp>
    </p:spTree>
    <p:extLst>
      <p:ext uri="{BB962C8B-B14F-4D97-AF65-F5344CB8AC3E}">
        <p14:creationId xmlns:p14="http://schemas.microsoft.com/office/powerpoint/2010/main" val="2796487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lum bright="70000" contrast="-70000"/>
            <a:extLst>
              <a:ext uri="{BEBA8EAE-BF5A-486C-A8C5-ECC9F3942E4B}">
                <a14:imgProps xmlns:a14="http://schemas.microsoft.com/office/drawing/2010/main">
                  <a14:imgLayer r:embed="rId3">
                    <a14:imgEffect>
                      <a14:saturation sat="46000"/>
                    </a14:imgEffect>
                  </a14:imgLayer>
                </a14:imgProps>
              </a:ext>
              <a:ext uri="{28A0092B-C50C-407E-A947-70E740481C1C}">
                <a14:useLocalDpi xmlns:a14="http://schemas.microsoft.com/office/drawing/2010/main" val="0"/>
              </a:ext>
            </a:extLst>
          </a:blip>
          <a:stretch>
            <a:fillRect/>
          </a:stretch>
        </p:blipFill>
        <p:spPr>
          <a:xfrm>
            <a:off x="8052140" y="1146411"/>
            <a:ext cx="4335671" cy="4972862"/>
          </a:xfrm>
          <a:prstGeom prst="rect">
            <a:avLst/>
          </a:prstGeom>
          <a:blipFill>
            <a:blip r:embed="rId4" cstate="print">
              <a:alphaModFix amt="76000"/>
              <a:lum bright="70000" contrast="-70000"/>
            </a:blip>
            <a:stretch>
              <a:fillRect/>
            </a:stretch>
          </a:blipFill>
        </p:spPr>
      </p:pic>
      <p:sp>
        <p:nvSpPr>
          <p:cNvPr id="2" name="Označba mesta vsebine 1"/>
          <p:cNvSpPr>
            <a:spLocks noGrp="1"/>
          </p:cNvSpPr>
          <p:nvPr>
            <p:ph idx="1"/>
          </p:nvPr>
        </p:nvSpPr>
        <p:spPr>
          <a:xfrm>
            <a:off x="838200" y="1146411"/>
            <a:ext cx="10515600" cy="4972862"/>
          </a:xfrm>
        </p:spPr>
        <p:txBody>
          <a:bodyPr/>
          <a:lstStyle/>
          <a:p>
            <a:r>
              <a:rPr lang="en-US" dirty="0" err="1"/>
              <a:t>Inštitut</a:t>
            </a:r>
            <a:r>
              <a:rPr lang="en-US" dirty="0"/>
              <a:t> </a:t>
            </a:r>
            <a:r>
              <a:rPr lang="en-US" dirty="0" err="1"/>
              <a:t>Jožef</a:t>
            </a:r>
            <a:r>
              <a:rPr lang="en-US" dirty="0"/>
              <a:t> Stefan je </a:t>
            </a:r>
            <a:r>
              <a:rPr lang="en-US" dirty="0" err="1"/>
              <a:t>vodilni</a:t>
            </a:r>
            <a:r>
              <a:rPr lang="en-US" dirty="0"/>
              <a:t> </a:t>
            </a:r>
            <a:r>
              <a:rPr lang="en-US" dirty="0" err="1"/>
              <a:t>slovenski</a:t>
            </a:r>
            <a:r>
              <a:rPr lang="en-US" dirty="0"/>
              <a:t> </a:t>
            </a:r>
            <a:r>
              <a:rPr lang="en-US" dirty="0" err="1"/>
              <a:t>znanstveni</a:t>
            </a:r>
            <a:r>
              <a:rPr lang="en-US" dirty="0"/>
              <a:t> </a:t>
            </a:r>
            <a:r>
              <a:rPr lang="en-US" dirty="0" err="1"/>
              <a:t>raziskovalni</a:t>
            </a:r>
            <a:r>
              <a:rPr lang="en-US" dirty="0"/>
              <a:t> </a:t>
            </a:r>
            <a:r>
              <a:rPr lang="en-US" dirty="0" err="1"/>
              <a:t>inštitut</a:t>
            </a:r>
            <a:r>
              <a:rPr lang="en-US" dirty="0"/>
              <a:t>, </a:t>
            </a:r>
            <a:r>
              <a:rPr lang="en-US" dirty="0" err="1"/>
              <a:t>ki</a:t>
            </a:r>
            <a:r>
              <a:rPr lang="en-US" dirty="0"/>
              <a:t> </a:t>
            </a:r>
            <a:r>
              <a:rPr lang="en-US" dirty="0" err="1"/>
              <a:t>pokriva</a:t>
            </a:r>
            <a:r>
              <a:rPr lang="en-US" dirty="0"/>
              <a:t> </a:t>
            </a:r>
            <a:r>
              <a:rPr lang="en-US" dirty="0" err="1"/>
              <a:t>širok</a:t>
            </a:r>
            <a:r>
              <a:rPr lang="en-US" dirty="0"/>
              <a:t> </a:t>
            </a:r>
            <a:r>
              <a:rPr lang="en-US" dirty="0" err="1"/>
              <a:t>spekter</a:t>
            </a:r>
            <a:r>
              <a:rPr lang="en-US" dirty="0"/>
              <a:t> </a:t>
            </a:r>
            <a:r>
              <a:rPr lang="en-US" dirty="0" err="1"/>
              <a:t>osnovnih</a:t>
            </a:r>
            <a:r>
              <a:rPr lang="en-US" dirty="0"/>
              <a:t> in </a:t>
            </a:r>
            <a:r>
              <a:rPr lang="en-US" dirty="0" err="1"/>
              <a:t>aplikativnih</a:t>
            </a:r>
            <a:r>
              <a:rPr lang="en-US" dirty="0"/>
              <a:t> </a:t>
            </a:r>
            <a:r>
              <a:rPr lang="en-US" dirty="0" err="1"/>
              <a:t>raziskav</a:t>
            </a:r>
            <a:r>
              <a:rPr lang="en-US" dirty="0"/>
              <a:t>. </a:t>
            </a:r>
            <a:r>
              <a:rPr lang="sl-SI" dirty="0"/>
              <a:t> Smo najbolje </a:t>
            </a:r>
            <a:r>
              <a:rPr lang="sl-SI" dirty="0" err="1"/>
              <a:t>rangirani</a:t>
            </a:r>
            <a:r>
              <a:rPr lang="sl-SI" dirty="0"/>
              <a:t> vzhodnoevropski inštitut te vrste.</a:t>
            </a:r>
          </a:p>
          <a:p>
            <a:r>
              <a:rPr lang="sl-SI" dirty="0"/>
              <a:t>1078 </a:t>
            </a:r>
            <a:r>
              <a:rPr lang="en-US" dirty="0" err="1"/>
              <a:t>zaposlenih</a:t>
            </a:r>
            <a:r>
              <a:rPr lang="en-US" dirty="0"/>
              <a:t> (med </a:t>
            </a:r>
            <a:r>
              <a:rPr lang="en-US" dirty="0" err="1"/>
              <a:t>njimi</a:t>
            </a:r>
            <a:r>
              <a:rPr lang="en-US" dirty="0"/>
              <a:t> </a:t>
            </a:r>
            <a:r>
              <a:rPr lang="sl-SI" dirty="0"/>
              <a:t>51</a:t>
            </a:r>
            <a:r>
              <a:rPr lang="en-US" dirty="0"/>
              <a:t>0 </a:t>
            </a:r>
            <a:r>
              <a:rPr lang="en-US" dirty="0" err="1"/>
              <a:t>raziskovalcev</a:t>
            </a:r>
            <a:r>
              <a:rPr lang="en-US" dirty="0"/>
              <a:t> </a:t>
            </a:r>
            <a:r>
              <a:rPr lang="sl-SI" dirty="0"/>
              <a:t>z doktoratom in 424 z visoko izobrazbo</a:t>
            </a:r>
            <a:r>
              <a:rPr lang="en-US" dirty="0"/>
              <a:t>) je </a:t>
            </a:r>
            <a:r>
              <a:rPr lang="en-US" dirty="0" err="1"/>
              <a:t>specializirano</a:t>
            </a:r>
            <a:r>
              <a:rPr lang="en-US" dirty="0"/>
              <a:t> </a:t>
            </a:r>
            <a:r>
              <a:rPr lang="en-US" dirty="0" err="1"/>
              <a:t>za</a:t>
            </a:r>
            <a:r>
              <a:rPr lang="en-US" dirty="0"/>
              <a:t> </a:t>
            </a:r>
            <a:r>
              <a:rPr lang="en-US" dirty="0" err="1"/>
              <a:t>naravoslovje</a:t>
            </a:r>
            <a:r>
              <a:rPr lang="en-US" dirty="0"/>
              <a:t>, </a:t>
            </a:r>
            <a:r>
              <a:rPr lang="en-US" dirty="0" err="1"/>
              <a:t>znanost</a:t>
            </a:r>
            <a:r>
              <a:rPr lang="sl-SI" dirty="0"/>
              <a:t>i</a:t>
            </a:r>
            <a:r>
              <a:rPr lang="en-US" dirty="0"/>
              <a:t> o </a:t>
            </a:r>
            <a:r>
              <a:rPr lang="en-US" dirty="0" err="1"/>
              <a:t>življenju</a:t>
            </a:r>
            <a:r>
              <a:rPr lang="en-US" dirty="0"/>
              <a:t> in </a:t>
            </a:r>
            <a:r>
              <a:rPr lang="en-US" dirty="0" err="1"/>
              <a:t>inženirstvo</a:t>
            </a:r>
            <a:r>
              <a:rPr lang="en-US" dirty="0"/>
              <a:t>.</a:t>
            </a:r>
          </a:p>
          <a:p>
            <a:r>
              <a:rPr lang="en-US" dirty="0" err="1"/>
              <a:t>Predmet</a:t>
            </a:r>
            <a:r>
              <a:rPr lang="sl-SI" dirty="0"/>
              <a:t>i raziskav </a:t>
            </a:r>
            <a:r>
              <a:rPr lang="en-US" dirty="0"/>
              <a:t>se </a:t>
            </a:r>
            <a:r>
              <a:rPr lang="en-US" dirty="0" err="1"/>
              <a:t>nanašajo</a:t>
            </a:r>
            <a:r>
              <a:rPr lang="en-US" dirty="0"/>
              <a:t> </a:t>
            </a:r>
            <a:r>
              <a:rPr lang="en-US" dirty="0" err="1"/>
              <a:t>na</a:t>
            </a:r>
            <a:r>
              <a:rPr lang="en-US" dirty="0"/>
              <a:t> </a:t>
            </a:r>
            <a:r>
              <a:rPr lang="en-US" dirty="0" err="1"/>
              <a:t>proizvodne</a:t>
            </a:r>
            <a:r>
              <a:rPr lang="en-US" dirty="0"/>
              <a:t> in </a:t>
            </a:r>
            <a:r>
              <a:rPr lang="en-US" dirty="0" err="1"/>
              <a:t>nadzorne</a:t>
            </a:r>
            <a:r>
              <a:rPr lang="en-US" dirty="0"/>
              <a:t> tehnologije, </a:t>
            </a:r>
            <a:r>
              <a:rPr lang="en-US" dirty="0" err="1"/>
              <a:t>komunikacijske</a:t>
            </a:r>
            <a:r>
              <a:rPr lang="en-US" dirty="0"/>
              <a:t> in </a:t>
            </a:r>
            <a:r>
              <a:rPr lang="en-US" dirty="0" err="1"/>
              <a:t>računalniške</a:t>
            </a:r>
            <a:r>
              <a:rPr lang="en-US" dirty="0"/>
              <a:t> tehnologije, tehnologije </a:t>
            </a:r>
            <a:r>
              <a:rPr lang="en-US" dirty="0" err="1"/>
              <a:t>znanja</a:t>
            </a:r>
            <a:r>
              <a:rPr lang="en-US" dirty="0"/>
              <a:t>, </a:t>
            </a:r>
            <a:r>
              <a:rPr lang="en-US" dirty="0" err="1"/>
              <a:t>biotehnologije</a:t>
            </a:r>
            <a:r>
              <a:rPr lang="en-US" dirty="0"/>
              <a:t>, </a:t>
            </a:r>
            <a:r>
              <a:rPr lang="en-US" dirty="0" err="1"/>
              <a:t>nove</a:t>
            </a:r>
            <a:r>
              <a:rPr lang="en-US" dirty="0"/>
              <a:t> </a:t>
            </a:r>
            <a:r>
              <a:rPr lang="en-US" dirty="0" err="1"/>
              <a:t>materiale</a:t>
            </a:r>
            <a:r>
              <a:rPr lang="en-US" dirty="0"/>
              <a:t>, </a:t>
            </a:r>
            <a:r>
              <a:rPr lang="en-US" dirty="0" err="1"/>
              <a:t>okoljske</a:t>
            </a:r>
            <a:r>
              <a:rPr lang="en-US" dirty="0"/>
              <a:t> tehnologije, </a:t>
            </a:r>
            <a:r>
              <a:rPr lang="sl-SI" dirty="0"/>
              <a:t>n</a:t>
            </a:r>
            <a:r>
              <a:rPr lang="en-US" dirty="0" err="1"/>
              <a:t>anotehnologij</a:t>
            </a:r>
            <a:r>
              <a:rPr lang="sl-SI" dirty="0"/>
              <a:t>e</a:t>
            </a:r>
            <a:r>
              <a:rPr lang="en-US" dirty="0"/>
              <a:t> in </a:t>
            </a:r>
            <a:r>
              <a:rPr lang="en-US" dirty="0" err="1"/>
              <a:t>jedrski</a:t>
            </a:r>
            <a:r>
              <a:rPr lang="en-US" dirty="0"/>
              <a:t> </a:t>
            </a:r>
            <a:r>
              <a:rPr lang="en-US" dirty="0" err="1"/>
              <a:t>inženiring</a:t>
            </a:r>
            <a:r>
              <a:rPr lang="en-US" dirty="0"/>
              <a:t>.</a:t>
            </a:r>
          </a:p>
          <a:p>
            <a:r>
              <a:rPr lang="en-US" dirty="0" err="1"/>
              <a:t>Poslanstvo</a:t>
            </a:r>
            <a:r>
              <a:rPr lang="en-US" dirty="0"/>
              <a:t> </a:t>
            </a:r>
            <a:r>
              <a:rPr lang="en-US" dirty="0" err="1"/>
              <a:t>Instituta</a:t>
            </a:r>
            <a:r>
              <a:rPr lang="en-US" dirty="0"/>
              <a:t> </a:t>
            </a:r>
            <a:r>
              <a:rPr lang="en-US" dirty="0" err="1"/>
              <a:t>Jožef</a:t>
            </a:r>
            <a:r>
              <a:rPr lang="en-US" dirty="0"/>
              <a:t> Stefan je </a:t>
            </a:r>
            <a:r>
              <a:rPr lang="en-US" dirty="0" err="1"/>
              <a:t>zbiranje</a:t>
            </a:r>
            <a:r>
              <a:rPr lang="en-US" dirty="0"/>
              <a:t> in </a:t>
            </a:r>
            <a:r>
              <a:rPr lang="en-US" dirty="0" err="1"/>
              <a:t>širjenje</a:t>
            </a:r>
            <a:r>
              <a:rPr lang="en-US" dirty="0"/>
              <a:t> </a:t>
            </a:r>
            <a:r>
              <a:rPr lang="en-US" dirty="0" err="1"/>
              <a:t>znanja</a:t>
            </a:r>
            <a:r>
              <a:rPr lang="en-US" dirty="0"/>
              <a:t> </a:t>
            </a:r>
            <a:r>
              <a:rPr lang="en-US" dirty="0" err="1"/>
              <a:t>na</a:t>
            </a:r>
            <a:r>
              <a:rPr lang="en-US" dirty="0"/>
              <a:t> </a:t>
            </a:r>
            <a:r>
              <a:rPr lang="en-US" dirty="0" err="1"/>
              <a:t>mejah</a:t>
            </a:r>
            <a:r>
              <a:rPr lang="en-US" dirty="0"/>
              <a:t> </a:t>
            </a:r>
            <a:r>
              <a:rPr lang="en-US" dirty="0" err="1"/>
              <a:t>naravoslovja</a:t>
            </a:r>
            <a:r>
              <a:rPr lang="en-US" dirty="0"/>
              <a:t> in tehnologije v </a:t>
            </a:r>
            <a:r>
              <a:rPr lang="en-US" dirty="0" err="1"/>
              <a:t>korist</a:t>
            </a:r>
            <a:r>
              <a:rPr lang="en-US" dirty="0"/>
              <a:t> </a:t>
            </a:r>
            <a:r>
              <a:rPr lang="en-US" dirty="0" err="1"/>
              <a:t>širše</a:t>
            </a:r>
            <a:r>
              <a:rPr lang="en-US" dirty="0"/>
              <a:t> </a:t>
            </a:r>
            <a:r>
              <a:rPr lang="en-US" dirty="0" err="1"/>
              <a:t>družbe</a:t>
            </a:r>
            <a:r>
              <a:rPr lang="en-US" dirty="0"/>
              <a:t> s </a:t>
            </a:r>
            <a:r>
              <a:rPr lang="en-US" dirty="0" err="1"/>
              <a:t>pomočjo</a:t>
            </a:r>
            <a:r>
              <a:rPr lang="en-US" dirty="0"/>
              <a:t> </a:t>
            </a:r>
            <a:r>
              <a:rPr lang="en-US" dirty="0" err="1"/>
              <a:t>izobraževanja</a:t>
            </a:r>
            <a:r>
              <a:rPr lang="en-US" dirty="0"/>
              <a:t>, </a:t>
            </a:r>
            <a:r>
              <a:rPr lang="en-US" dirty="0" err="1"/>
              <a:t>učenja</a:t>
            </a:r>
            <a:r>
              <a:rPr lang="en-US" dirty="0"/>
              <a:t>, </a:t>
            </a:r>
            <a:r>
              <a:rPr lang="en-US" dirty="0" err="1"/>
              <a:t>raziskav</a:t>
            </a:r>
            <a:r>
              <a:rPr lang="en-US" dirty="0"/>
              <a:t> in </a:t>
            </a:r>
            <a:r>
              <a:rPr lang="en-US" dirty="0" err="1"/>
              <a:t>razvoja</a:t>
            </a:r>
            <a:r>
              <a:rPr lang="en-US" dirty="0"/>
              <a:t> </a:t>
            </a:r>
            <a:r>
              <a:rPr lang="en-US" dirty="0" err="1"/>
              <a:t>visoke</a:t>
            </a:r>
            <a:r>
              <a:rPr lang="en-US" dirty="0"/>
              <a:t> tehnologije </a:t>
            </a:r>
            <a:r>
              <a:rPr lang="en-US" dirty="0" err="1"/>
              <a:t>na</a:t>
            </a:r>
            <a:r>
              <a:rPr lang="en-US" dirty="0"/>
              <a:t> </a:t>
            </a:r>
            <a:r>
              <a:rPr lang="en-US" dirty="0" err="1"/>
              <a:t>najvišjih</a:t>
            </a:r>
            <a:r>
              <a:rPr lang="en-US" dirty="0"/>
              <a:t> </a:t>
            </a:r>
            <a:r>
              <a:rPr lang="en-US" dirty="0" err="1"/>
              <a:t>mednarodnih</a:t>
            </a:r>
            <a:r>
              <a:rPr lang="en-US" dirty="0"/>
              <a:t> </a:t>
            </a:r>
            <a:r>
              <a:rPr lang="en-US" dirty="0" err="1"/>
              <a:t>ravne</a:t>
            </a:r>
            <a:r>
              <a:rPr lang="sl-SI" dirty="0"/>
              <a:t>h</a:t>
            </a:r>
            <a:r>
              <a:rPr lang="en-US" dirty="0"/>
              <a:t> </a:t>
            </a:r>
            <a:r>
              <a:rPr lang="en-US" dirty="0" err="1"/>
              <a:t>odličnosti</a:t>
            </a:r>
            <a:r>
              <a:rPr lang="en-US" dirty="0"/>
              <a:t>.</a:t>
            </a:r>
            <a:endParaRPr lang="sl-SI" dirty="0"/>
          </a:p>
          <a:p>
            <a:r>
              <a:rPr lang="sl-SI" dirty="0"/>
              <a:t>IJS koordinira dva največja </a:t>
            </a:r>
            <a:r>
              <a:rPr lang="sl-SI" dirty="0" err="1"/>
              <a:t>SRIPa</a:t>
            </a:r>
            <a:r>
              <a:rPr lang="sl-SI" dirty="0"/>
              <a:t> –SRIP tovarne prihodnosti - SRIP TOP in SRIP pametna mesta in skupnosti – SRIP PMIS, ki imata skupaj več kot 200 članov. Sodelujemo z vsemi slovenskimi </a:t>
            </a:r>
            <a:r>
              <a:rPr lang="sl-SI" dirty="0" err="1"/>
              <a:t>SRIPi</a:t>
            </a:r>
            <a:r>
              <a:rPr lang="sl-SI" dirty="0"/>
              <a:t>.</a:t>
            </a:r>
            <a:endParaRPr lang="en-US" dirty="0"/>
          </a:p>
          <a:p>
            <a:endParaRPr lang="en-US" dirty="0"/>
          </a:p>
        </p:txBody>
      </p:sp>
      <p:sp>
        <p:nvSpPr>
          <p:cNvPr id="3" name="Naslov 2"/>
          <p:cNvSpPr>
            <a:spLocks noGrp="1"/>
          </p:cNvSpPr>
          <p:nvPr>
            <p:ph type="title"/>
          </p:nvPr>
        </p:nvSpPr>
        <p:spPr/>
        <p:txBody>
          <a:bodyPr/>
          <a:lstStyle/>
          <a:p>
            <a:r>
              <a:rPr lang="sl-SI" dirty="0"/>
              <a:t>Institut „Jožef Stefan“ – valilnica znanja</a:t>
            </a:r>
            <a:endParaRPr lang="en-US" dirty="0"/>
          </a:p>
        </p:txBody>
      </p:sp>
    </p:spTree>
    <p:extLst>
      <p:ext uri="{BB962C8B-B14F-4D97-AF65-F5344CB8AC3E}">
        <p14:creationId xmlns:p14="http://schemas.microsoft.com/office/powerpoint/2010/main" val="8944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normAutofit/>
          </a:bodyPr>
          <a:lstStyle/>
          <a:p>
            <a:r>
              <a:rPr lang="sl-SI" dirty="0"/>
              <a:t>Napredne tehnologije</a:t>
            </a:r>
            <a:endParaRPr lang="sl-SI" b="1" dirty="0"/>
          </a:p>
        </p:txBody>
      </p:sp>
      <p:sp>
        <p:nvSpPr>
          <p:cNvPr id="24" name="Pravokotnik 23"/>
          <p:cNvSpPr/>
          <p:nvPr/>
        </p:nvSpPr>
        <p:spPr>
          <a:xfrm>
            <a:off x="9276744" y="2095089"/>
            <a:ext cx="1839950" cy="617047"/>
          </a:xfrm>
          <a:prstGeom prst="rect">
            <a:avLst/>
          </a:prstGeom>
          <a:solidFill>
            <a:schemeClr val="bg1">
              <a:lumMod val="65000"/>
            </a:schemeClr>
          </a:solidFill>
          <a:ln w="12700" cap="flat" cmpd="sng" algn="ctr">
            <a:solidFill>
              <a:srgbClr val="5B9BD5">
                <a:shade val="50000"/>
              </a:srgbClr>
            </a:solidFill>
            <a:prstDash val="solid"/>
            <a:miter lim="800000"/>
          </a:ln>
          <a:effectLst/>
        </p:spPr>
        <p:txBody>
          <a:bodyPr rtlCol="0" anchor="ctr"/>
          <a:lstStyle/>
          <a:p>
            <a:pPr algn="ctr">
              <a:defRPr/>
            </a:pPr>
            <a:r>
              <a:rPr lang="sl-SI" kern="0" dirty="0">
                <a:solidFill>
                  <a:prstClr val="white"/>
                </a:solidFill>
                <a:latin typeface="Calibri" panose="020F0502020204030204"/>
              </a:rPr>
              <a:t>Pametne tovarne</a:t>
            </a:r>
            <a:endParaRPr lang="en-US" kern="0" dirty="0">
              <a:solidFill>
                <a:prstClr val="white"/>
              </a:solidFill>
              <a:latin typeface="Calibri" panose="020F0502020204030204"/>
            </a:endParaRPr>
          </a:p>
        </p:txBody>
      </p:sp>
      <p:pic>
        <p:nvPicPr>
          <p:cNvPr id="25" name="Slika 24"/>
          <p:cNvPicPr>
            <a:picLocks noChangeAspect="1"/>
          </p:cNvPicPr>
          <p:nvPr/>
        </p:nvPicPr>
        <p:blipFill>
          <a:blip r:embed="rId3"/>
          <a:stretch>
            <a:fillRect/>
          </a:stretch>
        </p:blipFill>
        <p:spPr>
          <a:xfrm>
            <a:off x="9269023" y="2813724"/>
            <a:ext cx="1591194" cy="536494"/>
          </a:xfrm>
          <a:prstGeom prst="rect">
            <a:avLst/>
          </a:prstGeom>
        </p:spPr>
      </p:pic>
      <p:pic>
        <p:nvPicPr>
          <p:cNvPr id="26" name="Slika 25"/>
          <p:cNvPicPr>
            <a:picLocks noChangeAspect="1"/>
          </p:cNvPicPr>
          <p:nvPr/>
        </p:nvPicPr>
        <p:blipFill>
          <a:blip r:embed="rId3"/>
          <a:stretch>
            <a:fillRect/>
          </a:stretch>
        </p:blipFill>
        <p:spPr>
          <a:xfrm>
            <a:off x="9276744" y="3544747"/>
            <a:ext cx="1591194" cy="536494"/>
          </a:xfrm>
          <a:prstGeom prst="rect">
            <a:avLst/>
          </a:prstGeom>
        </p:spPr>
      </p:pic>
      <p:pic>
        <p:nvPicPr>
          <p:cNvPr id="27" name="Slika 26"/>
          <p:cNvPicPr>
            <a:picLocks noChangeAspect="1"/>
          </p:cNvPicPr>
          <p:nvPr/>
        </p:nvPicPr>
        <p:blipFill>
          <a:blip r:embed="rId3">
            <a:duotone>
              <a:prstClr val="black"/>
              <a:srgbClr val="70AD47">
                <a:tint val="45000"/>
                <a:satMod val="400000"/>
              </a:srgbClr>
            </a:duotone>
          </a:blip>
          <a:stretch>
            <a:fillRect/>
          </a:stretch>
        </p:blipFill>
        <p:spPr>
          <a:xfrm>
            <a:off x="9276745" y="4200395"/>
            <a:ext cx="1839951" cy="770881"/>
          </a:xfrm>
          <a:prstGeom prst="rect">
            <a:avLst/>
          </a:prstGeom>
          <a:solidFill>
            <a:srgbClr val="00B050"/>
          </a:solidFill>
        </p:spPr>
      </p:pic>
      <p:sp>
        <p:nvSpPr>
          <p:cNvPr id="28" name="PoljeZBesedilom 27"/>
          <p:cNvSpPr txBox="1"/>
          <p:nvPr/>
        </p:nvSpPr>
        <p:spPr>
          <a:xfrm>
            <a:off x="9269023" y="2779263"/>
            <a:ext cx="1847673" cy="646331"/>
          </a:xfrm>
          <a:prstGeom prst="rect">
            <a:avLst/>
          </a:prstGeom>
          <a:solidFill>
            <a:schemeClr val="bg1">
              <a:lumMod val="65000"/>
            </a:schemeClr>
          </a:solidFill>
        </p:spPr>
        <p:txBody>
          <a:bodyPr wrap="square" rtlCol="0">
            <a:spAutoFit/>
          </a:bodyPr>
          <a:lstStyle/>
          <a:p>
            <a:pPr algn="ctr">
              <a:defRPr/>
            </a:pPr>
            <a:r>
              <a:rPr lang="sl-SI" kern="0" dirty="0">
                <a:solidFill>
                  <a:prstClr val="white"/>
                </a:solidFill>
              </a:rPr>
              <a:t>Inteligentni sistemi vodenja</a:t>
            </a:r>
            <a:endParaRPr lang="en-US" kern="0" dirty="0">
              <a:solidFill>
                <a:prstClr val="white"/>
              </a:solidFill>
            </a:endParaRPr>
          </a:p>
        </p:txBody>
      </p:sp>
      <p:sp>
        <p:nvSpPr>
          <p:cNvPr id="29" name="Pravokotnik 28"/>
          <p:cNvSpPr/>
          <p:nvPr/>
        </p:nvSpPr>
        <p:spPr>
          <a:xfrm>
            <a:off x="9276745" y="3489829"/>
            <a:ext cx="1839950" cy="646331"/>
          </a:xfrm>
          <a:prstGeom prst="rect">
            <a:avLst/>
          </a:prstGeom>
          <a:solidFill>
            <a:schemeClr val="accent2">
              <a:lumMod val="75000"/>
            </a:schemeClr>
          </a:solidFill>
        </p:spPr>
        <p:txBody>
          <a:bodyPr wrap="square">
            <a:spAutoFit/>
          </a:bodyPr>
          <a:lstStyle/>
          <a:p>
            <a:pPr algn="ctr">
              <a:defRPr/>
            </a:pPr>
            <a:r>
              <a:rPr lang="sl-SI" kern="0" dirty="0">
                <a:solidFill>
                  <a:prstClr val="white"/>
                </a:solidFill>
              </a:rPr>
              <a:t>Napredne tehnologije</a:t>
            </a:r>
            <a:endParaRPr lang="en-US" kern="0" dirty="0">
              <a:solidFill>
                <a:prstClr val="white"/>
              </a:solidFill>
            </a:endParaRPr>
          </a:p>
        </p:txBody>
      </p:sp>
      <p:sp>
        <p:nvSpPr>
          <p:cNvPr id="30" name="Pravokotnik 29"/>
          <p:cNvSpPr/>
          <p:nvPr/>
        </p:nvSpPr>
        <p:spPr>
          <a:xfrm>
            <a:off x="9269023" y="4111846"/>
            <a:ext cx="1847673" cy="923330"/>
          </a:xfrm>
          <a:prstGeom prst="rect">
            <a:avLst/>
          </a:prstGeom>
          <a:solidFill>
            <a:schemeClr val="bg1">
              <a:lumMod val="65000"/>
            </a:schemeClr>
          </a:solidFill>
        </p:spPr>
        <p:txBody>
          <a:bodyPr wrap="square">
            <a:spAutoFit/>
          </a:bodyPr>
          <a:lstStyle/>
          <a:p>
            <a:pPr algn="ctr">
              <a:defRPr/>
            </a:pPr>
            <a:r>
              <a:rPr lang="sl-SI" kern="0" dirty="0">
                <a:solidFill>
                  <a:prstClr val="white"/>
                </a:solidFill>
              </a:rPr>
              <a:t>Pametna </a:t>
            </a:r>
            <a:r>
              <a:rPr lang="sl-SI" kern="0" dirty="0" err="1">
                <a:solidFill>
                  <a:prstClr val="white"/>
                </a:solidFill>
              </a:rPr>
              <a:t>mehatronska</a:t>
            </a:r>
            <a:r>
              <a:rPr lang="sl-SI" kern="0" dirty="0">
                <a:solidFill>
                  <a:prstClr val="white"/>
                </a:solidFill>
              </a:rPr>
              <a:t> orodja</a:t>
            </a:r>
            <a:endParaRPr lang="en-US" kern="0" dirty="0">
              <a:solidFill>
                <a:prstClr val="white"/>
              </a:solidFill>
            </a:endParaRPr>
          </a:p>
        </p:txBody>
      </p:sp>
      <p:sp>
        <p:nvSpPr>
          <p:cNvPr id="31" name="Trapezoid 30"/>
          <p:cNvSpPr/>
          <p:nvPr/>
        </p:nvSpPr>
        <p:spPr>
          <a:xfrm>
            <a:off x="9286455" y="5047617"/>
            <a:ext cx="1830240" cy="1025912"/>
          </a:xfrm>
          <a:prstGeom prst="trapezoid">
            <a:avLst>
              <a:gd name="adj" fmla="val 53261"/>
            </a:avLst>
          </a:prstGeom>
          <a:gradFill flip="none" rotWithShape="1">
            <a:gsLst>
              <a:gs pos="36000">
                <a:schemeClr val="tx2">
                  <a:lumMod val="60000"/>
                  <a:lumOff val="40000"/>
                </a:schemeClr>
              </a:gs>
              <a:gs pos="61000">
                <a:schemeClr val="accent2">
                  <a:lumMod val="97000"/>
                  <a:lumOff val="3000"/>
                </a:schemeClr>
              </a:gs>
              <a:gs pos="100000">
                <a:schemeClr val="accent2">
                  <a:lumMod val="60000"/>
                  <a:lumOff val="40000"/>
                </a:schemeClr>
              </a:gs>
            </a:gsLst>
            <a:lin ang="16200000" scaled="1"/>
            <a:tileRect/>
          </a:gradFill>
          <a:ln w="12700" cap="flat" cmpd="sng" algn="ctr">
            <a:solidFill>
              <a:srgbClr val="5B9BD5">
                <a:shade val="50000"/>
              </a:srgbClr>
            </a:solidFill>
            <a:prstDash val="solid"/>
            <a:miter lim="800000"/>
          </a:ln>
          <a:effectLst/>
        </p:spPr>
        <p:txBody>
          <a:bodyPr rtlCol="0" anchor="ctr"/>
          <a:lstStyle/>
          <a:p>
            <a:pPr algn="ctr">
              <a:defRPr/>
            </a:pPr>
            <a:r>
              <a:rPr lang="sl-SI" kern="0" dirty="0">
                <a:solidFill>
                  <a:prstClr val="white"/>
                </a:solidFill>
                <a:latin typeface="Calibri" panose="020F0502020204030204"/>
              </a:rPr>
              <a:t>Skupne</a:t>
            </a:r>
          </a:p>
          <a:p>
            <a:pPr algn="ctr">
              <a:defRPr/>
            </a:pPr>
            <a:r>
              <a:rPr lang="sl-SI" kern="0" dirty="0">
                <a:solidFill>
                  <a:prstClr val="white"/>
                </a:solidFill>
                <a:latin typeface="Calibri" panose="020F0502020204030204"/>
              </a:rPr>
              <a:t>storitve</a:t>
            </a:r>
            <a:endParaRPr lang="en-US" kern="0" dirty="0">
              <a:solidFill>
                <a:prstClr val="white"/>
              </a:solidFill>
              <a:latin typeface="Calibri" panose="020F0502020204030204"/>
            </a:endParaRPr>
          </a:p>
        </p:txBody>
      </p:sp>
      <p:pic>
        <p:nvPicPr>
          <p:cNvPr id="32" name="Picture 27" descr="http://filternet.si/content/uploads/2014/02/ijs_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664856">
            <a:off x="9091584" y="5254813"/>
            <a:ext cx="634743" cy="30232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p:cNvPicPr>
            <a:picLocks noChangeAspect="1"/>
          </p:cNvPicPr>
          <p:nvPr/>
        </p:nvPicPr>
        <p:blipFill>
          <a:blip r:embed="rId5"/>
          <a:stretch>
            <a:fillRect/>
          </a:stretch>
        </p:blipFill>
        <p:spPr>
          <a:xfrm rot="3752166">
            <a:off x="10774903" y="5257842"/>
            <a:ext cx="683582" cy="390687"/>
          </a:xfrm>
          <a:prstGeom prst="rect">
            <a:avLst/>
          </a:prstGeom>
        </p:spPr>
      </p:pic>
      <p:sp>
        <p:nvSpPr>
          <p:cNvPr id="34" name="Enakokraki trikotnik 33"/>
          <p:cNvSpPr/>
          <p:nvPr/>
        </p:nvSpPr>
        <p:spPr>
          <a:xfrm rot="10800000" flipV="1">
            <a:off x="9262126" y="1295354"/>
            <a:ext cx="1907104" cy="698141"/>
          </a:xfrm>
          <a:prstGeom prst="triangle">
            <a:avLst/>
          </a:prstGeom>
          <a:gradFill flip="none" rotWithShape="1">
            <a:gsLst>
              <a:gs pos="0">
                <a:schemeClr val="accent2">
                  <a:lumMod val="40000"/>
                  <a:lumOff val="60000"/>
                </a:schemeClr>
              </a:gs>
              <a:gs pos="46000">
                <a:schemeClr val="accent2">
                  <a:lumMod val="95000"/>
                  <a:lumOff val="5000"/>
                </a:schemeClr>
              </a:gs>
              <a:gs pos="72000">
                <a:schemeClr val="tx2">
                  <a:lumMod val="60000"/>
                  <a:lumOff val="40000"/>
                </a:schemeClr>
              </a:gs>
            </a:gsLst>
            <a:lin ang="2700000" scaled="1"/>
            <a:tileRect/>
          </a:gradFill>
          <a:ln w="12700" cap="flat" cmpd="sng" algn="ctr">
            <a:solidFill>
              <a:srgbClr val="5B9BD5">
                <a:shade val="50000"/>
              </a:srgbClr>
            </a:solidFill>
            <a:prstDash val="solid"/>
            <a:miter lim="800000"/>
          </a:ln>
          <a:effectLst/>
        </p:spPr>
        <p:txBody>
          <a:bodyPr rtlCol="0" anchor="ctr"/>
          <a:lstStyle/>
          <a:p>
            <a:pPr algn="ctr">
              <a:defRPr/>
            </a:pPr>
            <a:endParaRPr lang="sl-SI" kern="0" dirty="0">
              <a:solidFill>
                <a:prstClr val="white"/>
              </a:solidFill>
              <a:latin typeface="Calibri" panose="020F0502020204030204"/>
            </a:endParaRPr>
          </a:p>
          <a:p>
            <a:pPr algn="ctr">
              <a:defRPr/>
            </a:pPr>
            <a:endParaRPr lang="en-US" kern="0" dirty="0">
              <a:solidFill>
                <a:prstClr val="white"/>
              </a:solidFill>
              <a:latin typeface="Calibri" panose="020F0502020204030204"/>
            </a:endParaRPr>
          </a:p>
        </p:txBody>
      </p:sp>
      <p:pic>
        <p:nvPicPr>
          <p:cNvPr id="35"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11083278" y="3749245"/>
            <a:ext cx="742375" cy="35359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3"/>
          <p:cNvPicPr>
            <a:picLocks noChangeAspect="1"/>
          </p:cNvPicPr>
          <p:nvPr/>
        </p:nvPicPr>
        <p:blipFill>
          <a:blip r:embed="rId6"/>
          <a:stretch>
            <a:fillRect/>
          </a:stretch>
        </p:blipFill>
        <p:spPr>
          <a:xfrm rot="16200000">
            <a:off x="11076480" y="3006663"/>
            <a:ext cx="720080" cy="275430"/>
          </a:xfrm>
          <a:prstGeom prst="rect">
            <a:avLst/>
          </a:prstGeom>
        </p:spPr>
      </p:pic>
      <p:pic>
        <p:nvPicPr>
          <p:cNvPr id="37" name="Picture 2" descr="http://www.tecos.si/images/logo-tecos.jpg"/>
          <p:cNvPicPr>
            <a:picLocks noChangeAspect="1" noChangeArrowheads="1"/>
          </p:cNvPicPr>
          <p:nvPr/>
        </p:nvPicPr>
        <p:blipFill rotWithShape="1">
          <a:blip r:embed="rId7">
            <a:extLst>
              <a:ext uri="{28A0092B-C50C-407E-A947-70E740481C1C}">
                <a14:useLocalDpi xmlns:a14="http://schemas.microsoft.com/office/drawing/2010/main" val="0"/>
              </a:ext>
            </a:extLst>
          </a:blip>
          <a:srcRect l="30448" t="62266" r="31581"/>
          <a:stretch/>
        </p:blipFill>
        <p:spPr bwMode="auto">
          <a:xfrm rot="16378220">
            <a:off x="11139718" y="4453743"/>
            <a:ext cx="546629" cy="36004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6"/>
          <p:cNvPicPr>
            <a:picLocks noChangeAspect="1"/>
          </p:cNvPicPr>
          <p:nvPr/>
        </p:nvPicPr>
        <p:blipFill>
          <a:blip r:embed="rId5"/>
          <a:stretch>
            <a:fillRect/>
          </a:stretch>
        </p:blipFill>
        <p:spPr>
          <a:xfrm rot="16200000">
            <a:off x="11194060" y="2250064"/>
            <a:ext cx="572689" cy="327309"/>
          </a:xfrm>
          <a:prstGeom prst="rect">
            <a:avLst/>
          </a:prstGeom>
        </p:spPr>
      </p:pic>
      <p:sp>
        <p:nvSpPr>
          <p:cNvPr id="39" name="PoljeZBesedilom 38"/>
          <p:cNvSpPr txBox="1"/>
          <p:nvPr/>
        </p:nvSpPr>
        <p:spPr>
          <a:xfrm>
            <a:off x="9711622" y="1408836"/>
            <a:ext cx="1008112" cy="646331"/>
          </a:xfrm>
          <a:prstGeom prst="rect">
            <a:avLst/>
          </a:prstGeom>
          <a:noFill/>
        </p:spPr>
        <p:txBody>
          <a:bodyPr wrap="square" rtlCol="0">
            <a:spAutoFit/>
          </a:bodyPr>
          <a:lstStyle/>
          <a:p>
            <a:pPr algn="ctr"/>
            <a:r>
              <a:rPr lang="sl-SI" dirty="0">
                <a:solidFill>
                  <a:schemeClr val="bg1"/>
                </a:solidFill>
              </a:rPr>
              <a:t>Organi</a:t>
            </a:r>
          </a:p>
          <a:p>
            <a:pPr algn="ctr"/>
            <a:r>
              <a:rPr lang="sl-SI" dirty="0">
                <a:solidFill>
                  <a:schemeClr val="bg1"/>
                </a:solidFill>
              </a:rPr>
              <a:t> vodenja </a:t>
            </a:r>
            <a:endParaRPr lang="en-US" dirty="0">
              <a:solidFill>
                <a:schemeClr val="bg1"/>
              </a:solidFill>
            </a:endParaRPr>
          </a:p>
        </p:txBody>
      </p:sp>
      <p:grpSp>
        <p:nvGrpSpPr>
          <p:cNvPr id="40" name="Group 24"/>
          <p:cNvGrpSpPr/>
          <p:nvPr/>
        </p:nvGrpSpPr>
        <p:grpSpPr>
          <a:xfrm>
            <a:off x="293141" y="2197694"/>
            <a:ext cx="3960440" cy="3455748"/>
            <a:chOff x="395536" y="3284984"/>
            <a:chExt cx="3168352" cy="2952328"/>
          </a:xfrm>
        </p:grpSpPr>
        <p:sp>
          <p:nvSpPr>
            <p:cNvPr id="41" name="Rounded Rectangle 2"/>
            <p:cNvSpPr/>
            <p:nvPr/>
          </p:nvSpPr>
          <p:spPr>
            <a:xfrm>
              <a:off x="395536" y="3284984"/>
              <a:ext cx="3168352" cy="2952328"/>
            </a:xfrm>
            <a:prstGeom prst="roundRect">
              <a:avLst>
                <a:gd name="adj" fmla="val 4732"/>
              </a:avLst>
            </a:prstGeom>
            <a:solidFill>
              <a:schemeClr val="tx2">
                <a:lumMod val="20000"/>
                <a:lumOff val="8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TextBox 23"/>
            <p:cNvSpPr txBox="1"/>
            <p:nvPr/>
          </p:nvSpPr>
          <p:spPr>
            <a:xfrm>
              <a:off x="824015" y="6025595"/>
              <a:ext cx="2295168" cy="184059"/>
            </a:xfrm>
            <a:prstGeom prst="rect">
              <a:avLst/>
            </a:prstGeom>
            <a:noFill/>
          </p:spPr>
          <p:txBody>
            <a:bodyPr wrap="none" rtlCol="0">
              <a:spAutoFit/>
            </a:bodyPr>
            <a:lstStyle/>
            <a:p>
              <a:pPr algn="ctr"/>
              <a:r>
                <a:rPr lang="sl-SI" sz="800" dirty="0"/>
                <a:t>Matrika </a:t>
              </a:r>
              <a:r>
                <a:rPr lang="sl-SI" sz="800" dirty="0" err="1"/>
                <a:t>omogočitvenih</a:t>
              </a:r>
              <a:r>
                <a:rPr lang="sl-SI" sz="800" dirty="0"/>
                <a:t> tehnologij in vertikalnih verig vrednosti</a:t>
              </a:r>
              <a:endParaRPr lang="en-GB" sz="800" dirty="0"/>
            </a:p>
          </p:txBody>
        </p:sp>
      </p:grpSp>
      <p:sp>
        <p:nvSpPr>
          <p:cNvPr id="43" name="Rectangle 1"/>
          <p:cNvSpPr/>
          <p:nvPr/>
        </p:nvSpPr>
        <p:spPr>
          <a:xfrm>
            <a:off x="395629" y="3493839"/>
            <a:ext cx="6768752" cy="28803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l-SI" sz="1200" dirty="0"/>
              <a:t>Robotika</a:t>
            </a:r>
            <a:endParaRPr lang="en-GB" sz="1200" dirty="0"/>
          </a:p>
        </p:txBody>
      </p:sp>
      <p:sp>
        <p:nvSpPr>
          <p:cNvPr id="44" name="Rectangle 6"/>
          <p:cNvSpPr/>
          <p:nvPr/>
        </p:nvSpPr>
        <p:spPr>
          <a:xfrm>
            <a:off x="395629" y="4066846"/>
            <a:ext cx="6768752" cy="5668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l-SI" sz="1200" dirty="0"/>
              <a:t>Sodobne proizvodne tehnologije za materiale</a:t>
            </a:r>
          </a:p>
          <a:p>
            <a:pPr algn="r"/>
            <a:r>
              <a:rPr lang="sl-SI" sz="1200" dirty="0"/>
              <a:t> in nanotehnologije</a:t>
            </a:r>
            <a:endParaRPr lang="en-GB" sz="1200" dirty="0"/>
          </a:p>
        </p:txBody>
      </p:sp>
      <p:sp>
        <p:nvSpPr>
          <p:cNvPr id="45" name="Rectangle 7"/>
          <p:cNvSpPr/>
          <p:nvPr/>
        </p:nvSpPr>
        <p:spPr>
          <a:xfrm>
            <a:off x="403351" y="3779758"/>
            <a:ext cx="6768752" cy="28803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l-SI" sz="1200" dirty="0"/>
              <a:t>Plazemske tehnologije</a:t>
            </a:r>
            <a:endParaRPr lang="en-GB" sz="1200" dirty="0"/>
          </a:p>
        </p:txBody>
      </p:sp>
      <p:sp>
        <p:nvSpPr>
          <p:cNvPr id="48" name="Rectangle 9"/>
          <p:cNvSpPr/>
          <p:nvPr/>
        </p:nvSpPr>
        <p:spPr>
          <a:xfrm>
            <a:off x="395629" y="3493838"/>
            <a:ext cx="6768752" cy="113985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35"/>
          <p:cNvSpPr/>
          <p:nvPr/>
        </p:nvSpPr>
        <p:spPr>
          <a:xfrm>
            <a:off x="395629" y="5006007"/>
            <a:ext cx="8712968" cy="288032"/>
          </a:xfrm>
          <a:prstGeom prst="rect">
            <a:avLst/>
          </a:prstGeom>
          <a:solidFill>
            <a:schemeClr val="accent5">
              <a:lumMod val="40000"/>
              <a:lumOff val="60000"/>
            </a:schemeClr>
          </a:solidFill>
          <a:ln>
            <a:solidFill>
              <a:schemeClr val="accent5">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200" dirty="0"/>
              <a:t>                                                        Informacijske in komunikacijske tehnologije</a:t>
            </a:r>
            <a:endParaRPr lang="en-GB" sz="1200" dirty="0"/>
          </a:p>
        </p:txBody>
      </p:sp>
      <p:sp>
        <p:nvSpPr>
          <p:cNvPr id="50" name="Rectangle 21"/>
          <p:cNvSpPr/>
          <p:nvPr/>
        </p:nvSpPr>
        <p:spPr>
          <a:xfrm>
            <a:off x="467637" y="5654079"/>
            <a:ext cx="3672408" cy="144016"/>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Izdelek, storitev, tehnologija </a:t>
            </a:r>
            <a:endParaRPr lang="en-GB" sz="1000" dirty="0">
              <a:solidFill>
                <a:schemeClr val="tx1"/>
              </a:solidFill>
            </a:endParaRPr>
          </a:p>
        </p:txBody>
      </p:sp>
      <p:sp>
        <p:nvSpPr>
          <p:cNvPr id="51" name="Rectangle 22"/>
          <p:cNvSpPr/>
          <p:nvPr/>
        </p:nvSpPr>
        <p:spPr>
          <a:xfrm>
            <a:off x="539645" y="2269703"/>
            <a:ext cx="3528392" cy="144016"/>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Aktivni gospodarski subjekti</a:t>
            </a:r>
            <a:endParaRPr lang="en-GB" sz="1000" dirty="0">
              <a:solidFill>
                <a:schemeClr val="tx1"/>
              </a:solidFill>
            </a:endParaRPr>
          </a:p>
        </p:txBody>
      </p:sp>
      <p:sp>
        <p:nvSpPr>
          <p:cNvPr id="52" name="Rectangle 5"/>
          <p:cNvSpPr/>
          <p:nvPr/>
        </p:nvSpPr>
        <p:spPr>
          <a:xfrm>
            <a:off x="395629" y="2845767"/>
            <a:ext cx="6768752" cy="5040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l-SI" sz="1200" dirty="0"/>
              <a:t>Tehnologije vodenja</a:t>
            </a:r>
          </a:p>
        </p:txBody>
      </p:sp>
      <p:sp>
        <p:nvSpPr>
          <p:cNvPr id="53" name="Rectangle 41"/>
          <p:cNvSpPr/>
          <p:nvPr/>
        </p:nvSpPr>
        <p:spPr>
          <a:xfrm>
            <a:off x="7308397" y="2845767"/>
            <a:ext cx="216024" cy="252028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000" dirty="0">
                <a:solidFill>
                  <a:schemeClr val="tx1"/>
                </a:solidFill>
              </a:rPr>
              <a:t>Omogočitvene tehnologije (KET)</a:t>
            </a:r>
            <a:endParaRPr lang="en-GB" sz="1000" dirty="0">
              <a:solidFill>
                <a:schemeClr val="tx1"/>
              </a:solidFill>
            </a:endParaRPr>
          </a:p>
        </p:txBody>
      </p:sp>
      <p:sp>
        <p:nvSpPr>
          <p:cNvPr id="54" name="Trapezoid 53"/>
          <p:cNvSpPr/>
          <p:nvPr/>
        </p:nvSpPr>
        <p:spPr>
          <a:xfrm>
            <a:off x="395629" y="1621631"/>
            <a:ext cx="6768752" cy="431800"/>
          </a:xfrm>
          <a:prstGeom prst="trapezoid">
            <a:avLst>
              <a:gd name="adj" fmla="val 168862"/>
            </a:avLst>
          </a:prstGeom>
          <a:gradFill flip="none" rotWithShape="1">
            <a:gsLst>
              <a:gs pos="44000">
                <a:schemeClr val="accent2">
                  <a:lumMod val="75000"/>
                </a:schemeClr>
              </a:gs>
              <a:gs pos="53000">
                <a:schemeClr val="accent1"/>
              </a:gs>
            </a:gsLst>
            <a:lin ang="0" scaled="0"/>
            <a:tileRect/>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l-SI" sz="1000" dirty="0">
                <a:solidFill>
                  <a:prstClr val="white"/>
                </a:solidFill>
              </a:rPr>
              <a:t>Razvoj skupnih storitev (analitika,  trajnostno-</a:t>
            </a:r>
            <a:r>
              <a:rPr lang="sl-SI" sz="1000" dirty="0" err="1">
                <a:solidFill>
                  <a:prstClr val="white"/>
                </a:solidFill>
              </a:rPr>
              <a:t>okoljske</a:t>
            </a:r>
            <a:r>
              <a:rPr lang="sl-SI" sz="1000" dirty="0">
                <a:solidFill>
                  <a:prstClr val="white"/>
                </a:solidFill>
              </a:rPr>
              <a:t> vsebine, razvoj človeških virov, internacionalizacija, spodbujanje podjetništva,  intelektualna lastnina,…)</a:t>
            </a:r>
            <a:endParaRPr lang="en-GB" sz="1000" dirty="0">
              <a:solidFill>
                <a:prstClr val="white"/>
              </a:solidFill>
            </a:endParaRPr>
          </a:p>
        </p:txBody>
      </p:sp>
      <p:grpSp>
        <p:nvGrpSpPr>
          <p:cNvPr id="55" name="Group 198"/>
          <p:cNvGrpSpPr/>
          <p:nvPr/>
        </p:nvGrpSpPr>
        <p:grpSpPr>
          <a:xfrm>
            <a:off x="7596429" y="2629743"/>
            <a:ext cx="1512168" cy="576064"/>
            <a:chOff x="7524328" y="2204864"/>
            <a:chExt cx="1512168" cy="576064"/>
          </a:xfrm>
        </p:grpSpPr>
        <p:sp>
          <p:nvSpPr>
            <p:cNvPr id="56" name="Left-Right Arrow 199"/>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Rounded Rectangle 200"/>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Nacionalna inovacijska platforma</a:t>
              </a:r>
              <a:endParaRPr lang="en-GB" sz="1000" dirty="0">
                <a:solidFill>
                  <a:schemeClr val="tx1"/>
                </a:solidFill>
              </a:endParaRPr>
            </a:p>
          </p:txBody>
        </p:sp>
      </p:grpSp>
      <p:sp>
        <p:nvSpPr>
          <p:cNvPr id="58" name="Left-Right Arrow 201"/>
          <p:cNvSpPr/>
          <p:nvPr/>
        </p:nvSpPr>
        <p:spPr>
          <a:xfrm>
            <a:off x="7596429" y="4933999"/>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ounded Rectangle 202"/>
          <p:cNvSpPr/>
          <p:nvPr/>
        </p:nvSpPr>
        <p:spPr>
          <a:xfrm>
            <a:off x="7812453" y="4717975"/>
            <a:ext cx="1296144" cy="5760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Ostali SRIP-i</a:t>
            </a:r>
            <a:endParaRPr lang="en-GB" sz="1000" dirty="0">
              <a:solidFill>
                <a:schemeClr val="tx1"/>
              </a:solidFill>
            </a:endParaRPr>
          </a:p>
        </p:txBody>
      </p:sp>
      <p:grpSp>
        <p:nvGrpSpPr>
          <p:cNvPr id="60" name="Group 203"/>
          <p:cNvGrpSpPr/>
          <p:nvPr/>
        </p:nvGrpSpPr>
        <p:grpSpPr>
          <a:xfrm>
            <a:off x="7596429" y="3637855"/>
            <a:ext cx="1512168" cy="576064"/>
            <a:chOff x="7524328" y="2204864"/>
            <a:chExt cx="1512168" cy="576064"/>
          </a:xfrm>
        </p:grpSpPr>
        <p:sp>
          <p:nvSpPr>
            <p:cNvPr id="61" name="Left-Right Arrow 204"/>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Rounded Rectangle 205"/>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Mednarodne platforme</a:t>
              </a:r>
              <a:endParaRPr lang="en-GB" sz="1000" dirty="0">
                <a:solidFill>
                  <a:schemeClr val="tx1"/>
                </a:solidFill>
              </a:endParaRPr>
            </a:p>
          </p:txBody>
        </p:sp>
      </p:grpSp>
      <p:grpSp>
        <p:nvGrpSpPr>
          <p:cNvPr id="63" name="Group 37"/>
          <p:cNvGrpSpPr/>
          <p:nvPr/>
        </p:nvGrpSpPr>
        <p:grpSpPr>
          <a:xfrm>
            <a:off x="7596429" y="1621631"/>
            <a:ext cx="1512168" cy="576064"/>
            <a:chOff x="7524328" y="4293096"/>
            <a:chExt cx="1512168" cy="576064"/>
          </a:xfrm>
        </p:grpSpPr>
        <p:sp>
          <p:nvSpPr>
            <p:cNvPr id="64" name="Rounded Rectangle 38"/>
            <p:cNvSpPr/>
            <p:nvPr/>
          </p:nvSpPr>
          <p:spPr>
            <a:xfrm>
              <a:off x="7740352" y="4293096"/>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000" dirty="0">
                  <a:solidFill>
                    <a:schemeClr val="tx1"/>
                  </a:solidFill>
                </a:rPr>
                <a:t>Država</a:t>
              </a:r>
              <a:endParaRPr lang="en-GB" sz="1000" dirty="0">
                <a:solidFill>
                  <a:schemeClr val="tx1"/>
                </a:solidFill>
              </a:endParaRPr>
            </a:p>
          </p:txBody>
        </p:sp>
        <p:sp>
          <p:nvSpPr>
            <p:cNvPr id="65" name="Left-Right Arrow 39"/>
            <p:cNvSpPr/>
            <p:nvPr/>
          </p:nvSpPr>
          <p:spPr>
            <a:xfrm>
              <a:off x="7524328" y="4509120"/>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66" name="Group 12"/>
          <p:cNvGrpSpPr/>
          <p:nvPr/>
        </p:nvGrpSpPr>
        <p:grpSpPr>
          <a:xfrm>
            <a:off x="2771893" y="2485727"/>
            <a:ext cx="648072" cy="2952328"/>
            <a:chOff x="2699792" y="2204864"/>
            <a:chExt cx="720080" cy="2952328"/>
          </a:xfrm>
          <a:solidFill>
            <a:schemeClr val="bg1">
              <a:lumMod val="65000"/>
            </a:schemeClr>
          </a:solidFill>
        </p:grpSpPr>
        <p:sp>
          <p:nvSpPr>
            <p:cNvPr id="67" name="Rectangle 14"/>
            <p:cNvSpPr/>
            <p:nvPr/>
          </p:nvSpPr>
          <p:spPr>
            <a:xfrm>
              <a:off x="2699792" y="2204864"/>
              <a:ext cx="720080" cy="2952328"/>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Pametna mehatronska orodja</a:t>
              </a:r>
              <a:endParaRPr lang="en-GB" sz="1200" dirty="0"/>
            </a:p>
          </p:txBody>
        </p:sp>
        <p:pic>
          <p:nvPicPr>
            <p:cNvPr id="68" name="Picture 2" descr="http://www.tecos.si/images/logo-tecos.jpg"/>
            <p:cNvPicPr>
              <a:picLocks noChangeAspect="1" noChangeArrowheads="1"/>
            </p:cNvPicPr>
            <p:nvPr/>
          </p:nvPicPr>
          <p:blipFill rotWithShape="1">
            <a:blip r:embed="rId7">
              <a:extLst>
                <a:ext uri="{28A0092B-C50C-407E-A947-70E740481C1C}">
                  <a14:useLocalDpi xmlns:a14="http://schemas.microsoft.com/office/drawing/2010/main" val="0"/>
                </a:ext>
              </a:extLst>
            </a:blip>
            <a:srcRect l="30448" t="62266" r="31581"/>
            <a:stretch/>
          </p:blipFill>
          <p:spPr bwMode="auto">
            <a:xfrm>
              <a:off x="2763174" y="4779900"/>
              <a:ext cx="607366" cy="360040"/>
            </a:xfrm>
            <a:prstGeom prst="rect">
              <a:avLst/>
            </a:prstGeom>
            <a:grpFill/>
          </p:spPr>
        </p:pic>
      </p:grpSp>
      <p:grpSp>
        <p:nvGrpSpPr>
          <p:cNvPr id="69" name="Group 17"/>
          <p:cNvGrpSpPr/>
          <p:nvPr/>
        </p:nvGrpSpPr>
        <p:grpSpPr>
          <a:xfrm>
            <a:off x="3491973" y="2485727"/>
            <a:ext cx="648072" cy="2952328"/>
            <a:chOff x="3275856" y="2204864"/>
            <a:chExt cx="720080" cy="2952328"/>
          </a:xfrm>
          <a:solidFill>
            <a:schemeClr val="bg1">
              <a:lumMod val="65000"/>
            </a:schemeClr>
          </a:solidFill>
        </p:grpSpPr>
        <p:sp>
          <p:nvSpPr>
            <p:cNvPr id="70" name="Rectangle 312"/>
            <p:cNvSpPr/>
            <p:nvPr/>
          </p:nvSpPr>
          <p:spPr>
            <a:xfrm>
              <a:off x="3275856" y="2204864"/>
              <a:ext cx="720080" cy="2952328"/>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Pametne tovarne</a:t>
              </a:r>
              <a:endParaRPr lang="en-GB" sz="1200" dirty="0"/>
            </a:p>
          </p:txBody>
        </p:sp>
        <p:pic>
          <p:nvPicPr>
            <p:cNvPr id="71" name="Picture 16"/>
            <p:cNvPicPr>
              <a:picLocks noChangeAspect="1"/>
            </p:cNvPicPr>
            <p:nvPr/>
          </p:nvPicPr>
          <p:blipFill>
            <a:blip r:embed="rId5"/>
            <a:stretch>
              <a:fillRect/>
            </a:stretch>
          </p:blipFill>
          <p:spPr>
            <a:xfrm>
              <a:off x="3324924" y="4792379"/>
              <a:ext cx="636321" cy="327309"/>
            </a:xfrm>
            <a:prstGeom prst="rect">
              <a:avLst/>
            </a:prstGeom>
            <a:grpFill/>
          </p:spPr>
        </p:pic>
      </p:grpSp>
      <p:grpSp>
        <p:nvGrpSpPr>
          <p:cNvPr id="72" name="Group 18"/>
          <p:cNvGrpSpPr/>
          <p:nvPr/>
        </p:nvGrpSpPr>
        <p:grpSpPr>
          <a:xfrm>
            <a:off x="395629" y="2485727"/>
            <a:ext cx="1584176" cy="2952328"/>
            <a:chOff x="323528" y="2204864"/>
            <a:chExt cx="1584176" cy="2952328"/>
          </a:xfrm>
        </p:grpSpPr>
        <p:sp>
          <p:nvSpPr>
            <p:cNvPr id="73" name="Rectangle 274"/>
            <p:cNvSpPr/>
            <p:nvPr/>
          </p:nvSpPr>
          <p:spPr>
            <a:xfrm>
              <a:off x="323528"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Robotski sistemi in komponente</a:t>
              </a:r>
              <a:endParaRPr lang="en-GB" sz="1200" dirty="0"/>
            </a:p>
          </p:txBody>
        </p:sp>
        <p:sp>
          <p:nvSpPr>
            <p:cNvPr id="74" name="Rectangle 311"/>
            <p:cNvSpPr/>
            <p:nvPr/>
          </p:nvSpPr>
          <p:spPr>
            <a:xfrm>
              <a:off x="611560" y="2204864"/>
              <a:ext cx="432048"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Inteligentni laserski sistemi za tovarne in klinike prihodnosti</a:t>
              </a:r>
              <a:endParaRPr lang="en-GB" sz="1200" dirty="0"/>
            </a:p>
          </p:txBody>
        </p:sp>
        <p:sp>
          <p:nvSpPr>
            <p:cNvPr id="75" name="Rectangle 313"/>
            <p:cNvSpPr/>
            <p:nvPr/>
          </p:nvSpPr>
          <p:spPr>
            <a:xfrm>
              <a:off x="1619672"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Novi materiali</a:t>
              </a:r>
              <a:endParaRPr lang="en-GB" sz="1200" dirty="0"/>
            </a:p>
          </p:txBody>
        </p:sp>
        <p:sp>
          <p:nvSpPr>
            <p:cNvPr id="76" name="Rectangle 314"/>
            <p:cNvSpPr/>
            <p:nvPr/>
          </p:nvSpPr>
          <p:spPr>
            <a:xfrm>
              <a:off x="1331640"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Pametni plazemski sistemi</a:t>
              </a:r>
              <a:endParaRPr lang="en-GB" sz="1200" dirty="0"/>
            </a:p>
          </p:txBody>
        </p:sp>
        <p:sp>
          <p:nvSpPr>
            <p:cNvPr id="77" name="Rectangle 219"/>
            <p:cNvSpPr/>
            <p:nvPr/>
          </p:nvSpPr>
          <p:spPr>
            <a:xfrm>
              <a:off x="1043608"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Napredni senzorji</a:t>
              </a:r>
              <a:endParaRPr lang="en-GB" sz="1200" dirty="0"/>
            </a:p>
          </p:txBody>
        </p:sp>
        <p:sp>
          <p:nvSpPr>
            <p:cNvPr id="78" name="Rectangle 42"/>
            <p:cNvSpPr/>
            <p:nvPr/>
          </p:nvSpPr>
          <p:spPr>
            <a:xfrm>
              <a:off x="323528" y="2204864"/>
              <a:ext cx="1584176" cy="295232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9"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3608" y="4725144"/>
              <a:ext cx="742375" cy="353592"/>
            </a:xfrm>
            <a:prstGeom prst="rect">
              <a:avLst/>
            </a:prstGeom>
            <a:noFill/>
            <a:extLst>
              <a:ext uri="{909E8E84-426E-40DD-AFC4-6F175D3DCCD1}">
                <a14:hiddenFill xmlns:a14="http://schemas.microsoft.com/office/drawing/2010/main">
                  <a:solidFill>
                    <a:srgbClr val="FFFFFF"/>
                  </a:solidFill>
                </a14:hiddenFill>
              </a:ext>
            </a:extLst>
          </p:spPr>
        </p:pic>
      </p:grpSp>
      <p:pic>
        <p:nvPicPr>
          <p:cNvPr id="80"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93" y="3693095"/>
            <a:ext cx="742375" cy="353592"/>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7" descr="http://filternet.si/content/uploads/2014/02/ijs_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773" y="1188003"/>
            <a:ext cx="715096" cy="340599"/>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3"/>
          <p:cNvPicPr>
            <a:picLocks noChangeAspect="1"/>
          </p:cNvPicPr>
          <p:nvPr/>
        </p:nvPicPr>
        <p:blipFill>
          <a:blip r:embed="rId6"/>
          <a:stretch>
            <a:fillRect/>
          </a:stretch>
        </p:blipFill>
        <p:spPr>
          <a:xfrm>
            <a:off x="4500085" y="2956255"/>
            <a:ext cx="720080" cy="275430"/>
          </a:xfrm>
          <a:prstGeom prst="rect">
            <a:avLst/>
          </a:prstGeom>
        </p:spPr>
      </p:pic>
      <p:grpSp>
        <p:nvGrpSpPr>
          <p:cNvPr id="83" name="Group 19"/>
          <p:cNvGrpSpPr/>
          <p:nvPr/>
        </p:nvGrpSpPr>
        <p:grpSpPr>
          <a:xfrm>
            <a:off x="2051813" y="2485727"/>
            <a:ext cx="648072" cy="2952328"/>
            <a:chOff x="1979712" y="2204864"/>
            <a:chExt cx="648072" cy="2952328"/>
          </a:xfrm>
        </p:grpSpPr>
        <p:sp>
          <p:nvSpPr>
            <p:cNvPr id="84" name="Rectangle 15"/>
            <p:cNvSpPr/>
            <p:nvPr/>
          </p:nvSpPr>
          <p:spPr>
            <a:xfrm>
              <a:off x="1979712" y="2204864"/>
              <a:ext cx="648072" cy="2952328"/>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sl-SI" sz="1200" dirty="0"/>
                <a:t>Inteligentni sistemi  vodenja</a:t>
              </a:r>
            </a:p>
            <a:p>
              <a:pPr algn="ctr"/>
              <a:r>
                <a:rPr lang="sl-SI" sz="1200" dirty="0"/>
                <a:t>za tovarne prihodnosti</a:t>
              </a:r>
              <a:endParaRPr lang="en-GB" sz="1200" dirty="0"/>
            </a:p>
          </p:txBody>
        </p:sp>
        <p:pic>
          <p:nvPicPr>
            <p:cNvPr id="85" name="Picture 55"/>
            <p:cNvPicPr>
              <a:picLocks noChangeAspect="1"/>
            </p:cNvPicPr>
            <p:nvPr/>
          </p:nvPicPr>
          <p:blipFill>
            <a:blip r:embed="rId6"/>
            <a:stretch>
              <a:fillRect/>
            </a:stretch>
          </p:blipFill>
          <p:spPr>
            <a:xfrm>
              <a:off x="2017216" y="4771274"/>
              <a:ext cx="576064" cy="360040"/>
            </a:xfrm>
            <a:prstGeom prst="rect">
              <a:avLst/>
            </a:prstGeom>
          </p:spPr>
        </p:pic>
      </p:grpSp>
      <p:pic>
        <p:nvPicPr>
          <p:cNvPr id="86" name="Picture 16"/>
          <p:cNvPicPr>
            <a:picLocks noChangeAspect="1"/>
          </p:cNvPicPr>
          <p:nvPr/>
        </p:nvPicPr>
        <p:blipFill>
          <a:blip r:embed="rId5"/>
          <a:stretch>
            <a:fillRect/>
          </a:stretch>
        </p:blipFill>
        <p:spPr>
          <a:xfrm>
            <a:off x="4961912" y="1168563"/>
            <a:ext cx="629959" cy="360040"/>
          </a:xfrm>
          <a:prstGeom prst="rect">
            <a:avLst/>
          </a:prstGeom>
        </p:spPr>
      </p:pic>
      <p:sp>
        <p:nvSpPr>
          <p:cNvPr id="87" name="Rounded Rectangle 47"/>
          <p:cNvSpPr/>
          <p:nvPr/>
        </p:nvSpPr>
        <p:spPr>
          <a:xfrm>
            <a:off x="139150" y="1549622"/>
            <a:ext cx="7463115" cy="4320481"/>
          </a:xfrm>
          <a:prstGeom prst="roundRect">
            <a:avLst>
              <a:gd name="adj" fmla="val 321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92269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remove" nodeType="withEffect">
                                  <p:stCondLst>
                                    <p:cond delay="0"/>
                                  </p:stCondLst>
                                  <p:endCondLst>
                                    <p:cond evt="onNext" delay="0">
                                      <p:tgtEl>
                                        <p:sldTgt/>
                                      </p:tgtEl>
                                    </p:cond>
                                  </p:endCondLst>
                                  <p:childTnLst>
                                    <p:animRot by="120000">
                                      <p:cBhvr>
                                        <p:cTn id="6" dur="500" fill="hold">
                                          <p:stCondLst>
                                            <p:cond delay="0"/>
                                          </p:stCondLst>
                                        </p:cTn>
                                        <p:tgtEl>
                                          <p:spTgt spid="72"/>
                                        </p:tgtEl>
                                        <p:attrNameLst>
                                          <p:attrName>r</p:attrName>
                                        </p:attrNameLst>
                                      </p:cBhvr>
                                    </p:animRot>
                                    <p:animRot by="-240000">
                                      <p:cBhvr>
                                        <p:cTn id="7" dur="1000" fill="hold">
                                          <p:stCondLst>
                                            <p:cond delay="1000"/>
                                          </p:stCondLst>
                                        </p:cTn>
                                        <p:tgtEl>
                                          <p:spTgt spid="72"/>
                                        </p:tgtEl>
                                        <p:attrNameLst>
                                          <p:attrName>r</p:attrName>
                                        </p:attrNameLst>
                                      </p:cBhvr>
                                    </p:animRot>
                                    <p:animRot by="240000">
                                      <p:cBhvr>
                                        <p:cTn id="8" dur="1000" fill="hold">
                                          <p:stCondLst>
                                            <p:cond delay="2000"/>
                                          </p:stCondLst>
                                        </p:cTn>
                                        <p:tgtEl>
                                          <p:spTgt spid="72"/>
                                        </p:tgtEl>
                                        <p:attrNameLst>
                                          <p:attrName>r</p:attrName>
                                        </p:attrNameLst>
                                      </p:cBhvr>
                                    </p:animRot>
                                    <p:animRot by="-240000">
                                      <p:cBhvr>
                                        <p:cTn id="9" dur="1000" fill="hold">
                                          <p:stCondLst>
                                            <p:cond delay="3000"/>
                                          </p:stCondLst>
                                        </p:cTn>
                                        <p:tgtEl>
                                          <p:spTgt spid="72"/>
                                        </p:tgtEl>
                                        <p:attrNameLst>
                                          <p:attrName>r</p:attrName>
                                        </p:attrNameLst>
                                      </p:cBhvr>
                                    </p:animRot>
                                    <p:animRot by="120000">
                                      <p:cBhvr>
                                        <p:cTn id="10" dur="1000" fill="hold">
                                          <p:stCondLst>
                                            <p:cond delay="4000"/>
                                          </p:stCondLst>
                                        </p:cTn>
                                        <p:tgtEl>
                                          <p:spTgt spid="72"/>
                                        </p:tgtEl>
                                        <p:attrNameLst>
                                          <p:attrName>r</p:attrName>
                                        </p:attrNameLst>
                                      </p:cBhvr>
                                    </p:animRot>
                                  </p:childTnLst>
                                </p:cTn>
                              </p:par>
                              <p:par>
                                <p:cTn id="11" presetID="32" presetClass="emph" presetSubtype="0" repeatCount="indefinite" fill="remove" grpId="0" nodeType="withEffect">
                                  <p:stCondLst>
                                    <p:cond delay="0"/>
                                  </p:stCondLst>
                                  <p:endCondLst>
                                    <p:cond evt="onNext" delay="0">
                                      <p:tgtEl>
                                        <p:sldTgt/>
                                      </p:tgtEl>
                                    </p:cond>
                                  </p:endCondLst>
                                  <p:childTnLst>
                                    <p:animRot by="120000">
                                      <p:cBhvr>
                                        <p:cTn id="12" dur="500" fill="hold">
                                          <p:stCondLst>
                                            <p:cond delay="0"/>
                                          </p:stCondLst>
                                        </p:cTn>
                                        <p:tgtEl>
                                          <p:spTgt spid="29"/>
                                        </p:tgtEl>
                                        <p:attrNameLst>
                                          <p:attrName>r</p:attrName>
                                        </p:attrNameLst>
                                      </p:cBhvr>
                                    </p:animRot>
                                    <p:animRot by="-240000">
                                      <p:cBhvr>
                                        <p:cTn id="13" dur="1000" fill="hold">
                                          <p:stCondLst>
                                            <p:cond delay="1000"/>
                                          </p:stCondLst>
                                        </p:cTn>
                                        <p:tgtEl>
                                          <p:spTgt spid="29"/>
                                        </p:tgtEl>
                                        <p:attrNameLst>
                                          <p:attrName>r</p:attrName>
                                        </p:attrNameLst>
                                      </p:cBhvr>
                                    </p:animRot>
                                    <p:animRot by="240000">
                                      <p:cBhvr>
                                        <p:cTn id="14" dur="1000" fill="hold">
                                          <p:stCondLst>
                                            <p:cond delay="2000"/>
                                          </p:stCondLst>
                                        </p:cTn>
                                        <p:tgtEl>
                                          <p:spTgt spid="29"/>
                                        </p:tgtEl>
                                        <p:attrNameLst>
                                          <p:attrName>r</p:attrName>
                                        </p:attrNameLst>
                                      </p:cBhvr>
                                    </p:animRot>
                                    <p:animRot by="-240000">
                                      <p:cBhvr>
                                        <p:cTn id="15" dur="1000" fill="hold">
                                          <p:stCondLst>
                                            <p:cond delay="3000"/>
                                          </p:stCondLst>
                                        </p:cTn>
                                        <p:tgtEl>
                                          <p:spTgt spid="29"/>
                                        </p:tgtEl>
                                        <p:attrNameLst>
                                          <p:attrName>r</p:attrName>
                                        </p:attrNameLst>
                                      </p:cBhvr>
                                    </p:animRot>
                                    <p:animRot by="120000">
                                      <p:cBhvr>
                                        <p:cTn id="16" dur="1000" fill="hold">
                                          <p:stCondLst>
                                            <p:cond delay="4000"/>
                                          </p:stCondLst>
                                        </p:cTn>
                                        <p:tgtEl>
                                          <p:spTgt spid="29"/>
                                        </p:tgtEl>
                                        <p:attrNameLst>
                                          <p:attrName>r</p:attrName>
                                        </p:attrNameLst>
                                      </p:cBhvr>
                                    </p:animRot>
                                  </p:childTnLst>
                                </p:cTn>
                              </p:par>
                              <p:par>
                                <p:cTn id="17" presetID="32" presetClass="emph" presetSubtype="0" repeatCount="indefinite" fill="hold" grpId="0" nodeType="withEffect">
                                  <p:stCondLst>
                                    <p:cond delay="0"/>
                                  </p:stCondLst>
                                  <p:endCondLst>
                                    <p:cond evt="onNext" delay="0">
                                      <p:tgtEl>
                                        <p:sldTgt/>
                                      </p:tgtEl>
                                    </p:cond>
                                  </p:endCondLst>
                                  <p:childTnLst>
                                    <p:animRot by="120000">
                                      <p:cBhvr>
                                        <p:cTn id="18" dur="500" fill="hold">
                                          <p:stCondLst>
                                            <p:cond delay="0"/>
                                          </p:stCondLst>
                                        </p:cTn>
                                        <p:tgtEl>
                                          <p:spTgt spid="43"/>
                                        </p:tgtEl>
                                        <p:attrNameLst>
                                          <p:attrName>r</p:attrName>
                                        </p:attrNameLst>
                                      </p:cBhvr>
                                    </p:animRot>
                                    <p:animRot by="-240000">
                                      <p:cBhvr>
                                        <p:cTn id="19" dur="1000" fill="hold">
                                          <p:stCondLst>
                                            <p:cond delay="1000"/>
                                          </p:stCondLst>
                                        </p:cTn>
                                        <p:tgtEl>
                                          <p:spTgt spid="43"/>
                                        </p:tgtEl>
                                        <p:attrNameLst>
                                          <p:attrName>r</p:attrName>
                                        </p:attrNameLst>
                                      </p:cBhvr>
                                    </p:animRot>
                                    <p:animRot by="240000">
                                      <p:cBhvr>
                                        <p:cTn id="20" dur="1000" fill="hold">
                                          <p:stCondLst>
                                            <p:cond delay="2000"/>
                                          </p:stCondLst>
                                        </p:cTn>
                                        <p:tgtEl>
                                          <p:spTgt spid="43"/>
                                        </p:tgtEl>
                                        <p:attrNameLst>
                                          <p:attrName>r</p:attrName>
                                        </p:attrNameLst>
                                      </p:cBhvr>
                                    </p:animRot>
                                    <p:animRot by="-240000">
                                      <p:cBhvr>
                                        <p:cTn id="21" dur="1000" fill="hold">
                                          <p:stCondLst>
                                            <p:cond delay="3000"/>
                                          </p:stCondLst>
                                        </p:cTn>
                                        <p:tgtEl>
                                          <p:spTgt spid="43"/>
                                        </p:tgtEl>
                                        <p:attrNameLst>
                                          <p:attrName>r</p:attrName>
                                        </p:attrNameLst>
                                      </p:cBhvr>
                                    </p:animRot>
                                    <p:animRot by="120000">
                                      <p:cBhvr>
                                        <p:cTn id="22" dur="1000" fill="hold">
                                          <p:stCondLst>
                                            <p:cond delay="4000"/>
                                          </p:stCondLst>
                                        </p:cTn>
                                        <p:tgtEl>
                                          <p:spTgt spid="43"/>
                                        </p:tgtEl>
                                        <p:attrNameLst>
                                          <p:attrName>r</p:attrName>
                                        </p:attrNameLst>
                                      </p:cBhvr>
                                    </p:animRot>
                                  </p:childTnLst>
                                </p:cTn>
                              </p:par>
                              <p:par>
                                <p:cTn id="23" presetID="32" presetClass="emph" presetSubtype="0" repeatCount="indefinite" fill="hold" grpId="0" nodeType="withEffect">
                                  <p:stCondLst>
                                    <p:cond delay="0"/>
                                  </p:stCondLst>
                                  <p:endCondLst>
                                    <p:cond evt="onNext" delay="0">
                                      <p:tgtEl>
                                        <p:sldTgt/>
                                      </p:tgtEl>
                                    </p:cond>
                                  </p:endCondLst>
                                  <p:childTnLst>
                                    <p:animRot by="120000">
                                      <p:cBhvr>
                                        <p:cTn id="24" dur="500" fill="hold">
                                          <p:stCondLst>
                                            <p:cond delay="0"/>
                                          </p:stCondLst>
                                        </p:cTn>
                                        <p:tgtEl>
                                          <p:spTgt spid="45"/>
                                        </p:tgtEl>
                                        <p:attrNameLst>
                                          <p:attrName>r</p:attrName>
                                        </p:attrNameLst>
                                      </p:cBhvr>
                                    </p:animRot>
                                    <p:animRot by="-240000">
                                      <p:cBhvr>
                                        <p:cTn id="25" dur="1000" fill="hold">
                                          <p:stCondLst>
                                            <p:cond delay="1000"/>
                                          </p:stCondLst>
                                        </p:cTn>
                                        <p:tgtEl>
                                          <p:spTgt spid="45"/>
                                        </p:tgtEl>
                                        <p:attrNameLst>
                                          <p:attrName>r</p:attrName>
                                        </p:attrNameLst>
                                      </p:cBhvr>
                                    </p:animRot>
                                    <p:animRot by="240000">
                                      <p:cBhvr>
                                        <p:cTn id="26" dur="1000" fill="hold">
                                          <p:stCondLst>
                                            <p:cond delay="2000"/>
                                          </p:stCondLst>
                                        </p:cTn>
                                        <p:tgtEl>
                                          <p:spTgt spid="45"/>
                                        </p:tgtEl>
                                        <p:attrNameLst>
                                          <p:attrName>r</p:attrName>
                                        </p:attrNameLst>
                                      </p:cBhvr>
                                    </p:animRot>
                                    <p:animRot by="-240000">
                                      <p:cBhvr>
                                        <p:cTn id="27" dur="1000" fill="hold">
                                          <p:stCondLst>
                                            <p:cond delay="3000"/>
                                          </p:stCondLst>
                                        </p:cTn>
                                        <p:tgtEl>
                                          <p:spTgt spid="45"/>
                                        </p:tgtEl>
                                        <p:attrNameLst>
                                          <p:attrName>r</p:attrName>
                                        </p:attrNameLst>
                                      </p:cBhvr>
                                    </p:animRot>
                                    <p:animRot by="120000">
                                      <p:cBhvr>
                                        <p:cTn id="28" dur="1000" fill="hold">
                                          <p:stCondLst>
                                            <p:cond delay="4000"/>
                                          </p:stCondLst>
                                        </p:cTn>
                                        <p:tgtEl>
                                          <p:spTgt spid="45"/>
                                        </p:tgtEl>
                                        <p:attrNameLst>
                                          <p:attrName>r</p:attrName>
                                        </p:attrNameLst>
                                      </p:cBhvr>
                                    </p:animRot>
                                  </p:childTnLst>
                                </p:cTn>
                              </p:par>
                              <p:par>
                                <p:cTn id="29" presetID="32" presetClass="emph" presetSubtype="0" repeatCount="indefinite" fill="hold" grpId="0" nodeType="withEffect">
                                  <p:stCondLst>
                                    <p:cond delay="0"/>
                                  </p:stCondLst>
                                  <p:endCondLst>
                                    <p:cond evt="onNext" delay="0">
                                      <p:tgtEl>
                                        <p:sldTgt/>
                                      </p:tgtEl>
                                    </p:cond>
                                  </p:endCondLst>
                                  <p:childTnLst>
                                    <p:animRot by="120000">
                                      <p:cBhvr>
                                        <p:cTn id="30" dur="500" fill="hold">
                                          <p:stCondLst>
                                            <p:cond delay="0"/>
                                          </p:stCondLst>
                                        </p:cTn>
                                        <p:tgtEl>
                                          <p:spTgt spid="44"/>
                                        </p:tgtEl>
                                        <p:attrNameLst>
                                          <p:attrName>r</p:attrName>
                                        </p:attrNameLst>
                                      </p:cBhvr>
                                    </p:animRot>
                                    <p:animRot by="-240000">
                                      <p:cBhvr>
                                        <p:cTn id="31" dur="1000" fill="hold">
                                          <p:stCondLst>
                                            <p:cond delay="1000"/>
                                          </p:stCondLst>
                                        </p:cTn>
                                        <p:tgtEl>
                                          <p:spTgt spid="44"/>
                                        </p:tgtEl>
                                        <p:attrNameLst>
                                          <p:attrName>r</p:attrName>
                                        </p:attrNameLst>
                                      </p:cBhvr>
                                    </p:animRot>
                                    <p:animRot by="240000">
                                      <p:cBhvr>
                                        <p:cTn id="32" dur="1000" fill="hold">
                                          <p:stCondLst>
                                            <p:cond delay="2000"/>
                                          </p:stCondLst>
                                        </p:cTn>
                                        <p:tgtEl>
                                          <p:spTgt spid="44"/>
                                        </p:tgtEl>
                                        <p:attrNameLst>
                                          <p:attrName>r</p:attrName>
                                        </p:attrNameLst>
                                      </p:cBhvr>
                                    </p:animRot>
                                    <p:animRot by="-240000">
                                      <p:cBhvr>
                                        <p:cTn id="33" dur="1000" fill="hold">
                                          <p:stCondLst>
                                            <p:cond delay="3000"/>
                                          </p:stCondLst>
                                        </p:cTn>
                                        <p:tgtEl>
                                          <p:spTgt spid="44"/>
                                        </p:tgtEl>
                                        <p:attrNameLst>
                                          <p:attrName>r</p:attrName>
                                        </p:attrNameLst>
                                      </p:cBhvr>
                                    </p:animRot>
                                    <p:animRot by="120000">
                                      <p:cBhvr>
                                        <p:cTn id="34" dur="1000" fill="hold">
                                          <p:stCondLst>
                                            <p:cond delay="4000"/>
                                          </p:stCondLst>
                                        </p:cTn>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Strateški cilji SRIP </a:t>
            </a:r>
            <a:r>
              <a:rPr lang="sl-SI" dirty="0" err="1"/>
              <a:t>ToP</a:t>
            </a:r>
            <a:endParaRPr lang="en-US" dirty="0"/>
          </a:p>
        </p:txBody>
      </p:sp>
      <p:sp>
        <p:nvSpPr>
          <p:cNvPr id="6" name="PoljeZBesedilom 5"/>
          <p:cNvSpPr txBox="1"/>
          <p:nvPr/>
        </p:nvSpPr>
        <p:spPr>
          <a:xfrm>
            <a:off x="838200" y="1073279"/>
            <a:ext cx="9545320" cy="5262979"/>
          </a:xfrm>
          <a:prstGeom prst="rect">
            <a:avLst/>
          </a:prstGeom>
          <a:noFill/>
        </p:spPr>
        <p:txBody>
          <a:bodyPr wrap="square" rtlCol="0">
            <a:spAutoFit/>
          </a:bodyPr>
          <a:lstStyle/>
          <a:p>
            <a:pPr marL="342900" indent="-342900">
              <a:buFont typeface="Arial" panose="020B0604020202020204" pitchFamily="34" charset="0"/>
              <a:buChar char="•"/>
            </a:pPr>
            <a:r>
              <a:rPr lang="sl-SI" sz="2400" dirty="0"/>
              <a:t>Vpliv na oblikovanje RRI politike  in svežnja ukrepov (razpisi, alokacija sredstev) z oblikovanjem dvosmernega konstruktivnega dialoga z državo.</a:t>
            </a:r>
          </a:p>
          <a:p>
            <a:pPr marL="342900" indent="-342900">
              <a:buFont typeface="Arial" panose="020B0604020202020204" pitchFamily="34" charset="0"/>
              <a:buChar char="•"/>
            </a:pPr>
            <a:r>
              <a:rPr lang="sl-SI" sz="2400" dirty="0"/>
              <a:t>Spodbujanje razvoja znanj in kompetenc  na področju tehnologij za  uvajanje  novih rešitev /produktov/tehnologij na prioritetnih področjih s poudarkom na </a:t>
            </a:r>
            <a:r>
              <a:rPr lang="sl-SI" sz="2400" dirty="0" err="1">
                <a:solidFill>
                  <a:srgbClr val="00B050"/>
                </a:solidFill>
              </a:rPr>
              <a:t>okoljski</a:t>
            </a:r>
            <a:r>
              <a:rPr lang="sl-SI" sz="2400" dirty="0">
                <a:solidFill>
                  <a:srgbClr val="00B050"/>
                </a:solidFill>
              </a:rPr>
              <a:t> vzdržnosti </a:t>
            </a:r>
            <a:r>
              <a:rPr lang="sl-SI" sz="2400" dirty="0"/>
              <a:t>v celotnem življenjskem ciklu ter povečanju </a:t>
            </a:r>
            <a:r>
              <a:rPr lang="sl-SI" sz="2400" dirty="0">
                <a:solidFill>
                  <a:srgbClr val="00B050"/>
                </a:solidFill>
              </a:rPr>
              <a:t>snovne in energetske učinkovitosti</a:t>
            </a:r>
            <a:r>
              <a:rPr lang="sl-SI" sz="2400" dirty="0"/>
              <a:t>.</a:t>
            </a:r>
          </a:p>
          <a:p>
            <a:pPr marL="342900" indent="-342900">
              <a:buFont typeface="Arial" panose="020B0604020202020204" pitchFamily="34" charset="0"/>
              <a:buChar char="•"/>
            </a:pPr>
            <a:r>
              <a:rPr lang="sl-SI" sz="2400" dirty="0"/>
              <a:t>Skupne aktivnosti na področju internacionalizacije z aktivacijo in povezovanjem domačih akterjev.</a:t>
            </a:r>
          </a:p>
          <a:p>
            <a:pPr marL="342900" indent="-342900">
              <a:buFont typeface="Arial" panose="020B0604020202020204" pitchFamily="34" charset="0"/>
              <a:buChar char="•"/>
            </a:pPr>
            <a:r>
              <a:rPr lang="sl-SI" sz="2400" dirty="0"/>
              <a:t>Vstop in aktivno sodelovanje v združenjih, ki so skladni z domensko usmeritvijo in našimi ključnimi tehnologijami. </a:t>
            </a:r>
          </a:p>
          <a:p>
            <a:pPr marL="342900" indent="-342900">
              <a:buFont typeface="Arial" panose="020B0604020202020204" pitchFamily="34" charset="0"/>
              <a:buChar char="•"/>
            </a:pPr>
            <a:r>
              <a:rPr lang="sl-SI" sz="2400" dirty="0"/>
              <a:t>Aktivnosti za razvoj človeških virov in novih kompetenc za tehnologije prihodnosti v vseh fazah in oblikah izobraževalnih procesov.</a:t>
            </a:r>
          </a:p>
          <a:p>
            <a:pPr marL="342900" indent="-342900">
              <a:buFont typeface="Arial" panose="020B0604020202020204" pitchFamily="34" charset="0"/>
              <a:buChar char="•"/>
            </a:pPr>
            <a:r>
              <a:rPr lang="sl-SI" sz="2400" dirty="0"/>
              <a:t>Aktivnosti skupnega razvoja in vzpostavljanje konzorcijev za domače in tuje razpise na področju</a:t>
            </a:r>
            <a:r>
              <a:rPr lang="sl-SI" sz="2400" dirty="0">
                <a:solidFill>
                  <a:schemeClr val="accent1">
                    <a:lumMod val="75000"/>
                  </a:schemeClr>
                </a:solidFill>
              </a:rPr>
              <a:t> digitalnih </a:t>
            </a:r>
            <a:r>
              <a:rPr lang="sl-SI" sz="2400" dirty="0"/>
              <a:t>in </a:t>
            </a:r>
            <a:r>
              <a:rPr lang="sl-SI" sz="2400" dirty="0">
                <a:solidFill>
                  <a:srgbClr val="00B050"/>
                </a:solidFill>
              </a:rPr>
              <a:t>zelenih </a:t>
            </a:r>
            <a:r>
              <a:rPr lang="sl-SI" sz="2400" dirty="0"/>
              <a:t>vsebin.</a:t>
            </a:r>
            <a:endParaRPr lang="en-US" sz="2400" dirty="0"/>
          </a:p>
        </p:txBody>
      </p:sp>
    </p:spTree>
    <p:extLst>
      <p:ext uri="{BB962C8B-B14F-4D97-AF65-F5344CB8AC3E}">
        <p14:creationId xmlns:p14="http://schemas.microsoft.com/office/powerpoint/2010/main" val="2361746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Programi S4 na IJS</a:t>
            </a:r>
            <a:endParaRPr lang="en-US" dirty="0"/>
          </a:p>
        </p:txBody>
      </p:sp>
      <p:sp>
        <p:nvSpPr>
          <p:cNvPr id="7" name="Rectangle 636"/>
          <p:cNvSpPr/>
          <p:nvPr/>
        </p:nvSpPr>
        <p:spPr>
          <a:xfrm>
            <a:off x="5222240" y="1300851"/>
            <a:ext cx="4886534" cy="1620187"/>
          </a:xfrm>
          <a:prstGeom prst="rect">
            <a:avLst/>
          </a:prstGeom>
        </p:spPr>
        <p:txBody>
          <a:bodyPr wrap="square" lIns="0" tIns="0" rIns="0" bIns="0">
            <a:spAutoFit/>
          </a:bodyPr>
          <a:lstStyle/>
          <a:p>
            <a:pPr marL="0">
              <a:tabLst>
                <a:tab pos="6437959" algn="l"/>
              </a:tabLst>
            </a:pPr>
            <a:r>
              <a:rPr lang="en-US" sz="2195" b="1" i="0" spc="0" baseline="0" dirty="0">
                <a:latin typeface="Calibri-Bold"/>
              </a:rPr>
              <a:t>GO</a:t>
            </a:r>
            <a:r>
              <a:rPr lang="en-US" sz="2195" b="1" i="0" spc="-19" baseline="0" dirty="0">
                <a:latin typeface="Calibri-Bold"/>
              </a:rPr>
              <a:t>S</a:t>
            </a:r>
            <a:r>
              <a:rPr lang="en-US" sz="2195" b="1" i="0" spc="-54" baseline="0" dirty="0">
                <a:latin typeface="Calibri-Bold"/>
              </a:rPr>
              <a:t>T</a:t>
            </a:r>
            <a:r>
              <a:rPr lang="en-US" sz="2195" b="1" i="0" spc="0" baseline="0" dirty="0">
                <a:latin typeface="Calibri-Bold"/>
              </a:rPr>
              <a:t>O</a:t>
            </a:r>
            <a:r>
              <a:rPr lang="en-US" sz="2195" b="1" i="0" spc="505" baseline="0" dirty="0">
                <a:latin typeface="Calibri-Bold"/>
              </a:rPr>
              <a:t>P</a:t>
            </a:r>
            <a:r>
              <a:rPr lang="en-US" sz="2195" b="1" i="0" spc="0" baseline="0" dirty="0">
                <a:latin typeface="Calibri-Bold"/>
              </a:rPr>
              <a:t>(</a:t>
            </a:r>
            <a:r>
              <a:rPr lang="sl-SI" sz="2195" b="1" spc="-21" dirty="0">
                <a:latin typeface="Calibri-Bold"/>
              </a:rPr>
              <a:t>Tovarne prihodnosti</a:t>
            </a:r>
            <a:r>
              <a:rPr lang="en-US" sz="2195" b="1" i="0" spc="0" baseline="0" dirty="0">
                <a:latin typeface="Calibri-Bold"/>
              </a:rPr>
              <a:t>)</a:t>
            </a:r>
          </a:p>
          <a:p>
            <a:pPr marL="720725" indent="-263525">
              <a:lnSpc>
                <a:spcPts val="2505"/>
              </a:lnSpc>
            </a:pPr>
            <a:r>
              <a:rPr lang="en-US" sz="1898" b="0" i="0" spc="1200" baseline="0" dirty="0">
                <a:latin typeface="ArialMT"/>
              </a:rPr>
              <a:t>–</a:t>
            </a:r>
            <a:r>
              <a:rPr lang="en-US" dirty="0" err="1"/>
              <a:t>pospeši</a:t>
            </a:r>
            <a:r>
              <a:rPr lang="sl-SI" dirty="0" err="1"/>
              <a:t>tev</a:t>
            </a:r>
            <a:r>
              <a:rPr lang="sl-SI" dirty="0"/>
              <a:t> </a:t>
            </a:r>
            <a:r>
              <a:rPr lang="en-US" dirty="0"/>
              <a:t> </a:t>
            </a:r>
            <a:r>
              <a:rPr lang="en-US" dirty="0" err="1"/>
              <a:t>razvoj</a:t>
            </a:r>
            <a:r>
              <a:rPr lang="en-US" dirty="0"/>
              <a:t> in </a:t>
            </a:r>
            <a:r>
              <a:rPr lang="en-US" dirty="0" err="1"/>
              <a:t>gradnj</a:t>
            </a:r>
            <a:r>
              <a:rPr lang="sl-SI" dirty="0"/>
              <a:t>a</a:t>
            </a:r>
            <a:r>
              <a:rPr lang="en-US" dirty="0"/>
              <a:t> </a:t>
            </a:r>
            <a:r>
              <a:rPr lang="en-US" dirty="0" err="1"/>
              <a:t>koncepta</a:t>
            </a:r>
            <a:r>
              <a:rPr lang="en-US" dirty="0"/>
              <a:t> </a:t>
            </a:r>
            <a:r>
              <a:rPr lang="en-US" dirty="0" err="1"/>
              <a:t>pametnih</a:t>
            </a:r>
            <a:r>
              <a:rPr lang="en-US" dirty="0"/>
              <a:t> </a:t>
            </a:r>
            <a:r>
              <a:rPr lang="sl-SI" dirty="0"/>
              <a:t>tovarn na področjih </a:t>
            </a:r>
            <a:r>
              <a:rPr lang="sl-SI" dirty="0" err="1"/>
              <a:t>robotike,fotonike</a:t>
            </a:r>
            <a:r>
              <a:rPr lang="sl-SI" dirty="0"/>
              <a:t>, tehnologij vodenja in orodjarstva </a:t>
            </a:r>
            <a:endParaRPr lang="en-US" b="0" i="0" spc="0" baseline="0" dirty="0">
              <a:latin typeface="Calibri"/>
            </a:endParaRPr>
          </a:p>
        </p:txBody>
      </p:sp>
      <p:pic>
        <p:nvPicPr>
          <p:cNvPr id="2" name="Slika 1"/>
          <p:cNvPicPr>
            <a:picLocks noChangeAspect="1"/>
          </p:cNvPicPr>
          <p:nvPr/>
        </p:nvPicPr>
        <p:blipFill>
          <a:blip r:embed="rId2"/>
          <a:stretch>
            <a:fillRect/>
          </a:stretch>
        </p:blipFill>
        <p:spPr>
          <a:xfrm>
            <a:off x="329108" y="1300851"/>
            <a:ext cx="4644092" cy="4809927"/>
          </a:xfrm>
          <a:prstGeom prst="rect">
            <a:avLst/>
          </a:prstGeom>
        </p:spPr>
      </p:pic>
      <p:pic>
        <p:nvPicPr>
          <p:cNvPr id="5" name="Slika 4"/>
          <p:cNvPicPr>
            <a:picLocks noChangeAspect="1"/>
          </p:cNvPicPr>
          <p:nvPr/>
        </p:nvPicPr>
        <p:blipFill>
          <a:blip r:embed="rId3"/>
          <a:stretch>
            <a:fillRect/>
          </a:stretch>
        </p:blipFill>
        <p:spPr>
          <a:xfrm>
            <a:off x="10262877" y="1300851"/>
            <a:ext cx="1878324" cy="1495425"/>
          </a:xfrm>
          <a:prstGeom prst="rect">
            <a:avLst/>
          </a:prstGeom>
          <a:ln>
            <a:noFill/>
          </a:ln>
          <a:effectLst>
            <a:softEdge rad="112500"/>
          </a:effectLst>
        </p:spPr>
      </p:pic>
      <p:graphicFrame>
        <p:nvGraphicFramePr>
          <p:cNvPr id="18" name="Diagram 17"/>
          <p:cNvGraphicFramePr/>
          <p:nvPr/>
        </p:nvGraphicFramePr>
        <p:xfrm>
          <a:off x="5222241" y="2883876"/>
          <a:ext cx="4886533" cy="23314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9" name="Slika 18"/>
          <p:cNvPicPr>
            <a:picLocks noChangeAspect="1"/>
          </p:cNvPicPr>
          <p:nvPr/>
        </p:nvPicPr>
        <p:blipFill>
          <a:blip r:embed="rId9"/>
          <a:stretch>
            <a:fillRect/>
          </a:stretch>
        </p:blipFill>
        <p:spPr>
          <a:xfrm>
            <a:off x="10262877" y="2838425"/>
            <a:ext cx="1892536" cy="1830231"/>
          </a:xfrm>
          <a:prstGeom prst="rect">
            <a:avLst/>
          </a:prstGeom>
          <a:ln>
            <a:noFill/>
          </a:ln>
          <a:effectLst>
            <a:softEdge rad="112500"/>
          </a:effectLst>
        </p:spPr>
      </p:pic>
      <p:pic>
        <p:nvPicPr>
          <p:cNvPr id="20" name="Slika 19"/>
          <p:cNvPicPr>
            <a:picLocks noChangeAspect="1"/>
          </p:cNvPicPr>
          <p:nvPr/>
        </p:nvPicPr>
        <p:blipFill>
          <a:blip r:embed="rId10"/>
          <a:stretch>
            <a:fillRect/>
          </a:stretch>
        </p:blipFill>
        <p:spPr>
          <a:xfrm>
            <a:off x="10728378" y="4668656"/>
            <a:ext cx="947321" cy="1404964"/>
          </a:xfrm>
          <a:prstGeom prst="rect">
            <a:avLst/>
          </a:prstGeom>
        </p:spPr>
      </p:pic>
      <p:sp>
        <p:nvSpPr>
          <p:cNvPr id="21" name="Pravokotnik 20"/>
          <p:cNvSpPr/>
          <p:nvPr/>
        </p:nvSpPr>
        <p:spPr>
          <a:xfrm>
            <a:off x="5222240" y="5475310"/>
            <a:ext cx="5056192" cy="461665"/>
          </a:xfrm>
          <a:prstGeom prst="rect">
            <a:avLst/>
          </a:prstGeom>
        </p:spPr>
        <p:txBody>
          <a:bodyPr wrap="none">
            <a:spAutoFit/>
          </a:bodyPr>
          <a:lstStyle/>
          <a:p>
            <a:pPr>
              <a:tabLst>
                <a:tab pos="6437959" algn="l"/>
              </a:tabLst>
            </a:pPr>
            <a:r>
              <a:rPr lang="sl-SI" sz="2400" b="1" dirty="0">
                <a:solidFill>
                  <a:schemeClr val="accent5">
                    <a:lumMod val="75000"/>
                  </a:schemeClr>
                </a:solidFill>
                <a:latin typeface="Calibri-Bold"/>
              </a:rPr>
              <a:t>19 partnerjev (13 podjetij, 6 JRO)</a:t>
            </a:r>
            <a:endParaRPr lang="en-US" sz="2400" b="1" dirty="0">
              <a:solidFill>
                <a:schemeClr val="accent5">
                  <a:lumMod val="75000"/>
                </a:schemeClr>
              </a:solidFill>
              <a:latin typeface="Calibri-Bold"/>
            </a:endParaRPr>
          </a:p>
        </p:txBody>
      </p:sp>
    </p:spTree>
    <p:extLst>
      <p:ext uri="{BB962C8B-B14F-4D97-AF65-F5344CB8AC3E}">
        <p14:creationId xmlns:p14="http://schemas.microsoft.com/office/powerpoint/2010/main" val="2381266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vsebine 1"/>
          <p:cNvSpPr>
            <a:spLocks noGrp="1"/>
          </p:cNvSpPr>
          <p:nvPr>
            <p:ph idx="1"/>
          </p:nvPr>
        </p:nvSpPr>
        <p:spPr/>
        <p:txBody>
          <a:bodyPr>
            <a:normAutofit/>
          </a:bodyPr>
          <a:lstStyle/>
          <a:p>
            <a:pPr marL="0" indent="0">
              <a:buNone/>
            </a:pPr>
            <a:r>
              <a:rPr lang="sl-SI" dirty="0"/>
              <a:t>Robotika je ena najpomembnejših sodobnih tehnologij v industriji  in osnovni gradnik tovarn prihodnosti.</a:t>
            </a:r>
          </a:p>
          <a:p>
            <a:pPr marL="0" indent="0">
              <a:buNone/>
            </a:pPr>
            <a:endParaRPr lang="sl-SI" dirty="0"/>
          </a:p>
          <a:p>
            <a:pPr marL="0" indent="0">
              <a:buNone/>
            </a:pPr>
            <a:endParaRPr lang="sl-SI" dirty="0"/>
          </a:p>
          <a:p>
            <a:pPr marL="0" indent="0">
              <a:buNone/>
            </a:pPr>
            <a:endParaRPr lang="sl-SI" dirty="0"/>
          </a:p>
          <a:p>
            <a:pPr marL="0" indent="0">
              <a:buNone/>
            </a:pPr>
            <a:endParaRPr lang="sl-SI" dirty="0"/>
          </a:p>
          <a:p>
            <a:pPr marL="0" indent="0">
              <a:buNone/>
            </a:pPr>
            <a:endParaRPr lang="sl-SI" dirty="0"/>
          </a:p>
          <a:p>
            <a:pPr marL="0" indent="0">
              <a:buNone/>
            </a:pPr>
            <a:endParaRPr lang="sl-SI" dirty="0"/>
          </a:p>
          <a:p>
            <a:pPr marL="0" indent="0">
              <a:buNone/>
            </a:pPr>
            <a:endParaRPr lang="sl-SI" dirty="0"/>
          </a:p>
          <a:p>
            <a:r>
              <a:rPr lang="sl-SI" dirty="0"/>
              <a:t>globalna rast prodaje industrijskih robotov 2015-2020 (15% na leto)</a:t>
            </a:r>
          </a:p>
          <a:p>
            <a:r>
              <a:rPr lang="sl-SI" dirty="0"/>
              <a:t>dogaja se preboj sodelovalne (</a:t>
            </a:r>
            <a:r>
              <a:rPr lang="sl-SI" dirty="0" err="1"/>
              <a:t>kolaborativne</a:t>
            </a:r>
            <a:r>
              <a:rPr lang="sl-SI" dirty="0"/>
              <a:t>) robotike in mobilne robotike (AGV)  </a:t>
            </a:r>
          </a:p>
          <a:p>
            <a:r>
              <a:rPr lang="sl-SI" dirty="0"/>
              <a:t>avtomatizacija in robotizacija ustvarjata nova  delovna mesta z višjo dodano vrednostjo (Nemčija: +3% število robotov na leto -&gt; +2.5 delovnih mest na leto)</a:t>
            </a:r>
          </a:p>
          <a:p>
            <a:endParaRPr lang="en-US" dirty="0"/>
          </a:p>
        </p:txBody>
      </p:sp>
      <p:sp>
        <p:nvSpPr>
          <p:cNvPr id="3" name="Naslov 2"/>
          <p:cNvSpPr>
            <a:spLocks noGrp="1"/>
          </p:cNvSpPr>
          <p:nvPr>
            <p:ph type="title"/>
          </p:nvPr>
        </p:nvSpPr>
        <p:spPr/>
        <p:txBody>
          <a:bodyPr/>
          <a:lstStyle/>
          <a:p>
            <a:r>
              <a:rPr lang="sl-SI" dirty="0"/>
              <a:t>Robotika</a:t>
            </a:r>
            <a:endParaRPr lang="en-US" dirty="0"/>
          </a:p>
        </p:txBody>
      </p:sp>
      <p:sp>
        <p:nvSpPr>
          <p:cNvPr id="6" name="Puščica gor 5"/>
          <p:cNvSpPr/>
          <p:nvPr/>
        </p:nvSpPr>
        <p:spPr>
          <a:xfrm>
            <a:off x="10190480" y="3613183"/>
            <a:ext cx="91440" cy="3381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Slika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9489" y="1737360"/>
            <a:ext cx="5959791" cy="2793999"/>
          </a:xfrm>
          <a:prstGeom prst="rect">
            <a:avLst/>
          </a:prstGeom>
          <a:ln>
            <a:noFill/>
          </a:ln>
          <a:effectLst>
            <a:softEdge rad="112500"/>
          </a:effectLst>
        </p:spPr>
      </p:pic>
      <p:pic>
        <p:nvPicPr>
          <p:cNvPr id="8" name="Slika 7"/>
          <p:cNvPicPr>
            <a:picLocks noChangeAspect="1"/>
          </p:cNvPicPr>
          <p:nvPr/>
        </p:nvPicPr>
        <p:blipFill>
          <a:blip r:embed="rId3"/>
          <a:stretch>
            <a:fillRect/>
          </a:stretch>
        </p:blipFill>
        <p:spPr>
          <a:xfrm>
            <a:off x="838199" y="1737360"/>
            <a:ext cx="5135385" cy="2793999"/>
          </a:xfrm>
          <a:prstGeom prst="rect">
            <a:avLst/>
          </a:prstGeom>
          <a:ln>
            <a:noFill/>
          </a:ln>
          <a:effectLst>
            <a:softEdge rad="112500"/>
          </a:effectLst>
        </p:spPr>
      </p:pic>
    </p:spTree>
    <p:extLst>
      <p:ext uri="{BB962C8B-B14F-4D97-AF65-F5344CB8AC3E}">
        <p14:creationId xmlns:p14="http://schemas.microsoft.com/office/powerpoint/2010/main" val="3219899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avokotnik 5"/>
          <p:cNvSpPr/>
          <p:nvPr/>
        </p:nvSpPr>
        <p:spPr>
          <a:xfrm>
            <a:off x="5699979" y="1980325"/>
            <a:ext cx="6034822" cy="1850029"/>
          </a:xfrm>
          <a:prstGeom prst="rect">
            <a:avLst/>
          </a:prstGeom>
          <a:ln>
            <a:solidFill>
              <a:schemeClr val="accent1">
                <a:lumMod val="40000"/>
                <a:lumOff val="6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799286" y="1143243"/>
            <a:ext cx="6515190" cy="523220"/>
          </a:xfrm>
          <a:prstGeom prst="rect">
            <a:avLst/>
          </a:prstGeom>
          <a:noFill/>
        </p:spPr>
        <p:txBody>
          <a:bodyPr wrap="square" rtlCol="0">
            <a:spAutoFit/>
          </a:bodyPr>
          <a:lstStyle/>
          <a:p>
            <a:pPr algn="ctr"/>
            <a:r>
              <a:rPr lang="sl-SI" sz="2800" b="1" dirty="0"/>
              <a:t>Robotski sistemi in komponente</a:t>
            </a:r>
          </a:p>
        </p:txBody>
      </p:sp>
      <p:sp>
        <p:nvSpPr>
          <p:cNvPr id="2" name="Naslov 1"/>
          <p:cNvSpPr>
            <a:spLocks noGrp="1"/>
          </p:cNvSpPr>
          <p:nvPr>
            <p:ph type="title"/>
          </p:nvPr>
        </p:nvSpPr>
        <p:spPr>
          <a:xfrm>
            <a:off x="838200" y="329035"/>
            <a:ext cx="9028181" cy="720000"/>
          </a:xfrm>
        </p:spPr>
        <p:txBody>
          <a:bodyPr/>
          <a:lstStyle/>
          <a:p>
            <a:r>
              <a:rPr lang="sl-SI" dirty="0"/>
              <a:t>Področje robotike</a:t>
            </a:r>
            <a:endParaRPr lang="en-US" dirty="0"/>
          </a:p>
        </p:txBody>
      </p:sp>
      <p:sp>
        <p:nvSpPr>
          <p:cNvPr id="5" name="PoljeZBesedilom 4"/>
          <p:cNvSpPr txBox="1"/>
          <p:nvPr/>
        </p:nvSpPr>
        <p:spPr>
          <a:xfrm>
            <a:off x="5772872" y="2103221"/>
            <a:ext cx="5897204" cy="1631216"/>
          </a:xfrm>
          <a:prstGeom prst="rect">
            <a:avLst/>
          </a:prstGeom>
          <a:noFill/>
        </p:spPr>
        <p:txBody>
          <a:bodyPr wrap="square" rtlCol="0">
            <a:spAutoFit/>
          </a:bodyPr>
          <a:lstStyle/>
          <a:p>
            <a:pPr marL="342900" indent="-342900">
              <a:buFont typeface="Arial" panose="020B0604020202020204" pitchFamily="34" charset="0"/>
              <a:buChar char="•"/>
            </a:pPr>
            <a:r>
              <a:rPr lang="sl-SI" sz="2000" dirty="0">
                <a:solidFill>
                  <a:schemeClr val="bg1">
                    <a:lumMod val="95000"/>
                  </a:schemeClr>
                </a:solidFill>
              </a:rPr>
              <a:t>Inovativne in senzorsko podprte robotske aplikacije</a:t>
            </a:r>
          </a:p>
          <a:p>
            <a:pPr marL="342900" indent="-342900">
              <a:buFont typeface="Arial" panose="020B0604020202020204" pitchFamily="34" charset="0"/>
              <a:buChar char="•"/>
            </a:pPr>
            <a:r>
              <a:rPr lang="sl-SI" sz="2000" dirty="0">
                <a:solidFill>
                  <a:schemeClr val="bg1">
                    <a:lumMod val="95000"/>
                  </a:schemeClr>
                </a:solidFill>
              </a:rPr>
              <a:t>Inteligentni senzorji in aktuatorji za potrebe robotike</a:t>
            </a:r>
          </a:p>
          <a:p>
            <a:pPr marL="342900" indent="-342900">
              <a:buFont typeface="Arial" panose="020B0604020202020204" pitchFamily="34" charset="0"/>
              <a:buChar char="•"/>
            </a:pPr>
            <a:r>
              <a:rPr lang="sl-SI" sz="2000" dirty="0">
                <a:solidFill>
                  <a:schemeClr val="bg1">
                    <a:lumMod val="95000"/>
                  </a:schemeClr>
                </a:solidFill>
              </a:rPr>
              <a:t>Razvoj in trženje prilagodljivih kooperativnih robotskih celic</a:t>
            </a:r>
          </a:p>
        </p:txBody>
      </p:sp>
      <p:sp>
        <p:nvSpPr>
          <p:cNvPr id="7" name="PoljeZBesedilom 6"/>
          <p:cNvSpPr txBox="1"/>
          <p:nvPr/>
        </p:nvSpPr>
        <p:spPr>
          <a:xfrm flipH="1">
            <a:off x="6629074" y="1610993"/>
            <a:ext cx="3237307" cy="369332"/>
          </a:xfrm>
          <a:prstGeom prst="rect">
            <a:avLst/>
          </a:prstGeom>
          <a:noFill/>
        </p:spPr>
        <p:txBody>
          <a:bodyPr wrap="square" rtlCol="0">
            <a:spAutoFit/>
          </a:bodyPr>
          <a:lstStyle/>
          <a:p>
            <a:r>
              <a:rPr lang="sl-SI" b="1" dirty="0">
                <a:solidFill>
                  <a:srgbClr val="0070C0"/>
                </a:solidFill>
              </a:rPr>
              <a:t>Ključna fokusna področja</a:t>
            </a:r>
            <a:endParaRPr lang="en-US" sz="2000" b="1" dirty="0">
              <a:solidFill>
                <a:srgbClr val="0070C0"/>
              </a:solidFill>
            </a:endParaRPr>
          </a:p>
        </p:txBody>
      </p:sp>
      <p:sp>
        <p:nvSpPr>
          <p:cNvPr id="18" name="Pravokotnik 17"/>
          <p:cNvSpPr/>
          <p:nvPr/>
        </p:nvSpPr>
        <p:spPr>
          <a:xfrm>
            <a:off x="5699979" y="4418551"/>
            <a:ext cx="6034822" cy="1736043"/>
          </a:xfrm>
          <a:prstGeom prst="rect">
            <a:avLst/>
          </a:prstGeom>
          <a:ln>
            <a:solidFill>
              <a:schemeClr val="accent1">
                <a:lumMod val="40000"/>
                <a:lumOff val="6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4"/>
          <p:cNvSpPr txBox="1"/>
          <p:nvPr/>
        </p:nvSpPr>
        <p:spPr>
          <a:xfrm>
            <a:off x="4689408" y="3715424"/>
            <a:ext cx="6515190" cy="523220"/>
          </a:xfrm>
          <a:prstGeom prst="rect">
            <a:avLst/>
          </a:prstGeom>
          <a:noFill/>
        </p:spPr>
        <p:txBody>
          <a:bodyPr wrap="square" rtlCol="0">
            <a:spAutoFit/>
          </a:bodyPr>
          <a:lstStyle/>
          <a:p>
            <a:pPr algn="ctr"/>
            <a:r>
              <a:rPr lang="sl-SI" sz="2800" b="1" dirty="0"/>
              <a:t>Robotika</a:t>
            </a:r>
          </a:p>
        </p:txBody>
      </p:sp>
      <p:sp>
        <p:nvSpPr>
          <p:cNvPr id="20" name="PoljeZBesedilom 19"/>
          <p:cNvSpPr txBox="1"/>
          <p:nvPr/>
        </p:nvSpPr>
        <p:spPr>
          <a:xfrm>
            <a:off x="5781040" y="4533085"/>
            <a:ext cx="5953761" cy="1631216"/>
          </a:xfrm>
          <a:prstGeom prst="rect">
            <a:avLst/>
          </a:prstGeom>
          <a:noFill/>
        </p:spPr>
        <p:txBody>
          <a:bodyPr wrap="square" rtlCol="0">
            <a:spAutoFit/>
          </a:bodyPr>
          <a:lstStyle/>
          <a:p>
            <a:pPr marL="342900" indent="-342900">
              <a:buFont typeface="Arial" panose="020B0604020202020204" pitchFamily="34" charset="0"/>
              <a:buChar char="•"/>
            </a:pPr>
            <a:r>
              <a:rPr lang="sl-SI" sz="2000" dirty="0">
                <a:solidFill>
                  <a:schemeClr val="bg1">
                    <a:lumMod val="95000"/>
                  </a:schemeClr>
                </a:solidFill>
              </a:rPr>
              <a:t>Napredne robotske komponente</a:t>
            </a:r>
          </a:p>
          <a:p>
            <a:pPr marL="342900" indent="-342900">
              <a:buFont typeface="Arial" panose="020B0604020202020204" pitchFamily="34" charset="0"/>
              <a:buChar char="•"/>
            </a:pPr>
            <a:r>
              <a:rPr lang="sl-SI" sz="2000" dirty="0">
                <a:solidFill>
                  <a:schemeClr val="bg1">
                    <a:lumMod val="95000"/>
                  </a:schemeClr>
                </a:solidFill>
              </a:rPr>
              <a:t>Napredni robotski sistemi</a:t>
            </a:r>
          </a:p>
          <a:p>
            <a:pPr marL="342900" indent="-342900">
              <a:buFont typeface="Arial" panose="020B0604020202020204" pitchFamily="34" charset="0"/>
              <a:buChar char="•"/>
            </a:pPr>
            <a:r>
              <a:rPr lang="sl-SI" sz="2000" dirty="0">
                <a:solidFill>
                  <a:schemeClr val="bg1">
                    <a:lumMod val="95000"/>
                  </a:schemeClr>
                </a:solidFill>
              </a:rPr>
              <a:t>Napredne robotske tehnologije in digitalizacija industrije</a:t>
            </a:r>
          </a:p>
          <a:p>
            <a:pPr marL="342900" indent="-342900">
              <a:buFont typeface="Arial" panose="020B0604020202020204" pitchFamily="34" charset="0"/>
              <a:buChar char="•"/>
            </a:pPr>
            <a:r>
              <a:rPr lang="sl-SI" sz="2000" dirty="0">
                <a:solidFill>
                  <a:schemeClr val="bg1">
                    <a:lumMod val="95000"/>
                  </a:schemeClr>
                </a:solidFill>
              </a:rPr>
              <a:t>Napredni robotski vid in </a:t>
            </a:r>
            <a:r>
              <a:rPr lang="sl-SI" sz="2000" dirty="0" err="1">
                <a:solidFill>
                  <a:schemeClr val="bg1">
                    <a:lumMod val="95000"/>
                  </a:schemeClr>
                </a:solidFill>
              </a:rPr>
              <a:t>senzorika</a:t>
            </a:r>
            <a:endParaRPr lang="sl-SI" sz="2000" dirty="0">
              <a:solidFill>
                <a:schemeClr val="bg1">
                  <a:lumMod val="95000"/>
                </a:schemeClr>
              </a:solidFill>
            </a:endParaRPr>
          </a:p>
        </p:txBody>
      </p:sp>
      <p:sp>
        <p:nvSpPr>
          <p:cNvPr id="21" name="PoljeZBesedilom 20"/>
          <p:cNvSpPr txBox="1"/>
          <p:nvPr/>
        </p:nvSpPr>
        <p:spPr>
          <a:xfrm flipH="1">
            <a:off x="6629073" y="4059379"/>
            <a:ext cx="3237307" cy="369332"/>
          </a:xfrm>
          <a:prstGeom prst="rect">
            <a:avLst/>
          </a:prstGeom>
          <a:noFill/>
        </p:spPr>
        <p:txBody>
          <a:bodyPr wrap="square" rtlCol="0">
            <a:spAutoFit/>
          </a:bodyPr>
          <a:lstStyle/>
          <a:p>
            <a:r>
              <a:rPr lang="sl-SI" b="1" dirty="0">
                <a:solidFill>
                  <a:srgbClr val="0070C0"/>
                </a:solidFill>
              </a:rPr>
              <a:t>Ključna tehnološka področja</a:t>
            </a:r>
            <a:endParaRPr lang="en-US" sz="2000" b="1" dirty="0">
              <a:solidFill>
                <a:srgbClr val="0070C0"/>
              </a:solidFill>
            </a:endParaRPr>
          </a:p>
        </p:txBody>
      </p:sp>
      <p:pic>
        <p:nvPicPr>
          <p:cNvPr id="3" name="Slika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862" y="1082283"/>
            <a:ext cx="4265613" cy="1470901"/>
          </a:xfrm>
          <a:prstGeom prst="rect">
            <a:avLst/>
          </a:prstGeom>
        </p:spPr>
      </p:pic>
      <p:pic>
        <p:nvPicPr>
          <p:cNvPr id="4" name="Slika 3"/>
          <p:cNvPicPr>
            <a:picLocks noChangeAspect="1"/>
          </p:cNvPicPr>
          <p:nvPr/>
        </p:nvPicPr>
        <p:blipFill>
          <a:blip r:embed="rId4"/>
          <a:stretch>
            <a:fillRect/>
          </a:stretch>
        </p:blipFill>
        <p:spPr>
          <a:xfrm>
            <a:off x="444862" y="2429603"/>
            <a:ext cx="2409469" cy="1400752"/>
          </a:xfrm>
          <a:prstGeom prst="rect">
            <a:avLst/>
          </a:prstGeom>
          <a:ln>
            <a:noFill/>
          </a:ln>
          <a:effectLst>
            <a:softEdge rad="112500"/>
          </a:effectLst>
        </p:spPr>
      </p:pic>
      <p:pic>
        <p:nvPicPr>
          <p:cNvPr id="8" name="Slika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0166" y="2429602"/>
            <a:ext cx="2418954" cy="1360661"/>
          </a:xfrm>
          <a:prstGeom prst="rect">
            <a:avLst/>
          </a:prstGeom>
          <a:ln>
            <a:noFill/>
          </a:ln>
          <a:effectLst>
            <a:softEdge rad="112500"/>
          </a:effectLst>
        </p:spPr>
      </p:pic>
      <p:pic>
        <p:nvPicPr>
          <p:cNvPr id="9" name="Slika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4862" y="4447350"/>
            <a:ext cx="2514242" cy="1675742"/>
          </a:xfrm>
          <a:prstGeom prst="rect">
            <a:avLst/>
          </a:prstGeom>
          <a:ln>
            <a:noFill/>
          </a:ln>
          <a:effectLst>
            <a:softEdge rad="112500"/>
          </a:effectLst>
        </p:spPr>
      </p:pic>
      <p:pic>
        <p:nvPicPr>
          <p:cNvPr id="10" name="Slika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0164" y="4447349"/>
            <a:ext cx="2630811" cy="1675743"/>
          </a:xfrm>
          <a:prstGeom prst="rect">
            <a:avLst/>
          </a:prstGeom>
          <a:ln>
            <a:noFill/>
          </a:ln>
          <a:effectLst>
            <a:softEdge rad="112500"/>
          </a:effectLst>
        </p:spPr>
      </p:pic>
    </p:spTree>
    <p:extLst>
      <p:ext uri="{BB962C8B-B14F-4D97-AF65-F5344CB8AC3E}">
        <p14:creationId xmlns:p14="http://schemas.microsoft.com/office/powerpoint/2010/main" val="15820470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Horizon2020: Projekt </a:t>
            </a:r>
            <a:r>
              <a:rPr lang="sl-SI" dirty="0" err="1"/>
              <a:t>ReconCell</a:t>
            </a:r>
            <a:endParaRPr lang="en-US" dirty="0"/>
          </a:p>
        </p:txBody>
      </p:sp>
      <p:sp>
        <p:nvSpPr>
          <p:cNvPr id="16" name="Content Placeholder 2"/>
          <p:cNvSpPr>
            <a:spLocks noGrp="1"/>
          </p:cNvSpPr>
          <p:nvPr>
            <p:ph idx="1"/>
          </p:nvPr>
        </p:nvSpPr>
        <p:spPr>
          <a:xfrm>
            <a:off x="864166" y="1145777"/>
            <a:ext cx="7123438" cy="4933547"/>
          </a:xfrm>
        </p:spPr>
        <p:txBody>
          <a:bodyPr>
            <a:normAutofit/>
          </a:bodyPr>
          <a:lstStyle/>
          <a:p>
            <a:pPr algn="l"/>
            <a:r>
              <a:rPr lang="sl-SI" sz="2667" dirty="0"/>
              <a:t>Razvoj nove vrste  avtonomne robotske celice za prilagodljivo maloserijsko proizvodnjo.</a:t>
            </a:r>
            <a:endParaRPr lang="en-GB" sz="2133" dirty="0"/>
          </a:p>
          <a:p>
            <a:pPr algn="l"/>
            <a:r>
              <a:rPr lang="sl-SI" sz="2667" dirty="0"/>
              <a:t>Zmanjšanje časa vzpostavitve z uporabo rešitev, razvitih v prejšnjih projektih</a:t>
            </a:r>
            <a:r>
              <a:rPr lang="sl-SI" sz="2667" b="1" dirty="0"/>
              <a:t>.</a:t>
            </a:r>
            <a:endParaRPr lang="en-GB" sz="2667" dirty="0"/>
          </a:p>
          <a:p>
            <a:pPr algn="l"/>
            <a:r>
              <a:rPr lang="sl-SI" sz="2667" dirty="0"/>
              <a:t>Relativno nizka cena</a:t>
            </a:r>
            <a:r>
              <a:rPr lang="en-GB" sz="2667" dirty="0"/>
              <a:t>.</a:t>
            </a:r>
          </a:p>
          <a:p>
            <a:r>
              <a:rPr lang="en-GB" sz="2667" dirty="0" err="1"/>
              <a:t>Predlagan</a:t>
            </a:r>
            <a:r>
              <a:rPr lang="sl-SI" sz="2667" dirty="0"/>
              <a:t>a</a:t>
            </a:r>
            <a:r>
              <a:rPr lang="en-GB" sz="2667" dirty="0"/>
              <a:t> </a:t>
            </a:r>
            <a:r>
              <a:rPr lang="en-GB" sz="2667" dirty="0" err="1"/>
              <a:t>celic</a:t>
            </a:r>
            <a:r>
              <a:rPr lang="sl-SI" sz="2667" dirty="0"/>
              <a:t>a</a:t>
            </a:r>
            <a:r>
              <a:rPr lang="en-GB" sz="2667" dirty="0"/>
              <a:t> je </a:t>
            </a:r>
            <a:r>
              <a:rPr lang="sl-SI" sz="2667" dirty="0"/>
              <a:t>zmožna </a:t>
            </a:r>
            <a:r>
              <a:rPr lang="en-GB" sz="2667" dirty="0" err="1"/>
              <a:t>mogoče</a:t>
            </a:r>
            <a:r>
              <a:rPr lang="en-GB" sz="2667" dirty="0"/>
              <a:t> </a:t>
            </a:r>
            <a:r>
              <a:rPr lang="en-GB" sz="2667" dirty="0" err="1"/>
              <a:t>skoraj</a:t>
            </a:r>
            <a:r>
              <a:rPr lang="en-GB" sz="2667" dirty="0"/>
              <a:t> </a:t>
            </a:r>
            <a:r>
              <a:rPr lang="en-GB" sz="2667" dirty="0" err="1"/>
              <a:t>samodejn</a:t>
            </a:r>
            <a:r>
              <a:rPr lang="sl-SI" sz="2667" dirty="0"/>
              <a:t>e</a:t>
            </a:r>
            <a:r>
              <a:rPr lang="en-GB" sz="2667" dirty="0"/>
              <a:t> </a:t>
            </a:r>
            <a:r>
              <a:rPr lang="en-GB" sz="2667" dirty="0" err="1"/>
              <a:t>konfigurir</a:t>
            </a:r>
            <a:r>
              <a:rPr lang="sl-SI" sz="2667" dirty="0" err="1"/>
              <a:t>acije</a:t>
            </a:r>
            <a:r>
              <a:rPr lang="en-GB" sz="2667" dirty="0"/>
              <a:t> </a:t>
            </a:r>
            <a:r>
              <a:rPr lang="en-GB" sz="2667" dirty="0" err="1"/>
              <a:t>za</a:t>
            </a:r>
            <a:r>
              <a:rPr lang="en-GB" sz="2667" dirty="0"/>
              <a:t> </a:t>
            </a:r>
            <a:r>
              <a:rPr lang="en-GB" sz="2667" dirty="0" err="1"/>
              <a:t>izvajanje</a:t>
            </a:r>
            <a:r>
              <a:rPr lang="en-GB" sz="2667" dirty="0"/>
              <a:t> </a:t>
            </a:r>
            <a:r>
              <a:rPr lang="en-GB" sz="2667" dirty="0" err="1"/>
              <a:t>novih</a:t>
            </a:r>
            <a:r>
              <a:rPr lang="en-GB" sz="2667" dirty="0"/>
              <a:t> </a:t>
            </a:r>
            <a:r>
              <a:rPr lang="en-GB" sz="2667" dirty="0" err="1"/>
              <a:t>nalog</a:t>
            </a:r>
            <a:r>
              <a:rPr lang="en-GB" sz="2667" dirty="0"/>
              <a:t> </a:t>
            </a:r>
            <a:r>
              <a:rPr lang="en-GB" sz="2667" dirty="0" err="1"/>
              <a:t>sestavljanja</a:t>
            </a:r>
            <a:r>
              <a:rPr lang="en-GB" sz="2667" dirty="0"/>
              <a:t>.</a:t>
            </a:r>
            <a:endParaRPr lang="sl-SI" sz="2667" dirty="0"/>
          </a:p>
          <a:p>
            <a:endParaRPr lang="sl-SI" sz="2667" dirty="0"/>
          </a:p>
          <a:p>
            <a:pPr algn="l"/>
            <a:r>
              <a:rPr lang="sl-SI" sz="2667" dirty="0"/>
              <a:t>K</a:t>
            </a:r>
            <a:r>
              <a:rPr lang="en-GB" sz="2667" dirty="0" err="1"/>
              <a:t>oordinator</a:t>
            </a:r>
            <a:r>
              <a:rPr lang="en-GB" sz="2667" dirty="0"/>
              <a:t>: </a:t>
            </a:r>
            <a:r>
              <a:rPr lang="en-GB" sz="2667" b="1" dirty="0" err="1"/>
              <a:t>Institut</a:t>
            </a:r>
            <a:r>
              <a:rPr lang="sl-SI" sz="2667" b="1" dirty="0"/>
              <a:t> „Jožef Stefan“</a:t>
            </a:r>
            <a:endParaRPr lang="en-GB" sz="2667" b="1" dirty="0"/>
          </a:p>
        </p:txBody>
      </p:sp>
      <p:pic>
        <p:nvPicPr>
          <p:cNvPr id="17"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6182" y="1135419"/>
            <a:ext cx="3581097" cy="2672895"/>
          </a:xfrm>
          <a:prstGeom prst="rect">
            <a:avLst/>
          </a:prstGeom>
          <a:ln>
            <a:noFill/>
          </a:ln>
          <a:effectLst>
            <a:softEdge rad="112500"/>
          </a:effectLst>
        </p:spPr>
      </p:pic>
      <p:pic>
        <p:nvPicPr>
          <p:cNvPr id="18" name="Picture 7" descr="reconcellLogo_CMYK.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0836" y="5687293"/>
            <a:ext cx="1584176" cy="265661"/>
          </a:xfrm>
          <a:prstGeom prst="rect">
            <a:avLst/>
          </a:prstGeom>
        </p:spPr>
      </p:pic>
      <p:sp>
        <p:nvSpPr>
          <p:cNvPr id="19" name="TextBox 10"/>
          <p:cNvSpPr txBox="1"/>
          <p:nvPr/>
        </p:nvSpPr>
        <p:spPr>
          <a:xfrm>
            <a:off x="2959206" y="5578462"/>
            <a:ext cx="2429063" cy="461665"/>
          </a:xfrm>
          <a:prstGeom prst="rect">
            <a:avLst/>
          </a:prstGeom>
          <a:noFill/>
        </p:spPr>
        <p:txBody>
          <a:bodyPr wrap="none" rtlCol="0">
            <a:spAutoFit/>
          </a:bodyPr>
          <a:lstStyle/>
          <a:p>
            <a:r>
              <a:rPr lang="sl-SI" sz="2400" dirty="0">
                <a:hlinkClick r:id="rId4"/>
              </a:rPr>
              <a:t>www.reconcell.eu</a:t>
            </a:r>
            <a:endParaRPr lang="en-GB" sz="2400" dirty="0"/>
          </a:p>
        </p:txBody>
      </p:sp>
      <p:pic>
        <p:nvPicPr>
          <p:cNvPr id="20" name="Picture 11"/>
          <p:cNvPicPr>
            <a:picLocks noChangeAspect="1"/>
          </p:cNvPicPr>
          <p:nvPr/>
        </p:nvPicPr>
        <p:blipFill rotWithShape="1">
          <a:blip r:embed="rId5"/>
          <a:srcRect r="6774"/>
          <a:stretch/>
        </p:blipFill>
        <p:spPr>
          <a:xfrm>
            <a:off x="8040216" y="3789040"/>
            <a:ext cx="3791355" cy="2290284"/>
          </a:xfrm>
          <a:prstGeom prst="rect">
            <a:avLst/>
          </a:prstGeom>
          <a:ln>
            <a:noFill/>
          </a:ln>
          <a:effectLst>
            <a:softEdge rad="112500"/>
          </a:effectLst>
        </p:spPr>
      </p:pic>
      <p:pic>
        <p:nvPicPr>
          <p:cNvPr id="21" name="Picture 6"/>
          <p:cNvPicPr>
            <a:picLocks noChangeAspect="1"/>
          </p:cNvPicPr>
          <p:nvPr/>
        </p:nvPicPr>
        <p:blipFill>
          <a:blip r:embed="rId6"/>
          <a:stretch>
            <a:fillRect/>
          </a:stretch>
        </p:blipFill>
        <p:spPr>
          <a:xfrm>
            <a:off x="5617580" y="3994577"/>
            <a:ext cx="2159228" cy="1055844"/>
          </a:xfrm>
          <a:prstGeom prst="rect">
            <a:avLst/>
          </a:prstGeom>
        </p:spPr>
      </p:pic>
      <p:sp>
        <p:nvSpPr>
          <p:cNvPr id="22" name="TextBox 14"/>
          <p:cNvSpPr txBox="1"/>
          <p:nvPr/>
        </p:nvSpPr>
        <p:spPr>
          <a:xfrm>
            <a:off x="10981743" y="3505704"/>
            <a:ext cx="744114" cy="184666"/>
          </a:xfrm>
          <a:prstGeom prst="rect">
            <a:avLst/>
          </a:prstGeom>
          <a:noFill/>
        </p:spPr>
        <p:txBody>
          <a:bodyPr wrap="none" rtlCol="0">
            <a:spAutoFit/>
          </a:bodyPr>
          <a:lstStyle/>
          <a:p>
            <a:r>
              <a:rPr lang="sl-SI" sz="600" dirty="0"/>
              <a:t>Source: ReconCell</a:t>
            </a:r>
            <a:endParaRPr lang="en-GB" sz="600" dirty="0"/>
          </a:p>
        </p:txBody>
      </p:sp>
      <p:pic>
        <p:nvPicPr>
          <p:cNvPr id="23" name="Picture 13" descr="I4MS.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15273" y="520747"/>
            <a:ext cx="1161535" cy="360040"/>
          </a:xfrm>
          <a:prstGeom prst="rect">
            <a:avLst/>
          </a:prstGeom>
        </p:spPr>
      </p:pic>
    </p:spTree>
    <p:extLst>
      <p:ext uri="{BB962C8B-B14F-4D97-AF65-F5344CB8AC3E}">
        <p14:creationId xmlns:p14="http://schemas.microsoft.com/office/powerpoint/2010/main" val="1346937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Adaptivna robotska celica</a:t>
            </a:r>
            <a:endParaRPr lang="en-US" dirty="0"/>
          </a:p>
        </p:txBody>
      </p:sp>
      <p:pic>
        <p:nvPicPr>
          <p:cNvPr id="4" name="Slika 3"/>
          <p:cNvPicPr>
            <a:picLocks noChangeAspect="1"/>
          </p:cNvPicPr>
          <p:nvPr/>
        </p:nvPicPr>
        <p:blipFill>
          <a:blip r:embed="rId2"/>
          <a:stretch>
            <a:fillRect/>
          </a:stretch>
        </p:blipFill>
        <p:spPr>
          <a:xfrm>
            <a:off x="5195160" y="1186308"/>
            <a:ext cx="4425561" cy="4951226"/>
          </a:xfrm>
          <a:prstGeom prst="rect">
            <a:avLst/>
          </a:prstGeom>
          <a:ln>
            <a:noFill/>
          </a:ln>
          <a:effectLst>
            <a:softEdge rad="112500"/>
          </a:effectLst>
        </p:spPr>
      </p:pic>
      <p:sp>
        <p:nvSpPr>
          <p:cNvPr id="5" name="Desno ukrivljena puščica 4"/>
          <p:cNvSpPr/>
          <p:nvPr/>
        </p:nvSpPr>
        <p:spPr>
          <a:xfrm rot="3367643" flipH="1">
            <a:off x="9776742" y="2758823"/>
            <a:ext cx="478468" cy="141069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grpSp>
        <p:nvGrpSpPr>
          <p:cNvPr id="6" name="Skupina 5"/>
          <p:cNvGrpSpPr/>
          <p:nvPr/>
        </p:nvGrpSpPr>
        <p:grpSpPr>
          <a:xfrm>
            <a:off x="9349953" y="1239134"/>
            <a:ext cx="2232447" cy="1682542"/>
            <a:chOff x="8959323" y="1118648"/>
            <a:chExt cx="2387374" cy="1804362"/>
          </a:xfrm>
        </p:grpSpPr>
        <p:sp>
          <p:nvSpPr>
            <p:cNvPr id="7" name="Zaobljeni pravokotnik 6"/>
            <p:cNvSpPr/>
            <p:nvPr/>
          </p:nvSpPr>
          <p:spPr>
            <a:xfrm>
              <a:off x="8982730" y="1118648"/>
              <a:ext cx="2356419" cy="1804362"/>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8" name="Slika 7"/>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959323" y="1217448"/>
              <a:ext cx="2387374" cy="1682542"/>
            </a:xfrm>
            <a:prstGeom prst="rect">
              <a:avLst/>
            </a:prstGeom>
            <a:ln>
              <a:noFill/>
            </a:ln>
            <a:effectLst>
              <a:softEdge rad="112500"/>
            </a:effectLst>
          </p:spPr>
        </p:pic>
      </p:grpSp>
      <p:sp>
        <p:nvSpPr>
          <p:cNvPr id="9" name="TextBox 6"/>
          <p:cNvSpPr txBox="1"/>
          <p:nvPr/>
        </p:nvSpPr>
        <p:spPr>
          <a:xfrm>
            <a:off x="479376" y="1340768"/>
            <a:ext cx="2859629"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err="1"/>
              <a:t>Automati</a:t>
            </a:r>
            <a:r>
              <a:rPr lang="sl-SI" sz="1600" b="1" dirty="0" err="1"/>
              <a:t>zacija</a:t>
            </a:r>
            <a:r>
              <a:rPr lang="en-US" sz="1600" b="1" dirty="0"/>
              <a:t> </a:t>
            </a:r>
            <a:r>
              <a:rPr lang="sl-SI" sz="1600" b="1" dirty="0"/>
              <a:t> </a:t>
            </a:r>
            <a:r>
              <a:rPr lang="en-US" sz="1600" b="1" dirty="0"/>
              <a:t>SPC </a:t>
            </a:r>
            <a:r>
              <a:rPr lang="sl-SI" sz="1600" b="1" dirty="0"/>
              <a:t>meritev</a:t>
            </a:r>
            <a:endParaRPr lang="en-US" sz="1600" b="1" dirty="0"/>
          </a:p>
          <a:p>
            <a:pPr marL="285750" indent="-285750">
              <a:buFont typeface="Arial" panose="020B0604020202020204" pitchFamily="34" charset="0"/>
              <a:buChar char="•"/>
            </a:pPr>
            <a:r>
              <a:rPr lang="en-US" sz="1600" b="1" dirty="0"/>
              <a:t>Vi</a:t>
            </a:r>
            <a:r>
              <a:rPr lang="sl-SI" sz="1600" b="1" dirty="0" err="1"/>
              <a:t>zualni</a:t>
            </a:r>
            <a:r>
              <a:rPr lang="sl-SI" sz="1600" b="1" dirty="0"/>
              <a:t> pregled površine</a:t>
            </a:r>
            <a:endParaRPr lang="en-GB" b="1" dirty="0"/>
          </a:p>
        </p:txBody>
      </p:sp>
      <p:grpSp>
        <p:nvGrpSpPr>
          <p:cNvPr id="13" name="Skupina 12"/>
          <p:cNvGrpSpPr/>
          <p:nvPr/>
        </p:nvGrpSpPr>
        <p:grpSpPr>
          <a:xfrm>
            <a:off x="9291" y="2132856"/>
            <a:ext cx="5472608" cy="3990248"/>
            <a:chOff x="-630069" y="1175310"/>
            <a:chExt cx="7158117" cy="5153382"/>
          </a:xfrm>
        </p:grpSpPr>
        <p:grpSp>
          <p:nvGrpSpPr>
            <p:cNvPr id="14" name="Skupina 13"/>
            <p:cNvGrpSpPr/>
            <p:nvPr/>
          </p:nvGrpSpPr>
          <p:grpSpPr>
            <a:xfrm>
              <a:off x="-630069" y="1175310"/>
              <a:ext cx="7158117" cy="5153382"/>
              <a:chOff x="5657953" y="1272909"/>
              <a:chExt cx="7411356" cy="5185497"/>
            </a:xfrm>
          </p:grpSpPr>
          <p:graphicFrame>
            <p:nvGraphicFramePr>
              <p:cNvPr id="16" name="Diagram 15"/>
              <p:cNvGraphicFramePr/>
              <p:nvPr/>
            </p:nvGraphicFramePr>
            <p:xfrm>
              <a:off x="5657953" y="1272909"/>
              <a:ext cx="7411356" cy="4968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Navzdol ukrivljena puščica 16"/>
              <p:cNvSpPr/>
              <p:nvPr/>
            </p:nvSpPr>
            <p:spPr>
              <a:xfrm rot="1987704">
                <a:off x="9918917" y="1410232"/>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sp>
            <p:nvSpPr>
              <p:cNvPr id="18" name="Navzdol ukrivljena puščica 17"/>
              <p:cNvSpPr/>
              <p:nvPr/>
            </p:nvSpPr>
            <p:spPr>
              <a:xfrm rot="4804135">
                <a:off x="11292192" y="3157261"/>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sp>
            <p:nvSpPr>
              <p:cNvPr id="19" name="Navzdol ukrivljena puščica 18"/>
              <p:cNvSpPr/>
              <p:nvPr/>
            </p:nvSpPr>
            <p:spPr>
              <a:xfrm rot="7766225">
                <a:off x="10941842" y="5212138"/>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sp>
            <p:nvSpPr>
              <p:cNvPr id="20" name="Navzdol ukrivljena puščica 19"/>
              <p:cNvSpPr/>
              <p:nvPr/>
            </p:nvSpPr>
            <p:spPr>
              <a:xfrm rot="10637027">
                <a:off x="8913824" y="6086713"/>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sp>
            <p:nvSpPr>
              <p:cNvPr id="21" name="Navzdol ukrivljena puščica 20"/>
              <p:cNvSpPr/>
              <p:nvPr/>
            </p:nvSpPr>
            <p:spPr>
              <a:xfrm rot="16442069">
                <a:off x="6387140" y="3027614"/>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sp>
            <p:nvSpPr>
              <p:cNvPr id="22" name="Navzdol ukrivljena puščica 21"/>
              <p:cNvSpPr/>
              <p:nvPr/>
            </p:nvSpPr>
            <p:spPr>
              <a:xfrm rot="14041125">
                <a:off x="6859484" y="5232915"/>
                <a:ext cx="1095974" cy="37169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grpSp>
        <p:sp>
          <p:nvSpPr>
            <p:cNvPr id="15" name="Navzdol ukrivljena puščica 14"/>
            <p:cNvSpPr/>
            <p:nvPr/>
          </p:nvSpPr>
          <p:spPr>
            <a:xfrm rot="20149893">
              <a:off x="1272222" y="1379884"/>
              <a:ext cx="1075415" cy="35538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solidFill>
                  <a:schemeClr val="tx1"/>
                </a:solidFill>
              </a:endParaRPr>
            </a:p>
          </p:txBody>
        </p:sp>
      </p:grpSp>
      <p:pic>
        <p:nvPicPr>
          <p:cNvPr id="26" name="Slika 25"/>
          <p:cNvPicPr>
            <a:picLocks noChangeAspect="1"/>
          </p:cNvPicPr>
          <p:nvPr/>
        </p:nvPicPr>
        <p:blipFill>
          <a:blip r:embed="rId9"/>
          <a:stretch>
            <a:fillRect/>
          </a:stretch>
        </p:blipFill>
        <p:spPr>
          <a:xfrm>
            <a:off x="5753708" y="162400"/>
            <a:ext cx="2263138" cy="812067"/>
          </a:xfrm>
          <a:prstGeom prst="rect">
            <a:avLst/>
          </a:prstGeom>
        </p:spPr>
      </p:pic>
    </p:spTree>
    <p:extLst>
      <p:ext uri="{BB962C8B-B14F-4D97-AF65-F5344CB8AC3E}">
        <p14:creationId xmlns:p14="http://schemas.microsoft.com/office/powerpoint/2010/main" val="3141529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sl-SI" b="1" dirty="0" err="1"/>
              <a:t>MOTOSense</a:t>
            </a:r>
            <a:r>
              <a:rPr lang="sl-SI" b="1" dirty="0"/>
              <a:t> PLATFORMA ZA PRILAGODLJIVO </a:t>
            </a:r>
            <a:br>
              <a:rPr lang="sl-SI" b="1" dirty="0"/>
            </a:br>
            <a:r>
              <a:rPr lang="sl-SI" b="1" dirty="0"/>
              <a:t>KRMILJENJE ROBOTSKE OBDELAVE Z </a:t>
            </a:r>
            <a:br>
              <a:rPr lang="sl-SI" b="1" dirty="0"/>
            </a:br>
            <a:r>
              <a:rPr lang="sl-SI" b="1" dirty="0"/>
              <a:t>LASERSKO TRIANGULACIJO</a:t>
            </a:r>
          </a:p>
        </p:txBody>
      </p:sp>
      <p:sp>
        <p:nvSpPr>
          <p:cNvPr id="9" name="Title 8"/>
          <p:cNvSpPr>
            <a:spLocks noGrp="1"/>
          </p:cNvSpPr>
          <p:nvPr>
            <p:ph type="title"/>
          </p:nvPr>
        </p:nvSpPr>
        <p:spPr/>
        <p:txBody>
          <a:bodyPr/>
          <a:lstStyle/>
          <a:p>
            <a:r>
              <a:rPr lang="sl-SI" dirty="0"/>
              <a:t>YASKAWA Slovenija</a:t>
            </a:r>
            <a:endParaRPr lang="en-GB" dirty="0"/>
          </a:p>
        </p:txBody>
      </p:sp>
      <p:pic>
        <p:nvPicPr>
          <p:cNvPr id="10" name="Picture 3">
            <a:extLst>
              <a:ext uri="{FF2B5EF4-FFF2-40B4-BE49-F238E27FC236}">
                <a16:creationId xmlns:a16="http://schemas.microsoft.com/office/drawing/2014/main" id="{DBF1C090-536F-42B7-9794-A27F63CCF75D}"/>
              </a:ext>
            </a:extLst>
          </p:cNvPr>
          <p:cNvPicPr>
            <a:picLocks noChangeAspect="1"/>
          </p:cNvPicPr>
          <p:nvPr/>
        </p:nvPicPr>
        <p:blipFill>
          <a:blip r:embed="rId2"/>
          <a:stretch>
            <a:fillRect/>
          </a:stretch>
        </p:blipFill>
        <p:spPr>
          <a:xfrm>
            <a:off x="838200" y="2222608"/>
            <a:ext cx="5086299" cy="3798680"/>
          </a:xfrm>
          <a:prstGeom prst="rect">
            <a:avLst/>
          </a:prstGeom>
          <a:ln>
            <a:noFill/>
          </a:ln>
          <a:effectLst>
            <a:softEdge rad="112500"/>
          </a:effectLst>
        </p:spPr>
      </p:pic>
      <p:sp>
        <p:nvSpPr>
          <p:cNvPr id="12" name="TextBox 11"/>
          <p:cNvSpPr txBox="1"/>
          <p:nvPr/>
        </p:nvSpPr>
        <p:spPr>
          <a:xfrm>
            <a:off x="7936025" y="3577050"/>
            <a:ext cx="4255975" cy="2585323"/>
          </a:xfrm>
          <a:prstGeom prst="rect">
            <a:avLst/>
          </a:prstGeom>
          <a:noFill/>
        </p:spPr>
        <p:txBody>
          <a:bodyPr wrap="square" rtlCol="0">
            <a:spAutoFit/>
          </a:bodyPr>
          <a:lstStyle/>
          <a:p>
            <a:r>
              <a:rPr lang="sl-SI" dirty="0"/>
              <a:t>U</a:t>
            </a:r>
            <a:r>
              <a:rPr lang="en-US" dirty="0" err="1"/>
              <a:t>porab</a:t>
            </a:r>
            <a:r>
              <a:rPr lang="sl-SI" dirty="0"/>
              <a:t>a</a:t>
            </a:r>
            <a:r>
              <a:rPr lang="en-US" dirty="0"/>
              <a:t> </a:t>
            </a:r>
            <a:r>
              <a:rPr lang="en-US" dirty="0" err="1"/>
              <a:t>laserske</a:t>
            </a:r>
            <a:r>
              <a:rPr lang="en-US" dirty="0"/>
              <a:t> </a:t>
            </a:r>
            <a:r>
              <a:rPr lang="en-US" dirty="0" err="1"/>
              <a:t>trinagulacijske</a:t>
            </a:r>
            <a:r>
              <a:rPr lang="en-US" dirty="0"/>
              <a:t> </a:t>
            </a:r>
            <a:r>
              <a:rPr lang="en-US" dirty="0" err="1"/>
              <a:t>povratne</a:t>
            </a:r>
            <a:r>
              <a:rPr lang="en-US" dirty="0"/>
              <a:t> </a:t>
            </a:r>
            <a:r>
              <a:rPr lang="en-US" dirty="0" err="1"/>
              <a:t>zanke</a:t>
            </a:r>
            <a:r>
              <a:rPr lang="en-US" dirty="0"/>
              <a:t> </a:t>
            </a:r>
            <a:r>
              <a:rPr lang="en-US" dirty="0" err="1"/>
              <a:t>za</a:t>
            </a:r>
            <a:r>
              <a:rPr lang="en-US" dirty="0"/>
              <a:t> </a:t>
            </a:r>
            <a:r>
              <a:rPr lang="en-US" dirty="0" err="1"/>
              <a:t>sproten</a:t>
            </a:r>
            <a:r>
              <a:rPr lang="en-US" dirty="0"/>
              <a:t> </a:t>
            </a:r>
            <a:r>
              <a:rPr lang="en-US" dirty="0" err="1"/>
              <a:t>nadzor</a:t>
            </a:r>
            <a:r>
              <a:rPr lang="en-US" dirty="0"/>
              <a:t> </a:t>
            </a:r>
            <a:r>
              <a:rPr lang="en-US" dirty="0" err="1"/>
              <a:t>oblike</a:t>
            </a:r>
            <a:r>
              <a:rPr lang="en-US" dirty="0"/>
              <a:t> </a:t>
            </a:r>
            <a:r>
              <a:rPr lang="en-US" dirty="0" err="1"/>
              <a:t>obdelovanca</a:t>
            </a:r>
            <a:r>
              <a:rPr lang="en-US" dirty="0"/>
              <a:t>. </a:t>
            </a:r>
            <a:r>
              <a:rPr lang="en-US" dirty="0" err="1"/>
              <a:t>Razviti</a:t>
            </a:r>
            <a:r>
              <a:rPr lang="en-US" dirty="0"/>
              <a:t> </a:t>
            </a:r>
            <a:r>
              <a:rPr lang="en-US" dirty="0" err="1"/>
              <a:t>sistem</a:t>
            </a:r>
            <a:r>
              <a:rPr lang="en-US" dirty="0"/>
              <a:t> </a:t>
            </a:r>
            <a:r>
              <a:rPr lang="en-US" dirty="0" err="1"/>
              <a:t>predstavlja</a:t>
            </a:r>
            <a:r>
              <a:rPr lang="en-US" dirty="0"/>
              <a:t> </a:t>
            </a:r>
            <a:r>
              <a:rPr lang="en-US" dirty="0" err="1"/>
              <a:t>novost</a:t>
            </a:r>
            <a:r>
              <a:rPr lang="en-US" dirty="0"/>
              <a:t> na </a:t>
            </a:r>
            <a:r>
              <a:rPr lang="en-US" dirty="0" err="1"/>
              <a:t>svetovnem</a:t>
            </a:r>
            <a:r>
              <a:rPr lang="en-US" dirty="0"/>
              <a:t> </a:t>
            </a:r>
            <a:r>
              <a:rPr lang="en-US" dirty="0" err="1"/>
              <a:t>trgu</a:t>
            </a:r>
            <a:r>
              <a:rPr lang="en-US" dirty="0"/>
              <a:t> na </a:t>
            </a:r>
            <a:r>
              <a:rPr lang="en-US" dirty="0" err="1"/>
              <a:t>področjih</a:t>
            </a:r>
            <a:r>
              <a:rPr lang="en-US" dirty="0"/>
              <a:t> </a:t>
            </a:r>
            <a:r>
              <a:rPr lang="en-US" dirty="0" err="1"/>
              <a:t>obdelav</a:t>
            </a:r>
            <a:r>
              <a:rPr lang="en-US" dirty="0"/>
              <a:t> </a:t>
            </a:r>
            <a:r>
              <a:rPr lang="en-US" dirty="0" err="1"/>
              <a:t>maloserijskih</a:t>
            </a:r>
            <a:r>
              <a:rPr lang="en-US" dirty="0"/>
              <a:t> </a:t>
            </a:r>
            <a:r>
              <a:rPr lang="en-US" dirty="0" err="1"/>
              <a:t>produktov</a:t>
            </a:r>
            <a:r>
              <a:rPr lang="en-US" dirty="0"/>
              <a:t> </a:t>
            </a:r>
            <a:r>
              <a:rPr lang="en-US" dirty="0" err="1"/>
              <a:t>kompleksnih</a:t>
            </a:r>
            <a:r>
              <a:rPr lang="en-US" dirty="0"/>
              <a:t> 3D </a:t>
            </a:r>
            <a:r>
              <a:rPr lang="en-US" dirty="0" err="1"/>
              <a:t>oblik</a:t>
            </a:r>
            <a:r>
              <a:rPr lang="en-US" dirty="0"/>
              <a:t>. </a:t>
            </a:r>
            <a:r>
              <a:rPr lang="en-US" dirty="0" err="1"/>
              <a:t>Rešitev</a:t>
            </a:r>
            <a:r>
              <a:rPr lang="en-US" dirty="0"/>
              <a:t> je </a:t>
            </a:r>
            <a:r>
              <a:rPr lang="en-US" dirty="0" err="1"/>
              <a:t>zaščite</a:t>
            </a:r>
            <a:r>
              <a:rPr lang="sl-SI" dirty="0"/>
              <a:t>n</a:t>
            </a:r>
            <a:r>
              <a:rPr lang="en-US" dirty="0"/>
              <a:t>a z </a:t>
            </a:r>
            <a:r>
              <a:rPr lang="en-US" dirty="0" err="1"/>
              <a:t>mednarodnim</a:t>
            </a:r>
            <a:r>
              <a:rPr lang="en-US" dirty="0"/>
              <a:t> </a:t>
            </a:r>
            <a:r>
              <a:rPr lang="en-US" dirty="0" err="1"/>
              <a:t>patentom</a:t>
            </a:r>
            <a:r>
              <a:rPr lang="en-US" dirty="0"/>
              <a:t>, </a:t>
            </a:r>
            <a:r>
              <a:rPr lang="en-US" dirty="0" err="1"/>
              <a:t>ki</a:t>
            </a:r>
            <a:r>
              <a:rPr lang="en-US" dirty="0"/>
              <a:t> je </a:t>
            </a:r>
            <a:r>
              <a:rPr lang="en-US" dirty="0" err="1"/>
              <a:t>tik</a:t>
            </a:r>
            <a:r>
              <a:rPr lang="en-US" dirty="0"/>
              <a:t> </a:t>
            </a:r>
            <a:r>
              <a:rPr lang="en-US" dirty="0" err="1"/>
              <a:t>pred</a:t>
            </a:r>
            <a:r>
              <a:rPr lang="en-US" dirty="0"/>
              <a:t> </a:t>
            </a:r>
            <a:r>
              <a:rPr lang="en-US" dirty="0" err="1"/>
              <a:t>podelitvijo</a:t>
            </a:r>
            <a:r>
              <a:rPr lang="sl-SI" dirty="0"/>
              <a:t>. </a:t>
            </a:r>
            <a:br>
              <a:rPr lang="sl-SI" dirty="0"/>
            </a:br>
            <a:r>
              <a:rPr lang="sl-SI" dirty="0"/>
              <a:t>Izvedba: delujoči prototip</a:t>
            </a:r>
            <a:endParaRPr lang="en-US"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6188" y="3933056"/>
            <a:ext cx="1559838" cy="2088232"/>
          </a:xfrm>
          <a:prstGeom prst="rect">
            <a:avLst/>
          </a:prstGeom>
        </p:spPr>
      </p:pic>
      <p:pic>
        <p:nvPicPr>
          <p:cNvPr id="8" name="Slika 7"/>
          <p:cNvPicPr>
            <a:picLocks noChangeAspect="1"/>
          </p:cNvPicPr>
          <p:nvPr/>
        </p:nvPicPr>
        <p:blipFill>
          <a:blip r:embed="rId4"/>
          <a:stretch>
            <a:fillRect/>
          </a:stretch>
        </p:blipFill>
        <p:spPr>
          <a:xfrm>
            <a:off x="5753708" y="162400"/>
            <a:ext cx="2263138" cy="812067"/>
          </a:xfrm>
          <a:prstGeom prst="rect">
            <a:avLst/>
          </a:prstGeom>
        </p:spPr>
      </p:pic>
      <p:pic>
        <p:nvPicPr>
          <p:cNvPr id="4" name="Slika 3"/>
          <p:cNvPicPr>
            <a:picLocks noChangeAspect="1"/>
          </p:cNvPicPr>
          <p:nvPr/>
        </p:nvPicPr>
        <p:blipFill>
          <a:blip r:embed="rId5"/>
          <a:stretch>
            <a:fillRect/>
          </a:stretch>
        </p:blipFill>
        <p:spPr>
          <a:xfrm>
            <a:off x="6305850" y="1196225"/>
            <a:ext cx="4500339" cy="2380825"/>
          </a:xfrm>
          <a:prstGeom prst="rect">
            <a:avLst/>
          </a:prstGeom>
          <a:ln>
            <a:noFill/>
          </a:ln>
          <a:effectLst>
            <a:softEdge rad="112500"/>
          </a:effectLst>
        </p:spPr>
      </p:pic>
    </p:spTree>
    <p:extLst>
      <p:ext uri="{BB962C8B-B14F-4D97-AF65-F5344CB8AC3E}">
        <p14:creationId xmlns:p14="http://schemas.microsoft.com/office/powerpoint/2010/main" val="29765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Strojni vid kot storitev</a:t>
            </a:r>
            <a:endParaRPr lang="en-US" dirty="0"/>
          </a:p>
        </p:txBody>
      </p:sp>
      <p:pic>
        <p:nvPicPr>
          <p:cNvPr id="4" name="Slika 3"/>
          <p:cNvPicPr>
            <a:picLocks noChangeAspect="1"/>
          </p:cNvPicPr>
          <p:nvPr/>
        </p:nvPicPr>
        <p:blipFill rotWithShape="1">
          <a:blip r:embed="rId2" cstate="hqprint">
            <a:extLst>
              <a:ext uri="{28A0092B-C50C-407E-A947-70E740481C1C}">
                <a14:useLocalDpi xmlns:a14="http://schemas.microsoft.com/office/drawing/2010/main"/>
              </a:ext>
            </a:extLst>
          </a:blip>
          <a:srcRect b="7294"/>
          <a:stretch/>
        </p:blipFill>
        <p:spPr>
          <a:xfrm>
            <a:off x="263352" y="1477319"/>
            <a:ext cx="5743425" cy="3103809"/>
          </a:xfrm>
          <a:prstGeom prst="rect">
            <a:avLst/>
          </a:prstGeom>
        </p:spPr>
      </p:pic>
      <p:pic>
        <p:nvPicPr>
          <p:cNvPr id="5" name="Slika 4"/>
          <p:cNvPicPr>
            <a:picLocks noChangeAspect="1"/>
          </p:cNvPicPr>
          <p:nvPr/>
        </p:nvPicPr>
        <p:blipFill>
          <a:blip r:embed="rId3"/>
          <a:stretch>
            <a:fillRect/>
          </a:stretch>
        </p:blipFill>
        <p:spPr>
          <a:xfrm>
            <a:off x="6312024" y="1628800"/>
            <a:ext cx="5119856" cy="2891733"/>
          </a:xfrm>
          <a:prstGeom prst="roundRect">
            <a:avLst>
              <a:gd name="adj" fmla="val 4167"/>
            </a:avLst>
          </a:prstGeom>
          <a:solidFill>
            <a:srgbClr val="FFFFFF"/>
          </a:solidFill>
          <a:ln w="38100" cap="sq">
            <a:solidFill>
              <a:schemeClr val="tx2">
                <a:lumMod val="50000"/>
              </a:schemeClr>
            </a:solidFill>
            <a:miter lim="800000"/>
          </a:ln>
          <a:effectLst>
            <a:reflection blurRad="12700" stA="0" endPos="28000" dist="5000" dir="5400000" sy="-100000" algn="bl" rotWithShape="0"/>
            <a:softEdge rad="266700"/>
          </a:effectLst>
          <a:scene3d>
            <a:camera prst="orthographicFront"/>
            <a:lightRig rig="threePt" dir="t">
              <a:rot lat="0" lon="0" rev="2700000"/>
            </a:lightRig>
          </a:scene3d>
          <a:sp3d>
            <a:bevelT h="38100"/>
            <a:contourClr>
              <a:srgbClr val="C0C0C0"/>
            </a:contourClr>
          </a:sp3d>
        </p:spPr>
      </p:pic>
      <p:sp>
        <p:nvSpPr>
          <p:cNvPr id="6" name="Zaobljeni pravokotnik 5"/>
          <p:cNvSpPr/>
          <p:nvPr/>
        </p:nvSpPr>
        <p:spPr>
          <a:xfrm>
            <a:off x="2603612" y="4941168"/>
            <a:ext cx="6984776"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4400" dirty="0"/>
              <a:t>Strojni vid kot storitev</a:t>
            </a:r>
          </a:p>
        </p:txBody>
      </p:sp>
      <p:pic>
        <p:nvPicPr>
          <p:cNvPr id="7" name="Slika 6"/>
          <p:cNvPicPr>
            <a:picLocks noChangeAspect="1"/>
          </p:cNvPicPr>
          <p:nvPr/>
        </p:nvPicPr>
        <p:blipFill>
          <a:blip r:embed="rId4"/>
          <a:stretch>
            <a:fillRect/>
          </a:stretch>
        </p:blipFill>
        <p:spPr>
          <a:xfrm>
            <a:off x="5753708" y="162400"/>
            <a:ext cx="2263138" cy="812067"/>
          </a:xfrm>
          <a:prstGeom prst="rect">
            <a:avLst/>
          </a:prstGeom>
        </p:spPr>
      </p:pic>
    </p:spTree>
    <p:extLst>
      <p:ext uri="{BB962C8B-B14F-4D97-AF65-F5344CB8AC3E}">
        <p14:creationId xmlns:p14="http://schemas.microsoft.com/office/powerpoint/2010/main" val="1299974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normAutofit/>
          </a:bodyPr>
          <a:lstStyle/>
          <a:p>
            <a:pPr lvl="2"/>
            <a:r>
              <a:rPr lang="sl-SI" sz="3300" b="1" dirty="0" err="1">
                <a:latin typeface="+mn-lt"/>
              </a:rPr>
              <a:t>Fotonika</a:t>
            </a:r>
            <a:endParaRPr lang="en-US" sz="3300" b="1" dirty="0">
              <a:latin typeface="+mn-lt"/>
            </a:endParaRPr>
          </a:p>
        </p:txBody>
      </p:sp>
      <p:sp>
        <p:nvSpPr>
          <p:cNvPr id="9" name="TextBox 7"/>
          <p:cNvSpPr txBox="1"/>
          <p:nvPr/>
        </p:nvSpPr>
        <p:spPr>
          <a:xfrm>
            <a:off x="838200" y="4438075"/>
            <a:ext cx="10195560"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Novi </a:t>
            </a:r>
            <a:r>
              <a:rPr lang="en-US" sz="2000" dirty="0" err="1"/>
              <a:t>koncepti</a:t>
            </a:r>
            <a:r>
              <a:rPr lang="en-US" sz="2000" dirty="0"/>
              <a:t> </a:t>
            </a:r>
            <a:r>
              <a:rPr lang="en-US" sz="2000" dirty="0" err="1"/>
              <a:t>laserskih</a:t>
            </a:r>
            <a:r>
              <a:rPr lang="en-US" sz="2000" dirty="0"/>
              <a:t> </a:t>
            </a:r>
            <a:r>
              <a:rPr lang="en-US" sz="2000" dirty="0" err="1"/>
              <a:t>izvorov</a:t>
            </a:r>
            <a:endParaRPr lang="en-US" sz="2000" dirty="0"/>
          </a:p>
          <a:p>
            <a:pPr marL="285750" indent="-285750">
              <a:buFont typeface="Arial" panose="020B0604020202020204" pitchFamily="34" charset="0"/>
              <a:buChar char="•"/>
            </a:pPr>
            <a:r>
              <a:rPr lang="en-US" sz="2000" dirty="0"/>
              <a:t>Novi </a:t>
            </a:r>
            <a:r>
              <a:rPr lang="en-US" sz="2000" dirty="0" err="1"/>
              <a:t>principi</a:t>
            </a:r>
            <a:r>
              <a:rPr lang="en-US" sz="2000" dirty="0"/>
              <a:t> </a:t>
            </a:r>
            <a:r>
              <a:rPr lang="en-US" sz="2000" dirty="0" err="1"/>
              <a:t>laserskega</a:t>
            </a:r>
            <a:r>
              <a:rPr lang="en-US" sz="2000" dirty="0"/>
              <a:t> </a:t>
            </a:r>
            <a:r>
              <a:rPr lang="en-US" sz="2000" dirty="0" err="1"/>
              <a:t>digitalnega</a:t>
            </a:r>
            <a:r>
              <a:rPr lang="en-US" sz="2000" dirty="0"/>
              <a:t> </a:t>
            </a:r>
            <a:r>
              <a:rPr lang="en-US" sz="2000" dirty="0" err="1"/>
              <a:t>procesiranja</a:t>
            </a:r>
            <a:r>
              <a:rPr lang="en-US" sz="2000" dirty="0"/>
              <a:t> </a:t>
            </a:r>
            <a:r>
              <a:rPr lang="en-US" sz="2000" dirty="0" err="1"/>
              <a:t>industrijskih</a:t>
            </a:r>
            <a:r>
              <a:rPr lang="en-US" sz="2000" dirty="0"/>
              <a:t> </a:t>
            </a:r>
            <a:r>
              <a:rPr lang="en-US" sz="2000" dirty="0" err="1"/>
              <a:t>materialov</a:t>
            </a:r>
            <a:endParaRPr lang="en-US" sz="2000" dirty="0"/>
          </a:p>
          <a:p>
            <a:pPr marL="285750" indent="-285750">
              <a:buFont typeface="Arial" panose="020B0604020202020204" pitchFamily="34" charset="0"/>
              <a:buChar char="•"/>
            </a:pPr>
            <a:r>
              <a:rPr lang="en-US" sz="2000" dirty="0"/>
              <a:t>Novi </a:t>
            </a:r>
            <a:r>
              <a:rPr lang="en-US" sz="2000" dirty="0" err="1"/>
              <a:t>principi</a:t>
            </a:r>
            <a:r>
              <a:rPr lang="en-US" sz="2000" dirty="0"/>
              <a:t> </a:t>
            </a:r>
            <a:r>
              <a:rPr lang="en-US" sz="2000" dirty="0" err="1"/>
              <a:t>uporabe</a:t>
            </a:r>
            <a:r>
              <a:rPr lang="en-US" sz="2000" dirty="0"/>
              <a:t> </a:t>
            </a:r>
            <a:r>
              <a:rPr lang="en-US" sz="2000" dirty="0" err="1"/>
              <a:t>fotonike</a:t>
            </a:r>
            <a:r>
              <a:rPr lang="en-US" sz="2000" dirty="0"/>
              <a:t> </a:t>
            </a:r>
            <a:r>
              <a:rPr lang="en-US" sz="2000" dirty="0" err="1"/>
              <a:t>za</a:t>
            </a:r>
            <a:r>
              <a:rPr lang="en-US" sz="2000" dirty="0"/>
              <a:t> </a:t>
            </a:r>
            <a:r>
              <a:rPr lang="en-US" sz="2000" dirty="0" err="1"/>
              <a:t>medicinsko</a:t>
            </a:r>
            <a:r>
              <a:rPr lang="en-US" sz="2000" dirty="0"/>
              <a:t> </a:t>
            </a:r>
            <a:r>
              <a:rPr lang="en-US" sz="2000" dirty="0" err="1"/>
              <a:t>regeneracijo</a:t>
            </a:r>
            <a:r>
              <a:rPr lang="en-US" sz="2000" dirty="0"/>
              <a:t>, </a:t>
            </a:r>
            <a:r>
              <a:rPr lang="en-US" sz="2000" dirty="0" err="1"/>
              <a:t>terapevtiko</a:t>
            </a:r>
            <a:r>
              <a:rPr lang="en-US" sz="2000" dirty="0"/>
              <a:t>, </a:t>
            </a:r>
            <a:r>
              <a:rPr lang="en-US" sz="2000" dirty="0" err="1"/>
              <a:t>kirurgijo</a:t>
            </a:r>
            <a:r>
              <a:rPr lang="en-US" sz="2000" dirty="0"/>
              <a:t> in </a:t>
            </a:r>
            <a:r>
              <a:rPr lang="en-US" sz="2000" dirty="0" err="1"/>
              <a:t>personaizirano</a:t>
            </a:r>
            <a:r>
              <a:rPr lang="en-US" sz="2000" dirty="0"/>
              <a:t> </a:t>
            </a:r>
            <a:r>
              <a:rPr lang="en-US" sz="2000" dirty="0" err="1"/>
              <a:t>diagnostiko</a:t>
            </a:r>
            <a:endParaRPr lang="en-US" sz="2000" dirty="0"/>
          </a:p>
          <a:p>
            <a:pPr marL="285750" indent="-285750">
              <a:buFont typeface="Arial" panose="020B0604020202020204" pitchFamily="34" charset="0"/>
              <a:buChar char="•"/>
            </a:pPr>
            <a:r>
              <a:rPr lang="en-US" sz="2000" dirty="0" err="1"/>
              <a:t>Proizvodne</a:t>
            </a:r>
            <a:r>
              <a:rPr lang="en-US" sz="2000" dirty="0"/>
              <a:t> tehnologije v </a:t>
            </a:r>
            <a:r>
              <a:rPr lang="en-US" sz="2000" dirty="0" err="1"/>
              <a:t>fotoniki</a:t>
            </a:r>
            <a:endParaRPr lang="en-US" sz="2000" dirty="0"/>
          </a:p>
        </p:txBody>
      </p:sp>
      <p:sp>
        <p:nvSpPr>
          <p:cNvPr id="26" name="PoljeZBesedilom 25"/>
          <p:cNvSpPr txBox="1"/>
          <p:nvPr/>
        </p:nvSpPr>
        <p:spPr>
          <a:xfrm flipH="1">
            <a:off x="3773488" y="3927178"/>
            <a:ext cx="3460170" cy="430887"/>
          </a:xfrm>
          <a:prstGeom prst="rect">
            <a:avLst/>
          </a:prstGeom>
          <a:noFill/>
        </p:spPr>
        <p:txBody>
          <a:bodyPr wrap="square" rtlCol="0">
            <a:spAutoFit/>
          </a:bodyPr>
          <a:lstStyle/>
          <a:p>
            <a:r>
              <a:rPr lang="sl-SI" sz="2200" b="1" dirty="0">
                <a:solidFill>
                  <a:srgbClr val="0070C0"/>
                </a:solidFill>
              </a:rPr>
              <a:t>Fokusna področja </a:t>
            </a:r>
            <a:endParaRPr lang="en-US" sz="2200" b="1" dirty="0">
              <a:solidFill>
                <a:srgbClr val="0070C0"/>
              </a:solidFill>
            </a:endParaRPr>
          </a:p>
        </p:txBody>
      </p:sp>
      <p:pic>
        <p:nvPicPr>
          <p:cNvPr id="4" name="Slika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770" y="1330383"/>
            <a:ext cx="3455670" cy="2327178"/>
          </a:xfrm>
          <a:prstGeom prst="rect">
            <a:avLst/>
          </a:prstGeom>
          <a:ln>
            <a:noFill/>
          </a:ln>
          <a:effectLst>
            <a:softEdge rad="112500"/>
          </a:effectLst>
        </p:spPr>
      </p:pic>
      <p:pic>
        <p:nvPicPr>
          <p:cNvPr id="3074" name="Picture 2" descr="https://www.digitalengineering247.com/images/rapid-ready/LPKF-ProtoLaser-U3-Syste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8063" y="1415794"/>
            <a:ext cx="1493780" cy="2121127"/>
          </a:xfrm>
          <a:prstGeom prst="rect">
            <a:avLst/>
          </a:prstGeom>
          <a:noFill/>
          <a:extLst>
            <a:ext uri="{909E8E84-426E-40DD-AFC4-6F175D3DCCD1}">
              <a14:hiddenFill xmlns:a14="http://schemas.microsoft.com/office/drawing/2010/main">
                <a:solidFill>
                  <a:srgbClr val="FFFFFF"/>
                </a:solidFill>
              </a14:hiddenFill>
            </a:ext>
          </a:extLst>
        </p:spPr>
      </p:pic>
      <p:pic>
        <p:nvPicPr>
          <p:cNvPr id="7" name="Slika 6"/>
          <p:cNvPicPr>
            <a:picLocks noChangeAspect="1"/>
          </p:cNvPicPr>
          <p:nvPr/>
        </p:nvPicPr>
        <p:blipFill>
          <a:blip r:embed="rId5"/>
          <a:stretch>
            <a:fillRect/>
          </a:stretch>
        </p:blipFill>
        <p:spPr>
          <a:xfrm>
            <a:off x="5993186" y="1313113"/>
            <a:ext cx="3250883" cy="2215298"/>
          </a:xfrm>
          <a:prstGeom prst="rect">
            <a:avLst/>
          </a:prstGeom>
          <a:ln>
            <a:noFill/>
          </a:ln>
          <a:effectLst>
            <a:softEdge rad="112500"/>
          </a:effectLst>
        </p:spPr>
      </p:pic>
      <p:pic>
        <p:nvPicPr>
          <p:cNvPr id="3076" name="Picture 4" descr="https://www.optotek-medical.com/slir/w900-h9999-p1-q100/wp-content/uploads/2017/02/optotek_nano_lasers_v4-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06303" y="1318208"/>
            <a:ext cx="2063727" cy="2147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058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značba mesta vsebine 3"/>
          <p:cNvPicPr>
            <a:picLocks noGrp="1" noChangeAspect="1"/>
          </p:cNvPicPr>
          <p:nvPr>
            <p:ph idx="1"/>
          </p:nvPr>
        </p:nvPicPr>
        <p:blipFill>
          <a:blip r:embed="rId2"/>
          <a:stretch>
            <a:fillRect/>
          </a:stretch>
        </p:blipFill>
        <p:spPr>
          <a:xfrm>
            <a:off x="838200" y="1156677"/>
            <a:ext cx="5654003" cy="2978340"/>
          </a:xfrm>
          <a:prstGeom prst="rect">
            <a:avLst/>
          </a:prstGeom>
          <a:ln>
            <a:noFill/>
          </a:ln>
          <a:effectLst>
            <a:softEdge rad="112500"/>
          </a:effectLst>
        </p:spPr>
      </p:pic>
      <p:sp>
        <p:nvSpPr>
          <p:cNvPr id="3" name="Naslov 2"/>
          <p:cNvSpPr>
            <a:spLocks noGrp="1"/>
          </p:cNvSpPr>
          <p:nvPr>
            <p:ph type="title"/>
          </p:nvPr>
        </p:nvSpPr>
        <p:spPr/>
        <p:txBody>
          <a:bodyPr/>
          <a:lstStyle/>
          <a:p>
            <a:r>
              <a:rPr lang="sl-SI" dirty="0"/>
              <a:t>Laserski transferni tisk</a:t>
            </a:r>
            <a:endParaRPr lang="en-US" dirty="0"/>
          </a:p>
        </p:txBody>
      </p:sp>
      <p:pic>
        <p:nvPicPr>
          <p:cNvPr id="5" name="Slika 4"/>
          <p:cNvPicPr>
            <a:picLocks noChangeAspect="1"/>
          </p:cNvPicPr>
          <p:nvPr/>
        </p:nvPicPr>
        <p:blipFill>
          <a:blip r:embed="rId3"/>
          <a:stretch>
            <a:fillRect/>
          </a:stretch>
        </p:blipFill>
        <p:spPr>
          <a:xfrm>
            <a:off x="806940" y="4211728"/>
            <a:ext cx="2811220" cy="1937832"/>
          </a:xfrm>
          <a:prstGeom prst="rect">
            <a:avLst/>
          </a:prstGeom>
          <a:ln>
            <a:noFill/>
          </a:ln>
          <a:effectLst>
            <a:softEdge rad="112500"/>
          </a:effectLst>
        </p:spPr>
      </p:pic>
      <p:pic>
        <p:nvPicPr>
          <p:cNvPr id="6" name="Slika 5"/>
          <p:cNvPicPr>
            <a:picLocks noChangeAspect="1"/>
          </p:cNvPicPr>
          <p:nvPr/>
        </p:nvPicPr>
        <p:blipFill>
          <a:blip r:embed="rId4"/>
          <a:stretch>
            <a:fillRect/>
          </a:stretch>
        </p:blipFill>
        <p:spPr>
          <a:xfrm>
            <a:off x="3967271" y="4204919"/>
            <a:ext cx="2596958" cy="1944641"/>
          </a:xfrm>
          <a:prstGeom prst="rect">
            <a:avLst/>
          </a:prstGeom>
          <a:ln>
            <a:noFill/>
          </a:ln>
          <a:effectLst>
            <a:softEdge rad="112500"/>
          </a:effectLst>
        </p:spPr>
      </p:pic>
      <p:sp>
        <p:nvSpPr>
          <p:cNvPr id="7" name="PoljeZBesedilom 6"/>
          <p:cNvSpPr txBox="1"/>
          <p:nvPr/>
        </p:nvSpPr>
        <p:spPr>
          <a:xfrm>
            <a:off x="6760306" y="1156677"/>
            <a:ext cx="5431694" cy="4785926"/>
          </a:xfrm>
          <a:prstGeom prst="rect">
            <a:avLst/>
          </a:prstGeom>
          <a:noFill/>
        </p:spPr>
        <p:txBody>
          <a:bodyPr wrap="square" rtlCol="0">
            <a:spAutoFit/>
          </a:bodyPr>
          <a:lstStyle/>
          <a:p>
            <a:r>
              <a:rPr lang="en-US" sz="2000" dirty="0" err="1"/>
              <a:t>Laserski</a:t>
            </a:r>
            <a:r>
              <a:rPr lang="en-US" sz="2000" dirty="0"/>
              <a:t> </a:t>
            </a:r>
            <a:r>
              <a:rPr lang="en-US" sz="2000" dirty="0" err="1"/>
              <a:t>transferni</a:t>
            </a:r>
            <a:r>
              <a:rPr lang="en-US" sz="2000" dirty="0"/>
              <a:t> </a:t>
            </a:r>
            <a:r>
              <a:rPr lang="en-US" sz="2000" dirty="0" err="1"/>
              <a:t>tisk</a:t>
            </a:r>
            <a:r>
              <a:rPr lang="en-US" sz="2000" dirty="0"/>
              <a:t> </a:t>
            </a:r>
            <a:r>
              <a:rPr lang="en-US" sz="2000" b="1" dirty="0"/>
              <a:t>je </a:t>
            </a:r>
            <a:r>
              <a:rPr lang="en-US" sz="2000" b="1" dirty="0" err="1"/>
              <a:t>prvi</a:t>
            </a:r>
            <a:r>
              <a:rPr lang="en-US" sz="2000" b="1" dirty="0"/>
              <a:t> </a:t>
            </a:r>
            <a:r>
              <a:rPr lang="en-US" sz="2000" b="1" dirty="0" err="1"/>
              <a:t>postopek</a:t>
            </a:r>
            <a:r>
              <a:rPr lang="en-US" sz="2000" dirty="0"/>
              <a:t>, </a:t>
            </a:r>
            <a:r>
              <a:rPr lang="en-US" sz="2000" dirty="0" err="1"/>
              <a:t>ki</a:t>
            </a:r>
            <a:r>
              <a:rPr lang="en-US" sz="2000" dirty="0"/>
              <a:t> </a:t>
            </a:r>
            <a:r>
              <a:rPr lang="en-US" sz="2000" dirty="0" err="1"/>
              <a:t>omogoča</a:t>
            </a:r>
            <a:r>
              <a:rPr lang="en-US" sz="2000" dirty="0"/>
              <a:t> </a:t>
            </a:r>
            <a:r>
              <a:rPr lang="sl-SI" sz="2000" dirty="0"/>
              <a:t>prilagodljiv </a:t>
            </a:r>
            <a:r>
              <a:rPr lang="en-US" sz="2000" dirty="0" err="1"/>
              <a:t>digitalen</a:t>
            </a:r>
            <a:r>
              <a:rPr lang="en-US" sz="2000" dirty="0"/>
              <a:t> </a:t>
            </a:r>
            <a:r>
              <a:rPr lang="en-US" sz="2000" dirty="0" err="1"/>
              <a:t>način</a:t>
            </a:r>
            <a:r>
              <a:rPr lang="en-US" sz="2000" dirty="0"/>
              <a:t> </a:t>
            </a:r>
            <a:r>
              <a:rPr lang="en-US" sz="2000" dirty="0" err="1"/>
              <a:t>tiska</a:t>
            </a:r>
            <a:r>
              <a:rPr lang="en-US" sz="2000" dirty="0"/>
              <a:t> </a:t>
            </a:r>
            <a:r>
              <a:rPr lang="en-US" sz="2000" dirty="0" err="1"/>
              <a:t>visoko-viskoznih</a:t>
            </a:r>
            <a:r>
              <a:rPr lang="en-US" sz="2000" dirty="0"/>
              <a:t> past in </a:t>
            </a:r>
            <a:r>
              <a:rPr lang="en-US" sz="2000" dirty="0" err="1"/>
              <a:t>črnil</a:t>
            </a:r>
            <a:r>
              <a:rPr lang="sl-SI" sz="2000" dirty="0"/>
              <a:t> brez šablon</a:t>
            </a:r>
            <a:r>
              <a:rPr lang="en-US" sz="2000" dirty="0"/>
              <a:t>. </a:t>
            </a:r>
            <a:r>
              <a:rPr lang="sl-SI" sz="2000" dirty="0"/>
              <a:t>S prototipom je dokazana </a:t>
            </a:r>
            <a:r>
              <a:rPr lang="en-US" sz="2000" dirty="0" err="1"/>
              <a:t>sposobnost</a:t>
            </a:r>
            <a:r>
              <a:rPr lang="en-US" sz="2000" dirty="0"/>
              <a:t> </a:t>
            </a:r>
            <a:r>
              <a:rPr lang="en-US" sz="2000" dirty="0" err="1"/>
              <a:t>tiska</a:t>
            </a:r>
            <a:r>
              <a:rPr lang="en-US" sz="2000" dirty="0"/>
              <a:t> </a:t>
            </a:r>
            <a:r>
              <a:rPr lang="en-US" sz="2000" dirty="0" err="1"/>
              <a:t>različnih</a:t>
            </a:r>
            <a:r>
              <a:rPr lang="en-US" sz="2000" dirty="0"/>
              <a:t> past in </a:t>
            </a:r>
            <a:r>
              <a:rPr lang="en-US" sz="2000" dirty="0" err="1"/>
              <a:t>črnil</a:t>
            </a:r>
            <a:r>
              <a:rPr lang="en-US" sz="2000" dirty="0"/>
              <a:t>, </a:t>
            </a:r>
            <a:r>
              <a:rPr lang="en-US" sz="2000" dirty="0" err="1"/>
              <a:t>kjer</a:t>
            </a:r>
            <a:r>
              <a:rPr lang="en-US" sz="2000" dirty="0"/>
              <a:t> </a:t>
            </a:r>
            <a:r>
              <a:rPr lang="en-US" sz="2000" dirty="0" err="1"/>
              <a:t>končna</a:t>
            </a:r>
            <a:r>
              <a:rPr lang="en-US" sz="2000" dirty="0"/>
              <a:t> </a:t>
            </a:r>
            <a:r>
              <a:rPr lang="en-US" sz="2000" dirty="0" err="1"/>
              <a:t>geometrija</a:t>
            </a:r>
            <a:r>
              <a:rPr lang="en-US" sz="2000" dirty="0"/>
              <a:t> </a:t>
            </a:r>
            <a:r>
              <a:rPr lang="en-US" sz="2000" dirty="0" err="1"/>
              <a:t>ni</a:t>
            </a:r>
            <a:r>
              <a:rPr lang="en-US" sz="2000" dirty="0"/>
              <a:t> </a:t>
            </a:r>
            <a:r>
              <a:rPr lang="en-US" sz="2000" dirty="0" err="1"/>
              <a:t>omejena</a:t>
            </a:r>
            <a:r>
              <a:rPr lang="en-US" sz="2000" dirty="0"/>
              <a:t> z </a:t>
            </a:r>
            <a:r>
              <a:rPr lang="en-US" sz="2000" dirty="0" err="1"/>
              <a:t>geometrijo</a:t>
            </a:r>
            <a:r>
              <a:rPr lang="en-US" sz="2000" dirty="0"/>
              <a:t> </a:t>
            </a:r>
            <a:r>
              <a:rPr lang="en-US" sz="2000" dirty="0" err="1"/>
              <a:t>šablone</a:t>
            </a:r>
            <a:r>
              <a:rPr lang="en-US" sz="2000" dirty="0"/>
              <a:t> </a:t>
            </a:r>
            <a:r>
              <a:rPr lang="en-US" sz="2000" dirty="0" err="1"/>
              <a:t>ampak</a:t>
            </a:r>
            <a:r>
              <a:rPr lang="en-US" sz="2000" dirty="0"/>
              <a:t> je </a:t>
            </a:r>
            <a:r>
              <a:rPr lang="en-US" sz="2000" dirty="0" err="1"/>
              <a:t>poljubno</a:t>
            </a:r>
            <a:r>
              <a:rPr lang="en-US" sz="2000" dirty="0"/>
              <a:t> </a:t>
            </a:r>
            <a:r>
              <a:rPr lang="en-US" sz="2000" dirty="0" err="1"/>
              <a:t>nastavljiva</a:t>
            </a:r>
            <a:r>
              <a:rPr lang="en-US" sz="2000" dirty="0"/>
              <a:t> z </a:t>
            </a:r>
            <a:r>
              <a:rPr lang="en-US" sz="2000" dirty="0" err="1"/>
              <a:t>digitalnimi</a:t>
            </a:r>
            <a:r>
              <a:rPr lang="en-US" sz="2000" dirty="0"/>
              <a:t> </a:t>
            </a:r>
            <a:r>
              <a:rPr lang="en-US" sz="2000" dirty="0" err="1"/>
              <a:t>podatki</a:t>
            </a:r>
            <a:r>
              <a:rPr lang="en-US" sz="2000" dirty="0"/>
              <a:t>. </a:t>
            </a:r>
            <a:r>
              <a:rPr lang="en-US" sz="2000" dirty="0" err="1"/>
              <a:t>Omogočen</a:t>
            </a:r>
            <a:r>
              <a:rPr lang="en-US" sz="2000" dirty="0"/>
              <a:t> je </a:t>
            </a:r>
            <a:r>
              <a:rPr lang="en-US" sz="2000" dirty="0" err="1"/>
              <a:t>tudi</a:t>
            </a:r>
            <a:r>
              <a:rPr lang="en-US" sz="2000" dirty="0"/>
              <a:t> »</a:t>
            </a:r>
            <a:r>
              <a:rPr lang="en-US" sz="2000" dirty="0" err="1"/>
              <a:t>mokro</a:t>
            </a:r>
            <a:r>
              <a:rPr lang="en-US" sz="2000" dirty="0"/>
              <a:t> na </a:t>
            </a:r>
            <a:r>
              <a:rPr lang="en-US" sz="2000" dirty="0" err="1"/>
              <a:t>mokro</a:t>
            </a:r>
            <a:r>
              <a:rPr lang="en-US" sz="2000" dirty="0"/>
              <a:t>« </a:t>
            </a:r>
            <a:r>
              <a:rPr lang="en-US" sz="2000" dirty="0" err="1"/>
              <a:t>način</a:t>
            </a:r>
            <a:r>
              <a:rPr lang="en-US" sz="2000" dirty="0"/>
              <a:t> </a:t>
            </a:r>
            <a:r>
              <a:rPr lang="en-US" sz="2000" dirty="0" err="1"/>
              <a:t>prenosa</a:t>
            </a:r>
            <a:r>
              <a:rPr lang="en-US" sz="2000" dirty="0"/>
              <a:t>, </a:t>
            </a:r>
            <a:r>
              <a:rPr lang="en-US" sz="2000" dirty="0" err="1"/>
              <a:t>ki</a:t>
            </a:r>
            <a:r>
              <a:rPr lang="en-US" sz="2000" dirty="0"/>
              <a:t> </a:t>
            </a:r>
            <a:r>
              <a:rPr lang="en-US" sz="2000" dirty="0" err="1"/>
              <a:t>odpravlja</a:t>
            </a:r>
            <a:r>
              <a:rPr lang="en-US" sz="2000" dirty="0"/>
              <a:t> </a:t>
            </a:r>
            <a:r>
              <a:rPr lang="en-US" sz="2000" dirty="0" err="1"/>
              <a:t>fazo</a:t>
            </a:r>
            <a:r>
              <a:rPr lang="en-US" sz="2000" dirty="0"/>
              <a:t> </a:t>
            </a:r>
            <a:r>
              <a:rPr lang="en-US" sz="2000" dirty="0" err="1"/>
              <a:t>sušenja</a:t>
            </a:r>
            <a:r>
              <a:rPr lang="en-US" sz="2000" dirty="0"/>
              <a:t> v </a:t>
            </a:r>
            <a:r>
              <a:rPr lang="en-US" sz="2000" dirty="0" err="1"/>
              <a:t>postopku</a:t>
            </a:r>
            <a:r>
              <a:rPr lang="en-US" sz="2000" dirty="0"/>
              <a:t> in s tem </a:t>
            </a:r>
            <a:r>
              <a:rPr lang="en-US" sz="2000" dirty="0" err="1"/>
              <a:t>skrajša</a:t>
            </a:r>
            <a:r>
              <a:rPr lang="en-US" sz="2000" dirty="0"/>
              <a:t> in </a:t>
            </a:r>
            <a:r>
              <a:rPr lang="en-US" sz="2000" dirty="0" err="1"/>
              <a:t>poenostavi</a:t>
            </a:r>
            <a:r>
              <a:rPr lang="en-US" sz="2000" dirty="0"/>
              <a:t> </a:t>
            </a:r>
            <a:r>
              <a:rPr lang="en-US" sz="2000" dirty="0" err="1"/>
              <a:t>postopek</a:t>
            </a:r>
            <a:r>
              <a:rPr lang="en-US" sz="2000" dirty="0"/>
              <a:t> </a:t>
            </a:r>
            <a:r>
              <a:rPr lang="en-US" sz="2000" dirty="0" err="1"/>
              <a:t>tiska</a:t>
            </a:r>
            <a:r>
              <a:rPr lang="en-US" sz="2000" dirty="0"/>
              <a:t> </a:t>
            </a:r>
            <a:r>
              <a:rPr lang="en-US" sz="2000" dirty="0" err="1"/>
              <a:t>različnih</a:t>
            </a:r>
            <a:r>
              <a:rPr lang="en-US" sz="2000" dirty="0"/>
              <a:t> </a:t>
            </a:r>
            <a:r>
              <a:rPr lang="en-US" sz="2000" dirty="0" err="1"/>
              <a:t>materialov</a:t>
            </a:r>
            <a:r>
              <a:rPr lang="en-US" sz="2000" dirty="0"/>
              <a:t> </a:t>
            </a:r>
            <a:r>
              <a:rPr lang="en-US" sz="2000" dirty="0" err="1"/>
              <a:t>donorja</a:t>
            </a:r>
            <a:r>
              <a:rPr lang="en-US" sz="2000" dirty="0"/>
              <a:t> na </a:t>
            </a:r>
            <a:r>
              <a:rPr lang="en-US" sz="2000" dirty="0" err="1"/>
              <a:t>istem</a:t>
            </a:r>
            <a:r>
              <a:rPr lang="en-US" sz="2000" dirty="0"/>
              <a:t> </a:t>
            </a:r>
            <a:r>
              <a:rPr lang="en-US" sz="2000" dirty="0" err="1"/>
              <a:t>vzorcu</a:t>
            </a:r>
            <a:r>
              <a:rPr lang="en-US" sz="2000" dirty="0"/>
              <a:t>. </a:t>
            </a:r>
            <a:endParaRPr lang="sl-SI" sz="2000" dirty="0"/>
          </a:p>
          <a:p>
            <a:pPr>
              <a:spcBef>
                <a:spcPts val="300"/>
              </a:spcBef>
            </a:pPr>
            <a:r>
              <a:rPr lang="en-US" sz="2000" b="1" dirty="0"/>
              <a:t>Na ta </a:t>
            </a:r>
            <a:r>
              <a:rPr lang="en-US" sz="2000" b="1" dirty="0" err="1"/>
              <a:t>način</a:t>
            </a:r>
            <a:r>
              <a:rPr lang="en-US" sz="2000" b="1" dirty="0"/>
              <a:t> je </a:t>
            </a:r>
            <a:r>
              <a:rPr lang="en-US" sz="2000" b="1" dirty="0" err="1"/>
              <a:t>odpravljena</a:t>
            </a:r>
            <a:r>
              <a:rPr lang="en-US" sz="2000" b="1" dirty="0"/>
              <a:t> </a:t>
            </a:r>
            <a:r>
              <a:rPr lang="en-US" sz="2000" b="1" dirty="0" err="1"/>
              <a:t>rigidnost</a:t>
            </a:r>
            <a:r>
              <a:rPr lang="en-US" sz="2000" b="1" dirty="0"/>
              <a:t> </a:t>
            </a:r>
            <a:r>
              <a:rPr lang="en-US" sz="2000" b="1" dirty="0" err="1"/>
              <a:t>obstoječih</a:t>
            </a:r>
            <a:r>
              <a:rPr lang="en-US" sz="2000" b="1" dirty="0"/>
              <a:t> </a:t>
            </a:r>
            <a:r>
              <a:rPr lang="en-US" sz="2000" b="1" dirty="0" err="1"/>
              <a:t>postopkov</a:t>
            </a:r>
            <a:r>
              <a:rPr lang="en-US" sz="2000" b="1" dirty="0"/>
              <a:t> in </a:t>
            </a:r>
            <a:r>
              <a:rPr lang="en-US" sz="2000" b="1" dirty="0" err="1"/>
              <a:t>prihranjeni</a:t>
            </a:r>
            <a:r>
              <a:rPr lang="en-US" sz="2000" b="1" dirty="0"/>
              <a:t> </a:t>
            </a:r>
            <a:r>
              <a:rPr lang="en-US" sz="2000" b="1" dirty="0" err="1"/>
              <a:t>stroški</a:t>
            </a:r>
            <a:r>
              <a:rPr lang="en-US" sz="2000" b="1" dirty="0"/>
              <a:t> </a:t>
            </a:r>
            <a:r>
              <a:rPr lang="en-US" sz="2000" b="1" dirty="0" err="1"/>
              <a:t>nakupa</a:t>
            </a:r>
            <a:r>
              <a:rPr lang="en-US" sz="2000" b="1" dirty="0"/>
              <a:t> in </a:t>
            </a:r>
            <a:r>
              <a:rPr lang="en-US" sz="2000" b="1" dirty="0" err="1"/>
              <a:t>skladiščenja</a:t>
            </a:r>
            <a:r>
              <a:rPr lang="en-US" sz="2000" b="1" dirty="0"/>
              <a:t> </a:t>
            </a:r>
            <a:r>
              <a:rPr lang="en-US" sz="2000" b="1" dirty="0" err="1"/>
              <a:t>šablon</a:t>
            </a:r>
            <a:r>
              <a:rPr lang="sl-SI" sz="2000" dirty="0"/>
              <a:t>.</a:t>
            </a:r>
          </a:p>
          <a:p>
            <a:pPr>
              <a:spcBef>
                <a:spcPts val="300"/>
              </a:spcBef>
            </a:pPr>
            <a:r>
              <a:rPr lang="sl-SI" sz="2000" dirty="0"/>
              <a:t>Razvit je bil poseben laserski izvor </a:t>
            </a:r>
            <a:r>
              <a:rPr lang="sl-SI" sz="2000" dirty="0" err="1"/>
              <a:t>kvazi</a:t>
            </a:r>
            <a:r>
              <a:rPr lang="sl-SI" sz="2000" dirty="0"/>
              <a:t> CW (QCW) laserja za laserski transferni tisk visokih hitrostih.</a:t>
            </a:r>
            <a:endParaRPr lang="en-US" sz="2000" dirty="0"/>
          </a:p>
        </p:txBody>
      </p:sp>
      <p:pic>
        <p:nvPicPr>
          <p:cNvPr id="8" name="Slika 7"/>
          <p:cNvPicPr>
            <a:picLocks noChangeAspect="1"/>
          </p:cNvPicPr>
          <p:nvPr/>
        </p:nvPicPr>
        <p:blipFill>
          <a:blip r:embed="rId5"/>
          <a:stretch>
            <a:fillRect/>
          </a:stretch>
        </p:blipFill>
        <p:spPr>
          <a:xfrm>
            <a:off x="6718908" y="131920"/>
            <a:ext cx="2263138" cy="812067"/>
          </a:xfrm>
          <a:prstGeom prst="rect">
            <a:avLst/>
          </a:prstGeom>
        </p:spPr>
      </p:pic>
    </p:spTree>
    <p:extLst>
      <p:ext uri="{BB962C8B-B14F-4D97-AF65-F5344CB8AC3E}">
        <p14:creationId xmlns:p14="http://schemas.microsoft.com/office/powerpoint/2010/main" val="2774765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grada vsebine 2"/>
          <p:cNvSpPr>
            <a:spLocks noGrp="1"/>
          </p:cNvSpPr>
          <p:nvPr>
            <p:ph idx="1"/>
          </p:nvPr>
        </p:nvSpPr>
        <p:spPr>
          <a:xfrm>
            <a:off x="838200" y="1146410"/>
            <a:ext cx="5074920" cy="4933547"/>
          </a:xfrm>
        </p:spPr>
        <p:txBody>
          <a:bodyPr>
            <a:normAutofit fontScale="92500" lnSpcReduction="20000"/>
          </a:bodyPr>
          <a:lstStyle/>
          <a:p>
            <a:pPr marL="0" indent="0">
              <a:buNone/>
            </a:pPr>
            <a:r>
              <a:rPr lang="sl-SI" sz="2400" b="1" dirty="0" err="1"/>
              <a:t>Aleksandritni</a:t>
            </a:r>
            <a:r>
              <a:rPr lang="sl-SI" sz="2400" b="1" dirty="0"/>
              <a:t> laser z ILOOP </a:t>
            </a:r>
            <a:r>
              <a:rPr lang="sl-SI" sz="2400" b="1" dirty="0" err="1"/>
              <a:t>skenirnim</a:t>
            </a:r>
            <a:r>
              <a:rPr lang="sl-SI" sz="2400" b="1" dirty="0"/>
              <a:t> sistemom</a:t>
            </a:r>
          </a:p>
          <a:p>
            <a:pPr marL="0" indent="0">
              <a:lnSpc>
                <a:spcPct val="110000"/>
              </a:lnSpc>
              <a:buNone/>
            </a:pPr>
            <a:r>
              <a:rPr lang="sl-SI" sz="1500" dirty="0"/>
              <a:t>Razviti laserski sistem vsebuje </a:t>
            </a:r>
            <a:r>
              <a:rPr lang="sl-SI" sz="1500" dirty="0" err="1"/>
              <a:t>aleksandritni</a:t>
            </a:r>
            <a:r>
              <a:rPr lang="sl-SI" sz="1500" dirty="0"/>
              <a:t> izvor valovne dolžine, ki se med posegi optimalno absorbira v ciljnem tkivu. Lasersko svetlobo se do površine kože usmerja s </a:t>
            </a:r>
            <a:r>
              <a:rPr lang="sl-SI" sz="1500" dirty="0" err="1"/>
              <a:t>skenirno</a:t>
            </a:r>
            <a:r>
              <a:rPr lang="sl-SI" sz="1500" dirty="0"/>
              <a:t> glavo, ki pokriva območje velikosti 84x84 mm ter ima vgrajene sisteme za sočasno hlajenje površine tkiva ter za spremljanje njegove temperature. S tem je možno nadzorovano segrevati podkožje, pri čemer ostaja površinska temperatura konstantna</a:t>
            </a:r>
            <a:r>
              <a:rPr lang="sl-SI" sz="1400" dirty="0"/>
              <a:t>.</a:t>
            </a:r>
          </a:p>
          <a:p>
            <a:pPr marL="0" indent="0">
              <a:buNone/>
            </a:pPr>
            <a:endParaRPr lang="sl-SI" sz="2400" b="1" dirty="0"/>
          </a:p>
          <a:p>
            <a:pPr marL="0" indent="0">
              <a:buNone/>
            </a:pPr>
            <a:r>
              <a:rPr lang="sl-SI" sz="2400" b="1" dirty="0"/>
              <a:t>Pametni YAG Sistem</a:t>
            </a:r>
          </a:p>
          <a:p>
            <a:pPr marL="0" indent="0">
              <a:lnSpc>
                <a:spcPct val="100000"/>
              </a:lnSpc>
              <a:buNone/>
            </a:pPr>
            <a:r>
              <a:rPr lang="sl-SI" sz="1500" dirty="0"/>
              <a:t>Raziskan in razvit je bil nov optični sistem, ki omogoča nadzor položaja oz. odmika fokusa glede na lečno ovojnico. S pomočjo hitrega in zelo občutljivega detekcijskega sistema nadgradnja ponuja varnejšo operacijo na dveh nivojih :</a:t>
            </a:r>
          </a:p>
          <a:p>
            <a:pPr>
              <a:lnSpc>
                <a:spcPct val="100000"/>
              </a:lnSpc>
            </a:pPr>
            <a:r>
              <a:rPr lang="sl-SI" sz="1500" dirty="0"/>
              <a:t>v načinu omejevanja laserskih sunkov, ki so izven </a:t>
            </a:r>
            <a:r>
              <a:rPr lang="sl-SI" sz="1500" dirty="0" err="1"/>
              <a:t>prednastavljene</a:t>
            </a:r>
            <a:r>
              <a:rPr lang="sl-SI" sz="1500" dirty="0"/>
              <a:t> ravnine (npr. preblizu leče)</a:t>
            </a:r>
          </a:p>
          <a:p>
            <a:pPr>
              <a:lnSpc>
                <a:spcPct val="100000"/>
              </a:lnSpc>
            </a:pPr>
            <a:r>
              <a:rPr lang="sl-SI" sz="1500" dirty="0"/>
              <a:t>v načinu avtomatskega fokusiranja na </a:t>
            </a:r>
            <a:r>
              <a:rPr lang="sl-SI" sz="1500" dirty="0" err="1"/>
              <a:t>prednastavljeno</a:t>
            </a:r>
            <a:r>
              <a:rPr lang="sl-SI" sz="1500" dirty="0"/>
              <a:t> ravnino</a:t>
            </a:r>
          </a:p>
          <a:p>
            <a:pPr marL="0" indent="0">
              <a:lnSpc>
                <a:spcPct val="100000"/>
              </a:lnSpc>
              <a:buNone/>
            </a:pPr>
            <a:r>
              <a:rPr lang="sl-SI" sz="1500" dirty="0"/>
              <a:t>Operater še vedno proži laser neodvisno, sistem pa le nadzira položaj fokusa.</a:t>
            </a:r>
            <a:endParaRPr lang="en-US" sz="1500" dirty="0"/>
          </a:p>
        </p:txBody>
      </p:sp>
      <p:sp>
        <p:nvSpPr>
          <p:cNvPr id="2" name="Naslov 1"/>
          <p:cNvSpPr>
            <a:spLocks noGrp="1"/>
          </p:cNvSpPr>
          <p:nvPr>
            <p:ph type="title"/>
          </p:nvPr>
        </p:nvSpPr>
        <p:spPr/>
        <p:txBody>
          <a:bodyPr>
            <a:normAutofit/>
          </a:bodyPr>
          <a:lstStyle/>
          <a:p>
            <a:r>
              <a:rPr lang="sl-SI" dirty="0" err="1"/>
              <a:t>Fotonika</a:t>
            </a:r>
            <a:endParaRPr lang="sl-SI" dirty="0"/>
          </a:p>
        </p:txBody>
      </p:sp>
      <p:pic>
        <p:nvPicPr>
          <p:cNvPr id="5" name="Slika 4"/>
          <p:cNvPicPr>
            <a:picLocks noChangeAspect="1"/>
          </p:cNvPicPr>
          <p:nvPr/>
        </p:nvPicPr>
        <p:blipFill>
          <a:blip r:embed="rId2"/>
          <a:stretch>
            <a:fillRect/>
          </a:stretch>
        </p:blipFill>
        <p:spPr>
          <a:xfrm>
            <a:off x="6718908" y="131920"/>
            <a:ext cx="2263138" cy="812067"/>
          </a:xfrm>
          <a:prstGeom prst="rect">
            <a:avLst/>
          </a:prstGeom>
        </p:spPr>
      </p:pic>
      <p:pic>
        <p:nvPicPr>
          <p:cNvPr id="6" name="Slika 5"/>
          <p:cNvPicPr>
            <a:picLocks noChangeAspect="1"/>
          </p:cNvPicPr>
          <p:nvPr/>
        </p:nvPicPr>
        <p:blipFill>
          <a:blip r:embed="rId3"/>
          <a:stretch>
            <a:fillRect/>
          </a:stretch>
        </p:blipFill>
        <p:spPr>
          <a:xfrm>
            <a:off x="6181104" y="1130169"/>
            <a:ext cx="4979265" cy="2576228"/>
          </a:xfrm>
          <a:prstGeom prst="rect">
            <a:avLst/>
          </a:prstGeom>
          <a:ln>
            <a:noFill/>
          </a:ln>
          <a:effectLst>
            <a:softEdge rad="112500"/>
          </a:effectLst>
        </p:spPr>
      </p:pic>
      <p:pic>
        <p:nvPicPr>
          <p:cNvPr id="7" name="Slika 6"/>
          <p:cNvPicPr>
            <a:picLocks noChangeAspect="1"/>
          </p:cNvPicPr>
          <p:nvPr/>
        </p:nvPicPr>
        <p:blipFill>
          <a:blip r:embed="rId4"/>
          <a:stretch>
            <a:fillRect/>
          </a:stretch>
        </p:blipFill>
        <p:spPr>
          <a:xfrm>
            <a:off x="6181105" y="3706397"/>
            <a:ext cx="4979264" cy="2471245"/>
          </a:xfrm>
          <a:prstGeom prst="rect">
            <a:avLst/>
          </a:prstGeom>
          <a:ln>
            <a:noFill/>
          </a:ln>
          <a:effectLst>
            <a:softEdge rad="112500"/>
          </a:effectLst>
        </p:spPr>
      </p:pic>
    </p:spTree>
    <p:extLst>
      <p:ext uri="{BB962C8B-B14F-4D97-AF65-F5344CB8AC3E}">
        <p14:creationId xmlns:p14="http://schemas.microsoft.com/office/powerpoint/2010/main" val="2547867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539855" y="2100229"/>
            <a:ext cx="3960440" cy="3455747"/>
            <a:chOff x="395536" y="3284984"/>
            <a:chExt cx="3168352" cy="2952328"/>
          </a:xfrm>
        </p:grpSpPr>
        <p:sp>
          <p:nvSpPr>
            <p:cNvPr id="3" name="Rounded Rectangle 2"/>
            <p:cNvSpPr/>
            <p:nvPr/>
          </p:nvSpPr>
          <p:spPr>
            <a:xfrm>
              <a:off x="395536" y="3284984"/>
              <a:ext cx="3168352" cy="2952328"/>
            </a:xfrm>
            <a:prstGeom prst="roundRect">
              <a:avLst>
                <a:gd name="adj" fmla="val 4732"/>
              </a:avLst>
            </a:prstGeom>
            <a:solidFill>
              <a:schemeClr val="tx2">
                <a:lumMod val="20000"/>
                <a:lumOff val="8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TextBox 23"/>
            <p:cNvSpPr txBox="1"/>
            <p:nvPr/>
          </p:nvSpPr>
          <p:spPr>
            <a:xfrm>
              <a:off x="844881" y="6025595"/>
              <a:ext cx="2253438" cy="18405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Matrika </a:t>
              </a:r>
              <a:r>
                <a:rPr kumimoji="0" lang="sl-SI" sz="800" b="0" i="0" u="none" strike="noStrike" kern="1200" cap="none" spc="0" normalizeH="0" baseline="0" noProof="0" dirty="0" err="1">
                  <a:ln>
                    <a:noFill/>
                  </a:ln>
                  <a:solidFill>
                    <a:prstClr val="black"/>
                  </a:solidFill>
                  <a:effectLst/>
                  <a:uLnTx/>
                  <a:uFillTx/>
                  <a:latin typeface="Calibri"/>
                  <a:ea typeface="+mn-ea"/>
                  <a:cs typeface="+mn-cs"/>
                </a:rPr>
                <a:t>omogočitvenih</a:t>
              </a:r>
              <a:r>
                <a:rPr kumimoji="0" lang="sl-SI" sz="800" b="0" i="0" u="none" strike="noStrike" kern="1200" cap="none" spc="0" normalizeH="0" baseline="0" noProof="0" dirty="0">
                  <a:ln>
                    <a:noFill/>
                  </a:ln>
                  <a:solidFill>
                    <a:prstClr val="black"/>
                  </a:solidFill>
                  <a:effectLst/>
                  <a:uLnTx/>
                  <a:uFillTx/>
                  <a:latin typeface="Calibri"/>
                  <a:ea typeface="+mn-ea"/>
                  <a:cs typeface="+mn-cs"/>
                </a:rPr>
                <a:t> tehnologij in vertikalnih verig vrednosti</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 name="Rectangle 1"/>
          <p:cNvSpPr/>
          <p:nvPr/>
        </p:nvSpPr>
        <p:spPr>
          <a:xfrm>
            <a:off x="654395" y="3317916"/>
            <a:ext cx="6768752" cy="36648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Robotika</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6"/>
          <p:cNvSpPr/>
          <p:nvPr/>
        </p:nvSpPr>
        <p:spPr>
          <a:xfrm>
            <a:off x="643762" y="3893594"/>
            <a:ext cx="6768752" cy="53325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Sodobne proizvodne tehnologije za materiale</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 in nanotehnologije</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Rectangle 7"/>
          <p:cNvSpPr/>
          <p:nvPr/>
        </p:nvSpPr>
        <p:spPr>
          <a:xfrm>
            <a:off x="643762" y="3657070"/>
            <a:ext cx="6768752" cy="28803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Plazemske tehnologije</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p:cNvSpPr/>
          <p:nvPr/>
        </p:nvSpPr>
        <p:spPr>
          <a:xfrm>
            <a:off x="643762" y="3396373"/>
            <a:ext cx="6768752" cy="1005078"/>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Rectangle 35"/>
          <p:cNvSpPr/>
          <p:nvPr/>
        </p:nvSpPr>
        <p:spPr>
          <a:xfrm>
            <a:off x="643762" y="4883708"/>
            <a:ext cx="6768752" cy="378424"/>
          </a:xfrm>
          <a:prstGeom prst="rect">
            <a:avLst/>
          </a:prstGeom>
          <a:solidFill>
            <a:schemeClr val="accent5">
              <a:lumMod val="40000"/>
              <a:lumOff val="60000"/>
            </a:schemeClr>
          </a:solidFill>
          <a:ln>
            <a:solidFill>
              <a:schemeClr val="accent5">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                                                        </a:t>
            </a:r>
            <a:r>
              <a:rPr lang="sl-SI" sz="1200" dirty="0">
                <a:solidFill>
                  <a:prstClr val="white"/>
                </a:solidFill>
              </a:rPr>
              <a:t>PMiS  </a:t>
            </a:r>
            <a:r>
              <a:rPr kumimoji="0" lang="sl-SI" sz="1200" b="0" i="0" u="none" strike="noStrike" kern="1200" cap="none" spc="0" normalizeH="0" baseline="0" noProof="0" dirty="0">
                <a:ln>
                  <a:noFill/>
                </a:ln>
                <a:solidFill>
                  <a:prstClr val="white"/>
                </a:solidFill>
                <a:effectLst/>
                <a:uLnTx/>
                <a:uFillTx/>
                <a:latin typeface="Calibri"/>
                <a:ea typeface="+mn-ea"/>
                <a:cs typeface="+mn-cs"/>
              </a:rPr>
              <a:t>Informacijske in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 komunikacijske tehnologije</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itle 3"/>
          <p:cNvSpPr>
            <a:spLocks noGrp="1"/>
          </p:cNvSpPr>
          <p:nvPr>
            <p:ph type="title"/>
          </p:nvPr>
        </p:nvSpPr>
        <p:spPr/>
        <p:txBody>
          <a:bodyPr/>
          <a:lstStyle/>
          <a:p>
            <a:r>
              <a:rPr lang="sl-SI"/>
              <a:t>Organizacijska struktura</a:t>
            </a:r>
            <a:endParaRPr lang="en-GB" dirty="0"/>
          </a:p>
        </p:txBody>
      </p:sp>
      <p:sp>
        <p:nvSpPr>
          <p:cNvPr id="22" name="Rectangle 21"/>
          <p:cNvSpPr/>
          <p:nvPr/>
        </p:nvSpPr>
        <p:spPr>
          <a:xfrm>
            <a:off x="715770" y="5556613"/>
            <a:ext cx="3672408" cy="144016"/>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schemeClr val="tx1"/>
                </a:solidFill>
                <a:effectLst/>
                <a:uLnTx/>
                <a:uFillTx/>
                <a:latin typeface="Calibri"/>
                <a:ea typeface="+mn-ea"/>
                <a:cs typeface="+mn-cs"/>
              </a:rPr>
              <a:t>Izdelek, storitev,</a:t>
            </a:r>
            <a:r>
              <a:rPr kumimoji="0" lang="sl-SI" sz="1000" b="0" i="0" u="none" strike="noStrike" kern="1200" cap="none" spc="0" normalizeH="0" baseline="0" noProof="0" dirty="0">
                <a:ln>
                  <a:noFill/>
                </a:ln>
                <a:solidFill>
                  <a:prstClr val="white"/>
                </a:solidFill>
                <a:effectLst/>
                <a:uLnTx/>
                <a:uFillTx/>
                <a:latin typeface="Calibri"/>
                <a:ea typeface="+mn-ea"/>
                <a:cs typeface="+mn-cs"/>
              </a:rPr>
              <a:t> </a:t>
            </a:r>
            <a:r>
              <a:rPr kumimoji="0" lang="sl-SI" sz="1000" b="0" i="0" u="none" strike="noStrike" kern="1200" cap="none" spc="0" normalizeH="0" baseline="0" noProof="0" dirty="0">
                <a:ln>
                  <a:noFill/>
                </a:ln>
                <a:solidFill>
                  <a:schemeClr val="tx1"/>
                </a:solidFill>
                <a:effectLst/>
                <a:uLnTx/>
                <a:uFillTx/>
                <a:latin typeface="Calibri"/>
                <a:ea typeface="+mn-ea"/>
                <a:cs typeface="+mn-cs"/>
              </a:rPr>
              <a:t>tehnologija</a:t>
            </a:r>
            <a:r>
              <a:rPr kumimoji="0" lang="sl-SI" sz="1000" b="0" i="0" u="none" strike="noStrike" kern="1200" cap="none" spc="0" normalizeH="0" baseline="0" noProof="0" dirty="0">
                <a:ln>
                  <a:noFill/>
                </a:ln>
                <a:solidFill>
                  <a:prstClr val="white"/>
                </a:solidFill>
                <a:effectLst/>
                <a:uLnTx/>
                <a:uFillTx/>
                <a:latin typeface="Calibri"/>
                <a:ea typeface="+mn-ea"/>
                <a:cs typeface="+mn-cs"/>
              </a:rPr>
              <a:t> </a:t>
            </a:r>
            <a:endParaRPr kumimoji="0" lang="en-GB" sz="10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Rectangle 22"/>
          <p:cNvSpPr/>
          <p:nvPr/>
        </p:nvSpPr>
        <p:spPr>
          <a:xfrm>
            <a:off x="654395" y="2172237"/>
            <a:ext cx="3733783" cy="13756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schemeClr val="tx1"/>
                </a:solidFill>
                <a:effectLst/>
                <a:uLnTx/>
                <a:uFillTx/>
                <a:latin typeface="Calibri"/>
                <a:ea typeface="+mn-ea"/>
                <a:cs typeface="+mn-cs"/>
              </a:rPr>
              <a:t>Aktivni gospodarski subjekti</a:t>
            </a:r>
            <a:endParaRPr kumimoji="0" lang="en-GB" sz="1000" b="0" i="0" u="none" strike="noStrike" kern="1200" cap="none" spc="0" normalizeH="0" baseline="0" noProof="0" dirty="0">
              <a:ln>
                <a:noFill/>
              </a:ln>
              <a:solidFill>
                <a:schemeClr val="tx1"/>
              </a:solidFill>
              <a:effectLst/>
              <a:uLnTx/>
              <a:uFillTx/>
              <a:latin typeface="Calibri"/>
              <a:ea typeface="+mn-ea"/>
              <a:cs typeface="+mn-cs"/>
            </a:endParaRPr>
          </a:p>
        </p:txBody>
      </p:sp>
      <p:sp>
        <p:nvSpPr>
          <p:cNvPr id="6" name="Rectangle 5"/>
          <p:cNvSpPr/>
          <p:nvPr/>
        </p:nvSpPr>
        <p:spPr>
          <a:xfrm>
            <a:off x="643762" y="2813723"/>
            <a:ext cx="6768752" cy="366377"/>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Tehnologije vodenja</a:t>
            </a:r>
          </a:p>
        </p:txBody>
      </p:sp>
      <p:sp>
        <p:nvSpPr>
          <p:cNvPr id="42" name="Rectangle 41"/>
          <p:cNvSpPr/>
          <p:nvPr/>
        </p:nvSpPr>
        <p:spPr>
          <a:xfrm>
            <a:off x="7556530" y="2748301"/>
            <a:ext cx="216024" cy="252028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white"/>
                </a:solidFill>
                <a:effectLst/>
                <a:uLnTx/>
                <a:uFillTx/>
                <a:latin typeface="Calibri"/>
                <a:ea typeface="+mn-ea"/>
                <a:cs typeface="+mn-cs"/>
              </a:rPr>
              <a:t>Omogočitvene tehnologije (KET)</a:t>
            </a:r>
            <a:endParaRPr kumimoji="0" lang="en-GB" sz="1000" b="0" i="0" u="none" strike="noStrike" kern="1200" cap="none" spc="0" normalizeH="0" baseline="0" noProof="0" dirty="0">
              <a:ln>
                <a:noFill/>
              </a:ln>
              <a:solidFill>
                <a:prstClr val="white"/>
              </a:solidFill>
              <a:effectLst/>
              <a:uLnTx/>
              <a:uFillTx/>
              <a:latin typeface="Calibri"/>
              <a:ea typeface="+mn-ea"/>
              <a:cs typeface="+mn-cs"/>
            </a:endParaRPr>
          </a:p>
        </p:txBody>
      </p:sp>
      <p:sp>
        <p:nvSpPr>
          <p:cNvPr id="48" name="Rounded Rectangle 47"/>
          <p:cNvSpPr/>
          <p:nvPr/>
        </p:nvSpPr>
        <p:spPr>
          <a:xfrm>
            <a:off x="427738" y="1313605"/>
            <a:ext cx="7416824" cy="4532943"/>
          </a:xfrm>
          <a:prstGeom prst="roundRect">
            <a:avLst>
              <a:gd name="adj" fmla="val 321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8" name="Down Arrow 107"/>
          <p:cNvSpPr/>
          <p:nvPr/>
        </p:nvSpPr>
        <p:spPr>
          <a:xfrm>
            <a:off x="8453575" y="5724748"/>
            <a:ext cx="330961" cy="263028"/>
          </a:xfrm>
          <a:prstGeom prst="downArrow">
            <a:avLst/>
          </a:prstGeom>
          <a:solidFill>
            <a:srgbClr val="4F81BD">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9" name="Rectangle 108"/>
          <p:cNvSpPr/>
          <p:nvPr/>
        </p:nvSpPr>
        <p:spPr>
          <a:xfrm>
            <a:off x="7916570" y="5966296"/>
            <a:ext cx="1440160" cy="144016"/>
          </a:xfrm>
          <a:prstGeom prst="rect">
            <a:avLst/>
          </a:prstGeom>
          <a:solidFill>
            <a:srgbClr val="4F81BD">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white"/>
                </a:solidFill>
                <a:effectLst/>
                <a:uLnTx/>
                <a:uFillTx/>
                <a:latin typeface="Calibri"/>
                <a:ea typeface="+mn-ea"/>
                <a:cs typeface="+mn-cs"/>
              </a:rPr>
              <a:t>Izdelek, storitev, proces </a:t>
            </a:r>
            <a:endParaRPr kumimoji="0" lang="en-GB" sz="1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0" name="Round Diagonal Corner Rectangle 109"/>
          <p:cNvSpPr/>
          <p:nvPr/>
        </p:nvSpPr>
        <p:spPr>
          <a:xfrm>
            <a:off x="8204602" y="5364708"/>
            <a:ext cx="792088" cy="360040"/>
          </a:xfrm>
          <a:prstGeom prst="round2DiagRect">
            <a:avLst>
              <a:gd name="adj1" fmla="val 39343"/>
              <a:gd name="adj2" fmla="val 0"/>
            </a:avLst>
          </a:prstGeom>
          <a:solidFill>
            <a:srgbClr val="4F81BD">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Projekti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8" name="Trapezoid 197"/>
          <p:cNvSpPr/>
          <p:nvPr/>
        </p:nvSpPr>
        <p:spPr>
          <a:xfrm>
            <a:off x="643762" y="1486229"/>
            <a:ext cx="6768752" cy="469736"/>
          </a:xfrm>
          <a:prstGeom prst="trapezoid">
            <a:avLst>
              <a:gd name="adj" fmla="val 168862"/>
            </a:avLst>
          </a:prstGeom>
          <a:gradFill flip="none" rotWithShape="1">
            <a:gsLst>
              <a:gs pos="44000">
                <a:schemeClr val="accent2">
                  <a:lumMod val="75000"/>
                </a:schemeClr>
              </a:gs>
              <a:gs pos="53000">
                <a:schemeClr val="accent1"/>
              </a:gs>
            </a:gsLst>
            <a:lin ang="0" scaled="0"/>
            <a:tileRect/>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white"/>
                </a:solidFill>
                <a:effectLst/>
                <a:uLnTx/>
                <a:uFillTx/>
                <a:latin typeface="Calibri"/>
                <a:ea typeface="+mn-ea"/>
                <a:cs typeface="+mn-cs"/>
              </a:rPr>
              <a:t>Razvoj skupnih storitev (analitika,  trajnostno-</a:t>
            </a:r>
            <a:r>
              <a:rPr kumimoji="0" lang="sl-SI" sz="1000" b="0" i="0" u="none" strike="noStrike" kern="1200" cap="none" spc="0" normalizeH="0" baseline="0" noProof="0" dirty="0" err="1">
                <a:ln>
                  <a:noFill/>
                </a:ln>
                <a:solidFill>
                  <a:prstClr val="white"/>
                </a:solidFill>
                <a:effectLst/>
                <a:uLnTx/>
                <a:uFillTx/>
                <a:latin typeface="Calibri"/>
                <a:ea typeface="+mn-ea"/>
                <a:cs typeface="+mn-cs"/>
              </a:rPr>
              <a:t>okoljske</a:t>
            </a:r>
            <a:r>
              <a:rPr kumimoji="0" lang="sl-SI" sz="1000" b="0" i="0" u="none" strike="noStrike" kern="1200" cap="none" spc="0" normalizeH="0" baseline="0" noProof="0" dirty="0">
                <a:ln>
                  <a:noFill/>
                </a:ln>
                <a:solidFill>
                  <a:prstClr val="white"/>
                </a:solidFill>
                <a:effectLst/>
                <a:uLnTx/>
                <a:uFillTx/>
                <a:latin typeface="Calibri"/>
                <a:ea typeface="+mn-ea"/>
                <a:cs typeface="+mn-cs"/>
              </a:rPr>
              <a:t> vsebine, razvoj človeških virov, internacionalizacija, spodbujanje podjetništva,  intelektualna lastnina,…)</a:t>
            </a:r>
            <a:endParaRPr kumimoji="0" lang="en-GB" sz="10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99" name="Group 198"/>
          <p:cNvGrpSpPr/>
          <p:nvPr/>
        </p:nvGrpSpPr>
        <p:grpSpPr>
          <a:xfrm>
            <a:off x="7844562" y="2319288"/>
            <a:ext cx="1512168" cy="576064"/>
            <a:chOff x="7524328" y="2204864"/>
            <a:chExt cx="1512168" cy="576064"/>
          </a:xfrm>
        </p:grpSpPr>
        <p:sp>
          <p:nvSpPr>
            <p:cNvPr id="200" name="Left-Right Arrow 199"/>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1" name="Rounded Rectangle 200"/>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Nacionalna inovacijska platforma</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02" name="Left-Right Arrow 201"/>
          <p:cNvSpPr/>
          <p:nvPr/>
        </p:nvSpPr>
        <p:spPr>
          <a:xfrm>
            <a:off x="7844562" y="4966444"/>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3" name="Rounded Rectangle 202"/>
          <p:cNvSpPr/>
          <p:nvPr/>
        </p:nvSpPr>
        <p:spPr>
          <a:xfrm>
            <a:off x="8060586" y="4750420"/>
            <a:ext cx="1296144" cy="5760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Ostali SRIP-i</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04" name="Group 203"/>
          <p:cNvGrpSpPr/>
          <p:nvPr/>
        </p:nvGrpSpPr>
        <p:grpSpPr>
          <a:xfrm>
            <a:off x="7844562" y="3225800"/>
            <a:ext cx="1512168" cy="576064"/>
            <a:chOff x="7524328" y="2204864"/>
            <a:chExt cx="1512168" cy="576064"/>
          </a:xfrm>
        </p:grpSpPr>
        <p:sp>
          <p:nvSpPr>
            <p:cNvPr id="205" name="Left-Right Arrow 204"/>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6" name="Rounded Rectangle 205"/>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Mednarodne platforme</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38" name="Group 37"/>
          <p:cNvGrpSpPr/>
          <p:nvPr/>
        </p:nvGrpSpPr>
        <p:grpSpPr>
          <a:xfrm>
            <a:off x="7844562" y="1412776"/>
            <a:ext cx="1512168" cy="576064"/>
            <a:chOff x="7524328" y="4293096"/>
            <a:chExt cx="1512168" cy="576064"/>
          </a:xfrm>
        </p:grpSpPr>
        <p:sp>
          <p:nvSpPr>
            <p:cNvPr id="39" name="Rounded Rectangle 38"/>
            <p:cNvSpPr/>
            <p:nvPr/>
          </p:nvSpPr>
          <p:spPr>
            <a:xfrm>
              <a:off x="7740352" y="4293096"/>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Država</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Left-Right Arrow 39"/>
            <p:cNvSpPr/>
            <p:nvPr/>
          </p:nvSpPr>
          <p:spPr>
            <a:xfrm>
              <a:off x="7524328" y="4509120"/>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grpSp>
        <p:nvGrpSpPr>
          <p:cNvPr id="13" name="Group 12"/>
          <p:cNvGrpSpPr/>
          <p:nvPr/>
        </p:nvGrpSpPr>
        <p:grpSpPr>
          <a:xfrm>
            <a:off x="3020026" y="2388261"/>
            <a:ext cx="648072" cy="2952328"/>
            <a:chOff x="2699792" y="2204864"/>
            <a:chExt cx="720080" cy="2952328"/>
          </a:xfrm>
        </p:grpSpPr>
        <p:sp>
          <p:nvSpPr>
            <p:cNvPr id="15" name="Rectangle 14"/>
            <p:cNvSpPr/>
            <p:nvPr/>
          </p:nvSpPr>
          <p:spPr>
            <a:xfrm>
              <a:off x="2699792" y="2204864"/>
              <a:ext cx="720080" cy="2952328"/>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Pametna mehatronska orodja</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7" name="Picture 2" descr="http://www.tecos.si/images/logo-tecos.jpg"/>
            <p:cNvPicPr>
              <a:picLocks noChangeAspect="1" noChangeArrowheads="1"/>
            </p:cNvPicPr>
            <p:nvPr/>
          </p:nvPicPr>
          <p:blipFill rotWithShape="1">
            <a:blip r:embed="rId2">
              <a:extLst>
                <a:ext uri="{28A0092B-C50C-407E-A947-70E740481C1C}">
                  <a14:useLocalDpi xmlns:a14="http://schemas.microsoft.com/office/drawing/2010/main" val="0"/>
                </a:ext>
              </a:extLst>
            </a:blip>
            <a:srcRect l="30448" t="62266" r="31581"/>
            <a:stretch/>
          </p:blipFill>
          <p:spPr bwMode="auto">
            <a:xfrm>
              <a:off x="2763174" y="4779900"/>
              <a:ext cx="607366" cy="3600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3740106" y="2388261"/>
            <a:ext cx="648072" cy="2952328"/>
            <a:chOff x="3275856" y="2204864"/>
            <a:chExt cx="720080" cy="2952328"/>
          </a:xfrm>
        </p:grpSpPr>
        <p:sp>
          <p:nvSpPr>
            <p:cNvPr id="313" name="Rectangle 312"/>
            <p:cNvSpPr/>
            <p:nvPr/>
          </p:nvSpPr>
          <p:spPr>
            <a:xfrm>
              <a:off x="3275856" y="2204864"/>
              <a:ext cx="720080" cy="2952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Pametne tovarne</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16"/>
            <p:cNvPicPr>
              <a:picLocks noChangeAspect="1"/>
            </p:cNvPicPr>
            <p:nvPr/>
          </p:nvPicPr>
          <p:blipFill>
            <a:blip r:embed="rId3"/>
            <a:stretch>
              <a:fillRect/>
            </a:stretch>
          </p:blipFill>
          <p:spPr>
            <a:xfrm>
              <a:off x="3324924" y="4792379"/>
              <a:ext cx="636321" cy="327309"/>
            </a:xfrm>
            <a:prstGeom prst="rect">
              <a:avLst/>
            </a:prstGeom>
          </p:spPr>
        </p:pic>
      </p:grpSp>
      <p:grpSp>
        <p:nvGrpSpPr>
          <p:cNvPr id="19" name="Group 18"/>
          <p:cNvGrpSpPr/>
          <p:nvPr/>
        </p:nvGrpSpPr>
        <p:grpSpPr>
          <a:xfrm>
            <a:off x="643762" y="2388261"/>
            <a:ext cx="1584176" cy="2952328"/>
            <a:chOff x="323528" y="2204864"/>
            <a:chExt cx="1584176" cy="2952328"/>
          </a:xfrm>
        </p:grpSpPr>
        <p:sp>
          <p:nvSpPr>
            <p:cNvPr id="275" name="Rectangle 274"/>
            <p:cNvSpPr/>
            <p:nvPr/>
          </p:nvSpPr>
          <p:spPr>
            <a:xfrm>
              <a:off x="323528"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Robotski sistemi in komponente</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312" name="Rectangle 311"/>
            <p:cNvSpPr/>
            <p:nvPr/>
          </p:nvSpPr>
          <p:spPr>
            <a:xfrm>
              <a:off x="611560" y="2204864"/>
              <a:ext cx="432048"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Inteligentni laserski sistemi za tovarne in klinike prihodnosti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314" name="Rectangle 313"/>
            <p:cNvSpPr/>
            <p:nvPr/>
          </p:nvSpPr>
          <p:spPr>
            <a:xfrm>
              <a:off x="1619672"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Novi materiali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315" name="Rectangle 314"/>
            <p:cNvSpPr/>
            <p:nvPr/>
          </p:nvSpPr>
          <p:spPr>
            <a:xfrm>
              <a:off x="1331640"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Pametni plazemski sistemi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220" name="Rectangle 219"/>
            <p:cNvSpPr/>
            <p:nvPr/>
          </p:nvSpPr>
          <p:spPr>
            <a:xfrm>
              <a:off x="1043608" y="2204864"/>
              <a:ext cx="288032" cy="295232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Napredni senzorji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43" name="Rectangle 42"/>
            <p:cNvSpPr/>
            <p:nvPr/>
          </p:nvSpPr>
          <p:spPr>
            <a:xfrm>
              <a:off x="323528" y="2204864"/>
              <a:ext cx="1584176" cy="295232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52"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5616" y="4759440"/>
              <a:ext cx="670367" cy="319295"/>
            </a:xfrm>
            <a:prstGeom prst="rect">
              <a:avLst/>
            </a:prstGeom>
            <a:noFill/>
            <a:extLst>
              <a:ext uri="{909E8E84-426E-40DD-AFC4-6F175D3DCCD1}">
                <a14:hiddenFill xmlns:a14="http://schemas.microsoft.com/office/drawing/2010/main">
                  <a:solidFill>
                    <a:srgbClr val="FFFFFF"/>
                  </a:solidFill>
                </a14:hiddenFill>
              </a:ext>
            </a:extLst>
          </p:spPr>
        </p:pic>
      </p:grpSp>
      <p:pic>
        <p:nvPicPr>
          <p:cNvPr id="53"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0230" y="3544829"/>
            <a:ext cx="742375" cy="35359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5"/>
          <a:stretch>
            <a:fillRect/>
          </a:stretch>
        </p:blipFill>
        <p:spPr>
          <a:xfrm>
            <a:off x="4748218" y="2858792"/>
            <a:ext cx="720080" cy="275431"/>
          </a:xfrm>
          <a:prstGeom prst="rect">
            <a:avLst/>
          </a:prstGeom>
        </p:spPr>
      </p:pic>
      <p:grpSp>
        <p:nvGrpSpPr>
          <p:cNvPr id="20" name="Group 19"/>
          <p:cNvGrpSpPr/>
          <p:nvPr/>
        </p:nvGrpSpPr>
        <p:grpSpPr>
          <a:xfrm>
            <a:off x="2299946" y="2388261"/>
            <a:ext cx="648072" cy="2952328"/>
            <a:chOff x="1979712" y="2204864"/>
            <a:chExt cx="648072" cy="2952328"/>
          </a:xfrm>
        </p:grpSpPr>
        <p:sp>
          <p:nvSpPr>
            <p:cNvPr id="16" name="Rectangle 15"/>
            <p:cNvSpPr/>
            <p:nvPr/>
          </p:nvSpPr>
          <p:spPr>
            <a:xfrm>
              <a:off x="1979712" y="2204864"/>
              <a:ext cx="648072" cy="295232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Inteligentni sistemi  vodenja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0" i="0" u="none" strike="noStrike" kern="1200" cap="none" spc="0" normalizeH="0" baseline="0" noProof="0" dirty="0">
                  <a:ln>
                    <a:noFill/>
                  </a:ln>
                  <a:solidFill>
                    <a:prstClr val="white"/>
                  </a:solidFill>
                  <a:effectLst/>
                  <a:uLnTx/>
                  <a:uFillTx/>
                  <a:latin typeface="Calibri"/>
                  <a:ea typeface="+mn-ea"/>
                  <a:cs typeface="+mn-cs"/>
                </a:rPr>
                <a:t>za tovarne prihodnosti</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6" name="Picture 55"/>
            <p:cNvPicPr>
              <a:picLocks noChangeAspect="1"/>
            </p:cNvPicPr>
            <p:nvPr/>
          </p:nvPicPr>
          <p:blipFill>
            <a:blip r:embed="rId5"/>
            <a:stretch>
              <a:fillRect/>
            </a:stretch>
          </p:blipFill>
          <p:spPr>
            <a:xfrm>
              <a:off x="2017216" y="4771274"/>
              <a:ext cx="576064" cy="360040"/>
            </a:xfrm>
            <a:prstGeom prst="rect">
              <a:avLst/>
            </a:prstGeom>
          </p:spPr>
        </p:pic>
      </p:grpSp>
      <p:sp>
        <p:nvSpPr>
          <p:cNvPr id="57" name="Pravokotnik 56"/>
          <p:cNvSpPr/>
          <p:nvPr/>
        </p:nvSpPr>
        <p:spPr>
          <a:xfrm>
            <a:off x="10029104" y="2095089"/>
            <a:ext cx="1839950" cy="617047"/>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sl-SI" kern="0" dirty="0">
                <a:solidFill>
                  <a:prstClr val="white"/>
                </a:solidFill>
                <a:latin typeface="Calibri" panose="020F0502020204030204"/>
              </a:rPr>
              <a:t>Pametne tovarne</a:t>
            </a:r>
            <a:endParaRPr lang="en-US" kern="0" dirty="0">
              <a:solidFill>
                <a:prstClr val="white"/>
              </a:solidFill>
              <a:latin typeface="Calibri" panose="020F0502020204030204"/>
            </a:endParaRPr>
          </a:p>
        </p:txBody>
      </p:sp>
      <p:pic>
        <p:nvPicPr>
          <p:cNvPr id="58" name="Slika 57"/>
          <p:cNvPicPr>
            <a:picLocks noChangeAspect="1"/>
          </p:cNvPicPr>
          <p:nvPr/>
        </p:nvPicPr>
        <p:blipFill>
          <a:blip r:embed="rId6"/>
          <a:stretch>
            <a:fillRect/>
          </a:stretch>
        </p:blipFill>
        <p:spPr>
          <a:xfrm>
            <a:off x="10021383" y="2813724"/>
            <a:ext cx="1591194" cy="536494"/>
          </a:xfrm>
          <a:prstGeom prst="rect">
            <a:avLst/>
          </a:prstGeom>
        </p:spPr>
      </p:pic>
      <p:pic>
        <p:nvPicPr>
          <p:cNvPr id="59" name="Slika 58"/>
          <p:cNvPicPr>
            <a:picLocks noChangeAspect="1"/>
          </p:cNvPicPr>
          <p:nvPr/>
        </p:nvPicPr>
        <p:blipFill>
          <a:blip r:embed="rId6"/>
          <a:stretch>
            <a:fillRect/>
          </a:stretch>
        </p:blipFill>
        <p:spPr>
          <a:xfrm>
            <a:off x="10029104" y="3544747"/>
            <a:ext cx="1591194" cy="536494"/>
          </a:xfrm>
          <a:prstGeom prst="rect">
            <a:avLst/>
          </a:prstGeom>
        </p:spPr>
      </p:pic>
      <p:pic>
        <p:nvPicPr>
          <p:cNvPr id="60" name="Slika 59"/>
          <p:cNvPicPr>
            <a:picLocks noChangeAspect="1"/>
          </p:cNvPicPr>
          <p:nvPr/>
        </p:nvPicPr>
        <p:blipFill>
          <a:blip r:embed="rId6">
            <a:duotone>
              <a:prstClr val="black"/>
              <a:srgbClr val="70AD47">
                <a:tint val="45000"/>
                <a:satMod val="400000"/>
              </a:srgbClr>
            </a:duotone>
          </a:blip>
          <a:stretch>
            <a:fillRect/>
          </a:stretch>
        </p:blipFill>
        <p:spPr>
          <a:xfrm>
            <a:off x="10029105" y="4200395"/>
            <a:ext cx="1839951" cy="770881"/>
          </a:xfrm>
          <a:prstGeom prst="rect">
            <a:avLst/>
          </a:prstGeom>
          <a:solidFill>
            <a:srgbClr val="00B050"/>
          </a:solidFill>
        </p:spPr>
      </p:pic>
      <p:sp>
        <p:nvSpPr>
          <p:cNvPr id="61" name="PoljeZBesedilom 60"/>
          <p:cNvSpPr txBox="1"/>
          <p:nvPr/>
        </p:nvSpPr>
        <p:spPr>
          <a:xfrm>
            <a:off x="10021383" y="2779263"/>
            <a:ext cx="1847673" cy="646331"/>
          </a:xfrm>
          <a:prstGeom prst="rect">
            <a:avLst/>
          </a:prstGeom>
          <a:solidFill>
            <a:srgbClr val="ED7D31"/>
          </a:solidFill>
        </p:spPr>
        <p:txBody>
          <a:bodyPr wrap="square" rtlCol="0">
            <a:spAutoFit/>
          </a:bodyPr>
          <a:lstStyle/>
          <a:p>
            <a:pPr algn="ctr">
              <a:defRPr/>
            </a:pPr>
            <a:r>
              <a:rPr lang="sl-SI" kern="0" dirty="0">
                <a:solidFill>
                  <a:prstClr val="white"/>
                </a:solidFill>
              </a:rPr>
              <a:t>Inteligentni sistemi vodenja</a:t>
            </a:r>
            <a:endParaRPr lang="en-US" kern="0" dirty="0">
              <a:solidFill>
                <a:prstClr val="white"/>
              </a:solidFill>
            </a:endParaRPr>
          </a:p>
        </p:txBody>
      </p:sp>
      <p:sp>
        <p:nvSpPr>
          <p:cNvPr id="62" name="Pravokotnik 61"/>
          <p:cNvSpPr/>
          <p:nvPr/>
        </p:nvSpPr>
        <p:spPr>
          <a:xfrm>
            <a:off x="10029105" y="3489829"/>
            <a:ext cx="1839950" cy="646331"/>
          </a:xfrm>
          <a:prstGeom prst="rect">
            <a:avLst/>
          </a:prstGeom>
          <a:solidFill>
            <a:schemeClr val="accent2">
              <a:lumMod val="75000"/>
            </a:schemeClr>
          </a:solidFill>
        </p:spPr>
        <p:txBody>
          <a:bodyPr wrap="square">
            <a:spAutoFit/>
          </a:bodyPr>
          <a:lstStyle/>
          <a:p>
            <a:pPr algn="ctr">
              <a:defRPr/>
            </a:pPr>
            <a:r>
              <a:rPr lang="sl-SI" kern="0" dirty="0">
                <a:solidFill>
                  <a:prstClr val="white"/>
                </a:solidFill>
              </a:rPr>
              <a:t>Napredne tehnologije</a:t>
            </a:r>
            <a:endParaRPr lang="en-US" kern="0" dirty="0">
              <a:solidFill>
                <a:prstClr val="white"/>
              </a:solidFill>
            </a:endParaRPr>
          </a:p>
        </p:txBody>
      </p:sp>
      <p:sp>
        <p:nvSpPr>
          <p:cNvPr id="63" name="Pravokotnik 62"/>
          <p:cNvSpPr/>
          <p:nvPr/>
        </p:nvSpPr>
        <p:spPr>
          <a:xfrm>
            <a:off x="10021383" y="4111846"/>
            <a:ext cx="1847673" cy="923330"/>
          </a:xfrm>
          <a:prstGeom prst="rect">
            <a:avLst/>
          </a:prstGeom>
        </p:spPr>
        <p:txBody>
          <a:bodyPr wrap="square">
            <a:spAutoFit/>
          </a:bodyPr>
          <a:lstStyle/>
          <a:p>
            <a:pPr algn="ctr">
              <a:defRPr/>
            </a:pPr>
            <a:r>
              <a:rPr lang="sl-SI" kern="0" dirty="0">
                <a:solidFill>
                  <a:prstClr val="white"/>
                </a:solidFill>
              </a:rPr>
              <a:t>Pametna </a:t>
            </a:r>
            <a:r>
              <a:rPr lang="sl-SI" kern="0" dirty="0" err="1">
                <a:solidFill>
                  <a:prstClr val="white"/>
                </a:solidFill>
              </a:rPr>
              <a:t>mehatronska</a:t>
            </a:r>
            <a:r>
              <a:rPr lang="sl-SI" kern="0" dirty="0">
                <a:solidFill>
                  <a:prstClr val="white"/>
                </a:solidFill>
              </a:rPr>
              <a:t> orodja</a:t>
            </a:r>
            <a:endParaRPr lang="en-US" kern="0" dirty="0">
              <a:solidFill>
                <a:prstClr val="white"/>
              </a:solidFill>
            </a:endParaRPr>
          </a:p>
        </p:txBody>
      </p:sp>
      <p:sp>
        <p:nvSpPr>
          <p:cNvPr id="64" name="Trapezoid 63"/>
          <p:cNvSpPr/>
          <p:nvPr/>
        </p:nvSpPr>
        <p:spPr>
          <a:xfrm>
            <a:off x="10038815" y="5047617"/>
            <a:ext cx="1830240" cy="1025912"/>
          </a:xfrm>
          <a:prstGeom prst="trapezoid">
            <a:avLst>
              <a:gd name="adj" fmla="val 53261"/>
            </a:avLst>
          </a:prstGeom>
          <a:gradFill flip="none" rotWithShape="1">
            <a:gsLst>
              <a:gs pos="36000">
                <a:schemeClr val="tx2">
                  <a:lumMod val="60000"/>
                  <a:lumOff val="40000"/>
                </a:schemeClr>
              </a:gs>
              <a:gs pos="61000">
                <a:schemeClr val="accent2">
                  <a:lumMod val="97000"/>
                  <a:lumOff val="3000"/>
                </a:schemeClr>
              </a:gs>
              <a:gs pos="100000">
                <a:schemeClr val="accent2">
                  <a:lumMod val="60000"/>
                  <a:lumOff val="40000"/>
                </a:schemeClr>
              </a:gs>
            </a:gsLst>
            <a:lin ang="16200000" scaled="1"/>
            <a:tileRect/>
          </a:gradFill>
          <a:ln w="12700" cap="flat" cmpd="sng" algn="ctr">
            <a:solidFill>
              <a:srgbClr val="5B9BD5">
                <a:shade val="50000"/>
              </a:srgbClr>
            </a:solidFill>
            <a:prstDash val="solid"/>
            <a:miter lim="800000"/>
          </a:ln>
          <a:effectLst/>
        </p:spPr>
        <p:txBody>
          <a:bodyPr rtlCol="0" anchor="ctr"/>
          <a:lstStyle/>
          <a:p>
            <a:pPr algn="ctr">
              <a:defRPr/>
            </a:pPr>
            <a:r>
              <a:rPr lang="sl-SI" kern="0" dirty="0">
                <a:solidFill>
                  <a:prstClr val="white"/>
                </a:solidFill>
                <a:latin typeface="Calibri" panose="020F0502020204030204"/>
              </a:rPr>
              <a:t>Skupne</a:t>
            </a:r>
          </a:p>
          <a:p>
            <a:pPr algn="ctr">
              <a:defRPr/>
            </a:pPr>
            <a:r>
              <a:rPr lang="sl-SI" kern="0" dirty="0">
                <a:solidFill>
                  <a:prstClr val="white"/>
                </a:solidFill>
                <a:latin typeface="Calibri" panose="020F0502020204030204"/>
              </a:rPr>
              <a:t>storitve</a:t>
            </a:r>
            <a:endParaRPr lang="en-US" kern="0" dirty="0">
              <a:solidFill>
                <a:prstClr val="white"/>
              </a:solidFill>
              <a:latin typeface="Calibri" panose="020F0502020204030204"/>
            </a:endParaRPr>
          </a:p>
        </p:txBody>
      </p:sp>
      <p:pic>
        <p:nvPicPr>
          <p:cNvPr id="65" name="Picture 27" descr="http://filternet.si/content/uploads/2014/02/ijs_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664856">
            <a:off x="9843944" y="5254813"/>
            <a:ext cx="634743" cy="30232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6"/>
          <p:cNvPicPr>
            <a:picLocks noChangeAspect="1"/>
          </p:cNvPicPr>
          <p:nvPr/>
        </p:nvPicPr>
        <p:blipFill>
          <a:blip r:embed="rId3"/>
          <a:stretch>
            <a:fillRect/>
          </a:stretch>
        </p:blipFill>
        <p:spPr>
          <a:xfrm rot="3752166">
            <a:off x="11527263" y="5257842"/>
            <a:ext cx="683582" cy="390687"/>
          </a:xfrm>
          <a:prstGeom prst="rect">
            <a:avLst/>
          </a:prstGeom>
        </p:spPr>
      </p:pic>
      <p:sp>
        <p:nvSpPr>
          <p:cNvPr id="67" name="Enakokraki trikotnik 66"/>
          <p:cNvSpPr/>
          <p:nvPr/>
        </p:nvSpPr>
        <p:spPr>
          <a:xfrm rot="10800000" flipV="1">
            <a:off x="10014486" y="1295354"/>
            <a:ext cx="1907104" cy="698141"/>
          </a:xfrm>
          <a:prstGeom prst="triangle">
            <a:avLst/>
          </a:prstGeom>
          <a:gradFill flip="none" rotWithShape="1">
            <a:gsLst>
              <a:gs pos="0">
                <a:schemeClr val="accent2">
                  <a:lumMod val="40000"/>
                  <a:lumOff val="60000"/>
                </a:schemeClr>
              </a:gs>
              <a:gs pos="46000">
                <a:schemeClr val="accent2">
                  <a:lumMod val="95000"/>
                  <a:lumOff val="5000"/>
                </a:schemeClr>
              </a:gs>
              <a:gs pos="72000">
                <a:schemeClr val="tx2">
                  <a:lumMod val="60000"/>
                  <a:lumOff val="40000"/>
                </a:schemeClr>
              </a:gs>
            </a:gsLst>
            <a:lin ang="2700000" scaled="1"/>
            <a:tileRect/>
          </a:gradFill>
          <a:ln w="12700" cap="flat" cmpd="sng" algn="ctr">
            <a:solidFill>
              <a:srgbClr val="5B9BD5">
                <a:shade val="50000"/>
              </a:srgbClr>
            </a:solidFill>
            <a:prstDash val="solid"/>
            <a:miter lim="800000"/>
          </a:ln>
          <a:effectLst/>
        </p:spPr>
        <p:txBody>
          <a:bodyPr rtlCol="0" anchor="ctr"/>
          <a:lstStyle/>
          <a:p>
            <a:pPr algn="ctr">
              <a:defRPr/>
            </a:pPr>
            <a:endParaRPr lang="sl-SI" kern="0" dirty="0">
              <a:solidFill>
                <a:prstClr val="white"/>
              </a:solidFill>
              <a:latin typeface="Calibri" panose="020F0502020204030204"/>
            </a:endParaRPr>
          </a:p>
          <a:p>
            <a:pPr algn="ctr">
              <a:defRPr/>
            </a:pPr>
            <a:endParaRPr lang="en-US" kern="0" dirty="0">
              <a:solidFill>
                <a:prstClr val="white"/>
              </a:solidFill>
              <a:latin typeface="Calibri" panose="020F0502020204030204"/>
            </a:endParaRPr>
          </a:p>
        </p:txBody>
      </p:sp>
      <p:pic>
        <p:nvPicPr>
          <p:cNvPr id="68" name="Picture 27" descr="http://filternet.si/content/uploads/2014/02/ijs_logo.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9393718" y="3739138"/>
            <a:ext cx="742375" cy="35359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3"/>
          <p:cNvPicPr>
            <a:picLocks noChangeAspect="1"/>
          </p:cNvPicPr>
          <p:nvPr/>
        </p:nvPicPr>
        <p:blipFill>
          <a:blip r:embed="rId5"/>
          <a:stretch>
            <a:fillRect/>
          </a:stretch>
        </p:blipFill>
        <p:spPr>
          <a:xfrm rot="16200000">
            <a:off x="9404864" y="3037721"/>
            <a:ext cx="720080" cy="275430"/>
          </a:xfrm>
          <a:prstGeom prst="rect">
            <a:avLst/>
          </a:prstGeom>
        </p:spPr>
      </p:pic>
      <p:pic>
        <p:nvPicPr>
          <p:cNvPr id="70" name="Picture 2" descr="http://www.tecos.si/images/logo-tecos.jpg"/>
          <p:cNvPicPr>
            <a:picLocks noChangeAspect="1" noChangeArrowheads="1"/>
          </p:cNvPicPr>
          <p:nvPr/>
        </p:nvPicPr>
        <p:blipFill rotWithShape="1">
          <a:blip r:embed="rId2">
            <a:extLst>
              <a:ext uri="{28A0092B-C50C-407E-A947-70E740481C1C}">
                <a14:useLocalDpi xmlns:a14="http://schemas.microsoft.com/office/drawing/2010/main" val="0"/>
              </a:ext>
            </a:extLst>
          </a:blip>
          <a:srcRect l="30448" t="62266" r="31581"/>
          <a:stretch/>
        </p:blipFill>
        <p:spPr bwMode="auto">
          <a:xfrm rot="16378220">
            <a:off x="9434009" y="4423456"/>
            <a:ext cx="546629" cy="36004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6"/>
          <p:cNvPicPr>
            <a:picLocks noChangeAspect="1"/>
          </p:cNvPicPr>
          <p:nvPr/>
        </p:nvPicPr>
        <p:blipFill>
          <a:blip r:embed="rId3"/>
          <a:stretch>
            <a:fillRect/>
          </a:stretch>
        </p:blipFill>
        <p:spPr>
          <a:xfrm rot="16200000">
            <a:off x="9504500" y="2239957"/>
            <a:ext cx="572689" cy="327309"/>
          </a:xfrm>
          <a:prstGeom prst="rect">
            <a:avLst/>
          </a:prstGeom>
        </p:spPr>
      </p:pic>
      <p:sp>
        <p:nvSpPr>
          <p:cNvPr id="72" name="PoljeZBesedilom 71"/>
          <p:cNvSpPr txBox="1"/>
          <p:nvPr/>
        </p:nvSpPr>
        <p:spPr>
          <a:xfrm>
            <a:off x="10463982" y="1408836"/>
            <a:ext cx="1008112" cy="646331"/>
          </a:xfrm>
          <a:prstGeom prst="rect">
            <a:avLst/>
          </a:prstGeom>
          <a:noFill/>
        </p:spPr>
        <p:txBody>
          <a:bodyPr wrap="square" rtlCol="0">
            <a:spAutoFit/>
          </a:bodyPr>
          <a:lstStyle/>
          <a:p>
            <a:pPr algn="ctr"/>
            <a:r>
              <a:rPr lang="sl-SI" dirty="0">
                <a:solidFill>
                  <a:schemeClr val="bg1"/>
                </a:solidFill>
              </a:rPr>
              <a:t>Organi</a:t>
            </a:r>
          </a:p>
          <a:p>
            <a:pPr algn="ctr"/>
            <a:r>
              <a:rPr lang="sl-SI" dirty="0">
                <a:solidFill>
                  <a:schemeClr val="bg1"/>
                </a:solidFill>
              </a:rPr>
              <a:t> vodenja </a:t>
            </a:r>
            <a:endParaRPr lang="en-US" dirty="0">
              <a:solidFill>
                <a:schemeClr val="bg1"/>
              </a:solidFill>
            </a:endParaRPr>
          </a:p>
        </p:txBody>
      </p:sp>
      <p:pic>
        <p:nvPicPr>
          <p:cNvPr id="73" name="Picture 16"/>
          <p:cNvPicPr>
            <a:picLocks noChangeAspect="1"/>
          </p:cNvPicPr>
          <p:nvPr/>
        </p:nvPicPr>
        <p:blipFill>
          <a:blip r:embed="rId3"/>
          <a:stretch>
            <a:fillRect/>
          </a:stretch>
        </p:blipFill>
        <p:spPr>
          <a:xfrm>
            <a:off x="4781608" y="4909265"/>
            <a:ext cx="572689" cy="327309"/>
          </a:xfrm>
          <a:prstGeom prst="rect">
            <a:avLst/>
          </a:prstGeom>
        </p:spPr>
      </p:pic>
    </p:spTree>
    <p:extLst>
      <p:ext uri="{BB962C8B-B14F-4D97-AF65-F5344CB8AC3E}">
        <p14:creationId xmlns:p14="http://schemas.microsoft.com/office/powerpoint/2010/main" val="263247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Plazemske tehnologije in področja uporabe</a:t>
            </a:r>
            <a:endParaRPr lang="en-US" dirty="0"/>
          </a:p>
        </p:txBody>
      </p:sp>
      <p:pic>
        <p:nvPicPr>
          <p:cNvPr id="4" name="Picture 11"/>
          <p:cNvPicPr>
            <a:picLocks noChangeAspect="1"/>
          </p:cNvPicPr>
          <p:nvPr/>
        </p:nvPicPr>
        <p:blipFill rotWithShape="1">
          <a:blip r:embed="rId2"/>
          <a:srcRect l="-198" r="198" b="13787"/>
          <a:stretch/>
        </p:blipFill>
        <p:spPr>
          <a:xfrm>
            <a:off x="8090877" y="1188652"/>
            <a:ext cx="687363" cy="791042"/>
          </a:xfrm>
          <a:prstGeom prst="rect">
            <a:avLst/>
          </a:prstGeom>
        </p:spPr>
      </p:pic>
      <p:pic>
        <p:nvPicPr>
          <p:cNvPr id="5" name="Picture 10"/>
          <p:cNvPicPr>
            <a:picLocks noChangeAspect="1"/>
          </p:cNvPicPr>
          <p:nvPr/>
        </p:nvPicPr>
        <p:blipFill>
          <a:blip r:embed="rId3"/>
          <a:stretch>
            <a:fillRect/>
          </a:stretch>
        </p:blipFill>
        <p:spPr>
          <a:xfrm>
            <a:off x="6210766" y="5199019"/>
            <a:ext cx="1079622" cy="787032"/>
          </a:xfrm>
          <a:prstGeom prst="rect">
            <a:avLst/>
          </a:prstGeom>
        </p:spPr>
      </p:pic>
      <p:pic>
        <p:nvPicPr>
          <p:cNvPr id="6" name="Picture 4"/>
          <p:cNvPicPr>
            <a:picLocks noChangeAspect="1"/>
          </p:cNvPicPr>
          <p:nvPr/>
        </p:nvPicPr>
        <p:blipFill rotWithShape="1">
          <a:blip r:embed="rId4">
            <a:extLst>
              <a:ext uri="{28A0092B-C50C-407E-A947-70E740481C1C}">
                <a14:useLocalDpi xmlns:a14="http://schemas.microsoft.com/office/drawing/2010/main" val="0"/>
              </a:ext>
            </a:extLst>
          </a:blip>
          <a:srcRect t="11907" b="13237"/>
          <a:stretch/>
        </p:blipFill>
        <p:spPr>
          <a:xfrm>
            <a:off x="9835272" y="4741268"/>
            <a:ext cx="919284" cy="1028990"/>
          </a:xfrm>
          <a:prstGeom prst="rect">
            <a:avLst/>
          </a:prstGeom>
        </p:spPr>
      </p:pic>
      <p:sp>
        <p:nvSpPr>
          <p:cNvPr id="7" name="Označba mesta vsebine 17"/>
          <p:cNvSpPr>
            <a:spLocks noGrp="1"/>
          </p:cNvSpPr>
          <p:nvPr>
            <p:ph idx="1"/>
          </p:nvPr>
        </p:nvSpPr>
        <p:spPr>
          <a:xfrm>
            <a:off x="975360" y="1579436"/>
            <a:ext cx="4500880" cy="4763070"/>
          </a:xfrm>
        </p:spPr>
        <p:txBody>
          <a:bodyPr>
            <a:normAutofit/>
          </a:bodyPr>
          <a:lstStyle/>
          <a:p>
            <a:r>
              <a:rPr lang="sl-SI" dirty="0"/>
              <a:t>Plazemske tehnologije predstavljajo ključni </a:t>
            </a:r>
            <a:r>
              <a:rPr lang="sl-SI" b="1" dirty="0"/>
              <a:t>tehnološki preboj v sodobni industriji</a:t>
            </a:r>
            <a:r>
              <a:rPr lang="sl-SI" dirty="0"/>
              <a:t>. </a:t>
            </a:r>
          </a:p>
          <a:p>
            <a:r>
              <a:rPr lang="sl-SI" dirty="0"/>
              <a:t>Uporaba v svetovnem merilu raste z okoli 15% letno stopnjo. </a:t>
            </a:r>
          </a:p>
          <a:p>
            <a:r>
              <a:rPr lang="sl-SI" dirty="0"/>
              <a:t>Gonilna sila je </a:t>
            </a:r>
            <a:r>
              <a:rPr lang="sl-SI" b="1" dirty="0"/>
              <a:t>potreba po inovativnih izdelkih</a:t>
            </a:r>
            <a:r>
              <a:rPr lang="sl-SI" dirty="0"/>
              <a:t>, </a:t>
            </a:r>
            <a:r>
              <a:rPr lang="sl-SI" b="1" dirty="0"/>
              <a:t>ekološka neoporečnost tehnologij</a:t>
            </a:r>
            <a:r>
              <a:rPr lang="sl-SI" dirty="0"/>
              <a:t> in </a:t>
            </a:r>
            <a:r>
              <a:rPr lang="sl-SI" b="1" dirty="0"/>
              <a:t>visoka dodana vrednost</a:t>
            </a:r>
            <a:r>
              <a:rPr lang="sl-SI" dirty="0"/>
              <a:t>.</a:t>
            </a:r>
          </a:p>
          <a:p>
            <a:r>
              <a:rPr lang="sl-SI" dirty="0"/>
              <a:t>Uveljavljena v </a:t>
            </a:r>
            <a:r>
              <a:rPr lang="sl-SI" b="1" dirty="0"/>
              <a:t>mikroelektroniki</a:t>
            </a:r>
            <a:r>
              <a:rPr lang="sl-SI" dirty="0"/>
              <a:t>, </a:t>
            </a:r>
            <a:r>
              <a:rPr lang="en-US" dirty="0"/>
              <a:t> </a:t>
            </a:r>
            <a:r>
              <a:rPr lang="en-US" dirty="0" err="1"/>
              <a:t>vse</a:t>
            </a:r>
            <a:r>
              <a:rPr lang="en-US" dirty="0"/>
              <a:t> </a:t>
            </a:r>
            <a:r>
              <a:rPr lang="en-US" dirty="0" err="1"/>
              <a:t>bolj</a:t>
            </a:r>
            <a:r>
              <a:rPr lang="en-US" dirty="0"/>
              <a:t> </a:t>
            </a:r>
            <a:r>
              <a:rPr lang="en-US" dirty="0" err="1"/>
              <a:t>tudi</a:t>
            </a:r>
            <a:r>
              <a:rPr lang="en-US" dirty="0"/>
              <a:t> v </a:t>
            </a:r>
            <a:r>
              <a:rPr lang="en-US" b="1" dirty="0" err="1"/>
              <a:t>avtomobilski</a:t>
            </a:r>
            <a:r>
              <a:rPr lang="en-US" b="1" dirty="0"/>
              <a:t> in </a:t>
            </a:r>
            <a:r>
              <a:rPr lang="en-US" b="1" dirty="0" err="1"/>
              <a:t>tekstilni</a:t>
            </a:r>
            <a:r>
              <a:rPr lang="en-US" b="1" dirty="0"/>
              <a:t> </a:t>
            </a:r>
            <a:r>
              <a:rPr lang="en-US" b="1" dirty="0" err="1"/>
              <a:t>industriji</a:t>
            </a:r>
            <a:r>
              <a:rPr lang="sl-SI" b="1" dirty="0"/>
              <a:t>, </a:t>
            </a:r>
            <a:r>
              <a:rPr lang="en-US" b="1" dirty="0" err="1"/>
              <a:t>orodjarstvu</a:t>
            </a:r>
            <a:r>
              <a:rPr lang="sl-SI" b="1" dirty="0"/>
              <a:t>, </a:t>
            </a:r>
            <a:r>
              <a:rPr lang="en-US" b="1" dirty="0"/>
              <a:t> </a:t>
            </a:r>
            <a:r>
              <a:rPr lang="sl-SI" b="1" dirty="0"/>
              <a:t>zelo </a:t>
            </a:r>
            <a:r>
              <a:rPr lang="sl-SI" dirty="0" err="1"/>
              <a:t>pe</a:t>
            </a:r>
            <a:r>
              <a:rPr lang="en-US" dirty="0"/>
              <a:t>r</a:t>
            </a:r>
            <a:r>
              <a:rPr lang="sl-SI" dirty="0" err="1"/>
              <a:t>spektivna</a:t>
            </a:r>
            <a:r>
              <a:rPr lang="sl-SI" dirty="0"/>
              <a:t> pa je tudi v </a:t>
            </a:r>
            <a:r>
              <a:rPr lang="sl-SI" b="1" dirty="0"/>
              <a:t>medicini</a:t>
            </a:r>
            <a:r>
              <a:rPr lang="sl-SI" dirty="0"/>
              <a:t> in </a:t>
            </a:r>
            <a:r>
              <a:rPr lang="sl-SI" b="1" dirty="0"/>
              <a:t>agronomiji.</a:t>
            </a:r>
          </a:p>
        </p:txBody>
      </p:sp>
      <p:pic>
        <p:nvPicPr>
          <p:cNvPr id="8" name="Picture 1"/>
          <p:cNvPicPr>
            <a:picLocks noChangeAspect="1"/>
          </p:cNvPicPr>
          <p:nvPr/>
        </p:nvPicPr>
        <p:blipFill>
          <a:blip r:embed="rId5"/>
          <a:stretch>
            <a:fillRect/>
          </a:stretch>
        </p:blipFill>
        <p:spPr>
          <a:xfrm>
            <a:off x="5378659" y="1593915"/>
            <a:ext cx="5833098" cy="3998620"/>
          </a:xfrm>
          <a:prstGeom prst="rect">
            <a:avLst/>
          </a:prstGeom>
        </p:spPr>
      </p:pic>
    </p:spTree>
    <p:extLst>
      <p:ext uri="{BB962C8B-B14F-4D97-AF65-F5344CB8AC3E}">
        <p14:creationId xmlns:p14="http://schemas.microsoft.com/office/powerpoint/2010/main" val="2728027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Pametni plazemski sistemi in plazemske tehnologije</a:t>
            </a: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115696"/>
            <a:ext cx="5203707" cy="23444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5"/>
          <p:cNvSpPr txBox="1"/>
          <p:nvPr/>
        </p:nvSpPr>
        <p:spPr>
          <a:xfrm>
            <a:off x="724653" y="3406784"/>
            <a:ext cx="2671560" cy="2585323"/>
          </a:xfrm>
          <a:prstGeom prst="rect">
            <a:avLst/>
          </a:prstGeom>
          <a:noFill/>
        </p:spPr>
        <p:txBody>
          <a:bodyPr wrap="square" rtlCol="0">
            <a:spAutoFit/>
          </a:bodyPr>
          <a:lstStyle/>
          <a:p>
            <a:r>
              <a:rPr lang="sl-SI" b="1" u="sng" dirty="0"/>
              <a:t>Cilji</a:t>
            </a:r>
            <a:r>
              <a:rPr lang="en-GB" b="1" u="sng" dirty="0"/>
              <a:t>:</a:t>
            </a:r>
            <a:r>
              <a:rPr lang="en-GB" b="1" dirty="0"/>
              <a:t> </a:t>
            </a:r>
            <a:endParaRPr lang="sl-SI" b="1" dirty="0"/>
          </a:p>
          <a:p>
            <a:pPr marL="285750" indent="-285750">
              <a:buFont typeface="Arial" panose="020B0604020202020204" pitchFamily="34" charset="0"/>
              <a:buChar char="•"/>
            </a:pPr>
            <a:r>
              <a:rPr lang="sl-SI" dirty="0"/>
              <a:t>Proizvodi z </a:t>
            </a:r>
            <a:r>
              <a:rPr lang="sl-SI" dirty="0">
                <a:solidFill>
                  <a:srgbClr val="FF0000"/>
                </a:solidFill>
              </a:rPr>
              <a:t>večjo dodano vrednostjo</a:t>
            </a:r>
            <a:r>
              <a:rPr lang="en-GB" dirty="0"/>
              <a:t> </a:t>
            </a:r>
            <a:r>
              <a:rPr lang="sl-SI" dirty="0"/>
              <a:t>in</a:t>
            </a:r>
            <a:r>
              <a:rPr lang="en-GB" dirty="0"/>
              <a:t> </a:t>
            </a:r>
            <a:r>
              <a:rPr lang="sl-SI" dirty="0">
                <a:solidFill>
                  <a:srgbClr val="FF0000"/>
                </a:solidFill>
              </a:rPr>
              <a:t>večjo</a:t>
            </a:r>
            <a:r>
              <a:rPr lang="sl-SI" dirty="0"/>
              <a:t> </a:t>
            </a:r>
            <a:r>
              <a:rPr lang="sl-SI" dirty="0">
                <a:solidFill>
                  <a:srgbClr val="FF0000"/>
                </a:solidFill>
              </a:rPr>
              <a:t>konkurenčnostjo </a:t>
            </a:r>
            <a:r>
              <a:rPr lang="en-GB" dirty="0">
                <a:solidFill>
                  <a:srgbClr val="FF0000"/>
                </a:solidFill>
              </a:rPr>
              <a:t> </a:t>
            </a:r>
            <a:r>
              <a:rPr lang="sl-SI" dirty="0"/>
              <a:t>na trgu.</a:t>
            </a:r>
            <a:endParaRPr lang="en-GB" dirty="0"/>
          </a:p>
          <a:p>
            <a:pPr marL="285750" indent="-285750">
              <a:buFont typeface="Arial" panose="020B0604020202020204" pitchFamily="34" charset="0"/>
              <a:buChar char="•"/>
            </a:pPr>
            <a:r>
              <a:rPr lang="sl-SI" dirty="0"/>
              <a:t>Nadomestek kemičnih procesov </a:t>
            </a:r>
            <a:r>
              <a:rPr lang="en-US" dirty="0"/>
              <a:t>(</a:t>
            </a:r>
            <a:r>
              <a:rPr lang="en-US" dirty="0">
                <a:solidFill>
                  <a:srgbClr val="00B050"/>
                </a:solidFill>
              </a:rPr>
              <a:t>Go Green!</a:t>
            </a:r>
            <a:r>
              <a:rPr lang="en-US" dirty="0"/>
              <a:t>)</a:t>
            </a:r>
          </a:p>
          <a:p>
            <a:pPr marL="285750" indent="-285750">
              <a:buFont typeface="Arial" panose="020B0604020202020204" pitchFamily="34" charset="0"/>
              <a:buChar char="•"/>
            </a:pPr>
            <a:r>
              <a:rPr lang="sl-SI" dirty="0"/>
              <a:t>Cenejši in hitrejši proizvodni postopki!</a:t>
            </a:r>
            <a:endParaRPr lang="en-GB" dirty="0">
              <a:solidFill>
                <a:srgbClr val="FF0000"/>
              </a:solidFill>
            </a:endParaRPr>
          </a:p>
        </p:txBody>
      </p:sp>
      <p:pic>
        <p:nvPicPr>
          <p:cNvPr id="25" name="Označba mesta vsebine 2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194208" y="3233277"/>
            <a:ext cx="2852511" cy="2852511"/>
          </a:xfrm>
          <a:effectLst>
            <a:softEdge rad="596900"/>
          </a:effectLst>
        </p:spPr>
      </p:pic>
      <p:sp>
        <p:nvSpPr>
          <p:cNvPr id="2" name="PoljeZBesedilom 1"/>
          <p:cNvSpPr txBox="1"/>
          <p:nvPr/>
        </p:nvSpPr>
        <p:spPr>
          <a:xfrm>
            <a:off x="2965054" y="5725529"/>
            <a:ext cx="4699684" cy="461665"/>
          </a:xfrm>
          <a:prstGeom prst="rect">
            <a:avLst/>
          </a:prstGeom>
          <a:noFill/>
        </p:spPr>
        <p:txBody>
          <a:bodyPr wrap="none" rtlCol="0">
            <a:spAutoFit/>
          </a:bodyPr>
          <a:lstStyle/>
          <a:p>
            <a:r>
              <a:rPr lang="sl-SI" sz="2400" dirty="0"/>
              <a:t>Hladna plazma – </a:t>
            </a:r>
            <a:r>
              <a:rPr lang="sl-SI" sz="2400" dirty="0">
                <a:solidFill>
                  <a:srgbClr val="00B050"/>
                </a:solidFill>
              </a:rPr>
              <a:t>zelena tehnologija</a:t>
            </a:r>
            <a:r>
              <a:rPr lang="sl-SI" sz="2400" dirty="0"/>
              <a:t>!</a:t>
            </a:r>
            <a:endParaRPr lang="en-US" sz="2400" dirty="0"/>
          </a:p>
        </p:txBody>
      </p:sp>
      <p:sp>
        <p:nvSpPr>
          <p:cNvPr id="14" name="PoljeZBesedilom 13"/>
          <p:cNvSpPr txBox="1"/>
          <p:nvPr/>
        </p:nvSpPr>
        <p:spPr>
          <a:xfrm>
            <a:off x="6196186" y="1759447"/>
            <a:ext cx="3211384" cy="933012"/>
          </a:xfrm>
          <a:prstGeom prst="rect">
            <a:avLst/>
          </a:prstGeom>
          <a:noFill/>
        </p:spPr>
        <p:txBody>
          <a:bodyPr wrap="square" rtlCol="0">
            <a:spAutoFit/>
          </a:bodyPr>
          <a:lstStyle/>
          <a:p>
            <a:r>
              <a:rPr lang="sl-SI" dirty="0"/>
              <a:t>Visoko-tehnološki avtomatizirani pametni plazemski sistemi </a:t>
            </a:r>
          </a:p>
          <a:p>
            <a:r>
              <a:rPr lang="sl-SI" dirty="0"/>
              <a:t>za kontinuirno proizvodnjo</a:t>
            </a:r>
            <a:endParaRPr lang="en-US" dirty="0"/>
          </a:p>
        </p:txBody>
      </p:sp>
      <p:pic>
        <p:nvPicPr>
          <p:cNvPr id="20" name="Slika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07569" y="1579693"/>
            <a:ext cx="2336596" cy="1433154"/>
          </a:xfrm>
          <a:prstGeom prst="rect">
            <a:avLst/>
          </a:prstGeom>
          <a:ln>
            <a:noFill/>
          </a:ln>
          <a:effectLst>
            <a:softEdge rad="112500"/>
          </a:effectLst>
        </p:spPr>
      </p:pic>
      <p:sp>
        <p:nvSpPr>
          <p:cNvPr id="27" name="PoljeZBesedilom 26"/>
          <p:cNvSpPr txBox="1"/>
          <p:nvPr/>
        </p:nvSpPr>
        <p:spPr>
          <a:xfrm>
            <a:off x="6240923" y="3875777"/>
            <a:ext cx="3563815" cy="933012"/>
          </a:xfrm>
          <a:prstGeom prst="rect">
            <a:avLst/>
          </a:prstGeom>
          <a:noFill/>
        </p:spPr>
        <p:txBody>
          <a:bodyPr wrap="square" rtlCol="0">
            <a:spAutoFit/>
          </a:bodyPr>
          <a:lstStyle/>
          <a:p>
            <a:r>
              <a:rPr lang="sl-SI" dirty="0"/>
              <a:t>Plazemske tehnologije za dekontaminacijo, dezinfekcijo in sterilizacijo</a:t>
            </a:r>
            <a:endParaRPr lang="en-US" dirty="0"/>
          </a:p>
        </p:txBody>
      </p:sp>
      <p:sp>
        <p:nvSpPr>
          <p:cNvPr id="28" name="Pravokotnik 27"/>
          <p:cNvSpPr/>
          <p:nvPr/>
        </p:nvSpPr>
        <p:spPr>
          <a:xfrm>
            <a:off x="6240923" y="5079198"/>
            <a:ext cx="3166646" cy="646331"/>
          </a:xfrm>
          <a:prstGeom prst="rect">
            <a:avLst/>
          </a:prstGeom>
        </p:spPr>
        <p:txBody>
          <a:bodyPr wrap="square">
            <a:spAutoFit/>
          </a:bodyPr>
          <a:lstStyle/>
          <a:p>
            <a:r>
              <a:rPr lang="en-US" dirty="0" err="1"/>
              <a:t>Uvajanje</a:t>
            </a:r>
            <a:r>
              <a:rPr lang="en-US" dirty="0"/>
              <a:t> </a:t>
            </a:r>
            <a:r>
              <a:rPr lang="en-US" dirty="0" err="1"/>
              <a:t>plazemskih</a:t>
            </a:r>
            <a:r>
              <a:rPr lang="en-US" dirty="0"/>
              <a:t> </a:t>
            </a:r>
            <a:r>
              <a:rPr lang="en-US" dirty="0" err="1"/>
              <a:t>tehnologij</a:t>
            </a:r>
            <a:r>
              <a:rPr lang="en-US" dirty="0"/>
              <a:t> v ne-</a:t>
            </a:r>
            <a:r>
              <a:rPr lang="en-US" dirty="0" err="1"/>
              <a:t>konvencionalne</a:t>
            </a:r>
            <a:r>
              <a:rPr lang="en-US" dirty="0"/>
              <a:t> </a:t>
            </a:r>
            <a:r>
              <a:rPr lang="en-US" dirty="0" err="1"/>
              <a:t>niše</a:t>
            </a:r>
            <a:endParaRPr lang="en-US" dirty="0"/>
          </a:p>
        </p:txBody>
      </p:sp>
      <p:sp>
        <p:nvSpPr>
          <p:cNvPr id="29" name="PoljeZBesedilom 28"/>
          <p:cNvSpPr txBox="1"/>
          <p:nvPr/>
        </p:nvSpPr>
        <p:spPr>
          <a:xfrm>
            <a:off x="6196185" y="3460173"/>
            <a:ext cx="2697341" cy="369332"/>
          </a:xfrm>
          <a:prstGeom prst="rect">
            <a:avLst/>
          </a:prstGeom>
          <a:noFill/>
        </p:spPr>
        <p:txBody>
          <a:bodyPr wrap="none" rtlCol="0">
            <a:spAutoFit/>
          </a:bodyPr>
          <a:lstStyle/>
          <a:p>
            <a:r>
              <a:rPr lang="sl-SI" b="1" dirty="0"/>
              <a:t>PLAZEMSKE TEHNOLOGIJE</a:t>
            </a:r>
            <a:endParaRPr lang="en-US" b="1" dirty="0"/>
          </a:p>
        </p:txBody>
      </p:sp>
      <p:sp>
        <p:nvSpPr>
          <p:cNvPr id="30" name="Pravokotnik 29"/>
          <p:cNvSpPr/>
          <p:nvPr/>
        </p:nvSpPr>
        <p:spPr>
          <a:xfrm>
            <a:off x="6196185" y="1200170"/>
            <a:ext cx="3026534" cy="369332"/>
          </a:xfrm>
          <a:prstGeom prst="rect">
            <a:avLst/>
          </a:prstGeom>
        </p:spPr>
        <p:txBody>
          <a:bodyPr wrap="none">
            <a:spAutoFit/>
          </a:bodyPr>
          <a:lstStyle/>
          <a:p>
            <a:r>
              <a:rPr lang="sl-SI" b="1" dirty="0"/>
              <a:t>PAMETNI PLAZEMSKI SISTEMI</a:t>
            </a:r>
            <a:endParaRPr lang="en-US" b="1" dirty="0"/>
          </a:p>
        </p:txBody>
      </p:sp>
      <p:pic>
        <p:nvPicPr>
          <p:cNvPr id="31" name="Slika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58047" y="3706774"/>
            <a:ext cx="1122977" cy="1102015"/>
          </a:xfrm>
          <a:prstGeom prst="rect">
            <a:avLst/>
          </a:prstGeom>
          <a:ln>
            <a:noFill/>
          </a:ln>
          <a:effectLst>
            <a:softEdge rad="112500"/>
          </a:effectLst>
        </p:spPr>
      </p:pic>
      <p:pic>
        <p:nvPicPr>
          <p:cNvPr id="32" name="Slika 31"/>
          <p:cNvPicPr>
            <a:picLocks noChangeAspect="1"/>
          </p:cNvPicPr>
          <p:nvPr/>
        </p:nvPicPr>
        <p:blipFill>
          <a:blip r:embed="rId7"/>
          <a:stretch>
            <a:fillRect/>
          </a:stretch>
        </p:blipFill>
        <p:spPr>
          <a:xfrm>
            <a:off x="10481024" y="3576062"/>
            <a:ext cx="1710976" cy="669512"/>
          </a:xfrm>
          <a:prstGeom prst="rect">
            <a:avLst/>
          </a:prstGeom>
          <a:ln>
            <a:noFill/>
          </a:ln>
          <a:effectLst>
            <a:softEdge rad="112500"/>
          </a:effectLst>
        </p:spPr>
      </p:pic>
      <p:pic>
        <p:nvPicPr>
          <p:cNvPr id="33" name="Slika 32"/>
          <p:cNvPicPr>
            <a:picLocks noChangeAspect="1"/>
          </p:cNvPicPr>
          <p:nvPr/>
        </p:nvPicPr>
        <p:blipFill>
          <a:blip r:embed="rId8"/>
          <a:stretch>
            <a:fillRect/>
          </a:stretch>
        </p:blipFill>
        <p:spPr>
          <a:xfrm>
            <a:off x="10698719" y="4208060"/>
            <a:ext cx="1275586" cy="821726"/>
          </a:xfrm>
          <a:prstGeom prst="rect">
            <a:avLst/>
          </a:prstGeom>
        </p:spPr>
      </p:pic>
      <p:pic>
        <p:nvPicPr>
          <p:cNvPr id="34" name="Slika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21317" y="5158154"/>
            <a:ext cx="1496182" cy="927633"/>
          </a:xfrm>
          <a:prstGeom prst="rect">
            <a:avLst/>
          </a:prstGeom>
          <a:ln>
            <a:noFill/>
          </a:ln>
          <a:effectLst>
            <a:softEdge rad="112500"/>
          </a:effectLst>
        </p:spPr>
      </p:pic>
      <p:pic>
        <p:nvPicPr>
          <p:cNvPr id="35" name="Slika 34"/>
          <p:cNvPicPr>
            <a:picLocks noChangeAspect="1"/>
          </p:cNvPicPr>
          <p:nvPr/>
        </p:nvPicPr>
        <p:blipFill>
          <a:blip r:embed="rId10"/>
          <a:stretch>
            <a:fillRect/>
          </a:stretch>
        </p:blipFill>
        <p:spPr>
          <a:xfrm>
            <a:off x="10698719" y="5175051"/>
            <a:ext cx="1476869" cy="910736"/>
          </a:xfrm>
          <a:prstGeom prst="rect">
            <a:avLst/>
          </a:prstGeom>
          <a:ln>
            <a:noFill/>
          </a:ln>
          <a:effectLst>
            <a:softEdge rad="112500"/>
          </a:effectLst>
        </p:spPr>
      </p:pic>
    </p:spTree>
    <p:extLst>
      <p:ext uri="{BB962C8B-B14F-4D97-AF65-F5344CB8AC3E}">
        <p14:creationId xmlns:p14="http://schemas.microsoft.com/office/powerpoint/2010/main" val="541105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Napredni senzorji</a:t>
            </a:r>
            <a:endParaRPr lang="en-US" dirty="0"/>
          </a:p>
        </p:txBody>
      </p:sp>
      <p:sp>
        <p:nvSpPr>
          <p:cNvPr id="4" name="Označba mesta vsebine 1"/>
          <p:cNvSpPr txBox="1">
            <a:spLocks/>
          </p:cNvSpPr>
          <p:nvPr/>
        </p:nvSpPr>
        <p:spPr>
          <a:xfrm>
            <a:off x="838200" y="1146410"/>
            <a:ext cx="10515600" cy="5030653"/>
          </a:xfrm>
          <a:prstGeom prst="rect">
            <a:avLst/>
          </a:prstGeom>
          <a:noFill/>
        </p:spPr>
        <p:txBody>
          <a:bodyPr vert="horz" lIns="91440" tIns="45720" rIns="91440" bIns="45720" rtlCol="0">
            <a:normAutofit fontScale="4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6900" indent="0">
              <a:buNone/>
            </a:pPr>
            <a:r>
              <a:rPr lang="en-US" sz="4500" b="1" dirty="0" err="1"/>
              <a:t>Napredni</a:t>
            </a:r>
            <a:r>
              <a:rPr lang="en-US" sz="4500" b="1" dirty="0"/>
              <a:t> </a:t>
            </a:r>
            <a:r>
              <a:rPr lang="en-US" sz="4500" b="1" dirty="0" err="1"/>
              <a:t>mikro</a:t>
            </a:r>
            <a:r>
              <a:rPr lang="en-US" sz="4500" b="1" dirty="0"/>
              <a:t> in </a:t>
            </a:r>
            <a:r>
              <a:rPr lang="en-US" sz="4500" b="1" dirty="0" err="1"/>
              <a:t>nanosesenzorji</a:t>
            </a:r>
            <a:r>
              <a:rPr lang="en-US" sz="4500" b="1" dirty="0"/>
              <a:t> </a:t>
            </a:r>
            <a:r>
              <a:rPr lang="en-US" sz="4500" b="1" dirty="0" err="1"/>
              <a:t>za</a:t>
            </a:r>
            <a:r>
              <a:rPr lang="en-US" sz="4500" b="1" dirty="0"/>
              <a:t> </a:t>
            </a:r>
            <a:r>
              <a:rPr lang="sl-SI" sz="4500" b="1" dirty="0"/>
              <a:t>procesno vodenje</a:t>
            </a:r>
            <a:endParaRPr lang="en-US" sz="4500" b="1" dirty="0"/>
          </a:p>
          <a:p>
            <a:pPr marL="494100" indent="-457200"/>
            <a:r>
              <a:rPr lang="en-US" sz="3500" dirty="0" err="1"/>
              <a:t>Merjenje</a:t>
            </a:r>
            <a:r>
              <a:rPr lang="en-US" sz="3500" dirty="0"/>
              <a:t> </a:t>
            </a:r>
            <a:r>
              <a:rPr lang="en-US" sz="3500" dirty="0" err="1"/>
              <a:t>vlažnosti</a:t>
            </a:r>
            <a:r>
              <a:rPr lang="en-US" sz="3500" dirty="0"/>
              <a:t> </a:t>
            </a:r>
            <a:r>
              <a:rPr lang="sl-SI" sz="3500" dirty="0"/>
              <a:t>in </a:t>
            </a:r>
            <a:r>
              <a:rPr lang="en-US" sz="3500" dirty="0" err="1"/>
              <a:t>temperatur</a:t>
            </a:r>
            <a:r>
              <a:rPr lang="sl-SI" sz="3500" dirty="0"/>
              <a:t>e</a:t>
            </a:r>
            <a:endParaRPr lang="en-US" sz="3500" dirty="0"/>
          </a:p>
          <a:p>
            <a:pPr marL="494100" indent="-457200"/>
            <a:r>
              <a:rPr lang="en-US" sz="3500" dirty="0" err="1"/>
              <a:t>Merjenje</a:t>
            </a:r>
            <a:r>
              <a:rPr lang="en-US" sz="3500" dirty="0"/>
              <a:t> </a:t>
            </a:r>
            <a:r>
              <a:rPr lang="en-US" sz="3500" dirty="0" err="1"/>
              <a:t>plin</a:t>
            </a:r>
            <a:r>
              <a:rPr lang="sl-SI" sz="3500" dirty="0"/>
              <a:t>ov</a:t>
            </a:r>
            <a:endParaRPr lang="en-US" sz="3500" dirty="0"/>
          </a:p>
          <a:p>
            <a:pPr marL="494100" indent="-457200"/>
            <a:r>
              <a:rPr lang="en-US" sz="3500" dirty="0" err="1"/>
              <a:t>Hitro</a:t>
            </a:r>
            <a:r>
              <a:rPr lang="en-US" sz="3500" dirty="0"/>
              <a:t> </a:t>
            </a:r>
            <a:r>
              <a:rPr lang="en-US" sz="3500" dirty="0" err="1"/>
              <a:t>merjenje</a:t>
            </a:r>
            <a:r>
              <a:rPr lang="en-US" sz="3500" dirty="0"/>
              <a:t> </a:t>
            </a:r>
            <a:r>
              <a:rPr lang="en-US" sz="3500" dirty="0" err="1"/>
              <a:t>površinskih</a:t>
            </a:r>
            <a:r>
              <a:rPr lang="en-US" sz="3500" dirty="0"/>
              <a:t> </a:t>
            </a:r>
            <a:r>
              <a:rPr lang="en-US" sz="3500" dirty="0" err="1"/>
              <a:t>temperatur</a:t>
            </a:r>
            <a:endParaRPr lang="en-US" sz="3500" dirty="0"/>
          </a:p>
          <a:p>
            <a:pPr marL="494100" indent="-457200"/>
            <a:r>
              <a:rPr lang="en-US" sz="3500" dirty="0" err="1"/>
              <a:t>Merjenje</a:t>
            </a:r>
            <a:r>
              <a:rPr lang="en-US" sz="3500" dirty="0"/>
              <a:t> </a:t>
            </a:r>
            <a:r>
              <a:rPr lang="en-US" sz="3500" dirty="0" err="1"/>
              <a:t>masnega</a:t>
            </a:r>
            <a:r>
              <a:rPr lang="en-US" sz="3500" dirty="0"/>
              <a:t> </a:t>
            </a:r>
            <a:r>
              <a:rPr lang="en-US" sz="3500" dirty="0" err="1"/>
              <a:t>pretoka</a:t>
            </a:r>
            <a:endParaRPr lang="sl-SI" sz="3500" dirty="0"/>
          </a:p>
          <a:p>
            <a:pPr marL="36900" indent="0">
              <a:buNone/>
            </a:pPr>
            <a:endParaRPr lang="en-US" sz="2000" dirty="0"/>
          </a:p>
          <a:p>
            <a:pPr marL="36900" indent="0">
              <a:buNone/>
            </a:pPr>
            <a:r>
              <a:rPr lang="en-US" sz="4500" b="1" dirty="0"/>
              <a:t>3D </a:t>
            </a:r>
            <a:r>
              <a:rPr lang="en-US" sz="4500" b="1" dirty="0" err="1"/>
              <a:t>senzorski</a:t>
            </a:r>
            <a:r>
              <a:rPr lang="en-US" sz="4500" b="1" dirty="0"/>
              <a:t> </a:t>
            </a:r>
            <a:r>
              <a:rPr lang="en-US" sz="4500" b="1" dirty="0" err="1"/>
              <a:t>sistemi</a:t>
            </a:r>
            <a:endParaRPr lang="en-US" sz="4500" b="1" dirty="0"/>
          </a:p>
          <a:p>
            <a:pPr marL="494100" indent="-457200"/>
            <a:r>
              <a:rPr lang="en-US" sz="3500" dirty="0" err="1"/>
              <a:t>Določanje</a:t>
            </a:r>
            <a:r>
              <a:rPr lang="en-US" sz="3500" dirty="0"/>
              <a:t> </a:t>
            </a:r>
            <a:r>
              <a:rPr lang="en-US" sz="3500" dirty="0" err="1"/>
              <a:t>vrste</a:t>
            </a:r>
            <a:r>
              <a:rPr lang="en-US" sz="3500" dirty="0"/>
              <a:t> </a:t>
            </a:r>
            <a:r>
              <a:rPr lang="en-US" sz="3500" dirty="0" err="1"/>
              <a:t>hrane</a:t>
            </a:r>
            <a:r>
              <a:rPr lang="en-US" sz="3500" dirty="0"/>
              <a:t> v </a:t>
            </a:r>
            <a:r>
              <a:rPr lang="en-US" sz="3500" dirty="0" err="1"/>
              <a:t>hladilniku</a:t>
            </a:r>
            <a:endParaRPr lang="en-US" sz="3500" dirty="0"/>
          </a:p>
          <a:p>
            <a:pPr marL="494100" indent="-457200"/>
            <a:r>
              <a:rPr lang="en-US" sz="3500" dirty="0" err="1"/>
              <a:t>Merjenje</a:t>
            </a:r>
            <a:r>
              <a:rPr lang="en-US" sz="3500" dirty="0"/>
              <a:t> </a:t>
            </a:r>
            <a:r>
              <a:rPr lang="en-US" sz="3500" dirty="0" err="1"/>
              <a:t>predmetov</a:t>
            </a:r>
            <a:r>
              <a:rPr lang="en-US" sz="3500" dirty="0"/>
              <a:t> in </a:t>
            </a:r>
            <a:r>
              <a:rPr lang="en-US" sz="3500" dirty="0" err="1"/>
              <a:t>preverjanje</a:t>
            </a:r>
            <a:r>
              <a:rPr lang="en-US" sz="3500" dirty="0"/>
              <a:t> </a:t>
            </a:r>
            <a:r>
              <a:rPr lang="en-US" sz="3500" dirty="0" err="1"/>
              <a:t>dimenzij</a:t>
            </a:r>
            <a:endParaRPr lang="en-US" sz="3500" dirty="0"/>
          </a:p>
          <a:p>
            <a:pPr marL="494100" indent="-457200"/>
            <a:r>
              <a:rPr lang="en-US" sz="3500" dirty="0" err="1"/>
              <a:t>Zaznavanje</a:t>
            </a:r>
            <a:r>
              <a:rPr lang="en-US" sz="3500" dirty="0"/>
              <a:t> </a:t>
            </a:r>
            <a:r>
              <a:rPr lang="en-US" sz="3500" dirty="0" err="1"/>
              <a:t>položajev</a:t>
            </a:r>
            <a:r>
              <a:rPr lang="en-US" sz="3500" dirty="0"/>
              <a:t> </a:t>
            </a:r>
            <a:r>
              <a:rPr lang="en-US" sz="3500" dirty="0" err="1"/>
              <a:t>predmetov</a:t>
            </a:r>
            <a:r>
              <a:rPr lang="en-US" sz="3500" dirty="0"/>
              <a:t> v </a:t>
            </a:r>
            <a:r>
              <a:rPr lang="sl-SI" sz="3500" dirty="0"/>
              <a:t>prostoru</a:t>
            </a:r>
          </a:p>
          <a:p>
            <a:pPr marL="36900" indent="0">
              <a:buNone/>
            </a:pPr>
            <a:endParaRPr lang="en-US" sz="2000" dirty="0"/>
          </a:p>
          <a:p>
            <a:pPr marL="36900" indent="0">
              <a:buNone/>
            </a:pPr>
            <a:r>
              <a:rPr lang="en-US" sz="4500" b="1" dirty="0" err="1"/>
              <a:t>Pametni</a:t>
            </a:r>
            <a:r>
              <a:rPr lang="en-US" sz="4500" b="1" dirty="0"/>
              <a:t> </a:t>
            </a:r>
            <a:r>
              <a:rPr lang="en-US" sz="4500" b="1" dirty="0" err="1"/>
              <a:t>nano</a:t>
            </a:r>
            <a:r>
              <a:rPr lang="en-US" sz="4500" b="1" dirty="0"/>
              <a:t> / bio / </a:t>
            </a:r>
            <a:r>
              <a:rPr lang="en-US" sz="4500" b="1" dirty="0" err="1"/>
              <a:t>kemo</a:t>
            </a:r>
            <a:r>
              <a:rPr lang="en-US" sz="4500" b="1" dirty="0"/>
              <a:t> </a:t>
            </a:r>
            <a:r>
              <a:rPr lang="en-US" sz="4500" b="1" dirty="0" err="1"/>
              <a:t>senzorji</a:t>
            </a:r>
            <a:r>
              <a:rPr lang="en-US" sz="4500" b="1" dirty="0"/>
              <a:t> v </a:t>
            </a:r>
            <a:r>
              <a:rPr lang="en-US" sz="4500" b="1" dirty="0" err="1"/>
              <a:t>okolju</a:t>
            </a:r>
            <a:r>
              <a:rPr lang="en-US" sz="4500" b="1" dirty="0"/>
              <a:t>,</a:t>
            </a:r>
          </a:p>
          <a:p>
            <a:pPr marL="36900" indent="0">
              <a:buNone/>
            </a:pPr>
            <a:r>
              <a:rPr lang="en-US" sz="4500" b="1" dirty="0" err="1"/>
              <a:t>industrij</a:t>
            </a:r>
            <a:r>
              <a:rPr lang="sl-SI" sz="4500" b="1" dirty="0"/>
              <a:t>i</a:t>
            </a:r>
            <a:r>
              <a:rPr lang="en-US" sz="4500" b="1" dirty="0"/>
              <a:t> in </a:t>
            </a:r>
            <a:r>
              <a:rPr lang="en-US" sz="4500" b="1" dirty="0" err="1"/>
              <a:t>medicin</a:t>
            </a:r>
            <a:r>
              <a:rPr lang="sl-SI" sz="4500" b="1" dirty="0"/>
              <a:t>i</a:t>
            </a:r>
            <a:endParaRPr lang="en-US" sz="4500" b="1" dirty="0"/>
          </a:p>
          <a:p>
            <a:pPr marL="494100" indent="-457200"/>
            <a:r>
              <a:rPr lang="en-US" sz="3400" dirty="0" err="1"/>
              <a:t>Senzorji</a:t>
            </a:r>
            <a:r>
              <a:rPr lang="en-US" sz="3400" dirty="0"/>
              <a:t> </a:t>
            </a:r>
            <a:r>
              <a:rPr lang="en-US" sz="3400" dirty="0" err="1"/>
              <a:t>sestavnih</a:t>
            </a:r>
            <a:r>
              <a:rPr lang="en-US" sz="3400" dirty="0"/>
              <a:t> </a:t>
            </a:r>
            <a:r>
              <a:rPr lang="en-US" sz="3400" dirty="0" err="1"/>
              <a:t>delov</a:t>
            </a:r>
            <a:r>
              <a:rPr lang="en-US" sz="3400" dirty="0"/>
              <a:t> </a:t>
            </a:r>
            <a:r>
              <a:rPr lang="en-US" sz="3400" dirty="0" err="1"/>
              <a:t>plinske</a:t>
            </a:r>
            <a:r>
              <a:rPr lang="en-US" sz="3400" dirty="0"/>
              <a:t> </a:t>
            </a:r>
            <a:r>
              <a:rPr lang="en-US" sz="3400" dirty="0" err="1"/>
              <a:t>mešanice</a:t>
            </a:r>
            <a:endParaRPr lang="en-US" sz="3400" dirty="0"/>
          </a:p>
          <a:p>
            <a:pPr marL="494100" indent="-457200">
              <a:lnSpc>
                <a:spcPct val="120000"/>
              </a:lnSpc>
            </a:pPr>
            <a:r>
              <a:rPr lang="en-US" sz="3400" dirty="0" err="1"/>
              <a:t>Bionanosesenzorji</a:t>
            </a:r>
            <a:r>
              <a:rPr lang="en-US" sz="3400" dirty="0"/>
              <a:t> </a:t>
            </a:r>
            <a:r>
              <a:rPr lang="en-US" sz="3400" dirty="0" err="1"/>
              <a:t>za</a:t>
            </a:r>
            <a:r>
              <a:rPr lang="en-US" sz="3400" dirty="0"/>
              <a:t> </a:t>
            </a:r>
            <a:r>
              <a:rPr lang="en-US" sz="3400" dirty="0" err="1"/>
              <a:t>hitro</a:t>
            </a:r>
            <a:r>
              <a:rPr lang="en-US" sz="3400" dirty="0"/>
              <a:t> </a:t>
            </a:r>
            <a:r>
              <a:rPr lang="en-US" sz="3400" dirty="0" err="1"/>
              <a:t>biomedicinsko</a:t>
            </a:r>
            <a:r>
              <a:rPr lang="en-US" sz="3400" dirty="0"/>
              <a:t> </a:t>
            </a:r>
            <a:r>
              <a:rPr lang="en-US" sz="3400" dirty="0" err="1"/>
              <a:t>diagnostiko</a:t>
            </a:r>
            <a:r>
              <a:rPr lang="en-US" sz="3400" dirty="0"/>
              <a:t>,</a:t>
            </a:r>
            <a:r>
              <a:rPr lang="sl-SI" sz="3400" dirty="0"/>
              <a:t/>
            </a:r>
            <a:br>
              <a:rPr lang="sl-SI" sz="3400" dirty="0"/>
            </a:br>
            <a:r>
              <a:rPr lang="en-US" sz="3400" dirty="0" err="1"/>
              <a:t>analiza</a:t>
            </a:r>
            <a:r>
              <a:rPr lang="en-US" sz="3400" dirty="0"/>
              <a:t> </a:t>
            </a:r>
            <a:r>
              <a:rPr lang="en-US" sz="3400" dirty="0" err="1"/>
              <a:t>hrane</a:t>
            </a:r>
            <a:r>
              <a:rPr lang="sl-SI" sz="3400" dirty="0"/>
              <a:t> </a:t>
            </a:r>
            <a:r>
              <a:rPr lang="en-US" sz="3400" dirty="0"/>
              <a:t>in </a:t>
            </a:r>
            <a:r>
              <a:rPr lang="en-US" sz="3400" dirty="0" err="1"/>
              <a:t>spremljanje</a:t>
            </a:r>
            <a:r>
              <a:rPr lang="en-US" sz="3400" dirty="0"/>
              <a:t> </a:t>
            </a:r>
            <a:r>
              <a:rPr lang="en-US" sz="3400" dirty="0" err="1"/>
              <a:t>proizvodnih</a:t>
            </a:r>
            <a:r>
              <a:rPr lang="en-US" sz="3400" dirty="0"/>
              <a:t> </a:t>
            </a:r>
            <a:r>
              <a:rPr lang="en-US" sz="3400" dirty="0" err="1"/>
              <a:t>procesov</a:t>
            </a:r>
            <a:endParaRPr lang="sl-SI" sz="3400" dirty="0"/>
          </a:p>
          <a:p>
            <a:pPr marL="36900" indent="0">
              <a:lnSpc>
                <a:spcPct val="120000"/>
              </a:lnSpc>
              <a:buNone/>
            </a:pPr>
            <a:r>
              <a:rPr lang="pl-PL" sz="4500" b="1" dirty="0"/>
              <a:t>Napredni elektrokemijski senzorji za detekcijo virusov</a:t>
            </a:r>
            <a:endParaRPr lang="en-US" sz="4500" b="1" dirty="0"/>
          </a:p>
          <a:p>
            <a:pPr marL="36900" indent="0">
              <a:buNone/>
            </a:pPr>
            <a:endParaRPr lang="en-US" sz="2000" b="1" dirty="0"/>
          </a:p>
          <a:p>
            <a:pPr marL="36900" indent="0">
              <a:buNone/>
            </a:pPr>
            <a:r>
              <a:rPr lang="en-US" sz="4500" b="1" dirty="0" err="1"/>
              <a:t>Pametni</a:t>
            </a:r>
            <a:r>
              <a:rPr lang="en-US" sz="4500" b="1" dirty="0"/>
              <a:t> </a:t>
            </a:r>
            <a:r>
              <a:rPr lang="en-US" sz="4500" b="1" dirty="0" err="1"/>
              <a:t>senzorji</a:t>
            </a:r>
            <a:r>
              <a:rPr lang="sl-SI" sz="4500" b="1" dirty="0"/>
              <a:t> za karakterizacijo plazemskih procesov</a:t>
            </a:r>
          </a:p>
        </p:txBody>
      </p:sp>
      <p:pic>
        <p:nvPicPr>
          <p:cNvPr id="5" name="Slika 4"/>
          <p:cNvPicPr>
            <a:picLocks noChangeAspect="1"/>
          </p:cNvPicPr>
          <p:nvPr/>
        </p:nvPicPr>
        <p:blipFill>
          <a:blip r:embed="rId2"/>
          <a:stretch>
            <a:fillRect/>
          </a:stretch>
        </p:blipFill>
        <p:spPr>
          <a:xfrm>
            <a:off x="6297930" y="1226420"/>
            <a:ext cx="5783580" cy="4843327"/>
          </a:xfrm>
          <a:prstGeom prst="rect">
            <a:avLst/>
          </a:prstGeom>
        </p:spPr>
      </p:pic>
    </p:spTree>
    <p:extLst>
      <p:ext uri="{BB962C8B-B14F-4D97-AF65-F5344CB8AC3E}">
        <p14:creationId xmlns:p14="http://schemas.microsoft.com/office/powerpoint/2010/main" val="2177108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a:xfrm>
            <a:off x="847928" y="424020"/>
            <a:ext cx="9028181" cy="720000"/>
          </a:xfrm>
        </p:spPr>
        <p:txBody>
          <a:bodyPr>
            <a:normAutofit fontScale="90000"/>
          </a:bodyPr>
          <a:lstStyle/>
          <a:p>
            <a:r>
              <a:rPr lang="sl-SI" dirty="0"/>
              <a:t>Napredni materiali in </a:t>
            </a:r>
            <a:r>
              <a:rPr lang="pl-PL" dirty="0"/>
              <a:t>sodobne proizvodne metode za materiale in nanotehnologije</a:t>
            </a:r>
            <a:br>
              <a:rPr lang="pl-PL" dirty="0"/>
            </a:br>
            <a:endParaRPr lang="en-US" dirty="0"/>
          </a:p>
        </p:txBody>
      </p:sp>
      <p:sp>
        <p:nvSpPr>
          <p:cNvPr id="2" name="PoljeZBesedilom 1"/>
          <p:cNvSpPr txBox="1"/>
          <p:nvPr/>
        </p:nvSpPr>
        <p:spPr>
          <a:xfrm>
            <a:off x="6125537" y="1144020"/>
            <a:ext cx="5963899" cy="2077492"/>
          </a:xfrm>
          <a:prstGeom prst="rect">
            <a:avLst/>
          </a:prstGeom>
          <a:noFill/>
        </p:spPr>
        <p:txBody>
          <a:bodyPr wrap="square" rtlCol="0">
            <a:spAutoFit/>
          </a:bodyPr>
          <a:lstStyle/>
          <a:p>
            <a:r>
              <a:rPr lang="sl-SI" b="1" dirty="0"/>
              <a:t>NAPREDNI MATERIALI </a:t>
            </a:r>
          </a:p>
          <a:p>
            <a:endParaRPr lang="sl-SI" sz="1100" dirty="0"/>
          </a:p>
          <a:p>
            <a:pPr marL="285750" indent="-285750">
              <a:buFont typeface="Arial" panose="020B0604020202020204" pitchFamily="34" charset="0"/>
              <a:buChar char="•"/>
            </a:pPr>
            <a:r>
              <a:rPr lang="en-US" sz="2000" dirty="0" err="1"/>
              <a:t>Magnetni</a:t>
            </a:r>
            <a:r>
              <a:rPr lang="en-US" sz="2000" dirty="0"/>
              <a:t> </a:t>
            </a:r>
            <a:r>
              <a:rPr lang="en-US" sz="2000" dirty="0" err="1"/>
              <a:t>materiali</a:t>
            </a:r>
            <a:r>
              <a:rPr lang="en-US" sz="2000" dirty="0"/>
              <a:t> z </a:t>
            </a:r>
            <a:r>
              <a:rPr lang="en-US" sz="2000" dirty="0" err="1"/>
              <a:t>minimalno</a:t>
            </a:r>
            <a:r>
              <a:rPr lang="en-US" sz="2000" dirty="0"/>
              <a:t> </a:t>
            </a:r>
            <a:r>
              <a:rPr lang="en-US" sz="2000" dirty="0" err="1"/>
              <a:t>količino</a:t>
            </a:r>
            <a:r>
              <a:rPr lang="en-US" sz="2000" dirty="0"/>
              <a:t> </a:t>
            </a:r>
            <a:r>
              <a:rPr lang="en-US" sz="2000" dirty="0" err="1"/>
              <a:t>redkih</a:t>
            </a:r>
            <a:r>
              <a:rPr lang="en-US" sz="2000" dirty="0"/>
              <a:t> </a:t>
            </a:r>
            <a:r>
              <a:rPr lang="en-US" sz="2000" dirty="0" err="1"/>
              <a:t>zemelj</a:t>
            </a:r>
            <a:endParaRPr lang="en-US" sz="2000" dirty="0"/>
          </a:p>
          <a:p>
            <a:pPr marL="285750" indent="-285750">
              <a:buFont typeface="Arial" panose="020B0604020202020204" pitchFamily="34" charset="0"/>
              <a:buChar char="•"/>
            </a:pPr>
            <a:r>
              <a:rPr lang="en-US" sz="2000" dirty="0" err="1">
                <a:solidFill>
                  <a:srgbClr val="00B050"/>
                </a:solidFill>
              </a:rPr>
              <a:t>Okolju</a:t>
            </a:r>
            <a:r>
              <a:rPr lang="en-US" sz="2000" dirty="0">
                <a:solidFill>
                  <a:srgbClr val="00B050"/>
                </a:solidFill>
              </a:rPr>
              <a:t> </a:t>
            </a:r>
            <a:r>
              <a:rPr lang="en-US" sz="2000" dirty="0" err="1">
                <a:solidFill>
                  <a:srgbClr val="00B050"/>
                </a:solidFill>
              </a:rPr>
              <a:t>prijazni</a:t>
            </a:r>
            <a:r>
              <a:rPr lang="en-US" sz="2000" dirty="0">
                <a:solidFill>
                  <a:srgbClr val="00B050"/>
                </a:solidFill>
              </a:rPr>
              <a:t> </a:t>
            </a:r>
            <a:r>
              <a:rPr lang="en-US" sz="2000" dirty="0" err="1">
                <a:solidFill>
                  <a:srgbClr val="00B050"/>
                </a:solidFill>
              </a:rPr>
              <a:t>materiali</a:t>
            </a:r>
            <a:r>
              <a:rPr lang="en-US" sz="2000" dirty="0">
                <a:solidFill>
                  <a:srgbClr val="00B050"/>
                </a:solidFill>
              </a:rPr>
              <a:t> </a:t>
            </a:r>
            <a:r>
              <a:rPr lang="en-US" sz="2000" dirty="0" err="1"/>
              <a:t>za</a:t>
            </a:r>
            <a:r>
              <a:rPr lang="en-US" sz="2000" dirty="0"/>
              <a:t> </a:t>
            </a:r>
            <a:r>
              <a:rPr lang="en-US" sz="2000" dirty="0" err="1"/>
              <a:t>zaščitne</a:t>
            </a:r>
            <a:r>
              <a:rPr lang="en-US" sz="2000" dirty="0"/>
              <a:t> </a:t>
            </a:r>
            <a:r>
              <a:rPr lang="en-US" sz="2000" dirty="0" err="1"/>
              <a:t>elemente</a:t>
            </a:r>
            <a:r>
              <a:rPr lang="en-US" sz="2000" dirty="0"/>
              <a:t> v </a:t>
            </a:r>
            <a:r>
              <a:rPr lang="en-US" sz="2000" dirty="0" err="1"/>
              <a:t>elektrotehniki</a:t>
            </a:r>
            <a:r>
              <a:rPr lang="en-US" sz="2000" dirty="0"/>
              <a:t> in </a:t>
            </a:r>
            <a:r>
              <a:rPr lang="en-US" sz="2000" dirty="0" err="1"/>
              <a:t>elektroniki</a:t>
            </a:r>
            <a:endParaRPr lang="en-US" sz="2000" dirty="0"/>
          </a:p>
          <a:p>
            <a:pPr marL="285750" indent="-285750">
              <a:buFont typeface="Arial" panose="020B0604020202020204" pitchFamily="34" charset="0"/>
              <a:buChar char="•"/>
            </a:pPr>
            <a:r>
              <a:rPr lang="en-US" sz="2000" dirty="0" err="1"/>
              <a:t>Funkcionalni</a:t>
            </a:r>
            <a:r>
              <a:rPr lang="en-US" sz="2000" dirty="0"/>
              <a:t> </a:t>
            </a:r>
            <a:r>
              <a:rPr lang="en-US" sz="2000" dirty="0" err="1"/>
              <a:t>premazi</a:t>
            </a:r>
            <a:r>
              <a:rPr lang="en-US" sz="2000" dirty="0"/>
              <a:t> in </a:t>
            </a:r>
            <a:r>
              <a:rPr lang="en-US" sz="2000" dirty="0" err="1"/>
              <a:t>prevleke</a:t>
            </a:r>
            <a:endParaRPr lang="en-US" sz="2000" dirty="0"/>
          </a:p>
        </p:txBody>
      </p:sp>
      <p:sp>
        <p:nvSpPr>
          <p:cNvPr id="6" name="Pravokotnik 5"/>
          <p:cNvSpPr/>
          <p:nvPr/>
        </p:nvSpPr>
        <p:spPr>
          <a:xfrm>
            <a:off x="6059488" y="3480583"/>
            <a:ext cx="6132512" cy="2354491"/>
          </a:xfrm>
          <a:prstGeom prst="rect">
            <a:avLst/>
          </a:prstGeom>
        </p:spPr>
        <p:txBody>
          <a:bodyPr wrap="square">
            <a:spAutoFit/>
          </a:bodyPr>
          <a:lstStyle/>
          <a:p>
            <a:r>
              <a:rPr lang="pl-PL" b="1" dirty="0"/>
              <a:t>SODOBNE PROIZVODNE METODE ZA MATERIALE IN NANOTEHNOLOGIJE</a:t>
            </a:r>
          </a:p>
          <a:p>
            <a:endParaRPr lang="sl-SI" sz="1100" dirty="0"/>
          </a:p>
          <a:p>
            <a:pPr marL="342900" indent="-342900">
              <a:buFont typeface="Arial" panose="020B0604020202020204" pitchFamily="34" charset="0"/>
              <a:buChar char="•"/>
            </a:pPr>
            <a:r>
              <a:rPr lang="en-US" sz="2000" dirty="0" err="1"/>
              <a:t>Kvantne</a:t>
            </a:r>
            <a:r>
              <a:rPr lang="en-US" sz="2000" dirty="0"/>
              <a:t> tehnologije</a:t>
            </a:r>
          </a:p>
          <a:p>
            <a:pPr marL="342900" indent="-342900">
              <a:buFont typeface="Arial" panose="020B0604020202020204" pitchFamily="34" charset="0"/>
              <a:buChar char="•"/>
            </a:pPr>
            <a:r>
              <a:rPr lang="en-US" sz="2000" dirty="0" err="1"/>
              <a:t>Nanotehnologije</a:t>
            </a:r>
            <a:r>
              <a:rPr lang="en-US" sz="2000" dirty="0"/>
              <a:t> </a:t>
            </a:r>
            <a:r>
              <a:rPr lang="en-US" sz="2000" dirty="0" err="1"/>
              <a:t>za</a:t>
            </a:r>
            <a:r>
              <a:rPr lang="en-US" sz="2000" dirty="0"/>
              <a:t> </a:t>
            </a:r>
            <a:r>
              <a:rPr lang="en-US" sz="2000" dirty="0" err="1"/>
              <a:t>premaze</a:t>
            </a:r>
            <a:r>
              <a:rPr lang="en-US" sz="2000" dirty="0"/>
              <a:t> in </a:t>
            </a:r>
            <a:r>
              <a:rPr lang="en-US" sz="2000" dirty="0" err="1"/>
              <a:t>površine</a:t>
            </a:r>
            <a:r>
              <a:rPr lang="en-US" sz="2000" dirty="0"/>
              <a:t> </a:t>
            </a:r>
          </a:p>
          <a:p>
            <a:pPr marL="342900" indent="-342900">
              <a:buFont typeface="Arial" panose="020B0604020202020204" pitchFamily="34" charset="0"/>
              <a:buChar char="•"/>
            </a:pPr>
            <a:r>
              <a:rPr lang="en-US" sz="2000" dirty="0" err="1"/>
              <a:t>Komponente</a:t>
            </a:r>
            <a:r>
              <a:rPr lang="en-US" sz="2000" dirty="0"/>
              <a:t> v </a:t>
            </a:r>
            <a:r>
              <a:rPr lang="en-US" sz="2000" dirty="0" err="1"/>
              <a:t>industriji</a:t>
            </a:r>
            <a:r>
              <a:rPr lang="en-US" sz="2000" dirty="0"/>
              <a:t> 4.0</a:t>
            </a:r>
          </a:p>
          <a:p>
            <a:pPr marL="342900" indent="-342900">
              <a:buFont typeface="Arial" panose="020B0604020202020204" pitchFamily="34" charset="0"/>
              <a:buChar char="•"/>
            </a:pPr>
            <a:r>
              <a:rPr lang="en-US" sz="2000" dirty="0" err="1"/>
              <a:t>Uvajanje</a:t>
            </a:r>
            <a:r>
              <a:rPr lang="en-US" sz="2000" dirty="0"/>
              <a:t> PVD </a:t>
            </a:r>
            <a:r>
              <a:rPr lang="en-US" sz="2000" dirty="0" err="1"/>
              <a:t>tehnologij</a:t>
            </a:r>
            <a:r>
              <a:rPr lang="en-US" sz="2000" dirty="0"/>
              <a:t> v </a:t>
            </a:r>
            <a:r>
              <a:rPr lang="en-US" sz="2000" dirty="0" err="1"/>
              <a:t>industrijo</a:t>
            </a:r>
            <a:endParaRPr lang="en-US" sz="2000" dirty="0"/>
          </a:p>
          <a:p>
            <a:pPr marL="342900" indent="-342900">
              <a:buFont typeface="Arial" panose="020B0604020202020204" pitchFamily="34" charset="0"/>
              <a:buChar char="•"/>
            </a:pPr>
            <a:r>
              <a:rPr lang="en-US" sz="2000" dirty="0" err="1">
                <a:solidFill>
                  <a:srgbClr val="00B050"/>
                </a:solidFill>
              </a:rPr>
              <a:t>Nanotehnologije</a:t>
            </a:r>
            <a:r>
              <a:rPr lang="en-US" sz="2000" dirty="0">
                <a:solidFill>
                  <a:srgbClr val="00B050"/>
                </a:solidFill>
              </a:rPr>
              <a:t> </a:t>
            </a:r>
            <a:r>
              <a:rPr lang="en-US" sz="2000" dirty="0" err="1">
                <a:solidFill>
                  <a:srgbClr val="00B050"/>
                </a:solidFill>
              </a:rPr>
              <a:t>za</a:t>
            </a:r>
            <a:r>
              <a:rPr lang="en-US" sz="2000" dirty="0">
                <a:solidFill>
                  <a:srgbClr val="00B050"/>
                </a:solidFill>
              </a:rPr>
              <a:t> </a:t>
            </a:r>
            <a:r>
              <a:rPr lang="en-US" sz="2000" dirty="0" err="1">
                <a:solidFill>
                  <a:srgbClr val="00B050"/>
                </a:solidFill>
              </a:rPr>
              <a:t>upravljanje</a:t>
            </a:r>
            <a:r>
              <a:rPr lang="en-US" sz="2000" dirty="0">
                <a:solidFill>
                  <a:srgbClr val="00B050"/>
                </a:solidFill>
              </a:rPr>
              <a:t> z </a:t>
            </a:r>
            <a:r>
              <a:rPr lang="en-US" sz="2000" dirty="0" err="1">
                <a:solidFill>
                  <a:srgbClr val="00B050"/>
                </a:solidFill>
              </a:rPr>
              <a:t>okoljem</a:t>
            </a:r>
            <a:r>
              <a:rPr lang="en-US" sz="2000" dirty="0">
                <a:solidFill>
                  <a:srgbClr val="00B050"/>
                </a:solidFill>
              </a:rPr>
              <a:t> in </a:t>
            </a:r>
            <a:r>
              <a:rPr lang="en-US" sz="2000" dirty="0" err="1">
                <a:solidFill>
                  <a:srgbClr val="00B050"/>
                </a:solidFill>
              </a:rPr>
              <a:t>viri</a:t>
            </a:r>
            <a:endParaRPr lang="en-US" sz="2000" dirty="0">
              <a:solidFill>
                <a:srgbClr val="00B050"/>
              </a:solidFill>
            </a:endParaRPr>
          </a:p>
        </p:txBody>
      </p:sp>
      <p:pic>
        <p:nvPicPr>
          <p:cNvPr id="7" name="Slika 6"/>
          <p:cNvPicPr>
            <a:picLocks noChangeAspect="1"/>
          </p:cNvPicPr>
          <p:nvPr/>
        </p:nvPicPr>
        <p:blipFill>
          <a:blip r:embed="rId3"/>
          <a:stretch>
            <a:fillRect/>
          </a:stretch>
        </p:blipFill>
        <p:spPr>
          <a:xfrm>
            <a:off x="3044150" y="3711016"/>
            <a:ext cx="3009735" cy="2304450"/>
          </a:xfrm>
          <a:prstGeom prst="rect">
            <a:avLst/>
          </a:prstGeom>
        </p:spPr>
      </p:pic>
      <p:pic>
        <p:nvPicPr>
          <p:cNvPr id="2050" name="Picture 2" descr="PLATIT PVD Hard Coating Mach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250" y="3711016"/>
            <a:ext cx="2694629" cy="23044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Slika 7"/>
          <p:cNvPicPr>
            <a:picLocks noChangeAspect="1"/>
          </p:cNvPicPr>
          <p:nvPr/>
        </p:nvPicPr>
        <p:blipFill>
          <a:blip r:embed="rId5"/>
          <a:stretch>
            <a:fillRect/>
          </a:stretch>
        </p:blipFill>
        <p:spPr>
          <a:xfrm>
            <a:off x="384250" y="1135949"/>
            <a:ext cx="2694629" cy="2269639"/>
          </a:xfrm>
          <a:prstGeom prst="rect">
            <a:avLst/>
          </a:prstGeom>
          <a:ln>
            <a:noFill/>
          </a:ln>
          <a:effectLst>
            <a:softEdge rad="112500"/>
          </a:effectLst>
        </p:spPr>
      </p:pic>
      <p:pic>
        <p:nvPicPr>
          <p:cNvPr id="2052" name="Picture 4" descr="PTC Thermistor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78879" y="1287875"/>
            <a:ext cx="3046659" cy="2039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319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Napredni materiali</a:t>
            </a:r>
            <a:endParaRPr lang="en-US" dirty="0"/>
          </a:p>
        </p:txBody>
      </p:sp>
      <p:sp>
        <p:nvSpPr>
          <p:cNvPr id="13" name="TextBox 7">
            <a:extLst>
              <a:ext uri="{FF2B5EF4-FFF2-40B4-BE49-F238E27FC236}">
                <a16:creationId xmlns:a16="http://schemas.microsoft.com/office/drawing/2014/main" id="{D974A61B-B3AD-3444-9265-51083BF0C122}"/>
              </a:ext>
            </a:extLst>
          </p:cNvPr>
          <p:cNvSpPr txBox="1"/>
          <p:nvPr/>
        </p:nvSpPr>
        <p:spPr>
          <a:xfrm>
            <a:off x="911880" y="1124744"/>
            <a:ext cx="3548567" cy="369332"/>
          </a:xfrm>
          <a:prstGeom prst="rect">
            <a:avLst/>
          </a:prstGeom>
          <a:noFill/>
        </p:spPr>
        <p:txBody>
          <a:bodyPr wrap="square" rtlCol="0">
            <a:spAutoFit/>
          </a:bodyPr>
          <a:lstStyle/>
          <a:p>
            <a:pPr algn="ctr"/>
            <a:r>
              <a:rPr lang="sl-SI" dirty="0"/>
              <a:t>Magnetni materiali</a:t>
            </a:r>
          </a:p>
        </p:txBody>
      </p:sp>
      <p:sp>
        <p:nvSpPr>
          <p:cNvPr id="15" name="TextBox 11">
            <a:extLst>
              <a:ext uri="{FF2B5EF4-FFF2-40B4-BE49-F238E27FC236}">
                <a16:creationId xmlns:a16="http://schemas.microsoft.com/office/drawing/2014/main" id="{1BA8D7EB-7E54-D44D-91DA-0096FCE192C5}"/>
              </a:ext>
            </a:extLst>
          </p:cNvPr>
          <p:cNvSpPr txBox="1"/>
          <p:nvPr/>
        </p:nvSpPr>
        <p:spPr>
          <a:xfrm>
            <a:off x="4625074" y="1124744"/>
            <a:ext cx="3478021" cy="369332"/>
          </a:xfrm>
          <a:prstGeom prst="rect">
            <a:avLst/>
          </a:prstGeom>
          <a:noFill/>
        </p:spPr>
        <p:txBody>
          <a:bodyPr wrap="square" rtlCol="0">
            <a:spAutoFit/>
          </a:bodyPr>
          <a:lstStyle/>
          <a:p>
            <a:pPr algn="ctr"/>
            <a:r>
              <a:rPr lang="sl-SI" dirty="0" err="1"/>
              <a:t>Varistorska</a:t>
            </a:r>
            <a:r>
              <a:rPr lang="sl-SI" dirty="0"/>
              <a:t> keramika</a:t>
            </a:r>
          </a:p>
        </p:txBody>
      </p:sp>
      <p:sp>
        <p:nvSpPr>
          <p:cNvPr id="16" name="TextBox 15">
            <a:extLst>
              <a:ext uri="{FF2B5EF4-FFF2-40B4-BE49-F238E27FC236}">
                <a16:creationId xmlns:a16="http://schemas.microsoft.com/office/drawing/2014/main" id="{72F05B23-D5D5-5749-958F-ACEB16B79BBB}"/>
              </a:ext>
            </a:extLst>
          </p:cNvPr>
          <p:cNvSpPr txBox="1"/>
          <p:nvPr/>
        </p:nvSpPr>
        <p:spPr>
          <a:xfrm>
            <a:off x="8177155" y="1124744"/>
            <a:ext cx="3558799" cy="369332"/>
          </a:xfrm>
          <a:prstGeom prst="rect">
            <a:avLst/>
          </a:prstGeom>
          <a:noFill/>
        </p:spPr>
        <p:txBody>
          <a:bodyPr wrap="square" rtlCol="0">
            <a:spAutoFit/>
          </a:bodyPr>
          <a:lstStyle/>
          <a:p>
            <a:pPr algn="ctr"/>
            <a:r>
              <a:rPr lang="sl-SI" dirty="0"/>
              <a:t>Nanodelci in </a:t>
            </a:r>
            <a:r>
              <a:rPr lang="sl-SI" dirty="0" err="1"/>
              <a:t>nanokompoziti</a:t>
            </a:r>
            <a:endParaRPr lang="sl-SI" dirty="0"/>
          </a:p>
        </p:txBody>
      </p:sp>
      <p:cxnSp>
        <p:nvCxnSpPr>
          <p:cNvPr id="18" name="Straight Connector 22">
            <a:extLst>
              <a:ext uri="{FF2B5EF4-FFF2-40B4-BE49-F238E27FC236}">
                <a16:creationId xmlns:a16="http://schemas.microsoft.com/office/drawing/2014/main" id="{016E1188-71D5-2743-94FB-E513E3496F24}"/>
              </a:ext>
            </a:extLst>
          </p:cNvPr>
          <p:cNvCxnSpPr>
            <a:cxnSpLocks/>
          </p:cNvCxnSpPr>
          <p:nvPr/>
        </p:nvCxnSpPr>
        <p:spPr>
          <a:xfrm flipH="1">
            <a:off x="4473406" y="1130560"/>
            <a:ext cx="22313" cy="494329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23">
            <a:extLst>
              <a:ext uri="{FF2B5EF4-FFF2-40B4-BE49-F238E27FC236}">
                <a16:creationId xmlns:a16="http://schemas.microsoft.com/office/drawing/2014/main" id="{69E5F688-E40F-9A41-ACE7-4DCF1B319A7A}"/>
              </a:ext>
            </a:extLst>
          </p:cNvPr>
          <p:cNvCxnSpPr>
            <a:cxnSpLocks/>
          </p:cNvCxnSpPr>
          <p:nvPr/>
        </p:nvCxnSpPr>
        <p:spPr>
          <a:xfrm flipH="1">
            <a:off x="8218270" y="1140288"/>
            <a:ext cx="14238" cy="494329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Picture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2368" y="1616422"/>
            <a:ext cx="2506293" cy="1740570"/>
          </a:xfrm>
          <a:prstGeom prst="rect">
            <a:avLst/>
          </a:prstGeom>
          <a:ln w="9525">
            <a:solidFill>
              <a:schemeClr val="accent4">
                <a:lumMod val="60000"/>
                <a:lumOff val="40000"/>
              </a:schemeClr>
            </a:solidFill>
          </a:ln>
        </p:spPr>
      </p:pic>
      <p:pic>
        <p:nvPicPr>
          <p:cNvPr id="22" name="Picture 34"/>
          <p:cNvPicPr>
            <a:picLocks noChangeAspect="1"/>
          </p:cNvPicPr>
          <p:nvPr/>
        </p:nvPicPr>
        <p:blipFill rotWithShape="1">
          <a:blip r:embed="rId3" cstate="print">
            <a:extLst>
              <a:ext uri="{28A0092B-C50C-407E-A947-70E740481C1C}">
                <a14:useLocalDpi xmlns:a14="http://schemas.microsoft.com/office/drawing/2010/main" val="0"/>
              </a:ext>
            </a:extLst>
          </a:blip>
          <a:srcRect r="50153"/>
          <a:stretch/>
        </p:blipFill>
        <p:spPr>
          <a:xfrm>
            <a:off x="7010640" y="2204864"/>
            <a:ext cx="1166927" cy="965535"/>
          </a:xfrm>
          <a:prstGeom prst="rect">
            <a:avLst/>
          </a:prstGeom>
        </p:spPr>
      </p:pic>
      <p:pic>
        <p:nvPicPr>
          <p:cNvPr id="23" name="Picture 35"/>
          <p:cNvPicPr>
            <a:picLocks noChangeAspect="1"/>
          </p:cNvPicPr>
          <p:nvPr/>
        </p:nvPicPr>
        <p:blipFill rotWithShape="1">
          <a:blip r:embed="rId3" cstate="print">
            <a:extLst>
              <a:ext uri="{28A0092B-C50C-407E-A947-70E740481C1C}">
                <a14:useLocalDpi xmlns:a14="http://schemas.microsoft.com/office/drawing/2010/main" val="0"/>
              </a:ext>
            </a:extLst>
          </a:blip>
          <a:srcRect l="50451"/>
          <a:stretch/>
        </p:blipFill>
        <p:spPr>
          <a:xfrm>
            <a:off x="7014259" y="3188625"/>
            <a:ext cx="1159131" cy="964848"/>
          </a:xfrm>
          <a:prstGeom prst="rect">
            <a:avLst/>
          </a:prstGeom>
        </p:spPr>
      </p:pic>
      <p:sp>
        <p:nvSpPr>
          <p:cNvPr id="24" name="Rectangle 36"/>
          <p:cNvSpPr/>
          <p:nvPr/>
        </p:nvSpPr>
        <p:spPr>
          <a:xfrm>
            <a:off x="4522162" y="3337247"/>
            <a:ext cx="2394298" cy="307777"/>
          </a:xfrm>
          <a:prstGeom prst="rect">
            <a:avLst/>
          </a:prstGeom>
        </p:spPr>
        <p:txBody>
          <a:bodyPr wrap="square">
            <a:spAutoFit/>
          </a:bodyPr>
          <a:lstStyle/>
          <a:p>
            <a:pPr algn="just"/>
            <a:r>
              <a:rPr lang="sl-SI" sz="700" dirty="0"/>
              <a:t>Rast zrn v </a:t>
            </a:r>
            <a:r>
              <a:rPr lang="sl-SI" sz="700" dirty="0" err="1"/>
              <a:t>varistorski</a:t>
            </a:r>
            <a:r>
              <a:rPr lang="sl-SI" sz="700" dirty="0"/>
              <a:t> keramiki na osnovi </a:t>
            </a:r>
            <a:r>
              <a:rPr lang="sl-SI" sz="700" dirty="0" err="1"/>
              <a:t>ZnO</a:t>
            </a:r>
            <a:r>
              <a:rPr lang="sl-SI" sz="700" dirty="0"/>
              <a:t> kontrolirajo inverzne meje (</a:t>
            </a:r>
            <a:r>
              <a:rPr lang="sl-SI" sz="700" dirty="0" err="1"/>
              <a:t>IBs</a:t>
            </a:r>
            <a:r>
              <a:rPr lang="sl-SI" sz="700" dirty="0"/>
              <a:t>), ki jih povzroči dodatek  Sb</a:t>
            </a:r>
            <a:r>
              <a:rPr lang="sl-SI" sz="700" baseline="-25000" dirty="0"/>
              <a:t>2</a:t>
            </a:r>
            <a:r>
              <a:rPr lang="sl-SI" sz="700" dirty="0"/>
              <a:t>O</a:t>
            </a:r>
            <a:r>
              <a:rPr lang="sl-SI" sz="700" baseline="-25000" dirty="0"/>
              <a:t>3</a:t>
            </a:r>
            <a:r>
              <a:rPr lang="sl-SI" sz="700" dirty="0"/>
              <a:t>. </a:t>
            </a:r>
          </a:p>
        </p:txBody>
      </p:sp>
      <p:pic>
        <p:nvPicPr>
          <p:cNvPr id="25" name="Picture 37"/>
          <p:cNvPicPr>
            <a:picLocks noChangeAspect="1"/>
          </p:cNvPicPr>
          <p:nvPr/>
        </p:nvPicPr>
        <p:blipFill>
          <a:blip r:embed="rId4"/>
          <a:stretch>
            <a:fillRect/>
          </a:stretch>
        </p:blipFill>
        <p:spPr>
          <a:xfrm>
            <a:off x="457912" y="1534096"/>
            <a:ext cx="3909286" cy="2417774"/>
          </a:xfrm>
          <a:prstGeom prst="rect">
            <a:avLst/>
          </a:prstGeom>
        </p:spPr>
      </p:pic>
      <p:sp>
        <p:nvSpPr>
          <p:cNvPr id="26" name="Rectangle 2"/>
          <p:cNvSpPr/>
          <p:nvPr/>
        </p:nvSpPr>
        <p:spPr>
          <a:xfrm>
            <a:off x="253510" y="4193765"/>
            <a:ext cx="4164842" cy="1600438"/>
          </a:xfrm>
          <a:prstGeom prst="rect">
            <a:avLst/>
          </a:prstGeom>
        </p:spPr>
        <p:txBody>
          <a:bodyPr wrap="square">
            <a:spAutoFit/>
          </a:bodyPr>
          <a:lstStyle/>
          <a:p>
            <a:pPr marL="171450" indent="-171450" algn="just">
              <a:buFont typeface="Arial" panose="020B0604020202020204" pitchFamily="34" charset="0"/>
              <a:buChar char="•"/>
            </a:pPr>
            <a:r>
              <a:rPr lang="sl-SI" sz="1400" dirty="0"/>
              <a:t>študij procesov za izboljšanje magnetnih lastnosti in merjenje magnetnih lastnosti,</a:t>
            </a:r>
          </a:p>
          <a:p>
            <a:pPr marL="171450" indent="-171450" algn="just">
              <a:buFont typeface="Arial" panose="020B0604020202020204" pitchFamily="34" charset="0"/>
              <a:buChar char="•"/>
            </a:pPr>
            <a:r>
              <a:rPr lang="sl-SI" sz="1400" dirty="0"/>
              <a:t>recikliranje </a:t>
            </a:r>
            <a:r>
              <a:rPr lang="sl-SI" sz="1400" dirty="0" err="1"/>
              <a:t>visokoenergijskih</a:t>
            </a:r>
            <a:r>
              <a:rPr lang="sl-SI" sz="1400" dirty="0"/>
              <a:t> magnetov,</a:t>
            </a:r>
          </a:p>
          <a:p>
            <a:pPr marL="171450" indent="-171450" algn="just">
              <a:buFont typeface="Arial" panose="020B0604020202020204" pitchFamily="34" charset="0"/>
              <a:buChar char="•"/>
            </a:pPr>
            <a:r>
              <a:rPr lang="sl-SI" sz="1400" dirty="0"/>
              <a:t>kvantitativna elektronska mikroskopija in elektronska holografija,</a:t>
            </a:r>
          </a:p>
          <a:p>
            <a:pPr marL="171450" indent="-171450" algn="just">
              <a:buFont typeface="Arial" panose="020B0604020202020204" pitchFamily="34" charset="0"/>
              <a:buChar char="•"/>
            </a:pPr>
            <a:r>
              <a:rPr lang="sl-SI" sz="1400" dirty="0"/>
              <a:t>3D tiskanje kompleksnih oblik na osnovi magnetnih materialov in kompleksnih zlitin,</a:t>
            </a:r>
          </a:p>
        </p:txBody>
      </p:sp>
      <p:sp>
        <p:nvSpPr>
          <p:cNvPr id="27" name="Rectangle 3"/>
          <p:cNvSpPr/>
          <p:nvPr/>
        </p:nvSpPr>
        <p:spPr>
          <a:xfrm>
            <a:off x="4609264" y="4229198"/>
            <a:ext cx="3280367" cy="1384995"/>
          </a:xfrm>
          <a:prstGeom prst="rect">
            <a:avLst/>
          </a:prstGeom>
        </p:spPr>
        <p:txBody>
          <a:bodyPr wrap="square">
            <a:spAutoFit/>
          </a:bodyPr>
          <a:lstStyle/>
          <a:p>
            <a:pPr marL="171450" indent="-171450" algn="just">
              <a:buFont typeface="Arial" panose="020B0604020202020204" pitchFamily="34" charset="0"/>
              <a:buChar char="•"/>
            </a:pPr>
            <a:r>
              <a:rPr lang="sl-SI" sz="1400" dirty="0"/>
              <a:t>raziskave in razvoj naprednih </a:t>
            </a:r>
            <a:r>
              <a:rPr lang="sl-SI" sz="1400" dirty="0" err="1"/>
              <a:t>varistorskih</a:t>
            </a:r>
            <a:r>
              <a:rPr lang="sl-SI" sz="1400" dirty="0"/>
              <a:t> komponent</a:t>
            </a:r>
          </a:p>
          <a:p>
            <a:pPr marL="171450" indent="-171450" algn="just">
              <a:buFont typeface="Arial" panose="020B0604020202020204" pitchFamily="34" charset="0"/>
              <a:buChar char="•"/>
            </a:pPr>
            <a:r>
              <a:rPr lang="sl-SI" sz="1400" dirty="0"/>
              <a:t>poglobljena </a:t>
            </a:r>
            <a:r>
              <a:rPr lang="sl-SI" sz="1400" dirty="0" err="1"/>
              <a:t>mikrostrukturna</a:t>
            </a:r>
            <a:r>
              <a:rPr lang="sl-SI" sz="1400" dirty="0"/>
              <a:t> analiza defektov</a:t>
            </a:r>
          </a:p>
          <a:p>
            <a:pPr marL="171450" indent="-171450" algn="just">
              <a:buFont typeface="Arial" panose="020B0604020202020204" pitchFamily="34" charset="0"/>
              <a:buChar char="•"/>
            </a:pPr>
            <a:r>
              <a:rPr lang="sl-SI" sz="1400" dirty="0"/>
              <a:t>študij vpliva </a:t>
            </a:r>
            <a:r>
              <a:rPr lang="sl-SI" sz="1400" dirty="0" err="1"/>
              <a:t>dopantov</a:t>
            </a:r>
            <a:r>
              <a:rPr lang="sl-SI" sz="1400" dirty="0"/>
              <a:t> in podrobna analiza na </a:t>
            </a:r>
            <a:r>
              <a:rPr lang="sl-SI" sz="1400" dirty="0" err="1"/>
              <a:t>nanometrskem</a:t>
            </a:r>
            <a:r>
              <a:rPr lang="sl-SI" sz="1400" dirty="0"/>
              <a:t> nivoju</a:t>
            </a:r>
          </a:p>
        </p:txBody>
      </p:sp>
      <p:pic>
        <p:nvPicPr>
          <p:cNvPr id="28" name="Picture 3" descr="C:\Users\vbutinar\AppData\Local\Microsoft\Windows\INetCache\Content.Outlook\EOES9OXU\nanoparticlenanocomposites mix (2).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0869" y="1566084"/>
            <a:ext cx="2144972" cy="2117194"/>
          </a:xfrm>
          <a:prstGeom prst="rect">
            <a:avLst/>
          </a:prstGeom>
          <a:ln w="9525">
            <a:solidFill>
              <a:schemeClr val="accent4">
                <a:lumMod val="60000"/>
                <a:lumOff val="40000"/>
              </a:schemeClr>
            </a:solidFill>
          </a:ln>
          <a:extLst>
            <a:ext uri="{909E8E84-426E-40DD-AFC4-6F175D3DCCD1}">
              <a14:hiddenFill xmlns:a14="http://schemas.microsoft.com/office/drawing/2010/main">
                <a:solidFill>
                  <a:srgbClr val="FFFFFF"/>
                </a:solidFill>
              </a14:hiddenFill>
            </a:ext>
          </a:extLst>
        </p:spPr>
      </p:pic>
      <p:sp>
        <p:nvSpPr>
          <p:cNvPr id="29" name="Rectangle 4"/>
          <p:cNvSpPr/>
          <p:nvPr/>
        </p:nvSpPr>
        <p:spPr>
          <a:xfrm>
            <a:off x="8378792" y="4193764"/>
            <a:ext cx="4248472" cy="1169551"/>
          </a:xfrm>
          <a:prstGeom prst="rect">
            <a:avLst/>
          </a:prstGeom>
        </p:spPr>
        <p:txBody>
          <a:bodyPr wrap="square">
            <a:spAutoFit/>
          </a:bodyPr>
          <a:lstStyle/>
          <a:p>
            <a:pPr marL="171450" indent="-171450">
              <a:buFont typeface="Arial" panose="020B0604020202020204" pitchFamily="34" charset="0"/>
              <a:buChar char="•"/>
            </a:pPr>
            <a:r>
              <a:rPr lang="sl-SI" sz="1400" dirty="0"/>
              <a:t>kontrolirana sinteza nanodelcev</a:t>
            </a:r>
          </a:p>
          <a:p>
            <a:pPr marL="171450" indent="-171450">
              <a:buFont typeface="Arial" panose="020B0604020202020204" pitchFamily="34" charset="0"/>
              <a:buChar char="•"/>
            </a:pPr>
            <a:r>
              <a:rPr lang="sl-SI" sz="1400" dirty="0"/>
              <a:t>uravnavanje površinskih lastnosti nanodelcev</a:t>
            </a:r>
          </a:p>
          <a:p>
            <a:pPr marL="171450" indent="-171450">
              <a:buFont typeface="Arial" panose="020B0604020202020204" pitchFamily="34" charset="0"/>
              <a:buChar char="•"/>
            </a:pPr>
            <a:r>
              <a:rPr lang="sl-SI" sz="1400" dirty="0"/>
              <a:t>pripravki stabilnih suspenzij nanodelcev</a:t>
            </a:r>
          </a:p>
          <a:p>
            <a:pPr marL="171450" indent="-171450">
              <a:buFont typeface="Arial" panose="020B0604020202020204" pitchFamily="34" charset="0"/>
              <a:buChar char="•"/>
            </a:pPr>
            <a:r>
              <a:rPr lang="sl-SI" sz="1400" dirty="0" err="1"/>
              <a:t>dispergiranje</a:t>
            </a:r>
            <a:r>
              <a:rPr lang="sl-SI" sz="1400" dirty="0"/>
              <a:t> nanodelcev v polimerne matrice</a:t>
            </a:r>
          </a:p>
          <a:p>
            <a:pPr marL="171450" indent="-171450">
              <a:buFont typeface="Arial" panose="020B0604020202020204" pitchFamily="34" charset="0"/>
              <a:buChar char="•"/>
            </a:pPr>
            <a:r>
              <a:rPr lang="sl-SI" sz="1400" dirty="0"/>
              <a:t>spajanje nanodelcev v </a:t>
            </a:r>
            <a:r>
              <a:rPr lang="sl-SI" sz="1400" dirty="0" err="1"/>
              <a:t>nano</a:t>
            </a:r>
            <a:r>
              <a:rPr lang="sl-SI" sz="1400" dirty="0"/>
              <a:t>-kompozite</a:t>
            </a:r>
            <a:endParaRPr lang="sl-SI" sz="1400" b="1" dirty="0"/>
          </a:p>
        </p:txBody>
      </p:sp>
      <p:sp>
        <p:nvSpPr>
          <p:cNvPr id="30" name="TextBox 43"/>
          <p:cNvSpPr txBox="1"/>
          <p:nvPr/>
        </p:nvSpPr>
        <p:spPr>
          <a:xfrm>
            <a:off x="8841462" y="3683278"/>
            <a:ext cx="1995484" cy="180425"/>
          </a:xfrm>
          <a:prstGeom prst="rect">
            <a:avLst/>
          </a:prstGeom>
          <a:noFill/>
          <a:ln>
            <a:noFill/>
          </a:ln>
        </p:spPr>
        <p:txBody>
          <a:bodyPr wrap="square" lIns="36000" tIns="36000" rIns="36000" bIns="36000" rtlCol="0">
            <a:spAutoFit/>
          </a:bodyPr>
          <a:lstStyle/>
          <a:p>
            <a:r>
              <a:rPr lang="sl-SI" sz="700" dirty="0"/>
              <a:t>Nanodelci in  </a:t>
            </a:r>
            <a:r>
              <a:rPr lang="sl-SI" sz="700" dirty="0" err="1"/>
              <a:t>nanokompoziti</a:t>
            </a:r>
            <a:r>
              <a:rPr lang="sl-SI" sz="700" dirty="0"/>
              <a:t>.</a:t>
            </a:r>
          </a:p>
        </p:txBody>
      </p:sp>
    </p:spTree>
    <p:extLst>
      <p:ext uri="{BB962C8B-B14F-4D97-AF65-F5344CB8AC3E}">
        <p14:creationId xmlns:p14="http://schemas.microsoft.com/office/powerpoint/2010/main" val="832563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normAutofit fontScale="90000"/>
          </a:bodyPr>
          <a:lstStyle/>
          <a:p>
            <a:r>
              <a:rPr lang="sl-SI" dirty="0"/>
              <a:t>Sodobne proizvodne tehnologije za materiale in nanotehnologije</a:t>
            </a:r>
            <a:endParaRPr lang="en-US" dirty="0"/>
          </a:p>
        </p:txBody>
      </p:sp>
      <p:sp>
        <p:nvSpPr>
          <p:cNvPr id="44" name="TextBox 7">
            <a:extLst>
              <a:ext uri="{FF2B5EF4-FFF2-40B4-BE49-F238E27FC236}">
                <a16:creationId xmlns:a16="http://schemas.microsoft.com/office/drawing/2014/main" id="{D974A61B-B3AD-3444-9265-51083BF0C122}"/>
              </a:ext>
            </a:extLst>
          </p:cNvPr>
          <p:cNvSpPr txBox="1"/>
          <p:nvPr/>
        </p:nvSpPr>
        <p:spPr>
          <a:xfrm>
            <a:off x="717320" y="1124744"/>
            <a:ext cx="3548567" cy="369332"/>
          </a:xfrm>
          <a:prstGeom prst="rect">
            <a:avLst/>
          </a:prstGeom>
          <a:noFill/>
        </p:spPr>
        <p:txBody>
          <a:bodyPr wrap="square" rtlCol="0">
            <a:spAutoFit/>
          </a:bodyPr>
          <a:lstStyle/>
          <a:p>
            <a:pPr algn="ctr"/>
            <a:r>
              <a:rPr lang="en-GB" dirty="0" err="1"/>
              <a:t>Izolacijski</a:t>
            </a:r>
            <a:r>
              <a:rPr lang="sl-SI" dirty="0"/>
              <a:t> materiali</a:t>
            </a:r>
          </a:p>
        </p:txBody>
      </p:sp>
      <p:sp>
        <p:nvSpPr>
          <p:cNvPr id="46" name="TextBox 11">
            <a:extLst>
              <a:ext uri="{FF2B5EF4-FFF2-40B4-BE49-F238E27FC236}">
                <a16:creationId xmlns:a16="http://schemas.microsoft.com/office/drawing/2014/main" id="{1BA8D7EB-7E54-D44D-91DA-0096FCE192C5}"/>
              </a:ext>
            </a:extLst>
          </p:cNvPr>
          <p:cNvSpPr txBox="1"/>
          <p:nvPr/>
        </p:nvSpPr>
        <p:spPr>
          <a:xfrm>
            <a:off x="4430514" y="1124744"/>
            <a:ext cx="3478021" cy="369332"/>
          </a:xfrm>
          <a:prstGeom prst="rect">
            <a:avLst/>
          </a:prstGeom>
          <a:noFill/>
        </p:spPr>
        <p:txBody>
          <a:bodyPr wrap="square" rtlCol="0">
            <a:spAutoFit/>
          </a:bodyPr>
          <a:lstStyle/>
          <a:p>
            <a:pPr algn="ctr"/>
            <a:r>
              <a:rPr lang="en-GB" dirty="0" err="1"/>
              <a:t>Antibakterijski</a:t>
            </a:r>
            <a:r>
              <a:rPr lang="en-GB" dirty="0"/>
              <a:t> </a:t>
            </a:r>
            <a:r>
              <a:rPr lang="en-GB" dirty="0" err="1"/>
              <a:t>biomateriali</a:t>
            </a:r>
            <a:endParaRPr lang="sl-SI" dirty="0"/>
          </a:p>
        </p:txBody>
      </p:sp>
      <p:sp>
        <p:nvSpPr>
          <p:cNvPr id="47" name="TextBox 15">
            <a:extLst>
              <a:ext uri="{FF2B5EF4-FFF2-40B4-BE49-F238E27FC236}">
                <a16:creationId xmlns:a16="http://schemas.microsoft.com/office/drawing/2014/main" id="{72F05B23-D5D5-5749-958F-ACEB16B79BBB}"/>
              </a:ext>
            </a:extLst>
          </p:cNvPr>
          <p:cNvSpPr txBox="1"/>
          <p:nvPr/>
        </p:nvSpPr>
        <p:spPr>
          <a:xfrm>
            <a:off x="7982595" y="1124744"/>
            <a:ext cx="3558799" cy="369332"/>
          </a:xfrm>
          <a:prstGeom prst="rect">
            <a:avLst/>
          </a:prstGeom>
          <a:noFill/>
        </p:spPr>
        <p:txBody>
          <a:bodyPr wrap="square" rtlCol="0">
            <a:spAutoFit/>
          </a:bodyPr>
          <a:lstStyle/>
          <a:p>
            <a:pPr algn="ctr"/>
            <a:r>
              <a:rPr lang="en-GB" dirty="0" err="1"/>
              <a:t>Materiali</a:t>
            </a:r>
            <a:r>
              <a:rPr lang="en-GB" dirty="0"/>
              <a:t> za </a:t>
            </a:r>
            <a:r>
              <a:rPr lang="en-GB" dirty="0" err="1"/>
              <a:t>elektroniko</a:t>
            </a:r>
            <a:endParaRPr lang="sl-SI" dirty="0"/>
          </a:p>
        </p:txBody>
      </p:sp>
      <p:cxnSp>
        <p:nvCxnSpPr>
          <p:cNvPr id="49" name="Straight Connector 22">
            <a:extLst>
              <a:ext uri="{FF2B5EF4-FFF2-40B4-BE49-F238E27FC236}">
                <a16:creationId xmlns:a16="http://schemas.microsoft.com/office/drawing/2014/main" id="{016E1188-71D5-2743-94FB-E513E3496F24}"/>
              </a:ext>
            </a:extLst>
          </p:cNvPr>
          <p:cNvCxnSpPr>
            <a:cxnSpLocks/>
          </p:cNvCxnSpPr>
          <p:nvPr/>
        </p:nvCxnSpPr>
        <p:spPr>
          <a:xfrm flipH="1">
            <a:off x="4265887" y="1091648"/>
            <a:ext cx="35272" cy="503677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Straight Connector 23">
            <a:extLst>
              <a:ext uri="{FF2B5EF4-FFF2-40B4-BE49-F238E27FC236}">
                <a16:creationId xmlns:a16="http://schemas.microsoft.com/office/drawing/2014/main" id="{69E5F688-E40F-9A41-ACE7-4DCF1B319A7A}"/>
              </a:ext>
            </a:extLst>
          </p:cNvPr>
          <p:cNvCxnSpPr>
            <a:cxnSpLocks/>
          </p:cNvCxnSpPr>
          <p:nvPr/>
        </p:nvCxnSpPr>
        <p:spPr>
          <a:xfrm>
            <a:off x="8037948" y="1091648"/>
            <a:ext cx="33976" cy="503677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Rectangle 2"/>
          <p:cNvSpPr/>
          <p:nvPr/>
        </p:nvSpPr>
        <p:spPr>
          <a:xfrm>
            <a:off x="380793" y="4549126"/>
            <a:ext cx="3939572" cy="1600438"/>
          </a:xfrm>
          <a:prstGeom prst="rect">
            <a:avLst/>
          </a:prstGeom>
        </p:spPr>
        <p:txBody>
          <a:bodyPr wrap="square">
            <a:spAutoFit/>
          </a:bodyPr>
          <a:lstStyle/>
          <a:p>
            <a:pPr marL="171450" indent="-171450">
              <a:buFont typeface="Arial" panose="020B0604020202020204" pitchFamily="34" charset="0"/>
              <a:buChar char="•"/>
            </a:pPr>
            <a:r>
              <a:rPr lang="sl-SI" sz="1400" dirty="0"/>
              <a:t>študij mehanizmov penjenja stekla</a:t>
            </a:r>
          </a:p>
          <a:p>
            <a:pPr marL="171450" indent="-171450">
              <a:buFont typeface="Arial" panose="020B0604020202020204" pitchFamily="34" charset="0"/>
              <a:buChar char="•"/>
            </a:pPr>
            <a:r>
              <a:rPr lang="sl-SI" sz="1400" dirty="0"/>
              <a:t>raziskovanje kristalizacijskih procesov</a:t>
            </a:r>
          </a:p>
          <a:p>
            <a:pPr marL="171450" indent="-171450">
              <a:buFont typeface="Arial" panose="020B0604020202020204" pitchFamily="34" charset="0"/>
              <a:buChar char="•"/>
            </a:pPr>
            <a:r>
              <a:rPr lang="sl-SI" sz="1400" dirty="0"/>
              <a:t>ovrednotenje prispevkov k skupni toplotni prevodnosti</a:t>
            </a:r>
          </a:p>
          <a:p>
            <a:pPr marL="171450" indent="-171450">
              <a:buFont typeface="Arial" panose="020B0604020202020204" pitchFamily="34" charset="0"/>
              <a:buChar char="•"/>
            </a:pPr>
            <a:r>
              <a:rPr lang="sl-SI" sz="1400" dirty="0"/>
              <a:t>dizajniranje kompozitnih materialov</a:t>
            </a:r>
          </a:p>
          <a:p>
            <a:pPr marL="171450" indent="-171450">
              <a:buFont typeface="Arial" panose="020B0604020202020204" pitchFamily="34" charset="0"/>
              <a:buChar char="•"/>
            </a:pPr>
            <a:r>
              <a:rPr lang="sl-SI" sz="1400" dirty="0"/>
              <a:t>izboljšanje možnosti za recikliranje in uporabo sekundarnih surovin v proizvodnem procesu</a:t>
            </a:r>
            <a:r>
              <a:rPr lang="sl-SI" sz="1200" dirty="0"/>
              <a:t> </a:t>
            </a:r>
          </a:p>
        </p:txBody>
      </p:sp>
      <p:sp>
        <p:nvSpPr>
          <p:cNvPr id="53" name="Rectangle 3"/>
          <p:cNvSpPr/>
          <p:nvPr/>
        </p:nvSpPr>
        <p:spPr>
          <a:xfrm>
            <a:off x="4430513" y="4490847"/>
            <a:ext cx="3552081" cy="1600438"/>
          </a:xfrm>
          <a:prstGeom prst="rect">
            <a:avLst/>
          </a:prstGeom>
        </p:spPr>
        <p:txBody>
          <a:bodyPr wrap="square">
            <a:spAutoFit/>
          </a:bodyPr>
          <a:lstStyle/>
          <a:p>
            <a:pPr marL="171450" indent="-171450" algn="just">
              <a:buFont typeface="Arial" panose="020B0604020202020204" pitchFamily="34" charset="0"/>
              <a:buChar char="•"/>
            </a:pPr>
            <a:r>
              <a:rPr lang="sl-SI" sz="1400" dirty="0"/>
              <a:t>učinkovita sinteza in procesiranje </a:t>
            </a:r>
            <a:r>
              <a:rPr lang="sl-SI" sz="1400" dirty="0" err="1"/>
              <a:t>biomaterialov</a:t>
            </a:r>
            <a:endParaRPr lang="sl-SI" sz="1400" dirty="0"/>
          </a:p>
          <a:p>
            <a:pPr marL="171450" indent="-171450" algn="just">
              <a:buFont typeface="Arial" panose="020B0604020202020204" pitchFamily="34" charset="0"/>
              <a:buChar char="•"/>
            </a:pPr>
            <a:r>
              <a:rPr lang="sl-SI" sz="1400" dirty="0"/>
              <a:t>temeljita karakterizacija lastnosti materiala (sestava, površina, struktura)</a:t>
            </a:r>
          </a:p>
          <a:p>
            <a:pPr marL="171450" indent="-171450" algn="just">
              <a:buFont typeface="Arial" panose="020B0604020202020204" pitchFamily="34" charset="0"/>
              <a:buChar char="•"/>
            </a:pPr>
            <a:r>
              <a:rPr lang="sl-SI" sz="1400" dirty="0"/>
              <a:t>In vitro lastnosti (stabilnost, degradacija) </a:t>
            </a:r>
          </a:p>
          <a:p>
            <a:pPr marL="171450" indent="-171450" algn="just">
              <a:buFont typeface="Arial" panose="020B0604020202020204" pitchFamily="34" charset="0"/>
              <a:buChar char="•"/>
            </a:pPr>
            <a:r>
              <a:rPr lang="sl-SI" sz="1400" dirty="0"/>
              <a:t>In vitro analize za ugotavljanje vpliva na biološke sisteme (bakterije, celice)</a:t>
            </a:r>
          </a:p>
        </p:txBody>
      </p:sp>
      <p:sp>
        <p:nvSpPr>
          <p:cNvPr id="54" name="Rectangle 4"/>
          <p:cNvSpPr/>
          <p:nvPr/>
        </p:nvSpPr>
        <p:spPr>
          <a:xfrm>
            <a:off x="8183445" y="4359223"/>
            <a:ext cx="3923712" cy="1785104"/>
          </a:xfrm>
          <a:prstGeom prst="rect">
            <a:avLst/>
          </a:prstGeom>
        </p:spPr>
        <p:txBody>
          <a:bodyPr wrap="square">
            <a:spAutoFit/>
          </a:bodyPr>
          <a:lstStyle/>
          <a:p>
            <a:endParaRPr lang="sl-SI" sz="1200" dirty="0"/>
          </a:p>
          <a:p>
            <a:pPr marL="171450" indent="-171450">
              <a:buFont typeface="Arial" panose="020B0604020202020204" pitchFamily="34" charset="0"/>
              <a:buChar char="•"/>
            </a:pPr>
            <a:r>
              <a:rPr lang="sl-SI" sz="1400" dirty="0"/>
              <a:t>sinteze anorganskih materialov v trdnem stanju, </a:t>
            </a:r>
            <a:r>
              <a:rPr lang="sl-SI" sz="1400" dirty="0" err="1"/>
              <a:t>mehanokemijske</a:t>
            </a:r>
            <a:r>
              <a:rPr lang="sl-SI" sz="1400" dirty="0"/>
              <a:t> sinteze, sinteze iz raztopin</a:t>
            </a:r>
          </a:p>
          <a:p>
            <a:pPr marL="171450" indent="-171450">
              <a:buFont typeface="Arial" panose="020B0604020202020204" pitchFamily="34" charset="0"/>
              <a:buChar char="•"/>
            </a:pPr>
            <a:r>
              <a:rPr lang="sl-SI" sz="1400" dirty="0"/>
              <a:t>oblikovanje materialov s tehnologijami sitotiska, nalivanja, brizgalnega tiskanja </a:t>
            </a:r>
            <a:r>
              <a:rPr lang="sl-SI" sz="1400" dirty="0" err="1"/>
              <a:t>elektroforetskega</a:t>
            </a:r>
            <a:r>
              <a:rPr lang="sl-SI" sz="1400" dirty="0"/>
              <a:t> nanosa, metode vrtenja</a:t>
            </a:r>
          </a:p>
          <a:p>
            <a:pPr marL="171450" indent="-171450">
              <a:buFont typeface="Arial" panose="020B0604020202020204" pitchFamily="34" charset="0"/>
              <a:buChar char="•"/>
            </a:pPr>
            <a:r>
              <a:rPr lang="sl-SI" sz="1400" dirty="0"/>
              <a:t>merjenja in kontrole lastnosti materialov in struktur od </a:t>
            </a:r>
            <a:r>
              <a:rPr lang="sl-SI" sz="1400" dirty="0" err="1"/>
              <a:t>nano</a:t>
            </a:r>
            <a:r>
              <a:rPr lang="sl-SI" sz="1400" dirty="0"/>
              <a:t>- do </a:t>
            </a:r>
            <a:r>
              <a:rPr lang="sl-SI" sz="1400" dirty="0" err="1"/>
              <a:t>mikro</a:t>
            </a:r>
            <a:r>
              <a:rPr lang="sl-SI" sz="1400" dirty="0"/>
              <a:t>- nivoja</a:t>
            </a:r>
          </a:p>
        </p:txBody>
      </p:sp>
      <p:grpSp>
        <p:nvGrpSpPr>
          <p:cNvPr id="55" name="Group 26">
            <a:extLst>
              <a:ext uri="{FF2B5EF4-FFF2-40B4-BE49-F238E27FC236}">
                <a16:creationId xmlns:a16="http://schemas.microsoft.com/office/drawing/2014/main" id="{009F033B-EC17-438C-853F-E172D3B16050}"/>
              </a:ext>
            </a:extLst>
          </p:cNvPr>
          <p:cNvGrpSpPr/>
          <p:nvPr/>
        </p:nvGrpSpPr>
        <p:grpSpPr>
          <a:xfrm>
            <a:off x="8351601" y="1710100"/>
            <a:ext cx="3655514" cy="2460027"/>
            <a:chOff x="7894550" y="971374"/>
            <a:chExt cx="3712560" cy="2375243"/>
          </a:xfrm>
        </p:grpSpPr>
        <p:grpSp>
          <p:nvGrpSpPr>
            <p:cNvPr id="56" name="Group 27">
              <a:extLst>
                <a:ext uri="{FF2B5EF4-FFF2-40B4-BE49-F238E27FC236}">
                  <a16:creationId xmlns:a16="http://schemas.microsoft.com/office/drawing/2014/main" id="{9E09C999-5ED6-400B-93BD-00EAE5E135BC}"/>
                </a:ext>
              </a:extLst>
            </p:cNvPr>
            <p:cNvGrpSpPr/>
            <p:nvPr/>
          </p:nvGrpSpPr>
          <p:grpSpPr>
            <a:xfrm>
              <a:off x="7894550" y="971374"/>
              <a:ext cx="3701133" cy="706679"/>
              <a:chOff x="7281441" y="773355"/>
              <a:chExt cx="9972563" cy="1475998"/>
            </a:xfrm>
          </p:grpSpPr>
          <p:sp>
            <p:nvSpPr>
              <p:cNvPr id="63" name="TextBox 40">
                <a:extLst>
                  <a:ext uri="{FF2B5EF4-FFF2-40B4-BE49-F238E27FC236}">
                    <a16:creationId xmlns:a16="http://schemas.microsoft.com/office/drawing/2014/main" id="{6D4F7572-7A48-4C05-AB8C-3C1E54834ECC}"/>
                  </a:ext>
                </a:extLst>
              </p:cNvPr>
              <p:cNvSpPr txBox="1"/>
              <p:nvPr/>
            </p:nvSpPr>
            <p:spPr>
              <a:xfrm>
                <a:off x="12167696" y="1761667"/>
                <a:ext cx="5086308" cy="376844"/>
              </a:xfrm>
              <a:prstGeom prst="rect">
                <a:avLst/>
              </a:prstGeom>
              <a:noFill/>
              <a:ln>
                <a:noFill/>
              </a:ln>
            </p:spPr>
            <p:txBody>
              <a:bodyPr wrap="square" lIns="36000" tIns="36000" rIns="36000" bIns="36000" rtlCol="0">
                <a:spAutoFit/>
              </a:bodyPr>
              <a:lstStyle/>
              <a:p>
                <a:r>
                  <a:rPr lang="sl-SI" sz="700" dirty="0"/>
                  <a:t>Keramični  senzor  tlaka.</a:t>
                </a:r>
              </a:p>
            </p:txBody>
          </p:sp>
          <p:pic>
            <p:nvPicPr>
              <p:cNvPr id="64" name="Picture 2">
                <a:extLst>
                  <a:ext uri="{FF2B5EF4-FFF2-40B4-BE49-F238E27FC236}">
                    <a16:creationId xmlns:a16="http://schemas.microsoft.com/office/drawing/2014/main" id="{78978473-F52B-48FB-9EC0-1F592F33470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4343" y="826536"/>
                <a:ext cx="1523305" cy="800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3">
                <a:extLst>
                  <a:ext uri="{FF2B5EF4-FFF2-40B4-BE49-F238E27FC236}">
                    <a16:creationId xmlns:a16="http://schemas.microsoft.com/office/drawing/2014/main" id="{CA9D97BD-D255-4D51-A15F-44438038A0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1057" y="826536"/>
                <a:ext cx="2965349" cy="136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Rectangle 45">
                <a:extLst>
                  <a:ext uri="{FF2B5EF4-FFF2-40B4-BE49-F238E27FC236}">
                    <a16:creationId xmlns:a16="http://schemas.microsoft.com/office/drawing/2014/main" id="{B45CD2D5-2578-44C9-888F-3903061AFA8F}"/>
                  </a:ext>
                </a:extLst>
              </p:cNvPr>
              <p:cNvSpPr/>
              <p:nvPr/>
            </p:nvSpPr>
            <p:spPr>
              <a:xfrm>
                <a:off x="7281441" y="773355"/>
                <a:ext cx="4855467" cy="1475998"/>
              </a:xfrm>
              <a:prstGeom prst="rect">
                <a:avLst/>
              </a:prstGeom>
              <a:noFill/>
              <a:ln w="95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grpSp>
        <p:grpSp>
          <p:nvGrpSpPr>
            <p:cNvPr id="57" name="Group 28">
              <a:extLst>
                <a:ext uri="{FF2B5EF4-FFF2-40B4-BE49-F238E27FC236}">
                  <a16:creationId xmlns:a16="http://schemas.microsoft.com/office/drawing/2014/main" id="{6EDB7E4F-723D-41F6-AC17-44D28F423C89}"/>
                </a:ext>
              </a:extLst>
            </p:cNvPr>
            <p:cNvGrpSpPr/>
            <p:nvPr/>
          </p:nvGrpSpPr>
          <p:grpSpPr>
            <a:xfrm>
              <a:off x="7904928" y="1830059"/>
              <a:ext cx="3606414" cy="669119"/>
              <a:chOff x="7296841" y="966829"/>
              <a:chExt cx="6818755" cy="1842374"/>
            </a:xfrm>
          </p:grpSpPr>
          <p:pic>
            <p:nvPicPr>
              <p:cNvPr id="61" name="Picture 38">
                <a:extLst>
                  <a:ext uri="{FF2B5EF4-FFF2-40B4-BE49-F238E27FC236}">
                    <a16:creationId xmlns:a16="http://schemas.microsoft.com/office/drawing/2014/main" id="{0BB08C1F-13C0-4FAC-9B77-8D6CE561E3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442" b="718"/>
              <a:stretch/>
            </p:blipFill>
            <p:spPr>
              <a:xfrm>
                <a:off x="7296841" y="966829"/>
                <a:ext cx="3367886" cy="1842374"/>
              </a:xfrm>
              <a:prstGeom prst="rect">
                <a:avLst/>
              </a:prstGeom>
              <a:noFill/>
              <a:ln w="9525">
                <a:solidFill>
                  <a:schemeClr val="accent4">
                    <a:lumMod val="60000"/>
                    <a:lumOff val="40000"/>
                  </a:schemeClr>
                </a:solidFill>
              </a:ln>
            </p:spPr>
          </p:pic>
          <p:sp>
            <p:nvSpPr>
              <p:cNvPr id="62" name="Rectangle 39">
                <a:extLst>
                  <a:ext uri="{FF2B5EF4-FFF2-40B4-BE49-F238E27FC236}">
                    <a16:creationId xmlns:a16="http://schemas.microsoft.com/office/drawing/2014/main" id="{2BE42883-0A10-4193-83C4-9283A7229DD2}"/>
                  </a:ext>
                </a:extLst>
              </p:cNvPr>
              <p:cNvSpPr/>
              <p:nvPr/>
            </p:nvSpPr>
            <p:spPr>
              <a:xfrm>
                <a:off x="10721545" y="1958360"/>
                <a:ext cx="3394051" cy="793395"/>
              </a:xfrm>
              <a:prstGeom prst="rect">
                <a:avLst/>
              </a:prstGeom>
            </p:spPr>
            <p:txBody>
              <a:bodyPr wrap="square" lIns="36000" tIns="36000" rIns="36000" bIns="36000">
                <a:spAutoFit/>
              </a:bodyPr>
              <a:lstStyle/>
              <a:p>
                <a:pPr algn="just">
                  <a:spcAft>
                    <a:spcPts val="1000"/>
                  </a:spcAft>
                </a:pPr>
                <a:r>
                  <a:rPr lang="sl-SI" sz="700" dirty="0">
                    <a:latin typeface="Calibri" panose="020F0502020204030204" pitchFamily="34" charset="0"/>
                    <a:ea typeface="Calibri" panose="020F0502020204030204" pitchFamily="34" charset="0"/>
                    <a:cs typeface="Times New Roman" panose="02020603050405020304" pitchFamily="18" charset="0"/>
                  </a:rPr>
                  <a:t>Novi materiali za hladilno-grelne naprave nove generacije.</a:t>
                </a:r>
                <a:endParaRPr lang="sl-SI" sz="700"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58" name="Group 29">
              <a:extLst>
                <a:ext uri="{FF2B5EF4-FFF2-40B4-BE49-F238E27FC236}">
                  <a16:creationId xmlns:a16="http://schemas.microsoft.com/office/drawing/2014/main" id="{919B358D-620B-4372-BB19-7CB7644295D5}"/>
                </a:ext>
              </a:extLst>
            </p:cNvPr>
            <p:cNvGrpSpPr/>
            <p:nvPr/>
          </p:nvGrpSpPr>
          <p:grpSpPr>
            <a:xfrm>
              <a:off x="7904224" y="2651184"/>
              <a:ext cx="3702886" cy="695433"/>
              <a:chOff x="7334230" y="2345709"/>
              <a:chExt cx="9767148" cy="1990431"/>
            </a:xfrm>
          </p:grpSpPr>
          <p:pic>
            <p:nvPicPr>
              <p:cNvPr id="59" name="Picture 30">
                <a:extLst>
                  <a:ext uri="{FF2B5EF4-FFF2-40B4-BE49-F238E27FC236}">
                    <a16:creationId xmlns:a16="http://schemas.microsoft.com/office/drawing/2014/main" id="{24212B5A-8569-4BDA-936C-AC4E6B3803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352"/>
              <a:stretch/>
            </p:blipFill>
            <p:spPr>
              <a:xfrm>
                <a:off x="7334230" y="2345709"/>
                <a:ext cx="4752554" cy="1965725"/>
              </a:xfrm>
              <a:prstGeom prst="rect">
                <a:avLst/>
              </a:prstGeom>
              <a:noFill/>
              <a:ln w="9525">
                <a:solidFill>
                  <a:schemeClr val="accent4">
                    <a:lumMod val="60000"/>
                    <a:lumOff val="40000"/>
                  </a:schemeClr>
                </a:solidFill>
              </a:ln>
            </p:spPr>
          </p:pic>
          <p:sp>
            <p:nvSpPr>
              <p:cNvPr id="60" name="TextBox 32">
                <a:extLst>
                  <a:ext uri="{FF2B5EF4-FFF2-40B4-BE49-F238E27FC236}">
                    <a16:creationId xmlns:a16="http://schemas.microsoft.com/office/drawing/2014/main" id="{DAE250B3-3087-4520-973F-40C0A5D9BE04}"/>
                  </a:ext>
                </a:extLst>
              </p:cNvPr>
              <p:cNvSpPr txBox="1"/>
              <p:nvPr/>
            </p:nvSpPr>
            <p:spPr>
              <a:xfrm>
                <a:off x="12061916" y="2838608"/>
                <a:ext cx="5039462" cy="1497532"/>
              </a:xfrm>
              <a:prstGeom prst="rect">
                <a:avLst/>
              </a:prstGeom>
              <a:noFill/>
            </p:spPr>
            <p:txBody>
              <a:bodyPr wrap="square" rtlCol="0">
                <a:spAutoFit/>
              </a:bodyPr>
              <a:lstStyle/>
              <a:p>
                <a:pPr algn="just"/>
                <a:r>
                  <a:rPr lang="sl-SI" sz="700" dirty="0">
                    <a:cs typeface="Arial" panose="020B0604020202020204" pitchFamily="34" charset="0"/>
                  </a:rPr>
                  <a:t>Mikrostruktura </a:t>
                </a:r>
                <a:r>
                  <a:rPr lang="sl-SI" sz="700" dirty="0" err="1">
                    <a:cs typeface="Arial" panose="020B0604020202020204" pitchFamily="34" charset="0"/>
                  </a:rPr>
                  <a:t>kordieritne</a:t>
                </a:r>
                <a:r>
                  <a:rPr lang="sl-SI" sz="700" dirty="0">
                    <a:cs typeface="Arial" panose="020B0604020202020204" pitchFamily="34" charset="0"/>
                  </a:rPr>
                  <a:t> keramike po žganju pri 1300</a:t>
                </a:r>
                <a:r>
                  <a:rPr lang="sl-SI" sz="700" baseline="30000" dirty="0">
                    <a:cs typeface="Arial" panose="020B0604020202020204" pitchFamily="34" charset="0"/>
                  </a:rPr>
                  <a:t>o</a:t>
                </a:r>
                <a:r>
                  <a:rPr lang="sl-SI" sz="700" dirty="0">
                    <a:cs typeface="Arial" panose="020B0604020202020204" pitchFamily="34" charset="0"/>
                  </a:rPr>
                  <a:t>C. GP-</a:t>
                </a:r>
                <a:r>
                  <a:rPr lang="sl-SI" sz="700" dirty="0" err="1">
                    <a:cs typeface="Arial" panose="020B0604020202020204" pitchFamily="34" charset="0"/>
                  </a:rPr>
                  <a:t>kordierit</a:t>
                </a:r>
                <a:r>
                  <a:rPr lang="sl-SI" sz="700" dirty="0">
                    <a:cs typeface="Arial" panose="020B0604020202020204" pitchFamily="34" charset="0"/>
                  </a:rPr>
                  <a:t>, LP-steklasta faza, AO-aluminijev oksid, M-</a:t>
                </a:r>
                <a:r>
                  <a:rPr lang="sl-SI" sz="700" dirty="0" err="1">
                    <a:cs typeface="Arial" panose="020B0604020202020204" pitchFamily="34" charset="0"/>
                  </a:rPr>
                  <a:t>mullit</a:t>
                </a:r>
                <a:r>
                  <a:rPr lang="sl-SI" sz="700" dirty="0">
                    <a:cs typeface="Arial" panose="020B0604020202020204" pitchFamily="34" charset="0"/>
                  </a:rPr>
                  <a:t>, SO-silicijev oksid, P-pora.</a:t>
                </a:r>
              </a:p>
            </p:txBody>
          </p:sp>
        </p:grpSp>
      </p:grpSp>
      <p:grpSp>
        <p:nvGrpSpPr>
          <p:cNvPr id="67" name="Group 5">
            <a:extLst>
              <a:ext uri="{FF2B5EF4-FFF2-40B4-BE49-F238E27FC236}">
                <a16:creationId xmlns:a16="http://schemas.microsoft.com/office/drawing/2014/main" id="{A10344C4-B619-4E0F-BD17-0B99A4420D90}"/>
              </a:ext>
            </a:extLst>
          </p:cNvPr>
          <p:cNvGrpSpPr/>
          <p:nvPr/>
        </p:nvGrpSpPr>
        <p:grpSpPr>
          <a:xfrm>
            <a:off x="623899" y="3610037"/>
            <a:ext cx="3411702" cy="1034699"/>
            <a:chOff x="580599" y="1546097"/>
            <a:chExt cx="3411702" cy="1034699"/>
          </a:xfrm>
        </p:grpSpPr>
        <p:grpSp>
          <p:nvGrpSpPr>
            <p:cNvPr id="68" name="Group 65">
              <a:extLst>
                <a:ext uri="{FF2B5EF4-FFF2-40B4-BE49-F238E27FC236}">
                  <a16:creationId xmlns:a16="http://schemas.microsoft.com/office/drawing/2014/main" id="{FDECFFC3-6665-4743-B8EF-F04BE14DF6A4}"/>
                </a:ext>
              </a:extLst>
            </p:cNvPr>
            <p:cNvGrpSpPr/>
            <p:nvPr/>
          </p:nvGrpSpPr>
          <p:grpSpPr>
            <a:xfrm>
              <a:off x="580599" y="1546097"/>
              <a:ext cx="3411702" cy="1034699"/>
              <a:chOff x="18975018" y="588108"/>
              <a:chExt cx="3411702" cy="1034699"/>
            </a:xfrm>
          </p:grpSpPr>
          <p:grpSp>
            <p:nvGrpSpPr>
              <p:cNvPr id="71" name="Group 66">
                <a:extLst>
                  <a:ext uri="{FF2B5EF4-FFF2-40B4-BE49-F238E27FC236}">
                    <a16:creationId xmlns:a16="http://schemas.microsoft.com/office/drawing/2014/main" id="{3CDF06E1-9F25-45E4-A136-240BC091F4EA}"/>
                  </a:ext>
                </a:extLst>
              </p:cNvPr>
              <p:cNvGrpSpPr/>
              <p:nvPr/>
            </p:nvGrpSpPr>
            <p:grpSpPr>
              <a:xfrm>
                <a:off x="18975018" y="588108"/>
                <a:ext cx="3346354" cy="722384"/>
                <a:chOff x="9740601" y="913520"/>
                <a:chExt cx="3731371" cy="849318"/>
              </a:xfrm>
            </p:grpSpPr>
            <p:pic>
              <p:nvPicPr>
                <p:cNvPr id="73" name="Picture 68">
                  <a:extLst>
                    <a:ext uri="{FF2B5EF4-FFF2-40B4-BE49-F238E27FC236}">
                      <a16:creationId xmlns:a16="http://schemas.microsoft.com/office/drawing/2014/main" id="{B375CC91-69F6-4621-9B15-DC120C3466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70058" y="923948"/>
                  <a:ext cx="1071574" cy="837145"/>
                </a:xfrm>
                <a:prstGeom prst="rect">
                  <a:avLst/>
                </a:prstGeom>
                <a:noFill/>
                <a:ln w="9525">
                  <a:solidFill>
                    <a:schemeClr val="accent4">
                      <a:lumMod val="60000"/>
                      <a:lumOff val="40000"/>
                    </a:schemeClr>
                  </a:solidFill>
                  <a:miter lim="800000"/>
                  <a:headEnd/>
                  <a:tailEnd/>
                </a:ln>
              </p:spPr>
            </p:pic>
            <p:pic>
              <p:nvPicPr>
                <p:cNvPr id="74" name="Picture 69">
                  <a:extLst>
                    <a:ext uri="{FF2B5EF4-FFF2-40B4-BE49-F238E27FC236}">
                      <a16:creationId xmlns:a16="http://schemas.microsoft.com/office/drawing/2014/main" id="{27919C3C-3DC3-4D5A-AFCE-BA75CB658F7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5909" b="4715"/>
                <a:stretch/>
              </p:blipFill>
              <p:spPr>
                <a:xfrm>
                  <a:off x="12400398" y="918470"/>
                  <a:ext cx="1071574" cy="844368"/>
                </a:xfrm>
                <a:prstGeom prst="rect">
                  <a:avLst/>
                </a:prstGeom>
                <a:noFill/>
                <a:ln w="9525">
                  <a:solidFill>
                    <a:schemeClr val="accent4">
                      <a:lumMod val="60000"/>
                      <a:lumOff val="40000"/>
                    </a:schemeClr>
                  </a:solidFill>
                  <a:miter lim="800000"/>
                  <a:headEnd/>
                  <a:tailEnd/>
                </a:ln>
              </p:spPr>
            </p:pic>
            <p:pic>
              <p:nvPicPr>
                <p:cNvPr id="75" name="Picture 70" descr="20180406_120947-300dpi">
                  <a:extLst>
                    <a:ext uri="{FF2B5EF4-FFF2-40B4-BE49-F238E27FC236}">
                      <a16:creationId xmlns:a16="http://schemas.microsoft.com/office/drawing/2014/main" id="{B90EE99A-996A-4B59-9DDC-1E10D39B9E04}"/>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6580"/>
                <a:stretch/>
              </p:blipFill>
              <p:spPr bwMode="auto">
                <a:xfrm>
                  <a:off x="9740601" y="913520"/>
                  <a:ext cx="1071574" cy="847860"/>
                </a:xfrm>
                <a:prstGeom prst="rect">
                  <a:avLst/>
                </a:prstGeom>
                <a:noFill/>
                <a:ln w="9525">
                  <a:solidFill>
                    <a:schemeClr val="accent4">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pic>
          </p:grpSp>
          <p:sp>
            <p:nvSpPr>
              <p:cNvPr id="72" name="TextBox 67">
                <a:extLst>
                  <a:ext uri="{FF2B5EF4-FFF2-40B4-BE49-F238E27FC236}">
                    <a16:creationId xmlns:a16="http://schemas.microsoft.com/office/drawing/2014/main" id="{84AB2558-EA83-4542-A1EB-EF78C073A06E}"/>
                  </a:ext>
                </a:extLst>
              </p:cNvPr>
              <p:cNvSpPr txBox="1"/>
              <p:nvPr/>
            </p:nvSpPr>
            <p:spPr>
              <a:xfrm>
                <a:off x="21366665" y="1315030"/>
                <a:ext cx="1020055" cy="307777"/>
              </a:xfrm>
              <a:prstGeom prst="rect">
                <a:avLst/>
              </a:prstGeom>
              <a:noFill/>
            </p:spPr>
            <p:txBody>
              <a:bodyPr wrap="square" rtlCol="0">
                <a:spAutoFit/>
              </a:bodyPr>
              <a:lstStyle/>
              <a:p>
                <a:pPr algn="ctr"/>
                <a:r>
                  <a:rPr lang="sl-SI" sz="700" dirty="0" err="1"/>
                  <a:t>Rekristalizacija</a:t>
                </a:r>
                <a:r>
                  <a:rPr lang="sl-SI" sz="700" dirty="0"/>
                  <a:t> vlakna kamene volne.</a:t>
                </a:r>
              </a:p>
            </p:txBody>
          </p:sp>
        </p:grpSp>
        <p:sp>
          <p:nvSpPr>
            <p:cNvPr id="69" name="TextBox 72">
              <a:extLst>
                <a:ext uri="{FF2B5EF4-FFF2-40B4-BE49-F238E27FC236}">
                  <a16:creationId xmlns:a16="http://schemas.microsoft.com/office/drawing/2014/main" id="{A62F2B3E-AB9D-4B39-8B9D-2F7C0242E93E}"/>
                </a:ext>
              </a:extLst>
            </p:cNvPr>
            <p:cNvSpPr txBox="1"/>
            <p:nvPr/>
          </p:nvSpPr>
          <p:spPr>
            <a:xfrm>
              <a:off x="672686" y="2287829"/>
              <a:ext cx="934806" cy="200055"/>
            </a:xfrm>
            <a:prstGeom prst="rect">
              <a:avLst/>
            </a:prstGeom>
            <a:noFill/>
          </p:spPr>
          <p:txBody>
            <a:bodyPr wrap="square" rtlCol="0">
              <a:spAutoFit/>
            </a:bodyPr>
            <a:lstStyle/>
            <a:p>
              <a:r>
                <a:rPr lang="sl-SI" sz="700" dirty="0"/>
                <a:t>Penjeno steklo.</a:t>
              </a:r>
            </a:p>
          </p:txBody>
        </p:sp>
        <p:sp>
          <p:nvSpPr>
            <p:cNvPr id="70" name="TextBox 73">
              <a:extLst>
                <a:ext uri="{FF2B5EF4-FFF2-40B4-BE49-F238E27FC236}">
                  <a16:creationId xmlns:a16="http://schemas.microsoft.com/office/drawing/2014/main" id="{56E77540-C9D2-4C52-BF8F-2D7BCE732C8E}"/>
                </a:ext>
              </a:extLst>
            </p:cNvPr>
            <p:cNvSpPr txBox="1"/>
            <p:nvPr/>
          </p:nvSpPr>
          <p:spPr>
            <a:xfrm>
              <a:off x="1772876" y="2264543"/>
              <a:ext cx="1020055" cy="200055"/>
            </a:xfrm>
            <a:prstGeom prst="rect">
              <a:avLst/>
            </a:prstGeom>
            <a:noFill/>
          </p:spPr>
          <p:txBody>
            <a:bodyPr wrap="square" rtlCol="0">
              <a:spAutoFit/>
            </a:bodyPr>
            <a:lstStyle/>
            <a:p>
              <a:r>
                <a:rPr lang="en-GB" sz="700" dirty="0" err="1"/>
                <a:t>Vlakna</a:t>
              </a:r>
              <a:r>
                <a:rPr lang="en-GB" sz="700" dirty="0"/>
                <a:t> </a:t>
              </a:r>
              <a:r>
                <a:rPr lang="en-GB" sz="700" dirty="0" err="1"/>
                <a:t>kamene</a:t>
              </a:r>
              <a:r>
                <a:rPr lang="en-GB" sz="700" dirty="0"/>
                <a:t> </a:t>
              </a:r>
              <a:r>
                <a:rPr lang="en-GB" sz="700" dirty="0" err="1"/>
                <a:t>volne</a:t>
              </a:r>
              <a:r>
                <a:rPr lang="sl-SI" sz="700" dirty="0"/>
                <a:t>.</a:t>
              </a:r>
            </a:p>
          </p:txBody>
        </p:sp>
      </p:grpSp>
      <p:grpSp>
        <p:nvGrpSpPr>
          <p:cNvPr id="76" name="Group 6">
            <a:extLst>
              <a:ext uri="{FF2B5EF4-FFF2-40B4-BE49-F238E27FC236}">
                <a16:creationId xmlns:a16="http://schemas.microsoft.com/office/drawing/2014/main" id="{298CDF9A-D312-41AD-9675-B3A154D62EAA}"/>
              </a:ext>
            </a:extLst>
          </p:cNvPr>
          <p:cNvGrpSpPr/>
          <p:nvPr/>
        </p:nvGrpSpPr>
        <p:grpSpPr>
          <a:xfrm>
            <a:off x="774903" y="1712320"/>
            <a:ext cx="3109695" cy="1716637"/>
            <a:chOff x="799300" y="2651686"/>
            <a:chExt cx="2739690" cy="1739875"/>
          </a:xfrm>
        </p:grpSpPr>
        <p:pic>
          <p:nvPicPr>
            <p:cNvPr id="77" name="Picture 71" descr="C:\Users\vbutinar\AppData\Local\Microsoft\Windows\INetCache\Content.Word\BOSIO U1-U59_foto.jpg">
              <a:extLst>
                <a:ext uri="{FF2B5EF4-FFF2-40B4-BE49-F238E27FC236}">
                  <a16:creationId xmlns:a16="http://schemas.microsoft.com/office/drawing/2014/main" id="{31DC06FD-FAF8-4827-B483-6064243BD171}"/>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2528" y="2651686"/>
              <a:ext cx="2649935" cy="1432098"/>
            </a:xfrm>
            <a:prstGeom prst="rect">
              <a:avLst/>
            </a:prstGeom>
            <a:noFill/>
            <a:ln w="9525">
              <a:solidFill>
                <a:schemeClr val="accent4">
                  <a:lumMod val="60000"/>
                  <a:lumOff val="40000"/>
                </a:schemeClr>
              </a:solidFill>
              <a:miter lim="800000"/>
              <a:headEnd/>
              <a:tailEnd/>
            </a:ln>
          </p:spPr>
        </p:pic>
        <p:sp>
          <p:nvSpPr>
            <p:cNvPr id="78" name="TextBox 74">
              <a:extLst>
                <a:ext uri="{FF2B5EF4-FFF2-40B4-BE49-F238E27FC236}">
                  <a16:creationId xmlns:a16="http://schemas.microsoft.com/office/drawing/2014/main" id="{94C447F6-976A-467D-8BA9-7453CD05D35B}"/>
                </a:ext>
              </a:extLst>
            </p:cNvPr>
            <p:cNvSpPr txBox="1"/>
            <p:nvPr/>
          </p:nvSpPr>
          <p:spPr>
            <a:xfrm>
              <a:off x="799300" y="4083784"/>
              <a:ext cx="2739690" cy="307777"/>
            </a:xfrm>
            <a:prstGeom prst="rect">
              <a:avLst/>
            </a:prstGeom>
            <a:noFill/>
          </p:spPr>
          <p:txBody>
            <a:bodyPr wrap="square" rtlCol="0">
              <a:spAutoFit/>
            </a:bodyPr>
            <a:lstStyle/>
            <a:p>
              <a:pPr algn="ctr"/>
              <a:r>
                <a:rPr lang="sl-SI" sz="700" dirty="0"/>
                <a:t>Vpliv različne sestave (↓) in vsebnosti vodnega stekla (→) na barvo in poroznost penjenega stekla za namene toplotne izolacije.</a:t>
              </a:r>
            </a:p>
          </p:txBody>
        </p:sp>
      </p:grpSp>
      <p:grpSp>
        <p:nvGrpSpPr>
          <p:cNvPr id="79" name="Group 75">
            <a:extLst>
              <a:ext uri="{FF2B5EF4-FFF2-40B4-BE49-F238E27FC236}">
                <a16:creationId xmlns:a16="http://schemas.microsoft.com/office/drawing/2014/main" id="{9A580523-04BE-47F2-B0A1-854243732987}"/>
              </a:ext>
            </a:extLst>
          </p:cNvPr>
          <p:cNvGrpSpPr/>
          <p:nvPr/>
        </p:nvGrpSpPr>
        <p:grpSpPr>
          <a:xfrm>
            <a:off x="6172066" y="1713320"/>
            <a:ext cx="1899858" cy="1656125"/>
            <a:chOff x="3509265" y="692048"/>
            <a:chExt cx="1443198" cy="1230283"/>
          </a:xfrm>
        </p:grpSpPr>
        <p:pic>
          <p:nvPicPr>
            <p:cNvPr id="80" name="Picture 18" descr="Rezultat iskanja slik za 3 CIRCLES">
              <a:extLst>
                <a:ext uri="{FF2B5EF4-FFF2-40B4-BE49-F238E27FC236}">
                  <a16:creationId xmlns:a16="http://schemas.microsoft.com/office/drawing/2014/main" id="{7247A194-BE76-405E-94EA-0479110A7C5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09265" y="692048"/>
              <a:ext cx="1346905" cy="1230283"/>
            </a:xfrm>
            <a:prstGeom prst="rect">
              <a:avLst/>
            </a:prstGeom>
            <a:noFill/>
            <a:ln w="9525">
              <a:solidFill>
                <a:schemeClr val="accent4">
                  <a:lumMod val="60000"/>
                  <a:lumOff val="40000"/>
                </a:schemeClr>
              </a:solidFill>
            </a:ln>
            <a:extLst>
              <a:ext uri="{909E8E84-426E-40DD-AFC4-6F175D3DCCD1}">
                <a14:hiddenFill xmlns:a14="http://schemas.microsoft.com/office/drawing/2010/main">
                  <a:solidFill>
                    <a:srgbClr val="FFFFFF"/>
                  </a:solidFill>
                </a14:hiddenFill>
              </a:ext>
            </a:extLst>
          </p:spPr>
        </p:pic>
        <p:grpSp>
          <p:nvGrpSpPr>
            <p:cNvPr id="81" name="Group 77">
              <a:extLst>
                <a:ext uri="{FF2B5EF4-FFF2-40B4-BE49-F238E27FC236}">
                  <a16:creationId xmlns:a16="http://schemas.microsoft.com/office/drawing/2014/main" id="{1F2D8005-4E93-45CF-ABAB-A904B27CE129}"/>
                </a:ext>
              </a:extLst>
            </p:cNvPr>
            <p:cNvGrpSpPr/>
            <p:nvPr/>
          </p:nvGrpSpPr>
          <p:grpSpPr>
            <a:xfrm>
              <a:off x="3701109" y="966413"/>
              <a:ext cx="1251354" cy="786031"/>
              <a:chOff x="3701109" y="966413"/>
              <a:chExt cx="1251354" cy="786031"/>
            </a:xfrm>
          </p:grpSpPr>
          <p:sp>
            <p:nvSpPr>
              <p:cNvPr id="82" name="TextBox 78">
                <a:extLst>
                  <a:ext uri="{FF2B5EF4-FFF2-40B4-BE49-F238E27FC236}">
                    <a16:creationId xmlns:a16="http://schemas.microsoft.com/office/drawing/2014/main" id="{D9EED926-C826-4A60-BBAC-D8F6B78AF40D}"/>
                  </a:ext>
                </a:extLst>
              </p:cNvPr>
              <p:cNvSpPr txBox="1"/>
              <p:nvPr/>
            </p:nvSpPr>
            <p:spPr>
              <a:xfrm>
                <a:off x="4315132" y="973002"/>
                <a:ext cx="637331" cy="307777"/>
              </a:xfrm>
              <a:prstGeom prst="rect">
                <a:avLst/>
              </a:prstGeom>
              <a:noFill/>
            </p:spPr>
            <p:txBody>
              <a:bodyPr wrap="square" rtlCol="0">
                <a:spAutoFit/>
              </a:bodyPr>
              <a:lstStyle/>
              <a:p>
                <a:r>
                  <a:rPr lang="sl-SI" sz="700" dirty="0"/>
                  <a:t>PREVLEKE ZA VSADKE</a:t>
                </a:r>
              </a:p>
            </p:txBody>
          </p:sp>
          <p:sp>
            <p:nvSpPr>
              <p:cNvPr id="83" name="TextBox 79">
                <a:extLst>
                  <a:ext uri="{FF2B5EF4-FFF2-40B4-BE49-F238E27FC236}">
                    <a16:creationId xmlns:a16="http://schemas.microsoft.com/office/drawing/2014/main" id="{4E0C0A3E-EFEE-4ECC-8FFB-1256F5C23D98}"/>
                  </a:ext>
                </a:extLst>
              </p:cNvPr>
              <p:cNvSpPr txBox="1"/>
              <p:nvPr/>
            </p:nvSpPr>
            <p:spPr>
              <a:xfrm>
                <a:off x="3701109" y="966413"/>
                <a:ext cx="689335" cy="415498"/>
              </a:xfrm>
              <a:prstGeom prst="rect">
                <a:avLst/>
              </a:prstGeom>
              <a:noFill/>
            </p:spPr>
            <p:txBody>
              <a:bodyPr wrap="square" rtlCol="0">
                <a:spAutoFit/>
              </a:bodyPr>
              <a:lstStyle/>
              <a:p>
                <a:r>
                  <a:rPr lang="sl-SI" sz="700" dirty="0"/>
                  <a:t>OGRODJA  ZA TKIVNO INŽENIRSTVO</a:t>
                </a:r>
              </a:p>
            </p:txBody>
          </p:sp>
          <p:sp>
            <p:nvSpPr>
              <p:cNvPr id="84" name="TextBox 80">
                <a:extLst>
                  <a:ext uri="{FF2B5EF4-FFF2-40B4-BE49-F238E27FC236}">
                    <a16:creationId xmlns:a16="http://schemas.microsoft.com/office/drawing/2014/main" id="{82F15679-D94F-4F06-800D-4E873AF4D22D}"/>
                  </a:ext>
                </a:extLst>
              </p:cNvPr>
              <p:cNvSpPr txBox="1"/>
              <p:nvPr/>
            </p:nvSpPr>
            <p:spPr>
              <a:xfrm>
                <a:off x="3992244" y="1413890"/>
                <a:ext cx="563880" cy="338554"/>
              </a:xfrm>
              <a:prstGeom prst="rect">
                <a:avLst/>
              </a:prstGeom>
              <a:noFill/>
            </p:spPr>
            <p:txBody>
              <a:bodyPr wrap="square" rtlCol="0">
                <a:spAutoFit/>
              </a:bodyPr>
              <a:lstStyle/>
              <a:p>
                <a:r>
                  <a:rPr lang="sl-SI" sz="800" dirty="0"/>
                  <a:t>ZAŠČITNI PREMAZI</a:t>
                </a:r>
              </a:p>
            </p:txBody>
          </p:sp>
        </p:grpSp>
      </p:grpSp>
      <p:pic>
        <p:nvPicPr>
          <p:cNvPr id="85" name="Picture 10">
            <a:extLst>
              <a:ext uri="{FF2B5EF4-FFF2-40B4-BE49-F238E27FC236}">
                <a16:creationId xmlns:a16="http://schemas.microsoft.com/office/drawing/2014/main" id="{DAD7BD74-EC44-44BE-81A7-E339CF8305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09659" y="2803994"/>
            <a:ext cx="1891873" cy="1594561"/>
          </a:xfrm>
          <a:prstGeom prst="rect">
            <a:avLst/>
          </a:prstGeom>
        </p:spPr>
      </p:pic>
    </p:spTree>
    <p:extLst>
      <p:ext uri="{BB962C8B-B14F-4D97-AF65-F5344CB8AC3E}">
        <p14:creationId xmlns:p14="http://schemas.microsoft.com/office/powerpoint/2010/main" val="2695021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normAutofit fontScale="90000"/>
          </a:bodyPr>
          <a:lstStyle/>
          <a:p>
            <a:r>
              <a:rPr lang="sl-SI" dirty="0"/>
              <a:t>Sodobne proizvodne tehnologije za materiale in nanotehnologije</a:t>
            </a:r>
            <a:endParaRPr lang="en-US" dirty="0"/>
          </a:p>
        </p:txBody>
      </p:sp>
      <p:cxnSp>
        <p:nvCxnSpPr>
          <p:cNvPr id="6" name="Straight Connector 22">
            <a:extLst>
              <a:ext uri="{FF2B5EF4-FFF2-40B4-BE49-F238E27FC236}">
                <a16:creationId xmlns:a16="http://schemas.microsoft.com/office/drawing/2014/main" id="{016E1188-71D5-2743-94FB-E513E3496F24}"/>
              </a:ext>
            </a:extLst>
          </p:cNvPr>
          <p:cNvCxnSpPr>
            <a:cxnSpLocks/>
          </p:cNvCxnSpPr>
          <p:nvPr/>
        </p:nvCxnSpPr>
        <p:spPr>
          <a:xfrm flipH="1">
            <a:off x="4287142" y="1159744"/>
            <a:ext cx="14017" cy="493511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23">
            <a:extLst>
              <a:ext uri="{FF2B5EF4-FFF2-40B4-BE49-F238E27FC236}">
                <a16:creationId xmlns:a16="http://schemas.microsoft.com/office/drawing/2014/main" id="{69E5F688-E40F-9A41-ACE7-4DCF1B319A7A}"/>
              </a:ext>
            </a:extLst>
          </p:cNvPr>
          <p:cNvCxnSpPr>
            <a:cxnSpLocks/>
          </p:cNvCxnSpPr>
          <p:nvPr/>
        </p:nvCxnSpPr>
        <p:spPr>
          <a:xfrm flipH="1">
            <a:off x="8028227" y="1150016"/>
            <a:ext cx="9721" cy="493511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Slika 8"/>
          <p:cNvPicPr>
            <a:picLocks noChangeAspect="1"/>
          </p:cNvPicPr>
          <p:nvPr/>
        </p:nvPicPr>
        <p:blipFill>
          <a:blip r:embed="rId2"/>
          <a:stretch>
            <a:fillRect/>
          </a:stretch>
        </p:blipFill>
        <p:spPr>
          <a:xfrm>
            <a:off x="4441154" y="1135388"/>
            <a:ext cx="3362090" cy="2362143"/>
          </a:xfrm>
          <a:prstGeom prst="rect">
            <a:avLst/>
          </a:prstGeom>
        </p:spPr>
      </p:pic>
      <p:pic>
        <p:nvPicPr>
          <p:cNvPr id="10" name="Slika 9"/>
          <p:cNvPicPr>
            <a:picLocks noChangeAspect="1"/>
          </p:cNvPicPr>
          <p:nvPr/>
        </p:nvPicPr>
        <p:blipFill>
          <a:blip r:embed="rId3"/>
          <a:stretch>
            <a:fillRect/>
          </a:stretch>
        </p:blipFill>
        <p:spPr>
          <a:xfrm>
            <a:off x="730336" y="1135388"/>
            <a:ext cx="3433368" cy="2287213"/>
          </a:xfrm>
          <a:prstGeom prst="rect">
            <a:avLst/>
          </a:prstGeom>
        </p:spPr>
      </p:pic>
      <p:pic>
        <p:nvPicPr>
          <p:cNvPr id="11" name="Slika 10"/>
          <p:cNvPicPr>
            <a:picLocks noChangeAspect="1"/>
          </p:cNvPicPr>
          <p:nvPr/>
        </p:nvPicPr>
        <p:blipFill>
          <a:blip r:embed="rId4"/>
          <a:stretch>
            <a:fillRect/>
          </a:stretch>
        </p:blipFill>
        <p:spPr>
          <a:xfrm>
            <a:off x="750209" y="3521330"/>
            <a:ext cx="3414471" cy="2466518"/>
          </a:xfrm>
          <a:prstGeom prst="rect">
            <a:avLst/>
          </a:prstGeom>
        </p:spPr>
      </p:pic>
      <p:pic>
        <p:nvPicPr>
          <p:cNvPr id="12" name="Slika 11"/>
          <p:cNvPicPr>
            <a:picLocks noChangeAspect="1"/>
          </p:cNvPicPr>
          <p:nvPr/>
        </p:nvPicPr>
        <p:blipFill>
          <a:blip r:embed="rId5"/>
          <a:stretch>
            <a:fillRect/>
          </a:stretch>
        </p:blipFill>
        <p:spPr>
          <a:xfrm>
            <a:off x="4421093" y="3544092"/>
            <a:ext cx="3274524" cy="2268009"/>
          </a:xfrm>
          <a:prstGeom prst="rect">
            <a:avLst/>
          </a:prstGeom>
        </p:spPr>
      </p:pic>
      <p:pic>
        <p:nvPicPr>
          <p:cNvPr id="13" name="Slika 12"/>
          <p:cNvPicPr>
            <a:picLocks noChangeAspect="1"/>
          </p:cNvPicPr>
          <p:nvPr/>
        </p:nvPicPr>
        <p:blipFill>
          <a:blip r:embed="rId6"/>
          <a:stretch>
            <a:fillRect/>
          </a:stretch>
        </p:blipFill>
        <p:spPr>
          <a:xfrm>
            <a:off x="8145575" y="1131333"/>
            <a:ext cx="3203145" cy="2383364"/>
          </a:xfrm>
          <a:prstGeom prst="rect">
            <a:avLst/>
          </a:prstGeom>
        </p:spPr>
      </p:pic>
      <p:pic>
        <p:nvPicPr>
          <p:cNvPr id="17" name="Slika 16"/>
          <p:cNvPicPr>
            <a:picLocks noChangeAspect="1"/>
          </p:cNvPicPr>
          <p:nvPr/>
        </p:nvPicPr>
        <p:blipFill>
          <a:blip r:embed="rId7"/>
          <a:stretch>
            <a:fillRect/>
          </a:stretch>
        </p:blipFill>
        <p:spPr>
          <a:xfrm>
            <a:off x="8310793" y="3847273"/>
            <a:ext cx="2872707" cy="2247583"/>
          </a:xfrm>
          <a:prstGeom prst="rect">
            <a:avLst/>
          </a:prstGeom>
        </p:spPr>
      </p:pic>
      <p:sp>
        <p:nvSpPr>
          <p:cNvPr id="2" name="PoljeZBesedilom 1"/>
          <p:cNvSpPr txBox="1"/>
          <p:nvPr/>
        </p:nvSpPr>
        <p:spPr>
          <a:xfrm>
            <a:off x="8145575" y="3548561"/>
            <a:ext cx="3203145" cy="180000"/>
          </a:xfrm>
          <a:prstGeom prst="rect">
            <a:avLst/>
          </a:prstGeom>
          <a:solidFill>
            <a:schemeClr val="bg2"/>
          </a:solidFill>
        </p:spPr>
        <p:txBody>
          <a:bodyPr wrap="square" rtlCol="0" anchor="ctr">
            <a:spAutoFit/>
          </a:bodyPr>
          <a:lstStyle/>
          <a:p>
            <a:r>
              <a:rPr lang="sl-SI" sz="1000" b="1" dirty="0">
                <a:solidFill>
                  <a:srgbClr val="BC7A8E"/>
                </a:solidFill>
              </a:rPr>
              <a:t>Kvantne tehnologije </a:t>
            </a:r>
            <a:endParaRPr lang="en-US" sz="1000" b="1" dirty="0">
              <a:solidFill>
                <a:srgbClr val="BC7A8E"/>
              </a:solidFill>
            </a:endParaRPr>
          </a:p>
        </p:txBody>
      </p:sp>
    </p:spTree>
    <p:extLst>
      <p:ext uri="{BB962C8B-B14F-4D97-AF65-F5344CB8AC3E}">
        <p14:creationId xmlns:p14="http://schemas.microsoft.com/office/powerpoint/2010/main" val="2489028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Konkretni primeri sodelovanja s </a:t>
            </a:r>
            <a:r>
              <a:rPr lang="sl-SI" dirty="0" err="1"/>
              <a:t>SRIPi</a:t>
            </a:r>
            <a:r>
              <a:rPr lang="sl-SI" dirty="0"/>
              <a:t> </a:t>
            </a:r>
            <a:endParaRPr lang="en-US" dirty="0"/>
          </a:p>
        </p:txBody>
      </p:sp>
      <p:sp>
        <p:nvSpPr>
          <p:cNvPr id="4" name="Pravokotnik 3"/>
          <p:cNvSpPr/>
          <p:nvPr/>
        </p:nvSpPr>
        <p:spPr>
          <a:xfrm>
            <a:off x="838200" y="1182414"/>
            <a:ext cx="10678160" cy="5078313"/>
          </a:xfrm>
          <a:prstGeom prst="rect">
            <a:avLst/>
          </a:prstGeom>
        </p:spPr>
        <p:txBody>
          <a:bodyPr wrap="square">
            <a:spAutoFit/>
          </a:bodyPr>
          <a:lstStyle/>
          <a:p>
            <a:r>
              <a:rPr lang="en-US" sz="2800" b="1" dirty="0" err="1"/>
              <a:t>Zdravje</a:t>
            </a:r>
            <a:r>
              <a:rPr lang="en-US" sz="2800" b="1" dirty="0"/>
              <a:t>: </a:t>
            </a:r>
            <a:r>
              <a:rPr lang="en-US" sz="2800" dirty="0" err="1"/>
              <a:t>Inovativni</a:t>
            </a:r>
            <a:r>
              <a:rPr lang="en-US" sz="2800" dirty="0"/>
              <a:t> </a:t>
            </a:r>
            <a:r>
              <a:rPr lang="en-US" sz="2800" dirty="0" err="1"/>
              <a:t>antibakterijski</a:t>
            </a:r>
            <a:r>
              <a:rPr lang="en-US" sz="2800" dirty="0"/>
              <a:t> </a:t>
            </a:r>
            <a:r>
              <a:rPr lang="en-US" sz="2800" dirty="0" err="1"/>
              <a:t>materiali</a:t>
            </a:r>
            <a:endParaRPr lang="en-US" sz="2800" dirty="0"/>
          </a:p>
          <a:p>
            <a:endParaRPr lang="en-US" dirty="0"/>
          </a:p>
          <a:p>
            <a:r>
              <a:rPr lang="en-US" sz="2800" b="1" dirty="0" err="1"/>
              <a:t>Mobilnost</a:t>
            </a:r>
            <a:r>
              <a:rPr lang="en-US" sz="2800" b="1" dirty="0"/>
              <a:t>: </a:t>
            </a:r>
            <a:r>
              <a:rPr lang="en-US" sz="2800" dirty="0" err="1"/>
              <a:t>Materiali</a:t>
            </a:r>
            <a:r>
              <a:rPr lang="en-US" sz="2800" dirty="0"/>
              <a:t> </a:t>
            </a:r>
            <a:r>
              <a:rPr lang="en-US" sz="2800" dirty="0" err="1"/>
              <a:t>za</a:t>
            </a:r>
            <a:r>
              <a:rPr lang="en-US" sz="2800" dirty="0"/>
              <a:t> 5G </a:t>
            </a:r>
            <a:r>
              <a:rPr lang="en-US" sz="2800" dirty="0" err="1"/>
              <a:t>komunikacijo</a:t>
            </a:r>
            <a:r>
              <a:rPr lang="en-US" sz="2800" dirty="0"/>
              <a:t>, </a:t>
            </a:r>
            <a:r>
              <a:rPr lang="en-US" sz="2800" dirty="0" err="1"/>
              <a:t>magnetni</a:t>
            </a:r>
            <a:r>
              <a:rPr lang="en-US" sz="2800" dirty="0"/>
              <a:t> </a:t>
            </a:r>
            <a:r>
              <a:rPr lang="en-US" sz="2800" dirty="0" err="1"/>
              <a:t>materiali</a:t>
            </a:r>
            <a:r>
              <a:rPr lang="en-US" sz="2800" dirty="0"/>
              <a:t> (</a:t>
            </a:r>
            <a:r>
              <a:rPr lang="en-US" sz="2800" dirty="0" err="1"/>
              <a:t>brez</a:t>
            </a:r>
            <a:r>
              <a:rPr lang="en-US" sz="2800" dirty="0"/>
              <a:t> </a:t>
            </a:r>
            <a:r>
              <a:rPr lang="en-US" sz="2800" dirty="0" err="1"/>
              <a:t>redkih</a:t>
            </a:r>
            <a:r>
              <a:rPr lang="en-US" sz="2800" dirty="0"/>
              <a:t> </a:t>
            </a:r>
            <a:r>
              <a:rPr lang="en-US" sz="2800" dirty="0" err="1"/>
              <a:t>zemelj</a:t>
            </a:r>
            <a:r>
              <a:rPr lang="en-US" sz="2800" dirty="0"/>
              <a:t>)</a:t>
            </a:r>
          </a:p>
          <a:p>
            <a:endParaRPr lang="en-US" dirty="0"/>
          </a:p>
          <a:p>
            <a:r>
              <a:rPr lang="en-US" sz="2800" b="1" dirty="0" err="1"/>
              <a:t>Krožno</a:t>
            </a:r>
            <a:r>
              <a:rPr lang="en-US" sz="2800" b="1" dirty="0"/>
              <a:t> </a:t>
            </a:r>
            <a:r>
              <a:rPr lang="en-US" sz="2800" b="1" dirty="0" err="1"/>
              <a:t>gospodarstvo</a:t>
            </a:r>
            <a:r>
              <a:rPr lang="en-US" sz="2800" b="1" dirty="0"/>
              <a:t>: </a:t>
            </a:r>
            <a:r>
              <a:rPr lang="sl-SI" sz="2800" dirty="0"/>
              <a:t>Pridobivanje materialov</a:t>
            </a:r>
            <a:r>
              <a:rPr lang="en-US" sz="2800" dirty="0"/>
              <a:t> </a:t>
            </a:r>
            <a:r>
              <a:rPr lang="en-US" sz="2800" dirty="0" err="1"/>
              <a:t>iz</a:t>
            </a:r>
            <a:r>
              <a:rPr lang="en-US" sz="2800" dirty="0"/>
              <a:t> </a:t>
            </a:r>
            <a:r>
              <a:rPr lang="en-US" sz="2800" dirty="0" err="1"/>
              <a:t>sekundarnih</a:t>
            </a:r>
            <a:r>
              <a:rPr lang="en-US" sz="2800" dirty="0"/>
              <a:t> </a:t>
            </a:r>
            <a:r>
              <a:rPr lang="en-US" sz="2800" dirty="0" err="1"/>
              <a:t>surovin</a:t>
            </a:r>
            <a:r>
              <a:rPr lang="sl-SI" sz="2800" dirty="0"/>
              <a:t> (Urban </a:t>
            </a:r>
            <a:r>
              <a:rPr lang="sl-SI" sz="2800" dirty="0" err="1"/>
              <a:t>Mining</a:t>
            </a:r>
            <a:r>
              <a:rPr lang="sl-SI" sz="2800" dirty="0"/>
              <a:t>)</a:t>
            </a:r>
            <a:endParaRPr lang="en-US" sz="2800" dirty="0"/>
          </a:p>
          <a:p>
            <a:endParaRPr lang="en-US" dirty="0"/>
          </a:p>
          <a:p>
            <a:r>
              <a:rPr lang="en-US" sz="2800" b="1" dirty="0" err="1"/>
              <a:t>Materiali</a:t>
            </a:r>
            <a:r>
              <a:rPr lang="en-US" sz="2800" b="1" dirty="0"/>
              <a:t> </a:t>
            </a:r>
            <a:r>
              <a:rPr lang="en-US" sz="2800" b="1" dirty="0" err="1"/>
              <a:t>kot</a:t>
            </a:r>
            <a:r>
              <a:rPr lang="en-US" sz="2800" b="1" dirty="0"/>
              <a:t> </a:t>
            </a:r>
            <a:r>
              <a:rPr lang="en-US" sz="2800" b="1" dirty="0" err="1"/>
              <a:t>končni</a:t>
            </a:r>
            <a:r>
              <a:rPr lang="en-US" sz="2800" b="1" dirty="0"/>
              <a:t> </a:t>
            </a:r>
            <a:r>
              <a:rPr lang="en-US" sz="2800" b="1" dirty="0" err="1"/>
              <a:t>produkt</a:t>
            </a:r>
            <a:r>
              <a:rPr lang="en-US" sz="2800" b="1" dirty="0"/>
              <a:t>: </a:t>
            </a:r>
            <a:r>
              <a:rPr lang="en-US" sz="2800" dirty="0" err="1"/>
              <a:t>Funkcionalni</a:t>
            </a:r>
            <a:r>
              <a:rPr lang="en-US" sz="2800" dirty="0"/>
              <a:t> </a:t>
            </a:r>
            <a:r>
              <a:rPr lang="en-US" sz="2800" dirty="0" err="1"/>
              <a:t>materiali</a:t>
            </a:r>
            <a:r>
              <a:rPr lang="en-US" sz="2800" dirty="0"/>
              <a:t> </a:t>
            </a:r>
            <a:r>
              <a:rPr lang="en-US" sz="2800" dirty="0" err="1"/>
              <a:t>za</a:t>
            </a:r>
            <a:r>
              <a:rPr lang="en-US" sz="2800" dirty="0"/>
              <a:t> </a:t>
            </a:r>
            <a:r>
              <a:rPr lang="en-US" sz="2800" dirty="0" err="1"/>
              <a:t>aditivno</a:t>
            </a:r>
            <a:r>
              <a:rPr lang="en-US" sz="2800" dirty="0"/>
              <a:t> </a:t>
            </a:r>
            <a:r>
              <a:rPr lang="en-US" sz="2800" dirty="0" err="1"/>
              <a:t>proizvodnjo</a:t>
            </a:r>
            <a:endParaRPr lang="en-US" sz="2800" dirty="0"/>
          </a:p>
          <a:p>
            <a:endParaRPr lang="en-US" dirty="0"/>
          </a:p>
          <a:p>
            <a:r>
              <a:rPr lang="en-US" sz="2800" b="1" dirty="0" err="1"/>
              <a:t>Pametne</a:t>
            </a:r>
            <a:r>
              <a:rPr lang="en-US" sz="2800" b="1" dirty="0"/>
              <a:t> </a:t>
            </a:r>
            <a:r>
              <a:rPr lang="en-US" sz="2800" b="1" dirty="0" err="1"/>
              <a:t>stavbe</a:t>
            </a:r>
            <a:r>
              <a:rPr lang="en-US" sz="2800" b="1" dirty="0"/>
              <a:t> in </a:t>
            </a:r>
            <a:r>
              <a:rPr lang="en-US" sz="2800" b="1" dirty="0" err="1"/>
              <a:t>dom</a:t>
            </a:r>
            <a:r>
              <a:rPr lang="en-US" sz="2800" b="1" dirty="0"/>
              <a:t> z </a:t>
            </a:r>
            <a:r>
              <a:rPr lang="en-US" sz="2800" b="1" dirty="0" err="1"/>
              <a:t>lesno</a:t>
            </a:r>
            <a:r>
              <a:rPr lang="en-US" sz="2800" b="1" dirty="0"/>
              <a:t> </a:t>
            </a:r>
            <a:r>
              <a:rPr lang="en-US" sz="2800" b="1" dirty="0" err="1"/>
              <a:t>verigo</a:t>
            </a:r>
            <a:r>
              <a:rPr lang="en-US" sz="2800" b="1" dirty="0"/>
              <a:t>: </a:t>
            </a:r>
            <a:r>
              <a:rPr lang="en-US" sz="2800" dirty="0" err="1"/>
              <a:t>Materiali</a:t>
            </a:r>
            <a:r>
              <a:rPr lang="en-US" sz="2800" dirty="0"/>
              <a:t> </a:t>
            </a:r>
            <a:r>
              <a:rPr lang="en-US" sz="2800" dirty="0" err="1"/>
              <a:t>za</a:t>
            </a:r>
            <a:r>
              <a:rPr lang="en-US" sz="2800" dirty="0"/>
              <a:t> </a:t>
            </a:r>
            <a:r>
              <a:rPr lang="en-US" sz="2800" dirty="0" err="1"/>
              <a:t>prenapetostno</a:t>
            </a:r>
            <a:r>
              <a:rPr lang="en-US" sz="2800" dirty="0"/>
              <a:t> </a:t>
            </a:r>
            <a:r>
              <a:rPr lang="en-US" sz="2800" dirty="0" err="1"/>
              <a:t>zaščito</a:t>
            </a:r>
            <a:r>
              <a:rPr lang="en-US" sz="2800" dirty="0"/>
              <a:t>, </a:t>
            </a:r>
            <a:r>
              <a:rPr lang="en-US" sz="2800" dirty="0" err="1"/>
              <a:t>elektronske</a:t>
            </a:r>
            <a:r>
              <a:rPr lang="en-US" sz="2800" dirty="0"/>
              <a:t> </a:t>
            </a:r>
            <a:r>
              <a:rPr lang="en-US" sz="2800" dirty="0" err="1"/>
              <a:t>komponente</a:t>
            </a:r>
            <a:r>
              <a:rPr lang="en-US" sz="2800" dirty="0"/>
              <a:t> (</a:t>
            </a:r>
            <a:r>
              <a:rPr lang="en-US" sz="2800" dirty="0" err="1"/>
              <a:t>brez</a:t>
            </a:r>
            <a:r>
              <a:rPr lang="en-US" sz="2800" dirty="0"/>
              <a:t> </a:t>
            </a:r>
            <a:r>
              <a:rPr lang="en-US" sz="2800" dirty="0" err="1"/>
              <a:t>svinca</a:t>
            </a:r>
            <a:r>
              <a:rPr lang="en-US" sz="2800" dirty="0"/>
              <a:t>)</a:t>
            </a:r>
          </a:p>
        </p:txBody>
      </p:sp>
    </p:spTree>
    <p:extLst>
      <p:ext uri="{BB962C8B-B14F-4D97-AF65-F5344CB8AC3E}">
        <p14:creationId xmlns:p14="http://schemas.microsoft.com/office/powerpoint/2010/main" val="1999415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3" name="PoljeZBesedilom 2"/>
          <p:cNvSpPr txBox="1"/>
          <p:nvPr/>
        </p:nvSpPr>
        <p:spPr>
          <a:xfrm>
            <a:off x="0" y="2637800"/>
            <a:ext cx="8119980" cy="1077218"/>
          </a:xfrm>
          <a:prstGeom prst="rect">
            <a:avLst/>
          </a:prstGeom>
          <a:noFill/>
        </p:spPr>
        <p:txBody>
          <a:bodyPr wrap="none" rtlCol="0">
            <a:spAutoFit/>
          </a:bodyPr>
          <a:lstStyle/>
          <a:p>
            <a:r>
              <a:rPr lang="en-GB" sz="3200" dirty="0" err="1">
                <a:solidFill>
                  <a:schemeClr val="bg1"/>
                </a:solidFill>
              </a:rPr>
              <a:t>Strateški</a:t>
            </a:r>
            <a:r>
              <a:rPr lang="en-GB" sz="3200" dirty="0">
                <a:solidFill>
                  <a:schemeClr val="bg1"/>
                </a:solidFill>
              </a:rPr>
              <a:t> instrument </a:t>
            </a:r>
            <a:r>
              <a:rPr lang="en-GB" sz="3200" dirty="0" err="1">
                <a:solidFill>
                  <a:schemeClr val="bg1"/>
                </a:solidFill>
              </a:rPr>
              <a:t>Nacionalni</a:t>
            </a:r>
            <a:r>
              <a:rPr lang="en-GB" sz="3200" dirty="0">
                <a:solidFill>
                  <a:schemeClr val="bg1"/>
                </a:solidFill>
              </a:rPr>
              <a:t> </a:t>
            </a:r>
            <a:r>
              <a:rPr lang="en-GB" sz="3200" dirty="0" err="1">
                <a:solidFill>
                  <a:schemeClr val="bg1"/>
                </a:solidFill>
              </a:rPr>
              <a:t>demonstracijski</a:t>
            </a:r>
            <a:endParaRPr lang="en-GB" sz="3200" dirty="0">
              <a:solidFill>
                <a:schemeClr val="bg1"/>
              </a:solidFill>
            </a:endParaRPr>
          </a:p>
          <a:p>
            <a:pPr algn="ctr"/>
            <a:r>
              <a:rPr lang="en-GB" sz="3200" dirty="0">
                <a:solidFill>
                  <a:schemeClr val="bg1"/>
                </a:solidFill>
              </a:rPr>
              <a:t> </a:t>
            </a:r>
            <a:r>
              <a:rPr lang="en-GB" sz="3200" dirty="0" err="1">
                <a:solidFill>
                  <a:schemeClr val="bg1"/>
                </a:solidFill>
              </a:rPr>
              <a:t>center</a:t>
            </a:r>
            <a:r>
              <a:rPr lang="en-GB" sz="3200" dirty="0">
                <a:solidFill>
                  <a:schemeClr val="bg1"/>
                </a:solidFill>
              </a:rPr>
              <a:t> Pametne Tovarne (NDC PT)</a:t>
            </a:r>
            <a:endParaRPr lang="en-US" sz="3200" dirty="0">
              <a:solidFill>
                <a:schemeClr val="bg1"/>
              </a:solidFill>
            </a:endParaRPr>
          </a:p>
        </p:txBody>
      </p:sp>
      <p:sp>
        <p:nvSpPr>
          <p:cNvPr id="4" name="PoljeZBesedilom 3"/>
          <p:cNvSpPr txBox="1"/>
          <p:nvPr/>
        </p:nvSpPr>
        <p:spPr>
          <a:xfrm>
            <a:off x="5036208" y="3827903"/>
            <a:ext cx="3148023" cy="400110"/>
          </a:xfrm>
          <a:prstGeom prst="rect">
            <a:avLst/>
          </a:prstGeom>
          <a:noFill/>
        </p:spPr>
        <p:txBody>
          <a:bodyPr wrap="square" rtlCol="0">
            <a:spAutoFit/>
          </a:bodyPr>
          <a:lstStyle/>
          <a:p>
            <a:r>
              <a:rPr lang="sl-SI" sz="2000" dirty="0" err="1">
                <a:solidFill>
                  <a:schemeClr val="bg1"/>
                </a:solidFill>
              </a:rPr>
              <a:t>prof.dr.Niko</a:t>
            </a:r>
            <a:r>
              <a:rPr lang="sl-SI" sz="2000" dirty="0">
                <a:solidFill>
                  <a:schemeClr val="bg1"/>
                </a:solidFill>
              </a:rPr>
              <a:t> Herakovič, FS</a:t>
            </a:r>
            <a:endParaRPr lang="en-US" dirty="0">
              <a:solidFill>
                <a:schemeClr val="bg1"/>
              </a:solidFill>
            </a:endParaRPr>
          </a:p>
        </p:txBody>
      </p:sp>
      <p:pic>
        <p:nvPicPr>
          <p:cNvPr id="8" name="Slika 7"/>
          <p:cNvPicPr>
            <a:picLocks noChangeAspect="1"/>
          </p:cNvPicPr>
          <p:nvPr/>
        </p:nvPicPr>
        <p:blipFill rotWithShape="1">
          <a:blip r:embed="rId4">
            <a:extLst>
              <a:ext uri="{28A0092B-C50C-407E-A947-70E740481C1C}">
                <a14:useLocalDpi xmlns:a14="http://schemas.microsoft.com/office/drawing/2010/main" val="0"/>
              </a:ext>
            </a:extLst>
          </a:blip>
          <a:srcRect l="75395" b="-2855"/>
          <a:stretch/>
        </p:blipFill>
        <p:spPr>
          <a:xfrm>
            <a:off x="4943872" y="20086"/>
            <a:ext cx="2894113" cy="815241"/>
          </a:xfrm>
          <a:prstGeom prst="rect">
            <a:avLst/>
          </a:prstGeom>
        </p:spPr>
      </p:pic>
    </p:spTree>
    <p:extLst>
      <p:ext uri="{BB962C8B-B14F-4D97-AF65-F5344CB8AC3E}">
        <p14:creationId xmlns:p14="http://schemas.microsoft.com/office/powerpoint/2010/main" val="33723882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gov.si/assets/bulkUpload/infografika-predelovalne-dejavnosti_po-sektorjih-SURS.pn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98269" y="1180956"/>
            <a:ext cx="5361219" cy="4933950"/>
          </a:xfrm>
          <a:prstGeom prst="rect">
            <a:avLst/>
          </a:prstGeom>
          <a:noFill/>
          <a:extLst>
            <a:ext uri="{909E8E84-426E-40DD-AFC4-6F175D3DCCD1}">
              <a14:hiddenFill xmlns:a14="http://schemas.microsoft.com/office/drawing/2010/main">
                <a:solidFill>
                  <a:srgbClr val="FFFFFF"/>
                </a:solidFill>
              </a14:hiddenFill>
            </a:ext>
          </a:extLst>
        </p:spPr>
      </p:pic>
      <p:sp>
        <p:nvSpPr>
          <p:cNvPr id="2" name="Naslov 1"/>
          <p:cNvSpPr>
            <a:spLocks noGrp="1"/>
          </p:cNvSpPr>
          <p:nvPr>
            <p:ph type="title"/>
          </p:nvPr>
        </p:nvSpPr>
        <p:spPr/>
        <p:txBody>
          <a:bodyPr/>
          <a:lstStyle/>
          <a:p>
            <a:r>
              <a:rPr lang="en-GB" dirty="0" err="1"/>
              <a:t>Zakaj</a:t>
            </a:r>
            <a:r>
              <a:rPr lang="en-GB" dirty="0"/>
              <a:t> NDC PT</a:t>
            </a:r>
            <a:endParaRPr lang="en-US" dirty="0"/>
          </a:p>
        </p:txBody>
      </p:sp>
      <p:sp>
        <p:nvSpPr>
          <p:cNvPr id="5" name="Pravokotnik 4"/>
          <p:cNvSpPr/>
          <p:nvPr/>
        </p:nvSpPr>
        <p:spPr>
          <a:xfrm>
            <a:off x="6059488" y="1060767"/>
            <a:ext cx="6096000" cy="5478423"/>
          </a:xfrm>
          <a:prstGeom prst="rect">
            <a:avLst/>
          </a:prstGeom>
        </p:spPr>
        <p:txBody>
          <a:bodyPr>
            <a:spAutoFit/>
          </a:bodyPr>
          <a:lstStyle/>
          <a:p>
            <a:r>
              <a:rPr lang="sl-SI" sz="2400" b="1" dirty="0"/>
              <a:t>Statistika</a:t>
            </a:r>
          </a:p>
          <a:p>
            <a:pPr marL="457200" indent="-457200">
              <a:buFont typeface="Arial" panose="020B0604020202020204" pitchFamily="34" charset="0"/>
              <a:buChar char="•"/>
            </a:pPr>
            <a:r>
              <a:rPr lang="sl-SI" sz="2000" dirty="0"/>
              <a:t>19.419 industrijskih podjetij </a:t>
            </a:r>
          </a:p>
          <a:p>
            <a:pPr marL="457200" indent="-457200">
              <a:buFont typeface="Arial" panose="020B0604020202020204" pitchFamily="34" charset="0"/>
              <a:buChar char="•"/>
            </a:pPr>
            <a:r>
              <a:rPr lang="sl-SI" sz="2000" dirty="0"/>
              <a:t>186.000 zaposlenih</a:t>
            </a:r>
          </a:p>
          <a:p>
            <a:pPr marL="457200" indent="-457200">
              <a:buFont typeface="Arial" panose="020B0604020202020204" pitchFamily="34" charset="0"/>
              <a:buChar char="•"/>
            </a:pPr>
            <a:r>
              <a:rPr lang="sl-SI" sz="2000" dirty="0"/>
              <a:t>66% celotnega slovenskega izvoza</a:t>
            </a:r>
          </a:p>
          <a:p>
            <a:pPr marL="457200" indent="-457200">
              <a:buFont typeface="Arial" panose="020B0604020202020204" pitchFamily="34" charset="0"/>
              <a:buChar char="•"/>
            </a:pPr>
            <a:r>
              <a:rPr lang="sl-SI" sz="2000" dirty="0"/>
              <a:t>23,7% delež v celotni bruto dodani vrednosti Slovenije</a:t>
            </a:r>
          </a:p>
          <a:p>
            <a:pPr marL="457200" indent="-457200">
              <a:buFont typeface="Arial" panose="020B0604020202020204" pitchFamily="34" charset="0"/>
              <a:buChar char="•"/>
            </a:pPr>
            <a:r>
              <a:rPr lang="sl-SI" sz="2000" dirty="0"/>
              <a:t>3. mesto med EU državami po deležu industrije v bruto dodani vrednosti</a:t>
            </a:r>
          </a:p>
          <a:p>
            <a:pPr marL="457200" indent="-457200">
              <a:buFont typeface="Arial" panose="020B0604020202020204" pitchFamily="34" charset="0"/>
              <a:buChar char="•"/>
            </a:pPr>
            <a:endParaRPr lang="sl-SI" sz="1000" dirty="0"/>
          </a:p>
          <a:p>
            <a:r>
              <a:rPr lang="sl-SI" sz="2400" b="1" dirty="0"/>
              <a:t>Srednjeročni cilji</a:t>
            </a:r>
          </a:p>
          <a:p>
            <a:pPr marL="342900" indent="-342900">
              <a:buFont typeface="Arial" panose="020B0604020202020204" pitchFamily="34" charset="0"/>
              <a:buChar char="•"/>
            </a:pPr>
            <a:r>
              <a:rPr lang="sl-SI" sz="2000" dirty="0"/>
              <a:t>Povečanje bruto dodane vrednosti iz 45.000 EUR na 60.000 EUR</a:t>
            </a:r>
          </a:p>
          <a:p>
            <a:pPr marL="342900" indent="-342900">
              <a:buFont typeface="Arial" panose="020B0604020202020204" pitchFamily="34" charset="0"/>
              <a:buChar char="•"/>
            </a:pPr>
            <a:r>
              <a:rPr lang="sl-SI" sz="2000" dirty="0"/>
              <a:t>Povečanje izvoza na 50 milijard EUR</a:t>
            </a:r>
          </a:p>
          <a:p>
            <a:pPr marL="342900" indent="-342900">
              <a:buFont typeface="Arial" panose="020B0604020202020204" pitchFamily="34" charset="0"/>
              <a:buChar char="•"/>
            </a:pPr>
            <a:endParaRPr lang="sl-SI" sz="1000" dirty="0"/>
          </a:p>
          <a:p>
            <a:r>
              <a:rPr lang="sl-SI" sz="2400" b="1" dirty="0"/>
              <a:t>Posledice</a:t>
            </a:r>
          </a:p>
          <a:p>
            <a:pPr marL="342900" indent="-342900">
              <a:buFont typeface="Arial" panose="020B0604020202020204" pitchFamily="34" charset="0"/>
              <a:buChar char="•"/>
            </a:pPr>
            <a:r>
              <a:rPr lang="sl-SI" sz="2000" dirty="0"/>
              <a:t>Nujnost avtomatizacije (uvajanje I4.0)</a:t>
            </a:r>
          </a:p>
          <a:p>
            <a:pPr marL="342900" indent="-342900">
              <a:buFont typeface="Arial" panose="020B0604020202020204" pitchFamily="34" charset="0"/>
              <a:buChar char="•"/>
            </a:pPr>
            <a:r>
              <a:rPr lang="sl-SI" sz="2000" dirty="0"/>
              <a:t>Pritisk na R&amp;I dejavnost in kadre</a:t>
            </a:r>
          </a:p>
          <a:p>
            <a:endParaRPr lang="sl-SI" dirty="0"/>
          </a:p>
        </p:txBody>
      </p:sp>
    </p:spTree>
    <p:extLst>
      <p:ext uri="{BB962C8B-B14F-4D97-AF65-F5344CB8AC3E}">
        <p14:creationId xmlns:p14="http://schemas.microsoft.com/office/powerpoint/2010/main" val="3616336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2" name="Straight Connector 211"/>
          <p:cNvCxnSpPr>
            <a:endCxn id="326" idx="0"/>
          </p:cNvCxnSpPr>
          <p:nvPr/>
        </p:nvCxnSpPr>
        <p:spPr>
          <a:xfrm flipH="1">
            <a:off x="5109503" y="1990296"/>
            <a:ext cx="6370" cy="231829"/>
          </a:xfrm>
          <a:prstGeom prst="line">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sl-SI" dirty="0"/>
              <a:t>SRIP ToP - organi vodenja in odločanja</a:t>
            </a:r>
            <a:endParaRPr lang="en-GB" dirty="0"/>
          </a:p>
        </p:txBody>
      </p:sp>
      <p:sp>
        <p:nvSpPr>
          <p:cNvPr id="48" name="Rounded Rectangle 47"/>
          <p:cNvSpPr/>
          <p:nvPr/>
        </p:nvSpPr>
        <p:spPr>
          <a:xfrm>
            <a:off x="1631504" y="1143635"/>
            <a:ext cx="7416824" cy="4936322"/>
          </a:xfrm>
          <a:prstGeom prst="roundRect">
            <a:avLst>
              <a:gd name="adj" fmla="val 321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0" name="Group 9"/>
          <p:cNvGrpSpPr/>
          <p:nvPr/>
        </p:nvGrpSpPr>
        <p:grpSpPr>
          <a:xfrm>
            <a:off x="9048328" y="3015842"/>
            <a:ext cx="1512168" cy="576064"/>
            <a:chOff x="7524328" y="2204864"/>
            <a:chExt cx="1512168" cy="576064"/>
          </a:xfrm>
        </p:grpSpPr>
        <p:sp>
          <p:nvSpPr>
            <p:cNvPr id="89" name="Left-Right Arrow 88"/>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2" name="Rounded Rectangle 91"/>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Nacionalni inovacijski sistem</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60" name="Left-Right Arrow 259"/>
          <p:cNvSpPr/>
          <p:nvPr/>
        </p:nvSpPr>
        <p:spPr>
          <a:xfrm>
            <a:off x="9048328" y="5176082"/>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61" name="Rounded Rectangle 260"/>
          <p:cNvSpPr/>
          <p:nvPr/>
        </p:nvSpPr>
        <p:spPr>
          <a:xfrm>
            <a:off x="9264352" y="4960058"/>
            <a:ext cx="1296144" cy="56284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Ostali SRIP-i</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80" name="Group 279"/>
          <p:cNvGrpSpPr/>
          <p:nvPr/>
        </p:nvGrpSpPr>
        <p:grpSpPr>
          <a:xfrm>
            <a:off x="8112224" y="4546554"/>
            <a:ext cx="576064" cy="459760"/>
            <a:chOff x="6516216" y="2996952"/>
            <a:chExt cx="576064" cy="459760"/>
          </a:xfrm>
        </p:grpSpPr>
        <p:pic>
          <p:nvPicPr>
            <p:cNvPr id="281"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82"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8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4" name="Group 283"/>
          <p:cNvGrpSpPr/>
          <p:nvPr/>
        </p:nvGrpSpPr>
        <p:grpSpPr>
          <a:xfrm>
            <a:off x="8112224" y="4834586"/>
            <a:ext cx="576064" cy="459760"/>
            <a:chOff x="6516216" y="2996952"/>
            <a:chExt cx="576064" cy="459760"/>
          </a:xfrm>
        </p:grpSpPr>
        <p:pic>
          <p:nvPicPr>
            <p:cNvPr id="285"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86"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87"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2" name="Group 291"/>
          <p:cNvGrpSpPr/>
          <p:nvPr/>
        </p:nvGrpSpPr>
        <p:grpSpPr>
          <a:xfrm>
            <a:off x="8112224" y="5122618"/>
            <a:ext cx="576064" cy="459760"/>
            <a:chOff x="6516216" y="2996952"/>
            <a:chExt cx="576064" cy="459760"/>
          </a:xfrm>
        </p:grpSpPr>
        <p:pic>
          <p:nvPicPr>
            <p:cNvPr id="29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9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95"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6" name="Group 295"/>
          <p:cNvGrpSpPr/>
          <p:nvPr/>
        </p:nvGrpSpPr>
        <p:grpSpPr>
          <a:xfrm>
            <a:off x="8112224" y="5410650"/>
            <a:ext cx="576064" cy="459760"/>
            <a:chOff x="6516216" y="2996952"/>
            <a:chExt cx="576064" cy="459760"/>
          </a:xfrm>
        </p:grpSpPr>
        <p:pic>
          <p:nvPicPr>
            <p:cNvPr id="297"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98"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99"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8" name="Group 307"/>
          <p:cNvGrpSpPr/>
          <p:nvPr/>
        </p:nvGrpSpPr>
        <p:grpSpPr>
          <a:xfrm>
            <a:off x="8112224" y="5707314"/>
            <a:ext cx="576064" cy="459760"/>
            <a:chOff x="6516216" y="2996952"/>
            <a:chExt cx="576064" cy="459760"/>
          </a:xfrm>
        </p:grpSpPr>
        <p:pic>
          <p:nvPicPr>
            <p:cNvPr id="309"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10"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11"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29" name="Straight Connector 328"/>
          <p:cNvCxnSpPr/>
          <p:nvPr/>
        </p:nvCxnSpPr>
        <p:spPr>
          <a:xfrm>
            <a:off x="3228976" y="3292413"/>
            <a:ext cx="780040" cy="5083"/>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flipH="1" flipV="1">
            <a:off x="5094690" y="2825025"/>
            <a:ext cx="5078" cy="324763"/>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9258352" y="1088504"/>
            <a:ext cx="1440160" cy="338554"/>
            <a:chOff x="7668344" y="260648"/>
            <a:chExt cx="1440160" cy="338554"/>
          </a:xfrm>
        </p:grpSpPr>
        <p:pic>
          <p:nvPicPr>
            <p:cNvPr id="335"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68344" y="260648"/>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7884368" y="260648"/>
              <a:ext cx="12241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Raziskovalne in druge organizacije ter subjekti</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2" name="Group 11"/>
          <p:cNvGrpSpPr/>
          <p:nvPr/>
        </p:nvGrpSpPr>
        <p:grpSpPr>
          <a:xfrm>
            <a:off x="9258352" y="1304529"/>
            <a:ext cx="1368152" cy="306507"/>
            <a:chOff x="7668344" y="548680"/>
            <a:chExt cx="1368152" cy="306507"/>
          </a:xfrm>
        </p:grpSpPr>
        <p:pic>
          <p:nvPicPr>
            <p:cNvPr id="336"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68344" y="548680"/>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338" name="TextBox 337"/>
            <p:cNvSpPr txBox="1"/>
            <p:nvPr/>
          </p:nvSpPr>
          <p:spPr>
            <a:xfrm>
              <a:off x="7884368" y="620688"/>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Mala podjetja</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5" name="Group 4"/>
          <p:cNvGrpSpPr/>
          <p:nvPr/>
        </p:nvGrpSpPr>
        <p:grpSpPr>
          <a:xfrm>
            <a:off x="9258352" y="1520553"/>
            <a:ext cx="1368152" cy="306507"/>
            <a:chOff x="7668344" y="836712"/>
            <a:chExt cx="1368152" cy="306507"/>
          </a:xfrm>
        </p:grpSpPr>
        <p:pic>
          <p:nvPicPr>
            <p:cNvPr id="337"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344" y="836712"/>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339" name="TextBox 338"/>
            <p:cNvSpPr txBox="1"/>
            <p:nvPr/>
          </p:nvSpPr>
          <p:spPr>
            <a:xfrm>
              <a:off x="7884368" y="908720"/>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Velika podjetja</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cxnSp>
        <p:nvCxnSpPr>
          <p:cNvPr id="347" name="Straight Connector 346"/>
          <p:cNvCxnSpPr/>
          <p:nvPr/>
        </p:nvCxnSpPr>
        <p:spPr>
          <a:xfrm flipV="1">
            <a:off x="1889820" y="4586071"/>
            <a:ext cx="6787238" cy="139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flipV="1">
            <a:off x="1863229" y="5062090"/>
            <a:ext cx="6248995" cy="2771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9" name="Straight Connector 348"/>
          <p:cNvCxnSpPr/>
          <p:nvPr/>
        </p:nvCxnSpPr>
        <p:spPr>
          <a:xfrm>
            <a:off x="1889820" y="4600018"/>
            <a:ext cx="0" cy="4719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2" name="Straight Connector 351"/>
          <p:cNvCxnSpPr/>
          <p:nvPr/>
        </p:nvCxnSpPr>
        <p:spPr>
          <a:xfrm>
            <a:off x="8688288" y="4567866"/>
            <a:ext cx="0" cy="15014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7" name="Straight Connector 356"/>
          <p:cNvCxnSpPr>
            <a:stCxn id="287" idx="1"/>
          </p:cNvCxnSpPr>
          <p:nvPr/>
        </p:nvCxnSpPr>
        <p:spPr>
          <a:xfrm>
            <a:off x="8112224" y="5064466"/>
            <a:ext cx="0" cy="984488"/>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852596" y="2261609"/>
            <a:ext cx="1361008" cy="539383"/>
            <a:chOff x="1691680" y="2708920"/>
            <a:chExt cx="1872208" cy="864096"/>
          </a:xfrm>
        </p:grpSpPr>
        <p:sp>
          <p:nvSpPr>
            <p:cNvPr id="325" name="Rectangle 324"/>
            <p:cNvSpPr/>
            <p:nvPr/>
          </p:nvSpPr>
          <p:spPr>
            <a:xfrm>
              <a:off x="1691680" y="2708920"/>
              <a:ext cx="187220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400" b="1" i="0" u="none" strike="noStrike" kern="1200" cap="none" spc="0" normalizeH="0" baseline="0" noProof="0" dirty="0">
                  <a:ln>
                    <a:noFill/>
                  </a:ln>
                  <a:solidFill>
                    <a:prstClr val="white"/>
                  </a:solidFill>
                  <a:effectLst/>
                  <a:uLnTx/>
                  <a:uFillTx/>
                  <a:latin typeface="Calibri"/>
                  <a:ea typeface="+mn-ea"/>
                  <a:cs typeface="+mn-cs"/>
                </a:rPr>
                <a:t>Direktor SRIP</a:t>
              </a:r>
            </a:p>
          </p:txBody>
        </p:sp>
        <p:pic>
          <p:nvPicPr>
            <p:cNvPr id="363" name="Picture 2" descr="https://image.freepik.com/free-icon/person-of-street-view-symbol_318-1051.jpg"/>
            <p:cNvPicPr>
              <a:picLocks noChangeAspect="1" noChangeArrowheads="1"/>
            </p:cNvPicPr>
            <p:nvPr/>
          </p:nvPicPr>
          <p:blipFill>
            <a:blip r:embed="rId4" cstate="print">
              <a:duotone>
                <a:prstClr val="black"/>
                <a:schemeClr val="accent4">
                  <a:tint val="45000"/>
                  <a:satMod val="400000"/>
                </a:schemeClr>
              </a:duotone>
              <a:clrChange>
                <a:clrFrom>
                  <a:srgbClr val="FFFFFF"/>
                </a:clrFrom>
                <a:clrTo>
                  <a:srgbClr val="FFFFFF">
                    <a:alpha val="0"/>
                  </a:srgbClr>
                </a:clrTo>
              </a:clrChange>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2492379" y="3192963"/>
              <a:ext cx="360040" cy="360040"/>
            </a:xfrm>
            <a:prstGeom prst="rect">
              <a:avLst/>
            </a:prstGeom>
            <a:noFill/>
            <a:extLst>
              <a:ext uri="{909E8E84-426E-40DD-AFC4-6F175D3DCCD1}">
                <a14:hiddenFill xmlns:a14="http://schemas.microsoft.com/office/drawing/2010/main">
                  <a:solidFill>
                    <a:srgbClr val="FFFFFF"/>
                  </a:solidFill>
                </a14:hiddenFill>
              </a:ext>
            </a:extLst>
          </p:spPr>
        </p:pic>
      </p:grpSp>
      <p:sp>
        <p:nvSpPr>
          <p:cNvPr id="327" name="Rectangle 326"/>
          <p:cNvSpPr/>
          <p:nvPr/>
        </p:nvSpPr>
        <p:spPr>
          <a:xfrm>
            <a:off x="1855018" y="2819684"/>
            <a:ext cx="136066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400" b="1" i="0" u="none" strike="noStrike" kern="1200" cap="none" spc="0" normalizeH="0" baseline="0" noProof="0" dirty="0">
                <a:ln>
                  <a:noFill/>
                </a:ln>
                <a:solidFill>
                  <a:prstClr val="white"/>
                </a:solidFill>
                <a:effectLst/>
                <a:uLnTx/>
                <a:uFillTx/>
                <a:latin typeface="Calibri"/>
                <a:ea typeface="+mn-ea"/>
                <a:cs typeface="+mn-cs"/>
              </a:rPr>
              <a:t>Programska  pisarna SRIP</a:t>
            </a:r>
            <a:endParaRPr kumimoji="0" lang="en-GB" sz="1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369"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77554" y="3323740"/>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21570" y="3323740"/>
            <a:ext cx="360040" cy="360040"/>
          </a:xfrm>
          <a:prstGeom prst="rect">
            <a:avLst/>
          </a:prstGeom>
          <a:noFill/>
          <a:extLst>
            <a:ext uri="{909E8E84-426E-40DD-AFC4-6F175D3DCCD1}">
              <a14:hiddenFill xmlns:a14="http://schemas.microsoft.com/office/drawing/2010/main">
                <a:solidFill>
                  <a:srgbClr val="FFFFFF"/>
                </a:solidFill>
              </a14:hiddenFill>
            </a:ext>
          </a:extLst>
        </p:spPr>
      </p:pic>
      <p:grpSp>
        <p:nvGrpSpPr>
          <p:cNvPr id="475" name="Group 474"/>
          <p:cNvGrpSpPr/>
          <p:nvPr/>
        </p:nvGrpSpPr>
        <p:grpSpPr>
          <a:xfrm>
            <a:off x="1827455" y="4648734"/>
            <a:ext cx="576064" cy="459760"/>
            <a:chOff x="6516216" y="2996952"/>
            <a:chExt cx="576064" cy="459760"/>
          </a:xfrm>
        </p:grpSpPr>
        <p:pic>
          <p:nvPicPr>
            <p:cNvPr id="476"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477"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478"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9" name="Group 478"/>
          <p:cNvGrpSpPr/>
          <p:nvPr/>
        </p:nvGrpSpPr>
        <p:grpSpPr>
          <a:xfrm>
            <a:off x="2135560" y="4639874"/>
            <a:ext cx="576064" cy="459760"/>
            <a:chOff x="6516216" y="2996952"/>
            <a:chExt cx="576064" cy="459760"/>
          </a:xfrm>
        </p:grpSpPr>
        <p:pic>
          <p:nvPicPr>
            <p:cNvPr id="480"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481"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482"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8" name="Group 317"/>
          <p:cNvGrpSpPr/>
          <p:nvPr/>
        </p:nvGrpSpPr>
        <p:grpSpPr>
          <a:xfrm>
            <a:off x="2495600" y="4639874"/>
            <a:ext cx="576064" cy="459760"/>
            <a:chOff x="6516216" y="2996952"/>
            <a:chExt cx="576064" cy="459760"/>
          </a:xfrm>
        </p:grpSpPr>
        <p:pic>
          <p:nvPicPr>
            <p:cNvPr id="319"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20"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21"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2" name="Group 321"/>
          <p:cNvGrpSpPr/>
          <p:nvPr/>
        </p:nvGrpSpPr>
        <p:grpSpPr>
          <a:xfrm>
            <a:off x="2855640" y="4639874"/>
            <a:ext cx="576064" cy="459760"/>
            <a:chOff x="6516216" y="2996952"/>
            <a:chExt cx="576064" cy="459760"/>
          </a:xfrm>
        </p:grpSpPr>
        <p:pic>
          <p:nvPicPr>
            <p:cNvPr id="32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2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3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1" name="Group 340"/>
          <p:cNvGrpSpPr/>
          <p:nvPr/>
        </p:nvGrpSpPr>
        <p:grpSpPr>
          <a:xfrm>
            <a:off x="3215680" y="4639874"/>
            <a:ext cx="576064" cy="459760"/>
            <a:chOff x="6516216" y="2996952"/>
            <a:chExt cx="576064" cy="459760"/>
          </a:xfrm>
        </p:grpSpPr>
        <p:pic>
          <p:nvPicPr>
            <p:cNvPr id="34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4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50"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1" name="Group 350"/>
          <p:cNvGrpSpPr/>
          <p:nvPr/>
        </p:nvGrpSpPr>
        <p:grpSpPr>
          <a:xfrm>
            <a:off x="3575720" y="4639874"/>
            <a:ext cx="576064" cy="459760"/>
            <a:chOff x="6516216" y="2996952"/>
            <a:chExt cx="576064" cy="459760"/>
          </a:xfrm>
        </p:grpSpPr>
        <p:pic>
          <p:nvPicPr>
            <p:cNvPr id="35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5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55"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6" name="Group 355"/>
          <p:cNvGrpSpPr/>
          <p:nvPr/>
        </p:nvGrpSpPr>
        <p:grpSpPr>
          <a:xfrm>
            <a:off x="3935760" y="4639874"/>
            <a:ext cx="576064" cy="459760"/>
            <a:chOff x="6516216" y="2996952"/>
            <a:chExt cx="576064" cy="459760"/>
          </a:xfrm>
        </p:grpSpPr>
        <p:pic>
          <p:nvPicPr>
            <p:cNvPr id="358"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59"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361"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p:cNvGrpSpPr/>
          <p:nvPr/>
        </p:nvGrpSpPr>
        <p:grpSpPr>
          <a:xfrm>
            <a:off x="4029383" y="2222125"/>
            <a:ext cx="2160240" cy="648072"/>
            <a:chOff x="4860032" y="2348880"/>
            <a:chExt cx="2160240" cy="648072"/>
          </a:xfrm>
        </p:grpSpPr>
        <p:sp>
          <p:nvSpPr>
            <p:cNvPr id="326" name="Rectangle 325"/>
            <p:cNvSpPr/>
            <p:nvPr/>
          </p:nvSpPr>
          <p:spPr>
            <a:xfrm>
              <a:off x="4860032" y="2348880"/>
              <a:ext cx="216024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400" b="1" i="0" u="none" strike="noStrike" kern="1200" cap="none" spc="0" normalizeH="0" baseline="0" noProof="0" dirty="0">
                  <a:ln>
                    <a:noFill/>
                  </a:ln>
                  <a:solidFill>
                    <a:prstClr val="white"/>
                  </a:solidFill>
                  <a:effectLst/>
                  <a:uLnTx/>
                  <a:uFillTx/>
                  <a:latin typeface="Calibri"/>
                  <a:ea typeface="+mn-ea"/>
                  <a:cs typeface="+mn-cs"/>
                </a:rPr>
                <a:t>Upravni odbor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 IJS      KCSTV     TECOS     GZS</a:t>
              </a:r>
              <a:endParaRPr kumimoji="0" lang="en-GB" sz="1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382" name="Picture 2" descr="https://image.freepik.com/free-icon/person-of-street-view-symbol_318-1051.jpg"/>
            <p:cNvPicPr>
              <a:picLocks noChangeAspect="1" noChangeArrowheads="1"/>
            </p:cNvPicPr>
            <p:nvPr/>
          </p:nvPicPr>
          <p:blipFill>
            <a:blip r:embed="rId7" cstate="print">
              <a:clrChange>
                <a:clrFrom>
                  <a:srgbClr val="FFFFFF"/>
                </a:clrFrom>
                <a:clrTo>
                  <a:srgbClr val="FFFFFF">
                    <a:alpha val="0"/>
                  </a:srgbClr>
                </a:clrTo>
              </a:clrChange>
              <a:duotone>
                <a:prstClr val="black"/>
                <a:schemeClr val="accent4">
                  <a:tint val="45000"/>
                  <a:satMod val="400000"/>
                </a:schemeClr>
              </a:duotone>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6516216" y="2631586"/>
              <a:ext cx="360040" cy="3600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1" name="Group 220"/>
          <p:cNvGrpSpPr/>
          <p:nvPr/>
        </p:nvGrpSpPr>
        <p:grpSpPr>
          <a:xfrm>
            <a:off x="4295800" y="4639874"/>
            <a:ext cx="576064" cy="459760"/>
            <a:chOff x="6516216" y="2996952"/>
            <a:chExt cx="576064" cy="459760"/>
          </a:xfrm>
        </p:grpSpPr>
        <p:pic>
          <p:nvPicPr>
            <p:cNvPr id="222"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0232"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23"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88224" y="2996952"/>
              <a:ext cx="432048" cy="459760"/>
            </a:xfrm>
            <a:prstGeom prst="rect">
              <a:avLst/>
            </a:prstGeom>
            <a:noFill/>
            <a:extLst>
              <a:ext uri="{909E8E84-426E-40DD-AFC4-6F175D3DCCD1}">
                <a14:hiddenFill xmlns:a14="http://schemas.microsoft.com/office/drawing/2010/main">
                  <a:solidFill>
                    <a:srgbClr val="FFFFFF"/>
                  </a:solidFill>
                </a14:hiddenFill>
              </a:ext>
            </a:extLst>
          </p:spPr>
        </p:pic>
        <p:pic>
          <p:nvPicPr>
            <p:cNvPr id="224" name="Picture 2" descr="https://image.freepik.com/free-icon/person-of-street-view-symbol_318-1051.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6216" y="2996952"/>
              <a:ext cx="432048" cy="459760"/>
            </a:xfrm>
            <a:prstGeom prst="rect">
              <a:avLst/>
            </a:prstGeom>
            <a:noFill/>
            <a:extLst>
              <a:ext uri="{909E8E84-426E-40DD-AFC4-6F175D3DCCD1}">
                <a14:hiddenFill xmlns:a14="http://schemas.microsoft.com/office/drawing/2010/main">
                  <a:solidFill>
                    <a:srgbClr val="FFFFFF"/>
                  </a:solidFill>
                </a14:hiddenFill>
              </a:ext>
            </a:extLst>
          </p:spPr>
        </p:pic>
      </p:grpSp>
      <p:sp>
        <p:nvSpPr>
          <p:cNvPr id="386" name="TextBox 385"/>
          <p:cNvSpPr txBox="1"/>
          <p:nvPr/>
        </p:nvSpPr>
        <p:spPr>
          <a:xfrm>
            <a:off x="4727848" y="4667586"/>
            <a:ext cx="3433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a:ea typeface="+mn-ea"/>
                <a:cs typeface="+mn-cs"/>
              </a:rPr>
              <a:t>…</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387" name="Straight Connector 386"/>
          <p:cNvCxnSpPr/>
          <p:nvPr/>
        </p:nvCxnSpPr>
        <p:spPr>
          <a:xfrm flipH="1">
            <a:off x="5076609" y="3487227"/>
            <a:ext cx="3631" cy="581166"/>
          </a:xfrm>
          <a:prstGeom prst="line">
            <a:avLst/>
          </a:prstGeom>
          <a:ln w="38100">
            <a:headEnd type="triangle" w="lg" len="lg"/>
            <a:tailEnd type="triangle"/>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1847528" y="1251741"/>
            <a:ext cx="5616624" cy="720080"/>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800" b="1" i="0" u="none" strike="noStrike" kern="1200" cap="none" spc="0" normalizeH="0" baseline="0" noProof="0" dirty="0">
                <a:ln>
                  <a:noFill/>
                </a:ln>
                <a:solidFill>
                  <a:prstClr val="white"/>
                </a:solidFill>
                <a:effectLst/>
                <a:uLnTx/>
                <a:uFillTx/>
                <a:latin typeface="Calibri"/>
                <a:ea typeface="+mn-ea"/>
                <a:cs typeface="+mn-cs"/>
              </a:rPr>
              <a:t>Skupščina SRIP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1" i="0" u="none" strike="noStrike" kern="1200" cap="none" spc="0" normalizeH="0" baseline="0" noProof="0" dirty="0">
                <a:ln>
                  <a:noFill/>
                </a:ln>
                <a:solidFill>
                  <a:prstClr val="white"/>
                </a:solidFill>
                <a:effectLst/>
                <a:uLnTx/>
                <a:uFillTx/>
                <a:latin typeface="Calibri"/>
                <a:ea typeface="+mn-ea"/>
                <a:cs typeface="+mn-cs"/>
              </a:rPr>
              <a:t>Predstavniki vseh članov</a:t>
            </a:r>
            <a:endParaRPr kumimoji="0" lang="en-GB" sz="1200" b="1" i="0" u="none" strike="noStrike" kern="1200" cap="none" spc="0" normalizeH="0" baseline="0" noProof="0" dirty="0">
              <a:ln>
                <a:noFill/>
              </a:ln>
              <a:solidFill>
                <a:prstClr val="white"/>
              </a:solidFill>
              <a:effectLst/>
              <a:uLnTx/>
              <a:uFillTx/>
              <a:latin typeface="Calibri"/>
              <a:ea typeface="+mn-ea"/>
              <a:cs typeface="+mn-cs"/>
            </a:endParaRPr>
          </a:p>
        </p:txBody>
      </p:sp>
      <p:sp>
        <p:nvSpPr>
          <p:cNvPr id="29" name="Rectangle 28"/>
          <p:cNvSpPr/>
          <p:nvPr/>
        </p:nvSpPr>
        <p:spPr>
          <a:xfrm>
            <a:off x="1855018" y="3900591"/>
            <a:ext cx="6840760" cy="577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1" i="0" u="none" strike="noStrike" kern="1200" cap="none" spc="0" normalizeH="0" baseline="0" noProof="0" dirty="0">
                <a:ln>
                  <a:noFill/>
                </a:ln>
                <a:solidFill>
                  <a:prstClr val="white"/>
                </a:solidFill>
                <a:effectLst/>
                <a:uLnTx/>
                <a:uFillTx/>
                <a:latin typeface="Calibri"/>
                <a:ea typeface="+mn-ea"/>
                <a:cs typeface="+mn-cs"/>
              </a:rPr>
              <a:t>Programski svet SRIP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  (uravnoteženo)</a:t>
            </a:r>
            <a:endParaRPr kumimoji="0" lang="en-GB" sz="1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473" name="Picture 2" descr="https://image.freepik.com/free-icon/person-of-street-view-symbol_318-1051.jpg"/>
          <p:cNvPicPr>
            <a:picLocks noChangeAspect="1" noChangeArrowheads="1"/>
          </p:cNvPicPr>
          <p:nvPr/>
        </p:nvPicPr>
        <p:blipFill>
          <a:blip r:embed="rId9" cstate="print">
            <a:clrChange>
              <a:clrFrom>
                <a:srgbClr val="FFFFFF"/>
              </a:clrFrom>
              <a:clrTo>
                <a:srgbClr val="FFFFFF">
                  <a:alpha val="0"/>
                </a:srgbClr>
              </a:clrTo>
            </a:clrChange>
            <a:duotone>
              <a:prstClr val="black"/>
              <a:schemeClr val="accent4">
                <a:tint val="45000"/>
                <a:satMod val="400000"/>
              </a:schemeClr>
            </a:duotone>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3799234" y="4044607"/>
            <a:ext cx="395338" cy="360040"/>
          </a:xfrm>
          <a:prstGeom prst="rect">
            <a:avLst/>
          </a:prstGeom>
          <a:noFill/>
          <a:extLst>
            <a:ext uri="{909E8E84-426E-40DD-AFC4-6F175D3DCCD1}">
              <a14:hiddenFill xmlns:a14="http://schemas.microsoft.com/office/drawing/2010/main">
                <a:solidFill>
                  <a:srgbClr val="FFFFFF"/>
                </a:solidFill>
              </a14:hiddenFill>
            </a:ext>
          </a:extLst>
        </p:spPr>
      </p:pic>
      <p:pic>
        <p:nvPicPr>
          <p:cNvPr id="437"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59087"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38"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42817"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39"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7267"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0"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45402"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1"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03538"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2"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61673"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3"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411"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4"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84682"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5"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00952"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6"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17222"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7"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75358"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48"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33493"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54"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29340" y="4118019"/>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56"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36078" y="4118019"/>
            <a:ext cx="325803" cy="315744"/>
          </a:xfrm>
          <a:prstGeom prst="rect">
            <a:avLst/>
          </a:prstGeom>
          <a:noFill/>
          <a:extLst>
            <a:ext uri="{909E8E84-426E-40DD-AFC4-6F175D3DCCD1}">
              <a14:hiddenFill xmlns:a14="http://schemas.microsoft.com/office/drawing/2010/main">
                <a:solidFill>
                  <a:srgbClr val="FFFFFF"/>
                </a:solidFill>
              </a14:hiddenFill>
            </a:ext>
          </a:extLst>
        </p:spPr>
      </p:pic>
      <p:grpSp>
        <p:nvGrpSpPr>
          <p:cNvPr id="55" name="Group 54"/>
          <p:cNvGrpSpPr/>
          <p:nvPr/>
        </p:nvGrpSpPr>
        <p:grpSpPr>
          <a:xfrm>
            <a:off x="5879976" y="1323749"/>
            <a:ext cx="1296144" cy="599879"/>
            <a:chOff x="3259078" y="4989361"/>
            <a:chExt cx="1296144" cy="599879"/>
          </a:xfrm>
        </p:grpSpPr>
        <p:sp>
          <p:nvSpPr>
            <p:cNvPr id="8211" name="Oval 8210"/>
            <p:cNvSpPr/>
            <p:nvPr/>
          </p:nvSpPr>
          <p:spPr>
            <a:xfrm>
              <a:off x="3259078" y="5013176"/>
              <a:ext cx="1296144" cy="576064"/>
            </a:xfrm>
            <a:prstGeom prst="ellipse">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484"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63134" y="4989361"/>
              <a:ext cx="29671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85"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75102" y="5157192"/>
              <a:ext cx="296713" cy="315744"/>
            </a:xfrm>
            <a:prstGeom prst="rect">
              <a:avLst/>
            </a:prstGeom>
            <a:noFill/>
            <a:extLst>
              <a:ext uri="{909E8E84-426E-40DD-AFC4-6F175D3DCCD1}">
                <a14:hiddenFill xmlns:a14="http://schemas.microsoft.com/office/drawing/2010/main">
                  <a:solidFill>
                    <a:srgbClr val="FFFFFF"/>
                  </a:solidFill>
                </a14:hiddenFill>
              </a:ext>
            </a:extLst>
          </p:spPr>
        </p:pic>
        <p:pic>
          <p:nvPicPr>
            <p:cNvPr id="486"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42485" y="5157192"/>
              <a:ext cx="296713" cy="315744"/>
            </a:xfrm>
            <a:prstGeom prst="rect">
              <a:avLst/>
            </a:prstGeom>
            <a:noFill/>
            <a:extLst>
              <a:ext uri="{909E8E84-426E-40DD-AFC4-6F175D3DCCD1}">
                <a14:hiddenFill xmlns:a14="http://schemas.microsoft.com/office/drawing/2010/main">
                  <a:solidFill>
                    <a:srgbClr val="FFFFFF"/>
                  </a:solidFill>
                </a14:hiddenFill>
              </a:ext>
            </a:extLst>
          </p:spPr>
        </p:pic>
        <p:sp>
          <p:nvSpPr>
            <p:cNvPr id="8210" name="TextBox 8209"/>
            <p:cNvSpPr txBox="1"/>
            <p:nvPr/>
          </p:nvSpPr>
          <p:spPr>
            <a:xfrm>
              <a:off x="3646907" y="5190748"/>
              <a:ext cx="532518" cy="1846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Predsednik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8" name="TextBox 487"/>
            <p:cNvSpPr txBox="1"/>
            <p:nvPr/>
          </p:nvSpPr>
          <p:spPr>
            <a:xfrm>
              <a:off x="3935728" y="5373216"/>
              <a:ext cx="519694" cy="1846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Namestnik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9" name="TextBox 488"/>
            <p:cNvSpPr txBox="1"/>
            <p:nvPr/>
          </p:nvSpPr>
          <p:spPr>
            <a:xfrm>
              <a:off x="3364427" y="5373216"/>
              <a:ext cx="519694" cy="18466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Namestnik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392" name="Bent Arrow 391"/>
          <p:cNvSpPr/>
          <p:nvPr/>
        </p:nvSpPr>
        <p:spPr>
          <a:xfrm rot="16200000">
            <a:off x="6419428" y="4010615"/>
            <a:ext cx="1297359" cy="2232248"/>
          </a:xfrm>
          <a:prstGeom prst="bentArrow">
            <a:avLst>
              <a:gd name="adj1" fmla="val 3178"/>
              <a:gd name="adj2" fmla="val 3312"/>
              <a:gd name="adj3" fmla="val 5130"/>
              <a:gd name="adj4" fmla="val 238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398" name="Group 397"/>
          <p:cNvGrpSpPr/>
          <p:nvPr/>
        </p:nvGrpSpPr>
        <p:grpSpPr>
          <a:xfrm>
            <a:off x="9048328" y="3663914"/>
            <a:ext cx="1512168" cy="576064"/>
            <a:chOff x="7524328" y="2204864"/>
            <a:chExt cx="1512168" cy="576064"/>
          </a:xfrm>
        </p:grpSpPr>
        <p:sp>
          <p:nvSpPr>
            <p:cNvPr id="399" name="Left-Right Arrow 398"/>
            <p:cNvSpPr/>
            <p:nvPr/>
          </p:nvSpPr>
          <p:spPr>
            <a:xfrm>
              <a:off x="7524328" y="2420888"/>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00" name="Rounded Rectangle 399"/>
            <p:cNvSpPr/>
            <p:nvPr/>
          </p:nvSpPr>
          <p:spPr>
            <a:xfrm>
              <a:off x="7740352" y="2204864"/>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Mednarodne platforme in organizacije</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417" name="TextBox 416"/>
          <p:cNvSpPr txBox="1"/>
          <p:nvPr/>
        </p:nvSpPr>
        <p:spPr>
          <a:xfrm>
            <a:off x="9474376" y="1808584"/>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Predstavnik RS</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418" name="Group 417"/>
          <p:cNvGrpSpPr/>
          <p:nvPr/>
        </p:nvGrpSpPr>
        <p:grpSpPr>
          <a:xfrm>
            <a:off x="9258352" y="1952601"/>
            <a:ext cx="1368152" cy="306507"/>
            <a:chOff x="7668344" y="836712"/>
            <a:chExt cx="1368152" cy="306507"/>
          </a:xfrm>
        </p:grpSpPr>
        <p:pic>
          <p:nvPicPr>
            <p:cNvPr id="419"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68344" y="836712"/>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420" name="TextBox 419"/>
            <p:cNvSpPr txBox="1"/>
            <p:nvPr/>
          </p:nvSpPr>
          <p:spPr>
            <a:xfrm>
              <a:off x="7884368" y="908720"/>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Operativna oseba</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424" name="TextBox 423"/>
          <p:cNvSpPr txBox="1"/>
          <p:nvPr/>
        </p:nvSpPr>
        <p:spPr>
          <a:xfrm>
            <a:off x="9474376" y="2779430"/>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Direktor SRIP</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25" name="Picture 2" descr="https://image.freepik.com/free-icon/person-of-street-view-symbol_318-1051.jpg"/>
          <p:cNvPicPr>
            <a:picLocks noChangeAspect="1" noChangeArrowheads="1"/>
          </p:cNvPicPr>
          <p:nvPr/>
        </p:nvPicPr>
        <p:blipFill>
          <a:blip r:embed="rId12" cstate="print">
            <a:duotone>
              <a:prstClr val="black"/>
              <a:schemeClr val="accent4">
                <a:tint val="45000"/>
                <a:satMod val="400000"/>
              </a:schemeClr>
            </a:duotone>
            <a:clrChange>
              <a:clrFrom>
                <a:srgbClr val="FFFFFF"/>
              </a:clrFrom>
              <a:clrTo>
                <a:srgbClr val="FFFFFF">
                  <a:alpha val="0"/>
                </a:srgbClr>
              </a:clrTo>
            </a:clrChange>
            <a:extLst>
              <a:ext uri="{BEBA8EAE-BF5A-486C-A8C5-ECC9F3942E4B}">
                <a14:imgProps xmlns:a14="http://schemas.microsoft.com/office/drawing/2010/main">
                  <a14:imgLayer r:embed="rId13">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9258352" y="2698796"/>
            <a:ext cx="317046" cy="317046"/>
          </a:xfrm>
          <a:prstGeom prst="rect">
            <a:avLst/>
          </a:prstGeom>
          <a:noFill/>
          <a:extLst>
            <a:ext uri="{909E8E84-426E-40DD-AFC4-6F175D3DCCD1}">
              <a14:hiddenFill xmlns:a14="http://schemas.microsoft.com/office/drawing/2010/main">
                <a:solidFill>
                  <a:srgbClr val="FFFFFF"/>
                </a:solidFill>
              </a14:hiddenFill>
            </a:ext>
          </a:extLst>
        </p:spPr>
      </p:pic>
      <p:sp>
        <p:nvSpPr>
          <p:cNvPr id="507" name="TextBox 506"/>
          <p:cNvSpPr txBox="1"/>
          <p:nvPr/>
        </p:nvSpPr>
        <p:spPr>
          <a:xfrm>
            <a:off x="6960096" y="4667587"/>
            <a:ext cx="111755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400" b="1" i="0" u="none" strike="noStrike" kern="1200" cap="none" spc="0" normalizeH="0" baseline="0" noProof="0" dirty="0">
                <a:ln>
                  <a:noFill/>
                </a:ln>
                <a:solidFill>
                  <a:prstClr val="black"/>
                </a:solidFill>
                <a:effectLst/>
                <a:uLnTx/>
                <a:uFillTx/>
                <a:latin typeface="Calibri"/>
                <a:ea typeface="+mn-ea"/>
                <a:cs typeface="+mn-cs"/>
              </a:rPr>
              <a:t>VVV in HOM</a:t>
            </a:r>
            <a:endParaRPr kumimoji="0" lang="en-GB" sz="1400" b="1"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62" name="Group 161"/>
          <p:cNvGrpSpPr/>
          <p:nvPr/>
        </p:nvGrpSpPr>
        <p:grpSpPr>
          <a:xfrm>
            <a:off x="9048328" y="4311986"/>
            <a:ext cx="1512168" cy="576064"/>
            <a:chOff x="7524328" y="4293096"/>
            <a:chExt cx="1512168" cy="576064"/>
          </a:xfrm>
        </p:grpSpPr>
        <p:sp>
          <p:nvSpPr>
            <p:cNvPr id="163" name="Rounded Rectangle 162"/>
            <p:cNvSpPr/>
            <p:nvPr/>
          </p:nvSpPr>
          <p:spPr>
            <a:xfrm>
              <a:off x="7740352" y="4293096"/>
              <a:ext cx="1296144" cy="5760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0" i="0" u="none" strike="noStrike" kern="1200" cap="none" spc="0" normalizeH="0" baseline="0" noProof="0" dirty="0">
                  <a:ln>
                    <a:noFill/>
                  </a:ln>
                  <a:solidFill>
                    <a:prstClr val="black"/>
                  </a:solidFill>
                  <a:effectLst/>
                  <a:uLnTx/>
                  <a:uFillTx/>
                  <a:latin typeface="Calibri"/>
                  <a:ea typeface="+mn-ea"/>
                  <a:cs typeface="+mn-cs"/>
                </a:rPr>
                <a:t>Država</a:t>
              </a:r>
              <a:endParaRPr kumimoji="0" lang="en-GB" sz="1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Left-Right Arrow 163"/>
            <p:cNvSpPr/>
            <p:nvPr/>
          </p:nvSpPr>
          <p:spPr>
            <a:xfrm>
              <a:off x="7524328" y="4509120"/>
              <a:ext cx="216024" cy="1440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166"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79754"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07746"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35738"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263730"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91722"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19714"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47706" y="4188623"/>
            <a:ext cx="216024" cy="216024"/>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 descr="https://image.freepik.com/free-icon/person-of-street-view-symbol_318-1051.jpg"/>
          <p:cNvPicPr>
            <a:picLocks noChangeAspect="1" noChangeArrowheads="1"/>
          </p:cNvPicPr>
          <p:nvPr/>
        </p:nvPicPr>
        <p:blipFill>
          <a:blip r:embed="rId1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75698" y="4188623"/>
            <a:ext cx="216024" cy="2160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118051" y="2224345"/>
            <a:ext cx="1394030" cy="675784"/>
            <a:chOff x="1763688" y="5229200"/>
            <a:chExt cx="2160240" cy="675784"/>
          </a:xfrm>
        </p:grpSpPr>
        <p:sp>
          <p:nvSpPr>
            <p:cNvPr id="328" name="Rectangle 327"/>
            <p:cNvSpPr/>
            <p:nvPr/>
          </p:nvSpPr>
          <p:spPr>
            <a:xfrm>
              <a:off x="1763688" y="5229200"/>
              <a:ext cx="216024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200" b="1" i="0" u="none" strike="noStrike" kern="1200" cap="none" spc="0" normalizeH="0" baseline="0" noProof="0" dirty="0">
                  <a:ln>
                    <a:noFill/>
                  </a:ln>
                  <a:solidFill>
                    <a:prstClr val="white"/>
                  </a:solidFill>
                  <a:effectLst/>
                  <a:uLnTx/>
                  <a:uFillTx/>
                  <a:latin typeface="Calibri"/>
                  <a:ea typeface="+mn-ea"/>
                  <a:cs typeface="+mn-cs"/>
                </a:rPr>
                <a:t>Odbori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(uravnoteženo)</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0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4"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9752" y="5589240"/>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83768" y="5589240"/>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27784" y="5589240"/>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71800" y="5589240"/>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15816" y="5589240"/>
              <a:ext cx="325803" cy="315744"/>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2" descr="https://image.freepik.com/free-icon/person-of-street-view-symbol_318-1051.jpg"/>
            <p:cNvPicPr>
              <a:picLocks noChangeAspect="1" noChangeArrowheads="1"/>
            </p:cNvPicPr>
            <p:nvPr/>
          </p:nvPicPr>
          <p:blipFill>
            <a:blip r:embed="rId15"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59832" y="5589240"/>
              <a:ext cx="325803" cy="315744"/>
            </a:xfrm>
            <a:prstGeom prst="rect">
              <a:avLst/>
            </a:prstGeom>
            <a:noFill/>
            <a:extLst>
              <a:ext uri="{909E8E84-426E-40DD-AFC4-6F175D3DCCD1}">
                <a14:hiddenFill xmlns:a14="http://schemas.microsoft.com/office/drawing/2010/main">
                  <a:solidFill>
                    <a:srgbClr val="FFFFFF"/>
                  </a:solidFill>
                </a14:hiddenFill>
              </a:ext>
            </a:extLst>
          </p:spPr>
        </p:pic>
      </p:grpSp>
      <p:pic>
        <p:nvPicPr>
          <p:cNvPr id="181"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7375" y="2551902"/>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01391" y="2551902"/>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5553" y="2551902"/>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84"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22057" y="2551902"/>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85"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39816" y="2551902"/>
            <a:ext cx="360040" cy="3600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951321" y="4005941"/>
            <a:ext cx="75854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Ostali SRIP</a:t>
            </a:r>
            <a:endParaRPr kumimoji="0" lang="en-GB" sz="1000" b="1"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87" name="Group 186"/>
          <p:cNvGrpSpPr/>
          <p:nvPr/>
        </p:nvGrpSpPr>
        <p:grpSpPr>
          <a:xfrm>
            <a:off x="6679554" y="3943458"/>
            <a:ext cx="1224136" cy="494531"/>
            <a:chOff x="3259078" y="4870564"/>
            <a:chExt cx="1296144" cy="834159"/>
          </a:xfrm>
        </p:grpSpPr>
        <p:sp>
          <p:nvSpPr>
            <p:cNvPr id="188" name="Oval 187"/>
            <p:cNvSpPr/>
            <p:nvPr/>
          </p:nvSpPr>
          <p:spPr>
            <a:xfrm>
              <a:off x="3259078" y="4870564"/>
              <a:ext cx="1296144" cy="834159"/>
            </a:xfrm>
            <a:prstGeom prst="ellipse">
              <a:avLst/>
            </a:prstGeom>
            <a:solidFill>
              <a:srgbClr val="4F81BD"/>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190"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75102" y="5062183"/>
              <a:ext cx="296713" cy="496977"/>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2" descr="https://image.freepik.com/free-icon/person-of-street-view-symbol_318-1051.jpg"/>
            <p:cNvPicPr>
              <a:picLocks noChangeAspect="1" noChangeArrowheads="1"/>
            </p:cNvPicPr>
            <p:nvPr/>
          </p:nvPicPr>
          <p:blipFill>
            <a:blip r:embed="rId11"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42485" y="5062183"/>
              <a:ext cx="296713" cy="496977"/>
            </a:xfrm>
            <a:prstGeom prst="rect">
              <a:avLst/>
            </a:prstGeom>
            <a:noFill/>
            <a:extLst>
              <a:ext uri="{909E8E84-426E-40DD-AFC4-6F175D3DCCD1}">
                <a14:hiddenFill xmlns:a14="http://schemas.microsoft.com/office/drawing/2010/main">
                  <a:solidFill>
                    <a:srgbClr val="FFFFFF"/>
                  </a:solidFill>
                </a14:hiddenFill>
              </a:ext>
            </a:extLst>
          </p:spPr>
        </p:pic>
        <p:sp>
          <p:nvSpPr>
            <p:cNvPr id="192" name="TextBox 191"/>
            <p:cNvSpPr txBox="1"/>
            <p:nvPr/>
          </p:nvSpPr>
          <p:spPr>
            <a:xfrm>
              <a:off x="3646907" y="5164655"/>
              <a:ext cx="563843" cy="31148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Predsednik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3" name="TextBox 192"/>
            <p:cNvSpPr txBox="1"/>
            <p:nvPr/>
          </p:nvSpPr>
          <p:spPr>
            <a:xfrm>
              <a:off x="3935728" y="5373216"/>
              <a:ext cx="550264" cy="31148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Namestnik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4" name="TextBox 193"/>
            <p:cNvSpPr txBox="1"/>
            <p:nvPr/>
          </p:nvSpPr>
          <p:spPr>
            <a:xfrm>
              <a:off x="3364427" y="5373216"/>
              <a:ext cx="550264" cy="31148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600" b="0" i="0" u="none" strike="noStrike" kern="1200" cap="none" spc="0" normalizeH="0" baseline="0" noProof="0" dirty="0">
                  <a:ln>
                    <a:noFill/>
                  </a:ln>
                  <a:solidFill>
                    <a:prstClr val="black"/>
                  </a:solidFill>
                  <a:effectLst/>
                  <a:uLnTx/>
                  <a:uFillTx/>
                  <a:latin typeface="Calibri"/>
                  <a:ea typeface="+mn-ea"/>
                  <a:cs typeface="+mn-cs"/>
                </a:rPr>
                <a:t>Namestnik</a:t>
              </a:r>
              <a:endParaRPr kumimoji="0" lang="en-GB" sz="6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96" name="Group 195"/>
          <p:cNvGrpSpPr/>
          <p:nvPr/>
        </p:nvGrpSpPr>
        <p:grpSpPr>
          <a:xfrm>
            <a:off x="9248734" y="2207362"/>
            <a:ext cx="1449778" cy="338554"/>
            <a:chOff x="7668344" y="836712"/>
            <a:chExt cx="1368152" cy="338554"/>
          </a:xfrm>
        </p:grpSpPr>
        <p:pic>
          <p:nvPicPr>
            <p:cNvPr id="197"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68344" y="836712"/>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198" name="TextBox 197"/>
            <p:cNvSpPr txBox="1"/>
            <p:nvPr/>
          </p:nvSpPr>
          <p:spPr>
            <a:xfrm>
              <a:off x="7884368" y="836712"/>
              <a:ext cx="115212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Predsednik Programskega sveta</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99" name="Group 198"/>
          <p:cNvGrpSpPr/>
          <p:nvPr/>
        </p:nvGrpSpPr>
        <p:grpSpPr>
          <a:xfrm>
            <a:off x="9258352" y="2438182"/>
            <a:ext cx="1368152" cy="306507"/>
            <a:chOff x="7668344" y="836712"/>
            <a:chExt cx="1368152" cy="306507"/>
          </a:xfrm>
        </p:grpSpPr>
        <p:pic>
          <p:nvPicPr>
            <p:cNvPr id="200"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68344" y="836712"/>
              <a:ext cx="288032" cy="306507"/>
            </a:xfrm>
            <a:prstGeom prst="rect">
              <a:avLst/>
            </a:prstGeom>
            <a:noFill/>
            <a:extLst>
              <a:ext uri="{909E8E84-426E-40DD-AFC4-6F175D3DCCD1}">
                <a14:hiddenFill xmlns:a14="http://schemas.microsoft.com/office/drawing/2010/main">
                  <a:solidFill>
                    <a:srgbClr val="FFFFFF"/>
                  </a:solidFill>
                </a14:hiddenFill>
              </a:ext>
            </a:extLst>
          </p:spPr>
        </p:pic>
        <p:sp>
          <p:nvSpPr>
            <p:cNvPr id="201" name="TextBox 200"/>
            <p:cNvSpPr txBox="1"/>
            <p:nvPr/>
          </p:nvSpPr>
          <p:spPr>
            <a:xfrm>
              <a:off x="7884368" y="908720"/>
              <a:ext cx="115212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800" b="0" i="0" u="none" strike="noStrike" kern="1200" cap="none" spc="0" normalizeH="0" baseline="0" noProof="0" dirty="0">
                  <a:ln>
                    <a:noFill/>
                  </a:ln>
                  <a:solidFill>
                    <a:prstClr val="black"/>
                  </a:solidFill>
                  <a:effectLst/>
                  <a:uLnTx/>
                  <a:uFillTx/>
                  <a:latin typeface="Calibri"/>
                  <a:ea typeface="+mn-ea"/>
                  <a:cs typeface="+mn-cs"/>
                </a:rPr>
                <a:t>Predstavnik GZS</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06"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40481" y="3900592"/>
            <a:ext cx="327849" cy="306507"/>
          </a:xfrm>
          <a:prstGeom prst="rect">
            <a:avLst/>
          </a:prstGeom>
          <a:noFill/>
          <a:extLst>
            <a:ext uri="{909E8E84-426E-40DD-AFC4-6F175D3DCCD1}">
              <a14:hiddenFill xmlns:a14="http://schemas.microsoft.com/office/drawing/2010/main">
                <a:solidFill>
                  <a:srgbClr val="FFFFFF"/>
                </a:solidFill>
              </a14:hiddenFill>
            </a:ext>
          </a:extLst>
        </p:spPr>
      </p:pic>
      <p:pic>
        <p:nvPicPr>
          <p:cNvPr id="207"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12368" y="2567314"/>
            <a:ext cx="327849" cy="306507"/>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241101" y="1736577"/>
            <a:ext cx="327849" cy="306507"/>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91523" y="4116616"/>
            <a:ext cx="327849" cy="306507"/>
          </a:xfrm>
          <a:prstGeom prst="rect">
            <a:avLst/>
          </a:prstGeom>
          <a:noFill/>
          <a:extLst>
            <a:ext uri="{909E8E84-426E-40DD-AFC4-6F175D3DCCD1}">
              <a14:hiddenFill xmlns:a14="http://schemas.microsoft.com/office/drawing/2010/main">
                <a:solidFill>
                  <a:srgbClr val="FFFFFF"/>
                </a:solidFill>
              </a14:hiddenFill>
            </a:ext>
          </a:extLst>
        </p:spPr>
      </p:pic>
      <p:cxnSp>
        <p:nvCxnSpPr>
          <p:cNvPr id="214" name="Straight Connector 213"/>
          <p:cNvCxnSpPr>
            <a:endCxn id="328" idx="1"/>
          </p:cNvCxnSpPr>
          <p:nvPr/>
        </p:nvCxnSpPr>
        <p:spPr>
          <a:xfrm>
            <a:off x="6189623" y="2538648"/>
            <a:ext cx="928428" cy="9733"/>
          </a:xfrm>
          <a:prstGeom prst="line">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9" name="Rounded Rectangle 188"/>
          <p:cNvSpPr/>
          <p:nvPr/>
        </p:nvSpPr>
        <p:spPr>
          <a:xfrm>
            <a:off x="7464152" y="1251741"/>
            <a:ext cx="1224136" cy="720080"/>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600" b="1" i="0" u="none" strike="noStrike" kern="1200" cap="none" spc="0" normalizeH="0" baseline="0" noProof="0" dirty="0">
                <a:ln>
                  <a:noFill/>
                </a:ln>
                <a:solidFill>
                  <a:prstClr val="white"/>
                </a:solidFill>
                <a:effectLst/>
                <a:uLnTx/>
                <a:uFillTx/>
                <a:latin typeface="Calibri"/>
                <a:ea typeface="+mn-ea"/>
                <a:cs typeface="+mn-cs"/>
              </a:rPr>
              <a:t>Promotor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Podjetje,    JRO</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95"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80176" y="1683789"/>
            <a:ext cx="327849" cy="306507"/>
          </a:xfrm>
          <a:prstGeom prst="rect">
            <a:avLst/>
          </a:prstGeom>
          <a:noFill/>
          <a:extLst>
            <a:ext uri="{909E8E84-426E-40DD-AFC4-6F175D3DCCD1}">
              <a14:hiddenFill xmlns:a14="http://schemas.microsoft.com/office/drawing/2010/main">
                <a:solidFill>
                  <a:srgbClr val="FFFFFF"/>
                </a:solidFill>
              </a14:hiddenFill>
            </a:ext>
          </a:extLst>
        </p:spPr>
      </p:pic>
      <p:pic>
        <p:nvPicPr>
          <p:cNvPr id="202" name="Picture 2" descr="https://image.freepik.com/free-icon/person-of-street-view-symbol_318-1051.jpg"/>
          <p:cNvPicPr>
            <a:picLocks noChangeAspect="1" noChangeArrowheads="1"/>
          </p:cNvPicPr>
          <p:nvPr/>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8184232" y="1683789"/>
            <a:ext cx="327849" cy="306507"/>
          </a:xfrm>
          <a:prstGeom prst="rect">
            <a:avLst/>
          </a:prstGeom>
          <a:noFill/>
          <a:extLst>
            <a:ext uri="{909E8E84-426E-40DD-AFC4-6F175D3DCCD1}">
              <a14:hiddenFill xmlns:a14="http://schemas.microsoft.com/office/drawing/2010/main">
                <a:solidFill>
                  <a:srgbClr val="FFFFFF"/>
                </a:solidFill>
              </a14:hiddenFill>
            </a:ext>
          </a:extLst>
        </p:spPr>
      </p:pic>
      <p:grpSp>
        <p:nvGrpSpPr>
          <p:cNvPr id="208" name="Group 36"/>
          <p:cNvGrpSpPr/>
          <p:nvPr/>
        </p:nvGrpSpPr>
        <p:grpSpPr>
          <a:xfrm>
            <a:off x="4024402" y="3008041"/>
            <a:ext cx="2160240" cy="648072"/>
            <a:chOff x="4860032" y="2348880"/>
            <a:chExt cx="2160240" cy="648072"/>
          </a:xfrm>
        </p:grpSpPr>
        <p:sp>
          <p:nvSpPr>
            <p:cNvPr id="211" name="Rectangle 325"/>
            <p:cNvSpPr/>
            <p:nvPr/>
          </p:nvSpPr>
          <p:spPr>
            <a:xfrm>
              <a:off x="4860032" y="2348880"/>
              <a:ext cx="216024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l-SI" sz="1400" b="1" i="0" u="none" strike="noStrike" kern="1200" cap="none" spc="0" normalizeH="0" baseline="0" noProof="0" dirty="0">
                  <a:ln>
                    <a:noFill/>
                  </a:ln>
                  <a:solidFill>
                    <a:prstClr val="white"/>
                  </a:solidFill>
                  <a:effectLst/>
                  <a:uLnTx/>
                  <a:uFillTx/>
                  <a:latin typeface="Calibri"/>
                  <a:ea typeface="+mn-ea"/>
                  <a:cs typeface="+mn-cs"/>
                </a:rPr>
                <a:t>Poslovni odbor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000" b="1" i="0" u="none" strike="noStrike" kern="1200" cap="none" spc="0" normalizeH="0" baseline="0" noProof="0" dirty="0">
                  <a:ln>
                    <a:noFill/>
                  </a:ln>
                  <a:solidFill>
                    <a:prstClr val="white"/>
                  </a:solidFill>
                  <a:effectLst/>
                  <a:uLnTx/>
                  <a:uFillTx/>
                  <a:latin typeface="Calibri"/>
                  <a:ea typeface="+mn-ea"/>
                  <a:cs typeface="+mn-cs"/>
                </a:rPr>
                <a:t> IJS      KCSTV     TECOS     GZS</a:t>
              </a:r>
              <a:endParaRPr kumimoji="0" lang="en-GB" sz="1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213" name="Picture 2" descr="https://image.freepik.com/free-icon/person-of-street-view-symbol_318-1051.jpg"/>
            <p:cNvPicPr>
              <a:picLocks noChangeAspect="1" noChangeArrowheads="1"/>
            </p:cNvPicPr>
            <p:nvPr/>
          </p:nvPicPr>
          <p:blipFill>
            <a:blip r:embed="rId16" cstate="print">
              <a:clrChange>
                <a:clrFrom>
                  <a:srgbClr val="FFFFFF"/>
                </a:clrFrom>
                <a:clrTo>
                  <a:srgbClr val="FFFFFF">
                    <a:alpha val="0"/>
                  </a:srgbClr>
                </a:clrTo>
              </a:clrChange>
              <a:duotone>
                <a:prstClr val="black"/>
                <a:schemeClr val="accent4">
                  <a:tint val="45000"/>
                  <a:satMod val="400000"/>
                </a:schemeClr>
              </a:duotone>
              <a:extLst>
                <a:ext uri="{BEBA8EAE-BF5A-486C-A8C5-ECC9F3942E4B}">
                  <a14:imgProps xmlns:a14="http://schemas.microsoft.com/office/drawing/2010/main">
                    <a14:imgLayer r:embed="rId17">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4901598" y="2714682"/>
              <a:ext cx="260807" cy="260807"/>
            </a:xfrm>
            <a:prstGeom prst="rect">
              <a:avLst/>
            </a:prstGeom>
            <a:noFill/>
            <a:extLst>
              <a:ext uri="{909E8E84-426E-40DD-AFC4-6F175D3DCCD1}">
                <a14:hiddenFill xmlns:a14="http://schemas.microsoft.com/office/drawing/2010/main">
                  <a:solidFill>
                    <a:srgbClr val="FFFFFF"/>
                  </a:solidFill>
                </a14:hiddenFill>
              </a:ext>
            </a:extLst>
          </p:spPr>
        </p:pic>
      </p:grpSp>
      <p:pic>
        <p:nvPicPr>
          <p:cNvPr id="215"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07443" y="3338939"/>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93947" y="3338939"/>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2" descr="https://image.freepik.com/free-icon/person-of-street-view-symbol_318-1051.jpg"/>
          <p:cNvPicPr>
            <a:picLocks noChangeAspect="1" noChangeArrowheads="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11706" y="3338939"/>
            <a:ext cx="360040" cy="360040"/>
          </a:xfrm>
          <a:prstGeom prst="rect">
            <a:avLst/>
          </a:prstGeom>
          <a:noFill/>
          <a:extLst>
            <a:ext uri="{909E8E84-426E-40DD-AFC4-6F175D3DCCD1}">
              <a14:hiddenFill xmlns:a14="http://schemas.microsoft.com/office/drawing/2010/main">
                <a:solidFill>
                  <a:srgbClr val="FFFFFF"/>
                </a:solidFill>
              </a14:hiddenFill>
            </a:ext>
          </a:extLst>
        </p:spPr>
      </p:pic>
      <p:cxnSp>
        <p:nvCxnSpPr>
          <p:cNvPr id="218" name="Straight Connector 211"/>
          <p:cNvCxnSpPr>
            <a:endCxn id="325" idx="0"/>
          </p:cNvCxnSpPr>
          <p:nvPr/>
        </p:nvCxnSpPr>
        <p:spPr>
          <a:xfrm>
            <a:off x="2526961" y="1998128"/>
            <a:ext cx="6139" cy="263481"/>
          </a:xfrm>
          <a:prstGeom prst="line">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5" name="Straight Connector 386"/>
          <p:cNvCxnSpPr/>
          <p:nvPr/>
        </p:nvCxnSpPr>
        <p:spPr>
          <a:xfrm flipH="1">
            <a:off x="2501590" y="3510123"/>
            <a:ext cx="3632" cy="414106"/>
          </a:xfrm>
          <a:prstGeom prst="line">
            <a:avLst/>
          </a:prstGeom>
          <a:ln w="38100">
            <a:headEnd type="triangle" w="lg" len="lg"/>
            <a:tailEnd type="none"/>
          </a:ln>
        </p:spPr>
        <p:style>
          <a:lnRef idx="1">
            <a:schemeClr val="accent1"/>
          </a:lnRef>
          <a:fillRef idx="0">
            <a:schemeClr val="accent1"/>
          </a:fillRef>
          <a:effectRef idx="0">
            <a:schemeClr val="accent1"/>
          </a:effectRef>
          <a:fontRef idx="minor">
            <a:schemeClr val="tx1"/>
          </a:fontRef>
        </p:style>
      </p:cxnSp>
      <p:cxnSp>
        <p:nvCxnSpPr>
          <p:cNvPr id="57" name="Kolenski povezovalnik 56"/>
          <p:cNvCxnSpPr/>
          <p:nvPr/>
        </p:nvCxnSpPr>
        <p:spPr>
          <a:xfrm flipV="1">
            <a:off x="3228976" y="2538648"/>
            <a:ext cx="778792" cy="469393"/>
          </a:xfrm>
          <a:prstGeom prst="bentConnector3">
            <a:avLst/>
          </a:prstGeom>
          <a:ln w="38100" cmpd="sng">
            <a:tailEnd type="triangle"/>
          </a:ln>
        </p:spPr>
        <p:style>
          <a:lnRef idx="1">
            <a:schemeClr val="accent1"/>
          </a:lnRef>
          <a:fillRef idx="0">
            <a:schemeClr val="accent1"/>
          </a:fillRef>
          <a:effectRef idx="0">
            <a:schemeClr val="accent1"/>
          </a:effectRef>
          <a:fontRef idx="minor">
            <a:schemeClr val="tx1"/>
          </a:fontRef>
        </p:style>
      </p:cxnSp>
      <p:pic>
        <p:nvPicPr>
          <p:cNvPr id="240" name="Označba mesta vsebine 5"/>
          <p:cNvPicPr>
            <a:picLocks noChangeAspect="1"/>
          </p:cNvPicPr>
          <p:nvPr/>
        </p:nvPicPr>
        <p:blipFill>
          <a:blip r:embed="rId18"/>
          <a:stretch>
            <a:fillRect/>
          </a:stretch>
        </p:blipFill>
        <p:spPr>
          <a:xfrm>
            <a:off x="2740909" y="5142655"/>
            <a:ext cx="1656184" cy="894280"/>
          </a:xfrm>
          <a:prstGeom prst="rect">
            <a:avLst/>
          </a:prstGeom>
        </p:spPr>
      </p:pic>
    </p:spTree>
    <p:extLst>
      <p:ext uri="{BB962C8B-B14F-4D97-AF65-F5344CB8AC3E}">
        <p14:creationId xmlns:p14="http://schemas.microsoft.com/office/powerpoint/2010/main" val="2463282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p:txBody>
          <a:bodyPr>
            <a:normAutofit/>
          </a:bodyPr>
          <a:lstStyle/>
          <a:p>
            <a:pPr marL="0" indent="0">
              <a:buNone/>
            </a:pPr>
            <a:r>
              <a:rPr lang="sl-SI" sz="2300" b="1" dirty="0"/>
              <a:t>NDC PT </a:t>
            </a:r>
            <a:r>
              <a:rPr lang="sl-SI" sz="2300" dirty="0"/>
              <a:t>bo demonstracijsko okolje uporabe tehnologij industrije 4.0 in razvojno ter testno okolje za visokotehnološke produkte, tehnologije in procese za proizvodna in zagonska podjetja ter raziskovalne institucije.  Slovenski industriji in raziskovalnim institucijam bo ponujal sledeče storitve:</a:t>
            </a:r>
            <a:endParaRPr lang="en-US" sz="2300" dirty="0"/>
          </a:p>
          <a:p>
            <a:pPr lvl="0"/>
            <a:r>
              <a:rPr lang="sl-SI" sz="2300" dirty="0"/>
              <a:t>spodbujanje prehoda slovenske industrije v krožno gospodarstvo s pomočjo tehnologij I4.0;</a:t>
            </a:r>
            <a:endParaRPr lang="en-GB" sz="2300" dirty="0"/>
          </a:p>
          <a:p>
            <a:r>
              <a:rPr lang="sl-SI" sz="2300" dirty="0"/>
              <a:t>usposabljanje industrijskih deležnikov za demonstracijo in uporabo novih tehnologij;</a:t>
            </a:r>
            <a:endParaRPr lang="en-US" sz="2300" dirty="0"/>
          </a:p>
          <a:p>
            <a:pPr lvl="0"/>
            <a:r>
              <a:rPr lang="sl-SI" sz="2300" dirty="0"/>
              <a:t>razvoj novih proizvodnih celic, proizvodnih procesov za različna tehnološka področja;</a:t>
            </a:r>
            <a:endParaRPr lang="en-US" sz="2300" dirty="0"/>
          </a:p>
          <a:p>
            <a:pPr lvl="0"/>
            <a:r>
              <a:rPr lang="sl-SI" sz="2300" dirty="0"/>
              <a:t>testiranje novo razvitih produktov in komponent za I4.0 v standardiziranem visoko-tehnološkem okolju;</a:t>
            </a:r>
            <a:endParaRPr lang="en-US" sz="2300" dirty="0"/>
          </a:p>
          <a:p>
            <a:pPr lvl="0"/>
            <a:r>
              <a:rPr lang="sl-SI" sz="2300" dirty="0"/>
              <a:t>spodbujanje tehnološkega in poslovnega povezovanja podjetij, raziskovalnih ustanov in podpornega okolja pri nacionalnih in EU projektih ter nastopu podjetij na globalnih trgih;</a:t>
            </a:r>
            <a:endParaRPr lang="en-US" sz="2300" dirty="0"/>
          </a:p>
        </p:txBody>
      </p:sp>
      <p:sp>
        <p:nvSpPr>
          <p:cNvPr id="2" name="Naslov 1"/>
          <p:cNvSpPr>
            <a:spLocks noGrp="1"/>
          </p:cNvSpPr>
          <p:nvPr>
            <p:ph type="title"/>
          </p:nvPr>
        </p:nvSpPr>
        <p:spPr/>
        <p:txBody>
          <a:bodyPr/>
          <a:lstStyle/>
          <a:p>
            <a:r>
              <a:rPr lang="en-GB" dirty="0" err="1"/>
              <a:t>Kaj</a:t>
            </a:r>
            <a:r>
              <a:rPr lang="en-GB" dirty="0"/>
              <a:t> </a:t>
            </a:r>
            <a:r>
              <a:rPr lang="en-GB" dirty="0" err="1"/>
              <a:t>bo</a:t>
            </a:r>
            <a:r>
              <a:rPr lang="sl-SI" dirty="0"/>
              <a:t> </a:t>
            </a:r>
            <a:r>
              <a:rPr lang="en-GB" dirty="0"/>
              <a:t>NDC PT</a:t>
            </a:r>
            <a:endParaRPr lang="en-US" dirty="0"/>
          </a:p>
        </p:txBody>
      </p:sp>
    </p:spTree>
    <p:extLst>
      <p:ext uri="{BB962C8B-B14F-4D97-AF65-F5344CB8AC3E}">
        <p14:creationId xmlns:p14="http://schemas.microsoft.com/office/powerpoint/2010/main" val="441531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5628640" y="1397576"/>
            <a:ext cx="5943600" cy="4614310"/>
          </a:xfrm>
          <a:noFill/>
        </p:spPr>
        <p:txBody>
          <a:bodyPr>
            <a:normAutofit fontScale="92500" lnSpcReduction="20000"/>
          </a:bodyPr>
          <a:lstStyle/>
          <a:p>
            <a:pPr marL="457200" indent="-457200">
              <a:spcAft>
                <a:spcPts val="0"/>
              </a:spcAft>
              <a:buFont typeface="+mj-lt"/>
              <a:buAutoNum type="arabicPeriod"/>
              <a:defRPr/>
            </a:pPr>
            <a:r>
              <a:rPr lang="sl-SI" sz="2000" b="1" dirty="0">
                <a:ea typeface="Calibri" panose="020F0502020204030204" pitchFamily="34" charset="0"/>
                <a:cs typeface="Times New Roman" panose="02020603050405020304" pitchFamily="18" charset="0"/>
              </a:rPr>
              <a:t>Segmentna struktura NDC</a:t>
            </a:r>
          </a:p>
          <a:p>
            <a:pPr marL="541338" indent="-96838">
              <a:defRPr/>
            </a:pPr>
            <a:r>
              <a:rPr lang="sl-SI" sz="1900" dirty="0">
                <a:ea typeface="Calibri" panose="020F0502020204030204" pitchFamily="34" charset="0"/>
                <a:cs typeface="Times New Roman" panose="02020603050405020304" pitchFamily="18" charset="0"/>
              </a:rPr>
              <a:t>NDC je strukturiran po tehnologijah proizvodnih procesov in domenah trga (n.pr. hrana, ..)</a:t>
            </a:r>
          </a:p>
          <a:p>
            <a:pPr marL="541338" indent="-96838">
              <a:defRPr/>
            </a:pPr>
            <a:r>
              <a:rPr lang="sl-SI" sz="1900" dirty="0">
                <a:ea typeface="Calibri" panose="020F0502020204030204" pitchFamily="34" charset="0"/>
                <a:cs typeface="Times New Roman" panose="02020603050405020304" pitchFamily="18" charset="0"/>
              </a:rPr>
              <a:t>Omogoča geografsko različne lokacije NDC za posamezne segmente, glede na koncentracije kompetenc</a:t>
            </a:r>
            <a:r>
              <a:rPr lang="en-GB" sz="1900" dirty="0">
                <a:ea typeface="Calibri" panose="020F0502020204030204" pitchFamily="34" charset="0"/>
                <a:cs typeface="Times New Roman" panose="02020603050405020304" pitchFamily="18" charset="0"/>
              </a:rPr>
              <a:t>.</a:t>
            </a:r>
            <a:endParaRPr lang="sl-SI" sz="1900" dirty="0">
              <a:ea typeface="Calibri" panose="020F0502020204030204" pitchFamily="34" charset="0"/>
              <a:cs typeface="Times New Roman" panose="02020603050405020304" pitchFamily="18" charset="0"/>
            </a:endParaRPr>
          </a:p>
          <a:p>
            <a:pPr marL="457200" indent="-457200">
              <a:buFont typeface="+mj-lt"/>
              <a:buAutoNum type="arabicPeriod" startAt="2"/>
              <a:defRPr/>
            </a:pPr>
            <a:r>
              <a:rPr lang="sl-SI" sz="2000" b="1" dirty="0">
                <a:ea typeface="Calibri" panose="020F0502020204030204" pitchFamily="34" charset="0"/>
                <a:cs typeface="Times New Roman" panose="02020603050405020304" pitchFamily="18" charset="0"/>
              </a:rPr>
              <a:t>Zgradba segmenta - </a:t>
            </a:r>
            <a:r>
              <a:rPr lang="en-GB" sz="2000" b="1" dirty="0" err="1">
                <a:ea typeface="Calibri" panose="020F0502020204030204" pitchFamily="34" charset="0"/>
                <a:cs typeface="Times New Roman" panose="02020603050405020304" pitchFamily="18" charset="0"/>
              </a:rPr>
              <a:t>koncept</a:t>
            </a:r>
            <a:r>
              <a:rPr lang="en-GB" sz="2000" b="1" dirty="0">
                <a:ea typeface="Calibri" panose="020F0502020204030204" pitchFamily="34" charset="0"/>
                <a:cs typeface="Times New Roman" panose="02020603050405020304" pitchFamily="18" charset="0"/>
              </a:rPr>
              <a:t> </a:t>
            </a:r>
            <a:r>
              <a:rPr lang="en-GB" sz="2000" b="1" dirty="0" err="1">
                <a:ea typeface="Calibri" panose="020F0502020204030204" pitchFamily="34" charset="0"/>
                <a:cs typeface="Times New Roman" panose="02020603050405020304" pitchFamily="18" charset="0"/>
              </a:rPr>
              <a:t>večnivojske</a:t>
            </a:r>
            <a:r>
              <a:rPr lang="en-GB" sz="2000" b="1" dirty="0">
                <a:ea typeface="Calibri" panose="020F0502020204030204" pitchFamily="34" charset="0"/>
                <a:cs typeface="Times New Roman" panose="02020603050405020304" pitchFamily="18" charset="0"/>
              </a:rPr>
              <a:t> </a:t>
            </a:r>
            <a:r>
              <a:rPr lang="en-GB" sz="2000" b="1" dirty="0" err="1">
                <a:ea typeface="Calibri" panose="020F0502020204030204" pitchFamily="34" charset="0"/>
                <a:cs typeface="Times New Roman" panose="02020603050405020304" pitchFamily="18" charset="0"/>
              </a:rPr>
              <a:t>integracije</a:t>
            </a:r>
            <a:r>
              <a:rPr lang="en-GB" sz="2000" b="1" dirty="0">
                <a:ea typeface="Calibri" panose="020F0502020204030204" pitchFamily="34" charset="0"/>
                <a:cs typeface="Times New Roman" panose="02020603050405020304" pitchFamily="18" charset="0"/>
              </a:rPr>
              <a:t> </a:t>
            </a:r>
            <a:r>
              <a:rPr lang="en-GB" sz="2000" b="1" dirty="0" err="1">
                <a:ea typeface="Calibri" panose="020F0502020204030204" pitchFamily="34" charset="0"/>
                <a:cs typeface="Times New Roman" panose="02020603050405020304" pitchFamily="18" charset="0"/>
              </a:rPr>
              <a:t>gradnikov</a:t>
            </a:r>
            <a:endParaRPr lang="sl-SI" sz="2000" b="1" dirty="0">
              <a:ea typeface="Calibri" panose="020F0502020204030204" pitchFamily="34" charset="0"/>
              <a:cs typeface="Times New Roman" panose="02020603050405020304" pitchFamily="18" charset="0"/>
            </a:endParaRPr>
          </a:p>
          <a:p>
            <a:pPr marL="630238" lvl="1" indent="0">
              <a:spcAft>
                <a:spcPts val="0"/>
              </a:spcAft>
              <a:buFontTx/>
              <a:buNone/>
              <a:defRPr/>
            </a:pPr>
            <a:r>
              <a:rPr lang="sl-SI" sz="1900" dirty="0">
                <a:ea typeface="Calibri" panose="020F0502020204030204" pitchFamily="34" charset="0"/>
                <a:cs typeface="Times New Roman" panose="02020603050405020304" pitchFamily="18" charset="0"/>
              </a:rPr>
              <a:t>1. </a:t>
            </a:r>
            <a:r>
              <a:rPr lang="en-GB" sz="1900" dirty="0" err="1">
                <a:ea typeface="Calibri" panose="020F0502020204030204" pitchFamily="34" charset="0"/>
                <a:cs typeface="Times New Roman" panose="02020603050405020304" pitchFamily="18" charset="0"/>
              </a:rPr>
              <a:t>Proizvodna</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celica</a:t>
            </a:r>
            <a:r>
              <a:rPr lang="en-GB" sz="1900" dirty="0">
                <a:ea typeface="Calibri" panose="020F0502020204030204" pitchFamily="34" charset="0"/>
                <a:cs typeface="Times New Roman" panose="02020603050405020304" pitchFamily="18" charset="0"/>
              </a:rPr>
              <a:t> </a:t>
            </a:r>
          </a:p>
          <a:p>
            <a:pPr marL="630238" lvl="1" indent="0">
              <a:spcAft>
                <a:spcPts val="0"/>
              </a:spcAft>
              <a:buFontTx/>
              <a:buNone/>
              <a:defRPr/>
            </a:pPr>
            <a:r>
              <a:rPr lang="sl-SI" sz="1900" dirty="0">
                <a:ea typeface="Calibri" panose="020F0502020204030204" pitchFamily="34" charset="0"/>
                <a:cs typeface="Times New Roman" panose="02020603050405020304" pitchFamily="18" charset="0"/>
              </a:rPr>
              <a:t>2. </a:t>
            </a:r>
            <a:r>
              <a:rPr lang="en-GB" sz="1900" dirty="0" err="1">
                <a:ea typeface="Calibri" panose="020F0502020204030204" pitchFamily="34" charset="0"/>
                <a:cs typeface="Times New Roman" panose="02020603050405020304" pitchFamily="18" charset="0"/>
              </a:rPr>
              <a:t>Zaključen</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proizvodni</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proces</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ali</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linija</a:t>
            </a:r>
            <a:endParaRPr lang="sl-SI" sz="1900" dirty="0">
              <a:ea typeface="Calibri" panose="020F0502020204030204" pitchFamily="34" charset="0"/>
              <a:cs typeface="Times New Roman" panose="02020603050405020304" pitchFamily="18" charset="0"/>
            </a:endParaRPr>
          </a:p>
          <a:p>
            <a:pPr marL="630238" lvl="1" indent="0">
              <a:spcAft>
                <a:spcPts val="0"/>
              </a:spcAft>
              <a:buFontTx/>
              <a:buNone/>
              <a:defRPr/>
            </a:pPr>
            <a:r>
              <a:rPr lang="sl-SI" sz="1900" dirty="0">
                <a:ea typeface="Calibri" panose="020F0502020204030204" pitchFamily="34" charset="0"/>
                <a:cs typeface="Times New Roman" panose="02020603050405020304" pitchFamily="18" charset="0"/>
              </a:rPr>
              <a:t>3. </a:t>
            </a:r>
            <a:r>
              <a:rPr lang="en-GB" sz="1900" dirty="0" err="1">
                <a:ea typeface="Calibri" panose="020F0502020204030204" pitchFamily="34" charset="0"/>
                <a:cs typeface="Times New Roman" panose="02020603050405020304" pitchFamily="18" charset="0"/>
              </a:rPr>
              <a:t>Zaključena</a:t>
            </a:r>
            <a:r>
              <a:rPr lang="en-GB" sz="1900" dirty="0">
                <a:ea typeface="Calibri" panose="020F0502020204030204" pitchFamily="34" charset="0"/>
                <a:cs typeface="Times New Roman" panose="02020603050405020304" pitchFamily="18" charset="0"/>
              </a:rPr>
              <a:t> </a:t>
            </a:r>
            <a:r>
              <a:rPr lang="en-GB" sz="1900" dirty="0" err="1">
                <a:ea typeface="Calibri" panose="020F0502020204030204" pitchFamily="34" charset="0"/>
                <a:cs typeface="Times New Roman" panose="02020603050405020304" pitchFamily="18" charset="0"/>
              </a:rPr>
              <a:t>proizvodnja</a:t>
            </a:r>
            <a:r>
              <a:rPr lang="sl-SI" sz="1900" dirty="0">
                <a:ea typeface="Calibri" panose="020F0502020204030204" pitchFamily="34" charset="0"/>
                <a:cs typeface="Times New Roman" panose="02020603050405020304" pitchFamily="18" charset="0"/>
              </a:rPr>
              <a:t> (ali tovarna)</a:t>
            </a:r>
          </a:p>
          <a:p>
            <a:pPr marL="400050" lvl="1" indent="0">
              <a:spcAft>
                <a:spcPts val="0"/>
              </a:spcAft>
              <a:buFontTx/>
              <a:buNone/>
              <a:defRPr/>
            </a:pPr>
            <a:r>
              <a:rPr lang="sl-SI" sz="1900" dirty="0">
                <a:ea typeface="Calibri" panose="020F0502020204030204" pitchFamily="34" charset="0"/>
                <a:cs typeface="Times New Roman" panose="02020603050405020304" pitchFamily="18" charset="0"/>
              </a:rPr>
              <a:t>Proizvodne celice so samostojni proizvodi, ki se zaradi standardiziranih komunikacijskih protokolov in tehnoloških značilnosti (agenti) lahko enostavno povezujejo v enotno proizvodnjo.</a:t>
            </a:r>
          </a:p>
          <a:p>
            <a:pPr marL="457200" indent="-457200">
              <a:spcAft>
                <a:spcPts val="0"/>
              </a:spcAft>
              <a:buFont typeface="+mj-lt"/>
              <a:buAutoNum type="arabicPeriod" startAt="2"/>
              <a:defRPr/>
            </a:pPr>
            <a:r>
              <a:rPr lang="en-GB" sz="2100" b="1" dirty="0" err="1"/>
              <a:t>Ključna</a:t>
            </a:r>
            <a:r>
              <a:rPr lang="en-GB" sz="2100" b="1" dirty="0"/>
              <a:t> </a:t>
            </a:r>
            <a:r>
              <a:rPr lang="en-GB" sz="2100" b="1" dirty="0" err="1"/>
              <a:t>lastnost</a:t>
            </a:r>
            <a:r>
              <a:rPr lang="en-GB" sz="2100" b="1" dirty="0"/>
              <a:t>: </a:t>
            </a:r>
            <a:r>
              <a:rPr lang="en-GB" sz="2100" b="1" dirty="0" err="1"/>
              <a:t>povezljivost</a:t>
            </a:r>
            <a:r>
              <a:rPr lang="en-GB" sz="2100" b="1" dirty="0"/>
              <a:t> med </a:t>
            </a:r>
            <a:r>
              <a:rPr lang="en-GB" sz="2100" b="1" dirty="0" err="1"/>
              <a:t>gradniki</a:t>
            </a:r>
            <a:r>
              <a:rPr lang="en-GB" sz="2100" b="1" dirty="0"/>
              <a:t>, </a:t>
            </a:r>
            <a:r>
              <a:rPr lang="en-GB" sz="2100" b="1" dirty="0" err="1"/>
              <a:t>horizontalno</a:t>
            </a:r>
            <a:r>
              <a:rPr lang="en-GB" sz="2100" b="1" dirty="0"/>
              <a:t> in </a:t>
            </a:r>
            <a:r>
              <a:rPr lang="en-GB" sz="2100" b="1" dirty="0" err="1"/>
              <a:t>vertikalno</a:t>
            </a:r>
            <a:endParaRPr lang="sl-SI" sz="2100" b="1" dirty="0"/>
          </a:p>
          <a:p>
            <a:pPr marL="720725" lvl="1">
              <a:buSzPct val="60000"/>
              <a:defRPr/>
            </a:pPr>
            <a:r>
              <a:rPr lang="en-GB" sz="1900" dirty="0" err="1"/>
              <a:t>Standardizacija</a:t>
            </a:r>
            <a:r>
              <a:rPr lang="en-GB" sz="1900" dirty="0"/>
              <a:t> </a:t>
            </a:r>
            <a:r>
              <a:rPr lang="en-GB" sz="1900" dirty="0" err="1"/>
              <a:t>protokolov</a:t>
            </a:r>
            <a:endParaRPr lang="en-GB" sz="1900" dirty="0"/>
          </a:p>
          <a:p>
            <a:pPr marL="720725" lvl="1">
              <a:buSzPct val="60000"/>
              <a:defRPr/>
            </a:pPr>
            <a:r>
              <a:rPr lang="en-GB" sz="1900" dirty="0" err="1"/>
              <a:t>Tehnološki</a:t>
            </a:r>
            <a:r>
              <a:rPr lang="en-GB" sz="1900" dirty="0"/>
              <a:t> </a:t>
            </a:r>
            <a:r>
              <a:rPr lang="en-GB" sz="1900" dirty="0" err="1"/>
              <a:t>agenti</a:t>
            </a:r>
            <a:endParaRPr lang="en-GB" sz="1900" dirty="0"/>
          </a:p>
        </p:txBody>
      </p:sp>
      <p:sp>
        <p:nvSpPr>
          <p:cNvPr id="2" name="Naslov 1"/>
          <p:cNvSpPr>
            <a:spLocks noGrp="1"/>
          </p:cNvSpPr>
          <p:nvPr>
            <p:ph type="title"/>
          </p:nvPr>
        </p:nvSpPr>
        <p:spPr/>
        <p:txBody>
          <a:bodyPr/>
          <a:lstStyle/>
          <a:p>
            <a:r>
              <a:rPr lang="en-GB" dirty="0" err="1"/>
              <a:t>Struktura</a:t>
            </a:r>
            <a:r>
              <a:rPr lang="en-GB" dirty="0"/>
              <a:t> NDC PT</a:t>
            </a:r>
            <a:endParaRPr lang="en-US" dirty="0"/>
          </a:p>
        </p:txBody>
      </p:sp>
      <p:pic>
        <p:nvPicPr>
          <p:cNvPr id="5" name="Slika 4"/>
          <p:cNvPicPr/>
          <p:nvPr/>
        </p:nvPicPr>
        <p:blipFill>
          <a:blip r:embed="rId2" cstate="print">
            <a:extLst>
              <a:ext uri="{28A0092B-C50C-407E-A947-70E740481C1C}">
                <a14:useLocalDpi xmlns:a14="http://schemas.microsoft.com/office/drawing/2010/main" val="0"/>
              </a:ext>
            </a:extLst>
          </a:blip>
          <a:stretch>
            <a:fillRect/>
          </a:stretch>
        </p:blipFill>
        <p:spPr>
          <a:xfrm>
            <a:off x="479376" y="1229360"/>
            <a:ext cx="4915584" cy="4950742"/>
          </a:xfrm>
          <a:prstGeom prst="rect">
            <a:avLst/>
          </a:prstGeom>
        </p:spPr>
      </p:pic>
    </p:spTree>
    <p:extLst>
      <p:ext uri="{BB962C8B-B14F-4D97-AF65-F5344CB8AC3E}">
        <p14:creationId xmlns:p14="http://schemas.microsoft.com/office/powerpoint/2010/main" val="1183437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Koncept distribuiranih centrov NDC PT</a:t>
            </a:r>
            <a:endParaRPr lang="en-US" dirty="0"/>
          </a:p>
        </p:txBody>
      </p:sp>
      <p:sp>
        <p:nvSpPr>
          <p:cNvPr id="4" name="Pravokotnik 3"/>
          <p:cNvSpPr/>
          <p:nvPr/>
        </p:nvSpPr>
        <p:spPr>
          <a:xfrm>
            <a:off x="4295800" y="1153490"/>
            <a:ext cx="7254636" cy="4867166"/>
          </a:xfrm>
          <a:prstGeom prst="rect">
            <a:avLst/>
          </a:prstGeom>
        </p:spPr>
        <p:txBody>
          <a:bodyPr wrap="square">
            <a:spAutoFit/>
          </a:bodyPr>
          <a:lstStyle/>
          <a:p>
            <a:pPr marL="285750" indent="-285750" algn="just">
              <a:lnSpc>
                <a:spcPts val="2400"/>
              </a:lnSpc>
              <a:spcBef>
                <a:spcPts val="1800"/>
              </a:spcBef>
              <a:spcAft>
                <a:spcPts val="0"/>
              </a:spcAft>
              <a:buFont typeface="Arial" panose="020B0604020202020204" pitchFamily="34" charset="0"/>
              <a:buChar char="•"/>
            </a:pPr>
            <a:r>
              <a:rPr lang="sl-SI" sz="2400" dirty="0">
                <a:latin typeface="Calibri" panose="020F0502020204030204" pitchFamily="34" charset="0"/>
                <a:ea typeface="Calibri" panose="020F0502020204030204" pitchFamily="34" charset="0"/>
                <a:cs typeface="Times New Roman" panose="02020603050405020304" pitchFamily="18" charset="0"/>
              </a:rPr>
              <a:t>Distribuiran koncept omogoča izvedljivost lokalnih specializiranih centrov, ki izpostavljajo specializacijo  glede na prevladujočo lokalno industrijsko področje.  Rešitev omogoča tudi lokalno koriščenje vseh osnovnih funkcionalnosti  centralne lokacije.  Poleg povezljivosti s centralno lokacijo rešitev nudi tudi medsebojno povezljivost specializiranih lokalnih  centrov.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ts val="2400"/>
              </a:lnSpc>
              <a:spcBef>
                <a:spcPts val="1800"/>
              </a:spcBef>
              <a:spcAft>
                <a:spcPts val="0"/>
              </a:spcAft>
              <a:buFont typeface="Arial" panose="020B0604020202020204" pitchFamily="34" charset="0"/>
              <a:buChar char="•"/>
            </a:pPr>
            <a:r>
              <a:rPr lang="sl-SI" sz="2400" b="1" dirty="0">
                <a:latin typeface="Calibri" panose="020F0502020204030204" pitchFamily="34" charset="0"/>
                <a:ea typeface="Calibri" panose="020F0502020204030204" pitchFamily="34" charset="0"/>
                <a:cs typeface="Times New Roman" panose="02020603050405020304" pitchFamily="18" charset="0"/>
              </a:rPr>
              <a:t>Postopno  dodajanje novih specializiranih centrov, proizvodnih linij in proizvodnih celic omogoča hitro implementacijo novih tehnologij in izredno fleksibilnost.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ts val="2400"/>
              </a:lnSpc>
              <a:spcBef>
                <a:spcPts val="1800"/>
              </a:spcBef>
              <a:buFont typeface="Arial" panose="020B0604020202020204" pitchFamily="34" charset="0"/>
              <a:buChar char="•"/>
            </a:pPr>
            <a:r>
              <a:rPr lang="sl-SI" sz="2400" dirty="0">
                <a:latin typeface="Calibri" panose="020F0502020204030204" pitchFamily="34" charset="0"/>
                <a:ea typeface="Calibri" panose="020F0502020204030204" pitchFamily="34" charset="0"/>
                <a:cs typeface="Times New Roman" panose="02020603050405020304" pitchFamily="18" charset="0"/>
              </a:rPr>
              <a:t>Modularnost rešitve omogoča hitro vzpostavitev rešitev za različne faze proizvodnih procesov ter enostavno dodajanje kapacitet in tehnologij.</a:t>
            </a:r>
            <a:endParaRPr lang="en-US" sz="2400" dirty="0"/>
          </a:p>
        </p:txBody>
      </p:sp>
      <p:pic>
        <p:nvPicPr>
          <p:cNvPr id="5" name="Slika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353" y="1011250"/>
            <a:ext cx="4032448" cy="5100776"/>
          </a:xfrm>
          <a:prstGeom prst="rect">
            <a:avLst/>
          </a:prstGeom>
          <a:ln>
            <a:noFill/>
          </a:ln>
          <a:effectLst>
            <a:softEdge rad="112500"/>
          </a:effectLst>
        </p:spPr>
      </p:pic>
      <p:sp>
        <p:nvSpPr>
          <p:cNvPr id="6" name="PoljeZBesedilom 5"/>
          <p:cNvSpPr txBox="1"/>
          <p:nvPr/>
        </p:nvSpPr>
        <p:spPr>
          <a:xfrm>
            <a:off x="911424" y="5991091"/>
            <a:ext cx="2380780" cy="246221"/>
          </a:xfrm>
          <a:prstGeom prst="rect">
            <a:avLst/>
          </a:prstGeom>
          <a:noFill/>
        </p:spPr>
        <p:txBody>
          <a:bodyPr wrap="none" rtlCol="0">
            <a:spAutoFit/>
          </a:bodyPr>
          <a:lstStyle/>
          <a:p>
            <a:r>
              <a:rPr lang="sl-SI" sz="1000" dirty="0"/>
              <a:t>@Copyright LASIM, FS Univerza v Ljubljani</a:t>
            </a:r>
            <a:endParaRPr lang="en-US" sz="1000" dirty="0"/>
          </a:p>
        </p:txBody>
      </p:sp>
    </p:spTree>
    <p:extLst>
      <p:ext uri="{BB962C8B-B14F-4D97-AF65-F5344CB8AC3E}">
        <p14:creationId xmlns:p14="http://schemas.microsoft.com/office/powerpoint/2010/main" val="1034026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p:txBody>
          <a:bodyPr>
            <a:normAutofit fontScale="85000" lnSpcReduction="20000"/>
          </a:bodyPr>
          <a:lstStyle/>
          <a:p>
            <a:pPr lvl="0"/>
            <a:r>
              <a:rPr lang="sl-SI" sz="2200" dirty="0"/>
              <a:t>Pospeševanje digitalizacije podjetij in uvajanja I4.0 v slovensko industrijo</a:t>
            </a:r>
            <a:r>
              <a:rPr lang="en-GB" sz="2200" dirty="0"/>
              <a:t>, </a:t>
            </a:r>
            <a:r>
              <a:rPr lang="en-GB" sz="2200" dirty="0" err="1"/>
              <a:t>predvsem</a:t>
            </a:r>
            <a:r>
              <a:rPr lang="en-GB" sz="2200" dirty="0"/>
              <a:t> SME</a:t>
            </a:r>
            <a:r>
              <a:rPr lang="sl-SI" sz="2200" dirty="0"/>
              <a:t>.</a:t>
            </a:r>
            <a:endParaRPr lang="en-US" sz="2200" dirty="0"/>
          </a:p>
          <a:p>
            <a:pPr lvl="0"/>
            <a:r>
              <a:rPr lang="sl-SI" sz="2200" dirty="0"/>
              <a:t>Učinkovit prenos ugotovitev iz bazičnih raziskav (narejenih na raziskovalnih inštitutih in v univerzah) v industrijske rešitve. </a:t>
            </a:r>
            <a:endParaRPr lang="en-US" sz="2200" dirty="0"/>
          </a:p>
          <a:p>
            <a:pPr lvl="0"/>
            <a:r>
              <a:rPr lang="sl-SI" sz="2200" dirty="0"/>
              <a:t>Pospešeno sodelovanje med univerzami in industrijo ter pravočasno odkrivanje potreb</a:t>
            </a:r>
            <a:r>
              <a:rPr lang="en-GB" sz="2200" dirty="0"/>
              <a:t> in s tem p</a:t>
            </a:r>
            <a:r>
              <a:rPr lang="sl-SI" sz="2200" dirty="0" err="1"/>
              <a:t>ovečanje</a:t>
            </a:r>
            <a:r>
              <a:rPr lang="sl-SI" sz="2200" dirty="0"/>
              <a:t> učinkovitosti in dobičkonosnosti raziskovalnega dela. </a:t>
            </a:r>
            <a:endParaRPr lang="en-US" sz="2200" dirty="0"/>
          </a:p>
          <a:p>
            <a:pPr lvl="0"/>
            <a:r>
              <a:rPr lang="sl-SI" sz="2200" dirty="0"/>
              <a:t>Podpora industriji za razvoj novih izdelkov z višjo dodano vrednostjo, snovno in energetsko učinkovitostjo. </a:t>
            </a:r>
            <a:endParaRPr lang="en-US" sz="2200" dirty="0"/>
          </a:p>
          <a:p>
            <a:pPr lvl="0"/>
            <a:r>
              <a:rPr lang="sl-SI" sz="2200" dirty="0"/>
              <a:t>Kreiranje delovnih mest z višjo dodano vrednostjo. </a:t>
            </a:r>
            <a:endParaRPr lang="en-US" sz="2200" dirty="0"/>
          </a:p>
          <a:p>
            <a:pPr lvl="0"/>
            <a:r>
              <a:rPr lang="sl-SI" sz="2200" dirty="0"/>
              <a:t>Testno okolje za raziskovalce , ki omogoča tehnološko </a:t>
            </a:r>
            <a:r>
              <a:rPr lang="sl-SI" sz="2200" dirty="0" err="1"/>
              <a:t>multidsciplinarnost</a:t>
            </a:r>
            <a:r>
              <a:rPr lang="sl-SI" sz="2200" dirty="0"/>
              <a:t> in testiranje kompleksnih rešitev.</a:t>
            </a:r>
            <a:endParaRPr lang="en-US" sz="2200" dirty="0"/>
          </a:p>
          <a:p>
            <a:pPr lvl="0"/>
            <a:r>
              <a:rPr lang="sl-SI" sz="2200" dirty="0"/>
              <a:t>Testno okolje za nove inovacije zagonskih podjetij z višjim TRL. </a:t>
            </a:r>
            <a:endParaRPr lang="en-US" sz="2200" dirty="0"/>
          </a:p>
          <a:p>
            <a:pPr lvl="0"/>
            <a:r>
              <a:rPr lang="sl-SI" sz="2200" dirty="0"/>
              <a:t>Povečanje kakovosti sekundarnega in terciarnega izobraževanja z možnostjo pridobivanja praktičnih izkušenj na konkretnih industrijskih napravah.</a:t>
            </a:r>
            <a:endParaRPr lang="en-US" sz="2200" dirty="0"/>
          </a:p>
          <a:p>
            <a:pPr lvl="0"/>
            <a:r>
              <a:rPr lang="sl-SI" sz="2200" dirty="0"/>
              <a:t>Izvedba strokovnega izobraževanja na realnih tehnologijah domenske industrije.</a:t>
            </a:r>
            <a:endParaRPr lang="en-US" sz="2200" dirty="0"/>
          </a:p>
          <a:p>
            <a:pPr lvl="0"/>
            <a:r>
              <a:rPr lang="sl-SI" sz="2200" dirty="0" err="1"/>
              <a:t>Pozicioniranje</a:t>
            </a:r>
            <a:r>
              <a:rPr lang="sl-SI" sz="2200" dirty="0"/>
              <a:t> države kot proizvajalca industrijskih izdelkov z visoko dodano vrednostjo. </a:t>
            </a:r>
            <a:endParaRPr lang="en-US" sz="2200" dirty="0"/>
          </a:p>
          <a:p>
            <a:pPr lvl="0"/>
            <a:r>
              <a:rPr lang="sl-SI" sz="2200" dirty="0"/>
              <a:t>Zelo hiter in učinkovit prenos novih tehnologij in izdelkov v redno proizvodnjo industrije in njihov prenos na trg, kar bi izkazalo odgovornost države do kar najhitrejšega in najbolj učinkovite izrabe razvojnih sredstev.  </a:t>
            </a:r>
            <a:endParaRPr lang="en-US" sz="2200" dirty="0"/>
          </a:p>
          <a:p>
            <a:endParaRPr lang="en-US" dirty="0"/>
          </a:p>
        </p:txBody>
      </p:sp>
      <p:sp>
        <p:nvSpPr>
          <p:cNvPr id="2" name="Naslov 1"/>
          <p:cNvSpPr>
            <a:spLocks noGrp="1"/>
          </p:cNvSpPr>
          <p:nvPr>
            <p:ph type="title"/>
          </p:nvPr>
        </p:nvSpPr>
        <p:spPr/>
        <p:txBody>
          <a:bodyPr/>
          <a:lstStyle/>
          <a:p>
            <a:r>
              <a:rPr lang="en-GB" dirty="0" err="1"/>
              <a:t>Dodana</a:t>
            </a:r>
            <a:r>
              <a:rPr lang="en-GB" dirty="0"/>
              <a:t> </a:t>
            </a:r>
            <a:r>
              <a:rPr lang="en-GB" dirty="0" err="1"/>
              <a:t>vrednost</a:t>
            </a:r>
            <a:r>
              <a:rPr lang="en-GB" dirty="0"/>
              <a:t> NDC PT</a:t>
            </a:r>
            <a:endParaRPr lang="en-US" dirty="0"/>
          </a:p>
        </p:txBody>
      </p:sp>
    </p:spTree>
    <p:extLst>
      <p:ext uri="{BB962C8B-B14F-4D97-AF65-F5344CB8AC3E}">
        <p14:creationId xmlns:p14="http://schemas.microsoft.com/office/powerpoint/2010/main" val="3321967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7D45B73-B229-4970-9E95-F54FF1062861}"/>
              </a:ext>
            </a:extLst>
          </p:cNvPr>
          <p:cNvSpPr>
            <a:spLocks noGrp="1"/>
          </p:cNvSpPr>
          <p:nvPr>
            <p:ph type="ctrTitle"/>
          </p:nvPr>
        </p:nvSpPr>
        <p:spPr/>
        <p:txBody>
          <a:bodyPr/>
          <a:lstStyle/>
          <a:p>
            <a:endParaRPr lang="en-SI"/>
          </a:p>
        </p:txBody>
      </p:sp>
      <p:sp>
        <p:nvSpPr>
          <p:cNvPr id="13" name="Subtitle 12">
            <a:extLst>
              <a:ext uri="{FF2B5EF4-FFF2-40B4-BE49-F238E27FC236}">
                <a16:creationId xmlns:a16="http://schemas.microsoft.com/office/drawing/2014/main" id="{74432D55-85DF-4419-9363-CEA9B9250DF7}"/>
              </a:ext>
            </a:extLst>
          </p:cNvPr>
          <p:cNvSpPr>
            <a:spLocks noGrp="1"/>
          </p:cNvSpPr>
          <p:nvPr>
            <p:ph type="subTitle" idx="1"/>
          </p:nvPr>
        </p:nvSpPr>
        <p:spPr/>
        <p:txBody>
          <a:bodyPr/>
          <a:lstStyle/>
          <a:p>
            <a:endParaRPr lang="en-SI"/>
          </a:p>
        </p:txBody>
      </p:sp>
      <p:sp>
        <p:nvSpPr>
          <p:cNvPr id="18" name="TextBox 17">
            <a:extLst>
              <a:ext uri="{FF2B5EF4-FFF2-40B4-BE49-F238E27FC236}">
                <a16:creationId xmlns:a16="http://schemas.microsoft.com/office/drawing/2014/main" id="{E1487311-8FDD-43F8-816F-35F9F66388A6}"/>
              </a:ext>
            </a:extLst>
          </p:cNvPr>
          <p:cNvSpPr txBox="1"/>
          <p:nvPr/>
        </p:nvSpPr>
        <p:spPr>
          <a:xfrm>
            <a:off x="1847528" y="2335309"/>
            <a:ext cx="3957494" cy="1938992"/>
          </a:xfrm>
          <a:prstGeom prst="rect">
            <a:avLst/>
          </a:prstGeom>
          <a:noFill/>
        </p:spPr>
        <p:txBody>
          <a:bodyPr wrap="none" rtlCol="0">
            <a:spAutoFit/>
          </a:bodyPr>
          <a:lstStyle/>
          <a:p>
            <a:r>
              <a:rPr lang="sl-SI" sz="6000" dirty="0">
                <a:solidFill>
                  <a:schemeClr val="bg1"/>
                </a:solidFill>
              </a:rPr>
              <a:t>Tovarne </a:t>
            </a:r>
          </a:p>
          <a:p>
            <a:r>
              <a:rPr lang="sl-SI" sz="6000" dirty="0">
                <a:solidFill>
                  <a:schemeClr val="bg1"/>
                </a:solidFill>
              </a:rPr>
              <a:t>prihodnosti </a:t>
            </a:r>
            <a:endParaRPr lang="en-SI" sz="6000" dirty="0">
              <a:solidFill>
                <a:schemeClr val="bg1"/>
              </a:solidFill>
            </a:endParaRPr>
          </a:p>
        </p:txBody>
      </p:sp>
      <p:pic>
        <p:nvPicPr>
          <p:cNvPr id="2" name="Slik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838"/>
          </a:xfrm>
          <a:prstGeom prst="rect">
            <a:avLst/>
          </a:prstGeom>
        </p:spPr>
      </p:pic>
      <p:sp>
        <p:nvSpPr>
          <p:cNvPr id="4" name="PoljeZBesedilom 3"/>
          <p:cNvSpPr txBox="1"/>
          <p:nvPr/>
        </p:nvSpPr>
        <p:spPr>
          <a:xfrm>
            <a:off x="5711891" y="3858680"/>
            <a:ext cx="2472032" cy="400110"/>
          </a:xfrm>
          <a:prstGeom prst="rect">
            <a:avLst/>
          </a:prstGeom>
          <a:noFill/>
        </p:spPr>
        <p:txBody>
          <a:bodyPr wrap="square" rtlCol="0">
            <a:spAutoFit/>
          </a:bodyPr>
          <a:lstStyle/>
          <a:p>
            <a:r>
              <a:rPr lang="sl-SI" sz="2000" dirty="0">
                <a:solidFill>
                  <a:schemeClr val="bg1"/>
                </a:solidFill>
              </a:rPr>
              <a:t>Dr. Zoran Marinšek</a:t>
            </a:r>
            <a:endParaRPr lang="en-US" dirty="0">
              <a:solidFill>
                <a:schemeClr val="bg1"/>
              </a:solidFill>
            </a:endParaRPr>
          </a:p>
        </p:txBody>
      </p:sp>
      <p:sp>
        <p:nvSpPr>
          <p:cNvPr id="8" name="PoljeZBesedilom 7"/>
          <p:cNvSpPr txBox="1"/>
          <p:nvPr/>
        </p:nvSpPr>
        <p:spPr>
          <a:xfrm>
            <a:off x="551384" y="2427642"/>
            <a:ext cx="7632539"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sl-SI" sz="3600" b="1" i="0" u="none" strike="noStrike" kern="0" cap="none" spc="50" normalizeH="0" baseline="0" noProof="0" dirty="0">
                <a:ln w="0"/>
                <a:solidFill>
                  <a:schemeClr val="bg1"/>
                </a:solidFill>
                <a:effectLst>
                  <a:innerShdw blurRad="63500" dist="50800" dir="13500000">
                    <a:srgbClr val="000000">
                      <a:alpha val="50000"/>
                    </a:srgbClr>
                  </a:innerShdw>
                </a:effectLst>
                <a:uLnTx/>
                <a:uFillTx/>
              </a:rPr>
              <a:t>Izzivi SRIPov pri pri izvrševanju njihove vloge v inovacijskem ciklu</a:t>
            </a:r>
          </a:p>
        </p:txBody>
      </p:sp>
    </p:spTree>
    <p:extLst>
      <p:ext uri="{BB962C8B-B14F-4D97-AF65-F5344CB8AC3E}">
        <p14:creationId xmlns:p14="http://schemas.microsoft.com/office/powerpoint/2010/main" val="367714128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t>Cilji in koncept S4</a:t>
            </a:r>
            <a:endParaRPr lang="en-GB" dirty="0"/>
          </a:p>
        </p:txBody>
      </p:sp>
      <p:sp>
        <p:nvSpPr>
          <p:cNvPr id="3" name="Rectangle 2"/>
          <p:cNvSpPr/>
          <p:nvPr/>
        </p:nvSpPr>
        <p:spPr>
          <a:xfrm>
            <a:off x="335360" y="1063784"/>
            <a:ext cx="6552728" cy="5262979"/>
          </a:xfrm>
          <a:prstGeom prst="rect">
            <a:avLst/>
          </a:prstGeom>
        </p:spPr>
        <p:txBody>
          <a:bodyPr wrap="square">
            <a:spAutoFit/>
          </a:bodyPr>
          <a:lstStyle/>
          <a:p>
            <a:pPr lvl="1">
              <a:spcAft>
                <a:spcPts val="0"/>
              </a:spcAft>
            </a:pPr>
            <a:r>
              <a:rPr lang="sl-SI" sz="2400" b="1" dirty="0">
                <a:latin typeface="Calibri" panose="020F0502020204030204" pitchFamily="34" charset="0"/>
                <a:ea typeface="Calibri" panose="020F0502020204030204" pitchFamily="34" charset="0"/>
              </a:rPr>
              <a:t>Cilj (končni) </a:t>
            </a:r>
          </a:p>
          <a:p>
            <a:pPr marL="1008000" lvl="2" indent="-342900">
              <a:buFont typeface="Arial" panose="020B0604020202020204" pitchFamily="34" charset="0"/>
              <a:buChar char="•"/>
            </a:pPr>
            <a:r>
              <a:rPr lang="sl-SI" sz="2400" dirty="0">
                <a:latin typeface="Calibri" panose="020F0502020204030204" pitchFamily="34" charset="0"/>
                <a:ea typeface="Calibri" panose="020F0502020204030204" pitchFamily="34" charset="0"/>
              </a:rPr>
              <a:t>Povečanje dodane vrednosti na mednarodnih trgih</a:t>
            </a:r>
          </a:p>
          <a:p>
            <a:pPr lvl="1">
              <a:spcAft>
                <a:spcPts val="0"/>
              </a:spcAft>
            </a:pPr>
            <a:r>
              <a:rPr lang="sl-SI" sz="2400" b="1" dirty="0">
                <a:latin typeface="Calibri" panose="020F0502020204030204" pitchFamily="34" charset="0"/>
                <a:ea typeface="Calibri" panose="020F0502020204030204" pitchFamily="34" charset="0"/>
              </a:rPr>
              <a:t>Koncept</a:t>
            </a:r>
          </a:p>
          <a:p>
            <a:pPr marL="1008000" lvl="2" indent="-285750">
              <a:buFont typeface="+mj-lt"/>
              <a:buAutoNum type="alphaLcPeriod"/>
            </a:pPr>
            <a:r>
              <a:rPr lang="sl-SI" sz="2400" dirty="0">
                <a:latin typeface="Calibri" panose="020F0502020204030204" pitchFamily="34" charset="0"/>
                <a:ea typeface="Calibri" panose="020F0502020204030204" pitchFamily="34" charset="0"/>
              </a:rPr>
              <a:t>Gradnja nišnih prioritetnih smeri, koncentracija kompetenc</a:t>
            </a:r>
          </a:p>
          <a:p>
            <a:pPr marL="1008000" lvl="2" indent="-285750">
              <a:buFont typeface="+mj-lt"/>
              <a:buAutoNum type="alphaLcPeriod"/>
            </a:pPr>
            <a:r>
              <a:rPr lang="sl-SI" sz="2400" dirty="0">
                <a:latin typeface="Calibri" panose="020F0502020204030204" pitchFamily="34" charset="0"/>
                <a:ea typeface="Calibri" panose="020F0502020204030204" pitchFamily="34" charset="0"/>
              </a:rPr>
              <a:t>Koncentracija kompetenc po celotnem inovacijskem ciklu od TRL3 naprej</a:t>
            </a:r>
          </a:p>
          <a:p>
            <a:pPr marL="1600200" lvl="3" indent="-252000">
              <a:buFont typeface="+mj-lt"/>
              <a:buAutoNum type="alphaLcPeriod"/>
            </a:pPr>
            <a:r>
              <a:rPr lang="sl-SI" sz="2400" b="1" dirty="0">
                <a:latin typeface="Calibri" panose="020F0502020204030204" pitchFamily="34" charset="0"/>
                <a:ea typeface="Calibri" panose="020F0502020204030204" pitchFamily="34" charset="0"/>
              </a:rPr>
              <a:t>VVV</a:t>
            </a:r>
            <a:r>
              <a:rPr lang="sl-SI" sz="2400" dirty="0">
                <a:latin typeface="Calibri" panose="020F0502020204030204" pitchFamily="34" charset="0"/>
                <a:ea typeface="Calibri" panose="020F0502020204030204" pitchFamily="34" charset="0"/>
              </a:rPr>
              <a:t>: tehnološka področja s produktnimi smermi</a:t>
            </a:r>
          </a:p>
          <a:p>
            <a:pPr marL="1657350" lvl="3" indent="-252000">
              <a:buFont typeface="+mj-lt"/>
              <a:buAutoNum type="alphaLcPeriod"/>
            </a:pPr>
            <a:r>
              <a:rPr lang="sl-SI" sz="2400" dirty="0">
                <a:latin typeface="Calibri" panose="020F0502020204030204" pitchFamily="34" charset="0"/>
                <a:ea typeface="Calibri" panose="020F0502020204030204" pitchFamily="34" charset="0"/>
              </a:rPr>
              <a:t>Ključne tehnologije (KET) - &gt; </a:t>
            </a:r>
            <a:r>
              <a:rPr lang="sl-SI" sz="2400" b="1" dirty="0">
                <a:latin typeface="Calibri" panose="020F0502020204030204" pitchFamily="34" charset="0"/>
                <a:ea typeface="Calibri" panose="020F0502020204030204" pitchFamily="34" charset="0"/>
              </a:rPr>
              <a:t>HOM</a:t>
            </a:r>
            <a:r>
              <a:rPr lang="sl-SI" sz="2400" dirty="0">
                <a:latin typeface="Calibri" panose="020F0502020204030204" pitchFamily="34" charset="0"/>
                <a:ea typeface="Calibri" panose="020F0502020204030204" pitchFamily="34" charset="0"/>
              </a:rPr>
              <a:t>: »vnos« novih znanj v inovacijski cikel </a:t>
            </a:r>
          </a:p>
          <a:p>
            <a:pPr marL="2114550" lvl="4" indent="-285750">
              <a:buFont typeface="+mj-lt"/>
              <a:buAutoNum type="alphaLcPeriod"/>
            </a:pPr>
            <a:r>
              <a:rPr lang="sl-SI" sz="2400" dirty="0">
                <a:effectLst/>
                <a:latin typeface="Calibri" panose="020F0502020204030204" pitchFamily="34" charset="0"/>
                <a:ea typeface="Calibri" panose="020F0502020204030204" pitchFamily="34" charset="0"/>
              </a:rPr>
              <a:t>Znotraj SRIPa</a:t>
            </a:r>
          </a:p>
          <a:p>
            <a:pPr marL="2114550" lvl="4" indent="-285750">
              <a:buFont typeface="+mj-lt"/>
              <a:buAutoNum type="alphaLcPeriod"/>
            </a:pPr>
            <a:r>
              <a:rPr lang="sl-SI" sz="2400" dirty="0">
                <a:latin typeface="Calibri" panose="020F0502020204030204" pitchFamily="34" charset="0"/>
                <a:ea typeface="Calibri" panose="020F0502020204030204" pitchFamily="34" charset="0"/>
              </a:rPr>
              <a:t>Med SRIPi!</a:t>
            </a:r>
            <a:endParaRPr lang="sl-SI" sz="2400" dirty="0">
              <a:effectLst/>
              <a:latin typeface="Calibri" panose="020F0502020204030204" pitchFamily="34" charset="0"/>
              <a:ea typeface="Calibri" panose="020F0502020204030204" pitchFamily="34" charset="0"/>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5497" y="1267521"/>
            <a:ext cx="5025011" cy="24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5"/>
          <p:cNvSpPr txBox="1">
            <a:spLocks noChangeArrowheads="1"/>
          </p:cNvSpPr>
          <p:nvPr/>
        </p:nvSpPr>
        <p:spPr bwMode="auto">
          <a:xfrm>
            <a:off x="7320136" y="3913005"/>
            <a:ext cx="46053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sl-SI" altLang="sl-SI" sz="1600" b="1" dirty="0">
                <a:latin typeface="Verdana" panose="020B0604030504040204" pitchFamily="34" charset="0"/>
              </a:rPr>
              <a:t>VVV</a:t>
            </a:r>
            <a:endParaRPr lang="sl-SI" altLang="sl-SI" sz="1800" dirty="0">
              <a:latin typeface="Verdana" panose="020B0604030504040204" pitchFamily="34" charset="0"/>
            </a:endParaRPr>
          </a:p>
          <a:p>
            <a:pPr>
              <a:lnSpc>
                <a:spcPct val="100000"/>
              </a:lnSpc>
              <a:spcBef>
                <a:spcPct val="0"/>
              </a:spcBef>
              <a:buFontTx/>
              <a:buNone/>
            </a:pPr>
            <a:r>
              <a:rPr lang="sl-SI" altLang="sl-SI" sz="1600" dirty="0">
                <a:latin typeface="Verdana" panose="020B0604030504040204" pitchFamily="34" charset="0"/>
              </a:rPr>
              <a:t>Koncept prioritetnih (nišnih) projektnih smeri v presečni problemski domeni</a:t>
            </a:r>
          </a:p>
        </p:txBody>
      </p:sp>
    </p:spTree>
    <p:extLst>
      <p:ext uri="{BB962C8B-B14F-4D97-AF65-F5344CB8AC3E}">
        <p14:creationId xmlns:p14="http://schemas.microsoft.com/office/powerpoint/2010/main" val="1576939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t>Sistemske pomanjkljivosti, ki ovirajo delo SRIPov</a:t>
            </a:r>
            <a:endParaRPr lang="en-GB" dirty="0"/>
          </a:p>
        </p:txBody>
      </p:sp>
      <p:sp>
        <p:nvSpPr>
          <p:cNvPr id="3" name="Rectangle 2"/>
          <p:cNvSpPr/>
          <p:nvPr/>
        </p:nvSpPr>
        <p:spPr>
          <a:xfrm>
            <a:off x="335360" y="1124744"/>
            <a:ext cx="11161240" cy="4539704"/>
          </a:xfrm>
          <a:prstGeom prst="rect">
            <a:avLst/>
          </a:prstGeom>
        </p:spPr>
        <p:txBody>
          <a:bodyPr wrap="square">
            <a:spAutoFit/>
          </a:bodyPr>
          <a:lstStyle/>
          <a:p>
            <a:pPr lvl="1">
              <a:spcAft>
                <a:spcPts val="0"/>
              </a:spcAft>
            </a:pPr>
            <a:r>
              <a:rPr lang="sl-SI" sz="2400" b="1" dirty="0">
                <a:latin typeface="Calibri" panose="020F0502020204030204" pitchFamily="34" charset="0"/>
                <a:ea typeface="Calibri" panose="020F0502020204030204" pitchFamily="34" charset="0"/>
              </a:rPr>
              <a:t>Sistemske pomanjkljivosti (v izvajanju) inovacijskega sistema v SI</a:t>
            </a:r>
          </a:p>
          <a:p>
            <a:pPr marL="800100" lvl="1" indent="-342900">
              <a:spcBef>
                <a:spcPts val="600"/>
              </a:spcBef>
              <a:spcAft>
                <a:spcPts val="0"/>
              </a:spcAft>
              <a:buFont typeface="Arial" panose="020B0604020202020204" pitchFamily="34" charset="0"/>
              <a:buChar char="•"/>
            </a:pPr>
            <a:r>
              <a:rPr lang="sl-SI" sz="2400" dirty="0">
                <a:latin typeface="Calibri" panose="020F0502020204030204" pitchFamily="34" charset="0"/>
                <a:ea typeface="Calibri" panose="020F0502020204030204" pitchFamily="34" charset="0"/>
              </a:rPr>
              <a:t>Inovacijski sistem v SI ne deluje povezano, imamo dva ločena segmenta, ki vzpostavljata v delu inovacijskega cikla celo ločeno paralelno delovanje</a:t>
            </a:r>
          </a:p>
          <a:p>
            <a:pPr marL="800100" lvl="1" indent="-342900">
              <a:spcBef>
                <a:spcPts val="600"/>
              </a:spcBef>
              <a:buFont typeface="Arial" panose="020B0604020202020204" pitchFamily="34" charset="0"/>
              <a:buChar char="•"/>
            </a:pPr>
            <a:r>
              <a:rPr lang="sl-SI" sz="2400" dirty="0">
                <a:latin typeface="Calibri" panose="020F0502020204030204" pitchFamily="34" charset="0"/>
                <a:ea typeface="Calibri" panose="020F0502020204030204" pitchFamily="34" charset="0"/>
              </a:rPr>
              <a:t>Vpostavlja se dodatna  „slovenska“ dolina smrti med TRL3-5 („industrijske raziskave“) in TRL6-9 („eksperimentalni razvoj“, inoviranje)</a:t>
            </a:r>
          </a:p>
          <a:p>
            <a:pPr marL="800100" lvl="1" indent="-342900">
              <a:spcBef>
                <a:spcPts val="600"/>
              </a:spcBef>
              <a:spcAft>
                <a:spcPts val="0"/>
              </a:spcAft>
              <a:buFont typeface="Arial" panose="020B0604020202020204" pitchFamily="34" charset="0"/>
              <a:buChar char="•"/>
            </a:pPr>
            <a:r>
              <a:rPr lang="sl-SI" sz="2400" dirty="0">
                <a:latin typeface="Calibri" panose="020F0502020204030204" pitchFamily="34" charset="0"/>
                <a:ea typeface="Calibri" panose="020F0502020204030204" pitchFamily="34" charset="0"/>
              </a:rPr>
              <a:t>Izvajanje S4 je de facto reducirano v segment TRL6-9</a:t>
            </a:r>
          </a:p>
          <a:p>
            <a:pPr lvl="1">
              <a:spcAft>
                <a:spcPts val="0"/>
              </a:spcAft>
            </a:pPr>
            <a:endParaRPr lang="sl-SI" sz="2400" dirty="0">
              <a:latin typeface="Calibri" panose="020F0502020204030204" pitchFamily="34" charset="0"/>
              <a:ea typeface="Calibri" panose="020F0502020204030204" pitchFamily="34" charset="0"/>
            </a:endParaRPr>
          </a:p>
          <a:p>
            <a:pPr lvl="1">
              <a:spcAft>
                <a:spcPts val="0"/>
              </a:spcAft>
            </a:pPr>
            <a:r>
              <a:rPr lang="sl-SI" sz="2400" b="1" dirty="0">
                <a:latin typeface="Calibri" panose="020F0502020204030204" pitchFamily="34" charset="0"/>
                <a:ea typeface="Calibri" panose="020F0502020204030204" pitchFamily="34" charset="0"/>
              </a:rPr>
              <a:t>(Dodatni) s</a:t>
            </a:r>
            <a:r>
              <a:rPr lang="en-GB" sz="2400" b="1" dirty="0" err="1">
                <a:latin typeface="Calibri" panose="020F0502020204030204" pitchFamily="34" charset="0"/>
                <a:ea typeface="Calibri" panose="020F0502020204030204" pitchFamily="34" charset="0"/>
              </a:rPr>
              <a:t>istemski</a:t>
            </a:r>
            <a:r>
              <a:rPr lang="en-GB" sz="2400" b="1" dirty="0">
                <a:latin typeface="Calibri" panose="020F0502020204030204" pitchFamily="34" charset="0"/>
                <a:ea typeface="Calibri" panose="020F0502020204030204" pitchFamily="34" charset="0"/>
              </a:rPr>
              <a:t> </a:t>
            </a:r>
            <a:r>
              <a:rPr lang="sl-SI" sz="2400" b="1" dirty="0">
                <a:latin typeface="Calibri" panose="020F0502020204030204" pitchFamily="34" charset="0"/>
                <a:ea typeface="Calibri" panose="020F0502020204030204" pitchFamily="34" charset="0"/>
              </a:rPr>
              <a:t>izzivi</a:t>
            </a:r>
            <a:r>
              <a:rPr lang="en-GB" sz="2400" b="1" dirty="0">
                <a:latin typeface="Calibri" panose="020F0502020204030204" pitchFamily="34" charset="0"/>
                <a:ea typeface="Calibri" panose="020F0502020204030204" pitchFamily="34" charset="0"/>
              </a:rPr>
              <a:t> SRIP </a:t>
            </a:r>
            <a:r>
              <a:rPr lang="en-GB" sz="2400" b="1" dirty="0" err="1">
                <a:latin typeface="Calibri" panose="020F0502020204030204" pitchFamily="34" charset="0"/>
                <a:ea typeface="Calibri" panose="020F0502020204030204" pitchFamily="34" charset="0"/>
              </a:rPr>
              <a:t>ToP</a:t>
            </a:r>
            <a:endParaRPr lang="sl-SI" sz="2400" b="1" dirty="0">
              <a:latin typeface="Calibri" panose="020F0502020204030204" pitchFamily="34" charset="0"/>
              <a:ea typeface="Calibri" panose="020F0502020204030204" pitchFamily="34" charset="0"/>
            </a:endParaRPr>
          </a:p>
          <a:p>
            <a:pPr marL="800100" lvl="1" indent="-342900">
              <a:spcBef>
                <a:spcPts val="600"/>
              </a:spcBef>
              <a:spcAft>
                <a:spcPts val="0"/>
              </a:spcAft>
              <a:buFont typeface="Arial" panose="020B0604020202020204" pitchFamily="34" charset="0"/>
              <a:buChar char="•"/>
            </a:pPr>
            <a:r>
              <a:rPr lang="sl-SI" sz="2400" dirty="0">
                <a:latin typeface="Calibri" panose="020F0502020204030204" pitchFamily="34" charset="0"/>
                <a:ea typeface="Calibri" panose="020F0502020204030204" pitchFamily="34" charset="0"/>
              </a:rPr>
              <a:t>Močna matrika s KETi, vstopnica za skoraj vse nove tehnologije v S4, vendar ni zajeta v  sveženj ukrepov na način, ki bi omogočal pričakovano aktivacijo </a:t>
            </a:r>
          </a:p>
          <a:p>
            <a:pPr marL="800100" lvl="1" indent="-342900">
              <a:spcBef>
                <a:spcPts val="600"/>
              </a:spcBef>
              <a:spcAft>
                <a:spcPts val="0"/>
              </a:spcAft>
              <a:buFont typeface="Arial" panose="020B0604020202020204" pitchFamily="34" charset="0"/>
              <a:buChar char="•"/>
            </a:pPr>
            <a:r>
              <a:rPr lang="sl-SI" sz="2400" dirty="0">
                <a:latin typeface="Calibri" panose="020F0502020204030204" pitchFamily="34" charset="0"/>
                <a:ea typeface="Calibri" panose="020F0502020204030204" pitchFamily="34" charset="0"/>
              </a:rPr>
              <a:t>Integracija KET v drugih SRIP</a:t>
            </a:r>
          </a:p>
        </p:txBody>
      </p:sp>
    </p:spTree>
    <p:extLst>
      <p:ext uri="{BB962C8B-B14F-4D97-AF65-F5344CB8AC3E}">
        <p14:creationId xmlns:p14="http://schemas.microsoft.com/office/powerpoint/2010/main" val="1031180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t>Indicirane potrebne sistemske poteze</a:t>
            </a:r>
            <a:endParaRPr lang="en-GB" dirty="0"/>
          </a:p>
        </p:txBody>
      </p:sp>
      <p:sp>
        <p:nvSpPr>
          <p:cNvPr id="4" name="Rectangle 3"/>
          <p:cNvSpPr/>
          <p:nvPr/>
        </p:nvSpPr>
        <p:spPr>
          <a:xfrm>
            <a:off x="756920" y="1159226"/>
            <a:ext cx="10298360" cy="5813899"/>
          </a:xfrm>
          <a:prstGeom prst="rect">
            <a:avLst/>
          </a:prstGeom>
        </p:spPr>
        <p:txBody>
          <a:bodyPr wrap="square">
            <a:spAutoFit/>
          </a:bodyPr>
          <a:lstStyle/>
          <a:p>
            <a:pPr marL="457200" lvl="0" indent="-457200">
              <a:lnSpc>
                <a:spcPct val="107000"/>
              </a:lnSpc>
              <a:spcAft>
                <a:spcPts val="0"/>
              </a:spcAft>
              <a:buFont typeface="+mj-lt"/>
              <a:buAutoNum type="arabicPeriod"/>
            </a:pPr>
            <a:r>
              <a:rPr lang="sl-SI" sz="2000" b="1" dirty="0">
                <a:latin typeface="Calibri" panose="020F0502020204030204" pitchFamily="34" charset="0"/>
                <a:ea typeface="Calibri" panose="020F0502020204030204" pitchFamily="34" charset="0"/>
                <a:cs typeface="Times New Roman" panose="02020603050405020304" pitchFamily="18" charset="0"/>
              </a:rPr>
              <a:t>Enotno , povezano in funkcionalno upravljanje raziskovalno razvojno inovacijskega cikla </a:t>
            </a:r>
            <a:br>
              <a:rPr lang="sl-SI" sz="2000" b="1" dirty="0">
                <a:latin typeface="Calibri" panose="020F0502020204030204" pitchFamily="34" charset="0"/>
                <a:ea typeface="Calibri" panose="020F0502020204030204" pitchFamily="34" charset="0"/>
                <a:cs typeface="Times New Roman" panose="02020603050405020304" pitchFamily="18" charset="0"/>
              </a:rPr>
            </a:br>
            <a:r>
              <a:rPr lang="sl-SI" sz="2000" b="1" dirty="0">
                <a:latin typeface="Calibri" panose="020F0502020204030204" pitchFamily="34" charset="0"/>
                <a:ea typeface="Calibri" panose="020F0502020204030204" pitchFamily="34" charset="0"/>
                <a:cs typeface="Times New Roman" panose="02020603050405020304" pitchFamily="18" charset="0"/>
              </a:rPr>
              <a:t>(TRL3-8) ob bok ARRS  (TRL1-2</a:t>
            </a:r>
            <a:r>
              <a:rPr lang="sl-SI" sz="2000" dirty="0">
                <a:latin typeface="Calibri" panose="020F0502020204030204" pitchFamily="34" charset="0"/>
                <a:ea typeface="Calibri" panose="020F0502020204030204" pitchFamily="34" charset="0"/>
                <a:cs typeface="Times New Roman" panose="02020603050405020304" pitchFamily="18" charset="0"/>
              </a:rPr>
              <a:t>)</a:t>
            </a:r>
          </a:p>
          <a:p>
            <a:pPr marL="800100" lvl="1" indent="-342900">
              <a:lnSpc>
                <a:spcPct val="107000"/>
              </a:lnSpc>
              <a:buFont typeface="Symbol" panose="05050102010706020507" pitchFamily="18" charset="2"/>
              <a:buChar char=""/>
            </a:pPr>
            <a:r>
              <a:rPr lang="sl-SI" sz="2000" dirty="0">
                <a:latin typeface="Calibri" panose="020F0502020204030204" pitchFamily="34" charset="0"/>
                <a:ea typeface="Calibri" panose="020F0502020204030204" pitchFamily="34" charset="0"/>
                <a:cs typeface="Times New Roman" panose="02020603050405020304" pitchFamily="18" charset="0"/>
              </a:rPr>
              <a:t>Uskladiti definicije aktivnosti </a:t>
            </a:r>
            <a:r>
              <a:rPr lang="sl-SI" sz="2000" u="sng" dirty="0">
                <a:latin typeface="Calibri" panose="020F0502020204030204" pitchFamily="34" charset="0"/>
                <a:ea typeface="Calibri" panose="020F0502020204030204" pitchFamily="34" charset="0"/>
                <a:cs typeface="Times New Roman" panose="02020603050405020304" pitchFamily="18" charset="0"/>
              </a:rPr>
              <a:t>v raziskovalno-razvojno-inovacijskem ciklu </a:t>
            </a:r>
            <a:r>
              <a:rPr lang="sl-SI" sz="2000" dirty="0">
                <a:latin typeface="Calibri" panose="020F0502020204030204" pitchFamily="34" charset="0"/>
                <a:ea typeface="Calibri" panose="020F0502020204030204" pitchFamily="34" charset="0"/>
                <a:cs typeface="Times New Roman" panose="02020603050405020304" pitchFamily="18" charset="0"/>
              </a:rPr>
              <a:t>z definicijami v EU, ki </a:t>
            </a:r>
            <a:r>
              <a:rPr lang="sl-SI" sz="2000" u="sng" dirty="0">
                <a:latin typeface="Calibri" panose="020F0502020204030204" pitchFamily="34" charset="0"/>
                <a:ea typeface="Calibri" panose="020F0502020204030204" pitchFamily="34" charset="0"/>
                <a:cs typeface="Times New Roman" panose="02020603050405020304" pitchFamily="18" charset="0"/>
              </a:rPr>
              <a:t>razvoj tehnologije umešča v TRL3 do TRL9 </a:t>
            </a:r>
            <a:r>
              <a:rPr lang="sl-SI" sz="2000" dirty="0">
                <a:latin typeface="Calibri" panose="020F0502020204030204" pitchFamily="34" charset="0"/>
                <a:ea typeface="Calibri" panose="020F0502020204030204" pitchFamily="34" charset="0"/>
                <a:cs typeface="Times New Roman" panose="02020603050405020304" pitchFamily="18" charset="0"/>
              </a:rPr>
              <a:t>in ga strukturira v RA (industrijske raziskave) in IA (inoviranje). </a:t>
            </a:r>
          </a:p>
          <a:p>
            <a:pPr marL="1257300" lvl="2" indent="-342900">
              <a:lnSpc>
                <a:spcPct val="107000"/>
              </a:lnSpc>
              <a:spcAft>
                <a:spcPts val="800"/>
              </a:spcAft>
              <a:buFont typeface="Symbol" panose="05050102010706020507" pitchFamily="18" charset="2"/>
              <a:buChar char=""/>
            </a:pPr>
            <a:r>
              <a:rPr lang="sl-SI" sz="2000" dirty="0">
                <a:latin typeface="Calibri" panose="020F0502020204030204" pitchFamily="34" charset="0"/>
                <a:ea typeface="Calibri" panose="020F0502020204030204" pitchFamily="34" charset="0"/>
                <a:cs typeface="Times New Roman" panose="02020603050405020304" pitchFamily="18" charset="0"/>
              </a:rPr>
              <a:t>Izhajajoč  iz te definicije je potrebno zagotoviti enotno in funkcionalno upravljanje celotnega segmenta razvoja tehnologije. </a:t>
            </a:r>
          </a:p>
          <a:p>
            <a:pPr marL="1257300" lvl="2" indent="-342900">
              <a:lnSpc>
                <a:spcPct val="107000"/>
              </a:lnSpc>
              <a:spcAft>
                <a:spcPts val="800"/>
              </a:spcAft>
              <a:buFont typeface="Symbol" panose="05050102010706020507" pitchFamily="18" charset="2"/>
              <a:buChar char=""/>
            </a:pPr>
            <a:r>
              <a:rPr lang="sl-SI" sz="2000" dirty="0">
                <a:latin typeface="Calibri" panose="020F0502020204030204" pitchFamily="34" charset="0"/>
                <a:ea typeface="Calibri" panose="020F0502020204030204" pitchFamily="34" charset="0"/>
                <a:cs typeface="Times New Roman" panose="02020603050405020304" pitchFamily="18" charset="0"/>
              </a:rPr>
              <a:t>Še posebej pomemben je segment TRL3-6, v katerem se soočata in povezujeta </a:t>
            </a:r>
            <a:r>
              <a:rPr lang="sl-SI" sz="2000" b="1" dirty="0">
                <a:latin typeface="Calibri" panose="020F0502020204030204" pitchFamily="34" charset="0"/>
                <a:ea typeface="Calibri" panose="020F0502020204030204" pitchFamily="34" charset="0"/>
                <a:cs typeface="Times New Roman" panose="02020603050405020304" pitchFamily="18" charset="0"/>
              </a:rPr>
              <a:t>potisk novih znanj</a:t>
            </a:r>
            <a:r>
              <a:rPr lang="sl-SI" sz="2000" dirty="0">
                <a:latin typeface="Calibri" panose="020F0502020204030204" pitchFamily="34" charset="0"/>
                <a:ea typeface="Calibri" panose="020F0502020204030204" pitchFamily="34" charset="0"/>
                <a:cs typeface="Times New Roman" panose="02020603050405020304" pitchFamily="18" charset="0"/>
              </a:rPr>
              <a:t> s strani raziskovalcev in raziskovalnih organizacij ter </a:t>
            </a:r>
            <a:r>
              <a:rPr lang="sl-SI" sz="2000" b="1" dirty="0">
                <a:latin typeface="Calibri" panose="020F0502020204030204" pitchFamily="34" charset="0"/>
                <a:ea typeface="Calibri" panose="020F0502020204030204" pitchFamily="34" charset="0"/>
                <a:cs typeface="Times New Roman" panose="02020603050405020304" pitchFamily="18" charset="0"/>
              </a:rPr>
              <a:t>vlek novih produktnih in poslovnih usmeritev</a:t>
            </a:r>
            <a:r>
              <a:rPr lang="sl-SI" sz="2000" dirty="0">
                <a:latin typeface="Calibri" panose="020F0502020204030204" pitchFamily="34" charset="0"/>
                <a:ea typeface="Calibri" panose="020F0502020204030204" pitchFamily="34" charset="0"/>
                <a:cs typeface="Times New Roman" panose="02020603050405020304" pitchFamily="18" charset="0"/>
              </a:rPr>
              <a:t> podjetij, t.j. uvajalcev in prodajalcev na trgu.</a:t>
            </a:r>
          </a:p>
          <a:p>
            <a:pPr>
              <a:spcBef>
                <a:spcPts val="600"/>
              </a:spcBef>
            </a:pPr>
            <a:r>
              <a:rPr lang="sl-SI" sz="2000" dirty="0"/>
              <a:t>2. </a:t>
            </a:r>
            <a:r>
              <a:rPr lang="sl-SI" sz="2000" b="1" dirty="0"/>
              <a:t>Uvedba dodatnega povezanega segmenta Uvajanje na trg in internacionalizacija </a:t>
            </a:r>
            <a:br>
              <a:rPr lang="sl-SI" sz="2000" b="1" dirty="0"/>
            </a:br>
            <a:r>
              <a:rPr lang="sl-SI" sz="2000" b="1" dirty="0"/>
              <a:t>     (MZZ, MGRT, MIZŠ)</a:t>
            </a:r>
          </a:p>
          <a:p>
            <a:pPr marL="742950" lvl="1" indent="-285750">
              <a:spcBef>
                <a:spcPts val="600"/>
              </a:spcBef>
              <a:buFont typeface="Arial" panose="020B0604020202020204" pitchFamily="34" charset="0"/>
              <a:buChar char="•"/>
            </a:pPr>
            <a:r>
              <a:rPr lang="en-GB" sz="2000" dirty="0"/>
              <a:t>»last mile« (TRL8-TRL9) </a:t>
            </a:r>
            <a:r>
              <a:rPr lang="sl-SI" sz="2000" dirty="0"/>
              <a:t>za</a:t>
            </a:r>
            <a:r>
              <a:rPr lang="en-GB" sz="2000" dirty="0"/>
              <a:t> </a:t>
            </a:r>
            <a:r>
              <a:rPr lang="en-GB" sz="2000" dirty="0" err="1"/>
              <a:t>vstop</a:t>
            </a:r>
            <a:r>
              <a:rPr lang="en-GB" sz="2000" dirty="0"/>
              <a:t> na </a:t>
            </a:r>
            <a:r>
              <a:rPr lang="en-GB" sz="2000" dirty="0" err="1"/>
              <a:t>trg</a:t>
            </a:r>
            <a:r>
              <a:rPr lang="sl-SI" sz="2000" dirty="0"/>
              <a:t> in začetno poslovanje</a:t>
            </a:r>
          </a:p>
          <a:p>
            <a:pPr marL="742950" lvl="1" indent="-285750">
              <a:spcBef>
                <a:spcPts val="600"/>
              </a:spcBef>
              <a:buFont typeface="Arial" panose="020B0604020202020204" pitchFamily="34" charset="0"/>
              <a:buChar char="•"/>
            </a:pPr>
            <a:r>
              <a:rPr lang="sl-SI" sz="2000" dirty="0"/>
              <a:t>Poslovni-tehnološki mostovi s ciljnimi trgi</a:t>
            </a:r>
          </a:p>
          <a:p>
            <a:pPr marL="800100" lvl="1" indent="-342900">
              <a:lnSpc>
                <a:spcPct val="107000"/>
              </a:lnSpc>
              <a:spcAft>
                <a:spcPts val="800"/>
              </a:spcAft>
              <a:buFont typeface="Symbol" panose="05050102010706020507" pitchFamily="18" charset="2"/>
              <a:buChar char=""/>
            </a:pPr>
            <a:endParaRPr lang="sl-SI" sz="2000" dirty="0">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Font typeface="Symbol" panose="05050102010706020507" pitchFamily="18" charset="2"/>
              <a:buChar char=""/>
            </a:pPr>
            <a:endParaRPr lang="sl-SI"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1541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7416" y="1959917"/>
            <a:ext cx="8153653" cy="375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Box 2"/>
          <p:cNvSpPr txBox="1">
            <a:spLocks noChangeArrowheads="1"/>
          </p:cNvSpPr>
          <p:nvPr/>
        </p:nvSpPr>
        <p:spPr bwMode="auto">
          <a:xfrm>
            <a:off x="1507416" y="1156329"/>
            <a:ext cx="815365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eaLnBrk="0" fontAlgn="base" hangingPunct="0">
              <a:spcBef>
                <a:spcPct val="0"/>
              </a:spcBef>
              <a:spcAft>
                <a:spcPct val="0"/>
              </a:spcAft>
            </a:pPr>
            <a:r>
              <a:rPr lang="sl-SI" altLang="sl-SI" sz="2000" b="1" dirty="0">
                <a:solidFill>
                  <a:prstClr val="black"/>
                </a:solidFill>
              </a:rPr>
              <a:t>Razvojno-inovacijski cikel in pametna specializacija (model in vizija)</a:t>
            </a:r>
          </a:p>
        </p:txBody>
      </p:sp>
      <p:sp>
        <p:nvSpPr>
          <p:cNvPr id="9220" name="TextBox 3"/>
          <p:cNvSpPr txBox="1">
            <a:spLocks noChangeArrowheads="1"/>
          </p:cNvSpPr>
          <p:nvPr/>
        </p:nvSpPr>
        <p:spPr bwMode="auto">
          <a:xfrm>
            <a:off x="2855640" y="5714586"/>
            <a:ext cx="45926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eaLnBrk="0" fontAlgn="base" hangingPunct="0">
              <a:spcBef>
                <a:spcPct val="0"/>
              </a:spcBef>
              <a:spcAft>
                <a:spcPct val="0"/>
              </a:spcAft>
            </a:pPr>
            <a:r>
              <a:rPr lang="sl-SI" altLang="sl-SI" sz="1600" dirty="0">
                <a:solidFill>
                  <a:prstClr val="black"/>
                </a:solidFill>
              </a:rPr>
              <a:t>Lestvica TRL (Technology Readiness Level)</a:t>
            </a:r>
          </a:p>
        </p:txBody>
      </p:sp>
      <p:sp>
        <p:nvSpPr>
          <p:cNvPr id="2" name="Naslov 1"/>
          <p:cNvSpPr>
            <a:spLocks noGrp="1"/>
          </p:cNvSpPr>
          <p:nvPr>
            <p:ph type="title"/>
          </p:nvPr>
        </p:nvSpPr>
        <p:spPr/>
        <p:txBody>
          <a:bodyPr/>
          <a:lstStyle/>
          <a:p>
            <a:r>
              <a:rPr lang="sl-SI" dirty="0"/>
              <a:t>Indicirane sistemske poteze </a:t>
            </a:r>
            <a:endParaRPr lang="en-US" dirty="0"/>
          </a:p>
        </p:txBody>
      </p:sp>
    </p:spTree>
    <p:extLst>
      <p:ext uri="{BB962C8B-B14F-4D97-AF65-F5344CB8AC3E}">
        <p14:creationId xmlns:p14="http://schemas.microsoft.com/office/powerpoint/2010/main" val="423455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t>Potrebne povezane izvedbene poteze</a:t>
            </a:r>
            <a:endParaRPr lang="en-GB" dirty="0"/>
          </a:p>
        </p:txBody>
      </p:sp>
      <p:sp>
        <p:nvSpPr>
          <p:cNvPr id="4" name="Rectangle 3"/>
          <p:cNvSpPr/>
          <p:nvPr/>
        </p:nvSpPr>
        <p:spPr>
          <a:xfrm>
            <a:off x="467374" y="981616"/>
            <a:ext cx="11257251" cy="5934958"/>
          </a:xfrm>
          <a:prstGeom prst="rect">
            <a:avLst/>
          </a:prstGeom>
        </p:spPr>
        <p:txBody>
          <a:bodyPr wrap="square">
            <a:spAutoFit/>
          </a:bodyPr>
          <a:lstStyle/>
          <a:p>
            <a:pPr marL="342900" indent="-342900">
              <a:spcAft>
                <a:spcPts val="200"/>
              </a:spcAft>
              <a:buFont typeface="+mj-lt"/>
              <a:buAutoNum type="arabicPeriod"/>
            </a:pPr>
            <a:r>
              <a:rPr lang="sl-SI" sz="2200" b="1" dirty="0"/>
              <a:t>Dati SRIPom vlogo pri oblikovanju prioritetnih smeri in koncentracijah</a:t>
            </a:r>
            <a:r>
              <a:rPr lang="sl-SI" sz="2200" dirty="0"/>
              <a:t>, </a:t>
            </a:r>
            <a:r>
              <a:rPr lang="sl-SI" sz="2200" b="1" dirty="0"/>
              <a:t>ki jo imajo po S4</a:t>
            </a:r>
          </a:p>
          <a:p>
            <a:pPr marL="857250" lvl="1" indent="-400050">
              <a:spcAft>
                <a:spcPts val="200"/>
              </a:spcAft>
              <a:buFont typeface="+mj-lt"/>
              <a:buAutoNum type="romanLcPeriod"/>
            </a:pPr>
            <a:r>
              <a:rPr lang="sl-SI" sz="1900" dirty="0"/>
              <a:t>Oblikovanje delovnih programov za razpise naj bo v pristojnosti ekspertnih skupin SRIP, s presečno komponento sodelujočih KET.</a:t>
            </a:r>
          </a:p>
          <a:p>
            <a:pPr marL="857250" lvl="1" indent="-400050">
              <a:spcAft>
                <a:spcPts val="200"/>
              </a:spcAft>
              <a:buFont typeface="+mj-lt"/>
              <a:buAutoNum type="romanLcPeriod"/>
            </a:pPr>
            <a:r>
              <a:rPr lang="sl-SI" sz="1900" dirty="0"/>
              <a:t>Program razpisov za celotno področje TRL3-9 mora biti oblikovan za vsaj 1 leto naprej: delovni programi in sredstva (opomba: H2020 ima za ca 2 leti).</a:t>
            </a:r>
          </a:p>
          <a:p>
            <a:pPr marL="857250" lvl="1" indent="-400050">
              <a:spcAft>
                <a:spcPts val="200"/>
              </a:spcAft>
              <a:buFont typeface="+mj-lt"/>
              <a:buAutoNum type="romanLcPeriod"/>
            </a:pPr>
            <a:r>
              <a:rPr lang="sl-SI" sz="1900" dirty="0"/>
              <a:t>Upoštevati prioritete, ki se izražajo skozi VVV. </a:t>
            </a:r>
          </a:p>
          <a:p>
            <a:pPr marL="857250" lvl="1" indent="-400050">
              <a:spcAft>
                <a:spcPts val="200"/>
              </a:spcAft>
              <a:buFont typeface="+mj-lt"/>
              <a:buAutoNum type="romanLcPeriod"/>
            </a:pPr>
            <a:r>
              <a:rPr lang="sl-SI" sz="1900" dirty="0"/>
              <a:t>Upoštevati tehnološka področja, ki jih dolgoročno poganjajo </a:t>
            </a:r>
            <a:r>
              <a:rPr lang="sl-SI" sz="1900" dirty="0" err="1"/>
              <a:t>KETi</a:t>
            </a:r>
            <a:r>
              <a:rPr lang="sl-SI" sz="1900" dirty="0"/>
              <a:t>.</a:t>
            </a:r>
          </a:p>
          <a:p>
            <a:pPr marL="342900" indent="-342900">
              <a:buFont typeface="+mj-lt"/>
              <a:buAutoNum type="arabicPeriod"/>
            </a:pPr>
            <a:r>
              <a:rPr lang="sl-SI" sz="2200" b="1" dirty="0"/>
              <a:t>Povezati segmentne razpise </a:t>
            </a:r>
            <a:r>
              <a:rPr lang="sl-SI" sz="2200" dirty="0"/>
              <a:t>za industrijske raziskave (TRL3-5) z razpisi za inoviranje (TRL 6-8)</a:t>
            </a:r>
          </a:p>
          <a:p>
            <a:pPr marL="857250" lvl="1" indent="-400050">
              <a:spcAft>
                <a:spcPts val="300"/>
              </a:spcAft>
              <a:buFont typeface="Arial" panose="020B0604020202020204" pitchFamily="34" charset="0"/>
              <a:buChar char="•"/>
            </a:pPr>
            <a:r>
              <a:rPr lang="sl-SI" sz="1900" u="sng" dirty="0"/>
              <a:t>Vstopni kriterij za razpise TRL6-8</a:t>
            </a:r>
            <a:r>
              <a:rPr lang="sl-SI" sz="1900" dirty="0"/>
              <a:t>: predhodna industrijska raziskava (TRL3-5)</a:t>
            </a:r>
          </a:p>
          <a:p>
            <a:pPr marL="457200" indent="-457200">
              <a:buAutoNum type="arabicPeriod" startAt="3"/>
            </a:pPr>
            <a:r>
              <a:rPr lang="sl-SI" sz="2200" b="1" dirty="0"/>
              <a:t>Sistemsko dolgoročno spremljanje rezultatov razpisov in vpliv na dodano vrednost</a:t>
            </a:r>
          </a:p>
          <a:p>
            <a:pPr marL="442913"/>
            <a:r>
              <a:rPr lang="sl-SI" sz="2200" b="1" dirty="0"/>
              <a:t> v razpisih sodelujočih podjetij</a:t>
            </a:r>
          </a:p>
          <a:p>
            <a:pPr>
              <a:spcBef>
                <a:spcPts val="300"/>
              </a:spcBef>
            </a:pPr>
            <a:r>
              <a:rPr lang="sl-SI" sz="2200" b="1" dirty="0"/>
              <a:t>4. Ločiti razpise za RRI</a:t>
            </a:r>
            <a:r>
              <a:rPr lang="sl-SI" sz="2200" dirty="0"/>
              <a:t> od razpisov za </a:t>
            </a:r>
            <a:r>
              <a:rPr lang="sl-SI" sz="2200" b="1" dirty="0"/>
              <a:t>gradnjo kapacitet </a:t>
            </a:r>
            <a:r>
              <a:rPr lang="sl-SI" sz="2200" dirty="0"/>
              <a:t>(infrastruktura)</a:t>
            </a:r>
          </a:p>
          <a:p>
            <a:pPr>
              <a:spcAft>
                <a:spcPts val="600"/>
              </a:spcAft>
            </a:pPr>
            <a:r>
              <a:rPr lang="sl-SI" sz="2200" b="1" dirty="0"/>
              <a:t>5.  Uvesti podporo pri uvajanju na trg in internacionalizaciji</a:t>
            </a:r>
          </a:p>
          <a:p>
            <a:pPr marL="857250" lvl="1" indent="-400050">
              <a:spcAft>
                <a:spcPts val="200"/>
              </a:spcAft>
              <a:buFont typeface="+mj-lt"/>
              <a:buAutoNum type="romanLcPeriod"/>
            </a:pPr>
            <a:r>
              <a:rPr lang="sl-SI" sz="1900" dirty="0"/>
              <a:t>Uvesti razpise za podporo v »last mile« (TRL8-TRL9) in vstop na (tuji) trg in začetno poslovanje na tujih trgih (sejmi, vavčerji, ..)</a:t>
            </a:r>
          </a:p>
          <a:p>
            <a:pPr marL="857250" lvl="1" indent="-400050">
              <a:spcAft>
                <a:spcPts val="200"/>
              </a:spcAft>
              <a:buFont typeface="+mj-lt"/>
              <a:buAutoNum type="romanLcPeriod"/>
            </a:pPr>
            <a:r>
              <a:rPr lang="sl-SI" sz="1900" dirty="0"/>
              <a:t>Uvesti razpise za poslovno-tehnološke mostove</a:t>
            </a:r>
          </a:p>
          <a:p>
            <a:r>
              <a:rPr lang="sl-SI" dirty="0"/>
              <a:t> </a:t>
            </a:r>
          </a:p>
          <a:p>
            <a:endParaRPr lang="sl-SI" dirty="0"/>
          </a:p>
        </p:txBody>
      </p:sp>
    </p:spTree>
    <p:extLst>
      <p:ext uri="{BB962C8B-B14F-4D97-AF65-F5344CB8AC3E}">
        <p14:creationId xmlns:p14="http://schemas.microsoft.com/office/powerpoint/2010/main" val="3270589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a:t>Kazalci področja </a:t>
            </a:r>
            <a:endParaRPr lang="en-US" dirty="0"/>
          </a:p>
        </p:txBody>
      </p:sp>
      <p:sp>
        <p:nvSpPr>
          <p:cNvPr id="37" name="PoljeZBesedilom 36"/>
          <p:cNvSpPr txBox="1"/>
          <p:nvPr/>
        </p:nvSpPr>
        <p:spPr>
          <a:xfrm>
            <a:off x="9711622" y="1408836"/>
            <a:ext cx="1008112" cy="646331"/>
          </a:xfrm>
          <a:prstGeom prst="rect">
            <a:avLst/>
          </a:prstGeom>
          <a:noFill/>
        </p:spPr>
        <p:txBody>
          <a:bodyPr wrap="square" rtlCol="0">
            <a:spAutoFit/>
          </a:bodyPr>
          <a:lstStyle/>
          <a:p>
            <a:pPr algn="ctr"/>
            <a:r>
              <a:rPr lang="sl-SI" dirty="0" err="1">
                <a:solidFill>
                  <a:schemeClr val="bg1"/>
                </a:solidFill>
              </a:rPr>
              <a:t>Ogani</a:t>
            </a:r>
            <a:endParaRPr lang="sl-SI" dirty="0">
              <a:solidFill>
                <a:schemeClr val="bg1"/>
              </a:solidFill>
            </a:endParaRPr>
          </a:p>
          <a:p>
            <a:pPr algn="ctr"/>
            <a:r>
              <a:rPr lang="sl-SI" dirty="0">
                <a:solidFill>
                  <a:schemeClr val="bg1"/>
                </a:solidFill>
              </a:rPr>
              <a:t> vodenja </a:t>
            </a:r>
            <a:endParaRPr lang="en-US" dirty="0">
              <a:solidFill>
                <a:schemeClr val="bg1"/>
              </a:solidFill>
            </a:endParaRPr>
          </a:p>
        </p:txBody>
      </p:sp>
      <p:pic>
        <p:nvPicPr>
          <p:cNvPr id="4" name="Picture 2" descr="https://www.gov.si/assets/bulkUpload/infografika-predelovalne-dejavnosti_po-sektorjih-SURS.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27381" y="1145336"/>
            <a:ext cx="5319820" cy="4895850"/>
          </a:xfrm>
          <a:prstGeom prst="rect">
            <a:avLst/>
          </a:prstGeom>
          <a:noFill/>
          <a:extLst>
            <a:ext uri="{909E8E84-426E-40DD-AFC4-6F175D3DCCD1}">
              <a14:hiddenFill xmlns:a14="http://schemas.microsoft.com/office/drawing/2010/main">
                <a:solidFill>
                  <a:srgbClr val="FFFFFF"/>
                </a:solidFill>
              </a14:hiddenFill>
            </a:ext>
          </a:extLst>
        </p:spPr>
      </p:pic>
      <p:sp>
        <p:nvSpPr>
          <p:cNvPr id="5" name="Pravokotnik 4"/>
          <p:cNvSpPr/>
          <p:nvPr/>
        </p:nvSpPr>
        <p:spPr>
          <a:xfrm>
            <a:off x="6240016" y="1145336"/>
            <a:ext cx="5951984" cy="5078313"/>
          </a:xfrm>
          <a:prstGeom prst="rect">
            <a:avLst/>
          </a:prstGeom>
        </p:spPr>
        <p:txBody>
          <a:bodyPr wrap="square">
            <a:spAutoFit/>
          </a:bodyPr>
          <a:lstStyle/>
          <a:p>
            <a:r>
              <a:rPr lang="en-US" dirty="0" err="1"/>
              <a:t>Za</a:t>
            </a:r>
            <a:r>
              <a:rPr lang="en-US" dirty="0"/>
              <a:t> </a:t>
            </a:r>
            <a:r>
              <a:rPr lang="en-US" dirty="0" err="1"/>
              <a:t>leto</a:t>
            </a:r>
            <a:r>
              <a:rPr lang="en-US" dirty="0"/>
              <a:t> 2018 je </a:t>
            </a:r>
            <a:r>
              <a:rPr lang="en-US" dirty="0" err="1"/>
              <a:t>bilo</a:t>
            </a:r>
            <a:r>
              <a:rPr lang="en-US" dirty="0"/>
              <a:t> v </a:t>
            </a:r>
            <a:r>
              <a:rPr lang="en-US" dirty="0" err="1"/>
              <a:t>industriji</a:t>
            </a:r>
            <a:r>
              <a:rPr lang="en-US" dirty="0"/>
              <a:t> v </a:t>
            </a:r>
            <a:r>
              <a:rPr lang="en-US" dirty="0" err="1"/>
              <a:t>Sloveniji</a:t>
            </a:r>
            <a:r>
              <a:rPr lang="en-US" dirty="0"/>
              <a:t> </a:t>
            </a:r>
            <a:r>
              <a:rPr lang="en-US" dirty="0" err="1"/>
              <a:t>aktivnih</a:t>
            </a:r>
            <a:r>
              <a:rPr lang="en-US" dirty="0"/>
              <a:t> 21.607 </a:t>
            </a:r>
            <a:r>
              <a:rPr lang="en-US" dirty="0" err="1"/>
              <a:t>podjetij</a:t>
            </a:r>
            <a:r>
              <a:rPr lang="en-US" dirty="0"/>
              <a:t>. </a:t>
            </a:r>
            <a:r>
              <a:rPr lang="en-US" dirty="0" err="1"/>
              <a:t>Kar</a:t>
            </a:r>
            <a:r>
              <a:rPr lang="en-US" dirty="0"/>
              <a:t> </a:t>
            </a:r>
            <a:r>
              <a:rPr lang="en-US" b="1" dirty="0"/>
              <a:t>91,2 </a:t>
            </a:r>
            <a:r>
              <a:rPr lang="en-US" b="1" dirty="0" err="1"/>
              <a:t>odstotkov</a:t>
            </a:r>
            <a:r>
              <a:rPr lang="en-US" b="1" dirty="0"/>
              <a:t> </a:t>
            </a:r>
            <a:r>
              <a:rPr lang="en-US" b="1" dirty="0" err="1"/>
              <a:t>industrijskih</a:t>
            </a:r>
            <a:r>
              <a:rPr lang="en-US" b="1" dirty="0"/>
              <a:t> </a:t>
            </a:r>
            <a:r>
              <a:rPr lang="en-US" b="1" dirty="0" err="1"/>
              <a:t>podjetij</a:t>
            </a:r>
            <a:r>
              <a:rPr lang="en-US" b="1" dirty="0"/>
              <a:t> (19.412 </a:t>
            </a:r>
            <a:r>
              <a:rPr lang="en-US" b="1" dirty="0" err="1"/>
              <a:t>podjetij</a:t>
            </a:r>
            <a:r>
              <a:rPr lang="en-US" b="1" dirty="0"/>
              <a:t>)</a:t>
            </a:r>
            <a:r>
              <a:rPr lang="en-US" dirty="0"/>
              <a:t> je </a:t>
            </a:r>
            <a:r>
              <a:rPr lang="en-US" dirty="0" err="1"/>
              <a:t>bilo</a:t>
            </a:r>
            <a:r>
              <a:rPr lang="en-US" dirty="0"/>
              <a:t> </a:t>
            </a:r>
            <a:r>
              <a:rPr lang="en-US" dirty="0" err="1"/>
              <a:t>registriranih</a:t>
            </a:r>
            <a:r>
              <a:rPr lang="en-US" dirty="0"/>
              <a:t> v </a:t>
            </a:r>
            <a:r>
              <a:rPr lang="en-US" dirty="0" err="1"/>
              <a:t>predelovalnih</a:t>
            </a:r>
            <a:r>
              <a:rPr lang="en-US" dirty="0"/>
              <a:t> </a:t>
            </a:r>
            <a:r>
              <a:rPr lang="en-US" dirty="0" err="1"/>
              <a:t>dejavnostih</a:t>
            </a:r>
            <a:r>
              <a:rPr lang="en-US" dirty="0"/>
              <a:t>, v </a:t>
            </a:r>
            <a:r>
              <a:rPr lang="en-US" dirty="0" err="1"/>
              <a:t>njih</a:t>
            </a:r>
            <a:r>
              <a:rPr lang="en-US" dirty="0"/>
              <a:t> pa je </a:t>
            </a:r>
            <a:r>
              <a:rPr lang="en-US" dirty="0" err="1"/>
              <a:t>bilo</a:t>
            </a:r>
            <a:r>
              <a:rPr lang="en-US" dirty="0"/>
              <a:t> </a:t>
            </a:r>
            <a:r>
              <a:rPr lang="en-US" dirty="0" err="1"/>
              <a:t>zaposlenih</a:t>
            </a:r>
            <a:r>
              <a:rPr lang="en-US" dirty="0"/>
              <a:t> </a:t>
            </a:r>
            <a:r>
              <a:rPr lang="en-US" dirty="0" err="1"/>
              <a:t>malo</a:t>
            </a:r>
            <a:r>
              <a:rPr lang="en-US" dirty="0"/>
              <a:t> </a:t>
            </a:r>
            <a:r>
              <a:rPr lang="en-US" dirty="0" err="1"/>
              <a:t>manj</a:t>
            </a:r>
            <a:r>
              <a:rPr lang="en-US" dirty="0"/>
              <a:t> </a:t>
            </a:r>
            <a:r>
              <a:rPr lang="en-US" dirty="0" err="1"/>
              <a:t>kakor</a:t>
            </a:r>
            <a:r>
              <a:rPr lang="en-US" dirty="0"/>
              <a:t> 186.000 </a:t>
            </a:r>
            <a:r>
              <a:rPr lang="en-US" dirty="0" err="1"/>
              <a:t>oseb</a:t>
            </a:r>
            <a:r>
              <a:rPr lang="en-US" dirty="0"/>
              <a:t>.</a:t>
            </a:r>
          </a:p>
          <a:p>
            <a:endParaRPr lang="en-US" dirty="0"/>
          </a:p>
          <a:p>
            <a:r>
              <a:rPr lang="en-US" dirty="0" err="1"/>
              <a:t>Industrija</a:t>
            </a:r>
            <a:r>
              <a:rPr lang="en-US" dirty="0"/>
              <a:t> </a:t>
            </a:r>
            <a:r>
              <a:rPr lang="en-US" dirty="0" err="1"/>
              <a:t>ustvari</a:t>
            </a:r>
            <a:r>
              <a:rPr lang="en-US" dirty="0"/>
              <a:t> </a:t>
            </a:r>
            <a:r>
              <a:rPr lang="en-US" dirty="0" err="1"/>
              <a:t>skoraj</a:t>
            </a:r>
            <a:r>
              <a:rPr lang="en-US" dirty="0"/>
              <a:t> </a:t>
            </a:r>
            <a:r>
              <a:rPr lang="en-US" b="1" dirty="0" err="1"/>
              <a:t>tretjino</a:t>
            </a:r>
            <a:r>
              <a:rPr lang="en-US" b="1" dirty="0"/>
              <a:t> </a:t>
            </a:r>
            <a:r>
              <a:rPr lang="en-US" b="1" dirty="0" err="1"/>
              <a:t>prihodkov</a:t>
            </a:r>
            <a:r>
              <a:rPr lang="en-US" b="1" dirty="0"/>
              <a:t> od </a:t>
            </a:r>
            <a:r>
              <a:rPr lang="en-US" b="1" dirty="0" err="1"/>
              <a:t>prodaje</a:t>
            </a:r>
            <a:r>
              <a:rPr lang="en-US" b="1" dirty="0"/>
              <a:t> (30, 2 </a:t>
            </a:r>
            <a:r>
              <a:rPr lang="en-US" b="1" dirty="0" err="1"/>
              <a:t>milijard</a:t>
            </a:r>
            <a:r>
              <a:rPr lang="en-US" b="1" dirty="0"/>
              <a:t> </a:t>
            </a:r>
            <a:r>
              <a:rPr lang="en-US" b="1" dirty="0" err="1"/>
              <a:t>evrov</a:t>
            </a:r>
            <a:r>
              <a:rPr lang="en-US" b="1" dirty="0"/>
              <a:t>)</a:t>
            </a:r>
            <a:r>
              <a:rPr lang="en-US" dirty="0"/>
              <a:t> in </a:t>
            </a:r>
            <a:r>
              <a:rPr lang="en-US" dirty="0" err="1"/>
              <a:t>okoli</a:t>
            </a:r>
            <a:r>
              <a:rPr lang="en-US" dirty="0"/>
              <a:t> </a:t>
            </a:r>
            <a:r>
              <a:rPr lang="en-US" b="1" dirty="0" err="1"/>
              <a:t>dve</a:t>
            </a:r>
            <a:r>
              <a:rPr lang="en-US" b="1" dirty="0"/>
              <a:t> tret</a:t>
            </a:r>
            <a:r>
              <a:rPr lang="sl-SI" b="1" dirty="0"/>
              <a:t>j</a:t>
            </a:r>
            <a:r>
              <a:rPr lang="en-US" b="1" dirty="0" err="1"/>
              <a:t>ini</a:t>
            </a:r>
            <a:r>
              <a:rPr lang="en-US" b="1" dirty="0"/>
              <a:t> </a:t>
            </a:r>
            <a:r>
              <a:rPr lang="en-US" b="1" dirty="0" err="1"/>
              <a:t>celotnega</a:t>
            </a:r>
            <a:r>
              <a:rPr lang="en-US" b="1" dirty="0"/>
              <a:t> </a:t>
            </a:r>
            <a:r>
              <a:rPr lang="en-US" b="1" dirty="0" err="1"/>
              <a:t>izvoza</a:t>
            </a:r>
            <a:r>
              <a:rPr lang="en-US" b="1" dirty="0"/>
              <a:t> (21,6 </a:t>
            </a:r>
            <a:r>
              <a:rPr lang="en-US" b="1" dirty="0" err="1"/>
              <a:t>milijard</a:t>
            </a:r>
            <a:r>
              <a:rPr lang="en-US" b="1" dirty="0"/>
              <a:t> </a:t>
            </a:r>
            <a:r>
              <a:rPr lang="en-US" b="1" dirty="0" err="1"/>
              <a:t>evrov</a:t>
            </a:r>
            <a:r>
              <a:rPr lang="en-US" b="1" dirty="0"/>
              <a:t> od </a:t>
            </a:r>
            <a:r>
              <a:rPr lang="en-US" b="1" dirty="0" err="1"/>
              <a:t>skupno</a:t>
            </a:r>
            <a:r>
              <a:rPr lang="en-US" b="1" dirty="0"/>
              <a:t> 30,9 </a:t>
            </a:r>
            <a:r>
              <a:rPr lang="en-US" b="1" dirty="0" err="1"/>
              <a:t>milijard</a:t>
            </a:r>
            <a:r>
              <a:rPr lang="en-US" b="1" dirty="0"/>
              <a:t> </a:t>
            </a:r>
            <a:r>
              <a:rPr lang="en-US" b="1" dirty="0" err="1"/>
              <a:t>evrov</a:t>
            </a:r>
            <a:r>
              <a:rPr lang="en-US" b="1" dirty="0"/>
              <a:t> v </a:t>
            </a:r>
            <a:r>
              <a:rPr lang="en-US" b="1" dirty="0" err="1"/>
              <a:t>letu</a:t>
            </a:r>
            <a:r>
              <a:rPr lang="en-US" b="1" dirty="0"/>
              <a:t> 2018)</a:t>
            </a:r>
            <a:r>
              <a:rPr lang="en-US" dirty="0"/>
              <a:t>.</a:t>
            </a:r>
          </a:p>
          <a:p>
            <a:endParaRPr lang="en-US" dirty="0"/>
          </a:p>
          <a:p>
            <a:r>
              <a:rPr lang="en-US" dirty="0" err="1"/>
              <a:t>Skupno</a:t>
            </a:r>
            <a:r>
              <a:rPr lang="en-US" dirty="0"/>
              <a:t> </a:t>
            </a:r>
            <a:r>
              <a:rPr lang="en-US" dirty="0" err="1"/>
              <a:t>dosega</a:t>
            </a:r>
            <a:r>
              <a:rPr lang="en-US" dirty="0"/>
              <a:t> </a:t>
            </a:r>
            <a:r>
              <a:rPr lang="en-US" b="1" dirty="0" err="1"/>
              <a:t>preko</a:t>
            </a:r>
            <a:r>
              <a:rPr lang="en-US" b="1" dirty="0"/>
              <a:t> 8 </a:t>
            </a:r>
            <a:r>
              <a:rPr lang="en-US" b="1" dirty="0" err="1"/>
              <a:t>milijard</a:t>
            </a:r>
            <a:r>
              <a:rPr lang="en-US" b="1" dirty="0"/>
              <a:t> </a:t>
            </a:r>
            <a:r>
              <a:rPr lang="en-US" b="1" dirty="0" err="1"/>
              <a:t>evrov</a:t>
            </a:r>
            <a:r>
              <a:rPr lang="en-US" b="1" dirty="0"/>
              <a:t> </a:t>
            </a:r>
            <a:r>
              <a:rPr lang="en-US" b="1" dirty="0" err="1"/>
              <a:t>dodane</a:t>
            </a:r>
            <a:r>
              <a:rPr lang="en-US" b="1" dirty="0"/>
              <a:t> </a:t>
            </a:r>
            <a:r>
              <a:rPr lang="en-US" b="1" dirty="0" err="1"/>
              <a:t>vrednosti</a:t>
            </a:r>
            <a:r>
              <a:rPr lang="en-US" dirty="0"/>
              <a:t>. V </a:t>
            </a:r>
            <a:r>
              <a:rPr lang="en-US" dirty="0" err="1"/>
              <a:t>zadnjih</a:t>
            </a:r>
            <a:r>
              <a:rPr lang="en-US" dirty="0"/>
              <a:t> </a:t>
            </a:r>
            <a:r>
              <a:rPr lang="en-US" dirty="0" err="1"/>
              <a:t>letih</a:t>
            </a:r>
            <a:r>
              <a:rPr lang="en-US" dirty="0"/>
              <a:t> je </a:t>
            </a:r>
            <a:r>
              <a:rPr lang="en-US" dirty="0" err="1"/>
              <a:t>slovenska</a:t>
            </a:r>
            <a:r>
              <a:rPr lang="en-US" dirty="0"/>
              <a:t> </a:t>
            </a:r>
            <a:r>
              <a:rPr lang="en-US" dirty="0" err="1"/>
              <a:t>industrija</a:t>
            </a:r>
            <a:r>
              <a:rPr lang="en-US" dirty="0"/>
              <a:t> </a:t>
            </a:r>
            <a:r>
              <a:rPr lang="en-US" dirty="0" err="1"/>
              <a:t>konstantno</a:t>
            </a:r>
            <a:r>
              <a:rPr lang="en-US" dirty="0"/>
              <a:t> </a:t>
            </a:r>
            <a:r>
              <a:rPr lang="en-US" dirty="0" err="1"/>
              <a:t>povečevala</a:t>
            </a:r>
            <a:r>
              <a:rPr lang="en-US" dirty="0"/>
              <a:t> </a:t>
            </a:r>
            <a:r>
              <a:rPr lang="en-US" dirty="0" err="1"/>
              <a:t>dodano</a:t>
            </a:r>
            <a:r>
              <a:rPr lang="en-US" dirty="0"/>
              <a:t> </a:t>
            </a:r>
            <a:r>
              <a:rPr lang="en-US" dirty="0" err="1"/>
              <a:t>vrednost</a:t>
            </a:r>
            <a:r>
              <a:rPr lang="en-US" dirty="0"/>
              <a:t>, </a:t>
            </a:r>
            <a:r>
              <a:rPr lang="en-US" dirty="0" err="1"/>
              <a:t>izvoz</a:t>
            </a:r>
            <a:r>
              <a:rPr lang="en-US" dirty="0"/>
              <a:t> in </a:t>
            </a:r>
            <a:r>
              <a:rPr lang="en-US" dirty="0" err="1"/>
              <a:t>zaposlenost</a:t>
            </a:r>
            <a:r>
              <a:rPr lang="en-US" dirty="0"/>
              <a:t>.</a:t>
            </a:r>
          </a:p>
          <a:p>
            <a:endParaRPr lang="en-US" dirty="0"/>
          </a:p>
          <a:p>
            <a:r>
              <a:rPr lang="en-US" dirty="0" err="1"/>
              <a:t>Trenutna</a:t>
            </a:r>
            <a:r>
              <a:rPr lang="en-US" dirty="0"/>
              <a:t> </a:t>
            </a:r>
            <a:r>
              <a:rPr lang="en-US" dirty="0" err="1"/>
              <a:t>povprečna</a:t>
            </a:r>
            <a:r>
              <a:rPr lang="en-US" dirty="0"/>
              <a:t> </a:t>
            </a:r>
            <a:r>
              <a:rPr lang="en-US" dirty="0" err="1"/>
              <a:t>dodana</a:t>
            </a:r>
            <a:r>
              <a:rPr lang="en-US" dirty="0"/>
              <a:t> </a:t>
            </a:r>
            <a:r>
              <a:rPr lang="en-US" dirty="0" err="1"/>
              <a:t>vrednost</a:t>
            </a:r>
            <a:r>
              <a:rPr lang="en-US" dirty="0"/>
              <a:t> na </a:t>
            </a:r>
            <a:r>
              <a:rPr lang="en-US" dirty="0" err="1"/>
              <a:t>zaposlenega</a:t>
            </a:r>
            <a:r>
              <a:rPr lang="en-US" dirty="0"/>
              <a:t> v </a:t>
            </a:r>
            <a:r>
              <a:rPr lang="en-US" dirty="0" err="1"/>
              <a:t>industriji</a:t>
            </a:r>
            <a:r>
              <a:rPr lang="en-US" dirty="0"/>
              <a:t> </a:t>
            </a:r>
            <a:r>
              <a:rPr lang="en-US" dirty="0" err="1"/>
              <a:t>znaša</a:t>
            </a:r>
            <a:r>
              <a:rPr lang="en-US" dirty="0"/>
              <a:t> </a:t>
            </a:r>
            <a:r>
              <a:rPr lang="en-US" b="1" dirty="0"/>
              <a:t>45.000 </a:t>
            </a:r>
            <a:r>
              <a:rPr lang="en-US" b="1" dirty="0" err="1"/>
              <a:t>evrov</a:t>
            </a:r>
            <a:r>
              <a:rPr lang="en-US" dirty="0"/>
              <a:t>. </a:t>
            </a:r>
          </a:p>
          <a:p>
            <a:r>
              <a:rPr lang="en-US" b="1" dirty="0" err="1"/>
              <a:t>Delež</a:t>
            </a:r>
            <a:r>
              <a:rPr lang="en-US" b="1" dirty="0"/>
              <a:t> </a:t>
            </a:r>
            <a:r>
              <a:rPr lang="en-US" b="1" dirty="0" err="1"/>
              <a:t>industrije</a:t>
            </a:r>
            <a:r>
              <a:rPr lang="en-US" b="1" dirty="0"/>
              <a:t> </a:t>
            </a:r>
            <a:r>
              <a:rPr lang="en-US" dirty="0"/>
              <a:t>v </a:t>
            </a:r>
            <a:r>
              <a:rPr lang="en-US" dirty="0" err="1"/>
              <a:t>celotni</a:t>
            </a:r>
            <a:r>
              <a:rPr lang="en-US" dirty="0"/>
              <a:t> </a:t>
            </a:r>
            <a:r>
              <a:rPr lang="en-US" dirty="0" err="1"/>
              <a:t>bruto</a:t>
            </a:r>
            <a:r>
              <a:rPr lang="en-US" dirty="0"/>
              <a:t> </a:t>
            </a:r>
            <a:r>
              <a:rPr lang="en-US" dirty="0" err="1"/>
              <a:t>dodani</a:t>
            </a:r>
            <a:r>
              <a:rPr lang="en-US" dirty="0"/>
              <a:t> </a:t>
            </a:r>
            <a:r>
              <a:rPr lang="en-US" dirty="0" err="1"/>
              <a:t>vrednosti</a:t>
            </a:r>
            <a:r>
              <a:rPr lang="en-US" dirty="0"/>
              <a:t> </a:t>
            </a:r>
            <a:r>
              <a:rPr lang="en-US" dirty="0" err="1"/>
              <a:t>Slovenije</a:t>
            </a:r>
            <a:r>
              <a:rPr lang="en-US" dirty="0"/>
              <a:t> je v </a:t>
            </a:r>
            <a:r>
              <a:rPr lang="en-US" dirty="0" err="1"/>
              <a:t>letu</a:t>
            </a:r>
            <a:r>
              <a:rPr lang="en-US" dirty="0"/>
              <a:t> 2018 </a:t>
            </a:r>
            <a:r>
              <a:rPr lang="en-US" dirty="0" err="1"/>
              <a:t>predstavljal</a:t>
            </a:r>
            <a:r>
              <a:rPr lang="en-US" dirty="0"/>
              <a:t> </a:t>
            </a:r>
            <a:r>
              <a:rPr lang="en-US" dirty="0" err="1"/>
              <a:t>kar</a:t>
            </a:r>
            <a:r>
              <a:rPr lang="en-US" dirty="0"/>
              <a:t> 23,7 </a:t>
            </a:r>
            <a:r>
              <a:rPr lang="en-US" dirty="0" err="1"/>
              <a:t>odstotkov</a:t>
            </a:r>
            <a:r>
              <a:rPr lang="en-US" dirty="0"/>
              <a:t>. </a:t>
            </a:r>
            <a:r>
              <a:rPr lang="en-US" b="1" dirty="0"/>
              <a:t>To </a:t>
            </a:r>
            <a:r>
              <a:rPr lang="en-US" b="1" dirty="0" err="1"/>
              <a:t>nas</a:t>
            </a:r>
            <a:r>
              <a:rPr lang="en-US" b="1" dirty="0"/>
              <a:t> </a:t>
            </a:r>
            <a:r>
              <a:rPr lang="en-US" b="1" dirty="0" err="1"/>
              <a:t>uvršča</a:t>
            </a:r>
            <a:r>
              <a:rPr lang="en-US" b="1" dirty="0"/>
              <a:t> na 3. mesto med </a:t>
            </a:r>
            <a:r>
              <a:rPr lang="en-US" b="1" dirty="0" err="1"/>
              <a:t>državami</a:t>
            </a:r>
            <a:r>
              <a:rPr lang="en-US" b="1" dirty="0"/>
              <a:t> </a:t>
            </a:r>
            <a:r>
              <a:rPr lang="en-US" b="1" dirty="0" err="1"/>
              <a:t>članicami</a:t>
            </a:r>
            <a:r>
              <a:rPr lang="en-US" b="1" dirty="0"/>
              <a:t> EU.</a:t>
            </a:r>
          </a:p>
        </p:txBody>
      </p:sp>
    </p:spTree>
    <p:extLst>
      <p:ext uri="{BB962C8B-B14F-4D97-AF65-F5344CB8AC3E}">
        <p14:creationId xmlns:p14="http://schemas.microsoft.com/office/powerpoint/2010/main" val="2033148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a:t>Mnenja članov štejejo …</a:t>
            </a:r>
            <a:endParaRPr lang="en-US" dirty="0"/>
          </a:p>
        </p:txBody>
      </p:sp>
      <p:pic>
        <p:nvPicPr>
          <p:cNvPr id="4" name="Slika 3"/>
          <p:cNvPicPr>
            <a:picLocks noChangeAspect="1"/>
          </p:cNvPicPr>
          <p:nvPr/>
        </p:nvPicPr>
        <p:blipFill>
          <a:blip r:embed="rId2"/>
          <a:stretch>
            <a:fillRect/>
          </a:stretch>
        </p:blipFill>
        <p:spPr>
          <a:xfrm>
            <a:off x="919480" y="1274763"/>
            <a:ext cx="1788389" cy="2298700"/>
          </a:xfrm>
          <a:prstGeom prst="rect">
            <a:avLst/>
          </a:prstGeom>
          <a:ln>
            <a:noFill/>
          </a:ln>
          <a:effectLst>
            <a:softEdge rad="112500"/>
          </a:effectLst>
        </p:spPr>
      </p:pic>
      <p:pic>
        <p:nvPicPr>
          <p:cNvPr id="5" name="Slika 4"/>
          <p:cNvPicPr>
            <a:picLocks noChangeAspect="1"/>
          </p:cNvPicPr>
          <p:nvPr/>
        </p:nvPicPr>
        <p:blipFill>
          <a:blip r:embed="rId3"/>
          <a:stretch>
            <a:fillRect/>
          </a:stretch>
        </p:blipFill>
        <p:spPr>
          <a:xfrm>
            <a:off x="4308475" y="1360254"/>
            <a:ext cx="1751013" cy="2213209"/>
          </a:xfrm>
          <a:prstGeom prst="rect">
            <a:avLst/>
          </a:prstGeom>
          <a:ln>
            <a:noFill/>
          </a:ln>
          <a:effectLst>
            <a:softEdge rad="112500"/>
          </a:effectLst>
        </p:spPr>
      </p:pic>
      <p:pic>
        <p:nvPicPr>
          <p:cNvPr id="6" name="Slika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3735" y="1410535"/>
            <a:ext cx="2112646" cy="2162928"/>
          </a:xfrm>
          <a:prstGeom prst="rect">
            <a:avLst/>
          </a:prstGeom>
          <a:ln>
            <a:noFill/>
          </a:ln>
          <a:effectLst>
            <a:softEdge rad="112500"/>
          </a:effectLst>
        </p:spPr>
      </p:pic>
      <p:sp>
        <p:nvSpPr>
          <p:cNvPr id="7" name="PoljeZBesedilom 6"/>
          <p:cNvSpPr txBox="1"/>
          <p:nvPr/>
        </p:nvSpPr>
        <p:spPr>
          <a:xfrm>
            <a:off x="762000" y="3787459"/>
            <a:ext cx="2216119" cy="646331"/>
          </a:xfrm>
          <a:prstGeom prst="rect">
            <a:avLst/>
          </a:prstGeom>
          <a:noFill/>
        </p:spPr>
        <p:txBody>
          <a:bodyPr wrap="none" rtlCol="0">
            <a:spAutoFit/>
          </a:bodyPr>
          <a:lstStyle/>
          <a:p>
            <a:r>
              <a:rPr lang="sl-SI" dirty="0"/>
              <a:t>Mag. Matjaž Čemažar</a:t>
            </a:r>
          </a:p>
          <a:p>
            <a:r>
              <a:rPr lang="sl-SI" dirty="0"/>
              <a:t>Direktor </a:t>
            </a:r>
            <a:endParaRPr lang="en-US" dirty="0"/>
          </a:p>
        </p:txBody>
      </p:sp>
      <p:sp>
        <p:nvSpPr>
          <p:cNvPr id="8" name="PoljeZBesedilom 7"/>
          <p:cNvSpPr txBox="1"/>
          <p:nvPr/>
        </p:nvSpPr>
        <p:spPr>
          <a:xfrm>
            <a:off x="4075921" y="3787458"/>
            <a:ext cx="2125967" cy="646331"/>
          </a:xfrm>
          <a:prstGeom prst="rect">
            <a:avLst/>
          </a:prstGeom>
          <a:noFill/>
        </p:spPr>
        <p:txBody>
          <a:bodyPr wrap="none" rtlCol="0">
            <a:spAutoFit/>
          </a:bodyPr>
          <a:lstStyle/>
          <a:p>
            <a:r>
              <a:rPr lang="sl-SI" dirty="0"/>
              <a:t>Dr. Boštjan Podobnik</a:t>
            </a:r>
          </a:p>
          <a:p>
            <a:r>
              <a:rPr lang="sl-SI" dirty="0"/>
              <a:t>Direktor </a:t>
            </a:r>
            <a:endParaRPr lang="en-US" dirty="0"/>
          </a:p>
        </p:txBody>
      </p:sp>
      <p:sp>
        <p:nvSpPr>
          <p:cNvPr id="9" name="PoljeZBesedilom 8"/>
          <p:cNvSpPr txBox="1"/>
          <p:nvPr/>
        </p:nvSpPr>
        <p:spPr>
          <a:xfrm>
            <a:off x="7740414" y="3738648"/>
            <a:ext cx="2311530" cy="646331"/>
          </a:xfrm>
          <a:prstGeom prst="rect">
            <a:avLst/>
          </a:prstGeom>
          <a:noFill/>
        </p:spPr>
        <p:txBody>
          <a:bodyPr wrap="none" rtlCol="0">
            <a:spAutoFit/>
          </a:bodyPr>
          <a:lstStyle/>
          <a:p>
            <a:r>
              <a:rPr lang="sl-SI" dirty="0"/>
              <a:t>Prof. dr. Miran Mozetič</a:t>
            </a:r>
          </a:p>
          <a:p>
            <a:r>
              <a:rPr lang="sl-SI" dirty="0"/>
              <a:t>Vodja odseka</a:t>
            </a:r>
            <a:endParaRPr lang="en-US" dirty="0"/>
          </a:p>
        </p:txBody>
      </p:sp>
      <p:pic>
        <p:nvPicPr>
          <p:cNvPr id="10" name="Slika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444" y="4876800"/>
            <a:ext cx="2767727" cy="899160"/>
          </a:xfrm>
          <a:prstGeom prst="rect">
            <a:avLst/>
          </a:prstGeom>
        </p:spPr>
      </p:pic>
      <p:pic>
        <p:nvPicPr>
          <p:cNvPr id="11" name="Slika 10"/>
          <p:cNvPicPr>
            <a:picLocks noChangeAspect="1"/>
          </p:cNvPicPr>
          <p:nvPr/>
        </p:nvPicPr>
        <p:blipFill>
          <a:blip r:embed="rId6"/>
          <a:stretch>
            <a:fillRect/>
          </a:stretch>
        </p:blipFill>
        <p:spPr>
          <a:xfrm>
            <a:off x="3771582" y="4490085"/>
            <a:ext cx="3571875" cy="1285875"/>
          </a:xfrm>
          <a:prstGeom prst="rect">
            <a:avLst/>
          </a:prstGeom>
        </p:spPr>
      </p:pic>
      <p:pic>
        <p:nvPicPr>
          <p:cNvPr id="13" name="Slika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1335" y="4550164"/>
            <a:ext cx="4038317" cy="1225796"/>
          </a:xfrm>
          <a:prstGeom prst="rect">
            <a:avLst/>
          </a:prstGeom>
        </p:spPr>
      </p:pic>
    </p:spTree>
    <p:extLst>
      <p:ext uri="{BB962C8B-B14F-4D97-AF65-F5344CB8AC3E}">
        <p14:creationId xmlns:p14="http://schemas.microsoft.com/office/powerpoint/2010/main" val="1441429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p:cNvSpPr>
          <p:nvPr/>
        </p:nvSpPr>
        <p:spPr>
          <a:xfrm>
            <a:off x="2050275" y="1011855"/>
            <a:ext cx="6858000" cy="594066"/>
          </a:xfrm>
          <a:prstGeom prst="rect">
            <a:avLst/>
          </a:prstGeom>
        </p:spPr>
        <p:txBody>
          <a:bodyPr/>
          <a:lstStyle/>
          <a:p>
            <a:pPr marL="257175" indent="-257175" algn="ctr" fontAlgn="base">
              <a:spcBef>
                <a:spcPct val="20000"/>
              </a:spcBef>
              <a:spcAft>
                <a:spcPct val="0"/>
              </a:spcAft>
              <a:defRPr/>
            </a:pPr>
            <a:r>
              <a:rPr lang="en-US" sz="4000" b="1" kern="0" dirty="0">
                <a:solidFill>
                  <a:srgbClr val="002060"/>
                </a:solidFill>
                <a:latin typeface="Calibri" pitchFamily="34" charset="0"/>
                <a:cs typeface="Calibri" pitchFamily="34" charset="0"/>
              </a:rPr>
              <a:t>	</a:t>
            </a:r>
            <a:r>
              <a:rPr lang="sl-SI" sz="3300" b="1" kern="0" dirty="0">
                <a:solidFill>
                  <a:srgbClr val="002060"/>
                </a:solidFill>
                <a:latin typeface="Calibri" pitchFamily="34" charset="0"/>
                <a:cs typeface="Calibri" pitchFamily="34" charset="0"/>
              </a:rPr>
              <a:t>Hvala za pozornost!</a:t>
            </a:r>
            <a:endParaRPr lang="en-US" sz="3300" b="1" kern="0" dirty="0">
              <a:solidFill>
                <a:srgbClr val="002060"/>
              </a:solidFill>
              <a:latin typeface="Calibri" pitchFamily="34" charset="0"/>
              <a:cs typeface="Calibri" pitchFamily="34" charset="0"/>
            </a:endParaRPr>
          </a:p>
        </p:txBody>
      </p:sp>
      <p:sp>
        <p:nvSpPr>
          <p:cNvPr id="5" name="PoljeZBesedilom 4"/>
          <p:cNvSpPr txBox="1"/>
          <p:nvPr/>
        </p:nvSpPr>
        <p:spPr>
          <a:xfrm>
            <a:off x="3559596" y="4012623"/>
            <a:ext cx="4228722" cy="646331"/>
          </a:xfrm>
          <a:prstGeom prst="rect">
            <a:avLst/>
          </a:prstGeom>
          <a:noFill/>
        </p:spPr>
        <p:txBody>
          <a:bodyPr wrap="none" rtlCol="0">
            <a:spAutoFit/>
          </a:bodyPr>
          <a:lstStyle/>
          <a:p>
            <a:r>
              <a:rPr lang="sl-SI" dirty="0"/>
              <a:t>Tržaška cesta 315, 1000 Ljubljana, Slovenija</a:t>
            </a:r>
          </a:p>
          <a:p>
            <a:r>
              <a:rPr lang="sl-SI" dirty="0">
                <a:solidFill>
                  <a:srgbClr val="FFC000"/>
                </a:solidFill>
              </a:rPr>
              <a:t>    W</a:t>
            </a:r>
            <a:r>
              <a:rPr lang="sl-SI" dirty="0"/>
              <a:t> </a:t>
            </a:r>
            <a:r>
              <a:rPr lang="sl-SI" dirty="0">
                <a:hlinkClick r:id="rId3"/>
              </a:rPr>
              <a:t>www.ctop.ijs.si</a:t>
            </a:r>
            <a:r>
              <a:rPr lang="sl-SI" dirty="0"/>
              <a:t>  </a:t>
            </a:r>
            <a:r>
              <a:rPr lang="sl-SI" dirty="0">
                <a:solidFill>
                  <a:srgbClr val="00B050"/>
                </a:solidFill>
              </a:rPr>
              <a:t>E</a:t>
            </a:r>
            <a:r>
              <a:rPr lang="sl-SI" dirty="0">
                <a:solidFill>
                  <a:schemeClr val="accent1">
                    <a:lumMod val="75000"/>
                  </a:schemeClr>
                </a:solidFill>
              </a:rPr>
              <a:t>: </a:t>
            </a:r>
            <a:r>
              <a:rPr lang="sl-SI" dirty="0">
                <a:solidFill>
                  <a:schemeClr val="accent1">
                    <a:lumMod val="75000"/>
                  </a:schemeClr>
                </a:solidFill>
                <a:hlinkClick r:id="rId4"/>
              </a:rPr>
              <a:t>ctop@ijs.si</a:t>
            </a:r>
            <a:endParaRPr lang="en-US" dirty="0">
              <a:solidFill>
                <a:schemeClr val="accent1">
                  <a:lumMod val="75000"/>
                </a:schemeClr>
              </a:solidFill>
            </a:endParaRPr>
          </a:p>
        </p:txBody>
      </p:sp>
      <p:pic>
        <p:nvPicPr>
          <p:cNvPr id="8" name="Picture 3" descr="cid:image008.jpg@01D3A024.79790F00">
            <a:hlinkClick r:id="rId5"/>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6171425" y="4794952"/>
            <a:ext cx="406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id:image009.jpg@01D3A024.79790F00">
            <a:hlinkClick r:id="rId8"/>
          </p:cNvPr>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5276075" y="4794952"/>
            <a:ext cx="406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cid:image010.jpg@01D3A024.79790F00">
            <a:hlinkClick r:id="rId11"/>
          </p:cNvPr>
          <p:cNvPicPr>
            <a:picLocks noChangeAspect="1" noChangeArrowheads="1"/>
          </p:cNvPicPr>
          <p:nvPr/>
        </p:nvPicPr>
        <p:blipFill>
          <a:blip r:embed="rId12" r:link="rId13">
            <a:extLst>
              <a:ext uri="{28A0092B-C50C-407E-A947-70E740481C1C}">
                <a14:useLocalDpi xmlns:a14="http://schemas.microsoft.com/office/drawing/2010/main" val="0"/>
              </a:ext>
            </a:extLst>
          </a:blip>
          <a:srcRect/>
          <a:stretch>
            <a:fillRect/>
          </a:stretch>
        </p:blipFill>
        <p:spPr bwMode="auto">
          <a:xfrm>
            <a:off x="4475975" y="4794952"/>
            <a:ext cx="406400" cy="406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a:extLst>
              <a:ext uri="{FF2B5EF4-FFF2-40B4-BE49-F238E27FC236}">
                <a16:creationId xmlns:a16="http://schemas.microsoft.com/office/drawing/2014/main" id="{F7A32DE6-FB61-4F6D-AB39-CD2E23B7EC3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34164" b="21610"/>
          <a:stretch/>
        </p:blipFill>
        <p:spPr>
          <a:xfrm>
            <a:off x="3733829" y="1741919"/>
            <a:ext cx="3897291" cy="1715144"/>
          </a:xfrm>
          <a:prstGeom prst="rect">
            <a:avLst/>
          </a:prstGeom>
        </p:spPr>
      </p:pic>
      <p:sp>
        <p:nvSpPr>
          <p:cNvPr id="17" name="PoljeZBesedilom 16"/>
          <p:cNvSpPr txBox="1"/>
          <p:nvPr/>
        </p:nvSpPr>
        <p:spPr>
          <a:xfrm>
            <a:off x="3294363" y="3482959"/>
            <a:ext cx="4873322" cy="461665"/>
          </a:xfrm>
          <a:prstGeom prst="rect">
            <a:avLst/>
          </a:prstGeom>
          <a:noFill/>
        </p:spPr>
        <p:txBody>
          <a:bodyPr wrap="none" rtlCol="0">
            <a:spAutoFit/>
          </a:bodyPr>
          <a:lstStyle/>
          <a:p>
            <a:r>
              <a:rPr lang="sl-SI" sz="2400" b="1" dirty="0"/>
              <a:t>DODANA VREDNOST POVEZOVANJA!</a:t>
            </a:r>
            <a:endParaRPr lang="en-US" sz="2400" b="1" dirty="0"/>
          </a:p>
        </p:txBody>
      </p:sp>
    </p:spTree>
    <p:extLst>
      <p:ext uri="{BB962C8B-B14F-4D97-AF65-F5344CB8AC3E}">
        <p14:creationId xmlns:p14="http://schemas.microsoft.com/office/powerpoint/2010/main" val="1314738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a:t>Struktura članov</a:t>
            </a:r>
          </a:p>
        </p:txBody>
      </p:sp>
      <p:sp>
        <p:nvSpPr>
          <p:cNvPr id="14" name="Elipsa 13"/>
          <p:cNvSpPr/>
          <p:nvPr/>
        </p:nvSpPr>
        <p:spPr>
          <a:xfrm>
            <a:off x="1347433" y="2225069"/>
            <a:ext cx="3970957" cy="35039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4000" dirty="0">
                <a:ln w="0"/>
                <a:solidFill>
                  <a:schemeClr val="tx1"/>
                </a:solidFill>
                <a:effectLst>
                  <a:outerShdw blurRad="38100" dist="19050" dir="2700000" algn="tl" rotWithShape="0">
                    <a:schemeClr val="dk1">
                      <a:alpha val="40000"/>
                    </a:schemeClr>
                  </a:outerShdw>
                </a:effectLst>
              </a:rPr>
              <a:t>85 </a:t>
            </a:r>
          </a:p>
          <a:p>
            <a:pPr algn="ctr"/>
            <a:r>
              <a:rPr lang="sl-SI" sz="4000" dirty="0">
                <a:ln w="0"/>
                <a:solidFill>
                  <a:schemeClr val="tx1"/>
                </a:solidFill>
                <a:effectLst>
                  <a:outerShdw blurRad="38100" dist="19050" dir="2700000" algn="tl" rotWithShape="0">
                    <a:schemeClr val="dk1">
                      <a:alpha val="40000"/>
                    </a:schemeClr>
                  </a:outerShdw>
                </a:effectLst>
              </a:rPr>
              <a:t>članov</a:t>
            </a:r>
            <a:endParaRPr lang="en-US" sz="4000" dirty="0">
              <a:ln w="0"/>
              <a:solidFill>
                <a:schemeClr val="tx1"/>
              </a:solidFill>
              <a:effectLst>
                <a:outerShdw blurRad="38100" dist="19050" dir="2700000" algn="tl" rotWithShape="0">
                  <a:schemeClr val="dk1">
                    <a:alpha val="40000"/>
                  </a:schemeClr>
                </a:outerShdw>
              </a:effectLst>
            </a:endParaRPr>
          </a:p>
        </p:txBody>
      </p:sp>
      <p:sp>
        <p:nvSpPr>
          <p:cNvPr id="15" name="Elipsa 14"/>
          <p:cNvSpPr/>
          <p:nvPr/>
        </p:nvSpPr>
        <p:spPr>
          <a:xfrm>
            <a:off x="3821221" y="1100284"/>
            <a:ext cx="3942937" cy="363173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Elipsa 15"/>
          <p:cNvSpPr/>
          <p:nvPr/>
        </p:nvSpPr>
        <p:spPr>
          <a:xfrm>
            <a:off x="3906285" y="1905792"/>
            <a:ext cx="1609847" cy="15981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16 </a:t>
            </a:r>
          </a:p>
          <a:p>
            <a:pPr algn="ctr"/>
            <a:r>
              <a:rPr lang="sl-SI" dirty="0" err="1"/>
              <a:t>Mikro</a:t>
            </a:r>
            <a:r>
              <a:rPr lang="sl-SI" dirty="0"/>
              <a:t> Podjetja</a:t>
            </a:r>
            <a:endParaRPr lang="en-US" dirty="0"/>
          </a:p>
        </p:txBody>
      </p:sp>
      <p:sp>
        <p:nvSpPr>
          <p:cNvPr id="17" name="Elipsa 16"/>
          <p:cNvSpPr/>
          <p:nvPr/>
        </p:nvSpPr>
        <p:spPr>
          <a:xfrm>
            <a:off x="5407283" y="1393800"/>
            <a:ext cx="1411718" cy="1238419"/>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14</a:t>
            </a:r>
          </a:p>
          <a:p>
            <a:pPr algn="ctr"/>
            <a:r>
              <a:rPr lang="sl-SI" sz="1600" dirty="0"/>
              <a:t>Mala podjetja</a:t>
            </a:r>
            <a:endParaRPr lang="en-US" sz="1600" dirty="0"/>
          </a:p>
        </p:txBody>
      </p:sp>
      <p:sp>
        <p:nvSpPr>
          <p:cNvPr id="18" name="Elipsa 17"/>
          <p:cNvSpPr/>
          <p:nvPr/>
        </p:nvSpPr>
        <p:spPr>
          <a:xfrm>
            <a:off x="5772010" y="2591261"/>
            <a:ext cx="1788790" cy="1675478"/>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t>16</a:t>
            </a:r>
          </a:p>
          <a:p>
            <a:pPr algn="ctr"/>
            <a:r>
              <a:rPr lang="sl-SI" sz="1600" dirty="0"/>
              <a:t>Srednja podjetja</a:t>
            </a:r>
            <a:endParaRPr lang="en-US" sz="1600" dirty="0"/>
          </a:p>
        </p:txBody>
      </p:sp>
      <p:sp>
        <p:nvSpPr>
          <p:cNvPr id="19" name="Označba mesta vsebine 4"/>
          <p:cNvSpPr txBox="1">
            <a:spLocks/>
          </p:cNvSpPr>
          <p:nvPr/>
        </p:nvSpPr>
        <p:spPr>
          <a:xfrm>
            <a:off x="4951725" y="3683533"/>
            <a:ext cx="852184" cy="354531"/>
          </a:xfrm>
          <a:prstGeom prst="rect">
            <a:avLst/>
          </a:prstGeom>
        </p:spPr>
        <p:txBody>
          <a:bodyPr>
            <a:noAutofit/>
          </a:bodyPr>
          <a:lstStyle>
            <a:lvl1pPr marL="342900" indent="-342900" algn="just"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sl-SI" sz="2400" b="1" dirty="0"/>
              <a:t>SME</a:t>
            </a:r>
          </a:p>
        </p:txBody>
      </p:sp>
      <p:sp>
        <p:nvSpPr>
          <p:cNvPr id="20" name="Elipsa 19"/>
          <p:cNvSpPr/>
          <p:nvPr/>
        </p:nvSpPr>
        <p:spPr>
          <a:xfrm>
            <a:off x="3444948" y="4486940"/>
            <a:ext cx="1506777" cy="1405812"/>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solidFill>
                  <a:schemeClr val="bg1"/>
                </a:solidFill>
              </a:rPr>
              <a:t>9 </a:t>
            </a:r>
          </a:p>
          <a:p>
            <a:pPr algn="ctr"/>
            <a:r>
              <a:rPr lang="sl-SI" dirty="0">
                <a:solidFill>
                  <a:schemeClr val="bg1"/>
                </a:solidFill>
              </a:rPr>
              <a:t>Velika podjetja</a:t>
            </a:r>
            <a:endParaRPr lang="en-US" dirty="0">
              <a:solidFill>
                <a:schemeClr val="bg1"/>
              </a:solidFill>
            </a:endParaRPr>
          </a:p>
        </p:txBody>
      </p:sp>
      <p:sp>
        <p:nvSpPr>
          <p:cNvPr id="21" name="Elipsa 20"/>
          <p:cNvSpPr/>
          <p:nvPr/>
        </p:nvSpPr>
        <p:spPr>
          <a:xfrm>
            <a:off x="2329256" y="1690897"/>
            <a:ext cx="1327320" cy="125148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solidFill>
                  <a:schemeClr val="tx1"/>
                </a:solidFill>
              </a:rPr>
              <a:t>30</a:t>
            </a:r>
          </a:p>
          <a:p>
            <a:pPr algn="ctr"/>
            <a:r>
              <a:rPr lang="sl-SI" sz="1600" dirty="0">
                <a:solidFill>
                  <a:schemeClr val="tx1"/>
                </a:solidFill>
              </a:rPr>
              <a:t>R&amp;D</a:t>
            </a:r>
          </a:p>
          <a:p>
            <a:pPr algn="ctr"/>
            <a:r>
              <a:rPr lang="sl-SI" sz="1600" dirty="0">
                <a:solidFill>
                  <a:schemeClr val="tx1"/>
                </a:solidFill>
              </a:rPr>
              <a:t>Organizacije</a:t>
            </a:r>
            <a:endParaRPr lang="en-US" sz="1600" dirty="0">
              <a:solidFill>
                <a:schemeClr val="tx1"/>
              </a:solidFill>
            </a:endParaRPr>
          </a:p>
        </p:txBody>
      </p:sp>
      <p:sp>
        <p:nvSpPr>
          <p:cNvPr id="22" name="Elipsa 21"/>
          <p:cNvSpPr/>
          <p:nvPr/>
        </p:nvSpPr>
        <p:spPr>
          <a:xfrm>
            <a:off x="1340077" y="2643963"/>
            <a:ext cx="958418" cy="80041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dirty="0">
                <a:solidFill>
                  <a:schemeClr val="tx1"/>
                </a:solidFill>
              </a:rPr>
              <a:t>5</a:t>
            </a:r>
          </a:p>
          <a:p>
            <a:pPr algn="ctr"/>
            <a:r>
              <a:rPr lang="sl-SI" sz="1600" dirty="0">
                <a:solidFill>
                  <a:schemeClr val="tx1"/>
                </a:solidFill>
              </a:rPr>
              <a:t>Ostali</a:t>
            </a:r>
            <a:endParaRPr lang="en-US" sz="1600" dirty="0">
              <a:solidFill>
                <a:schemeClr val="tx1"/>
              </a:solidFill>
            </a:endParaRPr>
          </a:p>
        </p:txBody>
      </p:sp>
      <p:graphicFrame>
        <p:nvGraphicFramePr>
          <p:cNvPr id="23" name="Grafikon 22"/>
          <p:cNvGraphicFramePr/>
          <p:nvPr>
            <p:extLst>
              <p:ext uri="{D42A27DB-BD31-4B8C-83A1-F6EECF244321}">
                <p14:modId xmlns:p14="http://schemas.microsoft.com/office/powerpoint/2010/main" val="921990410"/>
              </p:ext>
            </p:extLst>
          </p:nvPr>
        </p:nvGraphicFramePr>
        <p:xfrm>
          <a:off x="6646636" y="1649290"/>
          <a:ext cx="6026057" cy="48133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35175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OM_GZS_20170711_nanotehnologije" id="{FF474693-AFE5-4797-B63B-F83C135070DA}" vid="{984CF29B-7CC0-4428-B665-3877CE17B49C}"/>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  I4.0 Simpozij PPT Template</Template>
  <TotalTime>37420</TotalTime>
  <Words>6698</Words>
  <Application>Microsoft Office PowerPoint</Application>
  <PresentationFormat>Širokozaslonsko</PresentationFormat>
  <Paragraphs>948</Paragraphs>
  <Slides>81</Slides>
  <Notes>23</Notes>
  <HiddenSlides>6</HiddenSlides>
  <MMClips>0</MMClips>
  <ScaleCrop>false</ScaleCrop>
  <HeadingPairs>
    <vt:vector size="8" baseType="variant">
      <vt:variant>
        <vt:lpstr>Uporabljene pisave</vt:lpstr>
      </vt:variant>
      <vt:variant>
        <vt:i4>12</vt:i4>
      </vt:variant>
      <vt:variant>
        <vt:lpstr>Tema</vt:lpstr>
      </vt:variant>
      <vt:variant>
        <vt:i4>1</vt:i4>
      </vt:variant>
      <vt:variant>
        <vt:lpstr>Vdelani OLE strežniki</vt:lpstr>
      </vt:variant>
      <vt:variant>
        <vt:i4>2</vt:i4>
      </vt:variant>
      <vt:variant>
        <vt:lpstr>Naslovi diapozitivov</vt:lpstr>
      </vt:variant>
      <vt:variant>
        <vt:i4>81</vt:i4>
      </vt:variant>
    </vt:vector>
  </HeadingPairs>
  <TitlesOfParts>
    <vt:vector size="96" baseType="lpstr">
      <vt:lpstr>Arial</vt:lpstr>
      <vt:lpstr>ArialMT</vt:lpstr>
      <vt:lpstr>Calibri</vt:lpstr>
      <vt:lpstr>Calibri Light</vt:lpstr>
      <vt:lpstr>Calibri-Bold</vt:lpstr>
      <vt:lpstr>Courier New</vt:lpstr>
      <vt:lpstr>Noto Sans</vt:lpstr>
      <vt:lpstr>Open Sans</vt:lpstr>
      <vt:lpstr>Symbol</vt:lpstr>
      <vt:lpstr>Times New Roman</vt:lpstr>
      <vt:lpstr>Verdana</vt:lpstr>
      <vt:lpstr>Wingdings</vt:lpstr>
      <vt:lpstr>Officeova tema</vt:lpstr>
      <vt:lpstr>Picture</vt:lpstr>
      <vt:lpstr>Worksheet</vt:lpstr>
      <vt:lpstr>PowerPointova predstavitev</vt:lpstr>
      <vt:lpstr>Agenda</vt:lpstr>
      <vt:lpstr>Danes bodo z vami …</vt:lpstr>
      <vt:lpstr>Poslanstvo SRIP ToP</vt:lpstr>
      <vt:lpstr>Strateški cilji SRIP ToP</vt:lpstr>
      <vt:lpstr>Organizacijska struktura</vt:lpstr>
      <vt:lpstr>SRIP ToP - organi vodenja in odločanja</vt:lpstr>
      <vt:lpstr>Kazalci področja </vt:lpstr>
      <vt:lpstr>Struktura članov</vt:lpstr>
      <vt:lpstr>Člani</vt:lpstr>
      <vt:lpstr>Podprte tehnologije</vt:lpstr>
      <vt:lpstr>Uspehi naših članov v 2.fazi SRIP ToP</vt:lpstr>
      <vt:lpstr>Internacionalizacija</vt:lpstr>
      <vt:lpstr>Odmevni projekti za razvoj slovenske industrije</vt:lpstr>
      <vt:lpstr>Sodelovanje med SRIPi</vt:lpstr>
      <vt:lpstr>Razvoj človeških virov</vt:lpstr>
      <vt:lpstr>Na miselnost rasti usmerjen pristop</vt:lpstr>
      <vt:lpstr>Povezovanje znanj in kompetenc</vt:lpstr>
      <vt:lpstr>Trajnostno ravnanje z okoljem </vt:lpstr>
      <vt:lpstr>PowerPointova predstavitev</vt:lpstr>
      <vt:lpstr>Grozd Pametne tovarne</vt:lpstr>
      <vt:lpstr>Grozd Pametne tovarne</vt:lpstr>
      <vt:lpstr>Fokusna področja grozda Pametna tovarna </vt:lpstr>
      <vt:lpstr>Vzpostavitev/nadgradnja/aktivnosti Demo centra pametna tovarna</vt:lpstr>
      <vt:lpstr>Spodbujanje podjetij za prehod v industrijo 4.0</vt:lpstr>
      <vt:lpstr>e- življenjski cikel produkta 4.0</vt:lpstr>
      <vt:lpstr>PowerPointova predstavitev</vt:lpstr>
      <vt:lpstr>Predstavitev grozda</vt:lpstr>
      <vt:lpstr>Predstavitev grozda (2)</vt:lpstr>
      <vt:lpstr>VVV Inteligentni sistemi vodenja (ISVOD) in fokusna področja</vt:lpstr>
      <vt:lpstr>VVV ISVOD: prenova fokusnih področij (FP) iz 2. v 3. fazo</vt:lpstr>
      <vt:lpstr>HOM Tehnologije vodenja – vsebinska področja aktivnosti</vt:lpstr>
      <vt:lpstr>HOM Tehnologije vodenja (TV) – domenska umestitev </vt:lpstr>
      <vt:lpstr>Dejavnosti grozda STV v skupnih nalogah - internacionalizacija</vt:lpstr>
      <vt:lpstr>Dosežki članov v 2. fazi - izbor iz rezultatov VVV ISVOD</vt:lpstr>
      <vt:lpstr>PowerPointova predstavitev</vt:lpstr>
      <vt:lpstr>Razvojni projekti</vt:lpstr>
      <vt:lpstr>Strateški cilji SRIP ToP in izvajanje  </vt:lpstr>
      <vt:lpstr>PowerPointova predstavitev</vt:lpstr>
      <vt:lpstr>Predstavitev grozda</vt:lpstr>
      <vt:lpstr>Predstavitev grozda</vt:lpstr>
      <vt:lpstr>Vertikalna veriga orodjarstvo</vt:lpstr>
      <vt:lpstr>Fokusna področja</vt:lpstr>
      <vt:lpstr>Dejavnosti grozda v skupnih nalogah</vt:lpstr>
      <vt:lpstr>Dosežki 2.faze</vt:lpstr>
      <vt:lpstr>Dosežki 2.faze</vt:lpstr>
      <vt:lpstr>PowerPointova predstavitev</vt:lpstr>
      <vt:lpstr>Institut „Jožef Stefan“ – valilnica znanja</vt:lpstr>
      <vt:lpstr>Napredne tehnologije</vt:lpstr>
      <vt:lpstr>Programi S4 na IJS</vt:lpstr>
      <vt:lpstr>Robotika</vt:lpstr>
      <vt:lpstr>Področje robotike</vt:lpstr>
      <vt:lpstr>Horizon2020: Projekt ReconCell</vt:lpstr>
      <vt:lpstr>Adaptivna robotska celica</vt:lpstr>
      <vt:lpstr>YASKAWA Slovenija</vt:lpstr>
      <vt:lpstr>Strojni vid kot storitev</vt:lpstr>
      <vt:lpstr>Fotonika</vt:lpstr>
      <vt:lpstr>Laserski transferni tisk</vt:lpstr>
      <vt:lpstr>Fotonika</vt:lpstr>
      <vt:lpstr>Plazemske tehnologije in področja uporabe</vt:lpstr>
      <vt:lpstr>Pametni plazemski sistemi in plazemske tehnologije</vt:lpstr>
      <vt:lpstr>Napredni senzorji</vt:lpstr>
      <vt:lpstr>Napredni materiali in sodobne proizvodne metode za materiale in nanotehnologije </vt:lpstr>
      <vt:lpstr>Napredni materiali</vt:lpstr>
      <vt:lpstr>Sodobne proizvodne tehnologije za materiale in nanotehnologije</vt:lpstr>
      <vt:lpstr>Sodobne proizvodne tehnologije za materiale in nanotehnologije</vt:lpstr>
      <vt:lpstr>Konkretni primeri sodelovanja s SRIPi </vt:lpstr>
      <vt:lpstr>PowerPointova predstavitev</vt:lpstr>
      <vt:lpstr>Zakaj NDC PT</vt:lpstr>
      <vt:lpstr>Kaj bo NDC PT</vt:lpstr>
      <vt:lpstr>Struktura NDC PT</vt:lpstr>
      <vt:lpstr>Koncept distribuiranih centrov NDC PT</vt:lpstr>
      <vt:lpstr>Dodana vrednost NDC PT</vt:lpstr>
      <vt:lpstr>PowerPointova predstavitev</vt:lpstr>
      <vt:lpstr>Cilji in koncept S4</vt:lpstr>
      <vt:lpstr>Sistemske pomanjkljivosti, ki ovirajo delo SRIPov</vt:lpstr>
      <vt:lpstr>Indicirane potrebne sistemske poteze</vt:lpstr>
      <vt:lpstr>Indicirane sistemske poteze </vt:lpstr>
      <vt:lpstr>Potrebne povezane izvedbene poteze</vt:lpstr>
      <vt:lpstr>Mnenja članov štejejo …</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[Naslov  predavanja]</dc:title>
  <dc:creator>Rudi Panjtar</dc:creator>
  <cp:lastModifiedBy>Marjanca Scheicher</cp:lastModifiedBy>
  <cp:revision>281</cp:revision>
  <dcterms:created xsi:type="dcterms:W3CDTF">2017-12-11T09:15:32Z</dcterms:created>
  <dcterms:modified xsi:type="dcterms:W3CDTF">2021-04-08T08:25:31Z</dcterms:modified>
</cp:coreProperties>
</file>