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43"/>
  </p:notesMasterIdLst>
  <p:sldIdLst>
    <p:sldId id="446" r:id="rId4"/>
    <p:sldId id="284" r:id="rId5"/>
    <p:sldId id="445" r:id="rId6"/>
    <p:sldId id="327" r:id="rId7"/>
    <p:sldId id="447" r:id="rId8"/>
    <p:sldId id="448" r:id="rId9"/>
    <p:sldId id="449" r:id="rId10"/>
    <p:sldId id="363" r:id="rId11"/>
    <p:sldId id="441" r:id="rId12"/>
    <p:sldId id="450" r:id="rId13"/>
    <p:sldId id="451" r:id="rId14"/>
    <p:sldId id="352" r:id="rId15"/>
    <p:sldId id="424" r:id="rId16"/>
    <p:sldId id="462" r:id="rId17"/>
    <p:sldId id="463" r:id="rId18"/>
    <p:sldId id="456" r:id="rId19"/>
    <p:sldId id="458" r:id="rId20"/>
    <p:sldId id="459" r:id="rId21"/>
    <p:sldId id="461" r:id="rId22"/>
    <p:sldId id="452" r:id="rId23"/>
    <p:sldId id="258" r:id="rId24"/>
    <p:sldId id="274" r:id="rId25"/>
    <p:sldId id="287" r:id="rId26"/>
    <p:sldId id="275" r:id="rId27"/>
    <p:sldId id="453" r:id="rId28"/>
    <p:sldId id="276" r:id="rId29"/>
    <p:sldId id="285" r:id="rId30"/>
    <p:sldId id="288" r:id="rId31"/>
    <p:sldId id="278" r:id="rId32"/>
    <p:sldId id="260" r:id="rId33"/>
    <p:sldId id="279" r:id="rId34"/>
    <p:sldId id="262" r:id="rId35"/>
    <p:sldId id="281" r:id="rId36"/>
    <p:sldId id="263" r:id="rId37"/>
    <p:sldId id="282" r:id="rId38"/>
    <p:sldId id="264" r:id="rId39"/>
    <p:sldId id="283" r:id="rId40"/>
    <p:sldId id="265" r:id="rId41"/>
    <p:sldId id="266" r:id="rId42"/>
  </p:sldIdLst>
  <p:sldSz cx="12192000" cy="6858000"/>
  <p:notesSz cx="6858000" cy="9144000"/>
  <p:defaultTextStyle>
    <a:defPPr>
      <a:defRPr lang="en-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E0B4"/>
    <a:srgbClr val="EEEEEE"/>
    <a:srgbClr val="376D4E"/>
    <a:srgbClr val="262626"/>
    <a:srgbClr val="2C453E"/>
    <a:srgbClr val="106635"/>
    <a:srgbClr val="4689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Brez sloga, brez mrež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Srednji slog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Srednji slog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Srednji slog 3 – poudarek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Srednji slog 3 – poudarek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A488322-F2BA-4B5B-9748-0D474271808F}" styleName="Srednji slog 3 – poudarek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83"/>
  </p:normalViewPr>
  <p:slideViewPr>
    <p:cSldViewPr snapToGrid="0" snapToObjects="1">
      <p:cViewPr varScale="1">
        <p:scale>
          <a:sx n="94" d="100"/>
          <a:sy n="94" d="100"/>
        </p:scale>
        <p:origin x="73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asa.farcnik\Downloads\SBS_NA_SCA_R2__custom_7786631617743768550.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ljubicaknezeviccvelbar\Downloads\Dodana%20vrednost.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dasa.farcnik\Downloads\SBS_NA_SCA_R2__custom_7786631617710319818.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dasa.farcnik\Downloads\1409007S_20210406-215641.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394560080243798E-2"/>
          <c:y val="4.6683034829173867E-2"/>
          <c:w val="0.95236532535948248"/>
          <c:h val="0.58305594221963586"/>
        </c:manualLayout>
      </c:layout>
      <c:barChart>
        <c:barDir val="col"/>
        <c:grouping val="clustered"/>
        <c:varyColors val="0"/>
        <c:ser>
          <c:idx val="0"/>
          <c:order val="0"/>
          <c:spPr>
            <a:solidFill>
              <a:schemeClr val="accent1"/>
            </a:solidFill>
            <a:ln>
              <a:noFill/>
            </a:ln>
            <a:effectLst/>
          </c:spPr>
          <c:invertIfNegative val="0"/>
          <c:dPt>
            <c:idx val="11"/>
            <c:invertIfNegative val="0"/>
            <c:bubble3D val="0"/>
            <c:spPr>
              <a:solidFill>
                <a:srgbClr val="92D050"/>
              </a:solidFill>
              <a:ln>
                <a:noFill/>
              </a:ln>
              <a:effectLst/>
            </c:spPr>
            <c:extLst>
              <c:ext xmlns:c16="http://schemas.microsoft.com/office/drawing/2014/chart" uri="{C3380CC4-5D6E-409C-BE32-E72D297353CC}">
                <c16:uniqueId val="{00000001-29A1-8B47-A94F-7E9B0EA25026}"/>
              </c:ext>
            </c:extLst>
          </c:dPt>
          <c:dPt>
            <c:idx val="13"/>
            <c:invertIfNegative val="0"/>
            <c:bubble3D val="0"/>
            <c:spPr>
              <a:solidFill>
                <a:srgbClr val="FF0000"/>
              </a:solidFill>
              <a:ln>
                <a:noFill/>
              </a:ln>
              <a:effectLst/>
            </c:spPr>
            <c:extLst>
              <c:ext xmlns:c16="http://schemas.microsoft.com/office/drawing/2014/chart" uri="{C3380CC4-5D6E-409C-BE32-E72D297353CC}">
                <c16:uniqueId val="{00000003-29A1-8B47-A94F-7E9B0EA25026}"/>
              </c:ext>
            </c:extLst>
          </c:dPt>
          <c:dLbls>
            <c:dLbl>
              <c:idx val="1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9A1-8B47-A94F-7E9B0EA25026}"/>
                </c:ext>
              </c:extLst>
            </c:dLbl>
            <c:dLbl>
              <c:idx val="1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9A1-8B47-A94F-7E9B0EA2502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SI"/>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'[SBS_NA_SCA_R2__custom_7786631617743768550.xlsx]Sheet 1'!$A$13:$A$45</c:f>
              <c:strCache>
                <c:ptCount val="33"/>
                <c:pt idx="0">
                  <c:v>Belgium</c:v>
                </c:pt>
                <c:pt idx="1">
                  <c:v>France</c:v>
                </c:pt>
                <c:pt idx="2">
                  <c:v>Sweden</c:v>
                </c:pt>
                <c:pt idx="3">
                  <c:v>Luxembourg</c:v>
                </c:pt>
                <c:pt idx="4">
                  <c:v>Austria</c:v>
                </c:pt>
                <c:pt idx="5">
                  <c:v>Italy</c:v>
                </c:pt>
                <c:pt idx="6">
                  <c:v>Spain</c:v>
                </c:pt>
                <c:pt idx="7">
                  <c:v>Finland</c:v>
                </c:pt>
                <c:pt idx="8">
                  <c:v>Netherlands</c:v>
                </c:pt>
                <c:pt idx="9">
                  <c:v>Malta</c:v>
                </c:pt>
                <c:pt idx="10">
                  <c:v>Denmark</c:v>
                </c:pt>
                <c:pt idx="11">
                  <c:v>European Union - 27 countries (from 2020)</c:v>
                </c:pt>
                <c:pt idx="12">
                  <c:v>European Union - 28 countries (2013-2020)</c:v>
                </c:pt>
                <c:pt idx="13">
                  <c:v>Slovenia</c:v>
                </c:pt>
                <c:pt idx="14">
                  <c:v>Norway</c:v>
                </c:pt>
                <c:pt idx="15">
                  <c:v>Croatia</c:v>
                </c:pt>
                <c:pt idx="16">
                  <c:v>Ireland</c:v>
                </c:pt>
                <c:pt idx="17">
                  <c:v>Portugal</c:v>
                </c:pt>
                <c:pt idx="18">
                  <c:v>United Kingdom</c:v>
                </c:pt>
                <c:pt idx="19">
                  <c:v>Cyprus</c:v>
                </c:pt>
                <c:pt idx="20">
                  <c:v>Germany</c:v>
                </c:pt>
                <c:pt idx="21">
                  <c:v>Czechia</c:v>
                </c:pt>
                <c:pt idx="22">
                  <c:v>Poland</c:v>
                </c:pt>
                <c:pt idx="23">
                  <c:v>Greece</c:v>
                </c:pt>
                <c:pt idx="24">
                  <c:v>Hungary</c:v>
                </c:pt>
                <c:pt idx="25">
                  <c:v>Estonia</c:v>
                </c:pt>
                <c:pt idx="26">
                  <c:v>Lithuania</c:v>
                </c:pt>
                <c:pt idx="27">
                  <c:v>Slovakia</c:v>
                </c:pt>
                <c:pt idx="28">
                  <c:v>Latvia</c:v>
                </c:pt>
                <c:pt idx="29">
                  <c:v>Romania</c:v>
                </c:pt>
                <c:pt idx="30">
                  <c:v>Bosnia and Herzegovina</c:v>
                </c:pt>
                <c:pt idx="31">
                  <c:v>Bulgaria</c:v>
                </c:pt>
                <c:pt idx="32">
                  <c:v>North Macedonia</c:v>
                </c:pt>
              </c:strCache>
            </c:strRef>
          </c:cat>
          <c:val>
            <c:numRef>
              <c:f>'[SBS_NA_SCA_R2__custom_7786631617743768550.xlsx]Sheet 1'!$T$13:$T$45</c:f>
              <c:numCache>
                <c:formatCode>#,##0.##########</c:formatCode>
                <c:ptCount val="33"/>
                <c:pt idx="0">
                  <c:v>64.2</c:v>
                </c:pt>
                <c:pt idx="1">
                  <c:v>57.3</c:v>
                </c:pt>
                <c:pt idx="2">
                  <c:v>55.2</c:v>
                </c:pt>
                <c:pt idx="3">
                  <c:v>54.7</c:v>
                </c:pt>
                <c:pt idx="4" formatCode="#,##0.0">
                  <c:v>53</c:v>
                </c:pt>
                <c:pt idx="5">
                  <c:v>51.8</c:v>
                </c:pt>
                <c:pt idx="6">
                  <c:v>46.1</c:v>
                </c:pt>
                <c:pt idx="7">
                  <c:v>45.7</c:v>
                </c:pt>
                <c:pt idx="8" formatCode="#,##0.0">
                  <c:v>45</c:v>
                </c:pt>
                <c:pt idx="9">
                  <c:v>42.5</c:v>
                </c:pt>
                <c:pt idx="10">
                  <c:v>42.4</c:v>
                </c:pt>
                <c:pt idx="11" formatCode="#,##0">
                  <c:v>39</c:v>
                </c:pt>
                <c:pt idx="12" formatCode="#,##0">
                  <c:v>38</c:v>
                </c:pt>
                <c:pt idx="13">
                  <c:v>37.799999999999997</c:v>
                </c:pt>
                <c:pt idx="14">
                  <c:v>37.299999999999997</c:v>
                </c:pt>
                <c:pt idx="15" formatCode="#,##0.0">
                  <c:v>35</c:v>
                </c:pt>
                <c:pt idx="16">
                  <c:v>34.700000000000003</c:v>
                </c:pt>
                <c:pt idx="17">
                  <c:v>33.700000000000003</c:v>
                </c:pt>
                <c:pt idx="18">
                  <c:v>32.9</c:v>
                </c:pt>
                <c:pt idx="19">
                  <c:v>32.4</c:v>
                </c:pt>
                <c:pt idx="20">
                  <c:v>32.200000000000003</c:v>
                </c:pt>
                <c:pt idx="21">
                  <c:v>27.2</c:v>
                </c:pt>
                <c:pt idx="22">
                  <c:v>26.1</c:v>
                </c:pt>
                <c:pt idx="23">
                  <c:v>24.1</c:v>
                </c:pt>
                <c:pt idx="24">
                  <c:v>23.9</c:v>
                </c:pt>
                <c:pt idx="25">
                  <c:v>21.3</c:v>
                </c:pt>
                <c:pt idx="26">
                  <c:v>18.7</c:v>
                </c:pt>
                <c:pt idx="27">
                  <c:v>15.6</c:v>
                </c:pt>
                <c:pt idx="28">
                  <c:v>15.2</c:v>
                </c:pt>
                <c:pt idx="29">
                  <c:v>14.7</c:v>
                </c:pt>
                <c:pt idx="30">
                  <c:v>12.1</c:v>
                </c:pt>
                <c:pt idx="31">
                  <c:v>11.9</c:v>
                </c:pt>
                <c:pt idx="32">
                  <c:v>7.5</c:v>
                </c:pt>
              </c:numCache>
            </c:numRef>
          </c:val>
          <c:extLst>
            <c:ext xmlns:c16="http://schemas.microsoft.com/office/drawing/2014/chart" uri="{C3380CC4-5D6E-409C-BE32-E72D297353CC}">
              <c16:uniqueId val="{00000004-29A1-8B47-A94F-7E9B0EA25026}"/>
            </c:ext>
          </c:extLst>
        </c:ser>
        <c:dLbls>
          <c:showLegendKey val="0"/>
          <c:showVal val="0"/>
          <c:showCatName val="0"/>
          <c:showSerName val="0"/>
          <c:showPercent val="0"/>
          <c:showBubbleSize val="0"/>
        </c:dLbls>
        <c:gapWidth val="219"/>
        <c:overlap val="-27"/>
        <c:axId val="1379784688"/>
        <c:axId val="1379778864"/>
      </c:barChart>
      <c:catAx>
        <c:axId val="1379784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crossAx val="1379778864"/>
        <c:crosses val="autoZero"/>
        <c:auto val="1"/>
        <c:lblAlgn val="ctr"/>
        <c:lblOffset val="100"/>
        <c:noMultiLvlLbl val="0"/>
      </c:catAx>
      <c:valAx>
        <c:axId val="13797788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crossAx val="1379784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SI"/>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VAe_years_subsectors!$B$14</c:f>
              <c:strCache>
                <c:ptCount val="1"/>
                <c:pt idx="0">
                  <c:v>Ostalo</c:v>
                </c:pt>
              </c:strCache>
            </c:strRef>
          </c:tx>
          <c:spPr>
            <a:ln w="28575" cap="rnd">
              <a:solidFill>
                <a:schemeClr val="accent1"/>
              </a:solidFill>
              <a:round/>
            </a:ln>
            <a:effectLst/>
          </c:spPr>
          <c:marker>
            <c:symbol val="none"/>
          </c:marker>
          <c:cat>
            <c:numRef>
              <c:f>VAe_years_subsectors!$C$13:$O$13</c:f>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f>VAe_years_subsectors!$C$14:$O$14</c:f>
              <c:numCache>
                <c:formatCode>General</c:formatCode>
                <c:ptCount val="13"/>
                <c:pt idx="0">
                  <c:v>37583.15</c:v>
                </c:pt>
                <c:pt idx="1">
                  <c:v>42200.52</c:v>
                </c:pt>
                <c:pt idx="2">
                  <c:v>39556.36</c:v>
                </c:pt>
                <c:pt idx="3">
                  <c:v>43055.83</c:v>
                </c:pt>
                <c:pt idx="4">
                  <c:v>41358.99</c:v>
                </c:pt>
                <c:pt idx="5">
                  <c:v>41266.99</c:v>
                </c:pt>
                <c:pt idx="6">
                  <c:v>44913.78</c:v>
                </c:pt>
                <c:pt idx="7">
                  <c:v>43106.2</c:v>
                </c:pt>
                <c:pt idx="8">
                  <c:v>43528.84</c:v>
                </c:pt>
                <c:pt idx="9">
                  <c:v>41297.29</c:v>
                </c:pt>
                <c:pt idx="10">
                  <c:v>41127.050000000003</c:v>
                </c:pt>
                <c:pt idx="11">
                  <c:v>43214.11</c:v>
                </c:pt>
                <c:pt idx="12">
                  <c:v>47374.36</c:v>
                </c:pt>
              </c:numCache>
            </c:numRef>
          </c:val>
          <c:smooth val="0"/>
          <c:extLst>
            <c:ext xmlns:c16="http://schemas.microsoft.com/office/drawing/2014/chart" uri="{C3380CC4-5D6E-409C-BE32-E72D297353CC}">
              <c16:uniqueId val="{00000000-BAED-B547-8A21-90866DEE1FF0}"/>
            </c:ext>
          </c:extLst>
        </c:ser>
        <c:ser>
          <c:idx val="1"/>
          <c:order val="1"/>
          <c:tx>
            <c:strRef>
              <c:f>VAe_years_subsectors!$B$15</c:f>
              <c:strCache>
                <c:ptCount val="1"/>
                <c:pt idx="0">
                  <c:v>Hoteli </c:v>
                </c:pt>
              </c:strCache>
            </c:strRef>
          </c:tx>
          <c:spPr>
            <a:ln w="28575" cap="rnd">
              <a:solidFill>
                <a:schemeClr val="accent2"/>
              </a:solidFill>
              <a:round/>
            </a:ln>
            <a:effectLst/>
          </c:spPr>
          <c:marker>
            <c:symbol val="none"/>
          </c:marker>
          <c:cat>
            <c:numRef>
              <c:f>VAe_years_subsectors!$C$13:$O$13</c:f>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f>VAe_years_subsectors!$C$15:$O$15</c:f>
              <c:numCache>
                <c:formatCode>General</c:formatCode>
                <c:ptCount val="13"/>
                <c:pt idx="0">
                  <c:v>25745.33</c:v>
                </c:pt>
                <c:pt idx="1">
                  <c:v>37298.730000000003</c:v>
                </c:pt>
                <c:pt idx="2">
                  <c:v>42598.69</c:v>
                </c:pt>
                <c:pt idx="3">
                  <c:v>27050.81</c:v>
                </c:pt>
                <c:pt idx="4">
                  <c:v>32298.65</c:v>
                </c:pt>
                <c:pt idx="5">
                  <c:v>45403.68</c:v>
                </c:pt>
                <c:pt idx="6">
                  <c:v>41224.86</c:v>
                </c:pt>
                <c:pt idx="7">
                  <c:v>38283.67</c:v>
                </c:pt>
                <c:pt idx="8">
                  <c:v>36768.339999999997</c:v>
                </c:pt>
                <c:pt idx="9">
                  <c:v>39437.040000000001</c:v>
                </c:pt>
                <c:pt idx="10">
                  <c:v>40297.43</c:v>
                </c:pt>
                <c:pt idx="11">
                  <c:v>41154.61</c:v>
                </c:pt>
                <c:pt idx="12">
                  <c:v>44194.91</c:v>
                </c:pt>
              </c:numCache>
            </c:numRef>
          </c:val>
          <c:smooth val="0"/>
          <c:extLst>
            <c:ext xmlns:c16="http://schemas.microsoft.com/office/drawing/2014/chart" uri="{C3380CC4-5D6E-409C-BE32-E72D297353CC}">
              <c16:uniqueId val="{00000001-BAED-B547-8A21-90866DEE1FF0}"/>
            </c:ext>
          </c:extLst>
        </c:ser>
        <c:ser>
          <c:idx val="2"/>
          <c:order val="2"/>
          <c:tx>
            <c:strRef>
              <c:f>VAe_years_subsectors!$B$16</c:f>
              <c:strCache>
                <c:ptCount val="1"/>
                <c:pt idx="0">
                  <c:v>Gostinjstvo </c:v>
                </c:pt>
              </c:strCache>
            </c:strRef>
          </c:tx>
          <c:spPr>
            <a:ln w="28575" cap="rnd">
              <a:solidFill>
                <a:schemeClr val="accent3"/>
              </a:solidFill>
              <a:round/>
            </a:ln>
            <a:effectLst/>
          </c:spPr>
          <c:marker>
            <c:symbol val="none"/>
          </c:marker>
          <c:cat>
            <c:numRef>
              <c:f>VAe_years_subsectors!$C$13:$O$13</c:f>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f>VAe_years_subsectors!$C$16:$O$16</c:f>
              <c:numCache>
                <c:formatCode>General</c:formatCode>
                <c:ptCount val="13"/>
                <c:pt idx="0">
                  <c:v>16459.400000000001</c:v>
                </c:pt>
                <c:pt idx="1">
                  <c:v>18365.080000000002</c:v>
                </c:pt>
                <c:pt idx="2">
                  <c:v>19777.88</c:v>
                </c:pt>
                <c:pt idx="3">
                  <c:v>20423.75</c:v>
                </c:pt>
                <c:pt idx="4">
                  <c:v>22295.91</c:v>
                </c:pt>
                <c:pt idx="5">
                  <c:v>21409.360000000001</c:v>
                </c:pt>
                <c:pt idx="6">
                  <c:v>23605.82</c:v>
                </c:pt>
                <c:pt idx="7">
                  <c:v>22647.43</c:v>
                </c:pt>
                <c:pt idx="8">
                  <c:v>23148.89</c:v>
                </c:pt>
                <c:pt idx="9">
                  <c:v>23537.57</c:v>
                </c:pt>
                <c:pt idx="10">
                  <c:v>23127.279999999999</c:v>
                </c:pt>
                <c:pt idx="11">
                  <c:v>27007.9</c:v>
                </c:pt>
                <c:pt idx="12">
                  <c:v>26053.89</c:v>
                </c:pt>
              </c:numCache>
            </c:numRef>
          </c:val>
          <c:smooth val="0"/>
          <c:extLst>
            <c:ext xmlns:c16="http://schemas.microsoft.com/office/drawing/2014/chart" uri="{C3380CC4-5D6E-409C-BE32-E72D297353CC}">
              <c16:uniqueId val="{00000002-BAED-B547-8A21-90866DEE1FF0}"/>
            </c:ext>
          </c:extLst>
        </c:ser>
        <c:ser>
          <c:idx val="3"/>
          <c:order val="3"/>
          <c:tx>
            <c:strRef>
              <c:f>VAe_years_subsectors!$B$17</c:f>
              <c:strCache>
                <c:ptCount val="1"/>
                <c:pt idx="0">
                  <c:v>Agencije </c:v>
                </c:pt>
              </c:strCache>
            </c:strRef>
          </c:tx>
          <c:spPr>
            <a:ln w="28575" cap="rnd">
              <a:solidFill>
                <a:schemeClr val="accent4"/>
              </a:solidFill>
              <a:round/>
            </a:ln>
            <a:effectLst/>
          </c:spPr>
          <c:marker>
            <c:symbol val="none"/>
          </c:marker>
          <c:cat>
            <c:numRef>
              <c:f>VAe_years_subsectors!$C$13:$O$13</c:f>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f>VAe_years_subsectors!$C$17:$O$17</c:f>
              <c:numCache>
                <c:formatCode>General</c:formatCode>
                <c:ptCount val="13"/>
                <c:pt idx="0">
                  <c:v>28160.2</c:v>
                </c:pt>
                <c:pt idx="1">
                  <c:v>32193.19</c:v>
                </c:pt>
                <c:pt idx="2">
                  <c:v>30347.37</c:v>
                </c:pt>
                <c:pt idx="3">
                  <c:v>30301.62</c:v>
                </c:pt>
                <c:pt idx="4">
                  <c:v>28011.73</c:v>
                </c:pt>
                <c:pt idx="5">
                  <c:v>27061.86</c:v>
                </c:pt>
                <c:pt idx="6">
                  <c:v>30475.24</c:v>
                </c:pt>
                <c:pt idx="7">
                  <c:v>39316.519999999997</c:v>
                </c:pt>
                <c:pt idx="8">
                  <c:v>37810.720000000001</c:v>
                </c:pt>
                <c:pt idx="9">
                  <c:v>39024.68</c:v>
                </c:pt>
                <c:pt idx="10">
                  <c:v>32588.26</c:v>
                </c:pt>
                <c:pt idx="11">
                  <c:v>46215.1</c:v>
                </c:pt>
                <c:pt idx="12">
                  <c:v>31693.66</c:v>
                </c:pt>
              </c:numCache>
            </c:numRef>
          </c:val>
          <c:smooth val="0"/>
          <c:extLst>
            <c:ext xmlns:c16="http://schemas.microsoft.com/office/drawing/2014/chart" uri="{C3380CC4-5D6E-409C-BE32-E72D297353CC}">
              <c16:uniqueId val="{00000003-BAED-B547-8A21-90866DEE1FF0}"/>
            </c:ext>
          </c:extLst>
        </c:ser>
        <c:ser>
          <c:idx val="5"/>
          <c:order val="5"/>
          <c:tx>
            <c:strRef>
              <c:f>VAe_years_subsectors!$B$19</c:f>
              <c:strCache>
                <c:ptCount val="1"/>
                <c:pt idx="0">
                  <c:v>Sport in rekreacija</c:v>
                </c:pt>
              </c:strCache>
            </c:strRef>
          </c:tx>
          <c:spPr>
            <a:ln w="28575" cap="rnd">
              <a:solidFill>
                <a:schemeClr val="accent6"/>
              </a:solidFill>
              <a:round/>
            </a:ln>
            <a:effectLst/>
          </c:spPr>
          <c:marker>
            <c:symbol val="none"/>
          </c:marker>
          <c:cat>
            <c:numRef>
              <c:f>VAe_years_subsectors!$C$13:$O$13</c:f>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f>VAe_years_subsectors!$C$19:$O$19</c:f>
              <c:numCache>
                <c:formatCode>General</c:formatCode>
                <c:ptCount val="13"/>
                <c:pt idx="0">
                  <c:v>37126.46</c:v>
                </c:pt>
                <c:pt idx="1">
                  <c:v>34605.089999999997</c:v>
                </c:pt>
                <c:pt idx="2">
                  <c:v>34279.879999999997</c:v>
                </c:pt>
                <c:pt idx="3">
                  <c:v>32145.09</c:v>
                </c:pt>
                <c:pt idx="4">
                  <c:v>43654.53</c:v>
                </c:pt>
                <c:pt idx="5">
                  <c:v>40168.68</c:v>
                </c:pt>
                <c:pt idx="6">
                  <c:v>41666.839999999997</c:v>
                </c:pt>
                <c:pt idx="7">
                  <c:v>36478.870000000003</c:v>
                </c:pt>
                <c:pt idx="8">
                  <c:v>45959.19</c:v>
                </c:pt>
                <c:pt idx="9">
                  <c:v>62359.76</c:v>
                </c:pt>
                <c:pt idx="10">
                  <c:v>41039.08</c:v>
                </c:pt>
                <c:pt idx="11">
                  <c:v>40038.32</c:v>
                </c:pt>
                <c:pt idx="12">
                  <c:v>77499.990000000005</c:v>
                </c:pt>
              </c:numCache>
            </c:numRef>
          </c:val>
          <c:smooth val="0"/>
          <c:extLst>
            <c:ext xmlns:c16="http://schemas.microsoft.com/office/drawing/2014/chart" uri="{C3380CC4-5D6E-409C-BE32-E72D297353CC}">
              <c16:uniqueId val="{00000004-BAED-B547-8A21-90866DEE1FF0}"/>
            </c:ext>
          </c:extLst>
        </c:ser>
        <c:ser>
          <c:idx val="6"/>
          <c:order val="6"/>
          <c:tx>
            <c:strRef>
              <c:f>VAe_years_subsectors!$B$20</c:f>
              <c:strCache>
                <c:ptCount val="1"/>
                <c:pt idx="0">
                  <c:v>Promet </c:v>
                </c:pt>
              </c:strCache>
            </c:strRef>
          </c:tx>
          <c:spPr>
            <a:ln w="28575" cap="rnd">
              <a:solidFill>
                <a:schemeClr val="accent1">
                  <a:lumMod val="60000"/>
                </a:schemeClr>
              </a:solidFill>
              <a:round/>
            </a:ln>
            <a:effectLst/>
          </c:spPr>
          <c:marker>
            <c:symbol val="none"/>
          </c:marker>
          <c:cat>
            <c:numRef>
              <c:f>VAe_years_subsectors!$C$13:$O$13</c:f>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f>VAe_years_subsectors!$C$20:$O$20</c:f>
              <c:numCache>
                <c:formatCode>General</c:formatCode>
                <c:ptCount val="13"/>
                <c:pt idx="0">
                  <c:v>24222.7</c:v>
                </c:pt>
                <c:pt idx="1">
                  <c:v>25211.08</c:v>
                </c:pt>
                <c:pt idx="2">
                  <c:v>25616.35</c:v>
                </c:pt>
                <c:pt idx="3">
                  <c:v>25312.92</c:v>
                </c:pt>
                <c:pt idx="4">
                  <c:v>29195.38</c:v>
                </c:pt>
                <c:pt idx="5">
                  <c:v>30437.89</c:v>
                </c:pt>
                <c:pt idx="6">
                  <c:v>32018.18</c:v>
                </c:pt>
                <c:pt idx="7">
                  <c:v>36547.21</c:v>
                </c:pt>
                <c:pt idx="8">
                  <c:v>34851.29</c:v>
                </c:pt>
                <c:pt idx="9">
                  <c:v>31675.98</c:v>
                </c:pt>
                <c:pt idx="10">
                  <c:v>32332.71</c:v>
                </c:pt>
                <c:pt idx="11">
                  <c:v>33570</c:v>
                </c:pt>
                <c:pt idx="12">
                  <c:v>33048.379999999997</c:v>
                </c:pt>
              </c:numCache>
            </c:numRef>
          </c:val>
          <c:smooth val="0"/>
          <c:extLst>
            <c:ext xmlns:c16="http://schemas.microsoft.com/office/drawing/2014/chart" uri="{C3380CC4-5D6E-409C-BE32-E72D297353CC}">
              <c16:uniqueId val="{00000005-BAED-B547-8A21-90866DEE1FF0}"/>
            </c:ext>
          </c:extLst>
        </c:ser>
        <c:dLbls>
          <c:showLegendKey val="0"/>
          <c:showVal val="0"/>
          <c:showCatName val="0"/>
          <c:showSerName val="0"/>
          <c:showPercent val="0"/>
          <c:showBubbleSize val="0"/>
        </c:dLbls>
        <c:smooth val="0"/>
        <c:axId val="527290272"/>
        <c:axId val="527290688"/>
        <c:extLst>
          <c:ext xmlns:c15="http://schemas.microsoft.com/office/drawing/2012/chart" uri="{02D57815-91ED-43cb-92C2-25804820EDAC}">
            <c15:filteredLineSeries>
              <c15:ser>
                <c:idx val="4"/>
                <c:order val="4"/>
                <c:tx>
                  <c:strRef>
                    <c:extLst>
                      <c:ext uri="{02D57815-91ED-43cb-92C2-25804820EDAC}">
                        <c15:formulaRef>
                          <c15:sqref>VAe_years_subsectors!$B$18</c15:sqref>
                        </c15:formulaRef>
                      </c:ext>
                    </c:extLst>
                    <c:strCache>
                      <c:ptCount val="1"/>
                      <c:pt idx="0">
                        <c:v>Igralništvo</c:v>
                      </c:pt>
                    </c:strCache>
                  </c:strRef>
                </c:tx>
                <c:spPr>
                  <a:ln w="28575" cap="rnd">
                    <a:solidFill>
                      <a:schemeClr val="accent5"/>
                    </a:solidFill>
                    <a:round/>
                  </a:ln>
                  <a:effectLst/>
                </c:spPr>
                <c:marker>
                  <c:symbol val="none"/>
                </c:marker>
                <c:cat>
                  <c:numRef>
                    <c:extLst>
                      <c:ext uri="{02D57815-91ED-43cb-92C2-25804820EDAC}">
                        <c15:formulaRef>
                          <c15:sqref>VAe_years_subsectors!$C$13:$O$13</c15:sqref>
                        </c15:formulaRef>
                      </c:ext>
                    </c:extLst>
                    <c:numCache>
                      <c:formatCode>General</c:formatCode>
                      <c:ptCount val="13"/>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numCache>
                  </c:numRef>
                </c:cat>
                <c:val>
                  <c:numRef>
                    <c:extLst>
                      <c:ext uri="{02D57815-91ED-43cb-92C2-25804820EDAC}">
                        <c15:formulaRef>
                          <c15:sqref>VAe_years_subsectors!$C$18:$O$18</c15:sqref>
                        </c15:formulaRef>
                      </c:ext>
                    </c:extLst>
                    <c:numCache>
                      <c:formatCode>General</c:formatCode>
                      <c:ptCount val="13"/>
                      <c:pt idx="0">
                        <c:v>55538.44</c:v>
                      </c:pt>
                      <c:pt idx="1">
                        <c:v>57466.6</c:v>
                      </c:pt>
                      <c:pt idx="2">
                        <c:v>60053</c:v>
                      </c:pt>
                      <c:pt idx="3">
                        <c:v>60255.4</c:v>
                      </c:pt>
                      <c:pt idx="4">
                        <c:v>69127.539999999994</c:v>
                      </c:pt>
                      <c:pt idx="5">
                        <c:v>63560.31</c:v>
                      </c:pt>
                      <c:pt idx="6">
                        <c:v>62295.14</c:v>
                      </c:pt>
                      <c:pt idx="7">
                        <c:v>58808.08</c:v>
                      </c:pt>
                      <c:pt idx="8">
                        <c:v>69070.759999999995</c:v>
                      </c:pt>
                      <c:pt idx="9">
                        <c:v>733607.3</c:v>
                      </c:pt>
                      <c:pt idx="10">
                        <c:v>83469.3</c:v>
                      </c:pt>
                      <c:pt idx="11">
                        <c:v>71944.05</c:v>
                      </c:pt>
                      <c:pt idx="12">
                        <c:v>115216.8</c:v>
                      </c:pt>
                    </c:numCache>
                  </c:numRef>
                </c:val>
                <c:smooth val="0"/>
                <c:extLst>
                  <c:ext xmlns:c16="http://schemas.microsoft.com/office/drawing/2014/chart" uri="{C3380CC4-5D6E-409C-BE32-E72D297353CC}">
                    <c16:uniqueId val="{00000006-BAED-B547-8A21-90866DEE1FF0}"/>
                  </c:ext>
                </c:extLst>
              </c15:ser>
            </c15:filteredLineSeries>
          </c:ext>
        </c:extLst>
      </c:lineChart>
      <c:catAx>
        <c:axId val="527290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crossAx val="527290688"/>
        <c:crosses val="autoZero"/>
        <c:auto val="1"/>
        <c:lblAlgn val="ctr"/>
        <c:lblOffset val="100"/>
        <c:noMultiLvlLbl val="0"/>
      </c:catAx>
      <c:valAx>
        <c:axId val="527290688"/>
        <c:scaling>
          <c:orientation val="minMax"/>
          <c:max val="80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crossAx val="527290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legend>
    <c:plotVisOnly val="1"/>
    <c:dispBlanksAs val="gap"/>
    <c:showDLblsOverMax val="0"/>
  </c:chart>
  <c:spPr>
    <a:noFill/>
    <a:ln>
      <a:noFill/>
    </a:ln>
    <a:effectLst/>
  </c:spPr>
  <c:txPr>
    <a:bodyPr/>
    <a:lstStyle/>
    <a:p>
      <a:pPr>
        <a:defRPr/>
      </a:pPr>
      <a:endParaRPr lang="en-SI"/>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3"/>
            <c:invertIfNegative val="0"/>
            <c:bubble3D val="0"/>
            <c:spPr>
              <a:solidFill>
                <a:srgbClr val="92D050"/>
              </a:solidFill>
              <a:ln>
                <a:noFill/>
              </a:ln>
              <a:effectLst/>
            </c:spPr>
            <c:extLst>
              <c:ext xmlns:c16="http://schemas.microsoft.com/office/drawing/2014/chart" uri="{C3380CC4-5D6E-409C-BE32-E72D297353CC}">
                <c16:uniqueId val="{00000001-686D-3649-8D6F-46469331694F}"/>
              </c:ext>
            </c:extLst>
          </c:dPt>
          <c:dPt>
            <c:idx val="15"/>
            <c:invertIfNegative val="0"/>
            <c:bubble3D val="0"/>
            <c:spPr>
              <a:solidFill>
                <a:srgbClr val="FF0000"/>
              </a:solidFill>
              <a:ln>
                <a:noFill/>
              </a:ln>
              <a:effectLst/>
            </c:spPr>
            <c:extLst>
              <c:ext xmlns:c16="http://schemas.microsoft.com/office/drawing/2014/chart" uri="{C3380CC4-5D6E-409C-BE32-E72D297353CC}">
                <c16:uniqueId val="{00000003-686D-3649-8D6F-46469331694F}"/>
              </c:ext>
            </c:extLst>
          </c:dPt>
          <c:cat>
            <c:strRef>
              <c:f>'[SBS_NA_SCA_R2__custom_7786631617710319818.xlsx]Podatki, 2018'!$A$10:$A$41</c:f>
              <c:strCache>
                <c:ptCount val="32"/>
                <c:pt idx="0">
                  <c:v>France</c:v>
                </c:pt>
                <c:pt idx="1">
                  <c:v>Croatia</c:v>
                </c:pt>
                <c:pt idx="2">
                  <c:v>Belgium b</c:v>
                </c:pt>
                <c:pt idx="3">
                  <c:v>Luxembourg</c:v>
                </c:pt>
                <c:pt idx="4">
                  <c:v>Slovakia</c:v>
                </c:pt>
                <c:pt idx="5">
                  <c:v>Switzerland</c:v>
                </c:pt>
                <c:pt idx="6">
                  <c:v>Cyprus</c:v>
                </c:pt>
                <c:pt idx="7">
                  <c:v>Portugal</c:v>
                </c:pt>
                <c:pt idx="8">
                  <c:v>Finland </c:v>
                </c:pt>
                <c:pt idx="9">
                  <c:v>Sweden b</c:v>
                </c:pt>
                <c:pt idx="10">
                  <c:v>Poland b</c:v>
                </c:pt>
                <c:pt idx="11">
                  <c:v>Malta</c:v>
                </c:pt>
                <c:pt idx="12">
                  <c:v>Spain b</c:v>
                </c:pt>
                <c:pt idx="13">
                  <c:v>European Union - 27 countries (from 2020)</c:v>
                </c:pt>
                <c:pt idx="14">
                  <c:v>Austria b</c:v>
                </c:pt>
                <c:pt idx="15">
                  <c:v>Slovenia</c:v>
                </c:pt>
                <c:pt idx="16">
                  <c:v>European Union - 28 countries (2013-2020)</c:v>
                </c:pt>
                <c:pt idx="17">
                  <c:v>Ireland</c:v>
                </c:pt>
                <c:pt idx="18">
                  <c:v>Lithuania b</c:v>
                </c:pt>
                <c:pt idx="19">
                  <c:v>Netherlands</c:v>
                </c:pt>
                <c:pt idx="20">
                  <c:v>Denmark b</c:v>
                </c:pt>
                <c:pt idx="21">
                  <c:v>Czechia</c:v>
                </c:pt>
                <c:pt idx="22">
                  <c:v>Italy</c:v>
                </c:pt>
                <c:pt idx="23">
                  <c:v>Bulgaria b</c:v>
                </c:pt>
                <c:pt idx="24">
                  <c:v>United Kingdom d</c:v>
                </c:pt>
                <c:pt idx="25">
                  <c:v>Hungary b</c:v>
                </c:pt>
                <c:pt idx="26">
                  <c:v>Romania b</c:v>
                </c:pt>
                <c:pt idx="27">
                  <c:v>Norway b</c:v>
                </c:pt>
                <c:pt idx="28">
                  <c:v>Latvia</c:v>
                </c:pt>
                <c:pt idx="29">
                  <c:v>Estonia b</c:v>
                </c:pt>
                <c:pt idx="30">
                  <c:v>Germany b</c:v>
                </c:pt>
                <c:pt idx="31">
                  <c:v>Greece b</c:v>
                </c:pt>
              </c:strCache>
            </c:strRef>
          </c:cat>
          <c:val>
            <c:numRef>
              <c:f>'[SBS_NA_SCA_R2__custom_7786631617710319818.xlsx]Podatki, 2018'!$T$10:$T$41</c:f>
              <c:numCache>
                <c:formatCode>#,##0.##########</c:formatCode>
                <c:ptCount val="32"/>
                <c:pt idx="0">
                  <c:v>19.899999999999999</c:v>
                </c:pt>
                <c:pt idx="1">
                  <c:v>15.9</c:v>
                </c:pt>
                <c:pt idx="2">
                  <c:v>15.8</c:v>
                </c:pt>
                <c:pt idx="3">
                  <c:v>15.8</c:v>
                </c:pt>
                <c:pt idx="4">
                  <c:v>14.8</c:v>
                </c:pt>
                <c:pt idx="5">
                  <c:v>14.6</c:v>
                </c:pt>
                <c:pt idx="6">
                  <c:v>14.2</c:v>
                </c:pt>
                <c:pt idx="7">
                  <c:v>12.9</c:v>
                </c:pt>
                <c:pt idx="8" formatCode="#,##0.0">
                  <c:v>10</c:v>
                </c:pt>
                <c:pt idx="9" formatCode="#,##0.0">
                  <c:v>10</c:v>
                </c:pt>
                <c:pt idx="10">
                  <c:v>9.3000000000000007</c:v>
                </c:pt>
                <c:pt idx="11">
                  <c:v>9.1</c:v>
                </c:pt>
                <c:pt idx="12">
                  <c:v>8.4</c:v>
                </c:pt>
                <c:pt idx="13">
                  <c:v>8.1999999999999993</c:v>
                </c:pt>
                <c:pt idx="14">
                  <c:v>8.1</c:v>
                </c:pt>
                <c:pt idx="15">
                  <c:v>8.1</c:v>
                </c:pt>
                <c:pt idx="16">
                  <c:v>7.9</c:v>
                </c:pt>
                <c:pt idx="17">
                  <c:v>7.6</c:v>
                </c:pt>
                <c:pt idx="18">
                  <c:v>7.6</c:v>
                </c:pt>
                <c:pt idx="19">
                  <c:v>7.4</c:v>
                </c:pt>
                <c:pt idx="20">
                  <c:v>7.3</c:v>
                </c:pt>
                <c:pt idx="21">
                  <c:v>6.8</c:v>
                </c:pt>
                <c:pt idx="22">
                  <c:v>6.8</c:v>
                </c:pt>
                <c:pt idx="23">
                  <c:v>6.4</c:v>
                </c:pt>
                <c:pt idx="24">
                  <c:v>6.3</c:v>
                </c:pt>
                <c:pt idx="25">
                  <c:v>6.1</c:v>
                </c:pt>
                <c:pt idx="26">
                  <c:v>5.9</c:v>
                </c:pt>
                <c:pt idx="27">
                  <c:v>5.9</c:v>
                </c:pt>
                <c:pt idx="28">
                  <c:v>5.8</c:v>
                </c:pt>
                <c:pt idx="29">
                  <c:v>4.8</c:v>
                </c:pt>
                <c:pt idx="30">
                  <c:v>4.3</c:v>
                </c:pt>
                <c:pt idx="31">
                  <c:v>2.9</c:v>
                </c:pt>
              </c:numCache>
            </c:numRef>
          </c:val>
          <c:extLst>
            <c:ext xmlns:c16="http://schemas.microsoft.com/office/drawing/2014/chart" uri="{C3380CC4-5D6E-409C-BE32-E72D297353CC}">
              <c16:uniqueId val="{00000004-686D-3649-8D6F-46469331694F}"/>
            </c:ext>
          </c:extLst>
        </c:ser>
        <c:dLbls>
          <c:showLegendKey val="0"/>
          <c:showVal val="0"/>
          <c:showCatName val="0"/>
          <c:showSerName val="0"/>
          <c:showPercent val="0"/>
          <c:showBubbleSize val="0"/>
        </c:dLbls>
        <c:gapWidth val="219"/>
        <c:overlap val="-27"/>
        <c:axId val="2026700623"/>
        <c:axId val="2026703951"/>
      </c:barChart>
      <c:catAx>
        <c:axId val="20267006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crossAx val="2026703951"/>
        <c:crosses val="autoZero"/>
        <c:auto val="1"/>
        <c:lblAlgn val="ctr"/>
        <c:lblOffset val="100"/>
        <c:noMultiLvlLbl val="0"/>
      </c:catAx>
      <c:valAx>
        <c:axId val="202670395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crossAx val="202670062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SI"/>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'[1409007S_20210406-215641.xlsx]1409007S'!$A$5</c:f>
              <c:strCache>
                <c:ptCount val="1"/>
                <c:pt idx="0">
                  <c:v>1 Opredmetena osnovna sredstva</c:v>
                </c:pt>
              </c:strCache>
            </c:strRef>
          </c:tx>
          <c:spPr>
            <a:solidFill>
              <a:schemeClr val="accent1"/>
            </a:solidFill>
            <a:ln>
              <a:noFill/>
            </a:ln>
            <a:effectLst/>
          </c:spPr>
          <c:invertIfNegative val="0"/>
          <c:cat>
            <c:strRef>
              <c:f>'[1409007S_20210406-215641.xlsx]1409007S'!$B$4:$N$4</c:f>
              <c:strCach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strCache>
            </c:strRef>
          </c:cat>
          <c:val>
            <c:numRef>
              <c:f>'[1409007S_20210406-215641.xlsx]1409007S'!$B$5:$N$5</c:f>
              <c:numCache>
                <c:formatCode>0</c:formatCode>
                <c:ptCount val="13"/>
                <c:pt idx="0">
                  <c:v>134749</c:v>
                </c:pt>
                <c:pt idx="1">
                  <c:v>219354</c:v>
                </c:pt>
                <c:pt idx="2">
                  <c:v>133989</c:v>
                </c:pt>
                <c:pt idx="3">
                  <c:v>101939</c:v>
                </c:pt>
                <c:pt idx="4">
                  <c:v>73634</c:v>
                </c:pt>
                <c:pt idx="5">
                  <c:v>58267</c:v>
                </c:pt>
                <c:pt idx="6">
                  <c:v>54595</c:v>
                </c:pt>
                <c:pt idx="7">
                  <c:v>50400</c:v>
                </c:pt>
                <c:pt idx="8">
                  <c:v>57562</c:v>
                </c:pt>
                <c:pt idx="9">
                  <c:v>91715</c:v>
                </c:pt>
                <c:pt idx="10">
                  <c:v>95926</c:v>
                </c:pt>
                <c:pt idx="11">
                  <c:v>96673</c:v>
                </c:pt>
                <c:pt idx="12">
                  <c:v>91939</c:v>
                </c:pt>
              </c:numCache>
            </c:numRef>
          </c:val>
          <c:extLst>
            <c:ext xmlns:c16="http://schemas.microsoft.com/office/drawing/2014/chart" uri="{C3380CC4-5D6E-409C-BE32-E72D297353CC}">
              <c16:uniqueId val="{00000000-6521-374B-A352-C5A2156270D1}"/>
            </c:ext>
          </c:extLst>
        </c:ser>
        <c:ser>
          <c:idx val="1"/>
          <c:order val="1"/>
          <c:tx>
            <c:strRef>
              <c:f>'[1409007S_20210406-215641.xlsx]1409007S'!$A$6</c:f>
              <c:strCache>
                <c:ptCount val="1"/>
                <c:pt idx="0">
                  <c:v>2 Neopredmetena sredstva</c:v>
                </c:pt>
              </c:strCache>
            </c:strRef>
          </c:tx>
          <c:spPr>
            <a:solidFill>
              <a:schemeClr val="accent2"/>
            </a:solidFill>
            <a:ln>
              <a:noFill/>
            </a:ln>
            <a:effectLst/>
          </c:spPr>
          <c:invertIfNegative val="0"/>
          <c:cat>
            <c:strRef>
              <c:f>'[1409007S_20210406-215641.xlsx]1409007S'!$B$4:$N$4</c:f>
              <c:strCache>
                <c:ptCount val="13"/>
                <c:pt idx="0">
                  <c:v>2007</c:v>
                </c:pt>
                <c:pt idx="1">
                  <c:v>2008</c:v>
                </c:pt>
                <c:pt idx="2">
                  <c:v>2009</c:v>
                </c:pt>
                <c:pt idx="3">
                  <c:v>2010</c:v>
                </c:pt>
                <c:pt idx="4">
                  <c:v>2011</c:v>
                </c:pt>
                <c:pt idx="5">
                  <c:v>2012</c:v>
                </c:pt>
                <c:pt idx="6">
                  <c:v>2013</c:v>
                </c:pt>
                <c:pt idx="7">
                  <c:v>2014</c:v>
                </c:pt>
                <c:pt idx="8">
                  <c:v>2015</c:v>
                </c:pt>
                <c:pt idx="9">
                  <c:v>2016</c:v>
                </c:pt>
                <c:pt idx="10">
                  <c:v>2017</c:v>
                </c:pt>
                <c:pt idx="11">
                  <c:v>2018</c:v>
                </c:pt>
                <c:pt idx="12">
                  <c:v>2019</c:v>
                </c:pt>
              </c:strCache>
            </c:strRef>
          </c:cat>
          <c:val>
            <c:numRef>
              <c:f>'[1409007S_20210406-215641.xlsx]1409007S'!$B$6:$N$6</c:f>
              <c:numCache>
                <c:formatCode>0</c:formatCode>
                <c:ptCount val="13"/>
                <c:pt idx="0">
                  <c:v>1884</c:v>
                </c:pt>
                <c:pt idx="1">
                  <c:v>1478</c:v>
                </c:pt>
                <c:pt idx="2">
                  <c:v>2154</c:v>
                </c:pt>
                <c:pt idx="3">
                  <c:v>1039</c:v>
                </c:pt>
                <c:pt idx="4">
                  <c:v>1123</c:v>
                </c:pt>
                <c:pt idx="5">
                  <c:v>1246</c:v>
                </c:pt>
                <c:pt idx="6">
                  <c:v>976</c:v>
                </c:pt>
                <c:pt idx="7">
                  <c:v>1066</c:v>
                </c:pt>
                <c:pt idx="8">
                  <c:v>954</c:v>
                </c:pt>
                <c:pt idx="9">
                  <c:v>1270</c:v>
                </c:pt>
                <c:pt idx="10">
                  <c:v>1323</c:v>
                </c:pt>
                <c:pt idx="11">
                  <c:v>1459</c:v>
                </c:pt>
                <c:pt idx="12">
                  <c:v>1014</c:v>
                </c:pt>
              </c:numCache>
            </c:numRef>
          </c:val>
          <c:extLst>
            <c:ext xmlns:c16="http://schemas.microsoft.com/office/drawing/2014/chart" uri="{C3380CC4-5D6E-409C-BE32-E72D297353CC}">
              <c16:uniqueId val="{00000001-6521-374B-A352-C5A2156270D1}"/>
            </c:ext>
          </c:extLst>
        </c:ser>
        <c:dLbls>
          <c:showLegendKey val="0"/>
          <c:showVal val="0"/>
          <c:showCatName val="0"/>
          <c:showSerName val="0"/>
          <c:showPercent val="0"/>
          <c:showBubbleSize val="0"/>
        </c:dLbls>
        <c:gapWidth val="150"/>
        <c:overlap val="100"/>
        <c:axId val="1241429152"/>
        <c:axId val="1241424160"/>
      </c:barChart>
      <c:catAx>
        <c:axId val="1241429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crossAx val="1241424160"/>
        <c:crosses val="autoZero"/>
        <c:auto val="1"/>
        <c:lblAlgn val="ctr"/>
        <c:lblOffset val="100"/>
        <c:noMultiLvlLbl val="0"/>
      </c:catAx>
      <c:valAx>
        <c:axId val="124142416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crossAx val="12414291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SI"/>
        </a:p>
      </c:txPr>
    </c:legend>
    <c:plotVisOnly val="1"/>
    <c:dispBlanksAs val="gap"/>
    <c:showDLblsOverMax val="0"/>
  </c:chart>
  <c:spPr>
    <a:noFill/>
    <a:ln>
      <a:noFill/>
    </a:ln>
    <a:effectLst/>
  </c:spPr>
  <c:txPr>
    <a:bodyPr/>
    <a:lstStyle/>
    <a:p>
      <a:pPr>
        <a:defRPr/>
      </a:pPr>
      <a:endParaRPr lang="en-SI"/>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3FC27B-7FD3-364E-A595-F75F266108D7}" type="doc">
      <dgm:prSet loTypeId="urn:microsoft.com/office/officeart/2008/layout/NameandTitleOrganizationalChart" loCatId="" qsTypeId="urn:microsoft.com/office/officeart/2005/8/quickstyle/simple1" qsCatId="simple" csTypeId="urn:microsoft.com/office/officeart/2005/8/colors/accent3_1" csCatId="accent3" phldr="1"/>
      <dgm:spPr/>
      <dgm:t>
        <a:bodyPr/>
        <a:lstStyle/>
        <a:p>
          <a:endParaRPr lang="en-GB"/>
        </a:p>
      </dgm:t>
    </dgm:pt>
    <dgm:pt modelId="{66FF676E-A47B-1041-BEC3-9BA5BC8D914D}">
      <dgm:prSet phldrT="[Text]" phldr="0" custT="1"/>
      <dgm:spPr/>
      <dgm:t>
        <a:bodyPr/>
        <a:lstStyle/>
        <a:p>
          <a:pPr marL="0" lvl="0" indent="0" algn="ctr" defTabSz="800100">
            <a:lnSpc>
              <a:spcPct val="90000"/>
            </a:lnSpc>
            <a:spcBef>
              <a:spcPct val="0"/>
            </a:spcBef>
            <a:spcAft>
              <a:spcPct val="35000"/>
            </a:spcAft>
            <a:buNone/>
          </a:pPr>
          <a:r>
            <a:rPr lang="en-GB" sz="3200" kern="1200" dirty="0">
              <a:solidFill>
                <a:srgbClr val="2C453E"/>
              </a:solidFill>
              <a:latin typeface="Montserrat"/>
              <a:ea typeface="+mn-ea"/>
              <a:cs typeface="+mn-cs"/>
            </a:rPr>
            <a:t>37</a:t>
          </a:r>
        </a:p>
      </dgm:t>
    </dgm:pt>
    <dgm:pt modelId="{93F9D0C3-097F-CC47-9072-6B7FF1822A78}" type="parTrans" cxnId="{F34A3797-95CF-3F49-BABA-73A0FE492C80}">
      <dgm:prSet/>
      <dgm:spPr/>
      <dgm:t>
        <a:bodyPr/>
        <a:lstStyle/>
        <a:p>
          <a:endParaRPr lang="en-GB"/>
        </a:p>
      </dgm:t>
    </dgm:pt>
    <dgm:pt modelId="{5D93B628-4B2E-174C-B523-903ED0712A43}" type="sibTrans" cxnId="{F34A3797-95CF-3F49-BABA-73A0FE492C80}">
      <dgm:prSet custT="1"/>
      <dgm:spPr>
        <a:solidFill>
          <a:schemeClr val="accent6">
            <a:lumMod val="40000"/>
            <a:lumOff val="60000"/>
            <a:alpha val="90000"/>
          </a:schemeClr>
        </a:solidFill>
      </dgm:spPr>
      <dgm:t>
        <a:bodyPr/>
        <a:lstStyle/>
        <a:p>
          <a:r>
            <a:rPr lang="en-GB" sz="1400" kern="1200" dirty="0">
              <a:solidFill>
                <a:srgbClr val="2C453E"/>
              </a:solidFill>
              <a:latin typeface="Montserrat"/>
              <a:ea typeface="+mn-ea"/>
              <a:cs typeface="+mn-cs"/>
            </a:rPr>
            <a:t>ČLANOV SRIPT</a:t>
          </a:r>
        </a:p>
      </dgm:t>
    </dgm:pt>
    <dgm:pt modelId="{097DC245-DB8D-AF4F-844F-FDDF85A2AE38}" type="asst">
      <dgm:prSet phldrT="[Text]" phldr="0" custT="1"/>
      <dgm:spPr/>
      <dgm:t>
        <a:bodyPr/>
        <a:lstStyle/>
        <a:p>
          <a:r>
            <a:rPr lang="en-GB" sz="1800" b="1" kern="1200" dirty="0">
              <a:solidFill>
                <a:srgbClr val="2C453E"/>
              </a:solidFill>
              <a:latin typeface="Montserrat"/>
              <a:ea typeface="+mn-ea"/>
              <a:cs typeface="+mn-cs"/>
            </a:rPr>
            <a:t>70 % SLOVEN</a:t>
          </a:r>
          <a:r>
            <a:rPr lang="sl-SI" sz="1800" b="1" kern="1200" dirty="0">
              <a:solidFill>
                <a:srgbClr val="2C453E"/>
              </a:solidFill>
              <a:latin typeface="Montserrat"/>
              <a:ea typeface="+mn-ea"/>
              <a:cs typeface="+mn-cs"/>
            </a:rPr>
            <a:t>S</a:t>
          </a:r>
          <a:r>
            <a:rPr lang="en-GB" sz="1800" b="1" kern="1200" dirty="0">
              <a:solidFill>
                <a:srgbClr val="2C453E"/>
              </a:solidFill>
              <a:latin typeface="Montserrat"/>
              <a:ea typeface="+mn-ea"/>
              <a:cs typeface="+mn-cs"/>
            </a:rPr>
            <a:t>KEGA TURIZMA</a:t>
          </a:r>
        </a:p>
      </dgm:t>
    </dgm:pt>
    <dgm:pt modelId="{B334080E-911F-0D49-BCC8-229BA980F92F}" type="parTrans" cxnId="{EB8BCCA0-3756-C340-BD4A-7BC5EE1E60F7}">
      <dgm:prSet/>
      <dgm:spPr/>
      <dgm:t>
        <a:bodyPr/>
        <a:lstStyle/>
        <a:p>
          <a:endParaRPr lang="en-GB"/>
        </a:p>
      </dgm:t>
    </dgm:pt>
    <dgm:pt modelId="{A4A61900-A096-7840-8153-756EBF409CA2}" type="sibTrans" cxnId="{EB8BCCA0-3756-C340-BD4A-7BC5EE1E60F7}">
      <dgm:prSet custT="1"/>
      <dgm:spPr>
        <a:solidFill>
          <a:schemeClr val="accent6">
            <a:lumMod val="40000"/>
            <a:lumOff val="60000"/>
            <a:alpha val="90000"/>
          </a:schemeClr>
        </a:solidFill>
      </dgm:spPr>
      <dgm:t>
        <a:bodyPr/>
        <a:lstStyle/>
        <a:p>
          <a:r>
            <a:rPr lang="en-GB" sz="1400" kern="1200" dirty="0">
              <a:solidFill>
                <a:srgbClr val="2C453E"/>
              </a:solidFill>
              <a:latin typeface="Montserrat"/>
              <a:ea typeface="+mn-ea"/>
              <a:cs typeface="+mn-cs"/>
            </a:rPr>
            <a:t>PARTNERSTVO</a:t>
          </a:r>
        </a:p>
      </dgm:t>
    </dgm:pt>
    <dgm:pt modelId="{CB1B7E39-0E5E-6A40-8FF0-324C998F8521}">
      <dgm:prSet phldrT="[Text]" phldr="0" custT="1"/>
      <dgm:spPr/>
      <dgm:t>
        <a:bodyPr/>
        <a:lstStyle/>
        <a:p>
          <a:pPr marL="0" lvl="0" indent="0" algn="ctr" defTabSz="800100">
            <a:lnSpc>
              <a:spcPct val="90000"/>
            </a:lnSpc>
            <a:spcBef>
              <a:spcPct val="0"/>
            </a:spcBef>
            <a:spcAft>
              <a:spcPct val="35000"/>
            </a:spcAft>
            <a:buNone/>
          </a:pPr>
          <a:r>
            <a:rPr lang="en-GB" sz="1800" b="1" kern="1200" dirty="0">
              <a:solidFill>
                <a:srgbClr val="2C453E"/>
              </a:solidFill>
              <a:latin typeface="Montserrat"/>
              <a:ea typeface="+mn-ea"/>
              <a:cs typeface="+mn-cs"/>
            </a:rPr>
            <a:t>TURISTIČNE AGENCIJE </a:t>
          </a:r>
        </a:p>
      </dgm:t>
    </dgm:pt>
    <dgm:pt modelId="{E6973EA8-5797-FA49-ADCB-0C8BD36BB5B9}" type="parTrans" cxnId="{00F520C2-912E-904B-9D1F-EF3D757612ED}">
      <dgm:prSet/>
      <dgm:spPr/>
      <dgm:t>
        <a:bodyPr/>
        <a:lstStyle/>
        <a:p>
          <a:endParaRPr lang="en-GB"/>
        </a:p>
      </dgm:t>
    </dgm:pt>
    <dgm:pt modelId="{62133D8E-C65F-384D-868D-59DCFBA95647}" type="sibTrans" cxnId="{00F520C2-912E-904B-9D1F-EF3D757612ED}">
      <dgm:prSet custT="1"/>
      <dgm:spPr>
        <a:solidFill>
          <a:schemeClr val="accent6">
            <a:lumMod val="40000"/>
            <a:lumOff val="60000"/>
            <a:alpha val="90000"/>
          </a:schemeClr>
        </a:solidFill>
      </dgm:spPr>
      <dgm: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17 %</a:t>
          </a:r>
        </a:p>
      </dgm:t>
    </dgm:pt>
    <dgm:pt modelId="{BFDD4759-5570-6341-83A2-D42AB533B9BF}">
      <dgm:prSet phldrT="[Text]" phldr="0" custT="1"/>
      <dgm:spPr/>
      <dgm:t>
        <a:bodyPr/>
        <a:lstStyle/>
        <a:p>
          <a:pPr marL="0" lvl="0" indent="0" algn="ctr" defTabSz="800100">
            <a:lnSpc>
              <a:spcPct val="90000"/>
            </a:lnSpc>
            <a:spcBef>
              <a:spcPct val="0"/>
            </a:spcBef>
            <a:spcAft>
              <a:spcPct val="35000"/>
            </a:spcAft>
            <a:buNone/>
          </a:pPr>
          <a:r>
            <a:rPr lang="en-GB" sz="1800" b="1" kern="1200" dirty="0">
              <a:solidFill>
                <a:srgbClr val="2C453E"/>
              </a:solidFill>
              <a:latin typeface="Montserrat"/>
              <a:ea typeface="+mn-ea"/>
              <a:cs typeface="+mn-cs"/>
            </a:rPr>
            <a:t>DRUGI TURISTIČNI DELEŽNIKI </a:t>
          </a:r>
        </a:p>
      </dgm:t>
    </dgm:pt>
    <dgm:pt modelId="{AE8804B9-011B-7A4B-817D-579717FEAA0B}" type="parTrans" cxnId="{A3665CB9-C1B9-AB40-871F-499ED5ECEC2A}">
      <dgm:prSet/>
      <dgm:spPr/>
      <dgm:t>
        <a:bodyPr/>
        <a:lstStyle/>
        <a:p>
          <a:endParaRPr lang="en-GB"/>
        </a:p>
      </dgm:t>
    </dgm:pt>
    <dgm:pt modelId="{35D61B73-A982-EB4F-890B-F395E7D65EB5}" type="sibTrans" cxnId="{A3665CB9-C1B9-AB40-871F-499ED5ECEC2A}">
      <dgm:prSet custT="1"/>
      <dgm:spPr>
        <a:solidFill>
          <a:schemeClr val="accent6">
            <a:lumMod val="40000"/>
            <a:lumOff val="60000"/>
            <a:alpha val="90000"/>
          </a:schemeClr>
        </a:solidFill>
      </dgm:spPr>
      <dgm: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39 %</a:t>
          </a:r>
        </a:p>
      </dgm:t>
    </dgm:pt>
    <dgm:pt modelId="{6021AAED-E511-4144-976A-6164E64C1602}">
      <dgm:prSet custT="1"/>
      <dgm:spPr/>
      <dgm:t>
        <a:bodyPr/>
        <a:lstStyle/>
        <a:p>
          <a:pPr marL="0" lvl="0" indent="0" algn="ctr" defTabSz="800100">
            <a:lnSpc>
              <a:spcPct val="90000"/>
            </a:lnSpc>
            <a:spcBef>
              <a:spcPct val="0"/>
            </a:spcBef>
            <a:spcAft>
              <a:spcPct val="35000"/>
            </a:spcAft>
            <a:buNone/>
          </a:pPr>
          <a:r>
            <a:rPr lang="en-GB" sz="1600" b="1" kern="1200" dirty="0">
              <a:solidFill>
                <a:srgbClr val="2C453E"/>
              </a:solidFill>
              <a:latin typeface="Montserrat"/>
              <a:ea typeface="+mn-ea"/>
              <a:cs typeface="+mn-cs"/>
            </a:rPr>
            <a:t>IZOBRAŽEVALNE INSTITUCIJE </a:t>
          </a:r>
        </a:p>
      </dgm:t>
    </dgm:pt>
    <dgm:pt modelId="{79131CE3-3EAF-C54C-AF98-618C2022C3C0}" type="parTrans" cxnId="{DEBF48A4-03B3-FA47-A2CE-D47D15C74B92}">
      <dgm:prSet/>
      <dgm:spPr/>
      <dgm:t>
        <a:bodyPr/>
        <a:lstStyle/>
        <a:p>
          <a:endParaRPr lang="en-GB"/>
        </a:p>
      </dgm:t>
    </dgm:pt>
    <dgm:pt modelId="{9C96974D-3EDA-AF40-84AD-B1AF71A49BF2}" type="sibTrans" cxnId="{DEBF48A4-03B3-FA47-A2CE-D47D15C74B92}">
      <dgm:prSet custT="1"/>
      <dgm:spPr>
        <a:solidFill>
          <a:schemeClr val="accent6">
            <a:lumMod val="40000"/>
            <a:lumOff val="60000"/>
            <a:alpha val="90000"/>
          </a:schemeClr>
        </a:solidFill>
      </dgm:spPr>
      <dgm: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5 %</a:t>
          </a:r>
        </a:p>
      </dgm:t>
    </dgm:pt>
    <dgm:pt modelId="{79E03ACA-CF37-6349-BE43-A578F189CCE7}">
      <dgm:prSet custT="1"/>
      <dgm:spPr/>
      <dgm:t>
        <a:bodyPr/>
        <a:lstStyle/>
        <a:p>
          <a:r>
            <a:rPr lang="en-GB" sz="1600" b="1" kern="1200" dirty="0">
              <a:solidFill>
                <a:srgbClr val="2C453E"/>
              </a:solidFill>
              <a:latin typeface="Montserrat"/>
              <a:ea typeface="+mn-ea"/>
              <a:cs typeface="+mn-cs"/>
            </a:rPr>
            <a:t>HOTELI </a:t>
          </a:r>
          <a:r>
            <a:rPr lang="sl-SI" sz="1600" b="1" kern="1200" dirty="0">
              <a:solidFill>
                <a:srgbClr val="2C453E"/>
              </a:solidFill>
              <a:latin typeface="Montserrat"/>
              <a:ea typeface="+mn-ea"/>
              <a:cs typeface="+mn-cs"/>
            </a:rPr>
            <a:t>IN</a:t>
          </a:r>
          <a:r>
            <a:rPr lang="en-GB" sz="1600" b="1" kern="1200" dirty="0">
              <a:solidFill>
                <a:srgbClr val="2C453E"/>
              </a:solidFill>
              <a:latin typeface="Montserrat"/>
              <a:ea typeface="+mn-ea"/>
              <a:cs typeface="+mn-cs"/>
            </a:rPr>
            <a:t> DRUGI PONUDNIKI NASTANITEV</a:t>
          </a:r>
        </a:p>
      </dgm:t>
    </dgm:pt>
    <dgm:pt modelId="{FDC10252-B1E8-D94A-AF15-CB507C62CD96}" type="parTrans" cxnId="{A0BF67AB-00B3-584C-A255-46BE89606ABA}">
      <dgm:prSet/>
      <dgm:spPr/>
      <dgm:t>
        <a:bodyPr/>
        <a:lstStyle/>
        <a:p>
          <a:endParaRPr lang="en-GB"/>
        </a:p>
      </dgm:t>
    </dgm:pt>
    <dgm:pt modelId="{F331138A-ABB8-4645-BDDB-4F5B75DDFABE}" type="sibTrans" cxnId="{A0BF67AB-00B3-584C-A255-46BE89606ABA}">
      <dgm:prSet custT="1"/>
      <dgm:spPr>
        <a:solidFill>
          <a:schemeClr val="accent6">
            <a:lumMod val="40000"/>
            <a:lumOff val="60000"/>
            <a:alpha val="90000"/>
          </a:schemeClr>
        </a:solidFill>
      </dgm:spPr>
      <dgm: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28 %</a:t>
          </a:r>
        </a:p>
      </dgm:t>
    </dgm:pt>
    <dgm:pt modelId="{17232C81-0E68-EA4C-8F15-89239AF7F5E5}">
      <dgm:prSet custT="1"/>
      <dgm:spPr/>
      <dgm:t>
        <a:bodyPr/>
        <a:lstStyle/>
        <a:p>
          <a:pPr marL="0" lvl="0" indent="0" algn="ctr" defTabSz="800100">
            <a:lnSpc>
              <a:spcPct val="90000"/>
            </a:lnSpc>
            <a:spcBef>
              <a:spcPct val="0"/>
            </a:spcBef>
            <a:spcAft>
              <a:spcPct val="35000"/>
            </a:spcAft>
            <a:buNone/>
          </a:pPr>
          <a:r>
            <a:rPr lang="en-GB" sz="1800" b="1" kern="1200" dirty="0">
              <a:solidFill>
                <a:srgbClr val="2C453E"/>
              </a:solidFill>
              <a:latin typeface="Montserrat"/>
              <a:ea typeface="+mn-ea"/>
              <a:cs typeface="+mn-cs"/>
            </a:rPr>
            <a:t>TERME </a:t>
          </a:r>
          <a:r>
            <a:rPr lang="sl-SI" sz="1800" b="1" kern="1200" dirty="0">
              <a:solidFill>
                <a:srgbClr val="2C453E"/>
              </a:solidFill>
              <a:latin typeface="Montserrat"/>
              <a:ea typeface="+mn-ea"/>
              <a:cs typeface="+mn-cs"/>
            </a:rPr>
            <a:t>IN</a:t>
          </a:r>
          <a:r>
            <a:rPr lang="en-GB" sz="1800" b="1" kern="1200" dirty="0">
              <a:solidFill>
                <a:srgbClr val="2C453E"/>
              </a:solidFill>
              <a:latin typeface="Montserrat"/>
              <a:ea typeface="+mn-ea"/>
              <a:cs typeface="+mn-cs"/>
            </a:rPr>
            <a:t> ZDRAVILIŠČA</a:t>
          </a:r>
        </a:p>
      </dgm:t>
    </dgm:pt>
    <dgm:pt modelId="{D6C2C47E-253F-9A43-A0F5-FF9C18A4C55B}" type="parTrans" cxnId="{164BAF53-2DCA-AF44-8AFC-8FD01D95D9B0}">
      <dgm:prSet/>
      <dgm:spPr/>
      <dgm:t>
        <a:bodyPr/>
        <a:lstStyle/>
        <a:p>
          <a:endParaRPr lang="en-GB"/>
        </a:p>
      </dgm:t>
    </dgm:pt>
    <dgm:pt modelId="{84139069-C1BF-4742-B4D7-43009C265C26}" type="sibTrans" cxnId="{164BAF53-2DCA-AF44-8AFC-8FD01D95D9B0}">
      <dgm:prSet custT="1"/>
      <dgm:spPr>
        <a:solidFill>
          <a:schemeClr val="accent6">
            <a:lumMod val="40000"/>
            <a:lumOff val="60000"/>
            <a:alpha val="90000"/>
          </a:schemeClr>
        </a:solidFill>
      </dgm:spPr>
      <dgm: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11 %</a:t>
          </a:r>
        </a:p>
      </dgm:t>
    </dgm:pt>
    <dgm:pt modelId="{C5890140-673B-B742-8456-3C0815467183}" type="pres">
      <dgm:prSet presAssocID="{603FC27B-7FD3-364E-A595-F75F266108D7}" presName="hierChild1" presStyleCnt="0">
        <dgm:presLayoutVars>
          <dgm:orgChart val="1"/>
          <dgm:chPref val="1"/>
          <dgm:dir/>
          <dgm:animOne val="branch"/>
          <dgm:animLvl val="lvl"/>
          <dgm:resizeHandles/>
        </dgm:presLayoutVars>
      </dgm:prSet>
      <dgm:spPr/>
    </dgm:pt>
    <dgm:pt modelId="{B6F06EFB-D01E-274F-AD19-2023FE3E6283}" type="pres">
      <dgm:prSet presAssocID="{66FF676E-A47B-1041-BEC3-9BA5BC8D914D}" presName="hierRoot1" presStyleCnt="0">
        <dgm:presLayoutVars>
          <dgm:hierBranch val="init"/>
        </dgm:presLayoutVars>
      </dgm:prSet>
      <dgm:spPr/>
    </dgm:pt>
    <dgm:pt modelId="{5A6B7CF9-6A2F-EB4A-8616-22A15B3E17D0}" type="pres">
      <dgm:prSet presAssocID="{66FF676E-A47B-1041-BEC3-9BA5BC8D914D}" presName="rootComposite1" presStyleCnt="0"/>
      <dgm:spPr/>
    </dgm:pt>
    <dgm:pt modelId="{8D79D077-1EBE-DF41-8349-04DB983D84DC}" type="pres">
      <dgm:prSet presAssocID="{66FF676E-A47B-1041-BEC3-9BA5BC8D914D}" presName="rootText1" presStyleLbl="node0" presStyleIdx="0" presStyleCnt="1" custLinFactNeighborX="-3959" custLinFactNeighborY="-1550">
        <dgm:presLayoutVars>
          <dgm:chMax/>
          <dgm:chPref val="3"/>
        </dgm:presLayoutVars>
      </dgm:prSet>
      <dgm:spPr/>
    </dgm:pt>
    <dgm:pt modelId="{5057233B-162B-454D-9084-7D7205CB1E8F}" type="pres">
      <dgm:prSet presAssocID="{66FF676E-A47B-1041-BEC3-9BA5BC8D914D}" presName="titleText1" presStyleLbl="fgAcc0" presStyleIdx="0" presStyleCnt="1" custLinFactNeighborX="-4561">
        <dgm:presLayoutVars>
          <dgm:chMax val="0"/>
          <dgm:chPref val="0"/>
        </dgm:presLayoutVars>
      </dgm:prSet>
      <dgm:spPr/>
    </dgm:pt>
    <dgm:pt modelId="{312D5176-3914-9A4C-B394-AA6D50FFF90B}" type="pres">
      <dgm:prSet presAssocID="{66FF676E-A47B-1041-BEC3-9BA5BC8D914D}" presName="rootConnector1" presStyleLbl="node1" presStyleIdx="0" presStyleCnt="5"/>
      <dgm:spPr/>
    </dgm:pt>
    <dgm:pt modelId="{6387012B-C9B8-544B-BE03-4963DB2EB7B5}" type="pres">
      <dgm:prSet presAssocID="{66FF676E-A47B-1041-BEC3-9BA5BC8D914D}" presName="hierChild2" presStyleCnt="0"/>
      <dgm:spPr/>
    </dgm:pt>
    <dgm:pt modelId="{29E4772E-9698-A44A-9A73-438B5E68EB87}" type="pres">
      <dgm:prSet presAssocID="{FDC10252-B1E8-D94A-AF15-CB507C62CD96}" presName="Name37" presStyleLbl="parChTrans1D2" presStyleIdx="0" presStyleCnt="6"/>
      <dgm:spPr/>
    </dgm:pt>
    <dgm:pt modelId="{CCD4A516-B62A-E94C-B19D-78C0DCACCD6A}" type="pres">
      <dgm:prSet presAssocID="{79E03ACA-CF37-6349-BE43-A578F189CCE7}" presName="hierRoot2" presStyleCnt="0">
        <dgm:presLayoutVars>
          <dgm:hierBranch val="init"/>
        </dgm:presLayoutVars>
      </dgm:prSet>
      <dgm:spPr/>
    </dgm:pt>
    <dgm:pt modelId="{1220C525-CB05-5046-8196-A6E953BC1295}" type="pres">
      <dgm:prSet presAssocID="{79E03ACA-CF37-6349-BE43-A578F189CCE7}" presName="rootComposite" presStyleCnt="0"/>
      <dgm:spPr/>
    </dgm:pt>
    <dgm:pt modelId="{BD95A7A5-288B-AA45-A576-AD6A767CDB43}" type="pres">
      <dgm:prSet presAssocID="{79E03ACA-CF37-6349-BE43-A578F189CCE7}" presName="rootText" presStyleLbl="node1" presStyleIdx="0" presStyleCnt="5" custScaleY="121631" custLinFactNeighborX="1310">
        <dgm:presLayoutVars>
          <dgm:chMax/>
          <dgm:chPref val="3"/>
        </dgm:presLayoutVars>
      </dgm:prSet>
      <dgm:spPr/>
    </dgm:pt>
    <dgm:pt modelId="{5E671C24-95ED-9746-939F-6E6E0794455C}" type="pres">
      <dgm:prSet presAssocID="{79E03ACA-CF37-6349-BE43-A578F189CCE7}" presName="titleText2" presStyleLbl="fgAcc1" presStyleIdx="0" presStyleCnt="5" custLinFactNeighborX="-317" custLinFactNeighborY="36432">
        <dgm:presLayoutVars>
          <dgm:chMax val="0"/>
          <dgm:chPref val="0"/>
        </dgm:presLayoutVars>
      </dgm:prSet>
      <dgm:spPr/>
    </dgm:pt>
    <dgm:pt modelId="{746D6777-ABD4-B144-AF75-9D94793E08D4}" type="pres">
      <dgm:prSet presAssocID="{79E03ACA-CF37-6349-BE43-A578F189CCE7}" presName="rootConnector" presStyleLbl="node2" presStyleIdx="0" presStyleCnt="0"/>
      <dgm:spPr/>
    </dgm:pt>
    <dgm:pt modelId="{8307BA89-447C-8A4F-8442-C8E06B86C5E7}" type="pres">
      <dgm:prSet presAssocID="{79E03ACA-CF37-6349-BE43-A578F189CCE7}" presName="hierChild4" presStyleCnt="0"/>
      <dgm:spPr/>
    </dgm:pt>
    <dgm:pt modelId="{5540CF2F-A4E2-B54B-916B-BE91ADA81514}" type="pres">
      <dgm:prSet presAssocID="{79E03ACA-CF37-6349-BE43-A578F189CCE7}" presName="hierChild5" presStyleCnt="0"/>
      <dgm:spPr/>
    </dgm:pt>
    <dgm:pt modelId="{5C2F5CF2-91F2-E14E-BD4A-273B750E2A98}" type="pres">
      <dgm:prSet presAssocID="{D6C2C47E-253F-9A43-A0F5-FF9C18A4C55B}" presName="Name37" presStyleLbl="parChTrans1D2" presStyleIdx="1" presStyleCnt="6"/>
      <dgm:spPr/>
    </dgm:pt>
    <dgm:pt modelId="{A5BD2616-5537-824D-8A59-D146605B4045}" type="pres">
      <dgm:prSet presAssocID="{17232C81-0E68-EA4C-8F15-89239AF7F5E5}" presName="hierRoot2" presStyleCnt="0">
        <dgm:presLayoutVars>
          <dgm:hierBranch val="init"/>
        </dgm:presLayoutVars>
      </dgm:prSet>
      <dgm:spPr/>
    </dgm:pt>
    <dgm:pt modelId="{11E4AF83-3EE7-EF42-AAF6-593132CE2A8C}" type="pres">
      <dgm:prSet presAssocID="{17232C81-0E68-EA4C-8F15-89239AF7F5E5}" presName="rootComposite" presStyleCnt="0"/>
      <dgm:spPr/>
    </dgm:pt>
    <dgm:pt modelId="{6C50FAB6-1FA3-FA47-9B44-B23BA494358F}" type="pres">
      <dgm:prSet presAssocID="{17232C81-0E68-EA4C-8F15-89239AF7F5E5}" presName="rootText" presStyleLbl="node1" presStyleIdx="1" presStyleCnt="5">
        <dgm:presLayoutVars>
          <dgm:chMax/>
          <dgm:chPref val="3"/>
        </dgm:presLayoutVars>
      </dgm:prSet>
      <dgm:spPr/>
    </dgm:pt>
    <dgm:pt modelId="{7C5E9A9D-294A-7346-B497-F240BE8FF80D}" type="pres">
      <dgm:prSet presAssocID="{17232C81-0E68-EA4C-8F15-89239AF7F5E5}" presName="titleText2" presStyleLbl="fgAcc1" presStyleIdx="1" presStyleCnt="5" custLinFactNeighborX="-2003" custLinFactNeighborY="36432">
        <dgm:presLayoutVars>
          <dgm:chMax val="0"/>
          <dgm:chPref val="0"/>
        </dgm:presLayoutVars>
      </dgm:prSet>
      <dgm:spPr/>
    </dgm:pt>
    <dgm:pt modelId="{FD2E94F2-7978-084E-9621-30F07E87B1DD}" type="pres">
      <dgm:prSet presAssocID="{17232C81-0E68-EA4C-8F15-89239AF7F5E5}" presName="rootConnector" presStyleLbl="node2" presStyleIdx="0" presStyleCnt="0"/>
      <dgm:spPr/>
    </dgm:pt>
    <dgm:pt modelId="{6C37D421-A2E7-9B47-BAC1-8A42D73F4E5D}" type="pres">
      <dgm:prSet presAssocID="{17232C81-0E68-EA4C-8F15-89239AF7F5E5}" presName="hierChild4" presStyleCnt="0"/>
      <dgm:spPr/>
    </dgm:pt>
    <dgm:pt modelId="{A94644C7-D0C5-A844-B992-FFB6DD156A33}" type="pres">
      <dgm:prSet presAssocID="{17232C81-0E68-EA4C-8F15-89239AF7F5E5}" presName="hierChild5" presStyleCnt="0"/>
      <dgm:spPr/>
    </dgm:pt>
    <dgm:pt modelId="{949083A2-0A4D-4A44-869E-CE8E32231CF7}" type="pres">
      <dgm:prSet presAssocID="{E6973EA8-5797-FA49-ADCB-0C8BD36BB5B9}" presName="Name37" presStyleLbl="parChTrans1D2" presStyleIdx="2" presStyleCnt="6"/>
      <dgm:spPr/>
    </dgm:pt>
    <dgm:pt modelId="{48A7EE07-1316-204C-8F46-3F1FA3DD36AF}" type="pres">
      <dgm:prSet presAssocID="{CB1B7E39-0E5E-6A40-8FF0-324C998F8521}" presName="hierRoot2" presStyleCnt="0">
        <dgm:presLayoutVars>
          <dgm:hierBranch val="init"/>
        </dgm:presLayoutVars>
      </dgm:prSet>
      <dgm:spPr/>
    </dgm:pt>
    <dgm:pt modelId="{7B86D547-7C8A-3E43-9478-A89714CD5E38}" type="pres">
      <dgm:prSet presAssocID="{CB1B7E39-0E5E-6A40-8FF0-324C998F8521}" presName="rootComposite" presStyleCnt="0"/>
      <dgm:spPr/>
    </dgm:pt>
    <dgm:pt modelId="{E5748770-344A-1C46-8D22-7591A70B6D02}" type="pres">
      <dgm:prSet presAssocID="{CB1B7E39-0E5E-6A40-8FF0-324C998F8521}" presName="rootText" presStyleLbl="node1" presStyleIdx="2" presStyleCnt="5">
        <dgm:presLayoutVars>
          <dgm:chMax/>
          <dgm:chPref val="3"/>
        </dgm:presLayoutVars>
      </dgm:prSet>
      <dgm:spPr/>
    </dgm:pt>
    <dgm:pt modelId="{87087A22-B0D0-594B-AC97-645555F2E74D}" type="pres">
      <dgm:prSet presAssocID="{CB1B7E39-0E5E-6A40-8FF0-324C998F8521}" presName="titleText2" presStyleLbl="fgAcc1" presStyleIdx="2" presStyleCnt="5" custLinFactNeighborX="-4561" custLinFactNeighborY="36432">
        <dgm:presLayoutVars>
          <dgm:chMax val="0"/>
          <dgm:chPref val="0"/>
        </dgm:presLayoutVars>
      </dgm:prSet>
      <dgm:spPr/>
    </dgm:pt>
    <dgm:pt modelId="{59527BA8-5CF2-1E4D-8007-5748219BD934}" type="pres">
      <dgm:prSet presAssocID="{CB1B7E39-0E5E-6A40-8FF0-324C998F8521}" presName="rootConnector" presStyleLbl="node2" presStyleIdx="0" presStyleCnt="0"/>
      <dgm:spPr/>
    </dgm:pt>
    <dgm:pt modelId="{E2452EC3-A256-7746-8F67-0D3671AC0E1D}" type="pres">
      <dgm:prSet presAssocID="{CB1B7E39-0E5E-6A40-8FF0-324C998F8521}" presName="hierChild4" presStyleCnt="0"/>
      <dgm:spPr/>
    </dgm:pt>
    <dgm:pt modelId="{322047F9-A1B3-FA48-9725-B1089C7118C1}" type="pres">
      <dgm:prSet presAssocID="{CB1B7E39-0E5E-6A40-8FF0-324C998F8521}" presName="hierChild5" presStyleCnt="0"/>
      <dgm:spPr/>
    </dgm:pt>
    <dgm:pt modelId="{A33DC0DD-7859-5848-916D-F8CB50808203}" type="pres">
      <dgm:prSet presAssocID="{AE8804B9-011B-7A4B-817D-579717FEAA0B}" presName="Name37" presStyleLbl="parChTrans1D2" presStyleIdx="3" presStyleCnt="6"/>
      <dgm:spPr/>
    </dgm:pt>
    <dgm:pt modelId="{C8108692-EC4D-D749-A96F-DA96010C2264}" type="pres">
      <dgm:prSet presAssocID="{BFDD4759-5570-6341-83A2-D42AB533B9BF}" presName="hierRoot2" presStyleCnt="0">
        <dgm:presLayoutVars>
          <dgm:hierBranch val="init"/>
        </dgm:presLayoutVars>
      </dgm:prSet>
      <dgm:spPr/>
    </dgm:pt>
    <dgm:pt modelId="{B51797DD-FEB0-E348-A90C-4E699D917A81}" type="pres">
      <dgm:prSet presAssocID="{BFDD4759-5570-6341-83A2-D42AB533B9BF}" presName="rootComposite" presStyleCnt="0"/>
      <dgm:spPr/>
    </dgm:pt>
    <dgm:pt modelId="{2400784C-63AB-4F42-934A-1589AD6E1712}" type="pres">
      <dgm:prSet presAssocID="{BFDD4759-5570-6341-83A2-D42AB533B9BF}" presName="rootText" presStyleLbl="node1" presStyleIdx="3" presStyleCnt="5">
        <dgm:presLayoutVars>
          <dgm:chMax/>
          <dgm:chPref val="3"/>
        </dgm:presLayoutVars>
      </dgm:prSet>
      <dgm:spPr/>
    </dgm:pt>
    <dgm:pt modelId="{F1B6EA4F-CEEF-9D45-9F99-E1164BF22C2E}" type="pres">
      <dgm:prSet presAssocID="{BFDD4759-5570-6341-83A2-D42AB533B9BF}" presName="titleText2" presStyleLbl="fgAcc1" presStyleIdx="3" presStyleCnt="5" custLinFactNeighborX="1176" custLinFactNeighborY="36432">
        <dgm:presLayoutVars>
          <dgm:chMax val="0"/>
          <dgm:chPref val="0"/>
        </dgm:presLayoutVars>
      </dgm:prSet>
      <dgm:spPr/>
    </dgm:pt>
    <dgm:pt modelId="{12102E16-7480-5B42-9ED9-3B1C919B88A7}" type="pres">
      <dgm:prSet presAssocID="{BFDD4759-5570-6341-83A2-D42AB533B9BF}" presName="rootConnector" presStyleLbl="node2" presStyleIdx="0" presStyleCnt="0"/>
      <dgm:spPr/>
    </dgm:pt>
    <dgm:pt modelId="{38E4F99D-6EB7-0C43-ABFE-461F98E82E2B}" type="pres">
      <dgm:prSet presAssocID="{BFDD4759-5570-6341-83A2-D42AB533B9BF}" presName="hierChild4" presStyleCnt="0"/>
      <dgm:spPr/>
    </dgm:pt>
    <dgm:pt modelId="{AE46D024-E381-F445-ACCB-285D61DA1E0B}" type="pres">
      <dgm:prSet presAssocID="{BFDD4759-5570-6341-83A2-D42AB533B9BF}" presName="hierChild5" presStyleCnt="0"/>
      <dgm:spPr/>
    </dgm:pt>
    <dgm:pt modelId="{3D1B2091-CD1D-B241-85E4-ACC658580FF9}" type="pres">
      <dgm:prSet presAssocID="{79131CE3-3EAF-C54C-AF98-618C2022C3C0}" presName="Name37" presStyleLbl="parChTrans1D2" presStyleIdx="4" presStyleCnt="6"/>
      <dgm:spPr/>
    </dgm:pt>
    <dgm:pt modelId="{86F5346F-F732-0C48-9D23-96505D58D384}" type="pres">
      <dgm:prSet presAssocID="{6021AAED-E511-4144-976A-6164E64C1602}" presName="hierRoot2" presStyleCnt="0">
        <dgm:presLayoutVars>
          <dgm:hierBranch val="init"/>
        </dgm:presLayoutVars>
      </dgm:prSet>
      <dgm:spPr/>
    </dgm:pt>
    <dgm:pt modelId="{9111D065-B136-754E-A344-FCD693D3E768}" type="pres">
      <dgm:prSet presAssocID="{6021AAED-E511-4144-976A-6164E64C1602}" presName="rootComposite" presStyleCnt="0"/>
      <dgm:spPr/>
    </dgm:pt>
    <dgm:pt modelId="{BA084BF3-7EE6-DC43-BACC-60405D271E80}" type="pres">
      <dgm:prSet presAssocID="{6021AAED-E511-4144-976A-6164E64C1602}" presName="rootText" presStyleLbl="node1" presStyleIdx="4" presStyleCnt="5" custScaleX="112668">
        <dgm:presLayoutVars>
          <dgm:chMax/>
          <dgm:chPref val="3"/>
        </dgm:presLayoutVars>
      </dgm:prSet>
      <dgm:spPr/>
    </dgm:pt>
    <dgm:pt modelId="{4C0D1E29-2FF2-1C47-A488-0EA9758DE3E2}" type="pres">
      <dgm:prSet presAssocID="{6021AAED-E511-4144-976A-6164E64C1602}" presName="titleText2" presStyleLbl="fgAcc1" presStyleIdx="4" presStyleCnt="5" custLinFactNeighborX="-509" custLinFactNeighborY="23623">
        <dgm:presLayoutVars>
          <dgm:chMax val="0"/>
          <dgm:chPref val="0"/>
        </dgm:presLayoutVars>
      </dgm:prSet>
      <dgm:spPr/>
    </dgm:pt>
    <dgm:pt modelId="{9A4D81DD-250F-AD4F-9C18-817A085F8EC9}" type="pres">
      <dgm:prSet presAssocID="{6021AAED-E511-4144-976A-6164E64C1602}" presName="rootConnector" presStyleLbl="node2" presStyleIdx="0" presStyleCnt="0"/>
      <dgm:spPr/>
    </dgm:pt>
    <dgm:pt modelId="{CBFB999E-6830-CA46-9C2E-23141CC733B4}" type="pres">
      <dgm:prSet presAssocID="{6021AAED-E511-4144-976A-6164E64C1602}" presName="hierChild4" presStyleCnt="0"/>
      <dgm:spPr/>
    </dgm:pt>
    <dgm:pt modelId="{D4027D4A-3BF4-5141-8A79-82C3DA7FCF47}" type="pres">
      <dgm:prSet presAssocID="{6021AAED-E511-4144-976A-6164E64C1602}" presName="hierChild5" presStyleCnt="0"/>
      <dgm:spPr/>
    </dgm:pt>
    <dgm:pt modelId="{D19F481B-770D-DA4A-B078-E2D2BE6B9EFD}" type="pres">
      <dgm:prSet presAssocID="{66FF676E-A47B-1041-BEC3-9BA5BC8D914D}" presName="hierChild3" presStyleCnt="0"/>
      <dgm:spPr/>
    </dgm:pt>
    <dgm:pt modelId="{68CC8313-85A8-9C49-A02B-6781C731BC5D}" type="pres">
      <dgm:prSet presAssocID="{B334080E-911F-0D49-BCC8-229BA980F92F}" presName="Name96" presStyleLbl="parChTrans1D2" presStyleIdx="5" presStyleCnt="6"/>
      <dgm:spPr/>
    </dgm:pt>
    <dgm:pt modelId="{D3DDF12A-023C-BF46-9482-FF3093E341A2}" type="pres">
      <dgm:prSet presAssocID="{097DC245-DB8D-AF4F-844F-FDDF85A2AE38}" presName="hierRoot3" presStyleCnt="0">
        <dgm:presLayoutVars>
          <dgm:hierBranch val="init"/>
        </dgm:presLayoutVars>
      </dgm:prSet>
      <dgm:spPr/>
    </dgm:pt>
    <dgm:pt modelId="{3263B10A-C677-6240-85D9-9E07D5C98F18}" type="pres">
      <dgm:prSet presAssocID="{097DC245-DB8D-AF4F-844F-FDDF85A2AE38}" presName="rootComposite3" presStyleCnt="0"/>
      <dgm:spPr/>
    </dgm:pt>
    <dgm:pt modelId="{DB585474-A8F7-F445-A5A8-F425E783B770}" type="pres">
      <dgm:prSet presAssocID="{097DC245-DB8D-AF4F-844F-FDDF85A2AE38}" presName="rootText3" presStyleLbl="asst1" presStyleIdx="0" presStyleCnt="1" custScaleX="115232">
        <dgm:presLayoutVars>
          <dgm:chPref val="3"/>
        </dgm:presLayoutVars>
      </dgm:prSet>
      <dgm:spPr/>
    </dgm:pt>
    <dgm:pt modelId="{89720F80-90D2-494E-B522-FA52C8A2EA26}" type="pres">
      <dgm:prSet presAssocID="{097DC245-DB8D-AF4F-844F-FDDF85A2AE38}" presName="titleText3" presStyleLbl="fgAcc2" presStyleIdx="0" presStyleCnt="1" custLinFactNeighborX="323" custLinFactNeighborY="31540">
        <dgm:presLayoutVars>
          <dgm:chMax val="0"/>
          <dgm:chPref val="0"/>
        </dgm:presLayoutVars>
      </dgm:prSet>
      <dgm:spPr/>
    </dgm:pt>
    <dgm:pt modelId="{19F8BC08-F1D6-D340-ABEA-1B9B330317C4}" type="pres">
      <dgm:prSet presAssocID="{097DC245-DB8D-AF4F-844F-FDDF85A2AE38}" presName="rootConnector3" presStyleLbl="asst1" presStyleIdx="0" presStyleCnt="1"/>
      <dgm:spPr/>
    </dgm:pt>
    <dgm:pt modelId="{EE361538-9095-9547-BEF4-C788DA023C85}" type="pres">
      <dgm:prSet presAssocID="{097DC245-DB8D-AF4F-844F-FDDF85A2AE38}" presName="hierChild6" presStyleCnt="0"/>
      <dgm:spPr/>
    </dgm:pt>
    <dgm:pt modelId="{C3523019-2466-7B4E-A11D-844C0B28FEFF}" type="pres">
      <dgm:prSet presAssocID="{097DC245-DB8D-AF4F-844F-FDDF85A2AE38}" presName="hierChild7" presStyleCnt="0"/>
      <dgm:spPr/>
    </dgm:pt>
  </dgm:ptLst>
  <dgm:cxnLst>
    <dgm:cxn modelId="{A4C89502-E87E-F74F-8CDE-CD65806B753B}" type="presOf" srcId="{84139069-C1BF-4742-B4D7-43009C265C26}" destId="{7C5E9A9D-294A-7346-B497-F240BE8FF80D}" srcOrd="0" destOrd="0" presId="urn:microsoft.com/office/officeart/2008/layout/NameandTitleOrganizationalChart"/>
    <dgm:cxn modelId="{226A7403-AB62-7C41-A1A1-C26E2DF17117}" type="presOf" srcId="{BFDD4759-5570-6341-83A2-D42AB533B9BF}" destId="{12102E16-7480-5B42-9ED9-3B1C919B88A7}" srcOrd="1" destOrd="0" presId="urn:microsoft.com/office/officeart/2008/layout/NameandTitleOrganizationalChart"/>
    <dgm:cxn modelId="{2CEA1F12-8636-6B4D-9BC7-B074EDD5059E}" type="presOf" srcId="{66FF676E-A47B-1041-BEC3-9BA5BC8D914D}" destId="{312D5176-3914-9A4C-B394-AA6D50FFF90B}" srcOrd="1" destOrd="0" presId="urn:microsoft.com/office/officeart/2008/layout/NameandTitleOrganizationalChart"/>
    <dgm:cxn modelId="{6FCCF913-6D4A-514D-ACC4-15BFB709399D}" type="presOf" srcId="{603FC27B-7FD3-364E-A595-F75F266108D7}" destId="{C5890140-673B-B742-8456-3C0815467183}" srcOrd="0" destOrd="0" presId="urn:microsoft.com/office/officeart/2008/layout/NameandTitleOrganizationalChart"/>
    <dgm:cxn modelId="{CE7E9419-53C6-834A-A6D2-96727258E95D}" type="presOf" srcId="{35D61B73-A982-EB4F-890B-F395E7D65EB5}" destId="{F1B6EA4F-CEEF-9D45-9F99-E1164BF22C2E}" srcOrd="0" destOrd="0" presId="urn:microsoft.com/office/officeart/2008/layout/NameandTitleOrganizationalChart"/>
    <dgm:cxn modelId="{6DD2AD19-B637-A842-B0EC-C1795F94D1A3}" type="presOf" srcId="{D6C2C47E-253F-9A43-A0F5-FF9C18A4C55B}" destId="{5C2F5CF2-91F2-E14E-BD4A-273B750E2A98}" srcOrd="0" destOrd="0" presId="urn:microsoft.com/office/officeart/2008/layout/NameandTitleOrganizationalChart"/>
    <dgm:cxn modelId="{3B36B41A-1534-194E-B645-22783B39E92F}" type="presOf" srcId="{6021AAED-E511-4144-976A-6164E64C1602}" destId="{9A4D81DD-250F-AD4F-9C18-817A085F8EC9}" srcOrd="1" destOrd="0" presId="urn:microsoft.com/office/officeart/2008/layout/NameandTitleOrganizationalChart"/>
    <dgm:cxn modelId="{AB9D9E3D-B8B7-D04B-89F4-7020F7662B98}" type="presOf" srcId="{FDC10252-B1E8-D94A-AF15-CB507C62CD96}" destId="{29E4772E-9698-A44A-9A73-438B5E68EB87}" srcOrd="0" destOrd="0" presId="urn:microsoft.com/office/officeart/2008/layout/NameandTitleOrganizationalChart"/>
    <dgm:cxn modelId="{6BE8E741-101F-9D43-BB2A-0CBF0ACB0EE0}" type="presOf" srcId="{6021AAED-E511-4144-976A-6164E64C1602}" destId="{BA084BF3-7EE6-DC43-BACC-60405D271E80}" srcOrd="0" destOrd="0" presId="urn:microsoft.com/office/officeart/2008/layout/NameandTitleOrganizationalChart"/>
    <dgm:cxn modelId="{8F6ED64D-D799-C747-AF6C-81E56C77D21D}" type="presOf" srcId="{CB1B7E39-0E5E-6A40-8FF0-324C998F8521}" destId="{59527BA8-5CF2-1E4D-8007-5748219BD934}" srcOrd="1" destOrd="0" presId="urn:microsoft.com/office/officeart/2008/layout/NameandTitleOrganizationalChart"/>
    <dgm:cxn modelId="{9CC3104E-6B88-C247-ABD3-DE35608E3DA7}" type="presOf" srcId="{F331138A-ABB8-4645-BDDB-4F5B75DDFABE}" destId="{5E671C24-95ED-9746-939F-6E6E0794455C}" srcOrd="0" destOrd="0" presId="urn:microsoft.com/office/officeart/2008/layout/NameandTitleOrganizationalChart"/>
    <dgm:cxn modelId="{BFE8DF52-B5CD-8949-8126-FD1307E7102A}" type="presOf" srcId="{A4A61900-A096-7840-8153-756EBF409CA2}" destId="{89720F80-90D2-494E-B522-FA52C8A2EA26}" srcOrd="0" destOrd="0" presId="urn:microsoft.com/office/officeart/2008/layout/NameandTitleOrganizationalChart"/>
    <dgm:cxn modelId="{164BAF53-2DCA-AF44-8AFC-8FD01D95D9B0}" srcId="{66FF676E-A47B-1041-BEC3-9BA5BC8D914D}" destId="{17232C81-0E68-EA4C-8F15-89239AF7F5E5}" srcOrd="2" destOrd="0" parTransId="{D6C2C47E-253F-9A43-A0F5-FF9C18A4C55B}" sibTransId="{84139069-C1BF-4742-B4D7-43009C265C26}"/>
    <dgm:cxn modelId="{4CBB9962-0B02-704F-A472-01230D24BB6C}" type="presOf" srcId="{79E03ACA-CF37-6349-BE43-A578F189CCE7}" destId="{BD95A7A5-288B-AA45-A576-AD6A767CDB43}" srcOrd="0" destOrd="0" presId="urn:microsoft.com/office/officeart/2008/layout/NameandTitleOrganizationalChart"/>
    <dgm:cxn modelId="{8234DA7B-0BA3-2046-801D-1FBF2E25E3F3}" type="presOf" srcId="{66FF676E-A47B-1041-BEC3-9BA5BC8D914D}" destId="{8D79D077-1EBE-DF41-8349-04DB983D84DC}" srcOrd="0" destOrd="0" presId="urn:microsoft.com/office/officeart/2008/layout/NameandTitleOrganizationalChart"/>
    <dgm:cxn modelId="{F34A3797-95CF-3F49-BABA-73A0FE492C80}" srcId="{603FC27B-7FD3-364E-A595-F75F266108D7}" destId="{66FF676E-A47B-1041-BEC3-9BA5BC8D914D}" srcOrd="0" destOrd="0" parTransId="{93F9D0C3-097F-CC47-9072-6B7FF1822A78}" sibTransId="{5D93B628-4B2E-174C-B523-903ED0712A43}"/>
    <dgm:cxn modelId="{1FD73F97-D8E4-FF43-A558-62F6ABB50B93}" type="presOf" srcId="{79E03ACA-CF37-6349-BE43-A578F189CCE7}" destId="{746D6777-ABD4-B144-AF75-9D94793E08D4}" srcOrd="1" destOrd="0" presId="urn:microsoft.com/office/officeart/2008/layout/NameandTitleOrganizationalChart"/>
    <dgm:cxn modelId="{4A33DA9B-B48A-2F4D-92A3-3E48827CBAFE}" type="presOf" srcId="{B334080E-911F-0D49-BCC8-229BA980F92F}" destId="{68CC8313-85A8-9C49-A02B-6781C731BC5D}" srcOrd="0" destOrd="0" presId="urn:microsoft.com/office/officeart/2008/layout/NameandTitleOrganizationalChart"/>
    <dgm:cxn modelId="{EB8BCCA0-3756-C340-BD4A-7BC5EE1E60F7}" srcId="{66FF676E-A47B-1041-BEC3-9BA5BC8D914D}" destId="{097DC245-DB8D-AF4F-844F-FDDF85A2AE38}" srcOrd="0" destOrd="0" parTransId="{B334080E-911F-0D49-BCC8-229BA980F92F}" sibTransId="{A4A61900-A096-7840-8153-756EBF409CA2}"/>
    <dgm:cxn modelId="{DEBF48A4-03B3-FA47-A2CE-D47D15C74B92}" srcId="{66FF676E-A47B-1041-BEC3-9BA5BC8D914D}" destId="{6021AAED-E511-4144-976A-6164E64C1602}" srcOrd="5" destOrd="0" parTransId="{79131CE3-3EAF-C54C-AF98-618C2022C3C0}" sibTransId="{9C96974D-3EDA-AF40-84AD-B1AF71A49BF2}"/>
    <dgm:cxn modelId="{A0BF67AB-00B3-584C-A255-46BE89606ABA}" srcId="{66FF676E-A47B-1041-BEC3-9BA5BC8D914D}" destId="{79E03ACA-CF37-6349-BE43-A578F189CCE7}" srcOrd="1" destOrd="0" parTransId="{FDC10252-B1E8-D94A-AF15-CB507C62CD96}" sibTransId="{F331138A-ABB8-4645-BDDB-4F5B75DDFABE}"/>
    <dgm:cxn modelId="{E958FFAF-B945-2344-8AE6-E3341E0F5F47}" type="presOf" srcId="{AE8804B9-011B-7A4B-817D-579717FEAA0B}" destId="{A33DC0DD-7859-5848-916D-F8CB50808203}" srcOrd="0" destOrd="0" presId="urn:microsoft.com/office/officeart/2008/layout/NameandTitleOrganizationalChart"/>
    <dgm:cxn modelId="{813678B2-23AA-DB44-9163-DDF9B0793D55}" type="presOf" srcId="{17232C81-0E68-EA4C-8F15-89239AF7F5E5}" destId="{FD2E94F2-7978-084E-9621-30F07E87B1DD}" srcOrd="1" destOrd="0" presId="urn:microsoft.com/office/officeart/2008/layout/NameandTitleOrganizationalChart"/>
    <dgm:cxn modelId="{DC218FB3-B63A-D842-955A-868A404B1C28}" type="presOf" srcId="{BFDD4759-5570-6341-83A2-D42AB533B9BF}" destId="{2400784C-63AB-4F42-934A-1589AD6E1712}" srcOrd="0" destOrd="0" presId="urn:microsoft.com/office/officeart/2008/layout/NameandTitleOrganizationalChart"/>
    <dgm:cxn modelId="{146CC6B4-1808-1C41-A1A7-F31AF158D41A}" type="presOf" srcId="{17232C81-0E68-EA4C-8F15-89239AF7F5E5}" destId="{6C50FAB6-1FA3-FA47-9B44-B23BA494358F}" srcOrd="0" destOrd="0" presId="urn:microsoft.com/office/officeart/2008/layout/NameandTitleOrganizationalChart"/>
    <dgm:cxn modelId="{7D6310B7-2750-5241-A939-557C779BA197}" type="presOf" srcId="{9C96974D-3EDA-AF40-84AD-B1AF71A49BF2}" destId="{4C0D1E29-2FF2-1C47-A488-0EA9758DE3E2}" srcOrd="0" destOrd="0" presId="urn:microsoft.com/office/officeart/2008/layout/NameandTitleOrganizationalChart"/>
    <dgm:cxn modelId="{A3665CB9-C1B9-AB40-871F-499ED5ECEC2A}" srcId="{66FF676E-A47B-1041-BEC3-9BA5BC8D914D}" destId="{BFDD4759-5570-6341-83A2-D42AB533B9BF}" srcOrd="4" destOrd="0" parTransId="{AE8804B9-011B-7A4B-817D-579717FEAA0B}" sibTransId="{35D61B73-A982-EB4F-890B-F395E7D65EB5}"/>
    <dgm:cxn modelId="{94D985C0-3D16-E84E-8016-818231A58B1B}" type="presOf" srcId="{62133D8E-C65F-384D-868D-59DCFBA95647}" destId="{87087A22-B0D0-594B-AC97-645555F2E74D}" srcOrd="0" destOrd="0" presId="urn:microsoft.com/office/officeart/2008/layout/NameandTitleOrganizationalChart"/>
    <dgm:cxn modelId="{00F520C2-912E-904B-9D1F-EF3D757612ED}" srcId="{66FF676E-A47B-1041-BEC3-9BA5BC8D914D}" destId="{CB1B7E39-0E5E-6A40-8FF0-324C998F8521}" srcOrd="3" destOrd="0" parTransId="{E6973EA8-5797-FA49-ADCB-0C8BD36BB5B9}" sibTransId="{62133D8E-C65F-384D-868D-59DCFBA95647}"/>
    <dgm:cxn modelId="{B0669BEC-D2A3-EC4A-9B5C-B6A73AC7B5DA}" type="presOf" srcId="{E6973EA8-5797-FA49-ADCB-0C8BD36BB5B9}" destId="{949083A2-0A4D-4A44-869E-CE8E32231CF7}" srcOrd="0" destOrd="0" presId="urn:microsoft.com/office/officeart/2008/layout/NameandTitleOrganizationalChart"/>
    <dgm:cxn modelId="{135530EE-46A3-6242-B7A1-67E055F643E8}" type="presOf" srcId="{79131CE3-3EAF-C54C-AF98-618C2022C3C0}" destId="{3D1B2091-CD1D-B241-85E4-ACC658580FF9}" srcOrd="0" destOrd="0" presId="urn:microsoft.com/office/officeart/2008/layout/NameandTitleOrganizationalChart"/>
    <dgm:cxn modelId="{F0121CF3-3320-C84E-BB73-9980396EA160}" type="presOf" srcId="{097DC245-DB8D-AF4F-844F-FDDF85A2AE38}" destId="{DB585474-A8F7-F445-A5A8-F425E783B770}" srcOrd="0" destOrd="0" presId="urn:microsoft.com/office/officeart/2008/layout/NameandTitleOrganizationalChart"/>
    <dgm:cxn modelId="{821BA6F5-505B-B44D-83AA-58D3318BDEE0}" type="presOf" srcId="{5D93B628-4B2E-174C-B523-903ED0712A43}" destId="{5057233B-162B-454D-9084-7D7205CB1E8F}" srcOrd="0" destOrd="0" presId="urn:microsoft.com/office/officeart/2008/layout/NameandTitleOrganizationalChart"/>
    <dgm:cxn modelId="{0F3400FB-7BC5-B041-ADE0-4DE231AF7BB3}" type="presOf" srcId="{097DC245-DB8D-AF4F-844F-FDDF85A2AE38}" destId="{19F8BC08-F1D6-D340-ABEA-1B9B330317C4}" srcOrd="1" destOrd="0" presId="urn:microsoft.com/office/officeart/2008/layout/NameandTitleOrganizationalChart"/>
    <dgm:cxn modelId="{AD1330FC-9F5F-5E48-96F8-5412A6DFFA6E}" type="presOf" srcId="{CB1B7E39-0E5E-6A40-8FF0-324C998F8521}" destId="{E5748770-344A-1C46-8D22-7591A70B6D02}" srcOrd="0" destOrd="0" presId="urn:microsoft.com/office/officeart/2008/layout/NameandTitleOrganizationalChart"/>
    <dgm:cxn modelId="{B47784CD-F516-CE41-8E1E-CC83A4615265}" type="presParOf" srcId="{C5890140-673B-B742-8456-3C0815467183}" destId="{B6F06EFB-D01E-274F-AD19-2023FE3E6283}" srcOrd="0" destOrd="0" presId="urn:microsoft.com/office/officeart/2008/layout/NameandTitleOrganizationalChart"/>
    <dgm:cxn modelId="{4673578D-D1C8-2447-95F4-E29E1633F879}" type="presParOf" srcId="{B6F06EFB-D01E-274F-AD19-2023FE3E6283}" destId="{5A6B7CF9-6A2F-EB4A-8616-22A15B3E17D0}" srcOrd="0" destOrd="0" presId="urn:microsoft.com/office/officeart/2008/layout/NameandTitleOrganizationalChart"/>
    <dgm:cxn modelId="{9F12B328-5E42-EA48-AB78-69DF4994B0EE}" type="presParOf" srcId="{5A6B7CF9-6A2F-EB4A-8616-22A15B3E17D0}" destId="{8D79D077-1EBE-DF41-8349-04DB983D84DC}" srcOrd="0" destOrd="0" presId="urn:microsoft.com/office/officeart/2008/layout/NameandTitleOrganizationalChart"/>
    <dgm:cxn modelId="{E4C519E5-C2AE-FE40-BA24-D3FE44F49B0D}" type="presParOf" srcId="{5A6B7CF9-6A2F-EB4A-8616-22A15B3E17D0}" destId="{5057233B-162B-454D-9084-7D7205CB1E8F}" srcOrd="1" destOrd="0" presId="urn:microsoft.com/office/officeart/2008/layout/NameandTitleOrganizationalChart"/>
    <dgm:cxn modelId="{DD5620E3-4F77-3042-BEE8-A933A4E1DE55}" type="presParOf" srcId="{5A6B7CF9-6A2F-EB4A-8616-22A15B3E17D0}" destId="{312D5176-3914-9A4C-B394-AA6D50FFF90B}" srcOrd="2" destOrd="0" presId="urn:microsoft.com/office/officeart/2008/layout/NameandTitleOrganizationalChart"/>
    <dgm:cxn modelId="{E7AA61EF-5D8E-DC4F-B14A-CAD27BAB85E6}" type="presParOf" srcId="{B6F06EFB-D01E-274F-AD19-2023FE3E6283}" destId="{6387012B-C9B8-544B-BE03-4963DB2EB7B5}" srcOrd="1" destOrd="0" presId="urn:microsoft.com/office/officeart/2008/layout/NameandTitleOrganizationalChart"/>
    <dgm:cxn modelId="{6757B54B-CC07-B041-AF87-B85BF3BDEF36}" type="presParOf" srcId="{6387012B-C9B8-544B-BE03-4963DB2EB7B5}" destId="{29E4772E-9698-A44A-9A73-438B5E68EB87}" srcOrd="0" destOrd="0" presId="urn:microsoft.com/office/officeart/2008/layout/NameandTitleOrganizationalChart"/>
    <dgm:cxn modelId="{6B7B4578-5FDC-8B4B-9130-2BC687F2E74C}" type="presParOf" srcId="{6387012B-C9B8-544B-BE03-4963DB2EB7B5}" destId="{CCD4A516-B62A-E94C-B19D-78C0DCACCD6A}" srcOrd="1" destOrd="0" presId="urn:microsoft.com/office/officeart/2008/layout/NameandTitleOrganizationalChart"/>
    <dgm:cxn modelId="{DA8B88D5-1A48-F242-926E-8A27F9810D79}" type="presParOf" srcId="{CCD4A516-B62A-E94C-B19D-78C0DCACCD6A}" destId="{1220C525-CB05-5046-8196-A6E953BC1295}" srcOrd="0" destOrd="0" presId="urn:microsoft.com/office/officeart/2008/layout/NameandTitleOrganizationalChart"/>
    <dgm:cxn modelId="{E3EE538C-4536-844A-A41A-E3C5F3F46B70}" type="presParOf" srcId="{1220C525-CB05-5046-8196-A6E953BC1295}" destId="{BD95A7A5-288B-AA45-A576-AD6A767CDB43}" srcOrd="0" destOrd="0" presId="urn:microsoft.com/office/officeart/2008/layout/NameandTitleOrganizationalChart"/>
    <dgm:cxn modelId="{FABABC87-C4F9-DB4B-A353-A7301FF8E024}" type="presParOf" srcId="{1220C525-CB05-5046-8196-A6E953BC1295}" destId="{5E671C24-95ED-9746-939F-6E6E0794455C}" srcOrd="1" destOrd="0" presId="urn:microsoft.com/office/officeart/2008/layout/NameandTitleOrganizationalChart"/>
    <dgm:cxn modelId="{130E8071-AEFC-D54A-A63F-097AC9C1FDFE}" type="presParOf" srcId="{1220C525-CB05-5046-8196-A6E953BC1295}" destId="{746D6777-ABD4-B144-AF75-9D94793E08D4}" srcOrd="2" destOrd="0" presId="urn:microsoft.com/office/officeart/2008/layout/NameandTitleOrganizationalChart"/>
    <dgm:cxn modelId="{69E780FF-86EC-DF45-A53E-50BB89133395}" type="presParOf" srcId="{CCD4A516-B62A-E94C-B19D-78C0DCACCD6A}" destId="{8307BA89-447C-8A4F-8442-C8E06B86C5E7}" srcOrd="1" destOrd="0" presId="urn:microsoft.com/office/officeart/2008/layout/NameandTitleOrganizationalChart"/>
    <dgm:cxn modelId="{F0C67F55-9A82-FF45-8D75-BC12F6489F2A}" type="presParOf" srcId="{CCD4A516-B62A-E94C-B19D-78C0DCACCD6A}" destId="{5540CF2F-A4E2-B54B-916B-BE91ADA81514}" srcOrd="2" destOrd="0" presId="urn:microsoft.com/office/officeart/2008/layout/NameandTitleOrganizationalChart"/>
    <dgm:cxn modelId="{6DD6B39B-2FD3-1E45-BCFF-330F73AA20DF}" type="presParOf" srcId="{6387012B-C9B8-544B-BE03-4963DB2EB7B5}" destId="{5C2F5CF2-91F2-E14E-BD4A-273B750E2A98}" srcOrd="2" destOrd="0" presId="urn:microsoft.com/office/officeart/2008/layout/NameandTitleOrganizationalChart"/>
    <dgm:cxn modelId="{63118698-4C09-D44A-ABFD-F3F3275681B7}" type="presParOf" srcId="{6387012B-C9B8-544B-BE03-4963DB2EB7B5}" destId="{A5BD2616-5537-824D-8A59-D146605B4045}" srcOrd="3" destOrd="0" presId="urn:microsoft.com/office/officeart/2008/layout/NameandTitleOrganizationalChart"/>
    <dgm:cxn modelId="{F31F5E5F-7B9F-D04D-867A-F356F48BC42A}" type="presParOf" srcId="{A5BD2616-5537-824D-8A59-D146605B4045}" destId="{11E4AF83-3EE7-EF42-AAF6-593132CE2A8C}" srcOrd="0" destOrd="0" presId="urn:microsoft.com/office/officeart/2008/layout/NameandTitleOrganizationalChart"/>
    <dgm:cxn modelId="{8883D5AF-F2D5-E14A-9DC9-25D0CDA260E2}" type="presParOf" srcId="{11E4AF83-3EE7-EF42-AAF6-593132CE2A8C}" destId="{6C50FAB6-1FA3-FA47-9B44-B23BA494358F}" srcOrd="0" destOrd="0" presId="urn:microsoft.com/office/officeart/2008/layout/NameandTitleOrganizationalChart"/>
    <dgm:cxn modelId="{6269937B-CB97-3544-9265-2768E79A99C3}" type="presParOf" srcId="{11E4AF83-3EE7-EF42-AAF6-593132CE2A8C}" destId="{7C5E9A9D-294A-7346-B497-F240BE8FF80D}" srcOrd="1" destOrd="0" presId="urn:microsoft.com/office/officeart/2008/layout/NameandTitleOrganizationalChart"/>
    <dgm:cxn modelId="{5B248021-2C2D-C142-994C-D8943F28F564}" type="presParOf" srcId="{11E4AF83-3EE7-EF42-AAF6-593132CE2A8C}" destId="{FD2E94F2-7978-084E-9621-30F07E87B1DD}" srcOrd="2" destOrd="0" presId="urn:microsoft.com/office/officeart/2008/layout/NameandTitleOrganizationalChart"/>
    <dgm:cxn modelId="{959B18E0-7618-E24B-BF5B-171CE7695078}" type="presParOf" srcId="{A5BD2616-5537-824D-8A59-D146605B4045}" destId="{6C37D421-A2E7-9B47-BAC1-8A42D73F4E5D}" srcOrd="1" destOrd="0" presId="urn:microsoft.com/office/officeart/2008/layout/NameandTitleOrganizationalChart"/>
    <dgm:cxn modelId="{4BA8BFC1-58FD-5B4D-BDF7-EC7189445A7D}" type="presParOf" srcId="{A5BD2616-5537-824D-8A59-D146605B4045}" destId="{A94644C7-D0C5-A844-B992-FFB6DD156A33}" srcOrd="2" destOrd="0" presId="urn:microsoft.com/office/officeart/2008/layout/NameandTitleOrganizationalChart"/>
    <dgm:cxn modelId="{48F4A668-2C46-4F40-B8CC-65A1FB6CD53F}" type="presParOf" srcId="{6387012B-C9B8-544B-BE03-4963DB2EB7B5}" destId="{949083A2-0A4D-4A44-869E-CE8E32231CF7}" srcOrd="4" destOrd="0" presId="urn:microsoft.com/office/officeart/2008/layout/NameandTitleOrganizationalChart"/>
    <dgm:cxn modelId="{DCF154EF-6401-944A-AABD-CC93B7580183}" type="presParOf" srcId="{6387012B-C9B8-544B-BE03-4963DB2EB7B5}" destId="{48A7EE07-1316-204C-8F46-3F1FA3DD36AF}" srcOrd="5" destOrd="0" presId="urn:microsoft.com/office/officeart/2008/layout/NameandTitleOrganizationalChart"/>
    <dgm:cxn modelId="{93E72E80-BCD2-914C-9300-4258DC92B8D2}" type="presParOf" srcId="{48A7EE07-1316-204C-8F46-3F1FA3DD36AF}" destId="{7B86D547-7C8A-3E43-9478-A89714CD5E38}" srcOrd="0" destOrd="0" presId="urn:microsoft.com/office/officeart/2008/layout/NameandTitleOrganizationalChart"/>
    <dgm:cxn modelId="{BE2F2230-E9F1-5D48-9F1A-E74CF636BC79}" type="presParOf" srcId="{7B86D547-7C8A-3E43-9478-A89714CD5E38}" destId="{E5748770-344A-1C46-8D22-7591A70B6D02}" srcOrd="0" destOrd="0" presId="urn:microsoft.com/office/officeart/2008/layout/NameandTitleOrganizationalChart"/>
    <dgm:cxn modelId="{C55D8941-5FCE-9841-B575-2FCB351F0B07}" type="presParOf" srcId="{7B86D547-7C8A-3E43-9478-A89714CD5E38}" destId="{87087A22-B0D0-594B-AC97-645555F2E74D}" srcOrd="1" destOrd="0" presId="urn:microsoft.com/office/officeart/2008/layout/NameandTitleOrganizationalChart"/>
    <dgm:cxn modelId="{D7484F49-BCF1-E741-A0C8-1595D9F8541C}" type="presParOf" srcId="{7B86D547-7C8A-3E43-9478-A89714CD5E38}" destId="{59527BA8-5CF2-1E4D-8007-5748219BD934}" srcOrd="2" destOrd="0" presId="urn:microsoft.com/office/officeart/2008/layout/NameandTitleOrganizationalChart"/>
    <dgm:cxn modelId="{3880008E-DD99-7845-834B-FE3C900C26A8}" type="presParOf" srcId="{48A7EE07-1316-204C-8F46-3F1FA3DD36AF}" destId="{E2452EC3-A256-7746-8F67-0D3671AC0E1D}" srcOrd="1" destOrd="0" presId="urn:microsoft.com/office/officeart/2008/layout/NameandTitleOrganizationalChart"/>
    <dgm:cxn modelId="{8633352C-3BF5-194B-87F0-3CF2E6A13CE0}" type="presParOf" srcId="{48A7EE07-1316-204C-8F46-3F1FA3DD36AF}" destId="{322047F9-A1B3-FA48-9725-B1089C7118C1}" srcOrd="2" destOrd="0" presId="urn:microsoft.com/office/officeart/2008/layout/NameandTitleOrganizationalChart"/>
    <dgm:cxn modelId="{7269C574-419C-7141-AE9C-A48F0E7F9EA0}" type="presParOf" srcId="{6387012B-C9B8-544B-BE03-4963DB2EB7B5}" destId="{A33DC0DD-7859-5848-916D-F8CB50808203}" srcOrd="6" destOrd="0" presId="urn:microsoft.com/office/officeart/2008/layout/NameandTitleOrganizationalChart"/>
    <dgm:cxn modelId="{47B8DF01-109D-5240-BD13-1490EB06D968}" type="presParOf" srcId="{6387012B-C9B8-544B-BE03-4963DB2EB7B5}" destId="{C8108692-EC4D-D749-A96F-DA96010C2264}" srcOrd="7" destOrd="0" presId="urn:microsoft.com/office/officeart/2008/layout/NameandTitleOrganizationalChart"/>
    <dgm:cxn modelId="{BE803734-F31D-5147-B0C7-AA43EBC2D6DF}" type="presParOf" srcId="{C8108692-EC4D-D749-A96F-DA96010C2264}" destId="{B51797DD-FEB0-E348-A90C-4E699D917A81}" srcOrd="0" destOrd="0" presId="urn:microsoft.com/office/officeart/2008/layout/NameandTitleOrganizationalChart"/>
    <dgm:cxn modelId="{FCD07FBC-0467-3A46-BBBA-FD9ADDE0FEF5}" type="presParOf" srcId="{B51797DD-FEB0-E348-A90C-4E699D917A81}" destId="{2400784C-63AB-4F42-934A-1589AD6E1712}" srcOrd="0" destOrd="0" presId="urn:microsoft.com/office/officeart/2008/layout/NameandTitleOrganizationalChart"/>
    <dgm:cxn modelId="{EBC662E1-5655-0F44-9FD6-3DE2CEC1C854}" type="presParOf" srcId="{B51797DD-FEB0-E348-A90C-4E699D917A81}" destId="{F1B6EA4F-CEEF-9D45-9F99-E1164BF22C2E}" srcOrd="1" destOrd="0" presId="urn:microsoft.com/office/officeart/2008/layout/NameandTitleOrganizationalChart"/>
    <dgm:cxn modelId="{9E38DFA5-A1C5-2348-98A1-5587776BB800}" type="presParOf" srcId="{B51797DD-FEB0-E348-A90C-4E699D917A81}" destId="{12102E16-7480-5B42-9ED9-3B1C919B88A7}" srcOrd="2" destOrd="0" presId="urn:microsoft.com/office/officeart/2008/layout/NameandTitleOrganizationalChart"/>
    <dgm:cxn modelId="{BD08644F-242D-E64E-B523-AA7066BD7F28}" type="presParOf" srcId="{C8108692-EC4D-D749-A96F-DA96010C2264}" destId="{38E4F99D-6EB7-0C43-ABFE-461F98E82E2B}" srcOrd="1" destOrd="0" presId="urn:microsoft.com/office/officeart/2008/layout/NameandTitleOrganizationalChart"/>
    <dgm:cxn modelId="{8896A127-A6C8-9E41-BA6F-BCFC8542306D}" type="presParOf" srcId="{C8108692-EC4D-D749-A96F-DA96010C2264}" destId="{AE46D024-E381-F445-ACCB-285D61DA1E0B}" srcOrd="2" destOrd="0" presId="urn:microsoft.com/office/officeart/2008/layout/NameandTitleOrganizationalChart"/>
    <dgm:cxn modelId="{A0C56277-3576-514A-9D7A-4844B8F02CF0}" type="presParOf" srcId="{6387012B-C9B8-544B-BE03-4963DB2EB7B5}" destId="{3D1B2091-CD1D-B241-85E4-ACC658580FF9}" srcOrd="8" destOrd="0" presId="urn:microsoft.com/office/officeart/2008/layout/NameandTitleOrganizationalChart"/>
    <dgm:cxn modelId="{4CCA2E04-A281-2B46-90B4-B81EB4B082B0}" type="presParOf" srcId="{6387012B-C9B8-544B-BE03-4963DB2EB7B5}" destId="{86F5346F-F732-0C48-9D23-96505D58D384}" srcOrd="9" destOrd="0" presId="urn:microsoft.com/office/officeart/2008/layout/NameandTitleOrganizationalChart"/>
    <dgm:cxn modelId="{C7B2DA2F-2AD7-8F40-B3ED-0320FE2207F6}" type="presParOf" srcId="{86F5346F-F732-0C48-9D23-96505D58D384}" destId="{9111D065-B136-754E-A344-FCD693D3E768}" srcOrd="0" destOrd="0" presId="urn:microsoft.com/office/officeart/2008/layout/NameandTitleOrganizationalChart"/>
    <dgm:cxn modelId="{07BE8235-BDA1-904D-A48A-A1117CA198C6}" type="presParOf" srcId="{9111D065-B136-754E-A344-FCD693D3E768}" destId="{BA084BF3-7EE6-DC43-BACC-60405D271E80}" srcOrd="0" destOrd="0" presId="urn:microsoft.com/office/officeart/2008/layout/NameandTitleOrganizationalChart"/>
    <dgm:cxn modelId="{C26C6E92-A918-4A46-B755-BFE39103EFFE}" type="presParOf" srcId="{9111D065-B136-754E-A344-FCD693D3E768}" destId="{4C0D1E29-2FF2-1C47-A488-0EA9758DE3E2}" srcOrd="1" destOrd="0" presId="urn:microsoft.com/office/officeart/2008/layout/NameandTitleOrganizationalChart"/>
    <dgm:cxn modelId="{8ED6C6A2-839F-EF41-AE7D-936642278BCB}" type="presParOf" srcId="{9111D065-B136-754E-A344-FCD693D3E768}" destId="{9A4D81DD-250F-AD4F-9C18-817A085F8EC9}" srcOrd="2" destOrd="0" presId="urn:microsoft.com/office/officeart/2008/layout/NameandTitleOrganizationalChart"/>
    <dgm:cxn modelId="{299314D9-016B-1D44-ADDF-C5FCA67BD257}" type="presParOf" srcId="{86F5346F-F732-0C48-9D23-96505D58D384}" destId="{CBFB999E-6830-CA46-9C2E-23141CC733B4}" srcOrd="1" destOrd="0" presId="urn:microsoft.com/office/officeart/2008/layout/NameandTitleOrganizationalChart"/>
    <dgm:cxn modelId="{8C90B98E-796A-6E48-941A-F4987E16CD17}" type="presParOf" srcId="{86F5346F-F732-0C48-9D23-96505D58D384}" destId="{D4027D4A-3BF4-5141-8A79-82C3DA7FCF47}" srcOrd="2" destOrd="0" presId="urn:microsoft.com/office/officeart/2008/layout/NameandTitleOrganizationalChart"/>
    <dgm:cxn modelId="{780CBA87-AE95-6E44-8907-6DFC6BF38DBB}" type="presParOf" srcId="{B6F06EFB-D01E-274F-AD19-2023FE3E6283}" destId="{D19F481B-770D-DA4A-B078-E2D2BE6B9EFD}" srcOrd="2" destOrd="0" presId="urn:microsoft.com/office/officeart/2008/layout/NameandTitleOrganizationalChart"/>
    <dgm:cxn modelId="{DBA16F15-3500-B24A-8525-6243E285C560}" type="presParOf" srcId="{D19F481B-770D-DA4A-B078-E2D2BE6B9EFD}" destId="{68CC8313-85A8-9C49-A02B-6781C731BC5D}" srcOrd="0" destOrd="0" presId="urn:microsoft.com/office/officeart/2008/layout/NameandTitleOrganizationalChart"/>
    <dgm:cxn modelId="{6AB288B4-60D7-564E-96A0-CAD43DA550B2}" type="presParOf" srcId="{D19F481B-770D-DA4A-B078-E2D2BE6B9EFD}" destId="{D3DDF12A-023C-BF46-9482-FF3093E341A2}" srcOrd="1" destOrd="0" presId="urn:microsoft.com/office/officeart/2008/layout/NameandTitleOrganizationalChart"/>
    <dgm:cxn modelId="{19278208-8C4B-5043-B7C4-364069B25FF4}" type="presParOf" srcId="{D3DDF12A-023C-BF46-9482-FF3093E341A2}" destId="{3263B10A-C677-6240-85D9-9E07D5C98F18}" srcOrd="0" destOrd="0" presId="urn:microsoft.com/office/officeart/2008/layout/NameandTitleOrganizationalChart"/>
    <dgm:cxn modelId="{0AD22465-AEC5-BA48-BEF0-188147427FB4}" type="presParOf" srcId="{3263B10A-C677-6240-85D9-9E07D5C98F18}" destId="{DB585474-A8F7-F445-A5A8-F425E783B770}" srcOrd="0" destOrd="0" presId="urn:microsoft.com/office/officeart/2008/layout/NameandTitleOrganizationalChart"/>
    <dgm:cxn modelId="{4931D203-A529-4546-8C34-372C0BE4E6E5}" type="presParOf" srcId="{3263B10A-C677-6240-85D9-9E07D5C98F18}" destId="{89720F80-90D2-494E-B522-FA52C8A2EA26}" srcOrd="1" destOrd="0" presId="urn:microsoft.com/office/officeart/2008/layout/NameandTitleOrganizationalChart"/>
    <dgm:cxn modelId="{4433182F-610B-E946-AFBE-A9532FA7549A}" type="presParOf" srcId="{3263B10A-C677-6240-85D9-9E07D5C98F18}" destId="{19F8BC08-F1D6-D340-ABEA-1B9B330317C4}" srcOrd="2" destOrd="0" presId="urn:microsoft.com/office/officeart/2008/layout/NameandTitleOrganizationalChart"/>
    <dgm:cxn modelId="{B0B4BE23-F5BC-8F41-AFBB-841D76FF36CA}" type="presParOf" srcId="{D3DDF12A-023C-BF46-9482-FF3093E341A2}" destId="{EE361538-9095-9547-BEF4-C788DA023C85}" srcOrd="1" destOrd="0" presId="urn:microsoft.com/office/officeart/2008/layout/NameandTitleOrganizationalChart"/>
    <dgm:cxn modelId="{0603785E-4631-C747-8418-FE6F9EDAB9EA}" type="presParOf" srcId="{D3DDF12A-023C-BF46-9482-FF3093E341A2}" destId="{C3523019-2466-7B4E-A11D-844C0B28FEFF}" srcOrd="2" destOrd="0" presId="urn:microsoft.com/office/officeart/2008/layout/NameandTitleOrganizational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D1743B-335C-C343-BA0A-98D2510212C3}" type="doc">
      <dgm:prSet loTypeId="urn:microsoft.com/office/officeart/2005/8/layout/hList1" loCatId="" qsTypeId="urn:microsoft.com/office/officeart/2005/8/quickstyle/simple1" qsCatId="simple" csTypeId="urn:microsoft.com/office/officeart/2005/8/colors/accent3_1" csCatId="accent3" phldr="1"/>
      <dgm:spPr/>
      <dgm:t>
        <a:bodyPr/>
        <a:lstStyle/>
        <a:p>
          <a:endParaRPr lang="en-GB"/>
        </a:p>
      </dgm:t>
    </dgm:pt>
    <dgm:pt modelId="{D2BCDE2B-E05A-8E47-B713-406E1E9FC6D5}">
      <dgm:prSet phldrT="[Text]" phldr="0" custT="1"/>
      <dgm:spPr>
        <a:solidFill>
          <a:schemeClr val="accent6">
            <a:lumMod val="20000"/>
            <a:lumOff val="80000"/>
          </a:schemeClr>
        </a:solidFill>
      </dgm:spPr>
      <dgm:t>
        <a:bodyPr/>
        <a:lstStyle/>
        <a:p>
          <a:r>
            <a:rPr lang="en-GB" sz="2000" b="0" dirty="0">
              <a:solidFill>
                <a:srgbClr val="2C453E"/>
              </a:solidFill>
            </a:rPr>
            <a:t>TRENDI V SVETU</a:t>
          </a:r>
        </a:p>
      </dgm:t>
    </dgm:pt>
    <dgm:pt modelId="{37CB02C4-0551-0949-BE67-263C42EF057E}" type="parTrans" cxnId="{5F8F4FD9-09FD-2D4B-8279-91414ED1C97F}">
      <dgm:prSet/>
      <dgm:spPr/>
      <dgm:t>
        <a:bodyPr/>
        <a:lstStyle/>
        <a:p>
          <a:endParaRPr lang="en-GB"/>
        </a:p>
      </dgm:t>
    </dgm:pt>
    <dgm:pt modelId="{CAB58E14-87A5-5742-B034-57B67394BA35}" type="sibTrans" cxnId="{5F8F4FD9-09FD-2D4B-8279-91414ED1C97F}">
      <dgm:prSet/>
      <dgm:spPr/>
      <dgm:t>
        <a:bodyPr/>
        <a:lstStyle/>
        <a:p>
          <a:endParaRPr lang="en-GB"/>
        </a:p>
      </dgm:t>
    </dgm:pt>
    <dgm:pt modelId="{F37A8F60-4032-4D43-BA91-6B4B54B8CEBE}">
      <dgm:prSet phldrT="[Text]" phldr="0" custT="1"/>
      <dgm:spPr>
        <a:solidFill>
          <a:schemeClr val="accent6">
            <a:lumMod val="20000"/>
            <a:lumOff val="80000"/>
          </a:schemeClr>
        </a:solidFill>
      </dgm:spPr>
      <dgm:t>
        <a:bodyPr/>
        <a:lstStyle/>
        <a:p>
          <a:r>
            <a:rPr lang="en-GB" sz="2000" b="0" dirty="0">
              <a:solidFill>
                <a:srgbClr val="2C453E"/>
              </a:solidFill>
            </a:rPr>
            <a:t>KONKURENČNE PREDNOSTI V SLO</a:t>
          </a:r>
        </a:p>
      </dgm:t>
    </dgm:pt>
    <dgm:pt modelId="{4B99DEA6-430B-F84B-BA9B-27E313CDF3DF}" type="parTrans" cxnId="{20006AEB-1CB3-8C45-8303-D7BB55A45E76}">
      <dgm:prSet/>
      <dgm:spPr/>
      <dgm:t>
        <a:bodyPr/>
        <a:lstStyle/>
        <a:p>
          <a:endParaRPr lang="en-GB"/>
        </a:p>
      </dgm:t>
    </dgm:pt>
    <dgm:pt modelId="{66C5024A-0045-C847-AE6D-460C737CD978}" type="sibTrans" cxnId="{20006AEB-1CB3-8C45-8303-D7BB55A45E76}">
      <dgm:prSet/>
      <dgm:spPr/>
      <dgm:t>
        <a:bodyPr/>
        <a:lstStyle/>
        <a:p>
          <a:endParaRPr lang="en-GB"/>
        </a:p>
      </dgm:t>
    </dgm:pt>
    <dgm:pt modelId="{8E653D7F-D5F8-C447-B6E5-C402618C8C03}">
      <dgm:prSet phldrT="[Text]" phldr="0" custT="1"/>
      <dgm:spPr/>
      <dgm:t>
        <a:bodyPr/>
        <a:lstStyle/>
        <a:p>
          <a:r>
            <a:rPr lang="sl-SI" sz="1600" b="0" u="none" strike="noStrike" dirty="0">
              <a:solidFill>
                <a:srgbClr val="2C453E"/>
              </a:solidFill>
              <a:effectLst/>
              <a:latin typeface="+mn-lt"/>
              <a:ea typeface="+mn-ea"/>
              <a:cs typeface="+mn-cs"/>
            </a:rPr>
            <a:t>Uveljavljena</a:t>
          </a:r>
          <a:r>
            <a:rPr lang="sl-SI" sz="1600" b="1" u="none" strike="noStrike" dirty="0">
              <a:solidFill>
                <a:srgbClr val="2C453E"/>
              </a:solidFill>
              <a:effectLst/>
              <a:latin typeface="+mn-lt"/>
              <a:ea typeface="+mn-ea"/>
              <a:cs typeface="+mn-cs"/>
            </a:rPr>
            <a:t> MICE destinacija</a:t>
          </a:r>
          <a:endParaRPr lang="en-GB" sz="1600" b="1" dirty="0">
            <a:solidFill>
              <a:srgbClr val="2C453E"/>
            </a:solidFill>
          </a:endParaRPr>
        </a:p>
      </dgm:t>
    </dgm:pt>
    <dgm:pt modelId="{F7267EEB-8719-9043-833E-B952849ED8F2}" type="parTrans" cxnId="{C9F68EB7-9164-A347-8D62-8D2CBC11D063}">
      <dgm:prSet/>
      <dgm:spPr/>
      <dgm:t>
        <a:bodyPr/>
        <a:lstStyle/>
        <a:p>
          <a:endParaRPr lang="en-GB"/>
        </a:p>
      </dgm:t>
    </dgm:pt>
    <dgm:pt modelId="{1D422B5F-DBBE-5D4E-98CB-678BF92260C3}" type="sibTrans" cxnId="{C9F68EB7-9164-A347-8D62-8D2CBC11D063}">
      <dgm:prSet/>
      <dgm:spPr/>
      <dgm:t>
        <a:bodyPr/>
        <a:lstStyle/>
        <a:p>
          <a:endParaRPr lang="en-GB"/>
        </a:p>
      </dgm:t>
    </dgm:pt>
    <dgm:pt modelId="{F42FFC83-D3F0-934E-97BD-45FC594488F2}">
      <dgm:prSet phldrT="[Text]" phldr="0" custT="1"/>
      <dgm:spPr>
        <a:solidFill>
          <a:schemeClr val="accent6">
            <a:lumMod val="20000"/>
            <a:lumOff val="80000"/>
          </a:schemeClr>
        </a:solidFill>
      </dgm:spPr>
      <dgm:t>
        <a:bodyPr/>
        <a:lstStyle/>
        <a:p>
          <a:r>
            <a:rPr lang="en-GB" sz="2000" b="0" dirty="0">
              <a:solidFill>
                <a:srgbClr val="2C453E"/>
              </a:solidFill>
            </a:rPr>
            <a:t>TRŽNI POTENCIAL </a:t>
          </a:r>
        </a:p>
      </dgm:t>
    </dgm:pt>
    <dgm:pt modelId="{EEB9C5E8-A908-144D-9C0D-5310FE670F1B}" type="parTrans" cxnId="{8EAEEC92-6C8B-0D48-AD4E-CCAF3BB25BEB}">
      <dgm:prSet/>
      <dgm:spPr/>
      <dgm:t>
        <a:bodyPr/>
        <a:lstStyle/>
        <a:p>
          <a:endParaRPr lang="en-GB"/>
        </a:p>
      </dgm:t>
    </dgm:pt>
    <dgm:pt modelId="{78E31BE6-E1A2-1B4B-8F49-9E2527C22117}" type="sibTrans" cxnId="{8EAEEC92-6C8B-0D48-AD4E-CCAF3BB25BEB}">
      <dgm:prSet/>
      <dgm:spPr/>
      <dgm:t>
        <a:bodyPr/>
        <a:lstStyle/>
        <a:p>
          <a:endParaRPr lang="en-GB"/>
        </a:p>
      </dgm:t>
    </dgm:pt>
    <dgm:pt modelId="{02DE5C84-D194-A347-BFC9-A28ACAA09F0A}">
      <dgm:prSet custT="1"/>
      <dgm:spPr/>
      <dgm:t>
        <a:bodyPr/>
        <a:lstStyle/>
        <a:p>
          <a:pPr marL="171450" lvl="1" indent="0" algn="l" defTabSz="711200">
            <a:lnSpc>
              <a:spcPct val="90000"/>
            </a:lnSpc>
            <a:spcBef>
              <a:spcPct val="0"/>
            </a:spcBef>
            <a:spcAft>
              <a:spcPct val="15000"/>
            </a:spcAft>
          </a:pPr>
          <a:endParaRPr lang="en-SI" sz="1600" b="1" u="none" strike="noStrike" dirty="0">
            <a:solidFill>
              <a:srgbClr val="2C453E"/>
            </a:solidFill>
            <a:effectLst/>
            <a:latin typeface="+mn-lt"/>
            <a:ea typeface="+mn-ea"/>
            <a:cs typeface="+mn-cs"/>
          </a:endParaRPr>
        </a:p>
      </dgm:t>
    </dgm:pt>
    <dgm:pt modelId="{EA8623D8-3DB2-8849-8C62-53A973FBB1E8}" type="parTrans" cxnId="{7F2B19F8-3395-5248-A135-2E19311BDBAF}">
      <dgm:prSet/>
      <dgm:spPr/>
      <dgm:t>
        <a:bodyPr/>
        <a:lstStyle/>
        <a:p>
          <a:endParaRPr lang="en-GB"/>
        </a:p>
      </dgm:t>
    </dgm:pt>
    <dgm:pt modelId="{BB4ADA22-686E-354F-A76B-DDDECD45D8E6}" type="sibTrans" cxnId="{7F2B19F8-3395-5248-A135-2E19311BDBAF}">
      <dgm:prSet/>
      <dgm:spPr/>
      <dgm:t>
        <a:bodyPr/>
        <a:lstStyle/>
        <a:p>
          <a:endParaRPr lang="en-GB"/>
        </a:p>
      </dgm:t>
    </dgm:pt>
    <dgm:pt modelId="{E9A52C0F-EB4E-6F47-B4E2-8A0C915FD2A3}">
      <dgm:prSet custT="1"/>
      <dgm:spPr/>
      <dgm:t>
        <a:bodyPr/>
        <a:lstStyle/>
        <a:p>
          <a:r>
            <a:rPr lang="sl-SI" sz="1600" b="1" u="none" strike="noStrike" dirty="0">
              <a:solidFill>
                <a:srgbClr val="2C453E"/>
              </a:solidFill>
              <a:effectLst/>
              <a:latin typeface="+mn-lt"/>
              <a:ea typeface="+mn-ea"/>
              <a:cs typeface="+mn-cs"/>
            </a:rPr>
            <a:t>Varna </a:t>
          </a:r>
          <a:r>
            <a:rPr lang="sl-SI" sz="1600" b="0" u="none" strike="noStrike" dirty="0">
              <a:solidFill>
                <a:srgbClr val="2C453E"/>
              </a:solidFill>
              <a:effectLst/>
              <a:latin typeface="+mn-lt"/>
              <a:ea typeface="+mn-ea"/>
              <a:cs typeface="+mn-cs"/>
            </a:rPr>
            <a:t>in</a:t>
          </a:r>
          <a:r>
            <a:rPr lang="sl-SI" sz="1600" b="1" u="none" strike="noStrike" dirty="0">
              <a:solidFill>
                <a:srgbClr val="2C453E"/>
              </a:solidFill>
              <a:effectLst/>
              <a:latin typeface="+mn-lt"/>
              <a:ea typeface="+mn-ea"/>
              <a:cs typeface="+mn-cs"/>
            </a:rPr>
            <a:t> zelena </a:t>
          </a:r>
          <a:r>
            <a:rPr lang="sl-SI" sz="1600" b="0" u="none" strike="noStrike" dirty="0">
              <a:solidFill>
                <a:srgbClr val="2C453E"/>
              </a:solidFill>
              <a:effectLst/>
              <a:latin typeface="+mn-lt"/>
              <a:ea typeface="+mn-ea"/>
              <a:cs typeface="+mn-cs"/>
            </a:rPr>
            <a:t>destinacija</a:t>
          </a:r>
          <a:endParaRPr lang="en-SI" sz="1600" b="1" u="none" strike="noStrike" dirty="0">
            <a:solidFill>
              <a:srgbClr val="2C453E"/>
            </a:solidFill>
            <a:effectLst/>
            <a:latin typeface="+mn-lt"/>
            <a:ea typeface="+mn-ea"/>
            <a:cs typeface="+mn-cs"/>
          </a:endParaRPr>
        </a:p>
      </dgm:t>
    </dgm:pt>
    <dgm:pt modelId="{B0665442-94FA-4C46-871E-950F2D545E68}" type="parTrans" cxnId="{3FC88DF2-B3D4-0740-86A2-B0152530FF20}">
      <dgm:prSet/>
      <dgm:spPr/>
      <dgm:t>
        <a:bodyPr/>
        <a:lstStyle/>
        <a:p>
          <a:endParaRPr lang="en-GB"/>
        </a:p>
      </dgm:t>
    </dgm:pt>
    <dgm:pt modelId="{E6D9A327-4483-3F4F-9E39-1627F0D02A4D}" type="sibTrans" cxnId="{3FC88DF2-B3D4-0740-86A2-B0152530FF20}">
      <dgm:prSet/>
      <dgm:spPr/>
      <dgm:t>
        <a:bodyPr/>
        <a:lstStyle/>
        <a:p>
          <a:endParaRPr lang="en-GB"/>
        </a:p>
      </dgm:t>
    </dgm:pt>
    <dgm:pt modelId="{FD59515B-F0C7-AF40-A3FB-8A8742BD5995}">
      <dgm:prSet phldrT="[Text]" phldr="0" custT="1"/>
      <dgm:spPr/>
      <dgm:t>
        <a:bodyPr/>
        <a:lstStyle/>
        <a:p>
          <a:pPr>
            <a:buNone/>
          </a:pPr>
          <a:endParaRPr lang="en-GB" sz="1800" dirty="0">
            <a:solidFill>
              <a:srgbClr val="2C453E"/>
            </a:solidFill>
          </a:endParaRPr>
        </a:p>
      </dgm:t>
    </dgm:pt>
    <dgm:pt modelId="{6F6F1678-8D4B-174E-8A6C-FB4C009A9B58}" type="parTrans" cxnId="{77380FF3-9F58-B647-8566-0A433E8E491E}">
      <dgm:prSet/>
      <dgm:spPr/>
      <dgm:t>
        <a:bodyPr/>
        <a:lstStyle/>
        <a:p>
          <a:endParaRPr lang="en-GB"/>
        </a:p>
      </dgm:t>
    </dgm:pt>
    <dgm:pt modelId="{983FC7BE-F48F-324E-8EF5-854CA1B1CED0}" type="sibTrans" cxnId="{77380FF3-9F58-B647-8566-0A433E8E491E}">
      <dgm:prSet/>
      <dgm:spPr/>
      <dgm:t>
        <a:bodyPr/>
        <a:lstStyle/>
        <a:p>
          <a:endParaRPr lang="en-GB"/>
        </a:p>
      </dgm:t>
    </dgm:pt>
    <dgm:pt modelId="{AB7E0159-72C6-3A47-BDC6-4B17D43D8F6B}">
      <dgm:prSet phldrT="[Text]" phldr="0" custT="1"/>
      <dgm:spPr/>
      <dgm:t>
        <a:bodyPr/>
        <a:lstStyle/>
        <a:p>
          <a:pPr>
            <a:buNone/>
          </a:pPr>
          <a:r>
            <a:rPr lang="sl-SI" sz="1600" b="1" dirty="0">
              <a:solidFill>
                <a:srgbClr val="2C453E"/>
              </a:solidFill>
            </a:rPr>
            <a:t>    Cilji do leta 2030</a:t>
          </a:r>
          <a:r>
            <a:rPr lang="sl-SI" sz="1600" dirty="0">
              <a:solidFill>
                <a:srgbClr val="2C453E"/>
              </a:solidFill>
            </a:rPr>
            <a:t>:</a:t>
          </a:r>
          <a:endParaRPr lang="en-GB" sz="1600" dirty="0">
            <a:solidFill>
              <a:srgbClr val="2C453E"/>
            </a:solidFill>
          </a:endParaRPr>
        </a:p>
      </dgm:t>
    </dgm:pt>
    <dgm:pt modelId="{A71ADA78-93AF-FC45-84A6-7C7189A498EB}" type="parTrans" cxnId="{B68F06FF-6287-DA4F-B55A-38A4A3F21EB3}">
      <dgm:prSet/>
      <dgm:spPr/>
      <dgm:t>
        <a:bodyPr/>
        <a:lstStyle/>
        <a:p>
          <a:endParaRPr lang="en-GB"/>
        </a:p>
      </dgm:t>
    </dgm:pt>
    <dgm:pt modelId="{75B2B932-E63D-3343-A3E4-E18559FE5D56}" type="sibTrans" cxnId="{B68F06FF-6287-DA4F-B55A-38A4A3F21EB3}">
      <dgm:prSet/>
      <dgm:spPr/>
      <dgm:t>
        <a:bodyPr/>
        <a:lstStyle/>
        <a:p>
          <a:endParaRPr lang="en-GB"/>
        </a:p>
      </dgm:t>
    </dgm:pt>
    <dgm:pt modelId="{789F1093-A321-4944-8A7A-77D50C470AC6}">
      <dgm:prSet custT="1"/>
      <dgm:spPr/>
      <dgm: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sl-SI" sz="1600" b="0" u="none" strike="noStrike" dirty="0">
              <a:solidFill>
                <a:srgbClr val="2C453E"/>
              </a:solidFill>
              <a:effectLst/>
              <a:latin typeface="+mn-lt"/>
              <a:ea typeface="+mn-ea"/>
              <a:cs typeface="+mn-cs"/>
            </a:rPr>
            <a:t> </a:t>
          </a:r>
          <a:r>
            <a:rPr lang="en-SI" sz="1600" b="0" u="none" strike="noStrike" dirty="0">
              <a:solidFill>
                <a:srgbClr val="2C453E"/>
              </a:solidFill>
              <a:effectLst/>
              <a:latin typeface="+mn-lt"/>
              <a:ea typeface="+mn-ea"/>
              <a:cs typeface="+mn-cs"/>
            </a:rPr>
            <a:t>Izjemen </a:t>
          </a:r>
          <a:r>
            <a:rPr lang="en-SI" sz="1600" b="1" u="none" strike="noStrike" dirty="0">
              <a:solidFill>
                <a:srgbClr val="2C453E"/>
              </a:solidFill>
              <a:effectLst/>
              <a:latin typeface="+mn-lt"/>
              <a:ea typeface="+mn-ea"/>
              <a:cs typeface="+mn-cs"/>
            </a:rPr>
            <a:t>upad</a:t>
          </a:r>
          <a:r>
            <a:rPr lang="en-SI" sz="1600" b="0" u="none" strike="noStrike" dirty="0">
              <a:solidFill>
                <a:srgbClr val="2C453E"/>
              </a:solidFill>
              <a:effectLst/>
              <a:latin typeface="+mn-lt"/>
              <a:ea typeface="+mn-ea"/>
              <a:cs typeface="+mn-cs"/>
            </a:rPr>
            <a:t> zaradi pandemije</a:t>
          </a:r>
        </a:p>
      </dgm:t>
    </dgm:pt>
    <dgm:pt modelId="{401374BA-3BC2-8D4A-9981-0BCC05E8748A}" type="parTrans" cxnId="{BA9AAD1B-D91F-A448-81DA-13EA799AC8CC}">
      <dgm:prSet/>
      <dgm:spPr/>
      <dgm:t>
        <a:bodyPr/>
        <a:lstStyle/>
        <a:p>
          <a:endParaRPr lang="en-GB"/>
        </a:p>
      </dgm:t>
    </dgm:pt>
    <dgm:pt modelId="{DCA669F0-65A8-7441-A751-AF0A3F2A37BD}" type="sibTrans" cxnId="{BA9AAD1B-D91F-A448-81DA-13EA799AC8CC}">
      <dgm:prSet/>
      <dgm:spPr/>
      <dgm:t>
        <a:bodyPr/>
        <a:lstStyle/>
        <a:p>
          <a:endParaRPr lang="en-GB"/>
        </a:p>
      </dgm:t>
    </dgm:pt>
    <dgm:pt modelId="{7A325480-AB16-4E45-8BD1-9C1DB8A85827}">
      <dgm:prSet phldrT="[Text]" phldr="0" custT="1"/>
      <dgm:spPr/>
      <dgm:t>
        <a:bodyPr/>
        <a:lstStyle/>
        <a:p>
          <a:pPr>
            <a:buFont typeface="Arial" panose="020B0604020202020204" pitchFamily="34" charset="0"/>
            <a:buChar char="•"/>
          </a:pPr>
          <a:r>
            <a:rPr lang="sl-SI" sz="1600" dirty="0">
              <a:solidFill>
                <a:srgbClr val="2C453E"/>
              </a:solidFill>
            </a:rPr>
            <a:t>Povečanje prihodkov podjetij iz naslova MICE za 5 % letno.</a:t>
          </a:r>
          <a:endParaRPr lang="en-GB" sz="1600" dirty="0">
            <a:solidFill>
              <a:srgbClr val="2C453E"/>
            </a:solidFill>
          </a:endParaRPr>
        </a:p>
      </dgm:t>
    </dgm:pt>
    <dgm:pt modelId="{52AED02E-0B34-44FB-8CC6-D74BF9065900}" type="parTrans" cxnId="{BE543C7E-7137-4C98-91C8-D3FB6675FC06}">
      <dgm:prSet/>
      <dgm:spPr/>
      <dgm:t>
        <a:bodyPr/>
        <a:lstStyle/>
        <a:p>
          <a:endParaRPr lang="en-GB"/>
        </a:p>
      </dgm:t>
    </dgm:pt>
    <dgm:pt modelId="{BBEE65E6-2C70-49E9-A8AF-B55464AE3A44}" type="sibTrans" cxnId="{BE543C7E-7137-4C98-91C8-D3FB6675FC06}">
      <dgm:prSet/>
      <dgm:spPr/>
      <dgm:t>
        <a:bodyPr/>
        <a:lstStyle/>
        <a:p>
          <a:endParaRPr lang="en-GB"/>
        </a:p>
      </dgm:t>
    </dgm:pt>
    <dgm:pt modelId="{E24FDCD5-B21D-9C4B-A26A-8CCB866972E3}">
      <dgm:prSet custT="1"/>
      <dgm:spPr/>
      <dgm:t>
        <a:bodyPr/>
        <a:lstStyle/>
        <a:p>
          <a:r>
            <a:rPr lang="en-SI" sz="1600" b="1" u="none" strike="noStrike" dirty="0">
              <a:solidFill>
                <a:srgbClr val="2C453E"/>
              </a:solidFill>
              <a:effectLst/>
              <a:latin typeface="+mn-lt"/>
              <a:ea typeface="+mn-ea"/>
              <a:cs typeface="+mn-cs"/>
            </a:rPr>
            <a:t>Lokacija</a:t>
          </a:r>
        </a:p>
      </dgm:t>
    </dgm:pt>
    <dgm:pt modelId="{57B4C4A7-9B35-894C-B039-E4BF8CA0A102}" type="parTrans" cxnId="{4CD867ED-E18F-C14C-80D7-08ED430C26E5}">
      <dgm:prSet/>
      <dgm:spPr/>
      <dgm:t>
        <a:bodyPr/>
        <a:lstStyle/>
        <a:p>
          <a:endParaRPr lang="en-GB"/>
        </a:p>
      </dgm:t>
    </dgm:pt>
    <dgm:pt modelId="{B170CCF9-B48E-0347-B718-92127938E7D9}" type="sibTrans" cxnId="{4CD867ED-E18F-C14C-80D7-08ED430C26E5}">
      <dgm:prSet/>
      <dgm:spPr/>
      <dgm:t>
        <a:bodyPr/>
        <a:lstStyle/>
        <a:p>
          <a:endParaRPr lang="en-GB"/>
        </a:p>
      </dgm:t>
    </dgm:pt>
    <dgm:pt modelId="{A6E3034A-4FCA-8F4F-90D6-0E78A4C15A9E}">
      <dgm:prSet custT="1"/>
      <dgm:spPr/>
      <dgm: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sl-SI" sz="1600" b="0" u="none" strike="noStrike" dirty="0">
              <a:solidFill>
                <a:srgbClr val="2C453E"/>
              </a:solidFill>
              <a:effectLst/>
              <a:latin typeface="+mn-lt"/>
              <a:ea typeface="+mn-ea"/>
              <a:cs typeface="+mn-cs"/>
            </a:rPr>
            <a:t> </a:t>
          </a:r>
          <a:r>
            <a:rPr lang="en-SI" sz="1600" b="1" u="none" strike="noStrike" dirty="0">
              <a:solidFill>
                <a:srgbClr val="2C453E"/>
              </a:solidFill>
              <a:effectLst/>
              <a:latin typeface="+mn-lt"/>
              <a:ea typeface="+mn-ea"/>
              <a:cs typeface="+mn-cs"/>
            </a:rPr>
            <a:t>Počasno okrevanje </a:t>
          </a:r>
          <a:r>
            <a:rPr lang="en-SI" sz="1600" b="0" u="none" strike="noStrike" dirty="0">
              <a:solidFill>
                <a:srgbClr val="2C453E"/>
              </a:solidFill>
              <a:effectLst/>
              <a:latin typeface="+mn-lt"/>
              <a:ea typeface="+mn-ea"/>
              <a:cs typeface="+mn-cs"/>
            </a:rPr>
            <a:t>in transformacije</a:t>
          </a:r>
        </a:p>
      </dgm:t>
    </dgm:pt>
    <dgm:pt modelId="{EF9528E5-3CE0-C64C-B1F9-42E3CB2314C6}" type="parTrans" cxnId="{9AF8D3C8-DC70-0747-84CD-1509D506C51F}">
      <dgm:prSet/>
      <dgm:spPr/>
      <dgm:t>
        <a:bodyPr/>
        <a:lstStyle/>
        <a:p>
          <a:endParaRPr lang="en-GB"/>
        </a:p>
      </dgm:t>
    </dgm:pt>
    <dgm:pt modelId="{ABE96980-9371-1F4D-B96E-EDF28CC77CCC}" type="sibTrans" cxnId="{9AF8D3C8-DC70-0747-84CD-1509D506C51F}">
      <dgm:prSet/>
      <dgm:spPr/>
      <dgm:t>
        <a:bodyPr/>
        <a:lstStyle/>
        <a:p>
          <a:endParaRPr lang="en-GB"/>
        </a:p>
      </dgm:t>
    </dgm:pt>
    <dgm:pt modelId="{AACA07EF-A396-A540-A654-8AD784D7053A}">
      <dgm:prSet custT="1"/>
      <dgm:spPr/>
      <dgm: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sl-SI" sz="1600" b="0" u="none" strike="noStrike" dirty="0">
              <a:solidFill>
                <a:srgbClr val="2C453E"/>
              </a:solidFill>
              <a:effectLst/>
              <a:latin typeface="+mn-lt"/>
              <a:ea typeface="+mn-ea"/>
              <a:cs typeface="+mn-cs"/>
            </a:rPr>
            <a:t> </a:t>
          </a:r>
          <a:r>
            <a:rPr lang="sl-SI" sz="1600" b="1" u="none" strike="noStrike" dirty="0">
              <a:solidFill>
                <a:srgbClr val="2C453E"/>
              </a:solidFill>
              <a:effectLst/>
              <a:latin typeface="+mn-lt"/>
              <a:ea typeface="+mn-ea"/>
              <a:cs typeface="+mn-cs"/>
            </a:rPr>
            <a:t>Digitalizacija</a:t>
          </a:r>
          <a:r>
            <a:rPr lang="sl-SI" sz="1600" b="0" u="none" strike="noStrike" dirty="0">
              <a:solidFill>
                <a:srgbClr val="2C453E"/>
              </a:solidFill>
              <a:effectLst/>
              <a:latin typeface="+mn-lt"/>
              <a:ea typeface="+mn-ea"/>
              <a:cs typeface="+mn-cs"/>
            </a:rPr>
            <a:t> panoge</a:t>
          </a:r>
          <a:endParaRPr lang="en-SI" sz="1600" b="0" u="none" strike="noStrike" dirty="0">
            <a:solidFill>
              <a:srgbClr val="2C453E"/>
            </a:solidFill>
            <a:effectLst/>
            <a:latin typeface="+mn-lt"/>
            <a:ea typeface="+mn-ea"/>
            <a:cs typeface="+mn-cs"/>
          </a:endParaRPr>
        </a:p>
      </dgm:t>
    </dgm:pt>
    <dgm:pt modelId="{4C93B135-3569-614A-A35D-61C82B871B30}" type="parTrans" cxnId="{1FBA8595-0B99-B549-9C42-C2B31A7E982E}">
      <dgm:prSet/>
      <dgm:spPr/>
      <dgm:t>
        <a:bodyPr/>
        <a:lstStyle/>
        <a:p>
          <a:endParaRPr lang="en-GB"/>
        </a:p>
      </dgm:t>
    </dgm:pt>
    <dgm:pt modelId="{5662DE92-FD90-8245-8154-F0F7C293D318}" type="sibTrans" cxnId="{1FBA8595-0B99-B549-9C42-C2B31A7E982E}">
      <dgm:prSet/>
      <dgm:spPr/>
      <dgm:t>
        <a:bodyPr/>
        <a:lstStyle/>
        <a:p>
          <a:endParaRPr lang="en-GB"/>
        </a:p>
      </dgm:t>
    </dgm:pt>
    <dgm:pt modelId="{9E008AC2-92BD-9F42-B7CA-1A49F3E2DD46}">
      <dgm:prSet custT="1"/>
      <dgm:spPr/>
      <dgm: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sl-SI" sz="1600" b="0" u="none" strike="noStrike" dirty="0">
              <a:solidFill>
                <a:srgbClr val="2C453E"/>
              </a:solidFill>
              <a:effectLst/>
              <a:latin typeface="+mn-lt"/>
              <a:ea typeface="+mn-ea"/>
              <a:cs typeface="+mn-cs"/>
            </a:rPr>
            <a:t> </a:t>
          </a:r>
          <a:r>
            <a:rPr lang="en-SI" sz="1600" b="0" u="none" strike="noStrike" dirty="0">
              <a:solidFill>
                <a:srgbClr val="2C453E"/>
              </a:solidFill>
              <a:effectLst/>
              <a:latin typeface="+mn-lt"/>
              <a:ea typeface="+mn-ea"/>
              <a:cs typeface="+mn-cs"/>
            </a:rPr>
            <a:t>Virtualni in hibridni dogodki</a:t>
          </a:r>
        </a:p>
      </dgm:t>
    </dgm:pt>
    <dgm:pt modelId="{D080898C-5BFD-B444-BA2F-2336C7D882A8}" type="parTrans" cxnId="{2AC4A297-3239-2D42-BB15-69EF78136C48}">
      <dgm:prSet/>
      <dgm:spPr/>
      <dgm:t>
        <a:bodyPr/>
        <a:lstStyle/>
        <a:p>
          <a:endParaRPr lang="en-GB"/>
        </a:p>
      </dgm:t>
    </dgm:pt>
    <dgm:pt modelId="{D6BC3727-BB1E-6544-9397-A27E87F9BE59}" type="sibTrans" cxnId="{2AC4A297-3239-2D42-BB15-69EF78136C48}">
      <dgm:prSet/>
      <dgm:spPr/>
      <dgm:t>
        <a:bodyPr/>
        <a:lstStyle/>
        <a:p>
          <a:endParaRPr lang="en-GB"/>
        </a:p>
      </dgm:t>
    </dgm:pt>
    <dgm:pt modelId="{18487E43-1732-A14A-AF5A-3FE7F79AE5C1}">
      <dgm:prSet custT="1"/>
      <dgm:spPr/>
      <dgm: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sl-SI" sz="1600" b="0" u="none" strike="noStrike" dirty="0">
              <a:solidFill>
                <a:srgbClr val="2C453E"/>
              </a:solidFill>
              <a:effectLst/>
              <a:latin typeface="+mn-lt"/>
              <a:ea typeface="+mn-ea"/>
              <a:cs typeface="+mn-cs"/>
            </a:rPr>
            <a:t> Napredne tehnologije</a:t>
          </a:r>
          <a:endParaRPr lang="en-SI" sz="1600" b="0" u="none" strike="noStrike" dirty="0">
            <a:solidFill>
              <a:srgbClr val="2C453E"/>
            </a:solidFill>
            <a:effectLst/>
            <a:latin typeface="+mn-lt"/>
            <a:ea typeface="+mn-ea"/>
            <a:cs typeface="+mn-cs"/>
          </a:endParaRPr>
        </a:p>
      </dgm:t>
    </dgm:pt>
    <dgm:pt modelId="{AF318E64-1CA0-F14D-8C33-22E07FD3C3B1}" type="parTrans" cxnId="{A71D2FB2-8691-2549-88BF-E4440D773996}">
      <dgm:prSet/>
      <dgm:spPr/>
      <dgm:t>
        <a:bodyPr/>
        <a:lstStyle/>
        <a:p>
          <a:endParaRPr lang="en-GB"/>
        </a:p>
      </dgm:t>
    </dgm:pt>
    <dgm:pt modelId="{F902F118-11B0-5446-A9DE-A7ABA7876787}" type="sibTrans" cxnId="{A71D2FB2-8691-2549-88BF-E4440D773996}">
      <dgm:prSet/>
      <dgm:spPr/>
      <dgm:t>
        <a:bodyPr/>
        <a:lstStyle/>
        <a:p>
          <a:endParaRPr lang="en-GB"/>
        </a:p>
      </dgm:t>
    </dgm:pt>
    <dgm:pt modelId="{A933326C-C777-C944-9DC7-27DF0F33D0AA}">
      <dgm:prSet custT="1"/>
      <dgm:spPr/>
      <dgm: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sl-SI" sz="1600" b="0" u="none" strike="noStrike" dirty="0">
              <a:solidFill>
                <a:srgbClr val="2C453E"/>
              </a:solidFill>
              <a:effectLst/>
              <a:latin typeface="+mn-lt"/>
              <a:ea typeface="+mn-ea"/>
              <a:cs typeface="+mn-cs"/>
            </a:rPr>
            <a:t> </a:t>
          </a:r>
          <a:r>
            <a:rPr lang="en-SI" sz="1600" b="1" u="none" strike="noStrike" dirty="0">
              <a:solidFill>
                <a:srgbClr val="2C453E"/>
              </a:solidFill>
              <a:effectLst/>
              <a:latin typeface="+mn-lt"/>
              <a:ea typeface="+mn-ea"/>
              <a:cs typeface="+mn-cs"/>
            </a:rPr>
            <a:t>Bleisure</a:t>
          </a:r>
          <a:r>
            <a:rPr lang="en-SI" sz="1600" b="0" u="none" strike="noStrike" dirty="0">
              <a:solidFill>
                <a:srgbClr val="2C453E"/>
              </a:solidFill>
              <a:effectLst/>
              <a:latin typeface="+mn-lt"/>
              <a:ea typeface="+mn-ea"/>
              <a:cs typeface="+mn-cs"/>
            </a:rPr>
            <a:t> </a:t>
          </a:r>
        </a:p>
      </dgm:t>
    </dgm:pt>
    <dgm:pt modelId="{C1146844-56E6-C544-A269-24825E77212E}" type="parTrans" cxnId="{0EA1BF7D-ACC8-854E-B634-28C8617A25B1}">
      <dgm:prSet/>
      <dgm:spPr/>
      <dgm:t>
        <a:bodyPr/>
        <a:lstStyle/>
        <a:p>
          <a:endParaRPr lang="en-GB"/>
        </a:p>
      </dgm:t>
    </dgm:pt>
    <dgm:pt modelId="{9FB98FA7-763B-A447-BE0D-88DBCB806E1D}" type="sibTrans" cxnId="{0EA1BF7D-ACC8-854E-B634-28C8617A25B1}">
      <dgm:prSet/>
      <dgm:spPr/>
      <dgm:t>
        <a:bodyPr/>
        <a:lstStyle/>
        <a:p>
          <a:endParaRPr lang="en-GB"/>
        </a:p>
      </dgm:t>
    </dgm:pt>
    <dgm:pt modelId="{C2A3CB24-87D1-8348-92FC-ACC784061879}" type="pres">
      <dgm:prSet presAssocID="{57D1743B-335C-C343-BA0A-98D2510212C3}" presName="Name0" presStyleCnt="0">
        <dgm:presLayoutVars>
          <dgm:dir/>
          <dgm:animLvl val="lvl"/>
          <dgm:resizeHandles val="exact"/>
        </dgm:presLayoutVars>
      </dgm:prSet>
      <dgm:spPr/>
    </dgm:pt>
    <dgm:pt modelId="{D5940A2A-920F-CE45-A7D8-1F18E78199E6}" type="pres">
      <dgm:prSet presAssocID="{F42FFC83-D3F0-934E-97BD-45FC594488F2}" presName="composite" presStyleCnt="0"/>
      <dgm:spPr/>
    </dgm:pt>
    <dgm:pt modelId="{DA182DE5-4203-4642-A05D-3101C7F7AFBE}" type="pres">
      <dgm:prSet presAssocID="{F42FFC83-D3F0-934E-97BD-45FC594488F2}" presName="parTx" presStyleLbl="alignNode1" presStyleIdx="0" presStyleCnt="3" custLinFactNeighborX="-103" custLinFactNeighborY="-877">
        <dgm:presLayoutVars>
          <dgm:chMax val="0"/>
          <dgm:chPref val="0"/>
          <dgm:bulletEnabled val="1"/>
        </dgm:presLayoutVars>
      </dgm:prSet>
      <dgm:spPr/>
    </dgm:pt>
    <dgm:pt modelId="{2252748C-B7D4-4448-BBD6-AD15D9E529FB}" type="pres">
      <dgm:prSet presAssocID="{F42FFC83-D3F0-934E-97BD-45FC594488F2}" presName="desTx" presStyleLbl="alignAccFollowNode1" presStyleIdx="0" presStyleCnt="3">
        <dgm:presLayoutVars>
          <dgm:bulletEnabled val="1"/>
        </dgm:presLayoutVars>
      </dgm:prSet>
      <dgm:spPr/>
    </dgm:pt>
    <dgm:pt modelId="{19BCAFC1-3B3B-3247-A848-AE80D9F09FDA}" type="pres">
      <dgm:prSet presAssocID="{78E31BE6-E1A2-1B4B-8F49-9E2527C22117}" presName="space" presStyleCnt="0"/>
      <dgm:spPr/>
    </dgm:pt>
    <dgm:pt modelId="{FD72398E-A50D-AD4D-B054-0416C1EEE0AB}" type="pres">
      <dgm:prSet presAssocID="{D2BCDE2B-E05A-8E47-B713-406E1E9FC6D5}" presName="composite" presStyleCnt="0"/>
      <dgm:spPr/>
    </dgm:pt>
    <dgm:pt modelId="{5DDDC8C7-E573-3A43-AAC3-1DF867BB2250}" type="pres">
      <dgm:prSet presAssocID="{D2BCDE2B-E05A-8E47-B713-406E1E9FC6D5}" presName="parTx" presStyleLbl="alignNode1" presStyleIdx="1" presStyleCnt="3">
        <dgm:presLayoutVars>
          <dgm:chMax val="0"/>
          <dgm:chPref val="0"/>
          <dgm:bulletEnabled val="1"/>
        </dgm:presLayoutVars>
      </dgm:prSet>
      <dgm:spPr/>
    </dgm:pt>
    <dgm:pt modelId="{6318B092-47DF-9D4D-AC44-AC629D0F288F}" type="pres">
      <dgm:prSet presAssocID="{D2BCDE2B-E05A-8E47-B713-406E1E9FC6D5}" presName="desTx" presStyleLbl="alignAccFollowNode1" presStyleIdx="1" presStyleCnt="3" custScaleY="100000">
        <dgm:presLayoutVars>
          <dgm:bulletEnabled val="1"/>
        </dgm:presLayoutVars>
      </dgm:prSet>
      <dgm:spPr/>
    </dgm:pt>
    <dgm:pt modelId="{BC1CB10B-6CB7-B74A-BB58-0DC7CD4CFAE3}" type="pres">
      <dgm:prSet presAssocID="{CAB58E14-87A5-5742-B034-57B67394BA35}" presName="space" presStyleCnt="0"/>
      <dgm:spPr/>
    </dgm:pt>
    <dgm:pt modelId="{99AB22F4-05C7-3B42-9F01-1D3DCE682C6F}" type="pres">
      <dgm:prSet presAssocID="{F37A8F60-4032-4D43-BA91-6B4B54B8CEBE}" presName="composite" presStyleCnt="0"/>
      <dgm:spPr/>
    </dgm:pt>
    <dgm:pt modelId="{B92C10D6-9464-7246-8B73-9F11AE509E15}" type="pres">
      <dgm:prSet presAssocID="{F37A8F60-4032-4D43-BA91-6B4B54B8CEBE}" presName="parTx" presStyleLbl="alignNode1" presStyleIdx="2" presStyleCnt="3" custLinFactNeighborY="-239">
        <dgm:presLayoutVars>
          <dgm:chMax val="0"/>
          <dgm:chPref val="0"/>
          <dgm:bulletEnabled val="1"/>
        </dgm:presLayoutVars>
      </dgm:prSet>
      <dgm:spPr/>
    </dgm:pt>
    <dgm:pt modelId="{2A89ECAA-BFDD-7B43-89FB-6DC69573D273}" type="pres">
      <dgm:prSet presAssocID="{F37A8F60-4032-4D43-BA91-6B4B54B8CEBE}" presName="desTx" presStyleLbl="alignAccFollowNode1" presStyleIdx="2" presStyleCnt="3">
        <dgm:presLayoutVars>
          <dgm:bulletEnabled val="1"/>
        </dgm:presLayoutVars>
      </dgm:prSet>
      <dgm:spPr/>
    </dgm:pt>
  </dgm:ptLst>
  <dgm:cxnLst>
    <dgm:cxn modelId="{BA9AAD1B-D91F-A448-81DA-13EA799AC8CC}" srcId="{D2BCDE2B-E05A-8E47-B713-406E1E9FC6D5}" destId="{789F1093-A321-4944-8A7A-77D50C470AC6}" srcOrd="1" destOrd="0" parTransId="{401374BA-3BC2-8D4A-9981-0BCC05E8748A}" sibTransId="{DCA669F0-65A8-7441-A751-AF0A3F2A37BD}"/>
    <dgm:cxn modelId="{C17B6E3A-528A-354E-A797-F820F83D0C2D}" type="presOf" srcId="{57D1743B-335C-C343-BA0A-98D2510212C3}" destId="{C2A3CB24-87D1-8348-92FC-ACC784061879}" srcOrd="0" destOrd="0" presId="urn:microsoft.com/office/officeart/2005/8/layout/hList1"/>
    <dgm:cxn modelId="{A32F065B-E852-5441-97F1-AA992253882A}" type="presOf" srcId="{AACA07EF-A396-A540-A654-8AD784D7053A}" destId="{6318B092-47DF-9D4D-AC44-AC629D0F288F}" srcOrd="0" destOrd="3" presId="urn:microsoft.com/office/officeart/2005/8/layout/hList1"/>
    <dgm:cxn modelId="{AD04CD68-C9FB-1D45-9BCD-66D0C378E058}" type="presOf" srcId="{AB7E0159-72C6-3A47-BDC6-4B17D43D8F6B}" destId="{2252748C-B7D4-4448-BBD6-AD15D9E529FB}" srcOrd="0" destOrd="1" presId="urn:microsoft.com/office/officeart/2005/8/layout/hList1"/>
    <dgm:cxn modelId="{2EC5C16B-C098-DF43-89A8-677423F1C486}" type="presOf" srcId="{F42FFC83-D3F0-934E-97BD-45FC594488F2}" destId="{DA182DE5-4203-4642-A05D-3101C7F7AFBE}" srcOrd="0" destOrd="0" presId="urn:microsoft.com/office/officeart/2005/8/layout/hList1"/>
    <dgm:cxn modelId="{D5AC9371-939A-D241-8E88-5B731D3E2C8F}" type="presOf" srcId="{02DE5C84-D194-A347-BFC9-A28ACAA09F0A}" destId="{6318B092-47DF-9D4D-AC44-AC629D0F288F}" srcOrd="0" destOrd="0" presId="urn:microsoft.com/office/officeart/2005/8/layout/hList1"/>
    <dgm:cxn modelId="{0EA1BF7D-ACC8-854E-B634-28C8617A25B1}" srcId="{D2BCDE2B-E05A-8E47-B713-406E1E9FC6D5}" destId="{A933326C-C777-C944-9DC7-27DF0F33D0AA}" srcOrd="6" destOrd="0" parTransId="{C1146844-56E6-C544-A269-24825E77212E}" sibTransId="{9FB98FA7-763B-A447-BE0D-88DBCB806E1D}"/>
    <dgm:cxn modelId="{BE543C7E-7137-4C98-91C8-D3FB6675FC06}" srcId="{F42FFC83-D3F0-934E-97BD-45FC594488F2}" destId="{7A325480-AB16-4E45-8BD1-9C1DB8A85827}" srcOrd="2" destOrd="0" parTransId="{52AED02E-0B34-44FB-8CC6-D74BF9065900}" sibTransId="{BBEE65E6-2C70-49E9-A8AF-B55464AE3A44}"/>
    <dgm:cxn modelId="{BECF0990-9101-A843-843A-2DE263A9AB3B}" type="presOf" srcId="{FD59515B-F0C7-AF40-A3FB-8A8742BD5995}" destId="{2252748C-B7D4-4448-BBD6-AD15D9E529FB}" srcOrd="0" destOrd="0" presId="urn:microsoft.com/office/officeart/2005/8/layout/hList1"/>
    <dgm:cxn modelId="{FC0A4390-94AD-0C48-8C8B-71DA7A0FEEF5}" type="presOf" srcId="{18487E43-1732-A14A-AF5A-3FE7F79AE5C1}" destId="{6318B092-47DF-9D4D-AC44-AC629D0F288F}" srcOrd="0" destOrd="5" presId="urn:microsoft.com/office/officeart/2005/8/layout/hList1"/>
    <dgm:cxn modelId="{8EAEEC92-6C8B-0D48-AD4E-CCAF3BB25BEB}" srcId="{57D1743B-335C-C343-BA0A-98D2510212C3}" destId="{F42FFC83-D3F0-934E-97BD-45FC594488F2}" srcOrd="0" destOrd="0" parTransId="{EEB9C5E8-A908-144D-9C0D-5310FE670F1B}" sibTransId="{78E31BE6-E1A2-1B4B-8F49-9E2527C22117}"/>
    <dgm:cxn modelId="{1FBA8595-0B99-B549-9C42-C2B31A7E982E}" srcId="{D2BCDE2B-E05A-8E47-B713-406E1E9FC6D5}" destId="{AACA07EF-A396-A540-A654-8AD784D7053A}" srcOrd="3" destOrd="0" parTransId="{4C93B135-3569-614A-A35D-61C82B871B30}" sibTransId="{5662DE92-FD90-8245-8154-F0F7C293D318}"/>
    <dgm:cxn modelId="{2AC4A297-3239-2D42-BB15-69EF78136C48}" srcId="{D2BCDE2B-E05A-8E47-B713-406E1E9FC6D5}" destId="{9E008AC2-92BD-9F42-B7CA-1A49F3E2DD46}" srcOrd="4" destOrd="0" parTransId="{D080898C-5BFD-B444-BA2F-2336C7D882A8}" sibTransId="{D6BC3727-BB1E-6544-9397-A27E87F9BE59}"/>
    <dgm:cxn modelId="{E7620A9B-87CF-514B-88DE-3A818AADF998}" type="presOf" srcId="{A6E3034A-4FCA-8F4F-90D6-0E78A4C15A9E}" destId="{6318B092-47DF-9D4D-AC44-AC629D0F288F}" srcOrd="0" destOrd="2" presId="urn:microsoft.com/office/officeart/2005/8/layout/hList1"/>
    <dgm:cxn modelId="{6F3BFFA6-6ED6-E04F-B9A5-2AC1C67F5BF2}" type="presOf" srcId="{E9A52C0F-EB4E-6F47-B4E2-8A0C915FD2A3}" destId="{2A89ECAA-BFDD-7B43-89FB-6DC69573D273}" srcOrd="0" destOrd="1" presId="urn:microsoft.com/office/officeart/2005/8/layout/hList1"/>
    <dgm:cxn modelId="{9D176FAD-8AE2-4643-AF63-608AF8D33CFF}" type="presOf" srcId="{7A325480-AB16-4E45-8BD1-9C1DB8A85827}" destId="{2252748C-B7D4-4448-BBD6-AD15D9E529FB}" srcOrd="0" destOrd="2" presId="urn:microsoft.com/office/officeart/2005/8/layout/hList1"/>
    <dgm:cxn modelId="{58AF7AAE-B1C2-A843-848A-A1E823494944}" type="presOf" srcId="{9E008AC2-92BD-9F42-B7CA-1A49F3E2DD46}" destId="{6318B092-47DF-9D4D-AC44-AC629D0F288F}" srcOrd="0" destOrd="4" presId="urn:microsoft.com/office/officeart/2005/8/layout/hList1"/>
    <dgm:cxn modelId="{A71D2FB2-8691-2549-88BF-E4440D773996}" srcId="{D2BCDE2B-E05A-8E47-B713-406E1E9FC6D5}" destId="{18487E43-1732-A14A-AF5A-3FE7F79AE5C1}" srcOrd="5" destOrd="0" parTransId="{AF318E64-1CA0-F14D-8C33-22E07FD3C3B1}" sibTransId="{F902F118-11B0-5446-A9DE-A7ABA7876787}"/>
    <dgm:cxn modelId="{F6E035B5-4864-8440-A7A4-816793B426F5}" type="presOf" srcId="{A933326C-C777-C944-9DC7-27DF0F33D0AA}" destId="{6318B092-47DF-9D4D-AC44-AC629D0F288F}" srcOrd="0" destOrd="6" presId="urn:microsoft.com/office/officeart/2005/8/layout/hList1"/>
    <dgm:cxn modelId="{C9F68EB7-9164-A347-8D62-8D2CBC11D063}" srcId="{F37A8F60-4032-4D43-BA91-6B4B54B8CEBE}" destId="{8E653D7F-D5F8-C447-B6E5-C402618C8C03}" srcOrd="0" destOrd="0" parTransId="{F7267EEB-8719-9043-833E-B952849ED8F2}" sibTransId="{1D422B5F-DBBE-5D4E-98CB-678BF92260C3}"/>
    <dgm:cxn modelId="{1E2D58BE-D035-E64E-A3EF-6F2054541379}" type="presOf" srcId="{8E653D7F-D5F8-C447-B6E5-C402618C8C03}" destId="{2A89ECAA-BFDD-7B43-89FB-6DC69573D273}" srcOrd="0" destOrd="0" presId="urn:microsoft.com/office/officeart/2005/8/layout/hList1"/>
    <dgm:cxn modelId="{6FD84AC2-4367-C04A-934D-0D64870F915B}" type="presOf" srcId="{789F1093-A321-4944-8A7A-77D50C470AC6}" destId="{6318B092-47DF-9D4D-AC44-AC629D0F288F}" srcOrd="0" destOrd="1" presId="urn:microsoft.com/office/officeart/2005/8/layout/hList1"/>
    <dgm:cxn modelId="{9AF8D3C8-DC70-0747-84CD-1509D506C51F}" srcId="{D2BCDE2B-E05A-8E47-B713-406E1E9FC6D5}" destId="{A6E3034A-4FCA-8F4F-90D6-0E78A4C15A9E}" srcOrd="2" destOrd="0" parTransId="{EF9528E5-3CE0-C64C-B1F9-42E3CB2314C6}" sibTransId="{ABE96980-9371-1F4D-B96E-EDF28CC77CCC}"/>
    <dgm:cxn modelId="{5E4542CD-5416-3040-B75D-2EDCF3F7AFD4}" type="presOf" srcId="{F37A8F60-4032-4D43-BA91-6B4B54B8CEBE}" destId="{B92C10D6-9464-7246-8B73-9F11AE509E15}" srcOrd="0" destOrd="0" presId="urn:microsoft.com/office/officeart/2005/8/layout/hList1"/>
    <dgm:cxn modelId="{6E6CE5D1-EC6C-6640-B178-0EE4A008D152}" type="presOf" srcId="{E24FDCD5-B21D-9C4B-A26A-8CCB866972E3}" destId="{2A89ECAA-BFDD-7B43-89FB-6DC69573D273}" srcOrd="0" destOrd="2" presId="urn:microsoft.com/office/officeart/2005/8/layout/hList1"/>
    <dgm:cxn modelId="{5F8F4FD9-09FD-2D4B-8279-91414ED1C97F}" srcId="{57D1743B-335C-C343-BA0A-98D2510212C3}" destId="{D2BCDE2B-E05A-8E47-B713-406E1E9FC6D5}" srcOrd="1" destOrd="0" parTransId="{37CB02C4-0551-0949-BE67-263C42EF057E}" sibTransId="{CAB58E14-87A5-5742-B034-57B67394BA35}"/>
    <dgm:cxn modelId="{20006AEB-1CB3-8C45-8303-D7BB55A45E76}" srcId="{57D1743B-335C-C343-BA0A-98D2510212C3}" destId="{F37A8F60-4032-4D43-BA91-6B4B54B8CEBE}" srcOrd="2" destOrd="0" parTransId="{4B99DEA6-430B-F84B-BA9B-27E313CDF3DF}" sibTransId="{66C5024A-0045-C847-AE6D-460C737CD978}"/>
    <dgm:cxn modelId="{4CD867ED-E18F-C14C-80D7-08ED430C26E5}" srcId="{F37A8F60-4032-4D43-BA91-6B4B54B8CEBE}" destId="{E24FDCD5-B21D-9C4B-A26A-8CCB866972E3}" srcOrd="2" destOrd="0" parTransId="{57B4C4A7-9B35-894C-B039-E4BF8CA0A102}" sibTransId="{B170CCF9-B48E-0347-B718-92127938E7D9}"/>
    <dgm:cxn modelId="{3FC88DF2-B3D4-0740-86A2-B0152530FF20}" srcId="{F37A8F60-4032-4D43-BA91-6B4B54B8CEBE}" destId="{E9A52C0F-EB4E-6F47-B4E2-8A0C915FD2A3}" srcOrd="1" destOrd="0" parTransId="{B0665442-94FA-4C46-871E-950F2D545E68}" sibTransId="{E6D9A327-4483-3F4F-9E39-1627F0D02A4D}"/>
    <dgm:cxn modelId="{BEA8E4F2-5BE3-A144-A36D-B3F97F0F14D8}" type="presOf" srcId="{D2BCDE2B-E05A-8E47-B713-406E1E9FC6D5}" destId="{5DDDC8C7-E573-3A43-AAC3-1DF867BB2250}" srcOrd="0" destOrd="0" presId="urn:microsoft.com/office/officeart/2005/8/layout/hList1"/>
    <dgm:cxn modelId="{77380FF3-9F58-B647-8566-0A433E8E491E}" srcId="{F42FFC83-D3F0-934E-97BD-45FC594488F2}" destId="{FD59515B-F0C7-AF40-A3FB-8A8742BD5995}" srcOrd="0" destOrd="0" parTransId="{6F6F1678-8D4B-174E-8A6C-FB4C009A9B58}" sibTransId="{983FC7BE-F48F-324E-8EF5-854CA1B1CED0}"/>
    <dgm:cxn modelId="{7F2B19F8-3395-5248-A135-2E19311BDBAF}" srcId="{D2BCDE2B-E05A-8E47-B713-406E1E9FC6D5}" destId="{02DE5C84-D194-A347-BFC9-A28ACAA09F0A}" srcOrd="0" destOrd="0" parTransId="{EA8623D8-3DB2-8849-8C62-53A973FBB1E8}" sibTransId="{BB4ADA22-686E-354F-A76B-DDDECD45D8E6}"/>
    <dgm:cxn modelId="{B68F06FF-6287-DA4F-B55A-38A4A3F21EB3}" srcId="{F42FFC83-D3F0-934E-97BD-45FC594488F2}" destId="{AB7E0159-72C6-3A47-BDC6-4B17D43D8F6B}" srcOrd="1" destOrd="0" parTransId="{A71ADA78-93AF-FC45-84A6-7C7189A498EB}" sibTransId="{75B2B932-E63D-3343-A3E4-E18559FE5D56}"/>
    <dgm:cxn modelId="{2288E4FD-4589-0240-AE03-9C8DD4CA87CA}" type="presParOf" srcId="{C2A3CB24-87D1-8348-92FC-ACC784061879}" destId="{D5940A2A-920F-CE45-A7D8-1F18E78199E6}" srcOrd="0" destOrd="0" presId="urn:microsoft.com/office/officeart/2005/8/layout/hList1"/>
    <dgm:cxn modelId="{45FE5891-2784-0149-9EB7-4775FEFBD4DE}" type="presParOf" srcId="{D5940A2A-920F-CE45-A7D8-1F18E78199E6}" destId="{DA182DE5-4203-4642-A05D-3101C7F7AFBE}" srcOrd="0" destOrd="0" presId="urn:microsoft.com/office/officeart/2005/8/layout/hList1"/>
    <dgm:cxn modelId="{3D44139F-4810-2042-BE6A-8A3424A996BF}" type="presParOf" srcId="{D5940A2A-920F-CE45-A7D8-1F18E78199E6}" destId="{2252748C-B7D4-4448-BBD6-AD15D9E529FB}" srcOrd="1" destOrd="0" presId="urn:microsoft.com/office/officeart/2005/8/layout/hList1"/>
    <dgm:cxn modelId="{371CAC50-CE67-0E43-8182-149B202AB6DD}" type="presParOf" srcId="{C2A3CB24-87D1-8348-92FC-ACC784061879}" destId="{19BCAFC1-3B3B-3247-A848-AE80D9F09FDA}" srcOrd="1" destOrd="0" presId="urn:microsoft.com/office/officeart/2005/8/layout/hList1"/>
    <dgm:cxn modelId="{27641B18-FDBD-0B4D-8700-26B212952082}" type="presParOf" srcId="{C2A3CB24-87D1-8348-92FC-ACC784061879}" destId="{FD72398E-A50D-AD4D-B054-0416C1EEE0AB}" srcOrd="2" destOrd="0" presId="urn:microsoft.com/office/officeart/2005/8/layout/hList1"/>
    <dgm:cxn modelId="{0191B1F1-F13D-4C41-93E4-DA26DE565D03}" type="presParOf" srcId="{FD72398E-A50D-AD4D-B054-0416C1EEE0AB}" destId="{5DDDC8C7-E573-3A43-AAC3-1DF867BB2250}" srcOrd="0" destOrd="0" presId="urn:microsoft.com/office/officeart/2005/8/layout/hList1"/>
    <dgm:cxn modelId="{E403E041-E7EE-A14F-9264-33B96D58DED6}" type="presParOf" srcId="{FD72398E-A50D-AD4D-B054-0416C1EEE0AB}" destId="{6318B092-47DF-9D4D-AC44-AC629D0F288F}" srcOrd="1" destOrd="0" presId="urn:microsoft.com/office/officeart/2005/8/layout/hList1"/>
    <dgm:cxn modelId="{0B84FCB7-38D5-C64D-AABB-2E4C5C8B5856}" type="presParOf" srcId="{C2A3CB24-87D1-8348-92FC-ACC784061879}" destId="{BC1CB10B-6CB7-B74A-BB58-0DC7CD4CFAE3}" srcOrd="3" destOrd="0" presId="urn:microsoft.com/office/officeart/2005/8/layout/hList1"/>
    <dgm:cxn modelId="{A99CEECA-91B7-214C-9F9D-A5EC130D77B6}" type="presParOf" srcId="{C2A3CB24-87D1-8348-92FC-ACC784061879}" destId="{99AB22F4-05C7-3B42-9F01-1D3DCE682C6F}" srcOrd="4" destOrd="0" presId="urn:microsoft.com/office/officeart/2005/8/layout/hList1"/>
    <dgm:cxn modelId="{33638F1A-C341-A444-93D0-40989F65C3EB}" type="presParOf" srcId="{99AB22F4-05C7-3B42-9F01-1D3DCE682C6F}" destId="{B92C10D6-9464-7246-8B73-9F11AE509E15}" srcOrd="0" destOrd="0" presId="urn:microsoft.com/office/officeart/2005/8/layout/hList1"/>
    <dgm:cxn modelId="{484A4700-0A46-DC4B-9360-4A64647F042A}" type="presParOf" srcId="{99AB22F4-05C7-3B42-9F01-1D3DCE682C6F}" destId="{2A89ECAA-BFDD-7B43-89FB-6DC69573D27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D1743B-335C-C343-BA0A-98D2510212C3}" type="doc">
      <dgm:prSet loTypeId="urn:microsoft.com/office/officeart/2005/8/layout/hList1" loCatId="" qsTypeId="urn:microsoft.com/office/officeart/2005/8/quickstyle/simple1" qsCatId="simple" csTypeId="urn:microsoft.com/office/officeart/2005/8/colors/accent3_1" csCatId="accent3" phldr="1"/>
      <dgm:spPr/>
      <dgm:t>
        <a:bodyPr/>
        <a:lstStyle/>
        <a:p>
          <a:endParaRPr lang="en-GB"/>
        </a:p>
      </dgm:t>
    </dgm:pt>
    <dgm:pt modelId="{D2BCDE2B-E05A-8E47-B713-406E1E9FC6D5}">
      <dgm:prSet phldrT="[Text]" phldr="0" custT="1"/>
      <dgm:spPr>
        <a:solidFill>
          <a:schemeClr val="accent6">
            <a:lumMod val="20000"/>
            <a:lumOff val="80000"/>
          </a:schemeClr>
        </a:solidFill>
      </dgm:spPr>
      <dgm:t>
        <a:bodyPr/>
        <a:lstStyle/>
        <a:p>
          <a:r>
            <a:rPr lang="en-GB" sz="2000" dirty="0">
              <a:solidFill>
                <a:srgbClr val="2C453E"/>
              </a:solidFill>
            </a:rPr>
            <a:t>TRENDI V SVETU</a:t>
          </a:r>
        </a:p>
      </dgm:t>
    </dgm:pt>
    <dgm:pt modelId="{37CB02C4-0551-0949-BE67-263C42EF057E}" type="parTrans" cxnId="{5F8F4FD9-09FD-2D4B-8279-91414ED1C97F}">
      <dgm:prSet/>
      <dgm:spPr/>
      <dgm:t>
        <a:bodyPr/>
        <a:lstStyle/>
        <a:p>
          <a:endParaRPr lang="en-GB"/>
        </a:p>
      </dgm:t>
    </dgm:pt>
    <dgm:pt modelId="{CAB58E14-87A5-5742-B034-57B67394BA35}" type="sibTrans" cxnId="{5F8F4FD9-09FD-2D4B-8279-91414ED1C97F}">
      <dgm:prSet/>
      <dgm:spPr/>
      <dgm:t>
        <a:bodyPr/>
        <a:lstStyle/>
        <a:p>
          <a:endParaRPr lang="en-GB"/>
        </a:p>
      </dgm:t>
    </dgm:pt>
    <dgm:pt modelId="{E96E17DD-E45A-8344-B3CE-3562CDA2F63D}">
      <dgm:prSet phldrT="[Text]" phldr="0" custT="1"/>
      <dgm:spPr/>
      <dgm:t>
        <a:bodyPr/>
        <a:lstStyle/>
        <a:p>
          <a:endParaRPr lang="en-GB" sz="1800" dirty="0"/>
        </a:p>
      </dgm:t>
    </dgm:pt>
    <dgm:pt modelId="{8403839B-A9A6-A54E-BACD-FC4C421578BA}" type="parTrans" cxnId="{B91F1E65-4CDA-8444-AD24-7F5330F6D903}">
      <dgm:prSet/>
      <dgm:spPr/>
      <dgm:t>
        <a:bodyPr/>
        <a:lstStyle/>
        <a:p>
          <a:endParaRPr lang="en-GB"/>
        </a:p>
      </dgm:t>
    </dgm:pt>
    <dgm:pt modelId="{F4860393-3D6A-AB49-A072-C140A725192D}" type="sibTrans" cxnId="{B91F1E65-4CDA-8444-AD24-7F5330F6D903}">
      <dgm:prSet/>
      <dgm:spPr/>
      <dgm:t>
        <a:bodyPr/>
        <a:lstStyle/>
        <a:p>
          <a:endParaRPr lang="en-GB"/>
        </a:p>
      </dgm:t>
    </dgm:pt>
    <dgm:pt modelId="{F37A8F60-4032-4D43-BA91-6B4B54B8CEBE}">
      <dgm:prSet phldrT="[Text]" phldr="0" custT="1"/>
      <dgm:spPr>
        <a:solidFill>
          <a:schemeClr val="accent6">
            <a:lumMod val="20000"/>
            <a:lumOff val="80000"/>
          </a:schemeClr>
        </a:solidFill>
      </dgm:spPr>
      <dgm:t>
        <a:bodyPr/>
        <a:lstStyle/>
        <a:p>
          <a:r>
            <a:rPr lang="en-GB" sz="2000" dirty="0">
              <a:solidFill>
                <a:srgbClr val="2C453E"/>
              </a:solidFill>
            </a:rPr>
            <a:t>KONKURENČNE PREDNOSTI V SLO</a:t>
          </a:r>
        </a:p>
      </dgm:t>
    </dgm:pt>
    <dgm:pt modelId="{4B99DEA6-430B-F84B-BA9B-27E313CDF3DF}" type="parTrans" cxnId="{20006AEB-1CB3-8C45-8303-D7BB55A45E76}">
      <dgm:prSet/>
      <dgm:spPr/>
      <dgm:t>
        <a:bodyPr/>
        <a:lstStyle/>
        <a:p>
          <a:endParaRPr lang="en-GB"/>
        </a:p>
      </dgm:t>
    </dgm:pt>
    <dgm:pt modelId="{66C5024A-0045-C847-AE6D-460C737CD978}" type="sibTrans" cxnId="{20006AEB-1CB3-8C45-8303-D7BB55A45E76}">
      <dgm:prSet/>
      <dgm:spPr/>
      <dgm:t>
        <a:bodyPr/>
        <a:lstStyle/>
        <a:p>
          <a:endParaRPr lang="en-GB"/>
        </a:p>
      </dgm:t>
    </dgm:pt>
    <dgm:pt modelId="{8E653D7F-D5F8-C447-B6E5-C402618C8C03}">
      <dgm:prSet phldrT="[Text]" phldr="0" custT="1"/>
      <dgm:spPr/>
      <dgm:t>
        <a:bodyPr/>
        <a:lstStyle/>
        <a:p>
          <a:endParaRPr lang="en-GB" sz="1800" b="1" dirty="0"/>
        </a:p>
      </dgm:t>
    </dgm:pt>
    <dgm:pt modelId="{F7267EEB-8719-9043-833E-B952849ED8F2}" type="parTrans" cxnId="{C9F68EB7-9164-A347-8D62-8D2CBC11D063}">
      <dgm:prSet/>
      <dgm:spPr/>
      <dgm:t>
        <a:bodyPr/>
        <a:lstStyle/>
        <a:p>
          <a:endParaRPr lang="en-GB"/>
        </a:p>
      </dgm:t>
    </dgm:pt>
    <dgm:pt modelId="{1D422B5F-DBBE-5D4E-98CB-678BF92260C3}" type="sibTrans" cxnId="{C9F68EB7-9164-A347-8D62-8D2CBC11D063}">
      <dgm:prSet/>
      <dgm:spPr/>
      <dgm:t>
        <a:bodyPr/>
        <a:lstStyle/>
        <a:p>
          <a:endParaRPr lang="en-GB"/>
        </a:p>
      </dgm:t>
    </dgm:pt>
    <dgm:pt modelId="{F42FFC83-D3F0-934E-97BD-45FC594488F2}">
      <dgm:prSet phldrT="[Text]" phldr="0" custT="1"/>
      <dgm:spPr>
        <a:solidFill>
          <a:schemeClr val="accent6">
            <a:lumMod val="20000"/>
            <a:lumOff val="80000"/>
          </a:schemeClr>
        </a:solidFill>
      </dgm:spPr>
      <dgm:t>
        <a:bodyPr/>
        <a:lstStyle/>
        <a:p>
          <a:r>
            <a:rPr lang="en-GB" sz="2000" dirty="0">
              <a:solidFill>
                <a:srgbClr val="2C453E"/>
              </a:solidFill>
            </a:rPr>
            <a:t>TRŽNI POTENCIAL </a:t>
          </a:r>
        </a:p>
      </dgm:t>
    </dgm:pt>
    <dgm:pt modelId="{EEB9C5E8-A908-144D-9C0D-5310FE670F1B}" type="parTrans" cxnId="{8EAEEC92-6C8B-0D48-AD4E-CCAF3BB25BEB}">
      <dgm:prSet/>
      <dgm:spPr/>
      <dgm:t>
        <a:bodyPr/>
        <a:lstStyle/>
        <a:p>
          <a:endParaRPr lang="en-GB"/>
        </a:p>
      </dgm:t>
    </dgm:pt>
    <dgm:pt modelId="{78E31BE6-E1A2-1B4B-8F49-9E2527C22117}" type="sibTrans" cxnId="{8EAEEC92-6C8B-0D48-AD4E-CCAF3BB25BEB}">
      <dgm:prSet/>
      <dgm:spPr/>
      <dgm:t>
        <a:bodyPr/>
        <a:lstStyle/>
        <a:p>
          <a:endParaRPr lang="en-GB"/>
        </a:p>
      </dgm:t>
    </dgm:pt>
    <dgm:pt modelId="{4C375C43-920D-3841-B944-CC0E1ADADA91}">
      <dgm:prSet phldrT="[Text]" phldr="0" custT="1"/>
      <dgm:spPr/>
      <dgm:t>
        <a:bodyPr/>
        <a:lstStyle/>
        <a:p>
          <a:pPr marL="171450" lvl="1" indent="0" algn="l" defTabSz="800100">
            <a:lnSpc>
              <a:spcPct val="90000"/>
            </a:lnSpc>
            <a:spcBef>
              <a:spcPct val="0"/>
            </a:spcBef>
            <a:spcAft>
              <a:spcPct val="15000"/>
            </a:spcAft>
            <a:buNone/>
          </a:pPr>
          <a:endParaRPr lang="en-GB" sz="1800" kern="1200" dirty="0"/>
        </a:p>
      </dgm:t>
    </dgm:pt>
    <dgm:pt modelId="{2ABBD930-A9B2-5740-9233-9B97CDDEA84E}" type="parTrans" cxnId="{790916A2-2805-0D4E-B1A3-C31AF6A8981E}">
      <dgm:prSet/>
      <dgm:spPr/>
      <dgm:t>
        <a:bodyPr/>
        <a:lstStyle/>
        <a:p>
          <a:endParaRPr lang="en-GB"/>
        </a:p>
      </dgm:t>
    </dgm:pt>
    <dgm:pt modelId="{2561866E-EB58-2F43-B8AE-CE6DED7461C9}" type="sibTrans" cxnId="{790916A2-2805-0D4E-B1A3-C31AF6A8981E}">
      <dgm:prSet/>
      <dgm:spPr/>
      <dgm:t>
        <a:bodyPr/>
        <a:lstStyle/>
        <a:p>
          <a:endParaRPr lang="en-GB"/>
        </a:p>
      </dgm:t>
    </dgm:pt>
    <dgm:pt modelId="{7D176057-62B4-8940-9CF9-FB33ED428307}">
      <dgm:prSet phldrT="[Text]" phldr="0" custT="1"/>
      <dgm:spPr/>
      <dgm:t>
        <a:bodyPr/>
        <a:lstStyle/>
        <a:p>
          <a:pPr marL="171450" lvl="1" indent="0" algn="l" defTabSz="800100">
            <a:lnSpc>
              <a:spcPct val="90000"/>
            </a:lnSpc>
            <a:spcBef>
              <a:spcPct val="0"/>
            </a:spcBef>
            <a:spcAft>
              <a:spcPct val="15000"/>
            </a:spcAft>
          </a:pPr>
          <a:endParaRPr lang="en-GB" sz="1800" kern="1200" dirty="0"/>
        </a:p>
      </dgm:t>
    </dgm:pt>
    <dgm:pt modelId="{D89C29B8-BB53-F641-B30F-D05512F3354F}" type="parTrans" cxnId="{28EC9BA7-1FF8-9745-80CE-66A2AED6DB06}">
      <dgm:prSet/>
      <dgm:spPr/>
      <dgm:t>
        <a:bodyPr/>
        <a:lstStyle/>
        <a:p>
          <a:endParaRPr lang="en-GB"/>
        </a:p>
      </dgm:t>
    </dgm:pt>
    <dgm:pt modelId="{32FE0DB5-EAFE-DE4B-92F0-D607F0D2FD5C}" type="sibTrans" cxnId="{28EC9BA7-1FF8-9745-80CE-66A2AED6DB06}">
      <dgm:prSet/>
      <dgm:spPr/>
      <dgm:t>
        <a:bodyPr/>
        <a:lstStyle/>
        <a:p>
          <a:endParaRPr lang="en-GB"/>
        </a:p>
      </dgm:t>
    </dgm:pt>
    <dgm:pt modelId="{5D7BD6C4-D820-EE4E-83BB-38FD962A1D22}">
      <dgm:prSet custT="1"/>
      <dgm:spPr/>
      <dgm:t>
        <a:bodyPr/>
        <a:lstStyle/>
        <a:p>
          <a:r>
            <a:rPr lang="sl-SI" sz="1600" b="1" u="none" strike="noStrike" dirty="0">
              <a:solidFill>
                <a:srgbClr val="2C453E"/>
              </a:solidFill>
              <a:effectLst/>
              <a:latin typeface="+mn-lt"/>
              <a:ea typeface="+mn-ea"/>
              <a:cs typeface="+mn-cs"/>
            </a:rPr>
            <a:t>Zdrav način prehranjevanja in življenja</a:t>
          </a:r>
          <a:endParaRPr lang="en-SI" sz="1600" b="1" u="none" strike="noStrike" dirty="0">
            <a:solidFill>
              <a:srgbClr val="2C453E"/>
            </a:solidFill>
            <a:effectLst/>
            <a:latin typeface="+mn-lt"/>
            <a:ea typeface="+mn-ea"/>
            <a:cs typeface="+mn-cs"/>
          </a:endParaRPr>
        </a:p>
      </dgm:t>
    </dgm:pt>
    <dgm:pt modelId="{D8BB5C80-021E-7942-9018-2FF7AB69A6E3}" type="parTrans" cxnId="{71794B2A-9BFD-5E41-A725-B394339D2A36}">
      <dgm:prSet/>
      <dgm:spPr/>
      <dgm:t>
        <a:bodyPr/>
        <a:lstStyle/>
        <a:p>
          <a:endParaRPr lang="en-GB"/>
        </a:p>
      </dgm:t>
    </dgm:pt>
    <dgm:pt modelId="{AF7C666A-5B16-CD4C-8247-36309DDD588F}" type="sibTrans" cxnId="{71794B2A-9BFD-5E41-A725-B394339D2A36}">
      <dgm:prSet/>
      <dgm:spPr/>
      <dgm:t>
        <a:bodyPr/>
        <a:lstStyle/>
        <a:p>
          <a:endParaRPr lang="en-GB"/>
        </a:p>
      </dgm:t>
    </dgm:pt>
    <dgm:pt modelId="{105AC732-9C87-7B47-89A9-268FDD7B2ED0}">
      <dgm:prSet custT="1"/>
      <dgm:spPr/>
      <dgm:t>
        <a:bodyPr/>
        <a:lstStyle/>
        <a:p>
          <a:r>
            <a:rPr lang="sl-SI" sz="1600" b="0" u="none" strike="noStrike" dirty="0">
              <a:solidFill>
                <a:srgbClr val="2C453E"/>
              </a:solidFill>
              <a:effectLst/>
              <a:latin typeface="+mn-lt"/>
              <a:ea typeface="+mn-ea"/>
              <a:cs typeface="+mn-cs"/>
            </a:rPr>
            <a:t>Pomen</a:t>
          </a:r>
          <a:r>
            <a:rPr lang="sl-SI" sz="1600" b="1" u="none" strike="noStrike" dirty="0">
              <a:solidFill>
                <a:srgbClr val="2C453E"/>
              </a:solidFill>
              <a:effectLst/>
              <a:latin typeface="+mn-lt"/>
              <a:ea typeface="+mn-ea"/>
              <a:cs typeface="+mn-cs"/>
            </a:rPr>
            <a:t> lokalnih surovin </a:t>
          </a:r>
          <a:r>
            <a:rPr lang="sl-SI" sz="1600" b="0" u="none" strike="noStrike" dirty="0">
              <a:solidFill>
                <a:srgbClr val="2C453E"/>
              </a:solidFill>
              <a:effectLst/>
              <a:latin typeface="+mn-lt"/>
              <a:ea typeface="+mn-ea"/>
              <a:cs typeface="+mn-cs"/>
            </a:rPr>
            <a:t>in</a:t>
          </a:r>
          <a:r>
            <a:rPr lang="sl-SI" sz="1600" b="1" u="none" strike="noStrike" dirty="0">
              <a:solidFill>
                <a:srgbClr val="2C453E"/>
              </a:solidFill>
              <a:effectLst/>
              <a:latin typeface="+mn-lt"/>
              <a:ea typeface="+mn-ea"/>
              <a:cs typeface="+mn-cs"/>
            </a:rPr>
            <a:t> sonaravnega </a:t>
          </a:r>
          <a:r>
            <a:rPr lang="sl-SI" sz="1600" b="0" u="none" strike="noStrike" dirty="0">
              <a:solidFill>
                <a:srgbClr val="2C453E"/>
              </a:solidFill>
              <a:effectLst/>
              <a:latin typeface="+mn-lt"/>
              <a:ea typeface="+mn-ea"/>
              <a:cs typeface="+mn-cs"/>
            </a:rPr>
            <a:t>kmetijstva</a:t>
          </a:r>
          <a:endParaRPr lang="en-SI" sz="1600" b="0" u="none" strike="noStrike" dirty="0">
            <a:solidFill>
              <a:srgbClr val="2C453E"/>
            </a:solidFill>
            <a:effectLst/>
            <a:latin typeface="+mn-lt"/>
            <a:ea typeface="+mn-ea"/>
            <a:cs typeface="+mn-cs"/>
          </a:endParaRPr>
        </a:p>
      </dgm:t>
    </dgm:pt>
    <dgm:pt modelId="{620A882F-250F-D643-B763-CA88B6C1BA73}" type="parTrans" cxnId="{4E90E8C1-63E0-5244-ADFC-B70D7C09D6CB}">
      <dgm:prSet/>
      <dgm:spPr/>
      <dgm:t>
        <a:bodyPr/>
        <a:lstStyle/>
        <a:p>
          <a:endParaRPr lang="en-GB"/>
        </a:p>
      </dgm:t>
    </dgm:pt>
    <dgm:pt modelId="{67A3D549-9714-CB47-B9F4-B172DD1E0174}" type="sibTrans" cxnId="{4E90E8C1-63E0-5244-ADFC-B70D7C09D6CB}">
      <dgm:prSet/>
      <dgm:spPr/>
      <dgm:t>
        <a:bodyPr/>
        <a:lstStyle/>
        <a:p>
          <a:endParaRPr lang="en-GB"/>
        </a:p>
      </dgm:t>
    </dgm:pt>
    <dgm:pt modelId="{DD6B5FC0-5434-3047-AFCE-D7EB0753CFA9}">
      <dgm:prSet custT="1"/>
      <dgm:spPr/>
      <dgm:t>
        <a:bodyPr/>
        <a:lstStyle/>
        <a:p>
          <a:r>
            <a:rPr lang="sl-SI" sz="1600" u="none" strike="noStrike" dirty="0">
              <a:solidFill>
                <a:srgbClr val="2C453E"/>
              </a:solidFill>
              <a:effectLst/>
              <a:latin typeface="+mn-lt"/>
              <a:ea typeface="+mn-ea"/>
              <a:cs typeface="+mn-cs"/>
            </a:rPr>
            <a:t>Odgovornost </a:t>
          </a:r>
          <a:r>
            <a:rPr lang="sl-SI" sz="1600" b="1" u="none" strike="noStrike" dirty="0">
              <a:solidFill>
                <a:srgbClr val="2C453E"/>
              </a:solidFill>
              <a:effectLst/>
              <a:latin typeface="+mn-lt"/>
              <a:ea typeface="+mn-ea"/>
              <a:cs typeface="+mn-cs"/>
            </a:rPr>
            <a:t>potrošniških odločitev</a:t>
          </a:r>
          <a:endParaRPr lang="en-SI" sz="1600" u="none" strike="noStrike" dirty="0">
            <a:solidFill>
              <a:srgbClr val="2C453E"/>
            </a:solidFill>
            <a:effectLst/>
            <a:latin typeface="+mn-lt"/>
            <a:ea typeface="+mn-ea"/>
            <a:cs typeface="+mn-cs"/>
          </a:endParaRPr>
        </a:p>
      </dgm:t>
    </dgm:pt>
    <dgm:pt modelId="{16E74F14-6D3D-334A-BA1A-6E4952DA5297}" type="parTrans" cxnId="{2B2011C9-F7BE-124B-AC4A-382267CECE7C}">
      <dgm:prSet/>
      <dgm:spPr/>
      <dgm:t>
        <a:bodyPr/>
        <a:lstStyle/>
        <a:p>
          <a:endParaRPr lang="en-GB"/>
        </a:p>
      </dgm:t>
    </dgm:pt>
    <dgm:pt modelId="{A00CDAF9-F772-1444-8237-A3866717FDA2}" type="sibTrans" cxnId="{2B2011C9-F7BE-124B-AC4A-382267CECE7C}">
      <dgm:prSet/>
      <dgm:spPr/>
      <dgm:t>
        <a:bodyPr/>
        <a:lstStyle/>
        <a:p>
          <a:endParaRPr lang="en-GB"/>
        </a:p>
      </dgm:t>
    </dgm:pt>
    <dgm:pt modelId="{682D9A33-B018-2344-9F4D-636F6A6DB08B}">
      <dgm:prSet custT="1"/>
      <dgm:spPr/>
      <dgm:t>
        <a:bodyPr/>
        <a:lstStyle/>
        <a:p>
          <a:r>
            <a:rPr lang="sl-SI" sz="1600" b="0" u="none" strike="noStrike" dirty="0">
              <a:solidFill>
                <a:srgbClr val="2C453E"/>
              </a:solidFill>
              <a:effectLst/>
              <a:latin typeface="+mn-lt"/>
              <a:ea typeface="+mn-ea"/>
              <a:cs typeface="+mn-cs"/>
            </a:rPr>
            <a:t>Razvoj gastronomije v zadnjih letih </a:t>
          </a:r>
          <a:endParaRPr lang="en-SI" sz="1600" u="none" strike="noStrike" dirty="0">
            <a:solidFill>
              <a:srgbClr val="2C453E"/>
            </a:solidFill>
            <a:effectLst/>
            <a:latin typeface="+mn-lt"/>
            <a:ea typeface="+mn-ea"/>
            <a:cs typeface="+mn-cs"/>
          </a:endParaRPr>
        </a:p>
      </dgm:t>
    </dgm:pt>
    <dgm:pt modelId="{080760C9-7AAB-E744-95B2-DE071BD23D53}" type="parTrans" cxnId="{48A11CA1-5265-E64B-9E36-CB7B462821E7}">
      <dgm:prSet/>
      <dgm:spPr/>
      <dgm:t>
        <a:bodyPr/>
        <a:lstStyle/>
        <a:p>
          <a:endParaRPr lang="en-GB"/>
        </a:p>
      </dgm:t>
    </dgm:pt>
    <dgm:pt modelId="{63058AFE-9AA7-B64B-BAB5-415EAAA60343}" type="sibTrans" cxnId="{48A11CA1-5265-E64B-9E36-CB7B462821E7}">
      <dgm:prSet/>
      <dgm:spPr/>
      <dgm:t>
        <a:bodyPr/>
        <a:lstStyle/>
        <a:p>
          <a:endParaRPr lang="en-GB"/>
        </a:p>
      </dgm:t>
    </dgm:pt>
    <dgm:pt modelId="{AE9B5793-515F-5A42-9272-0F197CAFE83D}">
      <dgm:prSet custT="1"/>
      <dgm:spPr/>
      <dgm:t>
        <a:bodyPr/>
        <a:lstStyle/>
        <a:p>
          <a:r>
            <a:rPr lang="en-SI" sz="1600" u="none" strike="noStrike" dirty="0">
              <a:solidFill>
                <a:srgbClr val="2C453E"/>
              </a:solidFill>
              <a:effectLst/>
              <a:latin typeface="+mn-lt"/>
              <a:ea typeface="+mn-ea"/>
              <a:cs typeface="+mn-cs"/>
            </a:rPr>
            <a:t>Predanost trajnostem konceptu </a:t>
          </a:r>
        </a:p>
      </dgm:t>
    </dgm:pt>
    <dgm:pt modelId="{5F423DDA-8687-CB4D-A2FC-14B58DE5B072}" type="parTrans" cxnId="{92C5CD63-476D-D946-8960-A3BE18BAC72C}">
      <dgm:prSet/>
      <dgm:spPr/>
      <dgm:t>
        <a:bodyPr/>
        <a:lstStyle/>
        <a:p>
          <a:endParaRPr lang="en-GB"/>
        </a:p>
      </dgm:t>
    </dgm:pt>
    <dgm:pt modelId="{D8D054C7-A220-A24E-B637-44CEE54BC963}" type="sibTrans" cxnId="{92C5CD63-476D-D946-8960-A3BE18BAC72C}">
      <dgm:prSet/>
      <dgm:spPr/>
      <dgm:t>
        <a:bodyPr/>
        <a:lstStyle/>
        <a:p>
          <a:endParaRPr lang="en-GB"/>
        </a:p>
      </dgm:t>
    </dgm:pt>
    <dgm:pt modelId="{6AEFED5C-AFDE-5D43-B641-FEE5B9769BA9}">
      <dgm:prSet custT="1"/>
      <dgm:spPr/>
      <dgm:t>
        <a:bodyPr/>
        <a:lstStyle/>
        <a:p>
          <a:r>
            <a:rPr lang="en-SI" sz="1600" u="none" strike="noStrike" dirty="0">
              <a:solidFill>
                <a:srgbClr val="2C453E"/>
              </a:solidFill>
              <a:effectLst/>
              <a:latin typeface="+mn-lt"/>
              <a:ea typeface="+mn-ea"/>
              <a:cs typeface="+mn-cs"/>
            </a:rPr>
            <a:t>Ugled in podoba poklica </a:t>
          </a:r>
        </a:p>
      </dgm:t>
    </dgm:pt>
    <dgm:pt modelId="{C8CC93BA-CB0C-5B4C-84D8-505B058D1889}" type="parTrans" cxnId="{ADE7CD4A-9104-8842-A325-6872C1C53905}">
      <dgm:prSet/>
      <dgm:spPr/>
      <dgm:t>
        <a:bodyPr/>
        <a:lstStyle/>
        <a:p>
          <a:endParaRPr lang="en-GB"/>
        </a:p>
      </dgm:t>
    </dgm:pt>
    <dgm:pt modelId="{AB4307A1-E138-3840-AACD-56DCC02AEB01}" type="sibTrans" cxnId="{ADE7CD4A-9104-8842-A325-6872C1C53905}">
      <dgm:prSet/>
      <dgm:spPr/>
      <dgm:t>
        <a:bodyPr/>
        <a:lstStyle/>
        <a:p>
          <a:endParaRPr lang="en-GB"/>
        </a:p>
      </dgm:t>
    </dgm:pt>
    <dgm:pt modelId="{1E6D9D5B-3833-D74A-9AF9-A4EDF39EBD0D}">
      <dgm:prSet custT="1"/>
      <dgm:spPr/>
      <dgm:t>
        <a:bodyPr/>
        <a:lstStyle/>
        <a:p>
          <a:pPr marL="171450" lvl="1" indent="-171450" algn="l" defTabSz="711200">
            <a:lnSpc>
              <a:spcPct val="90000"/>
            </a:lnSpc>
            <a:spcBef>
              <a:spcPct val="0"/>
            </a:spcBef>
            <a:spcAft>
              <a:spcPct val="15000"/>
            </a:spcAft>
            <a:buFont typeface="Arial" panose="020B0604020202020204" pitchFamily="34" charset="0"/>
            <a:buChar char="•"/>
          </a:pPr>
          <a:r>
            <a:rPr lang="sl-SI" sz="1600" b="0" kern="1200" dirty="0">
              <a:solidFill>
                <a:srgbClr val="2C453E"/>
              </a:solidFill>
              <a:latin typeface="Calibri" panose="020F0502020204030204"/>
              <a:ea typeface="+mn-ea"/>
              <a:cs typeface="+mn-cs"/>
            </a:rPr>
            <a:t>Dvig dodane vrednosti v sektorju gostinstva za 4 % letno</a:t>
          </a:r>
          <a:endParaRPr lang="en-SI" sz="1600" b="0" kern="1200" dirty="0">
            <a:solidFill>
              <a:srgbClr val="2C453E"/>
            </a:solidFill>
            <a:latin typeface="Calibri" panose="020F0502020204030204"/>
            <a:ea typeface="+mn-ea"/>
            <a:cs typeface="+mn-cs"/>
          </a:endParaRPr>
        </a:p>
      </dgm:t>
    </dgm:pt>
    <dgm:pt modelId="{FCE45481-7606-964B-9019-63CBA8E8AF1D}" type="parTrans" cxnId="{7D1F1E06-5825-B54D-A450-AD618510DF0B}">
      <dgm:prSet/>
      <dgm:spPr/>
      <dgm:t>
        <a:bodyPr/>
        <a:lstStyle/>
        <a:p>
          <a:endParaRPr lang="en-GB"/>
        </a:p>
      </dgm:t>
    </dgm:pt>
    <dgm:pt modelId="{A80404ED-1553-D748-AF14-A3C25C16EC19}" type="sibTrans" cxnId="{7D1F1E06-5825-B54D-A450-AD618510DF0B}">
      <dgm:prSet/>
      <dgm:spPr/>
      <dgm:t>
        <a:bodyPr/>
        <a:lstStyle/>
        <a:p>
          <a:endParaRPr lang="en-GB"/>
        </a:p>
      </dgm:t>
    </dgm:pt>
    <dgm:pt modelId="{ECBCD328-7459-4B4A-A271-22A4A4A754AC}">
      <dgm:prSet phldrT="[Text]" phldr="0" custT="1"/>
      <dgm:spPr/>
      <dgm:t>
        <a:bodyPr/>
        <a:lstStyle/>
        <a:p>
          <a:pPr marL="171450" lvl="1" indent="-171450" algn="l" defTabSz="711200">
            <a:lnSpc>
              <a:spcPct val="90000"/>
            </a:lnSpc>
            <a:spcBef>
              <a:spcPct val="0"/>
            </a:spcBef>
            <a:spcAft>
              <a:spcPct val="15000"/>
            </a:spcAft>
            <a:buFont typeface="Arial" panose="020B0604020202020204" pitchFamily="34" charset="0"/>
            <a:buChar char="•"/>
          </a:pPr>
          <a:r>
            <a:rPr lang="sl-SI" sz="1600" b="0" kern="1200" dirty="0">
              <a:solidFill>
                <a:srgbClr val="2C453E"/>
              </a:solidFill>
              <a:latin typeface="Calibri" panose="020F0502020204030204"/>
              <a:ea typeface="+mn-ea"/>
              <a:cs typeface="+mn-cs"/>
            </a:rPr>
            <a:t>Povečanje prihodkov v sektorju gostinstva  za 5 do 6 % letno</a:t>
          </a:r>
          <a:endParaRPr lang="en-GB" sz="1600" b="0" kern="1200" dirty="0">
            <a:solidFill>
              <a:srgbClr val="2C453E"/>
            </a:solidFill>
            <a:latin typeface="Calibri" panose="020F0502020204030204"/>
            <a:ea typeface="+mn-ea"/>
            <a:cs typeface="+mn-cs"/>
          </a:endParaRPr>
        </a:p>
      </dgm:t>
    </dgm:pt>
    <dgm:pt modelId="{5C612C3B-2AF2-0743-B552-2E61DD5CD4D1}" type="parTrans" cxnId="{426D471A-A06D-1641-B91E-C3C19D9690E1}">
      <dgm:prSet/>
      <dgm:spPr/>
      <dgm:t>
        <a:bodyPr/>
        <a:lstStyle/>
        <a:p>
          <a:endParaRPr lang="en-GB"/>
        </a:p>
      </dgm:t>
    </dgm:pt>
    <dgm:pt modelId="{D1541471-4230-3840-B03D-D5405EFF3923}" type="sibTrans" cxnId="{426D471A-A06D-1641-B91E-C3C19D9690E1}">
      <dgm:prSet/>
      <dgm:spPr/>
      <dgm:t>
        <a:bodyPr/>
        <a:lstStyle/>
        <a:p>
          <a:endParaRPr lang="en-GB"/>
        </a:p>
      </dgm:t>
    </dgm:pt>
    <dgm:pt modelId="{51EE57B8-D8C4-8E4E-9007-CB9F187DB536}">
      <dgm:prSet phldrT="[Text]" phldr="0" custT="1"/>
      <dgm:spPr/>
      <dgm:t>
        <a:bodyPr/>
        <a:lstStyle/>
        <a:p>
          <a:pPr marL="171450" lvl="1" indent="-171450" algn="l" defTabSz="711200">
            <a:lnSpc>
              <a:spcPct val="90000"/>
            </a:lnSpc>
            <a:spcBef>
              <a:spcPct val="0"/>
            </a:spcBef>
            <a:spcAft>
              <a:spcPct val="15000"/>
            </a:spcAft>
            <a:buNone/>
          </a:pPr>
          <a:r>
            <a:rPr lang="sl-SI" sz="1600" b="1" kern="1200" dirty="0">
              <a:solidFill>
                <a:srgbClr val="2C453E"/>
              </a:solidFill>
              <a:latin typeface="Calibri" panose="020F0502020204030204"/>
              <a:ea typeface="+mn-ea"/>
              <a:cs typeface="+mn-cs"/>
            </a:rPr>
            <a:t>Cilji do leta 2030:</a:t>
          </a:r>
          <a:endParaRPr lang="en-GB" sz="1600" b="1" kern="1200" dirty="0">
            <a:solidFill>
              <a:srgbClr val="2C453E"/>
            </a:solidFill>
            <a:latin typeface="Calibri" panose="020F0502020204030204"/>
            <a:ea typeface="+mn-ea"/>
            <a:cs typeface="+mn-cs"/>
          </a:endParaRPr>
        </a:p>
      </dgm:t>
    </dgm:pt>
    <dgm:pt modelId="{857C0269-717A-B440-8D3F-C940694CC22D}" type="parTrans" cxnId="{414EA9D6-4976-8D4C-9163-B27C2D860AF6}">
      <dgm:prSet/>
      <dgm:spPr/>
      <dgm:t>
        <a:bodyPr/>
        <a:lstStyle/>
        <a:p>
          <a:endParaRPr lang="en-GB"/>
        </a:p>
      </dgm:t>
    </dgm:pt>
    <dgm:pt modelId="{32CBF4B6-3B52-E844-8101-03485CAC91EA}" type="sibTrans" cxnId="{414EA9D6-4976-8D4C-9163-B27C2D860AF6}">
      <dgm:prSet/>
      <dgm:spPr/>
      <dgm:t>
        <a:bodyPr/>
        <a:lstStyle/>
        <a:p>
          <a:endParaRPr lang="en-GB"/>
        </a:p>
      </dgm:t>
    </dgm:pt>
    <dgm:pt modelId="{E5A16EB0-4E95-0A49-AFDB-CF6C18CB2270}">
      <dgm:prSet custT="1"/>
      <dgm:spPr/>
      <dgm:t>
        <a:bodyPr/>
        <a:lstStyle/>
        <a:p>
          <a:r>
            <a:rPr lang="en-SI" sz="1600" u="none" strike="noStrike" dirty="0">
              <a:solidFill>
                <a:srgbClr val="2C453E"/>
              </a:solidFill>
              <a:effectLst/>
              <a:latin typeface="+mn-lt"/>
              <a:ea typeface="+mn-ea"/>
              <a:cs typeface="+mn-cs"/>
            </a:rPr>
            <a:t>Kuharski zvezniki </a:t>
          </a:r>
        </a:p>
      </dgm:t>
    </dgm:pt>
    <dgm:pt modelId="{79E3BD42-17A2-434C-BC8D-400AB5FC8493}" type="parTrans" cxnId="{988A8283-2376-CF42-91E4-32F8394C4EBB}">
      <dgm:prSet/>
      <dgm:spPr/>
      <dgm:t>
        <a:bodyPr/>
        <a:lstStyle/>
        <a:p>
          <a:endParaRPr lang="en-GB"/>
        </a:p>
      </dgm:t>
    </dgm:pt>
    <dgm:pt modelId="{2DABBBB6-E45A-8848-AE81-08BD6B750DC9}" type="sibTrans" cxnId="{988A8283-2376-CF42-91E4-32F8394C4EBB}">
      <dgm:prSet/>
      <dgm:spPr/>
      <dgm:t>
        <a:bodyPr/>
        <a:lstStyle/>
        <a:p>
          <a:endParaRPr lang="en-GB"/>
        </a:p>
      </dgm:t>
    </dgm:pt>
    <dgm:pt modelId="{C2A3CB24-87D1-8348-92FC-ACC784061879}" type="pres">
      <dgm:prSet presAssocID="{57D1743B-335C-C343-BA0A-98D2510212C3}" presName="Name0" presStyleCnt="0">
        <dgm:presLayoutVars>
          <dgm:dir/>
          <dgm:animLvl val="lvl"/>
          <dgm:resizeHandles val="exact"/>
        </dgm:presLayoutVars>
      </dgm:prSet>
      <dgm:spPr/>
    </dgm:pt>
    <dgm:pt modelId="{D5940A2A-920F-CE45-A7D8-1F18E78199E6}" type="pres">
      <dgm:prSet presAssocID="{F42FFC83-D3F0-934E-97BD-45FC594488F2}" presName="composite" presStyleCnt="0"/>
      <dgm:spPr/>
    </dgm:pt>
    <dgm:pt modelId="{DA182DE5-4203-4642-A05D-3101C7F7AFBE}" type="pres">
      <dgm:prSet presAssocID="{F42FFC83-D3F0-934E-97BD-45FC594488F2}" presName="parTx" presStyleLbl="alignNode1" presStyleIdx="0" presStyleCnt="3">
        <dgm:presLayoutVars>
          <dgm:chMax val="0"/>
          <dgm:chPref val="0"/>
          <dgm:bulletEnabled val="1"/>
        </dgm:presLayoutVars>
      </dgm:prSet>
      <dgm:spPr/>
    </dgm:pt>
    <dgm:pt modelId="{2252748C-B7D4-4448-BBD6-AD15D9E529FB}" type="pres">
      <dgm:prSet presAssocID="{F42FFC83-D3F0-934E-97BD-45FC594488F2}" presName="desTx" presStyleLbl="alignAccFollowNode1" presStyleIdx="0" presStyleCnt="3">
        <dgm:presLayoutVars>
          <dgm:bulletEnabled val="1"/>
        </dgm:presLayoutVars>
      </dgm:prSet>
      <dgm:spPr/>
    </dgm:pt>
    <dgm:pt modelId="{3C2AD3B3-CECA-BD40-A01B-9DD9244C0599}" type="pres">
      <dgm:prSet presAssocID="{78E31BE6-E1A2-1B4B-8F49-9E2527C22117}" presName="space" presStyleCnt="0"/>
      <dgm:spPr/>
    </dgm:pt>
    <dgm:pt modelId="{FD72398E-A50D-AD4D-B054-0416C1EEE0AB}" type="pres">
      <dgm:prSet presAssocID="{D2BCDE2B-E05A-8E47-B713-406E1E9FC6D5}" presName="composite" presStyleCnt="0"/>
      <dgm:spPr/>
    </dgm:pt>
    <dgm:pt modelId="{5DDDC8C7-E573-3A43-AAC3-1DF867BB2250}" type="pres">
      <dgm:prSet presAssocID="{D2BCDE2B-E05A-8E47-B713-406E1E9FC6D5}" presName="parTx" presStyleLbl="alignNode1" presStyleIdx="1" presStyleCnt="3">
        <dgm:presLayoutVars>
          <dgm:chMax val="0"/>
          <dgm:chPref val="0"/>
          <dgm:bulletEnabled val="1"/>
        </dgm:presLayoutVars>
      </dgm:prSet>
      <dgm:spPr/>
    </dgm:pt>
    <dgm:pt modelId="{6318B092-47DF-9D4D-AC44-AC629D0F288F}" type="pres">
      <dgm:prSet presAssocID="{D2BCDE2B-E05A-8E47-B713-406E1E9FC6D5}" presName="desTx" presStyleLbl="alignAccFollowNode1" presStyleIdx="1" presStyleCnt="3">
        <dgm:presLayoutVars>
          <dgm:bulletEnabled val="1"/>
        </dgm:presLayoutVars>
      </dgm:prSet>
      <dgm:spPr/>
    </dgm:pt>
    <dgm:pt modelId="{BC1CB10B-6CB7-B74A-BB58-0DC7CD4CFAE3}" type="pres">
      <dgm:prSet presAssocID="{CAB58E14-87A5-5742-B034-57B67394BA35}" presName="space" presStyleCnt="0"/>
      <dgm:spPr/>
    </dgm:pt>
    <dgm:pt modelId="{99AB22F4-05C7-3B42-9F01-1D3DCE682C6F}" type="pres">
      <dgm:prSet presAssocID="{F37A8F60-4032-4D43-BA91-6B4B54B8CEBE}" presName="composite" presStyleCnt="0"/>
      <dgm:spPr/>
    </dgm:pt>
    <dgm:pt modelId="{B92C10D6-9464-7246-8B73-9F11AE509E15}" type="pres">
      <dgm:prSet presAssocID="{F37A8F60-4032-4D43-BA91-6B4B54B8CEBE}" presName="parTx" presStyleLbl="alignNode1" presStyleIdx="2" presStyleCnt="3" custLinFactNeighborY="-239">
        <dgm:presLayoutVars>
          <dgm:chMax val="0"/>
          <dgm:chPref val="0"/>
          <dgm:bulletEnabled val="1"/>
        </dgm:presLayoutVars>
      </dgm:prSet>
      <dgm:spPr/>
    </dgm:pt>
    <dgm:pt modelId="{2A89ECAA-BFDD-7B43-89FB-6DC69573D273}" type="pres">
      <dgm:prSet presAssocID="{F37A8F60-4032-4D43-BA91-6B4B54B8CEBE}" presName="desTx" presStyleLbl="alignAccFollowNode1" presStyleIdx="2" presStyleCnt="3">
        <dgm:presLayoutVars>
          <dgm:bulletEnabled val="1"/>
        </dgm:presLayoutVars>
      </dgm:prSet>
      <dgm:spPr/>
    </dgm:pt>
  </dgm:ptLst>
  <dgm:cxnLst>
    <dgm:cxn modelId="{7D1F1E06-5825-B54D-A450-AD618510DF0B}" srcId="{F42FFC83-D3F0-934E-97BD-45FC594488F2}" destId="{1E6D9D5B-3833-D74A-9AF9-A4EDF39EBD0D}" srcOrd="3" destOrd="0" parTransId="{FCE45481-7606-964B-9019-63CBA8E8AF1D}" sibTransId="{A80404ED-1553-D748-AF14-A3C25C16EC19}"/>
    <dgm:cxn modelId="{D9D6E612-C57C-B941-BF4F-6F302925A0CC}" type="presOf" srcId="{8E653D7F-D5F8-C447-B6E5-C402618C8C03}" destId="{2A89ECAA-BFDD-7B43-89FB-6DC69573D273}" srcOrd="0" destOrd="0" presId="urn:microsoft.com/office/officeart/2005/8/layout/hList1"/>
    <dgm:cxn modelId="{426D471A-A06D-1641-B91E-C3C19D9690E1}" srcId="{F42FFC83-D3F0-934E-97BD-45FC594488F2}" destId="{ECBCD328-7459-4B4A-A271-22A4A4A754AC}" srcOrd="2" destOrd="0" parTransId="{5C612C3B-2AF2-0743-B552-2E61DD5CD4D1}" sibTransId="{D1541471-4230-3840-B03D-D5405EFF3923}"/>
    <dgm:cxn modelId="{71794B2A-9BFD-5E41-A725-B394339D2A36}" srcId="{D2BCDE2B-E05A-8E47-B713-406E1E9FC6D5}" destId="{5D7BD6C4-D820-EE4E-83BB-38FD962A1D22}" srcOrd="1" destOrd="0" parTransId="{D8BB5C80-021E-7942-9018-2FF7AB69A6E3}" sibTransId="{AF7C666A-5B16-CD4C-8247-36309DDD588F}"/>
    <dgm:cxn modelId="{7E26452D-3680-2C4D-B39D-7754619053CB}" type="presOf" srcId="{682D9A33-B018-2344-9F4D-636F6A6DB08B}" destId="{2A89ECAA-BFDD-7B43-89FB-6DC69573D273}" srcOrd="0" destOrd="1" presId="urn:microsoft.com/office/officeart/2005/8/layout/hList1"/>
    <dgm:cxn modelId="{2694DF2D-E5A0-7644-8686-EC31E01CBF4D}" type="presOf" srcId="{51EE57B8-D8C4-8E4E-9007-CB9F187DB536}" destId="{2252748C-B7D4-4448-BBD6-AD15D9E529FB}" srcOrd="0" destOrd="1" presId="urn:microsoft.com/office/officeart/2005/8/layout/hList1"/>
    <dgm:cxn modelId="{FD34D82E-C296-BB4E-9C2B-2247C9F863E8}" type="presOf" srcId="{5D7BD6C4-D820-EE4E-83BB-38FD962A1D22}" destId="{6318B092-47DF-9D4D-AC44-AC629D0F288F}" srcOrd="0" destOrd="1" presId="urn:microsoft.com/office/officeart/2005/8/layout/hList1"/>
    <dgm:cxn modelId="{94F07D35-2490-B54D-A6FC-A40C07FC48E5}" type="presOf" srcId="{6AEFED5C-AFDE-5D43-B641-FEE5B9769BA9}" destId="{2A89ECAA-BFDD-7B43-89FB-6DC69573D273}" srcOrd="0" destOrd="4" presId="urn:microsoft.com/office/officeart/2005/8/layout/hList1"/>
    <dgm:cxn modelId="{7CD7093A-6BAD-0A42-B034-FEC2E2AE7D21}" type="presOf" srcId="{7D176057-62B4-8940-9CF9-FB33ED428307}" destId="{2252748C-B7D4-4448-BBD6-AD15D9E529FB}" srcOrd="0" destOrd="4" presId="urn:microsoft.com/office/officeart/2005/8/layout/hList1"/>
    <dgm:cxn modelId="{C17B6E3A-528A-354E-A797-F820F83D0C2D}" type="presOf" srcId="{57D1743B-335C-C343-BA0A-98D2510212C3}" destId="{C2A3CB24-87D1-8348-92FC-ACC784061879}" srcOrd="0" destOrd="0" presId="urn:microsoft.com/office/officeart/2005/8/layout/hList1"/>
    <dgm:cxn modelId="{ADE7CD4A-9104-8842-A325-6872C1C53905}" srcId="{F37A8F60-4032-4D43-BA91-6B4B54B8CEBE}" destId="{6AEFED5C-AFDE-5D43-B641-FEE5B9769BA9}" srcOrd="4" destOrd="0" parTransId="{C8CC93BA-CB0C-5B4C-84D8-505B058D1889}" sibTransId="{AB4307A1-E138-3840-AACD-56DCC02AEB01}"/>
    <dgm:cxn modelId="{5E92FF5C-FBC9-A240-B3E6-39BB533AECAC}" type="presOf" srcId="{E96E17DD-E45A-8344-B3CE-3562CDA2F63D}" destId="{6318B092-47DF-9D4D-AC44-AC629D0F288F}" srcOrd="0" destOrd="0" presId="urn:microsoft.com/office/officeart/2005/8/layout/hList1"/>
    <dgm:cxn modelId="{92C5CD63-476D-D946-8960-A3BE18BAC72C}" srcId="{F37A8F60-4032-4D43-BA91-6B4B54B8CEBE}" destId="{AE9B5793-515F-5A42-9272-0F197CAFE83D}" srcOrd="3" destOrd="0" parTransId="{5F423DDA-8687-CB4D-A2FC-14B58DE5B072}" sibTransId="{D8D054C7-A220-A24E-B637-44CEE54BC963}"/>
    <dgm:cxn modelId="{B91F1E65-4CDA-8444-AD24-7F5330F6D903}" srcId="{D2BCDE2B-E05A-8E47-B713-406E1E9FC6D5}" destId="{E96E17DD-E45A-8344-B3CE-3562CDA2F63D}" srcOrd="0" destOrd="0" parTransId="{8403839B-A9A6-A54E-BACD-FC4C421578BA}" sibTransId="{F4860393-3D6A-AB49-A072-C140A725192D}"/>
    <dgm:cxn modelId="{A241E068-2567-AC4D-9315-C916C88854A3}" type="presOf" srcId="{4C375C43-920D-3841-B944-CC0E1ADADA91}" destId="{2252748C-B7D4-4448-BBD6-AD15D9E529FB}" srcOrd="0" destOrd="0" presId="urn:microsoft.com/office/officeart/2005/8/layout/hList1"/>
    <dgm:cxn modelId="{65EAE173-730A-B348-9AF2-741BB9362F6D}" type="presOf" srcId="{AE9B5793-515F-5A42-9272-0F197CAFE83D}" destId="{2A89ECAA-BFDD-7B43-89FB-6DC69573D273}" srcOrd="0" destOrd="3" presId="urn:microsoft.com/office/officeart/2005/8/layout/hList1"/>
    <dgm:cxn modelId="{988A8283-2376-CF42-91E4-32F8394C4EBB}" srcId="{F37A8F60-4032-4D43-BA91-6B4B54B8CEBE}" destId="{E5A16EB0-4E95-0A49-AFDB-CF6C18CB2270}" srcOrd="2" destOrd="0" parTransId="{79E3BD42-17A2-434C-BC8D-400AB5FC8493}" sibTransId="{2DABBBB6-E45A-8848-AE81-08BD6B750DC9}"/>
    <dgm:cxn modelId="{8EAEEC92-6C8B-0D48-AD4E-CCAF3BB25BEB}" srcId="{57D1743B-335C-C343-BA0A-98D2510212C3}" destId="{F42FFC83-D3F0-934E-97BD-45FC594488F2}" srcOrd="0" destOrd="0" parTransId="{EEB9C5E8-A908-144D-9C0D-5310FE670F1B}" sibTransId="{78E31BE6-E1A2-1B4B-8F49-9E2527C22117}"/>
    <dgm:cxn modelId="{48A11CA1-5265-E64B-9E36-CB7B462821E7}" srcId="{F37A8F60-4032-4D43-BA91-6B4B54B8CEBE}" destId="{682D9A33-B018-2344-9F4D-636F6A6DB08B}" srcOrd="1" destOrd="0" parTransId="{080760C9-7AAB-E744-95B2-DE071BD23D53}" sibTransId="{63058AFE-9AA7-B64B-BAB5-415EAAA60343}"/>
    <dgm:cxn modelId="{790916A2-2805-0D4E-B1A3-C31AF6A8981E}" srcId="{F42FFC83-D3F0-934E-97BD-45FC594488F2}" destId="{4C375C43-920D-3841-B944-CC0E1ADADA91}" srcOrd="0" destOrd="0" parTransId="{2ABBD930-A9B2-5740-9233-9B97CDDEA84E}" sibTransId="{2561866E-EB58-2F43-B8AE-CE6DED7461C9}"/>
    <dgm:cxn modelId="{6A2B18A5-EAE3-6B47-BADB-AC8B24AB6D35}" type="presOf" srcId="{D2BCDE2B-E05A-8E47-B713-406E1E9FC6D5}" destId="{5DDDC8C7-E573-3A43-AAC3-1DF867BB2250}" srcOrd="0" destOrd="0" presId="urn:microsoft.com/office/officeart/2005/8/layout/hList1"/>
    <dgm:cxn modelId="{B3CEDAA5-6730-DB43-883E-46FF7CD72872}" type="presOf" srcId="{DD6B5FC0-5434-3047-AFCE-D7EB0753CFA9}" destId="{6318B092-47DF-9D4D-AC44-AC629D0F288F}" srcOrd="0" destOrd="3" presId="urn:microsoft.com/office/officeart/2005/8/layout/hList1"/>
    <dgm:cxn modelId="{28EC9BA7-1FF8-9745-80CE-66A2AED6DB06}" srcId="{F42FFC83-D3F0-934E-97BD-45FC594488F2}" destId="{7D176057-62B4-8940-9CF9-FB33ED428307}" srcOrd="4" destOrd="0" parTransId="{D89C29B8-BB53-F641-B30F-D05512F3354F}" sibTransId="{32FE0DB5-EAFE-DE4B-92F0-D607F0D2FD5C}"/>
    <dgm:cxn modelId="{C581DFB1-C4B7-0F4B-805C-EF72532007F8}" type="presOf" srcId="{1E6D9D5B-3833-D74A-9AF9-A4EDF39EBD0D}" destId="{2252748C-B7D4-4448-BBD6-AD15D9E529FB}" srcOrd="0" destOrd="3" presId="urn:microsoft.com/office/officeart/2005/8/layout/hList1"/>
    <dgm:cxn modelId="{C9F68EB7-9164-A347-8D62-8D2CBC11D063}" srcId="{F37A8F60-4032-4D43-BA91-6B4B54B8CEBE}" destId="{8E653D7F-D5F8-C447-B6E5-C402618C8C03}" srcOrd="0" destOrd="0" parTransId="{F7267EEB-8719-9043-833E-B952849ED8F2}" sibTransId="{1D422B5F-DBBE-5D4E-98CB-678BF92260C3}"/>
    <dgm:cxn modelId="{4E90E8C1-63E0-5244-ADFC-B70D7C09D6CB}" srcId="{D2BCDE2B-E05A-8E47-B713-406E1E9FC6D5}" destId="{105AC732-9C87-7B47-89A9-268FDD7B2ED0}" srcOrd="2" destOrd="0" parTransId="{620A882F-250F-D643-B763-CA88B6C1BA73}" sibTransId="{67A3D549-9714-CB47-B9F4-B172DD1E0174}"/>
    <dgm:cxn modelId="{2B2011C9-F7BE-124B-AC4A-382267CECE7C}" srcId="{D2BCDE2B-E05A-8E47-B713-406E1E9FC6D5}" destId="{DD6B5FC0-5434-3047-AFCE-D7EB0753CFA9}" srcOrd="3" destOrd="0" parTransId="{16E74F14-6D3D-334A-BA1A-6E4952DA5297}" sibTransId="{A00CDAF9-F772-1444-8237-A3866717FDA2}"/>
    <dgm:cxn modelId="{EBE443CC-D44C-B04D-BDC0-D5A849C569F4}" type="presOf" srcId="{E5A16EB0-4E95-0A49-AFDB-CF6C18CB2270}" destId="{2A89ECAA-BFDD-7B43-89FB-6DC69573D273}" srcOrd="0" destOrd="2" presId="urn:microsoft.com/office/officeart/2005/8/layout/hList1"/>
    <dgm:cxn modelId="{E3DF3ACE-2EA7-CC47-ABE2-67C737D8B161}" type="presOf" srcId="{F37A8F60-4032-4D43-BA91-6B4B54B8CEBE}" destId="{B92C10D6-9464-7246-8B73-9F11AE509E15}" srcOrd="0" destOrd="0" presId="urn:microsoft.com/office/officeart/2005/8/layout/hList1"/>
    <dgm:cxn modelId="{414EA9D6-4976-8D4C-9163-B27C2D860AF6}" srcId="{F42FFC83-D3F0-934E-97BD-45FC594488F2}" destId="{51EE57B8-D8C4-8E4E-9007-CB9F187DB536}" srcOrd="1" destOrd="0" parTransId="{857C0269-717A-B440-8D3F-C940694CC22D}" sibTransId="{32CBF4B6-3B52-E844-8101-03485CAC91EA}"/>
    <dgm:cxn modelId="{5F8F4FD9-09FD-2D4B-8279-91414ED1C97F}" srcId="{57D1743B-335C-C343-BA0A-98D2510212C3}" destId="{D2BCDE2B-E05A-8E47-B713-406E1E9FC6D5}" srcOrd="1" destOrd="0" parTransId="{37CB02C4-0551-0949-BE67-263C42EF057E}" sibTransId="{CAB58E14-87A5-5742-B034-57B67394BA35}"/>
    <dgm:cxn modelId="{88DB64DA-BBCB-7742-B2B1-5902347049B4}" type="presOf" srcId="{F42FFC83-D3F0-934E-97BD-45FC594488F2}" destId="{DA182DE5-4203-4642-A05D-3101C7F7AFBE}" srcOrd="0" destOrd="0" presId="urn:microsoft.com/office/officeart/2005/8/layout/hList1"/>
    <dgm:cxn modelId="{20006AEB-1CB3-8C45-8303-D7BB55A45E76}" srcId="{57D1743B-335C-C343-BA0A-98D2510212C3}" destId="{F37A8F60-4032-4D43-BA91-6B4B54B8CEBE}" srcOrd="2" destOrd="0" parTransId="{4B99DEA6-430B-F84B-BA9B-27E313CDF3DF}" sibTransId="{66C5024A-0045-C847-AE6D-460C737CD978}"/>
    <dgm:cxn modelId="{025528F6-AA49-E747-A7D6-DD3CF8640E9E}" type="presOf" srcId="{ECBCD328-7459-4B4A-A271-22A4A4A754AC}" destId="{2252748C-B7D4-4448-BBD6-AD15D9E529FB}" srcOrd="0" destOrd="2" presId="urn:microsoft.com/office/officeart/2005/8/layout/hList1"/>
    <dgm:cxn modelId="{FEE502FE-BB46-3C4C-81F7-B05711A7FE53}" type="presOf" srcId="{105AC732-9C87-7B47-89A9-268FDD7B2ED0}" destId="{6318B092-47DF-9D4D-AC44-AC629D0F288F}" srcOrd="0" destOrd="2" presId="urn:microsoft.com/office/officeart/2005/8/layout/hList1"/>
    <dgm:cxn modelId="{2E31D183-A8A1-F44D-AA81-BCCECE459CB5}" type="presParOf" srcId="{C2A3CB24-87D1-8348-92FC-ACC784061879}" destId="{D5940A2A-920F-CE45-A7D8-1F18E78199E6}" srcOrd="0" destOrd="0" presId="urn:microsoft.com/office/officeart/2005/8/layout/hList1"/>
    <dgm:cxn modelId="{64236CF1-3AC3-8444-8532-5B43D09290C5}" type="presParOf" srcId="{D5940A2A-920F-CE45-A7D8-1F18E78199E6}" destId="{DA182DE5-4203-4642-A05D-3101C7F7AFBE}" srcOrd="0" destOrd="0" presId="urn:microsoft.com/office/officeart/2005/8/layout/hList1"/>
    <dgm:cxn modelId="{BBAC123F-8790-A447-BA51-337AB017368E}" type="presParOf" srcId="{D5940A2A-920F-CE45-A7D8-1F18E78199E6}" destId="{2252748C-B7D4-4448-BBD6-AD15D9E529FB}" srcOrd="1" destOrd="0" presId="urn:microsoft.com/office/officeart/2005/8/layout/hList1"/>
    <dgm:cxn modelId="{56DB8A60-5996-EF4F-BF57-6CAF4DAC2CF2}" type="presParOf" srcId="{C2A3CB24-87D1-8348-92FC-ACC784061879}" destId="{3C2AD3B3-CECA-BD40-A01B-9DD9244C0599}" srcOrd="1" destOrd="0" presId="urn:microsoft.com/office/officeart/2005/8/layout/hList1"/>
    <dgm:cxn modelId="{37F83A72-34F9-2F45-B08A-F320A50668CC}" type="presParOf" srcId="{C2A3CB24-87D1-8348-92FC-ACC784061879}" destId="{FD72398E-A50D-AD4D-B054-0416C1EEE0AB}" srcOrd="2" destOrd="0" presId="urn:microsoft.com/office/officeart/2005/8/layout/hList1"/>
    <dgm:cxn modelId="{4347BF7B-4A7A-264A-AA5E-485A19BA1F56}" type="presParOf" srcId="{FD72398E-A50D-AD4D-B054-0416C1EEE0AB}" destId="{5DDDC8C7-E573-3A43-AAC3-1DF867BB2250}" srcOrd="0" destOrd="0" presId="urn:microsoft.com/office/officeart/2005/8/layout/hList1"/>
    <dgm:cxn modelId="{1EBA10B9-B73D-3543-B475-6D3197A14B2F}" type="presParOf" srcId="{FD72398E-A50D-AD4D-B054-0416C1EEE0AB}" destId="{6318B092-47DF-9D4D-AC44-AC629D0F288F}" srcOrd="1" destOrd="0" presId="urn:microsoft.com/office/officeart/2005/8/layout/hList1"/>
    <dgm:cxn modelId="{21799AE6-DBD9-B14C-ACE4-94F7ACD2E469}" type="presParOf" srcId="{C2A3CB24-87D1-8348-92FC-ACC784061879}" destId="{BC1CB10B-6CB7-B74A-BB58-0DC7CD4CFAE3}" srcOrd="3" destOrd="0" presId="urn:microsoft.com/office/officeart/2005/8/layout/hList1"/>
    <dgm:cxn modelId="{0C88AC39-4128-0E46-B29C-655EBC37DF6C}" type="presParOf" srcId="{C2A3CB24-87D1-8348-92FC-ACC784061879}" destId="{99AB22F4-05C7-3B42-9F01-1D3DCE682C6F}" srcOrd="4" destOrd="0" presId="urn:microsoft.com/office/officeart/2005/8/layout/hList1"/>
    <dgm:cxn modelId="{F08DFE9F-AB66-5E4A-9D59-FEB8E80DB716}" type="presParOf" srcId="{99AB22F4-05C7-3B42-9F01-1D3DCE682C6F}" destId="{B92C10D6-9464-7246-8B73-9F11AE509E15}" srcOrd="0" destOrd="0" presId="urn:microsoft.com/office/officeart/2005/8/layout/hList1"/>
    <dgm:cxn modelId="{8A3F51E0-F3F5-9A4E-B09C-57E46AD6520D}" type="presParOf" srcId="{99AB22F4-05C7-3B42-9F01-1D3DCE682C6F}" destId="{2A89ECAA-BFDD-7B43-89FB-6DC69573D27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D1743B-335C-C343-BA0A-98D2510212C3}" type="doc">
      <dgm:prSet loTypeId="urn:microsoft.com/office/officeart/2005/8/layout/hList1" loCatId="" qsTypeId="urn:microsoft.com/office/officeart/2005/8/quickstyle/simple1" qsCatId="simple" csTypeId="urn:microsoft.com/office/officeart/2005/8/colors/accent3_1" csCatId="accent3" phldr="1"/>
      <dgm:spPr/>
      <dgm:t>
        <a:bodyPr/>
        <a:lstStyle/>
        <a:p>
          <a:endParaRPr lang="en-GB"/>
        </a:p>
      </dgm:t>
    </dgm:pt>
    <dgm:pt modelId="{D2BCDE2B-E05A-8E47-B713-406E1E9FC6D5}">
      <dgm:prSet phldrT="[Text]" phldr="0" custT="1"/>
      <dgm:spPr>
        <a:solidFill>
          <a:schemeClr val="accent6">
            <a:lumMod val="20000"/>
            <a:lumOff val="80000"/>
          </a:schemeClr>
        </a:solidFill>
      </dgm:spPr>
      <dgm:t>
        <a:bodyPr/>
        <a:lstStyle/>
        <a:p>
          <a:r>
            <a:rPr lang="en-GB" sz="2000" dirty="0">
              <a:solidFill>
                <a:srgbClr val="2C453E"/>
              </a:solidFill>
            </a:rPr>
            <a:t>TRENDI V SVETU</a:t>
          </a:r>
        </a:p>
      </dgm:t>
    </dgm:pt>
    <dgm:pt modelId="{37CB02C4-0551-0949-BE67-263C42EF057E}" type="parTrans" cxnId="{5F8F4FD9-09FD-2D4B-8279-91414ED1C97F}">
      <dgm:prSet/>
      <dgm:spPr/>
      <dgm:t>
        <a:bodyPr/>
        <a:lstStyle/>
        <a:p>
          <a:endParaRPr lang="en-GB"/>
        </a:p>
      </dgm:t>
    </dgm:pt>
    <dgm:pt modelId="{CAB58E14-87A5-5742-B034-57B67394BA35}" type="sibTrans" cxnId="{5F8F4FD9-09FD-2D4B-8279-91414ED1C97F}">
      <dgm:prSet/>
      <dgm:spPr/>
      <dgm:t>
        <a:bodyPr/>
        <a:lstStyle/>
        <a:p>
          <a:endParaRPr lang="en-GB"/>
        </a:p>
      </dgm:t>
    </dgm:pt>
    <dgm:pt modelId="{E96E17DD-E45A-8344-B3CE-3562CDA2F63D}">
      <dgm:prSet phldrT="[Text]" phldr="0" custT="1"/>
      <dgm:spPr/>
      <dgm:t>
        <a:bodyPr/>
        <a:lstStyle/>
        <a:p>
          <a:pPr>
            <a:buFont typeface="Arial" panose="020B0604020202020204" pitchFamily="34" charset="0"/>
            <a:buChar char="•"/>
          </a:pPr>
          <a:endParaRPr lang="en-GB" sz="1600" b="1" dirty="0">
            <a:solidFill>
              <a:srgbClr val="2C453E"/>
            </a:solidFill>
          </a:endParaRPr>
        </a:p>
      </dgm:t>
    </dgm:pt>
    <dgm:pt modelId="{8403839B-A9A6-A54E-BACD-FC4C421578BA}" type="parTrans" cxnId="{B91F1E65-4CDA-8444-AD24-7F5330F6D903}">
      <dgm:prSet/>
      <dgm:spPr/>
      <dgm:t>
        <a:bodyPr/>
        <a:lstStyle/>
        <a:p>
          <a:endParaRPr lang="en-GB"/>
        </a:p>
      </dgm:t>
    </dgm:pt>
    <dgm:pt modelId="{F4860393-3D6A-AB49-A072-C140A725192D}" type="sibTrans" cxnId="{B91F1E65-4CDA-8444-AD24-7F5330F6D903}">
      <dgm:prSet/>
      <dgm:spPr/>
      <dgm:t>
        <a:bodyPr/>
        <a:lstStyle/>
        <a:p>
          <a:endParaRPr lang="en-GB"/>
        </a:p>
      </dgm:t>
    </dgm:pt>
    <dgm:pt modelId="{F37A8F60-4032-4D43-BA91-6B4B54B8CEBE}">
      <dgm:prSet phldrT="[Text]" phldr="0" custT="1"/>
      <dgm:spPr>
        <a:solidFill>
          <a:schemeClr val="accent6">
            <a:lumMod val="20000"/>
            <a:lumOff val="80000"/>
          </a:schemeClr>
        </a:solidFill>
      </dgm:spPr>
      <dgm:t>
        <a:bodyPr/>
        <a:lstStyle/>
        <a:p>
          <a:r>
            <a:rPr lang="en-GB" sz="2000" dirty="0">
              <a:solidFill>
                <a:srgbClr val="2C453E"/>
              </a:solidFill>
            </a:rPr>
            <a:t>KONKURENČNE PREDNOSTI V SLO</a:t>
          </a:r>
        </a:p>
      </dgm:t>
    </dgm:pt>
    <dgm:pt modelId="{4B99DEA6-430B-F84B-BA9B-27E313CDF3DF}" type="parTrans" cxnId="{20006AEB-1CB3-8C45-8303-D7BB55A45E76}">
      <dgm:prSet/>
      <dgm:spPr/>
      <dgm:t>
        <a:bodyPr/>
        <a:lstStyle/>
        <a:p>
          <a:endParaRPr lang="en-GB"/>
        </a:p>
      </dgm:t>
    </dgm:pt>
    <dgm:pt modelId="{66C5024A-0045-C847-AE6D-460C737CD978}" type="sibTrans" cxnId="{20006AEB-1CB3-8C45-8303-D7BB55A45E76}">
      <dgm:prSet/>
      <dgm:spPr/>
      <dgm:t>
        <a:bodyPr/>
        <a:lstStyle/>
        <a:p>
          <a:endParaRPr lang="en-GB"/>
        </a:p>
      </dgm:t>
    </dgm:pt>
    <dgm:pt modelId="{8E653D7F-D5F8-C447-B6E5-C402618C8C03}">
      <dgm:prSet phldrT="[Text]" phldr="0" custT="1"/>
      <dgm:spPr/>
      <dgm:t>
        <a:bodyPr/>
        <a:lstStyle/>
        <a:p>
          <a:endParaRPr lang="en-GB" sz="1600" b="0" dirty="0">
            <a:solidFill>
              <a:srgbClr val="2C453E"/>
            </a:solidFill>
          </a:endParaRPr>
        </a:p>
      </dgm:t>
    </dgm:pt>
    <dgm:pt modelId="{F7267EEB-8719-9043-833E-B952849ED8F2}" type="parTrans" cxnId="{C9F68EB7-9164-A347-8D62-8D2CBC11D063}">
      <dgm:prSet/>
      <dgm:spPr/>
      <dgm:t>
        <a:bodyPr/>
        <a:lstStyle/>
        <a:p>
          <a:endParaRPr lang="en-GB"/>
        </a:p>
      </dgm:t>
    </dgm:pt>
    <dgm:pt modelId="{1D422B5F-DBBE-5D4E-98CB-678BF92260C3}" type="sibTrans" cxnId="{C9F68EB7-9164-A347-8D62-8D2CBC11D063}">
      <dgm:prSet/>
      <dgm:spPr/>
      <dgm:t>
        <a:bodyPr/>
        <a:lstStyle/>
        <a:p>
          <a:endParaRPr lang="en-GB"/>
        </a:p>
      </dgm:t>
    </dgm:pt>
    <dgm:pt modelId="{F42FFC83-D3F0-934E-97BD-45FC594488F2}">
      <dgm:prSet phldrT="[Text]" phldr="0" custT="1"/>
      <dgm:spPr>
        <a:solidFill>
          <a:schemeClr val="accent6">
            <a:lumMod val="20000"/>
            <a:lumOff val="80000"/>
          </a:schemeClr>
        </a:solidFill>
      </dgm:spPr>
      <dgm:t>
        <a:bodyPr/>
        <a:lstStyle/>
        <a:p>
          <a:r>
            <a:rPr lang="en-GB" sz="2000" dirty="0">
              <a:solidFill>
                <a:srgbClr val="2C453E"/>
              </a:solidFill>
            </a:rPr>
            <a:t>TRŽNI POTENCIAL </a:t>
          </a:r>
        </a:p>
      </dgm:t>
    </dgm:pt>
    <dgm:pt modelId="{EEB9C5E8-A908-144D-9C0D-5310FE670F1B}" type="parTrans" cxnId="{8EAEEC92-6C8B-0D48-AD4E-CCAF3BB25BEB}">
      <dgm:prSet/>
      <dgm:spPr/>
      <dgm:t>
        <a:bodyPr/>
        <a:lstStyle/>
        <a:p>
          <a:endParaRPr lang="en-GB"/>
        </a:p>
      </dgm:t>
    </dgm:pt>
    <dgm:pt modelId="{78E31BE6-E1A2-1B4B-8F49-9E2527C22117}" type="sibTrans" cxnId="{8EAEEC92-6C8B-0D48-AD4E-CCAF3BB25BEB}">
      <dgm:prSet/>
      <dgm:spPr/>
      <dgm:t>
        <a:bodyPr/>
        <a:lstStyle/>
        <a:p>
          <a:endParaRPr lang="en-GB"/>
        </a:p>
      </dgm:t>
    </dgm:pt>
    <dgm:pt modelId="{4C375C43-920D-3841-B944-CC0E1ADADA91}">
      <dgm:prSet phldrT="[Text]" phldr="0" custT="1"/>
      <dgm:spPr/>
      <dgm:t>
        <a:bodyPr/>
        <a:lstStyle/>
        <a:p>
          <a:pPr>
            <a:buNone/>
          </a:pPr>
          <a:r>
            <a:rPr lang="sl-SI" sz="1600" b="1" dirty="0">
              <a:solidFill>
                <a:srgbClr val="2C453E"/>
              </a:solidFill>
            </a:rPr>
            <a:t>Cilji do leta 2030</a:t>
          </a:r>
          <a:r>
            <a:rPr lang="sl-SI" sz="1600" dirty="0">
              <a:solidFill>
                <a:srgbClr val="2C453E"/>
              </a:solidFill>
            </a:rPr>
            <a:t>:</a:t>
          </a:r>
          <a:endParaRPr lang="en-GB" sz="1600" dirty="0">
            <a:solidFill>
              <a:srgbClr val="2C453E"/>
            </a:solidFill>
          </a:endParaRPr>
        </a:p>
      </dgm:t>
    </dgm:pt>
    <dgm:pt modelId="{2ABBD930-A9B2-5740-9233-9B97CDDEA84E}" type="parTrans" cxnId="{790916A2-2805-0D4E-B1A3-C31AF6A8981E}">
      <dgm:prSet/>
      <dgm:spPr/>
      <dgm:t>
        <a:bodyPr/>
        <a:lstStyle/>
        <a:p>
          <a:endParaRPr lang="en-GB"/>
        </a:p>
      </dgm:t>
    </dgm:pt>
    <dgm:pt modelId="{2561866E-EB58-2F43-B8AE-CE6DED7461C9}" type="sibTrans" cxnId="{790916A2-2805-0D4E-B1A3-C31AF6A8981E}">
      <dgm:prSet/>
      <dgm:spPr/>
      <dgm:t>
        <a:bodyPr/>
        <a:lstStyle/>
        <a:p>
          <a:endParaRPr lang="en-GB"/>
        </a:p>
      </dgm:t>
    </dgm:pt>
    <dgm:pt modelId="{CC0BC622-C341-BD4E-B8E8-35EF3E6745A6}">
      <dgm:prSet phldrT="[Text]" phldr="0" custT="1"/>
      <dgm:spPr/>
      <dgm:t>
        <a:bodyPr/>
        <a:lstStyle/>
        <a:p>
          <a:pPr>
            <a:buFont typeface="Arial" panose="020B0604020202020204" pitchFamily="34" charset="0"/>
            <a:buChar char="•"/>
          </a:pPr>
          <a:r>
            <a:rPr lang="sl-SI" sz="1600" u="none" dirty="0">
              <a:solidFill>
                <a:srgbClr val="2C453E"/>
              </a:solidFill>
            </a:rPr>
            <a:t>Staranje prebivalstva</a:t>
          </a:r>
          <a:endParaRPr lang="en-GB" sz="1600" dirty="0">
            <a:solidFill>
              <a:srgbClr val="2C453E"/>
            </a:solidFill>
          </a:endParaRPr>
        </a:p>
      </dgm:t>
    </dgm:pt>
    <dgm:pt modelId="{96856409-2A2E-9946-92B8-62C412329471}" type="parTrans" cxnId="{C69A70FE-27DD-634D-B37C-60C6677BEC73}">
      <dgm:prSet/>
      <dgm:spPr/>
      <dgm:t>
        <a:bodyPr/>
        <a:lstStyle/>
        <a:p>
          <a:endParaRPr lang="en-GB"/>
        </a:p>
      </dgm:t>
    </dgm:pt>
    <dgm:pt modelId="{769DAC42-ACF6-484F-B411-A29921B3BCCF}" type="sibTrans" cxnId="{C69A70FE-27DD-634D-B37C-60C6677BEC73}">
      <dgm:prSet/>
      <dgm:spPr/>
      <dgm:t>
        <a:bodyPr/>
        <a:lstStyle/>
        <a:p>
          <a:endParaRPr lang="en-GB"/>
        </a:p>
      </dgm:t>
    </dgm:pt>
    <dgm:pt modelId="{98417C36-4BA3-0D46-97AE-39E7015564F8}">
      <dgm:prSet phldrT="[Text]" phldr="0" custT="1"/>
      <dgm:spPr/>
      <dgm:t>
        <a:bodyPr/>
        <a:lstStyle/>
        <a:p>
          <a:pPr>
            <a:buFont typeface="Arial" panose="020B0604020202020204" pitchFamily="34" charset="0"/>
            <a:buChar char="•"/>
          </a:pPr>
          <a:r>
            <a:rPr lang="sl-SI" sz="1600" b="0" u="none" dirty="0">
              <a:solidFill>
                <a:srgbClr val="2C453E"/>
              </a:solidFill>
            </a:rPr>
            <a:t>Digitalizacija</a:t>
          </a:r>
          <a:endParaRPr lang="en-GB" sz="1600" b="0" dirty="0">
            <a:solidFill>
              <a:srgbClr val="2C453E"/>
            </a:solidFill>
          </a:endParaRPr>
        </a:p>
      </dgm:t>
    </dgm:pt>
    <dgm:pt modelId="{6CE3E43E-08C1-6F40-B9FE-AFA7DA094446}" type="parTrans" cxnId="{EF78D593-D63E-3E4A-AE5C-4EC1548EDB35}">
      <dgm:prSet/>
      <dgm:spPr/>
      <dgm:t>
        <a:bodyPr/>
        <a:lstStyle/>
        <a:p>
          <a:endParaRPr lang="en-GB"/>
        </a:p>
      </dgm:t>
    </dgm:pt>
    <dgm:pt modelId="{557F5A58-118D-8640-AD48-6AD07DA47EFD}" type="sibTrans" cxnId="{EF78D593-D63E-3E4A-AE5C-4EC1548EDB35}">
      <dgm:prSet/>
      <dgm:spPr/>
      <dgm:t>
        <a:bodyPr/>
        <a:lstStyle/>
        <a:p>
          <a:endParaRPr lang="en-GB"/>
        </a:p>
      </dgm:t>
    </dgm:pt>
    <dgm:pt modelId="{0418AFB8-0331-A647-8A26-FFE838560CF0}">
      <dgm:prSet phldrT="[Text]" phldr="0" custT="1"/>
      <dgm:spPr/>
      <dgm:t>
        <a:bodyPr/>
        <a:lstStyle/>
        <a:p>
          <a:r>
            <a:rPr lang="sl-SI" sz="1600" b="1" u="none" dirty="0">
              <a:solidFill>
                <a:srgbClr val="2C453E"/>
              </a:solidFill>
            </a:rPr>
            <a:t>Varna, zelena, trajnostna</a:t>
          </a:r>
          <a:endParaRPr lang="en-GB" sz="1600" b="0" dirty="0">
            <a:solidFill>
              <a:srgbClr val="2C453E"/>
            </a:solidFill>
          </a:endParaRPr>
        </a:p>
      </dgm:t>
    </dgm:pt>
    <dgm:pt modelId="{6F991BF7-893E-F044-A1EF-3D99BF3DE303}" type="parTrans" cxnId="{48364D3E-B0B1-384A-9A3E-FA5C95112AD1}">
      <dgm:prSet/>
      <dgm:spPr/>
      <dgm:t>
        <a:bodyPr/>
        <a:lstStyle/>
        <a:p>
          <a:endParaRPr lang="en-GB"/>
        </a:p>
      </dgm:t>
    </dgm:pt>
    <dgm:pt modelId="{0B69B5E0-C0E5-2243-AEED-8B308417CCAE}" type="sibTrans" cxnId="{48364D3E-B0B1-384A-9A3E-FA5C95112AD1}">
      <dgm:prSet/>
      <dgm:spPr/>
      <dgm:t>
        <a:bodyPr/>
        <a:lstStyle/>
        <a:p>
          <a:endParaRPr lang="en-GB"/>
        </a:p>
      </dgm:t>
    </dgm:pt>
    <dgm:pt modelId="{E5285793-4F30-D045-91CA-38D3D0466D06}">
      <dgm:prSet phldrT="[Text]" phldr="0" custT="1"/>
      <dgm:spPr/>
      <dgm:t>
        <a:bodyPr/>
        <a:lstStyle/>
        <a:p>
          <a:r>
            <a:rPr lang="sl-SI" sz="1600" b="0" u="none" dirty="0">
              <a:solidFill>
                <a:srgbClr val="2C453E"/>
              </a:solidFill>
            </a:rPr>
            <a:t>Termalni in mineralni </a:t>
          </a:r>
          <a:r>
            <a:rPr lang="sl-SI" sz="1600" b="1" u="none" dirty="0">
              <a:solidFill>
                <a:srgbClr val="2C453E"/>
              </a:solidFill>
            </a:rPr>
            <a:t>vrelci</a:t>
          </a:r>
          <a:endParaRPr lang="en-GB" sz="1600" b="1" dirty="0">
            <a:solidFill>
              <a:srgbClr val="2C453E"/>
            </a:solidFill>
          </a:endParaRPr>
        </a:p>
      </dgm:t>
    </dgm:pt>
    <dgm:pt modelId="{287C0838-EBCD-D84E-8371-FB8F14CFFB95}" type="parTrans" cxnId="{F9424497-34B4-9645-820B-28F8A7DA2DA1}">
      <dgm:prSet/>
      <dgm:spPr/>
      <dgm:t>
        <a:bodyPr/>
        <a:lstStyle/>
        <a:p>
          <a:endParaRPr lang="en-GB"/>
        </a:p>
      </dgm:t>
    </dgm:pt>
    <dgm:pt modelId="{19833107-3EB7-0840-8FF8-81DE7FD9A351}" type="sibTrans" cxnId="{F9424497-34B4-9645-820B-28F8A7DA2DA1}">
      <dgm:prSet/>
      <dgm:spPr/>
      <dgm:t>
        <a:bodyPr/>
        <a:lstStyle/>
        <a:p>
          <a:endParaRPr lang="en-GB"/>
        </a:p>
      </dgm:t>
    </dgm:pt>
    <dgm:pt modelId="{D98732CD-477A-8B44-8AB2-A0F6B8B1904C}">
      <dgm:prSet phldrT="[Text]" phldr="0" custT="1"/>
      <dgm:spPr/>
      <dgm:t>
        <a:bodyPr/>
        <a:lstStyle/>
        <a:p>
          <a:pPr>
            <a:buNone/>
          </a:pPr>
          <a:endParaRPr lang="en-GB" sz="1600" dirty="0">
            <a:solidFill>
              <a:srgbClr val="2C453E"/>
            </a:solidFill>
          </a:endParaRPr>
        </a:p>
      </dgm:t>
    </dgm:pt>
    <dgm:pt modelId="{17E69600-1245-4649-96F5-B00F8A00704F}" type="parTrans" cxnId="{54EA59F1-2B57-4942-BA65-677ED0808A7A}">
      <dgm:prSet/>
      <dgm:spPr/>
      <dgm:t>
        <a:bodyPr/>
        <a:lstStyle/>
        <a:p>
          <a:endParaRPr lang="en-GB"/>
        </a:p>
      </dgm:t>
    </dgm:pt>
    <dgm:pt modelId="{91EBC2B5-3482-B74C-B658-97C2DEFE061D}" type="sibTrans" cxnId="{54EA59F1-2B57-4942-BA65-677ED0808A7A}">
      <dgm:prSet/>
      <dgm:spPr/>
      <dgm:t>
        <a:bodyPr/>
        <a:lstStyle/>
        <a:p>
          <a:endParaRPr lang="en-GB"/>
        </a:p>
      </dgm:t>
    </dgm:pt>
    <dgm:pt modelId="{4C32BF53-B3E6-8949-AE6B-4826F819F84F}">
      <dgm:prSet custT="1"/>
      <dgm:spPr/>
      <dgm:t>
        <a:bodyPr/>
        <a:lstStyle/>
        <a:p>
          <a:pPr>
            <a:buFont typeface="Arial" panose="020B0604020202020204" pitchFamily="34" charset="0"/>
            <a:buChar char="•"/>
          </a:pPr>
          <a:r>
            <a:rPr lang="sl-SI" sz="1600" u="none" dirty="0">
              <a:solidFill>
                <a:srgbClr val="2C453E"/>
              </a:solidFill>
            </a:rPr>
            <a:t>Povečanje prihodkov podjetij za 5 % letno</a:t>
          </a:r>
          <a:endParaRPr lang="en-SI" sz="1600" u="none" dirty="0">
            <a:solidFill>
              <a:srgbClr val="2C453E"/>
            </a:solidFill>
          </a:endParaRPr>
        </a:p>
      </dgm:t>
    </dgm:pt>
    <dgm:pt modelId="{26741B4D-F422-8A45-83C6-C8AA9384D25B}" type="parTrans" cxnId="{B745E73D-80CB-FD4F-BD0B-5FC7667C126F}">
      <dgm:prSet/>
      <dgm:spPr/>
      <dgm:t>
        <a:bodyPr/>
        <a:lstStyle/>
        <a:p>
          <a:endParaRPr lang="en-GB"/>
        </a:p>
      </dgm:t>
    </dgm:pt>
    <dgm:pt modelId="{52AE09A6-2819-7C45-85D1-CD75AFD9E0BD}" type="sibTrans" cxnId="{B745E73D-80CB-FD4F-BD0B-5FC7667C126F}">
      <dgm:prSet/>
      <dgm:spPr/>
      <dgm:t>
        <a:bodyPr/>
        <a:lstStyle/>
        <a:p>
          <a:endParaRPr lang="en-GB"/>
        </a:p>
      </dgm:t>
    </dgm:pt>
    <dgm:pt modelId="{AD059A9C-5FDD-CF49-9734-A9696338B53D}">
      <dgm:prSet custT="1"/>
      <dgm:spPr/>
      <dgm:t>
        <a:bodyPr/>
        <a:lstStyle/>
        <a:p>
          <a:pPr>
            <a:buFont typeface="Arial" panose="020B0604020202020204" pitchFamily="34" charset="0"/>
            <a:buChar char="•"/>
          </a:pPr>
          <a:r>
            <a:rPr lang="sl-SI" sz="1600" u="none" dirty="0">
              <a:solidFill>
                <a:srgbClr val="2C453E"/>
              </a:solidFill>
            </a:rPr>
            <a:t>Povečanje priliva iz naslova izvoza za 3 % letno</a:t>
          </a:r>
          <a:endParaRPr lang="en-SI" sz="1600" u="none" dirty="0">
            <a:solidFill>
              <a:srgbClr val="2C453E"/>
            </a:solidFill>
          </a:endParaRPr>
        </a:p>
      </dgm:t>
    </dgm:pt>
    <dgm:pt modelId="{57658C97-FDA0-A24E-ADD8-FA042011EAEB}" type="parTrans" cxnId="{6710CCEB-43C3-CE4C-A9A3-B417793A495A}">
      <dgm:prSet/>
      <dgm:spPr/>
      <dgm:t>
        <a:bodyPr/>
        <a:lstStyle/>
        <a:p>
          <a:endParaRPr lang="en-GB"/>
        </a:p>
      </dgm:t>
    </dgm:pt>
    <dgm:pt modelId="{A7877ECD-F0EB-BD40-BC5E-EDA2E883717F}" type="sibTrans" cxnId="{6710CCEB-43C3-CE4C-A9A3-B417793A495A}">
      <dgm:prSet/>
      <dgm:spPr/>
      <dgm:t>
        <a:bodyPr/>
        <a:lstStyle/>
        <a:p>
          <a:endParaRPr lang="en-GB"/>
        </a:p>
      </dgm:t>
    </dgm:pt>
    <dgm:pt modelId="{1B1CBAD3-D245-5642-AEB6-C426DD167E73}">
      <dgm:prSet custT="1"/>
      <dgm:spPr/>
      <dgm:t>
        <a:bodyPr/>
        <a:lstStyle/>
        <a:p>
          <a:pPr>
            <a:buFont typeface="Arial" panose="020B0604020202020204" pitchFamily="34" charset="0"/>
            <a:buChar char="•"/>
          </a:pPr>
          <a:r>
            <a:rPr lang="sl-SI" sz="1600" dirty="0">
              <a:solidFill>
                <a:srgbClr val="2C453E"/>
              </a:solidFill>
            </a:rPr>
            <a:t>Dvig dodane vrednosti podjetij za 3% letno</a:t>
          </a:r>
          <a:endParaRPr lang="en-SI" sz="1600" dirty="0">
            <a:solidFill>
              <a:srgbClr val="2C453E"/>
            </a:solidFill>
          </a:endParaRPr>
        </a:p>
      </dgm:t>
    </dgm:pt>
    <dgm:pt modelId="{399E1F93-E87D-EF41-8AA8-158BFE16824D}" type="parTrans" cxnId="{AF04D86F-B035-D045-9C47-B5C8214DF0D5}">
      <dgm:prSet/>
      <dgm:spPr/>
      <dgm:t>
        <a:bodyPr/>
        <a:lstStyle/>
        <a:p>
          <a:endParaRPr lang="en-GB"/>
        </a:p>
      </dgm:t>
    </dgm:pt>
    <dgm:pt modelId="{DB9C4D89-6F57-BD47-8F43-5A902086EC5E}" type="sibTrans" cxnId="{AF04D86F-B035-D045-9C47-B5C8214DF0D5}">
      <dgm:prSet/>
      <dgm:spPr/>
      <dgm:t>
        <a:bodyPr/>
        <a:lstStyle/>
        <a:p>
          <a:endParaRPr lang="en-GB"/>
        </a:p>
      </dgm:t>
    </dgm:pt>
    <dgm:pt modelId="{78DAD3A0-FA52-654D-B030-443912102749}">
      <dgm:prSet phldrT="[Text]" phldr="0" custT="1"/>
      <dgm:spPr/>
      <dgm:t>
        <a:bodyPr/>
        <a:lstStyle/>
        <a:p>
          <a:pPr>
            <a:buFont typeface="Arial" panose="020B0604020202020204" pitchFamily="34" charset="0"/>
            <a:buChar char="•"/>
          </a:pPr>
          <a:r>
            <a:rPr lang="sl-SI" sz="1600" b="1" u="none" dirty="0">
              <a:solidFill>
                <a:srgbClr val="2C453E"/>
              </a:solidFill>
            </a:rPr>
            <a:t>Osredotočanje nase, zdravje </a:t>
          </a:r>
          <a:r>
            <a:rPr lang="sl-SI" sz="1600" b="0" u="none" dirty="0">
              <a:solidFill>
                <a:srgbClr val="2C453E"/>
              </a:solidFill>
            </a:rPr>
            <a:t>in</a:t>
          </a:r>
          <a:r>
            <a:rPr lang="sl-SI" sz="1600" b="1" u="none" dirty="0">
              <a:solidFill>
                <a:srgbClr val="2C453E"/>
              </a:solidFill>
            </a:rPr>
            <a:t> dobro počutje</a:t>
          </a:r>
          <a:endParaRPr lang="en-GB" sz="1600" b="1" dirty="0">
            <a:solidFill>
              <a:srgbClr val="2C453E"/>
            </a:solidFill>
          </a:endParaRPr>
        </a:p>
      </dgm:t>
    </dgm:pt>
    <dgm:pt modelId="{20F5994A-C18C-F74C-981A-FC2A73BDADB4}" type="parTrans" cxnId="{D97904E6-97DF-234F-B50D-E2CA40722093}">
      <dgm:prSet/>
      <dgm:spPr/>
      <dgm:t>
        <a:bodyPr/>
        <a:lstStyle/>
        <a:p>
          <a:endParaRPr lang="en-GB"/>
        </a:p>
      </dgm:t>
    </dgm:pt>
    <dgm:pt modelId="{2B7AC8BD-AB19-854D-B452-B3EB102E8AEF}" type="sibTrans" cxnId="{D97904E6-97DF-234F-B50D-E2CA40722093}">
      <dgm:prSet/>
      <dgm:spPr/>
      <dgm:t>
        <a:bodyPr/>
        <a:lstStyle/>
        <a:p>
          <a:endParaRPr lang="en-GB"/>
        </a:p>
      </dgm:t>
    </dgm:pt>
    <dgm:pt modelId="{CEF5A396-F7EA-E640-B527-E98C9C9D686E}">
      <dgm:prSet phldrT="[Text]" phldr="0" custT="1"/>
      <dgm:spPr/>
      <dgm:t>
        <a:bodyPr/>
        <a:lstStyle/>
        <a:p>
          <a:r>
            <a:rPr lang="sl-SI" sz="1600" u="none" dirty="0">
              <a:solidFill>
                <a:srgbClr val="2C453E"/>
              </a:solidFill>
            </a:rPr>
            <a:t>Prepoznana </a:t>
          </a:r>
          <a:r>
            <a:rPr lang="sl-SI" sz="1600" b="1" u="none" dirty="0">
              <a:solidFill>
                <a:srgbClr val="2C453E"/>
              </a:solidFill>
            </a:rPr>
            <a:t>„</a:t>
          </a:r>
          <a:r>
            <a:rPr lang="sl-SI" sz="1600" b="1" u="none" dirty="0" err="1">
              <a:solidFill>
                <a:srgbClr val="2C453E"/>
              </a:solidFill>
            </a:rPr>
            <a:t>wellness</a:t>
          </a:r>
          <a:r>
            <a:rPr lang="sl-SI" sz="1600" b="1" u="none" dirty="0">
              <a:solidFill>
                <a:srgbClr val="2C453E"/>
              </a:solidFill>
            </a:rPr>
            <a:t>“ destinacija</a:t>
          </a:r>
          <a:endParaRPr lang="en-GB" sz="1600" b="0" dirty="0">
            <a:solidFill>
              <a:srgbClr val="2C453E"/>
            </a:solidFill>
          </a:endParaRPr>
        </a:p>
      </dgm:t>
    </dgm:pt>
    <dgm:pt modelId="{1D2D8FD1-C8DA-5543-89D4-2E9E75367FB1}" type="parTrans" cxnId="{EFFD802D-B84E-1348-A292-5DA2D6BC5A88}">
      <dgm:prSet/>
      <dgm:spPr/>
      <dgm:t>
        <a:bodyPr/>
        <a:lstStyle/>
        <a:p>
          <a:endParaRPr lang="en-GB"/>
        </a:p>
      </dgm:t>
    </dgm:pt>
    <dgm:pt modelId="{72958A52-E00D-B446-937D-9F012341F610}" type="sibTrans" cxnId="{EFFD802D-B84E-1348-A292-5DA2D6BC5A88}">
      <dgm:prSet/>
      <dgm:spPr/>
      <dgm:t>
        <a:bodyPr/>
        <a:lstStyle/>
        <a:p>
          <a:endParaRPr lang="en-GB"/>
        </a:p>
      </dgm:t>
    </dgm:pt>
    <dgm:pt modelId="{D9F48461-8640-0C44-8652-9504AA4BFC6A}">
      <dgm:prSet phldrT="[Text]" phldr="0" custT="1"/>
      <dgm:spPr/>
      <dgm:t>
        <a:bodyPr/>
        <a:lstStyle/>
        <a:p>
          <a:r>
            <a:rPr lang="sl-SI" sz="1600" b="0" u="none" dirty="0">
              <a:solidFill>
                <a:srgbClr val="2C453E"/>
              </a:solidFill>
            </a:rPr>
            <a:t>Čista pitna </a:t>
          </a:r>
          <a:r>
            <a:rPr lang="sl-SI" sz="1600" b="1" u="none" dirty="0">
              <a:solidFill>
                <a:srgbClr val="2C453E"/>
              </a:solidFill>
            </a:rPr>
            <a:t>voda</a:t>
          </a:r>
          <a:endParaRPr lang="en-GB" sz="1600" b="0" dirty="0">
            <a:solidFill>
              <a:srgbClr val="2C453E"/>
            </a:solidFill>
          </a:endParaRPr>
        </a:p>
      </dgm:t>
    </dgm:pt>
    <dgm:pt modelId="{D16230A3-8731-0A48-8DD3-EA91A7279935}" type="parTrans" cxnId="{F0B76BB0-8AE6-5947-985F-299A41623693}">
      <dgm:prSet/>
      <dgm:spPr/>
      <dgm:t>
        <a:bodyPr/>
        <a:lstStyle/>
        <a:p>
          <a:endParaRPr lang="en-GB"/>
        </a:p>
      </dgm:t>
    </dgm:pt>
    <dgm:pt modelId="{BEABDE2F-B219-404D-A410-3366DF461AE9}" type="sibTrans" cxnId="{F0B76BB0-8AE6-5947-985F-299A41623693}">
      <dgm:prSet/>
      <dgm:spPr/>
      <dgm:t>
        <a:bodyPr/>
        <a:lstStyle/>
        <a:p>
          <a:endParaRPr lang="en-GB"/>
        </a:p>
      </dgm:t>
    </dgm:pt>
    <dgm:pt modelId="{F07FD869-9F9D-48E6-BDB1-2A488C91E31B}">
      <dgm:prSet phldrT="[Text]" phldr="0" custT="1"/>
      <dgm:spPr/>
      <dgm:t>
        <a:bodyPr/>
        <a:lstStyle/>
        <a:p>
          <a:pPr>
            <a:buNone/>
          </a:pPr>
          <a:endParaRPr lang="en-GB" sz="1600" dirty="0">
            <a:solidFill>
              <a:srgbClr val="2C453E"/>
            </a:solidFill>
          </a:endParaRPr>
        </a:p>
      </dgm:t>
    </dgm:pt>
    <dgm:pt modelId="{085E2202-C533-402A-81BC-4B1211E14096}" type="parTrans" cxnId="{A11DB8BE-F94B-4437-AB45-AF043B2AA459}">
      <dgm:prSet/>
      <dgm:spPr/>
      <dgm:t>
        <a:bodyPr/>
        <a:lstStyle/>
        <a:p>
          <a:endParaRPr lang="sl-SI"/>
        </a:p>
      </dgm:t>
    </dgm:pt>
    <dgm:pt modelId="{6BF45602-A974-4546-9AB5-EE590D4072C4}" type="sibTrans" cxnId="{A11DB8BE-F94B-4437-AB45-AF043B2AA459}">
      <dgm:prSet/>
      <dgm:spPr/>
      <dgm:t>
        <a:bodyPr/>
        <a:lstStyle/>
        <a:p>
          <a:endParaRPr lang="sl-SI"/>
        </a:p>
      </dgm:t>
    </dgm:pt>
    <dgm:pt modelId="{FA6C7B64-E1BD-B743-8280-EE298C169C96}">
      <dgm:prSet phldrT="[Text]" phldr="0" custT="1"/>
      <dgm:spPr/>
      <dgm:t>
        <a:bodyPr/>
        <a:lstStyle/>
        <a:p>
          <a:r>
            <a:rPr lang="en-GB" sz="1600" b="1" dirty="0" err="1">
              <a:solidFill>
                <a:srgbClr val="2C453E"/>
              </a:solidFill>
            </a:rPr>
            <a:t>Gozd</a:t>
          </a:r>
          <a:r>
            <a:rPr lang="en-GB" sz="1600" b="1" dirty="0">
              <a:solidFill>
                <a:srgbClr val="2C453E"/>
              </a:solidFill>
            </a:rPr>
            <a:t> in </a:t>
          </a:r>
          <a:r>
            <a:rPr lang="en-GB" sz="1600" b="1" dirty="0" err="1">
              <a:solidFill>
                <a:srgbClr val="2C453E"/>
              </a:solidFill>
            </a:rPr>
            <a:t>zelene</a:t>
          </a:r>
          <a:r>
            <a:rPr lang="en-GB" sz="1600" b="1" dirty="0">
              <a:solidFill>
                <a:srgbClr val="2C453E"/>
              </a:solidFill>
            </a:rPr>
            <a:t> </a:t>
          </a:r>
          <a:r>
            <a:rPr lang="en-GB" sz="1600" b="1" dirty="0" err="1">
              <a:solidFill>
                <a:srgbClr val="2C453E"/>
              </a:solidFill>
            </a:rPr>
            <a:t>površine</a:t>
          </a:r>
          <a:endParaRPr lang="en-GB" sz="1600" b="1" dirty="0">
            <a:solidFill>
              <a:srgbClr val="2C453E"/>
            </a:solidFill>
          </a:endParaRPr>
        </a:p>
      </dgm:t>
    </dgm:pt>
    <dgm:pt modelId="{D649AF64-4DEF-3F4C-9118-E2D8637E9A5E}" type="parTrans" cxnId="{8BE4BF45-5415-1245-B125-95B3535ACDEC}">
      <dgm:prSet/>
      <dgm:spPr/>
      <dgm:t>
        <a:bodyPr/>
        <a:lstStyle/>
        <a:p>
          <a:endParaRPr lang="en-GB"/>
        </a:p>
      </dgm:t>
    </dgm:pt>
    <dgm:pt modelId="{189FB8C8-40DF-E348-B8DC-477D51B3C945}" type="sibTrans" cxnId="{8BE4BF45-5415-1245-B125-95B3535ACDEC}">
      <dgm:prSet/>
      <dgm:spPr/>
      <dgm:t>
        <a:bodyPr/>
        <a:lstStyle/>
        <a:p>
          <a:endParaRPr lang="en-GB"/>
        </a:p>
      </dgm:t>
    </dgm:pt>
    <dgm:pt modelId="{95C38852-C718-9343-8203-4453A6F30C17}">
      <dgm:prSet phldrT="[Text]" phldr="0" custT="1"/>
      <dgm:spPr/>
      <dgm:t>
        <a:bodyPr/>
        <a:lstStyle/>
        <a:p>
          <a:pPr>
            <a:buFont typeface="Arial" panose="020B0604020202020204" pitchFamily="34" charset="0"/>
            <a:buNone/>
          </a:pPr>
          <a:endParaRPr lang="en-GB" sz="1600" dirty="0">
            <a:solidFill>
              <a:srgbClr val="2C453E"/>
            </a:solidFill>
          </a:endParaRPr>
        </a:p>
      </dgm:t>
    </dgm:pt>
    <dgm:pt modelId="{353DC6AD-2462-5D4D-86C1-2BD0C18FB25E}" type="parTrans" cxnId="{E1FED611-E226-F14D-B147-018F800BB301}">
      <dgm:prSet/>
      <dgm:spPr/>
      <dgm:t>
        <a:bodyPr/>
        <a:lstStyle/>
        <a:p>
          <a:endParaRPr lang="en-GB"/>
        </a:p>
      </dgm:t>
    </dgm:pt>
    <dgm:pt modelId="{0D436D7B-D9B3-A24D-8156-24B1F6363B70}" type="sibTrans" cxnId="{E1FED611-E226-F14D-B147-018F800BB301}">
      <dgm:prSet/>
      <dgm:spPr/>
      <dgm:t>
        <a:bodyPr/>
        <a:lstStyle/>
        <a:p>
          <a:endParaRPr lang="en-GB"/>
        </a:p>
      </dgm:t>
    </dgm:pt>
    <dgm:pt modelId="{8E71D888-930C-3143-83F0-2498C94E5166}">
      <dgm:prSet phldrT="[Text]" phldr="0" custT="1"/>
      <dgm:spPr/>
      <dgm:t>
        <a:bodyPr/>
        <a:lstStyle/>
        <a:p>
          <a:pPr>
            <a:buFont typeface="Arial" panose="020B0604020202020204" pitchFamily="34" charset="0"/>
            <a:buChar char="•"/>
          </a:pPr>
          <a:r>
            <a:rPr lang="en-GB" sz="1600" dirty="0" err="1">
              <a:solidFill>
                <a:srgbClr val="2C453E"/>
              </a:solidFill>
            </a:rPr>
            <a:t>Povezava</a:t>
          </a:r>
          <a:r>
            <a:rPr lang="en-GB" sz="1600" dirty="0">
              <a:solidFill>
                <a:srgbClr val="2C453E"/>
              </a:solidFill>
            </a:rPr>
            <a:t> </a:t>
          </a:r>
          <a:r>
            <a:rPr lang="en-GB" sz="1600" dirty="0" err="1">
              <a:solidFill>
                <a:srgbClr val="2C453E"/>
              </a:solidFill>
            </a:rPr>
            <a:t>narave</a:t>
          </a:r>
          <a:r>
            <a:rPr lang="en-GB" sz="1600" dirty="0">
              <a:solidFill>
                <a:srgbClr val="2C453E"/>
              </a:solidFill>
            </a:rPr>
            <a:t> in </a:t>
          </a:r>
          <a:r>
            <a:rPr lang="en-GB" sz="1600" dirty="0" err="1">
              <a:solidFill>
                <a:srgbClr val="2C453E"/>
              </a:solidFill>
            </a:rPr>
            <a:t>produktov</a:t>
          </a:r>
          <a:r>
            <a:rPr lang="en-GB" sz="1600" dirty="0">
              <a:solidFill>
                <a:srgbClr val="2C453E"/>
              </a:solidFill>
            </a:rPr>
            <a:t> </a:t>
          </a:r>
          <a:r>
            <a:rPr lang="en-GB" sz="1600" dirty="0" err="1">
              <a:solidFill>
                <a:srgbClr val="2C453E"/>
              </a:solidFill>
            </a:rPr>
            <a:t>dobrega</a:t>
          </a:r>
          <a:r>
            <a:rPr lang="en-GB" sz="1600" dirty="0">
              <a:solidFill>
                <a:srgbClr val="2C453E"/>
              </a:solidFill>
            </a:rPr>
            <a:t> </a:t>
          </a:r>
          <a:r>
            <a:rPr lang="en-GB" sz="1600" dirty="0" err="1">
              <a:solidFill>
                <a:srgbClr val="2C453E"/>
              </a:solidFill>
            </a:rPr>
            <a:t>počutja</a:t>
          </a:r>
          <a:r>
            <a:rPr lang="en-GB" sz="1600" dirty="0">
              <a:solidFill>
                <a:srgbClr val="2C453E"/>
              </a:solidFill>
            </a:rPr>
            <a:t> </a:t>
          </a:r>
          <a:r>
            <a:rPr lang="en-GB" sz="1600" dirty="0">
              <a:solidFill>
                <a:srgbClr val="2C453E"/>
              </a:solidFill>
              <a:sym typeface="Wingdings" pitchFamily="2" charset="2"/>
            </a:rPr>
            <a:t></a:t>
          </a:r>
          <a:r>
            <a:rPr lang="en-GB" sz="1600" dirty="0">
              <a:solidFill>
                <a:srgbClr val="2C453E"/>
              </a:solidFill>
            </a:rPr>
            <a:t> </a:t>
          </a:r>
          <a:r>
            <a:rPr lang="en-GB" sz="1600" dirty="0" err="1">
              <a:solidFill>
                <a:srgbClr val="2C453E"/>
              </a:solidFill>
            </a:rPr>
            <a:t>Produkt</a:t>
          </a:r>
          <a:r>
            <a:rPr lang="en-GB" sz="1600" dirty="0">
              <a:solidFill>
                <a:srgbClr val="2C453E"/>
              </a:solidFill>
            </a:rPr>
            <a:t>, </a:t>
          </a:r>
          <a:r>
            <a:rPr lang="en-GB" sz="1600" dirty="0" err="1">
              <a:solidFill>
                <a:srgbClr val="2C453E"/>
              </a:solidFill>
            </a:rPr>
            <a:t>ki</a:t>
          </a:r>
          <a:r>
            <a:rPr lang="en-GB" sz="1600" dirty="0">
              <a:solidFill>
                <a:srgbClr val="2C453E"/>
              </a:solidFill>
            </a:rPr>
            <a:t> </a:t>
          </a:r>
          <a:r>
            <a:rPr lang="en-GB" sz="1600" dirty="0" err="1">
              <a:solidFill>
                <a:srgbClr val="2C453E"/>
              </a:solidFill>
            </a:rPr>
            <a:t>kaže</a:t>
          </a:r>
          <a:r>
            <a:rPr lang="en-GB" sz="1600" dirty="0">
              <a:solidFill>
                <a:srgbClr val="2C453E"/>
              </a:solidFill>
            </a:rPr>
            <a:t> </a:t>
          </a:r>
          <a:r>
            <a:rPr lang="en-GB" sz="1600" dirty="0" err="1">
              <a:solidFill>
                <a:srgbClr val="2C453E"/>
              </a:solidFill>
            </a:rPr>
            <a:t>visoko</a:t>
          </a:r>
          <a:r>
            <a:rPr lang="en-GB" sz="1600" dirty="0">
              <a:solidFill>
                <a:srgbClr val="2C453E"/>
              </a:solidFill>
            </a:rPr>
            <a:t> </a:t>
          </a:r>
          <a:r>
            <a:rPr lang="en-GB" sz="1600" dirty="0" err="1">
              <a:solidFill>
                <a:srgbClr val="2C453E"/>
              </a:solidFill>
            </a:rPr>
            <a:t>stopnjo</a:t>
          </a:r>
          <a:r>
            <a:rPr lang="en-GB" sz="1600" dirty="0">
              <a:solidFill>
                <a:srgbClr val="2C453E"/>
              </a:solidFill>
            </a:rPr>
            <a:t> </a:t>
          </a:r>
          <a:r>
            <a:rPr lang="en-GB" sz="1600" dirty="0" err="1">
              <a:solidFill>
                <a:srgbClr val="2C453E"/>
              </a:solidFill>
            </a:rPr>
            <a:t>odpornosti</a:t>
          </a:r>
          <a:r>
            <a:rPr lang="en-GB" sz="1600" dirty="0">
              <a:solidFill>
                <a:srgbClr val="2C453E"/>
              </a:solidFill>
            </a:rPr>
            <a:t> v </a:t>
          </a:r>
          <a:r>
            <a:rPr lang="en-GB" sz="1600" dirty="0" err="1">
              <a:solidFill>
                <a:srgbClr val="2C453E"/>
              </a:solidFill>
            </a:rPr>
            <a:t>času</a:t>
          </a:r>
          <a:r>
            <a:rPr lang="en-GB" sz="1600" dirty="0">
              <a:solidFill>
                <a:srgbClr val="2C453E"/>
              </a:solidFill>
            </a:rPr>
            <a:t> </a:t>
          </a:r>
          <a:r>
            <a:rPr lang="en-GB" sz="1600" dirty="0" err="1">
              <a:solidFill>
                <a:srgbClr val="2C453E"/>
              </a:solidFill>
            </a:rPr>
            <a:t>pandemije</a:t>
          </a:r>
          <a:r>
            <a:rPr lang="en-GB" sz="1600" dirty="0">
              <a:solidFill>
                <a:srgbClr val="2C453E"/>
              </a:solidFill>
            </a:rPr>
            <a:t> </a:t>
          </a:r>
        </a:p>
      </dgm:t>
    </dgm:pt>
    <dgm:pt modelId="{61242E15-22EF-1844-B4FA-CDB5F2EB5BF6}" type="parTrans" cxnId="{F8A86FA7-9983-2C44-A630-5DCC4915B68D}">
      <dgm:prSet/>
      <dgm:spPr/>
      <dgm:t>
        <a:bodyPr/>
        <a:lstStyle/>
        <a:p>
          <a:endParaRPr lang="en-GB"/>
        </a:p>
      </dgm:t>
    </dgm:pt>
    <dgm:pt modelId="{C43C1A01-979E-784D-A783-93C444D35CC0}" type="sibTrans" cxnId="{F8A86FA7-9983-2C44-A630-5DCC4915B68D}">
      <dgm:prSet/>
      <dgm:spPr/>
      <dgm:t>
        <a:bodyPr/>
        <a:lstStyle/>
        <a:p>
          <a:endParaRPr lang="en-GB"/>
        </a:p>
      </dgm:t>
    </dgm:pt>
    <dgm:pt modelId="{C2A3CB24-87D1-8348-92FC-ACC784061879}" type="pres">
      <dgm:prSet presAssocID="{57D1743B-335C-C343-BA0A-98D2510212C3}" presName="Name0" presStyleCnt="0">
        <dgm:presLayoutVars>
          <dgm:dir/>
          <dgm:animLvl val="lvl"/>
          <dgm:resizeHandles val="exact"/>
        </dgm:presLayoutVars>
      </dgm:prSet>
      <dgm:spPr/>
    </dgm:pt>
    <dgm:pt modelId="{D5940A2A-920F-CE45-A7D8-1F18E78199E6}" type="pres">
      <dgm:prSet presAssocID="{F42FFC83-D3F0-934E-97BD-45FC594488F2}" presName="composite" presStyleCnt="0"/>
      <dgm:spPr/>
    </dgm:pt>
    <dgm:pt modelId="{DA182DE5-4203-4642-A05D-3101C7F7AFBE}" type="pres">
      <dgm:prSet presAssocID="{F42FFC83-D3F0-934E-97BD-45FC594488F2}" presName="parTx" presStyleLbl="alignNode1" presStyleIdx="0" presStyleCnt="3">
        <dgm:presLayoutVars>
          <dgm:chMax val="0"/>
          <dgm:chPref val="0"/>
          <dgm:bulletEnabled val="1"/>
        </dgm:presLayoutVars>
      </dgm:prSet>
      <dgm:spPr/>
    </dgm:pt>
    <dgm:pt modelId="{2252748C-B7D4-4448-BBD6-AD15D9E529FB}" type="pres">
      <dgm:prSet presAssocID="{F42FFC83-D3F0-934E-97BD-45FC594488F2}" presName="desTx" presStyleLbl="alignAccFollowNode1" presStyleIdx="0" presStyleCnt="3">
        <dgm:presLayoutVars>
          <dgm:bulletEnabled val="1"/>
        </dgm:presLayoutVars>
      </dgm:prSet>
      <dgm:spPr/>
    </dgm:pt>
    <dgm:pt modelId="{5E5EF765-3B65-5441-9410-F62212AADB66}" type="pres">
      <dgm:prSet presAssocID="{78E31BE6-E1A2-1B4B-8F49-9E2527C22117}" presName="space" presStyleCnt="0"/>
      <dgm:spPr/>
    </dgm:pt>
    <dgm:pt modelId="{FD72398E-A50D-AD4D-B054-0416C1EEE0AB}" type="pres">
      <dgm:prSet presAssocID="{D2BCDE2B-E05A-8E47-B713-406E1E9FC6D5}" presName="composite" presStyleCnt="0"/>
      <dgm:spPr/>
    </dgm:pt>
    <dgm:pt modelId="{5DDDC8C7-E573-3A43-AAC3-1DF867BB2250}" type="pres">
      <dgm:prSet presAssocID="{D2BCDE2B-E05A-8E47-B713-406E1E9FC6D5}" presName="parTx" presStyleLbl="alignNode1" presStyleIdx="1" presStyleCnt="3">
        <dgm:presLayoutVars>
          <dgm:chMax val="0"/>
          <dgm:chPref val="0"/>
          <dgm:bulletEnabled val="1"/>
        </dgm:presLayoutVars>
      </dgm:prSet>
      <dgm:spPr/>
    </dgm:pt>
    <dgm:pt modelId="{6318B092-47DF-9D4D-AC44-AC629D0F288F}" type="pres">
      <dgm:prSet presAssocID="{D2BCDE2B-E05A-8E47-B713-406E1E9FC6D5}" presName="desTx" presStyleLbl="alignAccFollowNode1" presStyleIdx="1" presStyleCnt="3">
        <dgm:presLayoutVars>
          <dgm:bulletEnabled val="1"/>
        </dgm:presLayoutVars>
      </dgm:prSet>
      <dgm:spPr/>
    </dgm:pt>
    <dgm:pt modelId="{BC1CB10B-6CB7-B74A-BB58-0DC7CD4CFAE3}" type="pres">
      <dgm:prSet presAssocID="{CAB58E14-87A5-5742-B034-57B67394BA35}" presName="space" presStyleCnt="0"/>
      <dgm:spPr/>
    </dgm:pt>
    <dgm:pt modelId="{99AB22F4-05C7-3B42-9F01-1D3DCE682C6F}" type="pres">
      <dgm:prSet presAssocID="{F37A8F60-4032-4D43-BA91-6B4B54B8CEBE}" presName="composite" presStyleCnt="0"/>
      <dgm:spPr/>
    </dgm:pt>
    <dgm:pt modelId="{B92C10D6-9464-7246-8B73-9F11AE509E15}" type="pres">
      <dgm:prSet presAssocID="{F37A8F60-4032-4D43-BA91-6B4B54B8CEBE}" presName="parTx" presStyleLbl="alignNode1" presStyleIdx="2" presStyleCnt="3" custLinFactNeighborY="-239">
        <dgm:presLayoutVars>
          <dgm:chMax val="0"/>
          <dgm:chPref val="0"/>
          <dgm:bulletEnabled val="1"/>
        </dgm:presLayoutVars>
      </dgm:prSet>
      <dgm:spPr/>
    </dgm:pt>
    <dgm:pt modelId="{2A89ECAA-BFDD-7B43-89FB-6DC69573D273}" type="pres">
      <dgm:prSet presAssocID="{F37A8F60-4032-4D43-BA91-6B4B54B8CEBE}" presName="desTx" presStyleLbl="alignAccFollowNode1" presStyleIdx="2" presStyleCnt="3">
        <dgm:presLayoutVars>
          <dgm:bulletEnabled val="1"/>
        </dgm:presLayoutVars>
      </dgm:prSet>
      <dgm:spPr/>
    </dgm:pt>
  </dgm:ptLst>
  <dgm:cxnLst>
    <dgm:cxn modelId="{B7423705-413C-004B-89B3-CCFAB3B76E24}" type="presOf" srcId="{4C32BF53-B3E6-8949-AE6B-4826F819F84F}" destId="{2252748C-B7D4-4448-BBD6-AD15D9E529FB}" srcOrd="0" destOrd="3" presId="urn:microsoft.com/office/officeart/2005/8/layout/hList1"/>
    <dgm:cxn modelId="{E1FED611-E226-F14D-B147-018F800BB301}" srcId="{D2BCDE2B-E05A-8E47-B713-406E1E9FC6D5}" destId="{95C38852-C718-9343-8203-4453A6F30C17}" srcOrd="5" destOrd="0" parTransId="{353DC6AD-2462-5D4D-86C1-2BD0C18FB25E}" sibTransId="{0D436D7B-D9B3-A24D-8156-24B1F6363B70}"/>
    <dgm:cxn modelId="{94228518-00AD-244C-A0B6-EF28D691F77F}" type="presOf" srcId="{D98732CD-477A-8B44-8AB2-A0F6B8B1904C}" destId="{2252748C-B7D4-4448-BBD6-AD15D9E529FB}" srcOrd="0" destOrd="2" presId="urn:microsoft.com/office/officeart/2005/8/layout/hList1"/>
    <dgm:cxn modelId="{3EE77C1A-EB73-9D47-BA82-A0F1BA876759}" type="presOf" srcId="{CEF5A396-F7EA-E640-B527-E98C9C9D686E}" destId="{2A89ECAA-BFDD-7B43-89FB-6DC69573D273}" srcOrd="0" destOrd="1" presId="urn:microsoft.com/office/officeart/2005/8/layout/hList1"/>
    <dgm:cxn modelId="{F271161F-22DC-D54D-B4F6-ED01EF5CCD2A}" type="presOf" srcId="{D9F48461-8640-0C44-8652-9504AA4BFC6A}" destId="{2A89ECAA-BFDD-7B43-89FB-6DC69573D273}" srcOrd="0" destOrd="3" presId="urn:microsoft.com/office/officeart/2005/8/layout/hList1"/>
    <dgm:cxn modelId="{0FD74C2C-7CDB-4845-AEA5-1930D24E2F7F}" type="presOf" srcId="{78DAD3A0-FA52-654D-B030-443912102749}" destId="{6318B092-47DF-9D4D-AC44-AC629D0F288F}" srcOrd="0" destOrd="1" presId="urn:microsoft.com/office/officeart/2005/8/layout/hList1"/>
    <dgm:cxn modelId="{EFFD802D-B84E-1348-A292-5DA2D6BC5A88}" srcId="{F37A8F60-4032-4D43-BA91-6B4B54B8CEBE}" destId="{CEF5A396-F7EA-E640-B527-E98C9C9D686E}" srcOrd="1" destOrd="0" parTransId="{1D2D8FD1-C8DA-5543-89D4-2E9E75367FB1}" sibTransId="{72958A52-E00D-B446-937D-9F012341F610}"/>
    <dgm:cxn modelId="{C17B6E3A-528A-354E-A797-F820F83D0C2D}" type="presOf" srcId="{57D1743B-335C-C343-BA0A-98D2510212C3}" destId="{C2A3CB24-87D1-8348-92FC-ACC784061879}" srcOrd="0" destOrd="0" presId="urn:microsoft.com/office/officeart/2005/8/layout/hList1"/>
    <dgm:cxn modelId="{B745E73D-80CB-FD4F-BD0B-5FC7667C126F}" srcId="{F42FFC83-D3F0-934E-97BD-45FC594488F2}" destId="{4C32BF53-B3E6-8949-AE6B-4826F819F84F}" srcOrd="3" destOrd="0" parTransId="{26741B4D-F422-8A45-83C6-C8AA9384D25B}" sibTransId="{52AE09A6-2819-7C45-85D1-CD75AFD9E0BD}"/>
    <dgm:cxn modelId="{48364D3E-B0B1-384A-9A3E-FA5C95112AD1}" srcId="{F37A8F60-4032-4D43-BA91-6B4B54B8CEBE}" destId="{0418AFB8-0331-A647-8A26-FFE838560CF0}" srcOrd="2" destOrd="0" parTransId="{6F991BF7-893E-F044-A1EF-3D99BF3DE303}" sibTransId="{0B69B5E0-C0E5-2243-AEED-8B308417CCAE}"/>
    <dgm:cxn modelId="{84CD2A43-1716-9F4F-A20B-EC0505237C2F}" type="presOf" srcId="{AD059A9C-5FDD-CF49-9734-A9696338B53D}" destId="{2252748C-B7D4-4448-BBD6-AD15D9E529FB}" srcOrd="0" destOrd="4" presId="urn:microsoft.com/office/officeart/2005/8/layout/hList1"/>
    <dgm:cxn modelId="{A613B445-899E-0644-ADD3-8183A4D4F288}" type="presOf" srcId="{F37A8F60-4032-4D43-BA91-6B4B54B8CEBE}" destId="{B92C10D6-9464-7246-8B73-9F11AE509E15}" srcOrd="0" destOrd="0" presId="urn:microsoft.com/office/officeart/2005/8/layout/hList1"/>
    <dgm:cxn modelId="{8BE4BF45-5415-1245-B125-95B3535ACDEC}" srcId="{F37A8F60-4032-4D43-BA91-6B4B54B8CEBE}" destId="{FA6C7B64-E1BD-B743-8280-EE298C169C96}" srcOrd="5" destOrd="0" parTransId="{D649AF64-4DEF-3F4C-9118-E2D8637E9A5E}" sibTransId="{189FB8C8-40DF-E348-B8DC-477D51B3C945}"/>
    <dgm:cxn modelId="{9176EB46-EBDA-4844-81A1-619BB7BEE1B8}" type="presOf" srcId="{8E71D888-930C-3143-83F0-2498C94E5166}" destId="{6318B092-47DF-9D4D-AC44-AC629D0F288F}" srcOrd="0" destOrd="3" presId="urn:microsoft.com/office/officeart/2005/8/layout/hList1"/>
    <dgm:cxn modelId="{D102C550-9456-034E-B254-BA564A84E976}" type="presOf" srcId="{F42FFC83-D3F0-934E-97BD-45FC594488F2}" destId="{DA182DE5-4203-4642-A05D-3101C7F7AFBE}" srcOrd="0" destOrd="0" presId="urn:microsoft.com/office/officeart/2005/8/layout/hList1"/>
    <dgm:cxn modelId="{668A0360-F7F0-2B41-96D4-61D7E1DFBDC2}" type="presOf" srcId="{95C38852-C718-9343-8203-4453A6F30C17}" destId="{6318B092-47DF-9D4D-AC44-AC629D0F288F}" srcOrd="0" destOrd="5" presId="urn:microsoft.com/office/officeart/2005/8/layout/hList1"/>
    <dgm:cxn modelId="{B91F1E65-4CDA-8444-AD24-7F5330F6D903}" srcId="{D2BCDE2B-E05A-8E47-B713-406E1E9FC6D5}" destId="{E96E17DD-E45A-8344-B3CE-3562CDA2F63D}" srcOrd="0" destOrd="0" parTransId="{8403839B-A9A6-A54E-BACD-FC4C421578BA}" sibTransId="{F4860393-3D6A-AB49-A072-C140A725192D}"/>
    <dgm:cxn modelId="{AF04D86F-B035-D045-9C47-B5C8214DF0D5}" srcId="{F42FFC83-D3F0-934E-97BD-45FC594488F2}" destId="{1B1CBAD3-D245-5642-AEB6-C426DD167E73}" srcOrd="5" destOrd="0" parTransId="{399E1F93-E87D-EF41-8AA8-158BFE16824D}" sibTransId="{DB9C4D89-6F57-BD47-8F43-5A902086EC5E}"/>
    <dgm:cxn modelId="{E6C3F174-4A5D-8745-B52E-1133CCF22CC6}" type="presOf" srcId="{0418AFB8-0331-A647-8A26-FFE838560CF0}" destId="{2A89ECAA-BFDD-7B43-89FB-6DC69573D273}" srcOrd="0" destOrd="2" presId="urn:microsoft.com/office/officeart/2005/8/layout/hList1"/>
    <dgm:cxn modelId="{BAB79576-9F88-784F-8C36-03F1E4820F68}" type="presOf" srcId="{1B1CBAD3-D245-5642-AEB6-C426DD167E73}" destId="{2252748C-B7D4-4448-BBD6-AD15D9E529FB}" srcOrd="0" destOrd="5" presId="urn:microsoft.com/office/officeart/2005/8/layout/hList1"/>
    <dgm:cxn modelId="{EF5DD976-8A3F-F941-B23C-46F7E542F5CA}" type="presOf" srcId="{E5285793-4F30-D045-91CA-38D3D0466D06}" destId="{2A89ECAA-BFDD-7B43-89FB-6DC69573D273}" srcOrd="0" destOrd="4" presId="urn:microsoft.com/office/officeart/2005/8/layout/hList1"/>
    <dgm:cxn modelId="{D1252A7E-D22F-C640-9993-238FB52F6E60}" type="presOf" srcId="{98417C36-4BA3-0D46-97AE-39E7015564F8}" destId="{6318B092-47DF-9D4D-AC44-AC629D0F288F}" srcOrd="0" destOrd="4" presId="urn:microsoft.com/office/officeart/2005/8/layout/hList1"/>
    <dgm:cxn modelId="{8EAEEC92-6C8B-0D48-AD4E-CCAF3BB25BEB}" srcId="{57D1743B-335C-C343-BA0A-98D2510212C3}" destId="{F42FFC83-D3F0-934E-97BD-45FC594488F2}" srcOrd="0" destOrd="0" parTransId="{EEB9C5E8-A908-144D-9C0D-5310FE670F1B}" sibTransId="{78E31BE6-E1A2-1B4B-8F49-9E2527C22117}"/>
    <dgm:cxn modelId="{EF78D593-D63E-3E4A-AE5C-4EC1548EDB35}" srcId="{D2BCDE2B-E05A-8E47-B713-406E1E9FC6D5}" destId="{98417C36-4BA3-0D46-97AE-39E7015564F8}" srcOrd="4" destOrd="0" parTransId="{6CE3E43E-08C1-6F40-B9FE-AFA7DA094446}" sibTransId="{557F5A58-118D-8640-AD48-6AD07DA47EFD}"/>
    <dgm:cxn modelId="{40808894-E729-4B48-8982-57FAEBB75ACD}" type="presOf" srcId="{FA6C7B64-E1BD-B743-8280-EE298C169C96}" destId="{2A89ECAA-BFDD-7B43-89FB-6DC69573D273}" srcOrd="0" destOrd="5" presId="urn:microsoft.com/office/officeart/2005/8/layout/hList1"/>
    <dgm:cxn modelId="{F9424497-34B4-9645-820B-28F8A7DA2DA1}" srcId="{F37A8F60-4032-4D43-BA91-6B4B54B8CEBE}" destId="{E5285793-4F30-D045-91CA-38D3D0466D06}" srcOrd="4" destOrd="0" parTransId="{287C0838-EBCD-D84E-8371-FB8F14CFFB95}" sibTransId="{19833107-3EB7-0840-8FF8-81DE7FD9A351}"/>
    <dgm:cxn modelId="{089C8C97-7121-154E-970B-3641574009B4}" type="presOf" srcId="{4C375C43-920D-3841-B944-CC0E1ADADA91}" destId="{2252748C-B7D4-4448-BBD6-AD15D9E529FB}" srcOrd="0" destOrd="1" presId="urn:microsoft.com/office/officeart/2005/8/layout/hList1"/>
    <dgm:cxn modelId="{790916A2-2805-0D4E-B1A3-C31AF6A8981E}" srcId="{F42FFC83-D3F0-934E-97BD-45FC594488F2}" destId="{4C375C43-920D-3841-B944-CC0E1ADADA91}" srcOrd="1" destOrd="0" parTransId="{2ABBD930-A9B2-5740-9233-9B97CDDEA84E}" sibTransId="{2561866E-EB58-2F43-B8AE-CE6DED7461C9}"/>
    <dgm:cxn modelId="{F8A86FA7-9983-2C44-A630-5DCC4915B68D}" srcId="{D2BCDE2B-E05A-8E47-B713-406E1E9FC6D5}" destId="{8E71D888-930C-3143-83F0-2498C94E5166}" srcOrd="3" destOrd="0" parTransId="{61242E15-22EF-1844-B4FA-CDB5F2EB5BF6}" sibTransId="{C43C1A01-979E-784D-A783-93C444D35CC0}"/>
    <dgm:cxn modelId="{8DFCF1A9-780B-7747-A047-3B63FBB1908A}" type="presOf" srcId="{D2BCDE2B-E05A-8E47-B713-406E1E9FC6D5}" destId="{5DDDC8C7-E573-3A43-AAC3-1DF867BB2250}" srcOrd="0" destOrd="0" presId="urn:microsoft.com/office/officeart/2005/8/layout/hList1"/>
    <dgm:cxn modelId="{F0B76BB0-8AE6-5947-985F-299A41623693}" srcId="{F37A8F60-4032-4D43-BA91-6B4B54B8CEBE}" destId="{D9F48461-8640-0C44-8652-9504AA4BFC6A}" srcOrd="3" destOrd="0" parTransId="{D16230A3-8731-0A48-8DD3-EA91A7279935}" sibTransId="{BEABDE2F-B219-404D-A410-3366DF461AE9}"/>
    <dgm:cxn modelId="{553682B1-C721-0B4D-9894-E2C228D37D7D}" type="presOf" srcId="{CC0BC622-C341-BD4E-B8E8-35EF3E6745A6}" destId="{6318B092-47DF-9D4D-AC44-AC629D0F288F}" srcOrd="0" destOrd="2" presId="urn:microsoft.com/office/officeart/2005/8/layout/hList1"/>
    <dgm:cxn modelId="{C9F68EB7-9164-A347-8D62-8D2CBC11D063}" srcId="{F37A8F60-4032-4D43-BA91-6B4B54B8CEBE}" destId="{8E653D7F-D5F8-C447-B6E5-C402618C8C03}" srcOrd="0" destOrd="0" parTransId="{F7267EEB-8719-9043-833E-B952849ED8F2}" sibTransId="{1D422B5F-DBBE-5D4E-98CB-678BF92260C3}"/>
    <dgm:cxn modelId="{A11DB8BE-F94B-4437-AB45-AF043B2AA459}" srcId="{F42FFC83-D3F0-934E-97BD-45FC594488F2}" destId="{F07FD869-9F9D-48E6-BDB1-2A488C91E31B}" srcOrd="0" destOrd="0" parTransId="{085E2202-C533-402A-81BC-4B1211E14096}" sibTransId="{6BF45602-A974-4546-9AB5-EE590D4072C4}"/>
    <dgm:cxn modelId="{390CC4D2-9E32-7243-B79A-ED78501CC1E1}" type="presOf" srcId="{8E653D7F-D5F8-C447-B6E5-C402618C8C03}" destId="{2A89ECAA-BFDD-7B43-89FB-6DC69573D273}" srcOrd="0" destOrd="0" presId="urn:microsoft.com/office/officeart/2005/8/layout/hList1"/>
    <dgm:cxn modelId="{DD404AD8-D2C7-43E7-AE9E-89FEEB6B23C9}" type="presOf" srcId="{F07FD869-9F9D-48E6-BDB1-2A488C91E31B}" destId="{2252748C-B7D4-4448-BBD6-AD15D9E529FB}" srcOrd="0" destOrd="0" presId="urn:microsoft.com/office/officeart/2005/8/layout/hList1"/>
    <dgm:cxn modelId="{5F8F4FD9-09FD-2D4B-8279-91414ED1C97F}" srcId="{57D1743B-335C-C343-BA0A-98D2510212C3}" destId="{D2BCDE2B-E05A-8E47-B713-406E1E9FC6D5}" srcOrd="1" destOrd="0" parTransId="{37CB02C4-0551-0949-BE67-263C42EF057E}" sibTransId="{CAB58E14-87A5-5742-B034-57B67394BA35}"/>
    <dgm:cxn modelId="{D97904E6-97DF-234F-B50D-E2CA40722093}" srcId="{D2BCDE2B-E05A-8E47-B713-406E1E9FC6D5}" destId="{78DAD3A0-FA52-654D-B030-443912102749}" srcOrd="1" destOrd="0" parTransId="{20F5994A-C18C-F74C-981A-FC2A73BDADB4}" sibTransId="{2B7AC8BD-AB19-854D-B452-B3EB102E8AEF}"/>
    <dgm:cxn modelId="{20006AEB-1CB3-8C45-8303-D7BB55A45E76}" srcId="{57D1743B-335C-C343-BA0A-98D2510212C3}" destId="{F37A8F60-4032-4D43-BA91-6B4B54B8CEBE}" srcOrd="2" destOrd="0" parTransId="{4B99DEA6-430B-F84B-BA9B-27E313CDF3DF}" sibTransId="{66C5024A-0045-C847-AE6D-460C737CD978}"/>
    <dgm:cxn modelId="{6710CCEB-43C3-CE4C-A9A3-B417793A495A}" srcId="{F42FFC83-D3F0-934E-97BD-45FC594488F2}" destId="{AD059A9C-5FDD-CF49-9734-A9696338B53D}" srcOrd="4" destOrd="0" parTransId="{57658C97-FDA0-A24E-ADD8-FA042011EAEB}" sibTransId="{A7877ECD-F0EB-BD40-BC5E-EDA2E883717F}"/>
    <dgm:cxn modelId="{08619CEF-B15D-5E4E-9A41-881401403B3B}" type="presOf" srcId="{E96E17DD-E45A-8344-B3CE-3562CDA2F63D}" destId="{6318B092-47DF-9D4D-AC44-AC629D0F288F}" srcOrd="0" destOrd="0" presId="urn:microsoft.com/office/officeart/2005/8/layout/hList1"/>
    <dgm:cxn modelId="{54EA59F1-2B57-4942-BA65-677ED0808A7A}" srcId="{F42FFC83-D3F0-934E-97BD-45FC594488F2}" destId="{D98732CD-477A-8B44-8AB2-A0F6B8B1904C}" srcOrd="2" destOrd="0" parTransId="{17E69600-1245-4649-96F5-B00F8A00704F}" sibTransId="{91EBC2B5-3482-B74C-B658-97C2DEFE061D}"/>
    <dgm:cxn modelId="{C69A70FE-27DD-634D-B37C-60C6677BEC73}" srcId="{D2BCDE2B-E05A-8E47-B713-406E1E9FC6D5}" destId="{CC0BC622-C341-BD4E-B8E8-35EF3E6745A6}" srcOrd="2" destOrd="0" parTransId="{96856409-2A2E-9946-92B8-62C412329471}" sibTransId="{769DAC42-ACF6-484F-B411-A29921B3BCCF}"/>
    <dgm:cxn modelId="{AE645D7F-47A9-554F-95AA-7207F23544A6}" type="presParOf" srcId="{C2A3CB24-87D1-8348-92FC-ACC784061879}" destId="{D5940A2A-920F-CE45-A7D8-1F18E78199E6}" srcOrd="0" destOrd="0" presId="urn:microsoft.com/office/officeart/2005/8/layout/hList1"/>
    <dgm:cxn modelId="{0F23DECA-08CA-A74C-8CA1-FC50466C425A}" type="presParOf" srcId="{D5940A2A-920F-CE45-A7D8-1F18E78199E6}" destId="{DA182DE5-4203-4642-A05D-3101C7F7AFBE}" srcOrd="0" destOrd="0" presId="urn:microsoft.com/office/officeart/2005/8/layout/hList1"/>
    <dgm:cxn modelId="{C20FEB0C-3E5C-5C47-B036-CD2F7FE7BE06}" type="presParOf" srcId="{D5940A2A-920F-CE45-A7D8-1F18E78199E6}" destId="{2252748C-B7D4-4448-BBD6-AD15D9E529FB}" srcOrd="1" destOrd="0" presId="urn:microsoft.com/office/officeart/2005/8/layout/hList1"/>
    <dgm:cxn modelId="{F47A7370-014A-D647-8779-949643660A72}" type="presParOf" srcId="{C2A3CB24-87D1-8348-92FC-ACC784061879}" destId="{5E5EF765-3B65-5441-9410-F62212AADB66}" srcOrd="1" destOrd="0" presId="urn:microsoft.com/office/officeart/2005/8/layout/hList1"/>
    <dgm:cxn modelId="{C3E8958E-BECF-2D47-9B0E-CADFBB11D25E}" type="presParOf" srcId="{C2A3CB24-87D1-8348-92FC-ACC784061879}" destId="{FD72398E-A50D-AD4D-B054-0416C1EEE0AB}" srcOrd="2" destOrd="0" presId="urn:microsoft.com/office/officeart/2005/8/layout/hList1"/>
    <dgm:cxn modelId="{FF895799-0E6A-BF48-A92F-A0CBC1B5FC12}" type="presParOf" srcId="{FD72398E-A50D-AD4D-B054-0416C1EEE0AB}" destId="{5DDDC8C7-E573-3A43-AAC3-1DF867BB2250}" srcOrd="0" destOrd="0" presId="urn:microsoft.com/office/officeart/2005/8/layout/hList1"/>
    <dgm:cxn modelId="{099B7C8A-94CB-F143-9741-04860B428851}" type="presParOf" srcId="{FD72398E-A50D-AD4D-B054-0416C1EEE0AB}" destId="{6318B092-47DF-9D4D-AC44-AC629D0F288F}" srcOrd="1" destOrd="0" presId="urn:microsoft.com/office/officeart/2005/8/layout/hList1"/>
    <dgm:cxn modelId="{D1B52B61-2B8E-154A-97C1-E206EE83AFEF}" type="presParOf" srcId="{C2A3CB24-87D1-8348-92FC-ACC784061879}" destId="{BC1CB10B-6CB7-B74A-BB58-0DC7CD4CFAE3}" srcOrd="3" destOrd="0" presId="urn:microsoft.com/office/officeart/2005/8/layout/hList1"/>
    <dgm:cxn modelId="{94069FD3-B161-B740-820E-D8833E0F4FA5}" type="presParOf" srcId="{C2A3CB24-87D1-8348-92FC-ACC784061879}" destId="{99AB22F4-05C7-3B42-9F01-1D3DCE682C6F}" srcOrd="4" destOrd="0" presId="urn:microsoft.com/office/officeart/2005/8/layout/hList1"/>
    <dgm:cxn modelId="{075236EF-0953-B748-85F4-70095F674CE7}" type="presParOf" srcId="{99AB22F4-05C7-3B42-9F01-1D3DCE682C6F}" destId="{B92C10D6-9464-7246-8B73-9F11AE509E15}" srcOrd="0" destOrd="0" presId="urn:microsoft.com/office/officeart/2005/8/layout/hList1"/>
    <dgm:cxn modelId="{F267A761-BFAA-8C4B-8A54-349634ABE8D0}" type="presParOf" srcId="{99AB22F4-05C7-3B42-9F01-1D3DCE682C6F}" destId="{2A89ECAA-BFDD-7B43-89FB-6DC69573D27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7D1743B-335C-C343-BA0A-98D2510212C3}" type="doc">
      <dgm:prSet loTypeId="urn:microsoft.com/office/officeart/2005/8/layout/hList1" loCatId="" qsTypeId="urn:microsoft.com/office/officeart/2005/8/quickstyle/simple1" qsCatId="simple" csTypeId="urn:microsoft.com/office/officeart/2005/8/colors/accent3_1" csCatId="accent3" phldr="1"/>
      <dgm:spPr/>
      <dgm:t>
        <a:bodyPr/>
        <a:lstStyle/>
        <a:p>
          <a:endParaRPr lang="en-GB"/>
        </a:p>
      </dgm:t>
    </dgm:pt>
    <dgm:pt modelId="{D2BCDE2B-E05A-8E47-B713-406E1E9FC6D5}">
      <dgm:prSet phldrT="[Text]" phldr="0" custT="1"/>
      <dgm:spPr>
        <a:solidFill>
          <a:schemeClr val="accent6">
            <a:lumMod val="20000"/>
            <a:lumOff val="80000"/>
          </a:schemeClr>
        </a:solidFill>
      </dgm:spPr>
      <dgm:t>
        <a:bodyPr/>
        <a:lstStyle/>
        <a:p>
          <a:r>
            <a:rPr lang="en-GB" sz="2000" dirty="0">
              <a:solidFill>
                <a:schemeClr val="tx1">
                  <a:lumMod val="75000"/>
                  <a:lumOff val="25000"/>
                </a:schemeClr>
              </a:solidFill>
              <a:latin typeface="Montserrat"/>
            </a:rPr>
            <a:t>TRENDI V SVETU</a:t>
          </a:r>
        </a:p>
      </dgm:t>
    </dgm:pt>
    <dgm:pt modelId="{37CB02C4-0551-0949-BE67-263C42EF057E}" type="parTrans" cxnId="{5F8F4FD9-09FD-2D4B-8279-91414ED1C97F}">
      <dgm:prSet/>
      <dgm:spPr/>
      <dgm:t>
        <a:bodyPr/>
        <a:lstStyle/>
        <a:p>
          <a:endParaRPr lang="en-GB"/>
        </a:p>
      </dgm:t>
    </dgm:pt>
    <dgm:pt modelId="{CAB58E14-87A5-5742-B034-57B67394BA35}" type="sibTrans" cxnId="{5F8F4FD9-09FD-2D4B-8279-91414ED1C97F}">
      <dgm:prSet/>
      <dgm:spPr/>
      <dgm:t>
        <a:bodyPr/>
        <a:lstStyle/>
        <a:p>
          <a:endParaRPr lang="en-GB"/>
        </a:p>
      </dgm:t>
    </dgm:pt>
    <dgm:pt modelId="{E96E17DD-E45A-8344-B3CE-3562CDA2F63D}">
      <dgm:prSet phldrT="[Text]" phldr="0" custT="1"/>
      <dgm:spPr/>
      <dgm:t>
        <a:bodyPr/>
        <a:lstStyle/>
        <a:p>
          <a:endParaRPr lang="en-GB" sz="1800" dirty="0">
            <a:latin typeface="Montserrat"/>
          </a:endParaRPr>
        </a:p>
      </dgm:t>
    </dgm:pt>
    <dgm:pt modelId="{8403839B-A9A6-A54E-BACD-FC4C421578BA}" type="parTrans" cxnId="{B91F1E65-4CDA-8444-AD24-7F5330F6D903}">
      <dgm:prSet/>
      <dgm:spPr/>
      <dgm:t>
        <a:bodyPr/>
        <a:lstStyle/>
        <a:p>
          <a:endParaRPr lang="en-GB"/>
        </a:p>
      </dgm:t>
    </dgm:pt>
    <dgm:pt modelId="{F4860393-3D6A-AB49-A072-C140A725192D}" type="sibTrans" cxnId="{B91F1E65-4CDA-8444-AD24-7F5330F6D903}">
      <dgm:prSet/>
      <dgm:spPr/>
      <dgm:t>
        <a:bodyPr/>
        <a:lstStyle/>
        <a:p>
          <a:endParaRPr lang="en-GB"/>
        </a:p>
      </dgm:t>
    </dgm:pt>
    <dgm:pt modelId="{F37A8F60-4032-4D43-BA91-6B4B54B8CEBE}">
      <dgm:prSet phldrT="[Text]" phldr="0" custT="1"/>
      <dgm:spPr>
        <a:solidFill>
          <a:schemeClr val="accent6">
            <a:lumMod val="20000"/>
            <a:lumOff val="80000"/>
          </a:schemeClr>
        </a:solidFill>
      </dgm:spPr>
      <dgm:t>
        <a:bodyPr/>
        <a:lstStyle/>
        <a:p>
          <a:r>
            <a:rPr lang="en-GB" sz="2000" dirty="0">
              <a:solidFill>
                <a:schemeClr val="tx1">
                  <a:lumMod val="75000"/>
                  <a:lumOff val="25000"/>
                </a:schemeClr>
              </a:solidFill>
              <a:latin typeface="Montserrat"/>
            </a:rPr>
            <a:t>KONKURENČNE PREDNOSTI V SLO</a:t>
          </a:r>
        </a:p>
      </dgm:t>
    </dgm:pt>
    <dgm:pt modelId="{4B99DEA6-430B-F84B-BA9B-27E313CDF3DF}" type="parTrans" cxnId="{20006AEB-1CB3-8C45-8303-D7BB55A45E76}">
      <dgm:prSet/>
      <dgm:spPr/>
      <dgm:t>
        <a:bodyPr/>
        <a:lstStyle/>
        <a:p>
          <a:endParaRPr lang="en-GB"/>
        </a:p>
      </dgm:t>
    </dgm:pt>
    <dgm:pt modelId="{66C5024A-0045-C847-AE6D-460C737CD978}" type="sibTrans" cxnId="{20006AEB-1CB3-8C45-8303-D7BB55A45E76}">
      <dgm:prSet/>
      <dgm:spPr/>
      <dgm:t>
        <a:bodyPr/>
        <a:lstStyle/>
        <a:p>
          <a:endParaRPr lang="en-GB"/>
        </a:p>
      </dgm:t>
    </dgm:pt>
    <dgm:pt modelId="{8E653D7F-D5F8-C447-B6E5-C402618C8C03}">
      <dgm:prSet phldrT="[Text]" phldr="0" custT="1"/>
      <dgm:spPr/>
      <dgm:t>
        <a:bodyPr/>
        <a:lstStyle/>
        <a:p>
          <a:endParaRPr lang="en-GB" sz="1800" b="1" dirty="0">
            <a:latin typeface="Montserrat"/>
          </a:endParaRPr>
        </a:p>
      </dgm:t>
    </dgm:pt>
    <dgm:pt modelId="{F7267EEB-8719-9043-833E-B952849ED8F2}" type="parTrans" cxnId="{C9F68EB7-9164-A347-8D62-8D2CBC11D063}">
      <dgm:prSet/>
      <dgm:spPr/>
      <dgm:t>
        <a:bodyPr/>
        <a:lstStyle/>
        <a:p>
          <a:endParaRPr lang="en-GB"/>
        </a:p>
      </dgm:t>
    </dgm:pt>
    <dgm:pt modelId="{1D422B5F-DBBE-5D4E-98CB-678BF92260C3}" type="sibTrans" cxnId="{C9F68EB7-9164-A347-8D62-8D2CBC11D063}">
      <dgm:prSet/>
      <dgm:spPr/>
      <dgm:t>
        <a:bodyPr/>
        <a:lstStyle/>
        <a:p>
          <a:endParaRPr lang="en-GB"/>
        </a:p>
      </dgm:t>
    </dgm:pt>
    <dgm:pt modelId="{F42FFC83-D3F0-934E-97BD-45FC594488F2}">
      <dgm:prSet phldrT="[Text]" phldr="0" custT="1"/>
      <dgm:spPr>
        <a:solidFill>
          <a:schemeClr val="accent6">
            <a:lumMod val="20000"/>
            <a:lumOff val="80000"/>
          </a:schemeClr>
        </a:solidFill>
      </dgm:spPr>
      <dgm:t>
        <a:bodyPr/>
        <a:lstStyle/>
        <a:p>
          <a:r>
            <a:rPr lang="en-GB" sz="2000" dirty="0">
              <a:solidFill>
                <a:schemeClr val="tx1">
                  <a:lumMod val="75000"/>
                  <a:lumOff val="25000"/>
                </a:schemeClr>
              </a:solidFill>
              <a:latin typeface="Montserrat"/>
            </a:rPr>
            <a:t>TRŽNI POTENCIAL </a:t>
          </a:r>
        </a:p>
      </dgm:t>
    </dgm:pt>
    <dgm:pt modelId="{EEB9C5E8-A908-144D-9C0D-5310FE670F1B}" type="parTrans" cxnId="{8EAEEC92-6C8B-0D48-AD4E-CCAF3BB25BEB}">
      <dgm:prSet/>
      <dgm:spPr/>
      <dgm:t>
        <a:bodyPr/>
        <a:lstStyle/>
        <a:p>
          <a:endParaRPr lang="en-GB"/>
        </a:p>
      </dgm:t>
    </dgm:pt>
    <dgm:pt modelId="{78E31BE6-E1A2-1B4B-8F49-9E2527C22117}" type="sibTrans" cxnId="{8EAEEC92-6C8B-0D48-AD4E-CCAF3BB25BEB}">
      <dgm:prSet/>
      <dgm:spPr/>
      <dgm:t>
        <a:bodyPr/>
        <a:lstStyle/>
        <a:p>
          <a:endParaRPr lang="en-GB"/>
        </a:p>
      </dgm:t>
    </dgm:pt>
    <dgm:pt modelId="{4C375C43-920D-3841-B944-CC0E1ADADA91}">
      <dgm:prSet phldrT="[Text]" phldr="0" custT="1"/>
      <dgm:spPr/>
      <dgm:t>
        <a:bodyPr/>
        <a:lstStyle/>
        <a:p>
          <a:pPr marL="171450" lvl="1" indent="0" algn="l" defTabSz="800100"/>
          <a:endParaRPr lang="en-GB" sz="1800" kern="1200" dirty="0"/>
        </a:p>
      </dgm:t>
    </dgm:pt>
    <dgm:pt modelId="{2ABBD930-A9B2-5740-9233-9B97CDDEA84E}" type="parTrans" cxnId="{790916A2-2805-0D4E-B1A3-C31AF6A8981E}">
      <dgm:prSet/>
      <dgm:spPr/>
      <dgm:t>
        <a:bodyPr/>
        <a:lstStyle/>
        <a:p>
          <a:endParaRPr lang="en-GB"/>
        </a:p>
      </dgm:t>
    </dgm:pt>
    <dgm:pt modelId="{2561866E-EB58-2F43-B8AE-CE6DED7461C9}" type="sibTrans" cxnId="{790916A2-2805-0D4E-B1A3-C31AF6A8981E}">
      <dgm:prSet/>
      <dgm:spPr/>
      <dgm:t>
        <a:bodyPr/>
        <a:lstStyle/>
        <a:p>
          <a:endParaRPr lang="en-GB"/>
        </a:p>
      </dgm:t>
    </dgm:pt>
    <dgm:pt modelId="{F0596701-AEE4-AB48-BB3E-AC48B06FE7FD}">
      <dgm:prSet custT="1"/>
      <dgm:spPr/>
      <dgm:t>
        <a:bodyPr/>
        <a:lstStyle/>
        <a:p>
          <a:r>
            <a:rPr lang="sl-SI" sz="1600" b="0" u="none" strike="noStrike" dirty="0">
              <a:solidFill>
                <a:srgbClr val="2C453E"/>
              </a:solidFill>
              <a:effectLst/>
              <a:latin typeface="Montserrat"/>
              <a:ea typeface="+mn-ea"/>
              <a:cs typeface="+mn-cs"/>
            </a:rPr>
            <a:t>Varna potovanja</a:t>
          </a:r>
          <a:r>
            <a:rPr lang="sl-SI" sz="1600" u="none" strike="noStrike" dirty="0">
              <a:solidFill>
                <a:srgbClr val="2C453E"/>
              </a:solidFill>
              <a:effectLst/>
              <a:latin typeface="Montserrat"/>
              <a:ea typeface="+mn-ea"/>
              <a:cs typeface="+mn-cs"/>
            </a:rPr>
            <a:t> </a:t>
          </a:r>
          <a:endParaRPr lang="en-SI" sz="1600" u="none" strike="noStrike" dirty="0">
            <a:solidFill>
              <a:srgbClr val="2C453E"/>
            </a:solidFill>
            <a:effectLst/>
            <a:latin typeface="Montserrat"/>
            <a:ea typeface="+mn-ea"/>
            <a:cs typeface="+mn-cs"/>
          </a:endParaRPr>
        </a:p>
      </dgm:t>
    </dgm:pt>
    <dgm:pt modelId="{C85E8FC7-466A-BC45-8393-365866781F93}" type="parTrans" cxnId="{BBEDDC21-EFAB-C740-893B-269C9F7E782F}">
      <dgm:prSet/>
      <dgm:spPr/>
      <dgm:t>
        <a:bodyPr/>
        <a:lstStyle/>
        <a:p>
          <a:endParaRPr lang="en-GB"/>
        </a:p>
      </dgm:t>
    </dgm:pt>
    <dgm:pt modelId="{0FD82A1C-8C34-514E-94A6-3C80FA7A8D56}" type="sibTrans" cxnId="{BBEDDC21-EFAB-C740-893B-269C9F7E782F}">
      <dgm:prSet/>
      <dgm:spPr/>
      <dgm:t>
        <a:bodyPr/>
        <a:lstStyle/>
        <a:p>
          <a:endParaRPr lang="en-GB"/>
        </a:p>
      </dgm:t>
    </dgm:pt>
    <dgm:pt modelId="{751B26BA-A56D-BF46-BFAF-44248235BEA3}">
      <dgm:prSet custT="1"/>
      <dgm:spPr/>
      <dgm:t>
        <a:bodyPr/>
        <a:lstStyle/>
        <a:p>
          <a:r>
            <a:rPr lang="sl-SI" sz="1600" u="none" strike="noStrike" dirty="0">
              <a:solidFill>
                <a:srgbClr val="2C453E"/>
              </a:solidFill>
              <a:effectLst/>
              <a:latin typeface="Montserrat"/>
              <a:ea typeface="+mn-ea"/>
              <a:cs typeface="+mn-cs"/>
            </a:rPr>
            <a:t>Destinacije z </a:t>
          </a:r>
          <a:r>
            <a:rPr lang="sl-SI" sz="1600" b="1" u="none" strike="noStrike" dirty="0">
              <a:solidFill>
                <a:srgbClr val="2C453E"/>
              </a:solidFill>
              <a:effectLst/>
              <a:latin typeface="Montserrat"/>
              <a:ea typeface="+mn-ea"/>
              <a:cs typeface="+mn-cs"/>
            </a:rPr>
            <a:t>bogatimi vsebinami</a:t>
          </a:r>
          <a:endParaRPr lang="en-SI" sz="1600" u="none" strike="noStrike" dirty="0">
            <a:solidFill>
              <a:srgbClr val="2C453E"/>
            </a:solidFill>
            <a:effectLst/>
            <a:latin typeface="Montserrat"/>
            <a:ea typeface="+mn-ea"/>
            <a:cs typeface="+mn-cs"/>
          </a:endParaRPr>
        </a:p>
      </dgm:t>
    </dgm:pt>
    <dgm:pt modelId="{82FF9D3E-B7CE-C149-B3A1-D49C80198BF0}" type="parTrans" cxnId="{4E75E57D-0742-E34D-BAD9-4E259ADB502B}">
      <dgm:prSet/>
      <dgm:spPr/>
      <dgm:t>
        <a:bodyPr/>
        <a:lstStyle/>
        <a:p>
          <a:endParaRPr lang="en-GB"/>
        </a:p>
      </dgm:t>
    </dgm:pt>
    <dgm:pt modelId="{0043B1D9-ABBA-FE45-BEED-5789BB63E2EF}" type="sibTrans" cxnId="{4E75E57D-0742-E34D-BAD9-4E259ADB502B}">
      <dgm:prSet/>
      <dgm:spPr/>
      <dgm:t>
        <a:bodyPr/>
        <a:lstStyle/>
        <a:p>
          <a:endParaRPr lang="en-GB"/>
        </a:p>
      </dgm:t>
    </dgm:pt>
    <dgm:pt modelId="{AF755B2D-18BC-2343-8619-BBDF8F240AE5}">
      <dgm:prSet custT="1"/>
      <dgm:spPr/>
      <dgm:t>
        <a:bodyPr/>
        <a:lstStyle/>
        <a:p>
          <a:r>
            <a:rPr lang="sl-SI" sz="1600" b="1" u="none" strike="noStrike" dirty="0">
              <a:solidFill>
                <a:srgbClr val="2C453E"/>
              </a:solidFill>
              <a:effectLst/>
              <a:latin typeface="Montserrat"/>
              <a:ea typeface="+mn-ea"/>
              <a:cs typeface="+mn-cs"/>
            </a:rPr>
            <a:t>Digitalne </a:t>
          </a:r>
          <a:r>
            <a:rPr lang="sl-SI" sz="1600" b="0" u="none" strike="noStrike" dirty="0">
              <a:solidFill>
                <a:srgbClr val="2C453E"/>
              </a:solidFill>
              <a:effectLst/>
              <a:latin typeface="Montserrat"/>
              <a:ea typeface="+mn-ea"/>
              <a:cs typeface="+mn-cs"/>
            </a:rPr>
            <a:t>platforme</a:t>
          </a:r>
          <a:r>
            <a:rPr lang="sl-SI" sz="1600" b="1" u="none" strike="noStrike" dirty="0">
              <a:solidFill>
                <a:srgbClr val="2C453E"/>
              </a:solidFill>
              <a:effectLst/>
              <a:latin typeface="Montserrat"/>
              <a:ea typeface="+mn-ea"/>
              <a:cs typeface="+mn-cs"/>
            </a:rPr>
            <a:t> </a:t>
          </a:r>
          <a:r>
            <a:rPr lang="sl-SI" sz="1600" b="0" u="none" strike="noStrike" dirty="0">
              <a:solidFill>
                <a:srgbClr val="2C453E"/>
              </a:solidFill>
              <a:effectLst/>
              <a:latin typeface="Montserrat"/>
              <a:ea typeface="+mn-ea"/>
              <a:cs typeface="+mn-cs"/>
            </a:rPr>
            <a:t>in</a:t>
          </a:r>
          <a:r>
            <a:rPr lang="sl-SI" sz="1600" b="1" u="none" strike="noStrike" dirty="0">
              <a:solidFill>
                <a:srgbClr val="2C453E"/>
              </a:solidFill>
              <a:effectLst/>
              <a:latin typeface="Montserrat"/>
              <a:ea typeface="+mn-ea"/>
              <a:cs typeface="+mn-cs"/>
            </a:rPr>
            <a:t> virtualni</a:t>
          </a:r>
          <a:r>
            <a:rPr lang="sl-SI" sz="1600" u="none" strike="noStrike" dirty="0">
              <a:solidFill>
                <a:srgbClr val="2C453E"/>
              </a:solidFill>
              <a:effectLst/>
              <a:latin typeface="Montserrat"/>
              <a:ea typeface="+mn-ea"/>
              <a:cs typeface="+mn-cs"/>
            </a:rPr>
            <a:t> ogledi</a:t>
          </a:r>
          <a:endParaRPr lang="en-SI" sz="1600" u="none" strike="noStrike" dirty="0">
            <a:solidFill>
              <a:srgbClr val="2C453E"/>
            </a:solidFill>
            <a:effectLst/>
            <a:latin typeface="Montserrat"/>
            <a:ea typeface="+mn-ea"/>
            <a:cs typeface="+mn-cs"/>
          </a:endParaRPr>
        </a:p>
      </dgm:t>
    </dgm:pt>
    <dgm:pt modelId="{98F7263C-3CA5-F349-A228-0B9F275787FD}" type="parTrans" cxnId="{904D0480-D723-7D41-ADB6-2F57A0DC6A20}">
      <dgm:prSet/>
      <dgm:spPr/>
      <dgm:t>
        <a:bodyPr/>
        <a:lstStyle/>
        <a:p>
          <a:endParaRPr lang="en-GB"/>
        </a:p>
      </dgm:t>
    </dgm:pt>
    <dgm:pt modelId="{34FC01AE-8DD2-C64A-BB16-16DA3BCEBDAB}" type="sibTrans" cxnId="{904D0480-D723-7D41-ADB6-2F57A0DC6A20}">
      <dgm:prSet/>
      <dgm:spPr/>
      <dgm:t>
        <a:bodyPr/>
        <a:lstStyle/>
        <a:p>
          <a:endParaRPr lang="en-GB"/>
        </a:p>
      </dgm:t>
    </dgm:pt>
    <dgm:pt modelId="{183EF665-A120-9343-AE82-DC82669D0BCC}">
      <dgm:prSet custT="1"/>
      <dgm:spPr/>
      <dgm:t>
        <a:bodyPr/>
        <a:lstStyle/>
        <a:p>
          <a:r>
            <a:rPr lang="sl-SI" sz="1600" b="1" u="none" strike="noStrike" dirty="0">
              <a:solidFill>
                <a:schemeClr val="tx1">
                  <a:lumMod val="75000"/>
                  <a:lumOff val="25000"/>
                </a:schemeClr>
              </a:solidFill>
              <a:effectLst/>
              <a:latin typeface="Montserrat"/>
              <a:ea typeface="+mn-ea"/>
              <a:cs typeface="+mn-cs"/>
            </a:rPr>
            <a:t>Kulturne in naravne znamenitosti</a:t>
          </a:r>
          <a:endParaRPr lang="en-SI" sz="1600" u="none" strike="noStrike" dirty="0">
            <a:solidFill>
              <a:schemeClr val="tx1">
                <a:lumMod val="75000"/>
                <a:lumOff val="25000"/>
              </a:schemeClr>
            </a:solidFill>
            <a:effectLst/>
            <a:latin typeface="Montserrat"/>
            <a:ea typeface="+mn-ea"/>
            <a:cs typeface="+mn-cs"/>
          </a:endParaRPr>
        </a:p>
      </dgm:t>
    </dgm:pt>
    <dgm:pt modelId="{4F253F8F-BDE2-E441-A574-EC209748659F}" type="parTrans" cxnId="{2955BD3E-474F-684D-AA41-78F4D75525DB}">
      <dgm:prSet/>
      <dgm:spPr/>
      <dgm:t>
        <a:bodyPr/>
        <a:lstStyle/>
        <a:p>
          <a:endParaRPr lang="en-GB"/>
        </a:p>
      </dgm:t>
    </dgm:pt>
    <dgm:pt modelId="{4D2F0207-0BF5-0449-A568-827A9D0512E7}" type="sibTrans" cxnId="{2955BD3E-474F-684D-AA41-78F4D75525DB}">
      <dgm:prSet/>
      <dgm:spPr/>
      <dgm:t>
        <a:bodyPr/>
        <a:lstStyle/>
        <a:p>
          <a:endParaRPr lang="en-GB"/>
        </a:p>
      </dgm:t>
    </dgm:pt>
    <dgm:pt modelId="{0937D893-E7BD-9D4B-BF95-A3050CA03C4F}">
      <dgm:prSet custT="1"/>
      <dgm:spPr/>
      <dgm:t>
        <a:bodyPr/>
        <a:lstStyle/>
        <a:p>
          <a:r>
            <a:rPr lang="sl-SI" sz="1600" b="1" u="none" strike="noStrike" dirty="0">
              <a:solidFill>
                <a:schemeClr val="tx1">
                  <a:lumMod val="75000"/>
                  <a:lumOff val="25000"/>
                </a:schemeClr>
              </a:solidFill>
              <a:effectLst/>
              <a:latin typeface="Montserrat"/>
              <a:ea typeface="+mn-ea"/>
              <a:cs typeface="+mn-cs"/>
            </a:rPr>
            <a:t>Varnost </a:t>
          </a:r>
          <a:endParaRPr lang="en-SI" sz="1600" u="none" strike="noStrike" dirty="0">
            <a:solidFill>
              <a:schemeClr val="tx1">
                <a:lumMod val="75000"/>
                <a:lumOff val="25000"/>
              </a:schemeClr>
            </a:solidFill>
            <a:effectLst/>
            <a:latin typeface="Montserrat"/>
            <a:ea typeface="+mn-ea"/>
            <a:cs typeface="+mn-cs"/>
          </a:endParaRPr>
        </a:p>
      </dgm:t>
    </dgm:pt>
    <dgm:pt modelId="{CC6DB062-C0E1-A141-A9AE-67464222DF58}" type="parTrans" cxnId="{D1460967-1CF4-204A-905E-466C9652EC6D}">
      <dgm:prSet/>
      <dgm:spPr/>
      <dgm:t>
        <a:bodyPr/>
        <a:lstStyle/>
        <a:p>
          <a:endParaRPr lang="en-GB"/>
        </a:p>
      </dgm:t>
    </dgm:pt>
    <dgm:pt modelId="{CB93A701-1DAB-A942-8D04-BE0969C2402D}" type="sibTrans" cxnId="{D1460967-1CF4-204A-905E-466C9652EC6D}">
      <dgm:prSet/>
      <dgm:spPr/>
      <dgm:t>
        <a:bodyPr/>
        <a:lstStyle/>
        <a:p>
          <a:endParaRPr lang="en-GB"/>
        </a:p>
      </dgm:t>
    </dgm:pt>
    <dgm:pt modelId="{9C99E8D0-1E46-AF41-BCED-623F92519D07}">
      <dgm:prSet custT="1"/>
      <dgm:spPr/>
      <dgm:t>
        <a:bodyPr/>
        <a:lstStyle/>
        <a:p>
          <a:r>
            <a:rPr lang="sl-SI" sz="1600" u="none" strike="noStrike" dirty="0">
              <a:solidFill>
                <a:schemeClr val="tx1">
                  <a:lumMod val="75000"/>
                  <a:lumOff val="25000"/>
                </a:schemeClr>
              </a:solidFill>
              <a:effectLst/>
              <a:latin typeface="Montserrat"/>
              <a:ea typeface="+mn-ea"/>
              <a:cs typeface="+mn-cs"/>
            </a:rPr>
            <a:t>Trajnostna naravnanost</a:t>
          </a:r>
          <a:endParaRPr lang="en-SI" sz="1600" u="none" strike="noStrike" dirty="0">
            <a:solidFill>
              <a:schemeClr val="tx1">
                <a:lumMod val="75000"/>
                <a:lumOff val="25000"/>
              </a:schemeClr>
            </a:solidFill>
            <a:effectLst/>
            <a:latin typeface="Montserrat"/>
            <a:ea typeface="+mn-ea"/>
            <a:cs typeface="+mn-cs"/>
          </a:endParaRPr>
        </a:p>
      </dgm:t>
    </dgm:pt>
    <dgm:pt modelId="{BCA35011-BAD6-8440-AB66-D492DBE275A2}" type="parTrans" cxnId="{73D86280-FE77-2248-95BB-B4C4DB0BE81A}">
      <dgm:prSet/>
      <dgm:spPr/>
      <dgm:t>
        <a:bodyPr/>
        <a:lstStyle/>
        <a:p>
          <a:endParaRPr lang="en-GB"/>
        </a:p>
      </dgm:t>
    </dgm:pt>
    <dgm:pt modelId="{2FBC7983-212E-CE4E-B657-4763FA400AB9}" type="sibTrans" cxnId="{73D86280-FE77-2248-95BB-B4C4DB0BE81A}">
      <dgm:prSet/>
      <dgm:spPr/>
      <dgm:t>
        <a:bodyPr/>
        <a:lstStyle/>
        <a:p>
          <a:endParaRPr lang="en-GB"/>
        </a:p>
      </dgm:t>
    </dgm:pt>
    <dgm:pt modelId="{784C855B-BBEC-864F-B990-3F969C1DD069}">
      <dgm:prSet custT="1"/>
      <dgm:spPr/>
      <dgm:t>
        <a:bodyPr/>
        <a:lstStyle/>
        <a:p>
          <a:pPr marL="379961" lvl="1" indent="-228611" algn="l" defTabSz="914400" rtl="0" eaLnBrk="1" latinLnBrk="0" hangingPunct="1">
            <a:buFont typeface="Arial" panose="020B0604020202020204" pitchFamily="34" charset="0"/>
            <a:buChar char="•"/>
          </a:pPr>
          <a:r>
            <a:rPr lang="sl-SI" sz="1600" b="1" kern="1200" dirty="0">
              <a:solidFill>
                <a:srgbClr val="2C453E"/>
              </a:solidFill>
              <a:latin typeface="Montserrat"/>
              <a:ea typeface="+mn-ea"/>
              <a:cs typeface="+mn-cs"/>
            </a:rPr>
            <a:t>Cilj do leta 2030: </a:t>
          </a:r>
          <a:r>
            <a:rPr lang="sl-SI" sz="1600" b="0" kern="1200" dirty="0">
              <a:solidFill>
                <a:srgbClr val="2C453E"/>
              </a:solidFill>
              <a:latin typeface="Montserrat"/>
              <a:ea typeface="+mn-ea"/>
              <a:cs typeface="+mn-cs"/>
            </a:rPr>
            <a:t>Povečanje prihodkov galerij in muzejev za 3 % letno.</a:t>
          </a:r>
          <a:endParaRPr lang="en-SI" sz="1600" b="0" kern="1200" dirty="0">
            <a:solidFill>
              <a:srgbClr val="2C453E"/>
            </a:solidFill>
            <a:latin typeface="Montserrat"/>
            <a:ea typeface="+mn-ea"/>
            <a:cs typeface="+mn-cs"/>
          </a:endParaRPr>
        </a:p>
      </dgm:t>
    </dgm:pt>
    <dgm:pt modelId="{A6E3E240-C5E0-9949-A928-655F53B55BC5}" type="parTrans" cxnId="{A18DB2AC-5AD6-D94D-B34A-E24F6F06FC91}">
      <dgm:prSet/>
      <dgm:spPr/>
      <dgm:t>
        <a:bodyPr/>
        <a:lstStyle/>
        <a:p>
          <a:endParaRPr lang="en-GB"/>
        </a:p>
      </dgm:t>
    </dgm:pt>
    <dgm:pt modelId="{22540DA0-016A-E64E-878C-BC903C0BBD68}" type="sibTrans" cxnId="{A18DB2AC-5AD6-D94D-B34A-E24F6F06FC91}">
      <dgm:prSet/>
      <dgm:spPr/>
      <dgm:t>
        <a:bodyPr/>
        <a:lstStyle/>
        <a:p>
          <a:endParaRPr lang="en-GB"/>
        </a:p>
      </dgm:t>
    </dgm:pt>
    <dgm:pt modelId="{00DBCC93-1C4B-1C44-B07A-09C96023DF12}">
      <dgm:prSet custT="1"/>
      <dgm:spPr/>
      <dgm:t>
        <a:bodyPr/>
        <a:lstStyle/>
        <a:p>
          <a:r>
            <a:rPr lang="sl-SI" sz="1600" b="1" u="none" strike="noStrike" dirty="0" err="1">
              <a:solidFill>
                <a:schemeClr val="tx1">
                  <a:lumMod val="75000"/>
                  <a:lumOff val="25000"/>
                </a:schemeClr>
              </a:solidFill>
              <a:effectLst/>
              <a:latin typeface="Montserrat"/>
              <a:ea typeface="+mn-ea"/>
              <a:cs typeface="+mn-cs"/>
            </a:rPr>
            <a:t>Geo</a:t>
          </a:r>
          <a:r>
            <a:rPr lang="sl-SI" sz="1600" b="1" u="none" strike="noStrike" dirty="0">
              <a:solidFill>
                <a:schemeClr val="tx1">
                  <a:lumMod val="75000"/>
                  <a:lumOff val="25000"/>
                </a:schemeClr>
              </a:solidFill>
              <a:effectLst/>
              <a:latin typeface="Montserrat"/>
              <a:ea typeface="+mn-ea"/>
              <a:cs typeface="+mn-cs"/>
            </a:rPr>
            <a:t>-lokacija in dostopnost</a:t>
          </a:r>
          <a:endParaRPr lang="en-SI" sz="1600" u="none" strike="noStrike" dirty="0">
            <a:effectLst/>
            <a:latin typeface="Montserrat"/>
            <a:ea typeface="+mn-ea"/>
            <a:cs typeface="+mn-cs"/>
          </a:endParaRPr>
        </a:p>
      </dgm:t>
    </dgm:pt>
    <dgm:pt modelId="{0E7E8B5D-F758-FE41-A5DE-807DD7411802}" type="parTrans" cxnId="{97360F28-BC8D-8D48-96DC-77DF07DE4F6F}">
      <dgm:prSet/>
      <dgm:spPr/>
      <dgm:t>
        <a:bodyPr/>
        <a:lstStyle/>
        <a:p>
          <a:endParaRPr lang="en-GB"/>
        </a:p>
      </dgm:t>
    </dgm:pt>
    <dgm:pt modelId="{EDDDB8A1-ADD8-7046-B9E2-EE8795F2DB41}" type="sibTrans" cxnId="{97360F28-BC8D-8D48-96DC-77DF07DE4F6F}">
      <dgm:prSet/>
      <dgm:spPr/>
      <dgm:t>
        <a:bodyPr/>
        <a:lstStyle/>
        <a:p>
          <a:endParaRPr lang="en-GB"/>
        </a:p>
      </dgm:t>
    </dgm:pt>
    <dgm:pt modelId="{C2A3CB24-87D1-8348-92FC-ACC784061879}" type="pres">
      <dgm:prSet presAssocID="{57D1743B-335C-C343-BA0A-98D2510212C3}" presName="Name0" presStyleCnt="0">
        <dgm:presLayoutVars>
          <dgm:dir/>
          <dgm:animLvl val="lvl"/>
          <dgm:resizeHandles val="exact"/>
        </dgm:presLayoutVars>
      </dgm:prSet>
      <dgm:spPr/>
    </dgm:pt>
    <dgm:pt modelId="{D5940A2A-920F-CE45-A7D8-1F18E78199E6}" type="pres">
      <dgm:prSet presAssocID="{F42FFC83-D3F0-934E-97BD-45FC594488F2}" presName="composite" presStyleCnt="0"/>
      <dgm:spPr/>
    </dgm:pt>
    <dgm:pt modelId="{DA182DE5-4203-4642-A05D-3101C7F7AFBE}" type="pres">
      <dgm:prSet presAssocID="{F42FFC83-D3F0-934E-97BD-45FC594488F2}" presName="parTx" presStyleLbl="alignNode1" presStyleIdx="0" presStyleCnt="3">
        <dgm:presLayoutVars>
          <dgm:chMax val="0"/>
          <dgm:chPref val="0"/>
          <dgm:bulletEnabled val="1"/>
        </dgm:presLayoutVars>
      </dgm:prSet>
      <dgm:spPr/>
    </dgm:pt>
    <dgm:pt modelId="{2252748C-B7D4-4448-BBD6-AD15D9E529FB}" type="pres">
      <dgm:prSet presAssocID="{F42FFC83-D3F0-934E-97BD-45FC594488F2}" presName="desTx" presStyleLbl="alignAccFollowNode1" presStyleIdx="0" presStyleCnt="3">
        <dgm:presLayoutVars>
          <dgm:bulletEnabled val="1"/>
        </dgm:presLayoutVars>
      </dgm:prSet>
      <dgm:spPr/>
    </dgm:pt>
    <dgm:pt modelId="{42E01A66-5260-DC47-B10C-57695709D4C7}" type="pres">
      <dgm:prSet presAssocID="{78E31BE6-E1A2-1B4B-8F49-9E2527C22117}" presName="space" presStyleCnt="0"/>
      <dgm:spPr/>
    </dgm:pt>
    <dgm:pt modelId="{FD72398E-A50D-AD4D-B054-0416C1EEE0AB}" type="pres">
      <dgm:prSet presAssocID="{D2BCDE2B-E05A-8E47-B713-406E1E9FC6D5}" presName="composite" presStyleCnt="0"/>
      <dgm:spPr/>
    </dgm:pt>
    <dgm:pt modelId="{5DDDC8C7-E573-3A43-AAC3-1DF867BB2250}" type="pres">
      <dgm:prSet presAssocID="{D2BCDE2B-E05A-8E47-B713-406E1E9FC6D5}" presName="parTx" presStyleLbl="alignNode1" presStyleIdx="1" presStyleCnt="3">
        <dgm:presLayoutVars>
          <dgm:chMax val="0"/>
          <dgm:chPref val="0"/>
          <dgm:bulletEnabled val="1"/>
        </dgm:presLayoutVars>
      </dgm:prSet>
      <dgm:spPr/>
    </dgm:pt>
    <dgm:pt modelId="{6318B092-47DF-9D4D-AC44-AC629D0F288F}" type="pres">
      <dgm:prSet presAssocID="{D2BCDE2B-E05A-8E47-B713-406E1E9FC6D5}" presName="desTx" presStyleLbl="alignAccFollowNode1" presStyleIdx="1" presStyleCnt="3">
        <dgm:presLayoutVars>
          <dgm:bulletEnabled val="1"/>
        </dgm:presLayoutVars>
      </dgm:prSet>
      <dgm:spPr/>
    </dgm:pt>
    <dgm:pt modelId="{BC1CB10B-6CB7-B74A-BB58-0DC7CD4CFAE3}" type="pres">
      <dgm:prSet presAssocID="{CAB58E14-87A5-5742-B034-57B67394BA35}" presName="space" presStyleCnt="0"/>
      <dgm:spPr/>
    </dgm:pt>
    <dgm:pt modelId="{99AB22F4-05C7-3B42-9F01-1D3DCE682C6F}" type="pres">
      <dgm:prSet presAssocID="{F37A8F60-4032-4D43-BA91-6B4B54B8CEBE}" presName="composite" presStyleCnt="0"/>
      <dgm:spPr/>
    </dgm:pt>
    <dgm:pt modelId="{B92C10D6-9464-7246-8B73-9F11AE509E15}" type="pres">
      <dgm:prSet presAssocID="{F37A8F60-4032-4D43-BA91-6B4B54B8CEBE}" presName="parTx" presStyleLbl="alignNode1" presStyleIdx="2" presStyleCnt="3" custLinFactNeighborY="-239">
        <dgm:presLayoutVars>
          <dgm:chMax val="0"/>
          <dgm:chPref val="0"/>
          <dgm:bulletEnabled val="1"/>
        </dgm:presLayoutVars>
      </dgm:prSet>
      <dgm:spPr/>
    </dgm:pt>
    <dgm:pt modelId="{2A89ECAA-BFDD-7B43-89FB-6DC69573D273}" type="pres">
      <dgm:prSet presAssocID="{F37A8F60-4032-4D43-BA91-6B4B54B8CEBE}" presName="desTx" presStyleLbl="alignAccFollowNode1" presStyleIdx="2" presStyleCnt="3">
        <dgm:presLayoutVars>
          <dgm:bulletEnabled val="1"/>
        </dgm:presLayoutVars>
      </dgm:prSet>
      <dgm:spPr/>
    </dgm:pt>
  </dgm:ptLst>
  <dgm:cxnLst>
    <dgm:cxn modelId="{8B847218-74EF-E442-ACA2-FD30A2119CD6}" type="presOf" srcId="{8E653D7F-D5F8-C447-B6E5-C402618C8C03}" destId="{2A89ECAA-BFDD-7B43-89FB-6DC69573D273}" srcOrd="0" destOrd="0" presId="urn:microsoft.com/office/officeart/2005/8/layout/hList1"/>
    <dgm:cxn modelId="{BBEDDC21-EFAB-C740-893B-269C9F7E782F}" srcId="{D2BCDE2B-E05A-8E47-B713-406E1E9FC6D5}" destId="{F0596701-AEE4-AB48-BB3E-AC48B06FE7FD}" srcOrd="1" destOrd="0" parTransId="{C85E8FC7-466A-BC45-8393-365866781F93}" sibTransId="{0FD82A1C-8C34-514E-94A6-3C80FA7A8D56}"/>
    <dgm:cxn modelId="{97360F28-BC8D-8D48-96DC-77DF07DE4F6F}" srcId="{F37A8F60-4032-4D43-BA91-6B4B54B8CEBE}" destId="{00DBCC93-1C4B-1C44-B07A-09C96023DF12}" srcOrd="4" destOrd="0" parTransId="{0E7E8B5D-F758-FE41-A5DE-807DD7411802}" sibTransId="{EDDDB8A1-ADD8-7046-B9E2-EE8795F2DB41}"/>
    <dgm:cxn modelId="{4D01B331-71FB-344F-B29E-6EC3A3BEB41E}" type="presOf" srcId="{183EF665-A120-9343-AE82-DC82669D0BCC}" destId="{2A89ECAA-BFDD-7B43-89FB-6DC69573D273}" srcOrd="0" destOrd="1" presId="urn:microsoft.com/office/officeart/2005/8/layout/hList1"/>
    <dgm:cxn modelId="{7CF3DF31-98F1-B84A-8350-B2721F14B66B}" type="presOf" srcId="{784C855B-BBEC-864F-B990-3F969C1DD069}" destId="{2252748C-B7D4-4448-BBD6-AD15D9E529FB}" srcOrd="0" destOrd="1" presId="urn:microsoft.com/office/officeart/2005/8/layout/hList1"/>
    <dgm:cxn modelId="{C17B6E3A-528A-354E-A797-F820F83D0C2D}" type="presOf" srcId="{57D1743B-335C-C343-BA0A-98D2510212C3}" destId="{C2A3CB24-87D1-8348-92FC-ACC784061879}" srcOrd="0" destOrd="0" presId="urn:microsoft.com/office/officeart/2005/8/layout/hList1"/>
    <dgm:cxn modelId="{2955BD3E-474F-684D-AA41-78F4D75525DB}" srcId="{F37A8F60-4032-4D43-BA91-6B4B54B8CEBE}" destId="{183EF665-A120-9343-AE82-DC82669D0BCC}" srcOrd="1" destOrd="0" parTransId="{4F253F8F-BDE2-E441-A574-EC209748659F}" sibTransId="{4D2F0207-0BF5-0449-A568-827A9D0512E7}"/>
    <dgm:cxn modelId="{2A514952-5FF9-5843-9226-F42B721FD002}" type="presOf" srcId="{F0596701-AEE4-AB48-BB3E-AC48B06FE7FD}" destId="{6318B092-47DF-9D4D-AC44-AC629D0F288F}" srcOrd="0" destOrd="1" presId="urn:microsoft.com/office/officeart/2005/8/layout/hList1"/>
    <dgm:cxn modelId="{4812BC63-D8E5-2545-A13E-2D35116B80FE}" type="presOf" srcId="{4C375C43-920D-3841-B944-CC0E1ADADA91}" destId="{2252748C-B7D4-4448-BBD6-AD15D9E529FB}" srcOrd="0" destOrd="0" presId="urn:microsoft.com/office/officeart/2005/8/layout/hList1"/>
    <dgm:cxn modelId="{B91F1E65-4CDA-8444-AD24-7F5330F6D903}" srcId="{D2BCDE2B-E05A-8E47-B713-406E1E9FC6D5}" destId="{E96E17DD-E45A-8344-B3CE-3562CDA2F63D}" srcOrd="0" destOrd="0" parTransId="{8403839B-A9A6-A54E-BACD-FC4C421578BA}" sibTransId="{F4860393-3D6A-AB49-A072-C140A725192D}"/>
    <dgm:cxn modelId="{D1460967-1CF4-204A-905E-466C9652EC6D}" srcId="{F37A8F60-4032-4D43-BA91-6B4B54B8CEBE}" destId="{0937D893-E7BD-9D4B-BF95-A3050CA03C4F}" srcOrd="2" destOrd="0" parTransId="{CC6DB062-C0E1-A141-A9AE-67464222DF58}" sibTransId="{CB93A701-1DAB-A942-8D04-BE0969C2402D}"/>
    <dgm:cxn modelId="{4E75E57D-0742-E34D-BAD9-4E259ADB502B}" srcId="{D2BCDE2B-E05A-8E47-B713-406E1E9FC6D5}" destId="{751B26BA-A56D-BF46-BFAF-44248235BEA3}" srcOrd="2" destOrd="0" parTransId="{82FF9D3E-B7CE-C149-B3A1-D49C80198BF0}" sibTransId="{0043B1D9-ABBA-FE45-BEED-5789BB63E2EF}"/>
    <dgm:cxn modelId="{904D0480-D723-7D41-ADB6-2F57A0DC6A20}" srcId="{D2BCDE2B-E05A-8E47-B713-406E1E9FC6D5}" destId="{AF755B2D-18BC-2343-8619-BBDF8F240AE5}" srcOrd="3" destOrd="0" parTransId="{98F7263C-3CA5-F349-A228-0B9F275787FD}" sibTransId="{34FC01AE-8DD2-C64A-BB16-16DA3BCEBDAB}"/>
    <dgm:cxn modelId="{73D86280-FE77-2248-95BB-B4C4DB0BE81A}" srcId="{F37A8F60-4032-4D43-BA91-6B4B54B8CEBE}" destId="{9C99E8D0-1E46-AF41-BCED-623F92519D07}" srcOrd="3" destOrd="0" parTransId="{BCA35011-BAD6-8440-AB66-D492DBE275A2}" sibTransId="{2FBC7983-212E-CE4E-B657-4763FA400AB9}"/>
    <dgm:cxn modelId="{8EAEEC92-6C8B-0D48-AD4E-CCAF3BB25BEB}" srcId="{57D1743B-335C-C343-BA0A-98D2510212C3}" destId="{F42FFC83-D3F0-934E-97BD-45FC594488F2}" srcOrd="0" destOrd="0" parTransId="{EEB9C5E8-A908-144D-9C0D-5310FE670F1B}" sibTransId="{78E31BE6-E1A2-1B4B-8F49-9E2527C22117}"/>
    <dgm:cxn modelId="{60ADFA92-4F9A-0C40-B213-02C62D40C294}" type="presOf" srcId="{E96E17DD-E45A-8344-B3CE-3562CDA2F63D}" destId="{6318B092-47DF-9D4D-AC44-AC629D0F288F}" srcOrd="0" destOrd="0" presId="urn:microsoft.com/office/officeart/2005/8/layout/hList1"/>
    <dgm:cxn modelId="{790916A2-2805-0D4E-B1A3-C31AF6A8981E}" srcId="{F42FFC83-D3F0-934E-97BD-45FC594488F2}" destId="{4C375C43-920D-3841-B944-CC0E1ADADA91}" srcOrd="0" destOrd="0" parTransId="{2ABBD930-A9B2-5740-9233-9B97CDDEA84E}" sibTransId="{2561866E-EB58-2F43-B8AE-CE6DED7461C9}"/>
    <dgm:cxn modelId="{190DE1A8-932A-DC45-9A84-EE0458A88252}" type="presOf" srcId="{F37A8F60-4032-4D43-BA91-6B4B54B8CEBE}" destId="{B92C10D6-9464-7246-8B73-9F11AE509E15}" srcOrd="0" destOrd="0" presId="urn:microsoft.com/office/officeart/2005/8/layout/hList1"/>
    <dgm:cxn modelId="{E6F188AA-2BDC-3146-A715-D9E7CB6B97C7}" type="presOf" srcId="{D2BCDE2B-E05A-8E47-B713-406E1E9FC6D5}" destId="{5DDDC8C7-E573-3A43-AAC3-1DF867BB2250}" srcOrd="0" destOrd="0" presId="urn:microsoft.com/office/officeart/2005/8/layout/hList1"/>
    <dgm:cxn modelId="{A18DB2AC-5AD6-D94D-B34A-E24F6F06FC91}" srcId="{F42FFC83-D3F0-934E-97BD-45FC594488F2}" destId="{784C855B-BBEC-864F-B990-3F969C1DD069}" srcOrd="1" destOrd="0" parTransId="{A6E3E240-C5E0-9949-A928-655F53B55BC5}" sibTransId="{22540DA0-016A-E64E-878C-BC903C0BBD68}"/>
    <dgm:cxn modelId="{EB7329AD-18C3-334B-907A-8167DD594B5B}" type="presOf" srcId="{9C99E8D0-1E46-AF41-BCED-623F92519D07}" destId="{2A89ECAA-BFDD-7B43-89FB-6DC69573D273}" srcOrd="0" destOrd="3" presId="urn:microsoft.com/office/officeart/2005/8/layout/hList1"/>
    <dgm:cxn modelId="{1F5C76B2-0744-5B41-9068-AD6E4FAFE042}" type="presOf" srcId="{00DBCC93-1C4B-1C44-B07A-09C96023DF12}" destId="{2A89ECAA-BFDD-7B43-89FB-6DC69573D273}" srcOrd="0" destOrd="4" presId="urn:microsoft.com/office/officeart/2005/8/layout/hList1"/>
    <dgm:cxn modelId="{C9F68EB7-9164-A347-8D62-8D2CBC11D063}" srcId="{F37A8F60-4032-4D43-BA91-6B4B54B8CEBE}" destId="{8E653D7F-D5F8-C447-B6E5-C402618C8C03}" srcOrd="0" destOrd="0" parTransId="{F7267EEB-8719-9043-833E-B952849ED8F2}" sibTransId="{1D422B5F-DBBE-5D4E-98CB-678BF92260C3}"/>
    <dgm:cxn modelId="{C92E20C1-EED0-FA47-B480-C505711330C7}" type="presOf" srcId="{751B26BA-A56D-BF46-BFAF-44248235BEA3}" destId="{6318B092-47DF-9D4D-AC44-AC629D0F288F}" srcOrd="0" destOrd="2" presId="urn:microsoft.com/office/officeart/2005/8/layout/hList1"/>
    <dgm:cxn modelId="{5C7224C7-4B35-2145-97F0-982EB1790338}" type="presOf" srcId="{AF755B2D-18BC-2343-8619-BBDF8F240AE5}" destId="{6318B092-47DF-9D4D-AC44-AC629D0F288F}" srcOrd="0" destOrd="3" presId="urn:microsoft.com/office/officeart/2005/8/layout/hList1"/>
    <dgm:cxn modelId="{E71A8ACA-F4E9-BF45-8D23-1D6B406AB161}" type="presOf" srcId="{0937D893-E7BD-9D4B-BF95-A3050CA03C4F}" destId="{2A89ECAA-BFDD-7B43-89FB-6DC69573D273}" srcOrd="0" destOrd="2" presId="urn:microsoft.com/office/officeart/2005/8/layout/hList1"/>
    <dgm:cxn modelId="{5F8F4FD9-09FD-2D4B-8279-91414ED1C97F}" srcId="{57D1743B-335C-C343-BA0A-98D2510212C3}" destId="{D2BCDE2B-E05A-8E47-B713-406E1E9FC6D5}" srcOrd="1" destOrd="0" parTransId="{37CB02C4-0551-0949-BE67-263C42EF057E}" sibTransId="{CAB58E14-87A5-5742-B034-57B67394BA35}"/>
    <dgm:cxn modelId="{C51AFFDC-B280-AA4A-8E0F-06DAD5A78E29}" type="presOf" srcId="{F42FFC83-D3F0-934E-97BD-45FC594488F2}" destId="{DA182DE5-4203-4642-A05D-3101C7F7AFBE}" srcOrd="0" destOrd="0" presId="urn:microsoft.com/office/officeart/2005/8/layout/hList1"/>
    <dgm:cxn modelId="{20006AEB-1CB3-8C45-8303-D7BB55A45E76}" srcId="{57D1743B-335C-C343-BA0A-98D2510212C3}" destId="{F37A8F60-4032-4D43-BA91-6B4B54B8CEBE}" srcOrd="2" destOrd="0" parTransId="{4B99DEA6-430B-F84B-BA9B-27E313CDF3DF}" sibTransId="{66C5024A-0045-C847-AE6D-460C737CD978}"/>
    <dgm:cxn modelId="{E5798AAE-70CD-B94F-8BEE-F7D729D1150E}" type="presParOf" srcId="{C2A3CB24-87D1-8348-92FC-ACC784061879}" destId="{D5940A2A-920F-CE45-A7D8-1F18E78199E6}" srcOrd="0" destOrd="0" presId="urn:microsoft.com/office/officeart/2005/8/layout/hList1"/>
    <dgm:cxn modelId="{78448E3B-D625-3B4C-8161-3C840AF86EF8}" type="presParOf" srcId="{D5940A2A-920F-CE45-A7D8-1F18E78199E6}" destId="{DA182DE5-4203-4642-A05D-3101C7F7AFBE}" srcOrd="0" destOrd="0" presId="urn:microsoft.com/office/officeart/2005/8/layout/hList1"/>
    <dgm:cxn modelId="{260A0D52-5DB3-EE4C-94FF-6D18B9D5834B}" type="presParOf" srcId="{D5940A2A-920F-CE45-A7D8-1F18E78199E6}" destId="{2252748C-B7D4-4448-BBD6-AD15D9E529FB}" srcOrd="1" destOrd="0" presId="urn:microsoft.com/office/officeart/2005/8/layout/hList1"/>
    <dgm:cxn modelId="{99D3A99B-50B1-814F-892A-C6C5C7C7640A}" type="presParOf" srcId="{C2A3CB24-87D1-8348-92FC-ACC784061879}" destId="{42E01A66-5260-DC47-B10C-57695709D4C7}" srcOrd="1" destOrd="0" presId="urn:microsoft.com/office/officeart/2005/8/layout/hList1"/>
    <dgm:cxn modelId="{BB7F9897-CD56-B248-BDF5-D50A8A9E4D54}" type="presParOf" srcId="{C2A3CB24-87D1-8348-92FC-ACC784061879}" destId="{FD72398E-A50D-AD4D-B054-0416C1EEE0AB}" srcOrd="2" destOrd="0" presId="urn:microsoft.com/office/officeart/2005/8/layout/hList1"/>
    <dgm:cxn modelId="{27E8DCAD-D60C-A646-B683-C28ADFBEBDD4}" type="presParOf" srcId="{FD72398E-A50D-AD4D-B054-0416C1EEE0AB}" destId="{5DDDC8C7-E573-3A43-AAC3-1DF867BB2250}" srcOrd="0" destOrd="0" presId="urn:microsoft.com/office/officeart/2005/8/layout/hList1"/>
    <dgm:cxn modelId="{DD52E3CE-1548-E74D-8310-7AE5ADD98F8E}" type="presParOf" srcId="{FD72398E-A50D-AD4D-B054-0416C1EEE0AB}" destId="{6318B092-47DF-9D4D-AC44-AC629D0F288F}" srcOrd="1" destOrd="0" presId="urn:microsoft.com/office/officeart/2005/8/layout/hList1"/>
    <dgm:cxn modelId="{E187360D-808A-2B4B-A7B9-7F75002A52F5}" type="presParOf" srcId="{C2A3CB24-87D1-8348-92FC-ACC784061879}" destId="{BC1CB10B-6CB7-B74A-BB58-0DC7CD4CFAE3}" srcOrd="3" destOrd="0" presId="urn:microsoft.com/office/officeart/2005/8/layout/hList1"/>
    <dgm:cxn modelId="{E9A9C699-7E42-844B-BE0D-72107862972A}" type="presParOf" srcId="{C2A3CB24-87D1-8348-92FC-ACC784061879}" destId="{99AB22F4-05C7-3B42-9F01-1D3DCE682C6F}" srcOrd="4" destOrd="0" presId="urn:microsoft.com/office/officeart/2005/8/layout/hList1"/>
    <dgm:cxn modelId="{0D59C593-7015-9343-BD2E-B6EDC65D2CF5}" type="presParOf" srcId="{99AB22F4-05C7-3B42-9F01-1D3DCE682C6F}" destId="{B92C10D6-9464-7246-8B73-9F11AE509E15}" srcOrd="0" destOrd="0" presId="urn:microsoft.com/office/officeart/2005/8/layout/hList1"/>
    <dgm:cxn modelId="{F1791EA3-6C70-7B47-BE7B-0684AFBCEB74}" type="presParOf" srcId="{99AB22F4-05C7-3B42-9F01-1D3DCE682C6F}" destId="{2A89ECAA-BFDD-7B43-89FB-6DC69573D27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D1743B-335C-C343-BA0A-98D2510212C3}" type="doc">
      <dgm:prSet loTypeId="urn:microsoft.com/office/officeart/2005/8/layout/hList1" loCatId="" qsTypeId="urn:microsoft.com/office/officeart/2005/8/quickstyle/simple1" qsCatId="simple" csTypeId="urn:microsoft.com/office/officeart/2005/8/colors/accent3_1" csCatId="accent3" phldr="1"/>
      <dgm:spPr/>
      <dgm:t>
        <a:bodyPr/>
        <a:lstStyle/>
        <a:p>
          <a:endParaRPr lang="en-GB"/>
        </a:p>
      </dgm:t>
    </dgm:pt>
    <dgm:pt modelId="{D2BCDE2B-E05A-8E47-B713-406E1E9FC6D5}">
      <dgm:prSet phldrT="[Text]" phldr="0" custT="1"/>
      <dgm:spPr>
        <a:solidFill>
          <a:schemeClr val="accent6">
            <a:lumMod val="20000"/>
            <a:lumOff val="80000"/>
          </a:schemeClr>
        </a:solidFill>
      </dgm:spPr>
      <dgm:t>
        <a:bodyPr/>
        <a:lstStyle/>
        <a:p>
          <a:r>
            <a:rPr lang="en-GB" sz="2000" dirty="0">
              <a:solidFill>
                <a:srgbClr val="2C453E"/>
              </a:solidFill>
              <a:latin typeface="Montserrat"/>
            </a:rPr>
            <a:t>TRENDI V SVETU</a:t>
          </a:r>
        </a:p>
      </dgm:t>
    </dgm:pt>
    <dgm:pt modelId="{37CB02C4-0551-0949-BE67-263C42EF057E}" type="parTrans" cxnId="{5F8F4FD9-09FD-2D4B-8279-91414ED1C97F}">
      <dgm:prSet/>
      <dgm:spPr/>
      <dgm:t>
        <a:bodyPr/>
        <a:lstStyle/>
        <a:p>
          <a:endParaRPr lang="en-GB"/>
        </a:p>
      </dgm:t>
    </dgm:pt>
    <dgm:pt modelId="{CAB58E14-87A5-5742-B034-57B67394BA35}" type="sibTrans" cxnId="{5F8F4FD9-09FD-2D4B-8279-91414ED1C97F}">
      <dgm:prSet/>
      <dgm:spPr/>
      <dgm:t>
        <a:bodyPr/>
        <a:lstStyle/>
        <a:p>
          <a:endParaRPr lang="en-GB"/>
        </a:p>
      </dgm:t>
    </dgm:pt>
    <dgm:pt modelId="{E96E17DD-E45A-8344-B3CE-3562CDA2F63D}">
      <dgm:prSet phldrT="[Text]" phldr="0" custT="1"/>
      <dgm:spPr/>
      <dgm:t>
        <a:bodyPr/>
        <a:lstStyle/>
        <a:p>
          <a:endParaRPr lang="en-GB" sz="1600" dirty="0">
            <a:solidFill>
              <a:srgbClr val="2C453E"/>
            </a:solidFill>
            <a:latin typeface="Montserrat"/>
          </a:endParaRPr>
        </a:p>
      </dgm:t>
    </dgm:pt>
    <dgm:pt modelId="{8403839B-A9A6-A54E-BACD-FC4C421578BA}" type="parTrans" cxnId="{B91F1E65-4CDA-8444-AD24-7F5330F6D903}">
      <dgm:prSet/>
      <dgm:spPr/>
      <dgm:t>
        <a:bodyPr/>
        <a:lstStyle/>
        <a:p>
          <a:endParaRPr lang="en-GB"/>
        </a:p>
      </dgm:t>
    </dgm:pt>
    <dgm:pt modelId="{F4860393-3D6A-AB49-A072-C140A725192D}" type="sibTrans" cxnId="{B91F1E65-4CDA-8444-AD24-7F5330F6D903}">
      <dgm:prSet/>
      <dgm:spPr/>
      <dgm:t>
        <a:bodyPr/>
        <a:lstStyle/>
        <a:p>
          <a:endParaRPr lang="en-GB"/>
        </a:p>
      </dgm:t>
    </dgm:pt>
    <dgm:pt modelId="{F37A8F60-4032-4D43-BA91-6B4B54B8CEBE}">
      <dgm:prSet phldrT="[Text]" phldr="0" custT="1"/>
      <dgm:spPr>
        <a:solidFill>
          <a:schemeClr val="accent6">
            <a:lumMod val="20000"/>
            <a:lumOff val="80000"/>
          </a:schemeClr>
        </a:solidFill>
      </dgm:spPr>
      <dgm:t>
        <a:bodyPr/>
        <a:lstStyle/>
        <a:p>
          <a:r>
            <a:rPr lang="en-GB" sz="2000" dirty="0">
              <a:solidFill>
                <a:srgbClr val="2C453E"/>
              </a:solidFill>
              <a:latin typeface="Montserrat"/>
            </a:rPr>
            <a:t>KONKURENČNE PREDNOSTI V SLO</a:t>
          </a:r>
        </a:p>
      </dgm:t>
    </dgm:pt>
    <dgm:pt modelId="{4B99DEA6-430B-F84B-BA9B-27E313CDF3DF}" type="parTrans" cxnId="{20006AEB-1CB3-8C45-8303-D7BB55A45E76}">
      <dgm:prSet/>
      <dgm:spPr/>
      <dgm:t>
        <a:bodyPr/>
        <a:lstStyle/>
        <a:p>
          <a:endParaRPr lang="en-GB"/>
        </a:p>
      </dgm:t>
    </dgm:pt>
    <dgm:pt modelId="{66C5024A-0045-C847-AE6D-460C737CD978}" type="sibTrans" cxnId="{20006AEB-1CB3-8C45-8303-D7BB55A45E76}">
      <dgm:prSet/>
      <dgm:spPr/>
      <dgm:t>
        <a:bodyPr/>
        <a:lstStyle/>
        <a:p>
          <a:endParaRPr lang="en-GB"/>
        </a:p>
      </dgm:t>
    </dgm:pt>
    <dgm:pt modelId="{F42FFC83-D3F0-934E-97BD-45FC594488F2}">
      <dgm:prSet phldrT="[Text]" phldr="0" custT="1"/>
      <dgm:spPr>
        <a:solidFill>
          <a:schemeClr val="accent6">
            <a:lumMod val="20000"/>
            <a:lumOff val="80000"/>
          </a:schemeClr>
        </a:solidFill>
      </dgm:spPr>
      <dgm:t>
        <a:bodyPr/>
        <a:lstStyle/>
        <a:p>
          <a:r>
            <a:rPr lang="en-GB" sz="2000" dirty="0">
              <a:solidFill>
                <a:srgbClr val="2C453E"/>
              </a:solidFill>
              <a:latin typeface="Montserrat"/>
            </a:rPr>
            <a:t>TRŽNI POTENCIAL </a:t>
          </a:r>
        </a:p>
      </dgm:t>
    </dgm:pt>
    <dgm:pt modelId="{EEB9C5E8-A908-144D-9C0D-5310FE670F1B}" type="parTrans" cxnId="{8EAEEC92-6C8B-0D48-AD4E-CCAF3BB25BEB}">
      <dgm:prSet/>
      <dgm:spPr/>
      <dgm:t>
        <a:bodyPr/>
        <a:lstStyle/>
        <a:p>
          <a:endParaRPr lang="en-GB"/>
        </a:p>
      </dgm:t>
    </dgm:pt>
    <dgm:pt modelId="{78E31BE6-E1A2-1B4B-8F49-9E2527C22117}" type="sibTrans" cxnId="{8EAEEC92-6C8B-0D48-AD4E-CCAF3BB25BEB}">
      <dgm:prSet/>
      <dgm:spPr/>
      <dgm:t>
        <a:bodyPr/>
        <a:lstStyle/>
        <a:p>
          <a:endParaRPr lang="en-GB"/>
        </a:p>
      </dgm:t>
    </dgm:pt>
    <dgm:pt modelId="{4C375C43-920D-3841-B944-CC0E1ADADA91}">
      <dgm:prSet phldrT="[Text]" phldr="0" custT="1"/>
      <dgm:spPr/>
      <dgm:t>
        <a:bodyPr/>
        <a:lstStyle/>
        <a:p>
          <a:endParaRPr lang="en-GB" sz="1800" dirty="0">
            <a:solidFill>
              <a:srgbClr val="2C453E"/>
            </a:solidFill>
            <a:latin typeface="Montserrat"/>
          </a:endParaRPr>
        </a:p>
      </dgm:t>
    </dgm:pt>
    <dgm:pt modelId="{2ABBD930-A9B2-5740-9233-9B97CDDEA84E}" type="parTrans" cxnId="{790916A2-2805-0D4E-B1A3-C31AF6A8981E}">
      <dgm:prSet/>
      <dgm:spPr/>
      <dgm:t>
        <a:bodyPr/>
        <a:lstStyle/>
        <a:p>
          <a:endParaRPr lang="en-GB"/>
        </a:p>
      </dgm:t>
    </dgm:pt>
    <dgm:pt modelId="{2561866E-EB58-2F43-B8AE-CE6DED7461C9}" type="sibTrans" cxnId="{790916A2-2805-0D4E-B1A3-C31AF6A8981E}">
      <dgm:prSet/>
      <dgm:spPr/>
      <dgm:t>
        <a:bodyPr/>
        <a:lstStyle/>
        <a:p>
          <a:endParaRPr lang="en-GB"/>
        </a:p>
      </dgm:t>
    </dgm:pt>
    <dgm:pt modelId="{36299258-DE95-F74A-8DAD-CB7E84AE178D}">
      <dgm:prSet custT="1"/>
      <dgm:spPr/>
      <dgm:t>
        <a:bodyPr/>
        <a:lstStyle/>
        <a:p>
          <a:pPr marL="171450" lvl="1" indent="0" defTabSz="711200">
            <a:lnSpc>
              <a:spcPct val="90000"/>
            </a:lnSpc>
            <a:spcBef>
              <a:spcPct val="0"/>
            </a:spcBef>
            <a:spcAft>
              <a:spcPct val="15000"/>
            </a:spcAft>
          </a:pPr>
          <a:endParaRPr lang="en-SI" sz="1600" u="none" strike="noStrike" dirty="0">
            <a:solidFill>
              <a:srgbClr val="2C453E"/>
            </a:solidFill>
            <a:effectLst/>
            <a:latin typeface="Montserrat"/>
            <a:ea typeface="+mn-ea"/>
            <a:cs typeface="+mn-cs"/>
          </a:endParaRPr>
        </a:p>
      </dgm:t>
    </dgm:pt>
    <dgm:pt modelId="{F162D969-5C07-0548-9872-C048D55EC4F9}" type="parTrans" cxnId="{0F67B9F6-6964-2542-9A6C-6BC2EBB6B4DC}">
      <dgm:prSet/>
      <dgm:spPr/>
      <dgm:t>
        <a:bodyPr/>
        <a:lstStyle/>
        <a:p>
          <a:endParaRPr lang="en-GB"/>
        </a:p>
      </dgm:t>
    </dgm:pt>
    <dgm:pt modelId="{98713FD9-CCC8-A248-8371-4C75FD44E123}" type="sibTrans" cxnId="{0F67B9F6-6964-2542-9A6C-6BC2EBB6B4DC}">
      <dgm:prSet/>
      <dgm:spPr/>
      <dgm:t>
        <a:bodyPr/>
        <a:lstStyle/>
        <a:p>
          <a:endParaRPr lang="en-GB"/>
        </a:p>
      </dgm:t>
    </dgm:pt>
    <dgm:pt modelId="{7C46FAF5-3989-C64C-9142-1011777E60CF}">
      <dgm:prSet phldrT="[Text]" phldr="0" custT="1"/>
      <dgm:spPr/>
      <dgm:t>
        <a:bodyPr/>
        <a:lstStyle/>
        <a:p>
          <a:pPr>
            <a:buNone/>
          </a:pPr>
          <a:r>
            <a:rPr lang="sl-SI" sz="1600" b="1" dirty="0">
              <a:solidFill>
                <a:srgbClr val="2C453E"/>
              </a:solidFill>
              <a:latin typeface="Montserrat"/>
            </a:rPr>
            <a:t>Cilji do leta 2030</a:t>
          </a:r>
          <a:r>
            <a:rPr lang="sl-SI" sz="1600" dirty="0">
              <a:solidFill>
                <a:srgbClr val="2C453E"/>
              </a:solidFill>
              <a:latin typeface="Montserrat"/>
            </a:rPr>
            <a:t>:</a:t>
          </a:r>
          <a:endParaRPr lang="en-GB" sz="1600" dirty="0">
            <a:solidFill>
              <a:srgbClr val="2C453E"/>
            </a:solidFill>
            <a:latin typeface="Montserrat"/>
          </a:endParaRPr>
        </a:p>
      </dgm:t>
    </dgm:pt>
    <dgm:pt modelId="{BED7FE67-6FA9-6D40-9348-A413924EDFC0}" type="parTrans" cxnId="{485E42CE-015D-0845-A664-DF18AC4DB0B1}">
      <dgm:prSet/>
      <dgm:spPr/>
      <dgm:t>
        <a:bodyPr/>
        <a:lstStyle/>
        <a:p>
          <a:endParaRPr lang="en-GB"/>
        </a:p>
      </dgm:t>
    </dgm:pt>
    <dgm:pt modelId="{CB0C5A63-D5D9-6246-A44C-0C9BD09DABFA}" type="sibTrans" cxnId="{485E42CE-015D-0845-A664-DF18AC4DB0B1}">
      <dgm:prSet/>
      <dgm:spPr/>
      <dgm:t>
        <a:bodyPr/>
        <a:lstStyle/>
        <a:p>
          <a:endParaRPr lang="en-GB"/>
        </a:p>
      </dgm:t>
    </dgm:pt>
    <dgm:pt modelId="{3B4BB8D2-7679-D84D-9CE3-2030F142BEA6}">
      <dgm:prSet phldrT="[Text]" phldr="0" custT="1"/>
      <dgm:spPr/>
      <dgm:t>
        <a:bodyPr/>
        <a:lstStyle/>
        <a:p>
          <a:pPr>
            <a:buFont typeface="Arial" panose="020B0604020202020204" pitchFamily="34" charset="0"/>
            <a:buChar char="•"/>
          </a:pPr>
          <a:r>
            <a:rPr lang="sl-SI" sz="1600" u="none" dirty="0">
              <a:solidFill>
                <a:srgbClr val="2C453E"/>
              </a:solidFill>
              <a:latin typeface="Montserrat"/>
            </a:rPr>
            <a:t>Povečanje prihodkov hotelskih podjetij  za 3 % letno</a:t>
          </a:r>
          <a:endParaRPr lang="en-GB" sz="1600" dirty="0">
            <a:solidFill>
              <a:srgbClr val="2C453E"/>
            </a:solidFill>
            <a:latin typeface="Montserrat"/>
          </a:endParaRPr>
        </a:p>
      </dgm:t>
    </dgm:pt>
    <dgm:pt modelId="{AECDAB9B-7CB7-2044-B58F-5F13F3175344}" type="parTrans" cxnId="{1734C65D-5153-5C4F-A0C2-AB58790E737F}">
      <dgm:prSet/>
      <dgm:spPr/>
      <dgm:t>
        <a:bodyPr/>
        <a:lstStyle/>
        <a:p>
          <a:endParaRPr lang="en-GB"/>
        </a:p>
      </dgm:t>
    </dgm:pt>
    <dgm:pt modelId="{0430F0FF-2DAF-8849-9B25-960FAC1F7F79}" type="sibTrans" cxnId="{1734C65D-5153-5C4F-A0C2-AB58790E737F}">
      <dgm:prSet/>
      <dgm:spPr/>
      <dgm:t>
        <a:bodyPr/>
        <a:lstStyle/>
        <a:p>
          <a:endParaRPr lang="en-GB"/>
        </a:p>
      </dgm:t>
    </dgm:pt>
    <dgm:pt modelId="{24D785C8-C230-8F4F-8E75-D21C1617B5B5}">
      <dgm:prSet custT="1"/>
      <dgm:spPr/>
      <dgm:t>
        <a:bodyPr/>
        <a:lstStyle/>
        <a:p>
          <a:r>
            <a:rPr lang="sl-SI" sz="1600" dirty="0">
              <a:solidFill>
                <a:srgbClr val="2C453E"/>
              </a:solidFill>
              <a:latin typeface="Montserrat"/>
            </a:rPr>
            <a:t>Dvig dodane vrednosti v podjetjih na področju športa in rekreacije za 3 % letno</a:t>
          </a:r>
          <a:endParaRPr lang="en-SI" sz="1600" dirty="0">
            <a:solidFill>
              <a:srgbClr val="2C453E"/>
            </a:solidFill>
            <a:latin typeface="Montserrat"/>
          </a:endParaRPr>
        </a:p>
      </dgm:t>
    </dgm:pt>
    <dgm:pt modelId="{3E3B4AB4-204B-6245-B7EF-097790519300}" type="parTrans" cxnId="{3DADCBA2-114A-EB4C-83B6-BFAE8D3671FD}">
      <dgm:prSet/>
      <dgm:spPr/>
      <dgm:t>
        <a:bodyPr/>
        <a:lstStyle/>
        <a:p>
          <a:endParaRPr lang="en-GB"/>
        </a:p>
      </dgm:t>
    </dgm:pt>
    <dgm:pt modelId="{651B8678-4E76-824A-9B90-433776B0CB55}" type="sibTrans" cxnId="{3DADCBA2-114A-EB4C-83B6-BFAE8D3671FD}">
      <dgm:prSet/>
      <dgm:spPr/>
      <dgm:t>
        <a:bodyPr/>
        <a:lstStyle/>
        <a:p>
          <a:endParaRPr lang="en-GB"/>
        </a:p>
      </dgm:t>
    </dgm:pt>
    <dgm:pt modelId="{A6A53E45-C707-9A44-9661-FA8DEF874B9D}">
      <dgm:prSet phldrT="[Text]" phldr="0" custT="1"/>
      <dgm:spPr/>
      <dgm:t>
        <a:bodyPr/>
        <a:lstStyle/>
        <a:p>
          <a:r>
            <a:rPr lang="sl-SI" sz="1600" b="0" u="none" strike="noStrike" dirty="0">
              <a:solidFill>
                <a:srgbClr val="2C453E"/>
              </a:solidFill>
              <a:effectLst/>
              <a:latin typeface="Montserrat"/>
              <a:ea typeface="+mn-ea"/>
              <a:cs typeface="+mn-cs"/>
            </a:rPr>
            <a:t>„</a:t>
          </a:r>
          <a:r>
            <a:rPr lang="sl-SI" sz="1600" b="0" u="none" strike="noStrike" dirty="0" err="1">
              <a:solidFill>
                <a:srgbClr val="2C453E"/>
              </a:solidFill>
              <a:effectLst/>
              <a:latin typeface="Montserrat"/>
              <a:ea typeface="+mn-ea"/>
              <a:cs typeface="+mn-cs"/>
            </a:rPr>
            <a:t>Outdoor</a:t>
          </a:r>
          <a:r>
            <a:rPr lang="sl-SI" sz="1600" b="0" u="none" strike="noStrike" dirty="0">
              <a:solidFill>
                <a:srgbClr val="2C453E"/>
              </a:solidFill>
              <a:effectLst/>
              <a:latin typeface="Montserrat"/>
              <a:ea typeface="+mn-ea"/>
              <a:cs typeface="+mn-cs"/>
            </a:rPr>
            <a:t>“</a:t>
          </a:r>
          <a:r>
            <a:rPr lang="sl-SI" sz="1600" b="1" u="none" strike="noStrike" dirty="0">
              <a:solidFill>
                <a:srgbClr val="2C453E"/>
              </a:solidFill>
              <a:effectLst/>
              <a:latin typeface="Montserrat"/>
              <a:ea typeface="+mn-ea"/>
              <a:cs typeface="+mn-cs"/>
            </a:rPr>
            <a:t> </a:t>
          </a:r>
          <a:r>
            <a:rPr lang="sl-SI" sz="1600" b="0" u="none" strike="noStrike" dirty="0">
              <a:solidFill>
                <a:srgbClr val="2C453E"/>
              </a:solidFill>
              <a:effectLst/>
              <a:latin typeface="Montserrat"/>
              <a:ea typeface="+mn-ea"/>
              <a:cs typeface="+mn-cs"/>
            </a:rPr>
            <a:t>in aktivne počitnice</a:t>
          </a:r>
          <a:endParaRPr lang="en-GB" sz="1600" dirty="0">
            <a:solidFill>
              <a:srgbClr val="2C453E"/>
            </a:solidFill>
            <a:latin typeface="Montserrat"/>
          </a:endParaRPr>
        </a:p>
      </dgm:t>
    </dgm:pt>
    <dgm:pt modelId="{C7766EF3-E2F6-2242-866D-ED2350E3D4E7}" type="parTrans" cxnId="{5DD6645A-394B-2E45-8F5B-A94668CB800C}">
      <dgm:prSet/>
      <dgm:spPr/>
      <dgm:t>
        <a:bodyPr/>
        <a:lstStyle/>
        <a:p>
          <a:endParaRPr lang="en-GB"/>
        </a:p>
      </dgm:t>
    </dgm:pt>
    <dgm:pt modelId="{4EC8F9AC-AB79-2A4F-A6B3-2D02D80B7EC0}" type="sibTrans" cxnId="{5DD6645A-394B-2E45-8F5B-A94668CB800C}">
      <dgm:prSet/>
      <dgm:spPr/>
      <dgm:t>
        <a:bodyPr/>
        <a:lstStyle/>
        <a:p>
          <a:endParaRPr lang="en-GB"/>
        </a:p>
      </dgm:t>
    </dgm:pt>
    <dgm:pt modelId="{AE09BDB6-8A29-9D43-B394-85E814200962}">
      <dgm:prSet phldrT="[Text]" phldr="0" custT="1"/>
      <dgm:spPr/>
      <dgm:t>
        <a:bodyPr/>
        <a:lstStyle/>
        <a:p>
          <a:r>
            <a:rPr lang="sl-SI" sz="1600" b="1" u="none" strike="noStrike" dirty="0">
              <a:solidFill>
                <a:srgbClr val="2C453E"/>
              </a:solidFill>
              <a:effectLst/>
              <a:latin typeface="Montserrat"/>
              <a:ea typeface="+mn-ea"/>
              <a:cs typeface="+mn-cs"/>
            </a:rPr>
            <a:t>Varnost</a:t>
          </a:r>
          <a:endParaRPr lang="en-GB" sz="1600" b="0" dirty="0">
            <a:solidFill>
              <a:srgbClr val="2C453E"/>
            </a:solidFill>
            <a:latin typeface="Montserrat"/>
          </a:endParaRPr>
        </a:p>
      </dgm:t>
    </dgm:pt>
    <dgm:pt modelId="{7669F80B-6B79-ED40-BF18-F9C0ACEB3E22}" type="parTrans" cxnId="{8C795D1D-006E-A343-ADC7-241AEEF10E60}">
      <dgm:prSet/>
      <dgm:spPr/>
      <dgm:t>
        <a:bodyPr/>
        <a:lstStyle/>
        <a:p>
          <a:endParaRPr lang="en-GB"/>
        </a:p>
      </dgm:t>
    </dgm:pt>
    <dgm:pt modelId="{474BE384-7B9D-6941-A17D-85EA1D0D8984}" type="sibTrans" cxnId="{8C795D1D-006E-A343-ADC7-241AEEF10E60}">
      <dgm:prSet/>
      <dgm:spPr/>
      <dgm:t>
        <a:bodyPr/>
        <a:lstStyle/>
        <a:p>
          <a:endParaRPr lang="en-GB"/>
        </a:p>
      </dgm:t>
    </dgm:pt>
    <dgm:pt modelId="{73DBE1C9-301B-2A4B-99CE-1AF1545678D3}">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sl-SI" sz="1600" b="0" u="none" strike="noStrike" dirty="0">
              <a:solidFill>
                <a:srgbClr val="2C453E"/>
              </a:solidFill>
              <a:effectLst/>
              <a:latin typeface="Montserrat"/>
              <a:ea typeface="+mn-ea"/>
              <a:cs typeface="+mn-cs"/>
            </a:rPr>
            <a:t>Prepoznana outdoor destinacija</a:t>
          </a:r>
          <a:endParaRPr lang="en-SI" sz="1600" u="none" strike="noStrike" dirty="0">
            <a:solidFill>
              <a:srgbClr val="2C453E"/>
            </a:solidFill>
            <a:effectLst/>
            <a:latin typeface="Montserrat"/>
            <a:ea typeface="+mn-ea"/>
            <a:cs typeface="+mn-cs"/>
          </a:endParaRPr>
        </a:p>
      </dgm:t>
    </dgm:pt>
    <dgm:pt modelId="{23740176-46EF-6C44-AC3A-AEF8072337A6}" type="parTrans" cxnId="{A1F07760-226B-AF47-A994-5159D0826F3D}">
      <dgm:prSet/>
      <dgm:spPr/>
      <dgm:t>
        <a:bodyPr/>
        <a:lstStyle/>
        <a:p>
          <a:endParaRPr lang="en-GB"/>
        </a:p>
      </dgm:t>
    </dgm:pt>
    <dgm:pt modelId="{5FB30F51-8149-7B4D-B7F6-D2E97CA77628}" type="sibTrans" cxnId="{A1F07760-226B-AF47-A994-5159D0826F3D}">
      <dgm:prSet/>
      <dgm:spPr/>
      <dgm:t>
        <a:bodyPr/>
        <a:lstStyle/>
        <a:p>
          <a:endParaRPr lang="en-GB"/>
        </a:p>
      </dgm:t>
    </dgm:pt>
    <dgm:pt modelId="{08898A7F-968A-8A46-B810-A12E5E4753E1}">
      <dgm:prSet phldrT="[Text]" phldr="0" custT="1"/>
      <dgm:spPr/>
      <dgm:t>
        <a:bodyPr/>
        <a:lstStyle/>
        <a:p>
          <a:r>
            <a:rPr lang="sl-SI" sz="1600" b="1" u="none" strike="noStrike" dirty="0">
              <a:solidFill>
                <a:srgbClr val="2C453E"/>
              </a:solidFill>
              <a:effectLst/>
              <a:latin typeface="Montserrat"/>
              <a:ea typeface="+mn-ea"/>
              <a:cs typeface="+mn-cs"/>
            </a:rPr>
            <a:t>Podnebne spremembe </a:t>
          </a:r>
          <a:r>
            <a:rPr lang="sl-SI" sz="1600" b="0" u="none" strike="noStrike" dirty="0">
              <a:solidFill>
                <a:srgbClr val="2C453E"/>
              </a:solidFill>
              <a:effectLst/>
              <a:latin typeface="Montserrat"/>
              <a:ea typeface="+mn-ea"/>
              <a:cs typeface="+mn-cs"/>
            </a:rPr>
            <a:t>- izzivi</a:t>
          </a:r>
          <a:r>
            <a:rPr lang="sl-SI" sz="1600" b="1" u="none" strike="noStrike" dirty="0">
              <a:solidFill>
                <a:srgbClr val="2C453E"/>
              </a:solidFill>
              <a:effectLst/>
              <a:latin typeface="Montserrat"/>
              <a:ea typeface="+mn-ea"/>
              <a:cs typeface="+mn-cs"/>
            </a:rPr>
            <a:t> re-</a:t>
          </a:r>
          <a:r>
            <a:rPr lang="sl-SI" sz="1600" b="1" u="none" strike="noStrike" dirty="0" err="1">
              <a:solidFill>
                <a:srgbClr val="2C453E"/>
              </a:solidFill>
              <a:effectLst/>
              <a:latin typeface="Montserrat"/>
              <a:ea typeface="+mn-ea"/>
              <a:cs typeface="+mn-cs"/>
            </a:rPr>
            <a:t>pozicioniranja</a:t>
          </a:r>
          <a:r>
            <a:rPr lang="sl-SI" sz="1600" b="1" u="none" strike="noStrike" dirty="0">
              <a:solidFill>
                <a:srgbClr val="2C453E"/>
              </a:solidFill>
              <a:effectLst/>
              <a:latin typeface="Montserrat"/>
              <a:ea typeface="+mn-ea"/>
              <a:cs typeface="+mn-cs"/>
            </a:rPr>
            <a:t> in revitalizacije </a:t>
          </a:r>
          <a:r>
            <a:rPr lang="sl-SI" sz="1600" b="0" u="none" strike="noStrike" dirty="0">
              <a:solidFill>
                <a:srgbClr val="2C453E"/>
              </a:solidFill>
              <a:effectLst/>
              <a:latin typeface="Montserrat"/>
              <a:ea typeface="+mn-ea"/>
              <a:cs typeface="+mn-cs"/>
            </a:rPr>
            <a:t>destinacij</a:t>
          </a:r>
          <a:endParaRPr lang="en-GB" sz="1600" dirty="0">
            <a:solidFill>
              <a:srgbClr val="2C453E"/>
            </a:solidFill>
            <a:latin typeface="Montserrat"/>
          </a:endParaRPr>
        </a:p>
      </dgm:t>
    </dgm:pt>
    <dgm:pt modelId="{52113972-7F1B-384F-BEE8-FA210A35A2DA}" type="parTrans" cxnId="{8EF1B15A-CD5E-344A-9993-D0893E29EE83}">
      <dgm:prSet/>
      <dgm:spPr/>
      <dgm:t>
        <a:bodyPr/>
        <a:lstStyle/>
        <a:p>
          <a:endParaRPr lang="en-GB"/>
        </a:p>
      </dgm:t>
    </dgm:pt>
    <dgm:pt modelId="{DE4754B1-A2C9-954B-8831-59D963E4A2D2}" type="sibTrans" cxnId="{8EF1B15A-CD5E-344A-9993-D0893E29EE83}">
      <dgm:prSet/>
      <dgm:spPr/>
      <dgm:t>
        <a:bodyPr/>
        <a:lstStyle/>
        <a:p>
          <a:endParaRPr lang="en-GB"/>
        </a:p>
      </dgm:t>
    </dgm:pt>
    <dgm:pt modelId="{44861995-86DC-C04E-81EF-FE1D7ECEE7B1}">
      <dgm:prSet phldrT="[Text]" phldr="0" custT="1"/>
      <dgm:spPr/>
      <dgm:t>
        <a:bodyPr/>
        <a:lstStyle/>
        <a:p>
          <a:r>
            <a:rPr lang="sl-SI" sz="1600" b="1" u="none" strike="noStrike" dirty="0">
              <a:solidFill>
                <a:srgbClr val="2C453E"/>
              </a:solidFill>
              <a:effectLst/>
              <a:latin typeface="Montserrat"/>
              <a:ea typeface="+mn-ea"/>
              <a:cs typeface="+mn-cs"/>
            </a:rPr>
            <a:t>Luksuzni </a:t>
          </a:r>
          <a:r>
            <a:rPr lang="sl-SI" sz="1600" b="0" u="none" strike="noStrike" dirty="0">
              <a:solidFill>
                <a:srgbClr val="2C453E"/>
              </a:solidFill>
              <a:effectLst/>
              <a:latin typeface="Montserrat"/>
              <a:ea typeface="+mn-ea"/>
              <a:cs typeface="+mn-cs"/>
            </a:rPr>
            <a:t>turistični produkti</a:t>
          </a:r>
          <a:endParaRPr lang="en-GB" sz="1600" b="0" dirty="0">
            <a:solidFill>
              <a:srgbClr val="2C453E"/>
            </a:solidFill>
            <a:latin typeface="Montserrat"/>
          </a:endParaRPr>
        </a:p>
      </dgm:t>
    </dgm:pt>
    <dgm:pt modelId="{FA1EDC66-DE48-5546-92C7-F3CF0BD63B6D}" type="parTrans" cxnId="{7A747742-610B-F544-AE1F-12D468FCA72F}">
      <dgm:prSet/>
      <dgm:spPr/>
      <dgm:t>
        <a:bodyPr/>
        <a:lstStyle/>
        <a:p>
          <a:endParaRPr lang="en-GB"/>
        </a:p>
      </dgm:t>
    </dgm:pt>
    <dgm:pt modelId="{672DBA8F-4609-5240-AB54-5F9D7C68230C}" type="sibTrans" cxnId="{7A747742-610B-F544-AE1F-12D468FCA72F}">
      <dgm:prSet/>
      <dgm:spPr/>
      <dgm:t>
        <a:bodyPr/>
        <a:lstStyle/>
        <a:p>
          <a:endParaRPr lang="en-GB"/>
        </a:p>
      </dgm:t>
    </dgm:pt>
    <dgm:pt modelId="{8DAC7FD6-F36F-CA4A-B145-5F9A6FF24160}">
      <dgm:prSet phldrT="[Text]" phldr="0" custT="1"/>
      <dgm:spPr/>
      <dgm:t>
        <a:bodyPr/>
        <a:lstStyle/>
        <a:p>
          <a:r>
            <a:rPr lang="en-GB" sz="1600" b="0" dirty="0" err="1">
              <a:solidFill>
                <a:srgbClr val="2C453E"/>
              </a:solidFill>
              <a:latin typeface="Montserrat"/>
            </a:rPr>
            <a:t>Rast</a:t>
          </a:r>
          <a:r>
            <a:rPr lang="en-GB" sz="1600" b="0" dirty="0">
              <a:solidFill>
                <a:srgbClr val="2C453E"/>
              </a:solidFill>
              <a:latin typeface="Montserrat"/>
            </a:rPr>
            <a:t> </a:t>
          </a:r>
          <a:r>
            <a:rPr lang="en-GB" sz="1600" b="0" dirty="0" err="1">
              <a:solidFill>
                <a:srgbClr val="2C453E"/>
              </a:solidFill>
              <a:latin typeface="Montserrat"/>
            </a:rPr>
            <a:t>povpraševanja</a:t>
          </a:r>
          <a:r>
            <a:rPr lang="en-GB" sz="1600" b="0" dirty="0">
              <a:solidFill>
                <a:srgbClr val="2C453E"/>
              </a:solidFill>
              <a:latin typeface="Montserrat"/>
            </a:rPr>
            <a:t> v </a:t>
          </a:r>
          <a:r>
            <a:rPr lang="en-GB" sz="1600" b="0" dirty="0" err="1">
              <a:solidFill>
                <a:srgbClr val="2C453E"/>
              </a:solidFill>
              <a:latin typeface="Montserrat"/>
            </a:rPr>
            <a:t>času</a:t>
          </a:r>
          <a:r>
            <a:rPr lang="en-GB" sz="1600" b="0" dirty="0">
              <a:solidFill>
                <a:srgbClr val="2C453E"/>
              </a:solidFill>
              <a:latin typeface="Montserrat"/>
            </a:rPr>
            <a:t> </a:t>
          </a:r>
          <a:r>
            <a:rPr lang="en-GB" sz="1600" b="0" dirty="0" err="1">
              <a:solidFill>
                <a:srgbClr val="2C453E"/>
              </a:solidFill>
              <a:latin typeface="Montserrat"/>
            </a:rPr>
            <a:t>pandemije</a:t>
          </a:r>
          <a:r>
            <a:rPr lang="en-GB" sz="1600" b="0" dirty="0">
              <a:solidFill>
                <a:srgbClr val="2C453E"/>
              </a:solidFill>
              <a:latin typeface="Montserrat"/>
            </a:rPr>
            <a:t> </a:t>
          </a:r>
        </a:p>
      </dgm:t>
    </dgm:pt>
    <dgm:pt modelId="{6882DA1A-58A1-4147-B2D5-03D7056E48CE}" type="parTrans" cxnId="{48D04896-7D9B-A943-A40D-20AF91458E12}">
      <dgm:prSet/>
      <dgm:spPr/>
      <dgm:t>
        <a:bodyPr/>
        <a:lstStyle/>
        <a:p>
          <a:endParaRPr lang="en-GB"/>
        </a:p>
      </dgm:t>
    </dgm:pt>
    <dgm:pt modelId="{E6DCD44D-CA1A-E94B-BC37-90D9F98D3A6B}" type="sibTrans" cxnId="{48D04896-7D9B-A943-A40D-20AF91458E12}">
      <dgm:prSet/>
      <dgm:spPr/>
      <dgm:t>
        <a:bodyPr/>
        <a:lstStyle/>
        <a:p>
          <a:endParaRPr lang="en-GB"/>
        </a:p>
      </dgm:t>
    </dgm:pt>
    <dgm:pt modelId="{376A9E8F-9048-E548-BD45-51C6C0AE002A}">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sl-SI" sz="1600" b="1" u="none" strike="noStrike" dirty="0">
              <a:solidFill>
                <a:srgbClr val="2C453E"/>
              </a:solidFill>
              <a:effectLst/>
              <a:latin typeface="Montserrat"/>
              <a:ea typeface="+mn-ea"/>
              <a:cs typeface="+mn-cs"/>
            </a:rPr>
            <a:t>Varnost</a:t>
          </a:r>
          <a:endParaRPr lang="en-SI" sz="1600" u="none" strike="noStrike" dirty="0">
            <a:solidFill>
              <a:srgbClr val="2C453E"/>
            </a:solidFill>
            <a:effectLst/>
            <a:latin typeface="Montserrat"/>
            <a:ea typeface="+mn-ea"/>
            <a:cs typeface="+mn-cs"/>
          </a:endParaRPr>
        </a:p>
      </dgm:t>
    </dgm:pt>
    <dgm:pt modelId="{08DF6F0C-4CD4-C047-A027-0CA84025E70E}" type="parTrans" cxnId="{058611E6-7D2F-EB4E-B5AC-1B700ACE5AAB}">
      <dgm:prSet/>
      <dgm:spPr/>
      <dgm:t>
        <a:bodyPr/>
        <a:lstStyle/>
        <a:p>
          <a:endParaRPr lang="en-GB"/>
        </a:p>
      </dgm:t>
    </dgm:pt>
    <dgm:pt modelId="{38FC0491-E061-4240-AE89-27BB0E19E2B6}" type="sibTrans" cxnId="{058611E6-7D2F-EB4E-B5AC-1B700ACE5AAB}">
      <dgm:prSet/>
      <dgm:spPr/>
      <dgm:t>
        <a:bodyPr/>
        <a:lstStyle/>
        <a:p>
          <a:endParaRPr lang="en-GB"/>
        </a:p>
      </dgm:t>
    </dgm:pt>
    <dgm:pt modelId="{68B34D44-72B5-234E-A6A1-BE81F8B6841F}">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sl-SI" sz="1600" b="0" u="none" strike="noStrike" dirty="0">
              <a:solidFill>
                <a:srgbClr val="2C453E"/>
              </a:solidFill>
              <a:effectLst/>
              <a:latin typeface="Montserrat"/>
              <a:ea typeface="+mn-ea"/>
              <a:cs typeface="+mn-cs"/>
            </a:rPr>
            <a:t>Natura2000</a:t>
          </a:r>
          <a:endParaRPr lang="en-SI" sz="1600" u="none" strike="noStrike" dirty="0">
            <a:solidFill>
              <a:srgbClr val="2C453E"/>
            </a:solidFill>
            <a:effectLst/>
            <a:latin typeface="Montserrat"/>
            <a:ea typeface="+mn-ea"/>
            <a:cs typeface="+mn-cs"/>
          </a:endParaRPr>
        </a:p>
      </dgm:t>
    </dgm:pt>
    <dgm:pt modelId="{D9E764F4-986B-7C42-9B1E-6D367EBEBAF4}" type="parTrans" cxnId="{AAD5F74E-DD15-C947-BAC2-B068655A914A}">
      <dgm:prSet/>
      <dgm:spPr/>
      <dgm:t>
        <a:bodyPr/>
        <a:lstStyle/>
        <a:p>
          <a:endParaRPr lang="en-GB"/>
        </a:p>
      </dgm:t>
    </dgm:pt>
    <dgm:pt modelId="{D0DD717C-6254-BB43-9121-E6DB03E88DCA}" type="sibTrans" cxnId="{AAD5F74E-DD15-C947-BAC2-B068655A914A}">
      <dgm:prSet/>
      <dgm:spPr/>
      <dgm:t>
        <a:bodyPr/>
        <a:lstStyle/>
        <a:p>
          <a:endParaRPr lang="en-GB"/>
        </a:p>
      </dgm:t>
    </dgm:pt>
    <dgm:pt modelId="{571C9612-A191-3540-8D9A-2FE398262944}">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sl-SI" sz="1600" b="1" u="none" strike="noStrike" dirty="0">
              <a:solidFill>
                <a:srgbClr val="2C453E"/>
              </a:solidFill>
              <a:effectLst/>
              <a:latin typeface="Montserrat"/>
              <a:ea typeface="+mn-ea"/>
              <a:cs typeface="+mn-cs"/>
            </a:rPr>
            <a:t>Kakovostna ponudba</a:t>
          </a:r>
          <a:endParaRPr lang="en-SI" sz="1600" u="none" strike="noStrike" dirty="0">
            <a:solidFill>
              <a:srgbClr val="2C453E"/>
            </a:solidFill>
            <a:effectLst/>
            <a:latin typeface="Montserrat"/>
            <a:ea typeface="+mn-ea"/>
            <a:cs typeface="+mn-cs"/>
          </a:endParaRPr>
        </a:p>
      </dgm:t>
    </dgm:pt>
    <dgm:pt modelId="{7C96AF2E-9921-CD45-B5C3-150190DCDEA4}" type="parTrans" cxnId="{4083965C-8861-7A48-B542-01BDF8E53B7B}">
      <dgm:prSet/>
      <dgm:spPr/>
      <dgm:t>
        <a:bodyPr/>
        <a:lstStyle/>
        <a:p>
          <a:endParaRPr lang="en-GB"/>
        </a:p>
      </dgm:t>
    </dgm:pt>
    <dgm:pt modelId="{A25A82D8-7193-3B48-8146-72FAAD317382}" type="sibTrans" cxnId="{4083965C-8861-7A48-B542-01BDF8E53B7B}">
      <dgm:prSet/>
      <dgm:spPr/>
      <dgm:t>
        <a:bodyPr/>
        <a:lstStyle/>
        <a:p>
          <a:endParaRPr lang="en-GB"/>
        </a:p>
      </dgm:t>
    </dgm:pt>
    <dgm:pt modelId="{423F8C25-BF1E-F04D-9C4B-05A2AA3714A0}">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sl-SI" sz="1600" b="1" u="none" strike="noStrike" dirty="0">
              <a:solidFill>
                <a:srgbClr val="2C453E"/>
              </a:solidFill>
              <a:effectLst/>
              <a:latin typeface="Montserrat"/>
              <a:ea typeface="+mn-ea"/>
              <a:cs typeface="+mn-cs"/>
            </a:rPr>
            <a:t>Trajnostna </a:t>
          </a:r>
          <a:r>
            <a:rPr lang="sl-SI" sz="1600" b="0" u="none" strike="noStrike" dirty="0">
              <a:solidFill>
                <a:srgbClr val="2C453E"/>
              </a:solidFill>
              <a:effectLst/>
              <a:latin typeface="Montserrat"/>
              <a:ea typeface="+mn-ea"/>
              <a:cs typeface="+mn-cs"/>
            </a:rPr>
            <a:t>naravnanost ponudnikov in </a:t>
          </a:r>
          <a:r>
            <a:rPr lang="sl-SI" sz="1600" b="1" u="none" strike="noStrike" dirty="0">
              <a:solidFill>
                <a:srgbClr val="2C453E"/>
              </a:solidFill>
              <a:effectLst/>
              <a:latin typeface="Montserrat"/>
              <a:ea typeface="+mn-ea"/>
              <a:cs typeface="+mn-cs"/>
            </a:rPr>
            <a:t>znanje</a:t>
          </a:r>
          <a:endParaRPr lang="en-SI" sz="1600" u="none" strike="noStrike" dirty="0">
            <a:solidFill>
              <a:srgbClr val="2C453E"/>
            </a:solidFill>
            <a:effectLst/>
            <a:latin typeface="Montserrat"/>
            <a:ea typeface="+mn-ea"/>
            <a:cs typeface="+mn-cs"/>
          </a:endParaRPr>
        </a:p>
      </dgm:t>
    </dgm:pt>
    <dgm:pt modelId="{6B7CA11C-7663-5B46-9214-83401310BD8C}" type="parTrans" cxnId="{8AC3AE83-2E07-A140-9C8A-9A5FB8085C46}">
      <dgm:prSet/>
      <dgm:spPr/>
      <dgm:t>
        <a:bodyPr/>
        <a:lstStyle/>
        <a:p>
          <a:endParaRPr lang="en-GB"/>
        </a:p>
      </dgm:t>
    </dgm:pt>
    <dgm:pt modelId="{84F44B8F-1C83-4C48-B863-381F03BBAA83}" type="sibTrans" cxnId="{8AC3AE83-2E07-A140-9C8A-9A5FB8085C46}">
      <dgm:prSet/>
      <dgm:spPr/>
      <dgm:t>
        <a:bodyPr/>
        <a:lstStyle/>
        <a:p>
          <a:endParaRPr lang="en-GB"/>
        </a:p>
      </dgm:t>
    </dgm:pt>
    <dgm:pt modelId="{3F022BDE-768C-4A4B-B3BD-A824E7013408}">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sl-SI" sz="1600" b="1" u="none" strike="noStrike" dirty="0">
              <a:solidFill>
                <a:srgbClr val="2C453E"/>
              </a:solidFill>
              <a:effectLst/>
              <a:latin typeface="Montserrat"/>
              <a:ea typeface="+mn-ea"/>
              <a:cs typeface="+mn-cs"/>
            </a:rPr>
            <a:t>Geo-lokacija </a:t>
          </a:r>
          <a:r>
            <a:rPr lang="sl-SI" sz="1600" b="0" u="none" strike="noStrike" dirty="0">
              <a:solidFill>
                <a:srgbClr val="2C453E"/>
              </a:solidFill>
              <a:effectLst/>
              <a:latin typeface="Montserrat"/>
              <a:ea typeface="+mn-ea"/>
              <a:cs typeface="+mn-cs"/>
            </a:rPr>
            <a:t>in </a:t>
          </a:r>
          <a:r>
            <a:rPr lang="sl-SI" sz="1600" b="1" u="none" strike="noStrike" dirty="0">
              <a:solidFill>
                <a:srgbClr val="2C453E"/>
              </a:solidFill>
              <a:effectLst/>
              <a:latin typeface="Montserrat"/>
              <a:ea typeface="+mn-ea"/>
              <a:cs typeface="+mn-cs"/>
            </a:rPr>
            <a:t>dostopnost</a:t>
          </a:r>
          <a:r>
            <a:rPr lang="sl-SI" sz="1600" u="none" strike="noStrike" dirty="0">
              <a:solidFill>
                <a:srgbClr val="2C453E"/>
              </a:solidFill>
              <a:effectLst/>
              <a:latin typeface="Montserrat"/>
              <a:ea typeface="+mn-ea"/>
              <a:cs typeface="+mn-cs"/>
            </a:rPr>
            <a:t> </a:t>
          </a:r>
          <a:endParaRPr lang="en-SI" sz="1600" u="none" strike="noStrike" dirty="0">
            <a:solidFill>
              <a:srgbClr val="2C453E"/>
            </a:solidFill>
            <a:effectLst/>
            <a:latin typeface="Montserrat"/>
            <a:ea typeface="+mn-ea"/>
            <a:cs typeface="+mn-cs"/>
          </a:endParaRPr>
        </a:p>
      </dgm:t>
    </dgm:pt>
    <dgm:pt modelId="{40A0E952-1C21-5F49-B8F0-9AA2B26AB860}" type="parTrans" cxnId="{68F6EBFC-6CE2-204B-9003-C40DB5B884C7}">
      <dgm:prSet/>
      <dgm:spPr/>
      <dgm:t>
        <a:bodyPr/>
        <a:lstStyle/>
        <a:p>
          <a:endParaRPr lang="en-GB"/>
        </a:p>
      </dgm:t>
    </dgm:pt>
    <dgm:pt modelId="{915CBBD5-0045-104F-ADCA-CB3165EA668E}" type="sibTrans" cxnId="{68F6EBFC-6CE2-204B-9003-C40DB5B884C7}">
      <dgm:prSet/>
      <dgm:spPr/>
      <dgm:t>
        <a:bodyPr/>
        <a:lstStyle/>
        <a:p>
          <a:endParaRPr lang="en-GB"/>
        </a:p>
      </dgm:t>
    </dgm:pt>
    <dgm:pt modelId="{C2A3CB24-87D1-8348-92FC-ACC784061879}" type="pres">
      <dgm:prSet presAssocID="{57D1743B-335C-C343-BA0A-98D2510212C3}" presName="Name0" presStyleCnt="0">
        <dgm:presLayoutVars>
          <dgm:dir/>
          <dgm:animLvl val="lvl"/>
          <dgm:resizeHandles val="exact"/>
        </dgm:presLayoutVars>
      </dgm:prSet>
      <dgm:spPr/>
    </dgm:pt>
    <dgm:pt modelId="{D5940A2A-920F-CE45-A7D8-1F18E78199E6}" type="pres">
      <dgm:prSet presAssocID="{F42FFC83-D3F0-934E-97BD-45FC594488F2}" presName="composite" presStyleCnt="0"/>
      <dgm:spPr/>
    </dgm:pt>
    <dgm:pt modelId="{DA182DE5-4203-4642-A05D-3101C7F7AFBE}" type="pres">
      <dgm:prSet presAssocID="{F42FFC83-D3F0-934E-97BD-45FC594488F2}" presName="parTx" presStyleLbl="alignNode1" presStyleIdx="0" presStyleCnt="3" custLinFactNeighborX="-3233" custLinFactNeighborY="-511">
        <dgm:presLayoutVars>
          <dgm:chMax val="0"/>
          <dgm:chPref val="0"/>
          <dgm:bulletEnabled val="1"/>
        </dgm:presLayoutVars>
      </dgm:prSet>
      <dgm:spPr/>
    </dgm:pt>
    <dgm:pt modelId="{2252748C-B7D4-4448-BBD6-AD15D9E529FB}" type="pres">
      <dgm:prSet presAssocID="{F42FFC83-D3F0-934E-97BD-45FC594488F2}" presName="desTx" presStyleLbl="alignAccFollowNode1" presStyleIdx="0" presStyleCnt="3">
        <dgm:presLayoutVars>
          <dgm:bulletEnabled val="1"/>
        </dgm:presLayoutVars>
      </dgm:prSet>
      <dgm:spPr/>
    </dgm:pt>
    <dgm:pt modelId="{43C35ADF-383D-E444-AF73-A91804922BF0}" type="pres">
      <dgm:prSet presAssocID="{78E31BE6-E1A2-1B4B-8F49-9E2527C22117}" presName="space" presStyleCnt="0"/>
      <dgm:spPr/>
    </dgm:pt>
    <dgm:pt modelId="{FD72398E-A50D-AD4D-B054-0416C1EEE0AB}" type="pres">
      <dgm:prSet presAssocID="{D2BCDE2B-E05A-8E47-B713-406E1E9FC6D5}" presName="composite" presStyleCnt="0"/>
      <dgm:spPr/>
    </dgm:pt>
    <dgm:pt modelId="{5DDDC8C7-E573-3A43-AAC3-1DF867BB2250}" type="pres">
      <dgm:prSet presAssocID="{D2BCDE2B-E05A-8E47-B713-406E1E9FC6D5}" presName="parTx" presStyleLbl="alignNode1" presStyleIdx="1" presStyleCnt="3">
        <dgm:presLayoutVars>
          <dgm:chMax val="0"/>
          <dgm:chPref val="0"/>
          <dgm:bulletEnabled val="1"/>
        </dgm:presLayoutVars>
      </dgm:prSet>
      <dgm:spPr/>
    </dgm:pt>
    <dgm:pt modelId="{6318B092-47DF-9D4D-AC44-AC629D0F288F}" type="pres">
      <dgm:prSet presAssocID="{D2BCDE2B-E05A-8E47-B713-406E1E9FC6D5}" presName="desTx" presStyleLbl="alignAccFollowNode1" presStyleIdx="1" presStyleCnt="3">
        <dgm:presLayoutVars>
          <dgm:bulletEnabled val="1"/>
        </dgm:presLayoutVars>
      </dgm:prSet>
      <dgm:spPr/>
    </dgm:pt>
    <dgm:pt modelId="{BC1CB10B-6CB7-B74A-BB58-0DC7CD4CFAE3}" type="pres">
      <dgm:prSet presAssocID="{CAB58E14-87A5-5742-B034-57B67394BA35}" presName="space" presStyleCnt="0"/>
      <dgm:spPr/>
    </dgm:pt>
    <dgm:pt modelId="{99AB22F4-05C7-3B42-9F01-1D3DCE682C6F}" type="pres">
      <dgm:prSet presAssocID="{F37A8F60-4032-4D43-BA91-6B4B54B8CEBE}" presName="composite" presStyleCnt="0"/>
      <dgm:spPr/>
    </dgm:pt>
    <dgm:pt modelId="{B92C10D6-9464-7246-8B73-9F11AE509E15}" type="pres">
      <dgm:prSet presAssocID="{F37A8F60-4032-4D43-BA91-6B4B54B8CEBE}" presName="parTx" presStyleLbl="alignNode1" presStyleIdx="2" presStyleCnt="3" custLinFactNeighborY="-239">
        <dgm:presLayoutVars>
          <dgm:chMax val="0"/>
          <dgm:chPref val="0"/>
          <dgm:bulletEnabled val="1"/>
        </dgm:presLayoutVars>
      </dgm:prSet>
      <dgm:spPr/>
    </dgm:pt>
    <dgm:pt modelId="{2A89ECAA-BFDD-7B43-89FB-6DC69573D273}" type="pres">
      <dgm:prSet presAssocID="{F37A8F60-4032-4D43-BA91-6B4B54B8CEBE}" presName="desTx" presStyleLbl="alignAccFollowNode1" presStyleIdx="2" presStyleCnt="3">
        <dgm:presLayoutVars>
          <dgm:bulletEnabled val="1"/>
        </dgm:presLayoutVars>
      </dgm:prSet>
      <dgm:spPr/>
    </dgm:pt>
  </dgm:ptLst>
  <dgm:cxnLst>
    <dgm:cxn modelId="{105F2307-AF38-274F-ADAF-15661CB5D422}" type="presOf" srcId="{3B4BB8D2-7679-D84D-9CE3-2030F142BEA6}" destId="{2252748C-B7D4-4448-BBD6-AD15D9E529FB}" srcOrd="0" destOrd="2" presId="urn:microsoft.com/office/officeart/2005/8/layout/hList1"/>
    <dgm:cxn modelId="{5093530D-6F61-E043-8AFC-9C44AA9445AD}" type="presOf" srcId="{4C375C43-920D-3841-B944-CC0E1ADADA91}" destId="{2252748C-B7D4-4448-BBD6-AD15D9E529FB}" srcOrd="0" destOrd="0" presId="urn:microsoft.com/office/officeart/2005/8/layout/hList1"/>
    <dgm:cxn modelId="{7D11510E-A893-754A-8A41-6A6D15BADFDD}" type="presOf" srcId="{F37A8F60-4032-4D43-BA91-6B4B54B8CEBE}" destId="{B92C10D6-9464-7246-8B73-9F11AE509E15}" srcOrd="0" destOrd="0" presId="urn:microsoft.com/office/officeart/2005/8/layout/hList1"/>
    <dgm:cxn modelId="{44D5911B-EA44-354B-B386-05BACC53878A}" type="presOf" srcId="{E96E17DD-E45A-8344-B3CE-3562CDA2F63D}" destId="{6318B092-47DF-9D4D-AC44-AC629D0F288F}" srcOrd="0" destOrd="0" presId="urn:microsoft.com/office/officeart/2005/8/layout/hList1"/>
    <dgm:cxn modelId="{8C795D1D-006E-A343-ADC7-241AEEF10E60}" srcId="{D2BCDE2B-E05A-8E47-B713-406E1E9FC6D5}" destId="{AE09BDB6-8A29-9D43-B394-85E814200962}" srcOrd="3" destOrd="0" parTransId="{7669F80B-6B79-ED40-BF18-F9C0ACEB3E22}" sibTransId="{474BE384-7B9D-6941-A17D-85EA1D0D8984}"/>
    <dgm:cxn modelId="{06765C2A-0876-3A42-B151-90C93D24C6ED}" type="presOf" srcId="{376A9E8F-9048-E548-BD45-51C6C0AE002A}" destId="{2A89ECAA-BFDD-7B43-89FB-6DC69573D273}" srcOrd="0" destOrd="4" presId="urn:microsoft.com/office/officeart/2005/8/layout/hList1"/>
    <dgm:cxn modelId="{328A1F39-E498-E342-92CA-0F9D8272B6B1}" type="presOf" srcId="{36299258-DE95-F74A-8DAD-CB7E84AE178D}" destId="{2A89ECAA-BFDD-7B43-89FB-6DC69573D273}" srcOrd="0" destOrd="0" presId="urn:microsoft.com/office/officeart/2005/8/layout/hList1"/>
    <dgm:cxn modelId="{C17B6E3A-528A-354E-A797-F820F83D0C2D}" type="presOf" srcId="{57D1743B-335C-C343-BA0A-98D2510212C3}" destId="{C2A3CB24-87D1-8348-92FC-ACC784061879}" srcOrd="0" destOrd="0" presId="urn:microsoft.com/office/officeart/2005/8/layout/hList1"/>
    <dgm:cxn modelId="{1324813C-5CC5-3247-AAB3-65CD30D60E90}" type="presOf" srcId="{423F8C25-BF1E-F04D-9C4B-05A2AA3714A0}" destId="{2A89ECAA-BFDD-7B43-89FB-6DC69573D273}" srcOrd="0" destOrd="5" presId="urn:microsoft.com/office/officeart/2005/8/layout/hList1"/>
    <dgm:cxn modelId="{7A747742-610B-F544-AE1F-12D468FCA72F}" srcId="{D2BCDE2B-E05A-8E47-B713-406E1E9FC6D5}" destId="{44861995-86DC-C04E-81EF-FE1D7ECEE7B1}" srcOrd="4" destOrd="0" parTransId="{FA1EDC66-DE48-5546-92C7-F3CF0BD63B6D}" sibTransId="{672DBA8F-4609-5240-AB54-5F9D7C68230C}"/>
    <dgm:cxn modelId="{B74B5145-90FD-2748-B32B-4BB4E2016F3E}" type="presOf" srcId="{571C9612-A191-3540-8D9A-2FE398262944}" destId="{2A89ECAA-BFDD-7B43-89FB-6DC69573D273}" srcOrd="0" destOrd="3" presId="urn:microsoft.com/office/officeart/2005/8/layout/hList1"/>
    <dgm:cxn modelId="{8830D047-7843-FB42-861E-B30C1B20C496}" type="presOf" srcId="{F42FFC83-D3F0-934E-97BD-45FC594488F2}" destId="{DA182DE5-4203-4642-A05D-3101C7F7AFBE}" srcOrd="0" destOrd="0" presId="urn:microsoft.com/office/officeart/2005/8/layout/hList1"/>
    <dgm:cxn modelId="{15E07048-B65C-F747-AA4F-131CDEC3B878}" type="presOf" srcId="{7C46FAF5-3989-C64C-9142-1011777E60CF}" destId="{2252748C-B7D4-4448-BBD6-AD15D9E529FB}" srcOrd="0" destOrd="1" presId="urn:microsoft.com/office/officeart/2005/8/layout/hList1"/>
    <dgm:cxn modelId="{AAD5F74E-DD15-C947-BAC2-B068655A914A}" srcId="{F37A8F60-4032-4D43-BA91-6B4B54B8CEBE}" destId="{68B34D44-72B5-234E-A6A1-BE81F8B6841F}" srcOrd="2" destOrd="0" parTransId="{D9E764F4-986B-7C42-9B1E-6D367EBEBAF4}" sibTransId="{D0DD717C-6254-BB43-9121-E6DB03E88DCA}"/>
    <dgm:cxn modelId="{5DD6645A-394B-2E45-8F5B-A94668CB800C}" srcId="{D2BCDE2B-E05A-8E47-B713-406E1E9FC6D5}" destId="{A6A53E45-C707-9A44-9661-FA8DEF874B9D}" srcOrd="2" destOrd="0" parTransId="{C7766EF3-E2F6-2242-866D-ED2350E3D4E7}" sibTransId="{4EC8F9AC-AB79-2A4F-A6B3-2D02D80B7EC0}"/>
    <dgm:cxn modelId="{8EF1B15A-CD5E-344A-9993-D0893E29EE83}" srcId="{D2BCDE2B-E05A-8E47-B713-406E1E9FC6D5}" destId="{08898A7F-968A-8A46-B810-A12E5E4753E1}" srcOrd="1" destOrd="0" parTransId="{52113972-7F1B-384F-BEE8-FA210A35A2DA}" sibTransId="{DE4754B1-A2C9-954B-8831-59D963E4A2D2}"/>
    <dgm:cxn modelId="{5B3B485B-066E-114E-8B37-E9BC06742EE6}" type="presOf" srcId="{A6A53E45-C707-9A44-9661-FA8DEF874B9D}" destId="{6318B092-47DF-9D4D-AC44-AC629D0F288F}" srcOrd="0" destOrd="2" presId="urn:microsoft.com/office/officeart/2005/8/layout/hList1"/>
    <dgm:cxn modelId="{4083965C-8861-7A48-B542-01BDF8E53B7B}" srcId="{F37A8F60-4032-4D43-BA91-6B4B54B8CEBE}" destId="{571C9612-A191-3540-8D9A-2FE398262944}" srcOrd="3" destOrd="0" parTransId="{7C96AF2E-9921-CD45-B5C3-150190DCDEA4}" sibTransId="{A25A82D8-7193-3B48-8146-72FAAD317382}"/>
    <dgm:cxn modelId="{1734C65D-5153-5C4F-A0C2-AB58790E737F}" srcId="{F42FFC83-D3F0-934E-97BD-45FC594488F2}" destId="{3B4BB8D2-7679-D84D-9CE3-2030F142BEA6}" srcOrd="2" destOrd="0" parTransId="{AECDAB9B-7CB7-2044-B58F-5F13F3175344}" sibTransId="{0430F0FF-2DAF-8849-9B25-960FAC1F7F79}"/>
    <dgm:cxn modelId="{A1F07760-226B-AF47-A994-5159D0826F3D}" srcId="{F37A8F60-4032-4D43-BA91-6B4B54B8CEBE}" destId="{73DBE1C9-301B-2A4B-99CE-1AF1545678D3}" srcOrd="1" destOrd="0" parTransId="{23740176-46EF-6C44-AC3A-AEF8072337A6}" sibTransId="{5FB30F51-8149-7B4D-B7F6-D2E97CA77628}"/>
    <dgm:cxn modelId="{B91F1E65-4CDA-8444-AD24-7F5330F6D903}" srcId="{D2BCDE2B-E05A-8E47-B713-406E1E9FC6D5}" destId="{E96E17DD-E45A-8344-B3CE-3562CDA2F63D}" srcOrd="0" destOrd="0" parTransId="{8403839B-A9A6-A54E-BACD-FC4C421578BA}" sibTransId="{F4860393-3D6A-AB49-A072-C140A725192D}"/>
    <dgm:cxn modelId="{131C456B-DFF5-214F-B167-28AE52964AC8}" type="presOf" srcId="{3F022BDE-768C-4A4B-B3BD-A824E7013408}" destId="{2A89ECAA-BFDD-7B43-89FB-6DC69573D273}" srcOrd="0" destOrd="6" presId="urn:microsoft.com/office/officeart/2005/8/layout/hList1"/>
    <dgm:cxn modelId="{8AC3AE83-2E07-A140-9C8A-9A5FB8085C46}" srcId="{F37A8F60-4032-4D43-BA91-6B4B54B8CEBE}" destId="{423F8C25-BF1E-F04D-9C4B-05A2AA3714A0}" srcOrd="5" destOrd="0" parTransId="{6B7CA11C-7663-5B46-9214-83401310BD8C}" sibTransId="{84F44B8F-1C83-4C48-B863-381F03BBAA83}"/>
    <dgm:cxn modelId="{CD8C4A8A-004E-044F-8827-750E05D6B2A1}" type="presOf" srcId="{8DAC7FD6-F36F-CA4A-B145-5F9A6FF24160}" destId="{6318B092-47DF-9D4D-AC44-AC629D0F288F}" srcOrd="0" destOrd="5" presId="urn:microsoft.com/office/officeart/2005/8/layout/hList1"/>
    <dgm:cxn modelId="{52EA9991-3D0F-BB49-9A7A-C7E79FE819A9}" type="presOf" srcId="{D2BCDE2B-E05A-8E47-B713-406E1E9FC6D5}" destId="{5DDDC8C7-E573-3A43-AAC3-1DF867BB2250}" srcOrd="0" destOrd="0" presId="urn:microsoft.com/office/officeart/2005/8/layout/hList1"/>
    <dgm:cxn modelId="{8EAEEC92-6C8B-0D48-AD4E-CCAF3BB25BEB}" srcId="{57D1743B-335C-C343-BA0A-98D2510212C3}" destId="{F42FFC83-D3F0-934E-97BD-45FC594488F2}" srcOrd="0" destOrd="0" parTransId="{EEB9C5E8-A908-144D-9C0D-5310FE670F1B}" sibTransId="{78E31BE6-E1A2-1B4B-8F49-9E2527C22117}"/>
    <dgm:cxn modelId="{48D04896-7D9B-A943-A40D-20AF91458E12}" srcId="{D2BCDE2B-E05A-8E47-B713-406E1E9FC6D5}" destId="{8DAC7FD6-F36F-CA4A-B145-5F9A6FF24160}" srcOrd="5" destOrd="0" parTransId="{6882DA1A-58A1-4147-B2D5-03D7056E48CE}" sibTransId="{E6DCD44D-CA1A-E94B-BC37-90D9F98D3A6B}"/>
    <dgm:cxn modelId="{790916A2-2805-0D4E-B1A3-C31AF6A8981E}" srcId="{F42FFC83-D3F0-934E-97BD-45FC594488F2}" destId="{4C375C43-920D-3841-B944-CC0E1ADADA91}" srcOrd="0" destOrd="0" parTransId="{2ABBD930-A9B2-5740-9233-9B97CDDEA84E}" sibTransId="{2561866E-EB58-2F43-B8AE-CE6DED7461C9}"/>
    <dgm:cxn modelId="{3DADCBA2-114A-EB4C-83B6-BFAE8D3671FD}" srcId="{F42FFC83-D3F0-934E-97BD-45FC594488F2}" destId="{24D785C8-C230-8F4F-8E75-D21C1617B5B5}" srcOrd="3" destOrd="0" parTransId="{3E3B4AB4-204B-6245-B7EF-097790519300}" sibTransId="{651B8678-4E76-824A-9B90-433776B0CB55}"/>
    <dgm:cxn modelId="{BBEED0A6-2243-4E42-AD93-25601E05C3A7}" type="presOf" srcId="{24D785C8-C230-8F4F-8E75-D21C1617B5B5}" destId="{2252748C-B7D4-4448-BBD6-AD15D9E529FB}" srcOrd="0" destOrd="3" presId="urn:microsoft.com/office/officeart/2005/8/layout/hList1"/>
    <dgm:cxn modelId="{CF1B90C8-BC25-044A-BBFA-03C3AE952FE2}" type="presOf" srcId="{68B34D44-72B5-234E-A6A1-BE81F8B6841F}" destId="{2A89ECAA-BFDD-7B43-89FB-6DC69573D273}" srcOrd="0" destOrd="2" presId="urn:microsoft.com/office/officeart/2005/8/layout/hList1"/>
    <dgm:cxn modelId="{485E42CE-015D-0845-A664-DF18AC4DB0B1}" srcId="{F42FFC83-D3F0-934E-97BD-45FC594488F2}" destId="{7C46FAF5-3989-C64C-9142-1011777E60CF}" srcOrd="1" destOrd="0" parTransId="{BED7FE67-6FA9-6D40-9348-A413924EDFC0}" sibTransId="{CB0C5A63-D5D9-6246-A44C-0C9BD09DABFA}"/>
    <dgm:cxn modelId="{5F8F4FD9-09FD-2D4B-8279-91414ED1C97F}" srcId="{57D1743B-335C-C343-BA0A-98D2510212C3}" destId="{D2BCDE2B-E05A-8E47-B713-406E1E9FC6D5}" srcOrd="1" destOrd="0" parTransId="{37CB02C4-0551-0949-BE67-263C42EF057E}" sibTransId="{CAB58E14-87A5-5742-B034-57B67394BA35}"/>
    <dgm:cxn modelId="{929B2DE5-A1FA-504E-910B-A2F31BDF8B1D}" type="presOf" srcId="{08898A7F-968A-8A46-B810-A12E5E4753E1}" destId="{6318B092-47DF-9D4D-AC44-AC629D0F288F}" srcOrd="0" destOrd="1" presId="urn:microsoft.com/office/officeart/2005/8/layout/hList1"/>
    <dgm:cxn modelId="{058611E6-7D2F-EB4E-B5AC-1B700ACE5AAB}" srcId="{F37A8F60-4032-4D43-BA91-6B4B54B8CEBE}" destId="{376A9E8F-9048-E548-BD45-51C6C0AE002A}" srcOrd="4" destOrd="0" parTransId="{08DF6F0C-4CD4-C047-A027-0CA84025E70E}" sibTransId="{38FC0491-E061-4240-AE89-27BB0E19E2B6}"/>
    <dgm:cxn modelId="{87015FE8-50DB-9548-87C7-5792FBA32F0D}" type="presOf" srcId="{73DBE1C9-301B-2A4B-99CE-1AF1545678D3}" destId="{2A89ECAA-BFDD-7B43-89FB-6DC69573D273}" srcOrd="0" destOrd="1" presId="urn:microsoft.com/office/officeart/2005/8/layout/hList1"/>
    <dgm:cxn modelId="{20006AEB-1CB3-8C45-8303-D7BB55A45E76}" srcId="{57D1743B-335C-C343-BA0A-98D2510212C3}" destId="{F37A8F60-4032-4D43-BA91-6B4B54B8CEBE}" srcOrd="2" destOrd="0" parTransId="{4B99DEA6-430B-F84B-BA9B-27E313CDF3DF}" sibTransId="{66C5024A-0045-C847-AE6D-460C737CD978}"/>
    <dgm:cxn modelId="{0F67B9F6-6964-2542-9A6C-6BC2EBB6B4DC}" srcId="{F37A8F60-4032-4D43-BA91-6B4B54B8CEBE}" destId="{36299258-DE95-F74A-8DAD-CB7E84AE178D}" srcOrd="0" destOrd="0" parTransId="{F162D969-5C07-0548-9872-C048D55EC4F9}" sibTransId="{98713FD9-CCC8-A248-8371-4C75FD44E123}"/>
    <dgm:cxn modelId="{0280F0F8-A9E2-5148-912D-A09F60ACFFB3}" type="presOf" srcId="{44861995-86DC-C04E-81EF-FE1D7ECEE7B1}" destId="{6318B092-47DF-9D4D-AC44-AC629D0F288F}" srcOrd="0" destOrd="4" presId="urn:microsoft.com/office/officeart/2005/8/layout/hList1"/>
    <dgm:cxn modelId="{68F6EBFC-6CE2-204B-9003-C40DB5B884C7}" srcId="{F37A8F60-4032-4D43-BA91-6B4B54B8CEBE}" destId="{3F022BDE-768C-4A4B-B3BD-A824E7013408}" srcOrd="6" destOrd="0" parTransId="{40A0E952-1C21-5F49-B8F0-9AA2B26AB860}" sibTransId="{915CBBD5-0045-104F-ADCA-CB3165EA668E}"/>
    <dgm:cxn modelId="{AF5FB7FE-ADD8-934D-A755-16973E748FCC}" type="presOf" srcId="{AE09BDB6-8A29-9D43-B394-85E814200962}" destId="{6318B092-47DF-9D4D-AC44-AC629D0F288F}" srcOrd="0" destOrd="3" presId="urn:microsoft.com/office/officeart/2005/8/layout/hList1"/>
    <dgm:cxn modelId="{720A3744-AD80-1244-A282-A707274A0BEE}" type="presParOf" srcId="{C2A3CB24-87D1-8348-92FC-ACC784061879}" destId="{D5940A2A-920F-CE45-A7D8-1F18E78199E6}" srcOrd="0" destOrd="0" presId="urn:microsoft.com/office/officeart/2005/8/layout/hList1"/>
    <dgm:cxn modelId="{B8EBF5DF-F04E-BA42-BB17-507D3A1FC8FE}" type="presParOf" srcId="{D5940A2A-920F-CE45-A7D8-1F18E78199E6}" destId="{DA182DE5-4203-4642-A05D-3101C7F7AFBE}" srcOrd="0" destOrd="0" presId="urn:microsoft.com/office/officeart/2005/8/layout/hList1"/>
    <dgm:cxn modelId="{FFEE1A7E-9DE2-5540-BA29-B256C16D3F88}" type="presParOf" srcId="{D5940A2A-920F-CE45-A7D8-1F18E78199E6}" destId="{2252748C-B7D4-4448-BBD6-AD15D9E529FB}" srcOrd="1" destOrd="0" presId="urn:microsoft.com/office/officeart/2005/8/layout/hList1"/>
    <dgm:cxn modelId="{BE1C28F0-E553-8F41-AC7A-3C8B93190CD1}" type="presParOf" srcId="{C2A3CB24-87D1-8348-92FC-ACC784061879}" destId="{43C35ADF-383D-E444-AF73-A91804922BF0}" srcOrd="1" destOrd="0" presId="urn:microsoft.com/office/officeart/2005/8/layout/hList1"/>
    <dgm:cxn modelId="{31EBBED8-0959-454F-9B69-E0D720326735}" type="presParOf" srcId="{C2A3CB24-87D1-8348-92FC-ACC784061879}" destId="{FD72398E-A50D-AD4D-B054-0416C1EEE0AB}" srcOrd="2" destOrd="0" presId="urn:microsoft.com/office/officeart/2005/8/layout/hList1"/>
    <dgm:cxn modelId="{4E8A7498-5246-B54C-BEEB-A321A8CEC980}" type="presParOf" srcId="{FD72398E-A50D-AD4D-B054-0416C1EEE0AB}" destId="{5DDDC8C7-E573-3A43-AAC3-1DF867BB2250}" srcOrd="0" destOrd="0" presId="urn:microsoft.com/office/officeart/2005/8/layout/hList1"/>
    <dgm:cxn modelId="{724E42D7-E609-434E-BE30-BDC3CEF9FE73}" type="presParOf" srcId="{FD72398E-A50D-AD4D-B054-0416C1EEE0AB}" destId="{6318B092-47DF-9D4D-AC44-AC629D0F288F}" srcOrd="1" destOrd="0" presId="urn:microsoft.com/office/officeart/2005/8/layout/hList1"/>
    <dgm:cxn modelId="{BCE42F4F-B6A8-1542-A5CD-71779DD8B25A}" type="presParOf" srcId="{C2A3CB24-87D1-8348-92FC-ACC784061879}" destId="{BC1CB10B-6CB7-B74A-BB58-0DC7CD4CFAE3}" srcOrd="3" destOrd="0" presId="urn:microsoft.com/office/officeart/2005/8/layout/hList1"/>
    <dgm:cxn modelId="{FAECBBFA-0FCE-4949-B234-F90FBAFE49D9}" type="presParOf" srcId="{C2A3CB24-87D1-8348-92FC-ACC784061879}" destId="{99AB22F4-05C7-3B42-9F01-1D3DCE682C6F}" srcOrd="4" destOrd="0" presId="urn:microsoft.com/office/officeart/2005/8/layout/hList1"/>
    <dgm:cxn modelId="{4F5C3F04-1176-324C-B9F9-7BC2D7693695}" type="presParOf" srcId="{99AB22F4-05C7-3B42-9F01-1D3DCE682C6F}" destId="{B92C10D6-9464-7246-8B73-9F11AE509E15}" srcOrd="0" destOrd="0" presId="urn:microsoft.com/office/officeart/2005/8/layout/hList1"/>
    <dgm:cxn modelId="{BEA77627-7EAA-ED42-88D5-558502DF034D}" type="presParOf" srcId="{99AB22F4-05C7-3B42-9F01-1D3DCE682C6F}" destId="{2A89ECAA-BFDD-7B43-89FB-6DC69573D27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CC8313-85A8-9C49-A02B-6781C731BC5D}">
      <dsp:nvSpPr>
        <dsp:cNvPr id="0" name=""/>
        <dsp:cNvSpPr/>
      </dsp:nvSpPr>
      <dsp:spPr>
        <a:xfrm>
          <a:off x="5442494" y="1628442"/>
          <a:ext cx="94058" cy="966988"/>
        </a:xfrm>
        <a:custGeom>
          <a:avLst/>
          <a:gdLst/>
          <a:ahLst/>
          <a:cxnLst/>
          <a:rect l="0" t="0" r="0" b="0"/>
          <a:pathLst>
            <a:path>
              <a:moveTo>
                <a:pt x="94058" y="0"/>
              </a:moveTo>
              <a:lnTo>
                <a:pt x="94058" y="966988"/>
              </a:lnTo>
              <a:lnTo>
                <a:pt x="0" y="966988"/>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1B2091-CD1D-B241-85E4-ACC658580FF9}">
      <dsp:nvSpPr>
        <dsp:cNvPr id="0" name=""/>
        <dsp:cNvSpPr/>
      </dsp:nvSpPr>
      <dsp:spPr>
        <a:xfrm>
          <a:off x="5536552" y="1628442"/>
          <a:ext cx="4705528" cy="1920267"/>
        </a:xfrm>
        <a:custGeom>
          <a:avLst/>
          <a:gdLst/>
          <a:ahLst/>
          <a:cxnLst/>
          <a:rect l="0" t="0" r="0" b="0"/>
          <a:pathLst>
            <a:path>
              <a:moveTo>
                <a:pt x="0" y="0"/>
              </a:moveTo>
              <a:lnTo>
                <a:pt x="0" y="1713887"/>
              </a:lnTo>
              <a:lnTo>
                <a:pt x="4705528" y="1713887"/>
              </a:lnTo>
              <a:lnTo>
                <a:pt x="4705528" y="1920267"/>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3DC0DD-7859-5848-916D-F8CB50808203}">
      <dsp:nvSpPr>
        <dsp:cNvPr id="0" name=""/>
        <dsp:cNvSpPr/>
      </dsp:nvSpPr>
      <dsp:spPr>
        <a:xfrm>
          <a:off x="5536552" y="1628442"/>
          <a:ext cx="2305427" cy="1920267"/>
        </a:xfrm>
        <a:custGeom>
          <a:avLst/>
          <a:gdLst/>
          <a:ahLst/>
          <a:cxnLst/>
          <a:rect l="0" t="0" r="0" b="0"/>
          <a:pathLst>
            <a:path>
              <a:moveTo>
                <a:pt x="0" y="0"/>
              </a:moveTo>
              <a:lnTo>
                <a:pt x="0" y="1713887"/>
              </a:lnTo>
              <a:lnTo>
                <a:pt x="2305427" y="1713887"/>
              </a:lnTo>
              <a:lnTo>
                <a:pt x="2305427" y="1920267"/>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49083A2-0A4D-4A44-869E-CE8E32231CF7}">
      <dsp:nvSpPr>
        <dsp:cNvPr id="0" name=""/>
        <dsp:cNvSpPr/>
      </dsp:nvSpPr>
      <dsp:spPr>
        <a:xfrm>
          <a:off x="5490832" y="1628442"/>
          <a:ext cx="91440" cy="1920267"/>
        </a:xfrm>
        <a:custGeom>
          <a:avLst/>
          <a:gdLst/>
          <a:ahLst/>
          <a:cxnLst/>
          <a:rect l="0" t="0" r="0" b="0"/>
          <a:pathLst>
            <a:path>
              <a:moveTo>
                <a:pt x="45720" y="0"/>
              </a:moveTo>
              <a:lnTo>
                <a:pt x="45720" y="1713887"/>
              </a:lnTo>
              <a:lnTo>
                <a:pt x="59249" y="1713887"/>
              </a:lnTo>
              <a:lnTo>
                <a:pt x="59249" y="1920267"/>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2F5CF2-91F2-E14E-BD4A-273B750E2A98}">
      <dsp:nvSpPr>
        <dsp:cNvPr id="0" name=""/>
        <dsp:cNvSpPr/>
      </dsp:nvSpPr>
      <dsp:spPr>
        <a:xfrm>
          <a:off x="3258185" y="1628442"/>
          <a:ext cx="2278367" cy="1920267"/>
        </a:xfrm>
        <a:custGeom>
          <a:avLst/>
          <a:gdLst/>
          <a:ahLst/>
          <a:cxnLst/>
          <a:rect l="0" t="0" r="0" b="0"/>
          <a:pathLst>
            <a:path>
              <a:moveTo>
                <a:pt x="2278367" y="0"/>
              </a:moveTo>
              <a:lnTo>
                <a:pt x="2278367" y="1713887"/>
              </a:lnTo>
              <a:lnTo>
                <a:pt x="0" y="1713887"/>
              </a:lnTo>
              <a:lnTo>
                <a:pt x="0" y="1920267"/>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E4772E-9698-A44A-9A73-438B5E68EB87}">
      <dsp:nvSpPr>
        <dsp:cNvPr id="0" name=""/>
        <dsp:cNvSpPr/>
      </dsp:nvSpPr>
      <dsp:spPr>
        <a:xfrm>
          <a:off x="988666" y="1628442"/>
          <a:ext cx="4547886" cy="1920267"/>
        </a:xfrm>
        <a:custGeom>
          <a:avLst/>
          <a:gdLst/>
          <a:ahLst/>
          <a:cxnLst/>
          <a:rect l="0" t="0" r="0" b="0"/>
          <a:pathLst>
            <a:path>
              <a:moveTo>
                <a:pt x="4547886" y="0"/>
              </a:moveTo>
              <a:lnTo>
                <a:pt x="4547886" y="1713887"/>
              </a:lnTo>
              <a:lnTo>
                <a:pt x="0" y="1713887"/>
              </a:lnTo>
              <a:lnTo>
                <a:pt x="0" y="1920267"/>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79D077-1EBE-DF41-8349-04DB983D84DC}">
      <dsp:nvSpPr>
        <dsp:cNvPr id="0" name=""/>
        <dsp:cNvSpPr/>
      </dsp:nvSpPr>
      <dsp:spPr>
        <a:xfrm>
          <a:off x="4682399" y="743957"/>
          <a:ext cx="1708306" cy="88448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24811" numCol="1" spcCol="1270" anchor="ctr" anchorCtr="0">
          <a:noAutofit/>
        </a:bodyPr>
        <a:lstStyle/>
        <a:p>
          <a:pPr marL="0" lvl="0" indent="0" algn="ctr" defTabSz="800100">
            <a:lnSpc>
              <a:spcPct val="90000"/>
            </a:lnSpc>
            <a:spcBef>
              <a:spcPct val="0"/>
            </a:spcBef>
            <a:spcAft>
              <a:spcPct val="35000"/>
            </a:spcAft>
            <a:buNone/>
          </a:pPr>
          <a:r>
            <a:rPr lang="en-GB" sz="3200" kern="1200" dirty="0">
              <a:solidFill>
                <a:srgbClr val="2C453E"/>
              </a:solidFill>
              <a:latin typeface="Montserrat"/>
              <a:ea typeface="+mn-ea"/>
              <a:cs typeface="+mn-cs"/>
            </a:rPr>
            <a:t>37</a:t>
          </a:r>
        </a:p>
      </dsp:txBody>
      <dsp:txXfrm>
        <a:off x="4682399" y="743957"/>
        <a:ext cx="1708306" cy="884485"/>
      </dsp:txXfrm>
    </dsp:sp>
    <dsp:sp modelId="{5057233B-162B-454D-9084-7D7205CB1E8F}">
      <dsp:nvSpPr>
        <dsp:cNvPr id="0" name=""/>
        <dsp:cNvSpPr/>
      </dsp:nvSpPr>
      <dsp:spPr>
        <a:xfrm>
          <a:off x="5021568" y="1445599"/>
          <a:ext cx="1537476" cy="294828"/>
        </a:xfrm>
        <a:prstGeom prst="rect">
          <a:avLst/>
        </a:prstGeom>
        <a:solidFill>
          <a:schemeClr val="accent6">
            <a:lumMod val="40000"/>
            <a:lumOff val="60000"/>
            <a:alpha val="9000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8890" rIns="35560" bIns="8890" numCol="1" spcCol="1270" anchor="ctr" anchorCtr="0">
          <a:noAutofit/>
        </a:bodyPr>
        <a:lstStyle/>
        <a:p>
          <a:pPr marL="0" lvl="0" indent="0" algn="r" defTabSz="622300">
            <a:lnSpc>
              <a:spcPct val="90000"/>
            </a:lnSpc>
            <a:spcBef>
              <a:spcPct val="0"/>
            </a:spcBef>
            <a:spcAft>
              <a:spcPct val="35000"/>
            </a:spcAft>
            <a:buNone/>
          </a:pPr>
          <a:r>
            <a:rPr lang="en-GB" sz="1400" kern="1200" dirty="0">
              <a:solidFill>
                <a:srgbClr val="2C453E"/>
              </a:solidFill>
              <a:latin typeface="Montserrat"/>
              <a:ea typeface="+mn-ea"/>
              <a:cs typeface="+mn-cs"/>
            </a:rPr>
            <a:t>ČLANOV SRIPT</a:t>
          </a:r>
        </a:p>
      </dsp:txBody>
      <dsp:txXfrm>
        <a:off x="5021568" y="1445599"/>
        <a:ext cx="1537476" cy="294828"/>
      </dsp:txXfrm>
    </dsp:sp>
    <dsp:sp modelId="{BD95A7A5-288B-AA45-A576-AD6A767CDB43}">
      <dsp:nvSpPr>
        <dsp:cNvPr id="0" name=""/>
        <dsp:cNvSpPr/>
      </dsp:nvSpPr>
      <dsp:spPr>
        <a:xfrm>
          <a:off x="134513" y="3548710"/>
          <a:ext cx="1708306" cy="1075808"/>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24811" numCol="1" spcCol="1270" anchor="ctr" anchorCtr="0">
          <a:noAutofit/>
        </a:bodyPr>
        <a:lstStyle/>
        <a:p>
          <a:pPr marL="0" lvl="0" indent="0" algn="ctr" defTabSz="711200">
            <a:lnSpc>
              <a:spcPct val="90000"/>
            </a:lnSpc>
            <a:spcBef>
              <a:spcPct val="0"/>
            </a:spcBef>
            <a:spcAft>
              <a:spcPct val="35000"/>
            </a:spcAft>
            <a:buNone/>
          </a:pPr>
          <a:r>
            <a:rPr lang="en-GB" sz="1600" b="1" kern="1200" dirty="0">
              <a:solidFill>
                <a:srgbClr val="2C453E"/>
              </a:solidFill>
              <a:latin typeface="Montserrat"/>
              <a:ea typeface="+mn-ea"/>
              <a:cs typeface="+mn-cs"/>
            </a:rPr>
            <a:t>HOTELI </a:t>
          </a:r>
          <a:r>
            <a:rPr lang="sl-SI" sz="1600" b="1" kern="1200" dirty="0">
              <a:solidFill>
                <a:srgbClr val="2C453E"/>
              </a:solidFill>
              <a:latin typeface="Montserrat"/>
              <a:ea typeface="+mn-ea"/>
              <a:cs typeface="+mn-cs"/>
            </a:rPr>
            <a:t>IN</a:t>
          </a:r>
          <a:r>
            <a:rPr lang="en-GB" sz="1600" b="1" kern="1200" dirty="0">
              <a:solidFill>
                <a:srgbClr val="2C453E"/>
              </a:solidFill>
              <a:latin typeface="Montserrat"/>
              <a:ea typeface="+mn-ea"/>
              <a:cs typeface="+mn-cs"/>
            </a:rPr>
            <a:t> DRUGI PONUDNIKI NASTANITEV</a:t>
          </a:r>
        </a:p>
      </dsp:txBody>
      <dsp:txXfrm>
        <a:off x="134513" y="3548710"/>
        <a:ext cx="1708306" cy="1075808"/>
      </dsp:txXfrm>
    </dsp:sp>
    <dsp:sp modelId="{5E671C24-95ED-9746-939F-6E6E0794455C}">
      <dsp:nvSpPr>
        <dsp:cNvPr id="0" name=""/>
        <dsp:cNvSpPr/>
      </dsp:nvSpPr>
      <dsp:spPr>
        <a:xfrm>
          <a:off x="448921" y="4439716"/>
          <a:ext cx="1537476" cy="294828"/>
        </a:xfrm>
        <a:prstGeom prst="rect">
          <a:avLst/>
        </a:prstGeom>
        <a:solidFill>
          <a:schemeClr val="accent6">
            <a:lumMod val="40000"/>
            <a:lumOff val="60000"/>
            <a:alpha val="9000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28 %</a:t>
          </a:r>
        </a:p>
      </dsp:txBody>
      <dsp:txXfrm>
        <a:off x="448921" y="4439716"/>
        <a:ext cx="1537476" cy="294828"/>
      </dsp:txXfrm>
    </dsp:sp>
    <dsp:sp modelId="{6C50FAB6-1FA3-FA47-9B44-B23BA494358F}">
      <dsp:nvSpPr>
        <dsp:cNvPr id="0" name=""/>
        <dsp:cNvSpPr/>
      </dsp:nvSpPr>
      <dsp:spPr>
        <a:xfrm>
          <a:off x="2404031" y="3548710"/>
          <a:ext cx="1708306" cy="88448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24811" numCol="1" spcCol="1270" anchor="ctr" anchorCtr="0">
          <a:noAutofit/>
        </a:bodyPr>
        <a:lstStyle/>
        <a:p>
          <a:pPr marL="0" lvl="0" indent="0" algn="ctr" defTabSz="800100">
            <a:lnSpc>
              <a:spcPct val="90000"/>
            </a:lnSpc>
            <a:spcBef>
              <a:spcPct val="0"/>
            </a:spcBef>
            <a:spcAft>
              <a:spcPct val="35000"/>
            </a:spcAft>
            <a:buNone/>
          </a:pPr>
          <a:r>
            <a:rPr lang="en-GB" sz="1800" b="1" kern="1200" dirty="0">
              <a:solidFill>
                <a:srgbClr val="2C453E"/>
              </a:solidFill>
              <a:latin typeface="Montserrat"/>
              <a:ea typeface="+mn-ea"/>
              <a:cs typeface="+mn-cs"/>
            </a:rPr>
            <a:t>TERME </a:t>
          </a:r>
          <a:r>
            <a:rPr lang="sl-SI" sz="1800" b="1" kern="1200" dirty="0">
              <a:solidFill>
                <a:srgbClr val="2C453E"/>
              </a:solidFill>
              <a:latin typeface="Montserrat"/>
              <a:ea typeface="+mn-ea"/>
              <a:cs typeface="+mn-cs"/>
            </a:rPr>
            <a:t>IN</a:t>
          </a:r>
          <a:r>
            <a:rPr lang="en-GB" sz="1800" b="1" kern="1200" dirty="0">
              <a:solidFill>
                <a:srgbClr val="2C453E"/>
              </a:solidFill>
              <a:latin typeface="Montserrat"/>
              <a:ea typeface="+mn-ea"/>
              <a:cs typeface="+mn-cs"/>
            </a:rPr>
            <a:t> ZDRAVILIŠČA</a:t>
          </a:r>
        </a:p>
      </dsp:txBody>
      <dsp:txXfrm>
        <a:off x="2404031" y="3548710"/>
        <a:ext cx="1708306" cy="884485"/>
      </dsp:txXfrm>
    </dsp:sp>
    <dsp:sp modelId="{7C5E9A9D-294A-7346-B497-F240BE8FF80D}">
      <dsp:nvSpPr>
        <dsp:cNvPr id="0" name=""/>
        <dsp:cNvSpPr/>
      </dsp:nvSpPr>
      <dsp:spPr>
        <a:xfrm>
          <a:off x="2714897" y="4344055"/>
          <a:ext cx="1537476" cy="294828"/>
        </a:xfrm>
        <a:prstGeom prst="rect">
          <a:avLst/>
        </a:prstGeom>
        <a:solidFill>
          <a:schemeClr val="accent6">
            <a:lumMod val="40000"/>
            <a:lumOff val="60000"/>
            <a:alpha val="9000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11 %</a:t>
          </a:r>
        </a:p>
      </dsp:txBody>
      <dsp:txXfrm>
        <a:off x="2714897" y="4344055"/>
        <a:ext cx="1537476" cy="294828"/>
      </dsp:txXfrm>
    </dsp:sp>
    <dsp:sp modelId="{E5748770-344A-1C46-8D22-7591A70B6D02}">
      <dsp:nvSpPr>
        <dsp:cNvPr id="0" name=""/>
        <dsp:cNvSpPr/>
      </dsp:nvSpPr>
      <dsp:spPr>
        <a:xfrm>
          <a:off x="4695929" y="3548710"/>
          <a:ext cx="1708306" cy="88448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24811" numCol="1" spcCol="1270" anchor="ctr" anchorCtr="0">
          <a:noAutofit/>
        </a:bodyPr>
        <a:lstStyle/>
        <a:p>
          <a:pPr marL="0" lvl="0" indent="0" algn="ctr" defTabSz="800100">
            <a:lnSpc>
              <a:spcPct val="90000"/>
            </a:lnSpc>
            <a:spcBef>
              <a:spcPct val="0"/>
            </a:spcBef>
            <a:spcAft>
              <a:spcPct val="35000"/>
            </a:spcAft>
            <a:buNone/>
          </a:pPr>
          <a:r>
            <a:rPr lang="en-GB" sz="1800" b="1" kern="1200" dirty="0">
              <a:solidFill>
                <a:srgbClr val="2C453E"/>
              </a:solidFill>
              <a:latin typeface="Montserrat"/>
              <a:ea typeface="+mn-ea"/>
              <a:cs typeface="+mn-cs"/>
            </a:rPr>
            <a:t>TURISTIČNE AGENCIJE </a:t>
          </a:r>
        </a:p>
      </dsp:txBody>
      <dsp:txXfrm>
        <a:off x="4695929" y="3548710"/>
        <a:ext cx="1708306" cy="884485"/>
      </dsp:txXfrm>
    </dsp:sp>
    <dsp:sp modelId="{87087A22-B0D0-594B-AC97-645555F2E74D}">
      <dsp:nvSpPr>
        <dsp:cNvPr id="0" name=""/>
        <dsp:cNvSpPr/>
      </dsp:nvSpPr>
      <dsp:spPr>
        <a:xfrm>
          <a:off x="4967466" y="4344055"/>
          <a:ext cx="1537476" cy="294828"/>
        </a:xfrm>
        <a:prstGeom prst="rect">
          <a:avLst/>
        </a:prstGeom>
        <a:solidFill>
          <a:schemeClr val="accent6">
            <a:lumMod val="40000"/>
            <a:lumOff val="60000"/>
            <a:alpha val="9000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17 %</a:t>
          </a:r>
        </a:p>
      </dsp:txBody>
      <dsp:txXfrm>
        <a:off x="4967466" y="4344055"/>
        <a:ext cx="1537476" cy="294828"/>
      </dsp:txXfrm>
    </dsp:sp>
    <dsp:sp modelId="{2400784C-63AB-4F42-934A-1589AD6E1712}">
      <dsp:nvSpPr>
        <dsp:cNvPr id="0" name=""/>
        <dsp:cNvSpPr/>
      </dsp:nvSpPr>
      <dsp:spPr>
        <a:xfrm>
          <a:off x="6987826" y="3548710"/>
          <a:ext cx="1708306" cy="88448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24811" numCol="1" spcCol="1270" anchor="ctr" anchorCtr="0">
          <a:noAutofit/>
        </a:bodyPr>
        <a:lstStyle/>
        <a:p>
          <a:pPr marL="0" lvl="0" indent="0" algn="ctr" defTabSz="800100">
            <a:lnSpc>
              <a:spcPct val="90000"/>
            </a:lnSpc>
            <a:spcBef>
              <a:spcPct val="0"/>
            </a:spcBef>
            <a:spcAft>
              <a:spcPct val="35000"/>
            </a:spcAft>
            <a:buNone/>
          </a:pPr>
          <a:r>
            <a:rPr lang="en-GB" sz="1800" b="1" kern="1200" dirty="0">
              <a:solidFill>
                <a:srgbClr val="2C453E"/>
              </a:solidFill>
              <a:latin typeface="Montserrat"/>
              <a:ea typeface="+mn-ea"/>
              <a:cs typeface="+mn-cs"/>
            </a:rPr>
            <a:t>DRUGI TURISTIČNI DELEŽNIKI </a:t>
          </a:r>
        </a:p>
      </dsp:txBody>
      <dsp:txXfrm>
        <a:off x="6987826" y="3548710"/>
        <a:ext cx="1708306" cy="884485"/>
      </dsp:txXfrm>
    </dsp:sp>
    <dsp:sp modelId="{F1B6EA4F-CEEF-9D45-9F99-E1164BF22C2E}">
      <dsp:nvSpPr>
        <dsp:cNvPr id="0" name=""/>
        <dsp:cNvSpPr/>
      </dsp:nvSpPr>
      <dsp:spPr>
        <a:xfrm>
          <a:off x="7347568" y="4344055"/>
          <a:ext cx="1537476" cy="294828"/>
        </a:xfrm>
        <a:prstGeom prst="rect">
          <a:avLst/>
        </a:prstGeom>
        <a:solidFill>
          <a:schemeClr val="accent6">
            <a:lumMod val="40000"/>
            <a:lumOff val="60000"/>
            <a:alpha val="9000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39 %</a:t>
          </a:r>
        </a:p>
      </dsp:txBody>
      <dsp:txXfrm>
        <a:off x="7347568" y="4344055"/>
        <a:ext cx="1537476" cy="294828"/>
      </dsp:txXfrm>
    </dsp:sp>
    <dsp:sp modelId="{BA084BF3-7EE6-DC43-BACC-60405D271E80}">
      <dsp:nvSpPr>
        <dsp:cNvPr id="0" name=""/>
        <dsp:cNvSpPr/>
      </dsp:nvSpPr>
      <dsp:spPr>
        <a:xfrm>
          <a:off x="9279723" y="3548710"/>
          <a:ext cx="1924715" cy="88448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24811"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rgbClr val="2C453E"/>
              </a:solidFill>
              <a:latin typeface="Montserrat"/>
              <a:ea typeface="+mn-ea"/>
              <a:cs typeface="+mn-cs"/>
            </a:rPr>
            <a:t>IZOBRAŽEVALNE INSTITUCIJE </a:t>
          </a:r>
        </a:p>
      </dsp:txBody>
      <dsp:txXfrm>
        <a:off x="9279723" y="3548710"/>
        <a:ext cx="1924715" cy="884485"/>
      </dsp:txXfrm>
    </dsp:sp>
    <dsp:sp modelId="{4C0D1E29-2FF2-1C47-A488-0EA9758DE3E2}">
      <dsp:nvSpPr>
        <dsp:cNvPr id="0" name=""/>
        <dsp:cNvSpPr/>
      </dsp:nvSpPr>
      <dsp:spPr>
        <a:xfrm>
          <a:off x="9721763" y="4306290"/>
          <a:ext cx="1537476" cy="294828"/>
        </a:xfrm>
        <a:prstGeom prst="rect">
          <a:avLst/>
        </a:prstGeom>
        <a:solidFill>
          <a:schemeClr val="accent6">
            <a:lumMod val="40000"/>
            <a:lumOff val="60000"/>
            <a:alpha val="9000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rgbClr val="2C453E"/>
              </a:solidFill>
              <a:latin typeface="Montserrat"/>
              <a:ea typeface="+mn-ea"/>
              <a:cs typeface="+mn-cs"/>
            </a:rPr>
            <a:t>5 %</a:t>
          </a:r>
        </a:p>
      </dsp:txBody>
      <dsp:txXfrm>
        <a:off x="9721763" y="4306290"/>
        <a:ext cx="1537476" cy="294828"/>
      </dsp:txXfrm>
    </dsp:sp>
    <dsp:sp modelId="{DB585474-A8F7-F445-A5A8-F425E783B770}">
      <dsp:nvSpPr>
        <dsp:cNvPr id="0" name=""/>
        <dsp:cNvSpPr/>
      </dsp:nvSpPr>
      <dsp:spPr>
        <a:xfrm>
          <a:off x="3473977" y="2153188"/>
          <a:ext cx="1968516" cy="88448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24811" numCol="1" spcCol="1270" anchor="ctr" anchorCtr="0">
          <a:noAutofit/>
        </a:bodyPr>
        <a:lstStyle/>
        <a:p>
          <a:pPr marL="0" lvl="0" indent="0" algn="ctr" defTabSz="800100">
            <a:lnSpc>
              <a:spcPct val="90000"/>
            </a:lnSpc>
            <a:spcBef>
              <a:spcPct val="0"/>
            </a:spcBef>
            <a:spcAft>
              <a:spcPct val="35000"/>
            </a:spcAft>
            <a:buNone/>
          </a:pPr>
          <a:r>
            <a:rPr lang="en-GB" sz="1800" b="1" kern="1200" dirty="0">
              <a:solidFill>
                <a:srgbClr val="2C453E"/>
              </a:solidFill>
              <a:latin typeface="Montserrat"/>
              <a:ea typeface="+mn-ea"/>
              <a:cs typeface="+mn-cs"/>
            </a:rPr>
            <a:t>70 % SLOVEN</a:t>
          </a:r>
          <a:r>
            <a:rPr lang="sl-SI" sz="1800" b="1" kern="1200" dirty="0">
              <a:solidFill>
                <a:srgbClr val="2C453E"/>
              </a:solidFill>
              <a:latin typeface="Montserrat"/>
              <a:ea typeface="+mn-ea"/>
              <a:cs typeface="+mn-cs"/>
            </a:rPr>
            <a:t>S</a:t>
          </a:r>
          <a:r>
            <a:rPr lang="en-GB" sz="1800" b="1" kern="1200" dirty="0">
              <a:solidFill>
                <a:srgbClr val="2C453E"/>
              </a:solidFill>
              <a:latin typeface="Montserrat"/>
              <a:ea typeface="+mn-ea"/>
              <a:cs typeface="+mn-cs"/>
            </a:rPr>
            <a:t>KEGA TURIZMA</a:t>
          </a:r>
        </a:p>
      </dsp:txBody>
      <dsp:txXfrm>
        <a:off x="3473977" y="2153188"/>
        <a:ext cx="1968516" cy="884485"/>
      </dsp:txXfrm>
    </dsp:sp>
    <dsp:sp modelId="{89720F80-90D2-494E-B522-FA52C8A2EA26}">
      <dsp:nvSpPr>
        <dsp:cNvPr id="0" name=""/>
        <dsp:cNvSpPr/>
      </dsp:nvSpPr>
      <dsp:spPr>
        <a:xfrm>
          <a:off x="3950709" y="2934110"/>
          <a:ext cx="1537476" cy="294828"/>
        </a:xfrm>
        <a:prstGeom prst="rect">
          <a:avLst/>
        </a:prstGeom>
        <a:solidFill>
          <a:schemeClr val="accent6">
            <a:lumMod val="40000"/>
            <a:lumOff val="60000"/>
            <a:alpha val="9000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8890" rIns="35560" bIns="8890" numCol="1" spcCol="1270" anchor="ctr" anchorCtr="0">
          <a:noAutofit/>
        </a:bodyPr>
        <a:lstStyle/>
        <a:p>
          <a:pPr marL="0" lvl="0" indent="0" algn="r" defTabSz="622300">
            <a:lnSpc>
              <a:spcPct val="90000"/>
            </a:lnSpc>
            <a:spcBef>
              <a:spcPct val="0"/>
            </a:spcBef>
            <a:spcAft>
              <a:spcPct val="35000"/>
            </a:spcAft>
            <a:buNone/>
          </a:pPr>
          <a:r>
            <a:rPr lang="en-GB" sz="1400" kern="1200" dirty="0">
              <a:solidFill>
                <a:srgbClr val="2C453E"/>
              </a:solidFill>
              <a:latin typeface="Montserrat"/>
              <a:ea typeface="+mn-ea"/>
              <a:cs typeface="+mn-cs"/>
            </a:rPr>
            <a:t>PARTNERSTVO</a:t>
          </a:r>
        </a:p>
      </dsp:txBody>
      <dsp:txXfrm>
        <a:off x="3950709" y="2934110"/>
        <a:ext cx="1537476" cy="2948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182DE5-4203-4642-A05D-3101C7F7AFBE}">
      <dsp:nvSpPr>
        <dsp:cNvPr id="0" name=""/>
        <dsp:cNvSpPr/>
      </dsp:nvSpPr>
      <dsp:spPr>
        <a:xfrm>
          <a:off x="0" y="4845"/>
          <a:ext cx="3071169" cy="1228467"/>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0" kern="1200" dirty="0">
              <a:solidFill>
                <a:srgbClr val="2C453E"/>
              </a:solidFill>
            </a:rPr>
            <a:t>TRŽNI POTENCIAL </a:t>
          </a:r>
        </a:p>
      </dsp:txBody>
      <dsp:txXfrm>
        <a:off x="0" y="4845"/>
        <a:ext cx="3071169" cy="1228467"/>
      </dsp:txXfrm>
    </dsp:sp>
    <dsp:sp modelId="{2252748C-B7D4-4448-BBD6-AD15D9E529FB}">
      <dsp:nvSpPr>
        <dsp:cNvPr id="0" name=""/>
        <dsp:cNvSpPr/>
      </dsp:nvSpPr>
      <dsp:spPr>
        <a:xfrm>
          <a:off x="3149" y="1244086"/>
          <a:ext cx="3071169" cy="232776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None/>
          </a:pPr>
          <a:endParaRPr lang="en-GB" sz="1800" kern="1200" dirty="0">
            <a:solidFill>
              <a:srgbClr val="2C453E"/>
            </a:solidFill>
          </a:endParaRPr>
        </a:p>
        <a:p>
          <a:pPr marL="171450" lvl="1" indent="-171450" algn="l" defTabSz="711200">
            <a:lnSpc>
              <a:spcPct val="90000"/>
            </a:lnSpc>
            <a:spcBef>
              <a:spcPct val="0"/>
            </a:spcBef>
            <a:spcAft>
              <a:spcPct val="15000"/>
            </a:spcAft>
            <a:buNone/>
          </a:pPr>
          <a:r>
            <a:rPr lang="sl-SI" sz="1600" b="1" kern="1200" dirty="0">
              <a:solidFill>
                <a:srgbClr val="2C453E"/>
              </a:solidFill>
            </a:rPr>
            <a:t>    Cilji do leta 2030</a:t>
          </a:r>
          <a:r>
            <a:rPr lang="sl-SI" sz="1600" kern="1200" dirty="0">
              <a:solidFill>
                <a:srgbClr val="2C453E"/>
              </a:solidFill>
            </a:rPr>
            <a:t>:</a:t>
          </a:r>
          <a:endParaRPr lang="en-GB" sz="1600" kern="1200" dirty="0">
            <a:solidFill>
              <a:srgbClr val="2C453E"/>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sl-SI" sz="1600" kern="1200" dirty="0">
              <a:solidFill>
                <a:srgbClr val="2C453E"/>
              </a:solidFill>
            </a:rPr>
            <a:t>Povečanje prihodkov podjetij iz naslova MICE za 5 % letno.</a:t>
          </a:r>
          <a:endParaRPr lang="en-GB" sz="1600" kern="1200" dirty="0">
            <a:solidFill>
              <a:srgbClr val="2C453E"/>
            </a:solidFill>
          </a:endParaRPr>
        </a:p>
      </dsp:txBody>
      <dsp:txXfrm>
        <a:off x="3149" y="1244086"/>
        <a:ext cx="3071169" cy="2327760"/>
      </dsp:txXfrm>
    </dsp:sp>
    <dsp:sp modelId="{5DDDC8C7-E573-3A43-AAC3-1DF867BB2250}">
      <dsp:nvSpPr>
        <dsp:cNvPr id="0" name=""/>
        <dsp:cNvSpPr/>
      </dsp:nvSpPr>
      <dsp:spPr>
        <a:xfrm>
          <a:off x="3504283" y="15619"/>
          <a:ext cx="3071169" cy="1228467"/>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0" kern="1200" dirty="0">
              <a:solidFill>
                <a:srgbClr val="2C453E"/>
              </a:solidFill>
            </a:rPr>
            <a:t>TRENDI V SVETU</a:t>
          </a:r>
        </a:p>
      </dsp:txBody>
      <dsp:txXfrm>
        <a:off x="3504283" y="15619"/>
        <a:ext cx="3071169" cy="1228467"/>
      </dsp:txXfrm>
    </dsp:sp>
    <dsp:sp modelId="{6318B092-47DF-9D4D-AC44-AC629D0F288F}">
      <dsp:nvSpPr>
        <dsp:cNvPr id="0" name=""/>
        <dsp:cNvSpPr/>
      </dsp:nvSpPr>
      <dsp:spPr>
        <a:xfrm>
          <a:off x="3504283" y="1244086"/>
          <a:ext cx="3071169" cy="232776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0" algn="l" defTabSz="711200">
            <a:lnSpc>
              <a:spcPct val="90000"/>
            </a:lnSpc>
            <a:spcBef>
              <a:spcPct val="0"/>
            </a:spcBef>
            <a:spcAft>
              <a:spcPct val="15000"/>
            </a:spcAft>
            <a:buChar char="•"/>
          </a:pPr>
          <a:endParaRPr lang="en-SI" sz="1600" b="1" u="none" strike="noStrike" kern="1200" dirty="0">
            <a:solidFill>
              <a:srgbClr val="2C453E"/>
            </a:solidFill>
            <a:effectLst/>
            <a:latin typeface="+mn-lt"/>
            <a:ea typeface="+mn-ea"/>
            <a:cs typeface="+mn-cs"/>
          </a:endParaRP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sl-SI" sz="1600" b="0" u="none" strike="noStrike" kern="1200" dirty="0">
              <a:solidFill>
                <a:srgbClr val="2C453E"/>
              </a:solidFill>
              <a:effectLst/>
              <a:latin typeface="+mn-lt"/>
              <a:ea typeface="+mn-ea"/>
              <a:cs typeface="+mn-cs"/>
            </a:rPr>
            <a:t> </a:t>
          </a:r>
          <a:r>
            <a:rPr lang="en-SI" sz="1600" b="0" u="none" strike="noStrike" kern="1200" dirty="0">
              <a:solidFill>
                <a:srgbClr val="2C453E"/>
              </a:solidFill>
              <a:effectLst/>
              <a:latin typeface="+mn-lt"/>
              <a:ea typeface="+mn-ea"/>
              <a:cs typeface="+mn-cs"/>
            </a:rPr>
            <a:t>Izjemen </a:t>
          </a:r>
          <a:r>
            <a:rPr lang="en-SI" sz="1600" b="1" u="none" strike="noStrike" kern="1200" dirty="0">
              <a:solidFill>
                <a:srgbClr val="2C453E"/>
              </a:solidFill>
              <a:effectLst/>
              <a:latin typeface="+mn-lt"/>
              <a:ea typeface="+mn-ea"/>
              <a:cs typeface="+mn-cs"/>
            </a:rPr>
            <a:t>upad</a:t>
          </a:r>
          <a:r>
            <a:rPr lang="en-SI" sz="1600" b="0" u="none" strike="noStrike" kern="1200" dirty="0">
              <a:solidFill>
                <a:srgbClr val="2C453E"/>
              </a:solidFill>
              <a:effectLst/>
              <a:latin typeface="+mn-lt"/>
              <a:ea typeface="+mn-ea"/>
              <a:cs typeface="+mn-cs"/>
            </a:rPr>
            <a:t> zaradi pandemije</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sl-SI" sz="1600" b="0" u="none" strike="noStrike" kern="1200" dirty="0">
              <a:solidFill>
                <a:srgbClr val="2C453E"/>
              </a:solidFill>
              <a:effectLst/>
              <a:latin typeface="+mn-lt"/>
              <a:ea typeface="+mn-ea"/>
              <a:cs typeface="+mn-cs"/>
            </a:rPr>
            <a:t> </a:t>
          </a:r>
          <a:r>
            <a:rPr lang="en-SI" sz="1600" b="1" u="none" strike="noStrike" kern="1200" dirty="0">
              <a:solidFill>
                <a:srgbClr val="2C453E"/>
              </a:solidFill>
              <a:effectLst/>
              <a:latin typeface="+mn-lt"/>
              <a:ea typeface="+mn-ea"/>
              <a:cs typeface="+mn-cs"/>
            </a:rPr>
            <a:t>Počasno okrevanje </a:t>
          </a:r>
          <a:r>
            <a:rPr lang="en-SI" sz="1600" b="0" u="none" strike="noStrike" kern="1200" dirty="0">
              <a:solidFill>
                <a:srgbClr val="2C453E"/>
              </a:solidFill>
              <a:effectLst/>
              <a:latin typeface="+mn-lt"/>
              <a:ea typeface="+mn-ea"/>
              <a:cs typeface="+mn-cs"/>
            </a:rPr>
            <a:t>in transformacije</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sl-SI" sz="1600" b="0" u="none" strike="noStrike" kern="1200" dirty="0">
              <a:solidFill>
                <a:srgbClr val="2C453E"/>
              </a:solidFill>
              <a:effectLst/>
              <a:latin typeface="+mn-lt"/>
              <a:ea typeface="+mn-ea"/>
              <a:cs typeface="+mn-cs"/>
            </a:rPr>
            <a:t> </a:t>
          </a:r>
          <a:r>
            <a:rPr lang="sl-SI" sz="1600" b="1" u="none" strike="noStrike" kern="1200" dirty="0">
              <a:solidFill>
                <a:srgbClr val="2C453E"/>
              </a:solidFill>
              <a:effectLst/>
              <a:latin typeface="+mn-lt"/>
              <a:ea typeface="+mn-ea"/>
              <a:cs typeface="+mn-cs"/>
            </a:rPr>
            <a:t>Digitalizacija</a:t>
          </a:r>
          <a:r>
            <a:rPr lang="sl-SI" sz="1600" b="0" u="none" strike="noStrike" kern="1200" dirty="0">
              <a:solidFill>
                <a:srgbClr val="2C453E"/>
              </a:solidFill>
              <a:effectLst/>
              <a:latin typeface="+mn-lt"/>
              <a:ea typeface="+mn-ea"/>
              <a:cs typeface="+mn-cs"/>
            </a:rPr>
            <a:t> panoge</a:t>
          </a:r>
          <a:endParaRPr lang="en-SI" sz="1600" b="0" u="none" strike="noStrike" kern="1200" dirty="0">
            <a:solidFill>
              <a:srgbClr val="2C453E"/>
            </a:solidFill>
            <a:effectLst/>
            <a:latin typeface="+mn-lt"/>
            <a:ea typeface="+mn-ea"/>
            <a:cs typeface="+mn-cs"/>
          </a:endParaRP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sl-SI" sz="1600" b="0" u="none" strike="noStrike" kern="1200" dirty="0">
              <a:solidFill>
                <a:srgbClr val="2C453E"/>
              </a:solidFill>
              <a:effectLst/>
              <a:latin typeface="+mn-lt"/>
              <a:ea typeface="+mn-ea"/>
              <a:cs typeface="+mn-cs"/>
            </a:rPr>
            <a:t> </a:t>
          </a:r>
          <a:r>
            <a:rPr lang="en-SI" sz="1600" b="0" u="none" strike="noStrike" kern="1200" dirty="0">
              <a:solidFill>
                <a:srgbClr val="2C453E"/>
              </a:solidFill>
              <a:effectLst/>
              <a:latin typeface="+mn-lt"/>
              <a:ea typeface="+mn-ea"/>
              <a:cs typeface="+mn-cs"/>
            </a:rPr>
            <a:t>Virtualni in hibridni dogodki</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sl-SI" sz="1600" b="0" u="none" strike="noStrike" kern="1200" dirty="0">
              <a:solidFill>
                <a:srgbClr val="2C453E"/>
              </a:solidFill>
              <a:effectLst/>
              <a:latin typeface="+mn-lt"/>
              <a:ea typeface="+mn-ea"/>
              <a:cs typeface="+mn-cs"/>
            </a:rPr>
            <a:t> Napredne tehnologije</a:t>
          </a:r>
          <a:endParaRPr lang="en-SI" sz="1600" b="0" u="none" strike="noStrike" kern="1200" dirty="0">
            <a:solidFill>
              <a:srgbClr val="2C453E"/>
            </a:solidFill>
            <a:effectLst/>
            <a:latin typeface="+mn-lt"/>
            <a:ea typeface="+mn-ea"/>
            <a:cs typeface="+mn-cs"/>
          </a:endParaRP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sl-SI" sz="1600" b="0" u="none" strike="noStrike" kern="1200" dirty="0">
              <a:solidFill>
                <a:srgbClr val="2C453E"/>
              </a:solidFill>
              <a:effectLst/>
              <a:latin typeface="+mn-lt"/>
              <a:ea typeface="+mn-ea"/>
              <a:cs typeface="+mn-cs"/>
            </a:rPr>
            <a:t> </a:t>
          </a:r>
          <a:r>
            <a:rPr lang="en-SI" sz="1600" b="1" u="none" strike="noStrike" kern="1200" dirty="0">
              <a:solidFill>
                <a:srgbClr val="2C453E"/>
              </a:solidFill>
              <a:effectLst/>
              <a:latin typeface="+mn-lt"/>
              <a:ea typeface="+mn-ea"/>
              <a:cs typeface="+mn-cs"/>
            </a:rPr>
            <a:t>Bleisure</a:t>
          </a:r>
          <a:r>
            <a:rPr lang="en-SI" sz="1600" b="0" u="none" strike="noStrike" kern="1200" dirty="0">
              <a:solidFill>
                <a:srgbClr val="2C453E"/>
              </a:solidFill>
              <a:effectLst/>
              <a:latin typeface="+mn-lt"/>
              <a:ea typeface="+mn-ea"/>
              <a:cs typeface="+mn-cs"/>
            </a:rPr>
            <a:t> </a:t>
          </a:r>
        </a:p>
      </dsp:txBody>
      <dsp:txXfrm>
        <a:off x="3504283" y="1244086"/>
        <a:ext cx="3071169" cy="2327760"/>
      </dsp:txXfrm>
    </dsp:sp>
    <dsp:sp modelId="{B92C10D6-9464-7246-8B73-9F11AE509E15}">
      <dsp:nvSpPr>
        <dsp:cNvPr id="0" name=""/>
        <dsp:cNvSpPr/>
      </dsp:nvSpPr>
      <dsp:spPr>
        <a:xfrm>
          <a:off x="7005416" y="12683"/>
          <a:ext cx="3071169" cy="1228467"/>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0" kern="1200" dirty="0">
              <a:solidFill>
                <a:srgbClr val="2C453E"/>
              </a:solidFill>
            </a:rPr>
            <a:t>KONKURENČNE PREDNOSTI V SLO</a:t>
          </a:r>
        </a:p>
      </dsp:txBody>
      <dsp:txXfrm>
        <a:off x="7005416" y="12683"/>
        <a:ext cx="3071169" cy="1228467"/>
      </dsp:txXfrm>
    </dsp:sp>
    <dsp:sp modelId="{2A89ECAA-BFDD-7B43-89FB-6DC69573D273}">
      <dsp:nvSpPr>
        <dsp:cNvPr id="0" name=""/>
        <dsp:cNvSpPr/>
      </dsp:nvSpPr>
      <dsp:spPr>
        <a:xfrm>
          <a:off x="7005416" y="1244086"/>
          <a:ext cx="3071169" cy="232776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sl-SI" sz="1600" b="0" u="none" strike="noStrike" kern="1200" dirty="0">
              <a:solidFill>
                <a:srgbClr val="2C453E"/>
              </a:solidFill>
              <a:effectLst/>
              <a:latin typeface="+mn-lt"/>
              <a:ea typeface="+mn-ea"/>
              <a:cs typeface="+mn-cs"/>
            </a:rPr>
            <a:t>Uveljavljena</a:t>
          </a:r>
          <a:r>
            <a:rPr lang="sl-SI" sz="1600" b="1" u="none" strike="noStrike" kern="1200" dirty="0">
              <a:solidFill>
                <a:srgbClr val="2C453E"/>
              </a:solidFill>
              <a:effectLst/>
              <a:latin typeface="+mn-lt"/>
              <a:ea typeface="+mn-ea"/>
              <a:cs typeface="+mn-cs"/>
            </a:rPr>
            <a:t> MICE destinacija</a:t>
          </a:r>
          <a:endParaRPr lang="en-GB" sz="1600" b="1" kern="1200" dirty="0">
            <a:solidFill>
              <a:srgbClr val="2C453E"/>
            </a:solidFill>
          </a:endParaRPr>
        </a:p>
        <a:p>
          <a:pPr marL="171450" lvl="1" indent="-171450" algn="l" defTabSz="711200">
            <a:lnSpc>
              <a:spcPct val="90000"/>
            </a:lnSpc>
            <a:spcBef>
              <a:spcPct val="0"/>
            </a:spcBef>
            <a:spcAft>
              <a:spcPct val="15000"/>
            </a:spcAft>
            <a:buChar char="•"/>
          </a:pPr>
          <a:r>
            <a:rPr lang="sl-SI" sz="1600" b="1" u="none" strike="noStrike" kern="1200" dirty="0">
              <a:solidFill>
                <a:srgbClr val="2C453E"/>
              </a:solidFill>
              <a:effectLst/>
              <a:latin typeface="+mn-lt"/>
              <a:ea typeface="+mn-ea"/>
              <a:cs typeface="+mn-cs"/>
            </a:rPr>
            <a:t>Varna </a:t>
          </a:r>
          <a:r>
            <a:rPr lang="sl-SI" sz="1600" b="0" u="none" strike="noStrike" kern="1200" dirty="0">
              <a:solidFill>
                <a:srgbClr val="2C453E"/>
              </a:solidFill>
              <a:effectLst/>
              <a:latin typeface="+mn-lt"/>
              <a:ea typeface="+mn-ea"/>
              <a:cs typeface="+mn-cs"/>
            </a:rPr>
            <a:t>in</a:t>
          </a:r>
          <a:r>
            <a:rPr lang="sl-SI" sz="1600" b="1" u="none" strike="noStrike" kern="1200" dirty="0">
              <a:solidFill>
                <a:srgbClr val="2C453E"/>
              </a:solidFill>
              <a:effectLst/>
              <a:latin typeface="+mn-lt"/>
              <a:ea typeface="+mn-ea"/>
              <a:cs typeface="+mn-cs"/>
            </a:rPr>
            <a:t> zelena </a:t>
          </a:r>
          <a:r>
            <a:rPr lang="sl-SI" sz="1600" b="0" u="none" strike="noStrike" kern="1200" dirty="0">
              <a:solidFill>
                <a:srgbClr val="2C453E"/>
              </a:solidFill>
              <a:effectLst/>
              <a:latin typeface="+mn-lt"/>
              <a:ea typeface="+mn-ea"/>
              <a:cs typeface="+mn-cs"/>
            </a:rPr>
            <a:t>destinacija</a:t>
          </a:r>
          <a:endParaRPr lang="en-SI" sz="1600" b="1" u="none" strike="noStrike" kern="1200" dirty="0">
            <a:solidFill>
              <a:srgbClr val="2C453E"/>
            </a:solidFill>
            <a:effectLst/>
            <a:latin typeface="+mn-lt"/>
            <a:ea typeface="+mn-ea"/>
            <a:cs typeface="+mn-cs"/>
          </a:endParaRPr>
        </a:p>
        <a:p>
          <a:pPr marL="171450" lvl="1" indent="-171450" algn="l" defTabSz="711200">
            <a:lnSpc>
              <a:spcPct val="90000"/>
            </a:lnSpc>
            <a:spcBef>
              <a:spcPct val="0"/>
            </a:spcBef>
            <a:spcAft>
              <a:spcPct val="15000"/>
            </a:spcAft>
            <a:buChar char="•"/>
          </a:pPr>
          <a:r>
            <a:rPr lang="en-SI" sz="1600" b="1" u="none" strike="noStrike" kern="1200" dirty="0">
              <a:solidFill>
                <a:srgbClr val="2C453E"/>
              </a:solidFill>
              <a:effectLst/>
              <a:latin typeface="+mn-lt"/>
              <a:ea typeface="+mn-ea"/>
              <a:cs typeface="+mn-cs"/>
            </a:rPr>
            <a:t>Lokacija</a:t>
          </a:r>
        </a:p>
      </dsp:txBody>
      <dsp:txXfrm>
        <a:off x="7005416" y="1244086"/>
        <a:ext cx="3071169" cy="23277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182DE5-4203-4642-A05D-3101C7F7AFBE}">
      <dsp:nvSpPr>
        <dsp:cNvPr id="0" name=""/>
        <dsp:cNvSpPr/>
      </dsp:nvSpPr>
      <dsp:spPr>
        <a:xfrm>
          <a:off x="3023" y="187066"/>
          <a:ext cx="2948236" cy="1179294"/>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2C453E"/>
              </a:solidFill>
            </a:rPr>
            <a:t>TRŽNI POTENCIAL </a:t>
          </a:r>
        </a:p>
      </dsp:txBody>
      <dsp:txXfrm>
        <a:off x="3023" y="187066"/>
        <a:ext cx="2948236" cy="1179294"/>
      </dsp:txXfrm>
    </dsp:sp>
    <dsp:sp modelId="{2252748C-B7D4-4448-BBD6-AD15D9E529FB}">
      <dsp:nvSpPr>
        <dsp:cNvPr id="0" name=""/>
        <dsp:cNvSpPr/>
      </dsp:nvSpPr>
      <dsp:spPr>
        <a:xfrm>
          <a:off x="3023" y="1366360"/>
          <a:ext cx="2948236" cy="285480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0" algn="l" defTabSz="800100">
            <a:lnSpc>
              <a:spcPct val="90000"/>
            </a:lnSpc>
            <a:spcBef>
              <a:spcPct val="0"/>
            </a:spcBef>
            <a:spcAft>
              <a:spcPct val="15000"/>
            </a:spcAft>
            <a:buNone/>
          </a:pPr>
          <a:endParaRPr lang="en-GB" sz="1800" kern="1200" dirty="0"/>
        </a:p>
        <a:p>
          <a:pPr marL="171450" lvl="1" indent="-171450" algn="l" defTabSz="711200">
            <a:lnSpc>
              <a:spcPct val="90000"/>
            </a:lnSpc>
            <a:spcBef>
              <a:spcPct val="0"/>
            </a:spcBef>
            <a:spcAft>
              <a:spcPct val="15000"/>
            </a:spcAft>
            <a:buNone/>
          </a:pPr>
          <a:r>
            <a:rPr lang="sl-SI" sz="1600" b="1" kern="1200" dirty="0">
              <a:solidFill>
                <a:srgbClr val="2C453E"/>
              </a:solidFill>
              <a:latin typeface="Calibri" panose="020F0502020204030204"/>
              <a:ea typeface="+mn-ea"/>
              <a:cs typeface="+mn-cs"/>
            </a:rPr>
            <a:t>Cilji do leta 2030:</a:t>
          </a:r>
          <a:endParaRPr lang="en-GB" sz="1600" b="1" kern="1200" dirty="0">
            <a:solidFill>
              <a:srgbClr val="2C453E"/>
            </a:solidFill>
            <a:latin typeface="Calibri" panose="020F0502020204030204"/>
            <a:ea typeface="+mn-ea"/>
            <a:cs typeface="+mn-cs"/>
          </a:endParaRPr>
        </a:p>
        <a:p>
          <a:pPr marL="171450" lvl="1" indent="-171450" algn="l" defTabSz="711200">
            <a:lnSpc>
              <a:spcPct val="90000"/>
            </a:lnSpc>
            <a:spcBef>
              <a:spcPct val="0"/>
            </a:spcBef>
            <a:spcAft>
              <a:spcPct val="15000"/>
            </a:spcAft>
            <a:buFont typeface="Arial" panose="020B0604020202020204" pitchFamily="34" charset="0"/>
            <a:buChar char="•"/>
          </a:pPr>
          <a:r>
            <a:rPr lang="sl-SI" sz="1600" b="0" kern="1200" dirty="0">
              <a:solidFill>
                <a:srgbClr val="2C453E"/>
              </a:solidFill>
              <a:latin typeface="Calibri" panose="020F0502020204030204"/>
              <a:ea typeface="+mn-ea"/>
              <a:cs typeface="+mn-cs"/>
            </a:rPr>
            <a:t>Povečanje prihodkov v sektorju gostinstva  za 5 do 6 % letno</a:t>
          </a:r>
          <a:endParaRPr lang="en-GB" sz="1600" b="0" kern="1200" dirty="0">
            <a:solidFill>
              <a:srgbClr val="2C453E"/>
            </a:solidFill>
            <a:latin typeface="Calibri" panose="020F0502020204030204"/>
            <a:ea typeface="+mn-ea"/>
            <a:cs typeface="+mn-cs"/>
          </a:endParaRPr>
        </a:p>
        <a:p>
          <a:pPr marL="171450" lvl="1" indent="-171450" algn="l" defTabSz="711200">
            <a:lnSpc>
              <a:spcPct val="90000"/>
            </a:lnSpc>
            <a:spcBef>
              <a:spcPct val="0"/>
            </a:spcBef>
            <a:spcAft>
              <a:spcPct val="15000"/>
            </a:spcAft>
            <a:buFont typeface="Arial" panose="020B0604020202020204" pitchFamily="34" charset="0"/>
            <a:buChar char="•"/>
          </a:pPr>
          <a:r>
            <a:rPr lang="sl-SI" sz="1600" b="0" kern="1200" dirty="0">
              <a:solidFill>
                <a:srgbClr val="2C453E"/>
              </a:solidFill>
              <a:latin typeface="Calibri" panose="020F0502020204030204"/>
              <a:ea typeface="+mn-ea"/>
              <a:cs typeface="+mn-cs"/>
            </a:rPr>
            <a:t>Dvig dodane vrednosti v sektorju gostinstva za 4 % letno</a:t>
          </a:r>
          <a:endParaRPr lang="en-SI" sz="1600" b="0" kern="1200" dirty="0">
            <a:solidFill>
              <a:srgbClr val="2C453E"/>
            </a:solidFill>
            <a:latin typeface="Calibri" panose="020F0502020204030204"/>
            <a:ea typeface="+mn-ea"/>
            <a:cs typeface="+mn-cs"/>
          </a:endParaRPr>
        </a:p>
        <a:p>
          <a:pPr marL="171450" lvl="1" indent="0" algn="l" defTabSz="800100">
            <a:lnSpc>
              <a:spcPct val="90000"/>
            </a:lnSpc>
            <a:spcBef>
              <a:spcPct val="0"/>
            </a:spcBef>
            <a:spcAft>
              <a:spcPct val="15000"/>
            </a:spcAft>
            <a:buChar char="•"/>
          </a:pPr>
          <a:endParaRPr lang="en-GB" sz="1800" kern="1200" dirty="0"/>
        </a:p>
      </dsp:txBody>
      <dsp:txXfrm>
        <a:off x="3023" y="1366360"/>
        <a:ext cx="2948236" cy="2854800"/>
      </dsp:txXfrm>
    </dsp:sp>
    <dsp:sp modelId="{5DDDC8C7-E573-3A43-AAC3-1DF867BB2250}">
      <dsp:nvSpPr>
        <dsp:cNvPr id="0" name=""/>
        <dsp:cNvSpPr/>
      </dsp:nvSpPr>
      <dsp:spPr>
        <a:xfrm>
          <a:off x="3364013" y="187066"/>
          <a:ext cx="2948236" cy="1179294"/>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2C453E"/>
              </a:solidFill>
            </a:rPr>
            <a:t>TRENDI V SVETU</a:t>
          </a:r>
        </a:p>
      </dsp:txBody>
      <dsp:txXfrm>
        <a:off x="3364013" y="187066"/>
        <a:ext cx="2948236" cy="1179294"/>
      </dsp:txXfrm>
    </dsp:sp>
    <dsp:sp modelId="{6318B092-47DF-9D4D-AC44-AC629D0F288F}">
      <dsp:nvSpPr>
        <dsp:cNvPr id="0" name=""/>
        <dsp:cNvSpPr/>
      </dsp:nvSpPr>
      <dsp:spPr>
        <a:xfrm>
          <a:off x="3364013" y="1366360"/>
          <a:ext cx="2948236" cy="285480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GB" sz="1800" kern="1200" dirty="0"/>
        </a:p>
        <a:p>
          <a:pPr marL="171450" lvl="1" indent="-171450" algn="l" defTabSz="711200">
            <a:lnSpc>
              <a:spcPct val="90000"/>
            </a:lnSpc>
            <a:spcBef>
              <a:spcPct val="0"/>
            </a:spcBef>
            <a:spcAft>
              <a:spcPct val="15000"/>
            </a:spcAft>
            <a:buChar char="•"/>
          </a:pPr>
          <a:r>
            <a:rPr lang="sl-SI" sz="1600" b="1" u="none" strike="noStrike" kern="1200" dirty="0">
              <a:solidFill>
                <a:srgbClr val="2C453E"/>
              </a:solidFill>
              <a:effectLst/>
              <a:latin typeface="+mn-lt"/>
              <a:ea typeface="+mn-ea"/>
              <a:cs typeface="+mn-cs"/>
            </a:rPr>
            <a:t>Zdrav način prehranjevanja in življenja</a:t>
          </a:r>
          <a:endParaRPr lang="en-SI" sz="1600" b="1" u="none" strike="noStrike" kern="1200" dirty="0">
            <a:solidFill>
              <a:srgbClr val="2C453E"/>
            </a:solidFill>
            <a:effectLst/>
            <a:latin typeface="+mn-lt"/>
            <a:ea typeface="+mn-ea"/>
            <a:cs typeface="+mn-cs"/>
          </a:endParaRPr>
        </a:p>
        <a:p>
          <a:pPr marL="171450" lvl="1" indent="-171450" algn="l" defTabSz="711200">
            <a:lnSpc>
              <a:spcPct val="90000"/>
            </a:lnSpc>
            <a:spcBef>
              <a:spcPct val="0"/>
            </a:spcBef>
            <a:spcAft>
              <a:spcPct val="15000"/>
            </a:spcAft>
            <a:buChar char="•"/>
          </a:pPr>
          <a:r>
            <a:rPr lang="sl-SI" sz="1600" b="0" u="none" strike="noStrike" kern="1200" dirty="0">
              <a:solidFill>
                <a:srgbClr val="2C453E"/>
              </a:solidFill>
              <a:effectLst/>
              <a:latin typeface="+mn-lt"/>
              <a:ea typeface="+mn-ea"/>
              <a:cs typeface="+mn-cs"/>
            </a:rPr>
            <a:t>Pomen</a:t>
          </a:r>
          <a:r>
            <a:rPr lang="sl-SI" sz="1600" b="1" u="none" strike="noStrike" kern="1200" dirty="0">
              <a:solidFill>
                <a:srgbClr val="2C453E"/>
              </a:solidFill>
              <a:effectLst/>
              <a:latin typeface="+mn-lt"/>
              <a:ea typeface="+mn-ea"/>
              <a:cs typeface="+mn-cs"/>
            </a:rPr>
            <a:t> lokalnih surovin </a:t>
          </a:r>
          <a:r>
            <a:rPr lang="sl-SI" sz="1600" b="0" u="none" strike="noStrike" kern="1200" dirty="0">
              <a:solidFill>
                <a:srgbClr val="2C453E"/>
              </a:solidFill>
              <a:effectLst/>
              <a:latin typeface="+mn-lt"/>
              <a:ea typeface="+mn-ea"/>
              <a:cs typeface="+mn-cs"/>
            </a:rPr>
            <a:t>in</a:t>
          </a:r>
          <a:r>
            <a:rPr lang="sl-SI" sz="1600" b="1" u="none" strike="noStrike" kern="1200" dirty="0">
              <a:solidFill>
                <a:srgbClr val="2C453E"/>
              </a:solidFill>
              <a:effectLst/>
              <a:latin typeface="+mn-lt"/>
              <a:ea typeface="+mn-ea"/>
              <a:cs typeface="+mn-cs"/>
            </a:rPr>
            <a:t> sonaravnega </a:t>
          </a:r>
          <a:r>
            <a:rPr lang="sl-SI" sz="1600" b="0" u="none" strike="noStrike" kern="1200" dirty="0">
              <a:solidFill>
                <a:srgbClr val="2C453E"/>
              </a:solidFill>
              <a:effectLst/>
              <a:latin typeface="+mn-lt"/>
              <a:ea typeface="+mn-ea"/>
              <a:cs typeface="+mn-cs"/>
            </a:rPr>
            <a:t>kmetijstva</a:t>
          </a:r>
          <a:endParaRPr lang="en-SI" sz="1600" b="0" u="none" strike="noStrike" kern="1200" dirty="0">
            <a:solidFill>
              <a:srgbClr val="2C453E"/>
            </a:solidFill>
            <a:effectLst/>
            <a:latin typeface="+mn-lt"/>
            <a:ea typeface="+mn-ea"/>
            <a:cs typeface="+mn-cs"/>
          </a:endParaRPr>
        </a:p>
        <a:p>
          <a:pPr marL="171450" lvl="1" indent="-171450" algn="l" defTabSz="711200">
            <a:lnSpc>
              <a:spcPct val="90000"/>
            </a:lnSpc>
            <a:spcBef>
              <a:spcPct val="0"/>
            </a:spcBef>
            <a:spcAft>
              <a:spcPct val="15000"/>
            </a:spcAft>
            <a:buChar char="•"/>
          </a:pPr>
          <a:r>
            <a:rPr lang="sl-SI" sz="1600" u="none" strike="noStrike" kern="1200" dirty="0">
              <a:solidFill>
                <a:srgbClr val="2C453E"/>
              </a:solidFill>
              <a:effectLst/>
              <a:latin typeface="+mn-lt"/>
              <a:ea typeface="+mn-ea"/>
              <a:cs typeface="+mn-cs"/>
            </a:rPr>
            <a:t>Odgovornost </a:t>
          </a:r>
          <a:r>
            <a:rPr lang="sl-SI" sz="1600" b="1" u="none" strike="noStrike" kern="1200" dirty="0">
              <a:solidFill>
                <a:srgbClr val="2C453E"/>
              </a:solidFill>
              <a:effectLst/>
              <a:latin typeface="+mn-lt"/>
              <a:ea typeface="+mn-ea"/>
              <a:cs typeface="+mn-cs"/>
            </a:rPr>
            <a:t>potrošniških odločitev</a:t>
          </a:r>
          <a:endParaRPr lang="en-SI" sz="1600" u="none" strike="noStrike" kern="1200" dirty="0">
            <a:solidFill>
              <a:srgbClr val="2C453E"/>
            </a:solidFill>
            <a:effectLst/>
            <a:latin typeface="+mn-lt"/>
            <a:ea typeface="+mn-ea"/>
            <a:cs typeface="+mn-cs"/>
          </a:endParaRPr>
        </a:p>
      </dsp:txBody>
      <dsp:txXfrm>
        <a:off x="3364013" y="1366360"/>
        <a:ext cx="2948236" cy="2854800"/>
      </dsp:txXfrm>
    </dsp:sp>
    <dsp:sp modelId="{B92C10D6-9464-7246-8B73-9F11AE509E15}">
      <dsp:nvSpPr>
        <dsp:cNvPr id="0" name=""/>
        <dsp:cNvSpPr/>
      </dsp:nvSpPr>
      <dsp:spPr>
        <a:xfrm>
          <a:off x="6725003" y="184247"/>
          <a:ext cx="2948236" cy="1179294"/>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2C453E"/>
              </a:solidFill>
            </a:rPr>
            <a:t>KONKURENČNE PREDNOSTI V SLO</a:t>
          </a:r>
        </a:p>
      </dsp:txBody>
      <dsp:txXfrm>
        <a:off x="6725003" y="184247"/>
        <a:ext cx="2948236" cy="1179294"/>
      </dsp:txXfrm>
    </dsp:sp>
    <dsp:sp modelId="{2A89ECAA-BFDD-7B43-89FB-6DC69573D273}">
      <dsp:nvSpPr>
        <dsp:cNvPr id="0" name=""/>
        <dsp:cNvSpPr/>
      </dsp:nvSpPr>
      <dsp:spPr>
        <a:xfrm>
          <a:off x="6725003" y="1366360"/>
          <a:ext cx="2948236" cy="285480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GB" sz="1800" b="1" kern="1200" dirty="0"/>
        </a:p>
        <a:p>
          <a:pPr marL="171450" lvl="1" indent="-171450" algn="l" defTabSz="711200">
            <a:lnSpc>
              <a:spcPct val="90000"/>
            </a:lnSpc>
            <a:spcBef>
              <a:spcPct val="0"/>
            </a:spcBef>
            <a:spcAft>
              <a:spcPct val="15000"/>
            </a:spcAft>
            <a:buChar char="•"/>
          </a:pPr>
          <a:r>
            <a:rPr lang="sl-SI" sz="1600" b="0" u="none" strike="noStrike" kern="1200" dirty="0">
              <a:solidFill>
                <a:srgbClr val="2C453E"/>
              </a:solidFill>
              <a:effectLst/>
              <a:latin typeface="+mn-lt"/>
              <a:ea typeface="+mn-ea"/>
              <a:cs typeface="+mn-cs"/>
            </a:rPr>
            <a:t>Razvoj gastronomije v zadnjih letih </a:t>
          </a:r>
          <a:endParaRPr lang="en-SI" sz="1600" u="none" strike="noStrike" kern="1200" dirty="0">
            <a:solidFill>
              <a:srgbClr val="2C453E"/>
            </a:solidFill>
            <a:effectLst/>
            <a:latin typeface="+mn-lt"/>
            <a:ea typeface="+mn-ea"/>
            <a:cs typeface="+mn-cs"/>
          </a:endParaRPr>
        </a:p>
        <a:p>
          <a:pPr marL="171450" lvl="1" indent="-171450" algn="l" defTabSz="711200">
            <a:lnSpc>
              <a:spcPct val="90000"/>
            </a:lnSpc>
            <a:spcBef>
              <a:spcPct val="0"/>
            </a:spcBef>
            <a:spcAft>
              <a:spcPct val="15000"/>
            </a:spcAft>
            <a:buChar char="•"/>
          </a:pPr>
          <a:r>
            <a:rPr lang="en-SI" sz="1600" u="none" strike="noStrike" kern="1200" dirty="0">
              <a:solidFill>
                <a:srgbClr val="2C453E"/>
              </a:solidFill>
              <a:effectLst/>
              <a:latin typeface="+mn-lt"/>
              <a:ea typeface="+mn-ea"/>
              <a:cs typeface="+mn-cs"/>
            </a:rPr>
            <a:t>Kuharski zvezniki </a:t>
          </a:r>
        </a:p>
        <a:p>
          <a:pPr marL="171450" lvl="1" indent="-171450" algn="l" defTabSz="711200">
            <a:lnSpc>
              <a:spcPct val="90000"/>
            </a:lnSpc>
            <a:spcBef>
              <a:spcPct val="0"/>
            </a:spcBef>
            <a:spcAft>
              <a:spcPct val="15000"/>
            </a:spcAft>
            <a:buChar char="•"/>
          </a:pPr>
          <a:r>
            <a:rPr lang="en-SI" sz="1600" u="none" strike="noStrike" kern="1200" dirty="0">
              <a:solidFill>
                <a:srgbClr val="2C453E"/>
              </a:solidFill>
              <a:effectLst/>
              <a:latin typeface="+mn-lt"/>
              <a:ea typeface="+mn-ea"/>
              <a:cs typeface="+mn-cs"/>
            </a:rPr>
            <a:t>Predanost trajnostem konceptu </a:t>
          </a:r>
        </a:p>
        <a:p>
          <a:pPr marL="171450" lvl="1" indent="-171450" algn="l" defTabSz="711200">
            <a:lnSpc>
              <a:spcPct val="90000"/>
            </a:lnSpc>
            <a:spcBef>
              <a:spcPct val="0"/>
            </a:spcBef>
            <a:spcAft>
              <a:spcPct val="15000"/>
            </a:spcAft>
            <a:buChar char="•"/>
          </a:pPr>
          <a:r>
            <a:rPr lang="en-SI" sz="1600" u="none" strike="noStrike" kern="1200" dirty="0">
              <a:solidFill>
                <a:srgbClr val="2C453E"/>
              </a:solidFill>
              <a:effectLst/>
              <a:latin typeface="+mn-lt"/>
              <a:ea typeface="+mn-ea"/>
              <a:cs typeface="+mn-cs"/>
            </a:rPr>
            <a:t>Ugled in podoba poklica </a:t>
          </a:r>
        </a:p>
      </dsp:txBody>
      <dsp:txXfrm>
        <a:off x="6725003" y="1366360"/>
        <a:ext cx="2948236" cy="28548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182DE5-4203-4642-A05D-3101C7F7AFBE}">
      <dsp:nvSpPr>
        <dsp:cNvPr id="0" name=""/>
        <dsp:cNvSpPr/>
      </dsp:nvSpPr>
      <dsp:spPr>
        <a:xfrm>
          <a:off x="3134" y="69917"/>
          <a:ext cx="3056310" cy="1222524"/>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2C453E"/>
              </a:solidFill>
            </a:rPr>
            <a:t>TRŽNI POTENCIAL </a:t>
          </a:r>
        </a:p>
      </dsp:txBody>
      <dsp:txXfrm>
        <a:off x="3134" y="69917"/>
        <a:ext cx="3056310" cy="1222524"/>
      </dsp:txXfrm>
    </dsp:sp>
    <dsp:sp modelId="{2252748C-B7D4-4448-BBD6-AD15D9E529FB}">
      <dsp:nvSpPr>
        <dsp:cNvPr id="0" name=""/>
        <dsp:cNvSpPr/>
      </dsp:nvSpPr>
      <dsp:spPr>
        <a:xfrm>
          <a:off x="3134" y="1292441"/>
          <a:ext cx="3056310" cy="285480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None/>
          </a:pPr>
          <a:endParaRPr lang="en-GB" sz="1600" kern="1200" dirty="0">
            <a:solidFill>
              <a:srgbClr val="2C453E"/>
            </a:solidFill>
          </a:endParaRPr>
        </a:p>
        <a:p>
          <a:pPr marL="171450" lvl="1" indent="-171450" algn="l" defTabSz="711200">
            <a:lnSpc>
              <a:spcPct val="90000"/>
            </a:lnSpc>
            <a:spcBef>
              <a:spcPct val="0"/>
            </a:spcBef>
            <a:spcAft>
              <a:spcPct val="15000"/>
            </a:spcAft>
            <a:buNone/>
          </a:pPr>
          <a:r>
            <a:rPr lang="sl-SI" sz="1600" b="1" kern="1200" dirty="0">
              <a:solidFill>
                <a:srgbClr val="2C453E"/>
              </a:solidFill>
            </a:rPr>
            <a:t>Cilji do leta 2030</a:t>
          </a:r>
          <a:r>
            <a:rPr lang="sl-SI" sz="1600" kern="1200" dirty="0">
              <a:solidFill>
                <a:srgbClr val="2C453E"/>
              </a:solidFill>
            </a:rPr>
            <a:t>:</a:t>
          </a:r>
          <a:endParaRPr lang="en-GB" sz="1600" kern="1200" dirty="0">
            <a:solidFill>
              <a:srgbClr val="2C453E"/>
            </a:solidFill>
          </a:endParaRPr>
        </a:p>
        <a:p>
          <a:pPr marL="171450" lvl="1" indent="-171450" algn="l" defTabSz="711200">
            <a:lnSpc>
              <a:spcPct val="90000"/>
            </a:lnSpc>
            <a:spcBef>
              <a:spcPct val="0"/>
            </a:spcBef>
            <a:spcAft>
              <a:spcPct val="15000"/>
            </a:spcAft>
            <a:buNone/>
          </a:pPr>
          <a:endParaRPr lang="en-GB" sz="1600" kern="1200" dirty="0">
            <a:solidFill>
              <a:srgbClr val="2C453E"/>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sl-SI" sz="1600" u="none" kern="1200" dirty="0">
              <a:solidFill>
                <a:srgbClr val="2C453E"/>
              </a:solidFill>
            </a:rPr>
            <a:t>Povečanje prihodkov podjetij za 5 % letno</a:t>
          </a:r>
          <a:endParaRPr lang="en-SI" sz="1600" u="none" kern="1200" dirty="0">
            <a:solidFill>
              <a:srgbClr val="2C453E"/>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sl-SI" sz="1600" u="none" kern="1200" dirty="0">
              <a:solidFill>
                <a:srgbClr val="2C453E"/>
              </a:solidFill>
            </a:rPr>
            <a:t>Povečanje priliva iz naslova izvoza za 3 % letno</a:t>
          </a:r>
          <a:endParaRPr lang="en-SI" sz="1600" u="none" kern="1200" dirty="0">
            <a:solidFill>
              <a:srgbClr val="2C453E"/>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sl-SI" sz="1600" kern="1200" dirty="0">
              <a:solidFill>
                <a:srgbClr val="2C453E"/>
              </a:solidFill>
            </a:rPr>
            <a:t>Dvig dodane vrednosti podjetij za 3% letno</a:t>
          </a:r>
          <a:endParaRPr lang="en-SI" sz="1600" kern="1200" dirty="0">
            <a:solidFill>
              <a:srgbClr val="2C453E"/>
            </a:solidFill>
          </a:endParaRPr>
        </a:p>
      </dsp:txBody>
      <dsp:txXfrm>
        <a:off x="3134" y="1292441"/>
        <a:ext cx="3056310" cy="2854800"/>
      </dsp:txXfrm>
    </dsp:sp>
    <dsp:sp modelId="{5DDDC8C7-E573-3A43-AAC3-1DF867BB2250}">
      <dsp:nvSpPr>
        <dsp:cNvPr id="0" name=""/>
        <dsp:cNvSpPr/>
      </dsp:nvSpPr>
      <dsp:spPr>
        <a:xfrm>
          <a:off x="3487328" y="69917"/>
          <a:ext cx="3056310" cy="1222524"/>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2C453E"/>
              </a:solidFill>
            </a:rPr>
            <a:t>TRENDI V SVETU</a:t>
          </a:r>
        </a:p>
      </dsp:txBody>
      <dsp:txXfrm>
        <a:off x="3487328" y="69917"/>
        <a:ext cx="3056310" cy="1222524"/>
      </dsp:txXfrm>
    </dsp:sp>
    <dsp:sp modelId="{6318B092-47DF-9D4D-AC44-AC629D0F288F}">
      <dsp:nvSpPr>
        <dsp:cNvPr id="0" name=""/>
        <dsp:cNvSpPr/>
      </dsp:nvSpPr>
      <dsp:spPr>
        <a:xfrm>
          <a:off x="3487328" y="1292441"/>
          <a:ext cx="3056310" cy="285480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endParaRPr lang="en-GB" sz="1600" b="1" kern="1200" dirty="0">
            <a:solidFill>
              <a:srgbClr val="2C453E"/>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sl-SI" sz="1600" b="1" u="none" kern="1200" dirty="0">
              <a:solidFill>
                <a:srgbClr val="2C453E"/>
              </a:solidFill>
            </a:rPr>
            <a:t>Osredotočanje nase, zdravje </a:t>
          </a:r>
          <a:r>
            <a:rPr lang="sl-SI" sz="1600" b="0" u="none" kern="1200" dirty="0">
              <a:solidFill>
                <a:srgbClr val="2C453E"/>
              </a:solidFill>
            </a:rPr>
            <a:t>in</a:t>
          </a:r>
          <a:r>
            <a:rPr lang="sl-SI" sz="1600" b="1" u="none" kern="1200" dirty="0">
              <a:solidFill>
                <a:srgbClr val="2C453E"/>
              </a:solidFill>
            </a:rPr>
            <a:t> dobro počutje</a:t>
          </a:r>
          <a:endParaRPr lang="en-GB" sz="1600" b="1" kern="1200" dirty="0">
            <a:solidFill>
              <a:srgbClr val="2C453E"/>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sl-SI" sz="1600" u="none" kern="1200" dirty="0">
              <a:solidFill>
                <a:srgbClr val="2C453E"/>
              </a:solidFill>
            </a:rPr>
            <a:t>Staranje prebivalstva</a:t>
          </a:r>
          <a:endParaRPr lang="en-GB" sz="1600" kern="1200" dirty="0">
            <a:solidFill>
              <a:srgbClr val="2C453E"/>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GB" sz="1600" kern="1200" dirty="0" err="1">
              <a:solidFill>
                <a:srgbClr val="2C453E"/>
              </a:solidFill>
            </a:rPr>
            <a:t>Povezava</a:t>
          </a:r>
          <a:r>
            <a:rPr lang="en-GB" sz="1600" kern="1200" dirty="0">
              <a:solidFill>
                <a:srgbClr val="2C453E"/>
              </a:solidFill>
            </a:rPr>
            <a:t> </a:t>
          </a:r>
          <a:r>
            <a:rPr lang="en-GB" sz="1600" kern="1200" dirty="0" err="1">
              <a:solidFill>
                <a:srgbClr val="2C453E"/>
              </a:solidFill>
            </a:rPr>
            <a:t>narave</a:t>
          </a:r>
          <a:r>
            <a:rPr lang="en-GB" sz="1600" kern="1200" dirty="0">
              <a:solidFill>
                <a:srgbClr val="2C453E"/>
              </a:solidFill>
            </a:rPr>
            <a:t> in </a:t>
          </a:r>
          <a:r>
            <a:rPr lang="en-GB" sz="1600" kern="1200" dirty="0" err="1">
              <a:solidFill>
                <a:srgbClr val="2C453E"/>
              </a:solidFill>
            </a:rPr>
            <a:t>produktov</a:t>
          </a:r>
          <a:r>
            <a:rPr lang="en-GB" sz="1600" kern="1200" dirty="0">
              <a:solidFill>
                <a:srgbClr val="2C453E"/>
              </a:solidFill>
            </a:rPr>
            <a:t> </a:t>
          </a:r>
          <a:r>
            <a:rPr lang="en-GB" sz="1600" kern="1200" dirty="0" err="1">
              <a:solidFill>
                <a:srgbClr val="2C453E"/>
              </a:solidFill>
            </a:rPr>
            <a:t>dobrega</a:t>
          </a:r>
          <a:r>
            <a:rPr lang="en-GB" sz="1600" kern="1200" dirty="0">
              <a:solidFill>
                <a:srgbClr val="2C453E"/>
              </a:solidFill>
            </a:rPr>
            <a:t> </a:t>
          </a:r>
          <a:r>
            <a:rPr lang="en-GB" sz="1600" kern="1200" dirty="0" err="1">
              <a:solidFill>
                <a:srgbClr val="2C453E"/>
              </a:solidFill>
            </a:rPr>
            <a:t>počutja</a:t>
          </a:r>
          <a:r>
            <a:rPr lang="en-GB" sz="1600" kern="1200" dirty="0">
              <a:solidFill>
                <a:srgbClr val="2C453E"/>
              </a:solidFill>
            </a:rPr>
            <a:t> </a:t>
          </a:r>
          <a:r>
            <a:rPr lang="en-GB" sz="1600" kern="1200" dirty="0">
              <a:solidFill>
                <a:srgbClr val="2C453E"/>
              </a:solidFill>
              <a:sym typeface="Wingdings" pitchFamily="2" charset="2"/>
            </a:rPr>
            <a:t></a:t>
          </a:r>
          <a:r>
            <a:rPr lang="en-GB" sz="1600" kern="1200" dirty="0">
              <a:solidFill>
                <a:srgbClr val="2C453E"/>
              </a:solidFill>
            </a:rPr>
            <a:t> </a:t>
          </a:r>
          <a:r>
            <a:rPr lang="en-GB" sz="1600" kern="1200" dirty="0" err="1">
              <a:solidFill>
                <a:srgbClr val="2C453E"/>
              </a:solidFill>
            </a:rPr>
            <a:t>Produkt</a:t>
          </a:r>
          <a:r>
            <a:rPr lang="en-GB" sz="1600" kern="1200" dirty="0">
              <a:solidFill>
                <a:srgbClr val="2C453E"/>
              </a:solidFill>
            </a:rPr>
            <a:t>, </a:t>
          </a:r>
          <a:r>
            <a:rPr lang="en-GB" sz="1600" kern="1200" dirty="0" err="1">
              <a:solidFill>
                <a:srgbClr val="2C453E"/>
              </a:solidFill>
            </a:rPr>
            <a:t>ki</a:t>
          </a:r>
          <a:r>
            <a:rPr lang="en-GB" sz="1600" kern="1200" dirty="0">
              <a:solidFill>
                <a:srgbClr val="2C453E"/>
              </a:solidFill>
            </a:rPr>
            <a:t> </a:t>
          </a:r>
          <a:r>
            <a:rPr lang="en-GB" sz="1600" kern="1200" dirty="0" err="1">
              <a:solidFill>
                <a:srgbClr val="2C453E"/>
              </a:solidFill>
            </a:rPr>
            <a:t>kaže</a:t>
          </a:r>
          <a:r>
            <a:rPr lang="en-GB" sz="1600" kern="1200" dirty="0">
              <a:solidFill>
                <a:srgbClr val="2C453E"/>
              </a:solidFill>
            </a:rPr>
            <a:t> </a:t>
          </a:r>
          <a:r>
            <a:rPr lang="en-GB" sz="1600" kern="1200" dirty="0" err="1">
              <a:solidFill>
                <a:srgbClr val="2C453E"/>
              </a:solidFill>
            </a:rPr>
            <a:t>visoko</a:t>
          </a:r>
          <a:r>
            <a:rPr lang="en-GB" sz="1600" kern="1200" dirty="0">
              <a:solidFill>
                <a:srgbClr val="2C453E"/>
              </a:solidFill>
            </a:rPr>
            <a:t> </a:t>
          </a:r>
          <a:r>
            <a:rPr lang="en-GB" sz="1600" kern="1200" dirty="0" err="1">
              <a:solidFill>
                <a:srgbClr val="2C453E"/>
              </a:solidFill>
            </a:rPr>
            <a:t>stopnjo</a:t>
          </a:r>
          <a:r>
            <a:rPr lang="en-GB" sz="1600" kern="1200" dirty="0">
              <a:solidFill>
                <a:srgbClr val="2C453E"/>
              </a:solidFill>
            </a:rPr>
            <a:t> </a:t>
          </a:r>
          <a:r>
            <a:rPr lang="en-GB" sz="1600" kern="1200" dirty="0" err="1">
              <a:solidFill>
                <a:srgbClr val="2C453E"/>
              </a:solidFill>
            </a:rPr>
            <a:t>odpornosti</a:t>
          </a:r>
          <a:r>
            <a:rPr lang="en-GB" sz="1600" kern="1200" dirty="0">
              <a:solidFill>
                <a:srgbClr val="2C453E"/>
              </a:solidFill>
            </a:rPr>
            <a:t> v </a:t>
          </a:r>
          <a:r>
            <a:rPr lang="en-GB" sz="1600" kern="1200" dirty="0" err="1">
              <a:solidFill>
                <a:srgbClr val="2C453E"/>
              </a:solidFill>
            </a:rPr>
            <a:t>času</a:t>
          </a:r>
          <a:r>
            <a:rPr lang="en-GB" sz="1600" kern="1200" dirty="0">
              <a:solidFill>
                <a:srgbClr val="2C453E"/>
              </a:solidFill>
            </a:rPr>
            <a:t> </a:t>
          </a:r>
          <a:r>
            <a:rPr lang="en-GB" sz="1600" kern="1200" dirty="0" err="1">
              <a:solidFill>
                <a:srgbClr val="2C453E"/>
              </a:solidFill>
            </a:rPr>
            <a:t>pandemije</a:t>
          </a:r>
          <a:r>
            <a:rPr lang="en-GB" sz="1600" kern="1200" dirty="0">
              <a:solidFill>
                <a:srgbClr val="2C453E"/>
              </a:solidFill>
            </a:rPr>
            <a:t> </a:t>
          </a:r>
        </a:p>
        <a:p>
          <a:pPr marL="171450" lvl="1" indent="-171450" algn="l" defTabSz="711200">
            <a:lnSpc>
              <a:spcPct val="90000"/>
            </a:lnSpc>
            <a:spcBef>
              <a:spcPct val="0"/>
            </a:spcBef>
            <a:spcAft>
              <a:spcPct val="15000"/>
            </a:spcAft>
            <a:buFont typeface="Arial" panose="020B0604020202020204" pitchFamily="34" charset="0"/>
            <a:buChar char="•"/>
          </a:pPr>
          <a:r>
            <a:rPr lang="sl-SI" sz="1600" b="0" u="none" kern="1200" dirty="0">
              <a:solidFill>
                <a:srgbClr val="2C453E"/>
              </a:solidFill>
            </a:rPr>
            <a:t>Digitalizacija</a:t>
          </a:r>
          <a:endParaRPr lang="en-GB" sz="1600" b="0" kern="1200" dirty="0">
            <a:solidFill>
              <a:srgbClr val="2C453E"/>
            </a:solidFill>
          </a:endParaRPr>
        </a:p>
        <a:p>
          <a:pPr marL="171450" lvl="1" indent="-171450" algn="l" defTabSz="711200">
            <a:lnSpc>
              <a:spcPct val="90000"/>
            </a:lnSpc>
            <a:spcBef>
              <a:spcPct val="0"/>
            </a:spcBef>
            <a:spcAft>
              <a:spcPct val="15000"/>
            </a:spcAft>
            <a:buFont typeface="Arial" panose="020B0604020202020204" pitchFamily="34" charset="0"/>
            <a:buNone/>
          </a:pPr>
          <a:endParaRPr lang="en-GB" sz="1600" kern="1200" dirty="0">
            <a:solidFill>
              <a:srgbClr val="2C453E"/>
            </a:solidFill>
          </a:endParaRPr>
        </a:p>
      </dsp:txBody>
      <dsp:txXfrm>
        <a:off x="3487328" y="1292441"/>
        <a:ext cx="3056310" cy="2854800"/>
      </dsp:txXfrm>
    </dsp:sp>
    <dsp:sp modelId="{B92C10D6-9464-7246-8B73-9F11AE509E15}">
      <dsp:nvSpPr>
        <dsp:cNvPr id="0" name=""/>
        <dsp:cNvSpPr/>
      </dsp:nvSpPr>
      <dsp:spPr>
        <a:xfrm>
          <a:off x="6971522" y="66995"/>
          <a:ext cx="3056310" cy="1222524"/>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2C453E"/>
              </a:solidFill>
            </a:rPr>
            <a:t>KONKURENČNE PREDNOSTI V SLO</a:t>
          </a:r>
        </a:p>
      </dsp:txBody>
      <dsp:txXfrm>
        <a:off x="6971522" y="66995"/>
        <a:ext cx="3056310" cy="1222524"/>
      </dsp:txXfrm>
    </dsp:sp>
    <dsp:sp modelId="{2A89ECAA-BFDD-7B43-89FB-6DC69573D273}">
      <dsp:nvSpPr>
        <dsp:cNvPr id="0" name=""/>
        <dsp:cNvSpPr/>
      </dsp:nvSpPr>
      <dsp:spPr>
        <a:xfrm>
          <a:off x="6971522" y="1292441"/>
          <a:ext cx="3056310" cy="285480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endParaRPr lang="en-GB" sz="1600" b="0" kern="1200" dirty="0">
            <a:solidFill>
              <a:srgbClr val="2C453E"/>
            </a:solidFill>
          </a:endParaRPr>
        </a:p>
        <a:p>
          <a:pPr marL="171450" lvl="1" indent="-171450" algn="l" defTabSz="711200">
            <a:lnSpc>
              <a:spcPct val="90000"/>
            </a:lnSpc>
            <a:spcBef>
              <a:spcPct val="0"/>
            </a:spcBef>
            <a:spcAft>
              <a:spcPct val="15000"/>
            </a:spcAft>
            <a:buChar char="•"/>
          </a:pPr>
          <a:r>
            <a:rPr lang="sl-SI" sz="1600" u="none" kern="1200" dirty="0">
              <a:solidFill>
                <a:srgbClr val="2C453E"/>
              </a:solidFill>
            </a:rPr>
            <a:t>Prepoznana </a:t>
          </a:r>
          <a:r>
            <a:rPr lang="sl-SI" sz="1600" b="1" u="none" kern="1200" dirty="0">
              <a:solidFill>
                <a:srgbClr val="2C453E"/>
              </a:solidFill>
            </a:rPr>
            <a:t>„</a:t>
          </a:r>
          <a:r>
            <a:rPr lang="sl-SI" sz="1600" b="1" u="none" kern="1200" dirty="0" err="1">
              <a:solidFill>
                <a:srgbClr val="2C453E"/>
              </a:solidFill>
            </a:rPr>
            <a:t>wellness</a:t>
          </a:r>
          <a:r>
            <a:rPr lang="sl-SI" sz="1600" b="1" u="none" kern="1200" dirty="0">
              <a:solidFill>
                <a:srgbClr val="2C453E"/>
              </a:solidFill>
            </a:rPr>
            <a:t>“ destinacija</a:t>
          </a:r>
          <a:endParaRPr lang="en-GB" sz="1600" b="0" kern="1200" dirty="0">
            <a:solidFill>
              <a:srgbClr val="2C453E"/>
            </a:solidFill>
          </a:endParaRPr>
        </a:p>
        <a:p>
          <a:pPr marL="171450" lvl="1" indent="-171450" algn="l" defTabSz="711200">
            <a:lnSpc>
              <a:spcPct val="90000"/>
            </a:lnSpc>
            <a:spcBef>
              <a:spcPct val="0"/>
            </a:spcBef>
            <a:spcAft>
              <a:spcPct val="15000"/>
            </a:spcAft>
            <a:buChar char="•"/>
          </a:pPr>
          <a:r>
            <a:rPr lang="sl-SI" sz="1600" b="1" u="none" kern="1200" dirty="0">
              <a:solidFill>
                <a:srgbClr val="2C453E"/>
              </a:solidFill>
            </a:rPr>
            <a:t>Varna, zelena, trajnostna</a:t>
          </a:r>
          <a:endParaRPr lang="en-GB" sz="1600" b="0" kern="1200" dirty="0">
            <a:solidFill>
              <a:srgbClr val="2C453E"/>
            </a:solidFill>
          </a:endParaRPr>
        </a:p>
        <a:p>
          <a:pPr marL="171450" lvl="1" indent="-171450" algn="l" defTabSz="711200">
            <a:lnSpc>
              <a:spcPct val="90000"/>
            </a:lnSpc>
            <a:spcBef>
              <a:spcPct val="0"/>
            </a:spcBef>
            <a:spcAft>
              <a:spcPct val="15000"/>
            </a:spcAft>
            <a:buChar char="•"/>
          </a:pPr>
          <a:r>
            <a:rPr lang="sl-SI" sz="1600" b="0" u="none" kern="1200" dirty="0">
              <a:solidFill>
                <a:srgbClr val="2C453E"/>
              </a:solidFill>
            </a:rPr>
            <a:t>Čista pitna </a:t>
          </a:r>
          <a:r>
            <a:rPr lang="sl-SI" sz="1600" b="1" u="none" kern="1200" dirty="0">
              <a:solidFill>
                <a:srgbClr val="2C453E"/>
              </a:solidFill>
            </a:rPr>
            <a:t>voda</a:t>
          </a:r>
          <a:endParaRPr lang="en-GB" sz="1600" b="0" kern="1200" dirty="0">
            <a:solidFill>
              <a:srgbClr val="2C453E"/>
            </a:solidFill>
          </a:endParaRPr>
        </a:p>
        <a:p>
          <a:pPr marL="171450" lvl="1" indent="-171450" algn="l" defTabSz="711200">
            <a:lnSpc>
              <a:spcPct val="90000"/>
            </a:lnSpc>
            <a:spcBef>
              <a:spcPct val="0"/>
            </a:spcBef>
            <a:spcAft>
              <a:spcPct val="15000"/>
            </a:spcAft>
            <a:buChar char="•"/>
          </a:pPr>
          <a:r>
            <a:rPr lang="sl-SI" sz="1600" b="0" u="none" kern="1200" dirty="0">
              <a:solidFill>
                <a:srgbClr val="2C453E"/>
              </a:solidFill>
            </a:rPr>
            <a:t>Termalni in mineralni </a:t>
          </a:r>
          <a:r>
            <a:rPr lang="sl-SI" sz="1600" b="1" u="none" kern="1200" dirty="0">
              <a:solidFill>
                <a:srgbClr val="2C453E"/>
              </a:solidFill>
            </a:rPr>
            <a:t>vrelci</a:t>
          </a:r>
          <a:endParaRPr lang="en-GB" sz="1600" b="1" kern="1200" dirty="0">
            <a:solidFill>
              <a:srgbClr val="2C453E"/>
            </a:solidFill>
          </a:endParaRPr>
        </a:p>
        <a:p>
          <a:pPr marL="171450" lvl="1" indent="-171450" algn="l" defTabSz="711200">
            <a:lnSpc>
              <a:spcPct val="90000"/>
            </a:lnSpc>
            <a:spcBef>
              <a:spcPct val="0"/>
            </a:spcBef>
            <a:spcAft>
              <a:spcPct val="15000"/>
            </a:spcAft>
            <a:buChar char="•"/>
          </a:pPr>
          <a:r>
            <a:rPr lang="en-GB" sz="1600" b="1" kern="1200" dirty="0" err="1">
              <a:solidFill>
                <a:srgbClr val="2C453E"/>
              </a:solidFill>
            </a:rPr>
            <a:t>Gozd</a:t>
          </a:r>
          <a:r>
            <a:rPr lang="en-GB" sz="1600" b="1" kern="1200" dirty="0">
              <a:solidFill>
                <a:srgbClr val="2C453E"/>
              </a:solidFill>
            </a:rPr>
            <a:t> in </a:t>
          </a:r>
          <a:r>
            <a:rPr lang="en-GB" sz="1600" b="1" kern="1200" dirty="0" err="1">
              <a:solidFill>
                <a:srgbClr val="2C453E"/>
              </a:solidFill>
            </a:rPr>
            <a:t>zelene</a:t>
          </a:r>
          <a:r>
            <a:rPr lang="en-GB" sz="1600" b="1" kern="1200" dirty="0">
              <a:solidFill>
                <a:srgbClr val="2C453E"/>
              </a:solidFill>
            </a:rPr>
            <a:t> </a:t>
          </a:r>
          <a:r>
            <a:rPr lang="en-GB" sz="1600" b="1" kern="1200" dirty="0" err="1">
              <a:solidFill>
                <a:srgbClr val="2C453E"/>
              </a:solidFill>
            </a:rPr>
            <a:t>površine</a:t>
          </a:r>
          <a:endParaRPr lang="en-GB" sz="1600" b="1" kern="1200" dirty="0">
            <a:solidFill>
              <a:srgbClr val="2C453E"/>
            </a:solidFill>
          </a:endParaRPr>
        </a:p>
      </dsp:txBody>
      <dsp:txXfrm>
        <a:off x="6971522" y="1292441"/>
        <a:ext cx="3056310" cy="28548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182DE5-4203-4642-A05D-3101C7F7AFBE}">
      <dsp:nvSpPr>
        <dsp:cNvPr id="0" name=""/>
        <dsp:cNvSpPr/>
      </dsp:nvSpPr>
      <dsp:spPr>
        <a:xfrm>
          <a:off x="2918" y="146258"/>
          <a:ext cx="2845202" cy="1138080"/>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lumMod val="75000"/>
                  <a:lumOff val="25000"/>
                </a:schemeClr>
              </a:solidFill>
              <a:latin typeface="Montserrat"/>
            </a:rPr>
            <a:t>TRŽNI POTENCIAL </a:t>
          </a:r>
        </a:p>
      </dsp:txBody>
      <dsp:txXfrm>
        <a:off x="2918" y="146258"/>
        <a:ext cx="2845202" cy="1138080"/>
      </dsp:txXfrm>
    </dsp:sp>
    <dsp:sp modelId="{2252748C-B7D4-4448-BBD6-AD15D9E529FB}">
      <dsp:nvSpPr>
        <dsp:cNvPr id="0" name=""/>
        <dsp:cNvSpPr/>
      </dsp:nvSpPr>
      <dsp:spPr>
        <a:xfrm>
          <a:off x="2918" y="1284339"/>
          <a:ext cx="2845202" cy="285480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0" algn="l" defTabSz="800100">
            <a:lnSpc>
              <a:spcPct val="90000"/>
            </a:lnSpc>
            <a:spcBef>
              <a:spcPct val="0"/>
            </a:spcBef>
            <a:spcAft>
              <a:spcPct val="15000"/>
            </a:spcAft>
            <a:buChar char="•"/>
          </a:pPr>
          <a:endParaRPr lang="en-GB" sz="1800" kern="1200" dirty="0"/>
        </a:p>
        <a:p>
          <a:pPr marL="379961" lvl="1" indent="-228611" algn="l" defTabSz="914400" rtl="0" eaLnBrk="1" latinLnBrk="0" hangingPunct="1">
            <a:lnSpc>
              <a:spcPct val="90000"/>
            </a:lnSpc>
            <a:spcBef>
              <a:spcPct val="0"/>
            </a:spcBef>
            <a:spcAft>
              <a:spcPct val="15000"/>
            </a:spcAft>
            <a:buFont typeface="Arial" panose="020B0604020202020204" pitchFamily="34" charset="0"/>
            <a:buChar char="•"/>
          </a:pPr>
          <a:r>
            <a:rPr lang="sl-SI" sz="1600" b="1" kern="1200" dirty="0">
              <a:solidFill>
                <a:srgbClr val="2C453E"/>
              </a:solidFill>
              <a:latin typeface="Montserrat"/>
              <a:ea typeface="+mn-ea"/>
              <a:cs typeface="+mn-cs"/>
            </a:rPr>
            <a:t>Cilj do leta 2030: </a:t>
          </a:r>
          <a:r>
            <a:rPr lang="sl-SI" sz="1600" b="0" kern="1200" dirty="0">
              <a:solidFill>
                <a:srgbClr val="2C453E"/>
              </a:solidFill>
              <a:latin typeface="Montserrat"/>
              <a:ea typeface="+mn-ea"/>
              <a:cs typeface="+mn-cs"/>
            </a:rPr>
            <a:t>Povečanje prihodkov galerij in muzejev za 3 % letno.</a:t>
          </a:r>
          <a:endParaRPr lang="en-SI" sz="1600" b="0" kern="1200" dirty="0">
            <a:solidFill>
              <a:srgbClr val="2C453E"/>
            </a:solidFill>
            <a:latin typeface="Montserrat"/>
            <a:ea typeface="+mn-ea"/>
            <a:cs typeface="+mn-cs"/>
          </a:endParaRPr>
        </a:p>
      </dsp:txBody>
      <dsp:txXfrm>
        <a:off x="2918" y="1284339"/>
        <a:ext cx="2845202" cy="2854800"/>
      </dsp:txXfrm>
    </dsp:sp>
    <dsp:sp modelId="{5DDDC8C7-E573-3A43-AAC3-1DF867BB2250}">
      <dsp:nvSpPr>
        <dsp:cNvPr id="0" name=""/>
        <dsp:cNvSpPr/>
      </dsp:nvSpPr>
      <dsp:spPr>
        <a:xfrm>
          <a:off x="3246448" y="146258"/>
          <a:ext cx="2845202" cy="1138080"/>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lumMod val="75000"/>
                  <a:lumOff val="25000"/>
                </a:schemeClr>
              </a:solidFill>
              <a:latin typeface="Montserrat"/>
            </a:rPr>
            <a:t>TRENDI V SVETU</a:t>
          </a:r>
        </a:p>
      </dsp:txBody>
      <dsp:txXfrm>
        <a:off x="3246448" y="146258"/>
        <a:ext cx="2845202" cy="1138080"/>
      </dsp:txXfrm>
    </dsp:sp>
    <dsp:sp modelId="{6318B092-47DF-9D4D-AC44-AC629D0F288F}">
      <dsp:nvSpPr>
        <dsp:cNvPr id="0" name=""/>
        <dsp:cNvSpPr/>
      </dsp:nvSpPr>
      <dsp:spPr>
        <a:xfrm>
          <a:off x="3246448" y="1284339"/>
          <a:ext cx="2845202" cy="285480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GB" sz="1800" kern="1200" dirty="0">
            <a:latin typeface="Montserrat"/>
          </a:endParaRPr>
        </a:p>
        <a:p>
          <a:pPr marL="171450" lvl="1" indent="-171450" algn="l" defTabSz="711200">
            <a:lnSpc>
              <a:spcPct val="90000"/>
            </a:lnSpc>
            <a:spcBef>
              <a:spcPct val="0"/>
            </a:spcBef>
            <a:spcAft>
              <a:spcPct val="15000"/>
            </a:spcAft>
            <a:buChar char="•"/>
          </a:pPr>
          <a:r>
            <a:rPr lang="sl-SI" sz="1600" b="0" u="none" strike="noStrike" kern="1200" dirty="0">
              <a:solidFill>
                <a:srgbClr val="2C453E"/>
              </a:solidFill>
              <a:effectLst/>
              <a:latin typeface="Montserrat"/>
              <a:ea typeface="+mn-ea"/>
              <a:cs typeface="+mn-cs"/>
            </a:rPr>
            <a:t>Varna potovanja</a:t>
          </a:r>
          <a:r>
            <a:rPr lang="sl-SI" sz="1600" u="none" strike="noStrike" kern="1200" dirty="0">
              <a:solidFill>
                <a:srgbClr val="2C453E"/>
              </a:solidFill>
              <a:effectLst/>
              <a:latin typeface="Montserrat"/>
              <a:ea typeface="+mn-ea"/>
              <a:cs typeface="+mn-cs"/>
            </a:rPr>
            <a:t> </a:t>
          </a:r>
          <a:endParaRPr lang="en-SI" sz="1600" u="none" strike="noStrike" kern="1200" dirty="0">
            <a:solidFill>
              <a:srgbClr val="2C453E"/>
            </a:solidFill>
            <a:effectLst/>
            <a:latin typeface="Montserrat"/>
            <a:ea typeface="+mn-ea"/>
            <a:cs typeface="+mn-cs"/>
          </a:endParaRPr>
        </a:p>
        <a:p>
          <a:pPr marL="171450" lvl="1" indent="-171450" algn="l" defTabSz="711200">
            <a:lnSpc>
              <a:spcPct val="90000"/>
            </a:lnSpc>
            <a:spcBef>
              <a:spcPct val="0"/>
            </a:spcBef>
            <a:spcAft>
              <a:spcPct val="15000"/>
            </a:spcAft>
            <a:buChar char="•"/>
          </a:pPr>
          <a:r>
            <a:rPr lang="sl-SI" sz="1600" u="none" strike="noStrike" kern="1200" dirty="0">
              <a:solidFill>
                <a:srgbClr val="2C453E"/>
              </a:solidFill>
              <a:effectLst/>
              <a:latin typeface="Montserrat"/>
              <a:ea typeface="+mn-ea"/>
              <a:cs typeface="+mn-cs"/>
            </a:rPr>
            <a:t>Destinacije z </a:t>
          </a:r>
          <a:r>
            <a:rPr lang="sl-SI" sz="1600" b="1" u="none" strike="noStrike" kern="1200" dirty="0">
              <a:solidFill>
                <a:srgbClr val="2C453E"/>
              </a:solidFill>
              <a:effectLst/>
              <a:latin typeface="Montserrat"/>
              <a:ea typeface="+mn-ea"/>
              <a:cs typeface="+mn-cs"/>
            </a:rPr>
            <a:t>bogatimi vsebinami</a:t>
          </a:r>
          <a:endParaRPr lang="en-SI" sz="1600" u="none" strike="noStrike" kern="1200" dirty="0">
            <a:solidFill>
              <a:srgbClr val="2C453E"/>
            </a:solidFill>
            <a:effectLst/>
            <a:latin typeface="Montserrat"/>
            <a:ea typeface="+mn-ea"/>
            <a:cs typeface="+mn-cs"/>
          </a:endParaRPr>
        </a:p>
        <a:p>
          <a:pPr marL="171450" lvl="1" indent="-171450" algn="l" defTabSz="711200">
            <a:lnSpc>
              <a:spcPct val="90000"/>
            </a:lnSpc>
            <a:spcBef>
              <a:spcPct val="0"/>
            </a:spcBef>
            <a:spcAft>
              <a:spcPct val="15000"/>
            </a:spcAft>
            <a:buChar char="•"/>
          </a:pPr>
          <a:r>
            <a:rPr lang="sl-SI" sz="1600" b="1" u="none" strike="noStrike" kern="1200" dirty="0">
              <a:solidFill>
                <a:srgbClr val="2C453E"/>
              </a:solidFill>
              <a:effectLst/>
              <a:latin typeface="Montserrat"/>
              <a:ea typeface="+mn-ea"/>
              <a:cs typeface="+mn-cs"/>
            </a:rPr>
            <a:t>Digitalne </a:t>
          </a:r>
          <a:r>
            <a:rPr lang="sl-SI" sz="1600" b="0" u="none" strike="noStrike" kern="1200" dirty="0">
              <a:solidFill>
                <a:srgbClr val="2C453E"/>
              </a:solidFill>
              <a:effectLst/>
              <a:latin typeface="Montserrat"/>
              <a:ea typeface="+mn-ea"/>
              <a:cs typeface="+mn-cs"/>
            </a:rPr>
            <a:t>platforme</a:t>
          </a:r>
          <a:r>
            <a:rPr lang="sl-SI" sz="1600" b="1" u="none" strike="noStrike" kern="1200" dirty="0">
              <a:solidFill>
                <a:srgbClr val="2C453E"/>
              </a:solidFill>
              <a:effectLst/>
              <a:latin typeface="Montserrat"/>
              <a:ea typeface="+mn-ea"/>
              <a:cs typeface="+mn-cs"/>
            </a:rPr>
            <a:t> </a:t>
          </a:r>
          <a:r>
            <a:rPr lang="sl-SI" sz="1600" b="0" u="none" strike="noStrike" kern="1200" dirty="0">
              <a:solidFill>
                <a:srgbClr val="2C453E"/>
              </a:solidFill>
              <a:effectLst/>
              <a:latin typeface="Montserrat"/>
              <a:ea typeface="+mn-ea"/>
              <a:cs typeface="+mn-cs"/>
            </a:rPr>
            <a:t>in</a:t>
          </a:r>
          <a:r>
            <a:rPr lang="sl-SI" sz="1600" b="1" u="none" strike="noStrike" kern="1200" dirty="0">
              <a:solidFill>
                <a:srgbClr val="2C453E"/>
              </a:solidFill>
              <a:effectLst/>
              <a:latin typeface="Montserrat"/>
              <a:ea typeface="+mn-ea"/>
              <a:cs typeface="+mn-cs"/>
            </a:rPr>
            <a:t> virtualni</a:t>
          </a:r>
          <a:r>
            <a:rPr lang="sl-SI" sz="1600" u="none" strike="noStrike" kern="1200" dirty="0">
              <a:solidFill>
                <a:srgbClr val="2C453E"/>
              </a:solidFill>
              <a:effectLst/>
              <a:latin typeface="Montserrat"/>
              <a:ea typeface="+mn-ea"/>
              <a:cs typeface="+mn-cs"/>
            </a:rPr>
            <a:t> ogledi</a:t>
          </a:r>
          <a:endParaRPr lang="en-SI" sz="1600" u="none" strike="noStrike" kern="1200" dirty="0">
            <a:solidFill>
              <a:srgbClr val="2C453E"/>
            </a:solidFill>
            <a:effectLst/>
            <a:latin typeface="Montserrat"/>
            <a:ea typeface="+mn-ea"/>
            <a:cs typeface="+mn-cs"/>
          </a:endParaRPr>
        </a:p>
      </dsp:txBody>
      <dsp:txXfrm>
        <a:off x="3246448" y="1284339"/>
        <a:ext cx="2845202" cy="2854800"/>
      </dsp:txXfrm>
    </dsp:sp>
    <dsp:sp modelId="{B92C10D6-9464-7246-8B73-9F11AE509E15}">
      <dsp:nvSpPr>
        <dsp:cNvPr id="0" name=""/>
        <dsp:cNvSpPr/>
      </dsp:nvSpPr>
      <dsp:spPr>
        <a:xfrm>
          <a:off x="6489979" y="143538"/>
          <a:ext cx="2845202" cy="1138080"/>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chemeClr val="tx1">
                  <a:lumMod val="75000"/>
                  <a:lumOff val="25000"/>
                </a:schemeClr>
              </a:solidFill>
              <a:latin typeface="Montserrat"/>
            </a:rPr>
            <a:t>KONKURENČNE PREDNOSTI V SLO</a:t>
          </a:r>
        </a:p>
      </dsp:txBody>
      <dsp:txXfrm>
        <a:off x="6489979" y="143538"/>
        <a:ext cx="2845202" cy="1138080"/>
      </dsp:txXfrm>
    </dsp:sp>
    <dsp:sp modelId="{2A89ECAA-BFDD-7B43-89FB-6DC69573D273}">
      <dsp:nvSpPr>
        <dsp:cNvPr id="0" name=""/>
        <dsp:cNvSpPr/>
      </dsp:nvSpPr>
      <dsp:spPr>
        <a:xfrm>
          <a:off x="6489979" y="1284339"/>
          <a:ext cx="2845202" cy="285480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GB" sz="1800" b="1" kern="1200" dirty="0">
            <a:latin typeface="Montserrat"/>
          </a:endParaRPr>
        </a:p>
        <a:p>
          <a:pPr marL="171450" lvl="1" indent="-171450" algn="l" defTabSz="711200">
            <a:lnSpc>
              <a:spcPct val="90000"/>
            </a:lnSpc>
            <a:spcBef>
              <a:spcPct val="0"/>
            </a:spcBef>
            <a:spcAft>
              <a:spcPct val="15000"/>
            </a:spcAft>
            <a:buChar char="•"/>
          </a:pPr>
          <a:r>
            <a:rPr lang="sl-SI" sz="1600" b="1" u="none" strike="noStrike" kern="1200" dirty="0">
              <a:solidFill>
                <a:schemeClr val="tx1">
                  <a:lumMod val="75000"/>
                  <a:lumOff val="25000"/>
                </a:schemeClr>
              </a:solidFill>
              <a:effectLst/>
              <a:latin typeface="Montserrat"/>
              <a:ea typeface="+mn-ea"/>
              <a:cs typeface="+mn-cs"/>
            </a:rPr>
            <a:t>Kulturne in naravne znamenitosti</a:t>
          </a:r>
          <a:endParaRPr lang="en-SI" sz="1600" u="none" strike="noStrike" kern="1200" dirty="0">
            <a:solidFill>
              <a:schemeClr val="tx1">
                <a:lumMod val="75000"/>
                <a:lumOff val="25000"/>
              </a:schemeClr>
            </a:solidFill>
            <a:effectLst/>
            <a:latin typeface="Montserrat"/>
            <a:ea typeface="+mn-ea"/>
            <a:cs typeface="+mn-cs"/>
          </a:endParaRPr>
        </a:p>
        <a:p>
          <a:pPr marL="171450" lvl="1" indent="-171450" algn="l" defTabSz="711200">
            <a:lnSpc>
              <a:spcPct val="90000"/>
            </a:lnSpc>
            <a:spcBef>
              <a:spcPct val="0"/>
            </a:spcBef>
            <a:spcAft>
              <a:spcPct val="15000"/>
            </a:spcAft>
            <a:buChar char="•"/>
          </a:pPr>
          <a:r>
            <a:rPr lang="sl-SI" sz="1600" b="1" u="none" strike="noStrike" kern="1200" dirty="0">
              <a:solidFill>
                <a:schemeClr val="tx1">
                  <a:lumMod val="75000"/>
                  <a:lumOff val="25000"/>
                </a:schemeClr>
              </a:solidFill>
              <a:effectLst/>
              <a:latin typeface="Montserrat"/>
              <a:ea typeface="+mn-ea"/>
              <a:cs typeface="+mn-cs"/>
            </a:rPr>
            <a:t>Varnost </a:t>
          </a:r>
          <a:endParaRPr lang="en-SI" sz="1600" u="none" strike="noStrike" kern="1200" dirty="0">
            <a:solidFill>
              <a:schemeClr val="tx1">
                <a:lumMod val="75000"/>
                <a:lumOff val="25000"/>
              </a:schemeClr>
            </a:solidFill>
            <a:effectLst/>
            <a:latin typeface="Montserrat"/>
            <a:ea typeface="+mn-ea"/>
            <a:cs typeface="+mn-cs"/>
          </a:endParaRPr>
        </a:p>
        <a:p>
          <a:pPr marL="171450" lvl="1" indent="-171450" algn="l" defTabSz="711200">
            <a:lnSpc>
              <a:spcPct val="90000"/>
            </a:lnSpc>
            <a:spcBef>
              <a:spcPct val="0"/>
            </a:spcBef>
            <a:spcAft>
              <a:spcPct val="15000"/>
            </a:spcAft>
            <a:buChar char="•"/>
          </a:pPr>
          <a:r>
            <a:rPr lang="sl-SI" sz="1600" u="none" strike="noStrike" kern="1200" dirty="0">
              <a:solidFill>
                <a:schemeClr val="tx1">
                  <a:lumMod val="75000"/>
                  <a:lumOff val="25000"/>
                </a:schemeClr>
              </a:solidFill>
              <a:effectLst/>
              <a:latin typeface="Montserrat"/>
              <a:ea typeface="+mn-ea"/>
              <a:cs typeface="+mn-cs"/>
            </a:rPr>
            <a:t>Trajnostna naravnanost</a:t>
          </a:r>
          <a:endParaRPr lang="en-SI" sz="1600" u="none" strike="noStrike" kern="1200" dirty="0">
            <a:solidFill>
              <a:schemeClr val="tx1">
                <a:lumMod val="75000"/>
                <a:lumOff val="25000"/>
              </a:schemeClr>
            </a:solidFill>
            <a:effectLst/>
            <a:latin typeface="Montserrat"/>
            <a:ea typeface="+mn-ea"/>
            <a:cs typeface="+mn-cs"/>
          </a:endParaRPr>
        </a:p>
        <a:p>
          <a:pPr marL="171450" lvl="1" indent="-171450" algn="l" defTabSz="711200">
            <a:lnSpc>
              <a:spcPct val="90000"/>
            </a:lnSpc>
            <a:spcBef>
              <a:spcPct val="0"/>
            </a:spcBef>
            <a:spcAft>
              <a:spcPct val="15000"/>
            </a:spcAft>
            <a:buChar char="•"/>
          </a:pPr>
          <a:r>
            <a:rPr lang="sl-SI" sz="1600" b="1" u="none" strike="noStrike" kern="1200" dirty="0" err="1">
              <a:solidFill>
                <a:schemeClr val="tx1">
                  <a:lumMod val="75000"/>
                  <a:lumOff val="25000"/>
                </a:schemeClr>
              </a:solidFill>
              <a:effectLst/>
              <a:latin typeface="Montserrat"/>
              <a:ea typeface="+mn-ea"/>
              <a:cs typeface="+mn-cs"/>
            </a:rPr>
            <a:t>Geo</a:t>
          </a:r>
          <a:r>
            <a:rPr lang="sl-SI" sz="1600" b="1" u="none" strike="noStrike" kern="1200" dirty="0">
              <a:solidFill>
                <a:schemeClr val="tx1">
                  <a:lumMod val="75000"/>
                  <a:lumOff val="25000"/>
                </a:schemeClr>
              </a:solidFill>
              <a:effectLst/>
              <a:latin typeface="Montserrat"/>
              <a:ea typeface="+mn-ea"/>
              <a:cs typeface="+mn-cs"/>
            </a:rPr>
            <a:t>-lokacija in dostopnost</a:t>
          </a:r>
          <a:endParaRPr lang="en-SI" sz="1600" u="none" strike="noStrike" kern="1200" dirty="0">
            <a:effectLst/>
            <a:latin typeface="Montserrat"/>
            <a:ea typeface="+mn-ea"/>
            <a:cs typeface="+mn-cs"/>
          </a:endParaRPr>
        </a:p>
      </dsp:txBody>
      <dsp:txXfrm>
        <a:off x="6489979" y="1284339"/>
        <a:ext cx="2845202" cy="28548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182DE5-4203-4642-A05D-3101C7F7AFBE}">
      <dsp:nvSpPr>
        <dsp:cNvPr id="0" name=""/>
        <dsp:cNvSpPr/>
      </dsp:nvSpPr>
      <dsp:spPr>
        <a:xfrm>
          <a:off x="0" y="0"/>
          <a:ext cx="3073680" cy="1229472"/>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2C453E"/>
              </a:solidFill>
              <a:latin typeface="Montserrat"/>
            </a:rPr>
            <a:t>TRŽNI POTENCIAL </a:t>
          </a:r>
        </a:p>
      </dsp:txBody>
      <dsp:txXfrm>
        <a:off x="0" y="0"/>
        <a:ext cx="3073680" cy="1229472"/>
      </dsp:txXfrm>
    </dsp:sp>
    <dsp:sp modelId="{2252748C-B7D4-4448-BBD6-AD15D9E529FB}">
      <dsp:nvSpPr>
        <dsp:cNvPr id="0" name=""/>
        <dsp:cNvSpPr/>
      </dsp:nvSpPr>
      <dsp:spPr>
        <a:xfrm>
          <a:off x="3152" y="1235752"/>
          <a:ext cx="3073680" cy="254736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endParaRPr lang="en-GB" sz="1800" kern="1200" dirty="0">
            <a:solidFill>
              <a:srgbClr val="2C453E"/>
            </a:solidFill>
            <a:latin typeface="Montserrat"/>
          </a:endParaRPr>
        </a:p>
        <a:p>
          <a:pPr marL="171450" lvl="1" indent="-171450" algn="l" defTabSz="711200">
            <a:lnSpc>
              <a:spcPct val="90000"/>
            </a:lnSpc>
            <a:spcBef>
              <a:spcPct val="0"/>
            </a:spcBef>
            <a:spcAft>
              <a:spcPct val="15000"/>
            </a:spcAft>
            <a:buNone/>
          </a:pPr>
          <a:r>
            <a:rPr lang="sl-SI" sz="1600" b="1" kern="1200" dirty="0">
              <a:solidFill>
                <a:srgbClr val="2C453E"/>
              </a:solidFill>
              <a:latin typeface="Montserrat"/>
            </a:rPr>
            <a:t>Cilji do leta 2030</a:t>
          </a:r>
          <a:r>
            <a:rPr lang="sl-SI" sz="1600" kern="1200" dirty="0">
              <a:solidFill>
                <a:srgbClr val="2C453E"/>
              </a:solidFill>
              <a:latin typeface="Montserrat"/>
            </a:rPr>
            <a:t>:</a:t>
          </a:r>
          <a:endParaRPr lang="en-GB" sz="1600" kern="1200" dirty="0">
            <a:solidFill>
              <a:srgbClr val="2C453E"/>
            </a:solidFill>
            <a:latin typeface="Montserrat"/>
          </a:endParaRPr>
        </a:p>
        <a:p>
          <a:pPr marL="171450" lvl="1" indent="-171450" algn="l" defTabSz="711200">
            <a:lnSpc>
              <a:spcPct val="90000"/>
            </a:lnSpc>
            <a:spcBef>
              <a:spcPct val="0"/>
            </a:spcBef>
            <a:spcAft>
              <a:spcPct val="15000"/>
            </a:spcAft>
            <a:buFont typeface="Arial" panose="020B0604020202020204" pitchFamily="34" charset="0"/>
            <a:buChar char="•"/>
          </a:pPr>
          <a:r>
            <a:rPr lang="sl-SI" sz="1600" u="none" kern="1200" dirty="0">
              <a:solidFill>
                <a:srgbClr val="2C453E"/>
              </a:solidFill>
              <a:latin typeface="Montserrat"/>
            </a:rPr>
            <a:t>Povečanje prihodkov hotelskih podjetij  za 3 % letno</a:t>
          </a:r>
          <a:endParaRPr lang="en-GB" sz="1600" kern="1200" dirty="0">
            <a:solidFill>
              <a:srgbClr val="2C453E"/>
            </a:solidFill>
            <a:latin typeface="Montserrat"/>
          </a:endParaRPr>
        </a:p>
        <a:p>
          <a:pPr marL="171450" lvl="1" indent="-171450" algn="l" defTabSz="711200">
            <a:lnSpc>
              <a:spcPct val="90000"/>
            </a:lnSpc>
            <a:spcBef>
              <a:spcPct val="0"/>
            </a:spcBef>
            <a:spcAft>
              <a:spcPct val="15000"/>
            </a:spcAft>
            <a:buChar char="•"/>
          </a:pPr>
          <a:r>
            <a:rPr lang="sl-SI" sz="1600" kern="1200" dirty="0">
              <a:solidFill>
                <a:srgbClr val="2C453E"/>
              </a:solidFill>
              <a:latin typeface="Montserrat"/>
            </a:rPr>
            <a:t>Dvig dodane vrednosti v podjetjih na področju športa in rekreacije za 3 % letno</a:t>
          </a:r>
          <a:endParaRPr lang="en-SI" sz="1600" kern="1200" dirty="0">
            <a:solidFill>
              <a:srgbClr val="2C453E"/>
            </a:solidFill>
            <a:latin typeface="Montserrat"/>
          </a:endParaRPr>
        </a:p>
      </dsp:txBody>
      <dsp:txXfrm>
        <a:off x="3152" y="1235752"/>
        <a:ext cx="3073680" cy="2547360"/>
      </dsp:txXfrm>
    </dsp:sp>
    <dsp:sp modelId="{5DDDC8C7-E573-3A43-AAC3-1DF867BB2250}">
      <dsp:nvSpPr>
        <dsp:cNvPr id="0" name=""/>
        <dsp:cNvSpPr/>
      </dsp:nvSpPr>
      <dsp:spPr>
        <a:xfrm>
          <a:off x="3507148" y="6279"/>
          <a:ext cx="3073680" cy="1229472"/>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2C453E"/>
              </a:solidFill>
              <a:latin typeface="Montserrat"/>
            </a:rPr>
            <a:t>TRENDI V SVETU</a:t>
          </a:r>
        </a:p>
      </dsp:txBody>
      <dsp:txXfrm>
        <a:off x="3507148" y="6279"/>
        <a:ext cx="3073680" cy="1229472"/>
      </dsp:txXfrm>
    </dsp:sp>
    <dsp:sp modelId="{6318B092-47DF-9D4D-AC44-AC629D0F288F}">
      <dsp:nvSpPr>
        <dsp:cNvPr id="0" name=""/>
        <dsp:cNvSpPr/>
      </dsp:nvSpPr>
      <dsp:spPr>
        <a:xfrm>
          <a:off x="3507148" y="1235752"/>
          <a:ext cx="3073680" cy="254736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endParaRPr lang="en-GB" sz="1600" kern="1200" dirty="0">
            <a:solidFill>
              <a:srgbClr val="2C453E"/>
            </a:solidFill>
            <a:latin typeface="Montserrat"/>
          </a:endParaRPr>
        </a:p>
        <a:p>
          <a:pPr marL="171450" lvl="1" indent="-171450" algn="l" defTabSz="711200">
            <a:lnSpc>
              <a:spcPct val="90000"/>
            </a:lnSpc>
            <a:spcBef>
              <a:spcPct val="0"/>
            </a:spcBef>
            <a:spcAft>
              <a:spcPct val="15000"/>
            </a:spcAft>
            <a:buChar char="•"/>
          </a:pPr>
          <a:r>
            <a:rPr lang="sl-SI" sz="1600" b="1" u="none" strike="noStrike" kern="1200" dirty="0">
              <a:solidFill>
                <a:srgbClr val="2C453E"/>
              </a:solidFill>
              <a:effectLst/>
              <a:latin typeface="Montserrat"/>
              <a:ea typeface="+mn-ea"/>
              <a:cs typeface="+mn-cs"/>
            </a:rPr>
            <a:t>Podnebne spremembe </a:t>
          </a:r>
          <a:r>
            <a:rPr lang="sl-SI" sz="1600" b="0" u="none" strike="noStrike" kern="1200" dirty="0">
              <a:solidFill>
                <a:srgbClr val="2C453E"/>
              </a:solidFill>
              <a:effectLst/>
              <a:latin typeface="Montserrat"/>
              <a:ea typeface="+mn-ea"/>
              <a:cs typeface="+mn-cs"/>
            </a:rPr>
            <a:t>- izzivi</a:t>
          </a:r>
          <a:r>
            <a:rPr lang="sl-SI" sz="1600" b="1" u="none" strike="noStrike" kern="1200" dirty="0">
              <a:solidFill>
                <a:srgbClr val="2C453E"/>
              </a:solidFill>
              <a:effectLst/>
              <a:latin typeface="Montserrat"/>
              <a:ea typeface="+mn-ea"/>
              <a:cs typeface="+mn-cs"/>
            </a:rPr>
            <a:t> re-</a:t>
          </a:r>
          <a:r>
            <a:rPr lang="sl-SI" sz="1600" b="1" u="none" strike="noStrike" kern="1200" dirty="0" err="1">
              <a:solidFill>
                <a:srgbClr val="2C453E"/>
              </a:solidFill>
              <a:effectLst/>
              <a:latin typeface="Montserrat"/>
              <a:ea typeface="+mn-ea"/>
              <a:cs typeface="+mn-cs"/>
            </a:rPr>
            <a:t>pozicioniranja</a:t>
          </a:r>
          <a:r>
            <a:rPr lang="sl-SI" sz="1600" b="1" u="none" strike="noStrike" kern="1200" dirty="0">
              <a:solidFill>
                <a:srgbClr val="2C453E"/>
              </a:solidFill>
              <a:effectLst/>
              <a:latin typeface="Montserrat"/>
              <a:ea typeface="+mn-ea"/>
              <a:cs typeface="+mn-cs"/>
            </a:rPr>
            <a:t> in revitalizacije </a:t>
          </a:r>
          <a:r>
            <a:rPr lang="sl-SI" sz="1600" b="0" u="none" strike="noStrike" kern="1200" dirty="0">
              <a:solidFill>
                <a:srgbClr val="2C453E"/>
              </a:solidFill>
              <a:effectLst/>
              <a:latin typeface="Montserrat"/>
              <a:ea typeface="+mn-ea"/>
              <a:cs typeface="+mn-cs"/>
            </a:rPr>
            <a:t>destinacij</a:t>
          </a:r>
          <a:endParaRPr lang="en-GB" sz="1600" kern="1200" dirty="0">
            <a:solidFill>
              <a:srgbClr val="2C453E"/>
            </a:solidFill>
            <a:latin typeface="Montserrat"/>
          </a:endParaRPr>
        </a:p>
        <a:p>
          <a:pPr marL="171450" lvl="1" indent="-171450" algn="l" defTabSz="711200">
            <a:lnSpc>
              <a:spcPct val="90000"/>
            </a:lnSpc>
            <a:spcBef>
              <a:spcPct val="0"/>
            </a:spcBef>
            <a:spcAft>
              <a:spcPct val="15000"/>
            </a:spcAft>
            <a:buChar char="•"/>
          </a:pPr>
          <a:r>
            <a:rPr lang="sl-SI" sz="1600" b="0" u="none" strike="noStrike" kern="1200" dirty="0">
              <a:solidFill>
                <a:srgbClr val="2C453E"/>
              </a:solidFill>
              <a:effectLst/>
              <a:latin typeface="Montserrat"/>
              <a:ea typeface="+mn-ea"/>
              <a:cs typeface="+mn-cs"/>
            </a:rPr>
            <a:t>„</a:t>
          </a:r>
          <a:r>
            <a:rPr lang="sl-SI" sz="1600" b="0" u="none" strike="noStrike" kern="1200" dirty="0" err="1">
              <a:solidFill>
                <a:srgbClr val="2C453E"/>
              </a:solidFill>
              <a:effectLst/>
              <a:latin typeface="Montserrat"/>
              <a:ea typeface="+mn-ea"/>
              <a:cs typeface="+mn-cs"/>
            </a:rPr>
            <a:t>Outdoor</a:t>
          </a:r>
          <a:r>
            <a:rPr lang="sl-SI" sz="1600" b="0" u="none" strike="noStrike" kern="1200" dirty="0">
              <a:solidFill>
                <a:srgbClr val="2C453E"/>
              </a:solidFill>
              <a:effectLst/>
              <a:latin typeface="Montserrat"/>
              <a:ea typeface="+mn-ea"/>
              <a:cs typeface="+mn-cs"/>
            </a:rPr>
            <a:t>“</a:t>
          </a:r>
          <a:r>
            <a:rPr lang="sl-SI" sz="1600" b="1" u="none" strike="noStrike" kern="1200" dirty="0">
              <a:solidFill>
                <a:srgbClr val="2C453E"/>
              </a:solidFill>
              <a:effectLst/>
              <a:latin typeface="Montserrat"/>
              <a:ea typeface="+mn-ea"/>
              <a:cs typeface="+mn-cs"/>
            </a:rPr>
            <a:t> </a:t>
          </a:r>
          <a:r>
            <a:rPr lang="sl-SI" sz="1600" b="0" u="none" strike="noStrike" kern="1200" dirty="0">
              <a:solidFill>
                <a:srgbClr val="2C453E"/>
              </a:solidFill>
              <a:effectLst/>
              <a:latin typeface="Montserrat"/>
              <a:ea typeface="+mn-ea"/>
              <a:cs typeface="+mn-cs"/>
            </a:rPr>
            <a:t>in aktivne počitnice</a:t>
          </a:r>
          <a:endParaRPr lang="en-GB" sz="1600" kern="1200" dirty="0">
            <a:solidFill>
              <a:srgbClr val="2C453E"/>
            </a:solidFill>
            <a:latin typeface="Montserrat"/>
          </a:endParaRPr>
        </a:p>
        <a:p>
          <a:pPr marL="171450" lvl="1" indent="-171450" algn="l" defTabSz="711200">
            <a:lnSpc>
              <a:spcPct val="90000"/>
            </a:lnSpc>
            <a:spcBef>
              <a:spcPct val="0"/>
            </a:spcBef>
            <a:spcAft>
              <a:spcPct val="15000"/>
            </a:spcAft>
            <a:buChar char="•"/>
          </a:pPr>
          <a:r>
            <a:rPr lang="sl-SI" sz="1600" b="1" u="none" strike="noStrike" kern="1200" dirty="0">
              <a:solidFill>
                <a:srgbClr val="2C453E"/>
              </a:solidFill>
              <a:effectLst/>
              <a:latin typeface="Montserrat"/>
              <a:ea typeface="+mn-ea"/>
              <a:cs typeface="+mn-cs"/>
            </a:rPr>
            <a:t>Varnost</a:t>
          </a:r>
          <a:endParaRPr lang="en-GB" sz="1600" b="0" kern="1200" dirty="0">
            <a:solidFill>
              <a:srgbClr val="2C453E"/>
            </a:solidFill>
            <a:latin typeface="Montserrat"/>
          </a:endParaRPr>
        </a:p>
        <a:p>
          <a:pPr marL="171450" lvl="1" indent="-171450" algn="l" defTabSz="711200">
            <a:lnSpc>
              <a:spcPct val="90000"/>
            </a:lnSpc>
            <a:spcBef>
              <a:spcPct val="0"/>
            </a:spcBef>
            <a:spcAft>
              <a:spcPct val="15000"/>
            </a:spcAft>
            <a:buChar char="•"/>
          </a:pPr>
          <a:r>
            <a:rPr lang="sl-SI" sz="1600" b="1" u="none" strike="noStrike" kern="1200" dirty="0">
              <a:solidFill>
                <a:srgbClr val="2C453E"/>
              </a:solidFill>
              <a:effectLst/>
              <a:latin typeface="Montserrat"/>
              <a:ea typeface="+mn-ea"/>
              <a:cs typeface="+mn-cs"/>
            </a:rPr>
            <a:t>Luksuzni </a:t>
          </a:r>
          <a:r>
            <a:rPr lang="sl-SI" sz="1600" b="0" u="none" strike="noStrike" kern="1200" dirty="0">
              <a:solidFill>
                <a:srgbClr val="2C453E"/>
              </a:solidFill>
              <a:effectLst/>
              <a:latin typeface="Montserrat"/>
              <a:ea typeface="+mn-ea"/>
              <a:cs typeface="+mn-cs"/>
            </a:rPr>
            <a:t>turistični produkti</a:t>
          </a:r>
          <a:endParaRPr lang="en-GB" sz="1600" b="0" kern="1200" dirty="0">
            <a:solidFill>
              <a:srgbClr val="2C453E"/>
            </a:solidFill>
            <a:latin typeface="Montserrat"/>
          </a:endParaRPr>
        </a:p>
        <a:p>
          <a:pPr marL="171450" lvl="1" indent="-171450" algn="l" defTabSz="711200">
            <a:lnSpc>
              <a:spcPct val="90000"/>
            </a:lnSpc>
            <a:spcBef>
              <a:spcPct val="0"/>
            </a:spcBef>
            <a:spcAft>
              <a:spcPct val="15000"/>
            </a:spcAft>
            <a:buChar char="•"/>
          </a:pPr>
          <a:r>
            <a:rPr lang="en-GB" sz="1600" b="0" kern="1200" dirty="0" err="1">
              <a:solidFill>
                <a:srgbClr val="2C453E"/>
              </a:solidFill>
              <a:latin typeface="Montserrat"/>
            </a:rPr>
            <a:t>Rast</a:t>
          </a:r>
          <a:r>
            <a:rPr lang="en-GB" sz="1600" b="0" kern="1200" dirty="0">
              <a:solidFill>
                <a:srgbClr val="2C453E"/>
              </a:solidFill>
              <a:latin typeface="Montserrat"/>
            </a:rPr>
            <a:t> </a:t>
          </a:r>
          <a:r>
            <a:rPr lang="en-GB" sz="1600" b="0" kern="1200" dirty="0" err="1">
              <a:solidFill>
                <a:srgbClr val="2C453E"/>
              </a:solidFill>
              <a:latin typeface="Montserrat"/>
            </a:rPr>
            <a:t>povpraševanja</a:t>
          </a:r>
          <a:r>
            <a:rPr lang="en-GB" sz="1600" b="0" kern="1200" dirty="0">
              <a:solidFill>
                <a:srgbClr val="2C453E"/>
              </a:solidFill>
              <a:latin typeface="Montserrat"/>
            </a:rPr>
            <a:t> v </a:t>
          </a:r>
          <a:r>
            <a:rPr lang="en-GB" sz="1600" b="0" kern="1200" dirty="0" err="1">
              <a:solidFill>
                <a:srgbClr val="2C453E"/>
              </a:solidFill>
              <a:latin typeface="Montserrat"/>
            </a:rPr>
            <a:t>času</a:t>
          </a:r>
          <a:r>
            <a:rPr lang="en-GB" sz="1600" b="0" kern="1200" dirty="0">
              <a:solidFill>
                <a:srgbClr val="2C453E"/>
              </a:solidFill>
              <a:latin typeface="Montserrat"/>
            </a:rPr>
            <a:t> </a:t>
          </a:r>
          <a:r>
            <a:rPr lang="en-GB" sz="1600" b="0" kern="1200" dirty="0" err="1">
              <a:solidFill>
                <a:srgbClr val="2C453E"/>
              </a:solidFill>
              <a:latin typeface="Montserrat"/>
            </a:rPr>
            <a:t>pandemije</a:t>
          </a:r>
          <a:r>
            <a:rPr lang="en-GB" sz="1600" b="0" kern="1200" dirty="0">
              <a:solidFill>
                <a:srgbClr val="2C453E"/>
              </a:solidFill>
              <a:latin typeface="Montserrat"/>
            </a:rPr>
            <a:t> </a:t>
          </a:r>
        </a:p>
      </dsp:txBody>
      <dsp:txXfrm>
        <a:off x="3507148" y="1235752"/>
        <a:ext cx="3073680" cy="2547360"/>
      </dsp:txXfrm>
    </dsp:sp>
    <dsp:sp modelId="{B92C10D6-9464-7246-8B73-9F11AE509E15}">
      <dsp:nvSpPr>
        <dsp:cNvPr id="0" name=""/>
        <dsp:cNvSpPr/>
      </dsp:nvSpPr>
      <dsp:spPr>
        <a:xfrm>
          <a:off x="7011144" y="3341"/>
          <a:ext cx="3073680" cy="1229472"/>
        </a:xfrm>
        <a:prstGeom prst="rect">
          <a:avLst/>
        </a:prstGeom>
        <a:solidFill>
          <a:schemeClr val="accent6">
            <a:lumMod val="20000"/>
            <a:lumOff val="8000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solidFill>
                <a:srgbClr val="2C453E"/>
              </a:solidFill>
              <a:latin typeface="Montserrat"/>
            </a:rPr>
            <a:t>KONKURENČNE PREDNOSTI V SLO</a:t>
          </a:r>
        </a:p>
      </dsp:txBody>
      <dsp:txXfrm>
        <a:off x="7011144" y="3341"/>
        <a:ext cx="3073680" cy="1229472"/>
      </dsp:txXfrm>
    </dsp:sp>
    <dsp:sp modelId="{2A89ECAA-BFDD-7B43-89FB-6DC69573D273}">
      <dsp:nvSpPr>
        <dsp:cNvPr id="0" name=""/>
        <dsp:cNvSpPr/>
      </dsp:nvSpPr>
      <dsp:spPr>
        <a:xfrm>
          <a:off x="7011144" y="1235752"/>
          <a:ext cx="3073680" cy="2547360"/>
        </a:xfrm>
        <a:prstGeom prst="rect">
          <a:avLst/>
        </a:prstGeom>
        <a:solidFill>
          <a:schemeClr val="lt1">
            <a:alpha val="90000"/>
            <a:tint val="40000"/>
            <a:hueOff val="0"/>
            <a:satOff val="0"/>
            <a:lumOff val="0"/>
            <a:alphaOff val="0"/>
          </a:schemeClr>
        </a:solidFill>
        <a:ln w="12700" cap="flat" cmpd="sng" algn="ctr">
          <a:solidFill>
            <a:schemeClr val="accent3">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0" algn="l" defTabSz="711200">
            <a:lnSpc>
              <a:spcPct val="90000"/>
            </a:lnSpc>
            <a:spcBef>
              <a:spcPct val="0"/>
            </a:spcBef>
            <a:spcAft>
              <a:spcPct val="15000"/>
            </a:spcAft>
            <a:buChar char="•"/>
          </a:pPr>
          <a:endParaRPr lang="en-SI" sz="1600" u="none" strike="noStrike" kern="1200" dirty="0">
            <a:solidFill>
              <a:srgbClr val="2C453E"/>
            </a:solidFill>
            <a:effectLst/>
            <a:latin typeface="Montserrat"/>
            <a:ea typeface="+mn-ea"/>
            <a:cs typeface="+mn-cs"/>
          </a:endParaRPr>
        </a:p>
        <a:p>
          <a:pPr marL="0" marR="0" lvl="0" indent="0" algn="l" defTabSz="914400" eaLnBrk="1" fontAlgn="auto" latinLnBrk="0" hangingPunct="1">
            <a:lnSpc>
              <a:spcPct val="100000"/>
            </a:lnSpc>
            <a:spcBef>
              <a:spcPct val="0"/>
            </a:spcBef>
            <a:spcAft>
              <a:spcPts val="0"/>
            </a:spcAft>
            <a:buClrTx/>
            <a:buSzTx/>
            <a:buFontTx/>
            <a:buNone/>
            <a:tabLst/>
            <a:defRPr/>
          </a:pPr>
          <a:r>
            <a:rPr lang="sl-SI" sz="1600" b="0" u="none" strike="noStrike" kern="1200" dirty="0">
              <a:solidFill>
                <a:srgbClr val="2C453E"/>
              </a:solidFill>
              <a:effectLst/>
              <a:latin typeface="Montserrat"/>
              <a:ea typeface="+mn-ea"/>
              <a:cs typeface="+mn-cs"/>
            </a:rPr>
            <a:t>Prepoznana outdoor destinacija</a:t>
          </a:r>
          <a:endParaRPr lang="en-SI" sz="1600" u="none" strike="noStrike" kern="1200" dirty="0">
            <a:solidFill>
              <a:srgbClr val="2C453E"/>
            </a:solidFill>
            <a:effectLst/>
            <a:latin typeface="Montserrat"/>
            <a:ea typeface="+mn-ea"/>
            <a:cs typeface="+mn-cs"/>
          </a:endParaRPr>
        </a:p>
        <a:p>
          <a:pPr marL="0" marR="0" lvl="0" indent="0" algn="l" defTabSz="914400" eaLnBrk="1" fontAlgn="auto" latinLnBrk="0" hangingPunct="1">
            <a:lnSpc>
              <a:spcPct val="100000"/>
            </a:lnSpc>
            <a:spcBef>
              <a:spcPct val="0"/>
            </a:spcBef>
            <a:spcAft>
              <a:spcPts val="0"/>
            </a:spcAft>
            <a:buClrTx/>
            <a:buSzTx/>
            <a:buFontTx/>
            <a:buNone/>
            <a:tabLst/>
            <a:defRPr/>
          </a:pPr>
          <a:r>
            <a:rPr lang="sl-SI" sz="1600" b="0" u="none" strike="noStrike" kern="1200" dirty="0">
              <a:solidFill>
                <a:srgbClr val="2C453E"/>
              </a:solidFill>
              <a:effectLst/>
              <a:latin typeface="Montserrat"/>
              <a:ea typeface="+mn-ea"/>
              <a:cs typeface="+mn-cs"/>
            </a:rPr>
            <a:t>Natura2000</a:t>
          </a:r>
          <a:endParaRPr lang="en-SI" sz="1600" u="none" strike="noStrike" kern="1200" dirty="0">
            <a:solidFill>
              <a:srgbClr val="2C453E"/>
            </a:solidFill>
            <a:effectLst/>
            <a:latin typeface="Montserrat"/>
            <a:ea typeface="+mn-ea"/>
            <a:cs typeface="+mn-cs"/>
          </a:endParaRPr>
        </a:p>
        <a:p>
          <a:pPr marL="0" marR="0" lvl="0" indent="0" algn="l" defTabSz="914400" eaLnBrk="1" fontAlgn="auto" latinLnBrk="0" hangingPunct="1">
            <a:lnSpc>
              <a:spcPct val="100000"/>
            </a:lnSpc>
            <a:spcBef>
              <a:spcPct val="0"/>
            </a:spcBef>
            <a:spcAft>
              <a:spcPts val="0"/>
            </a:spcAft>
            <a:buClrTx/>
            <a:buSzTx/>
            <a:buFontTx/>
            <a:buNone/>
            <a:tabLst/>
            <a:defRPr/>
          </a:pPr>
          <a:r>
            <a:rPr lang="sl-SI" sz="1600" b="1" u="none" strike="noStrike" kern="1200" dirty="0">
              <a:solidFill>
                <a:srgbClr val="2C453E"/>
              </a:solidFill>
              <a:effectLst/>
              <a:latin typeface="Montserrat"/>
              <a:ea typeface="+mn-ea"/>
              <a:cs typeface="+mn-cs"/>
            </a:rPr>
            <a:t>Kakovostna ponudba</a:t>
          </a:r>
          <a:endParaRPr lang="en-SI" sz="1600" u="none" strike="noStrike" kern="1200" dirty="0">
            <a:solidFill>
              <a:srgbClr val="2C453E"/>
            </a:solidFill>
            <a:effectLst/>
            <a:latin typeface="Montserrat"/>
            <a:ea typeface="+mn-ea"/>
            <a:cs typeface="+mn-cs"/>
          </a:endParaRPr>
        </a:p>
        <a:p>
          <a:pPr marL="0" marR="0" lvl="0" indent="0" algn="l" defTabSz="914400" eaLnBrk="1" fontAlgn="auto" latinLnBrk="0" hangingPunct="1">
            <a:lnSpc>
              <a:spcPct val="100000"/>
            </a:lnSpc>
            <a:spcBef>
              <a:spcPct val="0"/>
            </a:spcBef>
            <a:spcAft>
              <a:spcPts val="0"/>
            </a:spcAft>
            <a:buClrTx/>
            <a:buSzTx/>
            <a:buFontTx/>
            <a:buNone/>
            <a:tabLst/>
            <a:defRPr/>
          </a:pPr>
          <a:r>
            <a:rPr lang="sl-SI" sz="1600" b="1" u="none" strike="noStrike" kern="1200" dirty="0">
              <a:solidFill>
                <a:srgbClr val="2C453E"/>
              </a:solidFill>
              <a:effectLst/>
              <a:latin typeface="Montserrat"/>
              <a:ea typeface="+mn-ea"/>
              <a:cs typeface="+mn-cs"/>
            </a:rPr>
            <a:t>Varnost</a:t>
          </a:r>
          <a:endParaRPr lang="en-SI" sz="1600" u="none" strike="noStrike" kern="1200" dirty="0">
            <a:solidFill>
              <a:srgbClr val="2C453E"/>
            </a:solidFill>
            <a:effectLst/>
            <a:latin typeface="Montserrat"/>
            <a:ea typeface="+mn-ea"/>
            <a:cs typeface="+mn-cs"/>
          </a:endParaRPr>
        </a:p>
        <a:p>
          <a:pPr marL="0" marR="0" lvl="0" indent="0" algn="l" defTabSz="914400" eaLnBrk="1" fontAlgn="auto" latinLnBrk="0" hangingPunct="1">
            <a:lnSpc>
              <a:spcPct val="100000"/>
            </a:lnSpc>
            <a:spcBef>
              <a:spcPct val="0"/>
            </a:spcBef>
            <a:spcAft>
              <a:spcPts val="0"/>
            </a:spcAft>
            <a:buClrTx/>
            <a:buSzTx/>
            <a:buFontTx/>
            <a:buNone/>
            <a:tabLst/>
            <a:defRPr/>
          </a:pPr>
          <a:r>
            <a:rPr lang="sl-SI" sz="1600" b="1" u="none" strike="noStrike" kern="1200" dirty="0">
              <a:solidFill>
                <a:srgbClr val="2C453E"/>
              </a:solidFill>
              <a:effectLst/>
              <a:latin typeface="Montserrat"/>
              <a:ea typeface="+mn-ea"/>
              <a:cs typeface="+mn-cs"/>
            </a:rPr>
            <a:t>Trajnostna </a:t>
          </a:r>
          <a:r>
            <a:rPr lang="sl-SI" sz="1600" b="0" u="none" strike="noStrike" kern="1200" dirty="0">
              <a:solidFill>
                <a:srgbClr val="2C453E"/>
              </a:solidFill>
              <a:effectLst/>
              <a:latin typeface="Montserrat"/>
              <a:ea typeface="+mn-ea"/>
              <a:cs typeface="+mn-cs"/>
            </a:rPr>
            <a:t>naravnanost ponudnikov in </a:t>
          </a:r>
          <a:r>
            <a:rPr lang="sl-SI" sz="1600" b="1" u="none" strike="noStrike" kern="1200" dirty="0">
              <a:solidFill>
                <a:srgbClr val="2C453E"/>
              </a:solidFill>
              <a:effectLst/>
              <a:latin typeface="Montserrat"/>
              <a:ea typeface="+mn-ea"/>
              <a:cs typeface="+mn-cs"/>
            </a:rPr>
            <a:t>znanje</a:t>
          </a:r>
          <a:endParaRPr lang="en-SI" sz="1600" u="none" strike="noStrike" kern="1200" dirty="0">
            <a:solidFill>
              <a:srgbClr val="2C453E"/>
            </a:solidFill>
            <a:effectLst/>
            <a:latin typeface="Montserrat"/>
            <a:ea typeface="+mn-ea"/>
            <a:cs typeface="+mn-cs"/>
          </a:endParaRPr>
        </a:p>
        <a:p>
          <a:pPr marL="0" marR="0" lvl="0" indent="0" algn="l" defTabSz="914400" eaLnBrk="1" fontAlgn="auto" latinLnBrk="0" hangingPunct="1">
            <a:lnSpc>
              <a:spcPct val="100000"/>
            </a:lnSpc>
            <a:spcBef>
              <a:spcPct val="0"/>
            </a:spcBef>
            <a:spcAft>
              <a:spcPts val="0"/>
            </a:spcAft>
            <a:buClrTx/>
            <a:buSzTx/>
            <a:buFontTx/>
            <a:buNone/>
            <a:tabLst/>
            <a:defRPr/>
          </a:pPr>
          <a:r>
            <a:rPr lang="sl-SI" sz="1600" b="1" u="none" strike="noStrike" kern="1200" dirty="0">
              <a:solidFill>
                <a:srgbClr val="2C453E"/>
              </a:solidFill>
              <a:effectLst/>
              <a:latin typeface="Montserrat"/>
              <a:ea typeface="+mn-ea"/>
              <a:cs typeface="+mn-cs"/>
            </a:rPr>
            <a:t>Geo-lokacija </a:t>
          </a:r>
          <a:r>
            <a:rPr lang="sl-SI" sz="1600" b="0" u="none" strike="noStrike" kern="1200" dirty="0">
              <a:solidFill>
                <a:srgbClr val="2C453E"/>
              </a:solidFill>
              <a:effectLst/>
              <a:latin typeface="Montserrat"/>
              <a:ea typeface="+mn-ea"/>
              <a:cs typeface="+mn-cs"/>
            </a:rPr>
            <a:t>in </a:t>
          </a:r>
          <a:r>
            <a:rPr lang="sl-SI" sz="1600" b="1" u="none" strike="noStrike" kern="1200" dirty="0">
              <a:solidFill>
                <a:srgbClr val="2C453E"/>
              </a:solidFill>
              <a:effectLst/>
              <a:latin typeface="Montserrat"/>
              <a:ea typeface="+mn-ea"/>
              <a:cs typeface="+mn-cs"/>
            </a:rPr>
            <a:t>dostopnost</a:t>
          </a:r>
          <a:r>
            <a:rPr lang="sl-SI" sz="1600" u="none" strike="noStrike" kern="1200" dirty="0">
              <a:solidFill>
                <a:srgbClr val="2C453E"/>
              </a:solidFill>
              <a:effectLst/>
              <a:latin typeface="Montserrat"/>
              <a:ea typeface="+mn-ea"/>
              <a:cs typeface="+mn-cs"/>
            </a:rPr>
            <a:t> </a:t>
          </a:r>
          <a:endParaRPr lang="en-SI" sz="1600" u="none" strike="noStrike" kern="1200" dirty="0">
            <a:solidFill>
              <a:srgbClr val="2C453E"/>
            </a:solidFill>
            <a:effectLst/>
            <a:latin typeface="Montserrat"/>
            <a:ea typeface="+mn-ea"/>
            <a:cs typeface="+mn-cs"/>
          </a:endParaRPr>
        </a:p>
      </dsp:txBody>
      <dsp:txXfrm>
        <a:off x="7011144" y="1235752"/>
        <a:ext cx="3073680" cy="2547360"/>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FE5F96-52F2-D649-9160-1BCC9ED5D1F9}" type="datetimeFigureOut">
              <a:rPr lang="en-SI" smtClean="0"/>
              <a:t>09/04/2021</a:t>
            </a:fld>
            <a:endParaRPr lang="en-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30B23E-28D8-C543-A3F2-911E20D825AE}" type="slidenum">
              <a:rPr lang="en-SI" smtClean="0"/>
              <a:t>‹#›</a:t>
            </a:fld>
            <a:endParaRPr lang="en-SI"/>
          </a:p>
        </p:txBody>
      </p:sp>
    </p:spTree>
    <p:extLst>
      <p:ext uri="{BB962C8B-B14F-4D97-AF65-F5344CB8AC3E}">
        <p14:creationId xmlns:p14="http://schemas.microsoft.com/office/powerpoint/2010/main" val="39794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3C7C91-06A5-9B42-874A-64C501F5AB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1474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a:extLst>
              <a:ext uri="{FF2B5EF4-FFF2-40B4-BE49-F238E27FC236}">
                <a16:creationId xmlns:a16="http://schemas.microsoft.com/office/drawing/2014/main" id="{C6A0B01E-A37E-2D4F-AA2F-9B508C0D63D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Notes Placeholder 2">
            <a:extLst>
              <a:ext uri="{FF2B5EF4-FFF2-40B4-BE49-F238E27FC236}">
                <a16:creationId xmlns:a16="http://schemas.microsoft.com/office/drawing/2014/main" id="{E293F705-7F5A-384F-A5CE-BD2BB1BD5F4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SI" dirty="0">
              <a:solidFill>
                <a:srgbClr val="2C453E"/>
              </a:solidFill>
              <a:latin typeface="Montserrat"/>
            </a:endParaRPr>
          </a:p>
          <a:p>
            <a:pPr lvl="0"/>
            <a:r>
              <a:rPr lang="sl-SI" sz="1200" u="none" strike="noStrike" kern="1200" dirty="0">
                <a:solidFill>
                  <a:schemeClr val="tx1"/>
                </a:solidFill>
                <a:effectLst/>
                <a:latin typeface="+mn-lt"/>
                <a:ea typeface="+mn-ea"/>
                <a:cs typeface="+mn-cs"/>
              </a:rPr>
              <a:t>OPIS PRODUKTNE SMERI: </a:t>
            </a:r>
          </a:p>
          <a:p>
            <a:pPr lvl="0"/>
            <a:r>
              <a:rPr lang="sl-SI" sz="1200" u="none" strike="noStrike" kern="1200" dirty="0">
                <a:solidFill>
                  <a:schemeClr val="tx1"/>
                </a:solidFill>
                <a:effectLst/>
                <a:latin typeface="+mn-lt"/>
                <a:ea typeface="+mn-ea"/>
                <a:cs typeface="+mn-cs"/>
              </a:rPr>
              <a:t>Produkt gastronomije tj, krožnik, sledi konceptu »nič kilometrov« oddaljenosti dobavitelja do restavracije/kuhinje, čemur sledi restavracija pri načrtovanju in zagotavljanju najkrajših dobavnih poti;</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Restavracija pri pripravi krožnika (produkta) temelji na konceptu »zero waste« tj, »nič ostankov,« čemur sledijo ponudniki tako preko naročanja, sledenja porabe, ločevanja hrane ter v okviru vseh standardov uporabe hrane in ostankov v morebitne druge namene (kompostiranje in vračanje, kot gnojilo, v naravo);</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Koncept dopolnjuje še »nič kalorij,« ki poskrbi za informiranost gosta o energijskem vnosu ob obroku ter zdravemu načinu gibanja, ki poskrbi za primerno porabo energetskega vnosa;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Sodelovanje s SRIPT Hrana s ciljem boljšega vključevanja razvoja naprednih in okolju prijaznih surovin (rastlinski proteini, ekološke in organske sestavine ipd.) v menije slovenskih restavracij;</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Skupaj s SRIPT Hrana in v sodelovanju s STO oblikovanje znamke “NIČNA” GASTRONOMIJA, ki komunicira ključne vrednote trajnostne proizvodnje in priprave hrane.</a:t>
            </a:r>
            <a:endParaRPr lang="en-SI" sz="1200" u="none" strike="noStrike" kern="1200" dirty="0">
              <a:solidFill>
                <a:schemeClr val="tx1"/>
              </a:solidFill>
              <a:effectLst/>
              <a:latin typeface="+mn-lt"/>
              <a:ea typeface="+mn-ea"/>
              <a:cs typeface="+mn-cs"/>
            </a:endParaRPr>
          </a:p>
          <a:p>
            <a:pPr>
              <a:spcBef>
                <a:spcPct val="0"/>
              </a:spcBef>
            </a:pPr>
            <a:endParaRPr lang="en-US" altLang="en-SI" dirty="0">
              <a:solidFill>
                <a:srgbClr val="2C453E"/>
              </a:solidFill>
              <a:latin typeface="Montserrat"/>
            </a:endParaRPr>
          </a:p>
          <a:p>
            <a:pPr>
              <a:spcBef>
                <a:spcPct val="0"/>
              </a:spcBef>
            </a:pPr>
            <a:endParaRPr lang="en-US" altLang="en-SI" dirty="0"/>
          </a:p>
        </p:txBody>
      </p:sp>
      <p:sp>
        <p:nvSpPr>
          <p:cNvPr id="11267" name="Slide Number Placeholder 3">
            <a:extLst>
              <a:ext uri="{FF2B5EF4-FFF2-40B4-BE49-F238E27FC236}">
                <a16:creationId xmlns:a16="http://schemas.microsoft.com/office/drawing/2014/main" id="{7543339A-9886-9647-B1FE-6445F8BD518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2C0308C-CF1B-3548-958B-8B2405CBEAD9}" type="slidenum">
              <a:rPr lang="en-US" altLang="en-SI"/>
              <a:pPr fontAlgn="base">
                <a:spcBef>
                  <a:spcPct val="0"/>
                </a:spcBef>
                <a:spcAft>
                  <a:spcPct val="0"/>
                </a:spcAft>
              </a:pPr>
              <a:t>30</a:t>
            </a:fld>
            <a:endParaRPr lang="en-US" altLang="en-SI"/>
          </a:p>
        </p:txBody>
      </p:sp>
    </p:spTree>
    <p:extLst>
      <p:ext uri="{BB962C8B-B14F-4D97-AF65-F5344CB8AC3E}">
        <p14:creationId xmlns:p14="http://schemas.microsoft.com/office/powerpoint/2010/main" val="2194824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sz="1200" kern="1200" dirty="0">
                <a:solidFill>
                  <a:schemeClr val="tx1"/>
                </a:solidFill>
                <a:effectLst/>
                <a:latin typeface="+mn-lt"/>
                <a:ea typeface="+mn-ea"/>
                <a:cs typeface="+mn-cs"/>
              </a:rPr>
              <a:t>Trendi v svetu:</a:t>
            </a:r>
            <a:endParaRPr lang="en-SI"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Raste zavedanje potrošnikov o zdravem načinu prehranjevanja in življenja. Potrošniki želijo biti informirani o izvoru sestavin na krožniku, njihovi prehranski in energijski vrednosti;</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Okoljske težave zaradi živinoreje in degradacije površin; </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Uporaba lokalnih surovin pri pripravi hrane; </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Raste zavedanje osebne odgovornosti in trendi k bolj trajnostnim potrošniškim odločitvam, posledično tudi podpiranje bolj trajnostnih poslovnih modelov in podjetij, ki jim sledijo;</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Preusmerjanje k sonaravnemu, trajnostnemu in ekološkemu kmetijstvu. </a:t>
            </a:r>
          </a:p>
          <a:p>
            <a:pPr marL="171450" lvl="0" indent="-171450">
              <a:buFont typeface="Arial" panose="020B0604020202020204" pitchFamily="34" charset="0"/>
              <a:buChar char="•"/>
            </a:pPr>
            <a:endParaRPr lang="sl-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Konkurenčne prednosti deležnikov iz Slovenije:</a:t>
            </a:r>
            <a:endParaRPr lang="en-SI"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Majhnost države in razvite infrastrukturne povezave omogočajo kratke dobavne poti;</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Kakovostna pridelava hrane - v Sloveniji že zgrajena mreža ekoloških kmetij;</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IT podjetja, ki omogočajo sledljivost produktov (npr. OriginalTrail) in so že povezana s slovenskimi ekološkimi kmetijami;</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Raste prepoznavnost slovenske gastronomije;</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Visoko kakovostni proizvajalci hrane; </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Vstop Michelin vodnika na slovenski trg; </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Izjemi kuharji in znanje na področju gastronomije.</a:t>
            </a:r>
          </a:p>
          <a:p>
            <a:pPr marL="171450" lvl="0" indent="-171450">
              <a:buFont typeface="Arial" panose="020B0604020202020204" pitchFamily="34" charset="0"/>
              <a:buChar char="•"/>
            </a:pPr>
            <a:endParaRPr lang="sl-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Predvidene smeri raziskav in razvoja v Sloveniji:</a:t>
            </a:r>
            <a:endParaRPr lang="en-SI" sz="1200" kern="1200" dirty="0">
              <a:solidFill>
                <a:schemeClr val="tx1"/>
              </a:solidFill>
              <a:effectLst/>
              <a:latin typeface="+mn-lt"/>
              <a:ea typeface="+mn-ea"/>
              <a:cs typeface="+mn-cs"/>
            </a:endParaRPr>
          </a:p>
          <a:p>
            <a:r>
              <a:rPr lang="sl-SI" sz="1200" b="1" kern="1200" dirty="0">
                <a:solidFill>
                  <a:schemeClr val="tx1"/>
                </a:solidFill>
                <a:effectLst/>
                <a:latin typeface="+mn-lt"/>
                <a:ea typeface="+mn-ea"/>
                <a:cs typeface="+mn-cs"/>
              </a:rPr>
              <a:t>TRL 3-5:</a:t>
            </a:r>
            <a:endParaRPr lang="en-SI" sz="1200" b="1"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koncepta krožnika po sistemu “nič kilometrov”, “nič ostankov”, “nič kalorij”</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IKT rešitve za digitalizacijo procesov povezovanja proizvajalcev hrane in gostincev</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r>
              <a:rPr lang="sl-SI" sz="1200" b="1" kern="1200" dirty="0">
                <a:solidFill>
                  <a:schemeClr val="tx1"/>
                </a:solidFill>
                <a:effectLst/>
                <a:latin typeface="+mn-lt"/>
                <a:ea typeface="+mn-ea"/>
                <a:cs typeface="+mn-cs"/>
              </a:rPr>
              <a:t>TRL 6-9:</a:t>
            </a:r>
            <a:endParaRPr lang="en-SI" sz="1200" b="1"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Demo piloti v izbranih restavracijah po Sloveniji</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znamke “NIČNA” GASTRONOMIJA in njena promocija (v sodelovanju z STO).</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pPr marL="0" lvl="0" indent="0">
              <a:buFont typeface="Arial" panose="020B0604020202020204" pitchFamily="34" charset="0"/>
              <a:buNone/>
            </a:pPr>
            <a:endParaRPr lang="en-SI" sz="1200" u="none" strike="noStrike" kern="1200" dirty="0">
              <a:solidFill>
                <a:schemeClr val="tx1"/>
              </a:solidFill>
              <a:effectLst/>
              <a:latin typeface="+mn-lt"/>
              <a:ea typeface="+mn-ea"/>
              <a:cs typeface="+mn-cs"/>
            </a:endParaRPr>
          </a:p>
          <a:p>
            <a:pPr marL="0" lvl="0" indent="0">
              <a:buFont typeface="Arial" panose="020B0604020202020204" pitchFamily="34" charset="0"/>
              <a:buNone/>
            </a:pPr>
            <a:endParaRPr lang="en-SI" sz="1200" u="none" strike="noStrike" kern="1200" dirty="0">
              <a:solidFill>
                <a:schemeClr val="tx1"/>
              </a:solidFill>
              <a:effectLst/>
              <a:latin typeface="+mn-lt"/>
              <a:ea typeface="+mn-ea"/>
              <a:cs typeface="+mn-cs"/>
            </a:endParaRPr>
          </a:p>
          <a:p>
            <a:endParaRPr lang="en-SI" dirty="0"/>
          </a:p>
        </p:txBody>
      </p:sp>
      <p:sp>
        <p:nvSpPr>
          <p:cNvPr id="4" name="Slide Number Placeholder 3"/>
          <p:cNvSpPr>
            <a:spLocks noGrp="1"/>
          </p:cNvSpPr>
          <p:nvPr>
            <p:ph type="sldNum" sz="quarter" idx="5"/>
          </p:nvPr>
        </p:nvSpPr>
        <p:spPr/>
        <p:txBody>
          <a:bodyPr/>
          <a:lstStyle/>
          <a:p>
            <a:pPr>
              <a:defRPr/>
            </a:pPr>
            <a:fld id="{E83C7C91-06A5-9B42-874A-64C501F5AB6D}" type="slidenum">
              <a:rPr lang="en-US" smtClean="0"/>
              <a:pPr>
                <a:defRPr/>
              </a:pPr>
              <a:t>31</a:t>
            </a:fld>
            <a:endParaRPr lang="en-US"/>
          </a:p>
        </p:txBody>
      </p:sp>
    </p:spTree>
    <p:extLst>
      <p:ext uri="{BB962C8B-B14F-4D97-AF65-F5344CB8AC3E}">
        <p14:creationId xmlns:p14="http://schemas.microsoft.com/office/powerpoint/2010/main" val="3443917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DAC4BB93-BB53-C241-8C82-CC2A5D47845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4" name="Notes Placeholder 2">
            <a:extLst>
              <a:ext uri="{FF2B5EF4-FFF2-40B4-BE49-F238E27FC236}">
                <a16:creationId xmlns:a16="http://schemas.microsoft.com/office/drawing/2014/main" id="{17557620-9AEE-1F45-8F8D-0DC4A8DEF88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sl-SI" sz="1200" kern="1200" dirty="0">
                <a:solidFill>
                  <a:schemeClr val="tx1"/>
                </a:solidFill>
                <a:effectLst/>
                <a:latin typeface="+mn-lt"/>
                <a:ea typeface="+mn-ea"/>
                <a:cs typeface="+mn-cs"/>
              </a:rPr>
              <a:t>Cilj je razvoj in opredelitev celovitega slovenskega SPA in wellness produkta oz. programa. Namen je opredeliti produkt »dobrega počutja,« združenega pod enotnim imenom oz. znamko S(LOVE)NIA SPA in ga postaviti v vse večje slovenske ponudnike namestitev.</a:t>
            </a:r>
          </a:p>
          <a:p>
            <a:endParaRPr lang="en-SI" sz="16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Prepoznavnost pomena wellness-a in nadgradnja le-tega v svetu kljub pandemiji COVID-19 raste;</a:t>
            </a:r>
            <a:endParaRPr lang="en-SI" sz="16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V svetu več primerov standardov masaž (švedska, tajska, filipinska), savn (finska, turška) in drugih uspešnih wellness ter celostnih well-being programov, ki dvigujejo dodano vrednost, prepoznavnost;</a:t>
            </a:r>
            <a:endParaRPr lang="en-SI" sz="16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Produkt zdravja in dobrega počutja (predvsem v navezavi z naravo) je v času pandemije med najmanj prizadetimi;</a:t>
            </a:r>
            <a:endParaRPr lang="en-SI" sz="16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Produkt S(LOVE)NIA SPA:</a:t>
            </a:r>
            <a:endParaRPr lang="en-SI" sz="1600" u="none" strike="noStrike" kern="1200" dirty="0">
              <a:solidFill>
                <a:schemeClr val="tx1"/>
              </a:solidFill>
              <a:effectLst/>
              <a:latin typeface="+mn-lt"/>
              <a:ea typeface="+mn-ea"/>
              <a:cs typeface="+mn-cs"/>
            </a:endParaRPr>
          </a:p>
          <a:p>
            <a:pPr lvl="1"/>
            <a:r>
              <a:rPr lang="sl-SI" sz="1200" u="none" strike="noStrike" kern="1200" dirty="0">
                <a:solidFill>
                  <a:schemeClr val="tx1"/>
                </a:solidFill>
                <a:effectLst/>
                <a:latin typeface="+mn-lt"/>
                <a:ea typeface="+mn-ea"/>
                <a:cs typeface="+mn-cs"/>
              </a:rPr>
              <a:t>Gradi na lokalni, avtentični, geografski in kulturni tradiciji ter danostih: med, narava, les, (termalna) voda, sol…;</a:t>
            </a:r>
            <a:endParaRPr lang="en-SI" sz="1600" u="none" strike="noStrike" kern="1200" dirty="0">
              <a:solidFill>
                <a:schemeClr val="tx1"/>
              </a:solidFill>
              <a:effectLst/>
              <a:latin typeface="+mn-lt"/>
              <a:ea typeface="+mn-ea"/>
              <a:cs typeface="+mn-cs"/>
            </a:endParaRPr>
          </a:p>
          <a:p>
            <a:pPr lvl="1"/>
            <a:r>
              <a:rPr lang="sl-SI" sz="1200" u="none" strike="noStrike" kern="1200" dirty="0">
                <a:solidFill>
                  <a:schemeClr val="tx1"/>
                </a:solidFill>
                <a:effectLst/>
                <a:latin typeface="+mn-lt"/>
                <a:ea typeface="+mn-ea"/>
                <a:cs typeface="+mn-cs"/>
              </a:rPr>
              <a:t>Temelji na združevanju in vključevanju znanj s področja medicine ter farmacije v razvoj produkta (predvideno povezovanje in sodelovanje s SRIP Zdravje - Medicina); </a:t>
            </a:r>
            <a:endParaRPr lang="en-SI" sz="1600" u="none" strike="noStrike" kern="1200" dirty="0">
              <a:solidFill>
                <a:schemeClr val="tx1"/>
              </a:solidFill>
              <a:effectLst/>
              <a:latin typeface="+mn-lt"/>
              <a:ea typeface="+mn-ea"/>
              <a:cs typeface="+mn-cs"/>
            </a:endParaRPr>
          </a:p>
          <a:p>
            <a:pPr lvl="1"/>
            <a:r>
              <a:rPr lang="sl-SI" sz="1200" u="none" strike="noStrike" kern="1200" dirty="0">
                <a:solidFill>
                  <a:schemeClr val="tx1"/>
                </a:solidFill>
                <a:effectLst/>
                <a:latin typeface="+mn-lt"/>
                <a:ea typeface="+mn-ea"/>
                <a:cs typeface="+mn-cs"/>
              </a:rPr>
              <a:t>Vključuje znanja in razvojne rešitve s področja zdrave, organske in nizkoogljične prehrane v produkt (predvideno povezovanje in sodelovanje s SRIP Hrana);</a:t>
            </a:r>
            <a:endParaRPr lang="en-SI" sz="1600" u="none" strike="noStrike" kern="1200" dirty="0">
              <a:solidFill>
                <a:schemeClr val="tx1"/>
              </a:solidFill>
              <a:effectLst/>
              <a:latin typeface="+mn-lt"/>
              <a:ea typeface="+mn-ea"/>
              <a:cs typeface="+mn-cs"/>
            </a:endParaRPr>
          </a:p>
          <a:p>
            <a:pPr lvl="1"/>
            <a:r>
              <a:rPr lang="sl-SI" sz="1200" u="none" strike="noStrike" kern="1200" dirty="0">
                <a:solidFill>
                  <a:schemeClr val="tx1"/>
                </a:solidFill>
                <a:effectLst/>
                <a:latin typeface="+mn-lt"/>
                <a:ea typeface="+mn-ea"/>
                <a:cs typeface="+mn-cs"/>
              </a:rPr>
              <a:t>Je del butične strategije slovenskega turizma, saj temelji na visoki kakovosti, ekskluzivnosti, individualnem pristopu, avtentičnosti in lokalni edinstvenosti ter stiku z naravo;</a:t>
            </a:r>
            <a:endParaRPr lang="en-SI" sz="1600" u="none" strike="noStrike" kern="1200" dirty="0">
              <a:solidFill>
                <a:schemeClr val="tx1"/>
              </a:solidFill>
              <a:effectLst/>
              <a:latin typeface="+mn-lt"/>
              <a:ea typeface="+mn-ea"/>
              <a:cs typeface="+mn-cs"/>
            </a:endParaRPr>
          </a:p>
          <a:p>
            <a:pPr lvl="1"/>
            <a:r>
              <a:rPr lang="sl-SI" sz="1200" u="none" strike="noStrike" kern="1200" dirty="0">
                <a:solidFill>
                  <a:schemeClr val="tx1"/>
                </a:solidFill>
                <a:effectLst/>
                <a:latin typeface="+mn-lt"/>
                <a:ea typeface="+mn-ea"/>
                <a:cs typeface="+mn-cs"/>
              </a:rPr>
              <a:t>Oblikovani produkt je vpet v krovno strategijo slovenskega turizma Green. Active. Healthy. SLOVENIA ter zajema jasne standarde, ki predstavljajo nadgradnjo selfness-a, mindfulness-a s konceptom »LOVE«: imet rad sebe, da boš imel rad druge in da boš bolje delal, bolje živel,..... (npr. 120 minuten tretma ob izbrani termalni vodi, posebni »slovenski« masaži in izbranem slovenskem vzdušju);</a:t>
            </a:r>
            <a:endParaRPr lang="en-SI" sz="1600" u="none" strike="noStrike" kern="1200" dirty="0">
              <a:solidFill>
                <a:schemeClr val="tx1"/>
              </a:solidFill>
              <a:effectLst/>
              <a:latin typeface="+mn-lt"/>
              <a:ea typeface="+mn-ea"/>
              <a:cs typeface="+mn-cs"/>
            </a:endParaRPr>
          </a:p>
          <a:p>
            <a:pPr lvl="1"/>
            <a:r>
              <a:rPr lang="sl-SI" sz="1200" u="none" strike="noStrike" kern="1200" dirty="0">
                <a:solidFill>
                  <a:schemeClr val="tx1"/>
                </a:solidFill>
                <a:effectLst/>
                <a:latin typeface="+mn-lt"/>
                <a:ea typeface="+mn-ea"/>
                <a:cs typeface="+mn-cs"/>
              </a:rPr>
              <a:t>Celostni produkt, ki odgovarja na potrebe posameznika po sprostitvi, skrbi za svoje zdravje in dobro počutje, regeneracijo, spoznavanje, ter zdravo prehrano (zagotavljanje zdrave, trajnostno pridelane lokalne hrane).</a:t>
            </a:r>
            <a:endParaRPr lang="en-SI" sz="16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6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Možnost povezovanja in sodelovanja s SRIP Zdravje - Medicina, SRIP Hrana, SRIP Krožno gospodarstvo in SRIP Pametna mesta in skupnosti.</a:t>
            </a:r>
            <a:r>
              <a:rPr lang="en-SI" dirty="0">
                <a:effectLst/>
              </a:rPr>
              <a:t> </a:t>
            </a:r>
            <a:endParaRPr lang="en-US" altLang="en-SI" dirty="0"/>
          </a:p>
        </p:txBody>
      </p:sp>
      <p:sp>
        <p:nvSpPr>
          <p:cNvPr id="13315" name="Slide Number Placeholder 3">
            <a:extLst>
              <a:ext uri="{FF2B5EF4-FFF2-40B4-BE49-F238E27FC236}">
                <a16:creationId xmlns:a16="http://schemas.microsoft.com/office/drawing/2014/main" id="{455EF9E8-878D-7B4F-A616-AEC703A4C1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A7F2060-276A-5746-862A-C1A5934D9DF7}" type="slidenum">
              <a:rPr lang="en-US" altLang="en-SI"/>
              <a:pPr fontAlgn="base">
                <a:spcBef>
                  <a:spcPct val="0"/>
                </a:spcBef>
                <a:spcAft>
                  <a:spcPct val="0"/>
                </a:spcAft>
              </a:pPr>
              <a:t>32</a:t>
            </a:fld>
            <a:endParaRPr lang="en-US" altLang="en-SI"/>
          </a:p>
        </p:txBody>
      </p:sp>
    </p:spTree>
    <p:extLst>
      <p:ext uri="{BB962C8B-B14F-4D97-AF65-F5344CB8AC3E}">
        <p14:creationId xmlns:p14="http://schemas.microsoft.com/office/powerpoint/2010/main" val="1730083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sz="1200" kern="1200" dirty="0">
                <a:solidFill>
                  <a:schemeClr val="tx1"/>
                </a:solidFill>
                <a:effectLst/>
                <a:latin typeface="+mn-lt"/>
                <a:ea typeface="+mn-ea"/>
                <a:cs typeface="+mn-cs"/>
              </a:rPr>
              <a:t>Trendi v svetu:</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Potrošniki se osredotočajo nase, na zdravje in dobro počutje - trendi rasti povpraševanja po produktih in programih selfness in mindfulness, anti-aging in skrbi za telo ter dobro telesno pripravljenost (FIT kultura);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Staranje prebivalstva;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Nove tehnologije in determiniranje sreče: Že obstoječe tehnologije nakazujejo trende v smeri hiperpovezljivosti, konstantnega spremljanja vseh življenjskih funkcij posameznika, merjenju izboljšav itd.;</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“Biofeedback” bo zamenjal kulturo lajkov na socialnih omrežjih;</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Nove tehnologije, ki bodo omogočile povezovanje človeka in narave na drugačen način;</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Biohacking;</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Digitalizacija delovnih procesov bo prinesla več stresa na delovnem mestu, več “nenaravnih” obremenitev (napačna drža, slabljenje vida…), na drugi strani pa bi se naj povečeval čas namenjen prostemu času, samemu sebi;</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Rast segmenta t.i. “do-it-yourself health,” ki bo temeljil na dostopnosti zelo ciljno (na posameznika) usmerjenih kvantnih aplikacijah za merjenje vsega;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Pandemija COVID-19 v veliki meri vpliva na mentalno in fizično zdravje posameznikov in turistični produkti na področju spodbujanja zdravega življenjskega sloga bodo v prihodnje v ospredju izbir potrošnikov. </a:t>
            </a:r>
          </a:p>
          <a:p>
            <a:pPr lvl="0"/>
            <a:endParaRPr lang="sl-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Konkurenčne prednosti deležnikov iz Slovenije:</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Slovenija že uveljavljena Wellness destinacija s tradicionalno prepoznavnimi termami, zgodovinsko tradicijo ponudbe programov zdravstvene oskrbe, wellnessa in well-beinga (npr. Bled, kot destinacija za shujševalne kure že v času AO);</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Slovenija ima uveljavljene strokovnjake na področju medicine in farmacije;</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Slovenija prepoznavna, kot varna, zelena, trajnostna destinacija;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Pomen čiste pitne vode;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Pomen termalnih in mineralnih vrelcev;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Slovenski med in kranjska čebela - prepoznana tradicija čebelarstva ter razvijajoč apiturizem;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Geostrateška lega, ki omogoča povezljivost ter iskanje  najboljšega na stičišču geografije, podnebja, kultur;</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Visoko razvita IT podjetja (v SLO in regiji), predvsem pa start-upi s področja well-beinga in IT health aplikacij (npr. Bellabeat);</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Svetovno prepoznana imena gastronomije (Ana Roš).</a:t>
            </a:r>
          </a:p>
          <a:p>
            <a:pPr lvl="0"/>
            <a:endParaRPr lang="sl-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TRL 3-5:</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inovativnih preventivnih programov “dobrega počutja.”</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sl-SI" sz="1200" kern="1200" dirty="0">
                <a:solidFill>
                  <a:schemeClr val="tx1"/>
                </a:solidFill>
                <a:effectLst/>
                <a:latin typeface="+mn-lt"/>
                <a:ea typeface="+mn-ea"/>
                <a:cs typeface="+mn-cs"/>
              </a:rPr>
              <a:t> TRL 6-9:</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Testiranje in demo piloti v izbranih zdraviliščih;</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znamke S(LOVE)NIA SPA (v sodelovanju z Združenjem zdravilišč Slovenije);</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Prilagoditev koncepta za prodajo na tujih trgih.</a:t>
            </a:r>
          </a:p>
          <a:p>
            <a:pPr lvl="0"/>
            <a:endParaRPr lang="sl-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Cilji do leta 2030:</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Povečanje prihodkov podjetij za 5 % letno;</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Povečanje priliva iz naslova izvoza za 3 % letno;</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Dvig dodane vrednosti podjetij za 3% letno.</a:t>
            </a:r>
            <a:r>
              <a:rPr lang="en-SI" dirty="0">
                <a:effectLst/>
              </a:rPr>
              <a:t> </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pPr lvl="0"/>
            <a:endParaRPr lang="en-SI" sz="1200" u="none" strike="noStrike" kern="1200" dirty="0">
              <a:solidFill>
                <a:schemeClr val="tx1"/>
              </a:solidFill>
              <a:effectLst/>
              <a:latin typeface="+mn-lt"/>
              <a:ea typeface="+mn-ea"/>
              <a:cs typeface="+mn-cs"/>
            </a:endParaRPr>
          </a:p>
          <a:p>
            <a:pPr lvl="0"/>
            <a:endParaRPr lang="en-SI" sz="1200" u="none" strike="noStrike" kern="1200" dirty="0">
              <a:solidFill>
                <a:schemeClr val="tx1"/>
              </a:solidFill>
              <a:effectLst/>
              <a:latin typeface="+mn-lt"/>
              <a:ea typeface="+mn-ea"/>
              <a:cs typeface="+mn-cs"/>
            </a:endParaRPr>
          </a:p>
          <a:p>
            <a:endParaRPr lang="en-SI" dirty="0"/>
          </a:p>
        </p:txBody>
      </p:sp>
      <p:sp>
        <p:nvSpPr>
          <p:cNvPr id="4" name="Slide Number Placeholder 3"/>
          <p:cNvSpPr>
            <a:spLocks noGrp="1"/>
          </p:cNvSpPr>
          <p:nvPr>
            <p:ph type="sldNum" sz="quarter" idx="5"/>
          </p:nvPr>
        </p:nvSpPr>
        <p:spPr/>
        <p:txBody>
          <a:bodyPr/>
          <a:lstStyle/>
          <a:p>
            <a:pPr>
              <a:defRPr/>
            </a:pPr>
            <a:fld id="{E83C7C91-06A5-9B42-874A-64C501F5AB6D}" type="slidenum">
              <a:rPr lang="en-US" smtClean="0"/>
              <a:pPr>
                <a:defRPr/>
              </a:pPr>
              <a:t>33</a:t>
            </a:fld>
            <a:endParaRPr lang="en-US"/>
          </a:p>
        </p:txBody>
      </p:sp>
    </p:spTree>
    <p:extLst>
      <p:ext uri="{BB962C8B-B14F-4D97-AF65-F5344CB8AC3E}">
        <p14:creationId xmlns:p14="http://schemas.microsoft.com/office/powerpoint/2010/main" val="3601259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sz="1200" kern="1200" dirty="0">
                <a:solidFill>
                  <a:schemeClr val="tx1"/>
                </a:solidFill>
                <a:effectLst/>
                <a:latin typeface="+mn-lt"/>
                <a:ea typeface="+mn-ea"/>
                <a:cs typeface="+mn-cs"/>
              </a:rPr>
              <a:t>Prvi podatki kažejo na upad števila turističnih prihodov na svetovni ravni za 70% v letu 2020 v primerjavi z letom 2019 (UNWTO; 2020). Tudi preliminarni podatki SURS kažejo na upad števila tujih turistov v Sloveniji za 72% v letu 2020. Zaradi rasti števila domačih turistov se bo število turističnih obiskov skupaj zmanjšalo za približno 52% v letu 2020 (SURS, 2020). Upad na področju turizma je v veliki meri prizadel tudi področje kulture in kreativnih panog. Ta kriza pa je tudi pokazala na potrebo po večjem sodelovanju med panogami. Potencial za to pa je ravno v povezovanju kulturnih in kreativnih panog (KKP) ter turistične panoge in oblikovanje  nove ponudbe ter produktov, usmerjenih h kreativnosti, lokalni kulturi, tradicijam, naravnim in kulturnim znamenitostim ter posebnim doživetjem. Kultura predstavlja produkt, s katerim je mogoče naslavljati zahtevne goste, ki iščejo posebna doživetja, ki bi obogatila njihova življenja, ter prispeva k desezonalizaciji in usmerjanju turističnih tokov.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CILJ produktne smeri je povezati kulturo in turizem. Pri tem je ključno iskanje sinergij, krepitev podjetniških veščin KKP za valorizacijo kulturne dediščine in razvoj modelov trajnostnega turizma ter razvijanje inovacijskega potenciala KKP za trajnostni razvoj turizma.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Za razvoj produktne smeri in poglabljanje podjetniškega potenciala se predvidevajo nadaljnje aktivnosti:</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izobraževalnega programa za krepitev podjetniških veščin KKP;</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certificiranega izobraževalnega programa (akademije) slovenskega vinarstva in gastronomije;</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digitalnih orodij (na področju trženja in prodaje) ki lahko povezujejo kulturo in turizem;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konceptov za virtualna doživetja, ki temeljijo na kulturi in turizmu. </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Možnost povezovanja s SRIP Hrana in SRIP ACS+ (Mobilnost).</a:t>
            </a:r>
            <a:endParaRPr lang="en-SI" sz="1200" kern="1200" dirty="0">
              <a:solidFill>
                <a:schemeClr val="tx1"/>
              </a:solidFill>
              <a:effectLst/>
              <a:latin typeface="+mn-lt"/>
              <a:ea typeface="+mn-ea"/>
              <a:cs typeface="+mn-cs"/>
            </a:endParaRPr>
          </a:p>
          <a:p>
            <a:endParaRPr lang="en-SI" dirty="0"/>
          </a:p>
        </p:txBody>
      </p:sp>
      <p:sp>
        <p:nvSpPr>
          <p:cNvPr id="4" name="Slide Number Placeholder 3"/>
          <p:cNvSpPr>
            <a:spLocks noGrp="1"/>
          </p:cNvSpPr>
          <p:nvPr>
            <p:ph type="sldNum" sz="quarter" idx="5"/>
          </p:nvPr>
        </p:nvSpPr>
        <p:spPr/>
        <p:txBody>
          <a:bodyPr/>
          <a:lstStyle/>
          <a:p>
            <a:pPr>
              <a:defRPr/>
            </a:pPr>
            <a:fld id="{E83C7C91-06A5-9B42-874A-64C501F5AB6D}" type="slidenum">
              <a:rPr lang="en-US" smtClean="0"/>
              <a:pPr>
                <a:defRPr/>
              </a:pPr>
              <a:t>34</a:t>
            </a:fld>
            <a:endParaRPr lang="en-US"/>
          </a:p>
        </p:txBody>
      </p:sp>
    </p:spTree>
    <p:extLst>
      <p:ext uri="{BB962C8B-B14F-4D97-AF65-F5344CB8AC3E}">
        <p14:creationId xmlns:p14="http://schemas.microsoft.com/office/powerpoint/2010/main" val="3818147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sz="1200" kern="1200" dirty="0">
                <a:solidFill>
                  <a:schemeClr val="tx1"/>
                </a:solidFill>
                <a:effectLst/>
                <a:latin typeface="+mn-lt"/>
                <a:ea typeface="+mn-ea"/>
                <a:cs typeface="+mn-cs"/>
              </a:rPr>
              <a:t>Trendi v svetu:</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Pandemija COVID-19 je pospešila povpraševanja za turističnimi produkti na prostem (outdoor), ki vključujejo aktivno preživljanje časa;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Pandemija COVID-19 je pospešila zahteve gostov po varnem potovanju;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Pandemija COVID-19 je pospešila preživljanje počitnic izven velikih mest v destinacijah povezanimi z bogatimi vsebinami (kultura in narava);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Rast digitalnih platform, ki omogočajo virtualne oglede znamenitosti, iskanje informacij glede na individualne preference in potrebe ter so lahko   direkten komunikacijski kanal z gostom. </a:t>
            </a:r>
            <a:endParaRPr lang="en-SI" sz="1200" u="none" strike="noStrike" kern="1200" dirty="0">
              <a:solidFill>
                <a:schemeClr val="tx1"/>
              </a:solidFill>
              <a:effectLst/>
              <a:latin typeface="+mn-lt"/>
              <a:ea typeface="+mn-ea"/>
              <a:cs typeface="+mn-cs"/>
            </a:endParaRPr>
          </a:p>
          <a:p>
            <a:endParaRPr lang="en-SI" dirty="0"/>
          </a:p>
          <a:p>
            <a:r>
              <a:rPr lang="sl-SI" sz="1200" kern="1200" dirty="0">
                <a:solidFill>
                  <a:schemeClr val="tx1"/>
                </a:solidFill>
                <a:effectLst/>
                <a:latin typeface="+mn-lt"/>
                <a:ea typeface="+mn-ea"/>
                <a:cs typeface="+mn-cs"/>
              </a:rPr>
              <a:t>Konkurenčne prednosti deležnikov iz Slovenije:</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Privlačne, butične in manj znane kulturne in naravne znamenitosti;</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Kakovostna ponudba butičnih, avtentičnih arhitekturnih in moderniziranih nastanitev tesno povezanih z naravo;</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Močna nišna in kreativna KKP;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Varno in politično stabilno okolje;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Trajnostna naravnanost ponudnikov butičnih namestitev, zagotavljanje visoko kakovostnih storitev in zasebnosti;</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Geo-lokacija in dostopnost;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Usmerjenost v trajnostni razvoj in znanja na področju trajnosti.  </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p>
          <a:p>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TRL 3-5:</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izobraževalnih programov v na področju kulture in turizma;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idej na področju digitalizacije in povezovanja kulture in turizma.</a:t>
            </a:r>
          </a:p>
          <a:p>
            <a:pPr lvl="0"/>
            <a:endParaRPr lang="sl-SI" sz="1200"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sl-SI" sz="1200" u="none" strike="noStrike" kern="1200" dirty="0">
                <a:solidFill>
                  <a:schemeClr val="tx1"/>
                </a:solidFill>
                <a:effectLst/>
                <a:latin typeface="+mn-lt"/>
                <a:ea typeface="+mn-ea"/>
                <a:cs typeface="+mn-cs"/>
              </a:rPr>
              <a:t> </a:t>
            </a:r>
            <a:r>
              <a:rPr lang="sl-SI" sz="1200" kern="1200" dirty="0">
                <a:solidFill>
                  <a:schemeClr val="tx1"/>
                </a:solidFill>
                <a:effectLst/>
                <a:latin typeface="+mn-lt"/>
                <a:ea typeface="+mn-ea"/>
                <a:cs typeface="+mn-cs"/>
              </a:rPr>
              <a:t>TRL 6-9:</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Demo piloti z izbranimi muzeji, galerijami, turističnimi agencijami, lokalnimi partnerji in ponudniki e-mobilnih rešitev;</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endParaRPr lang="en-SI" dirty="0"/>
          </a:p>
        </p:txBody>
      </p:sp>
      <p:sp>
        <p:nvSpPr>
          <p:cNvPr id="4" name="Slide Number Placeholder 3"/>
          <p:cNvSpPr>
            <a:spLocks noGrp="1"/>
          </p:cNvSpPr>
          <p:nvPr>
            <p:ph type="sldNum" sz="quarter" idx="5"/>
          </p:nvPr>
        </p:nvSpPr>
        <p:spPr/>
        <p:txBody>
          <a:bodyPr/>
          <a:lstStyle/>
          <a:p>
            <a:pPr>
              <a:defRPr/>
            </a:pPr>
            <a:fld id="{E83C7C91-06A5-9B42-874A-64C501F5AB6D}" type="slidenum">
              <a:rPr lang="en-US" smtClean="0"/>
              <a:pPr>
                <a:defRPr/>
              </a:pPr>
              <a:t>35</a:t>
            </a:fld>
            <a:endParaRPr lang="en-US"/>
          </a:p>
        </p:txBody>
      </p:sp>
    </p:spTree>
    <p:extLst>
      <p:ext uri="{BB962C8B-B14F-4D97-AF65-F5344CB8AC3E}">
        <p14:creationId xmlns:p14="http://schemas.microsoft.com/office/powerpoint/2010/main" val="720415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6951ABDD-6567-CE42-97E5-AB32D50EE66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0F0D7186-4782-744F-8706-F5FA88363E4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sl-SI" sz="1200" kern="1200" dirty="0">
                <a:solidFill>
                  <a:schemeClr val="tx1"/>
                </a:solidFill>
                <a:effectLst/>
                <a:latin typeface="+mn-lt"/>
                <a:ea typeface="+mn-ea"/>
                <a:cs typeface="+mn-cs"/>
              </a:rPr>
              <a:t>Pandemija je obrnila trende na področju turizma. Aktivni oddih v manj turistično znanih krajih je postal najbolj priljubljen turističen produkt v letu 2020. Trendi kažejo, da bo povpraševanje po aktivnemu oddihu izjemno rastlo vsaj do leta 2025. Slovenija je v veliki meri razvijala aktivni oddih kot enega izmed ključnih produktov tudi pred pandemijo. Zato ima ta produktna smer veliko potenciala za nadaljni razvoj tudi v luču revitalizacije goskih centorov.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Za razvoj produktne smeri je potrebno nasloviti: </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Oblikovati strateške smernice za razvoj gorskih centrov (določiti prioritete lokacij in produktov znotraj aktivnega oddiha);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Izoblikovati master načrte za razvoj posameznih gorskih centrov;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Digitalizacijo na področju trženja, prodaje in procesov;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Izgradnjo potrebne javne infrastrukture z namenom revitalizacije gorskih centrov; </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Možnost povezovanja s SRIP ACS+ (Mobilnost).</a:t>
            </a:r>
            <a:endParaRPr lang="en-SI" sz="1200" kern="1200" dirty="0">
              <a:solidFill>
                <a:schemeClr val="tx1"/>
              </a:solidFill>
              <a:effectLst/>
              <a:latin typeface="+mn-lt"/>
              <a:ea typeface="+mn-ea"/>
              <a:cs typeface="+mn-cs"/>
            </a:endParaRPr>
          </a:p>
          <a:p>
            <a:pPr>
              <a:spcBef>
                <a:spcPct val="0"/>
              </a:spcBef>
            </a:pPr>
            <a:endParaRPr lang="en-US" altLang="en-SI" dirty="0">
              <a:solidFill>
                <a:srgbClr val="033003"/>
              </a:solidFill>
              <a:latin typeface="Montserrat"/>
            </a:endParaRPr>
          </a:p>
          <a:p>
            <a:pPr>
              <a:spcBef>
                <a:spcPct val="0"/>
              </a:spcBef>
            </a:pPr>
            <a:endParaRPr lang="en-US" altLang="en-SI" dirty="0">
              <a:solidFill>
                <a:srgbClr val="2C453E"/>
              </a:solidFill>
              <a:latin typeface="Montserrat"/>
            </a:endParaRPr>
          </a:p>
          <a:p>
            <a:pPr>
              <a:spcBef>
                <a:spcPct val="0"/>
              </a:spcBef>
            </a:pPr>
            <a:endParaRPr lang="en-US" altLang="en-SI" dirty="0"/>
          </a:p>
        </p:txBody>
      </p:sp>
      <p:sp>
        <p:nvSpPr>
          <p:cNvPr id="16387" name="Slide Number Placeholder 3">
            <a:extLst>
              <a:ext uri="{FF2B5EF4-FFF2-40B4-BE49-F238E27FC236}">
                <a16:creationId xmlns:a16="http://schemas.microsoft.com/office/drawing/2014/main" id="{0088D15F-610F-4E48-840D-DFB2B4A6EF7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DD5A661-966B-2C4E-8B62-0D6D750A81B6}" type="slidenum">
              <a:rPr lang="en-US" altLang="en-SI"/>
              <a:pPr fontAlgn="base">
                <a:spcBef>
                  <a:spcPct val="0"/>
                </a:spcBef>
                <a:spcAft>
                  <a:spcPct val="0"/>
                </a:spcAft>
              </a:pPr>
              <a:t>36</a:t>
            </a:fld>
            <a:endParaRPr lang="en-US" altLang="en-SI"/>
          </a:p>
        </p:txBody>
      </p:sp>
    </p:spTree>
    <p:extLst>
      <p:ext uri="{BB962C8B-B14F-4D97-AF65-F5344CB8AC3E}">
        <p14:creationId xmlns:p14="http://schemas.microsoft.com/office/powerpoint/2010/main" val="4047321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sz="1200" kern="1200" dirty="0">
                <a:solidFill>
                  <a:schemeClr val="tx1"/>
                </a:solidFill>
                <a:effectLst/>
                <a:latin typeface="+mn-lt"/>
                <a:ea typeface="+mn-ea"/>
                <a:cs typeface="+mn-cs"/>
              </a:rPr>
              <a:t>Trendi v svetu:</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Podnebne spremembe povzročajo spremembe krajine, intenzivnost letnih časov in padavin, kar še posebej negativno vplivajo na nižje ležeče gorske centre. Danes so te destinacije pred izzivom re-pozicioniranja in revitalizacije  svoje ponudbe ter oblikovanjem bolj trajnostne, celoletne ponudbe za obiskovalce;</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Pandemija COVID-19 je pospešila povpraševanja za turističnimi produkti na prostem (outdoor), ki vključujejo aktivno preživljanje časa;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Pandemija COVID-19 je pospešila zahteve gostov po varnem potovanju;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Pandemija COVID-19 je pospešila preživljanje počitnic izven velikih mest v destinacijah povezanih z naravo;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Pandemija COVID-19 je povečala povpraševanje za luksuznimi turističnimi produkti.</a:t>
            </a:r>
            <a:endParaRPr lang="en-SI" sz="1200" u="none" strike="noStrike" kern="1200" dirty="0">
              <a:solidFill>
                <a:schemeClr val="tx1"/>
              </a:solidFill>
              <a:effectLst/>
              <a:latin typeface="+mn-lt"/>
              <a:ea typeface="+mn-ea"/>
              <a:cs typeface="+mn-cs"/>
            </a:endParaRPr>
          </a:p>
          <a:p>
            <a:endParaRPr lang="en-SI" dirty="0"/>
          </a:p>
          <a:p>
            <a:r>
              <a:rPr lang="sl-SI" sz="1200" kern="1200" dirty="0">
                <a:solidFill>
                  <a:schemeClr val="tx1"/>
                </a:solidFill>
                <a:effectLst/>
                <a:latin typeface="+mn-lt"/>
                <a:ea typeface="+mn-ea"/>
                <a:cs typeface="+mn-cs"/>
              </a:rPr>
              <a:t>Konkurenčne prednosti deležnikov iz Slovenije:</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Kakovostna ponudba butičnih, avtentičnih arhitekturnih in moderniziranih nastanitev tesno povezanimi z naravo;</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Neokrnjena narava (40% površine v Natura2000);</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Varno in politično stabilno okolje;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Trajnostna naravnanost ponudnikov butičnih namestitev, zagotavljanje visoko kakovostnih storitev in zasebnosti;</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Geo-lokacija in dostopnost;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Usmerjenost v trajnostni razvoj in znanja na področju trajnosti. </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TRL 3-5:</a:t>
            </a:r>
            <a:endParaRPr lang="en-SI" sz="1200"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izobraževanja na področju outdoor produktov;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inovativnih butičnih in outdoor produktov.</a:t>
            </a:r>
          </a:p>
          <a:p>
            <a:pPr lvl="0"/>
            <a:endParaRPr lang="sl-SI" sz="1200"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sl-SI" sz="1200" kern="1200" dirty="0">
                <a:solidFill>
                  <a:schemeClr val="tx1"/>
                </a:solidFill>
                <a:effectLst/>
                <a:latin typeface="+mn-lt"/>
                <a:ea typeface="+mn-ea"/>
                <a:cs typeface="+mn-cs"/>
              </a:rPr>
              <a:t>TRL 6-9:</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Demo piloti z izbranimi turističnimi agencijami in lokalnimi partnerji;</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endParaRPr lang="en-SI" dirty="0"/>
          </a:p>
        </p:txBody>
      </p:sp>
      <p:sp>
        <p:nvSpPr>
          <p:cNvPr id="4" name="Slide Number Placeholder 3"/>
          <p:cNvSpPr>
            <a:spLocks noGrp="1"/>
          </p:cNvSpPr>
          <p:nvPr>
            <p:ph type="sldNum" sz="quarter" idx="5"/>
          </p:nvPr>
        </p:nvSpPr>
        <p:spPr/>
        <p:txBody>
          <a:bodyPr/>
          <a:lstStyle/>
          <a:p>
            <a:pPr>
              <a:defRPr/>
            </a:pPr>
            <a:fld id="{E83C7C91-06A5-9B42-874A-64C501F5AB6D}" type="slidenum">
              <a:rPr lang="en-US" smtClean="0"/>
              <a:pPr>
                <a:defRPr/>
              </a:pPr>
              <a:t>37</a:t>
            </a:fld>
            <a:endParaRPr lang="en-US"/>
          </a:p>
        </p:txBody>
      </p:sp>
    </p:spTree>
    <p:extLst>
      <p:ext uri="{BB962C8B-B14F-4D97-AF65-F5344CB8AC3E}">
        <p14:creationId xmlns:p14="http://schemas.microsoft.com/office/powerpoint/2010/main" val="17410899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A6691BAA-F902-F441-9206-FB47C50483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a:extLst>
              <a:ext uri="{FF2B5EF4-FFF2-40B4-BE49-F238E27FC236}">
                <a16:creationId xmlns:a16="http://schemas.microsoft.com/office/drawing/2014/main" id="{367B804D-D70F-E246-93DC-E82E4BC4D74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sl-SI" altLang="en-SI" dirty="0"/>
              <a:t>P</a:t>
            </a:r>
            <a:endParaRPr lang="en-US" altLang="en-SI" dirty="0"/>
          </a:p>
        </p:txBody>
      </p:sp>
      <p:sp>
        <p:nvSpPr>
          <p:cNvPr id="18435" name="Slide Number Placeholder 3">
            <a:extLst>
              <a:ext uri="{FF2B5EF4-FFF2-40B4-BE49-F238E27FC236}">
                <a16:creationId xmlns:a16="http://schemas.microsoft.com/office/drawing/2014/main" id="{1CBA0ABC-8531-F84C-8B9E-29AD404A59E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65C6A715-00BD-2F4F-AA27-D53125DA4526}" type="slidenum">
              <a:rPr lang="en-US" altLang="en-SI"/>
              <a:pPr fontAlgn="base">
                <a:spcBef>
                  <a:spcPct val="0"/>
                </a:spcBef>
                <a:spcAft>
                  <a:spcPct val="0"/>
                </a:spcAft>
              </a:pPr>
              <a:t>38</a:t>
            </a:fld>
            <a:endParaRPr lang="en-US" altLang="en-SI"/>
          </a:p>
        </p:txBody>
      </p:sp>
    </p:spTree>
    <p:extLst>
      <p:ext uri="{BB962C8B-B14F-4D97-AF65-F5344CB8AC3E}">
        <p14:creationId xmlns:p14="http://schemas.microsoft.com/office/powerpoint/2010/main" val="1956950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3C7C91-06A5-9B42-874A-64C501F5AB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7041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Z</a:t>
            </a:r>
            <a:r>
              <a:rPr lang="en-SI" dirty="0"/>
              <a:t>akaj rabimo SRIPT -</a:t>
            </a:r>
            <a:r>
              <a:rPr lang="en-SI" dirty="0">
                <a:sym typeface="Wingdings" pitchFamily="2" charset="2"/>
              </a:rPr>
              <a:t> turizem mora biti v pametni specilaizaciji</a:t>
            </a:r>
            <a:endParaRPr lang="en-SI"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3C7C91-06A5-9B42-874A-64C501F5AB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5220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a:extLst>
              <a:ext uri="{FF2B5EF4-FFF2-40B4-BE49-F238E27FC236}">
                <a16:creationId xmlns:a16="http://schemas.microsoft.com/office/drawing/2014/main" id="{E1D6A377-071B-EC42-870A-45716C3904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a:extLst>
              <a:ext uri="{FF2B5EF4-FFF2-40B4-BE49-F238E27FC236}">
                <a16:creationId xmlns:a16="http://schemas.microsoft.com/office/drawing/2014/main" id="{4711CAD2-5CFE-4244-A09D-92CE71C3E56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sl-SI" sz="1200" kern="1200" dirty="0">
                <a:solidFill>
                  <a:schemeClr val="tx1"/>
                </a:solidFill>
                <a:effectLst/>
                <a:latin typeface="+mn-lt"/>
                <a:ea typeface="+mn-ea"/>
                <a:cs typeface="+mn-cs"/>
              </a:rPr>
              <a:t>Vizija SRIPT v prihodnje je postati ključni nosilec razvoja in znanja na področju trajnostnega turizma v Sloveniji. Turizem je zaradi pandemije COVID-19 v izjemno zahtevnih časih, ki zahtevajo preudarne in razvojne rešitve za preživetje panoge. Cilj SRIPT-a je, skupaj s svojimi člani, oblikovati trajnostne rešitve za ohranjanje delovnih mest in ustvarjanje pogojev za nadaljnji razvoj turizma v Sloveniji. V obdobju naslednjih dveh let bo poudarek na iskanju rešitev za nizkoogljični, zeleni in odgovoren turizem prihodnosti. </a:t>
            </a:r>
          </a:p>
          <a:p>
            <a:pPr marL="0" marR="0" lvl="0" indent="0" algn="l" defTabSz="914400" rtl="0" eaLnBrk="1" fontAlgn="base" latinLnBrk="0" hangingPunct="1">
              <a:lnSpc>
                <a:spcPct val="100000"/>
              </a:lnSpc>
              <a:spcBef>
                <a:spcPct val="0"/>
              </a:spcBef>
              <a:spcAft>
                <a:spcPct val="0"/>
              </a:spcAft>
              <a:buClrTx/>
              <a:buSzTx/>
              <a:buFontTx/>
              <a:buNone/>
              <a:tabLst/>
              <a:defRPr/>
            </a:pPr>
            <a:endParaRPr lang="sl-SI"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sl-SI" sz="1200" kern="1200" dirty="0">
                <a:solidFill>
                  <a:schemeClr val="tx1"/>
                </a:solidFill>
                <a:effectLst/>
                <a:latin typeface="+mn-lt"/>
                <a:ea typeface="+mn-ea"/>
                <a:cs typeface="+mn-cs"/>
              </a:rPr>
              <a:t>Izpostaviti, da je nosilec SRIPT v njegovi III. Fazi izvajanja postal CPOEF. Ključni izzivi: članstvo, vzpostavljanje zaupnaja...</a:t>
            </a:r>
            <a:endParaRPr lang="en-SI" sz="1200" kern="1200" dirty="0">
              <a:solidFill>
                <a:schemeClr val="tx1"/>
              </a:solidFill>
              <a:effectLst/>
              <a:latin typeface="+mn-lt"/>
              <a:ea typeface="+mn-ea"/>
              <a:cs typeface="+mn-cs"/>
            </a:endParaRPr>
          </a:p>
          <a:p>
            <a:pPr>
              <a:spcBef>
                <a:spcPct val="0"/>
              </a:spcBef>
            </a:pPr>
            <a:endParaRPr lang="en-US" altLang="en-SI" dirty="0">
              <a:solidFill>
                <a:srgbClr val="2C453E"/>
              </a:solidFill>
              <a:latin typeface="Montserrat"/>
            </a:endParaRPr>
          </a:p>
        </p:txBody>
      </p:sp>
      <p:sp>
        <p:nvSpPr>
          <p:cNvPr id="6147" name="Slide Number Placeholder 3">
            <a:extLst>
              <a:ext uri="{FF2B5EF4-FFF2-40B4-BE49-F238E27FC236}">
                <a16:creationId xmlns:a16="http://schemas.microsoft.com/office/drawing/2014/main" id="{A91FDFD4-4CDD-B747-ADFF-4F384B9B7C1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E05DB5B-216F-A044-9BFA-4B5167BBA28D}" type="slidenum">
              <a:rPr lang="en-US" altLang="en-SI"/>
              <a:pPr fontAlgn="base">
                <a:spcBef>
                  <a:spcPct val="0"/>
                </a:spcBef>
                <a:spcAft>
                  <a:spcPct val="0"/>
                </a:spcAft>
              </a:pPr>
              <a:t>21</a:t>
            </a:fld>
            <a:endParaRPr lang="en-US" altLang="en-SI"/>
          </a:p>
        </p:txBody>
      </p:sp>
    </p:spTree>
    <p:extLst>
      <p:ext uri="{BB962C8B-B14F-4D97-AF65-F5344CB8AC3E}">
        <p14:creationId xmlns:p14="http://schemas.microsoft.com/office/powerpoint/2010/main" val="2085381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sz="1200" kern="1200" dirty="0">
                <a:solidFill>
                  <a:schemeClr val="tx1"/>
                </a:solidFill>
                <a:effectLst/>
                <a:latin typeface="+mn-lt"/>
                <a:ea typeface="+mn-ea"/>
                <a:cs typeface="+mn-cs"/>
              </a:rPr>
              <a:t>Strateško razvojno inovacijsko partnerstvo turizem je strokovni podporni sistem za potrebe turističnega gospodarstva. Članstvo šteje 33 podjetij, 2 institucijie znanja (fakulteti), in 2 javna zavoda in 1 zbornico. Podjetja, člani SRIPT, ustvarijo več kot 70 % prihodkov v slovenskem turizmu, kar kaže na zares močno partnerstvo.</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pPr marL="171450" indent="-171450">
              <a:lnSpc>
                <a:spcPct val="100000"/>
              </a:lnSpc>
              <a:buFontTx/>
              <a:buChar char="-"/>
            </a:pPr>
            <a:r>
              <a:rPr lang="en-GB" sz="1200" b="1" i="0" u="none" strike="noStrike" kern="1200" dirty="0" err="1">
                <a:solidFill>
                  <a:schemeClr val="tx1"/>
                </a:solidFill>
                <a:effectLst/>
                <a:latin typeface="+mn-lt"/>
                <a:ea typeface="+mn-ea"/>
                <a:cs typeface="+mn-cs"/>
              </a:rPr>
              <a:t>Hoteli</a:t>
            </a:r>
            <a:r>
              <a:rPr lang="en-GB" sz="1200" b="1" i="0" u="none" strike="noStrike" kern="1200" dirty="0">
                <a:solidFill>
                  <a:schemeClr val="tx1"/>
                </a:solidFill>
                <a:effectLst/>
                <a:latin typeface="+mn-lt"/>
                <a:ea typeface="+mn-ea"/>
                <a:cs typeface="+mn-cs"/>
              </a:rPr>
              <a:t> in </a:t>
            </a:r>
            <a:r>
              <a:rPr lang="en-GB" sz="1200" b="1" i="0" u="none" strike="noStrike" kern="1200" dirty="0" err="1">
                <a:solidFill>
                  <a:schemeClr val="tx1"/>
                </a:solidFill>
                <a:effectLst/>
                <a:latin typeface="+mn-lt"/>
                <a:ea typeface="+mn-ea"/>
                <a:cs typeface="+mn-cs"/>
              </a:rPr>
              <a:t>nastanitve</a:t>
            </a:r>
            <a:r>
              <a:rPr lang="en-GB" b="1" dirty="0"/>
              <a:t> </a:t>
            </a:r>
            <a:r>
              <a:rPr lang="en-GB" sz="1200" b="0" i="0" u="none" strike="noStrike" kern="1200" dirty="0">
                <a:solidFill>
                  <a:schemeClr val="tx1"/>
                </a:solidFill>
                <a:effectLst/>
                <a:latin typeface="+mn-lt"/>
                <a:ea typeface="+mn-ea"/>
                <a:cs typeface="+mn-cs"/>
              </a:rPr>
              <a:t>10</a:t>
            </a:r>
            <a:r>
              <a:rPr lang="en-GB" dirty="0"/>
              <a:t> (</a:t>
            </a:r>
            <a:r>
              <a:rPr lang="en-GB" sz="1200" b="0" i="0" u="none" strike="noStrike" kern="1200" dirty="0">
                <a:solidFill>
                  <a:schemeClr val="tx1"/>
                </a:solidFill>
                <a:effectLst/>
                <a:latin typeface="+mn-lt"/>
                <a:ea typeface="+mn-ea"/>
                <a:cs typeface="+mn-cs"/>
              </a:rPr>
              <a:t>27%): Slovenia </a:t>
            </a:r>
            <a:r>
              <a:rPr lang="en-GB" sz="1200" b="0" i="0" u="none" strike="noStrike" kern="1200" dirty="0" err="1">
                <a:solidFill>
                  <a:schemeClr val="tx1"/>
                </a:solidFill>
                <a:effectLst/>
                <a:latin typeface="+mn-lt"/>
                <a:ea typeface="+mn-ea"/>
                <a:cs typeface="+mn-cs"/>
              </a:rPr>
              <a:t>ima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prepoznaven</a:t>
            </a:r>
            <a:r>
              <a:rPr lang="en-GB" sz="1200" b="0" i="0" u="none" strike="noStrike" kern="1200" dirty="0">
                <a:solidFill>
                  <a:schemeClr val="tx1"/>
                </a:solidFill>
                <a:effectLst/>
                <a:latin typeface="+mn-lt"/>
                <a:ea typeface="+mn-ea"/>
                <a:cs typeface="+mn-cs"/>
              </a:rPr>
              <a:t> MICE </a:t>
            </a:r>
            <a:r>
              <a:rPr lang="en-GB" sz="1200" b="0" i="0" u="none" strike="noStrike" kern="1200" dirty="0" err="1">
                <a:solidFill>
                  <a:schemeClr val="tx1"/>
                </a:solidFill>
                <a:effectLst/>
                <a:latin typeface="+mn-lt"/>
                <a:ea typeface="+mn-ea"/>
                <a:cs typeface="+mn-cs"/>
              </a:rPr>
              <a:t>sektor</a:t>
            </a:r>
            <a:r>
              <a:rPr lang="en-GB" sz="1200" b="0" i="0" u="none" strike="noStrike" kern="1200" dirty="0">
                <a:solidFill>
                  <a:schemeClr val="tx1"/>
                </a:solidFill>
                <a:effectLst/>
                <a:latin typeface="+mn-lt"/>
                <a:ea typeface="+mn-ea"/>
                <a:cs typeface="+mn-cs"/>
              </a:rPr>
              <a:t>, z </a:t>
            </a:r>
            <a:r>
              <a:rPr lang="en-GB" sz="1200" b="0" i="0" u="none" strike="noStrike" kern="1200" dirty="0" err="1">
                <a:solidFill>
                  <a:schemeClr val="tx1"/>
                </a:solidFill>
                <a:effectLst/>
                <a:latin typeface="+mn-lt"/>
                <a:ea typeface="+mn-ea"/>
                <a:cs typeface="+mn-cs"/>
              </a:rPr>
              <a:t>modernizirano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infrastrukturo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Tako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večji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kot</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manjši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ponudniki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butičnik</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nastanitev</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vsi</a:t>
            </a:r>
            <a:r>
              <a:rPr lang="en-GB" sz="1200" b="0" i="0" u="none" strike="noStrike" kern="1200" dirty="0">
                <a:solidFill>
                  <a:schemeClr val="tx1"/>
                </a:solidFill>
                <a:effectLst/>
                <a:latin typeface="+mn-lt"/>
                <a:ea typeface="+mn-ea"/>
                <a:cs typeface="+mn-cs"/>
              </a:rPr>
              <a:t> s </a:t>
            </a:r>
            <a:r>
              <a:rPr lang="en-GB" sz="1200" b="0" i="0" u="none" strike="noStrike" kern="1200" dirty="0" err="1">
                <a:solidFill>
                  <a:schemeClr val="tx1"/>
                </a:solidFill>
                <a:effectLst/>
                <a:latin typeface="+mn-lt"/>
                <a:ea typeface="+mn-ea"/>
                <a:cs typeface="+mn-cs"/>
              </a:rPr>
              <a:t>podobnimi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izzivi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digitalizacija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poslovanja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trajnostni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poslovni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modeli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iskanje</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pametnih</a:t>
            </a:r>
            <a:r>
              <a:rPr lang="en-GB" sz="1200" b="0" i="0" u="none" strike="noStrike" kern="1200" dirty="0">
                <a:solidFill>
                  <a:schemeClr val="tx1"/>
                </a:solidFill>
                <a:effectLst/>
                <a:latin typeface="+mn-lt"/>
                <a:ea typeface="+mn-ea"/>
                <a:cs typeface="+mn-cs"/>
              </a:rPr>
              <a:t> (smart) </a:t>
            </a:r>
            <a:r>
              <a:rPr lang="en-GB" sz="1200" b="0" i="0" u="none" strike="noStrike" kern="1200" dirty="0" err="1">
                <a:solidFill>
                  <a:schemeClr val="tx1"/>
                </a:solidFill>
                <a:effectLst/>
                <a:latin typeface="+mn-lt"/>
                <a:ea typeface="+mn-ea"/>
                <a:cs typeface="+mn-cs"/>
              </a:rPr>
              <a:t>rešitev</a:t>
            </a:r>
            <a:r>
              <a:rPr lang="en-GB" sz="1200" b="0" i="0" u="none" strike="noStrike" kern="1200" dirty="0">
                <a:solidFill>
                  <a:schemeClr val="tx1"/>
                </a:solidFill>
                <a:effectLst/>
                <a:latin typeface="+mn-lt"/>
                <a:ea typeface="+mn-ea"/>
                <a:cs typeface="+mn-cs"/>
              </a:rPr>
              <a:t> za </a:t>
            </a:r>
            <a:r>
              <a:rPr lang="en-GB" sz="1200" b="0" i="0" u="none" strike="noStrike" kern="1200" dirty="0" err="1">
                <a:solidFill>
                  <a:schemeClr val="tx1"/>
                </a:solidFill>
                <a:effectLst/>
                <a:latin typeface="+mn-lt"/>
                <a:ea typeface="+mn-ea"/>
                <a:cs typeface="+mn-cs"/>
              </a:rPr>
              <a:t>zagotavljanje</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varnosti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gostov</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upoštevanja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covid</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predpisov</a:t>
            </a:r>
            <a:r>
              <a:rPr lang="en-GB" sz="1200" b="0" i="0" u="none" strike="noStrike" kern="1200" dirty="0">
                <a:solidFill>
                  <a:schemeClr val="tx1"/>
                </a:solidFill>
                <a:effectLst/>
                <a:latin typeface="+mn-lt"/>
                <a:ea typeface="+mn-ea"/>
                <a:cs typeface="+mn-cs"/>
              </a:rPr>
              <a:t>”…Na </a:t>
            </a:r>
            <a:r>
              <a:rPr lang="en-GB" sz="1200" b="0" i="0" u="none" strike="noStrike" kern="1200" dirty="0" err="1">
                <a:solidFill>
                  <a:schemeClr val="tx1"/>
                </a:solidFill>
                <a:effectLst/>
                <a:latin typeface="+mn-lt"/>
                <a:ea typeface="+mn-ea"/>
                <a:cs typeface="+mn-cs"/>
              </a:rPr>
              <a:t>pragu</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velikih</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sprememb</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zaradi</a:t>
            </a:r>
            <a:r>
              <a:rPr lang="en-GB" sz="1200" b="0" i="0" u="none" strike="noStrike" kern="1200" dirty="0">
                <a:solidFill>
                  <a:schemeClr val="tx1"/>
                </a:solidFill>
                <a:effectLst/>
                <a:latin typeface="+mn-lt"/>
                <a:ea typeface="+mn-ea"/>
                <a:cs typeface="+mn-cs"/>
              </a:rPr>
              <a:t> COVID19.</a:t>
            </a:r>
          </a:p>
          <a:p>
            <a:pPr marL="171450" indent="-171450">
              <a:lnSpc>
                <a:spcPct val="100000"/>
              </a:lnSpc>
              <a:buFontTx/>
              <a:buChar char="-"/>
            </a:pPr>
            <a:r>
              <a:rPr lang="en-GB" sz="1200" b="1" i="0" u="none" strike="noStrike" kern="1200" dirty="0">
                <a:solidFill>
                  <a:schemeClr val="tx1"/>
                </a:solidFill>
                <a:effectLst/>
                <a:latin typeface="+mn-lt"/>
                <a:ea typeface="+mn-ea"/>
                <a:cs typeface="+mn-cs"/>
              </a:rPr>
              <a:t>Terme, </a:t>
            </a:r>
            <a:r>
              <a:rPr lang="en-GB" sz="1200" b="1" i="0" u="none" strike="noStrike" kern="1200" dirty="0" err="1">
                <a:solidFill>
                  <a:schemeClr val="tx1"/>
                </a:solidFill>
                <a:effectLst/>
                <a:latin typeface="+mn-lt"/>
                <a:ea typeface="+mn-ea"/>
                <a:cs typeface="+mn-cs"/>
              </a:rPr>
              <a:t>zdravilišča</a:t>
            </a:r>
            <a:r>
              <a:rPr lang="en-GB" sz="1200" b="1" i="0" u="none" strike="noStrike" kern="1200" dirty="0">
                <a:solidFill>
                  <a:schemeClr val="tx1"/>
                </a:solidFill>
                <a:effectLst/>
                <a:latin typeface="+mn-lt"/>
                <a:ea typeface="+mn-ea"/>
                <a:cs typeface="+mn-cs"/>
              </a:rPr>
              <a:t> in wellness </a:t>
            </a:r>
            <a:r>
              <a:rPr lang="en-GB" sz="1200" b="1" i="0" u="none" strike="noStrike" kern="1200" dirty="0" err="1">
                <a:solidFill>
                  <a:schemeClr val="tx1"/>
                </a:solidFill>
                <a:effectLst/>
                <a:latin typeface="+mn-lt"/>
                <a:ea typeface="+mn-ea"/>
                <a:cs typeface="+mn-cs"/>
              </a:rPr>
              <a:t>centri</a:t>
            </a:r>
            <a:r>
              <a:rPr lang="en-GB" sz="1200" b="0" i="0" u="none" strike="noStrike" kern="1200" dirty="0">
                <a:solidFill>
                  <a:schemeClr val="tx1"/>
                </a:solidFill>
                <a:effectLst/>
                <a:latin typeface="+mn-lt"/>
                <a:ea typeface="+mn-ea"/>
                <a:cs typeface="+mn-cs"/>
              </a:rPr>
              <a:t>:</a:t>
            </a:r>
            <a:r>
              <a:rPr lang="en-GB" dirty="0"/>
              <a:t> </a:t>
            </a:r>
            <a:r>
              <a:rPr lang="en-GB" sz="1200" b="0" i="0" u="none" strike="noStrike" kern="1200" dirty="0">
                <a:solidFill>
                  <a:schemeClr val="tx1"/>
                </a:solidFill>
                <a:effectLst/>
                <a:latin typeface="+mn-lt"/>
                <a:ea typeface="+mn-ea"/>
                <a:cs typeface="+mn-cs"/>
              </a:rPr>
              <a:t>4</a:t>
            </a:r>
            <a:r>
              <a:rPr lang="en-GB" dirty="0"/>
              <a:t> (</a:t>
            </a:r>
            <a:r>
              <a:rPr lang="en-GB" sz="1200" b="0" i="0" u="none" strike="noStrike" kern="1200" dirty="0">
                <a:solidFill>
                  <a:schemeClr val="tx1"/>
                </a:solidFill>
                <a:effectLst/>
                <a:latin typeface="+mn-lt"/>
                <a:ea typeface="+mn-ea"/>
                <a:cs typeface="+mn-cs"/>
              </a:rPr>
              <a:t>11%): </a:t>
            </a:r>
            <a:r>
              <a:rPr lang="en-GB" sz="1200" b="0" i="0" u="none" strike="noStrike" kern="1200" dirty="0" err="1">
                <a:solidFill>
                  <a:schemeClr val="tx1"/>
                </a:solidFill>
                <a:effectLst/>
                <a:latin typeface="+mn-lt"/>
                <a:ea typeface="+mn-ea"/>
                <a:cs typeface="+mn-cs"/>
              </a:rPr>
              <a:t>Slovenija</a:t>
            </a:r>
            <a:r>
              <a:rPr lang="en-GB" sz="1200" b="0" i="0" u="none" strike="noStrike" kern="1200" dirty="0">
                <a:solidFill>
                  <a:schemeClr val="tx1"/>
                </a:solidFill>
                <a:effectLst/>
                <a:latin typeface="+mn-lt"/>
                <a:ea typeface="+mn-ea"/>
                <a:cs typeface="+mn-cs"/>
              </a:rPr>
              <a:t> je </a:t>
            </a:r>
            <a:r>
              <a:rPr lang="en-GB" sz="1200" b="0" i="0" u="none" strike="noStrike" kern="1200" dirty="0" err="1">
                <a:solidFill>
                  <a:schemeClr val="tx1"/>
                </a:solidFill>
                <a:effectLst/>
                <a:latin typeface="+mn-lt"/>
                <a:ea typeface="+mn-ea"/>
                <a:cs typeface="+mn-cs"/>
              </a:rPr>
              <a:t>uveljavljena</a:t>
            </a:r>
            <a:r>
              <a:rPr lang="en-GB" sz="1200" b="0" i="0" u="none" strike="noStrike" kern="1200" dirty="0">
                <a:solidFill>
                  <a:schemeClr val="tx1"/>
                </a:solidFill>
                <a:effectLst/>
                <a:latin typeface="+mn-lt"/>
                <a:ea typeface="+mn-ea"/>
                <a:cs typeface="+mn-cs"/>
              </a:rPr>
              <a:t> wellness </a:t>
            </a:r>
            <a:r>
              <a:rPr lang="en-GB" sz="1200" b="0" i="0" u="none" strike="noStrike" kern="1200" dirty="0" err="1">
                <a:solidFill>
                  <a:schemeClr val="tx1"/>
                </a:solidFill>
                <a:effectLst/>
                <a:latin typeface="+mn-lt"/>
                <a:ea typeface="+mn-ea"/>
                <a:cs typeface="+mn-cs"/>
              </a:rPr>
              <a:t>destinacija</a:t>
            </a:r>
            <a:r>
              <a:rPr lang="en-GB" sz="1200" b="0" i="0" u="none" strike="noStrike" kern="1200" dirty="0">
                <a:solidFill>
                  <a:schemeClr val="tx1"/>
                </a:solidFill>
                <a:effectLst/>
                <a:latin typeface="+mn-lt"/>
                <a:ea typeface="+mn-ea"/>
                <a:cs typeface="+mn-cs"/>
              </a:rPr>
              <a:t> s </a:t>
            </a:r>
            <a:r>
              <a:rPr lang="en-GB" sz="1200" b="0" i="0" u="none" strike="noStrike" kern="1200" dirty="0" err="1">
                <a:solidFill>
                  <a:schemeClr val="tx1"/>
                </a:solidFill>
                <a:effectLst/>
                <a:latin typeface="+mn-lt"/>
                <a:ea typeface="+mn-ea"/>
                <a:cs typeface="+mn-cs"/>
              </a:rPr>
              <a:t>tradicionalno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prepoznavnimi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termami</a:t>
            </a:r>
            <a:r>
              <a:rPr lang="en-GB" sz="1200" b="0" i="0" u="none" strike="noStrike" kern="1200" dirty="0">
                <a:solidFill>
                  <a:schemeClr val="tx1"/>
                </a:solidFill>
                <a:effectLst/>
                <a:latin typeface="+mn-lt"/>
                <a:ea typeface="+mn-ea"/>
                <a:cs typeface="+mn-cs"/>
              </a:rPr>
              <a:t>, in </a:t>
            </a:r>
            <a:r>
              <a:rPr lang="en-GB" sz="1200" b="0" i="0" u="none" strike="noStrike" kern="1200" dirty="0" err="1">
                <a:solidFill>
                  <a:schemeClr val="tx1"/>
                </a:solidFill>
                <a:effectLst/>
                <a:latin typeface="+mn-lt"/>
                <a:ea typeface="+mn-ea"/>
                <a:cs typeface="+mn-cs"/>
              </a:rPr>
              <a:t>bogatimi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naravnimi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danostmi</a:t>
            </a:r>
            <a:r>
              <a:rPr lang="en-GB" sz="1200" b="0" i="0" u="none" strike="noStrike" kern="1200" dirty="0">
                <a:solidFill>
                  <a:schemeClr val="tx1"/>
                </a:solidFill>
                <a:effectLst/>
                <a:latin typeface="+mn-lt"/>
                <a:ea typeface="+mn-ea"/>
                <a:cs typeface="+mn-cs"/>
              </a:rPr>
              <a:t>.</a:t>
            </a:r>
          </a:p>
          <a:p>
            <a:pPr marL="171450" indent="-171450">
              <a:lnSpc>
                <a:spcPct val="100000"/>
              </a:lnSpc>
              <a:buFontTx/>
              <a:buChar char="-"/>
            </a:pPr>
            <a:r>
              <a:rPr lang="en-GB" sz="1200" b="1" i="0" u="none" strike="noStrike" kern="1200" dirty="0" err="1">
                <a:solidFill>
                  <a:schemeClr val="tx1"/>
                </a:solidFill>
                <a:effectLst/>
                <a:latin typeface="+mn-lt"/>
                <a:ea typeface="+mn-ea"/>
                <a:cs typeface="+mn-cs"/>
              </a:rPr>
              <a:t>Agencije</a:t>
            </a:r>
            <a:r>
              <a:rPr lang="en-GB" sz="1200" b="0" i="0" u="none" strike="noStrike" kern="1200" dirty="0">
                <a:solidFill>
                  <a:schemeClr val="tx1"/>
                </a:solidFill>
                <a:effectLst/>
                <a:latin typeface="+mn-lt"/>
                <a:ea typeface="+mn-ea"/>
                <a:cs typeface="+mn-cs"/>
              </a:rPr>
              <a:t> </a:t>
            </a:r>
            <a:r>
              <a:rPr lang="en-GB" dirty="0"/>
              <a:t> </a:t>
            </a:r>
            <a:r>
              <a:rPr lang="en-GB" sz="1200" b="0" i="0" u="none" strike="noStrike" kern="1200" dirty="0">
                <a:solidFill>
                  <a:schemeClr val="tx1"/>
                </a:solidFill>
                <a:effectLst/>
                <a:latin typeface="+mn-lt"/>
                <a:ea typeface="+mn-ea"/>
                <a:cs typeface="+mn-cs"/>
              </a:rPr>
              <a:t>7</a:t>
            </a:r>
            <a:r>
              <a:rPr lang="en-GB" dirty="0"/>
              <a:t> (</a:t>
            </a:r>
            <a:r>
              <a:rPr lang="en-GB" sz="1200" b="0" i="0" u="none" strike="noStrike" kern="1200" dirty="0">
                <a:solidFill>
                  <a:schemeClr val="tx1"/>
                </a:solidFill>
                <a:effectLst/>
                <a:latin typeface="+mn-lt"/>
                <a:ea typeface="+mn-ea"/>
                <a:cs typeface="+mn-cs"/>
              </a:rPr>
              <a:t>18%): </a:t>
            </a:r>
            <a:r>
              <a:rPr lang="en-GB" sz="1200" b="0" i="0" u="none" strike="noStrike" kern="1200" dirty="0" err="1">
                <a:solidFill>
                  <a:schemeClr val="tx1"/>
                </a:solidFill>
                <a:effectLst/>
                <a:latin typeface="+mn-lt"/>
                <a:ea typeface="+mn-ea"/>
                <a:cs typeface="+mn-cs"/>
              </a:rPr>
              <a:t>Ključni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izzivi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Kakšni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bodo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pos</a:t>
            </a:r>
            <a:r>
              <a:rPr lang="en-GB" sz="1200" b="0" i="0" u="none" strike="noStrike" kern="1200" dirty="0">
                <a:solidFill>
                  <a:schemeClr val="tx1"/>
                </a:solidFill>
                <a:effectLst/>
                <a:latin typeface="+mn-lt"/>
                <a:ea typeface="+mn-ea"/>
                <a:cs typeface="+mn-cs"/>
              </a:rPr>
              <a:t>-COVID </a:t>
            </a:r>
            <a:r>
              <a:rPr lang="en-GB" sz="1200" b="0" i="0" u="none" strike="noStrike" kern="1200" dirty="0" err="1">
                <a:solidFill>
                  <a:schemeClr val="tx1"/>
                </a:solidFill>
                <a:effectLst/>
                <a:latin typeface="+mn-lt"/>
                <a:ea typeface="+mn-ea"/>
                <a:cs typeface="+mn-cs"/>
              </a:rPr>
              <a:t>turisti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Izzivi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brezpapirnega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poslovanja</a:t>
            </a:r>
            <a:r>
              <a:rPr lang="en-GB" sz="1200" b="0" i="0" u="none" strike="noStrike" kern="1200" dirty="0">
                <a:solidFill>
                  <a:schemeClr val="tx1"/>
                </a:solidFill>
                <a:effectLst/>
                <a:latin typeface="+mn-lt"/>
                <a:ea typeface="+mn-ea"/>
                <a:cs typeface="+mn-cs"/>
              </a:rPr>
              <a:t>.</a:t>
            </a:r>
          </a:p>
          <a:p>
            <a:pPr marL="171450" indent="-171450">
              <a:lnSpc>
                <a:spcPct val="100000"/>
              </a:lnSpc>
              <a:buFontTx/>
              <a:buChar char="-"/>
            </a:pPr>
            <a:r>
              <a:rPr lang="en-GB" sz="1200" b="1" i="0" u="none" strike="noStrike" kern="1200" dirty="0" err="1">
                <a:solidFill>
                  <a:schemeClr val="tx1"/>
                </a:solidFill>
                <a:effectLst/>
                <a:latin typeface="+mn-lt"/>
                <a:ea typeface="+mn-ea"/>
                <a:cs typeface="+mn-cs"/>
              </a:rPr>
              <a:t>Drugi</a:t>
            </a:r>
            <a:r>
              <a:rPr lang="en-GB" sz="1200" b="1" i="0" u="none" strike="noStrike" kern="1200" dirty="0">
                <a:solidFill>
                  <a:schemeClr val="tx1"/>
                </a:solidFill>
                <a:effectLst/>
                <a:latin typeface="+mn-lt"/>
                <a:ea typeface="+mn-ea"/>
                <a:cs typeface="+mn-cs"/>
              </a:rPr>
              <a:t> </a:t>
            </a:r>
            <a:r>
              <a:rPr lang="en-GB" sz="1200" b="1" i="0" u="none" strike="noStrike" kern="1200" dirty="0" err="1">
                <a:solidFill>
                  <a:schemeClr val="tx1"/>
                </a:solidFill>
                <a:effectLst/>
                <a:latin typeface="+mn-lt"/>
                <a:ea typeface="+mn-ea"/>
                <a:cs typeface="+mn-cs"/>
              </a:rPr>
              <a:t>deležniki</a:t>
            </a:r>
            <a:r>
              <a:rPr lang="en-GB" sz="1200" b="1" i="0" u="none" strike="noStrike" kern="1200" dirty="0">
                <a:solidFill>
                  <a:schemeClr val="tx1"/>
                </a:solidFill>
                <a:effectLst/>
                <a:latin typeface="+mn-lt"/>
                <a:ea typeface="+mn-ea"/>
                <a:cs typeface="+mn-cs"/>
              </a:rPr>
              <a:t> v </a:t>
            </a:r>
            <a:r>
              <a:rPr lang="en-GB" sz="1200" b="1" i="0" u="none" strike="noStrike" kern="1200" dirty="0" err="1">
                <a:solidFill>
                  <a:schemeClr val="tx1"/>
                </a:solidFill>
                <a:effectLst/>
                <a:latin typeface="+mn-lt"/>
                <a:ea typeface="+mn-ea"/>
                <a:cs typeface="+mn-cs"/>
              </a:rPr>
              <a:t>turistični</a:t>
            </a:r>
            <a:r>
              <a:rPr lang="en-GB" sz="1200" b="1" i="0" u="none" strike="noStrike" kern="1200" dirty="0">
                <a:solidFill>
                  <a:schemeClr val="tx1"/>
                </a:solidFill>
                <a:effectLst/>
                <a:latin typeface="+mn-lt"/>
                <a:ea typeface="+mn-ea"/>
                <a:cs typeface="+mn-cs"/>
              </a:rPr>
              <a:t> </a:t>
            </a:r>
            <a:r>
              <a:rPr lang="en-GB" sz="1200" b="1" i="0" u="none" strike="noStrike" kern="1200" dirty="0" err="1">
                <a:solidFill>
                  <a:schemeClr val="tx1"/>
                </a:solidFill>
                <a:effectLst/>
                <a:latin typeface="+mn-lt"/>
                <a:ea typeface="+mn-ea"/>
                <a:cs typeface="+mn-cs"/>
              </a:rPr>
              <a:t>panogi</a:t>
            </a:r>
            <a:r>
              <a:rPr lang="en-GB" sz="1200" b="1" i="0" u="none" strike="noStrike" kern="1200" dirty="0">
                <a:solidFill>
                  <a:schemeClr val="tx1"/>
                </a:solidFill>
                <a:effectLst/>
                <a:latin typeface="+mn-lt"/>
                <a:ea typeface="+mn-ea"/>
                <a:cs typeface="+mn-cs"/>
              </a:rPr>
              <a:t>: </a:t>
            </a:r>
            <a:r>
              <a:rPr lang="en-GB" sz="1200" b="0" i="0" u="none" strike="noStrike" kern="1200" dirty="0">
                <a:solidFill>
                  <a:schemeClr val="tx1"/>
                </a:solidFill>
                <a:effectLst/>
                <a:latin typeface="+mn-lt"/>
                <a:ea typeface="+mn-ea"/>
                <a:cs typeface="+mn-cs"/>
              </a:rPr>
              <a:t>15</a:t>
            </a:r>
            <a:r>
              <a:rPr lang="en-GB" dirty="0"/>
              <a:t> (</a:t>
            </a:r>
            <a:r>
              <a:rPr lang="en-GB" sz="1200" b="0" i="0" u="none" strike="noStrike" kern="1200" dirty="0">
                <a:solidFill>
                  <a:schemeClr val="tx1"/>
                </a:solidFill>
                <a:effectLst/>
                <a:latin typeface="+mn-lt"/>
                <a:ea typeface="+mn-ea"/>
                <a:cs typeface="+mn-cs"/>
              </a:rPr>
              <a:t>39%): </a:t>
            </a:r>
            <a:r>
              <a:rPr lang="en-GB" sz="1200" b="0" i="0" u="none" strike="noStrike" kern="1200" dirty="0" err="1">
                <a:solidFill>
                  <a:schemeClr val="tx1"/>
                </a:solidFill>
                <a:effectLst/>
                <a:latin typeface="+mn-lt"/>
                <a:ea typeface="+mn-ea"/>
                <a:cs typeface="+mn-cs"/>
              </a:rPr>
              <a:t>prehranbena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panoga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gostinska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dejavnost</a:t>
            </a:r>
            <a:r>
              <a:rPr lang="en-GB" sz="1200" b="0" i="0" u="none" strike="noStrike" kern="1200" dirty="0">
                <a:solidFill>
                  <a:schemeClr val="tx1"/>
                </a:solidFill>
                <a:effectLst/>
                <a:latin typeface="+mn-lt"/>
                <a:ea typeface="+mn-ea"/>
                <a:cs typeface="+mn-cs"/>
              </a:rPr>
              <a:t>, IKT (</a:t>
            </a:r>
            <a:r>
              <a:rPr lang="en-GB" sz="1200" b="0" i="0" u="none" strike="noStrike" kern="1200" dirty="0" err="1">
                <a:solidFill>
                  <a:schemeClr val="tx1"/>
                </a:solidFill>
                <a:effectLst/>
                <a:latin typeface="+mn-lt"/>
                <a:ea typeface="+mn-ea"/>
                <a:cs typeface="+mn-cs"/>
              </a:rPr>
              <a:t>ponudniki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pametnih</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repitev</a:t>
            </a:r>
            <a:r>
              <a:rPr lang="en-GB" sz="1200" b="0" i="0" u="none" strike="noStrike" kern="1200" dirty="0">
                <a:solidFill>
                  <a:schemeClr val="tx1"/>
                </a:solidFill>
                <a:effectLst/>
                <a:latin typeface="+mn-lt"/>
                <a:ea typeface="+mn-ea"/>
                <a:cs typeface="+mn-cs"/>
              </a:rPr>
              <a:t> za </a:t>
            </a:r>
            <a:r>
              <a:rPr lang="en-GB" sz="1200" b="0" i="0" u="none" strike="noStrike" kern="1200" dirty="0" err="1">
                <a:solidFill>
                  <a:schemeClr val="tx1"/>
                </a:solidFill>
                <a:effectLst/>
                <a:latin typeface="+mn-lt"/>
                <a:ea typeface="+mn-ea"/>
                <a:cs typeface="+mn-cs"/>
              </a:rPr>
              <a:t>turistična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podjetja</a:t>
            </a:r>
            <a:r>
              <a:rPr lang="en-GB" sz="1200" b="0" i="0" u="none" strike="noStrike" kern="1200" dirty="0">
                <a:solidFill>
                  <a:schemeClr val="tx1"/>
                </a:solidFill>
                <a:effectLst/>
                <a:latin typeface="+mn-lt"/>
                <a:ea typeface="+mn-ea"/>
                <a:cs typeface="+mn-cs"/>
              </a:rPr>
              <a:t>), TGZS, </a:t>
            </a:r>
            <a:r>
              <a:rPr lang="en-GB" sz="1200" b="0" i="0" u="none" strike="noStrike" kern="1200" dirty="0" err="1">
                <a:solidFill>
                  <a:schemeClr val="tx1"/>
                </a:solidFill>
                <a:effectLst/>
                <a:latin typeface="+mn-lt"/>
                <a:ea typeface="+mn-ea"/>
                <a:cs typeface="+mn-cs"/>
              </a:rPr>
              <a:t>Zavod</a:t>
            </a:r>
            <a:r>
              <a:rPr lang="en-GB" sz="1200" b="0" i="0" u="none" strike="noStrike" kern="1200" dirty="0">
                <a:solidFill>
                  <a:schemeClr val="tx1"/>
                </a:solidFill>
                <a:effectLst/>
                <a:latin typeface="+mn-lt"/>
                <a:ea typeface="+mn-ea"/>
                <a:cs typeface="+mn-cs"/>
              </a:rPr>
              <a:t> za </a:t>
            </a:r>
            <a:r>
              <a:rPr lang="en-GB" sz="1200" b="0" i="0" u="none" strike="noStrike" kern="1200" dirty="0" err="1">
                <a:solidFill>
                  <a:schemeClr val="tx1"/>
                </a:solidFill>
                <a:effectLst/>
                <a:latin typeface="+mn-lt"/>
                <a:ea typeface="+mn-ea"/>
                <a:cs typeface="+mn-cs"/>
              </a:rPr>
              <a:t>gradbeništvo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Turizem</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ima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močne</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multiplikativne</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učinke</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na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prehrambeno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industrijo</a:t>
            </a:r>
            <a:r>
              <a:rPr lang="en-GB" sz="1200" b="0" i="0" u="none" strike="noStrike" kern="1200" dirty="0">
                <a:solidFill>
                  <a:schemeClr val="tx1"/>
                </a:solidFill>
                <a:effectLst/>
                <a:latin typeface="+mn-lt"/>
                <a:ea typeface="+mn-ea"/>
                <a:cs typeface="+mn-cs"/>
              </a:rPr>
              <a:t> in </a:t>
            </a:r>
            <a:r>
              <a:rPr lang="en-GB" sz="1200" b="0" i="0" u="none" strike="noStrike" kern="1200" dirty="0" err="1">
                <a:solidFill>
                  <a:schemeClr val="tx1"/>
                </a:solidFill>
                <a:effectLst/>
                <a:latin typeface="+mn-lt"/>
                <a:ea typeface="+mn-ea"/>
                <a:cs typeface="+mn-cs"/>
              </a:rPr>
              <a:t>gostinsko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dejavnost</a:t>
            </a:r>
            <a:r>
              <a:rPr lang="en-GB" sz="1200" b="0" i="0" u="none" strike="noStrike" kern="1200" dirty="0">
                <a:solidFill>
                  <a:schemeClr val="tx1"/>
                </a:solidFill>
                <a:effectLst/>
                <a:latin typeface="+mn-lt"/>
                <a:ea typeface="+mn-ea"/>
                <a:cs typeface="+mn-cs"/>
              </a:rPr>
              <a:t>. Za </a:t>
            </a:r>
            <a:r>
              <a:rPr lang="en-GB" sz="1200" b="0" i="0" u="none" strike="noStrike" kern="1200" dirty="0" err="1">
                <a:solidFill>
                  <a:schemeClr val="tx1"/>
                </a:solidFill>
                <a:effectLst/>
                <a:latin typeface="+mn-lt"/>
                <a:ea typeface="+mn-ea"/>
                <a:cs typeface="+mn-cs"/>
              </a:rPr>
              <a:t>digitalno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preobrazbo</a:t>
            </a:r>
            <a:r>
              <a:rPr lang="en-GB" sz="1200" b="0" i="0" u="none" strike="noStrike" kern="1200" dirty="0">
                <a:solidFill>
                  <a:schemeClr val="tx1"/>
                </a:solidFill>
                <a:effectLst/>
                <a:latin typeface="+mn-lt"/>
                <a:ea typeface="+mn-ea"/>
                <a:cs typeface="+mn-cs"/>
              </a:rPr>
              <a:t> je </a:t>
            </a:r>
            <a:r>
              <a:rPr lang="en-GB" sz="1200" b="0" i="0" u="none" strike="noStrike" kern="1200" dirty="0" err="1">
                <a:solidFill>
                  <a:schemeClr val="tx1"/>
                </a:solidFill>
                <a:effectLst/>
                <a:latin typeface="+mn-lt"/>
                <a:ea typeface="+mn-ea"/>
                <a:cs typeface="+mn-cs"/>
              </a:rPr>
              <a:t>ključno</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sodelovanje</a:t>
            </a:r>
            <a:r>
              <a:rPr lang="en-GB" sz="1200" b="0" i="0" u="none" strike="noStrike" kern="1200" dirty="0">
                <a:solidFill>
                  <a:schemeClr val="tx1"/>
                </a:solidFill>
                <a:effectLst/>
                <a:latin typeface="+mn-lt"/>
                <a:ea typeface="+mn-ea"/>
                <a:cs typeface="+mn-cs"/>
              </a:rPr>
              <a:t> z IKT </a:t>
            </a:r>
            <a:r>
              <a:rPr lang="en-GB" sz="1200" b="0" i="0" u="none" strike="noStrike" kern="1200" dirty="0" err="1">
                <a:solidFill>
                  <a:schemeClr val="tx1"/>
                </a:solidFill>
                <a:effectLst/>
                <a:latin typeface="+mn-lt"/>
                <a:ea typeface="+mn-ea"/>
                <a:cs typeface="+mn-cs"/>
              </a:rPr>
              <a:t>sektorjem</a:t>
            </a:r>
            <a:r>
              <a:rPr lang="en-GB" sz="1200" b="0" i="0" u="none" strike="noStrike" kern="1200" dirty="0">
                <a:solidFill>
                  <a:schemeClr val="tx1"/>
                </a:solidFill>
                <a:effectLst/>
                <a:latin typeface="+mn-lt"/>
                <a:ea typeface="+mn-ea"/>
                <a:cs typeface="+mn-cs"/>
              </a:rPr>
              <a:t>. </a:t>
            </a:r>
          </a:p>
          <a:p>
            <a:pPr marL="171450" indent="-171450">
              <a:lnSpc>
                <a:spcPct val="100000"/>
              </a:lnSpc>
              <a:buFontTx/>
              <a:buChar char="-"/>
            </a:pPr>
            <a:r>
              <a:rPr lang="en-GB" sz="1200" b="1" i="0" u="none" strike="noStrike" kern="1200" dirty="0" err="1">
                <a:solidFill>
                  <a:schemeClr val="tx1"/>
                </a:solidFill>
                <a:effectLst/>
                <a:latin typeface="+mn-lt"/>
                <a:ea typeface="+mn-ea"/>
                <a:cs typeface="+mn-cs"/>
              </a:rPr>
              <a:t>Izobraževalne</a:t>
            </a:r>
            <a:r>
              <a:rPr lang="en-GB" sz="1200" b="1" i="0" u="none" strike="noStrike" kern="1200" dirty="0">
                <a:solidFill>
                  <a:schemeClr val="tx1"/>
                </a:solidFill>
                <a:effectLst/>
                <a:latin typeface="+mn-lt"/>
                <a:ea typeface="+mn-ea"/>
                <a:cs typeface="+mn-cs"/>
              </a:rPr>
              <a:t> </a:t>
            </a:r>
            <a:r>
              <a:rPr lang="en-GB" sz="1200" b="1" i="0" u="none" strike="noStrike" kern="1200" dirty="0" err="1">
                <a:solidFill>
                  <a:schemeClr val="tx1"/>
                </a:solidFill>
                <a:effectLst/>
                <a:latin typeface="+mn-lt"/>
                <a:ea typeface="+mn-ea"/>
                <a:cs typeface="+mn-cs"/>
              </a:rPr>
              <a:t>institucije</a:t>
            </a:r>
            <a:r>
              <a:rPr lang="en-GB" dirty="0"/>
              <a:t> </a:t>
            </a:r>
            <a:r>
              <a:rPr lang="en-GB" sz="1200" b="0" i="0" u="none" strike="noStrike" kern="1200" dirty="0">
                <a:solidFill>
                  <a:schemeClr val="tx1"/>
                </a:solidFill>
                <a:effectLst/>
                <a:latin typeface="+mn-lt"/>
                <a:ea typeface="+mn-ea"/>
                <a:cs typeface="+mn-cs"/>
              </a:rPr>
              <a:t>2</a:t>
            </a:r>
            <a:r>
              <a:rPr lang="en-GB" dirty="0"/>
              <a:t> (</a:t>
            </a:r>
            <a:r>
              <a:rPr lang="en-GB" sz="1200" b="0" i="0" u="none" strike="noStrike" kern="1200" dirty="0">
                <a:solidFill>
                  <a:schemeClr val="tx1"/>
                </a:solidFill>
                <a:effectLst/>
                <a:latin typeface="+mn-lt"/>
                <a:ea typeface="+mn-ea"/>
                <a:cs typeface="+mn-cs"/>
              </a:rPr>
              <a:t>5%): </a:t>
            </a:r>
            <a:r>
              <a:rPr lang="en-GB" dirty="0"/>
              <a:t> Kar </a:t>
            </a:r>
            <a:r>
              <a:rPr lang="en-GB" dirty="0" err="1"/>
              <a:t>omogoča</a:t>
            </a:r>
            <a:r>
              <a:rPr lang="en-GB" dirty="0"/>
              <a:t> </a:t>
            </a:r>
            <a:r>
              <a:rPr lang="en-GB" sz="1200" b="0" i="0" u="none" strike="noStrike" kern="1200" dirty="0" err="1">
                <a:solidFill>
                  <a:schemeClr val="tx1"/>
                </a:solidFill>
                <a:effectLst/>
                <a:latin typeface="+mn-lt"/>
                <a:ea typeface="+mn-ea"/>
                <a:cs typeface="+mn-cs"/>
              </a:rPr>
              <a:t>neposredni</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prenos</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znanja</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raziskav</a:t>
            </a:r>
            <a:r>
              <a:rPr lang="en-GB" sz="1200" b="0" i="0" u="none" strike="noStrike" kern="1200" dirty="0">
                <a:solidFill>
                  <a:schemeClr val="tx1"/>
                </a:solidFill>
                <a:effectLst/>
                <a:latin typeface="+mn-lt"/>
                <a:ea typeface="+mn-ea"/>
                <a:cs typeface="+mn-cs"/>
              </a:rPr>
              <a:t> in </a:t>
            </a:r>
            <a:r>
              <a:rPr lang="en-GB" sz="1200" b="0" i="0" u="none" strike="noStrike" kern="1200" dirty="0" err="1">
                <a:solidFill>
                  <a:schemeClr val="tx1"/>
                </a:solidFill>
                <a:effectLst/>
                <a:latin typeface="+mn-lt"/>
                <a:ea typeface="+mn-ea"/>
                <a:cs typeface="+mn-cs"/>
              </a:rPr>
              <a:t>analiz</a:t>
            </a:r>
            <a:r>
              <a:rPr lang="en-GB" sz="1200" b="0" i="0" u="none" strike="noStrike" kern="1200" dirty="0">
                <a:solidFill>
                  <a:schemeClr val="tx1"/>
                </a:solidFill>
                <a:effectLst/>
                <a:latin typeface="+mn-lt"/>
                <a:ea typeface="+mn-ea"/>
                <a:cs typeface="+mn-cs"/>
              </a:rPr>
              <a:t> </a:t>
            </a:r>
            <a:r>
              <a:rPr lang="en-GB" sz="1200" b="0" i="0" u="none" strike="noStrike" kern="1200" dirty="0" err="1">
                <a:solidFill>
                  <a:schemeClr val="tx1"/>
                </a:solidFill>
                <a:effectLst/>
                <a:latin typeface="+mn-lt"/>
                <a:ea typeface="+mn-ea"/>
                <a:cs typeface="+mn-cs"/>
              </a:rPr>
              <a:t>trendov</a:t>
            </a:r>
            <a:r>
              <a:rPr lang="en-GB" sz="1200" b="0" i="0" u="none" strike="noStrike" kern="1200" dirty="0">
                <a:solidFill>
                  <a:schemeClr val="tx1"/>
                </a:solidFill>
                <a:effectLst/>
                <a:latin typeface="+mn-lt"/>
                <a:ea typeface="+mn-ea"/>
                <a:cs typeface="+mn-cs"/>
              </a:rPr>
              <a:t>. </a:t>
            </a:r>
          </a:p>
          <a:p>
            <a:pPr marL="171450" indent="-171450">
              <a:buFontTx/>
              <a:buChar char="-"/>
            </a:pPr>
            <a:endParaRPr lang="en-SI" dirty="0"/>
          </a:p>
        </p:txBody>
      </p:sp>
      <p:sp>
        <p:nvSpPr>
          <p:cNvPr id="4" name="Slide Number Placeholder 3"/>
          <p:cNvSpPr>
            <a:spLocks noGrp="1"/>
          </p:cNvSpPr>
          <p:nvPr>
            <p:ph type="sldNum" sz="quarter" idx="5"/>
          </p:nvPr>
        </p:nvSpPr>
        <p:spPr/>
        <p:txBody>
          <a:bodyPr/>
          <a:lstStyle/>
          <a:p>
            <a:pPr>
              <a:defRPr/>
            </a:pPr>
            <a:fld id="{E83C7C91-06A5-9B42-874A-64C501F5AB6D}" type="slidenum">
              <a:rPr lang="en-US" smtClean="0"/>
              <a:pPr>
                <a:defRPr/>
              </a:pPr>
              <a:t>22</a:t>
            </a:fld>
            <a:endParaRPr lang="en-US"/>
          </a:p>
        </p:txBody>
      </p:sp>
    </p:spTree>
    <p:extLst>
      <p:ext uri="{BB962C8B-B14F-4D97-AF65-F5344CB8AC3E}">
        <p14:creationId xmlns:p14="http://schemas.microsoft.com/office/powerpoint/2010/main" val="1125202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sz="1200" kern="1200" dirty="0">
                <a:solidFill>
                  <a:schemeClr val="tx1"/>
                </a:solidFill>
                <a:effectLst/>
                <a:latin typeface="+mn-lt"/>
                <a:ea typeface="+mn-ea"/>
                <a:cs typeface="+mn-cs"/>
              </a:rPr>
              <a:t>PRENOVA PAMETNE SPECIALIZACIJE IN PODJETNIŠKO ODKRIVANJE NA PODROČJU TRAJNOSTNEGA TURIZMA</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NOVO FOKUSNO PODROČJE SRIPT: </a:t>
            </a:r>
            <a:r>
              <a:rPr lang="sl-SI" sz="1200" b="1" kern="1200" dirty="0">
                <a:solidFill>
                  <a:schemeClr val="tx1"/>
                </a:solidFill>
                <a:effectLst/>
                <a:latin typeface="+mn-lt"/>
                <a:ea typeface="+mn-ea"/>
                <a:cs typeface="+mn-cs"/>
              </a:rPr>
              <a:t>ODGOVORNI TURIZEM PRIHODNOSTI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 </a:t>
            </a:r>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Turistična panoga se zaveda svoje odgovornosti do trajnostnega razvoja. Turizem, tudi za izhod iz COVID-19 krize, potrebuje preobrazbo, oblikovanje novih poslovnih modelov in premislek o drugačnih kriterijih uspešnosti. Prevetriti je potrebno vrednote in cilje, ki morajo biti še bolj povezani s trajnostnim razvojem, digitalizacijo panoge, varnostjo ter kakovostjo življenja lokalnega prebivalstva. Spremljati je potrebno vedenje potrošnikov, jih na novo segmentirati, prilagoditi ponudbo v skladu z vizijo zelene butične Slovenije in jo turistom predstaviti na nove načine. </a:t>
            </a:r>
          </a:p>
          <a:p>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Odgovorni turizem prihodnosti je nedeljivo povezan s trajnostnim razvojem in usmeritvami Strategije razvoja Slovenije 2030 ter Strategije trajnostne rasti slovenskega turizma 2017 - 2021. Fokusno področje SRIPT se torej v procesu poglabljanja Pametne specializacije usmerja iz koncepta trajnostnega razvoja h konkretizaciji, praksi, razumevanju in ukrepanju - tj. odgovornosti. Odgovoren turizem prihodnosti pomeni torej, da deležniki znotraj turistične panoge dejansko izvajajo trajnostne poslovne modele, programe, produkte in storitve. </a:t>
            </a:r>
            <a:r>
              <a:rPr lang="sl-SI" sz="1200" b="1" kern="1200" dirty="0">
                <a:solidFill>
                  <a:schemeClr val="tx1"/>
                </a:solidFill>
                <a:effectLst/>
                <a:latin typeface="+mn-lt"/>
                <a:ea typeface="+mn-ea"/>
                <a:cs typeface="+mn-cs"/>
              </a:rPr>
              <a:t>Pri implementaciji trajnosti v praksi bo v ospredju digitalizacija in dvig kakovosti storitev ter izobraževanje kadra. </a:t>
            </a:r>
          </a:p>
          <a:p>
            <a:endParaRPr lang="en-SI" sz="1200"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Odgovorni turizem prihodnosti je turizem, ki:</a:t>
            </a:r>
            <a:endParaRPr lang="en-SI"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zmanjšuje negativne socialne, gospodarske in okoljske vplive,</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gradi poslovne modele, ki temeljijo na digitalni preobrazbi, skrajšanih dobavnih verigah in verigah vrednosti, ohranjanju kulturne in naravne dediščine ter avtentičnosti,</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ustvarja večje gospodarske koristi za lokalno prebivalstvo in povečuje blaginjo skupnosti na turističnih destinacijah,</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izboljšuje delovne pogoje in gradi na večjem povezovanju ter sodelovanju znotraj panoge,</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pozitivno prispeva k ohranjanju naravne in kulturne dediščine ter ceni raznolikost,</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gostom/ turistom nudi pristnejše izkušnje, tudi preko povezovanja z lokalnim prebivalstvom in boljšim razumevanjem lokalnih kulturnih, družbenih in okoljskih značilnosti,</a:t>
            </a:r>
            <a:endParaRPr lang="en-SI"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sl-SI" sz="1200" u="none" strike="noStrike" kern="1200" dirty="0">
                <a:solidFill>
                  <a:schemeClr val="tx1"/>
                </a:solidFill>
                <a:effectLst/>
                <a:latin typeface="+mn-lt"/>
                <a:ea typeface="+mn-ea"/>
                <a:cs typeface="+mn-cs"/>
              </a:rPr>
              <a:t>je kulturno občutljiv, spodbuja spoštovanje med turisti in gostitelji ter gradi lokalni ponos in samozavest</a:t>
            </a:r>
          </a:p>
          <a:p>
            <a:pPr marL="171450" lvl="0" indent="-171450">
              <a:buFont typeface="Arial" panose="020B0604020202020204" pitchFamily="34" charset="0"/>
              <a:buChar char="•"/>
            </a:pPr>
            <a:endParaRPr lang="sl-SI" sz="120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E83C7C91-06A5-9B42-874A-64C501F5AB6D}" type="slidenum">
              <a:rPr lang="en-US" smtClean="0"/>
              <a:pPr>
                <a:defRPr/>
              </a:pPr>
              <a:t>26</a:t>
            </a:fld>
            <a:endParaRPr lang="en-US"/>
          </a:p>
        </p:txBody>
      </p:sp>
    </p:spTree>
    <p:extLst>
      <p:ext uri="{BB962C8B-B14F-4D97-AF65-F5344CB8AC3E}">
        <p14:creationId xmlns:p14="http://schemas.microsoft.com/office/powerpoint/2010/main" val="538289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a:extLst>
              <a:ext uri="{FF2B5EF4-FFF2-40B4-BE49-F238E27FC236}">
                <a16:creationId xmlns:a16="http://schemas.microsoft.com/office/drawing/2014/main" id="{2A2159A2-A4FD-1C4E-A1E0-FE6E6447B8E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8" name="Notes Placeholder 2">
            <a:extLst>
              <a:ext uri="{FF2B5EF4-FFF2-40B4-BE49-F238E27FC236}">
                <a16:creationId xmlns:a16="http://schemas.microsoft.com/office/drawing/2014/main" id="{784D8F49-6F61-9D4A-AC37-B144F4AB4B3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buFont typeface="+mj-lt"/>
              <a:buNone/>
            </a:pPr>
            <a:r>
              <a:rPr lang="sl-SI" altLang="en-US" dirty="0"/>
              <a:t>Proces podjetniškega odkrivanja naslavlja cilje in politike </a:t>
            </a:r>
            <a:r>
              <a:rPr lang="sl-SI" altLang="en-US" b="1" dirty="0"/>
              <a:t>Evropskega zelenega dogovora, Digitalne agende za Evropo in novega večletnega finančnega okvira</a:t>
            </a:r>
            <a:r>
              <a:rPr lang="sl-SI" altLang="en-US" dirty="0"/>
              <a:t> (poudarek na ERDF): </a:t>
            </a:r>
          </a:p>
          <a:p>
            <a:pPr eaLnBrk="1" hangingPunct="1"/>
            <a:r>
              <a:rPr lang="sl-SI" altLang="en-US" dirty="0"/>
              <a:t>- Trajnostna industrija, Strategija od vil do vilic, Trajnostna mobilnost, Odpravljanje onesnaževanja;</a:t>
            </a:r>
          </a:p>
          <a:p>
            <a:pPr eaLnBrk="1" hangingPunct="1"/>
            <a:r>
              <a:rPr lang="sl-SI" altLang="en-US" dirty="0"/>
              <a:t>- Krepitev raziskav in inovacijskih zmogljivosti ter prevzemanje naprednih tehnologij;</a:t>
            </a:r>
          </a:p>
          <a:p>
            <a:pPr eaLnBrk="1" hangingPunct="1"/>
            <a:r>
              <a:rPr lang="sl-SI" altLang="en-US" dirty="0"/>
              <a:t>- Izkoriščanje prednosti digitalizacije za državljane, podjetja in vlade;</a:t>
            </a:r>
          </a:p>
          <a:p>
            <a:pPr eaLnBrk="1" hangingPunct="1"/>
            <a:r>
              <a:rPr lang="sl-SI" altLang="en-US" dirty="0"/>
              <a:t>- Spodbujanje rasti in konkurenčnosti SME;</a:t>
            </a:r>
          </a:p>
          <a:p>
            <a:pPr eaLnBrk="1" hangingPunct="1"/>
            <a:r>
              <a:rPr lang="sl-SI" altLang="en-US" dirty="0"/>
              <a:t>- Razvijanje veščin za pametno specializacijo, industrijsko tranzicijo in podjetništvo.</a:t>
            </a:r>
          </a:p>
          <a:p>
            <a:endParaRPr lang="en-SI" altLang="en-SI" dirty="0"/>
          </a:p>
        </p:txBody>
      </p:sp>
      <p:sp>
        <p:nvSpPr>
          <p:cNvPr id="55299" name="Slide Number Placeholder 3">
            <a:extLst>
              <a:ext uri="{FF2B5EF4-FFF2-40B4-BE49-F238E27FC236}">
                <a16:creationId xmlns:a16="http://schemas.microsoft.com/office/drawing/2014/main" id="{B3749B3F-481C-3F47-A410-579D38BC708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85EC64F0-19CB-4C4E-ABC9-800BD47EE660}" type="slidenum">
              <a:rPr lang="en-US" altLang="en-US"/>
              <a:pPr/>
              <a:t>27</a:t>
            </a:fld>
            <a:endParaRPr lang="en-US" altLang="en-US"/>
          </a:p>
        </p:txBody>
      </p:sp>
    </p:spTree>
    <p:extLst>
      <p:ext uri="{BB962C8B-B14F-4D97-AF65-F5344CB8AC3E}">
        <p14:creationId xmlns:p14="http://schemas.microsoft.com/office/powerpoint/2010/main" val="1694855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37FA2B0F-C761-534B-A9BF-660B6A53C4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a:extLst>
              <a:ext uri="{FF2B5EF4-FFF2-40B4-BE49-F238E27FC236}">
                <a16:creationId xmlns:a16="http://schemas.microsoft.com/office/drawing/2014/main" id="{0F6464E4-258D-C94C-BD79-81A575DE71D5}"/>
              </a:ext>
            </a:extLst>
          </p:cNvPr>
          <p:cNvSpPr>
            <a:spLocks noGrp="1" noChangeArrowheads="1"/>
          </p:cNvSpPr>
          <p:nvPr>
            <p:ph type="body" idx="1"/>
          </p:nvPr>
        </p:nvSpPr>
        <p:spPr bwMode="auto"/>
        <p:txBody>
          <a:bodyPr wrap="square" numCol="1" anchor="t" anchorCtr="0" compatLnSpc="1">
            <a:prstTxWarp prst="textNoShape">
              <a:avLst/>
            </a:prstTxWarp>
          </a:bodyPr>
          <a:lstStyle/>
          <a:p>
            <a:pPr marL="171450" indent="-171450" eaLnBrk="1" hangingPunct="1">
              <a:buFont typeface="Arial" panose="020B0604020202020204" pitchFamily="34" charset="0"/>
              <a:buChar char="•"/>
              <a:defRPr/>
            </a:pPr>
            <a:r>
              <a:rPr lang="sl-SI" dirty="0"/>
              <a:t>Pandemija COVID-19 bo povzročila 58 do 78% padec mednarodnega svetovnega turizma v letu 2020. Pandemija je najbolj prizadela MICE segment, ki beleži upad prometa do 90% v letu 2020. Podobno velja za Slovenijo. Pandemija COVID-19 bo imela za sektor MICE dolgoročne posledice, kar zahteva prilagoditev razmeram in iskanje inovativnih  tehnoloških ter hibridnih rešitev v smeri digitalnega in trajnostnega razvoja. </a:t>
            </a:r>
            <a:endParaRPr lang="en-SI" dirty="0"/>
          </a:p>
          <a:p>
            <a:pPr marL="171450" indent="-171450" eaLnBrk="1" hangingPunct="1">
              <a:buFont typeface="Arial" panose="020B0604020202020204" pitchFamily="34" charset="0"/>
              <a:buChar char="•"/>
              <a:defRPr/>
            </a:pPr>
            <a:r>
              <a:rPr lang="sl-SI" dirty="0"/>
              <a:t>Oblikovanje in kreiranje IT platforme oz. digitalnega vozlišča za vse deležnike (ponudniki nastanitev, ponudniki kongresnih kapacitet, predavatelje, organizatorje, udeležence, itd.), ki bo predstavljala celostno komunikacijsko orodje za izvedbo (ne rizičnih) varnih trajnostnih kongresov in dogodkov  v skladu z vsemi varnostnimi in zdravstvenimi predpisi;</a:t>
            </a:r>
            <a:endParaRPr lang="en-SI" dirty="0"/>
          </a:p>
          <a:p>
            <a:pPr marL="171450" indent="-171450" eaLnBrk="1" hangingPunct="1">
              <a:buFont typeface="Arial" panose="020B0604020202020204" pitchFamily="34" charset="0"/>
              <a:buChar char="•"/>
              <a:defRPr/>
            </a:pPr>
            <a:r>
              <a:rPr lang="sl-SI" dirty="0"/>
              <a:t>Oblikovanje izobraževalnih programov za dvig kompetenc uporabe digitalne tehnologije s strani turističnih deležnikov v prvi vrsti organizatorjev dogodkov;</a:t>
            </a:r>
            <a:endParaRPr lang="en-SI" dirty="0"/>
          </a:p>
          <a:p>
            <a:pPr marL="171450" indent="-171450" eaLnBrk="1" hangingPunct="1">
              <a:buFont typeface="Arial" panose="020B0604020202020204" pitchFamily="34" charset="0"/>
              <a:buChar char="•"/>
              <a:defRPr/>
            </a:pPr>
            <a:r>
              <a:rPr lang="sl-SI" dirty="0"/>
              <a:t>Razvoj sheme dogodki brez smeti, s katero bi se razvile osnovne smernice za stimulacijo trajnostno naravnanih dogodkov;  </a:t>
            </a:r>
            <a:endParaRPr lang="en-SI" dirty="0"/>
          </a:p>
          <a:p>
            <a:pPr marL="171450" indent="-171450" eaLnBrk="1" hangingPunct="1">
              <a:buFont typeface="Arial" panose="020B0604020202020204" pitchFamily="34" charset="0"/>
              <a:buChar char="•"/>
              <a:defRPr/>
            </a:pPr>
            <a:r>
              <a:rPr lang="sl-SI" dirty="0"/>
              <a:t>Razvoj sheme virtualni dogodek, s katero bi se razvile smernice za organizacijo virtualnega dogodka; </a:t>
            </a:r>
            <a:endParaRPr lang="en-SI" dirty="0"/>
          </a:p>
          <a:p>
            <a:pPr marL="171450" indent="-171450" eaLnBrk="1" hangingPunct="1">
              <a:buFont typeface="Arial" panose="020B0604020202020204" pitchFamily="34" charset="0"/>
              <a:buChar char="•"/>
              <a:defRPr/>
            </a:pPr>
            <a:r>
              <a:rPr lang="sl-SI" dirty="0"/>
              <a:t>Razvoj sheme hibridni dogodek, s katero bi se razvile smernice za organizacijo hibridnega dogodka. </a:t>
            </a:r>
          </a:p>
          <a:p>
            <a:pPr marL="171450" indent="-171450" eaLnBrk="1" hangingPunct="1">
              <a:buFont typeface="Arial" panose="020B0604020202020204" pitchFamily="34" charset="0"/>
              <a:buChar char="•"/>
              <a:defRPr/>
            </a:pPr>
            <a:endParaRPr lang="sl-SI" dirty="0"/>
          </a:p>
          <a:p>
            <a:pPr eaLnBrk="1" hangingPunct="1">
              <a:defRPr/>
            </a:pPr>
            <a:r>
              <a:rPr lang="sl-SI" dirty="0"/>
              <a:t>Potencial IT platforme k doprinosu rešitev na področjih:</a:t>
            </a:r>
            <a:endParaRPr lang="en-SI" dirty="0"/>
          </a:p>
          <a:p>
            <a:pPr eaLnBrk="1" hangingPunct="1">
              <a:defRPr/>
            </a:pPr>
            <a:r>
              <a:rPr lang="sl-SI" dirty="0"/>
              <a:t>Rešitve registracije (na dogodek, v hotel, sobe za sestanke/srečanja, prehranskih, zdravstvenih in drugih preferenc);</a:t>
            </a:r>
            <a:endParaRPr lang="en-SI" dirty="0"/>
          </a:p>
          <a:p>
            <a:pPr eaLnBrk="1" hangingPunct="1">
              <a:defRPr/>
            </a:pPr>
            <a:r>
              <a:rPr lang="sl-SI" dirty="0"/>
              <a:t>Posredovanje digitalnega potrdila (QR kode);</a:t>
            </a:r>
            <a:endParaRPr lang="en-SI" dirty="0"/>
          </a:p>
          <a:p>
            <a:pPr eaLnBrk="1" hangingPunct="1">
              <a:defRPr/>
            </a:pPr>
            <a:r>
              <a:rPr lang="sl-SI" dirty="0"/>
              <a:t>Zmanjšanje ozkih grl (vrst in gneč na vhodu/recepciji);</a:t>
            </a:r>
            <a:endParaRPr lang="en-SI" dirty="0"/>
          </a:p>
          <a:p>
            <a:pPr eaLnBrk="1" hangingPunct="1">
              <a:defRPr/>
            </a:pPr>
            <a:r>
              <a:rPr lang="sl-SI" dirty="0"/>
              <a:t>Sledenje zasedenosti prostorov ter podajanja predlogov sedežnih redov ter preusmerjanja udeležencev, za namen zagotavljanja zadostne razdalje in izogibanja gručam;</a:t>
            </a:r>
            <a:endParaRPr lang="en-SI" dirty="0"/>
          </a:p>
          <a:p>
            <a:pPr eaLnBrk="1" hangingPunct="1">
              <a:defRPr/>
            </a:pPr>
            <a:r>
              <a:rPr lang="sl-SI" dirty="0"/>
              <a:t>Beleženje čiščenja in razkuževanja prostorov ter o tem obveščanje obiskovalcev;</a:t>
            </a:r>
            <a:endParaRPr lang="en-SI" dirty="0"/>
          </a:p>
          <a:p>
            <a:pPr eaLnBrk="1" hangingPunct="1">
              <a:defRPr/>
            </a:pPr>
            <a:r>
              <a:rPr lang="sl-SI" dirty="0"/>
              <a:t>Razvoj interaktivnih virtualnih oblik podajanja znanja in mreženja; </a:t>
            </a:r>
            <a:endParaRPr lang="en-SI" dirty="0"/>
          </a:p>
          <a:p>
            <a:pPr eaLnBrk="1" hangingPunct="1">
              <a:defRPr/>
            </a:pPr>
            <a:r>
              <a:rPr lang="sl-SI" dirty="0"/>
              <a:t>Hibridne rešitve udeležbe na dogodku preko direktnega prenosa oz. video vsebin predvajanih na platformi;</a:t>
            </a:r>
            <a:endParaRPr lang="en-SI" dirty="0"/>
          </a:p>
          <a:p>
            <a:pPr eaLnBrk="1" hangingPunct="1">
              <a:defRPr/>
            </a:pPr>
            <a:r>
              <a:rPr lang="sl-SI" dirty="0"/>
              <a:t>Direkten komunikacijski kanal med organizatorji dogodkov in ponudniki nastanitev z udeleženci dogodkov: učinkovito in trajnostno podajanje vseh potrebnih informacij; usmerjanje in vodenje gostov glede na njihove osebne preference ter potrebe.</a:t>
            </a:r>
            <a:endParaRPr lang="en-SI" dirty="0"/>
          </a:p>
          <a:p>
            <a:pPr eaLnBrk="1" hangingPunct="1">
              <a:defRPr/>
            </a:pPr>
            <a:r>
              <a:rPr lang="sl-SI" dirty="0"/>
              <a:t>Zagotavljanje varnosti in zdravja, gradnja zaupanja;</a:t>
            </a:r>
            <a:endParaRPr lang="en-SI" dirty="0"/>
          </a:p>
          <a:p>
            <a:pPr eaLnBrk="1" hangingPunct="1">
              <a:defRPr/>
            </a:pPr>
            <a:r>
              <a:rPr lang="sl-SI" dirty="0"/>
              <a:t>Trženjski  kanal za širši spekter deležnikov, lokalnih ponudnikov, destinacije/mesta. </a:t>
            </a:r>
            <a:endParaRPr lang="en-SI" dirty="0"/>
          </a:p>
          <a:p>
            <a:pPr eaLnBrk="1" hangingPunct="1">
              <a:defRPr/>
            </a:pPr>
            <a:r>
              <a:rPr lang="sl-SI" dirty="0"/>
              <a:t> </a:t>
            </a:r>
            <a:endParaRPr lang="en-SI" dirty="0"/>
          </a:p>
          <a:p>
            <a:pPr eaLnBrk="1" hangingPunct="1">
              <a:defRPr/>
            </a:pPr>
            <a:r>
              <a:rPr lang="sl-SI" dirty="0"/>
              <a:t>   </a:t>
            </a:r>
            <a:endParaRPr lang="en-SI" dirty="0"/>
          </a:p>
          <a:p>
            <a:pPr eaLnBrk="1" hangingPunct="1">
              <a:spcBef>
                <a:spcPct val="0"/>
              </a:spcBef>
              <a:defRPr/>
            </a:pPr>
            <a:endParaRPr lang="en-US" altLang="en-SI" dirty="0"/>
          </a:p>
        </p:txBody>
      </p:sp>
      <p:sp>
        <p:nvSpPr>
          <p:cNvPr id="31747" name="Slide Number Placeholder 3">
            <a:extLst>
              <a:ext uri="{FF2B5EF4-FFF2-40B4-BE49-F238E27FC236}">
                <a16:creationId xmlns:a16="http://schemas.microsoft.com/office/drawing/2014/main" id="{34279361-849F-2A49-B457-AF1623FE05E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AC81BD5-F824-0541-9401-CF9A81C1ED6E}" type="slidenum">
              <a:rPr lang="en-US" altLang="sl-SI"/>
              <a:pPr/>
              <a:t>28</a:t>
            </a:fld>
            <a:endParaRPr lang="en-US" altLang="sl-SI"/>
          </a:p>
        </p:txBody>
      </p:sp>
    </p:spTree>
    <p:extLst>
      <p:ext uri="{BB962C8B-B14F-4D97-AF65-F5344CB8AC3E}">
        <p14:creationId xmlns:p14="http://schemas.microsoft.com/office/powerpoint/2010/main" val="2714215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I" b="1" dirty="0"/>
              <a:t>@Ljubica: dodati oceno tržnega potenciala</a:t>
            </a:r>
          </a:p>
          <a:p>
            <a:endParaRPr lang="en-SI" b="1" dirty="0"/>
          </a:p>
          <a:p>
            <a:r>
              <a:rPr lang="en-SI" b="1" dirty="0"/>
              <a:t>Trendi v svetu:</a:t>
            </a:r>
          </a:p>
          <a:p>
            <a:pPr lvl="0"/>
            <a:r>
              <a:rPr lang="sl-SI" sz="1200" u="none" strike="noStrike" kern="1200" dirty="0">
                <a:solidFill>
                  <a:schemeClr val="tx1"/>
                </a:solidFill>
                <a:effectLst/>
                <a:latin typeface="+mn-lt"/>
                <a:ea typeface="+mn-ea"/>
                <a:cs typeface="+mn-cs"/>
              </a:rPr>
              <a:t>Celotni MICE išče odgovor za preživetje med pandemijo COVID-19 in spremembami, ki jih bo prinesla za prihodnje;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Zaradi odpovedi dogodkov, prekinitev potovanj ter tranzitnih poti  je MICE  trenutno najbolj ranljiv segment turizma;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Zaznava se strah ljudi pred množičnimi dogodki oz. nezmožnostjo ohranjanja zadostne medsebojne razadlje, strah pred okužbami, raste zavedanje pomena razkuževanja;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Trendi varnih destinacij ter pomena zaupanja gostov;</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Gost/ udeleženec konference postaja aktivni soustvarjalec vsebin, produktov ter doživetij; Ta trend še posebej raste z novimi generacijami (Y in Z), ki si ne želijo "standardnih" dogodkov: Utrujeni so od tradicionalnega modela in želijo soustvarjati vsebino, jo deliti preko več mrež, željni več interaktivnosti - počutiti se del dogodka, ne zgolj kot gledalec;</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Rast novih formatov in konceptov, kot npr. hibridna in spletna srečanja;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Virtualni dogodki, ki vključijo bistveno večje število udeležencev;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Pri tem uporaba naprednih tehnologij, sistemov BOT, umetne inteligence, IOT, idr;</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Usmerjanje k trajnostnim rešitvam, produktom, poslovnim modelom; </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Storytellers vs. Story-Doers: Destinacije postajajo “lastniki” dogodkov (povezovanje s pametnimi mesti in skupnostmi).</a:t>
            </a:r>
            <a:r>
              <a:rPr lang="en-SI" dirty="0">
                <a:effectLst/>
              </a:rPr>
              <a:t> </a:t>
            </a:r>
          </a:p>
          <a:p>
            <a:endParaRPr lang="en-SI" dirty="0">
              <a:effectLst/>
            </a:endParaRPr>
          </a:p>
          <a:p>
            <a:endParaRPr lang="en-SI" dirty="0">
              <a:effectLst/>
            </a:endParaRPr>
          </a:p>
          <a:p>
            <a:r>
              <a:rPr lang="en-SI" b="1" dirty="0">
                <a:effectLst/>
              </a:rPr>
              <a:t>K</a:t>
            </a:r>
            <a:r>
              <a:rPr lang="en-GB" b="1" dirty="0">
                <a:effectLst/>
              </a:rPr>
              <a:t>o</a:t>
            </a:r>
            <a:r>
              <a:rPr lang="en-SI" b="1" dirty="0">
                <a:effectLst/>
              </a:rPr>
              <a:t>nkurenčne prednosti deležnikov v SLO: </a:t>
            </a:r>
          </a:p>
          <a:p>
            <a:pPr lvl="0"/>
            <a:r>
              <a:rPr lang="sl-SI" sz="1200" u="none" strike="noStrike" kern="1200" dirty="0">
                <a:solidFill>
                  <a:schemeClr val="tx1"/>
                </a:solidFill>
                <a:effectLst/>
                <a:latin typeface="+mn-lt"/>
                <a:ea typeface="+mn-ea"/>
                <a:cs typeface="+mn-cs"/>
              </a:rPr>
              <a:t>Slovenija že uveljavljena MICE destinacija;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Modernizirane in obnovljene kongresne ter hotelske kapacitete;</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Slovenija prepoznavna, kot varna in zelena destinacija;</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Vsi akterji se poznamo in smo med seboj že dobro povezani;</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Izkušnje s trajnostnim turizmom;</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Velik pomen MICE;</a:t>
            </a:r>
            <a:endParaRPr lang="en-SI" sz="1200" u="none" strike="noStrike" kern="1200" dirty="0">
              <a:solidFill>
                <a:schemeClr val="tx1"/>
              </a:solidFill>
              <a:effectLst/>
              <a:latin typeface="+mn-lt"/>
              <a:ea typeface="+mn-ea"/>
              <a:cs typeface="+mn-cs"/>
            </a:endParaRPr>
          </a:p>
          <a:p>
            <a:r>
              <a:rPr lang="sl-SI" sz="1200" kern="1200" dirty="0">
                <a:solidFill>
                  <a:schemeClr val="tx1"/>
                </a:solidFill>
                <a:effectLst/>
                <a:latin typeface="+mn-lt"/>
                <a:ea typeface="+mn-ea"/>
                <a:cs typeface="+mn-cs"/>
              </a:rPr>
              <a:t>Veliko inovativnih IT podjetji. </a:t>
            </a:r>
          </a:p>
          <a:p>
            <a:endParaRPr lang="sl-SI" sz="1200" kern="1200" dirty="0">
              <a:solidFill>
                <a:schemeClr val="tx1"/>
              </a:solidFill>
              <a:effectLst/>
              <a:latin typeface="+mn-lt"/>
              <a:ea typeface="+mn-ea"/>
              <a:cs typeface="+mn-cs"/>
            </a:endParaRPr>
          </a:p>
          <a:p>
            <a:r>
              <a:rPr lang="sl-SI" sz="1200" b="1" kern="1200" dirty="0">
                <a:solidFill>
                  <a:schemeClr val="tx1"/>
                </a:solidFill>
                <a:effectLst/>
                <a:latin typeface="+mn-lt"/>
                <a:ea typeface="+mn-ea"/>
                <a:cs typeface="+mn-cs"/>
              </a:rPr>
              <a:t>Predvidene smeri raziskav in razvoja v Sloveniji:</a:t>
            </a:r>
            <a:endParaRPr lang="en-SI" sz="1200" b="1" kern="1200" dirty="0">
              <a:solidFill>
                <a:schemeClr val="tx1"/>
              </a:solidFill>
              <a:effectLst/>
              <a:latin typeface="+mn-lt"/>
              <a:ea typeface="+mn-ea"/>
              <a:cs typeface="+mn-cs"/>
            </a:endParaRPr>
          </a:p>
          <a:p>
            <a:r>
              <a:rPr lang="sl-SI" sz="1200" b="1" kern="1200" dirty="0">
                <a:solidFill>
                  <a:schemeClr val="tx1"/>
                </a:solidFill>
                <a:effectLst/>
                <a:latin typeface="+mn-lt"/>
                <a:ea typeface="+mn-ea"/>
                <a:cs typeface="+mn-cs"/>
              </a:rPr>
              <a:t>TRL 3-5:</a:t>
            </a:r>
            <a:endParaRPr lang="en-SI" sz="1200" b="1"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IT platforme, vozlišča za predavatelje, organizatorje, hotele, udeležence in celovite komunikacijske mreže; </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Razvoj slovenskega MICE cloud-a (z nadaljnjo možnostjo podelitve licenc in implementacije IT rešitve tudi na drugih trgih/okoljih).</a:t>
            </a:r>
            <a:endParaRPr lang="en-SI" sz="1200"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sl-SI" sz="1200" kern="1200" dirty="0">
                <a:solidFill>
                  <a:schemeClr val="tx1"/>
                </a:solidFill>
                <a:effectLst/>
                <a:latin typeface="+mn-lt"/>
                <a:ea typeface="+mn-ea"/>
                <a:cs typeface="+mn-cs"/>
              </a:rPr>
              <a:t> </a:t>
            </a:r>
            <a:r>
              <a:rPr lang="sl-SI" sz="1200" b="1" kern="1200" dirty="0">
                <a:solidFill>
                  <a:schemeClr val="tx1"/>
                </a:solidFill>
                <a:effectLst/>
                <a:latin typeface="+mn-lt"/>
                <a:ea typeface="+mn-ea"/>
                <a:cs typeface="+mn-cs"/>
              </a:rPr>
              <a:t>TRL 6-9:</a:t>
            </a:r>
            <a:endParaRPr lang="en-SI" sz="1200" b="1"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Testiranje in izvedba demo pilotnega projekta v sodelovanju s Kongresnim uradom Slovenije;</a:t>
            </a:r>
            <a:endParaRPr lang="en-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Testna izvedba dveh dogodkov v Q1 2021.</a:t>
            </a:r>
          </a:p>
          <a:p>
            <a:pPr lvl="0"/>
            <a:endParaRPr lang="sl-SI" sz="1200" u="none" strike="noStrike" kern="1200" dirty="0">
              <a:solidFill>
                <a:schemeClr val="tx1"/>
              </a:solidFill>
              <a:effectLst/>
              <a:latin typeface="+mn-lt"/>
              <a:ea typeface="+mn-ea"/>
              <a:cs typeface="+mn-cs"/>
            </a:endParaRPr>
          </a:p>
          <a:p>
            <a:pPr lvl="0"/>
            <a:r>
              <a:rPr lang="sl-SI" sz="1200" u="none" strike="noStrike" kern="1200" dirty="0">
                <a:solidFill>
                  <a:schemeClr val="tx1"/>
                </a:solidFill>
                <a:effectLst/>
                <a:latin typeface="+mn-lt"/>
                <a:ea typeface="+mn-ea"/>
                <a:cs typeface="+mn-cs"/>
              </a:rPr>
              <a:t>TRŽNI POTENCIAL @Ljubica: za dodati</a:t>
            </a:r>
            <a:endParaRPr lang="en-SI" sz="1200" u="none" strike="noStrike" kern="1200" dirty="0">
              <a:solidFill>
                <a:schemeClr val="tx1"/>
              </a:solidFill>
              <a:effectLst/>
              <a:latin typeface="+mn-lt"/>
              <a:ea typeface="+mn-ea"/>
              <a:cs typeface="+mn-cs"/>
            </a:endParaRPr>
          </a:p>
          <a:p>
            <a:endParaRPr lang="en-SI" dirty="0"/>
          </a:p>
        </p:txBody>
      </p:sp>
      <p:sp>
        <p:nvSpPr>
          <p:cNvPr id="4" name="Slide Number Placeholder 3"/>
          <p:cNvSpPr>
            <a:spLocks noGrp="1"/>
          </p:cNvSpPr>
          <p:nvPr>
            <p:ph type="sldNum" sz="quarter" idx="5"/>
          </p:nvPr>
        </p:nvSpPr>
        <p:spPr/>
        <p:txBody>
          <a:bodyPr/>
          <a:lstStyle/>
          <a:p>
            <a:pPr>
              <a:defRPr/>
            </a:pPr>
            <a:fld id="{E83C7C91-06A5-9B42-874A-64C501F5AB6D}" type="slidenum">
              <a:rPr lang="en-US" smtClean="0"/>
              <a:pPr>
                <a:defRPr/>
              </a:pPr>
              <a:t>29</a:t>
            </a:fld>
            <a:endParaRPr lang="en-US"/>
          </a:p>
        </p:txBody>
      </p:sp>
    </p:spTree>
    <p:extLst>
      <p:ext uri="{BB962C8B-B14F-4D97-AF65-F5344CB8AC3E}">
        <p14:creationId xmlns:p14="http://schemas.microsoft.com/office/powerpoint/2010/main" val="1864648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88641-9C61-D941-AE89-DB2E08DF36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SI"/>
          </a:p>
        </p:txBody>
      </p:sp>
      <p:sp>
        <p:nvSpPr>
          <p:cNvPr id="3" name="Subtitle 2">
            <a:extLst>
              <a:ext uri="{FF2B5EF4-FFF2-40B4-BE49-F238E27FC236}">
                <a16:creationId xmlns:a16="http://schemas.microsoft.com/office/drawing/2014/main" id="{A746EFD2-0285-8B4D-A85C-987EE537BF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SI"/>
          </a:p>
        </p:txBody>
      </p:sp>
      <p:sp>
        <p:nvSpPr>
          <p:cNvPr id="4" name="Date Placeholder 3">
            <a:extLst>
              <a:ext uri="{FF2B5EF4-FFF2-40B4-BE49-F238E27FC236}">
                <a16:creationId xmlns:a16="http://schemas.microsoft.com/office/drawing/2014/main" id="{51B37A3D-7A45-3943-9F64-7C045B3AE1B8}"/>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5" name="Footer Placeholder 4">
            <a:extLst>
              <a:ext uri="{FF2B5EF4-FFF2-40B4-BE49-F238E27FC236}">
                <a16:creationId xmlns:a16="http://schemas.microsoft.com/office/drawing/2014/main" id="{0DCE49FD-A679-CB40-AEB9-C99393338631}"/>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E88552B3-EFEC-2042-8299-D7B241B49F5C}"/>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301939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9A537-D607-2C45-8E67-7470F88846F7}"/>
              </a:ext>
            </a:extLst>
          </p:cNvPr>
          <p:cNvSpPr>
            <a:spLocks noGrp="1"/>
          </p:cNvSpPr>
          <p:nvPr>
            <p:ph type="title"/>
          </p:nvPr>
        </p:nvSpPr>
        <p:spPr/>
        <p:txBody>
          <a:bodyPr/>
          <a:lstStyle/>
          <a:p>
            <a:r>
              <a:rPr lang="en-GB"/>
              <a:t>Click to edit Master title style</a:t>
            </a:r>
            <a:endParaRPr lang="en-SI"/>
          </a:p>
        </p:txBody>
      </p:sp>
      <p:sp>
        <p:nvSpPr>
          <p:cNvPr id="3" name="Vertical Text Placeholder 2">
            <a:extLst>
              <a:ext uri="{FF2B5EF4-FFF2-40B4-BE49-F238E27FC236}">
                <a16:creationId xmlns:a16="http://schemas.microsoft.com/office/drawing/2014/main" id="{136AC01F-9B7F-E748-B610-C802BBEDB9B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4" name="Date Placeholder 3">
            <a:extLst>
              <a:ext uri="{FF2B5EF4-FFF2-40B4-BE49-F238E27FC236}">
                <a16:creationId xmlns:a16="http://schemas.microsoft.com/office/drawing/2014/main" id="{95036C89-1F55-5E42-9006-D7714D447E74}"/>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5" name="Footer Placeholder 4">
            <a:extLst>
              <a:ext uri="{FF2B5EF4-FFF2-40B4-BE49-F238E27FC236}">
                <a16:creationId xmlns:a16="http://schemas.microsoft.com/office/drawing/2014/main" id="{47E16B8F-15BF-8C48-8E56-65CBD6CB034C}"/>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9CA89B52-AB96-884E-8C38-06577216297C}"/>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2034323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D6F153-B529-264D-A586-DDC5F0ADAF8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SI"/>
          </a:p>
        </p:txBody>
      </p:sp>
      <p:sp>
        <p:nvSpPr>
          <p:cNvPr id="3" name="Vertical Text Placeholder 2">
            <a:extLst>
              <a:ext uri="{FF2B5EF4-FFF2-40B4-BE49-F238E27FC236}">
                <a16:creationId xmlns:a16="http://schemas.microsoft.com/office/drawing/2014/main" id="{5DC73D8E-3648-544B-A0BD-4D5FD58D76A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4" name="Date Placeholder 3">
            <a:extLst>
              <a:ext uri="{FF2B5EF4-FFF2-40B4-BE49-F238E27FC236}">
                <a16:creationId xmlns:a16="http://schemas.microsoft.com/office/drawing/2014/main" id="{F5AE9F20-4D6B-6249-A4E2-5644014FE021}"/>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5" name="Footer Placeholder 4">
            <a:extLst>
              <a:ext uri="{FF2B5EF4-FFF2-40B4-BE49-F238E27FC236}">
                <a16:creationId xmlns:a16="http://schemas.microsoft.com/office/drawing/2014/main" id="{1D0E4B4A-8519-3F41-9F84-7AFCD31D82DF}"/>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742D7973-1A48-FA4F-AD5D-AA4CA4A08EF6}"/>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1669778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C6FE3D10-21B7-B646-A023-296038E7A35C}"/>
              </a:ext>
            </a:extLst>
          </p:cNvPr>
          <p:cNvSpPr>
            <a:spLocks noGrp="1"/>
          </p:cNvSpPr>
          <p:nvPr>
            <p:ph type="dt" sz="half" idx="10"/>
          </p:nvPr>
        </p:nvSpPr>
        <p:spPr/>
        <p:txBody>
          <a:bodyPr/>
          <a:lstStyle>
            <a:lvl1pPr>
              <a:defRPr/>
            </a:lvl1pPr>
          </a:lstStyle>
          <a:p>
            <a:pPr>
              <a:defRPr/>
            </a:pPr>
            <a:fld id="{0B366A84-5F54-6848-886E-60B1C1D83C23}" type="datetimeFigureOut">
              <a:rPr lang="en-US"/>
              <a:pPr>
                <a:defRPr/>
              </a:pPr>
              <a:t>4/9/21</a:t>
            </a:fld>
            <a:endParaRPr lang="en-US"/>
          </a:p>
        </p:txBody>
      </p:sp>
      <p:sp>
        <p:nvSpPr>
          <p:cNvPr id="5" name="Footer Placeholder 4">
            <a:extLst>
              <a:ext uri="{FF2B5EF4-FFF2-40B4-BE49-F238E27FC236}">
                <a16:creationId xmlns:a16="http://schemas.microsoft.com/office/drawing/2014/main" id="{D816C31B-B8ED-8C4D-9910-6087968B291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7847ED2-35B1-274D-95D7-3EF080B085ED}"/>
              </a:ext>
            </a:extLst>
          </p:cNvPr>
          <p:cNvSpPr>
            <a:spLocks noGrp="1"/>
          </p:cNvSpPr>
          <p:nvPr>
            <p:ph type="sldNum" sz="quarter" idx="12"/>
          </p:nvPr>
        </p:nvSpPr>
        <p:spPr/>
        <p:txBody>
          <a:bodyPr/>
          <a:lstStyle>
            <a:lvl1pPr>
              <a:defRPr/>
            </a:lvl1pPr>
          </a:lstStyle>
          <a:p>
            <a:pPr>
              <a:defRPr/>
            </a:pPr>
            <a:fld id="{7528E1C1-C037-C843-9C0A-0DD618DDEFC5}" type="slidenum">
              <a:rPr lang="en-US"/>
              <a:pPr>
                <a:defRPr/>
              </a:pPr>
              <a:t>‹#›</a:t>
            </a:fld>
            <a:endParaRPr lang="en-US"/>
          </a:p>
        </p:txBody>
      </p:sp>
    </p:spTree>
    <p:extLst>
      <p:ext uri="{BB962C8B-B14F-4D97-AF65-F5344CB8AC3E}">
        <p14:creationId xmlns:p14="http://schemas.microsoft.com/office/powerpoint/2010/main" val="27884020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9C4FAB-6464-B642-B760-D2EBAA6A68E9}"/>
              </a:ext>
            </a:extLst>
          </p:cNvPr>
          <p:cNvSpPr>
            <a:spLocks noGrp="1"/>
          </p:cNvSpPr>
          <p:nvPr>
            <p:ph type="dt" sz="half" idx="10"/>
          </p:nvPr>
        </p:nvSpPr>
        <p:spPr/>
        <p:txBody>
          <a:bodyPr/>
          <a:lstStyle>
            <a:lvl1pPr>
              <a:defRPr/>
            </a:lvl1pPr>
          </a:lstStyle>
          <a:p>
            <a:pPr>
              <a:defRPr/>
            </a:pPr>
            <a:fld id="{01EECAF2-CCDD-544D-8FA0-944B46442B14}" type="datetimeFigureOut">
              <a:rPr lang="en-US"/>
              <a:pPr>
                <a:defRPr/>
              </a:pPr>
              <a:t>4/9/21</a:t>
            </a:fld>
            <a:endParaRPr lang="en-US"/>
          </a:p>
        </p:txBody>
      </p:sp>
      <p:sp>
        <p:nvSpPr>
          <p:cNvPr id="5" name="Footer Placeholder 4">
            <a:extLst>
              <a:ext uri="{FF2B5EF4-FFF2-40B4-BE49-F238E27FC236}">
                <a16:creationId xmlns:a16="http://schemas.microsoft.com/office/drawing/2014/main" id="{04353B47-E0A8-5C4B-B3AD-139BC45FF30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2C17397-63DD-414D-9AC0-2FB31FB4D266}"/>
              </a:ext>
            </a:extLst>
          </p:cNvPr>
          <p:cNvSpPr>
            <a:spLocks noGrp="1"/>
          </p:cNvSpPr>
          <p:nvPr>
            <p:ph type="sldNum" sz="quarter" idx="12"/>
          </p:nvPr>
        </p:nvSpPr>
        <p:spPr/>
        <p:txBody>
          <a:bodyPr/>
          <a:lstStyle>
            <a:lvl1pPr>
              <a:defRPr/>
            </a:lvl1pPr>
          </a:lstStyle>
          <a:p>
            <a:pPr>
              <a:defRPr/>
            </a:pPr>
            <a:fld id="{BE63F1C8-023E-7147-AC71-586B006AE3C0}" type="slidenum">
              <a:rPr lang="en-US"/>
              <a:pPr>
                <a:defRPr/>
              </a:pPr>
              <a:t>‹#›</a:t>
            </a:fld>
            <a:endParaRPr lang="en-US"/>
          </a:p>
        </p:txBody>
      </p:sp>
    </p:spTree>
    <p:extLst>
      <p:ext uri="{BB962C8B-B14F-4D97-AF65-F5344CB8AC3E}">
        <p14:creationId xmlns:p14="http://schemas.microsoft.com/office/powerpoint/2010/main" val="14825532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4EB915-30E1-4B40-A583-F25B00F30989}"/>
              </a:ext>
            </a:extLst>
          </p:cNvPr>
          <p:cNvSpPr>
            <a:spLocks noGrp="1"/>
          </p:cNvSpPr>
          <p:nvPr>
            <p:ph type="dt" sz="half" idx="10"/>
          </p:nvPr>
        </p:nvSpPr>
        <p:spPr/>
        <p:txBody>
          <a:bodyPr/>
          <a:lstStyle>
            <a:lvl1pPr>
              <a:defRPr/>
            </a:lvl1pPr>
          </a:lstStyle>
          <a:p>
            <a:pPr>
              <a:defRPr/>
            </a:pPr>
            <a:fld id="{1A568164-EF00-E24F-8AA8-F599964E4AEE}" type="datetimeFigureOut">
              <a:rPr lang="en-US"/>
              <a:pPr>
                <a:defRPr/>
              </a:pPr>
              <a:t>4/9/21</a:t>
            </a:fld>
            <a:endParaRPr lang="en-US"/>
          </a:p>
        </p:txBody>
      </p:sp>
      <p:sp>
        <p:nvSpPr>
          <p:cNvPr id="5" name="Footer Placeholder 4">
            <a:extLst>
              <a:ext uri="{FF2B5EF4-FFF2-40B4-BE49-F238E27FC236}">
                <a16:creationId xmlns:a16="http://schemas.microsoft.com/office/drawing/2014/main" id="{4C8F1FC4-BD75-D44F-8D15-7F12B645E8A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00222E4-5D86-AD4A-B1A7-D50532E3E416}"/>
              </a:ext>
            </a:extLst>
          </p:cNvPr>
          <p:cNvSpPr>
            <a:spLocks noGrp="1"/>
          </p:cNvSpPr>
          <p:nvPr>
            <p:ph type="sldNum" sz="quarter" idx="12"/>
          </p:nvPr>
        </p:nvSpPr>
        <p:spPr/>
        <p:txBody>
          <a:bodyPr/>
          <a:lstStyle>
            <a:lvl1pPr>
              <a:defRPr/>
            </a:lvl1pPr>
          </a:lstStyle>
          <a:p>
            <a:pPr>
              <a:defRPr/>
            </a:pPr>
            <a:fld id="{65D206A9-0C04-9449-B1F7-7F935524869F}" type="slidenum">
              <a:rPr lang="en-US"/>
              <a:pPr>
                <a:defRPr/>
              </a:pPr>
              <a:t>‹#›</a:t>
            </a:fld>
            <a:endParaRPr lang="en-US"/>
          </a:p>
        </p:txBody>
      </p:sp>
    </p:spTree>
    <p:extLst>
      <p:ext uri="{BB962C8B-B14F-4D97-AF65-F5344CB8AC3E}">
        <p14:creationId xmlns:p14="http://schemas.microsoft.com/office/powerpoint/2010/main" val="739264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EDB3592A-A16D-0B44-ACE8-CBEC2741B655}"/>
              </a:ext>
            </a:extLst>
          </p:cNvPr>
          <p:cNvSpPr>
            <a:spLocks noGrp="1"/>
          </p:cNvSpPr>
          <p:nvPr>
            <p:ph type="dt" sz="half" idx="10"/>
          </p:nvPr>
        </p:nvSpPr>
        <p:spPr/>
        <p:txBody>
          <a:bodyPr/>
          <a:lstStyle>
            <a:lvl1pPr>
              <a:defRPr/>
            </a:lvl1pPr>
          </a:lstStyle>
          <a:p>
            <a:pPr>
              <a:defRPr/>
            </a:pPr>
            <a:fld id="{E8A7D256-B7D6-6E4E-8223-E4375B5EFD42}" type="datetimeFigureOut">
              <a:rPr lang="en-US"/>
              <a:pPr>
                <a:defRPr/>
              </a:pPr>
              <a:t>4/9/21</a:t>
            </a:fld>
            <a:endParaRPr lang="en-US"/>
          </a:p>
        </p:txBody>
      </p:sp>
      <p:sp>
        <p:nvSpPr>
          <p:cNvPr id="6" name="Footer Placeholder 4">
            <a:extLst>
              <a:ext uri="{FF2B5EF4-FFF2-40B4-BE49-F238E27FC236}">
                <a16:creationId xmlns:a16="http://schemas.microsoft.com/office/drawing/2014/main" id="{782D54AA-01A7-5A4C-9634-8218AEB969E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3CAB8CA-D7BF-324C-8769-CB0BEE9289DD}"/>
              </a:ext>
            </a:extLst>
          </p:cNvPr>
          <p:cNvSpPr>
            <a:spLocks noGrp="1"/>
          </p:cNvSpPr>
          <p:nvPr>
            <p:ph type="sldNum" sz="quarter" idx="12"/>
          </p:nvPr>
        </p:nvSpPr>
        <p:spPr/>
        <p:txBody>
          <a:bodyPr/>
          <a:lstStyle>
            <a:lvl1pPr>
              <a:defRPr/>
            </a:lvl1pPr>
          </a:lstStyle>
          <a:p>
            <a:pPr>
              <a:defRPr/>
            </a:pPr>
            <a:fld id="{B4D4CB07-A137-4540-B98E-99790562CFD7}" type="slidenum">
              <a:rPr lang="en-US"/>
              <a:pPr>
                <a:defRPr/>
              </a:pPr>
              <a:t>‹#›</a:t>
            </a:fld>
            <a:endParaRPr lang="en-US"/>
          </a:p>
        </p:txBody>
      </p:sp>
    </p:spTree>
    <p:extLst>
      <p:ext uri="{BB962C8B-B14F-4D97-AF65-F5344CB8AC3E}">
        <p14:creationId xmlns:p14="http://schemas.microsoft.com/office/powerpoint/2010/main" val="14785090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D9486712-E421-6D4C-84DC-CCDA15CBC3D9}"/>
              </a:ext>
            </a:extLst>
          </p:cNvPr>
          <p:cNvSpPr>
            <a:spLocks noGrp="1"/>
          </p:cNvSpPr>
          <p:nvPr>
            <p:ph type="dt" sz="half" idx="10"/>
          </p:nvPr>
        </p:nvSpPr>
        <p:spPr/>
        <p:txBody>
          <a:bodyPr/>
          <a:lstStyle>
            <a:lvl1pPr>
              <a:defRPr/>
            </a:lvl1pPr>
          </a:lstStyle>
          <a:p>
            <a:pPr>
              <a:defRPr/>
            </a:pPr>
            <a:fld id="{E655FFD3-D76B-DD40-97FD-6EF15D07722D}" type="datetimeFigureOut">
              <a:rPr lang="en-US"/>
              <a:pPr>
                <a:defRPr/>
              </a:pPr>
              <a:t>4/9/21</a:t>
            </a:fld>
            <a:endParaRPr lang="en-US"/>
          </a:p>
        </p:txBody>
      </p:sp>
      <p:sp>
        <p:nvSpPr>
          <p:cNvPr id="8" name="Footer Placeholder 4">
            <a:extLst>
              <a:ext uri="{FF2B5EF4-FFF2-40B4-BE49-F238E27FC236}">
                <a16:creationId xmlns:a16="http://schemas.microsoft.com/office/drawing/2014/main" id="{6B238EF5-7800-4A41-829F-A081F28D1113}"/>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8068F40-F30C-BB4A-A0AB-77F5133FEDD6}"/>
              </a:ext>
            </a:extLst>
          </p:cNvPr>
          <p:cNvSpPr>
            <a:spLocks noGrp="1"/>
          </p:cNvSpPr>
          <p:nvPr>
            <p:ph type="sldNum" sz="quarter" idx="12"/>
          </p:nvPr>
        </p:nvSpPr>
        <p:spPr/>
        <p:txBody>
          <a:bodyPr/>
          <a:lstStyle>
            <a:lvl1pPr>
              <a:defRPr/>
            </a:lvl1pPr>
          </a:lstStyle>
          <a:p>
            <a:pPr>
              <a:defRPr/>
            </a:pPr>
            <a:fld id="{316E5621-C0C4-2C47-AD7B-4636F6BBD5C5}" type="slidenum">
              <a:rPr lang="en-US"/>
              <a:pPr>
                <a:defRPr/>
              </a:pPr>
              <a:t>‹#›</a:t>
            </a:fld>
            <a:endParaRPr lang="en-US"/>
          </a:p>
        </p:txBody>
      </p:sp>
    </p:spTree>
    <p:extLst>
      <p:ext uri="{BB962C8B-B14F-4D97-AF65-F5344CB8AC3E}">
        <p14:creationId xmlns:p14="http://schemas.microsoft.com/office/powerpoint/2010/main" val="25360732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082245A9-DF7F-D64D-886C-BD34383C9643}"/>
              </a:ext>
            </a:extLst>
          </p:cNvPr>
          <p:cNvSpPr>
            <a:spLocks noGrp="1"/>
          </p:cNvSpPr>
          <p:nvPr>
            <p:ph type="dt" sz="half" idx="10"/>
          </p:nvPr>
        </p:nvSpPr>
        <p:spPr/>
        <p:txBody>
          <a:bodyPr/>
          <a:lstStyle>
            <a:lvl1pPr>
              <a:defRPr/>
            </a:lvl1pPr>
          </a:lstStyle>
          <a:p>
            <a:pPr>
              <a:defRPr/>
            </a:pPr>
            <a:fld id="{7BAD2D37-1EC6-8142-BA77-77104884797E}" type="datetimeFigureOut">
              <a:rPr lang="en-US"/>
              <a:pPr>
                <a:defRPr/>
              </a:pPr>
              <a:t>4/9/21</a:t>
            </a:fld>
            <a:endParaRPr lang="en-US"/>
          </a:p>
        </p:txBody>
      </p:sp>
      <p:sp>
        <p:nvSpPr>
          <p:cNvPr id="4" name="Footer Placeholder 4">
            <a:extLst>
              <a:ext uri="{FF2B5EF4-FFF2-40B4-BE49-F238E27FC236}">
                <a16:creationId xmlns:a16="http://schemas.microsoft.com/office/drawing/2014/main" id="{2A0A5C54-1029-F44E-944F-38923250459B}"/>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C5AC9DF-4091-F246-A02C-3888108DFFA8}"/>
              </a:ext>
            </a:extLst>
          </p:cNvPr>
          <p:cNvSpPr>
            <a:spLocks noGrp="1"/>
          </p:cNvSpPr>
          <p:nvPr>
            <p:ph type="sldNum" sz="quarter" idx="12"/>
          </p:nvPr>
        </p:nvSpPr>
        <p:spPr/>
        <p:txBody>
          <a:bodyPr/>
          <a:lstStyle>
            <a:lvl1pPr>
              <a:defRPr/>
            </a:lvl1pPr>
          </a:lstStyle>
          <a:p>
            <a:pPr>
              <a:defRPr/>
            </a:pPr>
            <a:fld id="{008ACD69-AC83-4C44-9EF5-D06140619D41}" type="slidenum">
              <a:rPr lang="en-US"/>
              <a:pPr>
                <a:defRPr/>
              </a:pPr>
              <a:t>‹#›</a:t>
            </a:fld>
            <a:endParaRPr lang="en-US"/>
          </a:p>
        </p:txBody>
      </p:sp>
    </p:spTree>
    <p:extLst>
      <p:ext uri="{BB962C8B-B14F-4D97-AF65-F5344CB8AC3E}">
        <p14:creationId xmlns:p14="http://schemas.microsoft.com/office/powerpoint/2010/main" val="11190067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FB3A92A-7F69-3648-9743-E6C4E1F02AE4}"/>
              </a:ext>
            </a:extLst>
          </p:cNvPr>
          <p:cNvSpPr>
            <a:spLocks noGrp="1"/>
          </p:cNvSpPr>
          <p:nvPr>
            <p:ph type="dt" sz="half" idx="10"/>
          </p:nvPr>
        </p:nvSpPr>
        <p:spPr/>
        <p:txBody>
          <a:bodyPr/>
          <a:lstStyle>
            <a:lvl1pPr>
              <a:defRPr/>
            </a:lvl1pPr>
          </a:lstStyle>
          <a:p>
            <a:pPr>
              <a:defRPr/>
            </a:pPr>
            <a:fld id="{3B86674A-38F9-D14D-9704-DA8905F560AF}" type="datetimeFigureOut">
              <a:rPr lang="en-US"/>
              <a:pPr>
                <a:defRPr/>
              </a:pPr>
              <a:t>4/9/21</a:t>
            </a:fld>
            <a:endParaRPr lang="en-US"/>
          </a:p>
        </p:txBody>
      </p:sp>
      <p:sp>
        <p:nvSpPr>
          <p:cNvPr id="3" name="Footer Placeholder 4">
            <a:extLst>
              <a:ext uri="{FF2B5EF4-FFF2-40B4-BE49-F238E27FC236}">
                <a16:creationId xmlns:a16="http://schemas.microsoft.com/office/drawing/2014/main" id="{DC2281B9-8DE3-234E-8C60-F36629A1D59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E9D6FBB-7354-4440-A4CB-D5C013FF028D}"/>
              </a:ext>
            </a:extLst>
          </p:cNvPr>
          <p:cNvSpPr>
            <a:spLocks noGrp="1"/>
          </p:cNvSpPr>
          <p:nvPr>
            <p:ph type="sldNum" sz="quarter" idx="12"/>
          </p:nvPr>
        </p:nvSpPr>
        <p:spPr/>
        <p:txBody>
          <a:bodyPr/>
          <a:lstStyle>
            <a:lvl1pPr>
              <a:defRPr/>
            </a:lvl1pPr>
          </a:lstStyle>
          <a:p>
            <a:pPr>
              <a:defRPr/>
            </a:pPr>
            <a:fld id="{58C90066-B526-DC4B-97DF-833506C39B3C}" type="slidenum">
              <a:rPr lang="en-US"/>
              <a:pPr>
                <a:defRPr/>
              </a:pPr>
              <a:t>‹#›</a:t>
            </a:fld>
            <a:endParaRPr lang="en-US"/>
          </a:p>
        </p:txBody>
      </p:sp>
    </p:spTree>
    <p:extLst>
      <p:ext uri="{BB962C8B-B14F-4D97-AF65-F5344CB8AC3E}">
        <p14:creationId xmlns:p14="http://schemas.microsoft.com/office/powerpoint/2010/main" val="22950443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3">
            <a:extLst>
              <a:ext uri="{FF2B5EF4-FFF2-40B4-BE49-F238E27FC236}">
                <a16:creationId xmlns:a16="http://schemas.microsoft.com/office/drawing/2014/main" id="{A11EA143-6455-0540-8B58-519CBAD30C02}"/>
              </a:ext>
            </a:extLst>
          </p:cNvPr>
          <p:cNvSpPr>
            <a:spLocks noGrp="1"/>
          </p:cNvSpPr>
          <p:nvPr>
            <p:ph type="dt" sz="half" idx="10"/>
          </p:nvPr>
        </p:nvSpPr>
        <p:spPr/>
        <p:txBody>
          <a:bodyPr/>
          <a:lstStyle>
            <a:lvl1pPr>
              <a:defRPr/>
            </a:lvl1pPr>
          </a:lstStyle>
          <a:p>
            <a:pPr>
              <a:defRPr/>
            </a:pPr>
            <a:fld id="{2B85E20C-29BA-6447-9B30-18B4D2FBF689}" type="datetimeFigureOut">
              <a:rPr lang="en-US"/>
              <a:pPr>
                <a:defRPr/>
              </a:pPr>
              <a:t>4/9/21</a:t>
            </a:fld>
            <a:endParaRPr lang="en-US"/>
          </a:p>
        </p:txBody>
      </p:sp>
      <p:sp>
        <p:nvSpPr>
          <p:cNvPr id="6" name="Footer Placeholder 4">
            <a:extLst>
              <a:ext uri="{FF2B5EF4-FFF2-40B4-BE49-F238E27FC236}">
                <a16:creationId xmlns:a16="http://schemas.microsoft.com/office/drawing/2014/main" id="{8FC904A8-020C-FC42-90B7-D2BC20B4F30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E42B840-0D26-294E-BF94-ACA458D8B825}"/>
              </a:ext>
            </a:extLst>
          </p:cNvPr>
          <p:cNvSpPr>
            <a:spLocks noGrp="1"/>
          </p:cNvSpPr>
          <p:nvPr>
            <p:ph type="sldNum" sz="quarter" idx="12"/>
          </p:nvPr>
        </p:nvSpPr>
        <p:spPr/>
        <p:txBody>
          <a:bodyPr/>
          <a:lstStyle>
            <a:lvl1pPr>
              <a:defRPr/>
            </a:lvl1pPr>
          </a:lstStyle>
          <a:p>
            <a:pPr>
              <a:defRPr/>
            </a:pPr>
            <a:fld id="{F52266EE-F9F2-4541-99D7-60390E40F031}" type="slidenum">
              <a:rPr lang="en-US"/>
              <a:pPr>
                <a:defRPr/>
              </a:pPr>
              <a:t>‹#›</a:t>
            </a:fld>
            <a:endParaRPr lang="en-US"/>
          </a:p>
        </p:txBody>
      </p:sp>
    </p:spTree>
    <p:extLst>
      <p:ext uri="{BB962C8B-B14F-4D97-AF65-F5344CB8AC3E}">
        <p14:creationId xmlns:p14="http://schemas.microsoft.com/office/powerpoint/2010/main" val="1507292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2DB2E-FA97-764A-B0F8-951025D47884}"/>
              </a:ext>
            </a:extLst>
          </p:cNvPr>
          <p:cNvSpPr>
            <a:spLocks noGrp="1"/>
          </p:cNvSpPr>
          <p:nvPr>
            <p:ph type="title"/>
          </p:nvPr>
        </p:nvSpPr>
        <p:spPr/>
        <p:txBody>
          <a:bodyPr/>
          <a:lstStyle/>
          <a:p>
            <a:r>
              <a:rPr lang="en-GB"/>
              <a:t>Click to edit Master title style</a:t>
            </a:r>
            <a:endParaRPr lang="en-SI"/>
          </a:p>
        </p:txBody>
      </p:sp>
      <p:sp>
        <p:nvSpPr>
          <p:cNvPr id="3" name="Content Placeholder 2">
            <a:extLst>
              <a:ext uri="{FF2B5EF4-FFF2-40B4-BE49-F238E27FC236}">
                <a16:creationId xmlns:a16="http://schemas.microsoft.com/office/drawing/2014/main" id="{BA558A64-DD1D-D84E-893F-2C49B2CC4BD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4" name="Date Placeholder 3">
            <a:extLst>
              <a:ext uri="{FF2B5EF4-FFF2-40B4-BE49-F238E27FC236}">
                <a16:creationId xmlns:a16="http://schemas.microsoft.com/office/drawing/2014/main" id="{86A3D374-5F14-D646-8423-BEEAB8179887}"/>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5" name="Footer Placeholder 4">
            <a:extLst>
              <a:ext uri="{FF2B5EF4-FFF2-40B4-BE49-F238E27FC236}">
                <a16:creationId xmlns:a16="http://schemas.microsoft.com/office/drawing/2014/main" id="{C73130DA-B39B-CE41-AF76-2A57838CAFAF}"/>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E31F7FF0-8FA7-4A4A-8328-5592EDE4251C}"/>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14176263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rtlCol="0">
            <a:normAutofit/>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pPr lvl="0"/>
            <a:endParaRPr lang="en-US" noProof="0"/>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3">
            <a:extLst>
              <a:ext uri="{FF2B5EF4-FFF2-40B4-BE49-F238E27FC236}">
                <a16:creationId xmlns:a16="http://schemas.microsoft.com/office/drawing/2014/main" id="{34CEF775-3AB7-4D45-9C5D-A157E93C0F10}"/>
              </a:ext>
            </a:extLst>
          </p:cNvPr>
          <p:cNvSpPr>
            <a:spLocks noGrp="1"/>
          </p:cNvSpPr>
          <p:nvPr>
            <p:ph type="dt" sz="half" idx="10"/>
          </p:nvPr>
        </p:nvSpPr>
        <p:spPr/>
        <p:txBody>
          <a:bodyPr/>
          <a:lstStyle>
            <a:lvl1pPr>
              <a:defRPr/>
            </a:lvl1pPr>
          </a:lstStyle>
          <a:p>
            <a:pPr>
              <a:defRPr/>
            </a:pPr>
            <a:fld id="{8C9943DA-F364-AC49-927D-0EAC3A92F1B7}" type="datetimeFigureOut">
              <a:rPr lang="en-US"/>
              <a:pPr>
                <a:defRPr/>
              </a:pPr>
              <a:t>4/9/21</a:t>
            </a:fld>
            <a:endParaRPr lang="en-US"/>
          </a:p>
        </p:txBody>
      </p:sp>
      <p:sp>
        <p:nvSpPr>
          <p:cNvPr id="6" name="Footer Placeholder 4">
            <a:extLst>
              <a:ext uri="{FF2B5EF4-FFF2-40B4-BE49-F238E27FC236}">
                <a16:creationId xmlns:a16="http://schemas.microsoft.com/office/drawing/2014/main" id="{CE5689C5-8629-5B4D-8C63-96B85E07A7A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3EED045-5D68-2646-9800-3D49EABB4377}"/>
              </a:ext>
            </a:extLst>
          </p:cNvPr>
          <p:cNvSpPr>
            <a:spLocks noGrp="1"/>
          </p:cNvSpPr>
          <p:nvPr>
            <p:ph type="sldNum" sz="quarter" idx="12"/>
          </p:nvPr>
        </p:nvSpPr>
        <p:spPr/>
        <p:txBody>
          <a:bodyPr/>
          <a:lstStyle>
            <a:lvl1pPr>
              <a:defRPr/>
            </a:lvl1pPr>
          </a:lstStyle>
          <a:p>
            <a:pPr>
              <a:defRPr/>
            </a:pPr>
            <a:fld id="{B485AF90-1D12-E745-BC60-6EE27CF66BF6}" type="slidenum">
              <a:rPr lang="en-US"/>
              <a:pPr>
                <a:defRPr/>
              </a:pPr>
              <a:t>‹#›</a:t>
            </a:fld>
            <a:endParaRPr lang="en-US"/>
          </a:p>
        </p:txBody>
      </p:sp>
    </p:spTree>
    <p:extLst>
      <p:ext uri="{BB962C8B-B14F-4D97-AF65-F5344CB8AC3E}">
        <p14:creationId xmlns:p14="http://schemas.microsoft.com/office/powerpoint/2010/main" val="3398418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B486FC-60F6-4542-BEB7-2C87C8C57934}"/>
              </a:ext>
            </a:extLst>
          </p:cNvPr>
          <p:cNvSpPr>
            <a:spLocks noGrp="1"/>
          </p:cNvSpPr>
          <p:nvPr>
            <p:ph type="dt" sz="half" idx="10"/>
          </p:nvPr>
        </p:nvSpPr>
        <p:spPr/>
        <p:txBody>
          <a:bodyPr/>
          <a:lstStyle>
            <a:lvl1pPr>
              <a:defRPr/>
            </a:lvl1pPr>
          </a:lstStyle>
          <a:p>
            <a:pPr>
              <a:defRPr/>
            </a:pPr>
            <a:fld id="{B8942C01-E1F2-A145-8C12-E83D3F82F396}" type="datetimeFigureOut">
              <a:rPr lang="en-US"/>
              <a:pPr>
                <a:defRPr/>
              </a:pPr>
              <a:t>4/9/21</a:t>
            </a:fld>
            <a:endParaRPr lang="en-US"/>
          </a:p>
        </p:txBody>
      </p:sp>
      <p:sp>
        <p:nvSpPr>
          <p:cNvPr id="5" name="Footer Placeholder 4">
            <a:extLst>
              <a:ext uri="{FF2B5EF4-FFF2-40B4-BE49-F238E27FC236}">
                <a16:creationId xmlns:a16="http://schemas.microsoft.com/office/drawing/2014/main" id="{4153EF54-6E2F-FA49-A25A-AF1349CB898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920815D-9FE2-1545-8EEA-9AA8DD9CD3BD}"/>
              </a:ext>
            </a:extLst>
          </p:cNvPr>
          <p:cNvSpPr>
            <a:spLocks noGrp="1"/>
          </p:cNvSpPr>
          <p:nvPr>
            <p:ph type="sldNum" sz="quarter" idx="12"/>
          </p:nvPr>
        </p:nvSpPr>
        <p:spPr/>
        <p:txBody>
          <a:bodyPr/>
          <a:lstStyle>
            <a:lvl1pPr>
              <a:defRPr/>
            </a:lvl1pPr>
          </a:lstStyle>
          <a:p>
            <a:pPr>
              <a:defRPr/>
            </a:pPr>
            <a:fld id="{0458F82B-36A1-5B4E-96FA-E2D72FB60BD1}" type="slidenum">
              <a:rPr lang="en-US"/>
              <a:pPr>
                <a:defRPr/>
              </a:pPr>
              <a:t>‹#›</a:t>
            </a:fld>
            <a:endParaRPr lang="en-US"/>
          </a:p>
        </p:txBody>
      </p:sp>
    </p:spTree>
    <p:extLst>
      <p:ext uri="{BB962C8B-B14F-4D97-AF65-F5344CB8AC3E}">
        <p14:creationId xmlns:p14="http://schemas.microsoft.com/office/powerpoint/2010/main" val="23453941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A77602-CCC9-0C4B-8347-5AE3B51D70CC}"/>
              </a:ext>
            </a:extLst>
          </p:cNvPr>
          <p:cNvSpPr>
            <a:spLocks noGrp="1"/>
          </p:cNvSpPr>
          <p:nvPr>
            <p:ph type="dt" sz="half" idx="10"/>
          </p:nvPr>
        </p:nvSpPr>
        <p:spPr/>
        <p:txBody>
          <a:bodyPr/>
          <a:lstStyle>
            <a:lvl1pPr>
              <a:defRPr/>
            </a:lvl1pPr>
          </a:lstStyle>
          <a:p>
            <a:pPr>
              <a:defRPr/>
            </a:pPr>
            <a:fld id="{B3409754-5942-3348-B58B-3A0E22495C07}" type="datetimeFigureOut">
              <a:rPr lang="en-US"/>
              <a:pPr>
                <a:defRPr/>
              </a:pPr>
              <a:t>4/9/21</a:t>
            </a:fld>
            <a:endParaRPr lang="en-US"/>
          </a:p>
        </p:txBody>
      </p:sp>
      <p:sp>
        <p:nvSpPr>
          <p:cNvPr id="5" name="Footer Placeholder 4">
            <a:extLst>
              <a:ext uri="{FF2B5EF4-FFF2-40B4-BE49-F238E27FC236}">
                <a16:creationId xmlns:a16="http://schemas.microsoft.com/office/drawing/2014/main" id="{97ABC1CD-D54D-304C-8020-06EE092FFFC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A0EB39F-F14C-E64E-B835-C110DA70DD08}"/>
              </a:ext>
            </a:extLst>
          </p:cNvPr>
          <p:cNvSpPr>
            <a:spLocks noGrp="1"/>
          </p:cNvSpPr>
          <p:nvPr>
            <p:ph type="sldNum" sz="quarter" idx="12"/>
          </p:nvPr>
        </p:nvSpPr>
        <p:spPr/>
        <p:txBody>
          <a:bodyPr/>
          <a:lstStyle>
            <a:lvl1pPr>
              <a:defRPr/>
            </a:lvl1pPr>
          </a:lstStyle>
          <a:p>
            <a:pPr>
              <a:defRPr/>
            </a:pPr>
            <a:fld id="{F843B464-A7D2-424E-8295-78C1D18ABE7D}" type="slidenum">
              <a:rPr lang="en-US"/>
              <a:pPr>
                <a:defRPr/>
              </a:pPr>
              <a:t>‹#›</a:t>
            </a:fld>
            <a:endParaRPr lang="en-US"/>
          </a:p>
        </p:txBody>
      </p:sp>
    </p:spTree>
    <p:extLst>
      <p:ext uri="{BB962C8B-B14F-4D97-AF65-F5344CB8AC3E}">
        <p14:creationId xmlns:p14="http://schemas.microsoft.com/office/powerpoint/2010/main" val="23875364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B3CD2-C7A9-49FD-AB1E-4D12B5F15B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150"/>
          </a:p>
        </p:txBody>
      </p:sp>
      <p:sp>
        <p:nvSpPr>
          <p:cNvPr id="3" name="Subtitle 2">
            <a:extLst>
              <a:ext uri="{FF2B5EF4-FFF2-40B4-BE49-F238E27FC236}">
                <a16:creationId xmlns:a16="http://schemas.microsoft.com/office/drawing/2014/main" id="{BCFA9586-D326-430C-95DD-5E37D6450724}"/>
              </a:ext>
            </a:extLst>
          </p:cNvPr>
          <p:cNvSpPr>
            <a:spLocks noGrp="1"/>
          </p:cNvSpPr>
          <p:nvPr>
            <p:ph type="subTitle" idx="1"/>
          </p:nvPr>
        </p:nvSpPr>
        <p:spPr>
          <a:xfrm>
            <a:off x="1524000" y="3602038"/>
            <a:ext cx="9144000" cy="1655762"/>
          </a:xfr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150"/>
          </a:p>
        </p:txBody>
      </p:sp>
      <p:sp>
        <p:nvSpPr>
          <p:cNvPr id="4" name="Date Placeholder 3">
            <a:extLst>
              <a:ext uri="{FF2B5EF4-FFF2-40B4-BE49-F238E27FC236}">
                <a16:creationId xmlns:a16="http://schemas.microsoft.com/office/drawing/2014/main" id="{694B76F7-126D-4E76-99CA-EC6AE72F9AF2}"/>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5" name="Footer Placeholder 4">
            <a:extLst>
              <a:ext uri="{FF2B5EF4-FFF2-40B4-BE49-F238E27FC236}">
                <a16:creationId xmlns:a16="http://schemas.microsoft.com/office/drawing/2014/main" id="{3AFAE781-DDFE-4FE5-9207-B87CCDEFF935}"/>
              </a:ext>
            </a:extLst>
          </p:cNvPr>
          <p:cNvSpPr>
            <a:spLocks noGrp="1"/>
          </p:cNvSpPr>
          <p:nvPr>
            <p:ph type="ftr" sz="quarter" idx="11"/>
          </p:nvPr>
        </p:nvSpPr>
        <p:spPr/>
        <p:txBody>
          <a:bodyPr/>
          <a:lstStyle/>
          <a:p>
            <a:endParaRPr lang="en-150"/>
          </a:p>
        </p:txBody>
      </p:sp>
      <p:sp>
        <p:nvSpPr>
          <p:cNvPr id="6" name="Slide Number Placeholder 5">
            <a:extLst>
              <a:ext uri="{FF2B5EF4-FFF2-40B4-BE49-F238E27FC236}">
                <a16:creationId xmlns:a16="http://schemas.microsoft.com/office/drawing/2014/main" id="{71E30DFF-2668-46AA-87BB-6E4BF085501E}"/>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41303688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9203E-342A-4479-9E79-44B7202C07B8}"/>
              </a:ext>
            </a:extLst>
          </p:cNvPr>
          <p:cNvSpPr>
            <a:spLocks noGrp="1"/>
          </p:cNvSpPr>
          <p:nvPr>
            <p:ph type="title"/>
          </p:nvPr>
        </p:nvSpPr>
        <p:spPr/>
        <p:txBody>
          <a:bodyPr/>
          <a:lstStyle/>
          <a:p>
            <a:r>
              <a:rPr lang="en-US"/>
              <a:t>Click to edit Master title style</a:t>
            </a:r>
            <a:endParaRPr lang="en-150"/>
          </a:p>
        </p:txBody>
      </p:sp>
      <p:sp>
        <p:nvSpPr>
          <p:cNvPr id="3" name="Content Placeholder 2">
            <a:extLst>
              <a:ext uri="{FF2B5EF4-FFF2-40B4-BE49-F238E27FC236}">
                <a16:creationId xmlns:a16="http://schemas.microsoft.com/office/drawing/2014/main" id="{B48EF316-F621-45DE-B77A-62DDC5A242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4" name="Date Placeholder 3">
            <a:extLst>
              <a:ext uri="{FF2B5EF4-FFF2-40B4-BE49-F238E27FC236}">
                <a16:creationId xmlns:a16="http://schemas.microsoft.com/office/drawing/2014/main" id="{71EFA395-00DA-426B-8F56-9AE284E25CA8}"/>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5" name="Footer Placeholder 4">
            <a:extLst>
              <a:ext uri="{FF2B5EF4-FFF2-40B4-BE49-F238E27FC236}">
                <a16:creationId xmlns:a16="http://schemas.microsoft.com/office/drawing/2014/main" id="{B33D1E01-FC4D-4AE5-A7BD-C7486BE18B11}"/>
              </a:ext>
            </a:extLst>
          </p:cNvPr>
          <p:cNvSpPr>
            <a:spLocks noGrp="1"/>
          </p:cNvSpPr>
          <p:nvPr>
            <p:ph type="ftr" sz="quarter" idx="11"/>
          </p:nvPr>
        </p:nvSpPr>
        <p:spPr/>
        <p:txBody>
          <a:bodyPr/>
          <a:lstStyle/>
          <a:p>
            <a:endParaRPr lang="en-150"/>
          </a:p>
        </p:txBody>
      </p:sp>
      <p:sp>
        <p:nvSpPr>
          <p:cNvPr id="6" name="Slide Number Placeholder 5">
            <a:extLst>
              <a:ext uri="{FF2B5EF4-FFF2-40B4-BE49-F238E27FC236}">
                <a16:creationId xmlns:a16="http://schemas.microsoft.com/office/drawing/2014/main" id="{F3D941C6-4465-47ED-BD4A-34E75C6778D8}"/>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13558876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3DAFE-755D-47DE-9190-261DC01D972E}"/>
              </a:ext>
            </a:extLst>
          </p:cNvPr>
          <p:cNvSpPr>
            <a:spLocks noGrp="1"/>
          </p:cNvSpPr>
          <p:nvPr>
            <p:ph type="title"/>
          </p:nvPr>
        </p:nvSpPr>
        <p:spPr>
          <a:xfrm>
            <a:off x="831850" y="1709739"/>
            <a:ext cx="10515600" cy="2852737"/>
          </a:xfrm>
        </p:spPr>
        <p:txBody>
          <a:bodyPr anchor="b"/>
          <a:lstStyle>
            <a:lvl1pPr>
              <a:defRPr sz="6000"/>
            </a:lvl1pPr>
          </a:lstStyle>
          <a:p>
            <a:r>
              <a:rPr lang="en-US"/>
              <a:t>Click to edit Master title style</a:t>
            </a:r>
            <a:endParaRPr lang="en-150"/>
          </a:p>
        </p:txBody>
      </p:sp>
      <p:sp>
        <p:nvSpPr>
          <p:cNvPr id="3" name="Text Placeholder 2">
            <a:extLst>
              <a:ext uri="{FF2B5EF4-FFF2-40B4-BE49-F238E27FC236}">
                <a16:creationId xmlns:a16="http://schemas.microsoft.com/office/drawing/2014/main" id="{85061159-E670-48A0-9F90-57CF29311A38}"/>
              </a:ext>
            </a:extLst>
          </p:cNvPr>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23" indent="0">
              <a:buNone/>
              <a:defRPr sz="2000">
                <a:solidFill>
                  <a:schemeClr val="tx1">
                    <a:tint val="75000"/>
                  </a:schemeClr>
                </a:solidFill>
              </a:defRPr>
            </a:lvl2pPr>
            <a:lvl3pPr marL="914446" indent="0">
              <a:buNone/>
              <a:defRPr sz="1800">
                <a:solidFill>
                  <a:schemeClr val="tx1">
                    <a:tint val="75000"/>
                  </a:schemeClr>
                </a:solidFill>
              </a:defRPr>
            </a:lvl3pPr>
            <a:lvl4pPr marL="1371669" indent="0">
              <a:buNone/>
              <a:defRPr sz="1600">
                <a:solidFill>
                  <a:schemeClr val="tx1">
                    <a:tint val="75000"/>
                  </a:schemeClr>
                </a:solidFill>
              </a:defRPr>
            </a:lvl4pPr>
            <a:lvl5pPr marL="1828891" indent="0">
              <a:buNone/>
              <a:defRPr sz="1600">
                <a:solidFill>
                  <a:schemeClr val="tx1">
                    <a:tint val="75000"/>
                  </a:schemeClr>
                </a:solidFill>
              </a:defRPr>
            </a:lvl5pPr>
            <a:lvl6pPr marL="2286114" indent="0">
              <a:buNone/>
              <a:defRPr sz="1600">
                <a:solidFill>
                  <a:schemeClr val="tx1">
                    <a:tint val="75000"/>
                  </a:schemeClr>
                </a:solidFill>
              </a:defRPr>
            </a:lvl6pPr>
            <a:lvl7pPr marL="2743337" indent="0">
              <a:buNone/>
              <a:defRPr sz="1600">
                <a:solidFill>
                  <a:schemeClr val="tx1">
                    <a:tint val="75000"/>
                  </a:schemeClr>
                </a:solidFill>
              </a:defRPr>
            </a:lvl7pPr>
            <a:lvl8pPr marL="3200560" indent="0">
              <a:buNone/>
              <a:defRPr sz="1600">
                <a:solidFill>
                  <a:schemeClr val="tx1">
                    <a:tint val="75000"/>
                  </a:schemeClr>
                </a:solidFill>
              </a:defRPr>
            </a:lvl8pPr>
            <a:lvl9pPr marL="3657783"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618E58B-91BC-49DA-BE2A-D9915BA68E75}"/>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5" name="Footer Placeholder 4">
            <a:extLst>
              <a:ext uri="{FF2B5EF4-FFF2-40B4-BE49-F238E27FC236}">
                <a16:creationId xmlns:a16="http://schemas.microsoft.com/office/drawing/2014/main" id="{857C5584-6561-4013-B246-B0B2B0DD98CA}"/>
              </a:ext>
            </a:extLst>
          </p:cNvPr>
          <p:cNvSpPr>
            <a:spLocks noGrp="1"/>
          </p:cNvSpPr>
          <p:nvPr>
            <p:ph type="ftr" sz="quarter" idx="11"/>
          </p:nvPr>
        </p:nvSpPr>
        <p:spPr/>
        <p:txBody>
          <a:bodyPr/>
          <a:lstStyle/>
          <a:p>
            <a:endParaRPr lang="en-150"/>
          </a:p>
        </p:txBody>
      </p:sp>
      <p:sp>
        <p:nvSpPr>
          <p:cNvPr id="6" name="Slide Number Placeholder 5">
            <a:extLst>
              <a:ext uri="{FF2B5EF4-FFF2-40B4-BE49-F238E27FC236}">
                <a16:creationId xmlns:a16="http://schemas.microsoft.com/office/drawing/2014/main" id="{5A8D6E89-56F6-4580-B009-719348F48671}"/>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38932809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4183A-1D24-4FE9-A922-7956FDEB529F}"/>
              </a:ext>
            </a:extLst>
          </p:cNvPr>
          <p:cNvSpPr>
            <a:spLocks noGrp="1"/>
          </p:cNvSpPr>
          <p:nvPr>
            <p:ph type="title"/>
          </p:nvPr>
        </p:nvSpPr>
        <p:spPr/>
        <p:txBody>
          <a:bodyPr/>
          <a:lstStyle/>
          <a:p>
            <a:r>
              <a:rPr lang="en-US"/>
              <a:t>Click to edit Master title style</a:t>
            </a:r>
            <a:endParaRPr lang="en-150"/>
          </a:p>
        </p:txBody>
      </p:sp>
      <p:sp>
        <p:nvSpPr>
          <p:cNvPr id="3" name="Content Placeholder 2">
            <a:extLst>
              <a:ext uri="{FF2B5EF4-FFF2-40B4-BE49-F238E27FC236}">
                <a16:creationId xmlns:a16="http://schemas.microsoft.com/office/drawing/2014/main" id="{C9C75190-9106-4A56-8C92-D3D80AA0ABC9}"/>
              </a:ext>
            </a:extLst>
          </p:cNvPr>
          <p:cNvSpPr>
            <a:spLocks noGrp="1"/>
          </p:cNvSpPr>
          <p:nvPr>
            <p:ph sz="half" idx="1"/>
          </p:nvPr>
        </p:nvSpPr>
        <p:spPr>
          <a:xfrm>
            <a:off x="838200" y="1825626"/>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4" name="Content Placeholder 3">
            <a:extLst>
              <a:ext uri="{FF2B5EF4-FFF2-40B4-BE49-F238E27FC236}">
                <a16:creationId xmlns:a16="http://schemas.microsoft.com/office/drawing/2014/main" id="{9AC5D7D9-7EED-4524-9466-B96990A24456}"/>
              </a:ext>
            </a:extLst>
          </p:cNvPr>
          <p:cNvSpPr>
            <a:spLocks noGrp="1"/>
          </p:cNvSpPr>
          <p:nvPr>
            <p:ph sz="half" idx="2"/>
          </p:nvPr>
        </p:nvSpPr>
        <p:spPr>
          <a:xfrm>
            <a:off x="6172200" y="1825626"/>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5" name="Date Placeholder 4">
            <a:extLst>
              <a:ext uri="{FF2B5EF4-FFF2-40B4-BE49-F238E27FC236}">
                <a16:creationId xmlns:a16="http://schemas.microsoft.com/office/drawing/2014/main" id="{E4A4AC57-166E-482B-A711-2FDA4F1B132A}"/>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6" name="Footer Placeholder 5">
            <a:extLst>
              <a:ext uri="{FF2B5EF4-FFF2-40B4-BE49-F238E27FC236}">
                <a16:creationId xmlns:a16="http://schemas.microsoft.com/office/drawing/2014/main" id="{85C197D9-77DF-4CDA-BF48-D71E90337E71}"/>
              </a:ext>
            </a:extLst>
          </p:cNvPr>
          <p:cNvSpPr>
            <a:spLocks noGrp="1"/>
          </p:cNvSpPr>
          <p:nvPr>
            <p:ph type="ftr" sz="quarter" idx="11"/>
          </p:nvPr>
        </p:nvSpPr>
        <p:spPr/>
        <p:txBody>
          <a:bodyPr/>
          <a:lstStyle/>
          <a:p>
            <a:endParaRPr lang="en-150"/>
          </a:p>
        </p:txBody>
      </p:sp>
      <p:sp>
        <p:nvSpPr>
          <p:cNvPr id="7" name="Slide Number Placeholder 6">
            <a:extLst>
              <a:ext uri="{FF2B5EF4-FFF2-40B4-BE49-F238E27FC236}">
                <a16:creationId xmlns:a16="http://schemas.microsoft.com/office/drawing/2014/main" id="{F8991790-4440-467B-8FC7-8FBA7C5CFF15}"/>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36473831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8CBB3-64FD-4D51-B01B-F39A2BADC787}"/>
              </a:ext>
            </a:extLst>
          </p:cNvPr>
          <p:cNvSpPr>
            <a:spLocks noGrp="1"/>
          </p:cNvSpPr>
          <p:nvPr>
            <p:ph type="title"/>
          </p:nvPr>
        </p:nvSpPr>
        <p:spPr>
          <a:xfrm>
            <a:off x="839788" y="365126"/>
            <a:ext cx="10515600" cy="1325563"/>
          </a:xfrm>
        </p:spPr>
        <p:txBody>
          <a:bodyPr/>
          <a:lstStyle/>
          <a:p>
            <a:r>
              <a:rPr lang="en-US"/>
              <a:t>Click to edit Master title style</a:t>
            </a:r>
            <a:endParaRPr lang="en-150"/>
          </a:p>
        </p:txBody>
      </p:sp>
      <p:sp>
        <p:nvSpPr>
          <p:cNvPr id="3" name="Text Placeholder 2">
            <a:extLst>
              <a:ext uri="{FF2B5EF4-FFF2-40B4-BE49-F238E27FC236}">
                <a16:creationId xmlns:a16="http://schemas.microsoft.com/office/drawing/2014/main" id="{3CB3A0CA-53E0-45DB-876B-0C8C326DC8E7}"/>
              </a:ext>
            </a:extLst>
          </p:cNvPr>
          <p:cNvSpPr>
            <a:spLocks noGrp="1"/>
          </p:cNvSpPr>
          <p:nvPr>
            <p:ph type="body" idx="1"/>
          </p:nvPr>
        </p:nvSpPr>
        <p:spPr>
          <a:xfrm>
            <a:off x="839789" y="1681163"/>
            <a:ext cx="5157787"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E68249-D054-4A16-872B-D5C8018A764C}"/>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5" name="Text Placeholder 4">
            <a:extLst>
              <a:ext uri="{FF2B5EF4-FFF2-40B4-BE49-F238E27FC236}">
                <a16:creationId xmlns:a16="http://schemas.microsoft.com/office/drawing/2014/main" id="{B95ADC28-2996-4991-9182-3BE4633AE4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EEB3BB6-94A4-4D30-84BB-541EF813549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7" name="Date Placeholder 6">
            <a:extLst>
              <a:ext uri="{FF2B5EF4-FFF2-40B4-BE49-F238E27FC236}">
                <a16:creationId xmlns:a16="http://schemas.microsoft.com/office/drawing/2014/main" id="{DC16AB1F-D32E-4B0A-9F23-C4E20816B77A}"/>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8" name="Footer Placeholder 7">
            <a:extLst>
              <a:ext uri="{FF2B5EF4-FFF2-40B4-BE49-F238E27FC236}">
                <a16:creationId xmlns:a16="http://schemas.microsoft.com/office/drawing/2014/main" id="{1A6AFF2D-0999-4955-BAD7-0649FB9DAD46}"/>
              </a:ext>
            </a:extLst>
          </p:cNvPr>
          <p:cNvSpPr>
            <a:spLocks noGrp="1"/>
          </p:cNvSpPr>
          <p:nvPr>
            <p:ph type="ftr" sz="quarter" idx="11"/>
          </p:nvPr>
        </p:nvSpPr>
        <p:spPr/>
        <p:txBody>
          <a:bodyPr/>
          <a:lstStyle/>
          <a:p>
            <a:endParaRPr lang="en-150"/>
          </a:p>
        </p:txBody>
      </p:sp>
      <p:sp>
        <p:nvSpPr>
          <p:cNvPr id="9" name="Slide Number Placeholder 8">
            <a:extLst>
              <a:ext uri="{FF2B5EF4-FFF2-40B4-BE49-F238E27FC236}">
                <a16:creationId xmlns:a16="http://schemas.microsoft.com/office/drawing/2014/main" id="{0D828238-BB1D-4B07-88EB-99F41ED2F111}"/>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27349936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02944-D6C4-452D-9372-2045C1A1228C}"/>
              </a:ext>
            </a:extLst>
          </p:cNvPr>
          <p:cNvSpPr>
            <a:spLocks noGrp="1"/>
          </p:cNvSpPr>
          <p:nvPr>
            <p:ph type="title"/>
          </p:nvPr>
        </p:nvSpPr>
        <p:spPr/>
        <p:txBody>
          <a:bodyPr/>
          <a:lstStyle/>
          <a:p>
            <a:r>
              <a:rPr lang="en-US"/>
              <a:t>Click to edit Master title style</a:t>
            </a:r>
            <a:endParaRPr lang="en-150"/>
          </a:p>
        </p:txBody>
      </p:sp>
      <p:sp>
        <p:nvSpPr>
          <p:cNvPr id="3" name="Date Placeholder 2">
            <a:extLst>
              <a:ext uri="{FF2B5EF4-FFF2-40B4-BE49-F238E27FC236}">
                <a16:creationId xmlns:a16="http://schemas.microsoft.com/office/drawing/2014/main" id="{82E664C2-BCD4-473F-B116-B87EC46A6BE5}"/>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4" name="Footer Placeholder 3">
            <a:extLst>
              <a:ext uri="{FF2B5EF4-FFF2-40B4-BE49-F238E27FC236}">
                <a16:creationId xmlns:a16="http://schemas.microsoft.com/office/drawing/2014/main" id="{1DF7906D-1BF7-4DF4-9795-CF187B24035E}"/>
              </a:ext>
            </a:extLst>
          </p:cNvPr>
          <p:cNvSpPr>
            <a:spLocks noGrp="1"/>
          </p:cNvSpPr>
          <p:nvPr>
            <p:ph type="ftr" sz="quarter" idx="11"/>
          </p:nvPr>
        </p:nvSpPr>
        <p:spPr/>
        <p:txBody>
          <a:bodyPr/>
          <a:lstStyle/>
          <a:p>
            <a:endParaRPr lang="en-150"/>
          </a:p>
        </p:txBody>
      </p:sp>
      <p:sp>
        <p:nvSpPr>
          <p:cNvPr id="5" name="Slide Number Placeholder 4">
            <a:extLst>
              <a:ext uri="{FF2B5EF4-FFF2-40B4-BE49-F238E27FC236}">
                <a16:creationId xmlns:a16="http://schemas.microsoft.com/office/drawing/2014/main" id="{6D921CB3-146D-4149-822C-269FE6614338}"/>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217305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327ACA-2BB2-4FFB-957B-8C7A60F2442E}"/>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3" name="Footer Placeholder 2">
            <a:extLst>
              <a:ext uri="{FF2B5EF4-FFF2-40B4-BE49-F238E27FC236}">
                <a16:creationId xmlns:a16="http://schemas.microsoft.com/office/drawing/2014/main" id="{2D8CD4C8-8084-456F-8890-97972056201A}"/>
              </a:ext>
            </a:extLst>
          </p:cNvPr>
          <p:cNvSpPr>
            <a:spLocks noGrp="1"/>
          </p:cNvSpPr>
          <p:nvPr>
            <p:ph type="ftr" sz="quarter" idx="11"/>
          </p:nvPr>
        </p:nvSpPr>
        <p:spPr/>
        <p:txBody>
          <a:bodyPr/>
          <a:lstStyle/>
          <a:p>
            <a:endParaRPr lang="en-150"/>
          </a:p>
        </p:txBody>
      </p:sp>
      <p:sp>
        <p:nvSpPr>
          <p:cNvPr id="4" name="Slide Number Placeholder 3">
            <a:extLst>
              <a:ext uri="{FF2B5EF4-FFF2-40B4-BE49-F238E27FC236}">
                <a16:creationId xmlns:a16="http://schemas.microsoft.com/office/drawing/2014/main" id="{E8C4E92F-9E93-4B88-8E42-88A64BEBE8C6}"/>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3113706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BB329-3D93-434D-A962-56FD2914837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SI"/>
          </a:p>
        </p:txBody>
      </p:sp>
      <p:sp>
        <p:nvSpPr>
          <p:cNvPr id="3" name="Text Placeholder 2">
            <a:extLst>
              <a:ext uri="{FF2B5EF4-FFF2-40B4-BE49-F238E27FC236}">
                <a16:creationId xmlns:a16="http://schemas.microsoft.com/office/drawing/2014/main" id="{24722394-ACF3-0347-9F97-5BC036A09C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3E800F2-CD1B-3D44-9903-3D71C8A9EDCB}"/>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5" name="Footer Placeholder 4">
            <a:extLst>
              <a:ext uri="{FF2B5EF4-FFF2-40B4-BE49-F238E27FC236}">
                <a16:creationId xmlns:a16="http://schemas.microsoft.com/office/drawing/2014/main" id="{9D415EAF-6959-1A4E-9D63-D6D544C6ED2E}"/>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D0F573B0-4720-6446-8D2F-F392F1DBDC19}"/>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981278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C6686-38E2-421E-8AF4-C57AD83155A4}"/>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150"/>
          </a:p>
        </p:txBody>
      </p:sp>
      <p:sp>
        <p:nvSpPr>
          <p:cNvPr id="3" name="Content Placeholder 2">
            <a:extLst>
              <a:ext uri="{FF2B5EF4-FFF2-40B4-BE49-F238E27FC236}">
                <a16:creationId xmlns:a16="http://schemas.microsoft.com/office/drawing/2014/main" id="{86F94A70-2574-4E66-A9FB-CD761EAF709E}"/>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4" name="Text Placeholder 3">
            <a:extLst>
              <a:ext uri="{FF2B5EF4-FFF2-40B4-BE49-F238E27FC236}">
                <a16:creationId xmlns:a16="http://schemas.microsoft.com/office/drawing/2014/main" id="{F5178B81-2931-408C-8FAB-C38FB703C60C}"/>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8E6AC2-4A61-4199-B70B-0B379611DD71}"/>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6" name="Footer Placeholder 5">
            <a:extLst>
              <a:ext uri="{FF2B5EF4-FFF2-40B4-BE49-F238E27FC236}">
                <a16:creationId xmlns:a16="http://schemas.microsoft.com/office/drawing/2014/main" id="{E7585FF4-0085-43FC-BC2F-4BC693B90E5A}"/>
              </a:ext>
            </a:extLst>
          </p:cNvPr>
          <p:cNvSpPr>
            <a:spLocks noGrp="1"/>
          </p:cNvSpPr>
          <p:nvPr>
            <p:ph type="ftr" sz="quarter" idx="11"/>
          </p:nvPr>
        </p:nvSpPr>
        <p:spPr/>
        <p:txBody>
          <a:bodyPr/>
          <a:lstStyle/>
          <a:p>
            <a:endParaRPr lang="en-150"/>
          </a:p>
        </p:txBody>
      </p:sp>
      <p:sp>
        <p:nvSpPr>
          <p:cNvPr id="7" name="Slide Number Placeholder 6">
            <a:extLst>
              <a:ext uri="{FF2B5EF4-FFF2-40B4-BE49-F238E27FC236}">
                <a16:creationId xmlns:a16="http://schemas.microsoft.com/office/drawing/2014/main" id="{CB1B272E-F523-4375-A58D-0BC339F6B554}"/>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27732810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9F4AA-5A62-45DA-A75C-FD27B1CE9420}"/>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150"/>
          </a:p>
        </p:txBody>
      </p:sp>
      <p:sp>
        <p:nvSpPr>
          <p:cNvPr id="3" name="Picture Placeholder 2">
            <a:extLst>
              <a:ext uri="{FF2B5EF4-FFF2-40B4-BE49-F238E27FC236}">
                <a16:creationId xmlns:a16="http://schemas.microsoft.com/office/drawing/2014/main" id="{AE961E91-22AA-4F01-94EC-F62E6A4DA93E}"/>
              </a:ext>
            </a:extLst>
          </p:cNvPr>
          <p:cNvSpPr>
            <a:spLocks noGrp="1"/>
          </p:cNvSpPr>
          <p:nvPr>
            <p:ph type="pic" idx="1"/>
          </p:nvPr>
        </p:nvSpPr>
        <p:spPr>
          <a:xfrm>
            <a:off x="5183188" y="987426"/>
            <a:ext cx="6172200" cy="4873625"/>
          </a:xfr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en-150"/>
          </a:p>
        </p:txBody>
      </p:sp>
      <p:sp>
        <p:nvSpPr>
          <p:cNvPr id="4" name="Text Placeholder 3">
            <a:extLst>
              <a:ext uri="{FF2B5EF4-FFF2-40B4-BE49-F238E27FC236}">
                <a16:creationId xmlns:a16="http://schemas.microsoft.com/office/drawing/2014/main" id="{9CAFD5E7-B34C-4AE5-A858-C42034F7BF2A}"/>
              </a:ext>
            </a:extLst>
          </p:cNvPr>
          <p:cNvSpPr>
            <a:spLocks noGrp="1"/>
          </p:cNvSpPr>
          <p:nvPr>
            <p:ph type="body" sz="half" idx="2"/>
          </p:nvPr>
        </p:nvSpPr>
        <p:spPr>
          <a:xfrm>
            <a:off x="839789" y="2057400"/>
            <a:ext cx="3932237" cy="3811588"/>
          </a:xfr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E92472-7BCA-4A74-91BC-7E934F976295}"/>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6" name="Footer Placeholder 5">
            <a:extLst>
              <a:ext uri="{FF2B5EF4-FFF2-40B4-BE49-F238E27FC236}">
                <a16:creationId xmlns:a16="http://schemas.microsoft.com/office/drawing/2014/main" id="{4CEDB096-0676-402B-A452-A421461DD494}"/>
              </a:ext>
            </a:extLst>
          </p:cNvPr>
          <p:cNvSpPr>
            <a:spLocks noGrp="1"/>
          </p:cNvSpPr>
          <p:nvPr>
            <p:ph type="ftr" sz="quarter" idx="11"/>
          </p:nvPr>
        </p:nvSpPr>
        <p:spPr/>
        <p:txBody>
          <a:bodyPr/>
          <a:lstStyle/>
          <a:p>
            <a:endParaRPr lang="en-150"/>
          </a:p>
        </p:txBody>
      </p:sp>
      <p:sp>
        <p:nvSpPr>
          <p:cNvPr id="7" name="Slide Number Placeholder 6">
            <a:extLst>
              <a:ext uri="{FF2B5EF4-FFF2-40B4-BE49-F238E27FC236}">
                <a16:creationId xmlns:a16="http://schemas.microsoft.com/office/drawing/2014/main" id="{60A91166-3EB8-4AF0-A932-943283637FD5}"/>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36058463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AFC94-460A-4399-AA92-8AFABA4C1615}"/>
              </a:ext>
            </a:extLst>
          </p:cNvPr>
          <p:cNvSpPr>
            <a:spLocks noGrp="1"/>
          </p:cNvSpPr>
          <p:nvPr>
            <p:ph type="title"/>
          </p:nvPr>
        </p:nvSpPr>
        <p:spPr/>
        <p:txBody>
          <a:bodyPr/>
          <a:lstStyle/>
          <a:p>
            <a:r>
              <a:rPr lang="en-US"/>
              <a:t>Click to edit Master title style</a:t>
            </a:r>
            <a:endParaRPr lang="en-150"/>
          </a:p>
        </p:txBody>
      </p:sp>
      <p:sp>
        <p:nvSpPr>
          <p:cNvPr id="3" name="Vertical Text Placeholder 2">
            <a:extLst>
              <a:ext uri="{FF2B5EF4-FFF2-40B4-BE49-F238E27FC236}">
                <a16:creationId xmlns:a16="http://schemas.microsoft.com/office/drawing/2014/main" id="{39FFBAA0-4850-4CBB-8D5E-128D36CBA35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4" name="Date Placeholder 3">
            <a:extLst>
              <a:ext uri="{FF2B5EF4-FFF2-40B4-BE49-F238E27FC236}">
                <a16:creationId xmlns:a16="http://schemas.microsoft.com/office/drawing/2014/main" id="{7ED357F4-15AD-495D-9CA5-0B49F8CFCB46}"/>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5" name="Footer Placeholder 4">
            <a:extLst>
              <a:ext uri="{FF2B5EF4-FFF2-40B4-BE49-F238E27FC236}">
                <a16:creationId xmlns:a16="http://schemas.microsoft.com/office/drawing/2014/main" id="{D4A10636-1C13-43BD-9F2E-4C7888C7D776}"/>
              </a:ext>
            </a:extLst>
          </p:cNvPr>
          <p:cNvSpPr>
            <a:spLocks noGrp="1"/>
          </p:cNvSpPr>
          <p:nvPr>
            <p:ph type="ftr" sz="quarter" idx="11"/>
          </p:nvPr>
        </p:nvSpPr>
        <p:spPr/>
        <p:txBody>
          <a:bodyPr/>
          <a:lstStyle/>
          <a:p>
            <a:endParaRPr lang="en-150"/>
          </a:p>
        </p:txBody>
      </p:sp>
      <p:sp>
        <p:nvSpPr>
          <p:cNvPr id="6" name="Slide Number Placeholder 5">
            <a:extLst>
              <a:ext uri="{FF2B5EF4-FFF2-40B4-BE49-F238E27FC236}">
                <a16:creationId xmlns:a16="http://schemas.microsoft.com/office/drawing/2014/main" id="{2D3B4702-50C0-4737-AE54-0CBBF215983A}"/>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7443865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28C6DC-207A-47B0-84BF-34194F2E1E46}"/>
              </a:ext>
            </a:extLst>
          </p:cNvPr>
          <p:cNvSpPr>
            <a:spLocks noGrp="1"/>
          </p:cNvSpPr>
          <p:nvPr>
            <p:ph type="title" orient="vert"/>
          </p:nvPr>
        </p:nvSpPr>
        <p:spPr>
          <a:xfrm>
            <a:off x="8724900" y="365126"/>
            <a:ext cx="2628900" cy="5811838"/>
          </a:xfrm>
        </p:spPr>
        <p:txBody>
          <a:bodyPr vert="eaVert"/>
          <a:lstStyle/>
          <a:p>
            <a:r>
              <a:rPr lang="en-US"/>
              <a:t>Click to edit Master title style</a:t>
            </a:r>
            <a:endParaRPr lang="en-150"/>
          </a:p>
        </p:txBody>
      </p:sp>
      <p:sp>
        <p:nvSpPr>
          <p:cNvPr id="3" name="Vertical Text Placeholder 2">
            <a:extLst>
              <a:ext uri="{FF2B5EF4-FFF2-40B4-BE49-F238E27FC236}">
                <a16:creationId xmlns:a16="http://schemas.microsoft.com/office/drawing/2014/main" id="{558CF0A4-FCD7-4C42-9A29-4334E4FD0B36}"/>
              </a:ext>
            </a:extLst>
          </p:cNvPr>
          <p:cNvSpPr>
            <a:spLocks noGrp="1"/>
          </p:cNvSpPr>
          <p:nvPr>
            <p:ph type="body" orient="vert" idx="1"/>
          </p:nvPr>
        </p:nvSpPr>
        <p:spPr>
          <a:xfrm>
            <a:off x="838200" y="365126"/>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4" name="Date Placeholder 3">
            <a:extLst>
              <a:ext uri="{FF2B5EF4-FFF2-40B4-BE49-F238E27FC236}">
                <a16:creationId xmlns:a16="http://schemas.microsoft.com/office/drawing/2014/main" id="{CBBEFDAB-1DB8-4191-99E1-29539807F9D4}"/>
              </a:ext>
            </a:extLst>
          </p:cNvPr>
          <p:cNvSpPr>
            <a:spLocks noGrp="1"/>
          </p:cNvSpPr>
          <p:nvPr>
            <p:ph type="dt" sz="half" idx="10"/>
          </p:nvPr>
        </p:nvSpPr>
        <p:spPr/>
        <p:txBody>
          <a:bodyPr/>
          <a:lstStyle/>
          <a:p>
            <a:fld id="{D3491D6C-2816-4285-8AC9-05B1B552900D}" type="datetimeFigureOut">
              <a:rPr lang="en-150" smtClean="0"/>
              <a:t>4/9/21</a:t>
            </a:fld>
            <a:endParaRPr lang="en-150"/>
          </a:p>
        </p:txBody>
      </p:sp>
      <p:sp>
        <p:nvSpPr>
          <p:cNvPr id="5" name="Footer Placeholder 4">
            <a:extLst>
              <a:ext uri="{FF2B5EF4-FFF2-40B4-BE49-F238E27FC236}">
                <a16:creationId xmlns:a16="http://schemas.microsoft.com/office/drawing/2014/main" id="{9EA279D2-B16F-4008-A35A-A0C84AAAA4D8}"/>
              </a:ext>
            </a:extLst>
          </p:cNvPr>
          <p:cNvSpPr>
            <a:spLocks noGrp="1"/>
          </p:cNvSpPr>
          <p:nvPr>
            <p:ph type="ftr" sz="quarter" idx="11"/>
          </p:nvPr>
        </p:nvSpPr>
        <p:spPr/>
        <p:txBody>
          <a:bodyPr/>
          <a:lstStyle/>
          <a:p>
            <a:endParaRPr lang="en-150"/>
          </a:p>
        </p:txBody>
      </p:sp>
      <p:sp>
        <p:nvSpPr>
          <p:cNvPr id="6" name="Slide Number Placeholder 5">
            <a:extLst>
              <a:ext uri="{FF2B5EF4-FFF2-40B4-BE49-F238E27FC236}">
                <a16:creationId xmlns:a16="http://schemas.microsoft.com/office/drawing/2014/main" id="{8C04F0B1-8C60-4951-84D9-56397A5C3D59}"/>
              </a:ext>
            </a:extLst>
          </p:cNvPr>
          <p:cNvSpPr>
            <a:spLocks noGrp="1"/>
          </p:cNvSpPr>
          <p:nvPr>
            <p:ph type="sldNum" sz="quarter" idx="12"/>
          </p:nvPr>
        </p:nvSpPr>
        <p:spPr/>
        <p:txBody>
          <a:bodyPr/>
          <a:lstStyle/>
          <a:p>
            <a:fld id="{3C40E370-C7C8-4ED0-8E66-0516BB25B1B1}" type="slidenum">
              <a:rPr lang="en-150" smtClean="0"/>
              <a:t>‹#›</a:t>
            </a:fld>
            <a:endParaRPr lang="en-150"/>
          </a:p>
        </p:txBody>
      </p:sp>
    </p:spTree>
    <p:extLst>
      <p:ext uri="{BB962C8B-B14F-4D97-AF65-F5344CB8AC3E}">
        <p14:creationId xmlns:p14="http://schemas.microsoft.com/office/powerpoint/2010/main" val="691753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4E8EC-4F87-7A4F-A2AD-C15259B5D1A7}"/>
              </a:ext>
            </a:extLst>
          </p:cNvPr>
          <p:cNvSpPr>
            <a:spLocks noGrp="1"/>
          </p:cNvSpPr>
          <p:nvPr>
            <p:ph type="title"/>
          </p:nvPr>
        </p:nvSpPr>
        <p:spPr/>
        <p:txBody>
          <a:bodyPr/>
          <a:lstStyle/>
          <a:p>
            <a:r>
              <a:rPr lang="en-GB"/>
              <a:t>Click to edit Master title style</a:t>
            </a:r>
            <a:endParaRPr lang="en-SI"/>
          </a:p>
        </p:txBody>
      </p:sp>
      <p:sp>
        <p:nvSpPr>
          <p:cNvPr id="3" name="Content Placeholder 2">
            <a:extLst>
              <a:ext uri="{FF2B5EF4-FFF2-40B4-BE49-F238E27FC236}">
                <a16:creationId xmlns:a16="http://schemas.microsoft.com/office/drawing/2014/main" id="{7FD6E854-B04F-4A4D-A568-6A2188FE56A1}"/>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4" name="Content Placeholder 3">
            <a:extLst>
              <a:ext uri="{FF2B5EF4-FFF2-40B4-BE49-F238E27FC236}">
                <a16:creationId xmlns:a16="http://schemas.microsoft.com/office/drawing/2014/main" id="{60C186A0-A368-144C-BB66-3AD94E3F753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5" name="Date Placeholder 4">
            <a:extLst>
              <a:ext uri="{FF2B5EF4-FFF2-40B4-BE49-F238E27FC236}">
                <a16:creationId xmlns:a16="http://schemas.microsoft.com/office/drawing/2014/main" id="{F336F3CA-DCC2-4741-9E3A-1B844072B898}"/>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6" name="Footer Placeholder 5">
            <a:extLst>
              <a:ext uri="{FF2B5EF4-FFF2-40B4-BE49-F238E27FC236}">
                <a16:creationId xmlns:a16="http://schemas.microsoft.com/office/drawing/2014/main" id="{EC91A8A4-1E43-D740-A27C-BB4D17B0F733}"/>
              </a:ext>
            </a:extLst>
          </p:cNvPr>
          <p:cNvSpPr>
            <a:spLocks noGrp="1"/>
          </p:cNvSpPr>
          <p:nvPr>
            <p:ph type="ftr" sz="quarter" idx="11"/>
          </p:nvPr>
        </p:nvSpPr>
        <p:spPr/>
        <p:txBody>
          <a:bodyPr/>
          <a:lstStyle/>
          <a:p>
            <a:endParaRPr lang="en-SI"/>
          </a:p>
        </p:txBody>
      </p:sp>
      <p:sp>
        <p:nvSpPr>
          <p:cNvPr id="7" name="Slide Number Placeholder 6">
            <a:extLst>
              <a:ext uri="{FF2B5EF4-FFF2-40B4-BE49-F238E27FC236}">
                <a16:creationId xmlns:a16="http://schemas.microsoft.com/office/drawing/2014/main" id="{C3D9FBEA-F7DE-F34D-A463-4340E735395F}"/>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275219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AFB79-E195-4541-A809-7CBA1E6C346B}"/>
              </a:ext>
            </a:extLst>
          </p:cNvPr>
          <p:cNvSpPr>
            <a:spLocks noGrp="1"/>
          </p:cNvSpPr>
          <p:nvPr>
            <p:ph type="title"/>
          </p:nvPr>
        </p:nvSpPr>
        <p:spPr>
          <a:xfrm>
            <a:off x="839788" y="365125"/>
            <a:ext cx="10515600" cy="1325563"/>
          </a:xfrm>
        </p:spPr>
        <p:txBody>
          <a:bodyPr/>
          <a:lstStyle/>
          <a:p>
            <a:r>
              <a:rPr lang="en-GB"/>
              <a:t>Click to edit Master title style</a:t>
            </a:r>
            <a:endParaRPr lang="en-SI"/>
          </a:p>
        </p:txBody>
      </p:sp>
      <p:sp>
        <p:nvSpPr>
          <p:cNvPr id="3" name="Text Placeholder 2">
            <a:extLst>
              <a:ext uri="{FF2B5EF4-FFF2-40B4-BE49-F238E27FC236}">
                <a16:creationId xmlns:a16="http://schemas.microsoft.com/office/drawing/2014/main" id="{65EDF00C-434B-CF42-BD0B-70C64BC753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116A31E-D23A-694A-8884-C1C03231E34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5" name="Text Placeholder 4">
            <a:extLst>
              <a:ext uri="{FF2B5EF4-FFF2-40B4-BE49-F238E27FC236}">
                <a16:creationId xmlns:a16="http://schemas.microsoft.com/office/drawing/2014/main" id="{17907E60-43AC-294B-945F-9ED7D10E5E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81AF719-AA0A-E74F-8F51-E186A35384C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7" name="Date Placeholder 6">
            <a:extLst>
              <a:ext uri="{FF2B5EF4-FFF2-40B4-BE49-F238E27FC236}">
                <a16:creationId xmlns:a16="http://schemas.microsoft.com/office/drawing/2014/main" id="{81B3C053-8C9D-6D4E-9011-B3FC5B73B8AE}"/>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8" name="Footer Placeholder 7">
            <a:extLst>
              <a:ext uri="{FF2B5EF4-FFF2-40B4-BE49-F238E27FC236}">
                <a16:creationId xmlns:a16="http://schemas.microsoft.com/office/drawing/2014/main" id="{E2062CC7-B7AA-4440-983F-080BB707DF46}"/>
              </a:ext>
            </a:extLst>
          </p:cNvPr>
          <p:cNvSpPr>
            <a:spLocks noGrp="1"/>
          </p:cNvSpPr>
          <p:nvPr>
            <p:ph type="ftr" sz="quarter" idx="11"/>
          </p:nvPr>
        </p:nvSpPr>
        <p:spPr/>
        <p:txBody>
          <a:bodyPr/>
          <a:lstStyle/>
          <a:p>
            <a:endParaRPr lang="en-SI"/>
          </a:p>
        </p:txBody>
      </p:sp>
      <p:sp>
        <p:nvSpPr>
          <p:cNvPr id="9" name="Slide Number Placeholder 8">
            <a:extLst>
              <a:ext uri="{FF2B5EF4-FFF2-40B4-BE49-F238E27FC236}">
                <a16:creationId xmlns:a16="http://schemas.microsoft.com/office/drawing/2014/main" id="{66FE9AC2-8C9B-9F40-9759-4201A68D239A}"/>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2300879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AC3FF-7831-DB4F-8569-04CD11BA7644}"/>
              </a:ext>
            </a:extLst>
          </p:cNvPr>
          <p:cNvSpPr>
            <a:spLocks noGrp="1"/>
          </p:cNvSpPr>
          <p:nvPr>
            <p:ph type="title"/>
          </p:nvPr>
        </p:nvSpPr>
        <p:spPr/>
        <p:txBody>
          <a:bodyPr/>
          <a:lstStyle/>
          <a:p>
            <a:r>
              <a:rPr lang="en-GB"/>
              <a:t>Click to edit Master title style</a:t>
            </a:r>
            <a:endParaRPr lang="en-SI"/>
          </a:p>
        </p:txBody>
      </p:sp>
      <p:sp>
        <p:nvSpPr>
          <p:cNvPr id="3" name="Date Placeholder 2">
            <a:extLst>
              <a:ext uri="{FF2B5EF4-FFF2-40B4-BE49-F238E27FC236}">
                <a16:creationId xmlns:a16="http://schemas.microsoft.com/office/drawing/2014/main" id="{0FAE1277-567A-6848-AFF8-EB6FBBBF8C8A}"/>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4" name="Footer Placeholder 3">
            <a:extLst>
              <a:ext uri="{FF2B5EF4-FFF2-40B4-BE49-F238E27FC236}">
                <a16:creationId xmlns:a16="http://schemas.microsoft.com/office/drawing/2014/main" id="{1BB06880-7449-F54A-BC22-3EC512CABE1D}"/>
              </a:ext>
            </a:extLst>
          </p:cNvPr>
          <p:cNvSpPr>
            <a:spLocks noGrp="1"/>
          </p:cNvSpPr>
          <p:nvPr>
            <p:ph type="ftr" sz="quarter" idx="11"/>
          </p:nvPr>
        </p:nvSpPr>
        <p:spPr/>
        <p:txBody>
          <a:bodyPr/>
          <a:lstStyle/>
          <a:p>
            <a:endParaRPr lang="en-SI"/>
          </a:p>
        </p:txBody>
      </p:sp>
      <p:sp>
        <p:nvSpPr>
          <p:cNvPr id="5" name="Slide Number Placeholder 4">
            <a:extLst>
              <a:ext uri="{FF2B5EF4-FFF2-40B4-BE49-F238E27FC236}">
                <a16:creationId xmlns:a16="http://schemas.microsoft.com/office/drawing/2014/main" id="{6183C20A-E74E-B74B-881F-85507D61FEE7}"/>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719852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40F276-BA95-8F4B-B7B6-AFC6EF317E7D}"/>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3" name="Footer Placeholder 2">
            <a:extLst>
              <a:ext uri="{FF2B5EF4-FFF2-40B4-BE49-F238E27FC236}">
                <a16:creationId xmlns:a16="http://schemas.microsoft.com/office/drawing/2014/main" id="{4A7D0A32-03E3-A34D-A49F-17AD69251B70}"/>
              </a:ext>
            </a:extLst>
          </p:cNvPr>
          <p:cNvSpPr>
            <a:spLocks noGrp="1"/>
          </p:cNvSpPr>
          <p:nvPr>
            <p:ph type="ftr" sz="quarter" idx="11"/>
          </p:nvPr>
        </p:nvSpPr>
        <p:spPr/>
        <p:txBody>
          <a:bodyPr/>
          <a:lstStyle/>
          <a:p>
            <a:endParaRPr lang="en-SI"/>
          </a:p>
        </p:txBody>
      </p:sp>
      <p:sp>
        <p:nvSpPr>
          <p:cNvPr id="4" name="Slide Number Placeholder 3">
            <a:extLst>
              <a:ext uri="{FF2B5EF4-FFF2-40B4-BE49-F238E27FC236}">
                <a16:creationId xmlns:a16="http://schemas.microsoft.com/office/drawing/2014/main" id="{55A71C9B-FD9E-D34E-BA58-7D8FA659275F}"/>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1815556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7F098-C3E6-F742-B123-9B78E8586F9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SI"/>
          </a:p>
        </p:txBody>
      </p:sp>
      <p:sp>
        <p:nvSpPr>
          <p:cNvPr id="3" name="Content Placeholder 2">
            <a:extLst>
              <a:ext uri="{FF2B5EF4-FFF2-40B4-BE49-F238E27FC236}">
                <a16:creationId xmlns:a16="http://schemas.microsoft.com/office/drawing/2014/main" id="{AB0C0434-71DA-CB4A-AA33-CEB7907A76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4" name="Text Placeholder 3">
            <a:extLst>
              <a:ext uri="{FF2B5EF4-FFF2-40B4-BE49-F238E27FC236}">
                <a16:creationId xmlns:a16="http://schemas.microsoft.com/office/drawing/2014/main" id="{999B3B1E-D166-5047-A61F-5E84130CE6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511773E-864F-B141-957E-6E08011677A3}"/>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6" name="Footer Placeholder 5">
            <a:extLst>
              <a:ext uri="{FF2B5EF4-FFF2-40B4-BE49-F238E27FC236}">
                <a16:creationId xmlns:a16="http://schemas.microsoft.com/office/drawing/2014/main" id="{C98DACE0-77B1-EB49-B873-324622F61F2F}"/>
              </a:ext>
            </a:extLst>
          </p:cNvPr>
          <p:cNvSpPr>
            <a:spLocks noGrp="1"/>
          </p:cNvSpPr>
          <p:nvPr>
            <p:ph type="ftr" sz="quarter" idx="11"/>
          </p:nvPr>
        </p:nvSpPr>
        <p:spPr/>
        <p:txBody>
          <a:bodyPr/>
          <a:lstStyle/>
          <a:p>
            <a:endParaRPr lang="en-SI"/>
          </a:p>
        </p:txBody>
      </p:sp>
      <p:sp>
        <p:nvSpPr>
          <p:cNvPr id="7" name="Slide Number Placeholder 6">
            <a:extLst>
              <a:ext uri="{FF2B5EF4-FFF2-40B4-BE49-F238E27FC236}">
                <a16:creationId xmlns:a16="http://schemas.microsoft.com/office/drawing/2014/main" id="{E7147B8F-8A1A-3D47-9F08-7702D7920B13}"/>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2754708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A912D-0616-5144-A1BD-4E11A14093D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SI"/>
          </a:p>
        </p:txBody>
      </p:sp>
      <p:sp>
        <p:nvSpPr>
          <p:cNvPr id="3" name="Picture Placeholder 2">
            <a:extLst>
              <a:ext uri="{FF2B5EF4-FFF2-40B4-BE49-F238E27FC236}">
                <a16:creationId xmlns:a16="http://schemas.microsoft.com/office/drawing/2014/main" id="{A2493821-19D0-7148-BD07-4771556D98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I"/>
          </a:p>
        </p:txBody>
      </p:sp>
      <p:sp>
        <p:nvSpPr>
          <p:cNvPr id="4" name="Text Placeholder 3">
            <a:extLst>
              <a:ext uri="{FF2B5EF4-FFF2-40B4-BE49-F238E27FC236}">
                <a16:creationId xmlns:a16="http://schemas.microsoft.com/office/drawing/2014/main" id="{947043D6-43F4-424D-918C-9B0D2B2994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C3BFFB3-293C-AC44-99A3-2AA1D817990D}"/>
              </a:ext>
            </a:extLst>
          </p:cNvPr>
          <p:cNvSpPr>
            <a:spLocks noGrp="1"/>
          </p:cNvSpPr>
          <p:nvPr>
            <p:ph type="dt" sz="half" idx="10"/>
          </p:nvPr>
        </p:nvSpPr>
        <p:spPr/>
        <p:txBody>
          <a:bodyPr/>
          <a:lstStyle/>
          <a:p>
            <a:fld id="{807D169B-A407-2747-9D96-1FBB195E858B}" type="datetimeFigureOut">
              <a:rPr lang="en-SI" smtClean="0"/>
              <a:t>09/04/2021</a:t>
            </a:fld>
            <a:endParaRPr lang="en-SI"/>
          </a:p>
        </p:txBody>
      </p:sp>
      <p:sp>
        <p:nvSpPr>
          <p:cNvPr id="6" name="Footer Placeholder 5">
            <a:extLst>
              <a:ext uri="{FF2B5EF4-FFF2-40B4-BE49-F238E27FC236}">
                <a16:creationId xmlns:a16="http://schemas.microsoft.com/office/drawing/2014/main" id="{7E27631E-783B-CE4B-9ECD-CB41E73B871A}"/>
              </a:ext>
            </a:extLst>
          </p:cNvPr>
          <p:cNvSpPr>
            <a:spLocks noGrp="1"/>
          </p:cNvSpPr>
          <p:nvPr>
            <p:ph type="ftr" sz="quarter" idx="11"/>
          </p:nvPr>
        </p:nvSpPr>
        <p:spPr/>
        <p:txBody>
          <a:bodyPr/>
          <a:lstStyle/>
          <a:p>
            <a:endParaRPr lang="en-SI"/>
          </a:p>
        </p:txBody>
      </p:sp>
      <p:sp>
        <p:nvSpPr>
          <p:cNvPr id="7" name="Slide Number Placeholder 6">
            <a:extLst>
              <a:ext uri="{FF2B5EF4-FFF2-40B4-BE49-F238E27FC236}">
                <a16:creationId xmlns:a16="http://schemas.microsoft.com/office/drawing/2014/main" id="{E537AAD9-2E26-FC4B-BD3F-05927930A8D9}"/>
              </a:ext>
            </a:extLst>
          </p:cNvPr>
          <p:cNvSpPr>
            <a:spLocks noGrp="1"/>
          </p:cNvSpPr>
          <p:nvPr>
            <p:ph type="sldNum" sz="quarter" idx="12"/>
          </p:nvPr>
        </p:nvSpPr>
        <p:spPr/>
        <p:txBody>
          <a:bodyPr/>
          <a:lstStyle/>
          <a:p>
            <a:fld id="{A4A74C38-E5D6-E048-A15B-E87A1A710F1A}" type="slidenum">
              <a:rPr lang="en-SI" smtClean="0"/>
              <a:t>‹#›</a:t>
            </a:fld>
            <a:endParaRPr lang="en-SI"/>
          </a:p>
        </p:txBody>
      </p:sp>
    </p:spTree>
    <p:extLst>
      <p:ext uri="{BB962C8B-B14F-4D97-AF65-F5344CB8AC3E}">
        <p14:creationId xmlns:p14="http://schemas.microsoft.com/office/powerpoint/2010/main" val="1191521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BD17FD-81AE-F74D-94AE-31F5E50D0C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SI"/>
          </a:p>
        </p:txBody>
      </p:sp>
      <p:sp>
        <p:nvSpPr>
          <p:cNvPr id="3" name="Text Placeholder 2">
            <a:extLst>
              <a:ext uri="{FF2B5EF4-FFF2-40B4-BE49-F238E27FC236}">
                <a16:creationId xmlns:a16="http://schemas.microsoft.com/office/drawing/2014/main" id="{B48FC330-4855-754B-883D-683E01994C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I"/>
          </a:p>
        </p:txBody>
      </p:sp>
      <p:sp>
        <p:nvSpPr>
          <p:cNvPr id="4" name="Date Placeholder 3">
            <a:extLst>
              <a:ext uri="{FF2B5EF4-FFF2-40B4-BE49-F238E27FC236}">
                <a16:creationId xmlns:a16="http://schemas.microsoft.com/office/drawing/2014/main" id="{11CC407A-2156-2349-8ED6-7526CA44D1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7D169B-A407-2747-9D96-1FBB195E858B}" type="datetimeFigureOut">
              <a:rPr lang="en-SI" smtClean="0"/>
              <a:t>09/04/2021</a:t>
            </a:fld>
            <a:endParaRPr lang="en-SI"/>
          </a:p>
        </p:txBody>
      </p:sp>
      <p:sp>
        <p:nvSpPr>
          <p:cNvPr id="5" name="Footer Placeholder 4">
            <a:extLst>
              <a:ext uri="{FF2B5EF4-FFF2-40B4-BE49-F238E27FC236}">
                <a16:creationId xmlns:a16="http://schemas.microsoft.com/office/drawing/2014/main" id="{90C24B58-CFF7-9141-9CF0-6A76514705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I"/>
          </a:p>
        </p:txBody>
      </p:sp>
      <p:sp>
        <p:nvSpPr>
          <p:cNvPr id="6" name="Slide Number Placeholder 5">
            <a:extLst>
              <a:ext uri="{FF2B5EF4-FFF2-40B4-BE49-F238E27FC236}">
                <a16:creationId xmlns:a16="http://schemas.microsoft.com/office/drawing/2014/main" id="{0DBC6712-FA61-F941-844A-E45A4E8B97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A74C38-E5D6-E048-A15B-E87A1A710F1A}" type="slidenum">
              <a:rPr lang="en-SI" smtClean="0"/>
              <a:t>‹#›</a:t>
            </a:fld>
            <a:endParaRPr lang="en-SI"/>
          </a:p>
        </p:txBody>
      </p:sp>
    </p:spTree>
    <p:extLst>
      <p:ext uri="{BB962C8B-B14F-4D97-AF65-F5344CB8AC3E}">
        <p14:creationId xmlns:p14="http://schemas.microsoft.com/office/powerpoint/2010/main" val="1022158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BEF844B0-44AC-0D48-840D-E96AFC14ECE2}"/>
              </a:ext>
            </a:extLst>
          </p:cNvPr>
          <p:cNvSpPr>
            <a:spLocks noGrp="1" noChangeArrowheads="1"/>
          </p:cNvSpPr>
          <p:nvPr>
            <p:ph type="title"/>
          </p:nvPr>
        </p:nvSpPr>
        <p:spPr bwMode="auto">
          <a:xfrm>
            <a:off x="304800" y="183092"/>
            <a:ext cx="5486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SI"/>
              <a:t>Click to edit Master title style</a:t>
            </a:r>
          </a:p>
        </p:txBody>
      </p:sp>
      <p:sp>
        <p:nvSpPr>
          <p:cNvPr id="1027" name="Text Placeholder 2">
            <a:extLst>
              <a:ext uri="{FF2B5EF4-FFF2-40B4-BE49-F238E27FC236}">
                <a16:creationId xmlns:a16="http://schemas.microsoft.com/office/drawing/2014/main" id="{17213F8E-E530-D343-BDFC-F379885F0AF6}"/>
              </a:ext>
            </a:extLst>
          </p:cNvPr>
          <p:cNvSpPr>
            <a:spLocks noGrp="1" noChangeArrowheads="1"/>
          </p:cNvSpPr>
          <p:nvPr>
            <p:ph type="body" idx="1"/>
          </p:nvPr>
        </p:nvSpPr>
        <p:spPr bwMode="auto">
          <a:xfrm>
            <a:off x="304800" y="1066800"/>
            <a:ext cx="5486400" cy="301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SI"/>
              <a:t>Click to edit Master text styles</a:t>
            </a:r>
          </a:p>
          <a:p>
            <a:pPr lvl="1"/>
            <a:r>
              <a:rPr lang="en-US" altLang="en-SI"/>
              <a:t>Second level</a:t>
            </a:r>
          </a:p>
          <a:p>
            <a:pPr lvl="2"/>
            <a:r>
              <a:rPr lang="en-US" altLang="en-SI"/>
              <a:t>Third level</a:t>
            </a:r>
          </a:p>
          <a:p>
            <a:pPr lvl="3"/>
            <a:r>
              <a:rPr lang="en-US" altLang="en-SI"/>
              <a:t>Fourth level</a:t>
            </a:r>
          </a:p>
          <a:p>
            <a:pPr lvl="4"/>
            <a:r>
              <a:rPr lang="en-US" altLang="en-SI"/>
              <a:t>Fifth level</a:t>
            </a:r>
          </a:p>
        </p:txBody>
      </p:sp>
      <p:sp>
        <p:nvSpPr>
          <p:cNvPr id="4" name="Date Placeholder 3">
            <a:extLst>
              <a:ext uri="{FF2B5EF4-FFF2-40B4-BE49-F238E27FC236}">
                <a16:creationId xmlns:a16="http://schemas.microsoft.com/office/drawing/2014/main" id="{BC1171FE-43C7-4F43-99EA-7A79ABE33EA2}"/>
              </a:ext>
            </a:extLst>
          </p:cNvPr>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eaLnBrk="1" fontAlgn="auto" hangingPunct="1">
              <a:spcBef>
                <a:spcPts val="0"/>
              </a:spcBef>
              <a:spcAft>
                <a:spcPts val="0"/>
              </a:spcAft>
              <a:defRPr sz="800" smtClean="0">
                <a:solidFill>
                  <a:schemeClr val="tx1">
                    <a:tint val="75000"/>
                  </a:schemeClr>
                </a:solidFill>
                <a:latin typeface="+mn-lt"/>
              </a:defRPr>
            </a:lvl1pPr>
          </a:lstStyle>
          <a:p>
            <a:pPr>
              <a:defRPr/>
            </a:pPr>
            <a:fld id="{33C4EC67-132E-2744-A526-6A6B40798FCD}" type="datetimeFigureOut">
              <a:rPr lang="en-US"/>
              <a:pPr>
                <a:defRPr/>
              </a:pPr>
              <a:t>4/9/21</a:t>
            </a:fld>
            <a:endParaRPr lang="en-US"/>
          </a:p>
        </p:txBody>
      </p:sp>
      <p:sp>
        <p:nvSpPr>
          <p:cNvPr id="5" name="Footer Placeholder 4">
            <a:extLst>
              <a:ext uri="{FF2B5EF4-FFF2-40B4-BE49-F238E27FC236}">
                <a16:creationId xmlns:a16="http://schemas.microsoft.com/office/drawing/2014/main" id="{150A59C4-3F83-234B-A2F9-73E80463CAA9}"/>
              </a:ext>
            </a:extLst>
          </p:cNvPr>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eaLnBrk="1" fontAlgn="auto" hangingPunct="1">
              <a:spcBef>
                <a:spcPts val="0"/>
              </a:spcBef>
              <a:spcAft>
                <a:spcPts val="0"/>
              </a:spcAft>
              <a:defRPr sz="80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8E67C868-D5E6-F34A-8329-ED97C2E358B7}"/>
              </a:ext>
            </a:extLst>
          </p:cNvPr>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eaLnBrk="1" fontAlgn="auto" hangingPunct="1">
              <a:spcBef>
                <a:spcPts val="0"/>
              </a:spcBef>
              <a:spcAft>
                <a:spcPts val="0"/>
              </a:spcAft>
              <a:defRPr sz="800" smtClean="0">
                <a:solidFill>
                  <a:schemeClr val="tx1">
                    <a:tint val="75000"/>
                  </a:schemeClr>
                </a:solidFill>
                <a:latin typeface="+mn-lt"/>
              </a:defRPr>
            </a:lvl1pPr>
          </a:lstStyle>
          <a:p>
            <a:pPr>
              <a:defRPr/>
            </a:pPr>
            <a:fld id="{764336C3-9EC3-4E45-B09E-8F6266B876CD}" type="slidenum">
              <a:rPr lang="en-US"/>
              <a:pPr>
                <a:defRPr/>
              </a:pPr>
              <a:t>‹#›</a:t>
            </a:fld>
            <a:endParaRPr lang="en-US"/>
          </a:p>
        </p:txBody>
      </p:sp>
    </p:spTree>
    <p:extLst>
      <p:ext uri="{BB962C8B-B14F-4D97-AF65-F5344CB8AC3E}">
        <p14:creationId xmlns:p14="http://schemas.microsoft.com/office/powerpoint/2010/main" val="10259856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2933" kern="1200">
          <a:solidFill>
            <a:schemeClr val="tx1"/>
          </a:solidFill>
          <a:latin typeface="+mj-lt"/>
          <a:ea typeface="+mj-ea"/>
          <a:cs typeface="+mj-cs"/>
        </a:defRPr>
      </a:lvl1pPr>
      <a:lvl2pPr algn="ctr" rtl="0" fontAlgn="base">
        <a:spcBef>
          <a:spcPct val="0"/>
        </a:spcBef>
        <a:spcAft>
          <a:spcPct val="0"/>
        </a:spcAft>
        <a:defRPr sz="2933">
          <a:solidFill>
            <a:schemeClr val="tx1"/>
          </a:solidFill>
          <a:latin typeface="Calibri" panose="020F0502020204030204" pitchFamily="34" charset="0"/>
        </a:defRPr>
      </a:lvl2pPr>
      <a:lvl3pPr algn="ctr" rtl="0" fontAlgn="base">
        <a:spcBef>
          <a:spcPct val="0"/>
        </a:spcBef>
        <a:spcAft>
          <a:spcPct val="0"/>
        </a:spcAft>
        <a:defRPr sz="2933">
          <a:solidFill>
            <a:schemeClr val="tx1"/>
          </a:solidFill>
          <a:latin typeface="Calibri" panose="020F0502020204030204" pitchFamily="34" charset="0"/>
        </a:defRPr>
      </a:lvl3pPr>
      <a:lvl4pPr algn="ctr" rtl="0" fontAlgn="base">
        <a:spcBef>
          <a:spcPct val="0"/>
        </a:spcBef>
        <a:spcAft>
          <a:spcPct val="0"/>
        </a:spcAft>
        <a:defRPr sz="2933">
          <a:solidFill>
            <a:schemeClr val="tx1"/>
          </a:solidFill>
          <a:latin typeface="Calibri" panose="020F0502020204030204" pitchFamily="34" charset="0"/>
        </a:defRPr>
      </a:lvl4pPr>
      <a:lvl5pPr algn="ctr" rtl="0" fontAlgn="base">
        <a:spcBef>
          <a:spcPct val="0"/>
        </a:spcBef>
        <a:spcAft>
          <a:spcPct val="0"/>
        </a:spcAft>
        <a:defRPr sz="2933">
          <a:solidFill>
            <a:schemeClr val="tx1"/>
          </a:solidFill>
          <a:latin typeface="Calibri" panose="020F0502020204030204" pitchFamily="34" charset="0"/>
        </a:defRPr>
      </a:lvl5pPr>
      <a:lvl6pPr marL="304815" algn="ctr" rtl="0" fontAlgn="base">
        <a:spcBef>
          <a:spcPct val="0"/>
        </a:spcBef>
        <a:spcAft>
          <a:spcPct val="0"/>
        </a:spcAft>
        <a:defRPr sz="2933">
          <a:solidFill>
            <a:schemeClr val="tx1"/>
          </a:solidFill>
          <a:latin typeface="Calibri" panose="020F0502020204030204" pitchFamily="34" charset="0"/>
        </a:defRPr>
      </a:lvl6pPr>
      <a:lvl7pPr marL="609630" algn="ctr" rtl="0" fontAlgn="base">
        <a:spcBef>
          <a:spcPct val="0"/>
        </a:spcBef>
        <a:spcAft>
          <a:spcPct val="0"/>
        </a:spcAft>
        <a:defRPr sz="2933">
          <a:solidFill>
            <a:schemeClr val="tx1"/>
          </a:solidFill>
          <a:latin typeface="Calibri" panose="020F0502020204030204" pitchFamily="34" charset="0"/>
        </a:defRPr>
      </a:lvl7pPr>
      <a:lvl8pPr marL="914446" algn="ctr" rtl="0" fontAlgn="base">
        <a:spcBef>
          <a:spcPct val="0"/>
        </a:spcBef>
        <a:spcAft>
          <a:spcPct val="0"/>
        </a:spcAft>
        <a:defRPr sz="2933">
          <a:solidFill>
            <a:schemeClr val="tx1"/>
          </a:solidFill>
          <a:latin typeface="Calibri" panose="020F0502020204030204" pitchFamily="34" charset="0"/>
        </a:defRPr>
      </a:lvl8pPr>
      <a:lvl9pPr marL="1219261" algn="ctr" rtl="0" fontAlgn="base">
        <a:spcBef>
          <a:spcPct val="0"/>
        </a:spcBef>
        <a:spcAft>
          <a:spcPct val="0"/>
        </a:spcAft>
        <a:defRPr sz="2933">
          <a:solidFill>
            <a:schemeClr val="tx1"/>
          </a:solidFill>
          <a:latin typeface="Calibri" panose="020F0502020204030204" pitchFamily="34" charset="0"/>
        </a:defRPr>
      </a:lvl9pPr>
    </p:titleStyle>
    <p:bodyStyle>
      <a:lvl1pPr marL="228611" indent="-228611" algn="l" rtl="0" fontAlgn="base">
        <a:spcBef>
          <a:spcPct val="20000"/>
        </a:spcBef>
        <a:spcAft>
          <a:spcPct val="0"/>
        </a:spcAft>
        <a:buFont typeface="Arial" panose="020B0604020202020204" pitchFamily="34" charset="0"/>
        <a:buChar char="•"/>
        <a:defRPr sz="2133" kern="1200">
          <a:solidFill>
            <a:schemeClr val="tx1"/>
          </a:solidFill>
          <a:latin typeface="+mn-lt"/>
          <a:ea typeface="+mn-ea"/>
          <a:cs typeface="+mn-cs"/>
        </a:defRPr>
      </a:lvl1pPr>
      <a:lvl2pPr marL="495325" indent="-190510" algn="l" rtl="0" fontAlgn="base">
        <a:spcBef>
          <a:spcPct val="20000"/>
        </a:spcBef>
        <a:spcAft>
          <a:spcPct val="0"/>
        </a:spcAft>
        <a:buFont typeface="Arial" panose="020B0604020202020204" pitchFamily="34" charset="0"/>
        <a:buChar char="–"/>
        <a:defRPr sz="1867" kern="1200">
          <a:solidFill>
            <a:schemeClr val="tx1"/>
          </a:solidFill>
          <a:latin typeface="+mn-lt"/>
          <a:ea typeface="+mn-ea"/>
          <a:cs typeface="+mn-cs"/>
        </a:defRPr>
      </a:lvl2pPr>
      <a:lvl3pPr marL="762038" indent="-152408" algn="l" rtl="0" fontAlgn="base">
        <a:spcBef>
          <a:spcPct val="20000"/>
        </a:spcBef>
        <a:spcAft>
          <a:spcPct val="0"/>
        </a:spcAft>
        <a:buFont typeface="Arial" panose="020B0604020202020204" pitchFamily="34" charset="0"/>
        <a:buChar char="•"/>
        <a:defRPr sz="1600" kern="1200">
          <a:solidFill>
            <a:schemeClr val="tx1"/>
          </a:solidFill>
          <a:latin typeface="+mn-lt"/>
          <a:ea typeface="+mn-ea"/>
          <a:cs typeface="+mn-cs"/>
        </a:defRPr>
      </a:lvl3pPr>
      <a:lvl4pPr marL="1066853" indent="-152408" algn="l" rtl="0" fontAlgn="base">
        <a:spcBef>
          <a:spcPct val="20000"/>
        </a:spcBef>
        <a:spcAft>
          <a:spcPct val="0"/>
        </a:spcAft>
        <a:buFont typeface="Arial" panose="020B0604020202020204" pitchFamily="34" charset="0"/>
        <a:buChar char="–"/>
        <a:defRPr sz="1333" kern="1200">
          <a:solidFill>
            <a:schemeClr val="tx1"/>
          </a:solidFill>
          <a:latin typeface="+mn-lt"/>
          <a:ea typeface="+mn-ea"/>
          <a:cs typeface="+mn-cs"/>
        </a:defRPr>
      </a:lvl4pPr>
      <a:lvl5pPr marL="1371669" indent="-152408" algn="l" rtl="0" fontAlgn="base">
        <a:spcBef>
          <a:spcPct val="20000"/>
        </a:spcBef>
        <a:spcAft>
          <a:spcPct val="0"/>
        </a:spcAft>
        <a:buFont typeface="Arial" panose="020B0604020202020204"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25D64F-EF31-4BFC-AF6A-0A7255128280}"/>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150"/>
          </a:p>
        </p:txBody>
      </p:sp>
      <p:sp>
        <p:nvSpPr>
          <p:cNvPr id="3" name="Text Placeholder 2">
            <a:extLst>
              <a:ext uri="{FF2B5EF4-FFF2-40B4-BE49-F238E27FC236}">
                <a16:creationId xmlns:a16="http://schemas.microsoft.com/office/drawing/2014/main" id="{D7C372CC-489D-4323-BA16-7DEB96BFFF70}"/>
              </a:ext>
            </a:extLst>
          </p:cNvPr>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
        <p:nvSpPr>
          <p:cNvPr id="4" name="Date Placeholder 3">
            <a:extLst>
              <a:ext uri="{FF2B5EF4-FFF2-40B4-BE49-F238E27FC236}">
                <a16:creationId xmlns:a16="http://schemas.microsoft.com/office/drawing/2014/main" id="{A5E4DC6D-5D68-4F57-BEFA-6C277CF29F0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491D6C-2816-4285-8AC9-05B1B552900D}" type="datetimeFigureOut">
              <a:rPr lang="en-150" smtClean="0"/>
              <a:t>4/9/21</a:t>
            </a:fld>
            <a:endParaRPr lang="en-150"/>
          </a:p>
        </p:txBody>
      </p:sp>
      <p:sp>
        <p:nvSpPr>
          <p:cNvPr id="5" name="Footer Placeholder 4">
            <a:extLst>
              <a:ext uri="{FF2B5EF4-FFF2-40B4-BE49-F238E27FC236}">
                <a16:creationId xmlns:a16="http://schemas.microsoft.com/office/drawing/2014/main" id="{2FD31572-B1DB-464B-AD03-E8246C3D53B4}"/>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150"/>
          </a:p>
        </p:txBody>
      </p:sp>
      <p:sp>
        <p:nvSpPr>
          <p:cNvPr id="6" name="Slide Number Placeholder 5">
            <a:extLst>
              <a:ext uri="{FF2B5EF4-FFF2-40B4-BE49-F238E27FC236}">
                <a16:creationId xmlns:a16="http://schemas.microsoft.com/office/drawing/2014/main" id="{81B1BC2E-4861-4A78-9E25-DF23F57B34ED}"/>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40E370-C7C8-4ED0-8E66-0516BB25B1B1}" type="slidenum">
              <a:rPr lang="en-150" smtClean="0"/>
              <a:t>‹#›</a:t>
            </a:fld>
            <a:endParaRPr lang="en-150"/>
          </a:p>
        </p:txBody>
      </p:sp>
    </p:spTree>
    <p:extLst>
      <p:ext uri="{BB962C8B-B14F-4D97-AF65-F5344CB8AC3E}">
        <p14:creationId xmlns:p14="http://schemas.microsoft.com/office/powerpoint/2010/main" val="279890657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150"/>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1.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2.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3.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4.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ravokotnik: zaokroženi vogali 6">
            <a:extLst>
              <a:ext uri="{FF2B5EF4-FFF2-40B4-BE49-F238E27FC236}">
                <a16:creationId xmlns:a16="http://schemas.microsoft.com/office/drawing/2014/main" id="{D9A24394-958D-455F-8C3B-F3EF3022D00A}"/>
              </a:ext>
            </a:extLst>
          </p:cNvPr>
          <p:cNvSpPr/>
          <p:nvPr/>
        </p:nvSpPr>
        <p:spPr>
          <a:xfrm>
            <a:off x="2949305" y="4579154"/>
            <a:ext cx="6073050" cy="680903"/>
          </a:xfrm>
          <a:prstGeom prst="round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8" name="Pravokotnik: zaokroženi vogali 7">
            <a:extLst>
              <a:ext uri="{FF2B5EF4-FFF2-40B4-BE49-F238E27FC236}">
                <a16:creationId xmlns:a16="http://schemas.microsoft.com/office/drawing/2014/main" id="{83090153-3617-4F58-9A43-7CCFD7B54C8C}"/>
              </a:ext>
            </a:extLst>
          </p:cNvPr>
          <p:cNvSpPr/>
          <p:nvPr/>
        </p:nvSpPr>
        <p:spPr>
          <a:xfrm>
            <a:off x="2544896" y="5674618"/>
            <a:ext cx="6731306" cy="362917"/>
          </a:xfrm>
          <a:prstGeom prst="round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9" name="Pravokotnik: zaokroženi vogali 8">
            <a:extLst>
              <a:ext uri="{FF2B5EF4-FFF2-40B4-BE49-F238E27FC236}">
                <a16:creationId xmlns:a16="http://schemas.microsoft.com/office/drawing/2014/main" id="{EA801B67-F0DD-4D9B-AC8B-B728D3A9D284}"/>
              </a:ext>
            </a:extLst>
          </p:cNvPr>
          <p:cNvSpPr/>
          <p:nvPr/>
        </p:nvSpPr>
        <p:spPr>
          <a:xfrm>
            <a:off x="503339" y="1308684"/>
            <a:ext cx="10779854" cy="2374084"/>
          </a:xfrm>
          <a:prstGeom prst="round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grpSp>
        <p:nvGrpSpPr>
          <p:cNvPr id="2" name="Group 2">
            <a:extLst>
              <a:ext uri="{FF2B5EF4-FFF2-40B4-BE49-F238E27FC236}">
                <a16:creationId xmlns:a16="http://schemas.microsoft.com/office/drawing/2014/main" id="{F1923759-D81D-1C47-ACDC-4A5C181A4953}"/>
              </a:ext>
            </a:extLst>
          </p:cNvPr>
          <p:cNvGrpSpPr>
            <a:grpSpLocks/>
          </p:cNvGrpSpPr>
          <p:nvPr/>
        </p:nvGrpSpPr>
        <p:grpSpPr bwMode="auto">
          <a:xfrm>
            <a:off x="762000" y="1630617"/>
            <a:ext cx="10617200" cy="3596766"/>
            <a:chOff x="-1257609" y="330834"/>
            <a:chExt cx="21234398" cy="7194143"/>
          </a:xfrm>
        </p:grpSpPr>
        <p:sp>
          <p:nvSpPr>
            <p:cNvPr id="3" name="TextBox 3">
              <a:extLst>
                <a:ext uri="{FF2B5EF4-FFF2-40B4-BE49-F238E27FC236}">
                  <a16:creationId xmlns:a16="http://schemas.microsoft.com/office/drawing/2014/main" id="{E8C8D908-DD89-204E-9F41-FDE605D95900}"/>
                </a:ext>
              </a:extLst>
            </p:cNvPr>
            <p:cNvSpPr txBox="1"/>
            <p:nvPr/>
          </p:nvSpPr>
          <p:spPr>
            <a:xfrm>
              <a:off x="-1257609" y="330834"/>
              <a:ext cx="21234398" cy="3818292"/>
            </a:xfrm>
            <a:prstGeom prst="rect">
              <a:avLst/>
            </a:prstGeom>
          </p:spPr>
          <p:txBody>
            <a:bodyPr lIns="0" tIns="0" rIns="0" bIns="0">
              <a:spAutoFit/>
            </a:bodyPr>
            <a:lstStyle/>
            <a:p>
              <a:pPr algn="ctr" defTabSz="609630">
                <a:lnSpc>
                  <a:spcPts val="7406"/>
                </a:lnSpc>
                <a:defRPr/>
              </a:pPr>
              <a:r>
                <a:rPr lang="en-US" sz="7333" spc="175" dirty="0" err="1">
                  <a:solidFill>
                    <a:srgbClr val="262626"/>
                  </a:solidFill>
                  <a:latin typeface="Montserrat Extra-Bold"/>
                </a:rPr>
                <a:t>Trajnostni</a:t>
              </a:r>
              <a:r>
                <a:rPr lang="en-US" sz="7333" spc="175" dirty="0">
                  <a:solidFill>
                    <a:srgbClr val="262626"/>
                  </a:solidFill>
                  <a:latin typeface="Montserrat Extra-Bold"/>
                </a:rPr>
                <a:t> </a:t>
              </a:r>
              <a:r>
                <a:rPr lang="en-US" sz="7333" spc="175" dirty="0" err="1">
                  <a:solidFill>
                    <a:srgbClr val="262626"/>
                  </a:solidFill>
                  <a:latin typeface="Montserrat Extra-Bold"/>
                </a:rPr>
                <a:t>turizem</a:t>
              </a:r>
              <a:r>
                <a:rPr lang="en-US" sz="7333" spc="175" dirty="0">
                  <a:solidFill>
                    <a:srgbClr val="262626"/>
                  </a:solidFill>
                  <a:latin typeface="Montserrat Extra-Bold"/>
                </a:rPr>
                <a:t> »SRIPT«</a:t>
              </a:r>
            </a:p>
          </p:txBody>
        </p:sp>
        <p:sp>
          <p:nvSpPr>
            <p:cNvPr id="4" name="TextBox 4">
              <a:extLst>
                <a:ext uri="{FF2B5EF4-FFF2-40B4-BE49-F238E27FC236}">
                  <a16:creationId xmlns:a16="http://schemas.microsoft.com/office/drawing/2014/main" id="{1A14A41F-AFF7-BC4B-8A20-9F809DD94BA3}"/>
                </a:ext>
              </a:extLst>
            </p:cNvPr>
            <p:cNvSpPr txBox="1"/>
            <p:nvPr/>
          </p:nvSpPr>
          <p:spPr>
            <a:xfrm>
              <a:off x="-309" y="6909371"/>
              <a:ext cx="18821398" cy="615606"/>
            </a:xfrm>
            <a:prstGeom prst="rect">
              <a:avLst/>
            </a:prstGeom>
          </p:spPr>
          <p:txBody>
            <a:bodyPr lIns="0" tIns="0" rIns="0" bIns="0">
              <a:spAutoFit/>
            </a:bodyPr>
            <a:lstStyle/>
            <a:p>
              <a:pPr algn="ctr" defTabSz="609630">
                <a:lnSpc>
                  <a:spcPts val="2400"/>
                </a:lnSpc>
                <a:defRPr/>
              </a:pPr>
              <a:endParaRPr lang="en-US" sz="2000" spc="100" dirty="0">
                <a:solidFill>
                  <a:schemeClr val="tx1">
                    <a:lumMod val="85000"/>
                    <a:lumOff val="15000"/>
                  </a:schemeClr>
                </a:solidFill>
                <a:latin typeface="Montserrat Classic"/>
              </a:endParaRPr>
            </a:p>
          </p:txBody>
        </p:sp>
      </p:grpSp>
      <p:sp>
        <p:nvSpPr>
          <p:cNvPr id="11" name="PoljeZBesedilom 10">
            <a:extLst>
              <a:ext uri="{FF2B5EF4-FFF2-40B4-BE49-F238E27FC236}">
                <a16:creationId xmlns:a16="http://schemas.microsoft.com/office/drawing/2014/main" id="{A5290277-B5DC-41F6-AFDA-024708E23457}"/>
              </a:ext>
            </a:extLst>
          </p:cNvPr>
          <p:cNvSpPr txBox="1"/>
          <p:nvPr/>
        </p:nvSpPr>
        <p:spPr>
          <a:xfrm>
            <a:off x="1390650" y="5643040"/>
            <a:ext cx="8893750" cy="384080"/>
          </a:xfrm>
          <a:prstGeom prst="rect">
            <a:avLst/>
          </a:prstGeom>
          <a:noFill/>
        </p:spPr>
        <p:txBody>
          <a:bodyPr wrap="square">
            <a:spAutoFit/>
          </a:bodyPr>
          <a:lstStyle/>
          <a:p>
            <a:pPr algn="ctr" defTabSz="609630">
              <a:lnSpc>
                <a:spcPts val="2400"/>
              </a:lnSpc>
              <a:defRPr/>
            </a:pPr>
            <a:r>
              <a:rPr lang="en-US" sz="1800" b="1" spc="100" dirty="0">
                <a:solidFill>
                  <a:schemeClr val="tx1">
                    <a:lumMod val="85000"/>
                    <a:lumOff val="15000"/>
                  </a:schemeClr>
                </a:solidFill>
                <a:latin typeface="Montserrat Classic"/>
              </a:rPr>
              <a:t>Center </a:t>
            </a:r>
            <a:r>
              <a:rPr lang="en-US" sz="1800" b="1" spc="100" dirty="0" err="1">
                <a:solidFill>
                  <a:schemeClr val="tx1">
                    <a:lumMod val="85000"/>
                    <a:lumOff val="15000"/>
                  </a:schemeClr>
                </a:solidFill>
                <a:latin typeface="Montserrat Classic"/>
              </a:rPr>
              <a:t>poslovne</a:t>
            </a:r>
            <a:r>
              <a:rPr lang="en-US" sz="1800" b="1" spc="100" dirty="0">
                <a:solidFill>
                  <a:schemeClr val="tx1">
                    <a:lumMod val="85000"/>
                    <a:lumOff val="15000"/>
                  </a:schemeClr>
                </a:solidFill>
                <a:latin typeface="Montserrat Classic"/>
              </a:rPr>
              <a:t> </a:t>
            </a:r>
            <a:r>
              <a:rPr lang="en-US" sz="1800" b="1" spc="100" dirty="0" err="1">
                <a:solidFill>
                  <a:schemeClr val="tx1">
                    <a:lumMod val="85000"/>
                    <a:lumOff val="15000"/>
                  </a:schemeClr>
                </a:solidFill>
                <a:latin typeface="Montserrat Classic"/>
              </a:rPr>
              <a:t>odličnosti</a:t>
            </a:r>
            <a:r>
              <a:rPr lang="en-US" sz="1800" b="1" spc="100" dirty="0">
                <a:solidFill>
                  <a:schemeClr val="tx1">
                    <a:lumMod val="85000"/>
                    <a:lumOff val="15000"/>
                  </a:schemeClr>
                </a:solidFill>
                <a:latin typeface="Montserrat Classic"/>
              </a:rPr>
              <a:t> </a:t>
            </a:r>
            <a:r>
              <a:rPr lang="en-US" sz="1800" b="1" spc="100" dirty="0" err="1">
                <a:solidFill>
                  <a:schemeClr val="tx1">
                    <a:lumMod val="85000"/>
                    <a:lumOff val="15000"/>
                  </a:schemeClr>
                </a:solidFill>
                <a:latin typeface="Montserrat Classic"/>
              </a:rPr>
              <a:t>Ekonomske</a:t>
            </a:r>
            <a:r>
              <a:rPr lang="en-US" sz="1800" b="1" spc="100" dirty="0">
                <a:solidFill>
                  <a:schemeClr val="tx1">
                    <a:lumMod val="85000"/>
                    <a:lumOff val="15000"/>
                  </a:schemeClr>
                </a:solidFill>
                <a:latin typeface="Montserrat Classic"/>
              </a:rPr>
              <a:t> </a:t>
            </a:r>
            <a:r>
              <a:rPr lang="en-US" sz="1800" b="1" spc="100" dirty="0" err="1">
                <a:solidFill>
                  <a:schemeClr val="tx1">
                    <a:lumMod val="85000"/>
                    <a:lumOff val="15000"/>
                  </a:schemeClr>
                </a:solidFill>
                <a:latin typeface="Montserrat Classic"/>
              </a:rPr>
              <a:t>fakultete</a:t>
            </a:r>
            <a:r>
              <a:rPr lang="en-US" sz="1800" b="1" spc="100" dirty="0">
                <a:solidFill>
                  <a:schemeClr val="tx1">
                    <a:lumMod val="85000"/>
                    <a:lumOff val="15000"/>
                  </a:schemeClr>
                </a:solidFill>
                <a:latin typeface="Montserrat Classic"/>
              </a:rPr>
              <a:t> v </a:t>
            </a:r>
            <a:r>
              <a:rPr lang="en-US" sz="1800" b="1" spc="100" dirty="0" err="1">
                <a:solidFill>
                  <a:schemeClr val="tx1">
                    <a:lumMod val="85000"/>
                    <a:lumOff val="15000"/>
                  </a:schemeClr>
                </a:solidFill>
                <a:latin typeface="Montserrat Classic"/>
              </a:rPr>
              <a:t>Ljubljani</a:t>
            </a:r>
            <a:endParaRPr lang="en-US" sz="1800" b="1" spc="100" dirty="0">
              <a:solidFill>
                <a:schemeClr val="tx1">
                  <a:lumMod val="85000"/>
                  <a:lumOff val="15000"/>
                </a:schemeClr>
              </a:solidFill>
              <a:latin typeface="Montserrat Classic"/>
            </a:endParaRPr>
          </a:p>
        </p:txBody>
      </p:sp>
      <p:sp>
        <p:nvSpPr>
          <p:cNvPr id="13" name="PoljeZBesedilom 12">
            <a:extLst>
              <a:ext uri="{FF2B5EF4-FFF2-40B4-BE49-F238E27FC236}">
                <a16:creationId xmlns:a16="http://schemas.microsoft.com/office/drawing/2014/main" id="{7C39FA54-6A82-4C9C-A73B-D04BBFFD038C}"/>
              </a:ext>
            </a:extLst>
          </p:cNvPr>
          <p:cNvSpPr txBox="1"/>
          <p:nvPr/>
        </p:nvSpPr>
        <p:spPr>
          <a:xfrm>
            <a:off x="3104461" y="4568201"/>
            <a:ext cx="5612176" cy="691856"/>
          </a:xfrm>
          <a:prstGeom prst="rect">
            <a:avLst/>
          </a:prstGeom>
          <a:noFill/>
        </p:spPr>
        <p:txBody>
          <a:bodyPr wrap="square">
            <a:spAutoFit/>
          </a:bodyPr>
          <a:lstStyle/>
          <a:p>
            <a:pPr algn="ctr" defTabSz="609630">
              <a:lnSpc>
                <a:spcPts val="2400"/>
              </a:lnSpc>
              <a:defRPr/>
            </a:pPr>
            <a:r>
              <a:rPr lang="en-US" sz="1800" spc="100" dirty="0" err="1">
                <a:solidFill>
                  <a:schemeClr val="tx1">
                    <a:lumMod val="85000"/>
                    <a:lumOff val="15000"/>
                  </a:schemeClr>
                </a:solidFill>
                <a:latin typeface="Montserrat Classic"/>
              </a:rPr>
              <a:t>Predsednica</a:t>
            </a:r>
            <a:r>
              <a:rPr lang="en-US" sz="1800" spc="100" dirty="0">
                <a:solidFill>
                  <a:schemeClr val="tx1">
                    <a:lumMod val="85000"/>
                    <a:lumOff val="15000"/>
                  </a:schemeClr>
                </a:solidFill>
                <a:latin typeface="Montserrat Classic"/>
              </a:rPr>
              <a:t> SRIPT: </a:t>
            </a:r>
            <a:r>
              <a:rPr lang="en-US" sz="1800" b="1" spc="100" dirty="0">
                <a:solidFill>
                  <a:schemeClr val="tx1">
                    <a:lumMod val="85000"/>
                    <a:lumOff val="15000"/>
                  </a:schemeClr>
                </a:solidFill>
                <a:latin typeface="Montserrat Classic"/>
              </a:rPr>
              <a:t>Dr. </a:t>
            </a:r>
            <a:r>
              <a:rPr lang="en-US" sz="1800" b="1" spc="100" dirty="0" err="1">
                <a:solidFill>
                  <a:schemeClr val="tx1">
                    <a:lumMod val="85000"/>
                    <a:lumOff val="15000"/>
                  </a:schemeClr>
                </a:solidFill>
                <a:latin typeface="Montserrat Classic"/>
              </a:rPr>
              <a:t>Ljubica</a:t>
            </a:r>
            <a:r>
              <a:rPr lang="en-US" sz="1800" b="1" spc="100" dirty="0">
                <a:solidFill>
                  <a:schemeClr val="tx1">
                    <a:lumMod val="85000"/>
                    <a:lumOff val="15000"/>
                  </a:schemeClr>
                </a:solidFill>
                <a:latin typeface="Montserrat Classic"/>
              </a:rPr>
              <a:t> </a:t>
            </a:r>
            <a:r>
              <a:rPr lang="en-US" sz="1800" b="1" spc="100" dirty="0" err="1">
                <a:solidFill>
                  <a:schemeClr val="tx1">
                    <a:lumMod val="85000"/>
                    <a:lumOff val="15000"/>
                  </a:schemeClr>
                </a:solidFill>
                <a:latin typeface="Montserrat Classic"/>
              </a:rPr>
              <a:t>Knežević</a:t>
            </a:r>
            <a:r>
              <a:rPr lang="en-US" sz="1800" b="1" spc="100" dirty="0">
                <a:solidFill>
                  <a:schemeClr val="tx1">
                    <a:lumMod val="85000"/>
                    <a:lumOff val="15000"/>
                  </a:schemeClr>
                </a:solidFill>
                <a:latin typeface="Montserrat Classic"/>
              </a:rPr>
              <a:t> </a:t>
            </a:r>
            <a:r>
              <a:rPr lang="en-US" sz="1800" b="1" spc="100" dirty="0" err="1">
                <a:solidFill>
                  <a:schemeClr val="tx1">
                    <a:lumMod val="85000"/>
                    <a:lumOff val="15000"/>
                  </a:schemeClr>
                </a:solidFill>
                <a:latin typeface="Montserrat Classic"/>
              </a:rPr>
              <a:t>Cvelbar</a:t>
            </a:r>
            <a:endParaRPr lang="en-US" sz="1800" b="1" spc="100" dirty="0">
              <a:solidFill>
                <a:schemeClr val="tx1">
                  <a:lumMod val="85000"/>
                  <a:lumOff val="15000"/>
                </a:schemeClr>
              </a:solidFill>
              <a:latin typeface="Montserrat Classic"/>
            </a:endParaRPr>
          </a:p>
          <a:p>
            <a:pPr algn="ctr" defTabSz="609630">
              <a:lnSpc>
                <a:spcPts val="2400"/>
              </a:lnSpc>
              <a:defRPr/>
            </a:pPr>
            <a:r>
              <a:rPr lang="en-US" sz="1800" spc="100" dirty="0" err="1">
                <a:solidFill>
                  <a:schemeClr val="tx1">
                    <a:lumMod val="85000"/>
                    <a:lumOff val="15000"/>
                  </a:schemeClr>
                </a:solidFill>
                <a:latin typeface="Montserrat Classic"/>
              </a:rPr>
              <a:t>Koordinatorica</a:t>
            </a:r>
            <a:r>
              <a:rPr lang="en-US" sz="1800" spc="100" dirty="0">
                <a:solidFill>
                  <a:schemeClr val="tx1">
                    <a:lumMod val="85000"/>
                    <a:lumOff val="15000"/>
                  </a:schemeClr>
                </a:solidFill>
                <a:latin typeface="Montserrat Classic"/>
              </a:rPr>
              <a:t> S</a:t>
            </a:r>
            <a:r>
              <a:rPr lang="sl-SI" sz="1800" spc="100" dirty="0">
                <a:solidFill>
                  <a:schemeClr val="tx1">
                    <a:lumMod val="85000"/>
                    <a:lumOff val="15000"/>
                  </a:schemeClr>
                </a:solidFill>
                <a:latin typeface="Montserrat Classic"/>
              </a:rPr>
              <a:t>R</a:t>
            </a:r>
            <a:r>
              <a:rPr lang="en-US" sz="1800" spc="100" dirty="0">
                <a:solidFill>
                  <a:schemeClr val="tx1">
                    <a:lumMod val="85000"/>
                    <a:lumOff val="15000"/>
                  </a:schemeClr>
                </a:solidFill>
                <a:latin typeface="Montserrat Classic"/>
              </a:rPr>
              <a:t>IPT: </a:t>
            </a:r>
            <a:r>
              <a:rPr lang="en-US" sz="1800" b="1" spc="100" dirty="0">
                <a:solidFill>
                  <a:schemeClr val="tx1">
                    <a:lumMod val="85000"/>
                    <a:lumOff val="15000"/>
                  </a:schemeClr>
                </a:solidFill>
                <a:latin typeface="Montserrat Classic"/>
              </a:rPr>
              <a:t>Mag. Monika </a:t>
            </a:r>
            <a:r>
              <a:rPr lang="en-US" sz="1800" b="1" spc="100" dirty="0" err="1">
                <a:solidFill>
                  <a:schemeClr val="tx1">
                    <a:lumMod val="85000"/>
                    <a:lumOff val="15000"/>
                  </a:schemeClr>
                </a:solidFill>
                <a:latin typeface="Montserrat Classic"/>
              </a:rPr>
              <a:t>Lapanja</a:t>
            </a:r>
            <a:endParaRPr lang="en-US" sz="1800" b="1" spc="100" dirty="0">
              <a:solidFill>
                <a:schemeClr val="tx1">
                  <a:lumMod val="85000"/>
                  <a:lumOff val="15000"/>
                </a:schemeClr>
              </a:solidFill>
              <a:latin typeface="Montserrat Classic"/>
            </a:endParaRPr>
          </a:p>
        </p:txBody>
      </p:sp>
    </p:spTree>
    <p:extLst>
      <p:ext uri="{BB962C8B-B14F-4D97-AF65-F5344CB8AC3E}">
        <p14:creationId xmlns:p14="http://schemas.microsoft.com/office/powerpoint/2010/main" val="3519336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otnik: zaokroženi vogali 1">
            <a:extLst>
              <a:ext uri="{FF2B5EF4-FFF2-40B4-BE49-F238E27FC236}">
                <a16:creationId xmlns:a16="http://schemas.microsoft.com/office/drawing/2014/main" id="{E038C6E0-194E-46E0-B51D-7ED34151E0D0}"/>
              </a:ext>
            </a:extLst>
          </p:cNvPr>
          <p:cNvSpPr/>
          <p:nvPr/>
        </p:nvSpPr>
        <p:spPr>
          <a:xfrm>
            <a:off x="445910" y="551931"/>
            <a:ext cx="4318508" cy="1484490"/>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6387" name="Content Placeholder 3">
            <a:extLst>
              <a:ext uri="{FF2B5EF4-FFF2-40B4-BE49-F238E27FC236}">
                <a16:creationId xmlns:a16="http://schemas.microsoft.com/office/drawing/2014/main" id="{98CEFA5E-A783-A746-AEE3-3F182985450B}"/>
              </a:ext>
            </a:extLst>
          </p:cNvPr>
          <p:cNvSpPr>
            <a:spLocks noGrp="1" noChangeArrowheads="1"/>
          </p:cNvSpPr>
          <p:nvPr>
            <p:ph idx="1"/>
          </p:nvPr>
        </p:nvSpPr>
        <p:spPr>
          <a:xfrm>
            <a:off x="570594" y="868020"/>
            <a:ext cx="4013201" cy="1168400"/>
          </a:xfrm>
        </p:spPr>
        <p:txBody>
          <a:bodyPr>
            <a:normAutofit/>
          </a:bodyPr>
          <a:lstStyle/>
          <a:p>
            <a:pPr marL="0" indent="0" algn="ctr">
              <a:buNone/>
            </a:pPr>
            <a:r>
              <a:rPr lang="en-GB" altLang="en-SI" sz="3200" dirty="0">
                <a:solidFill>
                  <a:schemeClr val="bg1"/>
                </a:solidFill>
                <a:latin typeface="Calibri" panose="020F0502020204030204" pitchFamily="34" charset="0"/>
              </a:rPr>
              <a:t>RAZLIČEN VPLIV NA RAZLIČNE DELEŽNIKE</a:t>
            </a:r>
            <a:endParaRPr lang="en-US" altLang="en-SI" sz="1800" dirty="0"/>
          </a:p>
        </p:txBody>
      </p:sp>
      <p:pic>
        <p:nvPicPr>
          <p:cNvPr id="8" name="Picture 4">
            <a:extLst>
              <a:ext uri="{FF2B5EF4-FFF2-40B4-BE49-F238E27FC236}">
                <a16:creationId xmlns:a16="http://schemas.microsoft.com/office/drawing/2014/main" id="{05BF2E12-E143-4005-9C78-C063923E6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05A4C114-08C1-4296-945C-AC2AA961749C}"/>
              </a:ext>
            </a:extLst>
          </p:cNvPr>
          <p:cNvSpPr txBox="1">
            <a:spLocks/>
          </p:cNvSpPr>
          <p:nvPr/>
        </p:nvSpPr>
        <p:spPr>
          <a:xfrm>
            <a:off x="570594" y="2176186"/>
            <a:ext cx="4415934" cy="4694468"/>
          </a:xfrm>
          <a:prstGeom prst="rect">
            <a:avLst/>
          </a:prstGeom>
        </p:spPr>
        <p:txBody>
          <a:bodyPr vert="horz" lIns="91440" tIns="45720" rIns="91440" bIns="45720" rtlCol="0" anchor="t">
            <a:normAutofit/>
          </a:bodyPr>
          <a:lst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defTabSz="914400"/>
            <a:r>
              <a:rPr lang="en-GB" sz="1600" b="1" dirty="0">
                <a:solidFill>
                  <a:srgbClr val="2C453E"/>
                </a:solidFill>
                <a:latin typeface="Montserrat"/>
              </a:rPr>
              <a:t>HOTELI</a:t>
            </a:r>
          </a:p>
          <a:p>
            <a:pPr marL="0" indent="0" defTabSz="914400">
              <a:buNone/>
            </a:pPr>
            <a:r>
              <a:rPr lang="en-GB" sz="1600" dirty="0">
                <a:solidFill>
                  <a:srgbClr val="2C453E"/>
                </a:solidFill>
                <a:latin typeface="Montserrat"/>
              </a:rPr>
              <a:t>ADR: – 19% </a:t>
            </a:r>
          </a:p>
          <a:p>
            <a:pPr marL="0" indent="0" defTabSz="914400">
              <a:buNone/>
            </a:pPr>
            <a:r>
              <a:rPr lang="en-GB" sz="1600" dirty="0">
                <a:solidFill>
                  <a:srgbClr val="2C453E"/>
                </a:solidFill>
                <a:latin typeface="Montserrat"/>
              </a:rPr>
              <a:t>RevPAR: - 63% </a:t>
            </a:r>
            <a:br>
              <a:rPr lang="sl-SI" sz="1600" dirty="0">
                <a:solidFill>
                  <a:srgbClr val="2C453E"/>
                </a:solidFill>
                <a:latin typeface="Montserrat"/>
              </a:rPr>
            </a:br>
            <a:endParaRPr lang="en-GB" sz="1600" dirty="0">
              <a:solidFill>
                <a:srgbClr val="2C453E"/>
              </a:solidFill>
              <a:latin typeface="Montserrat"/>
            </a:endParaRPr>
          </a:p>
          <a:p>
            <a:pPr marL="342900" indent="-342900" defTabSz="914400"/>
            <a:r>
              <a:rPr lang="en-GB" sz="1600" b="1" dirty="0">
                <a:solidFill>
                  <a:srgbClr val="2C453E"/>
                </a:solidFill>
                <a:latin typeface="Montserrat"/>
              </a:rPr>
              <a:t>RESTAVRACIJE</a:t>
            </a:r>
          </a:p>
          <a:p>
            <a:pPr marL="0" indent="0" defTabSz="914400">
              <a:buNone/>
            </a:pPr>
            <a:r>
              <a:rPr lang="en-GB" sz="1600" dirty="0" err="1">
                <a:solidFill>
                  <a:srgbClr val="2C453E"/>
                </a:solidFill>
                <a:latin typeface="Montserrat"/>
              </a:rPr>
              <a:t>Prihodki</a:t>
            </a:r>
            <a:r>
              <a:rPr lang="en-GB" sz="1600" dirty="0">
                <a:solidFill>
                  <a:srgbClr val="2C453E"/>
                </a:solidFill>
                <a:latin typeface="Montserrat"/>
              </a:rPr>
              <a:t>: - 60% </a:t>
            </a:r>
            <a:br>
              <a:rPr lang="sl-SI" sz="1600" dirty="0">
                <a:solidFill>
                  <a:srgbClr val="2C453E"/>
                </a:solidFill>
                <a:latin typeface="Montserrat"/>
              </a:rPr>
            </a:br>
            <a:endParaRPr lang="en-GB" sz="1600" dirty="0">
              <a:solidFill>
                <a:srgbClr val="2C453E"/>
              </a:solidFill>
              <a:latin typeface="Montserrat"/>
            </a:endParaRPr>
          </a:p>
          <a:p>
            <a:pPr marL="342900" indent="-342900" defTabSz="914400"/>
            <a:r>
              <a:rPr lang="en-GB" sz="1600" b="1" dirty="0">
                <a:solidFill>
                  <a:srgbClr val="2C453E"/>
                </a:solidFill>
                <a:latin typeface="Montserrat"/>
              </a:rPr>
              <a:t>TOUROPERATORJI IN AGENCIJE</a:t>
            </a:r>
          </a:p>
          <a:p>
            <a:pPr marL="0" indent="0" defTabSz="914400">
              <a:buNone/>
            </a:pPr>
            <a:r>
              <a:rPr lang="en-GB" sz="1600" dirty="0" err="1">
                <a:solidFill>
                  <a:srgbClr val="2C453E"/>
                </a:solidFill>
                <a:latin typeface="Montserrat"/>
              </a:rPr>
              <a:t>Prihodki</a:t>
            </a:r>
            <a:r>
              <a:rPr lang="en-GB" sz="1600" dirty="0">
                <a:solidFill>
                  <a:srgbClr val="2C453E"/>
                </a:solidFill>
                <a:latin typeface="Montserrat"/>
              </a:rPr>
              <a:t>: -75 to – 85% </a:t>
            </a:r>
            <a:br>
              <a:rPr lang="sl-SI" sz="1600" dirty="0">
                <a:solidFill>
                  <a:srgbClr val="2C453E"/>
                </a:solidFill>
                <a:latin typeface="Montserrat"/>
              </a:rPr>
            </a:br>
            <a:endParaRPr lang="en-GB" sz="1600" dirty="0">
              <a:solidFill>
                <a:srgbClr val="2C453E"/>
              </a:solidFill>
              <a:latin typeface="Montserrat"/>
            </a:endParaRPr>
          </a:p>
          <a:p>
            <a:pPr marL="342900" indent="-342900" defTabSz="914400"/>
            <a:r>
              <a:rPr lang="en-GB" sz="1600" b="1" dirty="0">
                <a:solidFill>
                  <a:srgbClr val="2C453E"/>
                </a:solidFill>
                <a:latin typeface="Montserrat"/>
              </a:rPr>
              <a:t>ZNAMENITOSTI</a:t>
            </a:r>
          </a:p>
          <a:p>
            <a:pPr marL="0" indent="0" defTabSz="914400">
              <a:buNone/>
            </a:pPr>
            <a:r>
              <a:rPr lang="en-GB" sz="1600" dirty="0" err="1">
                <a:solidFill>
                  <a:srgbClr val="2C453E"/>
                </a:solidFill>
                <a:latin typeface="Montserrat"/>
              </a:rPr>
              <a:t>Obiskovalci</a:t>
            </a:r>
            <a:r>
              <a:rPr lang="en-GB" sz="1600" dirty="0">
                <a:solidFill>
                  <a:srgbClr val="2C453E"/>
                </a:solidFill>
                <a:latin typeface="Montserrat"/>
              </a:rPr>
              <a:t>: - 90% </a:t>
            </a:r>
            <a:br>
              <a:rPr lang="sl-SI" sz="1600" dirty="0">
                <a:solidFill>
                  <a:srgbClr val="2C453E"/>
                </a:solidFill>
                <a:latin typeface="Montserrat"/>
              </a:rPr>
            </a:br>
            <a:endParaRPr lang="en-GB" sz="1600" dirty="0">
              <a:solidFill>
                <a:srgbClr val="2C453E"/>
              </a:solidFill>
              <a:latin typeface="Montserrat"/>
            </a:endParaRPr>
          </a:p>
          <a:p>
            <a:pPr marL="342900" indent="-342900" defTabSz="914400"/>
            <a:r>
              <a:rPr lang="en-GB" sz="1600" b="1" dirty="0">
                <a:solidFill>
                  <a:srgbClr val="2C453E"/>
                </a:solidFill>
                <a:latin typeface="Montserrat"/>
              </a:rPr>
              <a:t>MICE</a:t>
            </a:r>
            <a:r>
              <a:rPr lang="en-GB" sz="1600" dirty="0">
                <a:solidFill>
                  <a:srgbClr val="2C453E"/>
                </a:solidFill>
                <a:latin typeface="Montserrat"/>
              </a:rPr>
              <a:t> </a:t>
            </a:r>
          </a:p>
          <a:p>
            <a:pPr marL="0" indent="0" defTabSz="914400">
              <a:buNone/>
            </a:pPr>
            <a:r>
              <a:rPr lang="en-GB" sz="1600" dirty="0" err="1">
                <a:solidFill>
                  <a:srgbClr val="2C453E"/>
                </a:solidFill>
                <a:latin typeface="Montserrat"/>
              </a:rPr>
              <a:t>Udeleženci</a:t>
            </a:r>
            <a:r>
              <a:rPr lang="en-GB" sz="1600" dirty="0">
                <a:solidFill>
                  <a:srgbClr val="2C453E"/>
                </a:solidFill>
                <a:latin typeface="Montserrat"/>
              </a:rPr>
              <a:t>: - 80 to – 90% </a:t>
            </a:r>
          </a:p>
          <a:p>
            <a:pPr marL="0" indent="0">
              <a:buFont typeface="Arial" panose="020B0604020202020204" pitchFamily="34" charset="0"/>
              <a:buNone/>
            </a:pPr>
            <a:endParaRPr lang="en-GB" sz="1200" dirty="0"/>
          </a:p>
        </p:txBody>
      </p:sp>
      <p:pic>
        <p:nvPicPr>
          <p:cNvPr id="9" name="Picture 5">
            <a:extLst>
              <a:ext uri="{FF2B5EF4-FFF2-40B4-BE49-F238E27FC236}">
                <a16:creationId xmlns:a16="http://schemas.microsoft.com/office/drawing/2014/main" id="{D04985EF-0372-4FDA-87BB-7555CA565201}"/>
              </a:ext>
            </a:extLst>
          </p:cNvPr>
          <p:cNvPicPr>
            <a:picLocks noChangeAspect="1"/>
          </p:cNvPicPr>
          <p:nvPr/>
        </p:nvPicPr>
        <p:blipFill rotWithShape="1">
          <a:blip r:embed="rId3"/>
          <a:srcRect t="6237" r="13808" b="2854"/>
          <a:stretch/>
        </p:blipFill>
        <p:spPr>
          <a:xfrm>
            <a:off x="5573958" y="535008"/>
            <a:ext cx="6172132" cy="4882434"/>
          </a:xfrm>
          <a:prstGeom prst="rect">
            <a:avLst/>
          </a:prstGeom>
        </p:spPr>
      </p:pic>
    </p:spTree>
    <p:extLst>
      <p:ext uri="{BB962C8B-B14F-4D97-AF65-F5344CB8AC3E}">
        <p14:creationId xmlns:p14="http://schemas.microsoft.com/office/powerpoint/2010/main" val="884965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otnik: zaokroženi vogali 1">
            <a:extLst>
              <a:ext uri="{FF2B5EF4-FFF2-40B4-BE49-F238E27FC236}">
                <a16:creationId xmlns:a16="http://schemas.microsoft.com/office/drawing/2014/main" id="{E038C6E0-194E-46E0-B51D-7ED34151E0D0}"/>
              </a:ext>
            </a:extLst>
          </p:cNvPr>
          <p:cNvSpPr/>
          <p:nvPr/>
        </p:nvSpPr>
        <p:spPr>
          <a:xfrm>
            <a:off x="581378" y="551931"/>
            <a:ext cx="4137885" cy="1484490"/>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6387" name="Content Placeholder 3">
            <a:extLst>
              <a:ext uri="{FF2B5EF4-FFF2-40B4-BE49-F238E27FC236}">
                <a16:creationId xmlns:a16="http://schemas.microsoft.com/office/drawing/2014/main" id="{98CEFA5E-A783-A746-AEE3-3F182985450B}"/>
              </a:ext>
            </a:extLst>
          </p:cNvPr>
          <p:cNvSpPr>
            <a:spLocks noGrp="1" noChangeArrowheads="1"/>
          </p:cNvSpPr>
          <p:nvPr>
            <p:ph idx="1"/>
          </p:nvPr>
        </p:nvSpPr>
        <p:spPr>
          <a:xfrm>
            <a:off x="706062" y="792104"/>
            <a:ext cx="4013201" cy="1168400"/>
          </a:xfrm>
        </p:spPr>
        <p:txBody>
          <a:bodyPr>
            <a:normAutofit/>
          </a:bodyPr>
          <a:lstStyle/>
          <a:p>
            <a:pPr marL="0" indent="0" algn="ctr">
              <a:buNone/>
            </a:pPr>
            <a:r>
              <a:rPr lang="en-GB" altLang="en-SI" sz="3200" dirty="0">
                <a:solidFill>
                  <a:schemeClr val="bg1"/>
                </a:solidFill>
                <a:latin typeface="Calibri" panose="020F0502020204030204" pitchFamily="34" charset="0"/>
              </a:rPr>
              <a:t>TRI</a:t>
            </a:r>
            <a:r>
              <a:rPr lang="sl-SI" altLang="en-SI" sz="3200" dirty="0">
                <a:solidFill>
                  <a:schemeClr val="bg1"/>
                </a:solidFill>
                <a:latin typeface="Calibri" panose="020F0502020204030204" pitchFamily="34" charset="0"/>
              </a:rPr>
              <a:t>JE</a:t>
            </a:r>
            <a:r>
              <a:rPr lang="en-GB" altLang="en-SI" sz="3200" dirty="0">
                <a:solidFill>
                  <a:schemeClr val="bg1"/>
                </a:solidFill>
                <a:latin typeface="Calibri" panose="020F0502020204030204" pitchFamily="34" charset="0"/>
              </a:rPr>
              <a:t> POTENCIALN</a:t>
            </a:r>
            <a:r>
              <a:rPr lang="sl-SI" altLang="en-SI" sz="3200" dirty="0">
                <a:solidFill>
                  <a:schemeClr val="bg1"/>
                </a:solidFill>
                <a:latin typeface="Calibri" panose="020F0502020204030204" pitchFamily="34" charset="0"/>
              </a:rPr>
              <a:t>I</a:t>
            </a:r>
            <a:r>
              <a:rPr lang="en-GB" altLang="en-SI" sz="3200" dirty="0">
                <a:solidFill>
                  <a:schemeClr val="bg1"/>
                </a:solidFill>
                <a:latin typeface="Calibri" panose="020F0502020204030204" pitchFamily="34" charset="0"/>
              </a:rPr>
              <a:t> SCENARIJ</a:t>
            </a:r>
            <a:r>
              <a:rPr lang="sl-SI" altLang="en-SI" sz="3200" dirty="0">
                <a:solidFill>
                  <a:schemeClr val="bg1"/>
                </a:solidFill>
                <a:latin typeface="Calibri" panose="020F0502020204030204" pitchFamily="34" charset="0"/>
              </a:rPr>
              <a:t>I</a:t>
            </a:r>
            <a:r>
              <a:rPr lang="en-GB" altLang="en-SI" sz="3200" dirty="0">
                <a:solidFill>
                  <a:schemeClr val="bg1"/>
                </a:solidFill>
                <a:latin typeface="Calibri" panose="020F0502020204030204" pitchFamily="34" charset="0"/>
              </a:rPr>
              <a:t> RAZVOJA </a:t>
            </a:r>
            <a:endParaRPr lang="en-US" altLang="en-SI" sz="1800" dirty="0"/>
          </a:p>
        </p:txBody>
      </p:sp>
      <p:pic>
        <p:nvPicPr>
          <p:cNvPr id="8" name="Picture 4">
            <a:extLst>
              <a:ext uri="{FF2B5EF4-FFF2-40B4-BE49-F238E27FC236}">
                <a16:creationId xmlns:a16="http://schemas.microsoft.com/office/drawing/2014/main" id="{05BF2E12-E143-4005-9C78-C063923E6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4">
            <a:extLst>
              <a:ext uri="{FF2B5EF4-FFF2-40B4-BE49-F238E27FC236}">
                <a16:creationId xmlns:a16="http://schemas.microsoft.com/office/drawing/2014/main" id="{1483E635-B965-4C7B-B282-CD4FBF9D7B20}"/>
              </a:ext>
            </a:extLst>
          </p:cNvPr>
          <p:cNvGraphicFramePr>
            <a:graphicFrameLocks noGrp="1"/>
          </p:cNvGraphicFramePr>
          <p:nvPr>
            <p:extLst>
              <p:ext uri="{D42A27DB-BD31-4B8C-83A1-F6EECF244321}">
                <p14:modId xmlns:p14="http://schemas.microsoft.com/office/powerpoint/2010/main" val="1091881845"/>
              </p:ext>
            </p:extLst>
          </p:nvPr>
        </p:nvGraphicFramePr>
        <p:xfrm>
          <a:off x="643467" y="2713203"/>
          <a:ext cx="10905067" cy="2089902"/>
        </p:xfrm>
        <a:graphic>
          <a:graphicData uri="http://schemas.openxmlformats.org/drawingml/2006/table">
            <a:tbl>
              <a:tblPr firstRow="1" bandRow="1">
                <a:tableStyleId>{2D5ABB26-0587-4C30-8999-92F81FD0307C}</a:tableStyleId>
              </a:tblPr>
              <a:tblGrid>
                <a:gridCol w="3527107">
                  <a:extLst>
                    <a:ext uri="{9D8B030D-6E8A-4147-A177-3AD203B41FA5}">
                      <a16:colId xmlns:a16="http://schemas.microsoft.com/office/drawing/2014/main" val="3641404334"/>
                    </a:ext>
                  </a:extLst>
                </a:gridCol>
                <a:gridCol w="3904809">
                  <a:extLst>
                    <a:ext uri="{9D8B030D-6E8A-4147-A177-3AD203B41FA5}">
                      <a16:colId xmlns:a16="http://schemas.microsoft.com/office/drawing/2014/main" val="666227015"/>
                    </a:ext>
                  </a:extLst>
                </a:gridCol>
                <a:gridCol w="3473151">
                  <a:extLst>
                    <a:ext uri="{9D8B030D-6E8A-4147-A177-3AD203B41FA5}">
                      <a16:colId xmlns:a16="http://schemas.microsoft.com/office/drawing/2014/main" val="680515788"/>
                    </a:ext>
                  </a:extLst>
                </a:gridCol>
              </a:tblGrid>
              <a:tr h="757585">
                <a:tc>
                  <a:txBody>
                    <a:bodyPr/>
                    <a:lstStyle/>
                    <a:p>
                      <a:pPr marL="0" algn="ctr" defTabSz="609630" rtl="0" eaLnBrk="1" fontAlgn="b" latinLnBrk="0" hangingPunct="1"/>
                      <a:r>
                        <a:rPr lang="en-SI" sz="2400" kern="1200" dirty="0">
                          <a:solidFill>
                            <a:srgbClr val="2C453E"/>
                          </a:solidFill>
                          <a:latin typeface="Montserrat"/>
                          <a:ea typeface="+mn-ea"/>
                          <a:cs typeface="+mn-cs"/>
                        </a:rPr>
                        <a:t>SCENARIJ 1</a:t>
                      </a:r>
                    </a:p>
                  </a:txBody>
                  <a:tcPr marL="245364" marR="245364" marT="245364" marB="2453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ctr" defTabSz="609630" rtl="0" eaLnBrk="1" fontAlgn="b" latinLnBrk="0" hangingPunct="1"/>
                      <a:r>
                        <a:rPr lang="en-SI" sz="2400" kern="1200" dirty="0">
                          <a:solidFill>
                            <a:srgbClr val="2C453E"/>
                          </a:solidFill>
                          <a:latin typeface="Montserrat"/>
                          <a:ea typeface="+mn-ea"/>
                          <a:cs typeface="+mn-cs"/>
                        </a:rPr>
                        <a:t>SCENARIJ 2</a:t>
                      </a:r>
                    </a:p>
                  </a:txBody>
                  <a:tcPr marL="245364" marR="245364" marT="245364" marB="2453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ctr" defTabSz="609630" rtl="0" eaLnBrk="1" fontAlgn="b" latinLnBrk="0" hangingPunct="1"/>
                      <a:r>
                        <a:rPr lang="en-SI" sz="2400" kern="1200" dirty="0">
                          <a:solidFill>
                            <a:srgbClr val="2C453E"/>
                          </a:solidFill>
                          <a:latin typeface="Montserrat"/>
                          <a:ea typeface="+mn-ea"/>
                          <a:cs typeface="+mn-cs"/>
                        </a:rPr>
                        <a:t>SCENARIJ 3</a:t>
                      </a:r>
                    </a:p>
                  </a:txBody>
                  <a:tcPr marL="245364" marR="245364" marT="245364" marB="2453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15440533"/>
                  </a:ext>
                </a:extLst>
              </a:tr>
              <a:tr h="1233414">
                <a:tc>
                  <a:txBody>
                    <a:bodyPr/>
                    <a:lstStyle/>
                    <a:p>
                      <a:pPr marL="0" algn="ctr" defTabSz="609630" rtl="0" eaLnBrk="1" fontAlgn="b" latinLnBrk="0" hangingPunct="1"/>
                      <a:r>
                        <a:rPr lang="en-GB" sz="1800" kern="1200" dirty="0" err="1">
                          <a:solidFill>
                            <a:srgbClr val="2C453E"/>
                          </a:solidFill>
                          <a:latin typeface="Montserrat"/>
                          <a:ea typeface="+mn-ea"/>
                          <a:cs typeface="+mn-cs"/>
                        </a:rPr>
                        <a:t>Turizem</a:t>
                      </a:r>
                      <a:r>
                        <a:rPr lang="en-GB" sz="1800" kern="1200" dirty="0">
                          <a:solidFill>
                            <a:srgbClr val="2C453E"/>
                          </a:solidFill>
                          <a:latin typeface="Montserrat"/>
                          <a:ea typeface="+mn-ea"/>
                          <a:cs typeface="+mn-cs"/>
                        </a:rPr>
                        <a:t> </a:t>
                      </a:r>
                      <a:r>
                        <a:rPr lang="en-GB" sz="1800" kern="1200" dirty="0" err="1">
                          <a:solidFill>
                            <a:srgbClr val="2C453E"/>
                          </a:solidFill>
                          <a:latin typeface="Montserrat"/>
                          <a:ea typeface="+mn-ea"/>
                          <a:cs typeface="+mn-cs"/>
                        </a:rPr>
                        <a:t>bo</a:t>
                      </a:r>
                      <a:r>
                        <a:rPr lang="en-GB" sz="1800" kern="1200" dirty="0">
                          <a:solidFill>
                            <a:srgbClr val="2C453E"/>
                          </a:solidFill>
                          <a:latin typeface="Montserrat"/>
                          <a:ea typeface="+mn-ea"/>
                          <a:cs typeface="+mn-cs"/>
                        </a:rPr>
                        <a:t> </a:t>
                      </a:r>
                      <a:r>
                        <a:rPr lang="sl-SI" sz="1800" kern="1200" dirty="0">
                          <a:solidFill>
                            <a:srgbClr val="2C453E"/>
                          </a:solidFill>
                          <a:latin typeface="Montserrat"/>
                          <a:ea typeface="+mn-ea"/>
                          <a:cs typeface="+mn-cs"/>
                        </a:rPr>
                        <a:t>bolj</a:t>
                      </a:r>
                      <a:r>
                        <a:rPr lang="en-GB" sz="1800" kern="1200" dirty="0">
                          <a:solidFill>
                            <a:srgbClr val="2C453E"/>
                          </a:solidFill>
                          <a:latin typeface="Montserrat"/>
                          <a:ea typeface="+mn-ea"/>
                          <a:cs typeface="+mn-cs"/>
                        </a:rPr>
                        <a:t> </a:t>
                      </a:r>
                      <a:r>
                        <a:rPr lang="en-GB" sz="1800" kern="1200" dirty="0" err="1">
                          <a:solidFill>
                            <a:srgbClr val="2C453E"/>
                          </a:solidFill>
                          <a:latin typeface="Montserrat"/>
                          <a:ea typeface="+mn-ea"/>
                          <a:cs typeface="+mn-cs"/>
                        </a:rPr>
                        <a:t>ali</a:t>
                      </a:r>
                      <a:r>
                        <a:rPr lang="en-GB" sz="1800" kern="1200" dirty="0">
                          <a:solidFill>
                            <a:srgbClr val="2C453E"/>
                          </a:solidFill>
                          <a:latin typeface="Montserrat"/>
                          <a:ea typeface="+mn-ea"/>
                          <a:cs typeface="+mn-cs"/>
                        </a:rPr>
                        <a:t> </a:t>
                      </a:r>
                      <a:r>
                        <a:rPr lang="sl-SI" sz="1800" kern="1200" dirty="0">
                          <a:solidFill>
                            <a:srgbClr val="2C453E"/>
                          </a:solidFill>
                          <a:latin typeface="Montserrat"/>
                          <a:ea typeface="+mn-ea"/>
                          <a:cs typeface="+mn-cs"/>
                        </a:rPr>
                        <a:t>manj</a:t>
                      </a:r>
                      <a:r>
                        <a:rPr lang="en-GB" sz="1800" kern="1200" dirty="0">
                          <a:solidFill>
                            <a:srgbClr val="2C453E"/>
                          </a:solidFill>
                          <a:latin typeface="Montserrat"/>
                          <a:ea typeface="+mn-ea"/>
                          <a:cs typeface="+mn-cs"/>
                        </a:rPr>
                        <a:t> </a:t>
                      </a:r>
                      <a:r>
                        <a:rPr lang="sl-SI" sz="1800" kern="1200" dirty="0">
                          <a:solidFill>
                            <a:srgbClr val="2C453E"/>
                          </a:solidFill>
                          <a:latin typeface="Montserrat"/>
                          <a:ea typeface="+mn-ea"/>
                          <a:cs typeface="+mn-cs"/>
                        </a:rPr>
                        <a:t>enak</a:t>
                      </a:r>
                      <a:r>
                        <a:rPr lang="en-GB" sz="1800" kern="1200" dirty="0">
                          <a:solidFill>
                            <a:srgbClr val="2C453E"/>
                          </a:solidFill>
                          <a:latin typeface="Montserrat"/>
                          <a:ea typeface="+mn-ea"/>
                          <a:cs typeface="+mn-cs"/>
                        </a:rPr>
                        <a:t> </a:t>
                      </a:r>
                      <a:r>
                        <a:rPr lang="en-GB" sz="1800" kern="1200" dirty="0" err="1">
                          <a:solidFill>
                            <a:srgbClr val="2C453E"/>
                          </a:solidFill>
                          <a:latin typeface="Montserrat"/>
                          <a:ea typeface="+mn-ea"/>
                          <a:cs typeface="+mn-cs"/>
                        </a:rPr>
                        <a:t>kot</a:t>
                      </a:r>
                      <a:r>
                        <a:rPr lang="en-GB" sz="1800" kern="1200" dirty="0">
                          <a:solidFill>
                            <a:srgbClr val="2C453E"/>
                          </a:solidFill>
                          <a:latin typeface="Montserrat"/>
                          <a:ea typeface="+mn-ea"/>
                          <a:cs typeface="+mn-cs"/>
                        </a:rPr>
                        <a:t> </a:t>
                      </a:r>
                      <a:r>
                        <a:rPr lang="en-GB" sz="1800" kern="1200" dirty="0" err="1">
                          <a:solidFill>
                            <a:srgbClr val="2C453E"/>
                          </a:solidFill>
                          <a:latin typeface="Montserrat"/>
                          <a:ea typeface="+mn-ea"/>
                          <a:cs typeface="+mn-cs"/>
                        </a:rPr>
                        <a:t>pred</a:t>
                      </a:r>
                      <a:r>
                        <a:rPr lang="en-GB" sz="1800" kern="1200" dirty="0">
                          <a:solidFill>
                            <a:srgbClr val="2C453E"/>
                          </a:solidFill>
                          <a:latin typeface="Montserrat"/>
                          <a:ea typeface="+mn-ea"/>
                          <a:cs typeface="+mn-cs"/>
                        </a:rPr>
                        <a:t> COVID-19.</a:t>
                      </a:r>
                      <a:endParaRPr lang="en-SI" sz="1800" kern="1200" dirty="0">
                        <a:solidFill>
                          <a:srgbClr val="2C453E"/>
                        </a:solidFill>
                        <a:latin typeface="Montserrat"/>
                        <a:ea typeface="+mn-ea"/>
                        <a:cs typeface="+mn-cs"/>
                      </a:endParaRPr>
                    </a:p>
                  </a:txBody>
                  <a:tcPr marL="245364" marR="245364" marT="245364" marB="2453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609630" rtl="0" eaLnBrk="1" fontAlgn="b" latinLnBrk="0" hangingPunct="1"/>
                      <a:r>
                        <a:rPr lang="en-GB" sz="1800" kern="1200" dirty="0" err="1">
                          <a:solidFill>
                            <a:srgbClr val="2C453E"/>
                          </a:solidFill>
                          <a:latin typeface="Montserrat"/>
                          <a:ea typeface="+mn-ea"/>
                          <a:cs typeface="+mn-cs"/>
                        </a:rPr>
                        <a:t>Turizem</a:t>
                      </a:r>
                      <a:r>
                        <a:rPr lang="en-GB" sz="1800" kern="1200" dirty="0">
                          <a:solidFill>
                            <a:srgbClr val="2C453E"/>
                          </a:solidFill>
                          <a:latin typeface="Montserrat"/>
                          <a:ea typeface="+mn-ea"/>
                          <a:cs typeface="+mn-cs"/>
                        </a:rPr>
                        <a:t> </a:t>
                      </a:r>
                      <a:r>
                        <a:rPr lang="en-GB" sz="1800" kern="1200" dirty="0" err="1">
                          <a:solidFill>
                            <a:srgbClr val="2C453E"/>
                          </a:solidFill>
                          <a:latin typeface="Montserrat"/>
                          <a:ea typeface="+mn-ea"/>
                          <a:cs typeface="+mn-cs"/>
                        </a:rPr>
                        <a:t>izkoristi</a:t>
                      </a:r>
                      <a:r>
                        <a:rPr lang="en-GB" sz="1800" kern="1200" dirty="0">
                          <a:solidFill>
                            <a:srgbClr val="2C453E"/>
                          </a:solidFill>
                          <a:latin typeface="Montserrat"/>
                          <a:ea typeface="+mn-ea"/>
                          <a:cs typeface="+mn-cs"/>
                        </a:rPr>
                        <a:t> </a:t>
                      </a:r>
                      <a:r>
                        <a:rPr lang="en-GB" sz="1800" kern="1200" dirty="0" err="1">
                          <a:solidFill>
                            <a:srgbClr val="2C453E"/>
                          </a:solidFill>
                          <a:latin typeface="Montserrat"/>
                          <a:ea typeface="+mn-ea"/>
                          <a:cs typeface="+mn-cs"/>
                        </a:rPr>
                        <a:t>krizo</a:t>
                      </a:r>
                      <a:r>
                        <a:rPr lang="en-GB" sz="1800" kern="1200" dirty="0">
                          <a:solidFill>
                            <a:srgbClr val="2C453E"/>
                          </a:solidFill>
                          <a:latin typeface="Montserrat"/>
                          <a:ea typeface="+mn-ea"/>
                          <a:cs typeface="+mn-cs"/>
                        </a:rPr>
                        <a:t>, da </a:t>
                      </a:r>
                      <a:r>
                        <a:rPr lang="en-GB" sz="1800" kern="1200" dirty="0" err="1">
                          <a:solidFill>
                            <a:srgbClr val="2C453E"/>
                          </a:solidFill>
                          <a:latin typeface="Montserrat"/>
                          <a:ea typeface="+mn-ea"/>
                          <a:cs typeface="+mn-cs"/>
                        </a:rPr>
                        <a:t>postane</a:t>
                      </a:r>
                      <a:r>
                        <a:rPr lang="en-GB" sz="1800" kern="1200" dirty="0">
                          <a:solidFill>
                            <a:srgbClr val="2C453E"/>
                          </a:solidFill>
                          <a:latin typeface="Montserrat"/>
                          <a:ea typeface="+mn-ea"/>
                          <a:cs typeface="+mn-cs"/>
                        </a:rPr>
                        <a:t> </a:t>
                      </a:r>
                      <a:r>
                        <a:rPr lang="en-GB" sz="1800" kern="1200" dirty="0" err="1">
                          <a:solidFill>
                            <a:srgbClr val="2C453E"/>
                          </a:solidFill>
                          <a:latin typeface="Montserrat"/>
                          <a:ea typeface="+mn-ea"/>
                          <a:cs typeface="+mn-cs"/>
                        </a:rPr>
                        <a:t>bolj</a:t>
                      </a:r>
                      <a:r>
                        <a:rPr lang="en-GB" sz="1800" kern="1200" dirty="0">
                          <a:solidFill>
                            <a:srgbClr val="2C453E"/>
                          </a:solidFill>
                          <a:latin typeface="Montserrat"/>
                          <a:ea typeface="+mn-ea"/>
                          <a:cs typeface="+mn-cs"/>
                        </a:rPr>
                        <a:t> </a:t>
                      </a:r>
                      <a:r>
                        <a:rPr lang="en-GB" sz="1800" kern="1200" dirty="0" err="1">
                          <a:solidFill>
                            <a:srgbClr val="2C453E"/>
                          </a:solidFill>
                          <a:latin typeface="Montserrat"/>
                          <a:ea typeface="+mn-ea"/>
                          <a:cs typeface="+mn-cs"/>
                        </a:rPr>
                        <a:t>odporen</a:t>
                      </a:r>
                      <a:r>
                        <a:rPr lang="en-GB" sz="1800" kern="1200" dirty="0">
                          <a:solidFill>
                            <a:srgbClr val="2C453E"/>
                          </a:solidFill>
                          <a:latin typeface="Montserrat"/>
                          <a:ea typeface="+mn-ea"/>
                          <a:cs typeface="+mn-cs"/>
                        </a:rPr>
                        <a:t>.</a:t>
                      </a:r>
                      <a:endParaRPr lang="en-SI" sz="1800" kern="1200" dirty="0">
                        <a:solidFill>
                          <a:srgbClr val="2C453E"/>
                        </a:solidFill>
                        <a:latin typeface="Montserrat"/>
                        <a:ea typeface="+mn-ea"/>
                        <a:cs typeface="+mn-cs"/>
                      </a:endParaRPr>
                    </a:p>
                  </a:txBody>
                  <a:tcPr marL="245364" marR="245364" marT="245364" marB="2453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609630" rtl="0" eaLnBrk="1" fontAlgn="b" latinLnBrk="0" hangingPunct="1"/>
                      <a:r>
                        <a:rPr lang="sl-SI" sz="1800" kern="1200" dirty="0">
                          <a:solidFill>
                            <a:srgbClr val="2C453E"/>
                          </a:solidFill>
                          <a:latin typeface="Montserrat"/>
                          <a:ea typeface="+mn-ea"/>
                          <a:cs typeface="+mn-cs"/>
                        </a:rPr>
                        <a:t>Upad dejavnosti turizma zaradi dolgega okrevanja.</a:t>
                      </a:r>
                      <a:endParaRPr lang="en-SI" sz="1800" kern="1200" dirty="0">
                        <a:solidFill>
                          <a:srgbClr val="2C453E"/>
                        </a:solidFill>
                        <a:latin typeface="Montserrat"/>
                        <a:ea typeface="+mn-ea"/>
                        <a:cs typeface="+mn-cs"/>
                      </a:endParaRPr>
                    </a:p>
                  </a:txBody>
                  <a:tcPr marL="245364" marR="245364" marT="245364" marB="2453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5247921"/>
                  </a:ext>
                </a:extLst>
              </a:tr>
            </a:tbl>
          </a:graphicData>
        </a:graphic>
      </p:graphicFrame>
    </p:spTree>
    <p:extLst>
      <p:ext uri="{BB962C8B-B14F-4D97-AF65-F5344CB8AC3E}">
        <p14:creationId xmlns:p14="http://schemas.microsoft.com/office/powerpoint/2010/main" val="4102794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50" name="Rectangle 149">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US">
              <a:solidFill>
                <a:prstClr val="white"/>
              </a:solidFill>
              <a:latin typeface="Calibri" panose="020F0502020204030204"/>
            </a:endParaRPr>
          </a:p>
        </p:txBody>
      </p:sp>
      <p:pic>
        <p:nvPicPr>
          <p:cNvPr id="3" name="Picture 2">
            <a:extLst>
              <a:ext uri="{FF2B5EF4-FFF2-40B4-BE49-F238E27FC236}">
                <a16:creationId xmlns:a16="http://schemas.microsoft.com/office/drawing/2014/main" id="{695528A3-F331-9E4F-9FDB-14E2285EEA62}"/>
              </a:ext>
            </a:extLst>
          </p:cNvPr>
          <p:cNvPicPr>
            <a:picLocks noChangeAspect="1"/>
          </p:cNvPicPr>
          <p:nvPr/>
        </p:nvPicPr>
        <p:blipFill rotWithShape="1">
          <a:blip r:embed="rId2"/>
          <a:srcRect t="14342" r="-1" b="14341"/>
          <a:stretch/>
        </p:blipFill>
        <p:spPr>
          <a:xfrm>
            <a:off x="320040" y="320040"/>
            <a:ext cx="11548872" cy="4303462"/>
          </a:xfrm>
          <a:prstGeom prst="rect">
            <a:avLst/>
          </a:prstGeom>
        </p:spPr>
      </p:pic>
      <p:sp>
        <p:nvSpPr>
          <p:cNvPr id="152" name="Rectangle 151">
            <a:extLst>
              <a:ext uri="{FF2B5EF4-FFF2-40B4-BE49-F238E27FC236}">
                <a16:creationId xmlns:a16="http://schemas.microsoft.com/office/drawing/2014/main" id="{A27B6159-7734-4564-9E0F-C4BC43C36E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4782312"/>
            <a:ext cx="11548872" cy="1755648"/>
          </a:xfrm>
          <a:prstGeom prst="rect">
            <a:avLst/>
          </a:prstGeom>
          <a:solidFill>
            <a:schemeClr val="tx1">
              <a:alpha val="93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defRPr/>
            </a:pPr>
            <a:endParaRPr lang="en-US">
              <a:solidFill>
                <a:prstClr val="white"/>
              </a:solidFill>
              <a:latin typeface="Calibri" panose="020F0502020204030204"/>
            </a:endParaRPr>
          </a:p>
        </p:txBody>
      </p:sp>
      <p:cxnSp>
        <p:nvCxnSpPr>
          <p:cNvPr id="154" name="Straight Connector 153">
            <a:extLst>
              <a:ext uri="{FF2B5EF4-FFF2-40B4-BE49-F238E27FC236}">
                <a16:creationId xmlns:a16="http://schemas.microsoft.com/office/drawing/2014/main" id="{E2FFB46B-05BC-4950-B18A-9593FDAE6E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059936" y="5237979"/>
            <a:ext cx="0" cy="914400"/>
          </a:xfrm>
          <a:prstGeom prst="line">
            <a:avLst/>
          </a:prstGeom>
          <a:ln w="1905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0067DFBF-3C03-44EA-A92F-75B281BA199B}"/>
              </a:ext>
            </a:extLst>
          </p:cNvPr>
          <p:cNvSpPr txBox="1">
            <a:spLocks/>
          </p:cNvSpPr>
          <p:nvPr/>
        </p:nvSpPr>
        <p:spPr>
          <a:xfrm>
            <a:off x="4379975" y="5009084"/>
            <a:ext cx="7490461" cy="1345997"/>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1000"/>
              </a:spcBef>
              <a:spcAft>
                <a:spcPts val="600"/>
              </a:spcAft>
            </a:pPr>
            <a:r>
              <a:rPr lang="en-US" sz="3200" dirty="0" err="1">
                <a:solidFill>
                  <a:srgbClr val="2C453E"/>
                </a:solidFill>
                <a:latin typeface="Montserrat"/>
                <a:ea typeface="+mn-ea"/>
                <a:cs typeface="+mn-cs"/>
              </a:rPr>
              <a:t>Imeli</a:t>
            </a:r>
            <a:r>
              <a:rPr lang="en-US" sz="3200" dirty="0">
                <a:solidFill>
                  <a:srgbClr val="2C453E"/>
                </a:solidFill>
                <a:latin typeface="Montserrat"/>
                <a:ea typeface="+mn-ea"/>
                <a:cs typeface="+mn-cs"/>
              </a:rPr>
              <a:t> </a:t>
            </a:r>
            <a:r>
              <a:rPr lang="en-US" sz="3200" dirty="0" err="1">
                <a:solidFill>
                  <a:srgbClr val="2C453E"/>
                </a:solidFill>
                <a:latin typeface="Montserrat"/>
                <a:ea typeface="+mn-ea"/>
                <a:cs typeface="+mn-cs"/>
              </a:rPr>
              <a:t>bomo</a:t>
            </a:r>
            <a:r>
              <a:rPr lang="en-US" sz="3200" dirty="0">
                <a:solidFill>
                  <a:srgbClr val="2C453E"/>
                </a:solidFill>
                <a:latin typeface="Montserrat"/>
                <a:ea typeface="+mn-ea"/>
                <a:cs typeface="+mn-cs"/>
              </a:rPr>
              <a:t> </a:t>
            </a:r>
            <a:r>
              <a:rPr lang="en-US" sz="3200" dirty="0" err="1">
                <a:solidFill>
                  <a:srgbClr val="2C453E"/>
                </a:solidFill>
                <a:latin typeface="Montserrat"/>
                <a:ea typeface="+mn-ea"/>
                <a:cs typeface="+mn-cs"/>
              </a:rPr>
              <a:t>zmagovalce</a:t>
            </a:r>
            <a:r>
              <a:rPr lang="en-US" sz="3200" dirty="0">
                <a:solidFill>
                  <a:srgbClr val="2C453E"/>
                </a:solidFill>
                <a:latin typeface="Montserrat"/>
                <a:ea typeface="+mn-ea"/>
                <a:cs typeface="+mn-cs"/>
              </a:rPr>
              <a:t>, pa </a:t>
            </a:r>
            <a:r>
              <a:rPr lang="en-US" sz="3200" dirty="0" err="1">
                <a:solidFill>
                  <a:srgbClr val="2C453E"/>
                </a:solidFill>
                <a:latin typeface="Montserrat"/>
                <a:ea typeface="+mn-ea"/>
                <a:cs typeface="+mn-cs"/>
              </a:rPr>
              <a:t>tudi</a:t>
            </a:r>
            <a:r>
              <a:rPr lang="en-US" sz="3200" dirty="0">
                <a:solidFill>
                  <a:srgbClr val="2C453E"/>
                </a:solidFill>
                <a:latin typeface="Montserrat"/>
                <a:ea typeface="+mn-ea"/>
                <a:cs typeface="+mn-cs"/>
              </a:rPr>
              <a:t> </a:t>
            </a:r>
            <a:r>
              <a:rPr lang="en-US" sz="3200" dirty="0" err="1">
                <a:solidFill>
                  <a:srgbClr val="2C453E"/>
                </a:solidFill>
                <a:latin typeface="Montserrat"/>
                <a:ea typeface="+mn-ea"/>
                <a:cs typeface="+mn-cs"/>
              </a:rPr>
              <a:t>tiste</a:t>
            </a:r>
            <a:r>
              <a:rPr lang="en-US" sz="3200" dirty="0">
                <a:solidFill>
                  <a:srgbClr val="2C453E"/>
                </a:solidFill>
                <a:latin typeface="Montserrat"/>
                <a:ea typeface="+mn-ea"/>
                <a:cs typeface="+mn-cs"/>
              </a:rPr>
              <a:t>, </a:t>
            </a:r>
            <a:r>
              <a:rPr lang="en-US" sz="3200" dirty="0" err="1">
                <a:solidFill>
                  <a:srgbClr val="2C453E"/>
                </a:solidFill>
                <a:latin typeface="Montserrat"/>
                <a:ea typeface="+mn-ea"/>
                <a:cs typeface="+mn-cs"/>
              </a:rPr>
              <a:t>ki</a:t>
            </a:r>
            <a:r>
              <a:rPr lang="en-US" sz="3200" dirty="0">
                <a:solidFill>
                  <a:srgbClr val="2C453E"/>
                </a:solidFill>
                <a:latin typeface="Montserrat"/>
                <a:ea typeface="+mn-ea"/>
                <a:cs typeface="+mn-cs"/>
              </a:rPr>
              <a:t> </a:t>
            </a:r>
            <a:r>
              <a:rPr lang="en-US" sz="3200" dirty="0" err="1">
                <a:solidFill>
                  <a:srgbClr val="2C453E"/>
                </a:solidFill>
                <a:latin typeface="Montserrat"/>
                <a:ea typeface="+mn-ea"/>
                <a:cs typeface="+mn-cs"/>
              </a:rPr>
              <a:t>svojih</a:t>
            </a:r>
            <a:r>
              <a:rPr lang="en-US" sz="3200" dirty="0">
                <a:solidFill>
                  <a:srgbClr val="2C453E"/>
                </a:solidFill>
                <a:latin typeface="Montserrat"/>
                <a:ea typeface="+mn-ea"/>
                <a:cs typeface="+mn-cs"/>
              </a:rPr>
              <a:t> </a:t>
            </a:r>
            <a:r>
              <a:rPr lang="en-US" sz="3200" dirty="0" err="1">
                <a:solidFill>
                  <a:srgbClr val="2C453E"/>
                </a:solidFill>
                <a:latin typeface="Montserrat"/>
                <a:ea typeface="+mn-ea"/>
                <a:cs typeface="+mn-cs"/>
              </a:rPr>
              <a:t>vrat</a:t>
            </a:r>
            <a:r>
              <a:rPr lang="en-US" sz="3200" dirty="0">
                <a:solidFill>
                  <a:srgbClr val="2C453E"/>
                </a:solidFill>
                <a:latin typeface="Montserrat"/>
                <a:ea typeface="+mn-ea"/>
                <a:cs typeface="+mn-cs"/>
              </a:rPr>
              <a:t> ne </a:t>
            </a:r>
            <a:r>
              <a:rPr lang="en-US" sz="3200" dirty="0" err="1">
                <a:solidFill>
                  <a:srgbClr val="2C453E"/>
                </a:solidFill>
                <a:latin typeface="Montserrat"/>
                <a:ea typeface="+mn-ea"/>
                <a:cs typeface="+mn-cs"/>
              </a:rPr>
              <a:t>bodo</a:t>
            </a:r>
            <a:r>
              <a:rPr lang="en-US" sz="3200" dirty="0">
                <a:solidFill>
                  <a:srgbClr val="2C453E"/>
                </a:solidFill>
                <a:latin typeface="Montserrat"/>
                <a:ea typeface="+mn-ea"/>
                <a:cs typeface="+mn-cs"/>
              </a:rPr>
              <a:t> </a:t>
            </a:r>
            <a:r>
              <a:rPr lang="en-US" sz="3200" dirty="0" err="1">
                <a:solidFill>
                  <a:srgbClr val="2C453E"/>
                </a:solidFill>
                <a:latin typeface="Montserrat"/>
                <a:ea typeface="+mn-ea"/>
                <a:cs typeface="+mn-cs"/>
              </a:rPr>
              <a:t>več</a:t>
            </a:r>
            <a:r>
              <a:rPr lang="en-US" sz="3200" dirty="0">
                <a:solidFill>
                  <a:srgbClr val="2C453E"/>
                </a:solidFill>
                <a:latin typeface="Montserrat"/>
                <a:ea typeface="+mn-ea"/>
                <a:cs typeface="+mn-cs"/>
              </a:rPr>
              <a:t> </a:t>
            </a:r>
            <a:r>
              <a:rPr lang="en-US" sz="3200" dirty="0" err="1">
                <a:solidFill>
                  <a:srgbClr val="2C453E"/>
                </a:solidFill>
                <a:latin typeface="Montserrat"/>
                <a:ea typeface="+mn-ea"/>
                <a:cs typeface="+mn-cs"/>
              </a:rPr>
              <a:t>odprli</a:t>
            </a:r>
            <a:r>
              <a:rPr lang="en-US" sz="3200" dirty="0">
                <a:solidFill>
                  <a:srgbClr val="2C453E"/>
                </a:solidFill>
                <a:latin typeface="Montserrat"/>
                <a:ea typeface="+mn-ea"/>
                <a:cs typeface="+mn-cs"/>
              </a:rPr>
              <a:t>. </a:t>
            </a:r>
          </a:p>
          <a:p>
            <a:pPr>
              <a:spcBef>
                <a:spcPts val="1000"/>
              </a:spcBef>
              <a:spcAft>
                <a:spcPts val="600"/>
              </a:spcAft>
            </a:pPr>
            <a:r>
              <a:rPr lang="en-US" sz="3200" b="1" dirty="0">
                <a:solidFill>
                  <a:srgbClr val="2C453E"/>
                </a:solidFill>
                <a:latin typeface="Montserrat"/>
                <a:ea typeface="+mn-ea"/>
                <a:cs typeface="+mn-cs"/>
              </a:rPr>
              <a:t>PREOBLIKOVANJE: KRIZA KOT </a:t>
            </a:r>
            <a:r>
              <a:rPr lang="sl-SI" sz="3200" b="1" dirty="0">
                <a:solidFill>
                  <a:srgbClr val="2C453E"/>
                </a:solidFill>
                <a:latin typeface="Montserrat"/>
                <a:ea typeface="+mn-ea"/>
                <a:cs typeface="+mn-cs"/>
              </a:rPr>
              <a:t>KATALIZATOR</a:t>
            </a:r>
            <a:r>
              <a:rPr lang="en-US" sz="3200" b="1" dirty="0">
                <a:solidFill>
                  <a:srgbClr val="2C453E"/>
                </a:solidFill>
                <a:latin typeface="Montserrat"/>
                <a:ea typeface="+mn-ea"/>
                <a:cs typeface="+mn-cs"/>
              </a:rPr>
              <a:t> SPREMEMB. </a:t>
            </a:r>
          </a:p>
        </p:txBody>
      </p:sp>
    </p:spTree>
    <p:extLst>
      <p:ext uri="{BB962C8B-B14F-4D97-AF65-F5344CB8AC3E}">
        <p14:creationId xmlns:p14="http://schemas.microsoft.com/office/powerpoint/2010/main" val="1495358512"/>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
        <p:nvSpPr>
          <p:cNvPr id="96" name="Rectangle 95">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3"/>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5ED9DB0C-FD36-2844-BAAB-249B6EABA4E7}"/>
              </a:ext>
            </a:extLst>
          </p:cNvPr>
          <p:cNvSpPr>
            <a:spLocks noGrp="1"/>
          </p:cNvSpPr>
          <p:nvPr>
            <p:ph type="ctrTitle"/>
          </p:nvPr>
        </p:nvSpPr>
        <p:spPr>
          <a:xfrm>
            <a:off x="523876" y="5317240"/>
            <a:ext cx="11210925" cy="744836"/>
          </a:xfrm>
        </p:spPr>
        <p:txBody>
          <a:bodyPr vert="horz" lIns="91440" tIns="45720" rIns="91440" bIns="45720" rtlCol="0" anchor="ctr">
            <a:normAutofit/>
          </a:bodyPr>
          <a:lstStyle/>
          <a:p>
            <a:pPr defTabSz="914400">
              <a:spcBef>
                <a:spcPts val="1000"/>
              </a:spcBef>
            </a:pPr>
            <a:r>
              <a:rPr lang="sl-SI" sz="3200" dirty="0">
                <a:solidFill>
                  <a:srgbClr val="2C453E"/>
                </a:solidFill>
                <a:latin typeface="Montserrat"/>
                <a:ea typeface="+mn-ea"/>
                <a:cs typeface="+mn-cs"/>
              </a:rPr>
              <a:t>„</a:t>
            </a:r>
            <a:r>
              <a:rPr lang="en-US" sz="3200" dirty="0" err="1">
                <a:solidFill>
                  <a:srgbClr val="2C453E"/>
                </a:solidFill>
                <a:latin typeface="Montserrat"/>
                <a:ea typeface="+mn-ea"/>
                <a:cs typeface="+mn-cs"/>
              </a:rPr>
              <a:t>Liderji</a:t>
            </a:r>
            <a:r>
              <a:rPr lang="sl-SI" sz="3200" dirty="0">
                <a:solidFill>
                  <a:srgbClr val="2C453E"/>
                </a:solidFill>
                <a:latin typeface="Montserrat"/>
                <a:ea typeface="+mn-ea"/>
                <a:cs typeface="+mn-cs"/>
              </a:rPr>
              <a:t>“</a:t>
            </a:r>
            <a:r>
              <a:rPr lang="en-US" sz="3200" dirty="0">
                <a:solidFill>
                  <a:srgbClr val="2C453E"/>
                </a:solidFill>
                <a:latin typeface="Montserrat"/>
                <a:ea typeface="+mn-ea"/>
                <a:cs typeface="+mn-cs"/>
              </a:rPr>
              <a:t> so </a:t>
            </a:r>
            <a:r>
              <a:rPr lang="en-US" sz="3200" dirty="0" err="1">
                <a:solidFill>
                  <a:srgbClr val="2C453E"/>
                </a:solidFill>
                <a:latin typeface="Montserrat"/>
                <a:ea typeface="+mn-ea"/>
                <a:cs typeface="+mn-cs"/>
              </a:rPr>
              <a:t>optimistični</a:t>
            </a:r>
            <a:r>
              <a:rPr lang="en-US" sz="3200" dirty="0">
                <a:solidFill>
                  <a:srgbClr val="2C453E"/>
                </a:solidFill>
                <a:latin typeface="Montserrat"/>
                <a:ea typeface="+mn-ea"/>
                <a:cs typeface="+mn-cs"/>
              </a:rPr>
              <a:t> do </a:t>
            </a:r>
            <a:r>
              <a:rPr lang="en-US" sz="3200" dirty="0" err="1">
                <a:solidFill>
                  <a:srgbClr val="2C453E"/>
                </a:solidFill>
                <a:latin typeface="Montserrat"/>
                <a:ea typeface="+mn-ea"/>
                <a:cs typeface="+mn-cs"/>
              </a:rPr>
              <a:t>prihodnosti</a:t>
            </a:r>
            <a:r>
              <a:rPr lang="en-US" sz="3200" dirty="0">
                <a:solidFill>
                  <a:srgbClr val="2C453E"/>
                </a:solidFill>
                <a:latin typeface="Montserrat"/>
                <a:ea typeface="+mn-ea"/>
                <a:cs typeface="+mn-cs"/>
              </a:rPr>
              <a:t>. </a:t>
            </a:r>
          </a:p>
        </p:txBody>
      </p:sp>
      <p:cxnSp>
        <p:nvCxnSpPr>
          <p:cNvPr id="98" name="Straight Connector 97">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152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otnik: zaokroženi vogali 1">
            <a:extLst>
              <a:ext uri="{FF2B5EF4-FFF2-40B4-BE49-F238E27FC236}">
                <a16:creationId xmlns:a16="http://schemas.microsoft.com/office/drawing/2014/main" id="{E038C6E0-194E-46E0-B51D-7ED34151E0D0}"/>
              </a:ext>
            </a:extLst>
          </p:cNvPr>
          <p:cNvSpPr/>
          <p:nvPr/>
        </p:nvSpPr>
        <p:spPr>
          <a:xfrm>
            <a:off x="581378" y="551931"/>
            <a:ext cx="4137885" cy="1484490"/>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6387" name="Content Placeholder 3">
            <a:extLst>
              <a:ext uri="{FF2B5EF4-FFF2-40B4-BE49-F238E27FC236}">
                <a16:creationId xmlns:a16="http://schemas.microsoft.com/office/drawing/2014/main" id="{98CEFA5E-A783-A746-AEE3-3F182985450B}"/>
              </a:ext>
            </a:extLst>
          </p:cNvPr>
          <p:cNvSpPr>
            <a:spLocks noGrp="1" noChangeArrowheads="1"/>
          </p:cNvSpPr>
          <p:nvPr>
            <p:ph idx="1"/>
          </p:nvPr>
        </p:nvSpPr>
        <p:spPr>
          <a:xfrm>
            <a:off x="706062" y="792104"/>
            <a:ext cx="4013201" cy="1168400"/>
          </a:xfrm>
        </p:spPr>
        <p:txBody>
          <a:bodyPr>
            <a:normAutofit/>
          </a:bodyPr>
          <a:lstStyle/>
          <a:p>
            <a:pPr marL="0" indent="0" algn="ctr">
              <a:buNone/>
            </a:pPr>
            <a:r>
              <a:rPr lang="en-GB" altLang="en-SI" sz="3200" dirty="0">
                <a:solidFill>
                  <a:schemeClr val="bg1"/>
                </a:solidFill>
                <a:latin typeface="Calibri" panose="020F0502020204030204" pitchFamily="34" charset="0"/>
              </a:rPr>
              <a:t>KJE SMO BILI PRED PANDEMIJO? </a:t>
            </a:r>
            <a:endParaRPr lang="en-US" altLang="en-SI" sz="1800" dirty="0"/>
          </a:p>
        </p:txBody>
      </p:sp>
      <p:pic>
        <p:nvPicPr>
          <p:cNvPr id="8" name="Picture 4">
            <a:extLst>
              <a:ext uri="{FF2B5EF4-FFF2-40B4-BE49-F238E27FC236}">
                <a16:creationId xmlns:a16="http://schemas.microsoft.com/office/drawing/2014/main" id="{05BF2E12-E143-4005-9C78-C063923E6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oljeZBesedilom 8">
            <a:extLst>
              <a:ext uri="{FF2B5EF4-FFF2-40B4-BE49-F238E27FC236}">
                <a16:creationId xmlns:a16="http://schemas.microsoft.com/office/drawing/2014/main" id="{22CB4E58-7FDA-45C3-94D6-9F9D31AA0841}"/>
              </a:ext>
            </a:extLst>
          </p:cNvPr>
          <p:cNvSpPr txBox="1"/>
          <p:nvPr/>
        </p:nvSpPr>
        <p:spPr>
          <a:xfrm>
            <a:off x="706062" y="2589173"/>
            <a:ext cx="4825494" cy="2862322"/>
          </a:xfrm>
          <a:prstGeom prst="rect">
            <a:avLst/>
          </a:prstGeom>
          <a:noFill/>
        </p:spPr>
        <p:txBody>
          <a:bodyPr wrap="square">
            <a:spAutoFit/>
          </a:bodyPr>
          <a:lstStyle/>
          <a:p>
            <a:pPr marL="0" indent="0">
              <a:buNone/>
            </a:pPr>
            <a:r>
              <a:rPr lang="en-SI" dirty="0">
                <a:solidFill>
                  <a:srgbClr val="2C453E"/>
                </a:solidFill>
                <a:latin typeface="Montserrat"/>
              </a:rPr>
              <a:t>Leto 2019</a:t>
            </a:r>
            <a:r>
              <a:rPr lang="sl-SI" dirty="0">
                <a:solidFill>
                  <a:srgbClr val="2C453E"/>
                </a:solidFill>
                <a:latin typeface="Montserrat"/>
              </a:rPr>
              <a:t>:</a:t>
            </a:r>
          </a:p>
          <a:p>
            <a:pPr marL="0" indent="0">
              <a:buNone/>
            </a:pPr>
            <a:endParaRPr lang="en-SI" dirty="0">
              <a:solidFill>
                <a:srgbClr val="2C453E"/>
              </a:solidFill>
              <a:latin typeface="Montserrat"/>
            </a:endParaRPr>
          </a:p>
          <a:p>
            <a:pPr marL="285750" indent="-285750">
              <a:buFont typeface="Arial" panose="020B0604020202020204" pitchFamily="34" charset="0"/>
              <a:buChar char="•"/>
            </a:pPr>
            <a:r>
              <a:rPr lang="en-SI" dirty="0">
                <a:solidFill>
                  <a:srgbClr val="2C453E"/>
                </a:solidFill>
                <a:latin typeface="Montserrat"/>
              </a:rPr>
              <a:t>15,8 mio prenočitev (72% tujih nočitev)</a:t>
            </a:r>
          </a:p>
          <a:p>
            <a:pPr marL="285750" indent="-285750">
              <a:buFont typeface="Arial" panose="020B0604020202020204" pitchFamily="34" charset="0"/>
              <a:buChar char="•"/>
            </a:pPr>
            <a:r>
              <a:rPr lang="en-SI" dirty="0">
                <a:solidFill>
                  <a:srgbClr val="2C453E"/>
                </a:solidFill>
                <a:latin typeface="Montserrat"/>
              </a:rPr>
              <a:t>2,753 mld EUR prilivov </a:t>
            </a:r>
          </a:p>
          <a:p>
            <a:pPr marL="285750" indent="-285750">
              <a:buFont typeface="Arial" panose="020B0604020202020204" pitchFamily="34" charset="0"/>
              <a:buChar char="•"/>
            </a:pPr>
            <a:r>
              <a:rPr lang="en-SI" dirty="0">
                <a:solidFill>
                  <a:srgbClr val="2C453E"/>
                </a:solidFill>
                <a:latin typeface="Montserrat"/>
              </a:rPr>
              <a:t>9,9% BDP-ja </a:t>
            </a:r>
          </a:p>
          <a:p>
            <a:pPr marL="285750" indent="-285750">
              <a:buFont typeface="Arial" panose="020B0604020202020204" pitchFamily="34" charset="0"/>
              <a:buChar char="•"/>
            </a:pPr>
            <a:r>
              <a:rPr lang="en-SI" dirty="0">
                <a:solidFill>
                  <a:srgbClr val="2C453E"/>
                </a:solidFill>
                <a:latin typeface="Montserrat"/>
              </a:rPr>
              <a:t>6,5% celotne delovne sile </a:t>
            </a:r>
          </a:p>
          <a:p>
            <a:pPr marL="0" indent="0">
              <a:buNone/>
            </a:pPr>
            <a:endParaRPr lang="en-SI" dirty="0">
              <a:solidFill>
                <a:srgbClr val="2C453E"/>
              </a:solidFill>
              <a:latin typeface="Montserrat"/>
            </a:endParaRPr>
          </a:p>
          <a:p>
            <a:pPr marL="0" indent="0">
              <a:buNone/>
            </a:pPr>
            <a:r>
              <a:rPr lang="en-SI" dirty="0">
                <a:solidFill>
                  <a:srgbClr val="2C453E"/>
                </a:solidFill>
                <a:latin typeface="Montserrat"/>
              </a:rPr>
              <a:t>Pred pandemijo šest let zapored rekordne stopnje rasti (rast turizma za 35% od 2015 do 2019) </a:t>
            </a:r>
          </a:p>
        </p:txBody>
      </p:sp>
      <p:pic>
        <p:nvPicPr>
          <p:cNvPr id="1026" name="Picture 2" descr="Ljubljana, Slovenia | Pedro Szekely | Flickr">
            <a:extLst>
              <a:ext uri="{FF2B5EF4-FFF2-40B4-BE49-F238E27FC236}">
                <a16:creationId xmlns:a16="http://schemas.microsoft.com/office/drawing/2014/main" id="{DAD3E51F-EC1E-4998-B38F-48DFF3B426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2802" y="551931"/>
            <a:ext cx="6065895" cy="3412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024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otnik: zaokroženi vogali 1">
            <a:extLst>
              <a:ext uri="{FF2B5EF4-FFF2-40B4-BE49-F238E27FC236}">
                <a16:creationId xmlns:a16="http://schemas.microsoft.com/office/drawing/2014/main" id="{E038C6E0-194E-46E0-B51D-7ED34151E0D0}"/>
              </a:ext>
            </a:extLst>
          </p:cNvPr>
          <p:cNvSpPr/>
          <p:nvPr/>
        </p:nvSpPr>
        <p:spPr>
          <a:xfrm>
            <a:off x="1682045" y="547230"/>
            <a:ext cx="8302981" cy="1017225"/>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6387" name="Content Placeholder 3">
            <a:extLst>
              <a:ext uri="{FF2B5EF4-FFF2-40B4-BE49-F238E27FC236}">
                <a16:creationId xmlns:a16="http://schemas.microsoft.com/office/drawing/2014/main" id="{98CEFA5E-A783-A746-AEE3-3F182985450B}"/>
              </a:ext>
            </a:extLst>
          </p:cNvPr>
          <p:cNvSpPr>
            <a:spLocks noGrp="1" noChangeArrowheads="1"/>
          </p:cNvSpPr>
          <p:nvPr>
            <p:ph idx="1"/>
          </p:nvPr>
        </p:nvSpPr>
        <p:spPr>
          <a:xfrm>
            <a:off x="1746251" y="777227"/>
            <a:ext cx="8174567" cy="1168400"/>
          </a:xfrm>
        </p:spPr>
        <p:txBody>
          <a:bodyPr>
            <a:normAutofit/>
          </a:bodyPr>
          <a:lstStyle/>
          <a:p>
            <a:pPr marL="0" indent="0" algn="ctr">
              <a:buNone/>
            </a:pPr>
            <a:r>
              <a:rPr lang="en-GB" altLang="en-SI" sz="3200" dirty="0">
                <a:solidFill>
                  <a:schemeClr val="bg1"/>
                </a:solidFill>
                <a:latin typeface="Calibri" panose="020F0502020204030204" pitchFamily="34" charset="0"/>
              </a:rPr>
              <a:t>KLJUČNI IZZIVI SLO</a:t>
            </a:r>
            <a:r>
              <a:rPr lang="sl-SI" altLang="en-SI" sz="3200" dirty="0">
                <a:solidFill>
                  <a:schemeClr val="bg1"/>
                </a:solidFill>
                <a:latin typeface="Calibri" panose="020F0502020204030204" pitchFamily="34" charset="0"/>
              </a:rPr>
              <a:t>V</a:t>
            </a:r>
            <a:r>
              <a:rPr lang="en-GB" altLang="en-SI" sz="3200" dirty="0">
                <a:solidFill>
                  <a:schemeClr val="bg1"/>
                </a:solidFill>
                <a:latin typeface="Calibri" panose="020F0502020204030204" pitchFamily="34" charset="0"/>
              </a:rPr>
              <a:t>ENSKEGA TURIZMA </a:t>
            </a:r>
            <a:endParaRPr lang="en-US" altLang="en-SI" sz="1800" dirty="0"/>
          </a:p>
        </p:txBody>
      </p:sp>
      <p:pic>
        <p:nvPicPr>
          <p:cNvPr id="8" name="Picture 4">
            <a:extLst>
              <a:ext uri="{FF2B5EF4-FFF2-40B4-BE49-F238E27FC236}">
                <a16:creationId xmlns:a16="http://schemas.microsoft.com/office/drawing/2014/main" id="{05BF2E12-E143-4005-9C78-C063923E6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oljeZBesedilom 8">
            <a:extLst>
              <a:ext uri="{FF2B5EF4-FFF2-40B4-BE49-F238E27FC236}">
                <a16:creationId xmlns:a16="http://schemas.microsoft.com/office/drawing/2014/main" id="{22CB4E58-7FDA-45C3-94D6-9F9D31AA0841}"/>
              </a:ext>
            </a:extLst>
          </p:cNvPr>
          <p:cNvSpPr txBox="1"/>
          <p:nvPr/>
        </p:nvSpPr>
        <p:spPr>
          <a:xfrm>
            <a:off x="3824711" y="2166002"/>
            <a:ext cx="6007912" cy="3170099"/>
          </a:xfrm>
          <a:prstGeom prst="rect">
            <a:avLst/>
          </a:prstGeom>
          <a:noFill/>
        </p:spPr>
        <p:txBody>
          <a:bodyPr wrap="square">
            <a:spAutoFit/>
          </a:bodyPr>
          <a:lstStyle/>
          <a:p>
            <a:pPr marL="285750" indent="-285750">
              <a:buFont typeface="Arial" panose="020B0604020202020204" pitchFamily="34" charset="0"/>
              <a:buChar char="•"/>
            </a:pPr>
            <a:r>
              <a:rPr lang="sl-SI" sz="2000" dirty="0">
                <a:solidFill>
                  <a:srgbClr val="2C453E"/>
                </a:solidFill>
                <a:latin typeface="Montserrat"/>
              </a:rPr>
              <a:t>DODANA VREDNOST</a:t>
            </a:r>
            <a:br>
              <a:rPr lang="sl-SI" sz="2000" dirty="0">
                <a:solidFill>
                  <a:srgbClr val="2C453E"/>
                </a:solidFill>
                <a:latin typeface="Montserrat"/>
              </a:rPr>
            </a:br>
            <a:endParaRPr lang="sl-SI" sz="2000" dirty="0">
              <a:solidFill>
                <a:srgbClr val="2C453E"/>
              </a:solidFill>
              <a:latin typeface="Montserrat"/>
            </a:endParaRPr>
          </a:p>
          <a:p>
            <a:pPr marL="285750" indent="-285750">
              <a:buFont typeface="Arial" panose="020B0604020202020204" pitchFamily="34" charset="0"/>
              <a:buChar char="•"/>
            </a:pPr>
            <a:r>
              <a:rPr lang="sl-SI" sz="2000" dirty="0">
                <a:solidFill>
                  <a:srgbClr val="2C453E"/>
                </a:solidFill>
                <a:latin typeface="Montserrat"/>
              </a:rPr>
              <a:t>INVESTICIJE </a:t>
            </a:r>
            <a:br>
              <a:rPr lang="sl-SI" sz="2000" dirty="0">
                <a:solidFill>
                  <a:srgbClr val="2C453E"/>
                </a:solidFill>
                <a:latin typeface="Montserrat"/>
              </a:rPr>
            </a:br>
            <a:endParaRPr lang="sl-SI" sz="2000" dirty="0">
              <a:solidFill>
                <a:srgbClr val="2C453E"/>
              </a:solidFill>
              <a:latin typeface="Montserrat"/>
            </a:endParaRPr>
          </a:p>
          <a:p>
            <a:pPr marL="285750" indent="-285750">
              <a:buFont typeface="Arial" panose="020B0604020202020204" pitchFamily="34" charset="0"/>
              <a:buChar char="•"/>
            </a:pPr>
            <a:r>
              <a:rPr lang="sl-SI" sz="2000" dirty="0">
                <a:solidFill>
                  <a:srgbClr val="2C453E"/>
                </a:solidFill>
                <a:latin typeface="Montserrat"/>
              </a:rPr>
              <a:t>ZNANJE IN KOMPETENCE </a:t>
            </a:r>
            <a:br>
              <a:rPr lang="sl-SI" sz="2000" dirty="0">
                <a:solidFill>
                  <a:srgbClr val="2C453E"/>
                </a:solidFill>
                <a:latin typeface="Montserrat"/>
              </a:rPr>
            </a:br>
            <a:endParaRPr lang="sl-SI" sz="2000" dirty="0">
              <a:solidFill>
                <a:srgbClr val="2C453E"/>
              </a:solidFill>
              <a:latin typeface="Montserrat"/>
            </a:endParaRPr>
          </a:p>
          <a:p>
            <a:pPr marL="285750" indent="-285750">
              <a:buFont typeface="Arial" panose="020B0604020202020204" pitchFamily="34" charset="0"/>
              <a:buChar char="•"/>
            </a:pPr>
            <a:r>
              <a:rPr lang="sl-SI" sz="2000" dirty="0">
                <a:solidFill>
                  <a:srgbClr val="2C453E"/>
                </a:solidFill>
                <a:latin typeface="Montserrat"/>
              </a:rPr>
              <a:t>SEZONSKOST </a:t>
            </a:r>
            <a:br>
              <a:rPr lang="sl-SI" sz="2000" dirty="0">
                <a:solidFill>
                  <a:srgbClr val="2C453E"/>
                </a:solidFill>
                <a:latin typeface="Montserrat"/>
              </a:rPr>
            </a:br>
            <a:endParaRPr lang="sl-SI" sz="2000" dirty="0">
              <a:solidFill>
                <a:srgbClr val="2C453E"/>
              </a:solidFill>
              <a:latin typeface="Montserrat"/>
            </a:endParaRPr>
          </a:p>
          <a:p>
            <a:pPr marL="285750" indent="-285750">
              <a:buFont typeface="Arial" panose="020B0604020202020204" pitchFamily="34" charset="0"/>
              <a:buChar char="•"/>
            </a:pPr>
            <a:r>
              <a:rPr lang="sl-SI" sz="2000" dirty="0">
                <a:solidFill>
                  <a:srgbClr val="2C453E"/>
                </a:solidFill>
                <a:latin typeface="Montserrat"/>
              </a:rPr>
              <a:t>KONKURENČNOST JAVNE IN SKUPNE INFRASTRUKTURE </a:t>
            </a:r>
          </a:p>
        </p:txBody>
      </p:sp>
      <p:pic>
        <p:nvPicPr>
          <p:cNvPr id="6" name="Slika 5" descr="Slika, ki vsebuje besede gora, zunanje, nebo, narava&#10;&#10;Opis je samodejno ustvarjen">
            <a:extLst>
              <a:ext uri="{FF2B5EF4-FFF2-40B4-BE49-F238E27FC236}">
                <a16:creationId xmlns:a16="http://schemas.microsoft.com/office/drawing/2014/main" id="{86C04B3B-03AB-4371-9B91-6102C071A62E}"/>
              </a:ext>
            </a:extLst>
          </p:cNvPr>
          <p:cNvPicPr>
            <a:picLocks noChangeAspect="1"/>
          </p:cNvPicPr>
          <p:nvPr/>
        </p:nvPicPr>
        <p:blipFill rotWithShape="1">
          <a:blip r:embed="rId3">
            <a:alphaModFix amt="44000"/>
          </a:blip>
          <a:srcRect t="281" b="92067"/>
          <a:stretch/>
        </p:blipFill>
        <p:spPr>
          <a:xfrm>
            <a:off x="1" y="-30592"/>
            <a:ext cx="12192000" cy="589615"/>
          </a:xfrm>
          <a:prstGeom prst="rect">
            <a:avLst/>
          </a:prstGeom>
        </p:spPr>
      </p:pic>
    </p:spTree>
    <p:extLst>
      <p:ext uri="{BB962C8B-B14F-4D97-AF65-F5344CB8AC3E}">
        <p14:creationId xmlns:p14="http://schemas.microsoft.com/office/powerpoint/2010/main" val="1763581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 name="Chart 15">
            <a:extLst>
              <a:ext uri="{FF2B5EF4-FFF2-40B4-BE49-F238E27FC236}">
                <a16:creationId xmlns:a16="http://schemas.microsoft.com/office/drawing/2014/main" id="{7194009A-7CD2-C24E-9F50-78FB50C76AE0}"/>
              </a:ext>
            </a:extLst>
          </p:cNvPr>
          <p:cNvGraphicFramePr/>
          <p:nvPr>
            <p:extLst>
              <p:ext uri="{D42A27DB-BD31-4B8C-83A1-F6EECF244321}">
                <p14:modId xmlns:p14="http://schemas.microsoft.com/office/powerpoint/2010/main" val="2835656146"/>
              </p:ext>
            </p:extLst>
          </p:nvPr>
        </p:nvGraphicFramePr>
        <p:xfrm>
          <a:off x="1662837" y="2007582"/>
          <a:ext cx="9288486" cy="3985615"/>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F873BE1C-EDA3-2746-9C5B-CBF232942CA1}"/>
              </a:ext>
            </a:extLst>
          </p:cNvPr>
          <p:cNvSpPr txBox="1"/>
          <p:nvPr/>
        </p:nvSpPr>
        <p:spPr>
          <a:xfrm>
            <a:off x="1662837" y="5871600"/>
            <a:ext cx="1947200" cy="369332"/>
          </a:xfrm>
          <a:prstGeom prst="rect">
            <a:avLst/>
          </a:prstGeom>
          <a:noFill/>
        </p:spPr>
        <p:txBody>
          <a:bodyPr wrap="none" rtlCol="0">
            <a:spAutoFit/>
          </a:bodyPr>
          <a:lstStyle/>
          <a:p>
            <a:r>
              <a:rPr lang="en-SI" dirty="0"/>
              <a:t>Vir. Eurostat, 2021.</a:t>
            </a:r>
          </a:p>
        </p:txBody>
      </p:sp>
      <p:sp>
        <p:nvSpPr>
          <p:cNvPr id="8" name="TextBox 7">
            <a:extLst>
              <a:ext uri="{FF2B5EF4-FFF2-40B4-BE49-F238E27FC236}">
                <a16:creationId xmlns:a16="http://schemas.microsoft.com/office/drawing/2014/main" id="{03ADFE13-F511-8149-A644-DA3FD37B6798}"/>
              </a:ext>
            </a:extLst>
          </p:cNvPr>
          <p:cNvSpPr txBox="1"/>
          <p:nvPr/>
        </p:nvSpPr>
        <p:spPr>
          <a:xfrm>
            <a:off x="1662837" y="1721766"/>
            <a:ext cx="5007140" cy="646331"/>
          </a:xfrm>
          <a:prstGeom prst="rect">
            <a:avLst/>
          </a:prstGeom>
          <a:noFill/>
        </p:spPr>
        <p:txBody>
          <a:bodyPr wrap="none" rtlCol="0">
            <a:spAutoFit/>
          </a:bodyPr>
          <a:lstStyle/>
          <a:p>
            <a:r>
              <a:rPr lang="sl-SI" i="1" dirty="0"/>
              <a:t>Slika: Bruto dodana vrednost na zaposlenega, 2018</a:t>
            </a:r>
            <a:endParaRPr lang="en-SI" i="1" dirty="0"/>
          </a:p>
          <a:p>
            <a:endParaRPr lang="en-SI" dirty="0"/>
          </a:p>
        </p:txBody>
      </p:sp>
      <p:sp>
        <p:nvSpPr>
          <p:cNvPr id="10" name="Pravokotnik: zaokroženi vogali 9">
            <a:extLst>
              <a:ext uri="{FF2B5EF4-FFF2-40B4-BE49-F238E27FC236}">
                <a16:creationId xmlns:a16="http://schemas.microsoft.com/office/drawing/2014/main" id="{1360708D-BB9F-4ED2-B1A4-E8EAD019FF55}"/>
              </a:ext>
            </a:extLst>
          </p:cNvPr>
          <p:cNvSpPr/>
          <p:nvPr/>
        </p:nvSpPr>
        <p:spPr>
          <a:xfrm>
            <a:off x="1662837" y="435228"/>
            <a:ext cx="8302981" cy="1017225"/>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1" name="Content Placeholder 3">
            <a:extLst>
              <a:ext uri="{FF2B5EF4-FFF2-40B4-BE49-F238E27FC236}">
                <a16:creationId xmlns:a16="http://schemas.microsoft.com/office/drawing/2014/main" id="{2EEFF514-C8E1-4F25-BACA-7ADCB0120950}"/>
              </a:ext>
            </a:extLst>
          </p:cNvPr>
          <p:cNvSpPr>
            <a:spLocks noGrp="1" noChangeArrowheads="1"/>
          </p:cNvSpPr>
          <p:nvPr>
            <p:ph idx="1"/>
          </p:nvPr>
        </p:nvSpPr>
        <p:spPr>
          <a:xfrm>
            <a:off x="1792775" y="696274"/>
            <a:ext cx="8174567" cy="1168400"/>
          </a:xfrm>
        </p:spPr>
        <p:txBody>
          <a:bodyPr>
            <a:normAutofit/>
          </a:bodyPr>
          <a:lstStyle/>
          <a:p>
            <a:pPr marL="0" indent="0" algn="ctr">
              <a:buNone/>
            </a:pPr>
            <a:r>
              <a:rPr lang="nl-NL" altLang="en-SI" sz="3200" dirty="0">
                <a:solidFill>
                  <a:schemeClr val="bg1"/>
                </a:solidFill>
                <a:latin typeface="Calibri" panose="020F0502020204030204" pitchFamily="34" charset="0"/>
              </a:rPr>
              <a:t>DODANA VREDNOST (HOTELI IN GOSTINSTVO) </a:t>
            </a:r>
            <a:endParaRPr lang="en-US" altLang="en-SI" sz="1800" dirty="0"/>
          </a:p>
        </p:txBody>
      </p:sp>
      <p:pic>
        <p:nvPicPr>
          <p:cNvPr id="12" name="Picture 4">
            <a:extLst>
              <a:ext uri="{FF2B5EF4-FFF2-40B4-BE49-F238E27FC236}">
                <a16:creationId xmlns:a16="http://schemas.microsoft.com/office/drawing/2014/main" id="{7BC3AFFF-683A-45DA-A89B-10B49E35DD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4183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0000000-0008-0000-0300-000002000000}"/>
              </a:ext>
            </a:extLst>
          </p:cNvPr>
          <p:cNvGraphicFramePr>
            <a:graphicFrameLocks noGrp="1"/>
          </p:cNvGraphicFramePr>
          <p:nvPr>
            <p:ph idx="1"/>
            <p:extLst>
              <p:ext uri="{D42A27DB-BD31-4B8C-83A1-F6EECF244321}">
                <p14:modId xmlns:p14="http://schemas.microsoft.com/office/powerpoint/2010/main" val="4268131572"/>
              </p:ext>
            </p:extLst>
          </p:nvPr>
        </p:nvGraphicFramePr>
        <p:xfrm>
          <a:off x="1538659" y="2216753"/>
          <a:ext cx="9694333" cy="3930474"/>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12EAF50-2430-5646-AFC7-97130841199E}"/>
              </a:ext>
            </a:extLst>
          </p:cNvPr>
          <p:cNvSpPr txBox="1"/>
          <p:nvPr/>
        </p:nvSpPr>
        <p:spPr>
          <a:xfrm>
            <a:off x="1538659" y="6112091"/>
            <a:ext cx="1797608" cy="369332"/>
          </a:xfrm>
          <a:prstGeom prst="rect">
            <a:avLst/>
          </a:prstGeom>
          <a:noFill/>
        </p:spPr>
        <p:txBody>
          <a:bodyPr wrap="none" rtlCol="0">
            <a:spAutoFit/>
          </a:bodyPr>
          <a:lstStyle/>
          <a:p>
            <a:r>
              <a:rPr lang="en-SI" dirty="0"/>
              <a:t>Vir: AJPES, 2020. </a:t>
            </a:r>
          </a:p>
        </p:txBody>
      </p:sp>
      <p:sp>
        <p:nvSpPr>
          <p:cNvPr id="9" name="TextBox 8">
            <a:extLst>
              <a:ext uri="{FF2B5EF4-FFF2-40B4-BE49-F238E27FC236}">
                <a16:creationId xmlns:a16="http://schemas.microsoft.com/office/drawing/2014/main" id="{B2A5777B-EFA6-B34B-BA75-FFA5D268C683}"/>
              </a:ext>
            </a:extLst>
          </p:cNvPr>
          <p:cNvSpPr txBox="1"/>
          <p:nvPr/>
        </p:nvSpPr>
        <p:spPr>
          <a:xfrm>
            <a:off x="1538659" y="1796453"/>
            <a:ext cx="6636625" cy="646331"/>
          </a:xfrm>
          <a:prstGeom prst="rect">
            <a:avLst/>
          </a:prstGeom>
          <a:noFill/>
        </p:spPr>
        <p:txBody>
          <a:bodyPr wrap="none" rtlCol="0">
            <a:spAutoFit/>
          </a:bodyPr>
          <a:lstStyle/>
          <a:p>
            <a:r>
              <a:rPr lang="sl-SI" i="1" dirty="0"/>
              <a:t>Slika: Bruto dodana vrednost na zaposlenega po sektorjih, 2006-2018</a:t>
            </a:r>
            <a:endParaRPr lang="en-SI" i="1" dirty="0"/>
          </a:p>
          <a:p>
            <a:endParaRPr lang="en-SI" dirty="0"/>
          </a:p>
        </p:txBody>
      </p:sp>
      <p:sp>
        <p:nvSpPr>
          <p:cNvPr id="6" name="Pravokotnik: zaokroženi vogali 5">
            <a:extLst>
              <a:ext uri="{FF2B5EF4-FFF2-40B4-BE49-F238E27FC236}">
                <a16:creationId xmlns:a16="http://schemas.microsoft.com/office/drawing/2014/main" id="{F91D4045-2762-4C03-93BE-19337D0FB545}"/>
              </a:ext>
            </a:extLst>
          </p:cNvPr>
          <p:cNvSpPr/>
          <p:nvPr/>
        </p:nvSpPr>
        <p:spPr>
          <a:xfrm>
            <a:off x="1538659" y="435228"/>
            <a:ext cx="9118052" cy="1017225"/>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0" name="Content Placeholder 3">
            <a:extLst>
              <a:ext uri="{FF2B5EF4-FFF2-40B4-BE49-F238E27FC236}">
                <a16:creationId xmlns:a16="http://schemas.microsoft.com/office/drawing/2014/main" id="{A3DC64E8-B673-48EC-AC30-8A59B4EDBED2}"/>
              </a:ext>
            </a:extLst>
          </p:cNvPr>
          <p:cNvSpPr txBox="1">
            <a:spLocks noChangeArrowheads="1"/>
          </p:cNvSpPr>
          <p:nvPr/>
        </p:nvSpPr>
        <p:spPr>
          <a:xfrm>
            <a:off x="1668597" y="696274"/>
            <a:ext cx="8863936" cy="1168400"/>
          </a:xfrm>
          <a:prstGeom prst="rect">
            <a:avLst/>
          </a:prstGeom>
        </p:spPr>
        <p:txBody>
          <a:bodyPr vert="horz" lIns="91440" tIns="45720" rIns="91440" bIns="45720" rtlCol="0">
            <a:normAutofit/>
          </a:bodyPr>
          <a:lst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pl-PL" altLang="en-SI" sz="3200" dirty="0">
                <a:solidFill>
                  <a:schemeClr val="bg1"/>
                </a:solidFill>
                <a:latin typeface="Calibri" panose="020F0502020204030204" pitchFamily="34" charset="0"/>
              </a:rPr>
              <a:t>DODANA VREDNOST V TURIZMU PO DEJAVNOSTIH</a:t>
            </a:r>
            <a:endParaRPr lang="en-US" altLang="en-SI" sz="1800" dirty="0"/>
          </a:p>
        </p:txBody>
      </p:sp>
      <p:pic>
        <p:nvPicPr>
          <p:cNvPr id="11" name="Picture 4">
            <a:extLst>
              <a:ext uri="{FF2B5EF4-FFF2-40B4-BE49-F238E27FC236}">
                <a16:creationId xmlns:a16="http://schemas.microsoft.com/office/drawing/2014/main" id="{E83FF71F-651F-4BCD-AB91-1B44521B54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185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3309374-DA8E-C94E-9A48-0B6CA537CD32}"/>
              </a:ext>
            </a:extLst>
          </p:cNvPr>
          <p:cNvSpPr txBox="1"/>
          <p:nvPr/>
        </p:nvSpPr>
        <p:spPr>
          <a:xfrm>
            <a:off x="1538659" y="1640615"/>
            <a:ext cx="5126147" cy="369332"/>
          </a:xfrm>
          <a:prstGeom prst="rect">
            <a:avLst/>
          </a:prstGeom>
          <a:noFill/>
        </p:spPr>
        <p:txBody>
          <a:bodyPr wrap="none" rtlCol="0">
            <a:spAutoFit/>
          </a:bodyPr>
          <a:lstStyle/>
          <a:p>
            <a:r>
              <a:rPr lang="sl-SI" i="1" dirty="0"/>
              <a:t>Slika: Investicije na zaposlenega, v 1.000 EUR, 2017</a:t>
            </a:r>
            <a:endParaRPr lang="en-SI" i="1" dirty="0"/>
          </a:p>
        </p:txBody>
      </p:sp>
      <p:graphicFrame>
        <p:nvGraphicFramePr>
          <p:cNvPr id="10" name="Content Placeholder 9">
            <a:extLst>
              <a:ext uri="{FF2B5EF4-FFF2-40B4-BE49-F238E27FC236}">
                <a16:creationId xmlns:a16="http://schemas.microsoft.com/office/drawing/2014/main" id="{5CF6E316-CB89-C048-882B-7B8D693FB434}"/>
              </a:ext>
            </a:extLst>
          </p:cNvPr>
          <p:cNvGraphicFramePr>
            <a:graphicFrameLocks noGrp="1"/>
          </p:cNvGraphicFramePr>
          <p:nvPr>
            <p:ph idx="1"/>
            <p:extLst>
              <p:ext uri="{D42A27DB-BD31-4B8C-83A1-F6EECF244321}">
                <p14:modId xmlns:p14="http://schemas.microsoft.com/office/powerpoint/2010/main" val="471007669"/>
              </p:ext>
            </p:extLst>
          </p:nvPr>
        </p:nvGraphicFramePr>
        <p:xfrm>
          <a:off x="1538659" y="1995154"/>
          <a:ext cx="9987297" cy="4160256"/>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AA3426F-EA41-0545-A0AF-55F9068F3B1F}"/>
              </a:ext>
            </a:extLst>
          </p:cNvPr>
          <p:cNvSpPr txBox="1"/>
          <p:nvPr/>
        </p:nvSpPr>
        <p:spPr>
          <a:xfrm>
            <a:off x="1538659" y="5558502"/>
            <a:ext cx="1947200" cy="369332"/>
          </a:xfrm>
          <a:prstGeom prst="rect">
            <a:avLst/>
          </a:prstGeom>
          <a:noFill/>
        </p:spPr>
        <p:txBody>
          <a:bodyPr wrap="none" rtlCol="0">
            <a:spAutoFit/>
          </a:bodyPr>
          <a:lstStyle/>
          <a:p>
            <a:r>
              <a:rPr lang="en-SI" dirty="0"/>
              <a:t>Vir. Eurostat, 2021.</a:t>
            </a:r>
          </a:p>
        </p:txBody>
      </p:sp>
      <p:sp>
        <p:nvSpPr>
          <p:cNvPr id="7" name="Pravokotnik: zaokroženi vogali 6">
            <a:extLst>
              <a:ext uri="{FF2B5EF4-FFF2-40B4-BE49-F238E27FC236}">
                <a16:creationId xmlns:a16="http://schemas.microsoft.com/office/drawing/2014/main" id="{1671DB2A-6FCB-4CB0-9946-3FA4DD5F86C8}"/>
              </a:ext>
            </a:extLst>
          </p:cNvPr>
          <p:cNvSpPr/>
          <p:nvPr/>
        </p:nvSpPr>
        <p:spPr>
          <a:xfrm>
            <a:off x="1538658" y="435229"/>
            <a:ext cx="6420009" cy="957058"/>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8" name="Content Placeholder 3">
            <a:extLst>
              <a:ext uri="{FF2B5EF4-FFF2-40B4-BE49-F238E27FC236}">
                <a16:creationId xmlns:a16="http://schemas.microsoft.com/office/drawing/2014/main" id="{63FD53D1-21E1-44A0-94A6-C46C32654853}"/>
              </a:ext>
            </a:extLst>
          </p:cNvPr>
          <p:cNvSpPr txBox="1">
            <a:spLocks noChangeArrowheads="1"/>
          </p:cNvSpPr>
          <p:nvPr/>
        </p:nvSpPr>
        <p:spPr>
          <a:xfrm>
            <a:off x="311051" y="702590"/>
            <a:ext cx="8863936" cy="1168400"/>
          </a:xfrm>
          <a:prstGeom prst="rect">
            <a:avLst/>
          </a:prstGeom>
        </p:spPr>
        <p:txBody>
          <a:bodyPr vert="horz" lIns="91440" tIns="45720" rIns="91440" bIns="45720" rtlCol="0">
            <a:normAutofit/>
          </a:bodyPr>
          <a:lst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pl-PL" altLang="en-SI" sz="3200" dirty="0">
                <a:solidFill>
                  <a:schemeClr val="bg1"/>
                </a:solidFill>
                <a:latin typeface="Calibri" panose="020F0502020204030204" pitchFamily="34" charset="0"/>
              </a:rPr>
              <a:t>INVESTICIJE (HOTELI IN GOSTINSTVO) </a:t>
            </a:r>
            <a:endParaRPr lang="en-US" altLang="en-SI" sz="1800" dirty="0"/>
          </a:p>
        </p:txBody>
      </p:sp>
      <p:pic>
        <p:nvPicPr>
          <p:cNvPr id="11" name="Picture 4">
            <a:extLst>
              <a:ext uri="{FF2B5EF4-FFF2-40B4-BE49-F238E27FC236}">
                <a16:creationId xmlns:a16="http://schemas.microsoft.com/office/drawing/2014/main" id="{8E0473D8-7AF1-4815-A8A8-3613B09446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3697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2F0BDBB-777C-F244-8067-C1DB9103062D}"/>
              </a:ext>
            </a:extLst>
          </p:cNvPr>
          <p:cNvGraphicFramePr>
            <a:graphicFrameLocks noGrp="1"/>
          </p:cNvGraphicFramePr>
          <p:nvPr>
            <p:ph idx="1"/>
            <p:extLst>
              <p:ext uri="{D42A27DB-BD31-4B8C-83A1-F6EECF244321}">
                <p14:modId xmlns:p14="http://schemas.microsoft.com/office/powerpoint/2010/main" val="2477178262"/>
              </p:ext>
            </p:extLst>
          </p:nvPr>
        </p:nvGraphicFramePr>
        <p:xfrm>
          <a:off x="639981" y="1733292"/>
          <a:ext cx="10515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5BCCF1CD-2DD6-A14F-9525-35045FDA0914}"/>
              </a:ext>
            </a:extLst>
          </p:cNvPr>
          <p:cNvSpPr txBox="1"/>
          <p:nvPr/>
        </p:nvSpPr>
        <p:spPr>
          <a:xfrm>
            <a:off x="838200" y="5992297"/>
            <a:ext cx="1947200" cy="369332"/>
          </a:xfrm>
          <a:prstGeom prst="rect">
            <a:avLst/>
          </a:prstGeom>
          <a:noFill/>
        </p:spPr>
        <p:txBody>
          <a:bodyPr wrap="none" rtlCol="0">
            <a:spAutoFit/>
          </a:bodyPr>
          <a:lstStyle/>
          <a:p>
            <a:r>
              <a:rPr lang="en-SI" dirty="0"/>
              <a:t>Vir. Eurostat, 2021.</a:t>
            </a:r>
          </a:p>
        </p:txBody>
      </p:sp>
      <p:sp>
        <p:nvSpPr>
          <p:cNvPr id="3" name="Elipsa 2">
            <a:extLst>
              <a:ext uri="{FF2B5EF4-FFF2-40B4-BE49-F238E27FC236}">
                <a16:creationId xmlns:a16="http://schemas.microsoft.com/office/drawing/2014/main" id="{BDF1CCF9-E755-43A5-93E0-5CA3F81DEDB3}"/>
              </a:ext>
            </a:extLst>
          </p:cNvPr>
          <p:cNvSpPr/>
          <p:nvPr/>
        </p:nvSpPr>
        <p:spPr>
          <a:xfrm>
            <a:off x="10351911" y="4035777"/>
            <a:ext cx="575733" cy="32173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6" name="Pravokotnik: zaokroženi vogali 5">
            <a:extLst>
              <a:ext uri="{FF2B5EF4-FFF2-40B4-BE49-F238E27FC236}">
                <a16:creationId xmlns:a16="http://schemas.microsoft.com/office/drawing/2014/main" id="{50C2044C-B19A-47B6-88D7-E79E9591346E}"/>
              </a:ext>
            </a:extLst>
          </p:cNvPr>
          <p:cNvSpPr/>
          <p:nvPr/>
        </p:nvSpPr>
        <p:spPr>
          <a:xfrm>
            <a:off x="639981" y="406931"/>
            <a:ext cx="10806952" cy="1017225"/>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7" name="Content Placeholder 3">
            <a:extLst>
              <a:ext uri="{FF2B5EF4-FFF2-40B4-BE49-F238E27FC236}">
                <a16:creationId xmlns:a16="http://schemas.microsoft.com/office/drawing/2014/main" id="{80BEA5A6-E62F-4724-8953-DF5F86086964}"/>
              </a:ext>
            </a:extLst>
          </p:cNvPr>
          <p:cNvSpPr txBox="1">
            <a:spLocks noChangeArrowheads="1"/>
          </p:cNvSpPr>
          <p:nvPr/>
        </p:nvSpPr>
        <p:spPr>
          <a:xfrm>
            <a:off x="639981" y="657225"/>
            <a:ext cx="10636291" cy="1168400"/>
          </a:xfrm>
          <a:prstGeom prst="rect">
            <a:avLst/>
          </a:prstGeom>
        </p:spPr>
        <p:txBody>
          <a:bodyPr vert="horz" lIns="91440" tIns="45720" rIns="91440" bIns="45720" rtlCol="0">
            <a:normAutofit/>
          </a:bodyPr>
          <a:lst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pl-PL" altLang="en-SI" sz="3200" dirty="0">
                <a:solidFill>
                  <a:schemeClr val="bg1"/>
                </a:solidFill>
                <a:latin typeface="Calibri" panose="020F0502020204030204" pitchFamily="34" charset="0"/>
              </a:rPr>
              <a:t>INVESTICIJE V OPREDMETENA IN NEOPREDMETENA SREDSTVA</a:t>
            </a:r>
            <a:endParaRPr lang="en-US" altLang="en-SI" sz="1800" dirty="0"/>
          </a:p>
        </p:txBody>
      </p:sp>
      <p:pic>
        <p:nvPicPr>
          <p:cNvPr id="8" name="Picture 4">
            <a:extLst>
              <a:ext uri="{FF2B5EF4-FFF2-40B4-BE49-F238E27FC236}">
                <a16:creationId xmlns:a16="http://schemas.microsoft.com/office/drawing/2014/main" id="{A99B012D-CB34-41E6-983A-1762DAD61A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904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a:extLst>
              <a:ext uri="{FF2B5EF4-FFF2-40B4-BE49-F238E27FC236}">
                <a16:creationId xmlns:a16="http://schemas.microsoft.com/office/drawing/2014/main" id="{6F963D96-C409-EA4D-8F6F-D3163CB6E1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ravokotnik: zaokroženi vogali 1">
            <a:extLst>
              <a:ext uri="{FF2B5EF4-FFF2-40B4-BE49-F238E27FC236}">
                <a16:creationId xmlns:a16="http://schemas.microsoft.com/office/drawing/2014/main" id="{E038C6E0-194E-46E0-B51D-7ED34151E0D0}"/>
              </a:ext>
            </a:extLst>
          </p:cNvPr>
          <p:cNvSpPr/>
          <p:nvPr/>
        </p:nvSpPr>
        <p:spPr>
          <a:xfrm>
            <a:off x="1776984" y="1346199"/>
            <a:ext cx="9095232" cy="3183467"/>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6387" name="Content Placeholder 3">
            <a:extLst>
              <a:ext uri="{FF2B5EF4-FFF2-40B4-BE49-F238E27FC236}">
                <a16:creationId xmlns:a16="http://schemas.microsoft.com/office/drawing/2014/main" id="{98CEFA5E-A783-A746-AEE3-3F182985450B}"/>
              </a:ext>
            </a:extLst>
          </p:cNvPr>
          <p:cNvSpPr>
            <a:spLocks noGrp="1" noChangeArrowheads="1"/>
          </p:cNvSpPr>
          <p:nvPr>
            <p:ph idx="1"/>
          </p:nvPr>
        </p:nvSpPr>
        <p:spPr>
          <a:xfrm>
            <a:off x="1574800" y="1549400"/>
            <a:ext cx="9499600" cy="1168400"/>
          </a:xfrm>
        </p:spPr>
        <p:txBody>
          <a:bodyPr/>
          <a:lstStyle/>
          <a:p>
            <a:pPr marL="0" indent="0" algn="ctr">
              <a:buNone/>
            </a:pPr>
            <a:r>
              <a:rPr lang="en-GB" altLang="en-SI" sz="4000" dirty="0">
                <a:solidFill>
                  <a:schemeClr val="bg1"/>
                </a:solidFill>
                <a:latin typeface="Calibri" panose="020F0502020204030204" pitchFamily="34" charset="0"/>
              </a:rPr>
              <a:t>SPLETNA DELAVNICA ZA PRENOVO SLOVENSKE STRATEGIJE PAMETNE SPECIALIZACIJE: TRAJNOSTNI TURIZEM </a:t>
            </a:r>
            <a:endParaRPr lang="sl-SI" altLang="en-SI" sz="4000" dirty="0">
              <a:solidFill>
                <a:schemeClr val="bg1"/>
              </a:solidFill>
              <a:latin typeface="Calibri" panose="020F0502020204030204" pitchFamily="34" charset="0"/>
            </a:endParaRPr>
          </a:p>
          <a:p>
            <a:pPr marL="0" indent="0" algn="ctr">
              <a:buNone/>
            </a:pPr>
            <a:r>
              <a:rPr lang="en-GB" altLang="en-SI" sz="3600" dirty="0">
                <a:solidFill>
                  <a:schemeClr val="bg1"/>
                </a:solidFill>
                <a:latin typeface="Calibri" panose="020F0502020204030204" pitchFamily="34" charset="0"/>
              </a:rPr>
              <a:t> </a:t>
            </a:r>
            <a:r>
              <a:rPr lang="en-GB" altLang="en-SI" sz="3200" dirty="0">
                <a:solidFill>
                  <a:schemeClr val="bg1"/>
                </a:solidFill>
                <a:latin typeface="Calibri" panose="020F0502020204030204" pitchFamily="34" charset="0"/>
              </a:rPr>
              <a:t>PETEK, 9. 4. 2021, </a:t>
            </a:r>
            <a:r>
              <a:rPr lang="sl-SI" altLang="en-SI" sz="3200" dirty="0">
                <a:solidFill>
                  <a:schemeClr val="bg1"/>
                </a:solidFill>
                <a:latin typeface="Calibri" panose="020F0502020204030204" pitchFamily="34" charset="0"/>
              </a:rPr>
              <a:t>OB</a:t>
            </a:r>
            <a:r>
              <a:rPr lang="en-GB" altLang="en-SI" sz="3200" dirty="0">
                <a:solidFill>
                  <a:schemeClr val="bg1"/>
                </a:solidFill>
                <a:latin typeface="Calibri" panose="020F0502020204030204" pitchFamily="34" charset="0"/>
              </a:rPr>
              <a:t> 13.00</a:t>
            </a:r>
            <a:endParaRPr lang="en-GB" altLang="en-SI" sz="3600" dirty="0">
              <a:solidFill>
                <a:schemeClr val="bg1"/>
              </a:solidFill>
              <a:latin typeface="Calibri" panose="020F0502020204030204" pitchFamily="34" charset="0"/>
            </a:endParaRPr>
          </a:p>
          <a:p>
            <a:pPr marL="0" indent="0">
              <a:buNone/>
            </a:pPr>
            <a:endParaRPr lang="en-US" altLang="en-SI" dirty="0"/>
          </a:p>
        </p:txBody>
      </p:sp>
      <p:sp>
        <p:nvSpPr>
          <p:cNvPr id="3" name="Pravokotnik: zaokroženi vogali 2">
            <a:extLst>
              <a:ext uri="{FF2B5EF4-FFF2-40B4-BE49-F238E27FC236}">
                <a16:creationId xmlns:a16="http://schemas.microsoft.com/office/drawing/2014/main" id="{3EC8FFA1-D4D1-4D4D-844D-03C684CCEDFB}"/>
              </a:ext>
            </a:extLst>
          </p:cNvPr>
          <p:cNvSpPr/>
          <p:nvPr/>
        </p:nvSpPr>
        <p:spPr>
          <a:xfrm>
            <a:off x="3900889" y="3594507"/>
            <a:ext cx="4847421" cy="493618"/>
          </a:xfrm>
          <a:prstGeom prst="roundRect">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pic>
        <p:nvPicPr>
          <p:cNvPr id="13314" name="Picture 2" descr="Center poslovne odličnosti Ekonomske fakultete - YouTube">
            <a:extLst>
              <a:ext uri="{FF2B5EF4-FFF2-40B4-BE49-F238E27FC236}">
                <a16:creationId xmlns:a16="http://schemas.microsoft.com/office/drawing/2014/main" id="{2F78D438-EE23-40B9-B0AC-4A073C0BF1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21667" y="0"/>
            <a:ext cx="870333" cy="870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5893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otnik: zaokroženi vogali 1">
            <a:extLst>
              <a:ext uri="{FF2B5EF4-FFF2-40B4-BE49-F238E27FC236}">
                <a16:creationId xmlns:a16="http://schemas.microsoft.com/office/drawing/2014/main" id="{E038C6E0-194E-46E0-B51D-7ED34151E0D0}"/>
              </a:ext>
            </a:extLst>
          </p:cNvPr>
          <p:cNvSpPr/>
          <p:nvPr/>
        </p:nvSpPr>
        <p:spPr>
          <a:xfrm>
            <a:off x="445910" y="551931"/>
            <a:ext cx="4318508" cy="1484490"/>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6387" name="Content Placeholder 3">
            <a:extLst>
              <a:ext uri="{FF2B5EF4-FFF2-40B4-BE49-F238E27FC236}">
                <a16:creationId xmlns:a16="http://schemas.microsoft.com/office/drawing/2014/main" id="{98CEFA5E-A783-A746-AEE3-3F182985450B}"/>
              </a:ext>
            </a:extLst>
          </p:cNvPr>
          <p:cNvSpPr>
            <a:spLocks noGrp="1" noChangeArrowheads="1"/>
          </p:cNvSpPr>
          <p:nvPr>
            <p:ph idx="1"/>
          </p:nvPr>
        </p:nvSpPr>
        <p:spPr>
          <a:xfrm>
            <a:off x="570594" y="868020"/>
            <a:ext cx="4013201" cy="1168400"/>
          </a:xfrm>
        </p:spPr>
        <p:txBody>
          <a:bodyPr>
            <a:normAutofit/>
          </a:bodyPr>
          <a:lstStyle/>
          <a:p>
            <a:pPr marL="0" indent="0" algn="ctr">
              <a:buNone/>
            </a:pPr>
            <a:r>
              <a:rPr lang="en-GB" altLang="en-SI" sz="3200" dirty="0">
                <a:solidFill>
                  <a:schemeClr val="bg1"/>
                </a:solidFill>
                <a:latin typeface="Calibri" panose="020F0502020204030204" pitchFamily="34" charset="0"/>
              </a:rPr>
              <a:t>KLJUČNI FOKUS ZA</a:t>
            </a:r>
            <a:r>
              <a:rPr lang="sl-SI" altLang="en-SI" sz="3200" dirty="0">
                <a:solidFill>
                  <a:schemeClr val="bg1"/>
                </a:solidFill>
                <a:latin typeface="Calibri" panose="020F0502020204030204" pitchFamily="34" charset="0"/>
              </a:rPr>
              <a:t> PRIHODNOST</a:t>
            </a:r>
            <a:endParaRPr lang="en-US" altLang="en-SI" sz="1800" dirty="0"/>
          </a:p>
        </p:txBody>
      </p:sp>
      <p:pic>
        <p:nvPicPr>
          <p:cNvPr id="8" name="Picture 4">
            <a:extLst>
              <a:ext uri="{FF2B5EF4-FFF2-40B4-BE49-F238E27FC236}">
                <a16:creationId xmlns:a16="http://schemas.microsoft.com/office/drawing/2014/main" id="{05BF2E12-E143-4005-9C78-C063923E6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05A4C114-08C1-4296-945C-AC2AA961749C}"/>
              </a:ext>
            </a:extLst>
          </p:cNvPr>
          <p:cNvSpPr txBox="1">
            <a:spLocks/>
          </p:cNvSpPr>
          <p:nvPr/>
        </p:nvSpPr>
        <p:spPr>
          <a:xfrm>
            <a:off x="570594" y="2769382"/>
            <a:ext cx="4193824" cy="4138602"/>
          </a:xfrm>
          <a:prstGeom prst="rect">
            <a:avLst/>
          </a:prstGeom>
        </p:spPr>
        <p:txBody>
          <a:bodyPr vert="horz" lIns="91440" tIns="45720" rIns="91440" bIns="45720" rtlCol="0" anchor="t">
            <a:normAutofit/>
          </a:bodyPr>
          <a:lst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a:r>
              <a:rPr lang="sl-SI" sz="2000" dirty="0">
                <a:solidFill>
                  <a:srgbClr val="2C453E"/>
                </a:solidFill>
                <a:latin typeface="Montserrat"/>
              </a:rPr>
              <a:t>  </a:t>
            </a:r>
            <a:r>
              <a:rPr lang="en-GB" sz="2000" dirty="0">
                <a:solidFill>
                  <a:srgbClr val="2C453E"/>
                </a:solidFill>
                <a:latin typeface="Montserrat"/>
              </a:rPr>
              <a:t>ZELENO</a:t>
            </a:r>
            <a:br>
              <a:rPr lang="sl-SI" sz="2000" dirty="0">
                <a:solidFill>
                  <a:srgbClr val="2C453E"/>
                </a:solidFill>
                <a:latin typeface="Montserrat"/>
              </a:rPr>
            </a:br>
            <a:endParaRPr lang="en-GB" sz="2000" dirty="0">
              <a:solidFill>
                <a:srgbClr val="2C453E"/>
              </a:solidFill>
              <a:latin typeface="Montserrat"/>
            </a:endParaRPr>
          </a:p>
          <a:p>
            <a:pPr marL="342900" indent="-342900" defTabSz="914400"/>
            <a:r>
              <a:rPr lang="sl-SI" sz="2000" dirty="0">
                <a:solidFill>
                  <a:srgbClr val="2C453E"/>
                </a:solidFill>
                <a:latin typeface="Montserrat"/>
              </a:rPr>
              <a:t>D</a:t>
            </a:r>
            <a:r>
              <a:rPr lang="en-GB" sz="2000" dirty="0">
                <a:solidFill>
                  <a:srgbClr val="2C453E"/>
                </a:solidFill>
                <a:latin typeface="Montserrat"/>
              </a:rPr>
              <a:t>IGITALNO </a:t>
            </a:r>
            <a:br>
              <a:rPr lang="sl-SI" sz="2000" dirty="0">
                <a:solidFill>
                  <a:srgbClr val="2C453E"/>
                </a:solidFill>
                <a:latin typeface="Montserrat"/>
              </a:rPr>
            </a:br>
            <a:endParaRPr lang="en-GB" sz="2000" dirty="0">
              <a:solidFill>
                <a:srgbClr val="2C453E"/>
              </a:solidFill>
              <a:latin typeface="Montserrat"/>
            </a:endParaRPr>
          </a:p>
          <a:p>
            <a:pPr marL="342900" indent="-342900" defTabSz="914400"/>
            <a:r>
              <a:rPr lang="en-GB" sz="2000" dirty="0">
                <a:solidFill>
                  <a:srgbClr val="2C453E"/>
                </a:solidFill>
                <a:latin typeface="Montserrat"/>
              </a:rPr>
              <a:t>VARNO </a:t>
            </a:r>
            <a:br>
              <a:rPr lang="sl-SI" sz="2000" dirty="0">
                <a:solidFill>
                  <a:srgbClr val="2C453E"/>
                </a:solidFill>
                <a:latin typeface="Montserrat"/>
              </a:rPr>
            </a:br>
            <a:endParaRPr lang="en-GB" sz="2000" dirty="0">
              <a:solidFill>
                <a:srgbClr val="2C453E"/>
              </a:solidFill>
              <a:latin typeface="Montserrat"/>
            </a:endParaRPr>
          </a:p>
          <a:p>
            <a:pPr marL="342900" indent="-342900" defTabSz="914400"/>
            <a:r>
              <a:rPr lang="en-GB" sz="2000" dirty="0">
                <a:solidFill>
                  <a:srgbClr val="2C453E"/>
                </a:solidFill>
                <a:latin typeface="Montserrat"/>
              </a:rPr>
              <a:t>IZJEMNE STORITVE</a:t>
            </a:r>
            <a:br>
              <a:rPr lang="sl-SI" sz="2000" dirty="0">
                <a:solidFill>
                  <a:srgbClr val="2C453E"/>
                </a:solidFill>
                <a:latin typeface="Montserrat"/>
              </a:rPr>
            </a:br>
            <a:endParaRPr lang="en-GB" sz="2000" dirty="0">
              <a:solidFill>
                <a:srgbClr val="2C453E"/>
              </a:solidFill>
              <a:latin typeface="Montserrat"/>
            </a:endParaRPr>
          </a:p>
        </p:txBody>
      </p:sp>
      <p:pic>
        <p:nvPicPr>
          <p:cNvPr id="7" name="Picture 4" descr="Assorted piles of beans and legumes">
            <a:extLst>
              <a:ext uri="{FF2B5EF4-FFF2-40B4-BE49-F238E27FC236}">
                <a16:creationId xmlns:a16="http://schemas.microsoft.com/office/drawing/2014/main" id="{6717263F-F269-4D06-ADF0-A333E3933AD5}"/>
              </a:ext>
            </a:extLst>
          </p:cNvPr>
          <p:cNvPicPr>
            <a:picLocks noChangeAspect="1"/>
          </p:cNvPicPr>
          <p:nvPr/>
        </p:nvPicPr>
        <p:blipFill rotWithShape="1">
          <a:blip r:embed="rId3"/>
          <a:srcRect l="28803" r="16043" b="-1"/>
          <a:stretch/>
        </p:blipFill>
        <p:spPr>
          <a:xfrm>
            <a:off x="6696400" y="481375"/>
            <a:ext cx="4569911" cy="5530776"/>
          </a:xfrm>
          <a:prstGeom prst="rect">
            <a:avLst/>
          </a:prstGeom>
        </p:spPr>
      </p:pic>
    </p:spTree>
    <p:extLst>
      <p:ext uri="{BB962C8B-B14F-4D97-AF65-F5344CB8AC3E}">
        <p14:creationId xmlns:p14="http://schemas.microsoft.com/office/powerpoint/2010/main" val="324476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2">
            <a:extLst>
              <a:ext uri="{FF2B5EF4-FFF2-40B4-BE49-F238E27FC236}">
                <a16:creationId xmlns:a16="http://schemas.microsoft.com/office/drawing/2014/main" id="{AFF71BE5-3382-6240-9D05-505D0A6E75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05" r="57591"/>
          <a:stretch>
            <a:fillRect/>
          </a:stretch>
        </p:blipFill>
        <p:spPr bwMode="auto">
          <a:xfrm>
            <a:off x="8115300" y="-73025"/>
            <a:ext cx="4161367" cy="699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Group 4">
            <a:extLst>
              <a:ext uri="{FF2B5EF4-FFF2-40B4-BE49-F238E27FC236}">
                <a16:creationId xmlns:a16="http://schemas.microsoft.com/office/drawing/2014/main" id="{F0A0CD20-89D6-674F-86F4-9F7B05912E2C}"/>
              </a:ext>
            </a:extLst>
          </p:cNvPr>
          <p:cNvGrpSpPr>
            <a:grpSpLocks/>
          </p:cNvGrpSpPr>
          <p:nvPr/>
        </p:nvGrpSpPr>
        <p:grpSpPr bwMode="auto">
          <a:xfrm>
            <a:off x="1293284" y="1808692"/>
            <a:ext cx="6145742" cy="1716699"/>
            <a:chOff x="0" y="-9525"/>
            <a:chExt cx="12289817" cy="3432426"/>
          </a:xfrm>
        </p:grpSpPr>
        <p:sp>
          <p:nvSpPr>
            <p:cNvPr id="5" name="TextBox 5">
              <a:extLst>
                <a:ext uri="{FF2B5EF4-FFF2-40B4-BE49-F238E27FC236}">
                  <a16:creationId xmlns:a16="http://schemas.microsoft.com/office/drawing/2014/main" id="{3A0C75E8-D4FC-9C4F-BBCE-BB7C50DE794A}"/>
                </a:ext>
              </a:extLst>
            </p:cNvPr>
            <p:cNvSpPr txBox="1"/>
            <p:nvPr/>
          </p:nvSpPr>
          <p:spPr>
            <a:xfrm>
              <a:off x="0" y="2180605"/>
              <a:ext cx="12289817" cy="1242296"/>
            </a:xfrm>
            <a:prstGeom prst="rect">
              <a:avLst/>
            </a:prstGeom>
          </p:spPr>
          <p:txBody>
            <a:bodyPr lIns="0" tIns="0" rIns="0" bIns="0">
              <a:spAutoFit/>
            </a:bodyPr>
            <a:lstStyle/>
            <a:p>
              <a:pPr>
                <a:lnSpc>
                  <a:spcPts val="2492"/>
                </a:lnSpc>
                <a:defRPr/>
              </a:pPr>
              <a:r>
                <a:rPr lang="en-US" sz="1780" b="1" dirty="0" err="1">
                  <a:solidFill>
                    <a:srgbClr val="2C453E"/>
                  </a:solidFill>
                  <a:latin typeface="Montserrat"/>
                </a:rPr>
                <a:t>Vizija</a:t>
              </a:r>
              <a:r>
                <a:rPr lang="sl-SI" sz="1780" dirty="0">
                  <a:solidFill>
                    <a:srgbClr val="2C453E"/>
                  </a:solidFill>
                  <a:latin typeface="Montserrat"/>
                </a:rPr>
                <a:t>: podpora Sloveniji na poti do vodilne zelene (</a:t>
              </a:r>
              <a:r>
                <a:rPr lang="sl-SI" sz="1780" dirty="0" err="1">
                  <a:solidFill>
                    <a:srgbClr val="2C453E"/>
                  </a:solidFill>
                  <a:latin typeface="Montserrat"/>
                </a:rPr>
                <a:t>nizkoogljične</a:t>
              </a:r>
              <a:r>
                <a:rPr lang="sl-SI" sz="1780" dirty="0">
                  <a:solidFill>
                    <a:srgbClr val="2C453E"/>
                  </a:solidFill>
                  <a:latin typeface="Montserrat"/>
                </a:rPr>
                <a:t>) in odgovorne turistične destinacije.</a:t>
              </a:r>
              <a:endParaRPr lang="en-US" sz="1780" dirty="0">
                <a:solidFill>
                  <a:srgbClr val="2C453E"/>
                </a:solidFill>
                <a:latin typeface="Montserrat"/>
              </a:endParaRPr>
            </a:p>
          </p:txBody>
        </p:sp>
        <p:sp>
          <p:nvSpPr>
            <p:cNvPr id="6" name="TextBox 6">
              <a:extLst>
                <a:ext uri="{FF2B5EF4-FFF2-40B4-BE49-F238E27FC236}">
                  <a16:creationId xmlns:a16="http://schemas.microsoft.com/office/drawing/2014/main" id="{1B561977-85E2-0D45-8132-683C1A1B926A}"/>
                </a:ext>
              </a:extLst>
            </p:cNvPr>
            <p:cNvSpPr txBox="1"/>
            <p:nvPr/>
          </p:nvSpPr>
          <p:spPr>
            <a:xfrm>
              <a:off x="0" y="-9525"/>
              <a:ext cx="4505773" cy="1666652"/>
            </a:xfrm>
            <a:prstGeom prst="rect">
              <a:avLst/>
            </a:prstGeom>
            <a:noFill/>
          </p:spPr>
          <p:txBody>
            <a:bodyPr lIns="0" tIns="0" rIns="0" bIns="0">
              <a:spAutoFit/>
            </a:bodyPr>
            <a:lstStyle/>
            <a:p>
              <a:pPr>
                <a:lnSpc>
                  <a:spcPts val="6502"/>
                </a:lnSpc>
                <a:defRPr/>
              </a:pPr>
              <a:r>
                <a:rPr lang="en-US" sz="5419" dirty="0">
                  <a:solidFill>
                    <a:srgbClr val="88A759"/>
                  </a:solidFill>
                  <a:latin typeface="Montserrat Classic Bold"/>
                </a:rPr>
                <a:t>01</a:t>
              </a:r>
              <a:r>
                <a:rPr lang="sl-SI" sz="5419" dirty="0">
                  <a:solidFill>
                    <a:srgbClr val="88A759"/>
                  </a:solidFill>
                  <a:latin typeface="Montserrat Classic Bold"/>
                </a:rPr>
                <a:t>.</a:t>
              </a:r>
              <a:endParaRPr lang="en-US" sz="5419" dirty="0">
                <a:solidFill>
                  <a:srgbClr val="88A759"/>
                </a:solidFill>
                <a:latin typeface="Montserrat Classic Bold"/>
              </a:endParaRPr>
            </a:p>
          </p:txBody>
        </p:sp>
      </p:grpSp>
      <p:grpSp>
        <p:nvGrpSpPr>
          <p:cNvPr id="5124" name="Group 10">
            <a:extLst>
              <a:ext uri="{FF2B5EF4-FFF2-40B4-BE49-F238E27FC236}">
                <a16:creationId xmlns:a16="http://schemas.microsoft.com/office/drawing/2014/main" id="{37E7F606-CB48-8F49-90F0-3EBA9CC0D20B}"/>
              </a:ext>
            </a:extLst>
          </p:cNvPr>
          <p:cNvGrpSpPr>
            <a:grpSpLocks/>
          </p:cNvGrpSpPr>
          <p:nvPr/>
        </p:nvGrpSpPr>
        <p:grpSpPr bwMode="auto">
          <a:xfrm>
            <a:off x="1293283" y="4194175"/>
            <a:ext cx="2253192" cy="1504048"/>
            <a:chOff x="-7719452" y="-143452"/>
            <a:chExt cx="4505562" cy="3008075"/>
          </a:xfrm>
        </p:grpSpPr>
        <p:sp>
          <p:nvSpPr>
            <p:cNvPr id="11" name="TextBox 11">
              <a:extLst>
                <a:ext uri="{FF2B5EF4-FFF2-40B4-BE49-F238E27FC236}">
                  <a16:creationId xmlns:a16="http://schemas.microsoft.com/office/drawing/2014/main" id="{A43ED2A7-60C8-B445-BD09-A72521D1A857}"/>
                </a:ext>
              </a:extLst>
            </p:cNvPr>
            <p:cNvSpPr txBox="1"/>
            <p:nvPr/>
          </p:nvSpPr>
          <p:spPr>
            <a:xfrm>
              <a:off x="-7719452" y="2263181"/>
              <a:ext cx="4505562" cy="601442"/>
            </a:xfrm>
            <a:prstGeom prst="rect">
              <a:avLst/>
            </a:prstGeom>
          </p:spPr>
          <p:txBody>
            <a:bodyPr lIns="0" tIns="0" rIns="0" bIns="0">
              <a:spAutoFit/>
            </a:bodyPr>
            <a:lstStyle/>
            <a:p>
              <a:pPr>
                <a:lnSpc>
                  <a:spcPts val="2492"/>
                </a:lnSpc>
                <a:defRPr/>
              </a:pPr>
              <a:r>
                <a:rPr lang="sl-SI" sz="1780" dirty="0">
                  <a:solidFill>
                    <a:srgbClr val="2C453E"/>
                  </a:solidFill>
                  <a:latin typeface="Montserrat"/>
                </a:rPr>
                <a:t>Kdo je SRIPT?</a:t>
              </a:r>
              <a:endParaRPr lang="en-US" sz="1780" dirty="0">
                <a:solidFill>
                  <a:srgbClr val="2C453E"/>
                </a:solidFill>
                <a:latin typeface="Montserrat"/>
              </a:endParaRPr>
            </a:p>
          </p:txBody>
        </p:sp>
        <p:sp>
          <p:nvSpPr>
            <p:cNvPr id="12" name="TextBox 12">
              <a:extLst>
                <a:ext uri="{FF2B5EF4-FFF2-40B4-BE49-F238E27FC236}">
                  <a16:creationId xmlns:a16="http://schemas.microsoft.com/office/drawing/2014/main" id="{43A552AB-5E97-A843-8344-AB068E4461E8}"/>
                </a:ext>
              </a:extLst>
            </p:cNvPr>
            <p:cNvSpPr txBox="1"/>
            <p:nvPr/>
          </p:nvSpPr>
          <p:spPr>
            <a:xfrm>
              <a:off x="-7719452" y="-143452"/>
              <a:ext cx="4505562" cy="1667112"/>
            </a:xfrm>
            <a:prstGeom prst="rect">
              <a:avLst/>
            </a:prstGeom>
          </p:spPr>
          <p:txBody>
            <a:bodyPr lIns="0" tIns="0" rIns="0" bIns="0">
              <a:spAutoFit/>
            </a:bodyPr>
            <a:lstStyle/>
            <a:p>
              <a:pPr>
                <a:lnSpc>
                  <a:spcPts val="6502"/>
                </a:lnSpc>
                <a:defRPr/>
              </a:pPr>
              <a:r>
                <a:rPr lang="en-US" sz="5419" dirty="0">
                  <a:solidFill>
                    <a:srgbClr val="88A759"/>
                  </a:solidFill>
                  <a:latin typeface="Montserrat Classic Bold"/>
                </a:rPr>
                <a:t>0</a:t>
              </a:r>
              <a:r>
                <a:rPr lang="sl-SI" sz="5419" dirty="0">
                  <a:solidFill>
                    <a:srgbClr val="88A759"/>
                  </a:solidFill>
                  <a:latin typeface="Montserrat Classic Bold"/>
                </a:rPr>
                <a:t>2. </a:t>
              </a:r>
              <a:endParaRPr lang="en-US" sz="5419" dirty="0">
                <a:solidFill>
                  <a:srgbClr val="88A759"/>
                </a:solidFill>
                <a:latin typeface="Montserrat Classic Bold"/>
              </a:endParaRPr>
            </a:p>
          </p:txBody>
        </p:sp>
      </p:grpSp>
      <p:sp>
        <p:nvSpPr>
          <p:cNvPr id="10" name="Pravokotnik: zaokroženi vogali 9">
            <a:extLst>
              <a:ext uri="{FF2B5EF4-FFF2-40B4-BE49-F238E27FC236}">
                <a16:creationId xmlns:a16="http://schemas.microsoft.com/office/drawing/2014/main" id="{1963E005-A8B2-45EA-AC55-C75290EA8383}"/>
              </a:ext>
            </a:extLst>
          </p:cNvPr>
          <p:cNvSpPr/>
          <p:nvPr/>
        </p:nvSpPr>
        <p:spPr>
          <a:xfrm>
            <a:off x="869244" y="539418"/>
            <a:ext cx="3816151" cy="994948"/>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3" name="Content Placeholder 3">
            <a:extLst>
              <a:ext uri="{FF2B5EF4-FFF2-40B4-BE49-F238E27FC236}">
                <a16:creationId xmlns:a16="http://schemas.microsoft.com/office/drawing/2014/main" id="{36AE2D66-BF30-4839-B487-4401B40EFFDB}"/>
              </a:ext>
            </a:extLst>
          </p:cNvPr>
          <p:cNvSpPr txBox="1">
            <a:spLocks noChangeArrowheads="1"/>
          </p:cNvSpPr>
          <p:nvPr/>
        </p:nvSpPr>
        <p:spPr>
          <a:xfrm>
            <a:off x="672194" y="789351"/>
            <a:ext cx="4013201" cy="11684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sl-SI" altLang="en-SI" sz="3200" dirty="0">
                <a:solidFill>
                  <a:schemeClr val="bg1"/>
                </a:solidFill>
                <a:latin typeface="Calibri" panose="020F0502020204030204" pitchFamily="34" charset="0"/>
              </a:rPr>
              <a:t>O SRIPTU</a:t>
            </a:r>
            <a:endParaRPr lang="en-US" altLang="en-SI" sz="1800" dirty="0"/>
          </a:p>
        </p:txBody>
      </p:sp>
    </p:spTree>
    <p:extLst>
      <p:ext uri="{BB962C8B-B14F-4D97-AF65-F5344CB8AC3E}">
        <p14:creationId xmlns:p14="http://schemas.microsoft.com/office/powerpoint/2010/main" val="25568354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ABFA5-280F-1646-9D89-6AE65FBD8117}"/>
              </a:ext>
            </a:extLst>
          </p:cNvPr>
          <p:cNvSpPr>
            <a:spLocks noGrp="1"/>
          </p:cNvSpPr>
          <p:nvPr>
            <p:ph type="title"/>
          </p:nvPr>
        </p:nvSpPr>
        <p:spPr/>
        <p:txBody>
          <a:bodyPr>
            <a:normAutofit/>
          </a:bodyPr>
          <a:lstStyle/>
          <a:p>
            <a:r>
              <a:rPr lang="en-SI" sz="3600" dirty="0">
                <a:solidFill>
                  <a:schemeClr val="accent6">
                    <a:lumMod val="75000"/>
                  </a:schemeClr>
                </a:solidFill>
              </a:rPr>
              <a:t>ČLANSTVO SRIPT</a:t>
            </a:r>
          </a:p>
        </p:txBody>
      </p:sp>
      <p:graphicFrame>
        <p:nvGraphicFramePr>
          <p:cNvPr id="4" name="Content Placeholder 3">
            <a:extLst>
              <a:ext uri="{FF2B5EF4-FFF2-40B4-BE49-F238E27FC236}">
                <a16:creationId xmlns:a16="http://schemas.microsoft.com/office/drawing/2014/main" id="{F04D5BDF-C490-A042-8A97-4A7F1E340965}"/>
              </a:ext>
            </a:extLst>
          </p:cNvPr>
          <p:cNvGraphicFramePr>
            <a:graphicFrameLocks noGrp="1"/>
          </p:cNvGraphicFramePr>
          <p:nvPr>
            <p:ph idx="1"/>
            <p:extLst>
              <p:ext uri="{D42A27DB-BD31-4B8C-83A1-F6EECF244321}">
                <p14:modId xmlns:p14="http://schemas.microsoft.com/office/powerpoint/2010/main" val="4256688915"/>
              </p:ext>
            </p:extLst>
          </p:nvPr>
        </p:nvGraphicFramePr>
        <p:xfrm>
          <a:off x="304800" y="736600"/>
          <a:ext cx="11379200" cy="538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EC549CC8-4D0F-EB4D-BA7B-F3AF7356E6D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27CEFCD-1B38-6348-BED8-AC91A759F475}"/>
              </a:ext>
            </a:extLst>
          </p:cNvPr>
          <p:cNvSpPr txBox="1"/>
          <p:nvPr/>
        </p:nvSpPr>
        <p:spPr>
          <a:xfrm>
            <a:off x="304800" y="6245681"/>
            <a:ext cx="8161867" cy="341632"/>
          </a:xfrm>
          <a:prstGeom prst="rect">
            <a:avLst/>
          </a:prstGeom>
          <a:noFill/>
        </p:spPr>
        <p:txBody>
          <a:bodyPr wrap="square" rtlCol="0">
            <a:spAutoFit/>
          </a:bodyPr>
          <a:lstStyle/>
          <a:p>
            <a:pPr>
              <a:lnSpc>
                <a:spcPct val="90000"/>
              </a:lnSpc>
              <a:spcBef>
                <a:spcPts val="1000"/>
              </a:spcBef>
            </a:pPr>
            <a:r>
              <a:rPr lang="sl-SI" altLang="en-SI" dirty="0">
                <a:solidFill>
                  <a:schemeClr val="tx1">
                    <a:lumMod val="75000"/>
                    <a:lumOff val="25000"/>
                  </a:schemeClr>
                </a:solidFill>
                <a:latin typeface="Montserrat"/>
              </a:rPr>
              <a:t>Nosilec SRIPT:  Center poslovne odličnosti Ekonomske fakultete v Ljubljani </a:t>
            </a:r>
            <a:endParaRPr lang="en-US" altLang="en-SI" dirty="0">
              <a:solidFill>
                <a:schemeClr val="tx1">
                  <a:lumMod val="75000"/>
                  <a:lumOff val="25000"/>
                </a:schemeClr>
              </a:solidFill>
              <a:latin typeface="Montserrat"/>
            </a:endParaRPr>
          </a:p>
        </p:txBody>
      </p:sp>
      <p:sp>
        <p:nvSpPr>
          <p:cNvPr id="7" name="Pravokotnik: zaokroženi vogali 6">
            <a:extLst>
              <a:ext uri="{FF2B5EF4-FFF2-40B4-BE49-F238E27FC236}">
                <a16:creationId xmlns:a16="http://schemas.microsoft.com/office/drawing/2014/main" id="{B472E0A6-2444-4399-B9EB-FB7703E82429}"/>
              </a:ext>
            </a:extLst>
          </p:cNvPr>
          <p:cNvSpPr/>
          <p:nvPr/>
        </p:nvSpPr>
        <p:spPr>
          <a:xfrm>
            <a:off x="530574" y="539418"/>
            <a:ext cx="3816151" cy="994948"/>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8" name="Content Placeholder 3">
            <a:extLst>
              <a:ext uri="{FF2B5EF4-FFF2-40B4-BE49-F238E27FC236}">
                <a16:creationId xmlns:a16="http://schemas.microsoft.com/office/drawing/2014/main" id="{F752D47E-2CDF-48E7-AE74-E45A29F7C9A5}"/>
              </a:ext>
            </a:extLst>
          </p:cNvPr>
          <p:cNvSpPr txBox="1">
            <a:spLocks noChangeArrowheads="1"/>
          </p:cNvSpPr>
          <p:nvPr/>
        </p:nvSpPr>
        <p:spPr>
          <a:xfrm>
            <a:off x="333524" y="789351"/>
            <a:ext cx="4013201" cy="11684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sl-SI" altLang="en-SI" sz="3200" dirty="0">
                <a:solidFill>
                  <a:schemeClr val="bg1"/>
                </a:solidFill>
                <a:latin typeface="Calibri" panose="020F0502020204030204" pitchFamily="34" charset="0"/>
              </a:rPr>
              <a:t>ČLANSTVO SRIPT</a:t>
            </a:r>
            <a:endParaRPr lang="en-US" altLang="en-SI" sz="1800" dirty="0"/>
          </a:p>
        </p:txBody>
      </p:sp>
    </p:spTree>
    <p:extLst>
      <p:ext uri="{BB962C8B-B14F-4D97-AF65-F5344CB8AC3E}">
        <p14:creationId xmlns:p14="http://schemas.microsoft.com/office/powerpoint/2010/main" val="39635511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a:extLst>
              <a:ext uri="{FF2B5EF4-FFF2-40B4-BE49-F238E27FC236}">
                <a16:creationId xmlns:a16="http://schemas.microsoft.com/office/drawing/2014/main" id="{757AABA8-76A1-6A4B-BB66-1294DCED2099}"/>
              </a:ext>
            </a:extLst>
          </p:cNvPr>
          <p:cNvSpPr txBox="1">
            <a:spLocks noChangeArrowheads="1"/>
          </p:cNvSpPr>
          <p:nvPr/>
        </p:nvSpPr>
        <p:spPr bwMode="auto">
          <a:xfrm>
            <a:off x="1016000" y="685800"/>
            <a:ext cx="5080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sl-SI" altLang="en-SI" sz="3600" dirty="0">
                <a:solidFill>
                  <a:srgbClr val="106635"/>
                </a:solidFill>
              </a:rPr>
              <a:t>TEKOČI</a:t>
            </a:r>
            <a:r>
              <a:rPr lang="sl-SI" altLang="en-SI" sz="2800" dirty="0"/>
              <a:t> </a:t>
            </a:r>
            <a:r>
              <a:rPr lang="sl-SI" altLang="en-SI" sz="3600" dirty="0">
                <a:solidFill>
                  <a:srgbClr val="106635"/>
                </a:solidFill>
              </a:rPr>
              <a:t>PROJEKTI</a:t>
            </a:r>
            <a:r>
              <a:rPr lang="sl-SI" altLang="en-SI" sz="2800" dirty="0"/>
              <a:t> </a:t>
            </a:r>
            <a:endParaRPr lang="en-US" altLang="en-SI" sz="2800" dirty="0"/>
          </a:p>
        </p:txBody>
      </p:sp>
      <p:pic>
        <p:nvPicPr>
          <p:cNvPr id="4" name="Picture 2">
            <a:extLst>
              <a:ext uri="{FF2B5EF4-FFF2-40B4-BE49-F238E27FC236}">
                <a16:creationId xmlns:a16="http://schemas.microsoft.com/office/drawing/2014/main" id="{03DC5134-0192-3640-AE3E-B70EEBADC8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ravokotnik: zaokroženi vogali 4">
            <a:extLst>
              <a:ext uri="{FF2B5EF4-FFF2-40B4-BE49-F238E27FC236}">
                <a16:creationId xmlns:a16="http://schemas.microsoft.com/office/drawing/2014/main" id="{994CC846-0DB9-459C-869E-C5E6ECAD7FAE}"/>
              </a:ext>
            </a:extLst>
          </p:cNvPr>
          <p:cNvSpPr/>
          <p:nvPr/>
        </p:nvSpPr>
        <p:spPr>
          <a:xfrm>
            <a:off x="530574" y="539418"/>
            <a:ext cx="3816151" cy="994948"/>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6" name="Content Placeholder 3">
            <a:extLst>
              <a:ext uri="{FF2B5EF4-FFF2-40B4-BE49-F238E27FC236}">
                <a16:creationId xmlns:a16="http://schemas.microsoft.com/office/drawing/2014/main" id="{CE32FAAC-FE4C-41F4-B103-5DBC1880ADE5}"/>
              </a:ext>
            </a:extLst>
          </p:cNvPr>
          <p:cNvSpPr txBox="1">
            <a:spLocks noChangeArrowheads="1"/>
          </p:cNvSpPr>
          <p:nvPr/>
        </p:nvSpPr>
        <p:spPr>
          <a:xfrm>
            <a:off x="333524" y="789351"/>
            <a:ext cx="4013201" cy="11684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sl-SI" altLang="en-SI" sz="3200" dirty="0">
                <a:solidFill>
                  <a:schemeClr val="bg1"/>
                </a:solidFill>
                <a:latin typeface="Calibri" panose="020F0502020204030204" pitchFamily="34" charset="0"/>
              </a:rPr>
              <a:t>TEKOČI PROJEKTI</a:t>
            </a:r>
            <a:endParaRPr lang="en-US" altLang="en-SI" sz="1800" dirty="0"/>
          </a:p>
        </p:txBody>
      </p:sp>
      <p:sp>
        <p:nvSpPr>
          <p:cNvPr id="2" name="Pravokotnik 1">
            <a:extLst>
              <a:ext uri="{FF2B5EF4-FFF2-40B4-BE49-F238E27FC236}">
                <a16:creationId xmlns:a16="http://schemas.microsoft.com/office/drawing/2014/main" id="{E46B0ABE-A9F2-4EA6-82DB-C10EA45D13C4}"/>
              </a:ext>
            </a:extLst>
          </p:cNvPr>
          <p:cNvSpPr/>
          <p:nvPr/>
        </p:nvSpPr>
        <p:spPr>
          <a:xfrm>
            <a:off x="8647642" y="4836405"/>
            <a:ext cx="595510" cy="55084"/>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9" name="Picture 4">
            <a:extLst>
              <a:ext uri="{FF2B5EF4-FFF2-40B4-BE49-F238E27FC236}">
                <a16:creationId xmlns:a16="http://schemas.microsoft.com/office/drawing/2014/main" id="{441B1B28-3F76-4BFE-8CA6-A0F00A1C2EE1}"/>
              </a:ext>
            </a:extLst>
          </p:cNvPr>
          <p:cNvPicPr>
            <a:picLocks noChangeAspect="1"/>
          </p:cNvPicPr>
          <p:nvPr/>
        </p:nvPicPr>
        <p:blipFill>
          <a:blip r:embed="rId3"/>
          <a:stretch>
            <a:fillRect/>
          </a:stretch>
        </p:blipFill>
        <p:spPr>
          <a:xfrm>
            <a:off x="333524" y="1784299"/>
            <a:ext cx="11164048" cy="4672013"/>
          </a:xfrm>
          <a:prstGeom prst="rect">
            <a:avLst/>
          </a:prstGeom>
        </p:spPr>
      </p:pic>
    </p:spTree>
    <p:extLst>
      <p:ext uri="{BB962C8B-B14F-4D97-AF65-F5344CB8AC3E}">
        <p14:creationId xmlns:p14="http://schemas.microsoft.com/office/powerpoint/2010/main" val="22226900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avokotnik: zaokroženi vogali 3">
            <a:extLst>
              <a:ext uri="{FF2B5EF4-FFF2-40B4-BE49-F238E27FC236}">
                <a16:creationId xmlns:a16="http://schemas.microsoft.com/office/drawing/2014/main" id="{DAE05F8D-814C-4D4E-AED9-730916FCE82D}"/>
              </a:ext>
            </a:extLst>
          </p:cNvPr>
          <p:cNvSpPr/>
          <p:nvPr/>
        </p:nvSpPr>
        <p:spPr>
          <a:xfrm>
            <a:off x="1478841" y="2032745"/>
            <a:ext cx="9369781" cy="2700493"/>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2" name="TextBox 3">
            <a:extLst>
              <a:ext uri="{FF2B5EF4-FFF2-40B4-BE49-F238E27FC236}">
                <a16:creationId xmlns:a16="http://schemas.microsoft.com/office/drawing/2014/main" id="{A1925D34-C34E-FB41-9E79-437EE4DFE424}"/>
              </a:ext>
            </a:extLst>
          </p:cNvPr>
          <p:cNvSpPr txBox="1">
            <a:spLocks noChangeArrowheads="1"/>
          </p:cNvSpPr>
          <p:nvPr/>
        </p:nvSpPr>
        <p:spPr bwMode="auto">
          <a:xfrm>
            <a:off x="685800" y="2459661"/>
            <a:ext cx="10820400"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sl-SI" sz="4000" dirty="0">
                <a:solidFill>
                  <a:schemeClr val="bg1"/>
                </a:solidFill>
              </a:rPr>
              <a:t>PRENOVA PAMETNE SPECIALIZACIJE IN PODJETNIŠKO ODKRIVANJE NA PODROČJU TRAJNOSTNEGA TURIZMA</a:t>
            </a:r>
            <a:endParaRPr lang="en-SI" sz="4000" dirty="0">
              <a:solidFill>
                <a:schemeClr val="bg1"/>
              </a:solidFill>
            </a:endParaRPr>
          </a:p>
        </p:txBody>
      </p:sp>
      <p:pic>
        <p:nvPicPr>
          <p:cNvPr id="3" name="Picture 2">
            <a:extLst>
              <a:ext uri="{FF2B5EF4-FFF2-40B4-BE49-F238E27FC236}">
                <a16:creationId xmlns:a16="http://schemas.microsoft.com/office/drawing/2014/main" id="{B51AEBDE-B747-7047-A4AA-EAA2245454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78269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otnik: zaokroženi vogali 1">
            <a:extLst>
              <a:ext uri="{FF2B5EF4-FFF2-40B4-BE49-F238E27FC236}">
                <a16:creationId xmlns:a16="http://schemas.microsoft.com/office/drawing/2014/main" id="{E038C6E0-194E-46E0-B51D-7ED34151E0D0}"/>
              </a:ext>
            </a:extLst>
          </p:cNvPr>
          <p:cNvSpPr/>
          <p:nvPr/>
        </p:nvSpPr>
        <p:spPr>
          <a:xfrm>
            <a:off x="2122623" y="559023"/>
            <a:ext cx="7339584" cy="974910"/>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6387" name="Content Placeholder 3">
            <a:extLst>
              <a:ext uri="{FF2B5EF4-FFF2-40B4-BE49-F238E27FC236}">
                <a16:creationId xmlns:a16="http://schemas.microsoft.com/office/drawing/2014/main" id="{98CEFA5E-A783-A746-AEE3-3F182985450B}"/>
              </a:ext>
            </a:extLst>
          </p:cNvPr>
          <p:cNvSpPr>
            <a:spLocks noGrp="1" noChangeArrowheads="1"/>
          </p:cNvSpPr>
          <p:nvPr>
            <p:ph idx="1"/>
          </p:nvPr>
        </p:nvSpPr>
        <p:spPr>
          <a:xfrm>
            <a:off x="365760" y="845539"/>
            <a:ext cx="10853310" cy="1168400"/>
          </a:xfrm>
        </p:spPr>
        <p:txBody>
          <a:bodyPr>
            <a:normAutofit/>
          </a:bodyPr>
          <a:lstStyle/>
          <a:p>
            <a:pPr marL="0" indent="0" algn="ctr">
              <a:buNone/>
            </a:pPr>
            <a:r>
              <a:rPr lang="en-GB" altLang="en-SI" sz="3200" dirty="0">
                <a:solidFill>
                  <a:schemeClr val="bg1"/>
                </a:solidFill>
                <a:latin typeface="Calibri" panose="020F0502020204030204" pitchFamily="34" charset="0"/>
              </a:rPr>
              <a:t>ODGOVORNI TURIZEM PRIHODNOSTI </a:t>
            </a:r>
          </a:p>
        </p:txBody>
      </p:sp>
      <p:pic>
        <p:nvPicPr>
          <p:cNvPr id="8" name="Picture 4">
            <a:extLst>
              <a:ext uri="{FF2B5EF4-FFF2-40B4-BE49-F238E27FC236}">
                <a16:creationId xmlns:a16="http://schemas.microsoft.com/office/drawing/2014/main" id="{05BF2E12-E143-4005-9C78-C063923E6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6752" y="6513347"/>
            <a:ext cx="2365248" cy="34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05A4C114-08C1-4296-945C-AC2AA961749C}"/>
              </a:ext>
            </a:extLst>
          </p:cNvPr>
          <p:cNvSpPr txBox="1">
            <a:spLocks/>
          </p:cNvSpPr>
          <p:nvPr/>
        </p:nvSpPr>
        <p:spPr>
          <a:xfrm>
            <a:off x="3879596" y="2011133"/>
            <a:ext cx="5598558" cy="4001321"/>
          </a:xfrm>
          <a:prstGeom prst="rect">
            <a:avLst/>
          </a:prstGeom>
        </p:spPr>
        <p:txBody>
          <a:bodyPr vert="horz" lIns="91440" tIns="45720" rIns="91440" bIns="45720" rtlCol="0" anchor="t">
            <a:normAutofit lnSpcReduction="10000"/>
          </a:bodyPr>
          <a:lst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defTabSz="914400">
              <a:buFont typeface="+mj-lt"/>
              <a:buAutoNum type="arabicPeriod"/>
            </a:pPr>
            <a:r>
              <a:rPr lang="sl-SI" sz="2400" dirty="0">
                <a:solidFill>
                  <a:srgbClr val="2C453E"/>
                </a:solidFill>
                <a:latin typeface="Montserrat"/>
              </a:rPr>
              <a:t>  SLOMICE 5.0</a:t>
            </a:r>
          </a:p>
          <a:p>
            <a:pPr marL="457200" indent="-457200" defTabSz="914400">
              <a:buFont typeface="+mj-lt"/>
              <a:buAutoNum type="arabicPeriod"/>
            </a:pPr>
            <a:endParaRPr lang="sl-SI" sz="2400" dirty="0">
              <a:solidFill>
                <a:srgbClr val="2C453E"/>
              </a:solidFill>
              <a:latin typeface="Montserrat"/>
            </a:endParaRPr>
          </a:p>
          <a:p>
            <a:pPr marL="457200" indent="-457200" defTabSz="914400">
              <a:buFont typeface="+mj-lt"/>
              <a:buAutoNum type="arabicPeriod"/>
            </a:pPr>
            <a:r>
              <a:rPr lang="en-GB" sz="2400" dirty="0">
                <a:solidFill>
                  <a:srgbClr val="2C453E"/>
                </a:solidFill>
                <a:latin typeface="Montserrat"/>
              </a:rPr>
              <a:t>NIČNA GASTRONOMIJA</a:t>
            </a:r>
            <a:endParaRPr lang="sl-SI" sz="2400" dirty="0">
              <a:solidFill>
                <a:srgbClr val="2C453E"/>
              </a:solidFill>
              <a:latin typeface="Montserrat"/>
            </a:endParaRPr>
          </a:p>
          <a:p>
            <a:pPr marL="457200" indent="-457200" defTabSz="914400">
              <a:buFont typeface="+mj-lt"/>
              <a:buAutoNum type="arabicPeriod"/>
            </a:pPr>
            <a:endParaRPr lang="en-GB" sz="2400" dirty="0">
              <a:solidFill>
                <a:srgbClr val="2C453E"/>
              </a:solidFill>
              <a:latin typeface="Montserrat"/>
            </a:endParaRPr>
          </a:p>
          <a:p>
            <a:pPr marL="457200" indent="-457200" defTabSz="914400">
              <a:buFont typeface="+mj-lt"/>
              <a:buAutoNum type="arabicPeriod"/>
            </a:pPr>
            <a:r>
              <a:rPr lang="en-GB" sz="2400" dirty="0">
                <a:solidFill>
                  <a:srgbClr val="2C453E"/>
                </a:solidFill>
                <a:latin typeface="Montserrat"/>
              </a:rPr>
              <a:t>S(LOVE)VENIA SPA</a:t>
            </a:r>
            <a:endParaRPr lang="sl-SI" sz="2400" dirty="0">
              <a:solidFill>
                <a:srgbClr val="2C453E"/>
              </a:solidFill>
              <a:latin typeface="Montserrat"/>
            </a:endParaRPr>
          </a:p>
          <a:p>
            <a:pPr marL="457200" indent="-457200" defTabSz="914400">
              <a:buFont typeface="+mj-lt"/>
              <a:buAutoNum type="arabicPeriod"/>
            </a:pPr>
            <a:endParaRPr lang="en-GB" sz="2400" dirty="0">
              <a:solidFill>
                <a:srgbClr val="2C453E"/>
              </a:solidFill>
              <a:latin typeface="Montserrat"/>
            </a:endParaRPr>
          </a:p>
          <a:p>
            <a:pPr marL="457200" indent="-457200" defTabSz="914400">
              <a:buFont typeface="+mj-lt"/>
              <a:buAutoNum type="arabicPeriod"/>
            </a:pPr>
            <a:r>
              <a:rPr lang="en-GB" sz="2400" dirty="0">
                <a:solidFill>
                  <a:srgbClr val="2C453E"/>
                </a:solidFill>
                <a:latin typeface="Montserrat"/>
              </a:rPr>
              <a:t>KULTURNA DEDIŠČINA IN TURIZEM</a:t>
            </a:r>
            <a:endParaRPr lang="sl-SI" sz="2400" dirty="0">
              <a:solidFill>
                <a:srgbClr val="2C453E"/>
              </a:solidFill>
              <a:latin typeface="Montserrat"/>
            </a:endParaRPr>
          </a:p>
          <a:p>
            <a:pPr marL="457200" indent="-457200" defTabSz="914400">
              <a:buFont typeface="+mj-lt"/>
              <a:buAutoNum type="arabicPeriod"/>
            </a:pPr>
            <a:endParaRPr lang="en-GB" sz="2400" dirty="0">
              <a:solidFill>
                <a:srgbClr val="2C453E"/>
              </a:solidFill>
              <a:latin typeface="Montserrat"/>
            </a:endParaRPr>
          </a:p>
          <a:p>
            <a:pPr marL="457200" indent="-457200" defTabSz="914400">
              <a:buFont typeface="+mj-lt"/>
              <a:buAutoNum type="arabicPeriod"/>
            </a:pPr>
            <a:r>
              <a:rPr lang="en-GB" sz="2400" dirty="0">
                <a:solidFill>
                  <a:srgbClr val="2C453E"/>
                </a:solidFill>
                <a:latin typeface="Montserrat"/>
              </a:rPr>
              <a:t>BUTIČNI AKTIVNI (AVTENTIČNI) ODDIH</a:t>
            </a:r>
          </a:p>
        </p:txBody>
      </p:sp>
      <p:cxnSp>
        <p:nvCxnSpPr>
          <p:cNvPr id="4" name="Raven povezovalnik 3">
            <a:extLst>
              <a:ext uri="{FF2B5EF4-FFF2-40B4-BE49-F238E27FC236}">
                <a16:creationId xmlns:a16="http://schemas.microsoft.com/office/drawing/2014/main" id="{CBAB6828-9D01-434D-BAA6-85D42F75F01D}"/>
              </a:ext>
            </a:extLst>
          </p:cNvPr>
          <p:cNvCxnSpPr>
            <a:cxnSpLocks/>
          </p:cNvCxnSpPr>
          <p:nvPr/>
        </p:nvCxnSpPr>
        <p:spPr>
          <a:xfrm>
            <a:off x="3879597" y="2526002"/>
            <a:ext cx="5598558" cy="0"/>
          </a:xfrm>
          <a:prstGeom prst="line">
            <a:avLst/>
          </a:prstGeom>
          <a:ln w="28575">
            <a:solidFill>
              <a:srgbClr val="468963"/>
            </a:solidFill>
          </a:ln>
        </p:spPr>
        <p:style>
          <a:lnRef idx="1">
            <a:schemeClr val="accent1"/>
          </a:lnRef>
          <a:fillRef idx="0">
            <a:schemeClr val="accent1"/>
          </a:fillRef>
          <a:effectRef idx="0">
            <a:schemeClr val="accent1"/>
          </a:effectRef>
          <a:fontRef idx="minor">
            <a:schemeClr val="tx1"/>
          </a:fontRef>
        </p:style>
      </p:cxnSp>
      <p:cxnSp>
        <p:nvCxnSpPr>
          <p:cNvPr id="23" name="Raven povezovalnik 22">
            <a:extLst>
              <a:ext uri="{FF2B5EF4-FFF2-40B4-BE49-F238E27FC236}">
                <a16:creationId xmlns:a16="http://schemas.microsoft.com/office/drawing/2014/main" id="{7E99CB1C-6EA6-4B27-8E02-D2645921DAD7}"/>
              </a:ext>
            </a:extLst>
          </p:cNvPr>
          <p:cNvCxnSpPr>
            <a:cxnSpLocks/>
          </p:cNvCxnSpPr>
          <p:nvPr/>
        </p:nvCxnSpPr>
        <p:spPr>
          <a:xfrm>
            <a:off x="3879598" y="3339818"/>
            <a:ext cx="5598558" cy="0"/>
          </a:xfrm>
          <a:prstGeom prst="line">
            <a:avLst/>
          </a:prstGeom>
          <a:ln w="28575">
            <a:solidFill>
              <a:srgbClr val="468963"/>
            </a:solidFill>
          </a:ln>
        </p:spPr>
        <p:style>
          <a:lnRef idx="1">
            <a:schemeClr val="accent1"/>
          </a:lnRef>
          <a:fillRef idx="0">
            <a:schemeClr val="accent1"/>
          </a:fillRef>
          <a:effectRef idx="0">
            <a:schemeClr val="accent1"/>
          </a:effectRef>
          <a:fontRef idx="minor">
            <a:schemeClr val="tx1"/>
          </a:fontRef>
        </p:style>
      </p:cxnSp>
      <p:cxnSp>
        <p:nvCxnSpPr>
          <p:cNvPr id="24" name="Raven povezovalnik 23">
            <a:extLst>
              <a:ext uri="{FF2B5EF4-FFF2-40B4-BE49-F238E27FC236}">
                <a16:creationId xmlns:a16="http://schemas.microsoft.com/office/drawing/2014/main" id="{2AECB6DF-4DA4-4717-A013-D544F1122400}"/>
              </a:ext>
            </a:extLst>
          </p:cNvPr>
          <p:cNvCxnSpPr>
            <a:cxnSpLocks/>
          </p:cNvCxnSpPr>
          <p:nvPr/>
        </p:nvCxnSpPr>
        <p:spPr>
          <a:xfrm>
            <a:off x="3879597" y="4154537"/>
            <a:ext cx="5598559" cy="0"/>
          </a:xfrm>
          <a:prstGeom prst="line">
            <a:avLst/>
          </a:prstGeom>
          <a:ln w="28575">
            <a:solidFill>
              <a:srgbClr val="468963"/>
            </a:solidFill>
          </a:ln>
        </p:spPr>
        <p:style>
          <a:lnRef idx="1">
            <a:schemeClr val="accent1"/>
          </a:lnRef>
          <a:fillRef idx="0">
            <a:schemeClr val="accent1"/>
          </a:fillRef>
          <a:effectRef idx="0">
            <a:schemeClr val="accent1"/>
          </a:effectRef>
          <a:fontRef idx="minor">
            <a:schemeClr val="tx1"/>
          </a:fontRef>
        </p:style>
      </p:cxnSp>
      <p:cxnSp>
        <p:nvCxnSpPr>
          <p:cNvPr id="25" name="Raven povezovalnik 24">
            <a:extLst>
              <a:ext uri="{FF2B5EF4-FFF2-40B4-BE49-F238E27FC236}">
                <a16:creationId xmlns:a16="http://schemas.microsoft.com/office/drawing/2014/main" id="{942C87A9-959D-4690-9CCF-EDD918962DFB}"/>
              </a:ext>
            </a:extLst>
          </p:cNvPr>
          <p:cNvCxnSpPr>
            <a:cxnSpLocks/>
          </p:cNvCxnSpPr>
          <p:nvPr/>
        </p:nvCxnSpPr>
        <p:spPr>
          <a:xfrm>
            <a:off x="3879598" y="4985400"/>
            <a:ext cx="5598558" cy="0"/>
          </a:xfrm>
          <a:prstGeom prst="line">
            <a:avLst/>
          </a:prstGeom>
          <a:ln w="28575">
            <a:solidFill>
              <a:srgbClr val="468963"/>
            </a:solidFill>
          </a:ln>
        </p:spPr>
        <p:style>
          <a:lnRef idx="1">
            <a:schemeClr val="accent1"/>
          </a:lnRef>
          <a:fillRef idx="0">
            <a:schemeClr val="accent1"/>
          </a:fillRef>
          <a:effectRef idx="0">
            <a:schemeClr val="accent1"/>
          </a:effectRef>
          <a:fontRef idx="minor">
            <a:schemeClr val="tx1"/>
          </a:fontRef>
        </p:style>
      </p:cxnSp>
      <p:cxnSp>
        <p:nvCxnSpPr>
          <p:cNvPr id="26" name="Raven povezovalnik 25">
            <a:extLst>
              <a:ext uri="{FF2B5EF4-FFF2-40B4-BE49-F238E27FC236}">
                <a16:creationId xmlns:a16="http://schemas.microsoft.com/office/drawing/2014/main" id="{2127B379-3C1F-45C8-A826-AB719EC0F306}"/>
              </a:ext>
            </a:extLst>
          </p:cNvPr>
          <p:cNvCxnSpPr>
            <a:cxnSpLocks/>
          </p:cNvCxnSpPr>
          <p:nvPr/>
        </p:nvCxnSpPr>
        <p:spPr>
          <a:xfrm>
            <a:off x="3879596" y="5946395"/>
            <a:ext cx="5598558" cy="0"/>
          </a:xfrm>
          <a:prstGeom prst="line">
            <a:avLst/>
          </a:prstGeom>
          <a:ln w="28575">
            <a:solidFill>
              <a:srgbClr val="468963"/>
            </a:solidFill>
          </a:ln>
        </p:spPr>
        <p:style>
          <a:lnRef idx="1">
            <a:schemeClr val="accent1"/>
          </a:lnRef>
          <a:fillRef idx="0">
            <a:schemeClr val="accent1"/>
          </a:fillRef>
          <a:effectRef idx="0">
            <a:schemeClr val="accent1"/>
          </a:effectRef>
          <a:fontRef idx="minor">
            <a:schemeClr val="tx1"/>
          </a:fontRef>
        </p:style>
      </p:cxnSp>
      <p:pic>
        <p:nvPicPr>
          <p:cNvPr id="5" name="Slika 4" descr="Slika, ki vsebuje besede gora, zunanje, nebo, narava&#10;&#10;Opis je samodejno ustvarjen">
            <a:extLst>
              <a:ext uri="{FF2B5EF4-FFF2-40B4-BE49-F238E27FC236}">
                <a16:creationId xmlns:a16="http://schemas.microsoft.com/office/drawing/2014/main" id="{EF914115-5090-41A9-8AE4-2F451A3A2B21}"/>
              </a:ext>
            </a:extLst>
          </p:cNvPr>
          <p:cNvPicPr>
            <a:picLocks noChangeAspect="1"/>
          </p:cNvPicPr>
          <p:nvPr/>
        </p:nvPicPr>
        <p:blipFill rotWithShape="1">
          <a:blip r:embed="rId3">
            <a:alphaModFix amt="44000"/>
          </a:blip>
          <a:srcRect t="281" b="92067"/>
          <a:stretch/>
        </p:blipFill>
        <p:spPr>
          <a:xfrm>
            <a:off x="1" y="-30592"/>
            <a:ext cx="12192000" cy="589615"/>
          </a:xfrm>
          <a:prstGeom prst="rect">
            <a:avLst/>
          </a:prstGeom>
        </p:spPr>
      </p:pic>
      <p:sp>
        <p:nvSpPr>
          <p:cNvPr id="9" name="Pravokotnik: zaokroženi vogali 8">
            <a:extLst>
              <a:ext uri="{FF2B5EF4-FFF2-40B4-BE49-F238E27FC236}">
                <a16:creationId xmlns:a16="http://schemas.microsoft.com/office/drawing/2014/main" id="{FE83D71D-8B04-4239-BBD8-9D16DCC82F8A}"/>
              </a:ext>
            </a:extLst>
          </p:cNvPr>
          <p:cNvSpPr/>
          <p:nvPr/>
        </p:nvSpPr>
        <p:spPr>
          <a:xfrm rot="16200000">
            <a:off x="408269" y="3766921"/>
            <a:ext cx="3932455" cy="426489"/>
          </a:xfrm>
          <a:prstGeom prst="round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2200" dirty="0">
                <a:solidFill>
                  <a:srgbClr val="2C453E"/>
                </a:solidFill>
                <a:latin typeface="Montserrat"/>
              </a:rPr>
              <a:t>DIGITALIZACIJA</a:t>
            </a:r>
          </a:p>
        </p:txBody>
      </p:sp>
      <p:sp>
        <p:nvSpPr>
          <p:cNvPr id="17" name="Pravokotnik: zaokroženi vogali 16">
            <a:extLst>
              <a:ext uri="{FF2B5EF4-FFF2-40B4-BE49-F238E27FC236}">
                <a16:creationId xmlns:a16="http://schemas.microsoft.com/office/drawing/2014/main" id="{1A62ED73-338F-4019-891A-2103199C0CDE}"/>
              </a:ext>
            </a:extLst>
          </p:cNvPr>
          <p:cNvSpPr/>
          <p:nvPr/>
        </p:nvSpPr>
        <p:spPr>
          <a:xfrm rot="16200000">
            <a:off x="1283154" y="3766921"/>
            <a:ext cx="3932455" cy="426489"/>
          </a:xfrm>
          <a:prstGeom prst="roundRect">
            <a:avLst/>
          </a:prstGeom>
          <a:solidFill>
            <a:srgbClr val="C5E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l-SI" sz="2200" dirty="0">
                <a:solidFill>
                  <a:srgbClr val="2C453E"/>
                </a:solidFill>
                <a:latin typeface="Montserrat"/>
              </a:rPr>
              <a:t>TRAJNOST</a:t>
            </a:r>
          </a:p>
        </p:txBody>
      </p:sp>
    </p:spTree>
    <p:extLst>
      <p:ext uri="{BB962C8B-B14F-4D97-AF65-F5344CB8AC3E}">
        <p14:creationId xmlns:p14="http://schemas.microsoft.com/office/powerpoint/2010/main" val="21279450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C293FDE-4B19-704B-9181-E9AB90E0E0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id="{62EC3181-6B76-9741-94DD-3B19631BFF14}"/>
              </a:ext>
            </a:extLst>
          </p:cNvPr>
          <p:cNvSpPr txBox="1">
            <a:spLocks noChangeArrowheads="1"/>
          </p:cNvSpPr>
          <p:nvPr/>
        </p:nvSpPr>
        <p:spPr bwMode="auto">
          <a:xfrm>
            <a:off x="570594" y="2284030"/>
            <a:ext cx="5696094" cy="271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50000"/>
              </a:lnSpc>
              <a:spcBef>
                <a:spcPct val="0"/>
              </a:spcBef>
              <a:buFontTx/>
              <a:buNone/>
            </a:pPr>
            <a:endParaRPr lang="sl-SI" altLang="en-US" sz="2000" dirty="0">
              <a:solidFill>
                <a:srgbClr val="000000"/>
              </a:solidFill>
            </a:endParaRPr>
          </a:p>
          <a:p>
            <a:pPr algn="just">
              <a:lnSpc>
                <a:spcPct val="80000"/>
              </a:lnSpc>
              <a:spcBef>
                <a:spcPts val="1000"/>
              </a:spcBef>
              <a:buFont typeface="Arial" panose="020B0604020202020204" pitchFamily="34" charset="0"/>
              <a:buNone/>
            </a:pPr>
            <a:r>
              <a:rPr lang="sl-SI" altLang="en-US" sz="1800" b="1" dirty="0">
                <a:solidFill>
                  <a:srgbClr val="2C453E"/>
                </a:solidFill>
                <a:latin typeface="Montserrat"/>
              </a:rPr>
              <a:t>Usmeritev iz koncepta trajnostnega razvoja h konkretizaciji, praksi, razumevanju in ukrepanju - tj. odgovornosti.  </a:t>
            </a:r>
          </a:p>
          <a:p>
            <a:pPr algn="just">
              <a:lnSpc>
                <a:spcPct val="80000"/>
              </a:lnSpc>
              <a:spcBef>
                <a:spcPts val="1000"/>
              </a:spcBef>
              <a:buFont typeface="Arial" panose="020B0604020202020204" pitchFamily="34" charset="0"/>
              <a:buNone/>
            </a:pPr>
            <a:endParaRPr lang="sl-SI" altLang="en-US" sz="1800" b="1" dirty="0">
              <a:solidFill>
                <a:srgbClr val="2C453E"/>
              </a:solidFill>
              <a:latin typeface="Montserrat"/>
            </a:endParaRPr>
          </a:p>
          <a:p>
            <a:pPr algn="just">
              <a:lnSpc>
                <a:spcPct val="80000"/>
              </a:lnSpc>
              <a:spcBef>
                <a:spcPts val="1000"/>
              </a:spcBef>
              <a:buFont typeface="Arial" panose="020B0604020202020204" pitchFamily="34" charset="0"/>
              <a:buNone/>
            </a:pPr>
            <a:endParaRPr lang="sl-SI" altLang="en-US" sz="1800" dirty="0">
              <a:solidFill>
                <a:srgbClr val="2C453E"/>
              </a:solidFill>
              <a:latin typeface="Montserrat"/>
            </a:endParaRPr>
          </a:p>
          <a:p>
            <a:pPr algn="just">
              <a:lnSpc>
                <a:spcPct val="80000"/>
              </a:lnSpc>
              <a:spcBef>
                <a:spcPts val="1000"/>
              </a:spcBef>
              <a:buFont typeface="Arial" panose="020B0604020202020204" pitchFamily="34" charset="0"/>
              <a:buNone/>
            </a:pPr>
            <a:r>
              <a:rPr lang="sl-SI" sz="1800" dirty="0">
                <a:solidFill>
                  <a:srgbClr val="2C453E"/>
                </a:solidFill>
                <a:latin typeface="Montserrat"/>
              </a:rPr>
              <a:t>Turizem potrebuje preobrazbo, oblikovanje novih poslovnih modelov in premislek o drugačnih kriterijih uspešnosti. </a:t>
            </a:r>
          </a:p>
          <a:p>
            <a:pPr algn="just" eaLnBrk="1" hangingPunct="1">
              <a:lnSpc>
                <a:spcPct val="150000"/>
              </a:lnSpc>
              <a:spcBef>
                <a:spcPct val="0"/>
              </a:spcBef>
              <a:buFontTx/>
              <a:buNone/>
            </a:pPr>
            <a:endParaRPr lang="sl-SI" altLang="en-US" sz="2000" b="1" dirty="0">
              <a:solidFill>
                <a:srgbClr val="000000"/>
              </a:solidFill>
            </a:endParaRPr>
          </a:p>
        </p:txBody>
      </p:sp>
      <p:sp>
        <p:nvSpPr>
          <p:cNvPr id="7" name="Pravokotnik: zaokroženi vogali 6">
            <a:extLst>
              <a:ext uri="{FF2B5EF4-FFF2-40B4-BE49-F238E27FC236}">
                <a16:creationId xmlns:a16="http://schemas.microsoft.com/office/drawing/2014/main" id="{CA4D32CD-5041-4060-A046-5F9F2513D716}"/>
              </a:ext>
            </a:extLst>
          </p:cNvPr>
          <p:cNvSpPr/>
          <p:nvPr/>
        </p:nvSpPr>
        <p:spPr>
          <a:xfrm>
            <a:off x="445910" y="551931"/>
            <a:ext cx="5820778" cy="1081797"/>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8" name="Content Placeholder 3">
            <a:extLst>
              <a:ext uri="{FF2B5EF4-FFF2-40B4-BE49-F238E27FC236}">
                <a16:creationId xmlns:a16="http://schemas.microsoft.com/office/drawing/2014/main" id="{43545044-0259-4274-938D-A8D89DF554A8}"/>
              </a:ext>
            </a:extLst>
          </p:cNvPr>
          <p:cNvSpPr txBox="1">
            <a:spLocks noChangeArrowheads="1"/>
          </p:cNvSpPr>
          <p:nvPr/>
        </p:nvSpPr>
        <p:spPr>
          <a:xfrm>
            <a:off x="570594" y="681484"/>
            <a:ext cx="5525406" cy="11684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altLang="en-SI" sz="3200" dirty="0">
                <a:solidFill>
                  <a:schemeClr val="bg1"/>
                </a:solidFill>
                <a:latin typeface="Calibri" panose="020F0502020204030204" pitchFamily="34" charset="0"/>
              </a:rPr>
              <a:t>ODGOVORNI TURIZEM PRIHODNOSTI </a:t>
            </a:r>
          </a:p>
        </p:txBody>
      </p:sp>
      <p:pic>
        <p:nvPicPr>
          <p:cNvPr id="9" name="Slika 8">
            <a:extLst>
              <a:ext uri="{FF2B5EF4-FFF2-40B4-BE49-F238E27FC236}">
                <a16:creationId xmlns:a16="http://schemas.microsoft.com/office/drawing/2014/main" id="{2F5AC9A5-573D-479D-9956-5C0388BB4422}"/>
              </a:ext>
            </a:extLst>
          </p:cNvPr>
          <p:cNvPicPr>
            <a:picLocks noChangeAspect="1"/>
          </p:cNvPicPr>
          <p:nvPr/>
        </p:nvPicPr>
        <p:blipFill rotWithShape="1">
          <a:blip r:embed="rId4"/>
          <a:srcRect l="12100" t="3201" r="9500" b="3644"/>
          <a:stretch/>
        </p:blipFill>
        <p:spPr>
          <a:xfrm>
            <a:off x="6487974" y="560869"/>
            <a:ext cx="5525406" cy="3693001"/>
          </a:xfrm>
          <a:prstGeom prst="rect">
            <a:avLst/>
          </a:prstGeom>
        </p:spPr>
      </p:pic>
    </p:spTree>
    <p:extLst>
      <p:ext uri="{BB962C8B-B14F-4D97-AF65-F5344CB8AC3E}">
        <p14:creationId xmlns:p14="http://schemas.microsoft.com/office/powerpoint/2010/main" val="16347882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73943D1-2441-954D-B154-5C7AD8B65EB8}"/>
              </a:ext>
            </a:extLst>
          </p:cNvPr>
          <p:cNvSpPr txBox="1"/>
          <p:nvPr/>
        </p:nvSpPr>
        <p:spPr>
          <a:xfrm>
            <a:off x="445910" y="2897977"/>
            <a:ext cx="6220350" cy="1713290"/>
          </a:xfrm>
          <a:prstGeom prst="rect">
            <a:avLst/>
          </a:prstGeom>
          <a:noFill/>
        </p:spPr>
        <p:txBody>
          <a:bodyPr wrap="square">
            <a:spAutoFit/>
          </a:bodyPr>
          <a:lstStyle/>
          <a:p>
            <a:pPr algn="just">
              <a:lnSpc>
                <a:spcPct val="80000"/>
              </a:lnSpc>
              <a:spcBef>
                <a:spcPts val="1000"/>
              </a:spcBef>
              <a:defRPr/>
            </a:pPr>
            <a:r>
              <a:rPr lang="sl-SI" altLang="en-US" dirty="0">
                <a:solidFill>
                  <a:srgbClr val="2C453E"/>
                </a:solidFill>
                <a:latin typeface="Montserrat"/>
              </a:rPr>
              <a:t>Proces podjetniškega odkrivanja naslavlja cilje in politike:</a:t>
            </a:r>
          </a:p>
          <a:p>
            <a:pPr algn="just">
              <a:lnSpc>
                <a:spcPct val="80000"/>
              </a:lnSpc>
              <a:spcBef>
                <a:spcPts val="1000"/>
              </a:spcBef>
              <a:defRPr/>
            </a:pPr>
            <a:endParaRPr lang="sl-SI" altLang="en-US" dirty="0">
              <a:solidFill>
                <a:srgbClr val="2C453E"/>
              </a:solidFill>
              <a:latin typeface="Montserrat"/>
            </a:endParaRPr>
          </a:p>
          <a:p>
            <a:pPr marL="285750" indent="-285750" algn="just">
              <a:lnSpc>
                <a:spcPct val="80000"/>
              </a:lnSpc>
              <a:spcBef>
                <a:spcPts val="1000"/>
              </a:spcBef>
              <a:buFont typeface="Arial" panose="020B0604020202020204" pitchFamily="34" charset="0"/>
              <a:buChar char="•"/>
              <a:defRPr/>
            </a:pPr>
            <a:r>
              <a:rPr lang="sl-SI" altLang="en-US" dirty="0">
                <a:solidFill>
                  <a:srgbClr val="2C453E"/>
                </a:solidFill>
                <a:latin typeface="Montserrat"/>
              </a:rPr>
              <a:t>Evropskega zelenega dogovora</a:t>
            </a:r>
          </a:p>
          <a:p>
            <a:pPr marL="285750" indent="-285750" algn="just">
              <a:lnSpc>
                <a:spcPct val="80000"/>
              </a:lnSpc>
              <a:spcBef>
                <a:spcPts val="1000"/>
              </a:spcBef>
              <a:buFont typeface="Arial" panose="020B0604020202020204" pitchFamily="34" charset="0"/>
              <a:buChar char="•"/>
              <a:defRPr/>
            </a:pPr>
            <a:r>
              <a:rPr lang="sl-SI" altLang="en-US" dirty="0">
                <a:solidFill>
                  <a:srgbClr val="2C453E"/>
                </a:solidFill>
                <a:latin typeface="Montserrat"/>
              </a:rPr>
              <a:t>Digitalne agende za Evropo</a:t>
            </a:r>
          </a:p>
          <a:p>
            <a:pPr marL="285750" indent="-285750" algn="just">
              <a:lnSpc>
                <a:spcPct val="80000"/>
              </a:lnSpc>
              <a:spcBef>
                <a:spcPts val="1000"/>
              </a:spcBef>
              <a:buFont typeface="Arial" panose="020B0604020202020204" pitchFamily="34" charset="0"/>
              <a:buChar char="•"/>
              <a:defRPr/>
            </a:pPr>
            <a:r>
              <a:rPr lang="sl-SI" altLang="en-US" dirty="0">
                <a:solidFill>
                  <a:srgbClr val="2C453E"/>
                </a:solidFill>
                <a:latin typeface="Montserrat"/>
              </a:rPr>
              <a:t>Novega večletnega finančnega okvira</a:t>
            </a:r>
          </a:p>
        </p:txBody>
      </p:sp>
      <p:pic>
        <p:nvPicPr>
          <p:cNvPr id="5" name="Picture 1">
            <a:extLst>
              <a:ext uri="{FF2B5EF4-FFF2-40B4-BE49-F238E27FC236}">
                <a16:creationId xmlns:a16="http://schemas.microsoft.com/office/drawing/2014/main" id="{CFFA1460-83DC-324A-B96D-87D97CAC97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ravokotnik: zaokroženi vogali 5">
            <a:extLst>
              <a:ext uri="{FF2B5EF4-FFF2-40B4-BE49-F238E27FC236}">
                <a16:creationId xmlns:a16="http://schemas.microsoft.com/office/drawing/2014/main" id="{FB8EE011-26F2-4F8D-815B-28DFECFA8F3C}"/>
              </a:ext>
            </a:extLst>
          </p:cNvPr>
          <p:cNvSpPr/>
          <p:nvPr/>
        </p:nvSpPr>
        <p:spPr>
          <a:xfrm>
            <a:off x="445910" y="551931"/>
            <a:ext cx="6220350" cy="1386598"/>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7" name="Content Placeholder 3">
            <a:extLst>
              <a:ext uri="{FF2B5EF4-FFF2-40B4-BE49-F238E27FC236}">
                <a16:creationId xmlns:a16="http://schemas.microsoft.com/office/drawing/2014/main" id="{6F239237-CBC4-4A52-A60D-A789370DA9F1}"/>
              </a:ext>
            </a:extLst>
          </p:cNvPr>
          <p:cNvSpPr txBox="1">
            <a:spLocks noChangeArrowheads="1"/>
          </p:cNvSpPr>
          <p:nvPr/>
        </p:nvSpPr>
        <p:spPr>
          <a:xfrm>
            <a:off x="628790" y="868020"/>
            <a:ext cx="6122814" cy="1168400"/>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altLang="en-SI" sz="3200" dirty="0">
                <a:solidFill>
                  <a:schemeClr val="bg1"/>
                </a:solidFill>
                <a:latin typeface="Calibri" panose="020F0502020204030204" pitchFamily="34" charset="0"/>
              </a:rPr>
              <a:t>ODGOVORNI</a:t>
            </a:r>
            <a:r>
              <a:rPr lang="sl-SI" altLang="en-SI" sz="3200" dirty="0">
                <a:solidFill>
                  <a:schemeClr val="bg1"/>
                </a:solidFill>
                <a:latin typeface="Calibri" panose="020F0502020204030204" pitchFamily="34" charset="0"/>
              </a:rPr>
              <a:t> </a:t>
            </a:r>
            <a:r>
              <a:rPr lang="en-GB" altLang="en-SI" sz="3200" dirty="0">
                <a:solidFill>
                  <a:schemeClr val="bg1"/>
                </a:solidFill>
                <a:latin typeface="Calibri" panose="020F0502020204030204" pitchFamily="34" charset="0"/>
              </a:rPr>
              <a:t>TURIZEM PRIHODNOSTI V KONTEKSTU EU USMERITEV </a:t>
            </a:r>
          </a:p>
        </p:txBody>
      </p:sp>
      <p:pic>
        <p:nvPicPr>
          <p:cNvPr id="8" name="Slika 7" descr="Slika, ki vsebuje besede gora, zunanje, nebo, narava&#10;&#10;Opis je samodejno ustvarjen">
            <a:extLst>
              <a:ext uri="{FF2B5EF4-FFF2-40B4-BE49-F238E27FC236}">
                <a16:creationId xmlns:a16="http://schemas.microsoft.com/office/drawing/2014/main" id="{BB29E301-5B3F-4D3B-9EAA-7C5536A8EF52}"/>
              </a:ext>
            </a:extLst>
          </p:cNvPr>
          <p:cNvPicPr>
            <a:picLocks noChangeAspect="1"/>
          </p:cNvPicPr>
          <p:nvPr/>
        </p:nvPicPr>
        <p:blipFill>
          <a:blip r:embed="rId4"/>
          <a:stretch>
            <a:fillRect/>
          </a:stretch>
        </p:blipFill>
        <p:spPr>
          <a:xfrm>
            <a:off x="6849140" y="565671"/>
            <a:ext cx="5229330" cy="2941498"/>
          </a:xfrm>
          <a:prstGeom prst="rect">
            <a:avLst/>
          </a:prstGeom>
        </p:spPr>
      </p:pic>
    </p:spTree>
    <p:extLst>
      <p:ext uri="{BB962C8B-B14F-4D97-AF65-F5344CB8AC3E}">
        <p14:creationId xmlns:p14="http://schemas.microsoft.com/office/powerpoint/2010/main" val="42569827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ravokotnik: zaokroženi vogali 5">
            <a:extLst>
              <a:ext uri="{FF2B5EF4-FFF2-40B4-BE49-F238E27FC236}">
                <a16:creationId xmlns:a16="http://schemas.microsoft.com/office/drawing/2014/main" id="{AAF5B67E-2075-4225-966A-7C41EF3C64D9}"/>
              </a:ext>
            </a:extLst>
          </p:cNvPr>
          <p:cNvSpPr/>
          <p:nvPr/>
        </p:nvSpPr>
        <p:spPr>
          <a:xfrm>
            <a:off x="445910" y="411930"/>
            <a:ext cx="3357994" cy="10000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8193" name="TextBox 2">
            <a:extLst>
              <a:ext uri="{FF2B5EF4-FFF2-40B4-BE49-F238E27FC236}">
                <a16:creationId xmlns:a16="http://schemas.microsoft.com/office/drawing/2014/main" id="{91F052FE-4019-E94F-8CAE-EACC8A1EA8C7}"/>
              </a:ext>
            </a:extLst>
          </p:cNvPr>
          <p:cNvSpPr txBox="1">
            <a:spLocks noChangeArrowheads="1"/>
          </p:cNvSpPr>
          <p:nvPr/>
        </p:nvSpPr>
        <p:spPr bwMode="auto">
          <a:xfrm>
            <a:off x="549529" y="2173212"/>
            <a:ext cx="5316601" cy="4168321"/>
          </a:xfrm>
          <a:prstGeom prst="rect">
            <a:avLst/>
          </a:prstGeom>
          <a:noFill/>
          <a:ln>
            <a:noFill/>
          </a:ln>
        </p:spPr>
        <p:txBody>
          <a:bodyPr wrap="square" lIns="0" tIns="0" rIns="0" bIns="0">
            <a:spAutoFit/>
          </a:bodyPr>
          <a:lstStyle>
            <a:lvl1pPr>
              <a:defRPr>
                <a:solidFill>
                  <a:schemeClr val="tx1"/>
                </a:solidFill>
                <a:latin typeface="Calibri" panose="020F0502020204030204" pitchFamily="34" charset="0"/>
              </a:defRPr>
            </a:lvl1pPr>
            <a:lvl2pPr marL="452438" indent="-225425">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lvl="1" indent="0" algn="just">
              <a:lnSpc>
                <a:spcPct val="80000"/>
              </a:lnSpc>
              <a:spcBef>
                <a:spcPts val="1000"/>
              </a:spcBef>
              <a:spcAft>
                <a:spcPts val="467"/>
              </a:spcAft>
              <a:defRPr/>
            </a:pPr>
            <a:r>
              <a:rPr lang="sl-SI" altLang="en-SI" sz="1600" dirty="0">
                <a:solidFill>
                  <a:srgbClr val="2C453E"/>
                </a:solidFill>
                <a:latin typeface="Montserrat"/>
              </a:rPr>
              <a:t>CILJ</a:t>
            </a:r>
            <a:endParaRPr lang="en-US" altLang="en-SI" sz="1600" dirty="0">
              <a:solidFill>
                <a:srgbClr val="2C453E"/>
              </a:solidFill>
              <a:latin typeface="Montserrat"/>
            </a:endParaRPr>
          </a:p>
          <a:p>
            <a:pPr marL="0" lvl="1" indent="0" algn="just">
              <a:lnSpc>
                <a:spcPct val="80000"/>
              </a:lnSpc>
              <a:spcBef>
                <a:spcPts val="1000"/>
              </a:spcBef>
              <a:spcAft>
                <a:spcPts val="467"/>
              </a:spcAft>
              <a:defRPr/>
            </a:pPr>
            <a:r>
              <a:rPr lang="sl-SI" sz="1600" b="1" dirty="0">
                <a:solidFill>
                  <a:srgbClr val="2C453E"/>
                </a:solidFill>
                <a:latin typeface="Montserrat"/>
              </a:rPr>
              <a:t>Razvoj naprednih tehnologij in digitalne preobrazbe MICE sektorja</a:t>
            </a:r>
            <a:r>
              <a:rPr lang="sl-SI" sz="1600" dirty="0">
                <a:solidFill>
                  <a:srgbClr val="2C453E"/>
                </a:solidFill>
                <a:latin typeface="Montserrat"/>
              </a:rPr>
              <a:t>, ki bo omogočila organizacijo “BREZ-OGLJIČNEGA KONGRESA“.</a:t>
            </a:r>
          </a:p>
          <a:p>
            <a:pPr marL="285750" indent="-285750" algn="just">
              <a:lnSpc>
                <a:spcPct val="80000"/>
              </a:lnSpc>
              <a:spcBef>
                <a:spcPts val="1000"/>
              </a:spcBef>
              <a:spcAft>
                <a:spcPts val="467"/>
              </a:spcAft>
              <a:buFont typeface="Arial" panose="020B0604020202020204" pitchFamily="34" charset="0"/>
              <a:buChar char="•"/>
              <a:defRPr/>
            </a:pPr>
            <a:endParaRPr lang="en-US" altLang="en-SI" sz="1600" dirty="0">
              <a:solidFill>
                <a:srgbClr val="2C453E"/>
              </a:solidFill>
              <a:latin typeface="Montserrat"/>
            </a:endParaRPr>
          </a:p>
          <a:p>
            <a:pPr algn="just">
              <a:lnSpc>
                <a:spcPct val="80000"/>
              </a:lnSpc>
              <a:spcBef>
                <a:spcPts val="1000"/>
              </a:spcBef>
              <a:spcAft>
                <a:spcPts val="467"/>
              </a:spcAft>
              <a:defRPr/>
            </a:pPr>
            <a:r>
              <a:rPr lang="en-US" altLang="en-SI" sz="1600" dirty="0">
                <a:solidFill>
                  <a:srgbClr val="2C453E"/>
                </a:solidFill>
                <a:latin typeface="Montserrat"/>
              </a:rPr>
              <a:t>OPIS PRODUKTNE SMERI</a:t>
            </a:r>
          </a:p>
          <a:p>
            <a:pPr marL="285750" lvl="1" indent="-285750" algn="just">
              <a:lnSpc>
                <a:spcPct val="80000"/>
              </a:lnSpc>
              <a:spcBef>
                <a:spcPts val="1000"/>
              </a:spcBef>
              <a:buFont typeface="Arial" panose="020B0604020202020204" pitchFamily="34" charset="0"/>
              <a:buChar char="•"/>
              <a:defRPr/>
            </a:pPr>
            <a:r>
              <a:rPr lang="sl-SI" sz="1600" dirty="0">
                <a:solidFill>
                  <a:srgbClr val="2C453E"/>
                </a:solidFill>
                <a:latin typeface="Montserrat"/>
              </a:rPr>
              <a:t>IT platforme oz. digitalno vozlišče</a:t>
            </a:r>
            <a:endParaRPr lang="en-SI" sz="1600" dirty="0">
              <a:solidFill>
                <a:srgbClr val="2C453E"/>
              </a:solidFill>
              <a:latin typeface="Montserrat"/>
            </a:endParaRPr>
          </a:p>
          <a:p>
            <a:pPr marL="285750" lvl="1" indent="-285750" algn="just">
              <a:lnSpc>
                <a:spcPct val="80000"/>
              </a:lnSpc>
              <a:spcBef>
                <a:spcPts val="1000"/>
              </a:spcBef>
              <a:buFont typeface="Arial" panose="020B0604020202020204" pitchFamily="34" charset="0"/>
              <a:buChar char="•"/>
              <a:defRPr/>
            </a:pPr>
            <a:r>
              <a:rPr lang="sl-SI" sz="1600" dirty="0">
                <a:solidFill>
                  <a:srgbClr val="2C453E"/>
                </a:solidFill>
                <a:latin typeface="Montserrat"/>
              </a:rPr>
              <a:t>Virtualni / hibridni dogodek</a:t>
            </a:r>
          </a:p>
          <a:p>
            <a:pPr marL="285750" lvl="1" indent="-285750" algn="just">
              <a:lnSpc>
                <a:spcPct val="80000"/>
              </a:lnSpc>
              <a:spcBef>
                <a:spcPts val="1000"/>
              </a:spcBef>
              <a:buFont typeface="Arial" panose="020B0604020202020204" pitchFamily="34" charset="0"/>
              <a:buChar char="•"/>
              <a:defRPr/>
            </a:pPr>
            <a:r>
              <a:rPr lang="sl-SI" sz="1600" dirty="0">
                <a:solidFill>
                  <a:srgbClr val="2C453E"/>
                </a:solidFill>
                <a:latin typeface="Montserrat"/>
              </a:rPr>
              <a:t>Implementacija novih tehnologij (Big Data, Artificial Intelligence, Internet of Things, 5G, holograms, virtual reality, augmented reality)</a:t>
            </a:r>
          </a:p>
          <a:p>
            <a:pPr marL="285750" lvl="1" indent="-285750" algn="just">
              <a:lnSpc>
                <a:spcPct val="80000"/>
              </a:lnSpc>
              <a:spcBef>
                <a:spcPts val="1000"/>
              </a:spcBef>
              <a:buFont typeface="Arial" panose="020B0604020202020204" pitchFamily="34" charset="0"/>
              <a:buChar char="•"/>
              <a:defRPr/>
            </a:pPr>
            <a:r>
              <a:rPr lang="sl-SI" sz="1600" dirty="0">
                <a:solidFill>
                  <a:srgbClr val="2C453E"/>
                </a:solidFill>
                <a:latin typeface="Montserrat"/>
              </a:rPr>
              <a:t>Investicije v prenovo MICE produkta </a:t>
            </a:r>
          </a:p>
          <a:p>
            <a:pPr marL="285750" lvl="1" indent="-285750" algn="just">
              <a:lnSpc>
                <a:spcPct val="80000"/>
              </a:lnSpc>
              <a:spcBef>
                <a:spcPts val="1000"/>
              </a:spcBef>
              <a:buFont typeface="Arial" panose="020B0604020202020204" pitchFamily="34" charset="0"/>
              <a:buChar char="•"/>
              <a:defRPr/>
            </a:pPr>
            <a:r>
              <a:rPr lang="sl-SI" sz="1600" dirty="0">
                <a:solidFill>
                  <a:srgbClr val="2C453E"/>
                </a:solidFill>
                <a:latin typeface="Montserrat"/>
              </a:rPr>
              <a:t>Izobraževanje in dvig kompetenc</a:t>
            </a:r>
          </a:p>
          <a:p>
            <a:pPr marL="285750" lvl="1" indent="-285750" algn="just">
              <a:lnSpc>
                <a:spcPct val="80000"/>
              </a:lnSpc>
              <a:spcBef>
                <a:spcPts val="1000"/>
              </a:spcBef>
              <a:buFont typeface="Arial" panose="020B0604020202020204" pitchFamily="34" charset="0"/>
              <a:buChar char="•"/>
              <a:defRPr/>
            </a:pPr>
            <a:r>
              <a:rPr lang="sl-SI" sz="1600" dirty="0">
                <a:solidFill>
                  <a:srgbClr val="2C453E"/>
                </a:solidFill>
                <a:latin typeface="Montserrat"/>
              </a:rPr>
              <a:t>Trajnosti dogodki</a:t>
            </a:r>
            <a:endParaRPr lang="en-SI" sz="1600" dirty="0">
              <a:solidFill>
                <a:srgbClr val="2C453E"/>
              </a:solidFill>
              <a:latin typeface="Montserrat"/>
            </a:endParaRPr>
          </a:p>
        </p:txBody>
      </p:sp>
      <p:sp>
        <p:nvSpPr>
          <p:cNvPr id="30722" name="TextBox 3">
            <a:extLst>
              <a:ext uri="{FF2B5EF4-FFF2-40B4-BE49-F238E27FC236}">
                <a16:creationId xmlns:a16="http://schemas.microsoft.com/office/drawing/2014/main" id="{A0DDB7AB-A919-444E-BDD9-1614D71B90C6}"/>
              </a:ext>
            </a:extLst>
          </p:cNvPr>
          <p:cNvSpPr txBox="1">
            <a:spLocks noChangeArrowheads="1"/>
          </p:cNvSpPr>
          <p:nvPr/>
        </p:nvSpPr>
        <p:spPr bwMode="auto">
          <a:xfrm>
            <a:off x="685800" y="481542"/>
            <a:ext cx="9113309" cy="71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6400"/>
              </a:lnSpc>
              <a:spcBef>
                <a:spcPct val="0"/>
              </a:spcBef>
              <a:buNone/>
            </a:pPr>
            <a:r>
              <a:rPr lang="en-US" altLang="sl-SI" dirty="0">
                <a:solidFill>
                  <a:schemeClr val="bg1"/>
                </a:solidFill>
              </a:rPr>
              <a:t>1. SLOMICE 5.0</a:t>
            </a:r>
          </a:p>
        </p:txBody>
      </p:sp>
      <p:pic>
        <p:nvPicPr>
          <p:cNvPr id="30723" name="Picture 4">
            <a:extLst>
              <a:ext uri="{FF2B5EF4-FFF2-40B4-BE49-F238E27FC236}">
                <a16:creationId xmlns:a16="http://schemas.microsoft.com/office/drawing/2014/main" id="{7859EF9C-7619-AA4D-9961-9E4C13E4BF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2" name="Picture 2" descr="Being there: Why VR is the future of tourism">
            <a:extLst>
              <a:ext uri="{FF2B5EF4-FFF2-40B4-BE49-F238E27FC236}">
                <a16:creationId xmlns:a16="http://schemas.microsoft.com/office/drawing/2014/main" id="{A095CE62-BA92-4784-B6B4-2D945C9FE5EE}"/>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r="12022" b="33969"/>
          <a:stretch/>
        </p:blipFill>
        <p:spPr bwMode="auto">
          <a:xfrm>
            <a:off x="6453973" y="481542"/>
            <a:ext cx="5437818" cy="2722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35548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a:extLst>
              <a:ext uri="{FF2B5EF4-FFF2-40B4-BE49-F238E27FC236}">
                <a16:creationId xmlns:a16="http://schemas.microsoft.com/office/drawing/2014/main" id="{492FC282-9C79-AC4E-B1AA-66573CA45B3D}"/>
              </a:ext>
            </a:extLst>
          </p:cNvPr>
          <p:cNvGraphicFramePr>
            <a:graphicFrameLocks noGrp="1"/>
          </p:cNvGraphicFramePr>
          <p:nvPr>
            <p:ph idx="1"/>
            <p:extLst>
              <p:ext uri="{D42A27DB-BD31-4B8C-83A1-F6EECF244321}">
                <p14:modId xmlns:p14="http://schemas.microsoft.com/office/powerpoint/2010/main" val="544473927"/>
              </p:ext>
            </p:extLst>
          </p:nvPr>
        </p:nvGraphicFramePr>
        <p:xfrm>
          <a:off x="445910" y="2032576"/>
          <a:ext cx="10079736" cy="35874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Pravokotnik: zaokroženi vogali 4">
            <a:extLst>
              <a:ext uri="{FF2B5EF4-FFF2-40B4-BE49-F238E27FC236}">
                <a16:creationId xmlns:a16="http://schemas.microsoft.com/office/drawing/2014/main" id="{76AD9BAD-AAB2-43A0-AA8F-C071458642A4}"/>
              </a:ext>
            </a:extLst>
          </p:cNvPr>
          <p:cNvSpPr/>
          <p:nvPr/>
        </p:nvSpPr>
        <p:spPr>
          <a:xfrm>
            <a:off x="445910" y="411930"/>
            <a:ext cx="5954890" cy="1000049"/>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6" name="TextBox 3">
            <a:extLst>
              <a:ext uri="{FF2B5EF4-FFF2-40B4-BE49-F238E27FC236}">
                <a16:creationId xmlns:a16="http://schemas.microsoft.com/office/drawing/2014/main" id="{FA302962-509A-4AB3-8E90-3F211BCCB411}"/>
              </a:ext>
            </a:extLst>
          </p:cNvPr>
          <p:cNvSpPr txBox="1">
            <a:spLocks noChangeArrowheads="1"/>
          </p:cNvSpPr>
          <p:nvPr/>
        </p:nvSpPr>
        <p:spPr bwMode="auto">
          <a:xfrm>
            <a:off x="600456" y="497579"/>
            <a:ext cx="9113309" cy="71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6400"/>
              </a:lnSpc>
              <a:spcBef>
                <a:spcPct val="0"/>
              </a:spcBef>
              <a:buNone/>
            </a:pPr>
            <a:r>
              <a:rPr lang="en-US" altLang="sl-SI" dirty="0">
                <a:solidFill>
                  <a:schemeClr val="bg1"/>
                </a:solidFill>
              </a:rPr>
              <a:t>UTEMELJITEV</a:t>
            </a:r>
            <a:r>
              <a:rPr lang="sl-SI" altLang="sl-SI" dirty="0">
                <a:solidFill>
                  <a:schemeClr val="bg1"/>
                </a:solidFill>
              </a:rPr>
              <a:t> </a:t>
            </a:r>
            <a:r>
              <a:rPr lang="en-SI" dirty="0">
                <a:solidFill>
                  <a:schemeClr val="bg1"/>
                </a:solidFill>
              </a:rPr>
              <a:t>PRODUKTNE SMERI </a:t>
            </a:r>
            <a:endParaRPr lang="en-US" altLang="sl-SI" dirty="0">
              <a:solidFill>
                <a:schemeClr val="bg1"/>
              </a:solidFill>
            </a:endParaRPr>
          </a:p>
        </p:txBody>
      </p:sp>
    </p:spTree>
    <p:extLst>
      <p:ext uri="{BB962C8B-B14F-4D97-AF65-F5344CB8AC3E}">
        <p14:creationId xmlns:p14="http://schemas.microsoft.com/office/powerpoint/2010/main" val="3793966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3"/>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7C9916AA-D3D7-4718-A32B-3B3B11F71BF0}"/>
              </a:ext>
            </a:extLst>
          </p:cNvPr>
          <p:cNvSpPr>
            <a:spLocks noGrp="1"/>
          </p:cNvSpPr>
          <p:nvPr>
            <p:ph type="ctrTitle"/>
          </p:nvPr>
        </p:nvSpPr>
        <p:spPr>
          <a:xfrm>
            <a:off x="-356658" y="5392963"/>
            <a:ext cx="13248568" cy="744836"/>
          </a:xfrm>
        </p:spPr>
        <p:txBody>
          <a:bodyPr vert="horz" lIns="91440" tIns="45720" rIns="91440" bIns="45720" rtlCol="0" anchor="ctr">
            <a:noAutofit/>
          </a:bodyPr>
          <a:lstStyle/>
          <a:p>
            <a:br>
              <a:rPr lang="en-US" sz="700" b="1" dirty="0">
                <a:solidFill>
                  <a:schemeClr val="tx1">
                    <a:lumMod val="85000"/>
                    <a:lumOff val="15000"/>
                  </a:schemeClr>
                </a:solidFill>
              </a:rPr>
            </a:br>
            <a:br>
              <a:rPr lang="en-US" sz="700" b="1" dirty="0">
                <a:solidFill>
                  <a:schemeClr val="tx1">
                    <a:lumMod val="85000"/>
                    <a:lumOff val="15000"/>
                  </a:schemeClr>
                </a:solidFill>
              </a:rPr>
            </a:br>
            <a:r>
              <a:rPr lang="en-US" sz="700" b="1" dirty="0">
                <a:solidFill>
                  <a:schemeClr val="tx1">
                    <a:lumMod val="85000"/>
                    <a:lumOff val="15000"/>
                  </a:schemeClr>
                </a:solidFill>
              </a:rPr>
              <a:t>Ka</a:t>
            </a:r>
            <a:br>
              <a:rPr lang="en-US" sz="700" b="1" dirty="0">
                <a:solidFill>
                  <a:schemeClr val="tx1">
                    <a:lumMod val="85000"/>
                    <a:lumOff val="15000"/>
                  </a:schemeClr>
                </a:solidFill>
              </a:rPr>
            </a:br>
            <a:br>
              <a:rPr lang="en-US" sz="700" b="1" dirty="0">
                <a:solidFill>
                  <a:schemeClr val="tx1">
                    <a:lumMod val="85000"/>
                    <a:lumOff val="15000"/>
                  </a:schemeClr>
                </a:solidFill>
              </a:rPr>
            </a:br>
            <a:br>
              <a:rPr lang="en-US" sz="700" b="1" dirty="0">
                <a:solidFill>
                  <a:schemeClr val="tx1">
                    <a:lumMod val="85000"/>
                    <a:lumOff val="15000"/>
                  </a:schemeClr>
                </a:solidFill>
              </a:rPr>
            </a:br>
            <a:br>
              <a:rPr lang="en-US" sz="700" b="1" dirty="0">
                <a:solidFill>
                  <a:schemeClr val="tx1">
                    <a:lumMod val="85000"/>
                    <a:lumOff val="15000"/>
                  </a:schemeClr>
                </a:solidFill>
              </a:rPr>
            </a:br>
            <a:r>
              <a:rPr lang="en-US" sz="2400" dirty="0" err="1">
                <a:solidFill>
                  <a:srgbClr val="2C453E"/>
                </a:solidFill>
                <a:latin typeface="Montserrat"/>
                <a:ea typeface="+mn-ea"/>
                <a:cs typeface="+mn-cs"/>
              </a:rPr>
              <a:t>Kako</a:t>
            </a:r>
            <a:r>
              <a:rPr lang="en-US" sz="2400" dirty="0">
                <a:solidFill>
                  <a:srgbClr val="2C453E"/>
                </a:solidFill>
                <a:latin typeface="Montserrat"/>
                <a:ea typeface="+mn-ea"/>
                <a:cs typeface="+mn-cs"/>
              </a:rPr>
              <a:t> je </a:t>
            </a:r>
            <a:r>
              <a:rPr lang="en-US" sz="2400" dirty="0" err="1">
                <a:solidFill>
                  <a:srgbClr val="2C453E"/>
                </a:solidFill>
                <a:latin typeface="Montserrat"/>
                <a:ea typeface="+mn-ea"/>
                <a:cs typeface="+mn-cs"/>
              </a:rPr>
              <a:t>pandemija</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pretresla</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globalni</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turizem</a:t>
            </a:r>
            <a:r>
              <a:rPr lang="en-US" sz="2400" dirty="0">
                <a:solidFill>
                  <a:srgbClr val="2C453E"/>
                </a:solidFill>
                <a:latin typeface="Montserrat"/>
                <a:ea typeface="+mn-ea"/>
                <a:cs typeface="+mn-cs"/>
              </a:rPr>
              <a:t> in </a:t>
            </a:r>
            <a:r>
              <a:rPr lang="en-US" sz="2400" dirty="0" err="1">
                <a:solidFill>
                  <a:srgbClr val="2C453E"/>
                </a:solidFill>
                <a:latin typeface="Montserrat"/>
                <a:ea typeface="+mn-ea"/>
                <a:cs typeface="+mn-cs"/>
              </a:rPr>
              <a:t>kakšno</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okrevanje</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lahko</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pričakujemo</a:t>
            </a:r>
            <a:r>
              <a:rPr lang="en-US" sz="2400" dirty="0">
                <a:solidFill>
                  <a:srgbClr val="2C453E"/>
                </a:solidFill>
                <a:latin typeface="Montserrat"/>
                <a:ea typeface="+mn-ea"/>
                <a:cs typeface="+mn-cs"/>
              </a:rPr>
              <a:t>? </a:t>
            </a:r>
            <a:br>
              <a:rPr lang="en-US" sz="2400" dirty="0">
                <a:solidFill>
                  <a:srgbClr val="2C453E"/>
                </a:solidFill>
                <a:latin typeface="Montserrat"/>
                <a:ea typeface="+mn-ea"/>
                <a:cs typeface="+mn-cs"/>
              </a:rPr>
            </a:br>
            <a:br>
              <a:rPr lang="en-US" sz="2400" dirty="0">
                <a:solidFill>
                  <a:srgbClr val="2C453E"/>
                </a:solidFill>
                <a:latin typeface="Montserrat"/>
                <a:ea typeface="+mn-ea"/>
                <a:cs typeface="+mn-cs"/>
              </a:rPr>
            </a:br>
            <a:br>
              <a:rPr lang="en-US" sz="700" b="1" dirty="0">
                <a:solidFill>
                  <a:schemeClr val="tx1">
                    <a:lumMod val="85000"/>
                    <a:lumOff val="15000"/>
                  </a:schemeClr>
                </a:solidFill>
              </a:rPr>
            </a:br>
            <a:br>
              <a:rPr lang="en-US" sz="700" b="1" dirty="0">
                <a:solidFill>
                  <a:schemeClr val="tx1">
                    <a:lumMod val="85000"/>
                    <a:lumOff val="15000"/>
                  </a:schemeClr>
                </a:solidFill>
              </a:rPr>
            </a:br>
            <a:r>
              <a:rPr lang="en-US" sz="700" b="1" dirty="0">
                <a:solidFill>
                  <a:schemeClr val="tx1">
                    <a:lumMod val="85000"/>
                    <a:lumOff val="15000"/>
                  </a:schemeClr>
                </a:solidFill>
              </a:rPr>
              <a:t>DESTINATION MANAGEMENT YESTERDAY, TODAY, TOMMOROW </a:t>
            </a:r>
            <a:br>
              <a:rPr lang="en-US" sz="700" dirty="0">
                <a:solidFill>
                  <a:schemeClr val="tx1">
                    <a:lumMod val="85000"/>
                    <a:lumOff val="15000"/>
                  </a:schemeClr>
                </a:solidFill>
              </a:rPr>
            </a:br>
            <a:r>
              <a:rPr lang="en-US" sz="700" dirty="0" err="1">
                <a:solidFill>
                  <a:schemeClr val="tx1">
                    <a:lumMod val="85000"/>
                    <a:lumOff val="15000"/>
                  </a:schemeClr>
                </a:solidFill>
              </a:rPr>
              <a:t>Lju</a:t>
            </a:r>
            <a:endParaRPr lang="en-US" sz="700" dirty="0">
              <a:solidFill>
                <a:schemeClr val="tx1">
                  <a:lumMod val="85000"/>
                  <a:lumOff val="15000"/>
                </a:schemeClr>
              </a:solidFill>
            </a:endParaRPr>
          </a:p>
        </p:txBody>
      </p:sp>
      <p:cxnSp>
        <p:nvCxnSpPr>
          <p:cNvPr id="76" name="Straight Connector 75">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10936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Box 2">
            <a:extLst>
              <a:ext uri="{FF2B5EF4-FFF2-40B4-BE49-F238E27FC236}">
                <a16:creationId xmlns:a16="http://schemas.microsoft.com/office/drawing/2014/main" id="{9DAD187C-1B95-2744-B166-11C8638CB589}"/>
              </a:ext>
            </a:extLst>
          </p:cNvPr>
          <p:cNvSpPr txBox="1">
            <a:spLocks noChangeArrowheads="1"/>
          </p:cNvSpPr>
          <p:nvPr/>
        </p:nvSpPr>
        <p:spPr bwMode="auto">
          <a:xfrm>
            <a:off x="457199" y="2406359"/>
            <a:ext cx="5638801" cy="370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452438" indent="-225425">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a:lnSpc>
                <a:spcPct val="80000"/>
              </a:lnSpc>
              <a:spcBef>
                <a:spcPts val="1000"/>
              </a:spcBef>
              <a:spcAft>
                <a:spcPts val="467"/>
              </a:spcAft>
              <a:defRPr/>
            </a:pPr>
            <a:r>
              <a:rPr lang="en-US" altLang="en-SI" sz="1600" dirty="0">
                <a:solidFill>
                  <a:srgbClr val="2C453E"/>
                </a:solidFill>
                <a:latin typeface="Montserrat"/>
              </a:rPr>
              <a:t>CILJ</a:t>
            </a:r>
          </a:p>
          <a:p>
            <a:pPr algn="just">
              <a:lnSpc>
                <a:spcPct val="80000"/>
              </a:lnSpc>
              <a:spcBef>
                <a:spcPts val="1000"/>
              </a:spcBef>
              <a:spcAft>
                <a:spcPts val="467"/>
              </a:spcAft>
              <a:defRPr/>
            </a:pPr>
            <a:r>
              <a:rPr lang="sl-SI" sz="1600" b="1" dirty="0">
                <a:solidFill>
                  <a:srgbClr val="2C453E"/>
                </a:solidFill>
                <a:latin typeface="Montserrat"/>
              </a:rPr>
              <a:t>Spodbujati inovativnost in trajnostno naravnanost gastronomije. </a:t>
            </a:r>
          </a:p>
          <a:p>
            <a:pPr algn="just">
              <a:lnSpc>
                <a:spcPct val="80000"/>
              </a:lnSpc>
              <a:spcBef>
                <a:spcPts val="1000"/>
              </a:spcBef>
              <a:spcAft>
                <a:spcPts val="467"/>
              </a:spcAft>
              <a:defRPr/>
            </a:pPr>
            <a:endParaRPr lang="en-US" altLang="en-SI" sz="1600" b="1" dirty="0">
              <a:solidFill>
                <a:srgbClr val="2C453E"/>
              </a:solidFill>
              <a:latin typeface="Montserrat"/>
            </a:endParaRPr>
          </a:p>
          <a:p>
            <a:pPr algn="just">
              <a:lnSpc>
                <a:spcPct val="80000"/>
              </a:lnSpc>
              <a:spcBef>
                <a:spcPts val="1000"/>
              </a:spcBef>
              <a:spcAft>
                <a:spcPts val="467"/>
              </a:spcAft>
              <a:defRPr/>
            </a:pPr>
            <a:r>
              <a:rPr lang="en-US" altLang="en-SI" sz="1600" dirty="0">
                <a:solidFill>
                  <a:srgbClr val="2C453E"/>
                </a:solidFill>
                <a:latin typeface="Montserrat"/>
              </a:rPr>
              <a:t>OPIS PRODUKTNE SMERI</a:t>
            </a:r>
          </a:p>
          <a:p>
            <a:pPr marL="606456" lvl="1" indent="-304815" algn="just">
              <a:lnSpc>
                <a:spcPct val="80000"/>
              </a:lnSpc>
              <a:spcBef>
                <a:spcPts val="1000"/>
              </a:spcBef>
              <a:buFont typeface="Arial" panose="020B0604020202020204" pitchFamily="34" charset="0"/>
              <a:buChar char="•"/>
              <a:defRPr/>
            </a:pPr>
            <a:r>
              <a:rPr lang="sl-SI" sz="1600" dirty="0">
                <a:solidFill>
                  <a:srgbClr val="2C453E"/>
                </a:solidFill>
                <a:latin typeface="Montserrat"/>
              </a:rPr>
              <a:t>Vključevanje gastronomskih ponudnikov v mednarodne sheme </a:t>
            </a:r>
          </a:p>
          <a:p>
            <a:pPr marL="606456" lvl="1" indent="-304815" algn="just">
              <a:lnSpc>
                <a:spcPct val="80000"/>
              </a:lnSpc>
              <a:spcBef>
                <a:spcPts val="1000"/>
              </a:spcBef>
              <a:buFont typeface="Arial" panose="020B0604020202020204" pitchFamily="34" charset="0"/>
              <a:buChar char="•"/>
              <a:defRPr/>
            </a:pPr>
            <a:r>
              <a:rPr lang="sl-SI" sz="1600" dirty="0">
                <a:solidFill>
                  <a:srgbClr val="2C453E"/>
                </a:solidFill>
                <a:latin typeface="Montserrat"/>
              </a:rPr>
              <a:t>Razvoj inovativnih/trajnostnih konceptov </a:t>
            </a:r>
            <a:endParaRPr lang="en-SI" sz="1600" dirty="0">
              <a:solidFill>
                <a:srgbClr val="2C453E"/>
              </a:solidFill>
              <a:latin typeface="Montserrat"/>
            </a:endParaRPr>
          </a:p>
          <a:p>
            <a:pPr marL="606456" lvl="1" indent="-304815" algn="just">
              <a:lnSpc>
                <a:spcPct val="80000"/>
              </a:lnSpc>
              <a:spcBef>
                <a:spcPts val="1000"/>
              </a:spcBef>
              <a:buFont typeface="Arial" panose="020B0604020202020204" pitchFamily="34" charset="0"/>
              <a:buChar char="•"/>
              <a:defRPr/>
            </a:pPr>
            <a:r>
              <a:rPr lang="sl-SI" sz="1600" dirty="0">
                <a:solidFill>
                  <a:srgbClr val="2C453E"/>
                </a:solidFill>
                <a:latin typeface="Montserrat"/>
              </a:rPr>
              <a:t>Digitalizacija </a:t>
            </a:r>
          </a:p>
          <a:p>
            <a:pPr marL="606456" lvl="1" indent="-304815" algn="just">
              <a:lnSpc>
                <a:spcPct val="80000"/>
              </a:lnSpc>
              <a:spcBef>
                <a:spcPts val="1000"/>
              </a:spcBef>
              <a:buFont typeface="Arial" panose="020B0604020202020204" pitchFamily="34" charset="0"/>
              <a:buChar char="•"/>
              <a:defRPr/>
            </a:pPr>
            <a:r>
              <a:rPr lang="sl-SI" sz="1600" dirty="0">
                <a:solidFill>
                  <a:srgbClr val="2C453E"/>
                </a:solidFill>
                <a:latin typeface="Montserrat"/>
              </a:rPr>
              <a:t>Lokalne in trajnostne verige vrednosti </a:t>
            </a:r>
            <a:endParaRPr lang="en-SI" sz="1600" dirty="0">
              <a:solidFill>
                <a:srgbClr val="2C453E"/>
              </a:solidFill>
              <a:latin typeface="Montserrat"/>
            </a:endParaRPr>
          </a:p>
          <a:p>
            <a:pPr marL="606456" lvl="1" indent="-304815" algn="just">
              <a:lnSpc>
                <a:spcPct val="80000"/>
              </a:lnSpc>
              <a:spcBef>
                <a:spcPts val="1000"/>
              </a:spcBef>
              <a:buFont typeface="Arial" panose="020B0604020202020204" pitchFamily="34" charset="0"/>
              <a:buChar char="•"/>
              <a:defRPr/>
            </a:pPr>
            <a:r>
              <a:rPr lang="sl-SI" sz="1600" dirty="0">
                <a:solidFill>
                  <a:srgbClr val="2C453E"/>
                </a:solidFill>
                <a:latin typeface="Montserrat"/>
              </a:rPr>
              <a:t>Oblikovanje znamke “NIČNA” GASTRONOMIJA</a:t>
            </a:r>
          </a:p>
          <a:p>
            <a:pPr marL="301641" lvl="1" indent="0">
              <a:lnSpc>
                <a:spcPts val="1959"/>
              </a:lnSpc>
              <a:spcBef>
                <a:spcPts val="83"/>
              </a:spcBef>
              <a:spcAft>
                <a:spcPts val="467"/>
              </a:spcAft>
            </a:pPr>
            <a:endParaRPr lang="en-US" altLang="en-SI" sz="1600" dirty="0">
              <a:solidFill>
                <a:srgbClr val="6D8856"/>
              </a:solidFill>
              <a:latin typeface="Montserrat Bold" pitchFamily="2" charset="0"/>
            </a:endParaRPr>
          </a:p>
        </p:txBody>
      </p:sp>
      <p:pic>
        <p:nvPicPr>
          <p:cNvPr id="10243" name="Picture 4">
            <a:extLst>
              <a:ext uri="{FF2B5EF4-FFF2-40B4-BE49-F238E27FC236}">
                <a16:creationId xmlns:a16="http://schemas.microsoft.com/office/drawing/2014/main" id="{47B2965E-B6EF-B241-ADD8-2B133547D6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Pravokotnik: zaokroženi vogali 7">
            <a:extLst>
              <a:ext uri="{FF2B5EF4-FFF2-40B4-BE49-F238E27FC236}">
                <a16:creationId xmlns:a16="http://schemas.microsoft.com/office/drawing/2014/main" id="{D25CDF38-45E5-445B-AD7E-73F1D23761E3}"/>
              </a:ext>
            </a:extLst>
          </p:cNvPr>
          <p:cNvSpPr/>
          <p:nvPr/>
        </p:nvSpPr>
        <p:spPr>
          <a:xfrm>
            <a:off x="445910" y="411930"/>
            <a:ext cx="5150218" cy="10000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9" name="TextBox 3">
            <a:extLst>
              <a:ext uri="{FF2B5EF4-FFF2-40B4-BE49-F238E27FC236}">
                <a16:creationId xmlns:a16="http://schemas.microsoft.com/office/drawing/2014/main" id="{15C5BA34-6EE5-4D3F-8D7D-7AC9660EA8D3}"/>
              </a:ext>
            </a:extLst>
          </p:cNvPr>
          <p:cNvSpPr txBox="1">
            <a:spLocks noChangeArrowheads="1"/>
          </p:cNvSpPr>
          <p:nvPr/>
        </p:nvSpPr>
        <p:spPr bwMode="auto">
          <a:xfrm>
            <a:off x="691091" y="497579"/>
            <a:ext cx="9113309" cy="71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6400"/>
              </a:lnSpc>
              <a:spcBef>
                <a:spcPct val="0"/>
              </a:spcBef>
              <a:buNone/>
            </a:pPr>
            <a:r>
              <a:rPr lang="sl-SI" altLang="sl-SI" dirty="0">
                <a:solidFill>
                  <a:schemeClr val="bg1"/>
                </a:solidFill>
              </a:rPr>
              <a:t>2. NIČNA GASTRONOMIJA</a:t>
            </a:r>
            <a:endParaRPr lang="en-US" altLang="sl-SI" dirty="0">
              <a:solidFill>
                <a:schemeClr val="bg1"/>
              </a:solidFill>
            </a:endParaRPr>
          </a:p>
        </p:txBody>
      </p:sp>
      <p:pic>
        <p:nvPicPr>
          <p:cNvPr id="1026" name="Picture 2" descr="Gastronomija">
            <a:extLst>
              <a:ext uri="{FF2B5EF4-FFF2-40B4-BE49-F238E27FC236}">
                <a16:creationId xmlns:a16="http://schemas.microsoft.com/office/drawing/2014/main" id="{DFF35718-A74F-4D1B-90F3-F25877BB62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0573" y="497579"/>
            <a:ext cx="5541635" cy="4156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43385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10">
            <a:extLst>
              <a:ext uri="{FF2B5EF4-FFF2-40B4-BE49-F238E27FC236}">
                <a16:creationId xmlns:a16="http://schemas.microsoft.com/office/drawing/2014/main" id="{34CB5750-3F6D-224F-AC4E-107DD6C04E98}"/>
              </a:ext>
            </a:extLst>
          </p:cNvPr>
          <p:cNvGraphicFramePr>
            <a:graphicFrameLocks/>
          </p:cNvGraphicFramePr>
          <p:nvPr>
            <p:extLst>
              <p:ext uri="{D42A27DB-BD31-4B8C-83A1-F6EECF244321}">
                <p14:modId xmlns:p14="http://schemas.microsoft.com/office/powerpoint/2010/main" val="2220213601"/>
              </p:ext>
            </p:extLst>
          </p:nvPr>
        </p:nvGraphicFramePr>
        <p:xfrm>
          <a:off x="445910" y="1749142"/>
          <a:ext cx="9676264" cy="4408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ravokotnik: zaokroženi vogali 3">
            <a:extLst>
              <a:ext uri="{FF2B5EF4-FFF2-40B4-BE49-F238E27FC236}">
                <a16:creationId xmlns:a16="http://schemas.microsoft.com/office/drawing/2014/main" id="{E22D38A4-B133-4FA4-8761-0A19DE9049C9}"/>
              </a:ext>
            </a:extLst>
          </p:cNvPr>
          <p:cNvSpPr/>
          <p:nvPr/>
        </p:nvSpPr>
        <p:spPr>
          <a:xfrm>
            <a:off x="445910" y="411930"/>
            <a:ext cx="5954890" cy="1000049"/>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7" name="TextBox 3">
            <a:extLst>
              <a:ext uri="{FF2B5EF4-FFF2-40B4-BE49-F238E27FC236}">
                <a16:creationId xmlns:a16="http://schemas.microsoft.com/office/drawing/2014/main" id="{CECD5646-D654-427C-83A3-133237402204}"/>
              </a:ext>
            </a:extLst>
          </p:cNvPr>
          <p:cNvSpPr txBox="1">
            <a:spLocks noChangeArrowheads="1"/>
          </p:cNvSpPr>
          <p:nvPr/>
        </p:nvSpPr>
        <p:spPr bwMode="auto">
          <a:xfrm>
            <a:off x="600456" y="497579"/>
            <a:ext cx="9113309" cy="71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6400"/>
              </a:lnSpc>
              <a:spcBef>
                <a:spcPct val="0"/>
              </a:spcBef>
              <a:buNone/>
            </a:pPr>
            <a:r>
              <a:rPr lang="en-US" altLang="sl-SI" dirty="0">
                <a:solidFill>
                  <a:schemeClr val="bg1"/>
                </a:solidFill>
              </a:rPr>
              <a:t>UTEMELJITEV</a:t>
            </a:r>
            <a:r>
              <a:rPr lang="sl-SI" altLang="sl-SI" dirty="0">
                <a:solidFill>
                  <a:schemeClr val="bg1"/>
                </a:solidFill>
              </a:rPr>
              <a:t> </a:t>
            </a:r>
            <a:r>
              <a:rPr lang="en-SI" dirty="0">
                <a:solidFill>
                  <a:schemeClr val="bg1"/>
                </a:solidFill>
              </a:rPr>
              <a:t>PRODUKTNE SMERI </a:t>
            </a:r>
            <a:endParaRPr lang="en-US" altLang="sl-SI" dirty="0">
              <a:solidFill>
                <a:schemeClr val="bg1"/>
              </a:solidFill>
            </a:endParaRPr>
          </a:p>
        </p:txBody>
      </p:sp>
    </p:spTree>
    <p:extLst>
      <p:ext uri="{BB962C8B-B14F-4D97-AF65-F5344CB8AC3E}">
        <p14:creationId xmlns:p14="http://schemas.microsoft.com/office/powerpoint/2010/main" val="18843556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Box 2">
            <a:extLst>
              <a:ext uri="{FF2B5EF4-FFF2-40B4-BE49-F238E27FC236}">
                <a16:creationId xmlns:a16="http://schemas.microsoft.com/office/drawing/2014/main" id="{48967605-708E-464C-BD7C-2784425668B4}"/>
              </a:ext>
            </a:extLst>
          </p:cNvPr>
          <p:cNvSpPr txBox="1">
            <a:spLocks noChangeArrowheads="1"/>
          </p:cNvSpPr>
          <p:nvPr/>
        </p:nvSpPr>
        <p:spPr bwMode="auto">
          <a:xfrm>
            <a:off x="445911" y="2242078"/>
            <a:ext cx="5650090" cy="3054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452438" indent="-225425">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nSpc>
                <a:spcPts val="1959"/>
              </a:lnSpc>
              <a:spcBef>
                <a:spcPts val="83"/>
              </a:spcBef>
              <a:spcAft>
                <a:spcPts val="467"/>
              </a:spcAft>
            </a:pPr>
            <a:r>
              <a:rPr lang="en-US" altLang="en-SI" sz="1867" dirty="0">
                <a:solidFill>
                  <a:srgbClr val="2C453E"/>
                </a:solidFill>
                <a:latin typeface="Montserrat"/>
              </a:rPr>
              <a:t>CILJ</a:t>
            </a:r>
          </a:p>
          <a:p>
            <a:pPr>
              <a:lnSpc>
                <a:spcPts val="1959"/>
              </a:lnSpc>
              <a:spcBef>
                <a:spcPts val="83"/>
              </a:spcBef>
              <a:spcAft>
                <a:spcPts val="467"/>
              </a:spcAft>
            </a:pPr>
            <a:r>
              <a:rPr lang="sl-SI" sz="1600" dirty="0">
                <a:solidFill>
                  <a:srgbClr val="2C453E"/>
                </a:solidFill>
                <a:latin typeface="Montserrat"/>
              </a:rPr>
              <a:t>Razvoj in opredelitev </a:t>
            </a:r>
            <a:r>
              <a:rPr lang="sl-SI" sz="1600" b="1" dirty="0">
                <a:solidFill>
                  <a:srgbClr val="2C453E"/>
                </a:solidFill>
                <a:latin typeface="Montserrat"/>
              </a:rPr>
              <a:t>celovitega slovenskega SPA in </a:t>
            </a:r>
            <a:r>
              <a:rPr lang="sl-SI" sz="1600" b="1" dirty="0" err="1">
                <a:solidFill>
                  <a:srgbClr val="2C453E"/>
                </a:solidFill>
                <a:latin typeface="Montserrat"/>
              </a:rPr>
              <a:t>wellness</a:t>
            </a:r>
            <a:r>
              <a:rPr lang="sl-SI" sz="1600" b="1" dirty="0">
                <a:solidFill>
                  <a:srgbClr val="2C453E"/>
                </a:solidFill>
                <a:latin typeface="Montserrat"/>
              </a:rPr>
              <a:t> produkta.</a:t>
            </a:r>
          </a:p>
          <a:p>
            <a:pPr>
              <a:lnSpc>
                <a:spcPts val="1959"/>
              </a:lnSpc>
              <a:spcBef>
                <a:spcPts val="83"/>
              </a:spcBef>
              <a:spcAft>
                <a:spcPts val="467"/>
              </a:spcAft>
            </a:pPr>
            <a:endParaRPr lang="en-US" altLang="en-SI" sz="1867" dirty="0">
              <a:solidFill>
                <a:srgbClr val="2C453E"/>
              </a:solidFill>
              <a:latin typeface="Montserrat"/>
            </a:endParaRPr>
          </a:p>
          <a:p>
            <a:pPr>
              <a:lnSpc>
                <a:spcPts val="1959"/>
              </a:lnSpc>
              <a:spcBef>
                <a:spcPts val="83"/>
              </a:spcBef>
              <a:spcAft>
                <a:spcPts val="467"/>
              </a:spcAft>
            </a:pPr>
            <a:r>
              <a:rPr lang="en-US" altLang="en-SI" sz="1867" dirty="0">
                <a:solidFill>
                  <a:srgbClr val="2C453E"/>
                </a:solidFill>
                <a:latin typeface="Montserrat"/>
              </a:rPr>
              <a:t>OPIS PRODUKTNE SMERI</a:t>
            </a:r>
          </a:p>
          <a:p>
            <a:pPr marL="379961" lvl="1" indent="-228611">
              <a:buFont typeface="Arial" panose="020B0604020202020204" pitchFamily="34" charset="0"/>
              <a:buChar char="•"/>
            </a:pPr>
            <a:r>
              <a:rPr lang="sl-SI" sz="1600" b="1" dirty="0">
                <a:solidFill>
                  <a:srgbClr val="2C453E"/>
                </a:solidFill>
                <a:latin typeface="Montserrat"/>
              </a:rPr>
              <a:t>Razvoj koncepta S(LOVE)NIA SPA</a:t>
            </a:r>
          </a:p>
          <a:p>
            <a:pPr marL="379961" lvl="1" indent="-228611">
              <a:buFont typeface="Arial" panose="020B0604020202020204" pitchFamily="34" charset="0"/>
              <a:buChar char="•"/>
            </a:pPr>
            <a:r>
              <a:rPr lang="sl-SI" sz="1600" b="1" dirty="0">
                <a:solidFill>
                  <a:srgbClr val="2C453E"/>
                </a:solidFill>
                <a:latin typeface="Montserrat"/>
              </a:rPr>
              <a:t>Lokalno in avtentično</a:t>
            </a:r>
          </a:p>
          <a:p>
            <a:pPr marL="379961" lvl="1" indent="-228611">
              <a:buFont typeface="Arial" panose="020B0604020202020204" pitchFamily="34" charset="0"/>
              <a:buChar char="•"/>
            </a:pPr>
            <a:r>
              <a:rPr lang="sl-SI" sz="1600" b="1" dirty="0">
                <a:solidFill>
                  <a:srgbClr val="2C453E"/>
                </a:solidFill>
                <a:latin typeface="Montserrat"/>
              </a:rPr>
              <a:t>Tradicija </a:t>
            </a:r>
            <a:r>
              <a:rPr lang="sl-SI" sz="1600" dirty="0">
                <a:solidFill>
                  <a:srgbClr val="2C453E"/>
                </a:solidFill>
                <a:latin typeface="Montserrat"/>
              </a:rPr>
              <a:t>ter</a:t>
            </a:r>
            <a:r>
              <a:rPr lang="sl-SI" sz="1600" b="1" dirty="0">
                <a:solidFill>
                  <a:srgbClr val="2C453E"/>
                </a:solidFill>
                <a:latin typeface="Montserrat"/>
              </a:rPr>
              <a:t> naravne danosti</a:t>
            </a:r>
          </a:p>
          <a:p>
            <a:pPr marL="379961" lvl="1" indent="-228611">
              <a:buFont typeface="Arial" panose="020B0604020202020204" pitchFamily="34" charset="0"/>
              <a:buChar char="•"/>
            </a:pPr>
            <a:r>
              <a:rPr lang="sl-SI" sz="1600" b="1" dirty="0">
                <a:solidFill>
                  <a:srgbClr val="2C453E"/>
                </a:solidFill>
                <a:latin typeface="Montserrat"/>
              </a:rPr>
              <a:t>Butičnost</a:t>
            </a:r>
            <a:r>
              <a:rPr lang="sl-SI" sz="1600" dirty="0">
                <a:solidFill>
                  <a:srgbClr val="2C453E"/>
                </a:solidFill>
                <a:latin typeface="Montserrat"/>
              </a:rPr>
              <a:t>: visoka kakovost, ekskluzivnost, individualni pristop, lokalna edinstvenost in stik z naravo</a:t>
            </a:r>
            <a:endParaRPr lang="en-SI" sz="1600" dirty="0">
              <a:solidFill>
                <a:srgbClr val="2C453E"/>
              </a:solidFill>
              <a:latin typeface="Montserrat"/>
            </a:endParaRPr>
          </a:p>
          <a:p>
            <a:pPr marL="379961" lvl="1" indent="-228611">
              <a:buFont typeface="Arial" panose="020B0604020202020204" pitchFamily="34" charset="0"/>
              <a:buChar char="•"/>
            </a:pPr>
            <a:r>
              <a:rPr lang="sl-SI" sz="1600" dirty="0">
                <a:solidFill>
                  <a:srgbClr val="2C453E"/>
                </a:solidFill>
                <a:latin typeface="Montserrat"/>
              </a:rPr>
              <a:t>Nadgradnja:</a:t>
            </a:r>
            <a:r>
              <a:rPr lang="sl-SI" sz="1600" b="1" dirty="0">
                <a:solidFill>
                  <a:srgbClr val="2C453E"/>
                </a:solidFill>
                <a:latin typeface="Montserrat"/>
              </a:rPr>
              <a:t> „</a:t>
            </a:r>
            <a:r>
              <a:rPr lang="sl-SI" sz="1600" b="1" dirty="0" err="1">
                <a:solidFill>
                  <a:srgbClr val="2C453E"/>
                </a:solidFill>
                <a:latin typeface="Montserrat"/>
              </a:rPr>
              <a:t>selfness</a:t>
            </a:r>
            <a:r>
              <a:rPr lang="sl-SI" sz="1600" b="1" dirty="0">
                <a:solidFill>
                  <a:srgbClr val="2C453E"/>
                </a:solidFill>
                <a:latin typeface="Montserrat"/>
              </a:rPr>
              <a:t>“ in „</a:t>
            </a:r>
            <a:r>
              <a:rPr lang="sl-SI" sz="1600" b="1" dirty="0" err="1">
                <a:solidFill>
                  <a:srgbClr val="2C453E"/>
                </a:solidFill>
                <a:latin typeface="Montserrat"/>
              </a:rPr>
              <a:t>mindfulness</a:t>
            </a:r>
            <a:r>
              <a:rPr lang="sl-SI" sz="1600" b="1" dirty="0">
                <a:solidFill>
                  <a:srgbClr val="2C453E"/>
                </a:solidFill>
                <a:latin typeface="Montserrat"/>
              </a:rPr>
              <a:t>“</a:t>
            </a:r>
          </a:p>
        </p:txBody>
      </p:sp>
      <p:pic>
        <p:nvPicPr>
          <p:cNvPr id="12291" name="Picture 4">
            <a:extLst>
              <a:ext uri="{FF2B5EF4-FFF2-40B4-BE49-F238E27FC236}">
                <a16:creationId xmlns:a16="http://schemas.microsoft.com/office/drawing/2014/main" id="{E867A4BB-8077-834F-88E6-37916569A2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ravokotnik: zaokroženi vogali 5">
            <a:extLst>
              <a:ext uri="{FF2B5EF4-FFF2-40B4-BE49-F238E27FC236}">
                <a16:creationId xmlns:a16="http://schemas.microsoft.com/office/drawing/2014/main" id="{473B0EF9-9C63-413E-9583-E2D625D769DA}"/>
              </a:ext>
            </a:extLst>
          </p:cNvPr>
          <p:cNvSpPr/>
          <p:nvPr/>
        </p:nvSpPr>
        <p:spPr>
          <a:xfrm>
            <a:off x="445910" y="411930"/>
            <a:ext cx="5150218" cy="10000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7" name="TextBox 3">
            <a:extLst>
              <a:ext uri="{FF2B5EF4-FFF2-40B4-BE49-F238E27FC236}">
                <a16:creationId xmlns:a16="http://schemas.microsoft.com/office/drawing/2014/main" id="{F2A628B7-4A4A-4E8B-9B90-BFC1E7AA4132}"/>
              </a:ext>
            </a:extLst>
          </p:cNvPr>
          <p:cNvSpPr txBox="1">
            <a:spLocks noChangeArrowheads="1"/>
          </p:cNvSpPr>
          <p:nvPr/>
        </p:nvSpPr>
        <p:spPr bwMode="auto">
          <a:xfrm>
            <a:off x="691091" y="497579"/>
            <a:ext cx="9113309" cy="71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6400"/>
              </a:lnSpc>
              <a:spcBef>
                <a:spcPct val="0"/>
              </a:spcBef>
              <a:buNone/>
            </a:pPr>
            <a:r>
              <a:rPr lang="en-US" altLang="sl-SI" dirty="0">
                <a:solidFill>
                  <a:schemeClr val="bg1"/>
                </a:solidFill>
              </a:rPr>
              <a:t>3. S(LOVE)NIA SPA</a:t>
            </a:r>
          </a:p>
        </p:txBody>
      </p:sp>
      <p:pic>
        <p:nvPicPr>
          <p:cNvPr id="2050" name="Picture 2" descr="Future Spa Manager: All you need to know to be successful">
            <a:extLst>
              <a:ext uri="{FF2B5EF4-FFF2-40B4-BE49-F238E27FC236}">
                <a16:creationId xmlns:a16="http://schemas.microsoft.com/office/drawing/2014/main" id="{F5E4F775-1FCC-40FF-A9DA-6CD83D45A0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5874" y="411930"/>
            <a:ext cx="5285232" cy="3523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02627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10">
            <a:extLst>
              <a:ext uri="{FF2B5EF4-FFF2-40B4-BE49-F238E27FC236}">
                <a16:creationId xmlns:a16="http://schemas.microsoft.com/office/drawing/2014/main" id="{34CB5750-3F6D-224F-AC4E-107DD6C04E98}"/>
              </a:ext>
            </a:extLst>
          </p:cNvPr>
          <p:cNvGraphicFramePr>
            <a:graphicFrameLocks/>
          </p:cNvGraphicFramePr>
          <p:nvPr>
            <p:extLst>
              <p:ext uri="{D42A27DB-BD31-4B8C-83A1-F6EECF244321}">
                <p14:modId xmlns:p14="http://schemas.microsoft.com/office/powerpoint/2010/main" val="1000317043"/>
              </p:ext>
            </p:extLst>
          </p:nvPr>
        </p:nvGraphicFramePr>
        <p:xfrm>
          <a:off x="445910" y="1820292"/>
          <a:ext cx="10030968" cy="42171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ravokotnik: zaokroženi vogali 3">
            <a:extLst>
              <a:ext uri="{FF2B5EF4-FFF2-40B4-BE49-F238E27FC236}">
                <a16:creationId xmlns:a16="http://schemas.microsoft.com/office/drawing/2014/main" id="{8385AA13-B8D9-4B15-86C0-1A4F3C977FF6}"/>
              </a:ext>
            </a:extLst>
          </p:cNvPr>
          <p:cNvSpPr/>
          <p:nvPr/>
        </p:nvSpPr>
        <p:spPr>
          <a:xfrm>
            <a:off x="445910" y="411930"/>
            <a:ext cx="5954890" cy="1000049"/>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7" name="TextBox 3">
            <a:extLst>
              <a:ext uri="{FF2B5EF4-FFF2-40B4-BE49-F238E27FC236}">
                <a16:creationId xmlns:a16="http://schemas.microsoft.com/office/drawing/2014/main" id="{14304FCD-6E03-4BA6-83BE-B0D0E3172EDA}"/>
              </a:ext>
            </a:extLst>
          </p:cNvPr>
          <p:cNvSpPr txBox="1">
            <a:spLocks noChangeArrowheads="1"/>
          </p:cNvSpPr>
          <p:nvPr/>
        </p:nvSpPr>
        <p:spPr bwMode="auto">
          <a:xfrm>
            <a:off x="600456" y="497579"/>
            <a:ext cx="9113309" cy="71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6400"/>
              </a:lnSpc>
              <a:spcBef>
                <a:spcPct val="0"/>
              </a:spcBef>
              <a:buNone/>
            </a:pPr>
            <a:r>
              <a:rPr lang="en-US" altLang="sl-SI" dirty="0">
                <a:solidFill>
                  <a:schemeClr val="bg1"/>
                </a:solidFill>
              </a:rPr>
              <a:t>UTEMELJITEV</a:t>
            </a:r>
            <a:r>
              <a:rPr lang="sl-SI" altLang="sl-SI" dirty="0">
                <a:solidFill>
                  <a:schemeClr val="bg1"/>
                </a:solidFill>
              </a:rPr>
              <a:t> </a:t>
            </a:r>
            <a:r>
              <a:rPr lang="en-SI" dirty="0">
                <a:solidFill>
                  <a:schemeClr val="bg1"/>
                </a:solidFill>
              </a:rPr>
              <a:t>PRODUKTNE SMERI </a:t>
            </a:r>
            <a:endParaRPr lang="en-US" altLang="sl-SI" dirty="0">
              <a:solidFill>
                <a:schemeClr val="bg1"/>
              </a:solidFill>
            </a:endParaRPr>
          </a:p>
        </p:txBody>
      </p:sp>
    </p:spTree>
    <p:extLst>
      <p:ext uri="{BB962C8B-B14F-4D97-AF65-F5344CB8AC3E}">
        <p14:creationId xmlns:p14="http://schemas.microsoft.com/office/powerpoint/2010/main" val="30839955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Box 2">
            <a:extLst>
              <a:ext uri="{FF2B5EF4-FFF2-40B4-BE49-F238E27FC236}">
                <a16:creationId xmlns:a16="http://schemas.microsoft.com/office/drawing/2014/main" id="{24F84709-EAAC-D24C-B549-8F44DDB7759B}"/>
              </a:ext>
            </a:extLst>
          </p:cNvPr>
          <p:cNvSpPr txBox="1">
            <a:spLocks noChangeArrowheads="1"/>
          </p:cNvSpPr>
          <p:nvPr/>
        </p:nvSpPr>
        <p:spPr bwMode="auto">
          <a:xfrm>
            <a:off x="531255" y="2323346"/>
            <a:ext cx="5381865" cy="2980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452438" indent="-225425">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nSpc>
                <a:spcPts val="1959"/>
              </a:lnSpc>
              <a:spcBef>
                <a:spcPts val="83"/>
              </a:spcBef>
              <a:spcAft>
                <a:spcPts val="467"/>
              </a:spcAft>
            </a:pPr>
            <a:r>
              <a:rPr lang="en-US" altLang="en-SI" sz="1867" dirty="0">
                <a:solidFill>
                  <a:srgbClr val="2C453E"/>
                </a:solidFill>
                <a:latin typeface="Montserrat"/>
              </a:rPr>
              <a:t>CILJ</a:t>
            </a:r>
          </a:p>
          <a:p>
            <a:r>
              <a:rPr lang="sl-SI" sz="1600" dirty="0">
                <a:solidFill>
                  <a:srgbClr val="2C453E"/>
                </a:solidFill>
                <a:latin typeface="Montserrat"/>
              </a:rPr>
              <a:t>Povezati kulturo in turizem s ciljem povečanja dodane vrednosti.</a:t>
            </a:r>
          </a:p>
          <a:p>
            <a:endParaRPr lang="en-SI" sz="1600" dirty="0">
              <a:solidFill>
                <a:srgbClr val="2C453E"/>
              </a:solidFill>
              <a:latin typeface="Montserrat"/>
            </a:endParaRPr>
          </a:p>
          <a:p>
            <a:pPr>
              <a:lnSpc>
                <a:spcPts val="1959"/>
              </a:lnSpc>
              <a:spcBef>
                <a:spcPts val="83"/>
              </a:spcBef>
              <a:spcAft>
                <a:spcPts val="467"/>
              </a:spcAft>
            </a:pPr>
            <a:endParaRPr lang="en-US" altLang="en-SI" sz="1867" dirty="0">
              <a:solidFill>
                <a:srgbClr val="2C453E"/>
              </a:solidFill>
              <a:latin typeface="Montserrat"/>
            </a:endParaRPr>
          </a:p>
          <a:p>
            <a:pPr>
              <a:lnSpc>
                <a:spcPts val="1959"/>
              </a:lnSpc>
              <a:spcBef>
                <a:spcPts val="83"/>
              </a:spcBef>
              <a:spcAft>
                <a:spcPts val="467"/>
              </a:spcAft>
            </a:pPr>
            <a:r>
              <a:rPr lang="en-US" altLang="en-SI" sz="1867" dirty="0">
                <a:solidFill>
                  <a:srgbClr val="2C453E"/>
                </a:solidFill>
                <a:latin typeface="Montserrat"/>
              </a:rPr>
              <a:t>OPIS PRODUKTNE SMERI</a:t>
            </a:r>
          </a:p>
          <a:p>
            <a:pPr marL="606456" lvl="1" indent="-304815">
              <a:buFont typeface="Arial" panose="020B0604020202020204" pitchFamily="34" charset="0"/>
              <a:buChar char="•"/>
            </a:pPr>
            <a:r>
              <a:rPr lang="sl-SI" sz="1600" b="1" dirty="0">
                <a:solidFill>
                  <a:srgbClr val="2C453E"/>
                </a:solidFill>
                <a:latin typeface="Montserrat"/>
              </a:rPr>
              <a:t>Digitalna orodja </a:t>
            </a:r>
            <a:r>
              <a:rPr lang="sl-SI" sz="1600" dirty="0">
                <a:solidFill>
                  <a:srgbClr val="2C453E"/>
                </a:solidFill>
                <a:latin typeface="Montserrat"/>
              </a:rPr>
              <a:t>za povezovanje kulture in turizma</a:t>
            </a:r>
            <a:endParaRPr lang="en-SI" sz="1600" dirty="0">
              <a:solidFill>
                <a:srgbClr val="2C453E"/>
              </a:solidFill>
              <a:latin typeface="Montserrat"/>
            </a:endParaRPr>
          </a:p>
          <a:p>
            <a:pPr marL="606456" lvl="1" indent="-304815">
              <a:buFont typeface="Arial" panose="020B0604020202020204" pitchFamily="34" charset="0"/>
              <a:buChar char="•"/>
            </a:pPr>
            <a:r>
              <a:rPr lang="sl-SI" sz="1600" b="1" dirty="0">
                <a:solidFill>
                  <a:srgbClr val="2C453E"/>
                </a:solidFill>
                <a:latin typeface="Montserrat"/>
              </a:rPr>
              <a:t>Virtualna doživetja</a:t>
            </a:r>
            <a:r>
              <a:rPr lang="sl-SI" sz="1600" dirty="0">
                <a:solidFill>
                  <a:srgbClr val="2C453E"/>
                </a:solidFill>
                <a:latin typeface="Montserrat"/>
              </a:rPr>
              <a:t>, ki temeljijo na kulturi in turizmu</a:t>
            </a:r>
          </a:p>
          <a:p>
            <a:pPr marL="606456" lvl="1" indent="-304815">
              <a:buFont typeface="Arial" panose="020B0604020202020204" pitchFamily="34" charset="0"/>
              <a:buChar char="•"/>
            </a:pPr>
            <a:r>
              <a:rPr lang="sl-SI" altLang="en-SI" sz="1600" dirty="0">
                <a:solidFill>
                  <a:srgbClr val="2C453E"/>
                </a:solidFill>
                <a:latin typeface="Montserrat"/>
              </a:rPr>
              <a:t>Novi inovativni pristopi predstavitve kulture in dediščine skozi turizem</a:t>
            </a:r>
            <a:endParaRPr lang="en-US" altLang="en-SI" sz="1600" dirty="0">
              <a:solidFill>
                <a:srgbClr val="2C453E"/>
              </a:solidFill>
              <a:latin typeface="Montserrat"/>
            </a:endParaRPr>
          </a:p>
          <a:p>
            <a:pPr marL="606456" lvl="1" indent="-304815">
              <a:buFont typeface="Arial" panose="020B0604020202020204" pitchFamily="34" charset="0"/>
              <a:buChar char="•"/>
            </a:pPr>
            <a:r>
              <a:rPr lang="sl-SI" sz="1600" b="1" dirty="0">
                <a:solidFill>
                  <a:srgbClr val="2C453E"/>
                </a:solidFill>
                <a:latin typeface="Montserrat"/>
              </a:rPr>
              <a:t>Izobraževanje</a:t>
            </a:r>
            <a:r>
              <a:rPr lang="sl-SI" sz="1600" dirty="0">
                <a:solidFill>
                  <a:srgbClr val="2C453E"/>
                </a:solidFill>
                <a:latin typeface="Montserrat"/>
              </a:rPr>
              <a:t> in krepitev </a:t>
            </a:r>
            <a:r>
              <a:rPr lang="sl-SI" sz="1600" b="1" dirty="0">
                <a:solidFill>
                  <a:srgbClr val="2C453E"/>
                </a:solidFill>
                <a:latin typeface="Montserrat"/>
              </a:rPr>
              <a:t>podjetniških veščin </a:t>
            </a:r>
            <a:r>
              <a:rPr lang="sl-SI" sz="1600" dirty="0">
                <a:solidFill>
                  <a:srgbClr val="2C453E"/>
                </a:solidFill>
                <a:latin typeface="Montserrat"/>
              </a:rPr>
              <a:t>KKP</a:t>
            </a:r>
            <a:endParaRPr lang="en-SI" sz="1600" dirty="0">
              <a:solidFill>
                <a:srgbClr val="2C453E"/>
              </a:solidFill>
              <a:latin typeface="Montserrat"/>
            </a:endParaRPr>
          </a:p>
          <a:p>
            <a:pPr>
              <a:lnSpc>
                <a:spcPts val="1959"/>
              </a:lnSpc>
              <a:spcBef>
                <a:spcPts val="83"/>
              </a:spcBef>
              <a:spcAft>
                <a:spcPts val="467"/>
              </a:spcAft>
            </a:pPr>
            <a:endParaRPr lang="en-US" altLang="en-SI" sz="1867" dirty="0">
              <a:solidFill>
                <a:srgbClr val="2C453E"/>
              </a:solidFill>
              <a:latin typeface="Montserrat"/>
            </a:endParaRPr>
          </a:p>
        </p:txBody>
      </p:sp>
      <p:pic>
        <p:nvPicPr>
          <p:cNvPr id="14339" name="Picture 4">
            <a:extLst>
              <a:ext uri="{FF2B5EF4-FFF2-40B4-BE49-F238E27FC236}">
                <a16:creationId xmlns:a16="http://schemas.microsoft.com/office/drawing/2014/main" id="{0E71798C-4B5B-7F40-9EFB-088B115AB2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ravokotnik: zaokroženi vogali 5">
            <a:extLst>
              <a:ext uri="{FF2B5EF4-FFF2-40B4-BE49-F238E27FC236}">
                <a16:creationId xmlns:a16="http://schemas.microsoft.com/office/drawing/2014/main" id="{331C637B-646C-4720-A44F-D82F32DFDC63}"/>
              </a:ext>
            </a:extLst>
          </p:cNvPr>
          <p:cNvSpPr/>
          <p:nvPr/>
        </p:nvSpPr>
        <p:spPr>
          <a:xfrm>
            <a:off x="445910" y="411930"/>
            <a:ext cx="6637642" cy="100004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7" name="TextBox 3">
            <a:extLst>
              <a:ext uri="{FF2B5EF4-FFF2-40B4-BE49-F238E27FC236}">
                <a16:creationId xmlns:a16="http://schemas.microsoft.com/office/drawing/2014/main" id="{E622FF95-34D3-4AB4-A578-AD04B72F505C}"/>
              </a:ext>
            </a:extLst>
          </p:cNvPr>
          <p:cNvSpPr txBox="1">
            <a:spLocks noChangeArrowheads="1"/>
          </p:cNvSpPr>
          <p:nvPr/>
        </p:nvSpPr>
        <p:spPr bwMode="auto">
          <a:xfrm>
            <a:off x="691091" y="497579"/>
            <a:ext cx="6392461" cy="71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6400"/>
              </a:lnSpc>
              <a:spcBef>
                <a:spcPct val="0"/>
              </a:spcBef>
              <a:buNone/>
            </a:pPr>
            <a:r>
              <a:rPr lang="it-IT" altLang="sl-SI" dirty="0">
                <a:solidFill>
                  <a:schemeClr val="bg1"/>
                </a:solidFill>
              </a:rPr>
              <a:t>4. KULTURNA DEDIŠČINA IN TURIZEM </a:t>
            </a:r>
          </a:p>
        </p:txBody>
      </p:sp>
      <p:pic>
        <p:nvPicPr>
          <p:cNvPr id="3074" name="Picture 2" descr="Festival idrijske čipke | Lipov list">
            <a:extLst>
              <a:ext uri="{FF2B5EF4-FFF2-40B4-BE49-F238E27FC236}">
                <a16:creationId xmlns:a16="http://schemas.microsoft.com/office/drawing/2014/main" id="{8CC17DCB-501B-4A48-AB8C-2BB626C7BD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3434" y="411930"/>
            <a:ext cx="4764101" cy="3401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78394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10">
            <a:extLst>
              <a:ext uri="{FF2B5EF4-FFF2-40B4-BE49-F238E27FC236}">
                <a16:creationId xmlns:a16="http://schemas.microsoft.com/office/drawing/2014/main" id="{34CB5750-3F6D-224F-AC4E-107DD6C04E98}"/>
              </a:ext>
            </a:extLst>
          </p:cNvPr>
          <p:cNvGraphicFramePr>
            <a:graphicFrameLocks/>
          </p:cNvGraphicFramePr>
          <p:nvPr>
            <p:extLst>
              <p:ext uri="{D42A27DB-BD31-4B8C-83A1-F6EECF244321}">
                <p14:modId xmlns:p14="http://schemas.microsoft.com/office/powerpoint/2010/main" val="2497245284"/>
              </p:ext>
            </p:extLst>
          </p:nvPr>
        </p:nvGraphicFramePr>
        <p:xfrm>
          <a:off x="488060" y="1883709"/>
          <a:ext cx="9338100" cy="42853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ravokotnik: zaokroženi vogali 3">
            <a:extLst>
              <a:ext uri="{FF2B5EF4-FFF2-40B4-BE49-F238E27FC236}">
                <a16:creationId xmlns:a16="http://schemas.microsoft.com/office/drawing/2014/main" id="{C42BB4F2-7755-4710-86F9-1C4BD3BAA46F}"/>
              </a:ext>
            </a:extLst>
          </p:cNvPr>
          <p:cNvSpPr/>
          <p:nvPr/>
        </p:nvSpPr>
        <p:spPr>
          <a:xfrm>
            <a:off x="445910" y="411930"/>
            <a:ext cx="5954890" cy="1000049"/>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7" name="TextBox 3">
            <a:extLst>
              <a:ext uri="{FF2B5EF4-FFF2-40B4-BE49-F238E27FC236}">
                <a16:creationId xmlns:a16="http://schemas.microsoft.com/office/drawing/2014/main" id="{456FBD47-496C-4B35-AE85-D209457A85C2}"/>
              </a:ext>
            </a:extLst>
          </p:cNvPr>
          <p:cNvSpPr txBox="1">
            <a:spLocks noChangeArrowheads="1"/>
          </p:cNvSpPr>
          <p:nvPr/>
        </p:nvSpPr>
        <p:spPr bwMode="auto">
          <a:xfrm>
            <a:off x="600456" y="497579"/>
            <a:ext cx="9113309" cy="71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6400"/>
              </a:lnSpc>
              <a:spcBef>
                <a:spcPct val="0"/>
              </a:spcBef>
              <a:buNone/>
            </a:pPr>
            <a:r>
              <a:rPr lang="en-US" altLang="sl-SI" dirty="0">
                <a:solidFill>
                  <a:schemeClr val="bg1"/>
                </a:solidFill>
              </a:rPr>
              <a:t>UTEMELJITEV</a:t>
            </a:r>
            <a:r>
              <a:rPr lang="sl-SI" altLang="sl-SI" dirty="0">
                <a:solidFill>
                  <a:schemeClr val="bg1"/>
                </a:solidFill>
              </a:rPr>
              <a:t> </a:t>
            </a:r>
            <a:r>
              <a:rPr lang="en-SI" dirty="0">
                <a:solidFill>
                  <a:schemeClr val="bg1"/>
                </a:solidFill>
              </a:rPr>
              <a:t>PRODUKTNE SMERI </a:t>
            </a:r>
            <a:endParaRPr lang="en-US" altLang="sl-SI" dirty="0">
              <a:solidFill>
                <a:schemeClr val="bg1"/>
              </a:solidFill>
            </a:endParaRPr>
          </a:p>
        </p:txBody>
      </p:sp>
    </p:spTree>
    <p:extLst>
      <p:ext uri="{BB962C8B-B14F-4D97-AF65-F5344CB8AC3E}">
        <p14:creationId xmlns:p14="http://schemas.microsoft.com/office/powerpoint/2010/main" val="5023380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41F55807-19E5-E343-B757-BB5D5C384C9D}"/>
              </a:ext>
            </a:extLst>
          </p:cNvPr>
          <p:cNvSpPr txBox="1"/>
          <p:nvPr/>
        </p:nvSpPr>
        <p:spPr>
          <a:xfrm>
            <a:off x="445910" y="2724286"/>
            <a:ext cx="5040489" cy="3934410"/>
          </a:xfrm>
          <a:prstGeom prst="rect">
            <a:avLst/>
          </a:prstGeom>
        </p:spPr>
        <p:txBody>
          <a:bodyPr wrap="square" lIns="0" tIns="0" rIns="0" bIns="0">
            <a:spAutoFit/>
          </a:bodyPr>
          <a:lstStyle/>
          <a:p>
            <a:pPr>
              <a:lnSpc>
                <a:spcPts val="1959"/>
              </a:lnSpc>
              <a:spcBef>
                <a:spcPts val="83"/>
              </a:spcBef>
              <a:spcAft>
                <a:spcPts val="467"/>
              </a:spcAft>
              <a:defRPr/>
            </a:pPr>
            <a:r>
              <a:rPr lang="en-US" dirty="0">
                <a:solidFill>
                  <a:srgbClr val="2C453E"/>
                </a:solidFill>
                <a:latin typeface="Montserrat"/>
              </a:rPr>
              <a:t>CILJ</a:t>
            </a:r>
          </a:p>
          <a:p>
            <a:pPr>
              <a:lnSpc>
                <a:spcPts val="1959"/>
              </a:lnSpc>
              <a:spcBef>
                <a:spcPts val="87"/>
              </a:spcBef>
              <a:spcAft>
                <a:spcPts val="467"/>
              </a:spcAft>
              <a:defRPr/>
            </a:pPr>
            <a:r>
              <a:rPr lang="en-US" sz="1600" b="1" dirty="0" err="1">
                <a:solidFill>
                  <a:schemeClr val="tx1">
                    <a:lumMod val="75000"/>
                    <a:lumOff val="25000"/>
                  </a:schemeClr>
                </a:solidFill>
                <a:latin typeface="Montserrat"/>
              </a:rPr>
              <a:t>Razvoj</a:t>
            </a:r>
            <a:r>
              <a:rPr lang="en-US" sz="1600" b="1" dirty="0">
                <a:solidFill>
                  <a:schemeClr val="tx1">
                    <a:lumMod val="75000"/>
                    <a:lumOff val="25000"/>
                  </a:schemeClr>
                </a:solidFill>
                <a:latin typeface="Montserrat"/>
              </a:rPr>
              <a:t> </a:t>
            </a:r>
            <a:r>
              <a:rPr lang="en-US" sz="1600" b="1" dirty="0" err="1">
                <a:solidFill>
                  <a:schemeClr val="tx1">
                    <a:lumMod val="75000"/>
                    <a:lumOff val="25000"/>
                  </a:schemeClr>
                </a:solidFill>
                <a:latin typeface="Montserrat"/>
              </a:rPr>
              <a:t>produktne</a:t>
            </a:r>
            <a:r>
              <a:rPr lang="en-US" sz="1600" b="1" dirty="0">
                <a:solidFill>
                  <a:schemeClr val="tx1">
                    <a:lumMod val="75000"/>
                    <a:lumOff val="25000"/>
                  </a:schemeClr>
                </a:solidFill>
                <a:latin typeface="Montserrat"/>
              </a:rPr>
              <a:t> </a:t>
            </a:r>
            <a:r>
              <a:rPr lang="en-US" sz="1600" b="1" dirty="0" err="1">
                <a:solidFill>
                  <a:schemeClr val="tx1">
                    <a:lumMod val="75000"/>
                    <a:lumOff val="25000"/>
                  </a:schemeClr>
                </a:solidFill>
                <a:latin typeface="Montserrat"/>
              </a:rPr>
              <a:t>smeri</a:t>
            </a:r>
            <a:r>
              <a:rPr lang="en-US" sz="1600" dirty="0">
                <a:solidFill>
                  <a:schemeClr val="tx1">
                    <a:lumMod val="75000"/>
                    <a:lumOff val="25000"/>
                  </a:schemeClr>
                </a:solidFill>
                <a:latin typeface="Montserrat"/>
              </a:rPr>
              <a:t>, </a:t>
            </a:r>
            <a:r>
              <a:rPr lang="en-US" sz="1600" dirty="0" err="1">
                <a:solidFill>
                  <a:schemeClr val="tx1">
                    <a:lumMod val="75000"/>
                    <a:lumOff val="25000"/>
                  </a:schemeClr>
                </a:solidFill>
                <a:latin typeface="Montserrat"/>
              </a:rPr>
              <a:t>ki</a:t>
            </a:r>
            <a:r>
              <a:rPr lang="en-US" sz="1600" dirty="0">
                <a:solidFill>
                  <a:schemeClr val="tx1">
                    <a:lumMod val="75000"/>
                    <a:lumOff val="25000"/>
                  </a:schemeClr>
                </a:solidFill>
                <a:latin typeface="Montserrat"/>
              </a:rPr>
              <a:t> </a:t>
            </a:r>
            <a:r>
              <a:rPr lang="en-US" sz="1600" dirty="0" err="1">
                <a:solidFill>
                  <a:schemeClr val="tx1">
                    <a:lumMod val="75000"/>
                    <a:lumOff val="25000"/>
                  </a:schemeClr>
                </a:solidFill>
                <a:latin typeface="Montserrat"/>
              </a:rPr>
              <a:t>odgovarja</a:t>
            </a:r>
            <a:r>
              <a:rPr lang="en-US" sz="1600" dirty="0">
                <a:solidFill>
                  <a:schemeClr val="tx1">
                    <a:lumMod val="75000"/>
                    <a:lumOff val="25000"/>
                  </a:schemeClr>
                </a:solidFill>
                <a:latin typeface="Montserrat"/>
              </a:rPr>
              <a:t> </a:t>
            </a:r>
            <a:r>
              <a:rPr lang="en-US" sz="1600" dirty="0" err="1">
                <a:solidFill>
                  <a:schemeClr val="tx1">
                    <a:lumMod val="75000"/>
                    <a:lumOff val="25000"/>
                  </a:schemeClr>
                </a:solidFill>
                <a:latin typeface="Montserrat"/>
              </a:rPr>
              <a:t>trendom</a:t>
            </a:r>
            <a:r>
              <a:rPr lang="en-US" sz="1600" dirty="0">
                <a:solidFill>
                  <a:schemeClr val="tx1">
                    <a:lumMod val="75000"/>
                    <a:lumOff val="25000"/>
                  </a:schemeClr>
                </a:solidFill>
                <a:latin typeface="Montserrat"/>
              </a:rPr>
              <a:t> </a:t>
            </a:r>
            <a:r>
              <a:rPr lang="en-US" sz="1600" dirty="0" err="1">
                <a:solidFill>
                  <a:schemeClr val="tx1">
                    <a:lumMod val="75000"/>
                    <a:lumOff val="25000"/>
                  </a:schemeClr>
                </a:solidFill>
                <a:latin typeface="Montserrat"/>
              </a:rPr>
              <a:t>povpraševanja</a:t>
            </a:r>
            <a:r>
              <a:rPr lang="en-US" sz="1600" dirty="0">
                <a:solidFill>
                  <a:schemeClr val="tx1">
                    <a:lumMod val="75000"/>
                    <a:lumOff val="25000"/>
                  </a:schemeClr>
                </a:solidFill>
                <a:latin typeface="Montserrat"/>
              </a:rPr>
              <a:t> po </a:t>
            </a:r>
            <a:r>
              <a:rPr lang="en-US" sz="1600" b="1" dirty="0" err="1">
                <a:solidFill>
                  <a:schemeClr val="tx1">
                    <a:lumMod val="75000"/>
                    <a:lumOff val="25000"/>
                  </a:schemeClr>
                </a:solidFill>
                <a:latin typeface="Montserrat"/>
              </a:rPr>
              <a:t>aktivnem</a:t>
            </a:r>
            <a:r>
              <a:rPr lang="en-US" sz="1600" b="1" dirty="0">
                <a:solidFill>
                  <a:schemeClr val="tx1">
                    <a:lumMod val="75000"/>
                    <a:lumOff val="25000"/>
                  </a:schemeClr>
                </a:solidFill>
                <a:latin typeface="Montserrat"/>
              </a:rPr>
              <a:t> </a:t>
            </a:r>
            <a:r>
              <a:rPr lang="en-US" sz="1600" b="1" dirty="0" err="1">
                <a:solidFill>
                  <a:schemeClr val="tx1">
                    <a:lumMod val="75000"/>
                    <a:lumOff val="25000"/>
                  </a:schemeClr>
                </a:solidFill>
                <a:latin typeface="Montserrat"/>
              </a:rPr>
              <a:t>oddihu</a:t>
            </a:r>
            <a:r>
              <a:rPr lang="en-US" sz="1600" b="1" dirty="0">
                <a:solidFill>
                  <a:schemeClr val="tx1">
                    <a:lumMod val="75000"/>
                    <a:lumOff val="25000"/>
                  </a:schemeClr>
                </a:solidFill>
                <a:latin typeface="Montserrat"/>
              </a:rPr>
              <a:t> (outdoor)</a:t>
            </a:r>
            <a:r>
              <a:rPr lang="en-US" sz="1600" dirty="0">
                <a:solidFill>
                  <a:schemeClr val="tx1">
                    <a:lumMod val="75000"/>
                    <a:lumOff val="25000"/>
                  </a:schemeClr>
                </a:solidFill>
                <a:latin typeface="Montserrat"/>
              </a:rPr>
              <a:t>. </a:t>
            </a:r>
            <a:endParaRPr lang="sl-SI" sz="1600" dirty="0">
              <a:solidFill>
                <a:schemeClr val="tx1">
                  <a:lumMod val="75000"/>
                  <a:lumOff val="25000"/>
                </a:schemeClr>
              </a:solidFill>
              <a:latin typeface="Montserrat"/>
            </a:endParaRPr>
          </a:p>
          <a:p>
            <a:pPr>
              <a:lnSpc>
                <a:spcPts val="1959"/>
              </a:lnSpc>
              <a:spcBef>
                <a:spcPts val="87"/>
              </a:spcBef>
              <a:spcAft>
                <a:spcPts val="467"/>
              </a:spcAft>
              <a:defRPr/>
            </a:pPr>
            <a:endParaRPr lang="en-US" sz="1600" dirty="0">
              <a:solidFill>
                <a:schemeClr val="tx1">
                  <a:lumMod val="75000"/>
                  <a:lumOff val="25000"/>
                </a:schemeClr>
              </a:solidFill>
              <a:latin typeface="Montserrat"/>
            </a:endParaRPr>
          </a:p>
          <a:p>
            <a:pPr>
              <a:lnSpc>
                <a:spcPts val="1959"/>
              </a:lnSpc>
              <a:spcBef>
                <a:spcPts val="87"/>
              </a:spcBef>
              <a:spcAft>
                <a:spcPts val="467"/>
              </a:spcAft>
              <a:defRPr/>
            </a:pPr>
            <a:endParaRPr lang="en-US" dirty="0">
              <a:solidFill>
                <a:schemeClr val="tx1">
                  <a:lumMod val="75000"/>
                  <a:lumOff val="25000"/>
                </a:schemeClr>
              </a:solidFill>
              <a:latin typeface="Montserrat"/>
            </a:endParaRPr>
          </a:p>
          <a:p>
            <a:pPr>
              <a:lnSpc>
                <a:spcPts val="1959"/>
              </a:lnSpc>
              <a:spcBef>
                <a:spcPts val="83"/>
              </a:spcBef>
              <a:spcAft>
                <a:spcPts val="467"/>
              </a:spcAft>
              <a:defRPr/>
            </a:pPr>
            <a:r>
              <a:rPr lang="en-US" dirty="0">
                <a:solidFill>
                  <a:srgbClr val="2C453E"/>
                </a:solidFill>
                <a:latin typeface="Montserrat"/>
              </a:rPr>
              <a:t>OPIS PRODUKTNE SMERI</a:t>
            </a:r>
          </a:p>
          <a:p>
            <a:pPr marL="609630" lvl="1" indent="-304815">
              <a:buFont typeface="Arial" panose="020B0604020202020204" pitchFamily="34" charset="0"/>
              <a:buChar char="•"/>
            </a:pPr>
            <a:r>
              <a:rPr lang="sl-SI" sz="1600" b="1" dirty="0">
                <a:solidFill>
                  <a:schemeClr val="tx1">
                    <a:lumMod val="75000"/>
                    <a:lumOff val="25000"/>
                  </a:schemeClr>
                </a:solidFill>
                <a:latin typeface="Montserrat"/>
              </a:rPr>
              <a:t>Strateške smernice in master načrti </a:t>
            </a:r>
            <a:r>
              <a:rPr lang="sl-SI" sz="1600" dirty="0">
                <a:solidFill>
                  <a:schemeClr val="tx1">
                    <a:lumMod val="75000"/>
                    <a:lumOff val="25000"/>
                  </a:schemeClr>
                </a:solidFill>
                <a:latin typeface="Montserrat"/>
              </a:rPr>
              <a:t>za razvoj „outdoor“ destinacij</a:t>
            </a:r>
          </a:p>
          <a:p>
            <a:pPr marL="609630" lvl="1" indent="-304815">
              <a:buFont typeface="Arial" panose="020B0604020202020204" pitchFamily="34" charset="0"/>
              <a:buChar char="•"/>
            </a:pPr>
            <a:r>
              <a:rPr lang="sl-SI" sz="1600" dirty="0">
                <a:solidFill>
                  <a:schemeClr val="tx1">
                    <a:lumMod val="75000"/>
                    <a:lumOff val="25000"/>
                  </a:schemeClr>
                </a:solidFill>
                <a:latin typeface="Montserrat"/>
              </a:rPr>
              <a:t>Novi inovativni outdoor koncepti </a:t>
            </a:r>
            <a:endParaRPr lang="en-SI" sz="1600" dirty="0">
              <a:solidFill>
                <a:schemeClr val="tx1">
                  <a:lumMod val="75000"/>
                  <a:lumOff val="25000"/>
                </a:schemeClr>
              </a:solidFill>
              <a:latin typeface="Montserrat"/>
            </a:endParaRPr>
          </a:p>
          <a:p>
            <a:pPr marL="609630" lvl="1" indent="-304815">
              <a:buFont typeface="Arial" panose="020B0604020202020204" pitchFamily="34" charset="0"/>
              <a:buChar char="•"/>
            </a:pPr>
            <a:r>
              <a:rPr lang="sl-SI" sz="1600" b="1" dirty="0">
                <a:solidFill>
                  <a:schemeClr val="tx1">
                    <a:lumMod val="75000"/>
                    <a:lumOff val="25000"/>
                  </a:schemeClr>
                </a:solidFill>
                <a:latin typeface="Montserrat"/>
              </a:rPr>
              <a:t>Digitalizacija</a:t>
            </a:r>
          </a:p>
          <a:p>
            <a:pPr marL="609630" lvl="1" indent="-304815">
              <a:buFont typeface="Arial" panose="020B0604020202020204" pitchFamily="34" charset="0"/>
              <a:buChar char="•"/>
            </a:pPr>
            <a:r>
              <a:rPr lang="sl-SI" sz="1600" b="1" dirty="0">
                <a:solidFill>
                  <a:schemeClr val="tx1">
                    <a:lumMod val="75000"/>
                    <a:lumOff val="25000"/>
                  </a:schemeClr>
                </a:solidFill>
                <a:latin typeface="Montserrat"/>
              </a:rPr>
              <a:t>Razvoj novih inovativnih konceptov </a:t>
            </a:r>
          </a:p>
          <a:p>
            <a:pPr marL="609630" lvl="1" indent="-304815">
              <a:buFont typeface="Arial" panose="020B0604020202020204" pitchFamily="34" charset="0"/>
              <a:buChar char="•"/>
            </a:pPr>
            <a:r>
              <a:rPr lang="sl-SI" sz="1600" b="1" dirty="0">
                <a:solidFill>
                  <a:schemeClr val="tx1">
                    <a:lumMod val="75000"/>
                    <a:lumOff val="25000"/>
                  </a:schemeClr>
                </a:solidFill>
                <a:latin typeface="Montserrat"/>
              </a:rPr>
              <a:t>Investicije v trajnostno infrastrukturo</a:t>
            </a:r>
            <a:endParaRPr lang="en-SI" sz="1600" dirty="0">
              <a:solidFill>
                <a:schemeClr val="tx1">
                  <a:lumMod val="75000"/>
                  <a:lumOff val="25000"/>
                </a:schemeClr>
              </a:solidFill>
              <a:latin typeface="Montserrat"/>
            </a:endParaRPr>
          </a:p>
          <a:p>
            <a:pPr marL="609630" lvl="1" indent="-304815">
              <a:buFont typeface="Arial" panose="020B0604020202020204" pitchFamily="34" charset="0"/>
              <a:buChar char="•"/>
            </a:pPr>
            <a:r>
              <a:rPr lang="sl-SI" sz="1600" dirty="0">
                <a:solidFill>
                  <a:schemeClr val="tx1">
                    <a:lumMod val="75000"/>
                    <a:lumOff val="25000"/>
                  </a:schemeClr>
                </a:solidFill>
                <a:latin typeface="Montserrat"/>
              </a:rPr>
              <a:t>Potrebna </a:t>
            </a:r>
            <a:r>
              <a:rPr lang="sl-SI" sz="1600" b="1" dirty="0">
                <a:solidFill>
                  <a:schemeClr val="tx1">
                    <a:lumMod val="75000"/>
                    <a:lumOff val="25000"/>
                  </a:schemeClr>
                </a:solidFill>
                <a:latin typeface="Montserrat"/>
              </a:rPr>
              <a:t>javna infrastruktura</a:t>
            </a:r>
            <a:endParaRPr lang="en-SI" sz="1600" dirty="0">
              <a:solidFill>
                <a:srgbClr val="2C453E"/>
              </a:solidFill>
              <a:latin typeface="Montserrat"/>
            </a:endParaRPr>
          </a:p>
          <a:p>
            <a:pPr>
              <a:lnSpc>
                <a:spcPts val="1959"/>
              </a:lnSpc>
              <a:spcBef>
                <a:spcPts val="87"/>
              </a:spcBef>
              <a:spcAft>
                <a:spcPts val="467"/>
              </a:spcAft>
              <a:defRPr/>
            </a:pPr>
            <a:endParaRPr lang="en-US" sz="2000" dirty="0">
              <a:solidFill>
                <a:srgbClr val="033003"/>
              </a:solidFill>
              <a:latin typeface="Montserrat"/>
            </a:endParaRPr>
          </a:p>
        </p:txBody>
      </p:sp>
      <p:pic>
        <p:nvPicPr>
          <p:cNvPr id="15363" name="Picture 5">
            <a:extLst>
              <a:ext uri="{FF2B5EF4-FFF2-40B4-BE49-F238E27FC236}">
                <a16:creationId xmlns:a16="http://schemas.microsoft.com/office/drawing/2014/main" id="{865FF24E-0DE8-A942-A90E-A0037310DD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ravokotnik: zaokroženi vogali 6">
            <a:extLst>
              <a:ext uri="{FF2B5EF4-FFF2-40B4-BE49-F238E27FC236}">
                <a16:creationId xmlns:a16="http://schemas.microsoft.com/office/drawing/2014/main" id="{87AE502C-399E-4CBA-B116-965BDE135E11}"/>
              </a:ext>
            </a:extLst>
          </p:cNvPr>
          <p:cNvSpPr/>
          <p:nvPr/>
        </p:nvSpPr>
        <p:spPr>
          <a:xfrm>
            <a:off x="445910" y="411930"/>
            <a:ext cx="4552810" cy="157084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9" name="TextBox 3">
            <a:extLst>
              <a:ext uri="{FF2B5EF4-FFF2-40B4-BE49-F238E27FC236}">
                <a16:creationId xmlns:a16="http://schemas.microsoft.com/office/drawing/2014/main" id="{5D2228D7-6E72-4956-ACD4-7FC2CC327097}"/>
              </a:ext>
            </a:extLst>
          </p:cNvPr>
          <p:cNvSpPr txBox="1">
            <a:spLocks noChangeArrowheads="1"/>
          </p:cNvSpPr>
          <p:nvPr/>
        </p:nvSpPr>
        <p:spPr bwMode="auto">
          <a:xfrm>
            <a:off x="-137965" y="411930"/>
            <a:ext cx="5404909" cy="1544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ts val="6400"/>
              </a:lnSpc>
              <a:spcBef>
                <a:spcPct val="0"/>
              </a:spcBef>
              <a:buNone/>
            </a:pPr>
            <a:r>
              <a:rPr lang="it-IT" altLang="sl-SI" dirty="0">
                <a:solidFill>
                  <a:schemeClr val="bg1"/>
                </a:solidFill>
              </a:rPr>
              <a:t>5. BUTIČNI AKTIVNI (AVTENTIČNI) ODDIH</a:t>
            </a:r>
          </a:p>
        </p:txBody>
      </p:sp>
      <p:pic>
        <p:nvPicPr>
          <p:cNvPr id="12290" name="Picture 2">
            <a:extLst>
              <a:ext uri="{FF2B5EF4-FFF2-40B4-BE49-F238E27FC236}">
                <a16:creationId xmlns:a16="http://schemas.microsoft.com/office/drawing/2014/main" id="{2F1A9409-0093-4B23-86B8-C7FD1D1E8E1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869" t="-2031" b="-1"/>
          <a:stretch/>
        </p:blipFill>
        <p:spPr bwMode="auto">
          <a:xfrm>
            <a:off x="5486399" y="411930"/>
            <a:ext cx="6537537" cy="3477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13963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10">
            <a:extLst>
              <a:ext uri="{FF2B5EF4-FFF2-40B4-BE49-F238E27FC236}">
                <a16:creationId xmlns:a16="http://schemas.microsoft.com/office/drawing/2014/main" id="{34CB5750-3F6D-224F-AC4E-107DD6C04E98}"/>
              </a:ext>
            </a:extLst>
          </p:cNvPr>
          <p:cNvGraphicFramePr>
            <a:graphicFrameLocks/>
          </p:cNvGraphicFramePr>
          <p:nvPr>
            <p:extLst>
              <p:ext uri="{D42A27DB-BD31-4B8C-83A1-F6EECF244321}">
                <p14:modId xmlns:p14="http://schemas.microsoft.com/office/powerpoint/2010/main" val="662129655"/>
              </p:ext>
            </p:extLst>
          </p:nvPr>
        </p:nvGraphicFramePr>
        <p:xfrm>
          <a:off x="445910" y="1865377"/>
          <a:ext cx="10087978" cy="3789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ravokotnik: zaokroženi vogali 3">
            <a:extLst>
              <a:ext uri="{FF2B5EF4-FFF2-40B4-BE49-F238E27FC236}">
                <a16:creationId xmlns:a16="http://schemas.microsoft.com/office/drawing/2014/main" id="{879110C7-6746-41B9-8C50-5D7798CB5066}"/>
              </a:ext>
            </a:extLst>
          </p:cNvPr>
          <p:cNvSpPr/>
          <p:nvPr/>
        </p:nvSpPr>
        <p:spPr>
          <a:xfrm>
            <a:off x="445910" y="411930"/>
            <a:ext cx="5954890" cy="1000049"/>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sp>
        <p:nvSpPr>
          <p:cNvPr id="7" name="TextBox 3">
            <a:extLst>
              <a:ext uri="{FF2B5EF4-FFF2-40B4-BE49-F238E27FC236}">
                <a16:creationId xmlns:a16="http://schemas.microsoft.com/office/drawing/2014/main" id="{EDFE5C67-6823-4BF0-8B06-D05CF9A299DA}"/>
              </a:ext>
            </a:extLst>
          </p:cNvPr>
          <p:cNvSpPr txBox="1">
            <a:spLocks noChangeArrowheads="1"/>
          </p:cNvSpPr>
          <p:nvPr/>
        </p:nvSpPr>
        <p:spPr bwMode="auto">
          <a:xfrm>
            <a:off x="600456" y="497579"/>
            <a:ext cx="9113309" cy="71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ts val="6400"/>
              </a:lnSpc>
              <a:spcBef>
                <a:spcPct val="0"/>
              </a:spcBef>
              <a:buNone/>
            </a:pPr>
            <a:r>
              <a:rPr lang="en-US" altLang="sl-SI" dirty="0">
                <a:solidFill>
                  <a:schemeClr val="bg1"/>
                </a:solidFill>
              </a:rPr>
              <a:t>UTEMELJITEV</a:t>
            </a:r>
            <a:r>
              <a:rPr lang="sl-SI" altLang="sl-SI" dirty="0">
                <a:solidFill>
                  <a:schemeClr val="bg1"/>
                </a:solidFill>
              </a:rPr>
              <a:t> </a:t>
            </a:r>
            <a:r>
              <a:rPr lang="en-SI" dirty="0">
                <a:solidFill>
                  <a:schemeClr val="bg1"/>
                </a:solidFill>
              </a:rPr>
              <a:t>PRODUKTNE SMERI </a:t>
            </a:r>
            <a:endParaRPr lang="en-US" altLang="sl-SI" dirty="0">
              <a:solidFill>
                <a:schemeClr val="bg1"/>
              </a:solidFill>
            </a:endParaRPr>
          </a:p>
        </p:txBody>
      </p:sp>
    </p:spTree>
    <p:extLst>
      <p:ext uri="{BB962C8B-B14F-4D97-AF65-F5344CB8AC3E}">
        <p14:creationId xmlns:p14="http://schemas.microsoft.com/office/powerpoint/2010/main" val="31608020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a:extLst>
              <a:ext uri="{FF2B5EF4-FFF2-40B4-BE49-F238E27FC236}">
                <a16:creationId xmlns:a16="http://schemas.microsoft.com/office/drawing/2014/main" id="{D9CBEBEF-3165-384F-9A71-2187B2324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5659" b="38837"/>
          <a:stretch>
            <a:fillRect/>
          </a:stretch>
        </p:blipFill>
        <p:spPr bwMode="auto">
          <a:xfrm>
            <a:off x="-85725" y="-89958"/>
            <a:ext cx="12360275"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0" name="Group 3">
            <a:extLst>
              <a:ext uri="{FF2B5EF4-FFF2-40B4-BE49-F238E27FC236}">
                <a16:creationId xmlns:a16="http://schemas.microsoft.com/office/drawing/2014/main" id="{A0E9A4C6-91C1-AA4C-86BF-5FA80FDAE669}"/>
              </a:ext>
            </a:extLst>
          </p:cNvPr>
          <p:cNvGrpSpPr>
            <a:grpSpLocks/>
          </p:cNvGrpSpPr>
          <p:nvPr/>
        </p:nvGrpSpPr>
        <p:grpSpPr bwMode="auto">
          <a:xfrm>
            <a:off x="762000" y="3429000"/>
            <a:ext cx="10319809" cy="2576402"/>
            <a:chOff x="152400" y="-412177"/>
            <a:chExt cx="20638668" cy="5153109"/>
          </a:xfrm>
        </p:grpSpPr>
        <p:sp>
          <p:nvSpPr>
            <p:cNvPr id="17412" name="TextBox 4">
              <a:extLst>
                <a:ext uri="{FF2B5EF4-FFF2-40B4-BE49-F238E27FC236}">
                  <a16:creationId xmlns:a16="http://schemas.microsoft.com/office/drawing/2014/main" id="{CA9CCF1D-6521-ED4F-B49D-A2D2DCAC6F51}"/>
                </a:ext>
              </a:extLst>
            </p:cNvPr>
            <p:cNvSpPr txBox="1">
              <a:spLocks noChangeArrowheads="1"/>
            </p:cNvSpPr>
            <p:nvPr/>
          </p:nvSpPr>
          <p:spPr bwMode="auto">
            <a:xfrm>
              <a:off x="152400" y="-125560"/>
              <a:ext cx="8636000" cy="4866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nSpc>
                  <a:spcPts val="6400"/>
                </a:lnSpc>
              </a:pPr>
              <a:r>
                <a:rPr lang="en-US" altLang="en-SI" sz="5200" dirty="0" err="1">
                  <a:solidFill>
                    <a:srgbClr val="106635"/>
                  </a:solidFill>
                  <a:latin typeface="Montserrat Extra-Bold" pitchFamily="2" charset="0"/>
                </a:rPr>
                <a:t>Ključna</a:t>
              </a:r>
              <a:r>
                <a:rPr lang="en-US" altLang="en-SI" sz="5200" dirty="0">
                  <a:solidFill>
                    <a:srgbClr val="106635"/>
                  </a:solidFill>
                  <a:latin typeface="Montserrat Extra-Bold" pitchFamily="2" charset="0"/>
                </a:rPr>
                <a:t> </a:t>
              </a:r>
              <a:r>
                <a:rPr lang="en-US" altLang="en-SI" sz="5200" dirty="0" err="1">
                  <a:solidFill>
                    <a:srgbClr val="106635"/>
                  </a:solidFill>
                  <a:latin typeface="Montserrat Extra-Bold" pitchFamily="2" charset="0"/>
                </a:rPr>
                <a:t>strateška</a:t>
              </a:r>
              <a:r>
                <a:rPr lang="en-US" altLang="en-SI" sz="5200" dirty="0">
                  <a:solidFill>
                    <a:srgbClr val="106635"/>
                  </a:solidFill>
                  <a:latin typeface="Montserrat Extra-Bold" pitchFamily="2" charset="0"/>
                </a:rPr>
                <a:t> </a:t>
              </a:r>
              <a:r>
                <a:rPr lang="en-US" altLang="en-SI" sz="5200" dirty="0" err="1">
                  <a:solidFill>
                    <a:srgbClr val="106635"/>
                  </a:solidFill>
                  <a:latin typeface="Montserrat Extra-Bold" pitchFamily="2" charset="0"/>
                </a:rPr>
                <a:t>partnerstva</a:t>
              </a:r>
              <a:endParaRPr lang="en-US" altLang="en-SI" sz="5200" dirty="0">
                <a:solidFill>
                  <a:srgbClr val="106635"/>
                </a:solidFill>
                <a:latin typeface="Montserrat Extra-Bold" pitchFamily="2" charset="0"/>
              </a:endParaRPr>
            </a:p>
          </p:txBody>
        </p:sp>
        <p:sp>
          <p:nvSpPr>
            <p:cNvPr id="17413" name="TextBox 5">
              <a:extLst>
                <a:ext uri="{FF2B5EF4-FFF2-40B4-BE49-F238E27FC236}">
                  <a16:creationId xmlns:a16="http://schemas.microsoft.com/office/drawing/2014/main" id="{796E3205-85D7-EA43-AF9B-966D5987D631}"/>
                </a:ext>
              </a:extLst>
            </p:cNvPr>
            <p:cNvSpPr txBox="1">
              <a:spLocks noChangeArrowheads="1"/>
            </p:cNvSpPr>
            <p:nvPr/>
          </p:nvSpPr>
          <p:spPr bwMode="auto">
            <a:xfrm>
              <a:off x="9296399" y="-412177"/>
              <a:ext cx="11494669" cy="492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sl-SI" altLang="en-SI" sz="1600" dirty="0">
                  <a:solidFill>
                    <a:srgbClr val="2C453E"/>
                  </a:solidFill>
                  <a:latin typeface="Montserrat"/>
                </a:rPr>
                <a:t>Deležniki slovenskega turizma </a:t>
              </a:r>
            </a:p>
            <a:p>
              <a:pPr eaLnBrk="1" hangingPunct="1">
                <a:buFont typeface="Arial" panose="020B0604020202020204" pitchFamily="34" charset="0"/>
                <a:buChar char="•"/>
              </a:pPr>
              <a:r>
                <a:rPr lang="sl-SI" altLang="en-SI" sz="1600" dirty="0">
                  <a:solidFill>
                    <a:srgbClr val="2C453E"/>
                  </a:solidFill>
                  <a:latin typeface="Montserrat"/>
                </a:rPr>
                <a:t>SRIP- i</a:t>
              </a:r>
            </a:p>
            <a:p>
              <a:pPr eaLnBrk="1" hangingPunct="1">
                <a:buFont typeface="Arial" panose="020B0604020202020204" pitchFamily="34" charset="0"/>
                <a:buChar char="•"/>
              </a:pPr>
              <a:r>
                <a:rPr lang="sl-SI" altLang="en-SI" sz="1600" dirty="0">
                  <a:solidFill>
                    <a:srgbClr val="2C453E"/>
                  </a:solidFill>
                  <a:latin typeface="Montserrat"/>
                </a:rPr>
                <a:t>Slovenska turistična organizacija (STO)</a:t>
              </a:r>
            </a:p>
            <a:p>
              <a:pPr eaLnBrk="1" hangingPunct="1">
                <a:buFont typeface="Arial" panose="020B0604020202020204" pitchFamily="34" charset="0"/>
                <a:buChar char="•"/>
              </a:pPr>
              <a:r>
                <a:rPr lang="sl-SI" altLang="en-SI" sz="1600" dirty="0">
                  <a:solidFill>
                    <a:srgbClr val="2C453E"/>
                  </a:solidFill>
                  <a:latin typeface="Montserrat"/>
                </a:rPr>
                <a:t>Regionalne in lokalne turistične organizacije Network of European Regions for a Sustainable and Competitive Tourism (NESCTouR)– predstavniki regij znotraj EU, ki zastopajo interese turizma </a:t>
              </a:r>
            </a:p>
            <a:p>
              <a:pPr eaLnBrk="1" hangingPunct="1">
                <a:buFont typeface="Arial" panose="020B0604020202020204" pitchFamily="34" charset="0"/>
                <a:buChar char="•"/>
              </a:pPr>
              <a:r>
                <a:rPr lang="sl-SI" altLang="en-SI" sz="1600" dirty="0">
                  <a:solidFill>
                    <a:srgbClr val="2C453E"/>
                  </a:solidFill>
                  <a:latin typeface="Montserrat"/>
                </a:rPr>
                <a:t>European Travel Commision (ECT) – združenje turističnih organizacij znotraj EU</a:t>
              </a:r>
            </a:p>
            <a:p>
              <a:pPr eaLnBrk="1" hangingPunct="1">
                <a:buFont typeface="Arial" panose="020B0604020202020204" pitchFamily="34" charset="0"/>
                <a:buChar char="•"/>
              </a:pPr>
              <a:r>
                <a:rPr lang="sl-SI" altLang="en-SI" sz="1600" dirty="0">
                  <a:solidFill>
                    <a:srgbClr val="2C453E"/>
                  </a:solidFill>
                  <a:latin typeface="Montserrat"/>
                </a:rPr>
                <a:t>Platforma za „Digitalisation and Safety for Tourism“ znotraj DG GROW</a:t>
              </a:r>
            </a:p>
          </p:txBody>
        </p:sp>
      </p:grpSp>
      <p:pic>
        <p:nvPicPr>
          <p:cNvPr id="17411" name="Picture 6">
            <a:extLst>
              <a:ext uri="{FF2B5EF4-FFF2-40B4-BE49-F238E27FC236}">
                <a16:creationId xmlns:a16="http://schemas.microsoft.com/office/drawing/2014/main" id="{83949046-647E-5949-919D-E284DDEFE3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99534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ravokotnik: zaokroženi vogali 10">
            <a:extLst>
              <a:ext uri="{FF2B5EF4-FFF2-40B4-BE49-F238E27FC236}">
                <a16:creationId xmlns:a16="http://schemas.microsoft.com/office/drawing/2014/main" id="{713EFF25-1101-40F4-81CD-B19F6976B21F}"/>
              </a:ext>
            </a:extLst>
          </p:cNvPr>
          <p:cNvSpPr/>
          <p:nvPr/>
        </p:nvSpPr>
        <p:spPr>
          <a:xfrm>
            <a:off x="716096" y="1601730"/>
            <a:ext cx="5277080" cy="3124506"/>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sl-SI" dirty="0"/>
          </a:p>
        </p:txBody>
      </p:sp>
      <p:pic>
        <p:nvPicPr>
          <p:cNvPr id="19459" name="Picture 2">
            <a:extLst>
              <a:ext uri="{FF2B5EF4-FFF2-40B4-BE49-F238E27FC236}">
                <a16:creationId xmlns:a16="http://schemas.microsoft.com/office/drawing/2014/main" id="{84FF7F1F-2CA3-4D44-81A6-B85799C6DD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27553C6D-5824-B04C-A83A-347A22117199}"/>
              </a:ext>
            </a:extLst>
          </p:cNvPr>
          <p:cNvSpPr txBox="1"/>
          <p:nvPr/>
        </p:nvSpPr>
        <p:spPr>
          <a:xfrm>
            <a:off x="6960358" y="2101755"/>
            <a:ext cx="3029803" cy="646331"/>
          </a:xfrm>
          <a:prstGeom prst="rect">
            <a:avLst/>
          </a:prstGeom>
          <a:noFill/>
        </p:spPr>
        <p:txBody>
          <a:bodyPr wrap="square" rtlCol="0">
            <a:spAutoFit/>
          </a:bodyPr>
          <a:lstStyle/>
          <a:p>
            <a:r>
              <a:rPr lang="en-GB" dirty="0"/>
              <a:t>V</a:t>
            </a:r>
            <a:r>
              <a:rPr lang="en-SI" dirty="0"/>
              <a:t>ideo, slika</a:t>
            </a:r>
          </a:p>
          <a:p>
            <a:endParaRPr lang="en-SI" dirty="0"/>
          </a:p>
        </p:txBody>
      </p:sp>
      <p:sp>
        <p:nvSpPr>
          <p:cNvPr id="5" name="TextBox 2">
            <a:extLst>
              <a:ext uri="{FF2B5EF4-FFF2-40B4-BE49-F238E27FC236}">
                <a16:creationId xmlns:a16="http://schemas.microsoft.com/office/drawing/2014/main" id="{8D1E8A34-9F3E-41E2-A196-553B7865BAAE}"/>
              </a:ext>
            </a:extLst>
          </p:cNvPr>
          <p:cNvSpPr txBox="1"/>
          <p:nvPr/>
        </p:nvSpPr>
        <p:spPr>
          <a:xfrm>
            <a:off x="1202519" y="1669255"/>
            <a:ext cx="4673600" cy="3519490"/>
          </a:xfrm>
          <a:prstGeom prst="rect">
            <a:avLst/>
          </a:prstGeom>
        </p:spPr>
        <p:txBody>
          <a:bodyPr wrap="square" lIns="0" tIns="0" rIns="0" bIns="0" rtlCol="0" anchor="t">
            <a:spAutoFit/>
          </a:bodyPr>
          <a:lstStyle/>
          <a:p>
            <a:pPr>
              <a:lnSpc>
                <a:spcPts val="7079"/>
              </a:lnSpc>
            </a:pPr>
            <a:r>
              <a:rPr lang="en-US" sz="3200" dirty="0" err="1">
                <a:solidFill>
                  <a:schemeClr val="bg1"/>
                </a:solidFill>
                <a:latin typeface="Calibri" panose="020F0502020204030204" pitchFamily="34" charset="0"/>
              </a:rPr>
              <a:t>Slovenija</a:t>
            </a:r>
            <a:r>
              <a:rPr lang="en-US" sz="3200" dirty="0">
                <a:solidFill>
                  <a:schemeClr val="bg1"/>
                </a:solidFill>
                <a:latin typeface="Calibri" panose="020F0502020204030204" pitchFamily="34" charset="0"/>
              </a:rPr>
              <a:t> </a:t>
            </a:r>
            <a:r>
              <a:rPr lang="en-US" sz="3200" dirty="0" err="1">
                <a:solidFill>
                  <a:schemeClr val="bg1"/>
                </a:solidFill>
                <a:latin typeface="Calibri" panose="020F0502020204030204" pitchFamily="34" charset="0"/>
              </a:rPr>
              <a:t>bo</a:t>
            </a:r>
            <a:r>
              <a:rPr lang="en-US" sz="3200" dirty="0">
                <a:solidFill>
                  <a:schemeClr val="bg1"/>
                </a:solidFill>
                <a:latin typeface="Calibri" panose="020F0502020204030204" pitchFamily="34" charset="0"/>
              </a:rPr>
              <a:t> </a:t>
            </a:r>
            <a:r>
              <a:rPr lang="en-US" sz="3200" dirty="0" err="1">
                <a:solidFill>
                  <a:schemeClr val="bg1"/>
                </a:solidFill>
                <a:latin typeface="Calibri" panose="020F0502020204030204" pitchFamily="34" charset="0"/>
              </a:rPr>
              <a:t>vodilna</a:t>
            </a:r>
            <a:r>
              <a:rPr lang="en-US" sz="3200" dirty="0">
                <a:solidFill>
                  <a:schemeClr val="bg1"/>
                </a:solidFill>
                <a:latin typeface="Calibri" panose="020F0502020204030204" pitchFamily="34" charset="0"/>
              </a:rPr>
              <a:t> </a:t>
            </a:r>
            <a:r>
              <a:rPr lang="en-US" sz="3200" dirty="0" err="1">
                <a:solidFill>
                  <a:schemeClr val="bg1"/>
                </a:solidFill>
                <a:latin typeface="Calibri" panose="020F0502020204030204" pitchFamily="34" charset="0"/>
              </a:rPr>
              <a:t>zelena</a:t>
            </a:r>
            <a:r>
              <a:rPr lang="en-US" sz="3200" dirty="0">
                <a:solidFill>
                  <a:schemeClr val="bg1"/>
                </a:solidFill>
                <a:latin typeface="Calibri" panose="020F0502020204030204" pitchFamily="34" charset="0"/>
              </a:rPr>
              <a:t> (</a:t>
            </a:r>
            <a:r>
              <a:rPr lang="en-US" sz="3200" dirty="0" err="1">
                <a:solidFill>
                  <a:schemeClr val="bg1"/>
                </a:solidFill>
                <a:latin typeface="Calibri" panose="020F0502020204030204" pitchFamily="34" charset="0"/>
              </a:rPr>
              <a:t>nizkoogljična</a:t>
            </a:r>
            <a:r>
              <a:rPr lang="en-US" sz="3200" dirty="0">
                <a:solidFill>
                  <a:schemeClr val="bg1"/>
                </a:solidFill>
                <a:latin typeface="Calibri" panose="020F0502020204030204" pitchFamily="34" charset="0"/>
              </a:rPr>
              <a:t>) in </a:t>
            </a:r>
            <a:r>
              <a:rPr lang="en-US" sz="3200" dirty="0" err="1">
                <a:solidFill>
                  <a:schemeClr val="bg1"/>
                </a:solidFill>
                <a:latin typeface="Calibri" panose="020F0502020204030204" pitchFamily="34" charset="0"/>
              </a:rPr>
              <a:t>odgovorna</a:t>
            </a:r>
            <a:r>
              <a:rPr lang="en-US" sz="3200" dirty="0">
                <a:solidFill>
                  <a:schemeClr val="bg1"/>
                </a:solidFill>
                <a:latin typeface="Calibri" panose="020F0502020204030204" pitchFamily="34" charset="0"/>
              </a:rPr>
              <a:t> </a:t>
            </a:r>
            <a:r>
              <a:rPr lang="en-US" sz="3200" dirty="0" err="1">
                <a:solidFill>
                  <a:schemeClr val="bg1"/>
                </a:solidFill>
                <a:latin typeface="Calibri" panose="020F0502020204030204" pitchFamily="34" charset="0"/>
              </a:rPr>
              <a:t>turistična</a:t>
            </a:r>
            <a:r>
              <a:rPr lang="en-US" sz="3200" dirty="0">
                <a:solidFill>
                  <a:schemeClr val="bg1"/>
                </a:solidFill>
                <a:latin typeface="Calibri" panose="020F0502020204030204" pitchFamily="34" charset="0"/>
              </a:rPr>
              <a:t> </a:t>
            </a:r>
            <a:r>
              <a:rPr lang="en-US" sz="3200" dirty="0" err="1">
                <a:solidFill>
                  <a:schemeClr val="bg1"/>
                </a:solidFill>
                <a:latin typeface="Calibri" panose="020F0502020204030204" pitchFamily="34" charset="0"/>
              </a:rPr>
              <a:t>destinacija</a:t>
            </a:r>
            <a:r>
              <a:rPr lang="en-US" sz="3200" dirty="0">
                <a:solidFill>
                  <a:schemeClr val="bg1"/>
                </a:solidFill>
                <a:latin typeface="Calibri" panose="020F0502020204030204" pitchFamily="34" charset="0"/>
              </a:rPr>
              <a:t>.</a:t>
            </a:r>
          </a:p>
          <a:p>
            <a:pPr>
              <a:lnSpc>
                <a:spcPts val="7080"/>
              </a:lnSpc>
            </a:pPr>
            <a:endParaRPr lang="en-US" sz="3600" dirty="0">
              <a:solidFill>
                <a:srgbClr val="376D4E"/>
              </a:solidFill>
              <a:latin typeface="Montserrat Extra-Bold"/>
            </a:endParaRPr>
          </a:p>
        </p:txBody>
      </p:sp>
      <p:pic>
        <p:nvPicPr>
          <p:cNvPr id="4" name="Slika 3">
            <a:extLst>
              <a:ext uri="{FF2B5EF4-FFF2-40B4-BE49-F238E27FC236}">
                <a16:creationId xmlns:a16="http://schemas.microsoft.com/office/drawing/2014/main" id="{7AC60D7A-B506-48ED-9F13-BBF9EC3A08C1}"/>
              </a:ext>
            </a:extLst>
          </p:cNvPr>
          <p:cNvPicPr>
            <a:picLocks noChangeAspect="1"/>
          </p:cNvPicPr>
          <p:nvPr/>
        </p:nvPicPr>
        <p:blipFill rotWithShape="1">
          <a:blip r:embed="rId3"/>
          <a:srcRect l="52500" t="11245" r="9166" b="16466"/>
          <a:stretch/>
        </p:blipFill>
        <p:spPr>
          <a:xfrm>
            <a:off x="6400800" y="771180"/>
            <a:ext cx="4673600" cy="4957591"/>
          </a:xfrm>
          <a:prstGeom prst="rect">
            <a:avLst/>
          </a:prstGeom>
        </p:spPr>
      </p:pic>
    </p:spTree>
    <p:extLst>
      <p:ext uri="{BB962C8B-B14F-4D97-AF65-F5344CB8AC3E}">
        <p14:creationId xmlns:p14="http://schemas.microsoft.com/office/powerpoint/2010/main" val="1084635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3"/>
          <p:cNvPicPr>
            <a:picLocks noGrp="1" noChangeAspect="1"/>
          </p:cNvPicPr>
          <p:nvPr>
            <p:ph idx="1"/>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9091" r="12946"/>
          <a:stretch/>
        </p:blipFill>
        <p:spPr>
          <a:xfrm>
            <a:off x="3484118" y="10"/>
            <a:ext cx="8669532" cy="6857990"/>
          </a:xfrm>
          <a:prstGeom prst="rect">
            <a:avLst/>
          </a:prstGeom>
        </p:spPr>
      </p:pic>
      <p:sp>
        <p:nvSpPr>
          <p:cNvPr id="5" name="TextBox 4"/>
          <p:cNvSpPr txBox="1"/>
          <p:nvPr/>
        </p:nvSpPr>
        <p:spPr>
          <a:xfrm>
            <a:off x="652653" y="2290953"/>
            <a:ext cx="3438906" cy="854202"/>
          </a:xfrm>
          <a:prstGeom prst="rect">
            <a:avLst/>
          </a:prstGeom>
        </p:spPr>
        <p:txBody>
          <a:bodyPr vert="horz" lIns="91440" tIns="45720" rIns="91440" bIns="45720" rtlCol="0" anchor="t">
            <a:normAutofit/>
          </a:bodyPr>
          <a:lstStyle/>
          <a:p>
            <a:pPr algn="ctr" defTabSz="609630" eaLnBrk="0" fontAlgn="base" hangingPunct="0">
              <a:lnSpc>
                <a:spcPct val="90000"/>
              </a:lnSpc>
              <a:spcBef>
                <a:spcPct val="0"/>
              </a:spcBef>
              <a:spcAft>
                <a:spcPct val="0"/>
              </a:spcAft>
            </a:pPr>
            <a:r>
              <a:rPr lang="en-US" sz="2000" dirty="0" err="1">
                <a:solidFill>
                  <a:srgbClr val="2C453E"/>
                </a:solidFill>
                <a:latin typeface="Montserrat"/>
              </a:rPr>
              <a:t>Spraševali</a:t>
            </a:r>
            <a:r>
              <a:rPr lang="en-US" sz="2000" dirty="0">
                <a:solidFill>
                  <a:srgbClr val="2C453E"/>
                </a:solidFill>
                <a:latin typeface="Montserrat"/>
              </a:rPr>
              <a:t> </a:t>
            </a:r>
            <a:r>
              <a:rPr lang="en-US" sz="2000" dirty="0" err="1">
                <a:solidFill>
                  <a:srgbClr val="2C453E"/>
                </a:solidFill>
                <a:latin typeface="Montserrat"/>
              </a:rPr>
              <a:t>smo</a:t>
            </a:r>
            <a:r>
              <a:rPr lang="en-US" sz="2000" dirty="0">
                <a:solidFill>
                  <a:srgbClr val="2C453E"/>
                </a:solidFill>
                <a:latin typeface="Montserrat"/>
              </a:rPr>
              <a:t> se </a:t>
            </a:r>
            <a:r>
              <a:rPr lang="en-US" sz="2000" dirty="0" err="1">
                <a:solidFill>
                  <a:srgbClr val="2C453E"/>
                </a:solidFill>
                <a:latin typeface="Montserrat"/>
              </a:rPr>
              <a:t>ali</a:t>
            </a:r>
            <a:r>
              <a:rPr lang="en-US" sz="2000" dirty="0">
                <a:solidFill>
                  <a:srgbClr val="2C453E"/>
                </a:solidFill>
                <a:latin typeface="Montserrat"/>
              </a:rPr>
              <a:t> in </a:t>
            </a:r>
            <a:r>
              <a:rPr lang="en-US" sz="2000" dirty="0" err="1">
                <a:solidFill>
                  <a:srgbClr val="2C453E"/>
                </a:solidFill>
                <a:latin typeface="Montserrat"/>
              </a:rPr>
              <a:t>kako</a:t>
            </a:r>
            <a:r>
              <a:rPr lang="en-US" sz="2000" dirty="0">
                <a:solidFill>
                  <a:srgbClr val="2C453E"/>
                </a:solidFill>
                <a:latin typeface="Montserrat"/>
              </a:rPr>
              <a:t> </a:t>
            </a:r>
            <a:r>
              <a:rPr lang="en-US" sz="2000" dirty="0" err="1">
                <a:solidFill>
                  <a:srgbClr val="2C453E"/>
                </a:solidFill>
                <a:latin typeface="Montserrat"/>
              </a:rPr>
              <a:t>lahko</a:t>
            </a:r>
            <a:r>
              <a:rPr lang="en-US" sz="2000" dirty="0">
                <a:solidFill>
                  <a:srgbClr val="2C453E"/>
                </a:solidFill>
                <a:latin typeface="Montserrat"/>
              </a:rPr>
              <a:t> </a:t>
            </a:r>
            <a:r>
              <a:rPr lang="en-US" sz="2000" dirty="0" err="1">
                <a:solidFill>
                  <a:srgbClr val="2C453E"/>
                </a:solidFill>
                <a:latin typeface="Montserrat"/>
              </a:rPr>
              <a:t>krotimo</a:t>
            </a:r>
            <a:r>
              <a:rPr lang="en-US" sz="2000" dirty="0">
                <a:solidFill>
                  <a:srgbClr val="2C453E"/>
                </a:solidFill>
                <a:latin typeface="Montserrat"/>
              </a:rPr>
              <a:t> </a:t>
            </a:r>
            <a:r>
              <a:rPr lang="en-US" sz="2000" dirty="0" err="1">
                <a:solidFill>
                  <a:srgbClr val="2C453E"/>
                </a:solidFill>
                <a:latin typeface="Montserrat"/>
              </a:rPr>
              <a:t>rast</a:t>
            </a:r>
            <a:r>
              <a:rPr lang="en-US" sz="2000" dirty="0">
                <a:solidFill>
                  <a:srgbClr val="2C453E"/>
                </a:solidFill>
                <a:latin typeface="Montserrat"/>
              </a:rPr>
              <a:t>? </a:t>
            </a:r>
          </a:p>
          <a:p>
            <a:pPr defTabSz="609630" eaLnBrk="0" fontAlgn="base" hangingPunct="0">
              <a:lnSpc>
                <a:spcPct val="90000"/>
              </a:lnSpc>
              <a:spcBef>
                <a:spcPct val="0"/>
              </a:spcBef>
              <a:spcAft>
                <a:spcPts val="600"/>
              </a:spcAft>
            </a:pPr>
            <a:endParaRPr lang="en-US" sz="2000" dirty="0">
              <a:solidFill>
                <a:srgbClr val="2C453E"/>
              </a:solidFill>
              <a:latin typeface="Montserrat"/>
            </a:endParaRPr>
          </a:p>
          <a:p>
            <a:pPr defTabSz="609630" eaLnBrk="0" fontAlgn="base" hangingPunct="0">
              <a:lnSpc>
                <a:spcPct val="90000"/>
              </a:lnSpc>
              <a:spcBef>
                <a:spcPct val="0"/>
              </a:spcBef>
              <a:spcAft>
                <a:spcPts val="600"/>
              </a:spcAft>
            </a:pPr>
            <a:endParaRPr lang="en-US" sz="1700" b="1" dirty="0">
              <a:solidFill>
                <a:prstClr val="black"/>
              </a:solidFill>
              <a:latin typeface="Calibri" panose="020F0502020204030204" pitchFamily="34" charset="0"/>
            </a:endParaRPr>
          </a:p>
          <a:p>
            <a:pPr indent="-228611" defTabSz="609630" eaLnBrk="0" fontAlgn="base" hangingPunct="0">
              <a:lnSpc>
                <a:spcPct val="90000"/>
              </a:lnSpc>
              <a:spcBef>
                <a:spcPct val="0"/>
              </a:spcBef>
              <a:spcAft>
                <a:spcPts val="600"/>
              </a:spcAft>
              <a:buFont typeface="Arial" panose="020B0604020202020204" pitchFamily="34" charset="0"/>
              <a:buChar char="•"/>
            </a:pPr>
            <a:endParaRPr lang="en-US" sz="1700" dirty="0">
              <a:solidFill>
                <a:prstClr val="black"/>
              </a:solidFill>
              <a:latin typeface="Calibri" panose="020F0502020204030204" pitchFamily="34" charset="0"/>
            </a:endParaRPr>
          </a:p>
        </p:txBody>
      </p:sp>
      <p:sp>
        <p:nvSpPr>
          <p:cNvPr id="6" name="Pravokotnik: zaokroženi vogali 5">
            <a:extLst>
              <a:ext uri="{FF2B5EF4-FFF2-40B4-BE49-F238E27FC236}">
                <a16:creationId xmlns:a16="http://schemas.microsoft.com/office/drawing/2014/main" id="{A07B5283-0576-4AA7-9ACC-81878760E841}"/>
              </a:ext>
            </a:extLst>
          </p:cNvPr>
          <p:cNvSpPr/>
          <p:nvPr/>
        </p:nvSpPr>
        <p:spPr>
          <a:xfrm>
            <a:off x="371094" y="569092"/>
            <a:ext cx="4002024" cy="1579881"/>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2" name="Title 1"/>
          <p:cNvSpPr>
            <a:spLocks noGrp="1"/>
          </p:cNvSpPr>
          <p:nvPr>
            <p:ph type="title"/>
          </p:nvPr>
        </p:nvSpPr>
        <p:spPr>
          <a:xfrm>
            <a:off x="533719" y="809065"/>
            <a:ext cx="3676774" cy="1124712"/>
          </a:xfrm>
        </p:spPr>
        <p:txBody>
          <a:bodyPr vert="horz" wrap="square" lIns="91440" tIns="45720" rIns="91440" bIns="45720" numCol="1" rtlCol="0" anchor="b" anchorCtr="0" compatLnSpc="1">
            <a:prstTxWarp prst="textNoShape">
              <a:avLst/>
            </a:prstTxWarp>
            <a:normAutofit/>
          </a:bodyPr>
          <a:lstStyle/>
          <a:p>
            <a:r>
              <a:rPr lang="en-US" sz="3200" dirty="0">
                <a:solidFill>
                  <a:schemeClr val="bg1"/>
                </a:solidFill>
                <a:latin typeface="Calibri" panose="020F0502020204030204" pitchFamily="34" charset="0"/>
                <a:ea typeface="+mn-ea"/>
                <a:cs typeface="+mn-cs"/>
              </a:rPr>
              <a:t>TURIZEM PRED PANDEMIJO</a:t>
            </a:r>
          </a:p>
        </p:txBody>
      </p:sp>
      <p:cxnSp>
        <p:nvCxnSpPr>
          <p:cNvPr id="10" name="Straight Arrow Connector 9"/>
          <p:cNvCxnSpPr>
            <a:cxnSpLocks/>
          </p:cNvCxnSpPr>
          <p:nvPr/>
        </p:nvCxnSpPr>
        <p:spPr>
          <a:xfrm flipV="1">
            <a:off x="5689601" y="1371421"/>
            <a:ext cx="5688427" cy="2693267"/>
          </a:xfrm>
          <a:prstGeom prst="straightConnector1">
            <a:avLst/>
          </a:prstGeom>
          <a:ln>
            <a:solidFill>
              <a:srgbClr val="2C453E"/>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4237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a:extLst>
              <a:ext uri="{FF2B5EF4-FFF2-40B4-BE49-F238E27FC236}">
                <a16:creationId xmlns:a16="http://schemas.microsoft.com/office/drawing/2014/main" id="{6F963D96-C409-EA4D-8F6F-D3163CB6E1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4B8A1EFB-2AA9-493B-A48F-9BAF0612102C}"/>
              </a:ext>
            </a:extLst>
          </p:cNvPr>
          <p:cNvPicPr>
            <a:picLocks noChangeAspect="1"/>
          </p:cNvPicPr>
          <p:nvPr/>
        </p:nvPicPr>
        <p:blipFill>
          <a:blip r:embed="rId3"/>
          <a:stretch>
            <a:fillRect/>
          </a:stretch>
        </p:blipFill>
        <p:spPr>
          <a:xfrm>
            <a:off x="3053296" y="-680"/>
            <a:ext cx="2976592" cy="4223169"/>
          </a:xfrm>
          <a:prstGeom prst="rect">
            <a:avLst/>
          </a:prstGeom>
        </p:spPr>
      </p:pic>
      <p:pic>
        <p:nvPicPr>
          <p:cNvPr id="10" name="Content Placeholder 8" descr="stranded in korea.tiff">
            <a:extLst>
              <a:ext uri="{FF2B5EF4-FFF2-40B4-BE49-F238E27FC236}">
                <a16:creationId xmlns:a16="http://schemas.microsoft.com/office/drawing/2014/main" id="{6BFCA94A-DEE8-414C-AF18-60C84E3C4356}"/>
              </a:ext>
            </a:extLst>
          </p:cNvPr>
          <p:cNvPicPr>
            <a:picLocks noChangeAspect="1"/>
          </p:cNvPicPr>
          <p:nvPr/>
        </p:nvPicPr>
        <p:blipFill rotWithShape="1">
          <a:blip r:embed="rId4">
            <a:extLst>
              <a:ext uri="{28A0092B-C50C-407E-A947-70E740481C1C}">
                <a14:useLocalDpi xmlns:a14="http://schemas.microsoft.com/office/drawing/2010/main" val="0"/>
              </a:ext>
            </a:extLst>
          </a:blip>
          <a:srcRect r="7713" b="2"/>
          <a:stretch/>
        </p:blipFill>
        <p:spPr bwMode="auto">
          <a:xfrm>
            <a:off x="6095999" y="-38605"/>
            <a:ext cx="3008376" cy="426109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5">
            <a:extLst>
              <a:ext uri="{FF2B5EF4-FFF2-40B4-BE49-F238E27FC236}">
                <a16:creationId xmlns:a16="http://schemas.microsoft.com/office/drawing/2014/main" id="{EB5FD9B2-DBB1-4BF2-85DB-637A78385B6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 b="6085"/>
          <a:stretch/>
        </p:blipFill>
        <p:spPr bwMode="auto">
          <a:xfrm>
            <a:off x="9183624" y="10"/>
            <a:ext cx="3008376" cy="4261094"/>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2" name="Content Placeholder 3" descr="airport-security1.jpg">
            <a:extLst>
              <a:ext uri="{FF2B5EF4-FFF2-40B4-BE49-F238E27FC236}">
                <a16:creationId xmlns:a16="http://schemas.microsoft.com/office/drawing/2014/main" id="{5EA3DC95-8A43-4795-ABF6-196C8DC5B4F8}"/>
              </a:ext>
            </a:extLst>
          </p:cNvPr>
          <p:cNvPicPr>
            <a:picLocks noChangeAspect="1"/>
          </p:cNvPicPr>
          <p:nvPr/>
        </p:nvPicPr>
        <p:blipFill rotWithShape="1">
          <a:blip r:embed="rId6">
            <a:extLst>
              <a:ext uri="{28A0092B-C50C-407E-A947-70E740481C1C}">
                <a14:useLocalDpi xmlns:a14="http://schemas.microsoft.com/office/drawing/2010/main" val="0"/>
              </a:ext>
            </a:extLst>
          </a:blip>
          <a:srcRect l="23479" r="23477" b="-3"/>
          <a:stretch/>
        </p:blipFill>
        <p:spPr bwMode="auto">
          <a:xfrm>
            <a:off x="20" y="10"/>
            <a:ext cx="3008514" cy="4222479"/>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Pravokotnik: zaokroženi vogali 13">
            <a:extLst>
              <a:ext uri="{FF2B5EF4-FFF2-40B4-BE49-F238E27FC236}">
                <a16:creationId xmlns:a16="http://schemas.microsoft.com/office/drawing/2014/main" id="{6A26702E-40E2-48C9-99CD-3E06E59B7A89}"/>
              </a:ext>
            </a:extLst>
          </p:cNvPr>
          <p:cNvSpPr/>
          <p:nvPr/>
        </p:nvSpPr>
        <p:spPr>
          <a:xfrm>
            <a:off x="1805708" y="5454571"/>
            <a:ext cx="8448360" cy="503352"/>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bg1"/>
                </a:solidFill>
                <a:latin typeface="Montserrat"/>
                <a:ea typeface="+mn-ea"/>
                <a:cs typeface="+mn-cs"/>
              </a:rPr>
              <a:t>Pandemija</a:t>
            </a:r>
            <a:r>
              <a:rPr lang="en-US" sz="2400" dirty="0">
                <a:solidFill>
                  <a:schemeClr val="bg1"/>
                </a:solidFill>
                <a:latin typeface="Montserrat"/>
                <a:ea typeface="+mn-ea"/>
                <a:cs typeface="+mn-cs"/>
              </a:rPr>
              <a:t> je </a:t>
            </a:r>
            <a:r>
              <a:rPr lang="en-US" sz="2400" dirty="0" err="1">
                <a:solidFill>
                  <a:schemeClr val="bg1"/>
                </a:solidFill>
                <a:latin typeface="Montserrat"/>
                <a:ea typeface="+mn-ea"/>
                <a:cs typeface="+mn-cs"/>
              </a:rPr>
              <a:t>pospešila</a:t>
            </a:r>
            <a:r>
              <a:rPr lang="en-US" sz="2400" dirty="0">
                <a:solidFill>
                  <a:schemeClr val="bg1"/>
                </a:solidFill>
                <a:latin typeface="Montserrat"/>
                <a:ea typeface="+mn-ea"/>
                <a:cs typeface="+mn-cs"/>
              </a:rPr>
              <a:t> </a:t>
            </a:r>
            <a:r>
              <a:rPr lang="en-US" sz="2400" dirty="0" err="1">
                <a:solidFill>
                  <a:schemeClr val="bg1"/>
                </a:solidFill>
                <a:latin typeface="Montserrat"/>
                <a:ea typeface="+mn-ea"/>
                <a:cs typeface="+mn-cs"/>
              </a:rPr>
              <a:t>potrebo</a:t>
            </a:r>
            <a:r>
              <a:rPr lang="en-US" sz="2400" dirty="0">
                <a:solidFill>
                  <a:schemeClr val="bg1"/>
                </a:solidFill>
                <a:latin typeface="Montserrat"/>
                <a:ea typeface="+mn-ea"/>
                <a:cs typeface="+mn-cs"/>
              </a:rPr>
              <a:t> po </a:t>
            </a:r>
            <a:r>
              <a:rPr lang="en-US" sz="2400" dirty="0" err="1">
                <a:solidFill>
                  <a:schemeClr val="bg1"/>
                </a:solidFill>
                <a:latin typeface="Montserrat"/>
                <a:ea typeface="+mn-ea"/>
                <a:cs typeface="+mn-cs"/>
              </a:rPr>
              <a:t>reakciji</a:t>
            </a:r>
            <a:r>
              <a:rPr lang="en-US" sz="2400" dirty="0">
                <a:solidFill>
                  <a:schemeClr val="bg1"/>
                </a:solidFill>
                <a:latin typeface="Montserrat"/>
                <a:ea typeface="+mn-ea"/>
                <a:cs typeface="+mn-cs"/>
              </a:rPr>
              <a:t> </a:t>
            </a:r>
            <a:r>
              <a:rPr lang="en-US" sz="2400" dirty="0" err="1">
                <a:solidFill>
                  <a:schemeClr val="bg1"/>
                </a:solidFill>
                <a:latin typeface="Montserrat"/>
                <a:ea typeface="+mn-ea"/>
                <a:cs typeface="+mn-cs"/>
              </a:rPr>
              <a:t>na</a:t>
            </a:r>
            <a:r>
              <a:rPr lang="en-US" sz="2400" dirty="0">
                <a:solidFill>
                  <a:schemeClr val="bg1"/>
                </a:solidFill>
                <a:latin typeface="Montserrat"/>
                <a:ea typeface="+mn-ea"/>
                <a:cs typeface="+mn-cs"/>
              </a:rPr>
              <a:t> </a:t>
            </a:r>
            <a:r>
              <a:rPr lang="en-US" sz="2400" dirty="0" err="1">
                <a:solidFill>
                  <a:schemeClr val="bg1"/>
                </a:solidFill>
                <a:latin typeface="Montserrat"/>
                <a:ea typeface="+mn-ea"/>
                <a:cs typeface="+mn-cs"/>
              </a:rPr>
              <a:t>te</a:t>
            </a:r>
            <a:r>
              <a:rPr lang="en-US" sz="2400" dirty="0">
                <a:solidFill>
                  <a:schemeClr val="bg1"/>
                </a:solidFill>
                <a:latin typeface="Montserrat"/>
                <a:ea typeface="+mn-ea"/>
                <a:cs typeface="+mn-cs"/>
              </a:rPr>
              <a:t> </a:t>
            </a:r>
            <a:r>
              <a:rPr lang="en-US" sz="2400" dirty="0" err="1">
                <a:solidFill>
                  <a:schemeClr val="bg1"/>
                </a:solidFill>
                <a:latin typeface="Montserrat"/>
                <a:ea typeface="+mn-ea"/>
                <a:cs typeface="+mn-cs"/>
              </a:rPr>
              <a:t>izzive</a:t>
            </a:r>
            <a:r>
              <a:rPr lang="en-US" sz="2400" dirty="0">
                <a:solidFill>
                  <a:schemeClr val="bg1"/>
                </a:solidFill>
                <a:latin typeface="Montserrat"/>
                <a:ea typeface="+mn-ea"/>
                <a:cs typeface="+mn-cs"/>
              </a:rPr>
              <a:t>.</a:t>
            </a:r>
            <a:endParaRPr lang="sl-SI" sz="2400" dirty="0"/>
          </a:p>
        </p:txBody>
      </p:sp>
      <p:sp>
        <p:nvSpPr>
          <p:cNvPr id="13" name="Title 1">
            <a:extLst>
              <a:ext uri="{FF2B5EF4-FFF2-40B4-BE49-F238E27FC236}">
                <a16:creationId xmlns:a16="http://schemas.microsoft.com/office/drawing/2014/main" id="{93159341-B2DF-433C-977E-728F59CEFEBC}"/>
              </a:ext>
            </a:extLst>
          </p:cNvPr>
          <p:cNvSpPr>
            <a:spLocks noGrp="1"/>
          </p:cNvSpPr>
          <p:nvPr>
            <p:ph type="title"/>
          </p:nvPr>
        </p:nvSpPr>
        <p:spPr>
          <a:xfrm>
            <a:off x="418340" y="4634281"/>
            <a:ext cx="11593689" cy="417078"/>
          </a:xfrm>
        </p:spPr>
        <p:txBody>
          <a:bodyPr vert="horz" lIns="91440" tIns="45720" rIns="91440" bIns="45720" rtlCol="0" anchor="b">
            <a:noAutofit/>
          </a:bodyPr>
          <a:lstStyle/>
          <a:p>
            <a:pPr algn="l" defTabSz="1371600">
              <a:spcBef>
                <a:spcPts val="0"/>
              </a:spcBef>
              <a:spcAft>
                <a:spcPts val="900"/>
              </a:spcAft>
            </a:pPr>
            <a:r>
              <a:rPr lang="en-US" sz="2400" dirty="0">
                <a:solidFill>
                  <a:srgbClr val="2C453E"/>
                </a:solidFill>
                <a:latin typeface="Montserrat"/>
                <a:ea typeface="+mn-ea"/>
                <a:cs typeface="+mn-cs"/>
              </a:rPr>
              <a:t>Tudi </a:t>
            </a:r>
            <a:r>
              <a:rPr lang="en-US" sz="2400" dirty="0" err="1">
                <a:solidFill>
                  <a:srgbClr val="2C453E"/>
                </a:solidFill>
                <a:latin typeface="Montserrat"/>
                <a:ea typeface="+mn-ea"/>
                <a:cs typeface="+mn-cs"/>
              </a:rPr>
              <a:t>pred</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pandemijo</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številni</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izzivi</a:t>
            </a:r>
            <a:r>
              <a:rPr lang="en-US" sz="2400" dirty="0">
                <a:solidFill>
                  <a:srgbClr val="2C453E"/>
                </a:solidFill>
                <a:latin typeface="Montserrat"/>
                <a:ea typeface="+mn-ea"/>
                <a:cs typeface="+mn-cs"/>
              </a:rPr>
              <a:t>:</a:t>
            </a:r>
            <a:r>
              <a:rPr lang="sl-SI" sz="2400" dirty="0">
                <a:solidFill>
                  <a:srgbClr val="2C453E"/>
                </a:solidFill>
                <a:latin typeface="Montserrat"/>
                <a:ea typeface="+mn-ea"/>
                <a:cs typeface="+mn-cs"/>
              </a:rPr>
              <a:t> </a:t>
            </a:r>
            <a:r>
              <a:rPr lang="en-US" sz="2400" dirty="0" err="1">
                <a:solidFill>
                  <a:srgbClr val="2C453E"/>
                </a:solidFill>
                <a:latin typeface="Montserrat"/>
                <a:ea typeface="+mn-ea"/>
                <a:cs typeface="+mn-cs"/>
              </a:rPr>
              <a:t>varnost</a:t>
            </a:r>
            <a:r>
              <a:rPr lang="sl-SI" sz="2400" dirty="0">
                <a:solidFill>
                  <a:srgbClr val="2C453E"/>
                </a:solidFill>
                <a:latin typeface="Montserrat"/>
                <a:ea typeface="+mn-ea"/>
                <a:cs typeface="+mn-cs"/>
              </a:rPr>
              <a:t>, </a:t>
            </a:r>
            <a:r>
              <a:rPr lang="en-US" sz="2400" dirty="0" err="1">
                <a:solidFill>
                  <a:srgbClr val="2C453E"/>
                </a:solidFill>
                <a:latin typeface="Montserrat"/>
                <a:ea typeface="+mn-ea"/>
                <a:cs typeface="+mn-cs"/>
              </a:rPr>
              <a:t>negativni</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vplivi</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turizma</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na</a:t>
            </a:r>
            <a:r>
              <a:rPr lang="en-US" sz="2400" dirty="0">
                <a:solidFill>
                  <a:srgbClr val="2C453E"/>
                </a:solidFill>
                <a:latin typeface="Montserrat"/>
                <a:ea typeface="+mn-ea"/>
                <a:cs typeface="+mn-cs"/>
              </a:rPr>
              <a:t> </a:t>
            </a:r>
            <a:r>
              <a:rPr lang="en-US" sz="2400" dirty="0" err="1">
                <a:solidFill>
                  <a:srgbClr val="2C453E"/>
                </a:solidFill>
                <a:latin typeface="Montserrat"/>
                <a:ea typeface="+mn-ea"/>
                <a:cs typeface="+mn-cs"/>
              </a:rPr>
              <a:t>okolje</a:t>
            </a:r>
            <a:r>
              <a:rPr lang="sl-SI" sz="2400" dirty="0">
                <a:solidFill>
                  <a:srgbClr val="2C453E"/>
                </a:solidFill>
                <a:latin typeface="Montserrat"/>
                <a:ea typeface="+mn-ea"/>
                <a:cs typeface="+mn-cs"/>
              </a:rPr>
              <a:t>, </a:t>
            </a:r>
            <a:r>
              <a:rPr lang="en-US" sz="2400" dirty="0" err="1">
                <a:solidFill>
                  <a:srgbClr val="2C453E"/>
                </a:solidFill>
                <a:latin typeface="Montserrat"/>
                <a:ea typeface="+mn-ea"/>
                <a:cs typeface="+mn-cs"/>
              </a:rPr>
              <a:t>preturize</a:t>
            </a:r>
            <a:r>
              <a:rPr lang="sl-SI" sz="2400" dirty="0">
                <a:solidFill>
                  <a:srgbClr val="2C453E"/>
                </a:solidFill>
                <a:latin typeface="Montserrat"/>
                <a:ea typeface="+mn-ea"/>
                <a:cs typeface="+mn-cs"/>
              </a:rPr>
              <a:t>m, itd.</a:t>
            </a:r>
            <a:endParaRPr lang="en-US" sz="2400" dirty="0">
              <a:solidFill>
                <a:schemeClr val="bg1"/>
              </a:solidFill>
              <a:latin typeface="Montserrat"/>
              <a:ea typeface="+mn-ea"/>
              <a:cs typeface="+mn-cs"/>
            </a:endParaRPr>
          </a:p>
        </p:txBody>
      </p:sp>
      <p:sp>
        <p:nvSpPr>
          <p:cNvPr id="15" name="Pravokotnik: zaokroženi vogali 14">
            <a:extLst>
              <a:ext uri="{FF2B5EF4-FFF2-40B4-BE49-F238E27FC236}">
                <a16:creationId xmlns:a16="http://schemas.microsoft.com/office/drawing/2014/main" id="{B42AF76A-411F-42B9-B1F0-0D6AB56E8CD4}"/>
              </a:ext>
            </a:extLst>
          </p:cNvPr>
          <p:cNvSpPr/>
          <p:nvPr/>
        </p:nvSpPr>
        <p:spPr>
          <a:xfrm>
            <a:off x="0" y="4193657"/>
            <a:ext cx="12209708" cy="67447"/>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Tree>
    <p:extLst>
      <p:ext uri="{BB962C8B-B14F-4D97-AF65-F5344CB8AC3E}">
        <p14:creationId xmlns:p14="http://schemas.microsoft.com/office/powerpoint/2010/main" val="2442798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E9E4892E-7204-CC40-95C9-9D6E437DF0DE}"/>
              </a:ext>
            </a:extLst>
          </p:cNvPr>
          <p:cNvSpPr>
            <a:spLocks noGrp="1" noChangeArrowheads="1"/>
          </p:cNvSpPr>
          <p:nvPr>
            <p:ph type="title"/>
          </p:nvPr>
        </p:nvSpPr>
        <p:spPr>
          <a:xfrm>
            <a:off x="5565423" y="4988533"/>
            <a:ext cx="6118578" cy="762000"/>
          </a:xfrm>
        </p:spPr>
        <p:txBody>
          <a:bodyPr/>
          <a:lstStyle/>
          <a:p>
            <a:pPr algn="l"/>
            <a:r>
              <a:rPr lang="sl-SI" altLang="en-SI" sz="1600" dirty="0">
                <a:solidFill>
                  <a:srgbClr val="2C453E"/>
                </a:solidFill>
                <a:latin typeface="Montserrat"/>
                <a:ea typeface="+mn-ea"/>
                <a:cs typeface="+mn-cs"/>
              </a:rPr>
              <a:t>Upad globalnega BDP-ja zaradi turizma bo med 2.8% in 4.2%. </a:t>
            </a:r>
            <a:br>
              <a:rPr lang="sl-SI" altLang="en-SI" sz="1600" dirty="0">
                <a:solidFill>
                  <a:srgbClr val="2C453E"/>
                </a:solidFill>
                <a:latin typeface="Montserrat"/>
                <a:ea typeface="+mn-ea"/>
                <a:cs typeface="+mn-cs"/>
              </a:rPr>
            </a:br>
            <a:r>
              <a:rPr lang="sl-SI" altLang="en-SI" sz="1600" dirty="0">
                <a:solidFill>
                  <a:srgbClr val="2C453E"/>
                </a:solidFill>
                <a:latin typeface="Montserrat"/>
                <a:ea typeface="+mn-ea"/>
                <a:cs typeface="+mn-cs"/>
              </a:rPr>
              <a:t>Izguba 6.6 do 11.7 mio delovnih mest na ravni EU. </a:t>
            </a:r>
            <a:br>
              <a:rPr lang="sl-SI" altLang="en-SI" sz="1600" dirty="0">
                <a:solidFill>
                  <a:srgbClr val="2C453E"/>
                </a:solidFill>
                <a:latin typeface="Montserrat"/>
                <a:ea typeface="+mn-ea"/>
                <a:cs typeface="+mn-cs"/>
              </a:rPr>
            </a:br>
            <a:r>
              <a:rPr lang="sl-SI" altLang="en-SI" sz="1600" dirty="0">
                <a:solidFill>
                  <a:srgbClr val="2C453E"/>
                </a:solidFill>
                <a:latin typeface="Montserrat"/>
                <a:ea typeface="+mn-ea"/>
                <a:cs typeface="+mn-cs"/>
              </a:rPr>
              <a:t>OECD ocena upada turizma je 80%.  </a:t>
            </a:r>
            <a:br>
              <a:rPr lang="sl-SI" altLang="en-SI" sz="1600" dirty="0">
                <a:solidFill>
                  <a:srgbClr val="2C453E"/>
                </a:solidFill>
                <a:latin typeface="Montserrat"/>
                <a:ea typeface="+mn-ea"/>
                <a:cs typeface="+mn-cs"/>
              </a:rPr>
            </a:br>
            <a:r>
              <a:rPr lang="sl-SI" altLang="en-SI" sz="1600" dirty="0">
                <a:solidFill>
                  <a:srgbClr val="2C453E"/>
                </a:solidFill>
                <a:latin typeface="Montserrat"/>
                <a:ea typeface="+mn-ea"/>
                <a:cs typeface="+mn-cs"/>
              </a:rPr>
              <a:t>ETC ocena upada turizma v Evropi je 68%. </a:t>
            </a:r>
          </a:p>
        </p:txBody>
      </p:sp>
      <p:sp>
        <p:nvSpPr>
          <p:cNvPr id="2" name="Pravokotnik: zaokroženi vogali 1">
            <a:extLst>
              <a:ext uri="{FF2B5EF4-FFF2-40B4-BE49-F238E27FC236}">
                <a16:creationId xmlns:a16="http://schemas.microsoft.com/office/drawing/2014/main" id="{E038C6E0-194E-46E0-B51D-7ED34151E0D0}"/>
              </a:ext>
            </a:extLst>
          </p:cNvPr>
          <p:cNvSpPr/>
          <p:nvPr/>
        </p:nvSpPr>
        <p:spPr>
          <a:xfrm>
            <a:off x="321226" y="612421"/>
            <a:ext cx="4318508" cy="4989690"/>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6387" name="Content Placeholder 3">
            <a:extLst>
              <a:ext uri="{FF2B5EF4-FFF2-40B4-BE49-F238E27FC236}">
                <a16:creationId xmlns:a16="http://schemas.microsoft.com/office/drawing/2014/main" id="{98CEFA5E-A783-A746-AEE3-3F182985450B}"/>
              </a:ext>
            </a:extLst>
          </p:cNvPr>
          <p:cNvSpPr>
            <a:spLocks noGrp="1" noChangeArrowheads="1"/>
          </p:cNvSpPr>
          <p:nvPr>
            <p:ph idx="1"/>
          </p:nvPr>
        </p:nvSpPr>
        <p:spPr>
          <a:xfrm>
            <a:off x="445910" y="1255889"/>
            <a:ext cx="4013201" cy="1168400"/>
          </a:xfrm>
        </p:spPr>
        <p:txBody>
          <a:bodyPr/>
          <a:lstStyle/>
          <a:p>
            <a:pPr marL="0" indent="0" algn="ctr">
              <a:buNone/>
            </a:pPr>
            <a:r>
              <a:rPr lang="en-GB" altLang="en-SI" sz="3200" dirty="0">
                <a:solidFill>
                  <a:schemeClr val="bg1"/>
                </a:solidFill>
                <a:latin typeface="Calibri" panose="020F0502020204030204" pitchFamily="34" charset="0"/>
              </a:rPr>
              <a:t>ZARADI PANDEMIJE JE ŠTEVILO MEDNARODNIH TURISTIČNIH OBISKOV V LETU 2020 UPADLO ZA 73%. VRNILI SMO SE NA ŠTEVILKE IZ LETA 1990. </a:t>
            </a:r>
          </a:p>
          <a:p>
            <a:pPr marL="0" indent="0">
              <a:buNone/>
            </a:pPr>
            <a:endParaRPr lang="en-US" altLang="en-SI" sz="1800" dirty="0"/>
          </a:p>
        </p:txBody>
      </p:sp>
      <p:pic>
        <p:nvPicPr>
          <p:cNvPr id="6" name="Picture 5">
            <a:extLst>
              <a:ext uri="{FF2B5EF4-FFF2-40B4-BE49-F238E27FC236}">
                <a16:creationId xmlns:a16="http://schemas.microsoft.com/office/drawing/2014/main" id="{59CD43B0-320D-4762-B025-743E0F7713D2}"/>
              </a:ext>
            </a:extLst>
          </p:cNvPr>
          <p:cNvPicPr>
            <a:picLocks noChangeAspect="1"/>
          </p:cNvPicPr>
          <p:nvPr/>
        </p:nvPicPr>
        <p:blipFill rotWithShape="1">
          <a:blip r:embed="rId2"/>
          <a:srcRect l="18440" t="16157" r="19402" b="6353"/>
          <a:stretch/>
        </p:blipFill>
        <p:spPr>
          <a:xfrm>
            <a:off x="5249334" y="278966"/>
            <a:ext cx="6118578" cy="4290646"/>
          </a:xfrm>
          <a:prstGeom prst="rect">
            <a:avLst/>
          </a:prstGeom>
        </p:spPr>
      </p:pic>
      <p:pic>
        <p:nvPicPr>
          <p:cNvPr id="7" name="Picture 4">
            <a:extLst>
              <a:ext uri="{FF2B5EF4-FFF2-40B4-BE49-F238E27FC236}">
                <a16:creationId xmlns:a16="http://schemas.microsoft.com/office/drawing/2014/main" id="{E8923055-A85F-4659-9999-19F5D8DB5D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1718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otnik: zaokroženi vogali 1">
            <a:extLst>
              <a:ext uri="{FF2B5EF4-FFF2-40B4-BE49-F238E27FC236}">
                <a16:creationId xmlns:a16="http://schemas.microsoft.com/office/drawing/2014/main" id="{E038C6E0-194E-46E0-B51D-7ED34151E0D0}"/>
              </a:ext>
            </a:extLst>
          </p:cNvPr>
          <p:cNvSpPr/>
          <p:nvPr/>
        </p:nvSpPr>
        <p:spPr>
          <a:xfrm>
            <a:off x="321226" y="1523999"/>
            <a:ext cx="4318508" cy="3093157"/>
          </a:xfrm>
          <a:prstGeom prst="roundRect">
            <a:avLst/>
          </a:prstGeom>
          <a:solidFill>
            <a:srgbClr val="376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dirty="0"/>
          </a:p>
        </p:txBody>
      </p:sp>
      <p:sp>
        <p:nvSpPr>
          <p:cNvPr id="16387" name="Content Placeholder 3">
            <a:extLst>
              <a:ext uri="{FF2B5EF4-FFF2-40B4-BE49-F238E27FC236}">
                <a16:creationId xmlns:a16="http://schemas.microsoft.com/office/drawing/2014/main" id="{98CEFA5E-A783-A746-AEE3-3F182985450B}"/>
              </a:ext>
            </a:extLst>
          </p:cNvPr>
          <p:cNvSpPr>
            <a:spLocks noGrp="1" noChangeArrowheads="1"/>
          </p:cNvSpPr>
          <p:nvPr>
            <p:ph idx="1"/>
          </p:nvPr>
        </p:nvSpPr>
        <p:spPr>
          <a:xfrm>
            <a:off x="445910" y="1840089"/>
            <a:ext cx="4013201" cy="1168400"/>
          </a:xfrm>
        </p:spPr>
        <p:txBody>
          <a:bodyPr/>
          <a:lstStyle/>
          <a:p>
            <a:pPr marL="0" indent="0" algn="ctr">
              <a:buNone/>
            </a:pPr>
            <a:r>
              <a:rPr lang="en-GB" altLang="en-SI" sz="3200" dirty="0">
                <a:solidFill>
                  <a:schemeClr val="bg1"/>
                </a:solidFill>
                <a:latin typeface="Calibri" panose="020F0502020204030204" pitchFamily="34" charset="0"/>
              </a:rPr>
              <a:t>UPAD ŠTEVILA MEDNARODNIH TURISTOV IN NOČITEV V IZBRANIH DRŽAVAH EU </a:t>
            </a:r>
            <a:endParaRPr lang="en-US" altLang="en-SI" sz="1800" dirty="0"/>
          </a:p>
        </p:txBody>
      </p:sp>
      <p:graphicFrame>
        <p:nvGraphicFramePr>
          <p:cNvPr id="7" name="Content Placeholder 3">
            <a:extLst>
              <a:ext uri="{FF2B5EF4-FFF2-40B4-BE49-F238E27FC236}">
                <a16:creationId xmlns:a16="http://schemas.microsoft.com/office/drawing/2014/main" id="{9E712007-0213-4665-9154-F9DE5E08E62C}"/>
              </a:ext>
            </a:extLst>
          </p:cNvPr>
          <p:cNvGraphicFramePr>
            <a:graphicFrameLocks/>
          </p:cNvGraphicFramePr>
          <p:nvPr>
            <p:extLst>
              <p:ext uri="{D42A27DB-BD31-4B8C-83A1-F6EECF244321}">
                <p14:modId xmlns:p14="http://schemas.microsoft.com/office/powerpoint/2010/main" val="3914572453"/>
              </p:ext>
            </p:extLst>
          </p:nvPr>
        </p:nvGraphicFramePr>
        <p:xfrm>
          <a:off x="4949725" y="510105"/>
          <a:ext cx="6963635" cy="5536144"/>
        </p:xfrm>
        <a:graphic>
          <a:graphicData uri="http://schemas.openxmlformats.org/drawingml/2006/table">
            <a:tbl>
              <a:tblPr>
                <a:tableStyleId>{2A488322-F2BA-4B5B-9748-0D474271808F}</a:tableStyleId>
              </a:tblPr>
              <a:tblGrid>
                <a:gridCol w="1458245">
                  <a:extLst>
                    <a:ext uri="{9D8B030D-6E8A-4147-A177-3AD203B41FA5}">
                      <a16:colId xmlns:a16="http://schemas.microsoft.com/office/drawing/2014/main" val="4059477555"/>
                    </a:ext>
                  </a:extLst>
                </a:gridCol>
                <a:gridCol w="1278037">
                  <a:extLst>
                    <a:ext uri="{9D8B030D-6E8A-4147-A177-3AD203B41FA5}">
                      <a16:colId xmlns:a16="http://schemas.microsoft.com/office/drawing/2014/main" val="1446731125"/>
                    </a:ext>
                  </a:extLst>
                </a:gridCol>
                <a:gridCol w="1421160">
                  <a:extLst>
                    <a:ext uri="{9D8B030D-6E8A-4147-A177-3AD203B41FA5}">
                      <a16:colId xmlns:a16="http://schemas.microsoft.com/office/drawing/2014/main" val="556558167"/>
                    </a:ext>
                  </a:extLst>
                </a:gridCol>
                <a:gridCol w="1441615">
                  <a:extLst>
                    <a:ext uri="{9D8B030D-6E8A-4147-A177-3AD203B41FA5}">
                      <a16:colId xmlns:a16="http://schemas.microsoft.com/office/drawing/2014/main" val="3068841109"/>
                    </a:ext>
                  </a:extLst>
                </a:gridCol>
                <a:gridCol w="1364578">
                  <a:extLst>
                    <a:ext uri="{9D8B030D-6E8A-4147-A177-3AD203B41FA5}">
                      <a16:colId xmlns:a16="http://schemas.microsoft.com/office/drawing/2014/main" val="314000473"/>
                    </a:ext>
                  </a:extLst>
                </a:gridCol>
              </a:tblGrid>
              <a:tr h="460901">
                <a:tc rowSpan="2">
                  <a:txBody>
                    <a:bodyPr/>
                    <a:lstStyle/>
                    <a:p>
                      <a:pPr algn="ctr" fontAlgn="b"/>
                      <a:r>
                        <a:rPr lang="en-GB" sz="1800" b="1" kern="1200" dirty="0">
                          <a:solidFill>
                            <a:srgbClr val="2C453E"/>
                          </a:solidFill>
                          <a:latin typeface="Montserrat"/>
                          <a:ea typeface="+mn-ea"/>
                          <a:cs typeface="+mn-cs"/>
                        </a:rPr>
                        <a:t>DRŽAVA</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gridSpan="2">
                  <a:txBody>
                    <a:bodyPr/>
                    <a:lstStyle/>
                    <a:p>
                      <a:pPr algn="ctr" fontAlgn="b"/>
                      <a:r>
                        <a:rPr lang="en-GB" sz="1800" b="1" kern="1200" dirty="0">
                          <a:solidFill>
                            <a:srgbClr val="2C453E"/>
                          </a:solidFill>
                          <a:latin typeface="Montserrat"/>
                          <a:ea typeface="+mn-ea"/>
                          <a:cs typeface="+mn-cs"/>
                        </a:rPr>
                        <a:t>TUJI TURISTI </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hMerge="1">
                  <a:txBody>
                    <a:bodyPr/>
                    <a:lstStyle/>
                    <a:p>
                      <a:endParaRPr lang="en-SI"/>
                    </a:p>
                  </a:txBody>
                  <a:tcPr/>
                </a:tc>
                <a:tc gridSpan="2">
                  <a:txBody>
                    <a:bodyPr/>
                    <a:lstStyle/>
                    <a:p>
                      <a:pPr algn="ctr" fontAlgn="b"/>
                      <a:r>
                        <a:rPr lang="en-GB" sz="1800" b="1" kern="1200" dirty="0">
                          <a:solidFill>
                            <a:srgbClr val="2C453E"/>
                          </a:solidFill>
                          <a:latin typeface="Montserrat"/>
                          <a:ea typeface="+mn-ea"/>
                          <a:cs typeface="+mn-cs"/>
                        </a:rPr>
                        <a:t>TUJE NOČITVE</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hMerge="1">
                  <a:txBody>
                    <a:bodyPr/>
                    <a:lstStyle/>
                    <a:p>
                      <a:endParaRPr lang="en-SI"/>
                    </a:p>
                  </a:txBody>
                  <a:tcPr/>
                </a:tc>
                <a:extLst>
                  <a:ext uri="{0D108BD9-81ED-4DB2-BD59-A6C34878D82A}">
                    <a16:rowId xmlns:a16="http://schemas.microsoft.com/office/drawing/2014/main" val="2922716161"/>
                  </a:ext>
                </a:extLst>
              </a:tr>
              <a:tr h="460901">
                <a:tc vMerge="1">
                  <a:txBody>
                    <a:bodyPr/>
                    <a:lstStyle/>
                    <a:p>
                      <a:endParaRPr lang="en-SI"/>
                    </a:p>
                  </a:txBody>
                  <a:tcPr/>
                </a:tc>
                <a:tc>
                  <a:txBody>
                    <a:bodyPr/>
                    <a:lstStyle/>
                    <a:p>
                      <a:pPr algn="ctr" fontAlgn="b"/>
                      <a:r>
                        <a:rPr lang="en-GB" sz="1800" kern="1200" dirty="0">
                          <a:solidFill>
                            <a:srgbClr val="2C453E"/>
                          </a:solidFill>
                          <a:latin typeface="Montserrat"/>
                          <a:ea typeface="+mn-ea"/>
                          <a:cs typeface="+mn-cs"/>
                        </a:rPr>
                        <a:t>% </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sl-SI" sz="1800" kern="1200" dirty="0">
                          <a:solidFill>
                            <a:srgbClr val="2C453E"/>
                          </a:solidFill>
                          <a:latin typeface="Montserrat"/>
                          <a:ea typeface="+mn-ea"/>
                          <a:cs typeface="+mn-cs"/>
                        </a:rPr>
                        <a:t>O</a:t>
                      </a:r>
                      <a:r>
                        <a:rPr lang="en-GB" sz="1800" kern="1200" dirty="0">
                          <a:solidFill>
                            <a:srgbClr val="2C453E"/>
                          </a:solidFill>
                          <a:latin typeface="Montserrat"/>
                          <a:ea typeface="+mn-ea"/>
                          <a:cs typeface="+mn-cs"/>
                        </a:rPr>
                        <a:t>BDOBJE</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GB" sz="1800" kern="1200" dirty="0">
                          <a:solidFill>
                            <a:srgbClr val="2C453E"/>
                          </a:solidFill>
                          <a:latin typeface="Montserrat"/>
                          <a:ea typeface="+mn-ea"/>
                          <a:cs typeface="+mn-cs"/>
                        </a:rPr>
                        <a:t>%</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GB" sz="1800" kern="1200" dirty="0">
                          <a:solidFill>
                            <a:srgbClr val="2C453E"/>
                          </a:solidFill>
                          <a:latin typeface="Montserrat"/>
                          <a:ea typeface="+mn-ea"/>
                          <a:cs typeface="+mn-cs"/>
                        </a:rPr>
                        <a:t>OBDOBJE</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41396067"/>
                  </a:ext>
                </a:extLst>
              </a:tr>
              <a:tr h="720905">
                <a:tc>
                  <a:txBody>
                    <a:bodyPr/>
                    <a:lstStyle/>
                    <a:p>
                      <a:pPr algn="l" fontAlgn="b"/>
                      <a:r>
                        <a:rPr lang="en-GB" sz="1800" kern="1200" dirty="0" err="1">
                          <a:solidFill>
                            <a:srgbClr val="2C453E"/>
                          </a:solidFill>
                          <a:latin typeface="Montserrat"/>
                          <a:ea typeface="+mn-ea"/>
                          <a:cs typeface="+mn-cs"/>
                        </a:rPr>
                        <a:t>Avstrija</a:t>
                      </a:r>
                      <a:endParaRPr lang="en-GB" sz="1800" kern="1200" dirty="0">
                        <a:solidFill>
                          <a:srgbClr val="2C453E"/>
                        </a:solidFill>
                        <a:latin typeface="Montserrat"/>
                        <a:ea typeface="+mn-ea"/>
                        <a:cs typeface="+mn-cs"/>
                      </a:endParaRP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SI" sz="1800" kern="1200" dirty="0">
                          <a:solidFill>
                            <a:srgbClr val="2C453E"/>
                          </a:solidFill>
                          <a:latin typeface="Montserrat"/>
                          <a:ea typeface="+mn-ea"/>
                          <a:cs typeface="+mn-cs"/>
                        </a:rPr>
                        <a:t>-52,7</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Jan-Dec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SI" sz="1800" kern="1200" dirty="0">
                          <a:solidFill>
                            <a:srgbClr val="2C453E"/>
                          </a:solidFill>
                          <a:latin typeface="Montserrat"/>
                          <a:ea typeface="+mn-ea"/>
                          <a:cs typeface="+mn-cs"/>
                        </a:rPr>
                        <a:t>-41,2</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Jan-Dec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72370320"/>
                  </a:ext>
                </a:extLst>
              </a:tr>
              <a:tr h="720905">
                <a:tc>
                  <a:txBody>
                    <a:bodyPr/>
                    <a:lstStyle/>
                    <a:p>
                      <a:pPr algn="l" fontAlgn="b"/>
                      <a:r>
                        <a:rPr lang="en-GB" sz="1800" kern="1200" dirty="0" err="1">
                          <a:solidFill>
                            <a:srgbClr val="2C453E"/>
                          </a:solidFill>
                          <a:latin typeface="Montserrat"/>
                          <a:ea typeface="+mn-ea"/>
                          <a:cs typeface="+mn-cs"/>
                        </a:rPr>
                        <a:t>Hrvaška</a:t>
                      </a:r>
                      <a:endParaRPr lang="en-GB" sz="1800" kern="1200" dirty="0">
                        <a:solidFill>
                          <a:srgbClr val="2C453E"/>
                        </a:solidFill>
                        <a:latin typeface="Montserrat"/>
                        <a:ea typeface="+mn-ea"/>
                        <a:cs typeface="+mn-cs"/>
                      </a:endParaRP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SI" sz="1800" kern="1200" dirty="0">
                          <a:solidFill>
                            <a:srgbClr val="2C453E"/>
                          </a:solidFill>
                          <a:latin typeface="Montserrat"/>
                          <a:ea typeface="+mn-ea"/>
                          <a:cs typeface="+mn-cs"/>
                        </a:rPr>
                        <a:t>-66,6</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Jan-Dec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SI" sz="1800" kern="1200" dirty="0">
                          <a:solidFill>
                            <a:srgbClr val="2C453E"/>
                          </a:solidFill>
                          <a:latin typeface="Montserrat"/>
                          <a:ea typeface="+mn-ea"/>
                          <a:cs typeface="+mn-cs"/>
                        </a:rPr>
                        <a:t>-54,6</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Jan-Dec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3954640"/>
                  </a:ext>
                </a:extLst>
              </a:tr>
              <a:tr h="720905">
                <a:tc>
                  <a:txBody>
                    <a:bodyPr/>
                    <a:lstStyle/>
                    <a:p>
                      <a:pPr algn="l" fontAlgn="b"/>
                      <a:r>
                        <a:rPr lang="en-GB" sz="1800" kern="1200" dirty="0" err="1">
                          <a:solidFill>
                            <a:srgbClr val="2C453E"/>
                          </a:solidFill>
                          <a:latin typeface="Montserrat"/>
                          <a:ea typeface="+mn-ea"/>
                          <a:cs typeface="+mn-cs"/>
                        </a:rPr>
                        <a:t>Slovenija</a:t>
                      </a:r>
                      <a:endParaRPr lang="en-GB" sz="1800" kern="1200" dirty="0">
                        <a:solidFill>
                          <a:srgbClr val="2C453E"/>
                        </a:solidFill>
                        <a:latin typeface="Montserrat"/>
                        <a:ea typeface="+mn-ea"/>
                        <a:cs typeface="+mn-cs"/>
                      </a:endParaRP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SI" sz="1800" kern="1200">
                          <a:solidFill>
                            <a:srgbClr val="2C453E"/>
                          </a:solidFill>
                          <a:latin typeface="Montserrat"/>
                          <a:ea typeface="+mn-ea"/>
                          <a:cs typeface="+mn-cs"/>
                        </a:rPr>
                        <a:t>-73,1</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Jan-Nov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SI" sz="1800" kern="1200" dirty="0">
                          <a:solidFill>
                            <a:srgbClr val="2C453E"/>
                          </a:solidFill>
                          <a:latin typeface="Montserrat"/>
                          <a:ea typeface="+mn-ea"/>
                          <a:cs typeface="+mn-cs"/>
                        </a:rPr>
                        <a:t>-69,6</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Jan-Nov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3010762"/>
                  </a:ext>
                </a:extLst>
              </a:tr>
              <a:tr h="720905">
                <a:tc>
                  <a:txBody>
                    <a:bodyPr/>
                    <a:lstStyle/>
                    <a:p>
                      <a:pPr algn="l" fontAlgn="b"/>
                      <a:r>
                        <a:rPr lang="en-GB" sz="1800" kern="1200" dirty="0" err="1">
                          <a:solidFill>
                            <a:srgbClr val="2C453E"/>
                          </a:solidFill>
                          <a:latin typeface="Montserrat"/>
                          <a:ea typeface="+mn-ea"/>
                          <a:cs typeface="+mn-cs"/>
                        </a:rPr>
                        <a:t>Mađžarska</a:t>
                      </a:r>
                      <a:endParaRPr lang="en-GB" sz="1800" kern="1200" dirty="0">
                        <a:solidFill>
                          <a:srgbClr val="2C453E"/>
                        </a:solidFill>
                        <a:latin typeface="Montserrat"/>
                        <a:ea typeface="+mn-ea"/>
                        <a:cs typeface="+mn-cs"/>
                      </a:endParaRP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SI" sz="1800" kern="1200">
                          <a:solidFill>
                            <a:srgbClr val="2C453E"/>
                          </a:solidFill>
                          <a:latin typeface="Montserrat"/>
                          <a:ea typeface="+mn-ea"/>
                          <a:cs typeface="+mn-cs"/>
                        </a:rPr>
                        <a:t>-74,9</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Jan-Nov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SI" sz="1800" kern="1200" dirty="0">
                          <a:solidFill>
                            <a:srgbClr val="2C453E"/>
                          </a:solidFill>
                          <a:latin typeface="Montserrat"/>
                          <a:ea typeface="+mn-ea"/>
                          <a:cs typeface="+mn-cs"/>
                        </a:rPr>
                        <a:t>-73,7</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Jan-Nov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9579588"/>
                  </a:ext>
                </a:extLst>
              </a:tr>
              <a:tr h="720905">
                <a:tc>
                  <a:txBody>
                    <a:bodyPr/>
                    <a:lstStyle/>
                    <a:p>
                      <a:pPr algn="l" fontAlgn="b"/>
                      <a:r>
                        <a:rPr lang="en-GB" sz="1800" kern="1200" dirty="0" err="1">
                          <a:solidFill>
                            <a:srgbClr val="2C453E"/>
                          </a:solidFill>
                          <a:latin typeface="Montserrat"/>
                          <a:ea typeface="+mn-ea"/>
                          <a:cs typeface="+mn-cs"/>
                        </a:rPr>
                        <a:t>Nemčija</a:t>
                      </a:r>
                      <a:endParaRPr lang="en-GB" sz="1800" kern="1200" dirty="0">
                        <a:solidFill>
                          <a:srgbClr val="2C453E"/>
                        </a:solidFill>
                        <a:latin typeface="Montserrat"/>
                        <a:ea typeface="+mn-ea"/>
                        <a:cs typeface="+mn-cs"/>
                      </a:endParaRP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SI" sz="1800" kern="1200">
                          <a:solidFill>
                            <a:srgbClr val="2C453E"/>
                          </a:solidFill>
                          <a:latin typeface="Montserrat"/>
                          <a:ea typeface="+mn-ea"/>
                          <a:cs typeface="+mn-cs"/>
                        </a:rPr>
                        <a:t>-66,2</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Jan-Nov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SI" sz="1800" kern="1200" dirty="0">
                          <a:solidFill>
                            <a:srgbClr val="2C453E"/>
                          </a:solidFill>
                          <a:latin typeface="Montserrat"/>
                          <a:ea typeface="+mn-ea"/>
                          <a:cs typeface="+mn-cs"/>
                        </a:rPr>
                        <a:t>-52,9</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Jan-Nov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6627458"/>
                  </a:ext>
                </a:extLst>
              </a:tr>
              <a:tr h="720905">
                <a:tc>
                  <a:txBody>
                    <a:bodyPr/>
                    <a:lstStyle/>
                    <a:p>
                      <a:pPr algn="l" fontAlgn="b"/>
                      <a:r>
                        <a:rPr lang="en-GB" sz="1800" kern="1200" dirty="0" err="1">
                          <a:solidFill>
                            <a:srgbClr val="2C453E"/>
                          </a:solidFill>
                          <a:latin typeface="Montserrat"/>
                          <a:ea typeface="+mn-ea"/>
                          <a:cs typeface="+mn-cs"/>
                        </a:rPr>
                        <a:t>Italija</a:t>
                      </a:r>
                      <a:endParaRPr lang="en-GB" sz="1800" kern="1200" dirty="0">
                        <a:solidFill>
                          <a:srgbClr val="2C453E"/>
                        </a:solidFill>
                        <a:latin typeface="Montserrat"/>
                        <a:ea typeface="+mn-ea"/>
                        <a:cs typeface="+mn-cs"/>
                      </a:endParaRP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en-SI" sz="1800" kern="1200" dirty="0">
                          <a:solidFill>
                            <a:srgbClr val="2C453E"/>
                          </a:solidFill>
                          <a:latin typeface="Montserrat"/>
                          <a:ea typeface="+mn-ea"/>
                          <a:cs typeface="+mn-cs"/>
                        </a:rPr>
                        <a:t>-56,4</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Jan-Sep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SI" sz="1800" kern="1200" dirty="0">
                          <a:solidFill>
                            <a:srgbClr val="2C453E"/>
                          </a:solidFill>
                          <a:latin typeface="Montserrat"/>
                          <a:ea typeface="+mn-ea"/>
                          <a:cs typeface="+mn-cs"/>
                        </a:rPr>
                        <a:t>-51,1</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kern="1200" dirty="0">
                          <a:solidFill>
                            <a:srgbClr val="2C453E"/>
                          </a:solidFill>
                          <a:latin typeface="Montserrat"/>
                          <a:ea typeface="+mn-ea"/>
                          <a:cs typeface="+mn-cs"/>
                        </a:rPr>
                        <a:t>Jan-Sep 2020</a:t>
                      </a:r>
                    </a:p>
                  </a:txBody>
                  <a:tcPr marL="137773" marR="11039" marT="105979" marB="10597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3697976"/>
                  </a:ext>
                </a:extLst>
              </a:tr>
            </a:tbl>
          </a:graphicData>
        </a:graphic>
      </p:graphicFrame>
      <p:pic>
        <p:nvPicPr>
          <p:cNvPr id="8" name="Picture 4">
            <a:extLst>
              <a:ext uri="{FF2B5EF4-FFF2-40B4-BE49-F238E27FC236}">
                <a16:creationId xmlns:a16="http://schemas.microsoft.com/office/drawing/2014/main" id="{05BF2E12-E143-4005-9C78-C063923E6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47642" y="6341533"/>
            <a:ext cx="3544358"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0407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a:stretch>
        </a:blipFill>
        <a:effectLst/>
      </p:bgPr>
    </p:bg>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3"/>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US">
              <a:solidFill>
                <a:prstClr val="white"/>
              </a:solidFill>
              <a:latin typeface="Calibri" panose="020F0502020204030204"/>
            </a:endParaRPr>
          </a:p>
        </p:txBody>
      </p:sp>
      <p:sp>
        <p:nvSpPr>
          <p:cNvPr id="5" name="Title 1">
            <a:extLst>
              <a:ext uri="{FF2B5EF4-FFF2-40B4-BE49-F238E27FC236}">
                <a16:creationId xmlns:a16="http://schemas.microsoft.com/office/drawing/2014/main" id="{1D9ECED9-7207-E54E-966A-7436FE8B79D1}"/>
              </a:ext>
            </a:extLst>
          </p:cNvPr>
          <p:cNvSpPr>
            <a:spLocks noGrp="1"/>
          </p:cNvSpPr>
          <p:nvPr>
            <p:ph type="title"/>
          </p:nvPr>
        </p:nvSpPr>
        <p:spPr>
          <a:xfrm>
            <a:off x="523876" y="5317240"/>
            <a:ext cx="11210925" cy="744836"/>
          </a:xfrm>
        </p:spPr>
        <p:txBody>
          <a:bodyPr vert="horz" lIns="91440" tIns="45720" rIns="91440" bIns="45720" rtlCol="0" anchor="ctr">
            <a:noAutofit/>
          </a:bodyPr>
          <a:lstStyle/>
          <a:p>
            <a:pPr algn="ctr"/>
            <a:r>
              <a:rPr lang="en-US" sz="2800" dirty="0" err="1">
                <a:solidFill>
                  <a:srgbClr val="2C453E"/>
                </a:solidFill>
                <a:latin typeface="Montserrat"/>
                <a:ea typeface="+mn-ea"/>
                <a:cs typeface="+mn-cs"/>
              </a:rPr>
              <a:t>Domače</a:t>
            </a:r>
            <a:r>
              <a:rPr lang="en-US" sz="2800" dirty="0">
                <a:solidFill>
                  <a:srgbClr val="2C453E"/>
                </a:solidFill>
                <a:latin typeface="Montserrat"/>
                <a:ea typeface="+mn-ea"/>
                <a:cs typeface="+mn-cs"/>
              </a:rPr>
              <a:t> </a:t>
            </a:r>
            <a:r>
              <a:rPr lang="en-US" sz="2800" dirty="0" err="1">
                <a:solidFill>
                  <a:srgbClr val="2C453E"/>
                </a:solidFill>
                <a:latin typeface="Montserrat"/>
                <a:ea typeface="+mn-ea"/>
                <a:cs typeface="+mn-cs"/>
              </a:rPr>
              <a:t>pov</a:t>
            </a:r>
            <a:r>
              <a:rPr lang="sl-SI" sz="2800" dirty="0">
                <a:solidFill>
                  <a:srgbClr val="2C453E"/>
                </a:solidFill>
                <a:latin typeface="Montserrat"/>
                <a:ea typeface="+mn-ea"/>
                <a:cs typeface="+mn-cs"/>
              </a:rPr>
              <a:t>p</a:t>
            </a:r>
            <a:r>
              <a:rPr lang="en-US" sz="2800" dirty="0" err="1">
                <a:solidFill>
                  <a:srgbClr val="2C453E"/>
                </a:solidFill>
                <a:latin typeface="Montserrat"/>
                <a:ea typeface="+mn-ea"/>
                <a:cs typeface="+mn-cs"/>
              </a:rPr>
              <a:t>raševanje</a:t>
            </a:r>
            <a:r>
              <a:rPr lang="en-US" sz="2800" dirty="0">
                <a:solidFill>
                  <a:srgbClr val="2C453E"/>
                </a:solidFill>
                <a:latin typeface="Montserrat"/>
                <a:ea typeface="+mn-ea"/>
                <a:cs typeface="+mn-cs"/>
              </a:rPr>
              <a:t> je in </a:t>
            </a:r>
            <a:r>
              <a:rPr lang="en-US" sz="2800" dirty="0" err="1">
                <a:solidFill>
                  <a:srgbClr val="2C453E"/>
                </a:solidFill>
                <a:latin typeface="Montserrat"/>
                <a:ea typeface="+mn-ea"/>
                <a:cs typeface="+mn-cs"/>
              </a:rPr>
              <a:t>bo</a:t>
            </a:r>
            <a:r>
              <a:rPr lang="en-US" sz="2800" dirty="0">
                <a:solidFill>
                  <a:srgbClr val="2C453E"/>
                </a:solidFill>
                <a:latin typeface="Montserrat"/>
                <a:ea typeface="+mn-ea"/>
                <a:cs typeface="+mn-cs"/>
              </a:rPr>
              <a:t> </a:t>
            </a:r>
            <a:r>
              <a:rPr lang="en-US" sz="2800" dirty="0" err="1">
                <a:solidFill>
                  <a:srgbClr val="2C453E"/>
                </a:solidFill>
                <a:latin typeface="Montserrat"/>
                <a:ea typeface="+mn-ea"/>
                <a:cs typeface="+mn-cs"/>
              </a:rPr>
              <a:t>gonilo</a:t>
            </a:r>
            <a:r>
              <a:rPr lang="en-US" sz="2800" dirty="0">
                <a:solidFill>
                  <a:srgbClr val="2C453E"/>
                </a:solidFill>
                <a:latin typeface="Montserrat"/>
                <a:ea typeface="+mn-ea"/>
                <a:cs typeface="+mn-cs"/>
              </a:rPr>
              <a:t> </a:t>
            </a:r>
            <a:r>
              <a:rPr lang="en-US" sz="2800" dirty="0" err="1">
                <a:solidFill>
                  <a:srgbClr val="2C453E"/>
                </a:solidFill>
                <a:latin typeface="Montserrat"/>
                <a:ea typeface="+mn-ea"/>
                <a:cs typeface="+mn-cs"/>
              </a:rPr>
              <a:t>rast</a:t>
            </a:r>
            <a:r>
              <a:rPr lang="en-US" sz="2800" dirty="0">
                <a:solidFill>
                  <a:srgbClr val="2C453E"/>
                </a:solidFill>
                <a:latin typeface="Montserrat"/>
                <a:ea typeface="+mn-ea"/>
                <a:cs typeface="+mn-cs"/>
              </a:rPr>
              <a:t> </a:t>
            </a:r>
            <a:r>
              <a:rPr lang="en-US" sz="2800" dirty="0" err="1">
                <a:solidFill>
                  <a:srgbClr val="2C453E"/>
                </a:solidFill>
                <a:latin typeface="Montserrat"/>
                <a:ea typeface="+mn-ea"/>
                <a:cs typeface="+mn-cs"/>
              </a:rPr>
              <a:t>turizma</a:t>
            </a:r>
            <a:r>
              <a:rPr lang="en-US" sz="2800" dirty="0">
                <a:solidFill>
                  <a:srgbClr val="2C453E"/>
                </a:solidFill>
                <a:latin typeface="Montserrat"/>
                <a:ea typeface="+mn-ea"/>
                <a:cs typeface="+mn-cs"/>
              </a:rPr>
              <a:t> </a:t>
            </a:r>
            <a:r>
              <a:rPr lang="en-US" sz="2800" dirty="0" err="1">
                <a:solidFill>
                  <a:srgbClr val="2C453E"/>
                </a:solidFill>
                <a:latin typeface="Montserrat"/>
                <a:ea typeface="+mn-ea"/>
                <a:cs typeface="+mn-cs"/>
              </a:rPr>
              <a:t>na</a:t>
            </a:r>
            <a:r>
              <a:rPr lang="en-US" sz="2800" dirty="0">
                <a:solidFill>
                  <a:srgbClr val="2C453E"/>
                </a:solidFill>
                <a:latin typeface="Montserrat"/>
                <a:ea typeface="+mn-ea"/>
                <a:cs typeface="+mn-cs"/>
              </a:rPr>
              <a:t> </a:t>
            </a:r>
            <a:r>
              <a:rPr lang="en-US" sz="2800" dirty="0" err="1">
                <a:solidFill>
                  <a:srgbClr val="2C453E"/>
                </a:solidFill>
                <a:latin typeface="Montserrat"/>
                <a:ea typeface="+mn-ea"/>
                <a:cs typeface="+mn-cs"/>
              </a:rPr>
              <a:t>kratek</a:t>
            </a:r>
            <a:r>
              <a:rPr lang="en-US" sz="2800" dirty="0">
                <a:solidFill>
                  <a:srgbClr val="2C453E"/>
                </a:solidFill>
                <a:latin typeface="Montserrat"/>
                <a:ea typeface="+mn-ea"/>
                <a:cs typeface="+mn-cs"/>
              </a:rPr>
              <a:t> </a:t>
            </a:r>
            <a:r>
              <a:rPr lang="en-US" sz="2800" dirty="0" err="1">
                <a:solidFill>
                  <a:srgbClr val="2C453E"/>
                </a:solidFill>
                <a:latin typeface="Montserrat"/>
                <a:ea typeface="+mn-ea"/>
                <a:cs typeface="+mn-cs"/>
              </a:rPr>
              <a:t>rok</a:t>
            </a:r>
            <a:r>
              <a:rPr lang="en-US" sz="2800" dirty="0">
                <a:solidFill>
                  <a:srgbClr val="2C453E"/>
                </a:solidFill>
                <a:latin typeface="Montserrat"/>
                <a:ea typeface="+mn-ea"/>
                <a:cs typeface="+mn-cs"/>
              </a:rPr>
              <a:t>.</a:t>
            </a:r>
          </a:p>
        </p:txBody>
      </p:sp>
      <p:cxnSp>
        <p:nvCxnSpPr>
          <p:cNvPr id="129" name="Straight Connector 128">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5252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195812"/>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TotalTime>
  <Words>4909</Words>
  <Application>Microsoft Macintosh PowerPoint</Application>
  <PresentationFormat>Widescreen</PresentationFormat>
  <Paragraphs>550</Paragraphs>
  <Slides>39</Slides>
  <Notes>18</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39</vt:i4>
      </vt:variant>
    </vt:vector>
  </HeadingPairs>
  <TitlesOfParts>
    <vt:vector size="51" baseType="lpstr">
      <vt:lpstr>Arial</vt:lpstr>
      <vt:lpstr>Calibri</vt:lpstr>
      <vt:lpstr>Calibri Light</vt:lpstr>
      <vt:lpstr>Montserrat</vt:lpstr>
      <vt:lpstr>Montserrat Bold</vt:lpstr>
      <vt:lpstr>Montserrat Classic</vt:lpstr>
      <vt:lpstr>Montserrat Classic Bold</vt:lpstr>
      <vt:lpstr>Montserrat Extra-Bold</vt:lpstr>
      <vt:lpstr>Wingdings</vt:lpstr>
      <vt:lpstr>Office Theme</vt:lpstr>
      <vt:lpstr>1_Office Theme</vt:lpstr>
      <vt:lpstr>2_Office Theme</vt:lpstr>
      <vt:lpstr>PowerPoint Presentation</vt:lpstr>
      <vt:lpstr>PowerPoint Presentation</vt:lpstr>
      <vt:lpstr>  Ka    Kako je pandemija pretresla globalni turizem in kakšno okrevanje lahko pričakujemo?     DESTINATION MANAGEMENT YESTERDAY, TODAY, TOMMOROW  Lju</vt:lpstr>
      <vt:lpstr>TURIZEM PRED PANDEMIJO</vt:lpstr>
      <vt:lpstr>Tudi pred pandemijo številni izzivi: varnost, negativni vplivi turizma na okolje, preturizem, itd.</vt:lpstr>
      <vt:lpstr>Upad globalnega BDP-ja zaradi turizma bo med 2.8% in 4.2%.  Izguba 6.6 do 11.7 mio delovnih mest na ravni EU.  OECD ocena upada turizma je 80%.   ETC ocena upada turizma v Evropi je 68%. </vt:lpstr>
      <vt:lpstr>PowerPoint Presentation</vt:lpstr>
      <vt:lpstr>Domače povpraševanje je in bo gonilo rast turizma na kratek rok.</vt:lpstr>
      <vt:lpstr>PowerPoint Presentation</vt:lpstr>
      <vt:lpstr>PowerPoint Presentation</vt:lpstr>
      <vt:lpstr>PowerPoint Presentation</vt:lpstr>
      <vt:lpstr>PowerPoint Presentation</vt:lpstr>
      <vt:lpstr>„Liderji“ so optimistični do prihodnosti.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ČLANSTVO SRIPT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48</cp:revision>
  <dcterms:created xsi:type="dcterms:W3CDTF">2021-03-31T06:12:07Z</dcterms:created>
  <dcterms:modified xsi:type="dcterms:W3CDTF">2021-04-09T08:22:19Z</dcterms:modified>
</cp:coreProperties>
</file>