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1651" r:id="rId4"/>
    <p:sldId id="1613" r:id="rId5"/>
    <p:sldId id="259" r:id="rId6"/>
    <p:sldId id="1607" r:id="rId7"/>
    <p:sldId id="260" r:id="rId8"/>
    <p:sldId id="1615" r:id="rId9"/>
    <p:sldId id="392" r:id="rId10"/>
    <p:sldId id="1619" r:id="rId11"/>
    <p:sldId id="1605" r:id="rId12"/>
    <p:sldId id="1608" r:id="rId13"/>
    <p:sldId id="1657" r:id="rId14"/>
    <p:sldId id="1658" r:id="rId15"/>
    <p:sldId id="1614" r:id="rId16"/>
    <p:sldId id="1616" r:id="rId17"/>
    <p:sldId id="261" r:id="rId18"/>
    <p:sldId id="273" r:id="rId19"/>
    <p:sldId id="1659" r:id="rId20"/>
    <p:sldId id="262" r:id="rId21"/>
    <p:sldId id="298" r:id="rId22"/>
    <p:sldId id="1620" r:id="rId23"/>
    <p:sldId id="1632" r:id="rId24"/>
    <p:sldId id="1633" r:id="rId25"/>
    <p:sldId id="1635" r:id="rId26"/>
    <p:sldId id="1636" r:id="rId27"/>
    <p:sldId id="1637" r:id="rId28"/>
    <p:sldId id="1638" r:id="rId29"/>
    <p:sldId id="1642" r:id="rId30"/>
    <p:sldId id="1640" r:id="rId31"/>
    <p:sldId id="1641" r:id="rId32"/>
    <p:sldId id="1621" r:id="rId33"/>
    <p:sldId id="1622" r:id="rId34"/>
    <p:sldId id="1643" r:id="rId35"/>
    <p:sldId id="1624" r:id="rId36"/>
    <p:sldId id="1647" r:id="rId37"/>
    <p:sldId id="1626" r:id="rId38"/>
    <p:sldId id="339" r:id="rId39"/>
    <p:sldId id="1644" r:id="rId40"/>
    <p:sldId id="1627" r:id="rId41"/>
    <p:sldId id="1656" r:id="rId42"/>
    <p:sldId id="1628" r:id="rId43"/>
    <p:sldId id="1655" r:id="rId44"/>
    <p:sldId id="1645" r:id="rId45"/>
    <p:sldId id="1652" r:id="rId46"/>
    <p:sldId id="1629" r:id="rId47"/>
    <p:sldId id="1653" r:id="rId48"/>
    <p:sldId id="1646" r:id="rId49"/>
    <p:sldId id="1654" r:id="rId50"/>
    <p:sldId id="263" r:id="rId51"/>
    <p:sldId id="264" r:id="rId52"/>
    <p:sldId id="1618" r:id="rId53"/>
    <p:sldId id="1630" r:id="rId54"/>
    <p:sldId id="1649" r:id="rId55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B4FBF-525B-4C14-A029-056181D7BCE0}" v="122" dt="2021-04-02T12:04:20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rednji slog 2 – poudarek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E8E809-1358-4BD2-A34C-3E45767A1332}" type="doc">
      <dgm:prSet loTypeId="urn:microsoft.com/office/officeart/2005/8/layout/orgChart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sl-SI"/>
        </a:p>
      </dgm:t>
    </dgm:pt>
    <dgm:pt modelId="{05147C6F-91D1-4523-9693-7FF67CF102B5}">
      <dgm:prSet phldrT="[besedilo]" custT="1"/>
      <dgm:spPr/>
      <dgm:t>
        <a:bodyPr/>
        <a:lstStyle/>
        <a:p>
          <a:r>
            <a:rPr lang="sl-SI" sz="700" b="1"/>
            <a:t>NACIONALNO STIČIŠČE ZA SENZORIČNE RAZISKAVE ŽIVIL</a:t>
          </a:r>
        </a:p>
      </dgm:t>
    </dgm:pt>
    <dgm:pt modelId="{9F481C98-5340-4569-B4BC-03D1C85CE9F5}" type="parTrans" cxnId="{A72CB9B3-D6D8-4ECA-812D-CA79DC3AACA5}">
      <dgm:prSet/>
      <dgm:spPr/>
      <dgm:t>
        <a:bodyPr/>
        <a:lstStyle/>
        <a:p>
          <a:endParaRPr lang="sl-SI" sz="2000" b="1"/>
        </a:p>
      </dgm:t>
    </dgm:pt>
    <dgm:pt modelId="{4B9205AB-30F4-42C1-ABFE-0C4DCD2B32DB}" type="sibTrans" cxnId="{A72CB9B3-D6D8-4ECA-812D-CA79DC3AACA5}">
      <dgm:prSet/>
      <dgm:spPr/>
      <dgm:t>
        <a:bodyPr/>
        <a:lstStyle/>
        <a:p>
          <a:endParaRPr lang="sl-SI" sz="2000" b="1"/>
        </a:p>
      </dgm:t>
    </dgm:pt>
    <dgm:pt modelId="{C129E61B-A0B3-4E41-B7BF-59936CC5617D}">
      <dgm:prSet phldrT="[besedilo]" custT="1"/>
      <dgm:spPr/>
      <dgm:t>
        <a:bodyPr/>
        <a:lstStyle/>
        <a:p>
          <a:r>
            <a:rPr lang="sl-SI" sz="700" b="1"/>
            <a:t>SENZORIČNI ZNANSTVENI SISTEM</a:t>
          </a:r>
        </a:p>
      </dgm:t>
    </dgm:pt>
    <dgm:pt modelId="{823114B2-2BEC-4050-A898-C44542FF20F3}" type="parTrans" cxnId="{2AF3AB30-C718-4D9A-ACFE-EBCD8A5B2589}">
      <dgm:prSet/>
      <dgm:spPr/>
      <dgm:t>
        <a:bodyPr/>
        <a:lstStyle/>
        <a:p>
          <a:endParaRPr lang="sl-SI" sz="2000" b="1"/>
        </a:p>
      </dgm:t>
    </dgm:pt>
    <dgm:pt modelId="{B062F277-F6B7-4A3F-90FC-7513F21B81E4}" type="sibTrans" cxnId="{2AF3AB30-C718-4D9A-ACFE-EBCD8A5B2589}">
      <dgm:prSet/>
      <dgm:spPr/>
      <dgm:t>
        <a:bodyPr/>
        <a:lstStyle/>
        <a:p>
          <a:endParaRPr lang="sl-SI" sz="2000" b="1"/>
        </a:p>
      </dgm:t>
    </dgm:pt>
    <dgm:pt modelId="{123FD7B8-F720-412B-97D6-D1350A82132E}">
      <dgm:prSet phldrT="[besedilo]" custT="1"/>
      <dgm:spPr/>
      <dgm:t>
        <a:bodyPr/>
        <a:lstStyle/>
        <a:p>
          <a:r>
            <a:rPr lang="sl-SI" sz="700" b="1"/>
            <a:t>POTROŠNIŠKE RAZISKAVE</a:t>
          </a:r>
        </a:p>
      </dgm:t>
    </dgm:pt>
    <dgm:pt modelId="{7A9A39CC-C567-414D-8A27-E233F8BE9F4D}" type="parTrans" cxnId="{86BF5CCF-17AA-4B49-A4A1-BFB062FA4176}">
      <dgm:prSet/>
      <dgm:spPr/>
      <dgm:t>
        <a:bodyPr/>
        <a:lstStyle/>
        <a:p>
          <a:endParaRPr lang="sl-SI" sz="2000" b="1"/>
        </a:p>
      </dgm:t>
    </dgm:pt>
    <dgm:pt modelId="{10775216-6B87-48A0-92D0-A5F9E64DF5AA}" type="sibTrans" cxnId="{86BF5CCF-17AA-4B49-A4A1-BFB062FA4176}">
      <dgm:prSet/>
      <dgm:spPr/>
      <dgm:t>
        <a:bodyPr/>
        <a:lstStyle/>
        <a:p>
          <a:endParaRPr lang="sl-SI" sz="2000" b="1"/>
        </a:p>
      </dgm:t>
    </dgm:pt>
    <dgm:pt modelId="{97B55E07-6EB9-4A9C-A26B-5FEE8773DA9D}">
      <dgm:prSet phldrT="[besedilo]" custT="1"/>
      <dgm:spPr/>
      <dgm:t>
        <a:bodyPr/>
        <a:lstStyle/>
        <a:p>
          <a:r>
            <a:rPr lang="sl-SI" sz="700" b="1"/>
            <a:t>IZOBRAŽEVANJE</a:t>
          </a:r>
        </a:p>
      </dgm:t>
    </dgm:pt>
    <dgm:pt modelId="{B4D532DF-D155-471B-A7DA-6278ED65EBDB}" type="parTrans" cxnId="{88C763DC-156F-4D20-AF33-E6BB46F31E1A}">
      <dgm:prSet/>
      <dgm:spPr/>
      <dgm:t>
        <a:bodyPr/>
        <a:lstStyle/>
        <a:p>
          <a:endParaRPr lang="sl-SI" sz="2000" b="1"/>
        </a:p>
      </dgm:t>
    </dgm:pt>
    <dgm:pt modelId="{67876B72-BF60-46EF-A379-728B8A2F9CC5}" type="sibTrans" cxnId="{88C763DC-156F-4D20-AF33-E6BB46F31E1A}">
      <dgm:prSet/>
      <dgm:spPr/>
      <dgm:t>
        <a:bodyPr/>
        <a:lstStyle/>
        <a:p>
          <a:endParaRPr lang="sl-SI" sz="2000" b="1"/>
        </a:p>
      </dgm:t>
    </dgm:pt>
    <dgm:pt modelId="{5889E21A-2B0F-4E2B-9B94-33B958307DC4}">
      <dgm:prSet custT="1"/>
      <dgm:spPr/>
      <dgm:t>
        <a:bodyPr/>
        <a:lstStyle/>
        <a:p>
          <a:r>
            <a:rPr lang="sl-SI" sz="700" b="1"/>
            <a:t>REGISTER PANELISTOV</a:t>
          </a:r>
        </a:p>
      </dgm:t>
    </dgm:pt>
    <dgm:pt modelId="{86AD544E-754E-43DD-9A0E-CDEBF9D1FB50}" type="parTrans" cxnId="{6AA799BC-8694-480A-AE16-D9F45BD80261}">
      <dgm:prSet/>
      <dgm:spPr/>
      <dgm:t>
        <a:bodyPr/>
        <a:lstStyle/>
        <a:p>
          <a:endParaRPr lang="sl-SI" sz="2000" b="1"/>
        </a:p>
      </dgm:t>
    </dgm:pt>
    <dgm:pt modelId="{11C8F2D8-2D1D-46C8-9838-966E768B24D2}" type="sibTrans" cxnId="{6AA799BC-8694-480A-AE16-D9F45BD80261}">
      <dgm:prSet/>
      <dgm:spPr/>
      <dgm:t>
        <a:bodyPr/>
        <a:lstStyle/>
        <a:p>
          <a:endParaRPr lang="sl-SI" sz="2000" b="1"/>
        </a:p>
      </dgm:t>
    </dgm:pt>
    <dgm:pt modelId="{84750153-DB30-47D1-9DDD-C5D74EBC11BA}">
      <dgm:prSet custT="1"/>
      <dgm:spPr/>
      <dgm:t>
        <a:bodyPr/>
        <a:lstStyle/>
        <a:p>
          <a:r>
            <a:rPr lang="sl-SI" sz="700" b="1"/>
            <a:t>INFRASTRUKTURA</a:t>
          </a:r>
        </a:p>
      </dgm:t>
    </dgm:pt>
    <dgm:pt modelId="{F5B479D0-24D9-47E6-ADFA-053393E6D509}" type="parTrans" cxnId="{16CBD43C-B6BB-4499-B09A-516A9C72D44B}">
      <dgm:prSet/>
      <dgm:spPr/>
      <dgm:t>
        <a:bodyPr/>
        <a:lstStyle/>
        <a:p>
          <a:endParaRPr lang="sl-SI" sz="2000" b="1"/>
        </a:p>
      </dgm:t>
    </dgm:pt>
    <dgm:pt modelId="{07952692-6AE7-4287-9B39-3E8CD32DF9C6}" type="sibTrans" cxnId="{16CBD43C-B6BB-4499-B09A-516A9C72D44B}">
      <dgm:prSet/>
      <dgm:spPr/>
      <dgm:t>
        <a:bodyPr/>
        <a:lstStyle/>
        <a:p>
          <a:endParaRPr lang="sl-SI" sz="2000" b="1"/>
        </a:p>
      </dgm:t>
    </dgm:pt>
    <dgm:pt modelId="{1BBE47BF-EA9B-440C-92F2-826002BCD19B}">
      <dgm:prSet custT="1"/>
      <dgm:spPr/>
      <dgm:t>
        <a:bodyPr/>
        <a:lstStyle/>
        <a:p>
          <a:r>
            <a:rPr lang="sl-SI" sz="700" b="1"/>
            <a:t>STORITVE</a:t>
          </a:r>
        </a:p>
      </dgm:t>
    </dgm:pt>
    <dgm:pt modelId="{A98C5169-85CC-483E-9B40-D74AAE781F29}" type="parTrans" cxnId="{1E2989FB-BFDF-42E2-A0BB-6E663F4417A0}">
      <dgm:prSet/>
      <dgm:spPr/>
      <dgm:t>
        <a:bodyPr/>
        <a:lstStyle/>
        <a:p>
          <a:endParaRPr lang="sl-SI" sz="2000" b="1"/>
        </a:p>
      </dgm:t>
    </dgm:pt>
    <dgm:pt modelId="{7A838E3C-9032-48C6-B83D-E0AE7F81616A}" type="sibTrans" cxnId="{1E2989FB-BFDF-42E2-A0BB-6E663F4417A0}">
      <dgm:prSet/>
      <dgm:spPr/>
      <dgm:t>
        <a:bodyPr/>
        <a:lstStyle/>
        <a:p>
          <a:endParaRPr lang="sl-SI" sz="2000" b="1"/>
        </a:p>
      </dgm:t>
    </dgm:pt>
    <dgm:pt modelId="{40132583-F97A-431E-B340-3E541FF58EC1}">
      <dgm:prSet custT="1"/>
      <dgm:spPr/>
      <dgm:t>
        <a:bodyPr/>
        <a:lstStyle/>
        <a:p>
          <a:r>
            <a:rPr lang="sl-SI" sz="700" b="1" dirty="0"/>
            <a:t>PODJETJA</a:t>
          </a:r>
        </a:p>
      </dgm:t>
    </dgm:pt>
    <dgm:pt modelId="{9004B852-6AC0-49F5-A615-6BA85AB1C1A7}" type="parTrans" cxnId="{640A8923-82A9-44E6-B259-D24238AA2EDA}">
      <dgm:prSet/>
      <dgm:spPr/>
      <dgm:t>
        <a:bodyPr/>
        <a:lstStyle/>
        <a:p>
          <a:endParaRPr lang="sl-SI" sz="2000" b="1"/>
        </a:p>
      </dgm:t>
    </dgm:pt>
    <dgm:pt modelId="{78E90326-41B0-497E-801B-30D6DB1B5C4D}" type="sibTrans" cxnId="{640A8923-82A9-44E6-B259-D24238AA2EDA}">
      <dgm:prSet/>
      <dgm:spPr/>
      <dgm:t>
        <a:bodyPr/>
        <a:lstStyle/>
        <a:p>
          <a:endParaRPr lang="sl-SI" sz="2000" b="1"/>
        </a:p>
      </dgm:t>
    </dgm:pt>
    <dgm:pt modelId="{A736388C-7E08-4097-BE47-CA614B8E4BD9}">
      <dgm:prSet custT="1"/>
      <dgm:spPr/>
      <dgm:t>
        <a:bodyPr/>
        <a:lstStyle/>
        <a:p>
          <a:r>
            <a:rPr lang="sl-SI" sz="700" b="1"/>
            <a:t>SKUPINE ZA ORGANOLEPTIČNO OCENJEVANJE</a:t>
          </a:r>
        </a:p>
      </dgm:t>
    </dgm:pt>
    <dgm:pt modelId="{F5B5CE8E-5A8E-45BC-9B43-A1001B56EBD8}" type="sibTrans" cxnId="{AF4F6184-849E-47BC-B1EF-06147BD9173A}">
      <dgm:prSet/>
      <dgm:spPr/>
      <dgm:t>
        <a:bodyPr/>
        <a:lstStyle/>
        <a:p>
          <a:endParaRPr lang="sl-SI" sz="2000" b="1"/>
        </a:p>
      </dgm:t>
    </dgm:pt>
    <dgm:pt modelId="{A6663EA5-E6B7-4714-9ADA-509FEDD14132}" type="parTrans" cxnId="{AF4F6184-849E-47BC-B1EF-06147BD9173A}">
      <dgm:prSet/>
      <dgm:spPr/>
      <dgm:t>
        <a:bodyPr/>
        <a:lstStyle/>
        <a:p>
          <a:endParaRPr lang="sl-SI" sz="2000" b="1"/>
        </a:p>
      </dgm:t>
    </dgm:pt>
    <dgm:pt modelId="{A6481CE6-C20B-4082-A57F-39DF115174B6}">
      <dgm:prSet custT="1"/>
      <dgm:spPr/>
      <dgm:t>
        <a:bodyPr/>
        <a:lstStyle/>
        <a:p>
          <a:r>
            <a:rPr lang="sl-SI" sz="700" b="1"/>
            <a:t>INFRASTRUKTURA</a:t>
          </a:r>
        </a:p>
      </dgm:t>
    </dgm:pt>
    <dgm:pt modelId="{4B228312-59D6-45FA-B5C8-A79ADC5317C9}" type="parTrans" cxnId="{202F360C-65BC-4F11-9DA6-D598D9F9846C}">
      <dgm:prSet/>
      <dgm:spPr/>
      <dgm:t>
        <a:bodyPr/>
        <a:lstStyle/>
        <a:p>
          <a:endParaRPr lang="sl-SI" sz="2000" b="1"/>
        </a:p>
      </dgm:t>
    </dgm:pt>
    <dgm:pt modelId="{D12DDFA5-1F3F-4FAC-A7A6-211CFA72F9FC}" type="sibTrans" cxnId="{202F360C-65BC-4F11-9DA6-D598D9F9846C}">
      <dgm:prSet/>
      <dgm:spPr/>
      <dgm:t>
        <a:bodyPr/>
        <a:lstStyle/>
        <a:p>
          <a:endParaRPr lang="sl-SI" sz="2000" b="1"/>
        </a:p>
      </dgm:t>
    </dgm:pt>
    <dgm:pt modelId="{471A0577-680F-429E-8BC7-CC5D4C91C93A}">
      <dgm:prSet custT="1"/>
      <dgm:spPr/>
      <dgm:t>
        <a:bodyPr/>
        <a:lstStyle/>
        <a:p>
          <a:r>
            <a:rPr lang="sl-SI" sz="700" b="1"/>
            <a:t>MOBILNA OPREMA</a:t>
          </a:r>
        </a:p>
      </dgm:t>
    </dgm:pt>
    <dgm:pt modelId="{CD7BEEC4-ACB9-4450-B9F2-A7F04C5EDB3D}" type="parTrans" cxnId="{F17F1FF0-F783-4605-A169-DBA5FDA3E010}">
      <dgm:prSet/>
      <dgm:spPr/>
      <dgm:t>
        <a:bodyPr/>
        <a:lstStyle/>
        <a:p>
          <a:endParaRPr lang="sl-SI" sz="2000" b="1"/>
        </a:p>
      </dgm:t>
    </dgm:pt>
    <dgm:pt modelId="{C31C7C7C-8B5C-469B-AAF0-DA5B5A217434}" type="sibTrans" cxnId="{F17F1FF0-F783-4605-A169-DBA5FDA3E010}">
      <dgm:prSet/>
      <dgm:spPr/>
      <dgm:t>
        <a:bodyPr/>
        <a:lstStyle/>
        <a:p>
          <a:endParaRPr lang="sl-SI" sz="2000" b="1"/>
        </a:p>
      </dgm:t>
    </dgm:pt>
    <dgm:pt modelId="{BB29426C-4F5F-472E-BD04-4E2229BBFFE0}">
      <dgm:prSet custT="1"/>
      <dgm:spPr/>
      <dgm:t>
        <a:bodyPr/>
        <a:lstStyle/>
        <a:p>
          <a:r>
            <a:rPr lang="sl-SI" sz="700" b="1"/>
            <a:t>KOORDINATOR </a:t>
          </a:r>
        </a:p>
      </dgm:t>
    </dgm:pt>
    <dgm:pt modelId="{C1784F20-AAC5-4B36-B605-826DAAFF1DF1}" type="parTrans" cxnId="{BAD6A8B1-E037-4038-9194-CD13D50F6855}">
      <dgm:prSet/>
      <dgm:spPr/>
      <dgm:t>
        <a:bodyPr/>
        <a:lstStyle/>
        <a:p>
          <a:endParaRPr lang="sl-SI" sz="2000" b="1"/>
        </a:p>
      </dgm:t>
    </dgm:pt>
    <dgm:pt modelId="{0AA3EFB6-2991-4C7C-AF3E-00308BE5E0DA}" type="sibTrans" cxnId="{BAD6A8B1-E037-4038-9194-CD13D50F6855}">
      <dgm:prSet/>
      <dgm:spPr/>
      <dgm:t>
        <a:bodyPr/>
        <a:lstStyle/>
        <a:p>
          <a:endParaRPr lang="sl-SI" sz="2000" b="1"/>
        </a:p>
      </dgm:t>
    </dgm:pt>
    <dgm:pt modelId="{0E84B9F3-32F9-476C-847F-44D90EF4138E}">
      <dgm:prSet custT="1"/>
      <dgm:spPr/>
      <dgm:t>
        <a:bodyPr/>
        <a:lstStyle/>
        <a:p>
          <a:r>
            <a:rPr lang="sl-SI" sz="700" b="1"/>
            <a:t>SOFTWARE</a:t>
          </a:r>
        </a:p>
      </dgm:t>
    </dgm:pt>
    <dgm:pt modelId="{75D2C035-DAB2-47FC-BEB6-C3306314EE6D}" type="parTrans" cxnId="{9998F249-E532-498A-A253-25ED9A1EE6A3}">
      <dgm:prSet/>
      <dgm:spPr/>
      <dgm:t>
        <a:bodyPr/>
        <a:lstStyle/>
        <a:p>
          <a:endParaRPr lang="sl-SI" sz="2000" b="1"/>
        </a:p>
      </dgm:t>
    </dgm:pt>
    <dgm:pt modelId="{D887913D-90C9-4F71-8459-C8829CAD8F09}" type="sibTrans" cxnId="{9998F249-E532-498A-A253-25ED9A1EE6A3}">
      <dgm:prSet/>
      <dgm:spPr/>
      <dgm:t>
        <a:bodyPr/>
        <a:lstStyle/>
        <a:p>
          <a:endParaRPr lang="sl-SI" sz="2000" b="1"/>
        </a:p>
      </dgm:t>
    </dgm:pt>
    <dgm:pt modelId="{D1F67ACF-ED52-4B60-9A68-D9585084BD58}">
      <dgm:prSet custT="1"/>
      <dgm:spPr/>
      <dgm:t>
        <a:bodyPr/>
        <a:lstStyle/>
        <a:p>
          <a:r>
            <a:rPr lang="sl-SI" sz="700" b="1"/>
            <a:t>OSNOVNI MATERIAL</a:t>
          </a:r>
        </a:p>
      </dgm:t>
    </dgm:pt>
    <dgm:pt modelId="{ACD5CB3D-EA9E-4303-AD4A-22D527FDFAD1}" type="parTrans" cxnId="{237949A8-B74C-4B8D-8500-2634A724719F}">
      <dgm:prSet/>
      <dgm:spPr/>
      <dgm:t>
        <a:bodyPr/>
        <a:lstStyle/>
        <a:p>
          <a:endParaRPr lang="sl-SI" sz="2000" b="1"/>
        </a:p>
      </dgm:t>
    </dgm:pt>
    <dgm:pt modelId="{9B3388C9-1A2C-42A9-B355-0ED2BB26A792}" type="sibTrans" cxnId="{237949A8-B74C-4B8D-8500-2634A724719F}">
      <dgm:prSet/>
      <dgm:spPr/>
      <dgm:t>
        <a:bodyPr/>
        <a:lstStyle/>
        <a:p>
          <a:endParaRPr lang="sl-SI" sz="2000" b="1"/>
        </a:p>
      </dgm:t>
    </dgm:pt>
    <dgm:pt modelId="{6C06C5F4-C69B-467D-BE5F-078980934C42}">
      <dgm:prSet custT="1"/>
      <dgm:spPr/>
      <dgm:t>
        <a:bodyPr/>
        <a:lstStyle/>
        <a:p>
          <a:r>
            <a:rPr lang="sl-SI" sz="700" b="1"/>
            <a:t>PARTNERJI</a:t>
          </a:r>
        </a:p>
      </dgm:t>
    </dgm:pt>
    <dgm:pt modelId="{4728F3CE-9DF2-473B-A82B-33D5E03AC647}" type="parTrans" cxnId="{13427619-9B7D-4C83-84DB-FF8E1ACCD96F}">
      <dgm:prSet/>
      <dgm:spPr/>
      <dgm:t>
        <a:bodyPr/>
        <a:lstStyle/>
        <a:p>
          <a:endParaRPr lang="sl-SI" sz="2000" b="1"/>
        </a:p>
      </dgm:t>
    </dgm:pt>
    <dgm:pt modelId="{BE694102-178D-4A76-B78D-97C00F553726}" type="sibTrans" cxnId="{13427619-9B7D-4C83-84DB-FF8E1ACCD96F}">
      <dgm:prSet/>
      <dgm:spPr/>
      <dgm:t>
        <a:bodyPr/>
        <a:lstStyle/>
        <a:p>
          <a:endParaRPr lang="sl-SI" sz="2000" b="1"/>
        </a:p>
      </dgm:t>
    </dgm:pt>
    <dgm:pt modelId="{3744AB26-1F70-483F-ADAE-81148D473D0F}">
      <dgm:prSet custT="1"/>
      <dgm:spPr/>
      <dgm:t>
        <a:bodyPr/>
        <a:lstStyle/>
        <a:p>
          <a:r>
            <a:rPr lang="sl-SI" sz="700" b="1"/>
            <a:t>DRUGI</a:t>
          </a:r>
        </a:p>
      </dgm:t>
    </dgm:pt>
    <dgm:pt modelId="{00C9E847-DF20-495F-BCA2-4A7CCE0BC820}" type="parTrans" cxnId="{C2FE77BA-E77F-4380-959E-9C537276C3CF}">
      <dgm:prSet/>
      <dgm:spPr/>
      <dgm:t>
        <a:bodyPr/>
        <a:lstStyle/>
        <a:p>
          <a:endParaRPr lang="sl-SI" sz="2000" b="1"/>
        </a:p>
      </dgm:t>
    </dgm:pt>
    <dgm:pt modelId="{72E51CF9-C661-4D61-B644-D677E0440E87}" type="sibTrans" cxnId="{C2FE77BA-E77F-4380-959E-9C537276C3CF}">
      <dgm:prSet/>
      <dgm:spPr/>
      <dgm:t>
        <a:bodyPr/>
        <a:lstStyle/>
        <a:p>
          <a:endParaRPr lang="sl-SI" sz="2000" b="1"/>
        </a:p>
      </dgm:t>
    </dgm:pt>
    <dgm:pt modelId="{63275A44-2976-45AC-A2CD-B2D601B3D986}">
      <dgm:prSet custT="1"/>
      <dgm:spPr/>
      <dgm:t>
        <a:bodyPr/>
        <a:lstStyle/>
        <a:p>
          <a:r>
            <a:rPr lang="sl-SI" sz="700" b="1"/>
            <a:t>OSEBJE SRIP HRANA</a:t>
          </a:r>
        </a:p>
      </dgm:t>
    </dgm:pt>
    <dgm:pt modelId="{B96FD7C8-506C-4C28-A911-765BA1B791F6}" type="sibTrans" cxnId="{F89548B5-57E8-4AF7-8294-6AA5B23B63EB}">
      <dgm:prSet/>
      <dgm:spPr/>
      <dgm:t>
        <a:bodyPr/>
        <a:lstStyle/>
        <a:p>
          <a:endParaRPr lang="sl-SI" sz="2000" b="1"/>
        </a:p>
      </dgm:t>
    </dgm:pt>
    <dgm:pt modelId="{407C9FAE-A1C2-46EE-B0FF-176DF7205849}" type="parTrans" cxnId="{F89548B5-57E8-4AF7-8294-6AA5B23B63EB}">
      <dgm:prSet/>
      <dgm:spPr/>
      <dgm:t>
        <a:bodyPr/>
        <a:lstStyle/>
        <a:p>
          <a:endParaRPr lang="sl-SI" sz="2000" b="1"/>
        </a:p>
      </dgm:t>
    </dgm:pt>
    <dgm:pt modelId="{AAFF426E-AD0E-4CD4-9566-575CE7A1F7EE}">
      <dgm:prSet custT="1"/>
      <dgm:spPr/>
      <dgm:t>
        <a:bodyPr/>
        <a:lstStyle/>
        <a:p>
          <a:r>
            <a:rPr lang="sl-SI" sz="700" b="1"/>
            <a:t>PANELISTI </a:t>
          </a:r>
        </a:p>
      </dgm:t>
    </dgm:pt>
    <dgm:pt modelId="{631A08BE-D416-4186-A94C-6A4DBA5E7CF0}" type="parTrans" cxnId="{43CCA2C6-5FC0-46E2-8449-075EDD79C6B9}">
      <dgm:prSet/>
      <dgm:spPr/>
      <dgm:t>
        <a:bodyPr/>
        <a:lstStyle/>
        <a:p>
          <a:endParaRPr lang="sl-SI" sz="2000" b="1"/>
        </a:p>
      </dgm:t>
    </dgm:pt>
    <dgm:pt modelId="{38D53FF1-CA59-4D0A-9180-6D33F911DC65}" type="sibTrans" cxnId="{43CCA2C6-5FC0-46E2-8449-075EDD79C6B9}">
      <dgm:prSet/>
      <dgm:spPr/>
      <dgm:t>
        <a:bodyPr/>
        <a:lstStyle/>
        <a:p>
          <a:endParaRPr lang="sl-SI" sz="2000" b="1"/>
        </a:p>
      </dgm:t>
    </dgm:pt>
    <dgm:pt modelId="{CCF63B32-D6D5-4A92-9E9F-6F3A774504A3}" type="pres">
      <dgm:prSet presAssocID="{92E8E809-1358-4BD2-A34C-3E45767A133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4C86DBD-41E5-490C-95D4-69BE24052B89}" type="pres">
      <dgm:prSet presAssocID="{05147C6F-91D1-4523-9693-7FF67CF102B5}" presName="hierRoot1" presStyleCnt="0">
        <dgm:presLayoutVars>
          <dgm:hierBranch val="init"/>
        </dgm:presLayoutVars>
      </dgm:prSet>
      <dgm:spPr/>
    </dgm:pt>
    <dgm:pt modelId="{E3DF33FF-5A40-430E-AAD3-546657B478AC}" type="pres">
      <dgm:prSet presAssocID="{05147C6F-91D1-4523-9693-7FF67CF102B5}" presName="rootComposite1" presStyleCnt="0"/>
      <dgm:spPr/>
    </dgm:pt>
    <dgm:pt modelId="{4610B9D5-A503-4E6D-ADD3-609338FB47DF}" type="pres">
      <dgm:prSet presAssocID="{05147C6F-91D1-4523-9693-7FF67CF102B5}" presName="rootText1" presStyleLbl="node0" presStyleIdx="0" presStyleCnt="1">
        <dgm:presLayoutVars>
          <dgm:chPref val="3"/>
        </dgm:presLayoutVars>
      </dgm:prSet>
      <dgm:spPr/>
    </dgm:pt>
    <dgm:pt modelId="{D456B29E-3C12-4617-A565-51DADABDC6A0}" type="pres">
      <dgm:prSet presAssocID="{05147C6F-91D1-4523-9693-7FF67CF102B5}" presName="rootConnector1" presStyleLbl="node1" presStyleIdx="0" presStyleCnt="0"/>
      <dgm:spPr/>
    </dgm:pt>
    <dgm:pt modelId="{46A3DECA-4EAF-43D6-8E09-BFF2FBB80301}" type="pres">
      <dgm:prSet presAssocID="{05147C6F-91D1-4523-9693-7FF67CF102B5}" presName="hierChild2" presStyleCnt="0"/>
      <dgm:spPr/>
    </dgm:pt>
    <dgm:pt modelId="{B46ADF06-7C88-402F-8D8F-4CED70A494A0}" type="pres">
      <dgm:prSet presAssocID="{823114B2-2BEC-4050-A898-C44542FF20F3}" presName="Name37" presStyleLbl="parChTrans1D2" presStyleIdx="0" presStyleCnt="5"/>
      <dgm:spPr/>
    </dgm:pt>
    <dgm:pt modelId="{165C424E-0E01-489C-B617-14284CEF2B80}" type="pres">
      <dgm:prSet presAssocID="{C129E61B-A0B3-4E41-B7BF-59936CC5617D}" presName="hierRoot2" presStyleCnt="0">
        <dgm:presLayoutVars>
          <dgm:hierBranch val="init"/>
        </dgm:presLayoutVars>
      </dgm:prSet>
      <dgm:spPr/>
    </dgm:pt>
    <dgm:pt modelId="{8D04A1D9-3D91-4264-8BCE-A5352861B56D}" type="pres">
      <dgm:prSet presAssocID="{C129E61B-A0B3-4E41-B7BF-59936CC5617D}" presName="rootComposite" presStyleCnt="0"/>
      <dgm:spPr/>
    </dgm:pt>
    <dgm:pt modelId="{C42C1DD4-26A0-442F-A569-261B3F23E2A2}" type="pres">
      <dgm:prSet presAssocID="{C129E61B-A0B3-4E41-B7BF-59936CC5617D}" presName="rootText" presStyleLbl="node2" presStyleIdx="0" presStyleCnt="5">
        <dgm:presLayoutVars>
          <dgm:chPref val="3"/>
        </dgm:presLayoutVars>
      </dgm:prSet>
      <dgm:spPr/>
    </dgm:pt>
    <dgm:pt modelId="{2970CA24-6359-4967-8788-3C368BA45920}" type="pres">
      <dgm:prSet presAssocID="{C129E61B-A0B3-4E41-B7BF-59936CC5617D}" presName="rootConnector" presStyleLbl="node2" presStyleIdx="0" presStyleCnt="5"/>
      <dgm:spPr/>
    </dgm:pt>
    <dgm:pt modelId="{32F473FD-2674-4C45-BD8F-8979B75AFD3D}" type="pres">
      <dgm:prSet presAssocID="{C129E61B-A0B3-4E41-B7BF-59936CC5617D}" presName="hierChild4" presStyleCnt="0"/>
      <dgm:spPr/>
    </dgm:pt>
    <dgm:pt modelId="{87DD51C3-2130-4580-AB9C-AD03B71C2FDC}" type="pres">
      <dgm:prSet presAssocID="{86AD544E-754E-43DD-9A0E-CDEBF9D1FB50}" presName="Name37" presStyleLbl="parChTrans1D3" presStyleIdx="0" presStyleCnt="12"/>
      <dgm:spPr/>
    </dgm:pt>
    <dgm:pt modelId="{4D9B5AB6-2138-4CC7-9136-BE1D238DAB61}" type="pres">
      <dgm:prSet presAssocID="{5889E21A-2B0F-4E2B-9B94-33B958307DC4}" presName="hierRoot2" presStyleCnt="0">
        <dgm:presLayoutVars>
          <dgm:hierBranch val="init"/>
        </dgm:presLayoutVars>
      </dgm:prSet>
      <dgm:spPr/>
    </dgm:pt>
    <dgm:pt modelId="{C80118F7-59B8-4E5E-AEB7-DB4E8C9B427D}" type="pres">
      <dgm:prSet presAssocID="{5889E21A-2B0F-4E2B-9B94-33B958307DC4}" presName="rootComposite" presStyleCnt="0"/>
      <dgm:spPr/>
    </dgm:pt>
    <dgm:pt modelId="{EC251FA0-768D-46E6-9005-FC3DD385F81F}" type="pres">
      <dgm:prSet presAssocID="{5889E21A-2B0F-4E2B-9B94-33B958307DC4}" presName="rootText" presStyleLbl="node3" presStyleIdx="0" presStyleCnt="12">
        <dgm:presLayoutVars>
          <dgm:chPref val="3"/>
        </dgm:presLayoutVars>
      </dgm:prSet>
      <dgm:spPr/>
    </dgm:pt>
    <dgm:pt modelId="{7E2AD96A-AA67-4A9E-8F5A-4013F83E6E73}" type="pres">
      <dgm:prSet presAssocID="{5889E21A-2B0F-4E2B-9B94-33B958307DC4}" presName="rootConnector" presStyleLbl="node3" presStyleIdx="0" presStyleCnt="12"/>
      <dgm:spPr/>
    </dgm:pt>
    <dgm:pt modelId="{534B8629-8AAC-49E4-8122-4C36160729AF}" type="pres">
      <dgm:prSet presAssocID="{5889E21A-2B0F-4E2B-9B94-33B958307DC4}" presName="hierChild4" presStyleCnt="0"/>
      <dgm:spPr/>
    </dgm:pt>
    <dgm:pt modelId="{B401A5C4-73AF-40F7-B082-03F40B9F7B25}" type="pres">
      <dgm:prSet presAssocID="{5889E21A-2B0F-4E2B-9B94-33B958307DC4}" presName="hierChild5" presStyleCnt="0"/>
      <dgm:spPr/>
    </dgm:pt>
    <dgm:pt modelId="{36CE141E-31F4-4372-B6DE-513F44D3A352}" type="pres">
      <dgm:prSet presAssocID="{4B228312-59D6-45FA-B5C8-A79ADC5317C9}" presName="Name37" presStyleLbl="parChTrans1D3" presStyleIdx="1" presStyleCnt="12"/>
      <dgm:spPr/>
    </dgm:pt>
    <dgm:pt modelId="{BAE91AA2-C8E4-47D8-A2A1-FE701FAD3BF1}" type="pres">
      <dgm:prSet presAssocID="{A6481CE6-C20B-4082-A57F-39DF115174B6}" presName="hierRoot2" presStyleCnt="0">
        <dgm:presLayoutVars>
          <dgm:hierBranch val="init"/>
        </dgm:presLayoutVars>
      </dgm:prSet>
      <dgm:spPr/>
    </dgm:pt>
    <dgm:pt modelId="{9B42389A-23E2-4750-BFA0-D7EE70EAF709}" type="pres">
      <dgm:prSet presAssocID="{A6481CE6-C20B-4082-A57F-39DF115174B6}" presName="rootComposite" presStyleCnt="0"/>
      <dgm:spPr/>
    </dgm:pt>
    <dgm:pt modelId="{C8BD6D05-1425-42C9-9FDB-694E84390351}" type="pres">
      <dgm:prSet presAssocID="{A6481CE6-C20B-4082-A57F-39DF115174B6}" presName="rootText" presStyleLbl="node3" presStyleIdx="1" presStyleCnt="12">
        <dgm:presLayoutVars>
          <dgm:chPref val="3"/>
        </dgm:presLayoutVars>
      </dgm:prSet>
      <dgm:spPr/>
    </dgm:pt>
    <dgm:pt modelId="{9207AAAB-9D96-4355-94C3-42FCB02B44B4}" type="pres">
      <dgm:prSet presAssocID="{A6481CE6-C20B-4082-A57F-39DF115174B6}" presName="rootConnector" presStyleLbl="node3" presStyleIdx="1" presStyleCnt="12"/>
      <dgm:spPr/>
    </dgm:pt>
    <dgm:pt modelId="{029E91EC-227F-4EAC-B715-9FAF998029CA}" type="pres">
      <dgm:prSet presAssocID="{A6481CE6-C20B-4082-A57F-39DF115174B6}" presName="hierChild4" presStyleCnt="0"/>
      <dgm:spPr/>
    </dgm:pt>
    <dgm:pt modelId="{A660B4AF-B816-4BDE-87CE-252473639D09}" type="pres">
      <dgm:prSet presAssocID="{A6481CE6-C20B-4082-A57F-39DF115174B6}" presName="hierChild5" presStyleCnt="0"/>
      <dgm:spPr/>
    </dgm:pt>
    <dgm:pt modelId="{3ADBB72C-66DE-4336-9198-9D4327242C8A}" type="pres">
      <dgm:prSet presAssocID="{C129E61B-A0B3-4E41-B7BF-59936CC5617D}" presName="hierChild5" presStyleCnt="0"/>
      <dgm:spPr/>
    </dgm:pt>
    <dgm:pt modelId="{1E88536B-249B-4036-AD04-7A5BC4F3CD10}" type="pres">
      <dgm:prSet presAssocID="{7A9A39CC-C567-414D-8A27-E233F8BE9F4D}" presName="Name37" presStyleLbl="parChTrans1D2" presStyleIdx="1" presStyleCnt="5"/>
      <dgm:spPr/>
    </dgm:pt>
    <dgm:pt modelId="{30F78327-DB42-4A07-A644-732945498F5E}" type="pres">
      <dgm:prSet presAssocID="{123FD7B8-F720-412B-97D6-D1350A82132E}" presName="hierRoot2" presStyleCnt="0">
        <dgm:presLayoutVars>
          <dgm:hierBranch val="init"/>
        </dgm:presLayoutVars>
      </dgm:prSet>
      <dgm:spPr/>
    </dgm:pt>
    <dgm:pt modelId="{08964945-865E-433A-B153-E1298644D7CA}" type="pres">
      <dgm:prSet presAssocID="{123FD7B8-F720-412B-97D6-D1350A82132E}" presName="rootComposite" presStyleCnt="0"/>
      <dgm:spPr/>
    </dgm:pt>
    <dgm:pt modelId="{75F95AF1-2755-465D-9CA8-C9BA7853ED30}" type="pres">
      <dgm:prSet presAssocID="{123FD7B8-F720-412B-97D6-D1350A82132E}" presName="rootText" presStyleLbl="node2" presStyleIdx="1" presStyleCnt="5">
        <dgm:presLayoutVars>
          <dgm:chPref val="3"/>
        </dgm:presLayoutVars>
      </dgm:prSet>
      <dgm:spPr/>
    </dgm:pt>
    <dgm:pt modelId="{91C8A3A1-6419-4E10-BF36-EA8C42C25162}" type="pres">
      <dgm:prSet presAssocID="{123FD7B8-F720-412B-97D6-D1350A82132E}" presName="rootConnector" presStyleLbl="node2" presStyleIdx="1" presStyleCnt="5"/>
      <dgm:spPr/>
    </dgm:pt>
    <dgm:pt modelId="{5CB13B8B-A10C-4CE8-883E-99884C4097B8}" type="pres">
      <dgm:prSet presAssocID="{123FD7B8-F720-412B-97D6-D1350A82132E}" presName="hierChild4" presStyleCnt="0"/>
      <dgm:spPr/>
    </dgm:pt>
    <dgm:pt modelId="{5CC1BCC4-7EFB-47AE-AE82-3CEB10EAACD4}" type="pres">
      <dgm:prSet presAssocID="{A6663EA5-E6B7-4714-9ADA-509FEDD14132}" presName="Name37" presStyleLbl="parChTrans1D3" presStyleIdx="2" presStyleCnt="12"/>
      <dgm:spPr/>
    </dgm:pt>
    <dgm:pt modelId="{8AB3C112-731E-4024-B063-339FB2743719}" type="pres">
      <dgm:prSet presAssocID="{A736388C-7E08-4097-BE47-CA614B8E4BD9}" presName="hierRoot2" presStyleCnt="0">
        <dgm:presLayoutVars>
          <dgm:hierBranch val="init"/>
        </dgm:presLayoutVars>
      </dgm:prSet>
      <dgm:spPr/>
    </dgm:pt>
    <dgm:pt modelId="{78C9EE75-D957-44EE-A932-0F12F64F0928}" type="pres">
      <dgm:prSet presAssocID="{A736388C-7E08-4097-BE47-CA614B8E4BD9}" presName="rootComposite" presStyleCnt="0"/>
      <dgm:spPr/>
    </dgm:pt>
    <dgm:pt modelId="{6164582B-6F6B-4AC8-B444-4DF36AE1DBA4}" type="pres">
      <dgm:prSet presAssocID="{A736388C-7E08-4097-BE47-CA614B8E4BD9}" presName="rootText" presStyleLbl="node3" presStyleIdx="2" presStyleCnt="12">
        <dgm:presLayoutVars>
          <dgm:chPref val="3"/>
        </dgm:presLayoutVars>
      </dgm:prSet>
      <dgm:spPr/>
    </dgm:pt>
    <dgm:pt modelId="{9B1EBFC1-967B-4522-AD14-C9DD8D0724C3}" type="pres">
      <dgm:prSet presAssocID="{A736388C-7E08-4097-BE47-CA614B8E4BD9}" presName="rootConnector" presStyleLbl="node3" presStyleIdx="2" presStyleCnt="12"/>
      <dgm:spPr/>
    </dgm:pt>
    <dgm:pt modelId="{0E09785C-7F47-45CF-95C1-461E52412EFA}" type="pres">
      <dgm:prSet presAssocID="{A736388C-7E08-4097-BE47-CA614B8E4BD9}" presName="hierChild4" presStyleCnt="0"/>
      <dgm:spPr/>
    </dgm:pt>
    <dgm:pt modelId="{27C08070-C3AD-4046-A0DA-E7CEBB0FC2B9}" type="pres">
      <dgm:prSet presAssocID="{A736388C-7E08-4097-BE47-CA614B8E4BD9}" presName="hierChild5" presStyleCnt="0"/>
      <dgm:spPr/>
    </dgm:pt>
    <dgm:pt modelId="{8D9A0ECF-28FC-476E-B4EA-401D9FE94D79}" type="pres">
      <dgm:prSet presAssocID="{123FD7B8-F720-412B-97D6-D1350A82132E}" presName="hierChild5" presStyleCnt="0"/>
      <dgm:spPr/>
    </dgm:pt>
    <dgm:pt modelId="{944EE4DE-3193-469F-A3A4-CE0054373076}" type="pres">
      <dgm:prSet presAssocID="{B4D532DF-D155-471B-A7DA-6278ED65EBDB}" presName="Name37" presStyleLbl="parChTrans1D2" presStyleIdx="2" presStyleCnt="5"/>
      <dgm:spPr/>
    </dgm:pt>
    <dgm:pt modelId="{E886C994-3D47-41E7-82C1-75F5626C4F4A}" type="pres">
      <dgm:prSet presAssocID="{97B55E07-6EB9-4A9C-A26B-5FEE8773DA9D}" presName="hierRoot2" presStyleCnt="0">
        <dgm:presLayoutVars>
          <dgm:hierBranch val="init"/>
        </dgm:presLayoutVars>
      </dgm:prSet>
      <dgm:spPr/>
    </dgm:pt>
    <dgm:pt modelId="{5B96CB54-06CE-4D57-AFA4-8329B058CE39}" type="pres">
      <dgm:prSet presAssocID="{97B55E07-6EB9-4A9C-A26B-5FEE8773DA9D}" presName="rootComposite" presStyleCnt="0"/>
      <dgm:spPr/>
    </dgm:pt>
    <dgm:pt modelId="{5F7EE970-A89D-46FA-BF1F-C3889939F9FE}" type="pres">
      <dgm:prSet presAssocID="{97B55E07-6EB9-4A9C-A26B-5FEE8773DA9D}" presName="rootText" presStyleLbl="node2" presStyleIdx="2" presStyleCnt="5">
        <dgm:presLayoutVars>
          <dgm:chPref val="3"/>
        </dgm:presLayoutVars>
      </dgm:prSet>
      <dgm:spPr/>
    </dgm:pt>
    <dgm:pt modelId="{CB27CF39-DD70-4645-BBF9-8EDB9622B00D}" type="pres">
      <dgm:prSet presAssocID="{97B55E07-6EB9-4A9C-A26B-5FEE8773DA9D}" presName="rootConnector" presStyleLbl="node2" presStyleIdx="2" presStyleCnt="5"/>
      <dgm:spPr/>
    </dgm:pt>
    <dgm:pt modelId="{2B69E139-D82A-4C2E-AB26-F7DB3ED18012}" type="pres">
      <dgm:prSet presAssocID="{97B55E07-6EB9-4A9C-A26B-5FEE8773DA9D}" presName="hierChild4" presStyleCnt="0"/>
      <dgm:spPr/>
    </dgm:pt>
    <dgm:pt modelId="{078B1328-FC6F-4B3C-9D52-FF8A131B9398}" type="pres">
      <dgm:prSet presAssocID="{9004B852-6AC0-49F5-A615-6BA85AB1C1A7}" presName="Name37" presStyleLbl="parChTrans1D3" presStyleIdx="3" presStyleCnt="12"/>
      <dgm:spPr/>
    </dgm:pt>
    <dgm:pt modelId="{7F6DE5C3-E7C4-485D-8A7E-5686D96E4308}" type="pres">
      <dgm:prSet presAssocID="{40132583-F97A-431E-B340-3E541FF58EC1}" presName="hierRoot2" presStyleCnt="0">
        <dgm:presLayoutVars>
          <dgm:hierBranch val="init"/>
        </dgm:presLayoutVars>
      </dgm:prSet>
      <dgm:spPr/>
    </dgm:pt>
    <dgm:pt modelId="{85DB94E1-B791-4F8E-B6C9-4C1DAD543DAD}" type="pres">
      <dgm:prSet presAssocID="{40132583-F97A-431E-B340-3E541FF58EC1}" presName="rootComposite" presStyleCnt="0"/>
      <dgm:spPr/>
    </dgm:pt>
    <dgm:pt modelId="{FECFD2CE-B005-4EED-AA36-8C94D90FA351}" type="pres">
      <dgm:prSet presAssocID="{40132583-F97A-431E-B340-3E541FF58EC1}" presName="rootText" presStyleLbl="node3" presStyleIdx="3" presStyleCnt="12">
        <dgm:presLayoutVars>
          <dgm:chPref val="3"/>
        </dgm:presLayoutVars>
      </dgm:prSet>
      <dgm:spPr/>
    </dgm:pt>
    <dgm:pt modelId="{F7002337-C7C0-46C7-B540-23C729941E6F}" type="pres">
      <dgm:prSet presAssocID="{40132583-F97A-431E-B340-3E541FF58EC1}" presName="rootConnector" presStyleLbl="node3" presStyleIdx="3" presStyleCnt="12"/>
      <dgm:spPr/>
    </dgm:pt>
    <dgm:pt modelId="{68B5666A-274E-4EC0-8283-BF4738E3E602}" type="pres">
      <dgm:prSet presAssocID="{40132583-F97A-431E-B340-3E541FF58EC1}" presName="hierChild4" presStyleCnt="0"/>
      <dgm:spPr/>
    </dgm:pt>
    <dgm:pt modelId="{EA7FB9C9-1EEC-4C73-B275-AEBD3C515C82}" type="pres">
      <dgm:prSet presAssocID="{40132583-F97A-431E-B340-3E541FF58EC1}" presName="hierChild5" presStyleCnt="0"/>
      <dgm:spPr/>
    </dgm:pt>
    <dgm:pt modelId="{E812E4F3-693C-4419-BB28-A41940E852BF}" type="pres">
      <dgm:prSet presAssocID="{407C9FAE-A1C2-46EE-B0FF-176DF7205849}" presName="Name37" presStyleLbl="parChTrans1D3" presStyleIdx="4" presStyleCnt="12"/>
      <dgm:spPr/>
    </dgm:pt>
    <dgm:pt modelId="{0C92A918-C9C3-44AC-BE7D-E44490A2AB91}" type="pres">
      <dgm:prSet presAssocID="{63275A44-2976-45AC-A2CD-B2D601B3D986}" presName="hierRoot2" presStyleCnt="0">
        <dgm:presLayoutVars>
          <dgm:hierBranch val="init"/>
        </dgm:presLayoutVars>
      </dgm:prSet>
      <dgm:spPr/>
    </dgm:pt>
    <dgm:pt modelId="{626288AD-91B2-4FA3-A243-BD2157482841}" type="pres">
      <dgm:prSet presAssocID="{63275A44-2976-45AC-A2CD-B2D601B3D986}" presName="rootComposite" presStyleCnt="0"/>
      <dgm:spPr/>
    </dgm:pt>
    <dgm:pt modelId="{CEA68955-4D3C-4B0C-A28C-427987D3ACD0}" type="pres">
      <dgm:prSet presAssocID="{63275A44-2976-45AC-A2CD-B2D601B3D986}" presName="rootText" presStyleLbl="node3" presStyleIdx="4" presStyleCnt="12">
        <dgm:presLayoutVars>
          <dgm:chPref val="3"/>
        </dgm:presLayoutVars>
      </dgm:prSet>
      <dgm:spPr/>
    </dgm:pt>
    <dgm:pt modelId="{7D2CCCD0-0222-480A-8034-74DE0B8BC840}" type="pres">
      <dgm:prSet presAssocID="{63275A44-2976-45AC-A2CD-B2D601B3D986}" presName="rootConnector" presStyleLbl="node3" presStyleIdx="4" presStyleCnt="12"/>
      <dgm:spPr/>
    </dgm:pt>
    <dgm:pt modelId="{3D4AFE49-9303-49E7-93DA-F1C3F554D8D7}" type="pres">
      <dgm:prSet presAssocID="{63275A44-2976-45AC-A2CD-B2D601B3D986}" presName="hierChild4" presStyleCnt="0"/>
      <dgm:spPr/>
    </dgm:pt>
    <dgm:pt modelId="{C34503EE-7838-4BBD-82CD-AE34EF92D3D3}" type="pres">
      <dgm:prSet presAssocID="{63275A44-2976-45AC-A2CD-B2D601B3D986}" presName="hierChild5" presStyleCnt="0"/>
      <dgm:spPr/>
    </dgm:pt>
    <dgm:pt modelId="{DBE5EE78-4A0F-4D9D-B44B-4C93DB7D2000}" type="pres">
      <dgm:prSet presAssocID="{631A08BE-D416-4186-A94C-6A4DBA5E7CF0}" presName="Name37" presStyleLbl="parChTrans1D3" presStyleIdx="5" presStyleCnt="12"/>
      <dgm:spPr/>
    </dgm:pt>
    <dgm:pt modelId="{BB63A20A-7AD5-485D-985E-510C2CE0FB61}" type="pres">
      <dgm:prSet presAssocID="{AAFF426E-AD0E-4CD4-9566-575CE7A1F7EE}" presName="hierRoot2" presStyleCnt="0">
        <dgm:presLayoutVars>
          <dgm:hierBranch val="init"/>
        </dgm:presLayoutVars>
      </dgm:prSet>
      <dgm:spPr/>
    </dgm:pt>
    <dgm:pt modelId="{7F793611-CCB6-447D-8AD5-85C6F781772E}" type="pres">
      <dgm:prSet presAssocID="{AAFF426E-AD0E-4CD4-9566-575CE7A1F7EE}" presName="rootComposite" presStyleCnt="0"/>
      <dgm:spPr/>
    </dgm:pt>
    <dgm:pt modelId="{D6608AAF-384D-42DE-B0DE-34E117922CDA}" type="pres">
      <dgm:prSet presAssocID="{AAFF426E-AD0E-4CD4-9566-575CE7A1F7EE}" presName="rootText" presStyleLbl="node3" presStyleIdx="5" presStyleCnt="12">
        <dgm:presLayoutVars>
          <dgm:chPref val="3"/>
        </dgm:presLayoutVars>
      </dgm:prSet>
      <dgm:spPr/>
    </dgm:pt>
    <dgm:pt modelId="{6F528A97-9126-47BC-AD0D-CF8361B65E63}" type="pres">
      <dgm:prSet presAssocID="{AAFF426E-AD0E-4CD4-9566-575CE7A1F7EE}" presName="rootConnector" presStyleLbl="node3" presStyleIdx="5" presStyleCnt="12"/>
      <dgm:spPr/>
    </dgm:pt>
    <dgm:pt modelId="{3C1C8566-F4A5-402E-8333-B06D0875F84B}" type="pres">
      <dgm:prSet presAssocID="{AAFF426E-AD0E-4CD4-9566-575CE7A1F7EE}" presName="hierChild4" presStyleCnt="0"/>
      <dgm:spPr/>
    </dgm:pt>
    <dgm:pt modelId="{72AD595D-D801-4A93-9BFF-31B240E6D520}" type="pres">
      <dgm:prSet presAssocID="{AAFF426E-AD0E-4CD4-9566-575CE7A1F7EE}" presName="hierChild5" presStyleCnt="0"/>
      <dgm:spPr/>
    </dgm:pt>
    <dgm:pt modelId="{FEEDFEF4-9F98-4818-A10C-3E2EB01A759C}" type="pres">
      <dgm:prSet presAssocID="{97B55E07-6EB9-4A9C-A26B-5FEE8773DA9D}" presName="hierChild5" presStyleCnt="0"/>
      <dgm:spPr/>
    </dgm:pt>
    <dgm:pt modelId="{7A50270A-8F1B-42C1-9D6D-AF39A1C016E4}" type="pres">
      <dgm:prSet presAssocID="{F5B479D0-24D9-47E6-ADFA-053393E6D509}" presName="Name37" presStyleLbl="parChTrans1D2" presStyleIdx="3" presStyleCnt="5"/>
      <dgm:spPr/>
    </dgm:pt>
    <dgm:pt modelId="{9BDD6A58-A360-49AA-832F-75E0CC6AEE4F}" type="pres">
      <dgm:prSet presAssocID="{84750153-DB30-47D1-9DDD-C5D74EBC11BA}" presName="hierRoot2" presStyleCnt="0">
        <dgm:presLayoutVars>
          <dgm:hierBranch val="init"/>
        </dgm:presLayoutVars>
      </dgm:prSet>
      <dgm:spPr/>
    </dgm:pt>
    <dgm:pt modelId="{CD9B9BAB-090B-424E-9A1B-7D457AC8835E}" type="pres">
      <dgm:prSet presAssocID="{84750153-DB30-47D1-9DDD-C5D74EBC11BA}" presName="rootComposite" presStyleCnt="0"/>
      <dgm:spPr/>
    </dgm:pt>
    <dgm:pt modelId="{DDD44738-3650-4E25-84A9-AAEF77EB419C}" type="pres">
      <dgm:prSet presAssocID="{84750153-DB30-47D1-9DDD-C5D74EBC11BA}" presName="rootText" presStyleLbl="node2" presStyleIdx="3" presStyleCnt="5">
        <dgm:presLayoutVars>
          <dgm:chPref val="3"/>
        </dgm:presLayoutVars>
      </dgm:prSet>
      <dgm:spPr/>
    </dgm:pt>
    <dgm:pt modelId="{5D3F189B-2587-4AFA-BF98-3FF3471E75CC}" type="pres">
      <dgm:prSet presAssocID="{84750153-DB30-47D1-9DDD-C5D74EBC11BA}" presName="rootConnector" presStyleLbl="node2" presStyleIdx="3" presStyleCnt="5"/>
      <dgm:spPr/>
    </dgm:pt>
    <dgm:pt modelId="{4498B73E-4ED2-4BD6-B315-78825E456EE2}" type="pres">
      <dgm:prSet presAssocID="{84750153-DB30-47D1-9DDD-C5D74EBC11BA}" presName="hierChild4" presStyleCnt="0"/>
      <dgm:spPr/>
    </dgm:pt>
    <dgm:pt modelId="{BB7BD783-9B46-4DB8-8691-92D62AE1E502}" type="pres">
      <dgm:prSet presAssocID="{CD7BEEC4-ACB9-4450-B9F2-A7F04C5EDB3D}" presName="Name37" presStyleLbl="parChTrans1D3" presStyleIdx="6" presStyleCnt="12"/>
      <dgm:spPr/>
    </dgm:pt>
    <dgm:pt modelId="{777CF0BB-B994-4411-A4D3-0C9EE42D8803}" type="pres">
      <dgm:prSet presAssocID="{471A0577-680F-429E-8BC7-CC5D4C91C93A}" presName="hierRoot2" presStyleCnt="0">
        <dgm:presLayoutVars>
          <dgm:hierBranch val="init"/>
        </dgm:presLayoutVars>
      </dgm:prSet>
      <dgm:spPr/>
    </dgm:pt>
    <dgm:pt modelId="{723151A7-705A-44D4-81C2-D661D246225A}" type="pres">
      <dgm:prSet presAssocID="{471A0577-680F-429E-8BC7-CC5D4C91C93A}" presName="rootComposite" presStyleCnt="0"/>
      <dgm:spPr/>
    </dgm:pt>
    <dgm:pt modelId="{A5D8D655-986B-41CB-8A44-57B03D2D4DCF}" type="pres">
      <dgm:prSet presAssocID="{471A0577-680F-429E-8BC7-CC5D4C91C93A}" presName="rootText" presStyleLbl="node3" presStyleIdx="6" presStyleCnt="12">
        <dgm:presLayoutVars>
          <dgm:chPref val="3"/>
        </dgm:presLayoutVars>
      </dgm:prSet>
      <dgm:spPr/>
    </dgm:pt>
    <dgm:pt modelId="{06CC5D01-0AEB-481F-A073-539BB133DBA5}" type="pres">
      <dgm:prSet presAssocID="{471A0577-680F-429E-8BC7-CC5D4C91C93A}" presName="rootConnector" presStyleLbl="node3" presStyleIdx="6" presStyleCnt="12"/>
      <dgm:spPr/>
    </dgm:pt>
    <dgm:pt modelId="{3ADD10C2-6CE7-4986-B22E-929972C7529E}" type="pres">
      <dgm:prSet presAssocID="{471A0577-680F-429E-8BC7-CC5D4C91C93A}" presName="hierChild4" presStyleCnt="0"/>
      <dgm:spPr/>
    </dgm:pt>
    <dgm:pt modelId="{9551366C-7149-4354-982D-2205F0F093D5}" type="pres">
      <dgm:prSet presAssocID="{471A0577-680F-429E-8BC7-CC5D4C91C93A}" presName="hierChild5" presStyleCnt="0"/>
      <dgm:spPr/>
    </dgm:pt>
    <dgm:pt modelId="{6982C42B-02BD-47AC-A553-24CE24C4EBE4}" type="pres">
      <dgm:prSet presAssocID="{75D2C035-DAB2-47FC-BEB6-C3306314EE6D}" presName="Name37" presStyleLbl="parChTrans1D3" presStyleIdx="7" presStyleCnt="12"/>
      <dgm:spPr/>
    </dgm:pt>
    <dgm:pt modelId="{3C2C429B-FFF4-408C-87D2-0DA804C550BF}" type="pres">
      <dgm:prSet presAssocID="{0E84B9F3-32F9-476C-847F-44D90EF4138E}" presName="hierRoot2" presStyleCnt="0">
        <dgm:presLayoutVars>
          <dgm:hierBranch val="init"/>
        </dgm:presLayoutVars>
      </dgm:prSet>
      <dgm:spPr/>
    </dgm:pt>
    <dgm:pt modelId="{8D530B86-2B9C-4FE5-9FFA-528EFD08BA01}" type="pres">
      <dgm:prSet presAssocID="{0E84B9F3-32F9-476C-847F-44D90EF4138E}" presName="rootComposite" presStyleCnt="0"/>
      <dgm:spPr/>
    </dgm:pt>
    <dgm:pt modelId="{4631A327-1664-411D-B09A-A16037476536}" type="pres">
      <dgm:prSet presAssocID="{0E84B9F3-32F9-476C-847F-44D90EF4138E}" presName="rootText" presStyleLbl="node3" presStyleIdx="7" presStyleCnt="12">
        <dgm:presLayoutVars>
          <dgm:chPref val="3"/>
        </dgm:presLayoutVars>
      </dgm:prSet>
      <dgm:spPr/>
    </dgm:pt>
    <dgm:pt modelId="{04A61A9B-5A02-41AB-9819-E2D870571979}" type="pres">
      <dgm:prSet presAssocID="{0E84B9F3-32F9-476C-847F-44D90EF4138E}" presName="rootConnector" presStyleLbl="node3" presStyleIdx="7" presStyleCnt="12"/>
      <dgm:spPr/>
    </dgm:pt>
    <dgm:pt modelId="{A93DE11E-467D-4A63-B041-5376B0C203B9}" type="pres">
      <dgm:prSet presAssocID="{0E84B9F3-32F9-476C-847F-44D90EF4138E}" presName="hierChild4" presStyleCnt="0"/>
      <dgm:spPr/>
    </dgm:pt>
    <dgm:pt modelId="{172871A4-157E-4CBA-9446-44EB4A976514}" type="pres">
      <dgm:prSet presAssocID="{0E84B9F3-32F9-476C-847F-44D90EF4138E}" presName="hierChild5" presStyleCnt="0"/>
      <dgm:spPr/>
    </dgm:pt>
    <dgm:pt modelId="{DD12AE9B-60C5-4C38-AA1D-5079F9F350AC}" type="pres">
      <dgm:prSet presAssocID="{ACD5CB3D-EA9E-4303-AD4A-22D527FDFAD1}" presName="Name37" presStyleLbl="parChTrans1D3" presStyleIdx="8" presStyleCnt="12"/>
      <dgm:spPr/>
    </dgm:pt>
    <dgm:pt modelId="{EC2ACE17-EDCC-4AFB-9778-3DCAD6872885}" type="pres">
      <dgm:prSet presAssocID="{D1F67ACF-ED52-4B60-9A68-D9585084BD58}" presName="hierRoot2" presStyleCnt="0">
        <dgm:presLayoutVars>
          <dgm:hierBranch val="init"/>
        </dgm:presLayoutVars>
      </dgm:prSet>
      <dgm:spPr/>
    </dgm:pt>
    <dgm:pt modelId="{742627D1-EE30-42CC-A539-C81A0FA961DB}" type="pres">
      <dgm:prSet presAssocID="{D1F67ACF-ED52-4B60-9A68-D9585084BD58}" presName="rootComposite" presStyleCnt="0"/>
      <dgm:spPr/>
    </dgm:pt>
    <dgm:pt modelId="{C1BB59FE-B1EC-4FE6-8C20-7D7140BEDA83}" type="pres">
      <dgm:prSet presAssocID="{D1F67ACF-ED52-4B60-9A68-D9585084BD58}" presName="rootText" presStyleLbl="node3" presStyleIdx="8" presStyleCnt="12">
        <dgm:presLayoutVars>
          <dgm:chPref val="3"/>
        </dgm:presLayoutVars>
      </dgm:prSet>
      <dgm:spPr/>
    </dgm:pt>
    <dgm:pt modelId="{6F8819F7-CDF5-4A5B-B72A-9F467FD4E99A}" type="pres">
      <dgm:prSet presAssocID="{D1F67ACF-ED52-4B60-9A68-D9585084BD58}" presName="rootConnector" presStyleLbl="node3" presStyleIdx="8" presStyleCnt="12"/>
      <dgm:spPr/>
    </dgm:pt>
    <dgm:pt modelId="{59F8536A-781A-47D8-A20D-0C2701C947D1}" type="pres">
      <dgm:prSet presAssocID="{D1F67ACF-ED52-4B60-9A68-D9585084BD58}" presName="hierChild4" presStyleCnt="0"/>
      <dgm:spPr/>
    </dgm:pt>
    <dgm:pt modelId="{CDF66B14-E565-4829-BBFC-7E7F52C664E6}" type="pres">
      <dgm:prSet presAssocID="{D1F67ACF-ED52-4B60-9A68-D9585084BD58}" presName="hierChild5" presStyleCnt="0"/>
      <dgm:spPr/>
    </dgm:pt>
    <dgm:pt modelId="{9E358EAB-4DD4-4374-B20A-AB6321EBB89C}" type="pres">
      <dgm:prSet presAssocID="{84750153-DB30-47D1-9DDD-C5D74EBC11BA}" presName="hierChild5" presStyleCnt="0"/>
      <dgm:spPr/>
    </dgm:pt>
    <dgm:pt modelId="{B348EADD-3B8A-46E0-955D-9803BC815B06}" type="pres">
      <dgm:prSet presAssocID="{A98C5169-85CC-483E-9B40-D74AAE781F29}" presName="Name37" presStyleLbl="parChTrans1D2" presStyleIdx="4" presStyleCnt="5"/>
      <dgm:spPr/>
    </dgm:pt>
    <dgm:pt modelId="{6E827307-A702-49D7-BA47-B47FF0E79628}" type="pres">
      <dgm:prSet presAssocID="{1BBE47BF-EA9B-440C-92F2-826002BCD19B}" presName="hierRoot2" presStyleCnt="0">
        <dgm:presLayoutVars>
          <dgm:hierBranch val="init"/>
        </dgm:presLayoutVars>
      </dgm:prSet>
      <dgm:spPr/>
    </dgm:pt>
    <dgm:pt modelId="{47E41F71-F7D6-4F5A-9B10-146A46614049}" type="pres">
      <dgm:prSet presAssocID="{1BBE47BF-EA9B-440C-92F2-826002BCD19B}" presName="rootComposite" presStyleCnt="0"/>
      <dgm:spPr/>
    </dgm:pt>
    <dgm:pt modelId="{A80D9D73-5ABE-4FF7-9BCD-D4224F47C13D}" type="pres">
      <dgm:prSet presAssocID="{1BBE47BF-EA9B-440C-92F2-826002BCD19B}" presName="rootText" presStyleLbl="node2" presStyleIdx="4" presStyleCnt="5">
        <dgm:presLayoutVars>
          <dgm:chPref val="3"/>
        </dgm:presLayoutVars>
      </dgm:prSet>
      <dgm:spPr/>
    </dgm:pt>
    <dgm:pt modelId="{2210EB7C-723E-4002-93FA-5180B210280F}" type="pres">
      <dgm:prSet presAssocID="{1BBE47BF-EA9B-440C-92F2-826002BCD19B}" presName="rootConnector" presStyleLbl="node2" presStyleIdx="4" presStyleCnt="5"/>
      <dgm:spPr/>
    </dgm:pt>
    <dgm:pt modelId="{FC982908-317C-4270-B041-DA489309A664}" type="pres">
      <dgm:prSet presAssocID="{1BBE47BF-EA9B-440C-92F2-826002BCD19B}" presName="hierChild4" presStyleCnt="0"/>
      <dgm:spPr/>
    </dgm:pt>
    <dgm:pt modelId="{41A011D3-9F10-42BA-AABA-ECC2C4878C03}" type="pres">
      <dgm:prSet presAssocID="{C1784F20-AAC5-4B36-B605-826DAAFF1DF1}" presName="Name37" presStyleLbl="parChTrans1D3" presStyleIdx="9" presStyleCnt="12"/>
      <dgm:spPr/>
    </dgm:pt>
    <dgm:pt modelId="{3873AF59-4724-4109-B8B7-BDF65BBAA0CA}" type="pres">
      <dgm:prSet presAssocID="{BB29426C-4F5F-472E-BD04-4E2229BBFFE0}" presName="hierRoot2" presStyleCnt="0">
        <dgm:presLayoutVars>
          <dgm:hierBranch val="init"/>
        </dgm:presLayoutVars>
      </dgm:prSet>
      <dgm:spPr/>
    </dgm:pt>
    <dgm:pt modelId="{A75BCEA0-0754-4072-8962-33A99CD7D640}" type="pres">
      <dgm:prSet presAssocID="{BB29426C-4F5F-472E-BD04-4E2229BBFFE0}" presName="rootComposite" presStyleCnt="0"/>
      <dgm:spPr/>
    </dgm:pt>
    <dgm:pt modelId="{4236D4D2-24CE-4368-9238-DD84375681D6}" type="pres">
      <dgm:prSet presAssocID="{BB29426C-4F5F-472E-BD04-4E2229BBFFE0}" presName="rootText" presStyleLbl="node3" presStyleIdx="9" presStyleCnt="12">
        <dgm:presLayoutVars>
          <dgm:chPref val="3"/>
        </dgm:presLayoutVars>
      </dgm:prSet>
      <dgm:spPr/>
    </dgm:pt>
    <dgm:pt modelId="{97D75DED-93D9-401D-AECF-25C7F39F11B4}" type="pres">
      <dgm:prSet presAssocID="{BB29426C-4F5F-472E-BD04-4E2229BBFFE0}" presName="rootConnector" presStyleLbl="node3" presStyleIdx="9" presStyleCnt="12"/>
      <dgm:spPr/>
    </dgm:pt>
    <dgm:pt modelId="{CB5C7E9C-06A4-45E5-9E2D-F6DC310E051E}" type="pres">
      <dgm:prSet presAssocID="{BB29426C-4F5F-472E-BD04-4E2229BBFFE0}" presName="hierChild4" presStyleCnt="0"/>
      <dgm:spPr/>
    </dgm:pt>
    <dgm:pt modelId="{3E4799F9-3B96-402A-9E89-CDA11CA798E5}" type="pres">
      <dgm:prSet presAssocID="{BB29426C-4F5F-472E-BD04-4E2229BBFFE0}" presName="hierChild5" presStyleCnt="0"/>
      <dgm:spPr/>
    </dgm:pt>
    <dgm:pt modelId="{B0D3088B-8A9D-4484-B1FE-0763324821C6}" type="pres">
      <dgm:prSet presAssocID="{4728F3CE-9DF2-473B-A82B-33D5E03AC647}" presName="Name37" presStyleLbl="parChTrans1D3" presStyleIdx="10" presStyleCnt="12"/>
      <dgm:spPr/>
    </dgm:pt>
    <dgm:pt modelId="{66F051E8-84A8-4241-A11C-F800C37FF2C9}" type="pres">
      <dgm:prSet presAssocID="{6C06C5F4-C69B-467D-BE5F-078980934C42}" presName="hierRoot2" presStyleCnt="0">
        <dgm:presLayoutVars>
          <dgm:hierBranch val="init"/>
        </dgm:presLayoutVars>
      </dgm:prSet>
      <dgm:spPr/>
    </dgm:pt>
    <dgm:pt modelId="{E8BEF886-59D3-433F-8EA7-1E186E890BDE}" type="pres">
      <dgm:prSet presAssocID="{6C06C5F4-C69B-467D-BE5F-078980934C42}" presName="rootComposite" presStyleCnt="0"/>
      <dgm:spPr/>
    </dgm:pt>
    <dgm:pt modelId="{61C740D6-AA8B-42C4-8A32-CE1E7677C5BD}" type="pres">
      <dgm:prSet presAssocID="{6C06C5F4-C69B-467D-BE5F-078980934C42}" presName="rootText" presStyleLbl="node3" presStyleIdx="10" presStyleCnt="12">
        <dgm:presLayoutVars>
          <dgm:chPref val="3"/>
        </dgm:presLayoutVars>
      </dgm:prSet>
      <dgm:spPr/>
    </dgm:pt>
    <dgm:pt modelId="{7CAD9CBF-89B3-4BCF-8B6A-E3F7BDC216BE}" type="pres">
      <dgm:prSet presAssocID="{6C06C5F4-C69B-467D-BE5F-078980934C42}" presName="rootConnector" presStyleLbl="node3" presStyleIdx="10" presStyleCnt="12"/>
      <dgm:spPr/>
    </dgm:pt>
    <dgm:pt modelId="{2E0C6F99-6793-4453-B95B-BC1FE6B4BA14}" type="pres">
      <dgm:prSet presAssocID="{6C06C5F4-C69B-467D-BE5F-078980934C42}" presName="hierChild4" presStyleCnt="0"/>
      <dgm:spPr/>
    </dgm:pt>
    <dgm:pt modelId="{004F3CFD-2FD2-4F76-A456-6BF7942FE621}" type="pres">
      <dgm:prSet presAssocID="{6C06C5F4-C69B-467D-BE5F-078980934C42}" presName="hierChild5" presStyleCnt="0"/>
      <dgm:spPr/>
    </dgm:pt>
    <dgm:pt modelId="{B8C87E85-023D-4B86-8B11-BE5AB6577E8F}" type="pres">
      <dgm:prSet presAssocID="{00C9E847-DF20-495F-BCA2-4A7CCE0BC820}" presName="Name37" presStyleLbl="parChTrans1D3" presStyleIdx="11" presStyleCnt="12"/>
      <dgm:spPr/>
    </dgm:pt>
    <dgm:pt modelId="{84468081-19F1-449D-BE56-06AA8D9BD70D}" type="pres">
      <dgm:prSet presAssocID="{3744AB26-1F70-483F-ADAE-81148D473D0F}" presName="hierRoot2" presStyleCnt="0">
        <dgm:presLayoutVars>
          <dgm:hierBranch val="init"/>
        </dgm:presLayoutVars>
      </dgm:prSet>
      <dgm:spPr/>
    </dgm:pt>
    <dgm:pt modelId="{8523A2B3-EC21-4CCC-8320-7C086A4E8B67}" type="pres">
      <dgm:prSet presAssocID="{3744AB26-1F70-483F-ADAE-81148D473D0F}" presName="rootComposite" presStyleCnt="0"/>
      <dgm:spPr/>
    </dgm:pt>
    <dgm:pt modelId="{2DA73DE0-1AB3-4F6B-BEB2-6142C4A4C07A}" type="pres">
      <dgm:prSet presAssocID="{3744AB26-1F70-483F-ADAE-81148D473D0F}" presName="rootText" presStyleLbl="node3" presStyleIdx="11" presStyleCnt="12">
        <dgm:presLayoutVars>
          <dgm:chPref val="3"/>
        </dgm:presLayoutVars>
      </dgm:prSet>
      <dgm:spPr/>
    </dgm:pt>
    <dgm:pt modelId="{2235B2C8-6E83-470C-92F8-B79C49A7C55A}" type="pres">
      <dgm:prSet presAssocID="{3744AB26-1F70-483F-ADAE-81148D473D0F}" presName="rootConnector" presStyleLbl="node3" presStyleIdx="11" presStyleCnt="12"/>
      <dgm:spPr/>
    </dgm:pt>
    <dgm:pt modelId="{7B108B93-8D25-46F5-AFFD-7B780C29A51D}" type="pres">
      <dgm:prSet presAssocID="{3744AB26-1F70-483F-ADAE-81148D473D0F}" presName="hierChild4" presStyleCnt="0"/>
      <dgm:spPr/>
    </dgm:pt>
    <dgm:pt modelId="{CCE81FC5-E9C3-4E16-9B44-6485D4019794}" type="pres">
      <dgm:prSet presAssocID="{3744AB26-1F70-483F-ADAE-81148D473D0F}" presName="hierChild5" presStyleCnt="0"/>
      <dgm:spPr/>
    </dgm:pt>
    <dgm:pt modelId="{72830A96-28B3-42BF-AA3C-5475D9D769F7}" type="pres">
      <dgm:prSet presAssocID="{1BBE47BF-EA9B-440C-92F2-826002BCD19B}" presName="hierChild5" presStyleCnt="0"/>
      <dgm:spPr/>
    </dgm:pt>
    <dgm:pt modelId="{EC21F6ED-FFF2-408C-814B-6459FACE448E}" type="pres">
      <dgm:prSet presAssocID="{05147C6F-91D1-4523-9693-7FF67CF102B5}" presName="hierChild3" presStyleCnt="0"/>
      <dgm:spPr/>
    </dgm:pt>
  </dgm:ptLst>
  <dgm:cxnLst>
    <dgm:cxn modelId="{7032FC04-0504-4AE3-98C3-6D229FB867F1}" type="presOf" srcId="{84750153-DB30-47D1-9DDD-C5D74EBC11BA}" destId="{5D3F189B-2587-4AFA-BF98-3FF3471E75CC}" srcOrd="1" destOrd="0" presId="urn:microsoft.com/office/officeart/2005/8/layout/orgChart1"/>
    <dgm:cxn modelId="{0F593506-8193-4A34-ADBA-3B4E93CFD125}" type="presOf" srcId="{AAFF426E-AD0E-4CD4-9566-575CE7A1F7EE}" destId="{D6608AAF-384D-42DE-B0DE-34E117922CDA}" srcOrd="0" destOrd="0" presId="urn:microsoft.com/office/officeart/2005/8/layout/orgChart1"/>
    <dgm:cxn modelId="{19810A08-C23E-473C-93FD-797967A8FBD0}" type="presOf" srcId="{1BBE47BF-EA9B-440C-92F2-826002BCD19B}" destId="{2210EB7C-723E-4002-93FA-5180B210280F}" srcOrd="1" destOrd="0" presId="urn:microsoft.com/office/officeart/2005/8/layout/orgChart1"/>
    <dgm:cxn modelId="{202F360C-65BC-4F11-9DA6-D598D9F9846C}" srcId="{C129E61B-A0B3-4E41-B7BF-59936CC5617D}" destId="{A6481CE6-C20B-4082-A57F-39DF115174B6}" srcOrd="1" destOrd="0" parTransId="{4B228312-59D6-45FA-B5C8-A79ADC5317C9}" sibTransId="{D12DDFA5-1F3F-4FAC-A7A6-211CFA72F9FC}"/>
    <dgm:cxn modelId="{41E1A812-90E7-47A5-B83E-40786166FF82}" type="presOf" srcId="{123FD7B8-F720-412B-97D6-D1350A82132E}" destId="{91C8A3A1-6419-4E10-BF36-EA8C42C25162}" srcOrd="1" destOrd="0" presId="urn:microsoft.com/office/officeart/2005/8/layout/orgChart1"/>
    <dgm:cxn modelId="{851CD116-4383-43CA-8418-2F870217B1F5}" type="presOf" srcId="{97B55E07-6EB9-4A9C-A26B-5FEE8773DA9D}" destId="{5F7EE970-A89D-46FA-BF1F-C3889939F9FE}" srcOrd="0" destOrd="0" presId="urn:microsoft.com/office/officeart/2005/8/layout/orgChart1"/>
    <dgm:cxn modelId="{13427619-9B7D-4C83-84DB-FF8E1ACCD96F}" srcId="{1BBE47BF-EA9B-440C-92F2-826002BCD19B}" destId="{6C06C5F4-C69B-467D-BE5F-078980934C42}" srcOrd="1" destOrd="0" parTransId="{4728F3CE-9DF2-473B-A82B-33D5E03AC647}" sibTransId="{BE694102-178D-4A76-B78D-97C00F553726}"/>
    <dgm:cxn modelId="{36E3A71C-EA26-4DB0-913A-3C185E397C50}" type="presOf" srcId="{F5B479D0-24D9-47E6-ADFA-053393E6D509}" destId="{7A50270A-8F1B-42C1-9D6D-AF39A1C016E4}" srcOrd="0" destOrd="0" presId="urn:microsoft.com/office/officeart/2005/8/layout/orgChart1"/>
    <dgm:cxn modelId="{2E242C1D-7EEB-4B78-8D73-B13A63B830B1}" type="presOf" srcId="{ACD5CB3D-EA9E-4303-AD4A-22D527FDFAD1}" destId="{DD12AE9B-60C5-4C38-AA1D-5079F9F350AC}" srcOrd="0" destOrd="0" presId="urn:microsoft.com/office/officeart/2005/8/layout/orgChart1"/>
    <dgm:cxn modelId="{640A8923-82A9-44E6-B259-D24238AA2EDA}" srcId="{97B55E07-6EB9-4A9C-A26B-5FEE8773DA9D}" destId="{40132583-F97A-431E-B340-3E541FF58EC1}" srcOrd="0" destOrd="0" parTransId="{9004B852-6AC0-49F5-A615-6BA85AB1C1A7}" sibTransId="{78E90326-41B0-497E-801B-30D6DB1B5C4D}"/>
    <dgm:cxn modelId="{2AF3AB30-C718-4D9A-ACFE-EBCD8A5B2589}" srcId="{05147C6F-91D1-4523-9693-7FF67CF102B5}" destId="{C129E61B-A0B3-4E41-B7BF-59936CC5617D}" srcOrd="0" destOrd="0" parTransId="{823114B2-2BEC-4050-A898-C44542FF20F3}" sibTransId="{B062F277-F6B7-4A3F-90FC-7513F21B81E4}"/>
    <dgm:cxn modelId="{03B37537-A3A8-46C3-8656-FF34FBD9047B}" type="presOf" srcId="{471A0577-680F-429E-8BC7-CC5D4C91C93A}" destId="{06CC5D01-0AEB-481F-A073-539BB133DBA5}" srcOrd="1" destOrd="0" presId="urn:microsoft.com/office/officeart/2005/8/layout/orgChart1"/>
    <dgm:cxn modelId="{9672AB3C-88CB-4A95-BCA7-EA7B50721BB4}" type="presOf" srcId="{BB29426C-4F5F-472E-BD04-4E2229BBFFE0}" destId="{97D75DED-93D9-401D-AECF-25C7F39F11B4}" srcOrd="1" destOrd="0" presId="urn:microsoft.com/office/officeart/2005/8/layout/orgChart1"/>
    <dgm:cxn modelId="{16CBD43C-B6BB-4499-B09A-516A9C72D44B}" srcId="{05147C6F-91D1-4523-9693-7FF67CF102B5}" destId="{84750153-DB30-47D1-9DDD-C5D74EBC11BA}" srcOrd="3" destOrd="0" parTransId="{F5B479D0-24D9-47E6-ADFA-053393E6D509}" sibTransId="{07952692-6AE7-4287-9B39-3E8CD32DF9C6}"/>
    <dgm:cxn modelId="{BBA9EB3E-3EF2-42ED-968D-C513ED58EEAB}" type="presOf" srcId="{63275A44-2976-45AC-A2CD-B2D601B3D986}" destId="{CEA68955-4D3C-4B0C-A28C-427987D3ACD0}" srcOrd="0" destOrd="0" presId="urn:microsoft.com/office/officeart/2005/8/layout/orgChart1"/>
    <dgm:cxn modelId="{41DA7E68-6B2B-4C06-B4C8-E147298BC756}" type="presOf" srcId="{471A0577-680F-429E-8BC7-CC5D4C91C93A}" destId="{A5D8D655-986B-41CB-8A44-57B03D2D4DCF}" srcOrd="0" destOrd="0" presId="urn:microsoft.com/office/officeart/2005/8/layout/orgChart1"/>
    <dgm:cxn modelId="{9998F249-E532-498A-A253-25ED9A1EE6A3}" srcId="{84750153-DB30-47D1-9DDD-C5D74EBC11BA}" destId="{0E84B9F3-32F9-476C-847F-44D90EF4138E}" srcOrd="1" destOrd="0" parTransId="{75D2C035-DAB2-47FC-BEB6-C3306314EE6D}" sibTransId="{D887913D-90C9-4F71-8459-C8829CAD8F09}"/>
    <dgm:cxn modelId="{40062A4D-A71E-4E42-8B17-1A319FB9D724}" type="presOf" srcId="{5889E21A-2B0F-4E2B-9B94-33B958307DC4}" destId="{EC251FA0-768D-46E6-9005-FC3DD385F81F}" srcOrd="0" destOrd="0" presId="urn:microsoft.com/office/officeart/2005/8/layout/orgChart1"/>
    <dgm:cxn modelId="{A7B7C271-F76A-451D-A9E4-17261BB775FC}" type="presOf" srcId="{40132583-F97A-431E-B340-3E541FF58EC1}" destId="{FECFD2CE-B005-4EED-AA36-8C94D90FA351}" srcOrd="0" destOrd="0" presId="urn:microsoft.com/office/officeart/2005/8/layout/orgChart1"/>
    <dgm:cxn modelId="{6A538B52-A7C4-42DD-BFEF-0016B6A50B2F}" type="presOf" srcId="{9004B852-6AC0-49F5-A615-6BA85AB1C1A7}" destId="{078B1328-FC6F-4B3C-9D52-FF8A131B9398}" srcOrd="0" destOrd="0" presId="urn:microsoft.com/office/officeart/2005/8/layout/orgChart1"/>
    <dgm:cxn modelId="{CA86A472-EBAE-4860-87EF-09673B409FDC}" type="presOf" srcId="{A736388C-7E08-4097-BE47-CA614B8E4BD9}" destId="{6164582B-6F6B-4AC8-B444-4DF36AE1DBA4}" srcOrd="0" destOrd="0" presId="urn:microsoft.com/office/officeart/2005/8/layout/orgChart1"/>
    <dgm:cxn modelId="{EC3DD672-39D4-4B1E-80C6-40DFB83DCB1D}" type="presOf" srcId="{05147C6F-91D1-4523-9693-7FF67CF102B5}" destId="{D456B29E-3C12-4617-A565-51DADABDC6A0}" srcOrd="1" destOrd="0" presId="urn:microsoft.com/office/officeart/2005/8/layout/orgChart1"/>
    <dgm:cxn modelId="{9DA15973-673C-4D41-B712-696A839AA9B8}" type="presOf" srcId="{CD7BEEC4-ACB9-4450-B9F2-A7F04C5EDB3D}" destId="{BB7BD783-9B46-4DB8-8691-92D62AE1E502}" srcOrd="0" destOrd="0" presId="urn:microsoft.com/office/officeart/2005/8/layout/orgChart1"/>
    <dgm:cxn modelId="{C5CC0254-EE55-4D39-A5E8-75CE5ACF5E9B}" type="presOf" srcId="{631A08BE-D416-4186-A94C-6A4DBA5E7CF0}" destId="{DBE5EE78-4A0F-4D9D-B44B-4C93DB7D2000}" srcOrd="0" destOrd="0" presId="urn:microsoft.com/office/officeart/2005/8/layout/orgChart1"/>
    <dgm:cxn modelId="{DD88AA74-8087-464C-BF28-5DF3259B1223}" type="presOf" srcId="{00C9E847-DF20-495F-BCA2-4A7CCE0BC820}" destId="{B8C87E85-023D-4B86-8B11-BE5AB6577E8F}" srcOrd="0" destOrd="0" presId="urn:microsoft.com/office/officeart/2005/8/layout/orgChart1"/>
    <dgm:cxn modelId="{D76A967D-51B0-401E-B0F4-88FC5C3C31FC}" type="presOf" srcId="{A6663EA5-E6B7-4714-9ADA-509FEDD14132}" destId="{5CC1BCC4-7EFB-47AE-AE82-3CEB10EAACD4}" srcOrd="0" destOrd="0" presId="urn:microsoft.com/office/officeart/2005/8/layout/orgChart1"/>
    <dgm:cxn modelId="{AF4F6184-849E-47BC-B1EF-06147BD9173A}" srcId="{123FD7B8-F720-412B-97D6-D1350A82132E}" destId="{A736388C-7E08-4097-BE47-CA614B8E4BD9}" srcOrd="0" destOrd="0" parTransId="{A6663EA5-E6B7-4714-9ADA-509FEDD14132}" sibTransId="{F5B5CE8E-5A8E-45BC-9B43-A1001B56EBD8}"/>
    <dgm:cxn modelId="{CB0D5284-C241-4F86-8C2B-E1F16D71F0A3}" type="presOf" srcId="{1BBE47BF-EA9B-440C-92F2-826002BCD19B}" destId="{A80D9D73-5ABE-4FF7-9BCD-D4224F47C13D}" srcOrd="0" destOrd="0" presId="urn:microsoft.com/office/officeart/2005/8/layout/orgChart1"/>
    <dgm:cxn modelId="{D1209985-C89F-4949-87C9-8C56123EB0A3}" type="presOf" srcId="{A6481CE6-C20B-4082-A57F-39DF115174B6}" destId="{9207AAAB-9D96-4355-94C3-42FCB02B44B4}" srcOrd="1" destOrd="0" presId="urn:microsoft.com/office/officeart/2005/8/layout/orgChart1"/>
    <dgm:cxn modelId="{95EFD085-4467-4291-977C-48C3DAE0F278}" type="presOf" srcId="{92E8E809-1358-4BD2-A34C-3E45767A1332}" destId="{CCF63B32-D6D5-4A92-9E9F-6F3A774504A3}" srcOrd="0" destOrd="0" presId="urn:microsoft.com/office/officeart/2005/8/layout/orgChart1"/>
    <dgm:cxn modelId="{B95DD58C-B5E1-4E03-B9F4-782A02CEE736}" type="presOf" srcId="{A6481CE6-C20B-4082-A57F-39DF115174B6}" destId="{C8BD6D05-1425-42C9-9FDB-694E84390351}" srcOrd="0" destOrd="0" presId="urn:microsoft.com/office/officeart/2005/8/layout/orgChart1"/>
    <dgm:cxn modelId="{A4407B8F-887B-4499-8CE9-F324771ECFE3}" type="presOf" srcId="{4B228312-59D6-45FA-B5C8-A79ADC5317C9}" destId="{36CE141E-31F4-4372-B6DE-513F44D3A352}" srcOrd="0" destOrd="0" presId="urn:microsoft.com/office/officeart/2005/8/layout/orgChart1"/>
    <dgm:cxn modelId="{1B9D2B99-E271-4B62-A87B-537D73E9EC24}" type="presOf" srcId="{86AD544E-754E-43DD-9A0E-CDEBF9D1FB50}" destId="{87DD51C3-2130-4580-AB9C-AD03B71C2FDC}" srcOrd="0" destOrd="0" presId="urn:microsoft.com/office/officeart/2005/8/layout/orgChart1"/>
    <dgm:cxn modelId="{237949A8-B74C-4B8D-8500-2634A724719F}" srcId="{84750153-DB30-47D1-9DDD-C5D74EBC11BA}" destId="{D1F67ACF-ED52-4B60-9A68-D9585084BD58}" srcOrd="2" destOrd="0" parTransId="{ACD5CB3D-EA9E-4303-AD4A-22D527FDFAD1}" sibTransId="{9B3388C9-1A2C-42A9-B355-0ED2BB26A792}"/>
    <dgm:cxn modelId="{93D446B1-3103-47CA-A924-1B8823EF6176}" type="presOf" srcId="{05147C6F-91D1-4523-9693-7FF67CF102B5}" destId="{4610B9D5-A503-4E6D-ADD3-609338FB47DF}" srcOrd="0" destOrd="0" presId="urn:microsoft.com/office/officeart/2005/8/layout/orgChart1"/>
    <dgm:cxn modelId="{BAD6A8B1-E037-4038-9194-CD13D50F6855}" srcId="{1BBE47BF-EA9B-440C-92F2-826002BCD19B}" destId="{BB29426C-4F5F-472E-BD04-4E2229BBFFE0}" srcOrd="0" destOrd="0" parTransId="{C1784F20-AAC5-4B36-B605-826DAAFF1DF1}" sibTransId="{0AA3EFB6-2991-4C7C-AF3E-00308BE5E0DA}"/>
    <dgm:cxn modelId="{FAF523B2-5A9D-4798-9FCD-8D77066AEE2D}" type="presOf" srcId="{5889E21A-2B0F-4E2B-9B94-33B958307DC4}" destId="{7E2AD96A-AA67-4A9E-8F5A-4013F83E6E73}" srcOrd="1" destOrd="0" presId="urn:microsoft.com/office/officeart/2005/8/layout/orgChart1"/>
    <dgm:cxn modelId="{617A7EB2-04EB-428F-A11B-D3240A4C4D3B}" type="presOf" srcId="{4728F3CE-9DF2-473B-A82B-33D5E03AC647}" destId="{B0D3088B-8A9D-4484-B1FE-0763324821C6}" srcOrd="0" destOrd="0" presId="urn:microsoft.com/office/officeart/2005/8/layout/orgChart1"/>
    <dgm:cxn modelId="{5C2A9EB3-00A4-485F-A75B-FDF7A3198185}" type="presOf" srcId="{AAFF426E-AD0E-4CD4-9566-575CE7A1F7EE}" destId="{6F528A97-9126-47BC-AD0D-CF8361B65E63}" srcOrd="1" destOrd="0" presId="urn:microsoft.com/office/officeart/2005/8/layout/orgChart1"/>
    <dgm:cxn modelId="{A72CB9B3-D6D8-4ECA-812D-CA79DC3AACA5}" srcId="{92E8E809-1358-4BD2-A34C-3E45767A1332}" destId="{05147C6F-91D1-4523-9693-7FF67CF102B5}" srcOrd="0" destOrd="0" parTransId="{9F481C98-5340-4569-B4BC-03D1C85CE9F5}" sibTransId="{4B9205AB-30F4-42C1-ABFE-0C4DCD2B32DB}"/>
    <dgm:cxn modelId="{F89548B5-57E8-4AF7-8294-6AA5B23B63EB}" srcId="{97B55E07-6EB9-4A9C-A26B-5FEE8773DA9D}" destId="{63275A44-2976-45AC-A2CD-B2D601B3D986}" srcOrd="1" destOrd="0" parTransId="{407C9FAE-A1C2-46EE-B0FF-176DF7205849}" sibTransId="{B96FD7C8-506C-4C28-A911-765BA1B791F6}"/>
    <dgm:cxn modelId="{8E7B8DB9-B0AB-4836-9A22-B9430011918B}" type="presOf" srcId="{0E84B9F3-32F9-476C-847F-44D90EF4138E}" destId="{04A61A9B-5A02-41AB-9819-E2D870571979}" srcOrd="1" destOrd="0" presId="urn:microsoft.com/office/officeart/2005/8/layout/orgChart1"/>
    <dgm:cxn modelId="{C2FE77BA-E77F-4380-959E-9C537276C3CF}" srcId="{1BBE47BF-EA9B-440C-92F2-826002BCD19B}" destId="{3744AB26-1F70-483F-ADAE-81148D473D0F}" srcOrd="2" destOrd="0" parTransId="{00C9E847-DF20-495F-BCA2-4A7CCE0BC820}" sibTransId="{72E51CF9-C661-4D61-B644-D677E0440E87}"/>
    <dgm:cxn modelId="{6AA799BC-8694-480A-AE16-D9F45BD80261}" srcId="{C129E61B-A0B3-4E41-B7BF-59936CC5617D}" destId="{5889E21A-2B0F-4E2B-9B94-33B958307DC4}" srcOrd="0" destOrd="0" parTransId="{86AD544E-754E-43DD-9A0E-CDEBF9D1FB50}" sibTransId="{11C8F2D8-2D1D-46C8-9838-966E768B24D2}"/>
    <dgm:cxn modelId="{E5F0B9C2-01D5-4254-AEDE-2046A977BFC8}" type="presOf" srcId="{84750153-DB30-47D1-9DDD-C5D74EBC11BA}" destId="{DDD44738-3650-4E25-84A9-AAEF77EB419C}" srcOrd="0" destOrd="0" presId="urn:microsoft.com/office/officeart/2005/8/layout/orgChart1"/>
    <dgm:cxn modelId="{2C6B8BC4-D9D5-4B5C-A219-0E6131B5EB7A}" type="presOf" srcId="{0E84B9F3-32F9-476C-847F-44D90EF4138E}" destId="{4631A327-1664-411D-B09A-A16037476536}" srcOrd="0" destOrd="0" presId="urn:microsoft.com/office/officeart/2005/8/layout/orgChart1"/>
    <dgm:cxn modelId="{43CCA2C6-5FC0-46E2-8449-075EDD79C6B9}" srcId="{97B55E07-6EB9-4A9C-A26B-5FEE8773DA9D}" destId="{AAFF426E-AD0E-4CD4-9566-575CE7A1F7EE}" srcOrd="2" destOrd="0" parTransId="{631A08BE-D416-4186-A94C-6A4DBA5E7CF0}" sibTransId="{38D53FF1-CA59-4D0A-9180-6D33F911DC65}"/>
    <dgm:cxn modelId="{E7E69FC7-70C6-4377-905B-3F2022D17BB4}" type="presOf" srcId="{D1F67ACF-ED52-4B60-9A68-D9585084BD58}" destId="{C1BB59FE-B1EC-4FE6-8C20-7D7140BEDA83}" srcOrd="0" destOrd="0" presId="urn:microsoft.com/office/officeart/2005/8/layout/orgChart1"/>
    <dgm:cxn modelId="{BAB46ACE-AC92-468A-AACF-8F735A170549}" type="presOf" srcId="{D1F67ACF-ED52-4B60-9A68-D9585084BD58}" destId="{6F8819F7-CDF5-4A5B-B72A-9F467FD4E99A}" srcOrd="1" destOrd="0" presId="urn:microsoft.com/office/officeart/2005/8/layout/orgChart1"/>
    <dgm:cxn modelId="{86BF5CCF-17AA-4B49-A4A1-BFB062FA4176}" srcId="{05147C6F-91D1-4523-9693-7FF67CF102B5}" destId="{123FD7B8-F720-412B-97D6-D1350A82132E}" srcOrd="1" destOrd="0" parTransId="{7A9A39CC-C567-414D-8A27-E233F8BE9F4D}" sibTransId="{10775216-6B87-48A0-92D0-A5F9E64DF5AA}"/>
    <dgm:cxn modelId="{F5C8E3CF-BA96-48BF-8C03-18D85AA58A2E}" type="presOf" srcId="{A736388C-7E08-4097-BE47-CA614B8E4BD9}" destId="{9B1EBFC1-967B-4522-AD14-C9DD8D0724C3}" srcOrd="1" destOrd="0" presId="urn:microsoft.com/office/officeart/2005/8/layout/orgChart1"/>
    <dgm:cxn modelId="{896B72D1-2B85-4F96-85E4-3578D01401C4}" type="presOf" srcId="{3744AB26-1F70-483F-ADAE-81148D473D0F}" destId="{2DA73DE0-1AB3-4F6B-BEB2-6142C4A4C07A}" srcOrd="0" destOrd="0" presId="urn:microsoft.com/office/officeart/2005/8/layout/orgChart1"/>
    <dgm:cxn modelId="{4DF489D1-3022-4884-B58B-B707CE35F3CA}" type="presOf" srcId="{C129E61B-A0B3-4E41-B7BF-59936CC5617D}" destId="{2970CA24-6359-4967-8788-3C368BA45920}" srcOrd="1" destOrd="0" presId="urn:microsoft.com/office/officeart/2005/8/layout/orgChart1"/>
    <dgm:cxn modelId="{C42BEAD2-C551-47A2-A4A9-2166CD4B3EBA}" type="presOf" srcId="{6C06C5F4-C69B-467D-BE5F-078980934C42}" destId="{7CAD9CBF-89B3-4BCF-8B6A-E3F7BDC216BE}" srcOrd="1" destOrd="0" presId="urn:microsoft.com/office/officeart/2005/8/layout/orgChart1"/>
    <dgm:cxn modelId="{57BFB3DA-18C6-409A-ACD7-7E4FAB79C533}" type="presOf" srcId="{A98C5169-85CC-483E-9B40-D74AAE781F29}" destId="{B348EADD-3B8A-46E0-955D-9803BC815B06}" srcOrd="0" destOrd="0" presId="urn:microsoft.com/office/officeart/2005/8/layout/orgChart1"/>
    <dgm:cxn modelId="{88C763DC-156F-4D20-AF33-E6BB46F31E1A}" srcId="{05147C6F-91D1-4523-9693-7FF67CF102B5}" destId="{97B55E07-6EB9-4A9C-A26B-5FEE8773DA9D}" srcOrd="2" destOrd="0" parTransId="{B4D532DF-D155-471B-A7DA-6278ED65EBDB}" sibTransId="{67876B72-BF60-46EF-A379-728B8A2F9CC5}"/>
    <dgm:cxn modelId="{2B801FDE-60FA-494C-AD7B-25482832B442}" type="presOf" srcId="{7A9A39CC-C567-414D-8A27-E233F8BE9F4D}" destId="{1E88536B-249B-4036-AD04-7A5BC4F3CD10}" srcOrd="0" destOrd="0" presId="urn:microsoft.com/office/officeart/2005/8/layout/orgChart1"/>
    <dgm:cxn modelId="{E8933BDF-2318-4565-8E1F-7AAC4CBDE8D0}" type="presOf" srcId="{C1784F20-AAC5-4B36-B605-826DAAFF1DF1}" destId="{41A011D3-9F10-42BA-AABA-ECC2C4878C03}" srcOrd="0" destOrd="0" presId="urn:microsoft.com/office/officeart/2005/8/layout/orgChart1"/>
    <dgm:cxn modelId="{5D1075E3-F303-424F-B139-6C6EE81A562B}" type="presOf" srcId="{407C9FAE-A1C2-46EE-B0FF-176DF7205849}" destId="{E812E4F3-693C-4419-BB28-A41940E852BF}" srcOrd="0" destOrd="0" presId="urn:microsoft.com/office/officeart/2005/8/layout/orgChart1"/>
    <dgm:cxn modelId="{992A5EE5-70F5-4C6C-8EE3-F22BA7A8B340}" type="presOf" srcId="{40132583-F97A-431E-B340-3E541FF58EC1}" destId="{F7002337-C7C0-46C7-B540-23C729941E6F}" srcOrd="1" destOrd="0" presId="urn:microsoft.com/office/officeart/2005/8/layout/orgChart1"/>
    <dgm:cxn modelId="{21A730E6-6977-4B66-ABF4-764872AE5179}" type="presOf" srcId="{6C06C5F4-C69B-467D-BE5F-078980934C42}" destId="{61C740D6-AA8B-42C4-8A32-CE1E7677C5BD}" srcOrd="0" destOrd="0" presId="urn:microsoft.com/office/officeart/2005/8/layout/orgChart1"/>
    <dgm:cxn modelId="{A7FD24E9-C260-4D15-9EBB-67995E92A4E8}" type="presOf" srcId="{123FD7B8-F720-412B-97D6-D1350A82132E}" destId="{75F95AF1-2755-465D-9CA8-C9BA7853ED30}" srcOrd="0" destOrd="0" presId="urn:microsoft.com/office/officeart/2005/8/layout/orgChart1"/>
    <dgm:cxn modelId="{DA3A81EA-E529-4E30-8BFF-6399BC143D14}" type="presOf" srcId="{823114B2-2BEC-4050-A898-C44542FF20F3}" destId="{B46ADF06-7C88-402F-8D8F-4CED70A494A0}" srcOrd="0" destOrd="0" presId="urn:microsoft.com/office/officeart/2005/8/layout/orgChart1"/>
    <dgm:cxn modelId="{99662EED-0CEA-4C2C-A4F8-92F70460A6E0}" type="presOf" srcId="{75D2C035-DAB2-47FC-BEB6-C3306314EE6D}" destId="{6982C42B-02BD-47AC-A553-24CE24C4EBE4}" srcOrd="0" destOrd="0" presId="urn:microsoft.com/office/officeart/2005/8/layout/orgChart1"/>
    <dgm:cxn modelId="{F17F1FF0-F783-4605-A169-DBA5FDA3E010}" srcId="{84750153-DB30-47D1-9DDD-C5D74EBC11BA}" destId="{471A0577-680F-429E-8BC7-CC5D4C91C93A}" srcOrd="0" destOrd="0" parTransId="{CD7BEEC4-ACB9-4450-B9F2-A7F04C5EDB3D}" sibTransId="{C31C7C7C-8B5C-469B-AAF0-DA5B5A217434}"/>
    <dgm:cxn modelId="{E06C9DF0-5926-41A4-BEA1-0E1679B66225}" type="presOf" srcId="{63275A44-2976-45AC-A2CD-B2D601B3D986}" destId="{7D2CCCD0-0222-480A-8034-74DE0B8BC840}" srcOrd="1" destOrd="0" presId="urn:microsoft.com/office/officeart/2005/8/layout/orgChart1"/>
    <dgm:cxn modelId="{DB15F8F7-81DD-44A6-BDF3-E6A8A792E829}" type="presOf" srcId="{C129E61B-A0B3-4E41-B7BF-59936CC5617D}" destId="{C42C1DD4-26A0-442F-A569-261B3F23E2A2}" srcOrd="0" destOrd="0" presId="urn:microsoft.com/office/officeart/2005/8/layout/orgChart1"/>
    <dgm:cxn modelId="{43B8D2F8-563B-48CB-95EE-231062A70F5E}" type="presOf" srcId="{BB29426C-4F5F-472E-BD04-4E2229BBFFE0}" destId="{4236D4D2-24CE-4368-9238-DD84375681D6}" srcOrd="0" destOrd="0" presId="urn:microsoft.com/office/officeart/2005/8/layout/orgChart1"/>
    <dgm:cxn modelId="{669EDDF9-57F7-4D3C-866B-72856F5CC2BD}" type="presOf" srcId="{B4D532DF-D155-471B-A7DA-6278ED65EBDB}" destId="{944EE4DE-3193-469F-A3A4-CE0054373076}" srcOrd="0" destOrd="0" presId="urn:microsoft.com/office/officeart/2005/8/layout/orgChart1"/>
    <dgm:cxn modelId="{1E2989FB-BFDF-42E2-A0BB-6E663F4417A0}" srcId="{05147C6F-91D1-4523-9693-7FF67CF102B5}" destId="{1BBE47BF-EA9B-440C-92F2-826002BCD19B}" srcOrd="4" destOrd="0" parTransId="{A98C5169-85CC-483E-9B40-D74AAE781F29}" sibTransId="{7A838E3C-9032-48C6-B83D-E0AE7F81616A}"/>
    <dgm:cxn modelId="{70F8F4FE-D02A-4D13-88B0-787219CC4444}" type="presOf" srcId="{97B55E07-6EB9-4A9C-A26B-5FEE8773DA9D}" destId="{CB27CF39-DD70-4645-BBF9-8EDB9622B00D}" srcOrd="1" destOrd="0" presId="urn:microsoft.com/office/officeart/2005/8/layout/orgChart1"/>
    <dgm:cxn modelId="{DC9416FF-B959-4868-9198-0F3384CBBE3D}" type="presOf" srcId="{3744AB26-1F70-483F-ADAE-81148D473D0F}" destId="{2235B2C8-6E83-470C-92F8-B79C49A7C55A}" srcOrd="1" destOrd="0" presId="urn:microsoft.com/office/officeart/2005/8/layout/orgChart1"/>
    <dgm:cxn modelId="{126BDEB1-4873-444C-B927-2F8EA94575DE}" type="presParOf" srcId="{CCF63B32-D6D5-4A92-9E9F-6F3A774504A3}" destId="{C4C86DBD-41E5-490C-95D4-69BE24052B89}" srcOrd="0" destOrd="0" presId="urn:microsoft.com/office/officeart/2005/8/layout/orgChart1"/>
    <dgm:cxn modelId="{4248EA5A-5F24-40CE-89CF-C4D4B8C75DDB}" type="presParOf" srcId="{C4C86DBD-41E5-490C-95D4-69BE24052B89}" destId="{E3DF33FF-5A40-430E-AAD3-546657B478AC}" srcOrd="0" destOrd="0" presId="urn:microsoft.com/office/officeart/2005/8/layout/orgChart1"/>
    <dgm:cxn modelId="{330D4D6C-DC03-4D8F-A889-1ABF1C335523}" type="presParOf" srcId="{E3DF33FF-5A40-430E-AAD3-546657B478AC}" destId="{4610B9D5-A503-4E6D-ADD3-609338FB47DF}" srcOrd="0" destOrd="0" presId="urn:microsoft.com/office/officeart/2005/8/layout/orgChart1"/>
    <dgm:cxn modelId="{394E3E45-8AE5-4651-ADB8-B00A1495AA5D}" type="presParOf" srcId="{E3DF33FF-5A40-430E-AAD3-546657B478AC}" destId="{D456B29E-3C12-4617-A565-51DADABDC6A0}" srcOrd="1" destOrd="0" presId="urn:microsoft.com/office/officeart/2005/8/layout/orgChart1"/>
    <dgm:cxn modelId="{21F4935C-B826-4402-B4EF-E527A422AF1C}" type="presParOf" srcId="{C4C86DBD-41E5-490C-95D4-69BE24052B89}" destId="{46A3DECA-4EAF-43D6-8E09-BFF2FBB80301}" srcOrd="1" destOrd="0" presId="urn:microsoft.com/office/officeart/2005/8/layout/orgChart1"/>
    <dgm:cxn modelId="{77FC08D1-0EF9-4731-B74D-1B263186EC95}" type="presParOf" srcId="{46A3DECA-4EAF-43D6-8E09-BFF2FBB80301}" destId="{B46ADF06-7C88-402F-8D8F-4CED70A494A0}" srcOrd="0" destOrd="0" presId="urn:microsoft.com/office/officeart/2005/8/layout/orgChart1"/>
    <dgm:cxn modelId="{EEB94BB7-6441-4CF5-8F8D-218432A0ADFA}" type="presParOf" srcId="{46A3DECA-4EAF-43D6-8E09-BFF2FBB80301}" destId="{165C424E-0E01-489C-B617-14284CEF2B80}" srcOrd="1" destOrd="0" presId="urn:microsoft.com/office/officeart/2005/8/layout/orgChart1"/>
    <dgm:cxn modelId="{6B29F603-7E15-4908-B96A-E07C6DA1B376}" type="presParOf" srcId="{165C424E-0E01-489C-B617-14284CEF2B80}" destId="{8D04A1D9-3D91-4264-8BCE-A5352861B56D}" srcOrd="0" destOrd="0" presId="urn:microsoft.com/office/officeart/2005/8/layout/orgChart1"/>
    <dgm:cxn modelId="{5E3E506F-4843-4583-B8D1-D24BC044023B}" type="presParOf" srcId="{8D04A1D9-3D91-4264-8BCE-A5352861B56D}" destId="{C42C1DD4-26A0-442F-A569-261B3F23E2A2}" srcOrd="0" destOrd="0" presId="urn:microsoft.com/office/officeart/2005/8/layout/orgChart1"/>
    <dgm:cxn modelId="{7C52A5B3-3E90-4B27-A014-96B51AFBCE4B}" type="presParOf" srcId="{8D04A1D9-3D91-4264-8BCE-A5352861B56D}" destId="{2970CA24-6359-4967-8788-3C368BA45920}" srcOrd="1" destOrd="0" presId="urn:microsoft.com/office/officeart/2005/8/layout/orgChart1"/>
    <dgm:cxn modelId="{8ACD4DD3-1A82-4F68-8A00-311B4E889A6C}" type="presParOf" srcId="{165C424E-0E01-489C-B617-14284CEF2B80}" destId="{32F473FD-2674-4C45-BD8F-8979B75AFD3D}" srcOrd="1" destOrd="0" presId="urn:microsoft.com/office/officeart/2005/8/layout/orgChart1"/>
    <dgm:cxn modelId="{14C612A3-7C5A-41F1-A2C8-EEFFDEE6F6A0}" type="presParOf" srcId="{32F473FD-2674-4C45-BD8F-8979B75AFD3D}" destId="{87DD51C3-2130-4580-AB9C-AD03B71C2FDC}" srcOrd="0" destOrd="0" presId="urn:microsoft.com/office/officeart/2005/8/layout/orgChart1"/>
    <dgm:cxn modelId="{313E574A-FAFB-4BCC-941E-144590D1CBD2}" type="presParOf" srcId="{32F473FD-2674-4C45-BD8F-8979B75AFD3D}" destId="{4D9B5AB6-2138-4CC7-9136-BE1D238DAB61}" srcOrd="1" destOrd="0" presId="urn:microsoft.com/office/officeart/2005/8/layout/orgChart1"/>
    <dgm:cxn modelId="{342D7A92-0DD3-4924-8DC6-87DABBBDD668}" type="presParOf" srcId="{4D9B5AB6-2138-4CC7-9136-BE1D238DAB61}" destId="{C80118F7-59B8-4E5E-AEB7-DB4E8C9B427D}" srcOrd="0" destOrd="0" presId="urn:microsoft.com/office/officeart/2005/8/layout/orgChart1"/>
    <dgm:cxn modelId="{85BE5C70-63DD-480B-A5EC-C00B5B8394B5}" type="presParOf" srcId="{C80118F7-59B8-4E5E-AEB7-DB4E8C9B427D}" destId="{EC251FA0-768D-46E6-9005-FC3DD385F81F}" srcOrd="0" destOrd="0" presId="urn:microsoft.com/office/officeart/2005/8/layout/orgChart1"/>
    <dgm:cxn modelId="{1E217319-C955-4B34-875E-74AA46635675}" type="presParOf" srcId="{C80118F7-59B8-4E5E-AEB7-DB4E8C9B427D}" destId="{7E2AD96A-AA67-4A9E-8F5A-4013F83E6E73}" srcOrd="1" destOrd="0" presId="urn:microsoft.com/office/officeart/2005/8/layout/orgChart1"/>
    <dgm:cxn modelId="{D1539C3D-7943-4019-B6B8-F3177A54D8EB}" type="presParOf" srcId="{4D9B5AB6-2138-4CC7-9136-BE1D238DAB61}" destId="{534B8629-8AAC-49E4-8122-4C36160729AF}" srcOrd="1" destOrd="0" presId="urn:microsoft.com/office/officeart/2005/8/layout/orgChart1"/>
    <dgm:cxn modelId="{563753E8-206E-417A-975A-9D26538A57B9}" type="presParOf" srcId="{4D9B5AB6-2138-4CC7-9136-BE1D238DAB61}" destId="{B401A5C4-73AF-40F7-B082-03F40B9F7B25}" srcOrd="2" destOrd="0" presId="urn:microsoft.com/office/officeart/2005/8/layout/orgChart1"/>
    <dgm:cxn modelId="{6F857334-39E4-4335-8100-4DB2707D5AA6}" type="presParOf" srcId="{32F473FD-2674-4C45-BD8F-8979B75AFD3D}" destId="{36CE141E-31F4-4372-B6DE-513F44D3A352}" srcOrd="2" destOrd="0" presId="urn:microsoft.com/office/officeart/2005/8/layout/orgChart1"/>
    <dgm:cxn modelId="{0CEE10A3-F325-4A1E-9C5F-FD68FDD1077B}" type="presParOf" srcId="{32F473FD-2674-4C45-BD8F-8979B75AFD3D}" destId="{BAE91AA2-C8E4-47D8-A2A1-FE701FAD3BF1}" srcOrd="3" destOrd="0" presId="urn:microsoft.com/office/officeart/2005/8/layout/orgChart1"/>
    <dgm:cxn modelId="{03C7F1AC-9C5B-466D-9DA0-4D05AB11BD1E}" type="presParOf" srcId="{BAE91AA2-C8E4-47D8-A2A1-FE701FAD3BF1}" destId="{9B42389A-23E2-4750-BFA0-D7EE70EAF709}" srcOrd="0" destOrd="0" presId="urn:microsoft.com/office/officeart/2005/8/layout/orgChart1"/>
    <dgm:cxn modelId="{D4CA1338-2476-4FF4-B6E3-62AEE1708CC4}" type="presParOf" srcId="{9B42389A-23E2-4750-BFA0-D7EE70EAF709}" destId="{C8BD6D05-1425-42C9-9FDB-694E84390351}" srcOrd="0" destOrd="0" presId="urn:microsoft.com/office/officeart/2005/8/layout/orgChart1"/>
    <dgm:cxn modelId="{10933471-F6C9-4624-A65F-69C520A7AE4B}" type="presParOf" srcId="{9B42389A-23E2-4750-BFA0-D7EE70EAF709}" destId="{9207AAAB-9D96-4355-94C3-42FCB02B44B4}" srcOrd="1" destOrd="0" presId="urn:microsoft.com/office/officeart/2005/8/layout/orgChart1"/>
    <dgm:cxn modelId="{CB681DEE-85B2-484D-8083-55CD45983703}" type="presParOf" srcId="{BAE91AA2-C8E4-47D8-A2A1-FE701FAD3BF1}" destId="{029E91EC-227F-4EAC-B715-9FAF998029CA}" srcOrd="1" destOrd="0" presId="urn:microsoft.com/office/officeart/2005/8/layout/orgChart1"/>
    <dgm:cxn modelId="{54C2381F-93F2-476E-B53B-BB844A48A898}" type="presParOf" srcId="{BAE91AA2-C8E4-47D8-A2A1-FE701FAD3BF1}" destId="{A660B4AF-B816-4BDE-87CE-252473639D09}" srcOrd="2" destOrd="0" presId="urn:microsoft.com/office/officeart/2005/8/layout/orgChart1"/>
    <dgm:cxn modelId="{48931099-325E-4DD8-A909-99C6F15E29EB}" type="presParOf" srcId="{165C424E-0E01-489C-B617-14284CEF2B80}" destId="{3ADBB72C-66DE-4336-9198-9D4327242C8A}" srcOrd="2" destOrd="0" presId="urn:microsoft.com/office/officeart/2005/8/layout/orgChart1"/>
    <dgm:cxn modelId="{FBEF7563-C1DB-4FCE-8531-483181D1948A}" type="presParOf" srcId="{46A3DECA-4EAF-43D6-8E09-BFF2FBB80301}" destId="{1E88536B-249B-4036-AD04-7A5BC4F3CD10}" srcOrd="2" destOrd="0" presId="urn:microsoft.com/office/officeart/2005/8/layout/orgChart1"/>
    <dgm:cxn modelId="{1D39BB6B-EDA6-40B8-96DF-85F77E873028}" type="presParOf" srcId="{46A3DECA-4EAF-43D6-8E09-BFF2FBB80301}" destId="{30F78327-DB42-4A07-A644-732945498F5E}" srcOrd="3" destOrd="0" presId="urn:microsoft.com/office/officeart/2005/8/layout/orgChart1"/>
    <dgm:cxn modelId="{55E9F86B-82A9-467A-ADF3-7EBEDD218D40}" type="presParOf" srcId="{30F78327-DB42-4A07-A644-732945498F5E}" destId="{08964945-865E-433A-B153-E1298644D7CA}" srcOrd="0" destOrd="0" presId="urn:microsoft.com/office/officeart/2005/8/layout/orgChart1"/>
    <dgm:cxn modelId="{F6F5181F-ECA0-4715-B3C5-BC5ECF1B4384}" type="presParOf" srcId="{08964945-865E-433A-B153-E1298644D7CA}" destId="{75F95AF1-2755-465D-9CA8-C9BA7853ED30}" srcOrd="0" destOrd="0" presId="urn:microsoft.com/office/officeart/2005/8/layout/orgChart1"/>
    <dgm:cxn modelId="{0FF50E23-78D7-4DFB-8CB6-7FB09C4C11E8}" type="presParOf" srcId="{08964945-865E-433A-B153-E1298644D7CA}" destId="{91C8A3A1-6419-4E10-BF36-EA8C42C25162}" srcOrd="1" destOrd="0" presId="urn:microsoft.com/office/officeart/2005/8/layout/orgChart1"/>
    <dgm:cxn modelId="{877B31F0-A4E2-43B3-B2E8-8244B5AE2DB7}" type="presParOf" srcId="{30F78327-DB42-4A07-A644-732945498F5E}" destId="{5CB13B8B-A10C-4CE8-883E-99884C4097B8}" srcOrd="1" destOrd="0" presId="urn:microsoft.com/office/officeart/2005/8/layout/orgChart1"/>
    <dgm:cxn modelId="{40A784AB-5F52-4387-BD2C-51E5C42D238C}" type="presParOf" srcId="{5CB13B8B-A10C-4CE8-883E-99884C4097B8}" destId="{5CC1BCC4-7EFB-47AE-AE82-3CEB10EAACD4}" srcOrd="0" destOrd="0" presId="urn:microsoft.com/office/officeart/2005/8/layout/orgChart1"/>
    <dgm:cxn modelId="{FCD8C649-D419-4CCA-B9BC-A48A1C29F3F7}" type="presParOf" srcId="{5CB13B8B-A10C-4CE8-883E-99884C4097B8}" destId="{8AB3C112-731E-4024-B063-339FB2743719}" srcOrd="1" destOrd="0" presId="urn:microsoft.com/office/officeart/2005/8/layout/orgChart1"/>
    <dgm:cxn modelId="{7E224A6C-A356-4B7F-B261-CA7D343B85DD}" type="presParOf" srcId="{8AB3C112-731E-4024-B063-339FB2743719}" destId="{78C9EE75-D957-44EE-A932-0F12F64F0928}" srcOrd="0" destOrd="0" presId="urn:microsoft.com/office/officeart/2005/8/layout/orgChart1"/>
    <dgm:cxn modelId="{B059ED4D-48E7-4364-B245-5E458A2C5BA9}" type="presParOf" srcId="{78C9EE75-D957-44EE-A932-0F12F64F0928}" destId="{6164582B-6F6B-4AC8-B444-4DF36AE1DBA4}" srcOrd="0" destOrd="0" presId="urn:microsoft.com/office/officeart/2005/8/layout/orgChart1"/>
    <dgm:cxn modelId="{F659B3BE-186E-442A-86E1-F6E222B82E27}" type="presParOf" srcId="{78C9EE75-D957-44EE-A932-0F12F64F0928}" destId="{9B1EBFC1-967B-4522-AD14-C9DD8D0724C3}" srcOrd="1" destOrd="0" presId="urn:microsoft.com/office/officeart/2005/8/layout/orgChart1"/>
    <dgm:cxn modelId="{5F6B2064-49B2-4C3F-BF79-B68CAC9323FB}" type="presParOf" srcId="{8AB3C112-731E-4024-B063-339FB2743719}" destId="{0E09785C-7F47-45CF-95C1-461E52412EFA}" srcOrd="1" destOrd="0" presId="urn:microsoft.com/office/officeart/2005/8/layout/orgChart1"/>
    <dgm:cxn modelId="{B9BC92F7-7F04-45BD-B1D0-A4B291968CA8}" type="presParOf" srcId="{8AB3C112-731E-4024-B063-339FB2743719}" destId="{27C08070-C3AD-4046-A0DA-E7CEBB0FC2B9}" srcOrd="2" destOrd="0" presId="urn:microsoft.com/office/officeart/2005/8/layout/orgChart1"/>
    <dgm:cxn modelId="{36883331-E998-4D65-A15B-151B8792EC33}" type="presParOf" srcId="{30F78327-DB42-4A07-A644-732945498F5E}" destId="{8D9A0ECF-28FC-476E-B4EA-401D9FE94D79}" srcOrd="2" destOrd="0" presId="urn:microsoft.com/office/officeart/2005/8/layout/orgChart1"/>
    <dgm:cxn modelId="{A0891B31-D619-4854-AAD7-B6D377143866}" type="presParOf" srcId="{46A3DECA-4EAF-43D6-8E09-BFF2FBB80301}" destId="{944EE4DE-3193-469F-A3A4-CE0054373076}" srcOrd="4" destOrd="0" presId="urn:microsoft.com/office/officeart/2005/8/layout/orgChart1"/>
    <dgm:cxn modelId="{0DDD62E2-B95A-4A83-AF07-9F77A606273C}" type="presParOf" srcId="{46A3DECA-4EAF-43D6-8E09-BFF2FBB80301}" destId="{E886C994-3D47-41E7-82C1-75F5626C4F4A}" srcOrd="5" destOrd="0" presId="urn:microsoft.com/office/officeart/2005/8/layout/orgChart1"/>
    <dgm:cxn modelId="{C5EF98E6-FEB1-41DB-8984-36CDDD088A31}" type="presParOf" srcId="{E886C994-3D47-41E7-82C1-75F5626C4F4A}" destId="{5B96CB54-06CE-4D57-AFA4-8329B058CE39}" srcOrd="0" destOrd="0" presId="urn:microsoft.com/office/officeart/2005/8/layout/orgChart1"/>
    <dgm:cxn modelId="{58751598-AC25-46A0-A857-E9AED8DA3330}" type="presParOf" srcId="{5B96CB54-06CE-4D57-AFA4-8329B058CE39}" destId="{5F7EE970-A89D-46FA-BF1F-C3889939F9FE}" srcOrd="0" destOrd="0" presId="urn:microsoft.com/office/officeart/2005/8/layout/orgChart1"/>
    <dgm:cxn modelId="{A98AA6F8-4B4C-436F-A289-B677FE89FE95}" type="presParOf" srcId="{5B96CB54-06CE-4D57-AFA4-8329B058CE39}" destId="{CB27CF39-DD70-4645-BBF9-8EDB9622B00D}" srcOrd="1" destOrd="0" presId="urn:microsoft.com/office/officeart/2005/8/layout/orgChart1"/>
    <dgm:cxn modelId="{6C7D9070-AFF4-40A5-AE63-097FB7FC2496}" type="presParOf" srcId="{E886C994-3D47-41E7-82C1-75F5626C4F4A}" destId="{2B69E139-D82A-4C2E-AB26-F7DB3ED18012}" srcOrd="1" destOrd="0" presId="urn:microsoft.com/office/officeart/2005/8/layout/orgChart1"/>
    <dgm:cxn modelId="{044C3C85-024C-4587-83E4-C7E3B5D66491}" type="presParOf" srcId="{2B69E139-D82A-4C2E-AB26-F7DB3ED18012}" destId="{078B1328-FC6F-4B3C-9D52-FF8A131B9398}" srcOrd="0" destOrd="0" presId="urn:microsoft.com/office/officeart/2005/8/layout/orgChart1"/>
    <dgm:cxn modelId="{E31D27F3-E08C-4ADB-9D94-43932D95D2D8}" type="presParOf" srcId="{2B69E139-D82A-4C2E-AB26-F7DB3ED18012}" destId="{7F6DE5C3-E7C4-485D-8A7E-5686D96E4308}" srcOrd="1" destOrd="0" presId="urn:microsoft.com/office/officeart/2005/8/layout/orgChart1"/>
    <dgm:cxn modelId="{8B38B367-15F7-45E4-A59C-CE9FE39A48EF}" type="presParOf" srcId="{7F6DE5C3-E7C4-485D-8A7E-5686D96E4308}" destId="{85DB94E1-B791-4F8E-B6C9-4C1DAD543DAD}" srcOrd="0" destOrd="0" presId="urn:microsoft.com/office/officeart/2005/8/layout/orgChart1"/>
    <dgm:cxn modelId="{95988462-2549-4A0D-88A9-464C00103E57}" type="presParOf" srcId="{85DB94E1-B791-4F8E-B6C9-4C1DAD543DAD}" destId="{FECFD2CE-B005-4EED-AA36-8C94D90FA351}" srcOrd="0" destOrd="0" presId="urn:microsoft.com/office/officeart/2005/8/layout/orgChart1"/>
    <dgm:cxn modelId="{C1E034BF-ACFE-41AE-8A1B-6508093B9ADF}" type="presParOf" srcId="{85DB94E1-B791-4F8E-B6C9-4C1DAD543DAD}" destId="{F7002337-C7C0-46C7-B540-23C729941E6F}" srcOrd="1" destOrd="0" presId="urn:microsoft.com/office/officeart/2005/8/layout/orgChart1"/>
    <dgm:cxn modelId="{22EC1E16-DA1C-408B-87CD-4EA4E64350E6}" type="presParOf" srcId="{7F6DE5C3-E7C4-485D-8A7E-5686D96E4308}" destId="{68B5666A-274E-4EC0-8283-BF4738E3E602}" srcOrd="1" destOrd="0" presId="urn:microsoft.com/office/officeart/2005/8/layout/orgChart1"/>
    <dgm:cxn modelId="{5DA93907-00BD-4940-A52A-9BB5630BC2F5}" type="presParOf" srcId="{7F6DE5C3-E7C4-485D-8A7E-5686D96E4308}" destId="{EA7FB9C9-1EEC-4C73-B275-AEBD3C515C82}" srcOrd="2" destOrd="0" presId="urn:microsoft.com/office/officeart/2005/8/layout/orgChart1"/>
    <dgm:cxn modelId="{54B42533-FB21-41DD-BD17-8A4B428B7579}" type="presParOf" srcId="{2B69E139-D82A-4C2E-AB26-F7DB3ED18012}" destId="{E812E4F3-693C-4419-BB28-A41940E852BF}" srcOrd="2" destOrd="0" presId="urn:microsoft.com/office/officeart/2005/8/layout/orgChart1"/>
    <dgm:cxn modelId="{D1A9118D-D14F-4755-B54E-08C7CA52DFD7}" type="presParOf" srcId="{2B69E139-D82A-4C2E-AB26-F7DB3ED18012}" destId="{0C92A918-C9C3-44AC-BE7D-E44490A2AB91}" srcOrd="3" destOrd="0" presId="urn:microsoft.com/office/officeart/2005/8/layout/orgChart1"/>
    <dgm:cxn modelId="{BD9C34A1-E255-4325-A7F0-820D56930416}" type="presParOf" srcId="{0C92A918-C9C3-44AC-BE7D-E44490A2AB91}" destId="{626288AD-91B2-4FA3-A243-BD2157482841}" srcOrd="0" destOrd="0" presId="urn:microsoft.com/office/officeart/2005/8/layout/orgChart1"/>
    <dgm:cxn modelId="{D61A17C4-B4CE-45B8-8B4E-4DB29473C478}" type="presParOf" srcId="{626288AD-91B2-4FA3-A243-BD2157482841}" destId="{CEA68955-4D3C-4B0C-A28C-427987D3ACD0}" srcOrd="0" destOrd="0" presId="urn:microsoft.com/office/officeart/2005/8/layout/orgChart1"/>
    <dgm:cxn modelId="{B5EE9F1F-3967-42A2-BA95-3397F073F4EA}" type="presParOf" srcId="{626288AD-91B2-4FA3-A243-BD2157482841}" destId="{7D2CCCD0-0222-480A-8034-74DE0B8BC840}" srcOrd="1" destOrd="0" presId="urn:microsoft.com/office/officeart/2005/8/layout/orgChart1"/>
    <dgm:cxn modelId="{F659C435-E92B-4B73-A835-3CA045B972D9}" type="presParOf" srcId="{0C92A918-C9C3-44AC-BE7D-E44490A2AB91}" destId="{3D4AFE49-9303-49E7-93DA-F1C3F554D8D7}" srcOrd="1" destOrd="0" presId="urn:microsoft.com/office/officeart/2005/8/layout/orgChart1"/>
    <dgm:cxn modelId="{4F462E00-4661-4236-9AB0-02639AE58653}" type="presParOf" srcId="{0C92A918-C9C3-44AC-BE7D-E44490A2AB91}" destId="{C34503EE-7838-4BBD-82CD-AE34EF92D3D3}" srcOrd="2" destOrd="0" presId="urn:microsoft.com/office/officeart/2005/8/layout/orgChart1"/>
    <dgm:cxn modelId="{2EB92F1C-A1AF-4DDA-A6E1-B15899F07A54}" type="presParOf" srcId="{2B69E139-D82A-4C2E-AB26-F7DB3ED18012}" destId="{DBE5EE78-4A0F-4D9D-B44B-4C93DB7D2000}" srcOrd="4" destOrd="0" presId="urn:microsoft.com/office/officeart/2005/8/layout/orgChart1"/>
    <dgm:cxn modelId="{AD9B35B4-2E3F-4F30-BB79-012BBE6DE83F}" type="presParOf" srcId="{2B69E139-D82A-4C2E-AB26-F7DB3ED18012}" destId="{BB63A20A-7AD5-485D-985E-510C2CE0FB61}" srcOrd="5" destOrd="0" presId="urn:microsoft.com/office/officeart/2005/8/layout/orgChart1"/>
    <dgm:cxn modelId="{9EE02765-CAD1-4A26-A63B-E2E95B4E5ED8}" type="presParOf" srcId="{BB63A20A-7AD5-485D-985E-510C2CE0FB61}" destId="{7F793611-CCB6-447D-8AD5-85C6F781772E}" srcOrd="0" destOrd="0" presId="urn:microsoft.com/office/officeart/2005/8/layout/orgChart1"/>
    <dgm:cxn modelId="{C0704230-D222-4002-B50F-23F998CB1711}" type="presParOf" srcId="{7F793611-CCB6-447D-8AD5-85C6F781772E}" destId="{D6608AAF-384D-42DE-B0DE-34E117922CDA}" srcOrd="0" destOrd="0" presId="urn:microsoft.com/office/officeart/2005/8/layout/orgChart1"/>
    <dgm:cxn modelId="{0C5EE5C0-8E4A-49A4-A3CE-59FB00E9470C}" type="presParOf" srcId="{7F793611-CCB6-447D-8AD5-85C6F781772E}" destId="{6F528A97-9126-47BC-AD0D-CF8361B65E63}" srcOrd="1" destOrd="0" presId="urn:microsoft.com/office/officeart/2005/8/layout/orgChart1"/>
    <dgm:cxn modelId="{8259BDEF-6F27-47D7-8624-F8B9F4B8D653}" type="presParOf" srcId="{BB63A20A-7AD5-485D-985E-510C2CE0FB61}" destId="{3C1C8566-F4A5-402E-8333-B06D0875F84B}" srcOrd="1" destOrd="0" presId="urn:microsoft.com/office/officeart/2005/8/layout/orgChart1"/>
    <dgm:cxn modelId="{EA1BCD57-7FDE-4BB6-9523-4B88C54F9BAB}" type="presParOf" srcId="{BB63A20A-7AD5-485D-985E-510C2CE0FB61}" destId="{72AD595D-D801-4A93-9BFF-31B240E6D520}" srcOrd="2" destOrd="0" presId="urn:microsoft.com/office/officeart/2005/8/layout/orgChart1"/>
    <dgm:cxn modelId="{0673750C-819D-44A9-9CB4-C2B26648C0AD}" type="presParOf" srcId="{E886C994-3D47-41E7-82C1-75F5626C4F4A}" destId="{FEEDFEF4-9F98-4818-A10C-3E2EB01A759C}" srcOrd="2" destOrd="0" presId="urn:microsoft.com/office/officeart/2005/8/layout/orgChart1"/>
    <dgm:cxn modelId="{FDBBCDF7-2CD3-44FE-90E0-910BF0535D10}" type="presParOf" srcId="{46A3DECA-4EAF-43D6-8E09-BFF2FBB80301}" destId="{7A50270A-8F1B-42C1-9D6D-AF39A1C016E4}" srcOrd="6" destOrd="0" presId="urn:microsoft.com/office/officeart/2005/8/layout/orgChart1"/>
    <dgm:cxn modelId="{EC888CAE-A1FB-482C-8D4C-C60892DF728C}" type="presParOf" srcId="{46A3DECA-4EAF-43D6-8E09-BFF2FBB80301}" destId="{9BDD6A58-A360-49AA-832F-75E0CC6AEE4F}" srcOrd="7" destOrd="0" presId="urn:microsoft.com/office/officeart/2005/8/layout/orgChart1"/>
    <dgm:cxn modelId="{08580CB0-38FD-4236-BFF0-D5E53443CEAE}" type="presParOf" srcId="{9BDD6A58-A360-49AA-832F-75E0CC6AEE4F}" destId="{CD9B9BAB-090B-424E-9A1B-7D457AC8835E}" srcOrd="0" destOrd="0" presId="urn:microsoft.com/office/officeart/2005/8/layout/orgChart1"/>
    <dgm:cxn modelId="{6B123ECB-6722-4F5E-977F-1F5EE236DAD8}" type="presParOf" srcId="{CD9B9BAB-090B-424E-9A1B-7D457AC8835E}" destId="{DDD44738-3650-4E25-84A9-AAEF77EB419C}" srcOrd="0" destOrd="0" presId="urn:microsoft.com/office/officeart/2005/8/layout/orgChart1"/>
    <dgm:cxn modelId="{3743AA66-4BD1-4022-A820-9473311B3FED}" type="presParOf" srcId="{CD9B9BAB-090B-424E-9A1B-7D457AC8835E}" destId="{5D3F189B-2587-4AFA-BF98-3FF3471E75CC}" srcOrd="1" destOrd="0" presId="urn:microsoft.com/office/officeart/2005/8/layout/orgChart1"/>
    <dgm:cxn modelId="{BC76E9FB-F89A-47CD-A01A-3282943A288D}" type="presParOf" srcId="{9BDD6A58-A360-49AA-832F-75E0CC6AEE4F}" destId="{4498B73E-4ED2-4BD6-B315-78825E456EE2}" srcOrd="1" destOrd="0" presId="urn:microsoft.com/office/officeart/2005/8/layout/orgChart1"/>
    <dgm:cxn modelId="{570EF99D-E5E5-48A6-8FE7-565449A502B6}" type="presParOf" srcId="{4498B73E-4ED2-4BD6-B315-78825E456EE2}" destId="{BB7BD783-9B46-4DB8-8691-92D62AE1E502}" srcOrd="0" destOrd="0" presId="urn:microsoft.com/office/officeart/2005/8/layout/orgChart1"/>
    <dgm:cxn modelId="{A6C23AE3-F933-4F55-9F06-41C920D045CC}" type="presParOf" srcId="{4498B73E-4ED2-4BD6-B315-78825E456EE2}" destId="{777CF0BB-B994-4411-A4D3-0C9EE42D8803}" srcOrd="1" destOrd="0" presId="urn:microsoft.com/office/officeart/2005/8/layout/orgChart1"/>
    <dgm:cxn modelId="{FE81D224-4370-4FB9-9D47-1750EFB54DA8}" type="presParOf" srcId="{777CF0BB-B994-4411-A4D3-0C9EE42D8803}" destId="{723151A7-705A-44D4-81C2-D661D246225A}" srcOrd="0" destOrd="0" presId="urn:microsoft.com/office/officeart/2005/8/layout/orgChart1"/>
    <dgm:cxn modelId="{03F2D19F-10B4-4DF2-A446-A32515A5997B}" type="presParOf" srcId="{723151A7-705A-44D4-81C2-D661D246225A}" destId="{A5D8D655-986B-41CB-8A44-57B03D2D4DCF}" srcOrd="0" destOrd="0" presId="urn:microsoft.com/office/officeart/2005/8/layout/orgChart1"/>
    <dgm:cxn modelId="{2F5DD23F-1B12-426E-8D76-58DD679C7046}" type="presParOf" srcId="{723151A7-705A-44D4-81C2-D661D246225A}" destId="{06CC5D01-0AEB-481F-A073-539BB133DBA5}" srcOrd="1" destOrd="0" presId="urn:microsoft.com/office/officeart/2005/8/layout/orgChart1"/>
    <dgm:cxn modelId="{183C2C24-FC0A-4B57-9906-13EB4CDE8A4E}" type="presParOf" srcId="{777CF0BB-B994-4411-A4D3-0C9EE42D8803}" destId="{3ADD10C2-6CE7-4986-B22E-929972C7529E}" srcOrd="1" destOrd="0" presId="urn:microsoft.com/office/officeart/2005/8/layout/orgChart1"/>
    <dgm:cxn modelId="{D8B41519-7519-4E70-9188-AFB13603504E}" type="presParOf" srcId="{777CF0BB-B994-4411-A4D3-0C9EE42D8803}" destId="{9551366C-7149-4354-982D-2205F0F093D5}" srcOrd="2" destOrd="0" presId="urn:microsoft.com/office/officeart/2005/8/layout/orgChart1"/>
    <dgm:cxn modelId="{1791545B-2990-4439-AE6B-E195E3A8C384}" type="presParOf" srcId="{4498B73E-4ED2-4BD6-B315-78825E456EE2}" destId="{6982C42B-02BD-47AC-A553-24CE24C4EBE4}" srcOrd="2" destOrd="0" presId="urn:microsoft.com/office/officeart/2005/8/layout/orgChart1"/>
    <dgm:cxn modelId="{6B8FEB6D-FF74-42F2-9077-84C05547BD82}" type="presParOf" srcId="{4498B73E-4ED2-4BD6-B315-78825E456EE2}" destId="{3C2C429B-FFF4-408C-87D2-0DA804C550BF}" srcOrd="3" destOrd="0" presId="urn:microsoft.com/office/officeart/2005/8/layout/orgChart1"/>
    <dgm:cxn modelId="{3106C385-079A-44F0-9DA7-CF490FB4AF53}" type="presParOf" srcId="{3C2C429B-FFF4-408C-87D2-0DA804C550BF}" destId="{8D530B86-2B9C-4FE5-9FFA-528EFD08BA01}" srcOrd="0" destOrd="0" presId="urn:microsoft.com/office/officeart/2005/8/layout/orgChart1"/>
    <dgm:cxn modelId="{934B1B11-9C86-4311-90ED-0D8296C1A50D}" type="presParOf" srcId="{8D530B86-2B9C-4FE5-9FFA-528EFD08BA01}" destId="{4631A327-1664-411D-B09A-A16037476536}" srcOrd="0" destOrd="0" presId="urn:microsoft.com/office/officeart/2005/8/layout/orgChart1"/>
    <dgm:cxn modelId="{B3B2127E-427A-4DD8-A143-9B13DD081548}" type="presParOf" srcId="{8D530B86-2B9C-4FE5-9FFA-528EFD08BA01}" destId="{04A61A9B-5A02-41AB-9819-E2D870571979}" srcOrd="1" destOrd="0" presId="urn:microsoft.com/office/officeart/2005/8/layout/orgChart1"/>
    <dgm:cxn modelId="{26B777CE-CB70-4929-B93B-16CC2D69E718}" type="presParOf" srcId="{3C2C429B-FFF4-408C-87D2-0DA804C550BF}" destId="{A93DE11E-467D-4A63-B041-5376B0C203B9}" srcOrd="1" destOrd="0" presId="urn:microsoft.com/office/officeart/2005/8/layout/orgChart1"/>
    <dgm:cxn modelId="{D685DC4F-24B0-4C34-9672-74E87EE6AA99}" type="presParOf" srcId="{3C2C429B-FFF4-408C-87D2-0DA804C550BF}" destId="{172871A4-157E-4CBA-9446-44EB4A976514}" srcOrd="2" destOrd="0" presId="urn:microsoft.com/office/officeart/2005/8/layout/orgChart1"/>
    <dgm:cxn modelId="{ED3D4F3A-1C39-478B-898E-67ACE5ED2AE9}" type="presParOf" srcId="{4498B73E-4ED2-4BD6-B315-78825E456EE2}" destId="{DD12AE9B-60C5-4C38-AA1D-5079F9F350AC}" srcOrd="4" destOrd="0" presId="urn:microsoft.com/office/officeart/2005/8/layout/orgChart1"/>
    <dgm:cxn modelId="{FBCB6A5A-3966-46C3-A78D-C57A91600949}" type="presParOf" srcId="{4498B73E-4ED2-4BD6-B315-78825E456EE2}" destId="{EC2ACE17-EDCC-4AFB-9778-3DCAD6872885}" srcOrd="5" destOrd="0" presId="urn:microsoft.com/office/officeart/2005/8/layout/orgChart1"/>
    <dgm:cxn modelId="{0CAC614C-0612-48FC-A5C1-29957F222D8E}" type="presParOf" srcId="{EC2ACE17-EDCC-4AFB-9778-3DCAD6872885}" destId="{742627D1-EE30-42CC-A539-C81A0FA961DB}" srcOrd="0" destOrd="0" presId="urn:microsoft.com/office/officeart/2005/8/layout/orgChart1"/>
    <dgm:cxn modelId="{EECB171C-C1BF-4C57-8016-3124BC1FF3D4}" type="presParOf" srcId="{742627D1-EE30-42CC-A539-C81A0FA961DB}" destId="{C1BB59FE-B1EC-4FE6-8C20-7D7140BEDA83}" srcOrd="0" destOrd="0" presId="urn:microsoft.com/office/officeart/2005/8/layout/orgChart1"/>
    <dgm:cxn modelId="{85431613-4361-464B-9B01-7A5713F71699}" type="presParOf" srcId="{742627D1-EE30-42CC-A539-C81A0FA961DB}" destId="{6F8819F7-CDF5-4A5B-B72A-9F467FD4E99A}" srcOrd="1" destOrd="0" presId="urn:microsoft.com/office/officeart/2005/8/layout/orgChart1"/>
    <dgm:cxn modelId="{EF20236B-6E62-4EB7-A401-974B34C49490}" type="presParOf" srcId="{EC2ACE17-EDCC-4AFB-9778-3DCAD6872885}" destId="{59F8536A-781A-47D8-A20D-0C2701C947D1}" srcOrd="1" destOrd="0" presId="urn:microsoft.com/office/officeart/2005/8/layout/orgChart1"/>
    <dgm:cxn modelId="{A50AB117-4D86-4B5B-92AE-A66FF637D269}" type="presParOf" srcId="{EC2ACE17-EDCC-4AFB-9778-3DCAD6872885}" destId="{CDF66B14-E565-4829-BBFC-7E7F52C664E6}" srcOrd="2" destOrd="0" presId="urn:microsoft.com/office/officeart/2005/8/layout/orgChart1"/>
    <dgm:cxn modelId="{40CB9B9C-2FED-46C0-A69D-8376CB11BA6D}" type="presParOf" srcId="{9BDD6A58-A360-49AA-832F-75E0CC6AEE4F}" destId="{9E358EAB-4DD4-4374-B20A-AB6321EBB89C}" srcOrd="2" destOrd="0" presId="urn:microsoft.com/office/officeart/2005/8/layout/orgChart1"/>
    <dgm:cxn modelId="{97FFDF9B-1096-4962-8828-115C73C8D8F2}" type="presParOf" srcId="{46A3DECA-4EAF-43D6-8E09-BFF2FBB80301}" destId="{B348EADD-3B8A-46E0-955D-9803BC815B06}" srcOrd="8" destOrd="0" presId="urn:microsoft.com/office/officeart/2005/8/layout/orgChart1"/>
    <dgm:cxn modelId="{D2AE8E1F-55F4-4E2A-90EB-2940D2A51D70}" type="presParOf" srcId="{46A3DECA-4EAF-43D6-8E09-BFF2FBB80301}" destId="{6E827307-A702-49D7-BA47-B47FF0E79628}" srcOrd="9" destOrd="0" presId="urn:microsoft.com/office/officeart/2005/8/layout/orgChart1"/>
    <dgm:cxn modelId="{586E583D-F745-40C4-B16C-A24C64FC6FA5}" type="presParOf" srcId="{6E827307-A702-49D7-BA47-B47FF0E79628}" destId="{47E41F71-F7D6-4F5A-9B10-146A46614049}" srcOrd="0" destOrd="0" presId="urn:microsoft.com/office/officeart/2005/8/layout/orgChart1"/>
    <dgm:cxn modelId="{7503CC4B-A621-4766-82A5-AE4980C319BC}" type="presParOf" srcId="{47E41F71-F7D6-4F5A-9B10-146A46614049}" destId="{A80D9D73-5ABE-4FF7-9BCD-D4224F47C13D}" srcOrd="0" destOrd="0" presId="urn:microsoft.com/office/officeart/2005/8/layout/orgChart1"/>
    <dgm:cxn modelId="{091FBA1C-A2D9-4260-B51B-C04B94598D3B}" type="presParOf" srcId="{47E41F71-F7D6-4F5A-9B10-146A46614049}" destId="{2210EB7C-723E-4002-93FA-5180B210280F}" srcOrd="1" destOrd="0" presId="urn:microsoft.com/office/officeart/2005/8/layout/orgChart1"/>
    <dgm:cxn modelId="{5BC4B08C-813B-40E4-BE0A-846AE8DCC0FB}" type="presParOf" srcId="{6E827307-A702-49D7-BA47-B47FF0E79628}" destId="{FC982908-317C-4270-B041-DA489309A664}" srcOrd="1" destOrd="0" presId="urn:microsoft.com/office/officeart/2005/8/layout/orgChart1"/>
    <dgm:cxn modelId="{16DE0FC3-A91D-48C8-8767-1AC45096B2D9}" type="presParOf" srcId="{FC982908-317C-4270-B041-DA489309A664}" destId="{41A011D3-9F10-42BA-AABA-ECC2C4878C03}" srcOrd="0" destOrd="0" presId="urn:microsoft.com/office/officeart/2005/8/layout/orgChart1"/>
    <dgm:cxn modelId="{53E45EC1-BAEE-473E-87C3-C15EC1BCF9CC}" type="presParOf" srcId="{FC982908-317C-4270-B041-DA489309A664}" destId="{3873AF59-4724-4109-B8B7-BDF65BBAA0CA}" srcOrd="1" destOrd="0" presId="urn:microsoft.com/office/officeart/2005/8/layout/orgChart1"/>
    <dgm:cxn modelId="{27FBD7C3-78F1-443C-ACEE-7C142CE1803F}" type="presParOf" srcId="{3873AF59-4724-4109-B8B7-BDF65BBAA0CA}" destId="{A75BCEA0-0754-4072-8962-33A99CD7D640}" srcOrd="0" destOrd="0" presId="urn:microsoft.com/office/officeart/2005/8/layout/orgChart1"/>
    <dgm:cxn modelId="{FE3DB5A3-3553-416A-9157-576C6CC4D895}" type="presParOf" srcId="{A75BCEA0-0754-4072-8962-33A99CD7D640}" destId="{4236D4D2-24CE-4368-9238-DD84375681D6}" srcOrd="0" destOrd="0" presId="urn:microsoft.com/office/officeart/2005/8/layout/orgChart1"/>
    <dgm:cxn modelId="{256A0C7F-19DF-4A64-980F-1934E9C0DE9E}" type="presParOf" srcId="{A75BCEA0-0754-4072-8962-33A99CD7D640}" destId="{97D75DED-93D9-401D-AECF-25C7F39F11B4}" srcOrd="1" destOrd="0" presId="urn:microsoft.com/office/officeart/2005/8/layout/orgChart1"/>
    <dgm:cxn modelId="{6277D73C-5FD4-45D4-A887-FE7F072A0F4E}" type="presParOf" srcId="{3873AF59-4724-4109-B8B7-BDF65BBAA0CA}" destId="{CB5C7E9C-06A4-45E5-9E2D-F6DC310E051E}" srcOrd="1" destOrd="0" presId="urn:microsoft.com/office/officeart/2005/8/layout/orgChart1"/>
    <dgm:cxn modelId="{6F1D0614-3D80-4988-8074-5794A0F658CC}" type="presParOf" srcId="{3873AF59-4724-4109-B8B7-BDF65BBAA0CA}" destId="{3E4799F9-3B96-402A-9E89-CDA11CA798E5}" srcOrd="2" destOrd="0" presId="urn:microsoft.com/office/officeart/2005/8/layout/orgChart1"/>
    <dgm:cxn modelId="{F474FF37-E30D-407B-8AB8-B972B6E025CE}" type="presParOf" srcId="{FC982908-317C-4270-B041-DA489309A664}" destId="{B0D3088B-8A9D-4484-B1FE-0763324821C6}" srcOrd="2" destOrd="0" presId="urn:microsoft.com/office/officeart/2005/8/layout/orgChart1"/>
    <dgm:cxn modelId="{544C96EE-8A55-4A2B-B316-D04239508CDE}" type="presParOf" srcId="{FC982908-317C-4270-B041-DA489309A664}" destId="{66F051E8-84A8-4241-A11C-F800C37FF2C9}" srcOrd="3" destOrd="0" presId="urn:microsoft.com/office/officeart/2005/8/layout/orgChart1"/>
    <dgm:cxn modelId="{5D6557E3-5ECE-4318-B5CB-C4AA81C39ABA}" type="presParOf" srcId="{66F051E8-84A8-4241-A11C-F800C37FF2C9}" destId="{E8BEF886-59D3-433F-8EA7-1E186E890BDE}" srcOrd="0" destOrd="0" presId="urn:microsoft.com/office/officeart/2005/8/layout/orgChart1"/>
    <dgm:cxn modelId="{8CB9B40C-BD8C-4C81-8097-CEBC4BA22CEA}" type="presParOf" srcId="{E8BEF886-59D3-433F-8EA7-1E186E890BDE}" destId="{61C740D6-AA8B-42C4-8A32-CE1E7677C5BD}" srcOrd="0" destOrd="0" presId="urn:microsoft.com/office/officeart/2005/8/layout/orgChart1"/>
    <dgm:cxn modelId="{286AE511-3582-46A0-96FF-85F9581D1AB6}" type="presParOf" srcId="{E8BEF886-59D3-433F-8EA7-1E186E890BDE}" destId="{7CAD9CBF-89B3-4BCF-8B6A-E3F7BDC216BE}" srcOrd="1" destOrd="0" presId="urn:microsoft.com/office/officeart/2005/8/layout/orgChart1"/>
    <dgm:cxn modelId="{9C549E02-8470-40B5-BDA3-27C4C166C803}" type="presParOf" srcId="{66F051E8-84A8-4241-A11C-F800C37FF2C9}" destId="{2E0C6F99-6793-4453-B95B-BC1FE6B4BA14}" srcOrd="1" destOrd="0" presId="urn:microsoft.com/office/officeart/2005/8/layout/orgChart1"/>
    <dgm:cxn modelId="{D37F8D64-2DE8-43FB-AAD6-95FEAC1C9FDE}" type="presParOf" srcId="{66F051E8-84A8-4241-A11C-F800C37FF2C9}" destId="{004F3CFD-2FD2-4F76-A456-6BF7942FE621}" srcOrd="2" destOrd="0" presId="urn:microsoft.com/office/officeart/2005/8/layout/orgChart1"/>
    <dgm:cxn modelId="{4D099234-DC26-4C99-9078-3BF8EF079436}" type="presParOf" srcId="{FC982908-317C-4270-B041-DA489309A664}" destId="{B8C87E85-023D-4B86-8B11-BE5AB6577E8F}" srcOrd="4" destOrd="0" presId="urn:microsoft.com/office/officeart/2005/8/layout/orgChart1"/>
    <dgm:cxn modelId="{3345DF09-A424-4983-AE25-D4FA845E386F}" type="presParOf" srcId="{FC982908-317C-4270-B041-DA489309A664}" destId="{84468081-19F1-449D-BE56-06AA8D9BD70D}" srcOrd="5" destOrd="0" presId="urn:microsoft.com/office/officeart/2005/8/layout/orgChart1"/>
    <dgm:cxn modelId="{82537B13-C73E-4D81-A908-EE7F0F8283BF}" type="presParOf" srcId="{84468081-19F1-449D-BE56-06AA8D9BD70D}" destId="{8523A2B3-EC21-4CCC-8320-7C086A4E8B67}" srcOrd="0" destOrd="0" presId="urn:microsoft.com/office/officeart/2005/8/layout/orgChart1"/>
    <dgm:cxn modelId="{43B801A5-1B75-491B-88FC-BDA1DE533198}" type="presParOf" srcId="{8523A2B3-EC21-4CCC-8320-7C086A4E8B67}" destId="{2DA73DE0-1AB3-4F6B-BEB2-6142C4A4C07A}" srcOrd="0" destOrd="0" presId="urn:microsoft.com/office/officeart/2005/8/layout/orgChart1"/>
    <dgm:cxn modelId="{ECD4F301-2AE3-45E4-A534-9A10B1155648}" type="presParOf" srcId="{8523A2B3-EC21-4CCC-8320-7C086A4E8B67}" destId="{2235B2C8-6E83-470C-92F8-B79C49A7C55A}" srcOrd="1" destOrd="0" presId="urn:microsoft.com/office/officeart/2005/8/layout/orgChart1"/>
    <dgm:cxn modelId="{9D01D340-BC44-447E-B0E2-E667A437007A}" type="presParOf" srcId="{84468081-19F1-449D-BE56-06AA8D9BD70D}" destId="{7B108B93-8D25-46F5-AFFD-7B780C29A51D}" srcOrd="1" destOrd="0" presId="urn:microsoft.com/office/officeart/2005/8/layout/orgChart1"/>
    <dgm:cxn modelId="{310045F7-A3D4-474E-A84C-E5EF0B5E0A95}" type="presParOf" srcId="{84468081-19F1-449D-BE56-06AA8D9BD70D}" destId="{CCE81FC5-E9C3-4E16-9B44-6485D4019794}" srcOrd="2" destOrd="0" presId="urn:microsoft.com/office/officeart/2005/8/layout/orgChart1"/>
    <dgm:cxn modelId="{D7224D2E-9A18-4510-9B54-E292224EFAC9}" type="presParOf" srcId="{6E827307-A702-49D7-BA47-B47FF0E79628}" destId="{72830A96-28B3-42BF-AA3C-5475D9D769F7}" srcOrd="2" destOrd="0" presId="urn:microsoft.com/office/officeart/2005/8/layout/orgChart1"/>
    <dgm:cxn modelId="{E4A6B0E2-6AE2-4C05-B63B-F4FA2744AE42}" type="presParOf" srcId="{C4C86DBD-41E5-490C-95D4-69BE24052B89}" destId="{EC21F6ED-FFF2-408C-814B-6459FACE448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D73422-527E-405B-BC95-30E1E53EFB78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C6A86722-8851-47E0-8FB4-7CFB8AE6CD64}">
      <dgm:prSet phldrT="[besedilo]"/>
      <dgm:spPr/>
      <dgm:t>
        <a:bodyPr/>
        <a:lstStyle/>
        <a:p>
          <a:r>
            <a:rPr lang="sl-SI" dirty="0">
              <a:solidFill>
                <a:srgbClr val="FFFF00"/>
              </a:solidFill>
            </a:rPr>
            <a:t>Optimizacija oskrbnih agroživilskih verig</a:t>
          </a:r>
        </a:p>
      </dgm:t>
    </dgm:pt>
    <dgm:pt modelId="{D6CB27A7-F43A-4460-BA3B-879E4C1C00EB}" type="parTrans" cxnId="{9FC50A23-8BE4-4166-816C-7D86832AEA47}">
      <dgm:prSet/>
      <dgm:spPr/>
      <dgm:t>
        <a:bodyPr/>
        <a:lstStyle/>
        <a:p>
          <a:endParaRPr lang="sl-SI"/>
        </a:p>
      </dgm:t>
    </dgm:pt>
    <dgm:pt modelId="{02C519F6-1077-421B-BFE1-86612B7AE92C}" type="sibTrans" cxnId="{9FC50A23-8BE4-4166-816C-7D86832AEA47}">
      <dgm:prSet/>
      <dgm:spPr/>
      <dgm:t>
        <a:bodyPr/>
        <a:lstStyle/>
        <a:p>
          <a:endParaRPr lang="sl-SI"/>
        </a:p>
      </dgm:t>
    </dgm:pt>
    <dgm:pt modelId="{07DECDEB-CE76-4F27-B920-421AFC6CD546}">
      <dgm:prSet phldrT="[besedilo]"/>
      <dgm:spPr/>
      <dgm:t>
        <a:bodyPr/>
        <a:lstStyle/>
        <a:p>
          <a:r>
            <a:rPr lang="sl-SI" dirty="0"/>
            <a:t>Razvoj produktov sektorskih verig vrednosti</a:t>
          </a:r>
        </a:p>
      </dgm:t>
    </dgm:pt>
    <dgm:pt modelId="{078B4153-4725-44FB-A8F7-E258C4D3FC5A}" type="parTrans" cxnId="{1679DD5B-B274-4642-8894-DB106F349715}">
      <dgm:prSet/>
      <dgm:spPr/>
      <dgm:t>
        <a:bodyPr/>
        <a:lstStyle/>
        <a:p>
          <a:endParaRPr lang="sl-SI"/>
        </a:p>
      </dgm:t>
    </dgm:pt>
    <dgm:pt modelId="{A354BE6F-AFF0-4197-96CA-8C1A5C6B0B69}" type="sibTrans" cxnId="{1679DD5B-B274-4642-8894-DB106F349715}">
      <dgm:prSet/>
      <dgm:spPr/>
      <dgm:t>
        <a:bodyPr/>
        <a:lstStyle/>
        <a:p>
          <a:endParaRPr lang="sl-SI"/>
        </a:p>
      </dgm:t>
    </dgm:pt>
    <dgm:pt modelId="{CF3E851D-6DE7-488F-8F1B-FA9E04D88AE2}">
      <dgm:prSet phldrT="[besedilo]"/>
      <dgm:spPr/>
      <dgm:t>
        <a:bodyPr/>
        <a:lstStyle/>
        <a:p>
          <a:r>
            <a:rPr lang="sl-SI" dirty="0"/>
            <a:t>Optimizirani proizvodni in logistični procesi v pridelavi in predelavi hrane</a:t>
          </a:r>
        </a:p>
      </dgm:t>
    </dgm:pt>
    <dgm:pt modelId="{BAA74C06-5689-4424-ACA7-B9AF613CCAD6}" type="parTrans" cxnId="{9D1F2666-3B58-4D94-A5F0-64F2792D2ED4}">
      <dgm:prSet/>
      <dgm:spPr/>
      <dgm:t>
        <a:bodyPr/>
        <a:lstStyle/>
        <a:p>
          <a:endParaRPr lang="sl-SI"/>
        </a:p>
      </dgm:t>
    </dgm:pt>
    <dgm:pt modelId="{0021F8DE-791E-49B8-9FFF-56471160C89B}" type="sibTrans" cxnId="{9D1F2666-3B58-4D94-A5F0-64F2792D2ED4}">
      <dgm:prSet/>
      <dgm:spPr/>
      <dgm:t>
        <a:bodyPr/>
        <a:lstStyle/>
        <a:p>
          <a:endParaRPr lang="sl-SI"/>
        </a:p>
      </dgm:t>
    </dgm:pt>
    <dgm:pt modelId="{3066530C-8E21-44A2-998E-7306FE2E0517}">
      <dgm:prSet phldrT="[besedilo]"/>
      <dgm:spPr/>
      <dgm:t>
        <a:bodyPr/>
        <a:lstStyle/>
        <a:p>
          <a:r>
            <a:rPr lang="sl-SI" dirty="0">
              <a:solidFill>
                <a:srgbClr val="FFFF00"/>
              </a:solidFill>
            </a:rPr>
            <a:t>Zagotavljanje kakovostnih surovin v agroživilstvu</a:t>
          </a:r>
        </a:p>
      </dgm:t>
    </dgm:pt>
    <dgm:pt modelId="{39478C99-7511-4FE6-A5FF-BA43AF44EE3F}" type="parTrans" cxnId="{5CB5D013-DD6A-408F-9FDC-9FE5B1787BB1}">
      <dgm:prSet/>
      <dgm:spPr/>
      <dgm:t>
        <a:bodyPr/>
        <a:lstStyle/>
        <a:p>
          <a:endParaRPr lang="sl-SI"/>
        </a:p>
      </dgm:t>
    </dgm:pt>
    <dgm:pt modelId="{C4D53B9A-C7BA-4A20-8E51-8D77B5475AD8}" type="sibTrans" cxnId="{5CB5D013-DD6A-408F-9FDC-9FE5B1787BB1}">
      <dgm:prSet/>
      <dgm:spPr/>
      <dgm:t>
        <a:bodyPr/>
        <a:lstStyle/>
        <a:p>
          <a:endParaRPr lang="sl-SI"/>
        </a:p>
      </dgm:t>
    </dgm:pt>
    <dgm:pt modelId="{B3A3720D-1FD2-4E7E-BE70-12CA42F51701}">
      <dgm:prSet phldrT="[besedilo]"/>
      <dgm:spPr/>
      <dgm:t>
        <a:bodyPr/>
        <a:lstStyle/>
        <a:p>
          <a:r>
            <a:rPr lang="sl-SI" dirty="0"/>
            <a:t>Selekcionirane sorte sadja, zelenjave, poljščin </a:t>
          </a:r>
          <a:r>
            <a:rPr lang="sl-SI" dirty="0">
              <a:solidFill>
                <a:schemeClr val="bg1"/>
              </a:solidFill>
            </a:rPr>
            <a:t>ter selekcija </a:t>
          </a:r>
          <a:r>
            <a:rPr lang="sl-SI" dirty="0" err="1">
              <a:solidFill>
                <a:schemeClr val="bg1"/>
              </a:solidFill>
            </a:rPr>
            <a:t>rejnih</a:t>
          </a:r>
          <a:r>
            <a:rPr lang="sl-SI" dirty="0">
              <a:solidFill>
                <a:schemeClr val="bg1"/>
              </a:solidFill>
            </a:rPr>
            <a:t> živali</a:t>
          </a:r>
        </a:p>
      </dgm:t>
    </dgm:pt>
    <dgm:pt modelId="{86D284EA-DD54-403D-878E-04E37840AC53}" type="parTrans" cxnId="{36E732A7-74DC-4B04-B56D-9893510AFEC2}">
      <dgm:prSet/>
      <dgm:spPr/>
      <dgm:t>
        <a:bodyPr/>
        <a:lstStyle/>
        <a:p>
          <a:endParaRPr lang="sl-SI"/>
        </a:p>
      </dgm:t>
    </dgm:pt>
    <dgm:pt modelId="{88BA2D81-2A77-4110-9A85-9ABA91DD940F}" type="sibTrans" cxnId="{36E732A7-74DC-4B04-B56D-9893510AFEC2}">
      <dgm:prSet/>
      <dgm:spPr/>
      <dgm:t>
        <a:bodyPr/>
        <a:lstStyle/>
        <a:p>
          <a:endParaRPr lang="sl-SI"/>
        </a:p>
      </dgm:t>
    </dgm:pt>
    <dgm:pt modelId="{ED2940E1-4C23-4F54-AF29-7963F41F2F3C}">
      <dgm:prSet phldrT="[besedilo]"/>
      <dgm:spPr/>
      <dgm:t>
        <a:bodyPr/>
        <a:lstStyle/>
        <a:p>
          <a:r>
            <a:rPr lang="sl-SI" dirty="0"/>
            <a:t>Alternativna krma in funkcionalni krmni dodatki</a:t>
          </a:r>
        </a:p>
      </dgm:t>
    </dgm:pt>
    <dgm:pt modelId="{84EB4128-F1D3-40DA-9C13-E132E37367BC}" type="parTrans" cxnId="{AE592C92-9653-4B93-A3FD-387EB9054D1C}">
      <dgm:prSet/>
      <dgm:spPr/>
      <dgm:t>
        <a:bodyPr/>
        <a:lstStyle/>
        <a:p>
          <a:endParaRPr lang="sl-SI"/>
        </a:p>
      </dgm:t>
    </dgm:pt>
    <dgm:pt modelId="{1E550FD6-82F4-43ED-9081-97D2FA0F28F9}" type="sibTrans" cxnId="{AE592C92-9653-4B93-A3FD-387EB9054D1C}">
      <dgm:prSet/>
      <dgm:spPr/>
      <dgm:t>
        <a:bodyPr/>
        <a:lstStyle/>
        <a:p>
          <a:endParaRPr lang="sl-SI"/>
        </a:p>
      </dgm:t>
    </dgm:pt>
    <dgm:pt modelId="{D4632FAB-2DB6-4D59-B660-88017A7169AB}">
      <dgm:prSet phldrT="[besedilo]"/>
      <dgm:spPr/>
      <dgm:t>
        <a:bodyPr/>
        <a:lstStyle/>
        <a:p>
          <a:r>
            <a:rPr lang="sl-SI" dirty="0">
              <a:solidFill>
                <a:srgbClr val="FFFF00"/>
              </a:solidFill>
            </a:rPr>
            <a:t>Širjenje ponudbe živil</a:t>
          </a:r>
        </a:p>
      </dgm:t>
    </dgm:pt>
    <dgm:pt modelId="{0E8ECDBC-0E94-4FCA-846C-8B0D38B03A10}" type="parTrans" cxnId="{29E77B2E-8E03-49C6-A26B-01B3771B1737}">
      <dgm:prSet/>
      <dgm:spPr/>
      <dgm:t>
        <a:bodyPr/>
        <a:lstStyle/>
        <a:p>
          <a:endParaRPr lang="sl-SI"/>
        </a:p>
      </dgm:t>
    </dgm:pt>
    <dgm:pt modelId="{E8F53B0E-3BB7-41B7-AE2F-301DA69A54C7}" type="sibTrans" cxnId="{29E77B2E-8E03-49C6-A26B-01B3771B1737}">
      <dgm:prSet/>
      <dgm:spPr/>
      <dgm:t>
        <a:bodyPr/>
        <a:lstStyle/>
        <a:p>
          <a:endParaRPr lang="sl-SI"/>
        </a:p>
      </dgm:t>
    </dgm:pt>
    <dgm:pt modelId="{839B02A7-B3F6-41DB-9B5E-50DAD9E96C49}">
      <dgm:prSet phldrT="[besedilo]"/>
      <dgm:spPr/>
      <dgm:t>
        <a:bodyPr/>
        <a:lstStyle/>
        <a:p>
          <a:r>
            <a:rPr lang="sl-SI" dirty="0"/>
            <a:t>Živila sestavljena po meri potrošnika</a:t>
          </a:r>
        </a:p>
      </dgm:t>
    </dgm:pt>
    <dgm:pt modelId="{E7833304-9009-475E-A254-A3F022CC97FA}" type="parTrans" cxnId="{CEE1018E-936C-47E5-BC62-AD6CAA1A20C9}">
      <dgm:prSet/>
      <dgm:spPr/>
      <dgm:t>
        <a:bodyPr/>
        <a:lstStyle/>
        <a:p>
          <a:endParaRPr lang="sl-SI"/>
        </a:p>
      </dgm:t>
    </dgm:pt>
    <dgm:pt modelId="{9990168F-73DB-4E65-AC30-9BD28E77974A}" type="sibTrans" cxnId="{CEE1018E-936C-47E5-BC62-AD6CAA1A20C9}">
      <dgm:prSet/>
      <dgm:spPr/>
      <dgm:t>
        <a:bodyPr/>
        <a:lstStyle/>
        <a:p>
          <a:endParaRPr lang="sl-SI"/>
        </a:p>
      </dgm:t>
    </dgm:pt>
    <dgm:pt modelId="{522D8A94-8F3A-4B5E-BEED-E808C054B02C}">
      <dgm:prSet phldrT="[besedilo]"/>
      <dgm:spPr/>
      <dgm:t>
        <a:bodyPr/>
        <a:lstStyle/>
        <a:p>
          <a:r>
            <a:rPr lang="sl-SI" dirty="0"/>
            <a:t>Živilski izdelki spremenjene sestave</a:t>
          </a:r>
        </a:p>
      </dgm:t>
    </dgm:pt>
    <dgm:pt modelId="{FC4F0930-E55F-4FC7-81D8-9E73894157D4}" type="parTrans" cxnId="{7CE82891-2FB3-4937-A6D5-E85C33E6BDA4}">
      <dgm:prSet/>
      <dgm:spPr/>
      <dgm:t>
        <a:bodyPr/>
        <a:lstStyle/>
        <a:p>
          <a:endParaRPr lang="sl-SI"/>
        </a:p>
      </dgm:t>
    </dgm:pt>
    <dgm:pt modelId="{CD7025E9-CB7E-4434-8514-1688D06FB420}" type="sibTrans" cxnId="{7CE82891-2FB3-4937-A6D5-E85C33E6BDA4}">
      <dgm:prSet/>
      <dgm:spPr/>
      <dgm:t>
        <a:bodyPr/>
        <a:lstStyle/>
        <a:p>
          <a:endParaRPr lang="sl-SI"/>
        </a:p>
      </dgm:t>
    </dgm:pt>
    <dgm:pt modelId="{E5A8C071-7C01-4495-ABE1-18A153EB6844}">
      <dgm:prSet phldrT="[besedilo]"/>
      <dgm:spPr/>
      <dgm:t>
        <a:bodyPr/>
        <a:lstStyle/>
        <a:p>
          <a:r>
            <a:rPr lang="sl-SI" dirty="0"/>
            <a:t>Živalski proizvodi iz boljših </a:t>
          </a:r>
          <a:r>
            <a:rPr lang="sl-SI" dirty="0" err="1"/>
            <a:t>rejnih</a:t>
          </a:r>
          <a:r>
            <a:rPr lang="sl-SI" dirty="0"/>
            <a:t> pogojev</a:t>
          </a:r>
        </a:p>
      </dgm:t>
    </dgm:pt>
    <dgm:pt modelId="{B8A35A5F-9711-48BE-AB53-70F476F11137}" type="parTrans" cxnId="{4FD1D6EB-340E-4C6C-865F-DFDE06D7C1A9}">
      <dgm:prSet/>
      <dgm:spPr/>
      <dgm:t>
        <a:bodyPr/>
        <a:lstStyle/>
        <a:p>
          <a:endParaRPr lang="sl-SI"/>
        </a:p>
      </dgm:t>
    </dgm:pt>
    <dgm:pt modelId="{E96BDD21-84B2-492B-A7A7-B271C47C1D6C}" type="sibTrans" cxnId="{4FD1D6EB-340E-4C6C-865F-DFDE06D7C1A9}">
      <dgm:prSet/>
      <dgm:spPr/>
      <dgm:t>
        <a:bodyPr/>
        <a:lstStyle/>
        <a:p>
          <a:endParaRPr lang="sl-SI"/>
        </a:p>
      </dgm:t>
    </dgm:pt>
    <dgm:pt modelId="{7398345A-AD88-4491-9101-B24D5A0D2FE1}">
      <dgm:prSet phldrT="[besedilo]"/>
      <dgm:spPr/>
      <dgm:t>
        <a:bodyPr/>
        <a:lstStyle/>
        <a:p>
          <a:r>
            <a:rPr lang="sl-SI" dirty="0"/>
            <a:t>Kmetijski pridelki in živila iz shem kakovosti</a:t>
          </a:r>
        </a:p>
      </dgm:t>
    </dgm:pt>
    <dgm:pt modelId="{43A8CAE7-B7A4-4481-B7FA-8760F912D23C}" type="parTrans" cxnId="{393BB75B-1F66-461A-A68F-64C0AE87C456}">
      <dgm:prSet/>
      <dgm:spPr/>
      <dgm:t>
        <a:bodyPr/>
        <a:lstStyle/>
        <a:p>
          <a:endParaRPr lang="sl-SI"/>
        </a:p>
      </dgm:t>
    </dgm:pt>
    <dgm:pt modelId="{E6E5FA93-B48B-49E7-9043-599CBB61FEE8}" type="sibTrans" cxnId="{393BB75B-1F66-461A-A68F-64C0AE87C456}">
      <dgm:prSet/>
      <dgm:spPr/>
      <dgm:t>
        <a:bodyPr/>
        <a:lstStyle/>
        <a:p>
          <a:endParaRPr lang="sl-SI"/>
        </a:p>
      </dgm:t>
    </dgm:pt>
    <dgm:pt modelId="{83BE36E7-E3D8-4502-B60F-5305BA46295F}">
      <dgm:prSet phldrT="[besedilo]"/>
      <dgm:spPr/>
      <dgm:t>
        <a:bodyPr/>
        <a:lstStyle/>
        <a:p>
          <a:r>
            <a:rPr lang="sl-SI" dirty="0"/>
            <a:t>Novi živilski izdelki s specifičnimi senzoričnimi lastnostmi</a:t>
          </a:r>
        </a:p>
      </dgm:t>
    </dgm:pt>
    <dgm:pt modelId="{BDF2F802-5A39-48A1-BECC-146079BE1434}" type="parTrans" cxnId="{68C3DAEF-8E4A-4CCD-B630-902D1C359F82}">
      <dgm:prSet/>
      <dgm:spPr/>
      <dgm:t>
        <a:bodyPr/>
        <a:lstStyle/>
        <a:p>
          <a:endParaRPr lang="sl-SI"/>
        </a:p>
      </dgm:t>
    </dgm:pt>
    <dgm:pt modelId="{536AFBDF-B1F2-40FD-8007-79F05AD29E4A}" type="sibTrans" cxnId="{68C3DAEF-8E4A-4CCD-B630-902D1C359F82}">
      <dgm:prSet/>
      <dgm:spPr/>
      <dgm:t>
        <a:bodyPr/>
        <a:lstStyle/>
        <a:p>
          <a:endParaRPr lang="sl-SI"/>
        </a:p>
      </dgm:t>
    </dgm:pt>
    <dgm:pt modelId="{ACA944E4-1651-4C15-8C10-7B460FE96A9C}">
      <dgm:prSet phldrT="[besedilo]"/>
      <dgm:spPr/>
      <dgm:t>
        <a:bodyPr/>
        <a:lstStyle/>
        <a:p>
          <a:r>
            <a:rPr lang="sl-SI" dirty="0"/>
            <a:t>Prehranska dopolnila in nova živila</a:t>
          </a:r>
        </a:p>
      </dgm:t>
    </dgm:pt>
    <dgm:pt modelId="{E6B9F619-FDDA-49E2-BEAD-5CAF78E81AD4}" type="parTrans" cxnId="{9118A5FF-535D-4CD2-9DBF-030F44971273}">
      <dgm:prSet/>
      <dgm:spPr/>
      <dgm:t>
        <a:bodyPr/>
        <a:lstStyle/>
        <a:p>
          <a:endParaRPr lang="sl-SI"/>
        </a:p>
      </dgm:t>
    </dgm:pt>
    <dgm:pt modelId="{60333E16-61DA-449F-9EAE-4BB28A3E7362}" type="sibTrans" cxnId="{9118A5FF-535D-4CD2-9DBF-030F44971273}">
      <dgm:prSet/>
      <dgm:spPr/>
      <dgm:t>
        <a:bodyPr/>
        <a:lstStyle/>
        <a:p>
          <a:endParaRPr lang="sl-SI"/>
        </a:p>
      </dgm:t>
    </dgm:pt>
    <dgm:pt modelId="{AD30D658-B6F9-406B-BC3D-5AFAFD2AD010}" type="pres">
      <dgm:prSet presAssocID="{49D73422-527E-405B-BC95-30E1E53EFB78}" presName="Name0" presStyleCnt="0">
        <dgm:presLayoutVars>
          <dgm:dir/>
          <dgm:animLvl val="lvl"/>
          <dgm:resizeHandles val="exact"/>
        </dgm:presLayoutVars>
      </dgm:prSet>
      <dgm:spPr/>
    </dgm:pt>
    <dgm:pt modelId="{FBEF1B82-45F4-4924-B921-6F10AED1F2EC}" type="pres">
      <dgm:prSet presAssocID="{C6A86722-8851-47E0-8FB4-7CFB8AE6CD64}" presName="compositeNode" presStyleCnt="0">
        <dgm:presLayoutVars>
          <dgm:bulletEnabled val="1"/>
        </dgm:presLayoutVars>
      </dgm:prSet>
      <dgm:spPr/>
    </dgm:pt>
    <dgm:pt modelId="{4DCEEDD1-C4F6-4951-A15A-EFA6C42CEF5E}" type="pres">
      <dgm:prSet presAssocID="{C6A86722-8851-47E0-8FB4-7CFB8AE6CD64}" presName="bgRect" presStyleLbl="node1" presStyleIdx="0" presStyleCnt="3"/>
      <dgm:spPr/>
    </dgm:pt>
    <dgm:pt modelId="{01F5AAA8-0A87-4232-80AC-A4E03CE7BF95}" type="pres">
      <dgm:prSet presAssocID="{C6A86722-8851-47E0-8FB4-7CFB8AE6CD64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EF120581-E470-476C-BBC8-EB6238AE3D9C}" type="pres">
      <dgm:prSet presAssocID="{C6A86722-8851-47E0-8FB4-7CFB8AE6CD64}" presName="childNode" presStyleLbl="node1" presStyleIdx="0" presStyleCnt="3">
        <dgm:presLayoutVars>
          <dgm:bulletEnabled val="1"/>
        </dgm:presLayoutVars>
      </dgm:prSet>
      <dgm:spPr/>
    </dgm:pt>
    <dgm:pt modelId="{62826EF2-5A8A-4AB6-9AF7-4788BEB4A8F4}" type="pres">
      <dgm:prSet presAssocID="{02C519F6-1077-421B-BFE1-86612B7AE92C}" presName="hSp" presStyleCnt="0"/>
      <dgm:spPr/>
    </dgm:pt>
    <dgm:pt modelId="{8B947C6C-D2DD-46A5-BFFD-7C98F165A941}" type="pres">
      <dgm:prSet presAssocID="{02C519F6-1077-421B-BFE1-86612B7AE92C}" presName="vProcSp" presStyleCnt="0"/>
      <dgm:spPr/>
    </dgm:pt>
    <dgm:pt modelId="{C2878F28-4E88-4C19-9094-1023CBED9B05}" type="pres">
      <dgm:prSet presAssocID="{02C519F6-1077-421B-BFE1-86612B7AE92C}" presName="vSp1" presStyleCnt="0"/>
      <dgm:spPr/>
    </dgm:pt>
    <dgm:pt modelId="{9402CC3E-6FB9-4715-AD58-6AD55FD0C2FD}" type="pres">
      <dgm:prSet presAssocID="{02C519F6-1077-421B-BFE1-86612B7AE92C}" presName="simulatedConn" presStyleLbl="solidFgAcc1" presStyleIdx="0" presStyleCnt="2"/>
      <dgm:spPr/>
    </dgm:pt>
    <dgm:pt modelId="{995359AD-87AE-428B-952D-F6F82ACA2264}" type="pres">
      <dgm:prSet presAssocID="{02C519F6-1077-421B-BFE1-86612B7AE92C}" presName="vSp2" presStyleCnt="0"/>
      <dgm:spPr/>
    </dgm:pt>
    <dgm:pt modelId="{5A7E12DB-80DA-4BA4-8546-7937AE234055}" type="pres">
      <dgm:prSet presAssocID="{02C519F6-1077-421B-BFE1-86612B7AE92C}" presName="sibTrans" presStyleCnt="0"/>
      <dgm:spPr/>
    </dgm:pt>
    <dgm:pt modelId="{1A348973-BC5C-4E1E-A94F-5B00A0AD1705}" type="pres">
      <dgm:prSet presAssocID="{3066530C-8E21-44A2-998E-7306FE2E0517}" presName="compositeNode" presStyleCnt="0">
        <dgm:presLayoutVars>
          <dgm:bulletEnabled val="1"/>
        </dgm:presLayoutVars>
      </dgm:prSet>
      <dgm:spPr/>
    </dgm:pt>
    <dgm:pt modelId="{5DA92E3F-76B2-45DE-8CA3-A95709772EDF}" type="pres">
      <dgm:prSet presAssocID="{3066530C-8E21-44A2-998E-7306FE2E0517}" presName="bgRect" presStyleLbl="node1" presStyleIdx="1" presStyleCnt="3"/>
      <dgm:spPr/>
    </dgm:pt>
    <dgm:pt modelId="{88C70401-455E-4211-83F3-D9BBF49C1FE4}" type="pres">
      <dgm:prSet presAssocID="{3066530C-8E21-44A2-998E-7306FE2E0517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9FF904D1-9881-41FB-83F8-9686232F1F63}" type="pres">
      <dgm:prSet presAssocID="{3066530C-8E21-44A2-998E-7306FE2E0517}" presName="childNode" presStyleLbl="node1" presStyleIdx="1" presStyleCnt="3">
        <dgm:presLayoutVars>
          <dgm:bulletEnabled val="1"/>
        </dgm:presLayoutVars>
      </dgm:prSet>
      <dgm:spPr/>
    </dgm:pt>
    <dgm:pt modelId="{592FF506-6148-4043-B019-34F7094CDBF9}" type="pres">
      <dgm:prSet presAssocID="{C4D53B9A-C7BA-4A20-8E51-8D77B5475AD8}" presName="hSp" presStyleCnt="0"/>
      <dgm:spPr/>
    </dgm:pt>
    <dgm:pt modelId="{3A1526D6-FEAA-4BAB-AE9C-011EED69DFBD}" type="pres">
      <dgm:prSet presAssocID="{C4D53B9A-C7BA-4A20-8E51-8D77B5475AD8}" presName="vProcSp" presStyleCnt="0"/>
      <dgm:spPr/>
    </dgm:pt>
    <dgm:pt modelId="{023937B2-0E87-40EB-A8BC-33E5B061ED7A}" type="pres">
      <dgm:prSet presAssocID="{C4D53B9A-C7BA-4A20-8E51-8D77B5475AD8}" presName="vSp1" presStyleCnt="0"/>
      <dgm:spPr/>
    </dgm:pt>
    <dgm:pt modelId="{BDE6FBED-4082-4CF2-88DD-DEE49547D5BF}" type="pres">
      <dgm:prSet presAssocID="{C4D53B9A-C7BA-4A20-8E51-8D77B5475AD8}" presName="simulatedConn" presStyleLbl="solidFgAcc1" presStyleIdx="1" presStyleCnt="2"/>
      <dgm:spPr/>
    </dgm:pt>
    <dgm:pt modelId="{5789C323-BCDC-4F64-BE1B-5F526FCA5920}" type="pres">
      <dgm:prSet presAssocID="{C4D53B9A-C7BA-4A20-8E51-8D77B5475AD8}" presName="vSp2" presStyleCnt="0"/>
      <dgm:spPr/>
    </dgm:pt>
    <dgm:pt modelId="{703BAC54-236A-4B91-B5EE-4FBBF37D515D}" type="pres">
      <dgm:prSet presAssocID="{C4D53B9A-C7BA-4A20-8E51-8D77B5475AD8}" presName="sibTrans" presStyleCnt="0"/>
      <dgm:spPr/>
    </dgm:pt>
    <dgm:pt modelId="{19391FBC-EC03-444D-B65C-25AB026691E8}" type="pres">
      <dgm:prSet presAssocID="{D4632FAB-2DB6-4D59-B660-88017A7169AB}" presName="compositeNode" presStyleCnt="0">
        <dgm:presLayoutVars>
          <dgm:bulletEnabled val="1"/>
        </dgm:presLayoutVars>
      </dgm:prSet>
      <dgm:spPr/>
    </dgm:pt>
    <dgm:pt modelId="{F941E3C9-2C19-4B91-BAF6-C2865B4948FC}" type="pres">
      <dgm:prSet presAssocID="{D4632FAB-2DB6-4D59-B660-88017A7169AB}" presName="bgRect" presStyleLbl="node1" presStyleIdx="2" presStyleCnt="3"/>
      <dgm:spPr/>
    </dgm:pt>
    <dgm:pt modelId="{27E51B19-A7F5-4ABC-BE14-297B01B9E47F}" type="pres">
      <dgm:prSet presAssocID="{D4632FAB-2DB6-4D59-B660-88017A7169AB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741C592E-4D71-4207-8421-590DBB4EBFC0}" type="pres">
      <dgm:prSet presAssocID="{D4632FAB-2DB6-4D59-B660-88017A7169AB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5CB5D013-DD6A-408F-9FDC-9FE5B1787BB1}" srcId="{49D73422-527E-405B-BC95-30E1E53EFB78}" destId="{3066530C-8E21-44A2-998E-7306FE2E0517}" srcOrd="1" destOrd="0" parTransId="{39478C99-7511-4FE6-A5FF-BA43AF44EE3F}" sibTransId="{C4D53B9A-C7BA-4A20-8E51-8D77B5475AD8}"/>
    <dgm:cxn modelId="{73CF2720-774B-4007-86F8-6C1922233EB9}" type="presOf" srcId="{C6A86722-8851-47E0-8FB4-7CFB8AE6CD64}" destId="{01F5AAA8-0A87-4232-80AC-A4E03CE7BF95}" srcOrd="1" destOrd="0" presId="urn:microsoft.com/office/officeart/2005/8/layout/hProcess7"/>
    <dgm:cxn modelId="{9FC50A23-8BE4-4166-816C-7D86832AEA47}" srcId="{49D73422-527E-405B-BC95-30E1E53EFB78}" destId="{C6A86722-8851-47E0-8FB4-7CFB8AE6CD64}" srcOrd="0" destOrd="0" parTransId="{D6CB27A7-F43A-4460-BA3B-879E4C1C00EB}" sibTransId="{02C519F6-1077-421B-BFE1-86612B7AE92C}"/>
    <dgm:cxn modelId="{61398D23-D443-44CD-96E1-673A547FBEF0}" type="presOf" srcId="{CF3E851D-6DE7-488F-8F1B-FA9E04D88AE2}" destId="{EF120581-E470-476C-BBC8-EB6238AE3D9C}" srcOrd="0" destOrd="1" presId="urn:microsoft.com/office/officeart/2005/8/layout/hProcess7"/>
    <dgm:cxn modelId="{29E77B2E-8E03-49C6-A26B-01B3771B1737}" srcId="{49D73422-527E-405B-BC95-30E1E53EFB78}" destId="{D4632FAB-2DB6-4D59-B660-88017A7169AB}" srcOrd="2" destOrd="0" parTransId="{0E8ECDBC-0E94-4FCA-846C-8B0D38B03A10}" sibTransId="{E8F53B0E-3BB7-41B7-AE2F-301DA69A54C7}"/>
    <dgm:cxn modelId="{4E68E937-2C9F-4CDA-B198-67F7EAA0D1FA}" type="presOf" srcId="{D4632FAB-2DB6-4D59-B660-88017A7169AB}" destId="{F941E3C9-2C19-4B91-BAF6-C2865B4948FC}" srcOrd="0" destOrd="0" presId="urn:microsoft.com/office/officeart/2005/8/layout/hProcess7"/>
    <dgm:cxn modelId="{346C353A-E5EB-4F53-A66F-D6ECA6F3FAA5}" type="presOf" srcId="{C6A86722-8851-47E0-8FB4-7CFB8AE6CD64}" destId="{4DCEEDD1-C4F6-4951-A15A-EFA6C42CEF5E}" srcOrd="0" destOrd="0" presId="urn:microsoft.com/office/officeart/2005/8/layout/hProcess7"/>
    <dgm:cxn modelId="{82989E40-D047-479C-98AF-22215219D18D}" type="presOf" srcId="{ED2940E1-4C23-4F54-AF29-7963F41F2F3C}" destId="{9FF904D1-9881-41FB-83F8-9686232F1F63}" srcOrd="0" destOrd="1" presId="urn:microsoft.com/office/officeart/2005/8/layout/hProcess7"/>
    <dgm:cxn modelId="{393BB75B-1F66-461A-A68F-64C0AE87C456}" srcId="{3066530C-8E21-44A2-998E-7306FE2E0517}" destId="{7398345A-AD88-4491-9101-B24D5A0D2FE1}" srcOrd="3" destOrd="0" parTransId="{43A8CAE7-B7A4-4481-B7FA-8760F912D23C}" sibTransId="{E6E5FA93-B48B-49E7-9043-599CBB61FEE8}"/>
    <dgm:cxn modelId="{1679DD5B-B274-4642-8894-DB106F349715}" srcId="{C6A86722-8851-47E0-8FB4-7CFB8AE6CD64}" destId="{07DECDEB-CE76-4F27-B920-421AFC6CD546}" srcOrd="0" destOrd="0" parTransId="{078B4153-4725-44FB-A8F7-E258C4D3FC5A}" sibTransId="{A354BE6F-AFF0-4197-96CA-8C1A5C6B0B69}"/>
    <dgm:cxn modelId="{9D1F2666-3B58-4D94-A5F0-64F2792D2ED4}" srcId="{C6A86722-8851-47E0-8FB4-7CFB8AE6CD64}" destId="{CF3E851D-6DE7-488F-8F1B-FA9E04D88AE2}" srcOrd="1" destOrd="0" parTransId="{BAA74C06-5689-4424-ACA7-B9AF613CCAD6}" sibTransId="{0021F8DE-791E-49B8-9FFF-56471160C89B}"/>
    <dgm:cxn modelId="{54ACCC6A-660C-46D1-9E46-B1307424BD42}" type="presOf" srcId="{3066530C-8E21-44A2-998E-7306FE2E0517}" destId="{88C70401-455E-4211-83F3-D9BBF49C1FE4}" srcOrd="1" destOrd="0" presId="urn:microsoft.com/office/officeart/2005/8/layout/hProcess7"/>
    <dgm:cxn modelId="{0C027758-9D9D-45C9-9E7A-90CFE2CEBAE2}" type="presOf" srcId="{ACA944E4-1651-4C15-8C10-7B460FE96A9C}" destId="{741C592E-4D71-4207-8421-590DBB4EBFC0}" srcOrd="0" destOrd="3" presId="urn:microsoft.com/office/officeart/2005/8/layout/hProcess7"/>
    <dgm:cxn modelId="{2F401983-50C1-4BE8-BFE4-097BF49CF7E6}" type="presOf" srcId="{49D73422-527E-405B-BC95-30E1E53EFB78}" destId="{AD30D658-B6F9-406B-BC3D-5AFAFD2AD010}" srcOrd="0" destOrd="0" presId="urn:microsoft.com/office/officeart/2005/8/layout/hProcess7"/>
    <dgm:cxn modelId="{04401A89-3329-4761-BE22-CC7D083B1726}" type="presOf" srcId="{522D8A94-8F3A-4B5E-BEED-E808C054B02C}" destId="{741C592E-4D71-4207-8421-590DBB4EBFC0}" srcOrd="0" destOrd="1" presId="urn:microsoft.com/office/officeart/2005/8/layout/hProcess7"/>
    <dgm:cxn modelId="{247B0B8B-C396-4A3E-9A76-34D650C1B72C}" type="presOf" srcId="{E5A8C071-7C01-4495-ABE1-18A153EB6844}" destId="{9FF904D1-9881-41FB-83F8-9686232F1F63}" srcOrd="0" destOrd="2" presId="urn:microsoft.com/office/officeart/2005/8/layout/hProcess7"/>
    <dgm:cxn modelId="{CEE1018E-936C-47E5-BC62-AD6CAA1A20C9}" srcId="{D4632FAB-2DB6-4D59-B660-88017A7169AB}" destId="{839B02A7-B3F6-41DB-9B5E-50DAD9E96C49}" srcOrd="0" destOrd="0" parTransId="{E7833304-9009-475E-A254-A3F022CC97FA}" sibTransId="{9990168F-73DB-4E65-AC30-9BD28E77974A}"/>
    <dgm:cxn modelId="{7CE82891-2FB3-4937-A6D5-E85C33E6BDA4}" srcId="{D4632FAB-2DB6-4D59-B660-88017A7169AB}" destId="{522D8A94-8F3A-4B5E-BEED-E808C054B02C}" srcOrd="1" destOrd="0" parTransId="{FC4F0930-E55F-4FC7-81D8-9E73894157D4}" sibTransId="{CD7025E9-CB7E-4434-8514-1688D06FB420}"/>
    <dgm:cxn modelId="{AE592C92-9653-4B93-A3FD-387EB9054D1C}" srcId="{3066530C-8E21-44A2-998E-7306FE2E0517}" destId="{ED2940E1-4C23-4F54-AF29-7963F41F2F3C}" srcOrd="1" destOrd="0" parTransId="{84EB4128-F1D3-40DA-9C13-E132E37367BC}" sibTransId="{1E550FD6-82F4-43ED-9081-97D2FA0F28F9}"/>
    <dgm:cxn modelId="{795EF7A1-699D-4EE1-A640-363A54D33079}" type="presOf" srcId="{B3A3720D-1FD2-4E7E-BE70-12CA42F51701}" destId="{9FF904D1-9881-41FB-83F8-9686232F1F63}" srcOrd="0" destOrd="0" presId="urn:microsoft.com/office/officeart/2005/8/layout/hProcess7"/>
    <dgm:cxn modelId="{36E732A7-74DC-4B04-B56D-9893510AFEC2}" srcId="{3066530C-8E21-44A2-998E-7306FE2E0517}" destId="{B3A3720D-1FD2-4E7E-BE70-12CA42F51701}" srcOrd="0" destOrd="0" parTransId="{86D284EA-DD54-403D-878E-04E37840AC53}" sibTransId="{88BA2D81-2A77-4110-9A85-9ABA91DD940F}"/>
    <dgm:cxn modelId="{E14B2CB5-044A-4733-A0E4-7DF180D6EA62}" type="presOf" srcId="{D4632FAB-2DB6-4D59-B660-88017A7169AB}" destId="{27E51B19-A7F5-4ABC-BE14-297B01B9E47F}" srcOrd="1" destOrd="0" presId="urn:microsoft.com/office/officeart/2005/8/layout/hProcess7"/>
    <dgm:cxn modelId="{11B12FBB-E91E-4E0C-8EDA-9F4FD2D8ABCD}" type="presOf" srcId="{07DECDEB-CE76-4F27-B920-421AFC6CD546}" destId="{EF120581-E470-476C-BBC8-EB6238AE3D9C}" srcOrd="0" destOrd="0" presId="urn:microsoft.com/office/officeart/2005/8/layout/hProcess7"/>
    <dgm:cxn modelId="{8BC3B9C8-C096-46E0-A3E8-2C0660AF7CD2}" type="presOf" srcId="{3066530C-8E21-44A2-998E-7306FE2E0517}" destId="{5DA92E3F-76B2-45DE-8CA3-A95709772EDF}" srcOrd="0" destOrd="0" presId="urn:microsoft.com/office/officeart/2005/8/layout/hProcess7"/>
    <dgm:cxn modelId="{20C609EA-167C-4CC2-B982-C393CE74B4A5}" type="presOf" srcId="{83BE36E7-E3D8-4502-B60F-5305BA46295F}" destId="{741C592E-4D71-4207-8421-590DBB4EBFC0}" srcOrd="0" destOrd="2" presId="urn:microsoft.com/office/officeart/2005/8/layout/hProcess7"/>
    <dgm:cxn modelId="{4FD1D6EB-340E-4C6C-865F-DFDE06D7C1A9}" srcId="{3066530C-8E21-44A2-998E-7306FE2E0517}" destId="{E5A8C071-7C01-4495-ABE1-18A153EB6844}" srcOrd="2" destOrd="0" parTransId="{B8A35A5F-9711-48BE-AB53-70F476F11137}" sibTransId="{E96BDD21-84B2-492B-A7A7-B271C47C1D6C}"/>
    <dgm:cxn modelId="{68C3DAEF-8E4A-4CCD-B630-902D1C359F82}" srcId="{D4632FAB-2DB6-4D59-B660-88017A7169AB}" destId="{83BE36E7-E3D8-4502-B60F-5305BA46295F}" srcOrd="2" destOrd="0" parTransId="{BDF2F802-5A39-48A1-BECC-146079BE1434}" sibTransId="{536AFBDF-B1F2-40FD-8007-79F05AD29E4A}"/>
    <dgm:cxn modelId="{1032EAF2-46E3-4C3D-BFB3-5E9BF0D469DC}" type="presOf" srcId="{839B02A7-B3F6-41DB-9B5E-50DAD9E96C49}" destId="{741C592E-4D71-4207-8421-590DBB4EBFC0}" srcOrd="0" destOrd="0" presId="urn:microsoft.com/office/officeart/2005/8/layout/hProcess7"/>
    <dgm:cxn modelId="{5696A1FD-2080-4F4D-8D1D-D85536287A2D}" type="presOf" srcId="{7398345A-AD88-4491-9101-B24D5A0D2FE1}" destId="{9FF904D1-9881-41FB-83F8-9686232F1F63}" srcOrd="0" destOrd="3" presId="urn:microsoft.com/office/officeart/2005/8/layout/hProcess7"/>
    <dgm:cxn modelId="{9118A5FF-535D-4CD2-9DBF-030F44971273}" srcId="{D4632FAB-2DB6-4D59-B660-88017A7169AB}" destId="{ACA944E4-1651-4C15-8C10-7B460FE96A9C}" srcOrd="3" destOrd="0" parTransId="{E6B9F619-FDDA-49E2-BEAD-5CAF78E81AD4}" sibTransId="{60333E16-61DA-449F-9EAE-4BB28A3E7362}"/>
    <dgm:cxn modelId="{DB824F78-EB86-4433-A17C-6F187F80FB38}" type="presParOf" srcId="{AD30D658-B6F9-406B-BC3D-5AFAFD2AD010}" destId="{FBEF1B82-45F4-4924-B921-6F10AED1F2EC}" srcOrd="0" destOrd="0" presId="urn:microsoft.com/office/officeart/2005/8/layout/hProcess7"/>
    <dgm:cxn modelId="{AF3B31AA-8B94-4084-873D-6AE2217DF4A7}" type="presParOf" srcId="{FBEF1B82-45F4-4924-B921-6F10AED1F2EC}" destId="{4DCEEDD1-C4F6-4951-A15A-EFA6C42CEF5E}" srcOrd="0" destOrd="0" presId="urn:microsoft.com/office/officeart/2005/8/layout/hProcess7"/>
    <dgm:cxn modelId="{155C4D57-9BAA-4FC1-AC49-8CC4B59B4931}" type="presParOf" srcId="{FBEF1B82-45F4-4924-B921-6F10AED1F2EC}" destId="{01F5AAA8-0A87-4232-80AC-A4E03CE7BF95}" srcOrd="1" destOrd="0" presId="urn:microsoft.com/office/officeart/2005/8/layout/hProcess7"/>
    <dgm:cxn modelId="{71E6F476-109D-4683-B14A-0AE6D3F55E82}" type="presParOf" srcId="{FBEF1B82-45F4-4924-B921-6F10AED1F2EC}" destId="{EF120581-E470-476C-BBC8-EB6238AE3D9C}" srcOrd="2" destOrd="0" presId="urn:microsoft.com/office/officeart/2005/8/layout/hProcess7"/>
    <dgm:cxn modelId="{79D98D56-5A69-4D3B-8876-FFF1BBB22DA6}" type="presParOf" srcId="{AD30D658-B6F9-406B-BC3D-5AFAFD2AD010}" destId="{62826EF2-5A8A-4AB6-9AF7-4788BEB4A8F4}" srcOrd="1" destOrd="0" presId="urn:microsoft.com/office/officeart/2005/8/layout/hProcess7"/>
    <dgm:cxn modelId="{EBBCE2AF-D567-4A6A-91D4-287823C706A7}" type="presParOf" srcId="{AD30D658-B6F9-406B-BC3D-5AFAFD2AD010}" destId="{8B947C6C-D2DD-46A5-BFFD-7C98F165A941}" srcOrd="2" destOrd="0" presId="urn:microsoft.com/office/officeart/2005/8/layout/hProcess7"/>
    <dgm:cxn modelId="{50AFF7DF-5331-46C0-B8CA-6D6B3327008C}" type="presParOf" srcId="{8B947C6C-D2DD-46A5-BFFD-7C98F165A941}" destId="{C2878F28-4E88-4C19-9094-1023CBED9B05}" srcOrd="0" destOrd="0" presId="urn:microsoft.com/office/officeart/2005/8/layout/hProcess7"/>
    <dgm:cxn modelId="{F5C9F848-8CE7-4841-94EB-CC83AB2E23D2}" type="presParOf" srcId="{8B947C6C-D2DD-46A5-BFFD-7C98F165A941}" destId="{9402CC3E-6FB9-4715-AD58-6AD55FD0C2FD}" srcOrd="1" destOrd="0" presId="urn:microsoft.com/office/officeart/2005/8/layout/hProcess7"/>
    <dgm:cxn modelId="{264580D3-F970-470C-B87F-EE671D70BDC7}" type="presParOf" srcId="{8B947C6C-D2DD-46A5-BFFD-7C98F165A941}" destId="{995359AD-87AE-428B-952D-F6F82ACA2264}" srcOrd="2" destOrd="0" presId="urn:microsoft.com/office/officeart/2005/8/layout/hProcess7"/>
    <dgm:cxn modelId="{6A929250-0A24-45F2-8FA8-F9F01236913D}" type="presParOf" srcId="{AD30D658-B6F9-406B-BC3D-5AFAFD2AD010}" destId="{5A7E12DB-80DA-4BA4-8546-7937AE234055}" srcOrd="3" destOrd="0" presId="urn:microsoft.com/office/officeart/2005/8/layout/hProcess7"/>
    <dgm:cxn modelId="{04A3E362-3A90-4DAB-90A8-129659FDF3CB}" type="presParOf" srcId="{AD30D658-B6F9-406B-BC3D-5AFAFD2AD010}" destId="{1A348973-BC5C-4E1E-A94F-5B00A0AD1705}" srcOrd="4" destOrd="0" presId="urn:microsoft.com/office/officeart/2005/8/layout/hProcess7"/>
    <dgm:cxn modelId="{D3BB4C64-46FA-4C8E-8588-BD561AEBA3A4}" type="presParOf" srcId="{1A348973-BC5C-4E1E-A94F-5B00A0AD1705}" destId="{5DA92E3F-76B2-45DE-8CA3-A95709772EDF}" srcOrd="0" destOrd="0" presId="urn:microsoft.com/office/officeart/2005/8/layout/hProcess7"/>
    <dgm:cxn modelId="{A62F29DE-AD3D-4F5D-89E8-EC93A9636BA4}" type="presParOf" srcId="{1A348973-BC5C-4E1E-A94F-5B00A0AD1705}" destId="{88C70401-455E-4211-83F3-D9BBF49C1FE4}" srcOrd="1" destOrd="0" presId="urn:microsoft.com/office/officeart/2005/8/layout/hProcess7"/>
    <dgm:cxn modelId="{58B4020E-B105-4D01-82B2-2049E55EE3F6}" type="presParOf" srcId="{1A348973-BC5C-4E1E-A94F-5B00A0AD1705}" destId="{9FF904D1-9881-41FB-83F8-9686232F1F63}" srcOrd="2" destOrd="0" presId="urn:microsoft.com/office/officeart/2005/8/layout/hProcess7"/>
    <dgm:cxn modelId="{65027AB5-88FF-4133-ACE4-3E024D3A2B50}" type="presParOf" srcId="{AD30D658-B6F9-406B-BC3D-5AFAFD2AD010}" destId="{592FF506-6148-4043-B019-34F7094CDBF9}" srcOrd="5" destOrd="0" presId="urn:microsoft.com/office/officeart/2005/8/layout/hProcess7"/>
    <dgm:cxn modelId="{7447567E-7B05-4303-AE34-FB76266A972D}" type="presParOf" srcId="{AD30D658-B6F9-406B-BC3D-5AFAFD2AD010}" destId="{3A1526D6-FEAA-4BAB-AE9C-011EED69DFBD}" srcOrd="6" destOrd="0" presId="urn:microsoft.com/office/officeart/2005/8/layout/hProcess7"/>
    <dgm:cxn modelId="{1FF90681-C61E-4DE8-AA47-611767BABC26}" type="presParOf" srcId="{3A1526D6-FEAA-4BAB-AE9C-011EED69DFBD}" destId="{023937B2-0E87-40EB-A8BC-33E5B061ED7A}" srcOrd="0" destOrd="0" presId="urn:microsoft.com/office/officeart/2005/8/layout/hProcess7"/>
    <dgm:cxn modelId="{541C163D-66BB-413E-8EF7-2B727E733492}" type="presParOf" srcId="{3A1526D6-FEAA-4BAB-AE9C-011EED69DFBD}" destId="{BDE6FBED-4082-4CF2-88DD-DEE49547D5BF}" srcOrd="1" destOrd="0" presId="urn:microsoft.com/office/officeart/2005/8/layout/hProcess7"/>
    <dgm:cxn modelId="{93C02DA6-328A-4A73-8ABD-7A1EA8DCDBAC}" type="presParOf" srcId="{3A1526D6-FEAA-4BAB-AE9C-011EED69DFBD}" destId="{5789C323-BCDC-4F64-BE1B-5F526FCA5920}" srcOrd="2" destOrd="0" presId="urn:microsoft.com/office/officeart/2005/8/layout/hProcess7"/>
    <dgm:cxn modelId="{930BC03D-1F2F-4A2A-9022-45462DD76DDE}" type="presParOf" srcId="{AD30D658-B6F9-406B-BC3D-5AFAFD2AD010}" destId="{703BAC54-236A-4B91-B5EE-4FBBF37D515D}" srcOrd="7" destOrd="0" presId="urn:microsoft.com/office/officeart/2005/8/layout/hProcess7"/>
    <dgm:cxn modelId="{8ACFE7CB-C77C-42BA-BD33-12207D268691}" type="presParOf" srcId="{AD30D658-B6F9-406B-BC3D-5AFAFD2AD010}" destId="{19391FBC-EC03-444D-B65C-25AB026691E8}" srcOrd="8" destOrd="0" presId="urn:microsoft.com/office/officeart/2005/8/layout/hProcess7"/>
    <dgm:cxn modelId="{AA121183-33D1-47FA-8964-F5066FD624D1}" type="presParOf" srcId="{19391FBC-EC03-444D-B65C-25AB026691E8}" destId="{F941E3C9-2C19-4B91-BAF6-C2865B4948FC}" srcOrd="0" destOrd="0" presId="urn:microsoft.com/office/officeart/2005/8/layout/hProcess7"/>
    <dgm:cxn modelId="{53331850-5B3B-4539-96A1-523DA117298D}" type="presParOf" srcId="{19391FBC-EC03-444D-B65C-25AB026691E8}" destId="{27E51B19-A7F5-4ABC-BE14-297B01B9E47F}" srcOrd="1" destOrd="0" presId="urn:microsoft.com/office/officeart/2005/8/layout/hProcess7"/>
    <dgm:cxn modelId="{56A769A8-40C0-4A8F-BF9C-B589EDB5B11E}" type="presParOf" srcId="{19391FBC-EC03-444D-B65C-25AB026691E8}" destId="{741C592E-4D71-4207-8421-590DBB4EBFC0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87E85-023D-4B86-8B11-BE5AB6577E8F}">
      <dsp:nvSpPr>
        <dsp:cNvPr id="0" name=""/>
        <dsp:cNvSpPr/>
      </dsp:nvSpPr>
      <dsp:spPr>
        <a:xfrm>
          <a:off x="4281627" y="1710817"/>
          <a:ext cx="129999" cy="1629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28"/>
              </a:lnTo>
              <a:lnTo>
                <a:pt x="129999" y="1629328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D3088B-8A9D-4484-B1FE-0763324821C6}">
      <dsp:nvSpPr>
        <dsp:cNvPr id="0" name=""/>
        <dsp:cNvSpPr/>
      </dsp:nvSpPr>
      <dsp:spPr>
        <a:xfrm>
          <a:off x="4281627" y="1710817"/>
          <a:ext cx="129999" cy="1013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3997"/>
              </a:lnTo>
              <a:lnTo>
                <a:pt x="129999" y="101399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A011D3-9F10-42BA-AABA-ECC2C4878C03}">
      <dsp:nvSpPr>
        <dsp:cNvPr id="0" name=""/>
        <dsp:cNvSpPr/>
      </dsp:nvSpPr>
      <dsp:spPr>
        <a:xfrm>
          <a:off x="4281627" y="1710817"/>
          <a:ext cx="129999" cy="398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65"/>
              </a:lnTo>
              <a:lnTo>
                <a:pt x="129999" y="398665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48EADD-3B8A-46E0-955D-9803BC815B06}">
      <dsp:nvSpPr>
        <dsp:cNvPr id="0" name=""/>
        <dsp:cNvSpPr/>
      </dsp:nvSpPr>
      <dsp:spPr>
        <a:xfrm>
          <a:off x="2530965" y="1095485"/>
          <a:ext cx="2097327" cy="181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999"/>
              </a:lnTo>
              <a:lnTo>
                <a:pt x="2097327" y="90999"/>
              </a:lnTo>
              <a:lnTo>
                <a:pt x="2097327" y="181999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12AE9B-60C5-4C38-AA1D-5079F9F350AC}">
      <dsp:nvSpPr>
        <dsp:cNvPr id="0" name=""/>
        <dsp:cNvSpPr/>
      </dsp:nvSpPr>
      <dsp:spPr>
        <a:xfrm>
          <a:off x="3232964" y="1710817"/>
          <a:ext cx="129999" cy="1629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28"/>
              </a:lnTo>
              <a:lnTo>
                <a:pt x="129999" y="1629328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82C42B-02BD-47AC-A553-24CE24C4EBE4}">
      <dsp:nvSpPr>
        <dsp:cNvPr id="0" name=""/>
        <dsp:cNvSpPr/>
      </dsp:nvSpPr>
      <dsp:spPr>
        <a:xfrm>
          <a:off x="3232964" y="1710817"/>
          <a:ext cx="129999" cy="1013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3997"/>
              </a:lnTo>
              <a:lnTo>
                <a:pt x="129999" y="101399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BD783-9B46-4DB8-8691-92D62AE1E502}">
      <dsp:nvSpPr>
        <dsp:cNvPr id="0" name=""/>
        <dsp:cNvSpPr/>
      </dsp:nvSpPr>
      <dsp:spPr>
        <a:xfrm>
          <a:off x="3232964" y="1710817"/>
          <a:ext cx="129999" cy="398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65"/>
              </a:lnTo>
              <a:lnTo>
                <a:pt x="129999" y="398665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0270A-8F1B-42C1-9D6D-AF39A1C016E4}">
      <dsp:nvSpPr>
        <dsp:cNvPr id="0" name=""/>
        <dsp:cNvSpPr/>
      </dsp:nvSpPr>
      <dsp:spPr>
        <a:xfrm>
          <a:off x="2530965" y="1095485"/>
          <a:ext cx="1048663" cy="181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999"/>
              </a:lnTo>
              <a:lnTo>
                <a:pt x="1048663" y="90999"/>
              </a:lnTo>
              <a:lnTo>
                <a:pt x="1048663" y="181999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E5EE78-4A0F-4D9D-B44B-4C93DB7D2000}">
      <dsp:nvSpPr>
        <dsp:cNvPr id="0" name=""/>
        <dsp:cNvSpPr/>
      </dsp:nvSpPr>
      <dsp:spPr>
        <a:xfrm>
          <a:off x="2184300" y="1710817"/>
          <a:ext cx="129999" cy="1629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328"/>
              </a:lnTo>
              <a:lnTo>
                <a:pt x="129999" y="1629328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12E4F3-693C-4419-BB28-A41940E852BF}">
      <dsp:nvSpPr>
        <dsp:cNvPr id="0" name=""/>
        <dsp:cNvSpPr/>
      </dsp:nvSpPr>
      <dsp:spPr>
        <a:xfrm>
          <a:off x="2184300" y="1710817"/>
          <a:ext cx="129999" cy="1013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3997"/>
              </a:lnTo>
              <a:lnTo>
                <a:pt x="129999" y="101399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8B1328-FC6F-4B3C-9D52-FF8A131B9398}">
      <dsp:nvSpPr>
        <dsp:cNvPr id="0" name=""/>
        <dsp:cNvSpPr/>
      </dsp:nvSpPr>
      <dsp:spPr>
        <a:xfrm>
          <a:off x="2184300" y="1710817"/>
          <a:ext cx="129999" cy="398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65"/>
              </a:lnTo>
              <a:lnTo>
                <a:pt x="129999" y="398665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E4DE-3193-469F-A3A4-CE0054373076}">
      <dsp:nvSpPr>
        <dsp:cNvPr id="0" name=""/>
        <dsp:cNvSpPr/>
      </dsp:nvSpPr>
      <dsp:spPr>
        <a:xfrm>
          <a:off x="2485245" y="1095485"/>
          <a:ext cx="91440" cy="181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1999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1BCC4-7EFB-47AE-AE82-3CEB10EAACD4}">
      <dsp:nvSpPr>
        <dsp:cNvPr id="0" name=""/>
        <dsp:cNvSpPr/>
      </dsp:nvSpPr>
      <dsp:spPr>
        <a:xfrm>
          <a:off x="1135636" y="1710817"/>
          <a:ext cx="129999" cy="398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65"/>
              </a:lnTo>
              <a:lnTo>
                <a:pt x="129999" y="398665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8536B-249B-4036-AD04-7A5BC4F3CD10}">
      <dsp:nvSpPr>
        <dsp:cNvPr id="0" name=""/>
        <dsp:cNvSpPr/>
      </dsp:nvSpPr>
      <dsp:spPr>
        <a:xfrm>
          <a:off x="1482302" y="1095485"/>
          <a:ext cx="1048663" cy="181999"/>
        </a:xfrm>
        <a:custGeom>
          <a:avLst/>
          <a:gdLst/>
          <a:ahLst/>
          <a:cxnLst/>
          <a:rect l="0" t="0" r="0" b="0"/>
          <a:pathLst>
            <a:path>
              <a:moveTo>
                <a:pt x="1048663" y="0"/>
              </a:moveTo>
              <a:lnTo>
                <a:pt x="1048663" y="90999"/>
              </a:lnTo>
              <a:lnTo>
                <a:pt x="0" y="90999"/>
              </a:lnTo>
              <a:lnTo>
                <a:pt x="0" y="181999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CE141E-31F4-4372-B6DE-513F44D3A352}">
      <dsp:nvSpPr>
        <dsp:cNvPr id="0" name=""/>
        <dsp:cNvSpPr/>
      </dsp:nvSpPr>
      <dsp:spPr>
        <a:xfrm>
          <a:off x="86972" y="1710817"/>
          <a:ext cx="129999" cy="1013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3997"/>
              </a:lnTo>
              <a:lnTo>
                <a:pt x="129999" y="101399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D51C3-2130-4580-AB9C-AD03B71C2FDC}">
      <dsp:nvSpPr>
        <dsp:cNvPr id="0" name=""/>
        <dsp:cNvSpPr/>
      </dsp:nvSpPr>
      <dsp:spPr>
        <a:xfrm>
          <a:off x="86972" y="1710817"/>
          <a:ext cx="129999" cy="398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65"/>
              </a:lnTo>
              <a:lnTo>
                <a:pt x="129999" y="398665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6ADF06-7C88-402F-8D8F-4CED70A494A0}">
      <dsp:nvSpPr>
        <dsp:cNvPr id="0" name=""/>
        <dsp:cNvSpPr/>
      </dsp:nvSpPr>
      <dsp:spPr>
        <a:xfrm>
          <a:off x="433638" y="1095485"/>
          <a:ext cx="2097327" cy="181999"/>
        </a:xfrm>
        <a:custGeom>
          <a:avLst/>
          <a:gdLst/>
          <a:ahLst/>
          <a:cxnLst/>
          <a:rect l="0" t="0" r="0" b="0"/>
          <a:pathLst>
            <a:path>
              <a:moveTo>
                <a:pt x="2097327" y="0"/>
              </a:moveTo>
              <a:lnTo>
                <a:pt x="2097327" y="90999"/>
              </a:lnTo>
              <a:lnTo>
                <a:pt x="0" y="90999"/>
              </a:lnTo>
              <a:lnTo>
                <a:pt x="0" y="181999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0B9D5-A503-4E6D-ADD3-609338FB47DF}">
      <dsp:nvSpPr>
        <dsp:cNvPr id="0" name=""/>
        <dsp:cNvSpPr/>
      </dsp:nvSpPr>
      <dsp:spPr>
        <a:xfrm>
          <a:off x="2097633" y="662153"/>
          <a:ext cx="866664" cy="433332"/>
        </a:xfrm>
        <a:prstGeom prst="rect">
          <a:avLst/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NACIONALNO STIČIŠČE ZA SENZORIČNE RAZISKAVE ŽIVIL</a:t>
          </a:r>
        </a:p>
      </dsp:txBody>
      <dsp:txXfrm>
        <a:off x="2097633" y="662153"/>
        <a:ext cx="866664" cy="433332"/>
      </dsp:txXfrm>
    </dsp:sp>
    <dsp:sp modelId="{C42C1DD4-26A0-442F-A569-261B3F23E2A2}">
      <dsp:nvSpPr>
        <dsp:cNvPr id="0" name=""/>
        <dsp:cNvSpPr/>
      </dsp:nvSpPr>
      <dsp:spPr>
        <a:xfrm>
          <a:off x="306" y="1277485"/>
          <a:ext cx="866664" cy="4333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SENZORIČNI ZNANSTVENI SISTEM</a:t>
          </a:r>
        </a:p>
      </dsp:txBody>
      <dsp:txXfrm>
        <a:off x="306" y="1277485"/>
        <a:ext cx="866664" cy="433332"/>
      </dsp:txXfrm>
    </dsp:sp>
    <dsp:sp modelId="{EC251FA0-768D-46E6-9005-FC3DD385F81F}">
      <dsp:nvSpPr>
        <dsp:cNvPr id="0" name=""/>
        <dsp:cNvSpPr/>
      </dsp:nvSpPr>
      <dsp:spPr>
        <a:xfrm>
          <a:off x="216972" y="1892816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REGISTER PANELISTOV</a:t>
          </a:r>
        </a:p>
      </dsp:txBody>
      <dsp:txXfrm>
        <a:off x="216972" y="1892816"/>
        <a:ext cx="866664" cy="433332"/>
      </dsp:txXfrm>
    </dsp:sp>
    <dsp:sp modelId="{C8BD6D05-1425-42C9-9FDB-694E84390351}">
      <dsp:nvSpPr>
        <dsp:cNvPr id="0" name=""/>
        <dsp:cNvSpPr/>
      </dsp:nvSpPr>
      <dsp:spPr>
        <a:xfrm>
          <a:off x="216972" y="2508148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INFRASTRUKTURA</a:t>
          </a:r>
        </a:p>
      </dsp:txBody>
      <dsp:txXfrm>
        <a:off x="216972" y="2508148"/>
        <a:ext cx="866664" cy="433332"/>
      </dsp:txXfrm>
    </dsp:sp>
    <dsp:sp modelId="{75F95AF1-2755-465D-9CA8-C9BA7853ED30}">
      <dsp:nvSpPr>
        <dsp:cNvPr id="0" name=""/>
        <dsp:cNvSpPr/>
      </dsp:nvSpPr>
      <dsp:spPr>
        <a:xfrm>
          <a:off x="1048969" y="1277485"/>
          <a:ext cx="866664" cy="4333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POTROŠNIŠKE RAZISKAVE</a:t>
          </a:r>
        </a:p>
      </dsp:txBody>
      <dsp:txXfrm>
        <a:off x="1048969" y="1277485"/>
        <a:ext cx="866664" cy="433332"/>
      </dsp:txXfrm>
    </dsp:sp>
    <dsp:sp modelId="{6164582B-6F6B-4AC8-B444-4DF36AE1DBA4}">
      <dsp:nvSpPr>
        <dsp:cNvPr id="0" name=""/>
        <dsp:cNvSpPr/>
      </dsp:nvSpPr>
      <dsp:spPr>
        <a:xfrm>
          <a:off x="1265636" y="1892816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SKUPINE ZA ORGANOLEPTIČNO OCENJEVANJE</a:t>
          </a:r>
        </a:p>
      </dsp:txBody>
      <dsp:txXfrm>
        <a:off x="1265636" y="1892816"/>
        <a:ext cx="866664" cy="433332"/>
      </dsp:txXfrm>
    </dsp:sp>
    <dsp:sp modelId="{5F7EE970-A89D-46FA-BF1F-C3889939F9FE}">
      <dsp:nvSpPr>
        <dsp:cNvPr id="0" name=""/>
        <dsp:cNvSpPr/>
      </dsp:nvSpPr>
      <dsp:spPr>
        <a:xfrm>
          <a:off x="2097633" y="1277485"/>
          <a:ext cx="866664" cy="4333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IZOBRAŽEVANJE</a:t>
          </a:r>
        </a:p>
      </dsp:txBody>
      <dsp:txXfrm>
        <a:off x="2097633" y="1277485"/>
        <a:ext cx="866664" cy="433332"/>
      </dsp:txXfrm>
    </dsp:sp>
    <dsp:sp modelId="{FECFD2CE-B005-4EED-AA36-8C94D90FA351}">
      <dsp:nvSpPr>
        <dsp:cNvPr id="0" name=""/>
        <dsp:cNvSpPr/>
      </dsp:nvSpPr>
      <dsp:spPr>
        <a:xfrm>
          <a:off x="2314299" y="1892816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 dirty="0"/>
            <a:t>PODJETJA</a:t>
          </a:r>
        </a:p>
      </dsp:txBody>
      <dsp:txXfrm>
        <a:off x="2314299" y="1892816"/>
        <a:ext cx="866664" cy="433332"/>
      </dsp:txXfrm>
    </dsp:sp>
    <dsp:sp modelId="{CEA68955-4D3C-4B0C-A28C-427987D3ACD0}">
      <dsp:nvSpPr>
        <dsp:cNvPr id="0" name=""/>
        <dsp:cNvSpPr/>
      </dsp:nvSpPr>
      <dsp:spPr>
        <a:xfrm>
          <a:off x="2314299" y="2508148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OSEBJE SRIP HRANA</a:t>
          </a:r>
        </a:p>
      </dsp:txBody>
      <dsp:txXfrm>
        <a:off x="2314299" y="2508148"/>
        <a:ext cx="866664" cy="433332"/>
      </dsp:txXfrm>
    </dsp:sp>
    <dsp:sp modelId="{D6608AAF-384D-42DE-B0DE-34E117922CDA}">
      <dsp:nvSpPr>
        <dsp:cNvPr id="0" name=""/>
        <dsp:cNvSpPr/>
      </dsp:nvSpPr>
      <dsp:spPr>
        <a:xfrm>
          <a:off x="2314299" y="3123480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PANELISTI </a:t>
          </a:r>
        </a:p>
      </dsp:txBody>
      <dsp:txXfrm>
        <a:off x="2314299" y="3123480"/>
        <a:ext cx="866664" cy="433332"/>
      </dsp:txXfrm>
    </dsp:sp>
    <dsp:sp modelId="{DDD44738-3650-4E25-84A9-AAEF77EB419C}">
      <dsp:nvSpPr>
        <dsp:cNvPr id="0" name=""/>
        <dsp:cNvSpPr/>
      </dsp:nvSpPr>
      <dsp:spPr>
        <a:xfrm>
          <a:off x="3146297" y="1277485"/>
          <a:ext cx="866664" cy="4333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INFRASTRUKTURA</a:t>
          </a:r>
        </a:p>
      </dsp:txBody>
      <dsp:txXfrm>
        <a:off x="3146297" y="1277485"/>
        <a:ext cx="866664" cy="433332"/>
      </dsp:txXfrm>
    </dsp:sp>
    <dsp:sp modelId="{A5D8D655-986B-41CB-8A44-57B03D2D4DCF}">
      <dsp:nvSpPr>
        <dsp:cNvPr id="0" name=""/>
        <dsp:cNvSpPr/>
      </dsp:nvSpPr>
      <dsp:spPr>
        <a:xfrm>
          <a:off x="3362963" y="1892816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MOBILNA OPREMA</a:t>
          </a:r>
        </a:p>
      </dsp:txBody>
      <dsp:txXfrm>
        <a:off x="3362963" y="1892816"/>
        <a:ext cx="866664" cy="433332"/>
      </dsp:txXfrm>
    </dsp:sp>
    <dsp:sp modelId="{4631A327-1664-411D-B09A-A16037476536}">
      <dsp:nvSpPr>
        <dsp:cNvPr id="0" name=""/>
        <dsp:cNvSpPr/>
      </dsp:nvSpPr>
      <dsp:spPr>
        <a:xfrm>
          <a:off x="3362963" y="2508148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SOFTWARE</a:t>
          </a:r>
        </a:p>
      </dsp:txBody>
      <dsp:txXfrm>
        <a:off x="3362963" y="2508148"/>
        <a:ext cx="866664" cy="433332"/>
      </dsp:txXfrm>
    </dsp:sp>
    <dsp:sp modelId="{C1BB59FE-B1EC-4FE6-8C20-7D7140BEDA83}">
      <dsp:nvSpPr>
        <dsp:cNvPr id="0" name=""/>
        <dsp:cNvSpPr/>
      </dsp:nvSpPr>
      <dsp:spPr>
        <a:xfrm>
          <a:off x="3362963" y="3123480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OSNOVNI MATERIAL</a:t>
          </a:r>
        </a:p>
      </dsp:txBody>
      <dsp:txXfrm>
        <a:off x="3362963" y="3123480"/>
        <a:ext cx="866664" cy="433332"/>
      </dsp:txXfrm>
    </dsp:sp>
    <dsp:sp modelId="{A80D9D73-5ABE-4FF7-9BCD-D4224F47C13D}">
      <dsp:nvSpPr>
        <dsp:cNvPr id="0" name=""/>
        <dsp:cNvSpPr/>
      </dsp:nvSpPr>
      <dsp:spPr>
        <a:xfrm>
          <a:off x="4194961" y="1277485"/>
          <a:ext cx="866664" cy="4333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STORITVE</a:t>
          </a:r>
        </a:p>
      </dsp:txBody>
      <dsp:txXfrm>
        <a:off x="4194961" y="1277485"/>
        <a:ext cx="866664" cy="433332"/>
      </dsp:txXfrm>
    </dsp:sp>
    <dsp:sp modelId="{4236D4D2-24CE-4368-9238-DD84375681D6}">
      <dsp:nvSpPr>
        <dsp:cNvPr id="0" name=""/>
        <dsp:cNvSpPr/>
      </dsp:nvSpPr>
      <dsp:spPr>
        <a:xfrm>
          <a:off x="4411627" y="1892816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KOORDINATOR </a:t>
          </a:r>
        </a:p>
      </dsp:txBody>
      <dsp:txXfrm>
        <a:off x="4411627" y="1892816"/>
        <a:ext cx="866664" cy="433332"/>
      </dsp:txXfrm>
    </dsp:sp>
    <dsp:sp modelId="{61C740D6-AA8B-42C4-8A32-CE1E7677C5BD}">
      <dsp:nvSpPr>
        <dsp:cNvPr id="0" name=""/>
        <dsp:cNvSpPr/>
      </dsp:nvSpPr>
      <dsp:spPr>
        <a:xfrm>
          <a:off x="4411627" y="2508148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PARTNERJI</a:t>
          </a:r>
        </a:p>
      </dsp:txBody>
      <dsp:txXfrm>
        <a:off x="4411627" y="2508148"/>
        <a:ext cx="866664" cy="433332"/>
      </dsp:txXfrm>
    </dsp:sp>
    <dsp:sp modelId="{2DA73DE0-1AB3-4F6B-BEB2-6142C4A4C07A}">
      <dsp:nvSpPr>
        <dsp:cNvPr id="0" name=""/>
        <dsp:cNvSpPr/>
      </dsp:nvSpPr>
      <dsp:spPr>
        <a:xfrm>
          <a:off x="4411627" y="3123480"/>
          <a:ext cx="866664" cy="43333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700" b="1" kern="1200"/>
            <a:t>DRUGI</a:t>
          </a:r>
        </a:p>
      </dsp:txBody>
      <dsp:txXfrm>
        <a:off x="4411627" y="3123480"/>
        <a:ext cx="866664" cy="4333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CEEDD1-C4F6-4951-A15A-EFA6C42CEF5E}">
      <dsp:nvSpPr>
        <dsp:cNvPr id="0" name=""/>
        <dsp:cNvSpPr/>
      </dsp:nvSpPr>
      <dsp:spPr>
        <a:xfrm>
          <a:off x="842" y="555922"/>
          <a:ext cx="3626710" cy="4352052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102235" bIns="0" numCol="1" spcCol="1270" anchor="t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>
              <a:solidFill>
                <a:srgbClr val="FFFF00"/>
              </a:solidFill>
            </a:rPr>
            <a:t>Optimizacija oskrbnih agroživilskih verig</a:t>
          </a:r>
        </a:p>
      </dsp:txBody>
      <dsp:txXfrm rot="16200000">
        <a:off x="-1420827" y="1977593"/>
        <a:ext cx="3568682" cy="725342"/>
      </dsp:txXfrm>
    </dsp:sp>
    <dsp:sp modelId="{EF120581-E470-476C-BBC8-EB6238AE3D9C}">
      <dsp:nvSpPr>
        <dsp:cNvPr id="0" name=""/>
        <dsp:cNvSpPr/>
      </dsp:nvSpPr>
      <dsp:spPr>
        <a:xfrm>
          <a:off x="726184" y="555922"/>
          <a:ext cx="2701899" cy="435205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Razvoj produktov sektorskih verig vrednosti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Optimizirani proizvodni in logistični procesi v pridelavi in predelavi hrane</a:t>
          </a:r>
        </a:p>
      </dsp:txBody>
      <dsp:txXfrm>
        <a:off x="726184" y="555922"/>
        <a:ext cx="2701899" cy="4352052"/>
      </dsp:txXfrm>
    </dsp:sp>
    <dsp:sp modelId="{5DA92E3F-76B2-45DE-8CA3-A95709772EDF}">
      <dsp:nvSpPr>
        <dsp:cNvPr id="0" name=""/>
        <dsp:cNvSpPr/>
      </dsp:nvSpPr>
      <dsp:spPr>
        <a:xfrm>
          <a:off x="3754487" y="555922"/>
          <a:ext cx="3626710" cy="4352052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102235" bIns="0" numCol="1" spcCol="1270" anchor="t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>
              <a:solidFill>
                <a:srgbClr val="FFFF00"/>
              </a:solidFill>
            </a:rPr>
            <a:t>Zagotavljanje kakovostnih surovin v agroživilstvu</a:t>
          </a:r>
        </a:p>
      </dsp:txBody>
      <dsp:txXfrm rot="16200000">
        <a:off x="2332817" y="1977593"/>
        <a:ext cx="3568682" cy="725342"/>
      </dsp:txXfrm>
    </dsp:sp>
    <dsp:sp modelId="{9402CC3E-6FB9-4715-AD58-6AD55FD0C2FD}">
      <dsp:nvSpPr>
        <dsp:cNvPr id="0" name=""/>
        <dsp:cNvSpPr/>
      </dsp:nvSpPr>
      <dsp:spPr>
        <a:xfrm rot="5400000">
          <a:off x="3452921" y="4013748"/>
          <a:ext cx="639399" cy="54400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904D1-9881-41FB-83F8-9686232F1F63}">
      <dsp:nvSpPr>
        <dsp:cNvPr id="0" name=""/>
        <dsp:cNvSpPr/>
      </dsp:nvSpPr>
      <dsp:spPr>
        <a:xfrm>
          <a:off x="4479829" y="555922"/>
          <a:ext cx="2701899" cy="435205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Selekcionirane sorte sadja, zelenjave, poljščin </a:t>
          </a:r>
          <a:r>
            <a:rPr lang="sl-SI" sz="2300" kern="1200" dirty="0">
              <a:solidFill>
                <a:schemeClr val="bg1"/>
              </a:solidFill>
            </a:rPr>
            <a:t>ter selekcija </a:t>
          </a:r>
          <a:r>
            <a:rPr lang="sl-SI" sz="2300" kern="1200" dirty="0" err="1">
              <a:solidFill>
                <a:schemeClr val="bg1"/>
              </a:solidFill>
            </a:rPr>
            <a:t>rejnih</a:t>
          </a:r>
          <a:r>
            <a:rPr lang="sl-SI" sz="2300" kern="1200" dirty="0">
              <a:solidFill>
                <a:schemeClr val="bg1"/>
              </a:solidFill>
            </a:rPr>
            <a:t> živali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Alternativna krma in funkcionalni krmni dodatki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Živalski proizvodi iz boljših </a:t>
          </a:r>
          <a:r>
            <a:rPr lang="sl-SI" sz="2300" kern="1200" dirty="0" err="1"/>
            <a:t>rejnih</a:t>
          </a:r>
          <a:r>
            <a:rPr lang="sl-SI" sz="2300" kern="1200" dirty="0"/>
            <a:t> pogojev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Kmetijski pridelki in živila iz shem kakovosti</a:t>
          </a:r>
        </a:p>
      </dsp:txBody>
      <dsp:txXfrm>
        <a:off x="4479829" y="555922"/>
        <a:ext cx="2701899" cy="4352052"/>
      </dsp:txXfrm>
    </dsp:sp>
    <dsp:sp modelId="{F941E3C9-2C19-4B91-BAF6-C2865B4948FC}">
      <dsp:nvSpPr>
        <dsp:cNvPr id="0" name=""/>
        <dsp:cNvSpPr/>
      </dsp:nvSpPr>
      <dsp:spPr>
        <a:xfrm>
          <a:off x="7508132" y="555922"/>
          <a:ext cx="3626710" cy="4352052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102235" bIns="0" numCol="1" spcCol="1270" anchor="t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>
              <a:solidFill>
                <a:srgbClr val="FFFF00"/>
              </a:solidFill>
            </a:rPr>
            <a:t>Širjenje ponudbe živil</a:t>
          </a:r>
        </a:p>
      </dsp:txBody>
      <dsp:txXfrm rot="16200000">
        <a:off x="6086462" y="1977593"/>
        <a:ext cx="3568682" cy="725342"/>
      </dsp:txXfrm>
    </dsp:sp>
    <dsp:sp modelId="{BDE6FBED-4082-4CF2-88DD-DEE49547D5BF}">
      <dsp:nvSpPr>
        <dsp:cNvPr id="0" name=""/>
        <dsp:cNvSpPr/>
      </dsp:nvSpPr>
      <dsp:spPr>
        <a:xfrm rot="5400000">
          <a:off x="7206566" y="4013748"/>
          <a:ext cx="639399" cy="54400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1C592E-4D71-4207-8421-590DBB4EBFC0}">
      <dsp:nvSpPr>
        <dsp:cNvPr id="0" name=""/>
        <dsp:cNvSpPr/>
      </dsp:nvSpPr>
      <dsp:spPr>
        <a:xfrm>
          <a:off x="8233475" y="555922"/>
          <a:ext cx="2701899" cy="435205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867" rIns="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Živila sestavljena po meri potrošnika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Živilski izdelki spremenjene sestave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Novi živilski izdelki s specifičnimi senzoričnimi lastnostmi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 dirty="0"/>
            <a:t>Prehranska dopolnila in nova živila</a:t>
          </a:r>
        </a:p>
      </dsp:txBody>
      <dsp:txXfrm>
        <a:off x="8233475" y="555922"/>
        <a:ext cx="2701899" cy="43520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37929-6FDF-413B-84A9-FABF374431E5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FF17C-2101-4B0D-A8E9-4EF4C28F7D2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8000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sl-SI" dirty="0"/>
              <a:t>Uredite slog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 dirty="0"/>
              <a:t>Uredite slog podnaslova matrice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C201C-865C-46B6-93BC-DC71D6B28990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9E844-1DEF-4671-8169-0DEB294D65BF}" type="slidenum">
              <a:rPr lang="sl-SI" smtClean="0"/>
              <a:t>‹#›</a:t>
            </a:fld>
            <a:endParaRPr lang="sl-SI"/>
          </a:p>
        </p:txBody>
      </p:sp>
      <p:pic>
        <p:nvPicPr>
          <p:cNvPr id="7" name="Slika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90" y="449898"/>
            <a:ext cx="1934210" cy="405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lika 7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876" y="290513"/>
            <a:ext cx="1607820" cy="56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483" y="171894"/>
            <a:ext cx="1042192" cy="904431"/>
          </a:xfrm>
          <a:prstGeom prst="rect">
            <a:avLst/>
          </a:prstGeom>
        </p:spPr>
      </p:pic>
      <p:pic>
        <p:nvPicPr>
          <p:cNvPr id="13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9875"/>
            <a:ext cx="12192000" cy="153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Slika 1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55" y="244007"/>
            <a:ext cx="2684851" cy="61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47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C201C-865C-46B6-93BC-DC71D6B28990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9E844-1DEF-4671-8169-0DEB294D65BF}" type="slidenum">
              <a:rPr lang="sl-SI" smtClean="0"/>
              <a:t>‹#›</a:t>
            </a:fld>
            <a:endParaRPr lang="sl-SI"/>
          </a:p>
        </p:txBody>
      </p:sp>
      <p:pic>
        <p:nvPicPr>
          <p:cNvPr id="7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32"/>
          <a:stretch/>
        </p:blipFill>
        <p:spPr bwMode="auto">
          <a:xfrm>
            <a:off x="0" y="6053649"/>
            <a:ext cx="12192000" cy="8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26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8BB-AF1D-499C-946C-9E70BA60FCC2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A928-2546-48EC-9074-D7BD624A5812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042197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8BB-AF1D-499C-946C-9E70BA60FCC2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A928-2546-48EC-9074-D7BD624A5812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142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Naslov in 4 vseb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sz="quarter" idx="1"/>
          </p:nvPr>
        </p:nvSpPr>
        <p:spPr>
          <a:xfrm>
            <a:off x="609600" y="1600201"/>
            <a:ext cx="5384800" cy="2278063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278063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vsebine 4"/>
          <p:cNvSpPr>
            <a:spLocks noGrp="1"/>
          </p:cNvSpPr>
          <p:nvPr>
            <p:ph sz="quarter" idx="3"/>
          </p:nvPr>
        </p:nvSpPr>
        <p:spPr>
          <a:xfrm>
            <a:off x="609600" y="4030663"/>
            <a:ext cx="5384800" cy="2278062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vsebine 5"/>
          <p:cNvSpPr>
            <a:spLocks noGrp="1"/>
          </p:cNvSpPr>
          <p:nvPr>
            <p:ph sz="quarter" idx="4"/>
          </p:nvPr>
        </p:nvSpPr>
        <p:spPr>
          <a:xfrm>
            <a:off x="6197600" y="4030663"/>
            <a:ext cx="5384800" cy="2278062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sl-SI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sl-SI" dirty="0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274E8-7D7B-493F-84FE-C74475855B6C}" type="slidenum">
              <a:rPr lang="en-GB" altLang="sl-SI"/>
              <a:pPr>
                <a:defRPr/>
              </a:pPr>
              <a:t>‹#›</a:t>
            </a:fld>
            <a:endParaRPr lang="en-GB" altLang="sl-SI" dirty="0"/>
          </a:p>
        </p:txBody>
      </p:sp>
    </p:spTree>
    <p:extLst>
      <p:ext uri="{BB962C8B-B14F-4D97-AF65-F5344CB8AC3E}">
        <p14:creationId xmlns:p14="http://schemas.microsoft.com/office/powerpoint/2010/main" val="166122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-6240" y="149400"/>
            <a:ext cx="8809440" cy="6858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96000" y="1307880"/>
            <a:ext cx="11416800" cy="4167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4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dirty="0"/>
              <a:t>Uredite slog naslova matrice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C201C-865C-46B6-93BC-DC71D6B28990}" type="datetimeFigureOut">
              <a:rPr lang="sl-SI" smtClean="0"/>
              <a:t>12. 04. 2021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9E844-1DEF-4671-8169-0DEB294D65BF}" type="slidenum">
              <a:rPr lang="sl-SI" smtClean="0"/>
              <a:t>‹#›</a:t>
            </a:fld>
            <a:endParaRPr lang="sl-SI"/>
          </a:p>
        </p:txBody>
      </p:sp>
      <p:pic>
        <p:nvPicPr>
          <p:cNvPr id="7" name="Picture 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32"/>
          <a:stretch/>
        </p:blipFill>
        <p:spPr bwMode="auto">
          <a:xfrm>
            <a:off x="0" y="6053649"/>
            <a:ext cx="12192000" cy="8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86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92D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1.png"/><Relationship Id="rId7" Type="http://schemas.openxmlformats.org/officeDocument/2006/relationships/image" Target="../media/image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6.jpeg"/><Relationship Id="rId7" Type="http://schemas.openxmlformats.org/officeDocument/2006/relationships/image" Target="../media/image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zs.si/Dogodki/7-04-2021/konferenca---biogospodarstvo-nova-razvojna-in-poslovna-priloznost-v-agrozivilstvu" TargetMode="External"/><Relationship Id="rId2" Type="http://schemas.openxmlformats.org/officeDocument/2006/relationships/hyperlink" Target="http://www.fkbv.um.si/index.php/raziskovalna-dejavnost-fkbv/projekti/60-vsebina/4501-visokostorilna-trajnostna-pridelava-jabol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s://www.program-podezelja.si/sl/237-eup/seznam-projektov/1086-eip-reja-razlicnih-pasem-drobnice-za-meso-in-izdelke-vrhunske-kakovosti-3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ip/agriculture/en/find-connect/projects/pitanje-govedi-za-prirejo-govedine-vrhunske" TargetMode="External"/><Relationship Id="rId2" Type="http://schemas.openxmlformats.org/officeDocument/2006/relationships/hyperlink" Target="https://www.bf.uni-lj.si/sl/organiziranost/zootehnika/raziskave/raziskovalni-projekti/137/reja-razlicnih-pasem-drobnice-za-meso-in-izdelke-vrhunske-kakovost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f.uni-lj.si/sl/organiziranost/zootehnika/raziskave/raziskovalni-projekti/134/uvedba-nacionalnega-genomskega-obracuna-plemenskih-vrednosti-s-kombinirano-referencno-populacijo-za-slovensko-rjavo-in-crnobelo-pasmo-govedi" TargetMode="External"/><Relationship Id="rId2" Type="http://schemas.openxmlformats.org/officeDocument/2006/relationships/hyperlink" Target="http://www.kmetijskizavod-nm.si/page/vpeljava-odbire-plemenskih-%C5%BEivali-na-podlagi-kakovosti-mesa-pri-pasmi-kr%C5%A1kopoljski-pra%C5%A1i%C4%8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ifeforacidwhey.arhel.si/" TargetMode="External"/><Relationship Id="rId2" Type="http://schemas.openxmlformats.org/officeDocument/2006/relationships/hyperlink" Target="http://laktika.arhel.si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hyperlink" Target="https://dainme-sme.eu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f.uni-lj.si/sl/organiziranost/agronomija/raziskave/raziskovalni-projekti/83/kmetijske-rastlinegenetika-in-sodobne-tehnologije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f.uni-lj.si/sl/organiziranost/zootehnika/raziskave/raziskovalni-projekti/97/prehrana-in-mikrobna-ekologija-prebavil" TargetMode="External"/><Relationship Id="rId2" Type="http://schemas.openxmlformats.org/officeDocument/2006/relationships/hyperlink" Target="https://www.bf.uni-lj.si/sl/organiziranost/agronomija/raziskave/raziskovalni-projekti/146/zrnate-strocnice--pridelava,-predelava-in-uporaba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f.uni-lj.si/podrocje/reja-domacih-zivali-z-nadgradnjo-dobrobiti-zivali-v-skladu-z-druzbenimi-zahtevami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seneno.info/index.php/o-projektu/" TargetMode="External"/><Relationship Id="rId2" Type="http://schemas.openxmlformats.org/officeDocument/2006/relationships/hyperlink" Target="https://www.nasasuperhrana.s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ei.uni-nm.si/raziskovanje/programi_in_projekti/analiza_pridelave_in_trzenja_proizvodov_shem_kakovosti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gfi.org/marketresearch/" TargetMode="Externa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s://gfi.org/marketresearch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rpa.eu/proposte-per-una-strategia-italiana-per-lintelligenza-artificiale-elaborate-dal-gruppo-di-esperti-mise-sullintelligenza-artificiale/" TargetMode="External"/><Relationship Id="rId7" Type="http://schemas.openxmlformats.org/officeDocument/2006/relationships/hyperlink" Target="http://www.pngall.com/dream-png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Tematski spletni seminar</a:t>
            </a:r>
            <a:br>
              <a:rPr lang="sl-SI" dirty="0"/>
            </a:br>
            <a:r>
              <a:rPr lang="sl-SI" dirty="0"/>
              <a:t>SRIP HRANA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l-SI" sz="3000" dirty="0"/>
              <a:t>Proces podjetniškega odkrivanja z deležniki</a:t>
            </a:r>
          </a:p>
          <a:p>
            <a:endParaRPr lang="sl-SI" dirty="0"/>
          </a:p>
          <a:p>
            <a:endParaRPr lang="sl-SI" dirty="0"/>
          </a:p>
          <a:p>
            <a:r>
              <a:rPr lang="sl-SI" dirty="0"/>
              <a:t>ZOOM, 12. april 2021</a:t>
            </a: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A650F2C3-B980-41FF-892F-46CD6794BED7}"/>
              </a:ext>
            </a:extLst>
          </p:cNvPr>
          <p:cNvSpPr txBox="1"/>
          <p:nvPr/>
        </p:nvSpPr>
        <p:spPr>
          <a:xfrm>
            <a:off x="251670" y="5651459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885329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25C088D-864B-4674-8F14-57965A8E1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08976" cy="483325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EE0260D-5F11-419E-A160-2B7588571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22208"/>
            <a:ext cx="12192000" cy="274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7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značba mesta vsebine 8">
            <a:extLst>
              <a:ext uri="{FF2B5EF4-FFF2-40B4-BE49-F238E27FC236}">
                <a16:creationId xmlns:a16="http://schemas.microsoft.com/office/drawing/2014/main" id="{E2BEDE91-7CD3-44B1-A665-3361A1822B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06" y="2577267"/>
            <a:ext cx="3150680" cy="1772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PoljeZBesedilom 32">
            <a:extLst>
              <a:ext uri="{FF2B5EF4-FFF2-40B4-BE49-F238E27FC236}">
                <a16:creationId xmlns:a16="http://schemas.microsoft.com/office/drawing/2014/main" id="{AAB9A2AF-656E-49D4-8922-23DA327D3FFF}"/>
              </a:ext>
            </a:extLst>
          </p:cNvPr>
          <p:cNvSpPr txBox="1"/>
          <p:nvPr/>
        </p:nvSpPr>
        <p:spPr>
          <a:xfrm>
            <a:off x="7658226" y="3059668"/>
            <a:ext cx="3098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Obiski raziskovalnih inštitucij</a:t>
            </a:r>
          </a:p>
        </p:txBody>
      </p:sp>
      <p:sp>
        <p:nvSpPr>
          <p:cNvPr id="35" name="PoljeZBesedilom 34">
            <a:extLst>
              <a:ext uri="{FF2B5EF4-FFF2-40B4-BE49-F238E27FC236}">
                <a16:creationId xmlns:a16="http://schemas.microsoft.com/office/drawing/2014/main" id="{78116720-742A-4AA8-92B2-F97E371DE937}"/>
              </a:ext>
            </a:extLst>
          </p:cNvPr>
          <p:cNvSpPr txBox="1"/>
          <p:nvPr/>
        </p:nvSpPr>
        <p:spPr>
          <a:xfrm>
            <a:off x="8656920" y="5272841"/>
            <a:ext cx="3322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Spoznavanje tujih dobrih praks</a:t>
            </a:r>
          </a:p>
        </p:txBody>
      </p:sp>
      <p:pic>
        <p:nvPicPr>
          <p:cNvPr id="36" name="Slika 35">
            <a:extLst>
              <a:ext uri="{FF2B5EF4-FFF2-40B4-BE49-F238E27FC236}">
                <a16:creationId xmlns:a16="http://schemas.microsoft.com/office/drawing/2014/main" id="{86A14AFC-B5DA-495F-9B3C-F905DDCDD2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8" r="9932"/>
          <a:stretch/>
        </p:blipFill>
        <p:spPr>
          <a:xfrm>
            <a:off x="5666809" y="4705541"/>
            <a:ext cx="2901578" cy="1780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Slika 36">
            <a:extLst>
              <a:ext uri="{FF2B5EF4-FFF2-40B4-BE49-F238E27FC236}">
                <a16:creationId xmlns:a16="http://schemas.microsoft.com/office/drawing/2014/main" id="{4B94A39D-D040-4B44-9454-4D8AED08A4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85" r="20882" b="2"/>
          <a:stretch/>
        </p:blipFill>
        <p:spPr>
          <a:xfrm>
            <a:off x="1586144" y="71058"/>
            <a:ext cx="2252692" cy="215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Pravokotnik 37">
            <a:extLst>
              <a:ext uri="{FF2B5EF4-FFF2-40B4-BE49-F238E27FC236}">
                <a16:creationId xmlns:a16="http://schemas.microsoft.com/office/drawing/2014/main" id="{81125C25-E8D2-4A5B-B4AE-82BA63DFFE80}"/>
              </a:ext>
            </a:extLst>
          </p:cNvPr>
          <p:cNvSpPr/>
          <p:nvPr/>
        </p:nvSpPr>
        <p:spPr>
          <a:xfrm>
            <a:off x="1641524" y="2219082"/>
            <a:ext cx="214193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12. </a:t>
            </a:r>
            <a:r>
              <a:rPr lang="sl-SI" sz="1100" i="1" dirty="0" err="1"/>
              <a:t>Congress</a:t>
            </a:r>
            <a:r>
              <a:rPr lang="sl-SI" sz="1100" i="1" dirty="0"/>
              <a:t> </a:t>
            </a:r>
            <a:r>
              <a:rPr lang="sl-SI" sz="1100" i="1" dirty="0" err="1"/>
              <a:t>of</a:t>
            </a:r>
            <a:r>
              <a:rPr lang="sl-SI" sz="1100" i="1" dirty="0"/>
              <a:t> </a:t>
            </a:r>
            <a:r>
              <a:rPr lang="sl-SI" sz="1100" i="1" dirty="0" err="1"/>
              <a:t>the</a:t>
            </a:r>
            <a:r>
              <a:rPr lang="sl-SI" sz="1100" i="1" dirty="0"/>
              <a:t> FMCG market</a:t>
            </a:r>
          </a:p>
        </p:txBody>
      </p:sp>
      <p:pic>
        <p:nvPicPr>
          <p:cNvPr id="39" name="Slika 38" descr="Slika, ki vsebuje besede besedilo, oseba, notranji, stena&#10;&#10;Opis je samodejno ustvarjen">
            <a:extLst>
              <a:ext uri="{FF2B5EF4-FFF2-40B4-BE49-F238E27FC236}">
                <a16:creationId xmlns:a16="http://schemas.microsoft.com/office/drawing/2014/main" id="{25B7CD73-C41C-44FB-98D7-4BB337A07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649" y="2577266"/>
            <a:ext cx="2374576" cy="1780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PoljeZBesedilom 39">
            <a:extLst>
              <a:ext uri="{FF2B5EF4-FFF2-40B4-BE49-F238E27FC236}">
                <a16:creationId xmlns:a16="http://schemas.microsoft.com/office/drawing/2014/main" id="{5378E263-B946-4CBF-A2AB-824E4294382B}"/>
              </a:ext>
            </a:extLst>
          </p:cNvPr>
          <p:cNvSpPr txBox="1"/>
          <p:nvPr/>
        </p:nvSpPr>
        <p:spPr>
          <a:xfrm>
            <a:off x="6101837" y="6486472"/>
            <a:ext cx="2370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Strokovna ekskurzija v </a:t>
            </a:r>
            <a:r>
              <a:rPr lang="sl-SI" sz="1100" i="1" dirty="0" err="1"/>
              <a:t>Wageningen</a:t>
            </a:r>
            <a:endParaRPr lang="sl-SI" sz="1100" i="1" dirty="0"/>
          </a:p>
        </p:txBody>
      </p:sp>
      <p:sp>
        <p:nvSpPr>
          <p:cNvPr id="41" name="PoljeZBesedilom 40">
            <a:extLst>
              <a:ext uri="{FF2B5EF4-FFF2-40B4-BE49-F238E27FC236}">
                <a16:creationId xmlns:a16="http://schemas.microsoft.com/office/drawing/2014/main" id="{02024164-0F95-4FA0-8256-F5679CB3A210}"/>
              </a:ext>
            </a:extLst>
          </p:cNvPr>
          <p:cNvSpPr txBox="1"/>
          <p:nvPr/>
        </p:nvSpPr>
        <p:spPr>
          <a:xfrm>
            <a:off x="3079203" y="6486472"/>
            <a:ext cx="2370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Strokovna ekskurzija v Torino</a:t>
            </a:r>
          </a:p>
        </p:txBody>
      </p:sp>
      <p:sp>
        <p:nvSpPr>
          <p:cNvPr id="42" name="Pravokotnik 41">
            <a:extLst>
              <a:ext uri="{FF2B5EF4-FFF2-40B4-BE49-F238E27FC236}">
                <a16:creationId xmlns:a16="http://schemas.microsoft.com/office/drawing/2014/main" id="{D7A72F75-B367-4026-ACB8-D67B64A17D1A}"/>
              </a:ext>
            </a:extLst>
          </p:cNvPr>
          <p:cNvSpPr/>
          <p:nvPr/>
        </p:nvSpPr>
        <p:spPr>
          <a:xfrm>
            <a:off x="3838837" y="961450"/>
            <a:ext cx="2970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Obiski mednarodnih sejmov</a:t>
            </a:r>
            <a:endParaRPr lang="sl-SI" dirty="0">
              <a:solidFill>
                <a:srgbClr val="92D050"/>
              </a:solidFill>
            </a:endParaRPr>
          </a:p>
        </p:txBody>
      </p:sp>
      <p:sp>
        <p:nvSpPr>
          <p:cNvPr id="43" name="PoljeZBesedilom 42">
            <a:extLst>
              <a:ext uri="{FF2B5EF4-FFF2-40B4-BE49-F238E27FC236}">
                <a16:creationId xmlns:a16="http://schemas.microsoft.com/office/drawing/2014/main" id="{01205611-FCE7-41DF-AD1C-9589C131A11D}"/>
              </a:ext>
            </a:extLst>
          </p:cNvPr>
          <p:cNvSpPr txBox="1"/>
          <p:nvPr/>
        </p:nvSpPr>
        <p:spPr>
          <a:xfrm>
            <a:off x="2514308" y="4315292"/>
            <a:ext cx="2370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Nacionalni inštitut za biologijo</a:t>
            </a:r>
          </a:p>
        </p:txBody>
      </p:sp>
      <p:sp>
        <p:nvSpPr>
          <p:cNvPr id="44" name="PoljeZBesedilom 43">
            <a:extLst>
              <a:ext uri="{FF2B5EF4-FFF2-40B4-BE49-F238E27FC236}">
                <a16:creationId xmlns:a16="http://schemas.microsoft.com/office/drawing/2014/main" id="{8C9801BD-7236-4398-B4B1-7FB2EAC2B1F0}"/>
              </a:ext>
            </a:extLst>
          </p:cNvPr>
          <p:cNvSpPr txBox="1"/>
          <p:nvPr/>
        </p:nvSpPr>
        <p:spPr>
          <a:xfrm>
            <a:off x="5789252" y="4329026"/>
            <a:ext cx="1469724" cy="27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Inštitut „Jožef Stefan“</a:t>
            </a:r>
          </a:p>
        </p:txBody>
      </p:sp>
      <p:pic>
        <p:nvPicPr>
          <p:cNvPr id="47" name="Slika 46">
            <a:extLst>
              <a:ext uri="{FF2B5EF4-FFF2-40B4-BE49-F238E27FC236}">
                <a16:creationId xmlns:a16="http://schemas.microsoft.com/office/drawing/2014/main" id="{4A066D22-B2CF-4D1F-B26B-FF1FFE25D8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180" y="259664"/>
            <a:ext cx="702386" cy="701786"/>
          </a:xfrm>
          <a:prstGeom prst="rect">
            <a:avLst/>
          </a:prstGeom>
        </p:spPr>
      </p:pic>
      <p:pic>
        <p:nvPicPr>
          <p:cNvPr id="48" name="Picture 2" descr="logo - mgrt - Visit Goodplace">
            <a:extLst>
              <a:ext uri="{FF2B5EF4-FFF2-40B4-BE49-F238E27FC236}">
                <a16:creationId xmlns:a16="http://schemas.microsoft.com/office/drawing/2014/main" id="{C9BB6D12-AB3D-4548-AEF0-981C6709A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509" y="443801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>
            <a:extLst>
              <a:ext uri="{FF2B5EF4-FFF2-40B4-BE49-F238E27FC236}">
                <a16:creationId xmlns:a16="http://schemas.microsoft.com/office/drawing/2014/main" id="{C5732C9C-03CB-40B5-BF50-FBCDB730F2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10429780" y="393627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e0fb3ff8-9bb5-4ee9-8e8d-74b486392a83" descr="Image">
            <a:extLst>
              <a:ext uri="{FF2B5EF4-FFF2-40B4-BE49-F238E27FC236}">
                <a16:creationId xmlns:a16="http://schemas.microsoft.com/office/drawing/2014/main" id="{4285019C-F9DF-4D3E-82C8-0802279D5656}"/>
              </a:ext>
            </a:extLst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1" t="21518" r="132" b="6172"/>
          <a:stretch/>
        </p:blipFill>
        <p:spPr bwMode="auto">
          <a:xfrm>
            <a:off x="2656474" y="4709879"/>
            <a:ext cx="2901578" cy="1789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7501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oljeZBesedilom 32">
            <a:extLst>
              <a:ext uri="{FF2B5EF4-FFF2-40B4-BE49-F238E27FC236}">
                <a16:creationId xmlns:a16="http://schemas.microsoft.com/office/drawing/2014/main" id="{AAB9A2AF-656E-49D4-8922-23DA327D3FFF}"/>
              </a:ext>
            </a:extLst>
          </p:cNvPr>
          <p:cNvSpPr txBox="1"/>
          <p:nvPr/>
        </p:nvSpPr>
        <p:spPr>
          <a:xfrm>
            <a:off x="7658226" y="3059669"/>
            <a:ext cx="4016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Spodbujanje in promocija inovativnosti v podjetjih</a:t>
            </a:r>
          </a:p>
        </p:txBody>
      </p:sp>
      <p:sp>
        <p:nvSpPr>
          <p:cNvPr id="35" name="PoljeZBesedilom 34">
            <a:extLst>
              <a:ext uri="{FF2B5EF4-FFF2-40B4-BE49-F238E27FC236}">
                <a16:creationId xmlns:a16="http://schemas.microsoft.com/office/drawing/2014/main" id="{78116720-742A-4AA8-92B2-F97E371DE937}"/>
              </a:ext>
            </a:extLst>
          </p:cNvPr>
          <p:cNvSpPr txBox="1"/>
          <p:nvPr/>
        </p:nvSpPr>
        <p:spPr>
          <a:xfrm>
            <a:off x="8750213" y="5172685"/>
            <a:ext cx="3111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Širjenje znanja in dobrih praks</a:t>
            </a:r>
          </a:p>
        </p:txBody>
      </p:sp>
      <p:sp>
        <p:nvSpPr>
          <p:cNvPr id="38" name="Pravokotnik 37">
            <a:extLst>
              <a:ext uri="{FF2B5EF4-FFF2-40B4-BE49-F238E27FC236}">
                <a16:creationId xmlns:a16="http://schemas.microsoft.com/office/drawing/2014/main" id="{81125C25-E8D2-4A5B-B4AE-82BA63DFFE80}"/>
              </a:ext>
            </a:extLst>
          </p:cNvPr>
          <p:cNvSpPr/>
          <p:nvPr/>
        </p:nvSpPr>
        <p:spPr>
          <a:xfrm>
            <a:off x="1661675" y="2112581"/>
            <a:ext cx="277511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1100" i="1" dirty="0"/>
              <a:t>Srečanje partnerjev SRIP HRANA, AGRA 2019</a:t>
            </a:r>
          </a:p>
        </p:txBody>
      </p:sp>
      <p:sp>
        <p:nvSpPr>
          <p:cNvPr id="40" name="PoljeZBesedilom 39">
            <a:extLst>
              <a:ext uri="{FF2B5EF4-FFF2-40B4-BE49-F238E27FC236}">
                <a16:creationId xmlns:a16="http://schemas.microsoft.com/office/drawing/2014/main" id="{5378E263-B946-4CBF-A2AB-824E4294382B}"/>
              </a:ext>
            </a:extLst>
          </p:cNvPr>
          <p:cNvSpPr txBox="1"/>
          <p:nvPr/>
        </p:nvSpPr>
        <p:spPr>
          <a:xfrm>
            <a:off x="6639228" y="6464335"/>
            <a:ext cx="1866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Veliki jesenski živilski seminar</a:t>
            </a:r>
          </a:p>
        </p:txBody>
      </p:sp>
      <p:sp>
        <p:nvSpPr>
          <p:cNvPr id="41" name="PoljeZBesedilom 40">
            <a:extLst>
              <a:ext uri="{FF2B5EF4-FFF2-40B4-BE49-F238E27FC236}">
                <a16:creationId xmlns:a16="http://schemas.microsoft.com/office/drawing/2014/main" id="{02024164-0F95-4FA0-8256-F5679CB3A210}"/>
              </a:ext>
            </a:extLst>
          </p:cNvPr>
          <p:cNvSpPr txBox="1"/>
          <p:nvPr/>
        </p:nvSpPr>
        <p:spPr>
          <a:xfrm>
            <a:off x="3495089" y="6464335"/>
            <a:ext cx="2370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Veliki spomladanski živilski seminar</a:t>
            </a:r>
          </a:p>
        </p:txBody>
      </p:sp>
      <p:sp>
        <p:nvSpPr>
          <p:cNvPr id="42" name="Pravokotnik 41">
            <a:extLst>
              <a:ext uri="{FF2B5EF4-FFF2-40B4-BE49-F238E27FC236}">
                <a16:creationId xmlns:a16="http://schemas.microsoft.com/office/drawing/2014/main" id="{D7A72F75-B367-4026-ACB8-D67B64A17D1A}"/>
              </a:ext>
            </a:extLst>
          </p:cNvPr>
          <p:cNvSpPr/>
          <p:nvPr/>
        </p:nvSpPr>
        <p:spPr>
          <a:xfrm>
            <a:off x="4436794" y="900485"/>
            <a:ext cx="3462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b="1" dirty="0">
                <a:solidFill>
                  <a:srgbClr val="92D050"/>
                </a:solidFill>
              </a:rPr>
              <a:t>Spodbujanje delitve dobrih praks</a:t>
            </a:r>
            <a:endParaRPr lang="sl-SI" dirty="0">
              <a:solidFill>
                <a:srgbClr val="92D050"/>
              </a:solidFill>
            </a:endParaRPr>
          </a:p>
        </p:txBody>
      </p:sp>
      <p:sp>
        <p:nvSpPr>
          <p:cNvPr id="43" name="PoljeZBesedilom 42">
            <a:extLst>
              <a:ext uri="{FF2B5EF4-FFF2-40B4-BE49-F238E27FC236}">
                <a16:creationId xmlns:a16="http://schemas.microsoft.com/office/drawing/2014/main" id="{01205611-FCE7-41DF-AD1C-9589C131A11D}"/>
              </a:ext>
            </a:extLst>
          </p:cNvPr>
          <p:cNvSpPr txBox="1"/>
          <p:nvPr/>
        </p:nvSpPr>
        <p:spPr>
          <a:xfrm>
            <a:off x="2711066" y="4263935"/>
            <a:ext cx="1477685" cy="2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Razstava Future Food</a:t>
            </a:r>
          </a:p>
        </p:txBody>
      </p:sp>
      <p:sp>
        <p:nvSpPr>
          <p:cNvPr id="44" name="PoljeZBesedilom 43">
            <a:extLst>
              <a:ext uri="{FF2B5EF4-FFF2-40B4-BE49-F238E27FC236}">
                <a16:creationId xmlns:a16="http://schemas.microsoft.com/office/drawing/2014/main" id="{8C9801BD-7236-4398-B4B1-7FB2EAC2B1F0}"/>
              </a:ext>
            </a:extLst>
          </p:cNvPr>
          <p:cNvSpPr txBox="1"/>
          <p:nvPr/>
        </p:nvSpPr>
        <p:spPr>
          <a:xfrm>
            <a:off x="5283650" y="4239956"/>
            <a:ext cx="1975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i="1" dirty="0"/>
              <a:t>Prehranski forum SRIP HRANA</a:t>
            </a:r>
          </a:p>
          <a:p>
            <a:endParaRPr lang="sl-SI" sz="1100" i="1" dirty="0"/>
          </a:p>
        </p:txBody>
      </p:sp>
      <p:pic>
        <p:nvPicPr>
          <p:cNvPr id="15" name="1b189a77-25e5-4011-b290-2d1d87ed1bc5" descr="Image">
            <a:extLst>
              <a:ext uri="{FF2B5EF4-FFF2-40B4-BE49-F238E27FC236}">
                <a16:creationId xmlns:a16="http://schemas.microsoft.com/office/drawing/2014/main" id="{D1310BDA-087A-4E2A-AEC0-E626B8D4C68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523" y="57721"/>
            <a:ext cx="2795270" cy="2054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Slika 15" descr="Slika, ki vsebuje besede besedilo, notranji&#10;&#10;Opis je samodejno ustvarjen">
            <a:extLst>
              <a:ext uri="{FF2B5EF4-FFF2-40B4-BE49-F238E27FC236}">
                <a16:creationId xmlns:a16="http://schemas.microsoft.com/office/drawing/2014/main" id="{F7CC38D0-1FDA-4C1B-8DD3-E03820C7A6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344" y="2475656"/>
            <a:ext cx="2611128" cy="174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Slika 16" descr="Slika, ki vsebuje besede oseba, sedeče, miza, ženska&#10;&#10;Opis je samodejno ustvarjen">
            <a:extLst>
              <a:ext uri="{FF2B5EF4-FFF2-40B4-BE49-F238E27FC236}">
                <a16:creationId xmlns:a16="http://schemas.microsoft.com/office/drawing/2014/main" id="{3F59271C-0301-4F15-8FAE-2A763898C7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975" y="2475656"/>
            <a:ext cx="2615284" cy="174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Slika 17" descr="Slika, ki vsebuje besede oseba, notranji, ljudje, skupina&#10;&#10;Opis je samodejno ustvarjen">
            <a:extLst>
              <a:ext uri="{FF2B5EF4-FFF2-40B4-BE49-F238E27FC236}">
                <a16:creationId xmlns:a16="http://schemas.microsoft.com/office/drawing/2014/main" id="{C8F80729-ED81-4F3C-93D5-F187D0F121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319" y="4670843"/>
            <a:ext cx="2658863" cy="1769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Slika 18" descr="Slika, ki vsebuje besede besedilo, oseba, notranji, ljudje&#10;&#10;Opis je samodejno ustvarjen">
            <a:extLst>
              <a:ext uri="{FF2B5EF4-FFF2-40B4-BE49-F238E27FC236}">
                <a16:creationId xmlns:a16="http://schemas.microsoft.com/office/drawing/2014/main" id="{9090241E-3E51-4460-8D09-9B19495622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50" y="4666031"/>
            <a:ext cx="2658863" cy="1772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7B404B69-8249-483A-9BEF-4F8C085467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903" y="140387"/>
            <a:ext cx="702386" cy="701786"/>
          </a:xfrm>
          <a:prstGeom prst="rect">
            <a:avLst/>
          </a:prstGeom>
        </p:spPr>
      </p:pic>
      <p:pic>
        <p:nvPicPr>
          <p:cNvPr id="24" name="Picture 2" descr="logo - mgrt - Visit Goodplace">
            <a:extLst>
              <a:ext uri="{FF2B5EF4-FFF2-40B4-BE49-F238E27FC236}">
                <a16:creationId xmlns:a16="http://schemas.microsoft.com/office/drawing/2014/main" id="{4C7AAEE4-F0A9-4A27-907D-09164DFC2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232" y="324524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id="{9CAEF1EF-BF7E-4F96-9AF9-1A7CAE6A0B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10488503" y="274350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87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0A54D5BF-5553-4B6F-AABA-EED59F806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896253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993CCC7-AAEA-42EC-AA6A-6B45CEA6FF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6704"/>
          <a:stretch/>
        </p:blipFill>
        <p:spPr>
          <a:xfrm>
            <a:off x="2937160" y="5800447"/>
            <a:ext cx="6317680" cy="105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1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6A087CB1-B758-431F-8ABD-62656E294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2" y="505813"/>
            <a:ext cx="5426764" cy="2537012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F94C3B88-20AB-45C8-81E1-133F7B953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4020992"/>
            <a:ext cx="5426764" cy="19807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8930A4D-35B2-4F8F-89B0-3A6367B6D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034" y="1545513"/>
            <a:ext cx="5426764" cy="362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57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9550192-91DF-44BD-993E-5179C7575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2318" y="1434710"/>
            <a:ext cx="5173874" cy="45739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l-SI" i="1" dirty="0"/>
              <a:t>Prizadevanja delovanja Nacionalnega stičišča za senzorične raziskave živil so </a:t>
            </a:r>
            <a:r>
              <a:rPr lang="sl-SI" b="1" i="1" dirty="0"/>
              <a:t>koordinacija</a:t>
            </a:r>
            <a:r>
              <a:rPr lang="sl-SI" i="1" dirty="0"/>
              <a:t> in </a:t>
            </a:r>
            <a:r>
              <a:rPr lang="sl-SI" b="1" i="1" dirty="0"/>
              <a:t>strokovna krepitev </a:t>
            </a:r>
            <a:r>
              <a:rPr lang="sl-SI" i="1" dirty="0"/>
              <a:t>senzoričnih raziskav, z namenom </a:t>
            </a:r>
            <a:r>
              <a:rPr lang="sl-SI" b="1" i="1" dirty="0"/>
              <a:t>razvoja</a:t>
            </a:r>
            <a:r>
              <a:rPr lang="sl-SI" i="1" dirty="0"/>
              <a:t> in </a:t>
            </a:r>
            <a:r>
              <a:rPr lang="sl-SI" b="1" i="1" dirty="0"/>
              <a:t>optimizacije</a:t>
            </a:r>
            <a:r>
              <a:rPr lang="sl-SI" i="1" dirty="0"/>
              <a:t> živilskih izdelkov. </a:t>
            </a:r>
          </a:p>
          <a:p>
            <a:pPr marL="0" indent="0">
              <a:buNone/>
            </a:pPr>
            <a:r>
              <a:rPr lang="sl-SI" i="1" dirty="0"/>
              <a:t>Agroživilstvo Slovenije namreč potrebuje </a:t>
            </a:r>
            <a:r>
              <a:rPr lang="sl-SI" b="1" i="1" dirty="0"/>
              <a:t>nove</a:t>
            </a:r>
            <a:r>
              <a:rPr lang="sl-SI" i="1" dirty="0"/>
              <a:t> in </a:t>
            </a:r>
            <a:r>
              <a:rPr lang="sl-SI" b="1" i="1" dirty="0"/>
              <a:t>bolj konkurenčne izdelke</a:t>
            </a:r>
            <a:r>
              <a:rPr lang="sl-SI" i="1" dirty="0"/>
              <a:t>, prilagojene potrošnim trendom, kar krepi ekonomski razvoj slovenskega gospodarstva.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AC74202-FEFC-499B-8785-25AB8B4F7F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6812820"/>
              </p:ext>
            </p:extLst>
          </p:nvPr>
        </p:nvGraphicFramePr>
        <p:xfrm>
          <a:off x="637144" y="1319517"/>
          <a:ext cx="5278598" cy="4218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Slika 7">
            <a:extLst>
              <a:ext uri="{FF2B5EF4-FFF2-40B4-BE49-F238E27FC236}">
                <a16:creationId xmlns:a16="http://schemas.microsoft.com/office/drawing/2014/main" id="{FCAF42D5-DE95-4F96-A838-BAA5A30342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47" y="229995"/>
            <a:ext cx="702386" cy="701786"/>
          </a:xfrm>
          <a:prstGeom prst="rect">
            <a:avLst/>
          </a:prstGeom>
        </p:spPr>
      </p:pic>
      <p:pic>
        <p:nvPicPr>
          <p:cNvPr id="9" name="Picture 2" descr="logo - mgrt - Visit Goodplace">
            <a:extLst>
              <a:ext uri="{FF2B5EF4-FFF2-40B4-BE49-F238E27FC236}">
                <a16:creationId xmlns:a16="http://schemas.microsoft.com/office/drawing/2014/main" id="{BE3080BC-2EDC-4767-9DE2-22D2D1C52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76" y="414132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78FE2A0B-AB97-4D26-B7E8-94DC06AE12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10456447" y="363958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36B77D78-6F04-4701-B8BF-A387567FB870}"/>
              </a:ext>
            </a:extLst>
          </p:cNvPr>
          <p:cNvSpPr txBox="1"/>
          <p:nvPr/>
        </p:nvSpPr>
        <p:spPr>
          <a:xfrm>
            <a:off x="260058" y="6311900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072464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CEACF5-9AE1-44F0-A991-757502AF4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1. Senzorično ocenjevanje piva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E62D4FA-655E-4AE5-BD00-B98A51AD0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Povezovanje aktivnosti nacionalnega senzoričnega stičišča in pivovarske sektorske verige</a:t>
            </a:r>
          </a:p>
          <a:p>
            <a:r>
              <a:rPr lang="sl-SI" dirty="0"/>
              <a:t>Sodelovanje z Inštitutom za hmeljarstvo in pivovarstvo Slovenije (IHPS)</a:t>
            </a:r>
          </a:p>
          <a:p>
            <a:r>
              <a:rPr lang="sl-SI" dirty="0"/>
              <a:t>Podelitev priznanj odlične kakovosti piva na slovenskem trgu</a:t>
            </a:r>
          </a:p>
          <a:p>
            <a:r>
              <a:rPr lang="sl-SI" dirty="0"/>
              <a:t>Promocijske aktivnosti</a:t>
            </a:r>
          </a:p>
          <a:p>
            <a:endParaRPr lang="sl-SI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4D5F7102-D5C1-4EB8-A405-F0C07541B880}"/>
              </a:ext>
            </a:extLst>
          </p:cNvPr>
          <p:cNvSpPr txBox="1"/>
          <p:nvPr/>
        </p:nvSpPr>
        <p:spPr>
          <a:xfrm>
            <a:off x="260058" y="6311900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1028" name="Picture 4" descr="Dobrodošli - ZKŠT Žalec">
            <a:extLst>
              <a:ext uri="{FF2B5EF4-FFF2-40B4-BE49-F238E27FC236}">
                <a16:creationId xmlns:a16="http://schemas.microsoft.com/office/drawing/2014/main" id="{B71E75B2-1C2C-4E06-AE26-5849FAB74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27" y="4339163"/>
            <a:ext cx="2323216" cy="119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3660777-1A63-4AE4-997B-771ADC726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86" y="4567107"/>
            <a:ext cx="381000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479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9776C3E2-00D4-4950-B88A-69171C743C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3636" r="23919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4"/>
            <a:ext cx="4803636" cy="326037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dirty="0">
                <a:solidFill>
                  <a:srgbClr val="000000"/>
                </a:solidFill>
              </a:rPr>
              <a:t>Food Tech Innovation Center</a:t>
            </a:r>
            <a:br>
              <a:rPr lang="sl-SI" dirty="0">
                <a:solidFill>
                  <a:srgbClr val="000000"/>
                </a:solidFill>
              </a:rPr>
            </a:br>
            <a:br>
              <a:rPr lang="sl-SI" dirty="0">
                <a:solidFill>
                  <a:srgbClr val="000000"/>
                </a:solidFill>
              </a:rPr>
            </a:br>
            <a:r>
              <a:rPr lang="sl-SI" b="0" dirty="0">
                <a:solidFill>
                  <a:srgbClr val="000000"/>
                </a:solidFill>
              </a:rPr>
              <a:t>Tilen Travnik</a:t>
            </a:r>
            <a:endParaRPr lang="en-US" b="0" dirty="0">
              <a:solidFill>
                <a:srgbClr val="000000"/>
              </a:solidFill>
            </a:endParaRP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3E08505-C393-40C3-BFAD-D280C0CE3A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511"/>
          <a:stretch/>
        </p:blipFill>
        <p:spPr>
          <a:xfrm>
            <a:off x="0" y="4493123"/>
            <a:ext cx="5930768" cy="1162212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6F078548-3900-4F92-A031-EF299FEBE6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11"/>
          <a:stretch/>
        </p:blipFill>
        <p:spPr>
          <a:xfrm>
            <a:off x="0" y="5675562"/>
            <a:ext cx="5930768" cy="11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43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D8B9B2BC-76C4-44D4-848F-90B90BF06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498" y="325488"/>
            <a:ext cx="3537211" cy="19886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Slika 1">
            <a:extLst>
              <a:ext uri="{FF2B5EF4-FFF2-40B4-BE49-F238E27FC236}">
                <a16:creationId xmlns:a16="http://schemas.microsoft.com/office/drawing/2014/main" id="{847BE7C4-4D38-45C7-AE03-ECED4B428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80963"/>
            <a:ext cx="4640262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lika 2">
            <a:extLst>
              <a:ext uri="{FF2B5EF4-FFF2-40B4-BE49-F238E27FC236}">
                <a16:creationId xmlns:a16="http://schemas.microsoft.com/office/drawing/2014/main" id="{9DF1E04B-F1DF-4ED4-888F-AED9E7C94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6" y="2778126"/>
            <a:ext cx="41560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5DDC323-43D8-4214-9A8B-4A02B7880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1" y="2759076"/>
            <a:ext cx="41560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7">
            <a:extLst>
              <a:ext uri="{FF2B5EF4-FFF2-40B4-BE49-F238E27FC236}">
                <a16:creationId xmlns:a16="http://schemas.microsoft.com/office/drawing/2014/main" id="{0856FF34-3BB2-422A-A592-4C5B3C0E9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5205413"/>
            <a:ext cx="62992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jeZBesedilom 8">
            <a:extLst>
              <a:ext uri="{FF2B5EF4-FFF2-40B4-BE49-F238E27FC236}">
                <a16:creationId xmlns:a16="http://schemas.microsoft.com/office/drawing/2014/main" id="{37F571F7-C4AC-4E95-8F31-0DCD6B768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39" y="2378682"/>
            <a:ext cx="5545211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sl-SI" altLang="sl-SI" sz="18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Zeleni dogovor  - kot pristanek Evropejcev na Luni</a:t>
            </a:r>
          </a:p>
        </p:txBody>
      </p:sp>
    </p:spTree>
    <p:extLst>
      <p:ext uri="{BB962C8B-B14F-4D97-AF65-F5344CB8AC3E}">
        <p14:creationId xmlns:p14="http://schemas.microsoft.com/office/powerpoint/2010/main" val="2092627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44095682-4B10-429F-A084-9246C4E3F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41" y="1116374"/>
            <a:ext cx="9144000" cy="4625251"/>
          </a:xfrm>
          <a:prstGeom prst="rect">
            <a:avLst/>
          </a:prstGeom>
        </p:spPr>
      </p:pic>
      <p:sp>
        <p:nvSpPr>
          <p:cNvPr id="6" name="Pravokotnik 5">
            <a:extLst>
              <a:ext uri="{FF2B5EF4-FFF2-40B4-BE49-F238E27FC236}">
                <a16:creationId xmlns:a16="http://schemas.microsoft.com/office/drawing/2014/main" id="{DB9F8C1F-35BF-46C6-B783-B166A5D9D3E3}"/>
              </a:ext>
            </a:extLst>
          </p:cNvPr>
          <p:cNvSpPr/>
          <p:nvPr/>
        </p:nvSpPr>
        <p:spPr>
          <a:xfrm>
            <a:off x="1919056" y="243514"/>
            <a:ext cx="83316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4400" dirty="0">
                <a:solidFill>
                  <a:srgbClr val="92D050"/>
                </a:solidFill>
                <a:ea typeface="+mj-ea"/>
                <a:cs typeface="+mj-cs"/>
              </a:rPr>
              <a:t>Konkretni cilji strategije F2F</a:t>
            </a:r>
            <a:endParaRPr lang="sl-SI" dirty="0">
              <a:solidFill>
                <a:srgbClr val="92D050"/>
              </a:solidFill>
            </a:endParaRPr>
          </a:p>
        </p:txBody>
      </p:sp>
      <p:pic>
        <p:nvPicPr>
          <p:cNvPr id="1026" name="Picture 2" descr="Društvo za razvoj slovenskega podeželja - EU Strategija »Od vil do vilic« -  večja vloga ekološkega kmetovanja">
            <a:extLst>
              <a:ext uri="{FF2B5EF4-FFF2-40B4-BE49-F238E27FC236}">
                <a16:creationId xmlns:a16="http://schemas.microsoft.com/office/drawing/2014/main" id="{0A85E80B-C696-4C4B-8A1A-C68FFAAAB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43514"/>
            <a:ext cx="2698459" cy="212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72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22090" y="72020"/>
            <a:ext cx="10515600" cy="1325563"/>
          </a:xfrm>
        </p:spPr>
        <p:txBody>
          <a:bodyPr/>
          <a:lstStyle/>
          <a:p>
            <a:r>
              <a:rPr lang="sl-SI" dirty="0"/>
              <a:t>Predstavitev</a:t>
            </a:r>
            <a:endParaRPr lang="sl-SI" i="1" dirty="0"/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E370E0F-4F33-4B71-9F41-7902BCD6A8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04616"/>
              </p:ext>
            </p:extLst>
          </p:nvPr>
        </p:nvGraphicFramePr>
        <p:xfrm>
          <a:off x="1200477" y="1271749"/>
          <a:ext cx="9569973" cy="44504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6256">
                  <a:extLst>
                    <a:ext uri="{9D8B030D-6E8A-4147-A177-3AD203B41FA5}">
                      <a16:colId xmlns:a16="http://schemas.microsoft.com/office/drawing/2014/main" val="126886330"/>
                    </a:ext>
                  </a:extLst>
                </a:gridCol>
                <a:gridCol w="5423717">
                  <a:extLst>
                    <a:ext uri="{9D8B030D-6E8A-4147-A177-3AD203B41FA5}">
                      <a16:colId xmlns:a16="http://schemas.microsoft.com/office/drawing/2014/main" val="289848198"/>
                    </a:ext>
                  </a:extLst>
                </a:gridCol>
              </a:tblGrid>
              <a:tr h="476299">
                <a:tc>
                  <a:txBody>
                    <a:bodyPr/>
                    <a:lstStyle/>
                    <a:p>
                      <a:endParaRPr lang="sl-SI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l-SI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327624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r>
                        <a:rPr lang="sl-SI" b="1" i="1" dirty="0">
                          <a:latin typeface="+mj-lt"/>
                        </a:rPr>
                        <a:t>Uvodne besede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b="1" i="1" dirty="0">
                          <a:latin typeface="+mj-lt"/>
                        </a:rPr>
                        <a:t>Janez Rebec</a:t>
                      </a:r>
                      <a:r>
                        <a:rPr lang="sl-SI" i="1" dirty="0">
                          <a:latin typeface="+mj-lt"/>
                        </a:rPr>
                        <a:t>, predsednik SRIP HRANA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537567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r>
                        <a:rPr lang="sl-SI" b="1" i="1" dirty="0">
                          <a:latin typeface="+mj-lt"/>
                        </a:rPr>
                        <a:t>Glavni dosežki in dobre prakse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b="1" i="1" dirty="0">
                          <a:latin typeface="+mj-lt"/>
                        </a:rPr>
                        <a:t>dr. Tatjana Zagorc</a:t>
                      </a:r>
                      <a:r>
                        <a:rPr lang="sl-SI" i="1" dirty="0">
                          <a:latin typeface="+mj-lt"/>
                        </a:rPr>
                        <a:t>, direktorica SRIP HRANA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375043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sl-SI" sz="18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Tilen Travnik</a:t>
                      </a:r>
                      <a:r>
                        <a:rPr lang="sl-SI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FTIC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340900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Fokusna področja in produktne smeri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Barbara Rupnik</a:t>
                      </a:r>
                      <a:r>
                        <a:rPr lang="sl-SI" sz="1800" b="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sl-SI" sz="18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SRIP HRANA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277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sl-SI" sz="18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dr. Petra Medved </a:t>
                      </a:r>
                      <a:r>
                        <a:rPr lang="sl-SI" sz="1800" b="1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Djurašinović</a:t>
                      </a:r>
                      <a:r>
                        <a:rPr lang="sl-SI" sz="18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SRIP HRANA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137923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Pogled na vizijo SRIP HRANA skozi oči živilskega podjetja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Anka Miklavič Lipušček</a:t>
                      </a:r>
                      <a:r>
                        <a:rPr lang="sl-SI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direktorica Mlekarna Planika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6558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Analitični pogled na vizijo SRIP HRANA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izr. prof. dr. Aleš Kuhar</a:t>
                      </a:r>
                      <a:r>
                        <a:rPr lang="sl-SI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Biotehniška fakulteta 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842303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Vizija po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dr. Tatjana Zagorc</a:t>
                      </a:r>
                      <a:r>
                        <a:rPr lang="sl-SI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direktorica SRIP HRANA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6808"/>
                  </a:ext>
                </a:extLst>
              </a:tr>
            </a:tbl>
          </a:graphicData>
        </a:graphic>
      </p:graphicFrame>
      <p:sp>
        <p:nvSpPr>
          <p:cNvPr id="5" name="PoljeZBesedilom 4">
            <a:extLst>
              <a:ext uri="{FF2B5EF4-FFF2-40B4-BE49-F238E27FC236}">
                <a16:creationId xmlns:a16="http://schemas.microsoft.com/office/drawing/2014/main" id="{89A2C61C-29C3-43DF-8E5E-8C799DFC9085}"/>
              </a:ext>
            </a:extLst>
          </p:cNvPr>
          <p:cNvSpPr txBox="1"/>
          <p:nvPr/>
        </p:nvSpPr>
        <p:spPr>
          <a:xfrm>
            <a:off x="226503" y="6356135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892022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003" y="1122363"/>
            <a:ext cx="11719420" cy="2387600"/>
          </a:xfrm>
        </p:spPr>
        <p:txBody>
          <a:bodyPr/>
          <a:lstStyle/>
          <a:p>
            <a:r>
              <a:rPr lang="sl-SI" dirty="0"/>
              <a:t>Fokusna področja in produktne smeri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28394F0-04BB-4416-A04E-9A49CFE86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>
                <a:latin typeface="+mj-lt"/>
              </a:rPr>
              <a:t>Barbara Rupnik, SRIP HRANA</a:t>
            </a:r>
          </a:p>
          <a:p>
            <a:r>
              <a:rPr lang="sl-SI" dirty="0">
                <a:latin typeface="+mj-lt"/>
              </a:rPr>
              <a:t>dr. Petra Medved Djurašinović, SRIP HRANA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78B37E7A-121A-4C95-BE25-E072F5EA3046}"/>
              </a:ext>
            </a:extLst>
          </p:cNvPr>
          <p:cNvSpPr txBox="1"/>
          <p:nvPr/>
        </p:nvSpPr>
        <p:spPr>
          <a:xfrm>
            <a:off x="260058" y="6311900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476649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značba mesta vsebine 3">
            <a:extLst>
              <a:ext uri="{FF2B5EF4-FFF2-40B4-BE49-F238E27FC236}">
                <a16:creationId xmlns:a16="http://schemas.microsoft.com/office/drawing/2014/main" id="{3AF8B514-8BDD-4699-9553-34774044DD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5907641"/>
              </p:ext>
            </p:extLst>
          </p:nvPr>
        </p:nvGraphicFramePr>
        <p:xfrm>
          <a:off x="528157" y="343949"/>
          <a:ext cx="11135686" cy="5463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oljeZBesedilom 5">
            <a:extLst>
              <a:ext uri="{FF2B5EF4-FFF2-40B4-BE49-F238E27FC236}">
                <a16:creationId xmlns:a16="http://schemas.microsoft.com/office/drawing/2014/main" id="{3A96EF28-58EB-4C5C-AFCE-CEB84E07BCE2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1702592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1277"/>
            <a:ext cx="10515600" cy="37521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l-SI" sz="2600" i="1" dirty="0">
                <a:solidFill>
                  <a:srgbClr val="92D050"/>
                </a:solidFill>
              </a:rPr>
              <a:t>Sadjarska veriga vrednosti - cilji </a:t>
            </a:r>
          </a:p>
          <a:p>
            <a:pPr marL="0" indent="0">
              <a:buNone/>
            </a:pPr>
            <a:endParaRPr lang="sl-SI" sz="2400" i="1" dirty="0">
              <a:solidFill>
                <a:srgbClr val="92D050"/>
              </a:solidFill>
            </a:endParaRPr>
          </a:p>
          <a:p>
            <a:r>
              <a:rPr lang="sl-SI" sz="2400" dirty="0"/>
              <a:t>dodajanje vrednosti stranskim proizvodom pri predelavi sadja (kot surovina za živilsko in kozmetično industrijo idr.)</a:t>
            </a:r>
          </a:p>
          <a:p>
            <a:r>
              <a:rPr lang="sl-SI" sz="2400" dirty="0"/>
              <a:t>naravna zaščita pred boleznimi in škodljivci sadnega drevja</a:t>
            </a:r>
          </a:p>
          <a:p>
            <a:r>
              <a:rPr lang="sl-SI" sz="2400" dirty="0"/>
              <a:t>nove tehnologije pridelave sadja (senzorji za spremljanje različnih parametrov tal, roboti za obiranje sadja ali nanašanje zaščitnih sredstev idr.)</a:t>
            </a:r>
          </a:p>
          <a:p>
            <a:pPr marL="0" indent="0">
              <a:buNone/>
            </a:pPr>
            <a:endParaRPr lang="sl-SI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sl-SI" sz="2400" dirty="0">
                <a:solidFill>
                  <a:srgbClr val="92D050"/>
                </a:solidFill>
              </a:rPr>
              <a:t>v letu 2020 smo v Sloveniji v </a:t>
            </a:r>
            <a:r>
              <a:rPr lang="en-GB" sz="2400" dirty="0" err="1">
                <a:solidFill>
                  <a:srgbClr val="92D050"/>
                </a:solidFill>
              </a:rPr>
              <a:t>intenzivnih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nasadih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ob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nekoliko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manjših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površinah</a:t>
            </a:r>
            <a:r>
              <a:rPr lang="en-GB" sz="2400" dirty="0">
                <a:solidFill>
                  <a:srgbClr val="92D050"/>
                </a:solidFill>
              </a:rPr>
              <a:t> (–4 %) </a:t>
            </a:r>
            <a:r>
              <a:rPr lang="en-GB" sz="2400" dirty="0" err="1">
                <a:solidFill>
                  <a:srgbClr val="92D050"/>
                </a:solidFill>
              </a:rPr>
              <a:t>obrali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približno</a:t>
            </a:r>
            <a:r>
              <a:rPr lang="en-GB" sz="2400" dirty="0">
                <a:solidFill>
                  <a:srgbClr val="92D050"/>
                </a:solidFill>
              </a:rPr>
              <a:t> 69 </a:t>
            </a:r>
            <a:r>
              <a:rPr lang="en-GB" sz="2400" dirty="0" err="1">
                <a:solidFill>
                  <a:srgbClr val="92D050"/>
                </a:solidFill>
              </a:rPr>
              <a:t>tisoč</a:t>
            </a:r>
            <a:r>
              <a:rPr lang="en-GB" sz="2400" dirty="0">
                <a:solidFill>
                  <a:srgbClr val="92D050"/>
                </a:solidFill>
              </a:rPr>
              <a:t> ton </a:t>
            </a:r>
            <a:r>
              <a:rPr lang="en-GB" sz="2400" dirty="0" err="1">
                <a:solidFill>
                  <a:srgbClr val="92D050"/>
                </a:solidFill>
              </a:rPr>
              <a:t>jabolk</a:t>
            </a:r>
            <a:r>
              <a:rPr lang="en-GB" sz="2400" dirty="0">
                <a:solidFill>
                  <a:srgbClr val="92D050"/>
                </a:solidFill>
              </a:rPr>
              <a:t>, </a:t>
            </a:r>
            <a:r>
              <a:rPr lang="en-GB" sz="2400" dirty="0" err="1">
                <a:solidFill>
                  <a:srgbClr val="92D050"/>
                </a:solidFill>
              </a:rPr>
              <a:t>kar</a:t>
            </a:r>
            <a:r>
              <a:rPr lang="en-GB" sz="2400" dirty="0">
                <a:solidFill>
                  <a:srgbClr val="92D050"/>
                </a:solidFill>
              </a:rPr>
              <a:t> je 27 % </a:t>
            </a:r>
            <a:r>
              <a:rPr lang="en-GB" sz="2400" dirty="0" err="1">
                <a:solidFill>
                  <a:srgbClr val="92D050"/>
                </a:solidFill>
              </a:rPr>
              <a:t>več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kot</a:t>
            </a:r>
            <a:r>
              <a:rPr lang="en-GB" sz="2400" dirty="0">
                <a:solidFill>
                  <a:srgbClr val="92D050"/>
                </a:solidFill>
              </a:rPr>
              <a:t> v </a:t>
            </a:r>
            <a:r>
              <a:rPr lang="en-GB" sz="2400" dirty="0" err="1">
                <a:solidFill>
                  <a:srgbClr val="92D050"/>
                </a:solidFill>
              </a:rPr>
              <a:t>letu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prej</a:t>
            </a:r>
            <a:r>
              <a:rPr lang="en-GB" sz="2400" dirty="0">
                <a:solidFill>
                  <a:srgbClr val="92D050"/>
                </a:solidFill>
              </a:rPr>
              <a:t> in 23 % </a:t>
            </a:r>
            <a:r>
              <a:rPr lang="en-GB" sz="2400" dirty="0" err="1">
                <a:solidFill>
                  <a:srgbClr val="92D050"/>
                </a:solidFill>
              </a:rPr>
              <a:t>več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kot</a:t>
            </a:r>
            <a:r>
              <a:rPr lang="en-GB" sz="2400" dirty="0">
                <a:solidFill>
                  <a:srgbClr val="92D050"/>
                </a:solidFill>
              </a:rPr>
              <a:t> v </a:t>
            </a:r>
            <a:r>
              <a:rPr lang="en-GB" sz="2400" dirty="0" err="1">
                <a:solidFill>
                  <a:srgbClr val="92D050"/>
                </a:solidFill>
              </a:rPr>
              <a:t>povprečju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en-GB" sz="2400" dirty="0" err="1">
                <a:solidFill>
                  <a:srgbClr val="92D050"/>
                </a:solidFill>
              </a:rPr>
              <a:t>zadnjih</a:t>
            </a:r>
            <a:r>
              <a:rPr lang="en-GB" sz="2400" dirty="0">
                <a:solidFill>
                  <a:srgbClr val="92D050"/>
                </a:solidFill>
              </a:rPr>
              <a:t> pet let</a:t>
            </a:r>
            <a:r>
              <a:rPr lang="sl-SI" sz="2400" dirty="0">
                <a:solidFill>
                  <a:srgbClr val="92D050"/>
                </a:solidFill>
              </a:rPr>
              <a:t>.</a:t>
            </a:r>
            <a:r>
              <a:rPr lang="en-GB" sz="2400" dirty="0">
                <a:solidFill>
                  <a:srgbClr val="92D050"/>
                </a:solidFill>
              </a:rPr>
              <a:t> </a:t>
            </a:r>
            <a:r>
              <a:rPr lang="sl-SI" sz="2400" i="1" dirty="0">
                <a:solidFill>
                  <a:srgbClr val="92D050"/>
                </a:solidFill>
              </a:rPr>
              <a:t>(Prva ocena stanja v kmetijstvu 2020, KIS)</a:t>
            </a:r>
          </a:p>
          <a:p>
            <a:pPr>
              <a:buFont typeface="Wingdings" panose="05000000000000000000" pitchFamily="2" charset="2"/>
              <a:buChar char="ü"/>
            </a:pPr>
            <a:endParaRPr lang="sl-SI" sz="2200" i="1" dirty="0">
              <a:solidFill>
                <a:srgbClr val="92D050"/>
              </a:solidFill>
            </a:endParaRPr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1026" name="Picture 2" descr="Svetovni dan jabolk | Naša super hrana">
            <a:extLst>
              <a:ext uri="{FF2B5EF4-FFF2-40B4-BE49-F238E27FC236}">
                <a16:creationId xmlns:a16="http://schemas.microsoft.com/office/drawing/2014/main" id="{4905BEF4-3A29-490E-8B25-A2C2FFC12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11" y="1292326"/>
            <a:ext cx="1620203" cy="111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DEA21DB8-E05B-4A08-8401-0C4BC7C17411}"/>
              </a:ext>
            </a:extLst>
          </p:cNvPr>
          <p:cNvSpPr txBox="1"/>
          <p:nvPr/>
        </p:nvSpPr>
        <p:spPr>
          <a:xfrm>
            <a:off x="251670" y="6306996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517137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9972"/>
            <a:ext cx="10515600" cy="422515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sl-SI" sz="9600" b="1" i="1" dirty="0">
                <a:solidFill>
                  <a:srgbClr val="92D050"/>
                </a:solidFill>
                <a:latin typeface="Calibri Light" panose="020F0302020204030204"/>
                <a:ea typeface="+mj-ea"/>
                <a:cs typeface="+mj-cs"/>
              </a:rPr>
              <a:t>Sadjarska veriga vrednosti - projekti partnerjev SRIP HRANA</a:t>
            </a:r>
          </a:p>
          <a:p>
            <a:pPr marL="0" indent="0">
              <a:buNone/>
            </a:pPr>
            <a:endParaRPr lang="sl-SI" sz="4000" b="1" dirty="0"/>
          </a:p>
          <a:p>
            <a:r>
              <a:rPr lang="sl-SI" sz="8000" b="1" dirty="0" err="1"/>
              <a:t>Visokostorilna</a:t>
            </a:r>
            <a:r>
              <a:rPr lang="sl-SI" sz="8000" b="1" dirty="0"/>
              <a:t> trajnostna pridelava jabolk, </a:t>
            </a:r>
            <a:r>
              <a:rPr lang="sl-SI" sz="8000" dirty="0"/>
              <a:t>2020 – 2022 </a:t>
            </a:r>
          </a:p>
          <a:p>
            <a:pPr marL="0" indent="0">
              <a:buNone/>
            </a:pPr>
            <a:r>
              <a:rPr lang="sl-SI" sz="8000" dirty="0"/>
              <a:t>Osnovna področja izboljšav: gojitvena in vzdrževalna rez, regulacija pridelka, oskrba tal, varstvo rastlin, spravilo pridelka in skladiščni pogoji. Fakulteta za kmetijstvo in </a:t>
            </a:r>
            <a:r>
              <a:rPr lang="sl-SI" sz="8000" dirty="0" err="1"/>
              <a:t>biosistemske</a:t>
            </a:r>
            <a:r>
              <a:rPr lang="sl-SI" sz="8000" dirty="0"/>
              <a:t> vede - UM, Biotehniška fakulteta – UL, KIS, </a:t>
            </a:r>
            <a:r>
              <a:rPr lang="sl-SI" sz="8000" dirty="0" err="1"/>
              <a:t>Mirosan</a:t>
            </a:r>
            <a:r>
              <a:rPr lang="sl-SI" sz="8000" dirty="0"/>
              <a:t>, Evrosad</a:t>
            </a:r>
          </a:p>
          <a:p>
            <a:pPr marL="0" indent="0">
              <a:buNone/>
            </a:pPr>
            <a:r>
              <a:rPr lang="sl-SI" sz="5600" dirty="0">
                <a:hlinkClick r:id="rId2"/>
              </a:rPr>
              <a:t>http://www.fkbv.um.si/index.php/raziskovalna-dejavnost-fkbv/projekti/60-vsebina/4501-visokostorilna-trajnostna-pridelava-jabolk</a:t>
            </a:r>
            <a:endParaRPr lang="sl-SI" sz="5600" dirty="0"/>
          </a:p>
          <a:p>
            <a:pPr marL="0" indent="0">
              <a:buNone/>
            </a:pPr>
            <a:endParaRPr lang="sl-SI" sz="4000" dirty="0"/>
          </a:p>
          <a:p>
            <a:r>
              <a:rPr lang="en-GB" sz="8000" b="1" dirty="0" err="1"/>
              <a:t>AlpBioEco</a:t>
            </a:r>
            <a:r>
              <a:rPr lang="en-GB" sz="8000" dirty="0"/>
              <a:t>, 2018 – 2021 </a:t>
            </a:r>
            <a:endParaRPr lang="sl-SI" sz="8000" dirty="0"/>
          </a:p>
          <a:p>
            <a:pPr marL="0" indent="0">
              <a:buNone/>
            </a:pPr>
            <a:r>
              <a:rPr lang="sl-SI" sz="8000" dirty="0" err="1"/>
              <a:t>Biogospodarstvo</a:t>
            </a:r>
            <a:r>
              <a:rPr lang="sl-SI" sz="8000" dirty="0"/>
              <a:t> in r</a:t>
            </a:r>
            <a:r>
              <a:rPr lang="en-GB" sz="8000" dirty="0" err="1"/>
              <a:t>azvoj</a:t>
            </a:r>
            <a:r>
              <a:rPr lang="en-GB" sz="8000" dirty="0"/>
              <a:t> </a:t>
            </a:r>
            <a:r>
              <a:rPr lang="en-GB" sz="8000" dirty="0" err="1"/>
              <a:t>inovativnih</a:t>
            </a:r>
            <a:r>
              <a:rPr lang="en-GB" sz="8000" dirty="0"/>
              <a:t> </a:t>
            </a:r>
            <a:r>
              <a:rPr lang="en-GB" sz="8000" dirty="0" err="1"/>
              <a:t>živilskih</a:t>
            </a:r>
            <a:r>
              <a:rPr lang="en-GB" sz="8000" dirty="0"/>
              <a:t> </a:t>
            </a:r>
            <a:r>
              <a:rPr lang="en-GB" sz="8000" dirty="0" err="1"/>
              <a:t>proizvodov</a:t>
            </a:r>
            <a:r>
              <a:rPr lang="en-GB" sz="8000" dirty="0"/>
              <a:t> </a:t>
            </a:r>
            <a:r>
              <a:rPr lang="en-GB" sz="8000" dirty="0" err="1"/>
              <a:t>vzdolž</a:t>
            </a:r>
            <a:r>
              <a:rPr lang="en-GB" sz="8000" dirty="0"/>
              <a:t> </a:t>
            </a:r>
            <a:r>
              <a:rPr lang="en-GB" sz="8000" dirty="0" err="1"/>
              <a:t>verig</a:t>
            </a:r>
            <a:r>
              <a:rPr lang="en-GB" sz="8000" dirty="0"/>
              <a:t> </a:t>
            </a:r>
            <a:r>
              <a:rPr lang="en-GB" sz="8000" dirty="0" err="1"/>
              <a:t>vrednosti</a:t>
            </a:r>
            <a:r>
              <a:rPr lang="en-GB" sz="8000" dirty="0"/>
              <a:t> za </a:t>
            </a:r>
            <a:r>
              <a:rPr lang="en-GB" sz="8000" dirty="0" err="1"/>
              <a:t>jabolka</a:t>
            </a:r>
            <a:r>
              <a:rPr lang="en-GB" sz="8000" dirty="0"/>
              <a:t>, </a:t>
            </a:r>
            <a:r>
              <a:rPr lang="en-GB" sz="8000" dirty="0" err="1"/>
              <a:t>orehe</a:t>
            </a:r>
            <a:r>
              <a:rPr lang="en-GB" sz="8000" dirty="0"/>
              <a:t> in </a:t>
            </a:r>
            <a:r>
              <a:rPr lang="en-GB" sz="8000" dirty="0" err="1"/>
              <a:t>zelišča</a:t>
            </a:r>
            <a:r>
              <a:rPr lang="en-GB" sz="8000" dirty="0"/>
              <a:t> v </a:t>
            </a:r>
            <a:r>
              <a:rPr lang="en-GB" sz="8000" dirty="0" err="1"/>
              <a:t>evropskem</a:t>
            </a:r>
            <a:r>
              <a:rPr lang="en-GB" sz="8000" dirty="0"/>
              <a:t> </a:t>
            </a:r>
            <a:r>
              <a:rPr lang="en-GB" sz="8000" dirty="0" err="1"/>
              <a:t>alpskem</a:t>
            </a:r>
            <a:r>
              <a:rPr lang="en-GB" sz="8000" dirty="0"/>
              <a:t> </a:t>
            </a:r>
            <a:r>
              <a:rPr lang="en-GB" sz="8000" dirty="0" err="1"/>
              <a:t>prostoru</a:t>
            </a:r>
            <a:r>
              <a:rPr lang="en-GB" sz="8000" dirty="0"/>
              <a:t>. GZS – ZKŽP je </a:t>
            </a:r>
            <a:r>
              <a:rPr lang="en-GB" sz="8000" dirty="0" err="1"/>
              <a:t>koordinirala</a:t>
            </a:r>
            <a:r>
              <a:rPr lang="en-GB" sz="8000" dirty="0"/>
              <a:t> </a:t>
            </a:r>
            <a:r>
              <a:rPr lang="en-GB" sz="8000" dirty="0" err="1"/>
              <a:t>vpeljavo</a:t>
            </a:r>
            <a:r>
              <a:rPr lang="en-GB" sz="8000" dirty="0"/>
              <a:t> in </a:t>
            </a:r>
            <a:r>
              <a:rPr lang="en-GB" sz="8000" dirty="0" err="1"/>
              <a:t>testiranje</a:t>
            </a:r>
            <a:r>
              <a:rPr lang="en-GB" sz="8000" dirty="0"/>
              <a:t> </a:t>
            </a:r>
            <a:r>
              <a:rPr lang="en-GB" sz="8000" dirty="0" err="1"/>
              <a:t>izbranih</a:t>
            </a:r>
            <a:r>
              <a:rPr lang="en-GB" sz="8000" dirty="0"/>
              <a:t> </a:t>
            </a:r>
            <a:r>
              <a:rPr lang="en-GB" sz="8000" dirty="0" err="1"/>
              <a:t>poslovnih</a:t>
            </a:r>
            <a:r>
              <a:rPr lang="en-GB" sz="8000" dirty="0"/>
              <a:t> </a:t>
            </a:r>
            <a:r>
              <a:rPr lang="en-GB" sz="8000" dirty="0" err="1"/>
              <a:t>modelov</a:t>
            </a:r>
            <a:r>
              <a:rPr lang="en-GB" sz="8000" dirty="0"/>
              <a:t> </a:t>
            </a:r>
            <a:r>
              <a:rPr lang="en-GB" sz="8000" dirty="0" err="1"/>
              <a:t>iz</a:t>
            </a:r>
            <a:r>
              <a:rPr lang="en-GB" sz="8000" dirty="0"/>
              <a:t> </a:t>
            </a:r>
            <a:r>
              <a:rPr lang="en-GB" sz="8000" dirty="0" err="1"/>
              <a:t>vseh</a:t>
            </a:r>
            <a:r>
              <a:rPr lang="en-GB" sz="8000" dirty="0"/>
              <a:t> </a:t>
            </a:r>
            <a:r>
              <a:rPr lang="en-GB" sz="8000" dirty="0" err="1"/>
              <a:t>treh</a:t>
            </a:r>
            <a:r>
              <a:rPr lang="en-GB" sz="8000" dirty="0"/>
              <a:t> </a:t>
            </a:r>
            <a:r>
              <a:rPr lang="en-GB" sz="8000" dirty="0" err="1"/>
              <a:t>vrednostnih</a:t>
            </a:r>
            <a:r>
              <a:rPr lang="en-GB" sz="8000" dirty="0"/>
              <a:t> </a:t>
            </a:r>
            <a:r>
              <a:rPr lang="en-GB" sz="8000" dirty="0" err="1"/>
              <a:t>verig</a:t>
            </a:r>
            <a:r>
              <a:rPr lang="en-GB" sz="8000" dirty="0"/>
              <a:t> </a:t>
            </a:r>
            <a:r>
              <a:rPr lang="en-GB" sz="8000" dirty="0" err="1"/>
              <a:t>pri</a:t>
            </a:r>
            <a:r>
              <a:rPr lang="en-GB" sz="8000" dirty="0"/>
              <a:t> </a:t>
            </a:r>
            <a:r>
              <a:rPr lang="en-GB" sz="8000" dirty="0" err="1"/>
              <a:t>izbranih</a:t>
            </a:r>
            <a:r>
              <a:rPr lang="en-GB" sz="8000" dirty="0"/>
              <a:t> </a:t>
            </a:r>
            <a:r>
              <a:rPr lang="en-GB" sz="8000" dirty="0" err="1"/>
              <a:t>podjetjih</a:t>
            </a:r>
            <a:r>
              <a:rPr lang="en-GB" sz="8000" dirty="0"/>
              <a:t> </a:t>
            </a:r>
            <a:r>
              <a:rPr lang="en-GB" sz="8000" dirty="0" err="1"/>
              <a:t>iz</a:t>
            </a:r>
            <a:r>
              <a:rPr lang="en-GB" sz="8000" dirty="0"/>
              <a:t> </a:t>
            </a:r>
            <a:r>
              <a:rPr lang="en-GB" sz="8000" dirty="0" err="1"/>
              <a:t>vseh</a:t>
            </a:r>
            <a:r>
              <a:rPr lang="en-GB" sz="8000" dirty="0"/>
              <a:t> </a:t>
            </a:r>
            <a:r>
              <a:rPr lang="en-GB" sz="8000" dirty="0" err="1"/>
              <a:t>vključenih</a:t>
            </a:r>
            <a:r>
              <a:rPr lang="en-GB" sz="8000" dirty="0"/>
              <a:t> </a:t>
            </a:r>
            <a:r>
              <a:rPr lang="en-GB" sz="8000" dirty="0" err="1"/>
              <a:t>regij</a:t>
            </a:r>
            <a:r>
              <a:rPr lang="en-GB" sz="8000" dirty="0"/>
              <a:t>. Med </a:t>
            </a:r>
            <a:r>
              <a:rPr lang="en-GB" sz="8000" dirty="0" err="1"/>
              <a:t>drugim</a:t>
            </a:r>
            <a:r>
              <a:rPr lang="en-GB" sz="8000" dirty="0"/>
              <a:t> so bile </a:t>
            </a:r>
            <a:r>
              <a:rPr lang="en-GB" sz="8000" dirty="0" err="1"/>
              <a:t>preizkušene</a:t>
            </a:r>
            <a:r>
              <a:rPr lang="en-GB" sz="8000" dirty="0"/>
              <a:t> </a:t>
            </a:r>
            <a:r>
              <a:rPr lang="en-GB" sz="8000" dirty="0" err="1"/>
              <a:t>možnosti</a:t>
            </a:r>
            <a:r>
              <a:rPr lang="en-GB" sz="8000" dirty="0"/>
              <a:t> </a:t>
            </a:r>
            <a:r>
              <a:rPr lang="en-GB" sz="8000" dirty="0" err="1"/>
              <a:t>uporabe</a:t>
            </a:r>
            <a:r>
              <a:rPr lang="en-GB" sz="8000" dirty="0"/>
              <a:t> </a:t>
            </a:r>
            <a:r>
              <a:rPr lang="en-GB" sz="8000" dirty="0" err="1"/>
              <a:t>jabolčnih</a:t>
            </a:r>
            <a:r>
              <a:rPr lang="en-GB" sz="8000" dirty="0"/>
              <a:t> </a:t>
            </a:r>
            <a:r>
              <a:rPr lang="en-GB" sz="8000" dirty="0" err="1"/>
              <a:t>tropin</a:t>
            </a:r>
            <a:r>
              <a:rPr lang="en-GB" sz="8000" dirty="0"/>
              <a:t> za </a:t>
            </a:r>
            <a:r>
              <a:rPr lang="en-GB" sz="8000" dirty="0" err="1"/>
              <a:t>izdelavo</a:t>
            </a:r>
            <a:r>
              <a:rPr lang="en-GB" sz="8000" dirty="0"/>
              <a:t> </a:t>
            </a:r>
            <a:r>
              <a:rPr lang="en-GB" sz="8000" dirty="0" err="1"/>
              <a:t>moke</a:t>
            </a:r>
            <a:r>
              <a:rPr lang="en-GB" sz="8000" dirty="0"/>
              <a:t> za </a:t>
            </a:r>
            <a:r>
              <a:rPr lang="en-GB" sz="8000" dirty="0" err="1"/>
              <a:t>peko</a:t>
            </a:r>
            <a:r>
              <a:rPr lang="en-GB" sz="8000" dirty="0"/>
              <a:t> </a:t>
            </a:r>
            <a:r>
              <a:rPr lang="en-GB" sz="8000" dirty="0" err="1"/>
              <a:t>brezglutenskega</a:t>
            </a:r>
            <a:r>
              <a:rPr lang="en-GB" sz="8000" dirty="0"/>
              <a:t> </a:t>
            </a:r>
            <a:r>
              <a:rPr lang="en-GB" sz="8000" dirty="0" err="1"/>
              <a:t>kruha</a:t>
            </a:r>
            <a:r>
              <a:rPr lang="en-GB" sz="8000" dirty="0"/>
              <a:t> in </a:t>
            </a:r>
            <a:r>
              <a:rPr lang="en-GB" sz="8000" dirty="0" err="1"/>
              <a:t>peciva</a:t>
            </a:r>
            <a:r>
              <a:rPr lang="en-GB" sz="8000" dirty="0"/>
              <a:t> </a:t>
            </a:r>
            <a:r>
              <a:rPr lang="en-GB" sz="8000" dirty="0" err="1"/>
              <a:t>ter</a:t>
            </a:r>
            <a:r>
              <a:rPr lang="en-GB" sz="8000" dirty="0"/>
              <a:t> </a:t>
            </a:r>
            <a:r>
              <a:rPr lang="en-GB" sz="8000" dirty="0" err="1"/>
              <a:t>biorazgradljive</a:t>
            </a:r>
            <a:r>
              <a:rPr lang="en-GB" sz="8000" dirty="0"/>
              <a:t> </a:t>
            </a:r>
            <a:r>
              <a:rPr lang="en-GB" sz="8000" dirty="0" err="1"/>
              <a:t>embalaže</a:t>
            </a:r>
            <a:r>
              <a:rPr lang="en-GB" sz="8000" dirty="0"/>
              <a:t> in </a:t>
            </a:r>
            <a:r>
              <a:rPr lang="en-GB" sz="8000" dirty="0" err="1"/>
              <a:t>jedilnega</a:t>
            </a:r>
            <a:r>
              <a:rPr lang="en-GB" sz="8000" dirty="0"/>
              <a:t> </a:t>
            </a:r>
            <a:r>
              <a:rPr lang="en-GB" sz="8000" dirty="0" err="1"/>
              <a:t>pribora</a:t>
            </a:r>
            <a:r>
              <a:rPr lang="en-GB" sz="8000" dirty="0"/>
              <a:t>. </a:t>
            </a:r>
            <a:r>
              <a:rPr lang="en-GB" sz="8000" dirty="0" err="1"/>
              <a:t>Slovenski</a:t>
            </a:r>
            <a:r>
              <a:rPr lang="en-GB" sz="8000" dirty="0"/>
              <a:t> </a:t>
            </a:r>
            <a:r>
              <a:rPr lang="en-GB" sz="8000" dirty="0" err="1"/>
              <a:t>zaključni</a:t>
            </a:r>
            <a:r>
              <a:rPr lang="en-GB" sz="8000" dirty="0"/>
              <a:t> </a:t>
            </a:r>
            <a:r>
              <a:rPr lang="en-GB" sz="8000" dirty="0" err="1"/>
              <a:t>dogodek</a:t>
            </a:r>
            <a:r>
              <a:rPr lang="en-GB" sz="8000" dirty="0"/>
              <a:t> </a:t>
            </a:r>
            <a:r>
              <a:rPr lang="en-GB" sz="8000" dirty="0" err="1"/>
              <a:t>projekta</a:t>
            </a:r>
            <a:r>
              <a:rPr lang="en-GB" sz="8000" dirty="0"/>
              <a:t> 7. 4. 2021.</a:t>
            </a:r>
            <a:r>
              <a:rPr lang="sl-SI" sz="8000" dirty="0"/>
              <a:t> GZS – ZKŽP, BC Naklo (član Konzorcija Biotehniških </a:t>
            </a:r>
            <a:r>
              <a:rPr lang="sl-SI" sz="8000"/>
              <a:t>šol Slovenije)</a:t>
            </a:r>
            <a:endParaRPr lang="en-GB" sz="8000" dirty="0"/>
          </a:p>
          <a:p>
            <a:pPr marL="0" indent="0">
              <a:buNone/>
            </a:pPr>
            <a:r>
              <a:rPr lang="en-GB" sz="5600" u="sng" dirty="0">
                <a:hlinkClick r:id="rId3"/>
              </a:rPr>
              <a:t>https://www.gzs.si/Dogodki/7-04-2021/konferenca---biogospodarstvo-nova-razvojna-in-poslovna-priloznost-v-agrozivilstvu</a:t>
            </a:r>
            <a:endParaRPr lang="en-GB" sz="5600" dirty="0"/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5" name="Picture 2" descr="Svetovni dan jabolk | Naša super hrana">
            <a:extLst>
              <a:ext uri="{FF2B5EF4-FFF2-40B4-BE49-F238E27FC236}">
                <a16:creationId xmlns:a16="http://schemas.microsoft.com/office/drawing/2014/main" id="{40E047F1-31AB-4066-AD34-C0AEDEBF1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12" y="1284443"/>
            <a:ext cx="1620203" cy="111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0CCD0302-E6C6-4AFF-B7A6-716FF66C0763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613688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/>
              <a:t>1. Optimizacija oskrbnih agroživilskih verig</a:t>
            </a:r>
            <a:br>
              <a:rPr lang="sl-SI"/>
            </a:br>
            <a:r>
              <a:rPr lang="sl-SI" sz="280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9280"/>
            <a:ext cx="10515600" cy="409448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l-SI" sz="5100" i="1" dirty="0">
                <a:solidFill>
                  <a:srgbClr val="92D050"/>
                </a:solidFill>
              </a:rPr>
              <a:t>Žitna veriga vrednosti – cilji</a:t>
            </a:r>
          </a:p>
          <a:p>
            <a:pPr marL="0" indent="0">
              <a:buNone/>
            </a:pPr>
            <a:endParaRPr lang="sl-SI" sz="4400" i="1" dirty="0">
              <a:solidFill>
                <a:srgbClr val="92D050"/>
              </a:solidFill>
            </a:endParaRPr>
          </a:p>
          <a:p>
            <a:r>
              <a:rPr lang="sl-SI" sz="4400" dirty="0"/>
              <a:t>izboljšanje sortne liste pšenic, ki so dovoljene za setev pri nas, glede proteinske sestave (izboljšanje pekovskih lastnosti, prevencija tvorbe procesnih </a:t>
            </a:r>
            <a:r>
              <a:rPr lang="sl-SI" sz="4400" dirty="0" err="1"/>
              <a:t>kontaminantov</a:t>
            </a:r>
            <a:r>
              <a:rPr lang="sl-SI" sz="4400" dirty="0"/>
              <a:t>)</a:t>
            </a:r>
          </a:p>
          <a:p>
            <a:r>
              <a:rPr lang="sl-SI" sz="4400" dirty="0"/>
              <a:t>vključitev v shemo Izbrana kakovost in zagotavljanje skladnosti s specifikacijo sheme</a:t>
            </a:r>
          </a:p>
          <a:p>
            <a:r>
              <a:rPr lang="sl-SI" sz="4400" dirty="0"/>
              <a:t>optimizacija dobavnih verig, zagotavljanje zadostnih količin kakovostne surovine</a:t>
            </a:r>
          </a:p>
          <a:p>
            <a:pPr marL="0" indent="0">
              <a:buNone/>
            </a:pPr>
            <a:endParaRPr lang="sl-SI" sz="4400" dirty="0"/>
          </a:p>
          <a:p>
            <a:pPr>
              <a:buFont typeface="Wingdings" panose="05000000000000000000" pitchFamily="2" charset="2"/>
              <a:buChar char="ü"/>
            </a:pPr>
            <a:r>
              <a:rPr lang="sl-SI" sz="4400" dirty="0">
                <a:solidFill>
                  <a:srgbClr val="92D050"/>
                </a:solidFill>
              </a:rPr>
              <a:t>V letu 2020 </a:t>
            </a:r>
            <a:r>
              <a:rPr lang="en-GB" sz="4400" dirty="0">
                <a:solidFill>
                  <a:srgbClr val="92D050"/>
                </a:solidFill>
              </a:rPr>
              <a:t>je </a:t>
            </a:r>
            <a:r>
              <a:rPr lang="sl-SI" sz="4400" dirty="0">
                <a:solidFill>
                  <a:srgbClr val="92D050"/>
                </a:solidFill>
              </a:rPr>
              <a:t>slovenski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pridelek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pšenice</a:t>
            </a:r>
            <a:r>
              <a:rPr lang="en-GB" sz="4400" dirty="0">
                <a:solidFill>
                  <a:srgbClr val="92D050"/>
                </a:solidFill>
              </a:rPr>
              <a:t> v </a:t>
            </a:r>
            <a:r>
              <a:rPr lang="en-GB" sz="4400" dirty="0" err="1">
                <a:solidFill>
                  <a:srgbClr val="92D050"/>
                </a:solidFill>
              </a:rPr>
              <a:t>skupnem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obsegu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sl-SI" sz="4400" dirty="0">
                <a:solidFill>
                  <a:srgbClr val="92D050"/>
                </a:solidFill>
              </a:rPr>
              <a:t>znašal </a:t>
            </a:r>
            <a:r>
              <a:rPr lang="en-GB" sz="4400" dirty="0" err="1">
                <a:solidFill>
                  <a:srgbClr val="92D050"/>
                </a:solidFill>
              </a:rPr>
              <a:t>približno</a:t>
            </a:r>
            <a:r>
              <a:rPr lang="en-GB" sz="4400" dirty="0">
                <a:solidFill>
                  <a:srgbClr val="92D050"/>
                </a:solidFill>
              </a:rPr>
              <a:t> 157 </a:t>
            </a:r>
            <a:r>
              <a:rPr lang="en-GB" sz="4400" dirty="0" err="1">
                <a:solidFill>
                  <a:srgbClr val="92D050"/>
                </a:solidFill>
              </a:rPr>
              <a:t>tisoč</a:t>
            </a:r>
            <a:r>
              <a:rPr lang="en-GB" sz="4400" dirty="0">
                <a:solidFill>
                  <a:srgbClr val="92D050"/>
                </a:solidFill>
              </a:rPr>
              <a:t> ton, </a:t>
            </a:r>
            <a:r>
              <a:rPr lang="en-GB" sz="4400" dirty="0" err="1">
                <a:solidFill>
                  <a:srgbClr val="92D050"/>
                </a:solidFill>
              </a:rPr>
              <a:t>kar</a:t>
            </a:r>
            <a:r>
              <a:rPr lang="en-GB" sz="4400" dirty="0">
                <a:solidFill>
                  <a:srgbClr val="92D050"/>
                </a:solidFill>
              </a:rPr>
              <a:t> je 13 % </a:t>
            </a:r>
            <a:r>
              <a:rPr lang="en-GB" sz="4400" dirty="0" err="1">
                <a:solidFill>
                  <a:srgbClr val="92D050"/>
                </a:solidFill>
              </a:rPr>
              <a:t>več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kot</a:t>
            </a:r>
            <a:r>
              <a:rPr lang="en-GB" sz="4400" dirty="0">
                <a:solidFill>
                  <a:srgbClr val="92D050"/>
                </a:solidFill>
              </a:rPr>
              <a:t> v </a:t>
            </a:r>
            <a:r>
              <a:rPr lang="en-GB" sz="4400" dirty="0" err="1">
                <a:solidFill>
                  <a:srgbClr val="92D050"/>
                </a:solidFill>
              </a:rPr>
              <a:t>letu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prej</a:t>
            </a:r>
            <a:r>
              <a:rPr lang="en-GB" sz="4400" dirty="0">
                <a:solidFill>
                  <a:srgbClr val="92D050"/>
                </a:solidFill>
              </a:rPr>
              <a:t> in za </a:t>
            </a:r>
            <a:r>
              <a:rPr lang="en-GB" sz="4400" dirty="0" err="1">
                <a:solidFill>
                  <a:srgbClr val="92D050"/>
                </a:solidFill>
              </a:rPr>
              <a:t>slabo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desetino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nad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ravnijo</a:t>
            </a:r>
            <a:r>
              <a:rPr lang="en-GB" sz="4400" dirty="0">
                <a:solidFill>
                  <a:srgbClr val="92D050"/>
                </a:solidFill>
              </a:rPr>
              <a:t> </a:t>
            </a:r>
            <a:r>
              <a:rPr lang="en-GB" sz="4400" dirty="0" err="1">
                <a:solidFill>
                  <a:srgbClr val="92D050"/>
                </a:solidFill>
              </a:rPr>
              <a:t>povprečja</a:t>
            </a:r>
            <a:r>
              <a:rPr lang="en-GB" sz="4400" dirty="0">
                <a:solidFill>
                  <a:srgbClr val="92D050"/>
                </a:solidFill>
              </a:rPr>
              <a:t> 2015–2019.</a:t>
            </a:r>
            <a:r>
              <a:rPr lang="sl-SI" sz="4400" dirty="0">
                <a:solidFill>
                  <a:srgbClr val="92D050"/>
                </a:solidFill>
              </a:rPr>
              <a:t> Pridelek ječmena je bil s 122 tisoč tonami za skoraj 30 % nad povprečjem zadnjega petletnega obdobja. Skupni pridelek koruze za zrnje zaradi odlične letine in večjih površin pa obsega kar 414 tisoč ton (+15 %) in za skoraj četrtino presega povprečje v letih 2015–2019. </a:t>
            </a:r>
            <a:r>
              <a:rPr lang="sl-SI" sz="4400" i="1" dirty="0">
                <a:solidFill>
                  <a:srgbClr val="92D050"/>
                </a:solidFill>
              </a:rPr>
              <a:t>(Prva ocena stanja v kmetijstvu 2020, KIS)</a:t>
            </a:r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8" name="Picture 6" descr="Žene, spremajte pšenicu: 5 razloga zbog kojih morate da je jedete (RECEPT)  - alo.rs">
            <a:extLst>
              <a:ext uri="{FF2B5EF4-FFF2-40B4-BE49-F238E27FC236}">
                <a16:creationId xmlns:a16="http://schemas.microsoft.com/office/drawing/2014/main" id="{193D7AD0-52C3-4BCB-873F-950E9D9D9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266" y="1292156"/>
            <a:ext cx="1584960" cy="105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7A42EDB5-270D-4D73-9D2B-35C50D63E0D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453632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/>
              <a:t>1. Optimizacija oskrbnih agroživilskih verig</a:t>
            </a:r>
            <a:br>
              <a:rPr lang="sl-SI"/>
            </a:br>
            <a:r>
              <a:rPr lang="sl-SI" sz="280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0103"/>
            <a:ext cx="10515600" cy="36733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sz="2600" i="1" dirty="0">
                <a:solidFill>
                  <a:srgbClr val="92D050"/>
                </a:solidFill>
              </a:rPr>
              <a:t>Žitna veriga vrednosti – projekti partnerjev SRIP HRANA</a:t>
            </a:r>
          </a:p>
          <a:p>
            <a:pPr marL="0" indent="0">
              <a:buNone/>
            </a:pPr>
            <a:endParaRPr lang="sl-SI" sz="1000" i="1" dirty="0">
              <a:solidFill>
                <a:srgbClr val="92D050"/>
              </a:solidFill>
            </a:endParaRPr>
          </a:p>
          <a:p>
            <a:r>
              <a:rPr lang="sl-SI" sz="2200" b="1" dirty="0" err="1"/>
              <a:t>Okoljsko</a:t>
            </a:r>
            <a:r>
              <a:rPr lang="sl-SI" sz="2200" b="1" dirty="0"/>
              <a:t> učinkovita pridelava koruze in pšenice na vodovarstvenih območjih, 2018-2021</a:t>
            </a:r>
          </a:p>
          <a:p>
            <a:pPr marL="0" indent="0">
              <a:buNone/>
            </a:pPr>
            <a:r>
              <a:rPr lang="sl-SI" sz="2200" dirty="0"/>
              <a:t>Preizkušanje sodobnih načinov gnojenja (s stabilizatorji dušika, membranskimi dušikovimi gnojili), zatiranja plevela (česanje, okopavanje, termično zatiranje) in </a:t>
            </a:r>
            <a:r>
              <a:rPr lang="sl-SI" sz="2200" dirty="0" err="1"/>
              <a:t>tretiranja</a:t>
            </a:r>
            <a:r>
              <a:rPr lang="sl-SI" sz="2200" dirty="0"/>
              <a:t> semen  ob zagotavljanju ustreznih donosov koruze in pšenice. KIS, </a:t>
            </a:r>
            <a:r>
              <a:rPr lang="sl-SI" sz="2200" dirty="0" err="1"/>
              <a:t>Žipo</a:t>
            </a:r>
            <a:r>
              <a:rPr lang="sl-SI" sz="2200" dirty="0"/>
              <a:t> Lenart, Kmetijstvo Črnci</a:t>
            </a:r>
          </a:p>
          <a:p>
            <a:pPr marL="0" indent="0">
              <a:buNone/>
            </a:pPr>
            <a:r>
              <a:rPr lang="sl-SI" sz="1500" dirty="0">
                <a:hlinkClick r:id="rId2"/>
              </a:rPr>
              <a:t>https://www.program-podezelja.si/sl/237-eup/seznam-projektov/1086-eip-reja-razlicnih-pasem-drobnice-za-meso-in-izdelke-vrhunske-kakovosti-3</a:t>
            </a:r>
            <a:endParaRPr lang="sl-SI" sz="1500" dirty="0"/>
          </a:p>
          <a:p>
            <a:pPr marL="0" indent="0">
              <a:buNone/>
            </a:pPr>
            <a:endParaRPr lang="sl-SI" sz="1000" dirty="0"/>
          </a:p>
          <a:p>
            <a:r>
              <a:rPr lang="sl-SI" sz="2200" b="1" dirty="0"/>
              <a:t>Vključitev v shemo „Izbrana kakovost – Slovenija“</a:t>
            </a:r>
          </a:p>
          <a:p>
            <a:pPr marL="0" indent="0">
              <a:buNone/>
            </a:pPr>
            <a:r>
              <a:rPr lang="sl-SI" sz="2200" dirty="0"/>
              <a:t>2020 – 2021 usklajevanje specifikacije za pšenico, rž, ječmen, oves, piro, koruzo, proso in ajdo. KGZS, ZZS, GZS – ZKŽP ter njihovi člani</a:t>
            </a:r>
          </a:p>
          <a:p>
            <a:endParaRPr lang="sl-SI" dirty="0"/>
          </a:p>
          <a:p>
            <a:endParaRPr lang="sl-SI" dirty="0"/>
          </a:p>
        </p:txBody>
      </p:sp>
      <p:pic>
        <p:nvPicPr>
          <p:cNvPr id="8" name="Picture 6" descr="Žene, spremajte pšenicu: 5 razloga zbog kojih morate da je jedete (RECEPT)  - alo.rs">
            <a:extLst>
              <a:ext uri="{FF2B5EF4-FFF2-40B4-BE49-F238E27FC236}">
                <a16:creationId xmlns:a16="http://schemas.microsoft.com/office/drawing/2014/main" id="{193D7AD0-52C3-4BCB-873F-950E9D9D9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266" y="1292156"/>
            <a:ext cx="1584960" cy="105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4ADEAAA5-FA9C-4B53-9A84-2ED359E6DE13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19080613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9280"/>
            <a:ext cx="10515600" cy="40944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l-SI" sz="4400" i="1" dirty="0">
                <a:solidFill>
                  <a:srgbClr val="92D050"/>
                </a:solidFill>
              </a:rPr>
              <a:t>Mesna veriga vrednosti – cilji</a:t>
            </a:r>
          </a:p>
          <a:p>
            <a:pPr marL="0" indent="0">
              <a:buNone/>
            </a:pPr>
            <a:endParaRPr lang="sl-SI" sz="4400" i="1" dirty="0">
              <a:solidFill>
                <a:srgbClr val="92D050"/>
              </a:solidFill>
            </a:endParaRPr>
          </a:p>
          <a:p>
            <a:r>
              <a:rPr lang="sl-SI" sz="4400" dirty="0"/>
              <a:t>ključni temelj je dobrobit živali, kateremu sledijo tudi selekcijski pristopi, kakovost krme, različni načine reje, sledljivost, idr.</a:t>
            </a:r>
          </a:p>
          <a:p>
            <a:r>
              <a:rPr lang="sl-SI" sz="4400" dirty="0"/>
              <a:t>zagotavljanje zadostnih količin kakovostne surovine</a:t>
            </a:r>
          </a:p>
          <a:p>
            <a:r>
              <a:rPr lang="sl-SI" sz="4400" dirty="0"/>
              <a:t>sektor ima velik multiplikativni učinek tudi na druge sektorje (mleko, jajca)</a:t>
            </a:r>
          </a:p>
          <a:p>
            <a:endParaRPr lang="sl-SI" sz="4400" dirty="0"/>
          </a:p>
          <a:p>
            <a:pPr>
              <a:buFont typeface="Wingdings" panose="05000000000000000000" pitchFamily="2" charset="2"/>
              <a:buChar char="ü"/>
            </a:pPr>
            <a:r>
              <a:rPr lang="sl-SI" sz="4400" dirty="0">
                <a:solidFill>
                  <a:srgbClr val="92D050"/>
                </a:solidFill>
              </a:rPr>
              <a:t>Po trenutno razpoložljivih podatkih bo obseg prireje mesa govedi v Sloveniji v letu 2020 podoben kot v letu 2019 in bo nad ravnijo povprečja zadnjega petletnega obdobja. Rast obsega prireje prašičjega mesa v obdobju let 2016–2019 v letu 2020 se je ustavila. P</a:t>
            </a:r>
            <a:r>
              <a:rPr lang="pl-PL" sz="4400" dirty="0">
                <a:solidFill>
                  <a:srgbClr val="92D050"/>
                </a:solidFill>
              </a:rPr>
              <a:t>rirast perutnine v letu 2020 bo večji (za okoli 2 %) kot v letu prej in največji do zdaj. </a:t>
            </a:r>
            <a:r>
              <a:rPr lang="sl-SI" sz="3300" i="1" dirty="0">
                <a:solidFill>
                  <a:srgbClr val="92D050"/>
                </a:solidFill>
              </a:rPr>
              <a:t>(Prva ocena stanja v kmetijstvu 2020, KIS)</a:t>
            </a:r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EF21B24-D320-4F16-82F8-7E0B82761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6957" y="1241584"/>
            <a:ext cx="1706880" cy="106680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7F30D10-7B81-48E9-83DA-6D2826032B09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601763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9113"/>
            <a:ext cx="10515600" cy="39116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sl-SI" sz="9600" i="1" dirty="0">
                <a:solidFill>
                  <a:srgbClr val="92D050"/>
                </a:solidFill>
              </a:rPr>
              <a:t>Mesna veriga vrednosti – projekti partnerjev SRIP HRANA</a:t>
            </a:r>
          </a:p>
          <a:p>
            <a:pPr marL="0" indent="0">
              <a:buNone/>
            </a:pPr>
            <a:endParaRPr lang="sl-SI" sz="9600" i="1" dirty="0">
              <a:solidFill>
                <a:srgbClr val="92D050"/>
              </a:solidFill>
            </a:endParaRPr>
          </a:p>
          <a:p>
            <a:r>
              <a:rPr lang="sl-SI" sz="8800" b="1" dirty="0"/>
              <a:t>Reja različnih pasem drobnice za meso in izdelke vrhunske kakovosti</a:t>
            </a:r>
            <a:r>
              <a:rPr lang="sl-SI" sz="8800" dirty="0"/>
              <a:t>, 2018 – 2021</a:t>
            </a:r>
          </a:p>
          <a:p>
            <a:pPr marL="0" indent="0">
              <a:buNone/>
            </a:pPr>
            <a:r>
              <a:rPr lang="sl-SI" sz="8800" dirty="0"/>
              <a:t>Razvoj i</a:t>
            </a:r>
            <a:r>
              <a:rPr lang="it-IT" sz="8800" dirty="0" err="1"/>
              <a:t>zboljšan</a:t>
            </a:r>
            <a:r>
              <a:rPr lang="sl-SI" sz="8800" dirty="0"/>
              <a:t>e</a:t>
            </a:r>
            <a:r>
              <a:rPr lang="it-IT" sz="8800" dirty="0"/>
              <a:t> </a:t>
            </a:r>
            <a:r>
              <a:rPr lang="it-IT" sz="8800" dirty="0" err="1"/>
              <a:t>tehnologij</a:t>
            </a:r>
            <a:r>
              <a:rPr lang="sl-SI" sz="8800" dirty="0"/>
              <a:t>e</a:t>
            </a:r>
            <a:r>
              <a:rPr lang="it-IT" sz="8800" dirty="0"/>
              <a:t> </a:t>
            </a:r>
            <a:r>
              <a:rPr lang="it-IT" sz="8800" dirty="0" err="1"/>
              <a:t>reje</a:t>
            </a:r>
            <a:r>
              <a:rPr lang="it-IT" sz="8800" dirty="0"/>
              <a:t> in </a:t>
            </a:r>
            <a:r>
              <a:rPr lang="it-IT" sz="8800" dirty="0" err="1"/>
              <a:t>inovativni</a:t>
            </a:r>
            <a:r>
              <a:rPr lang="sl-SI" sz="8800" dirty="0"/>
              <a:t>h</a:t>
            </a:r>
            <a:r>
              <a:rPr lang="it-IT" sz="8800" dirty="0"/>
              <a:t> </a:t>
            </a:r>
            <a:r>
              <a:rPr lang="it-IT" sz="8800" dirty="0" err="1"/>
              <a:t>proizvod</a:t>
            </a:r>
            <a:r>
              <a:rPr lang="sl-SI" sz="8800" dirty="0"/>
              <a:t>ov</a:t>
            </a:r>
            <a:r>
              <a:rPr lang="it-IT" sz="8800" dirty="0"/>
              <a:t> </a:t>
            </a:r>
            <a:r>
              <a:rPr lang="it-IT" sz="8800" dirty="0" err="1"/>
              <a:t>iz</a:t>
            </a:r>
            <a:r>
              <a:rPr lang="it-IT" sz="8800" dirty="0"/>
              <a:t> mesa </a:t>
            </a:r>
            <a:r>
              <a:rPr lang="it-IT" sz="8800" dirty="0" err="1"/>
              <a:t>drobnice</a:t>
            </a:r>
            <a:r>
              <a:rPr lang="sl-SI" sz="8800" dirty="0"/>
              <a:t>. Biotehniška fakulteta – UL, KGZS</a:t>
            </a:r>
          </a:p>
          <a:p>
            <a:pPr marL="0" indent="0">
              <a:buNone/>
            </a:pPr>
            <a:r>
              <a:rPr lang="sl-SI" sz="5600" dirty="0">
                <a:hlinkClick r:id="rId2"/>
              </a:rPr>
              <a:t>https://www.bf.uni-lj.si/sl/organiziranost/zootehnika/raziskave/raziskovalni-projekti/137/reja-razlicnih-pasem-drobnice-za-meso-in-izdelke-vrhunske-kakovosti</a:t>
            </a:r>
            <a:endParaRPr lang="sl-SI" sz="5600" dirty="0"/>
          </a:p>
          <a:p>
            <a:pPr marL="0" indent="0">
              <a:buNone/>
            </a:pPr>
            <a:endParaRPr lang="sl-SI" sz="7600" dirty="0"/>
          </a:p>
          <a:p>
            <a:r>
              <a:rPr lang="sl-SI" sz="8800" b="1" dirty="0"/>
              <a:t>Pitanje govedi za prirejo govedine vrhunske kakovosti, </a:t>
            </a:r>
            <a:r>
              <a:rPr lang="sl-SI" sz="8800" dirty="0"/>
              <a:t>2019 – 2021</a:t>
            </a:r>
          </a:p>
          <a:p>
            <a:pPr marL="0" indent="0">
              <a:buNone/>
            </a:pPr>
            <a:r>
              <a:rPr lang="sl-SI" sz="8800" dirty="0"/>
              <a:t>Razvoj tehnologije pitanja telet za prirejo teletine in mlade govedine visoke kakovosti. Biotehniška fakulteta – UL, KIS, KGZS</a:t>
            </a:r>
          </a:p>
          <a:p>
            <a:pPr marL="0" indent="0">
              <a:buNone/>
            </a:pPr>
            <a:r>
              <a:rPr lang="sl-SI" sz="5600" dirty="0">
                <a:hlinkClick r:id="rId3"/>
              </a:rPr>
              <a:t>https://ec.europa.eu/eip/agriculture/en/find-connect/projects/pitanje-govedi-za-prirejo-govedine-vrhunske</a:t>
            </a:r>
            <a:endParaRPr lang="sl-SI" sz="5600" dirty="0"/>
          </a:p>
          <a:p>
            <a:pPr marL="0" indent="0">
              <a:buNone/>
            </a:pPr>
            <a:endParaRPr lang="sl-SI" sz="7600" dirty="0"/>
          </a:p>
          <a:p>
            <a:pPr marL="0" indent="0">
              <a:buNone/>
            </a:pPr>
            <a:endParaRPr lang="sl-SI" sz="4400" dirty="0"/>
          </a:p>
          <a:p>
            <a:pPr marL="0" indent="0">
              <a:buNone/>
            </a:pPr>
            <a:endParaRPr lang="sl-SI" sz="4400" dirty="0"/>
          </a:p>
          <a:p>
            <a:endParaRPr lang="sl-SI" sz="2500" dirty="0"/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EF21B24-D320-4F16-82F8-7E0B82761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8128" y="1285833"/>
            <a:ext cx="1706880" cy="106680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84449520-E5CE-4085-8B7F-1417FA4EFEEC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0731236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9600"/>
            <a:ext cx="10515600" cy="413512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sl-SI" sz="9600" i="1" dirty="0">
                <a:solidFill>
                  <a:srgbClr val="92D050"/>
                </a:solidFill>
              </a:rPr>
              <a:t>Mesna veriga vrednosti – projekti partnerjev SRIP HRANA</a:t>
            </a:r>
          </a:p>
          <a:p>
            <a:pPr marL="0" indent="0">
              <a:buNone/>
            </a:pPr>
            <a:endParaRPr lang="sl-SI" sz="7600" dirty="0"/>
          </a:p>
          <a:p>
            <a:r>
              <a:rPr lang="sl-SI" sz="7600" b="1" dirty="0"/>
              <a:t>Vpeljava odbire plemenskih živali na podlagi kakovosti mesa pri pasmi </a:t>
            </a:r>
            <a:r>
              <a:rPr lang="sl-SI" sz="7600" b="1" dirty="0" err="1"/>
              <a:t>krškopoljski</a:t>
            </a:r>
            <a:r>
              <a:rPr lang="sl-SI" sz="7600" b="1" dirty="0"/>
              <a:t> prašič, </a:t>
            </a:r>
            <a:r>
              <a:rPr lang="sl-SI" sz="7600" dirty="0"/>
              <a:t>2020 – 2022</a:t>
            </a:r>
          </a:p>
          <a:p>
            <a:pPr marL="0" indent="0">
              <a:buNone/>
            </a:pPr>
            <a:r>
              <a:rPr lang="sl-SI" sz="7600" dirty="0"/>
              <a:t>Projekt za učinkovitejšo rejo avtohtone pasme za dolgoročno izboljšavo končnega produkta. KGZS, KIS, UL</a:t>
            </a:r>
          </a:p>
          <a:p>
            <a:pPr marL="0" indent="0">
              <a:buNone/>
            </a:pPr>
            <a:r>
              <a:rPr lang="sl-SI" sz="5600" dirty="0">
                <a:hlinkClick r:id="rId2"/>
              </a:rPr>
              <a:t>http://www.kmetijskizavod-nm.si/page/vpeljava-odbire-plemenskih-%C5%BEivali-na-podlagi-kakovosti-mesa-pri-pasmi-kr%C5%A1kopoljski-pra%C5%A1i%C4%8D</a:t>
            </a:r>
            <a:endParaRPr lang="sl-SI" sz="5600" dirty="0"/>
          </a:p>
          <a:p>
            <a:pPr marL="0" indent="0">
              <a:buNone/>
            </a:pPr>
            <a:endParaRPr lang="sl-SI" sz="5600" dirty="0"/>
          </a:p>
          <a:p>
            <a:r>
              <a:rPr lang="sl-SI" sz="7600" b="1" dirty="0"/>
              <a:t>Uvedba nacionalnega </a:t>
            </a:r>
            <a:r>
              <a:rPr lang="sl-SI" sz="7600" b="1" dirty="0" err="1"/>
              <a:t>genomskega</a:t>
            </a:r>
            <a:r>
              <a:rPr lang="sl-SI" sz="7600" b="1" dirty="0"/>
              <a:t> obračuna plemenskih vrednosti s kombinirano referenčno populacijo za slovensko rjavo in črno-belo pasmo govedi, </a:t>
            </a:r>
            <a:r>
              <a:rPr lang="sl-SI" sz="7600" dirty="0"/>
              <a:t>2019 – 2022</a:t>
            </a:r>
          </a:p>
          <a:p>
            <a:pPr marL="0" indent="0">
              <a:buNone/>
            </a:pPr>
            <a:r>
              <a:rPr lang="sl-SI" sz="7600" dirty="0"/>
              <a:t>Splošni cilj projekta je uvedba nacionalnega </a:t>
            </a:r>
            <a:r>
              <a:rPr lang="sl-SI" sz="7600" dirty="0" err="1"/>
              <a:t>genomskega</a:t>
            </a:r>
            <a:r>
              <a:rPr lang="sl-SI" sz="7600" dirty="0"/>
              <a:t> obračuna plemenskih vrednosti, kar je osnova za učinkovito selekcijo na osnovi informacij iz genoma. Biotehniška fakulteta – UL, KIS, KGZS, PP-Agro</a:t>
            </a:r>
          </a:p>
          <a:p>
            <a:pPr marL="0" indent="0">
              <a:buNone/>
            </a:pPr>
            <a:r>
              <a:rPr lang="sl-SI" sz="5600" dirty="0">
                <a:hlinkClick r:id="rId3"/>
              </a:rPr>
              <a:t>https://www.bf.uni-lj.si/sl/organiziranost/zootehnika/raziskave/raziskovalni-projekti/134/uvedba-nacionalnega-genomskega-obracuna-plemenskih-vrednosti-s-kombinirano-referencno-populacijo-za-slovensko-rjavo-in-crnobelo-pasmo-govedi</a:t>
            </a:r>
            <a:endParaRPr lang="sl-SI" sz="5600" dirty="0"/>
          </a:p>
          <a:p>
            <a:pPr marL="0" indent="0">
              <a:buNone/>
            </a:pPr>
            <a:endParaRPr lang="sl-SI" sz="7600" dirty="0"/>
          </a:p>
          <a:p>
            <a:endParaRPr lang="sl-SI" sz="7600" dirty="0"/>
          </a:p>
          <a:p>
            <a:pPr marL="0" indent="0">
              <a:buNone/>
            </a:pPr>
            <a:endParaRPr lang="sl-SI" sz="7600" dirty="0"/>
          </a:p>
          <a:p>
            <a:pPr marL="0" indent="0">
              <a:buNone/>
            </a:pPr>
            <a:endParaRPr lang="sl-SI" sz="7600" dirty="0"/>
          </a:p>
          <a:p>
            <a:pPr marL="0" indent="0">
              <a:buNone/>
            </a:pPr>
            <a:endParaRPr lang="sl-SI" sz="4400" dirty="0"/>
          </a:p>
          <a:p>
            <a:pPr marL="0" indent="0">
              <a:buNone/>
            </a:pPr>
            <a:endParaRPr lang="sl-SI" sz="4400" dirty="0"/>
          </a:p>
          <a:p>
            <a:endParaRPr lang="sl-SI" sz="2500" dirty="0"/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EF21B24-D320-4F16-82F8-7E0B82761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8129" y="1251744"/>
            <a:ext cx="1706880" cy="106680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83300FED-F98E-4113-9F3E-097684EEAFD8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586543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9280"/>
            <a:ext cx="10515600" cy="40944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l-SI" sz="4500" i="1" dirty="0">
                <a:solidFill>
                  <a:srgbClr val="92D050"/>
                </a:solidFill>
              </a:rPr>
              <a:t>Mlekarska veriga vrednosti – cilji</a:t>
            </a:r>
          </a:p>
          <a:p>
            <a:pPr marL="0" indent="0">
              <a:buNone/>
            </a:pPr>
            <a:endParaRPr lang="sl-SI" sz="4500" i="1" dirty="0">
              <a:solidFill>
                <a:srgbClr val="92D050"/>
              </a:solidFill>
            </a:endParaRPr>
          </a:p>
          <a:p>
            <a:r>
              <a:rPr lang="sl-SI" sz="4500" dirty="0"/>
              <a:t>optimizacija procesov </a:t>
            </a:r>
          </a:p>
          <a:p>
            <a:r>
              <a:rPr lang="sl-SI" sz="4500" dirty="0"/>
              <a:t>dodajanje vrednosti stranskim proizvodom (sirotka)</a:t>
            </a:r>
          </a:p>
          <a:p>
            <a:r>
              <a:rPr lang="sl-SI" sz="4500" dirty="0"/>
              <a:t>razvoj novih izdelkov v skladu s potrebami trga (izdelki iz ekološkega ali senenega mleka, izdelki izboljšane hranilne sestave idr.)</a:t>
            </a:r>
          </a:p>
          <a:p>
            <a:pPr marL="0" indent="0">
              <a:buNone/>
            </a:pPr>
            <a:endParaRPr lang="sl-SI" sz="4500" dirty="0"/>
          </a:p>
          <a:p>
            <a:pPr>
              <a:buFont typeface="Wingdings" panose="05000000000000000000" pitchFamily="2" charset="2"/>
              <a:buChar char="ü"/>
            </a:pPr>
            <a:r>
              <a:rPr lang="pl-PL" sz="4500" dirty="0">
                <a:solidFill>
                  <a:srgbClr val="92D050"/>
                </a:solidFill>
              </a:rPr>
              <a:t>Po trenutno dostopnih podatkih bo konec leta 2020 število krav molznic podobno kot leto prej. Ocenjuje se, da bo proizvodnja kravjega mleka v Sloveniji v primerjavi z letom 2019 za okoli 3 % večja, količina namolzenega mleka pa bo tako v letu 2020 okoli 620 milijonov litrov. </a:t>
            </a:r>
            <a:r>
              <a:rPr lang="pl-PL" sz="4400" dirty="0">
                <a:solidFill>
                  <a:srgbClr val="92D050"/>
                </a:solidFill>
              </a:rPr>
              <a:t> </a:t>
            </a:r>
            <a:r>
              <a:rPr lang="sl-SI" sz="3300" i="1" dirty="0">
                <a:solidFill>
                  <a:srgbClr val="92D050"/>
                </a:solidFill>
              </a:rPr>
              <a:t>(Prva ocena stanja v kmetijstvu 2020, KIS)</a:t>
            </a:r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5246898-1C5B-4279-B802-70CF7BCC4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477" y="1318450"/>
            <a:ext cx="1949577" cy="1081659"/>
          </a:xfrm>
          <a:prstGeom prst="rect">
            <a:avLst/>
          </a:prstGeom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658164DC-1E90-47C4-8A1D-9726A3D386B5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1019741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E5C39383-6353-4474-AD99-FEC3B7E17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126" y="1740023"/>
            <a:ext cx="2296058" cy="4177704"/>
          </a:xfrm>
        </p:spPr>
        <p:txBody>
          <a:bodyPr>
            <a:normAutofit/>
          </a:bodyPr>
          <a:lstStyle/>
          <a:p>
            <a:pPr algn="r"/>
            <a:br>
              <a:rPr lang="sl-SI" sz="2400" dirty="0"/>
            </a:br>
            <a:br>
              <a:rPr lang="sl-SI" sz="2400" dirty="0"/>
            </a:br>
            <a:br>
              <a:rPr lang="sl-SI" sz="2400" dirty="0"/>
            </a:br>
            <a:endParaRPr lang="sl-SI" sz="2400" dirty="0"/>
          </a:p>
        </p:txBody>
      </p:sp>
      <p:sp>
        <p:nvSpPr>
          <p:cNvPr id="11" name="Naslov 1">
            <a:extLst>
              <a:ext uri="{FF2B5EF4-FFF2-40B4-BE49-F238E27FC236}">
                <a16:creationId xmlns:a16="http://schemas.microsoft.com/office/drawing/2014/main" id="{10A124BE-9750-40EB-B5C9-AFA892423661}"/>
              </a:ext>
            </a:extLst>
          </p:cNvPr>
          <p:cNvSpPr txBox="1">
            <a:spLocks/>
          </p:cNvSpPr>
          <p:nvPr/>
        </p:nvSpPr>
        <p:spPr>
          <a:xfrm>
            <a:off x="4098524" y="154722"/>
            <a:ext cx="78054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l-SI" sz="3600" b="1" dirty="0">
                <a:solidFill>
                  <a:srgbClr val="92D050"/>
                </a:solidFill>
              </a:rPr>
              <a:t>Partnerji SRIP HRANA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A1F537A4-A7A5-4DF5-8D73-245D8D236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90" y="154722"/>
            <a:ext cx="702386" cy="701786"/>
          </a:xfrm>
          <a:prstGeom prst="rect">
            <a:avLst/>
          </a:prstGeom>
        </p:spPr>
      </p:pic>
      <p:pic>
        <p:nvPicPr>
          <p:cNvPr id="14" name="Picture 2" descr="logo - mgrt - Visit Goodplace">
            <a:extLst>
              <a:ext uri="{FF2B5EF4-FFF2-40B4-BE49-F238E27FC236}">
                <a16:creationId xmlns:a16="http://schemas.microsoft.com/office/drawing/2014/main" id="{4BFD8A24-F8FF-4299-AB98-391F8A058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42" y="352694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616B3F8-F9BC-4055-A241-3A438DA58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2586813" y="302520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59FB1A6E-D393-42C6-B9E0-23EAB425BCE6}"/>
              </a:ext>
            </a:extLst>
          </p:cNvPr>
          <p:cNvSpPr txBox="1"/>
          <p:nvPr/>
        </p:nvSpPr>
        <p:spPr>
          <a:xfrm>
            <a:off x="201336" y="6340036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FACB81-D2B4-484D-BF43-2E2291F287C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92" y="1635661"/>
            <a:ext cx="952381" cy="8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CF72E4A-DA71-4EFD-BDEC-1578E9E69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966" y="1628392"/>
            <a:ext cx="104775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AF53858-B2D4-4476-968E-78ABA59C5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272" y="1766515"/>
            <a:ext cx="142875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68A7421-50DD-4B46-B09F-4F119A1B2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256" y="1562482"/>
            <a:ext cx="874395" cy="84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86F6CC3-4068-4379-8B17-CABFAA91D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312" y="1652953"/>
            <a:ext cx="9525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6002AD89-B5D8-462B-834F-59A3AF212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453" y="1511436"/>
            <a:ext cx="61912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F386FA92-AC31-4AC0-8658-633D3120F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326" y="3080123"/>
            <a:ext cx="133350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E0703354-741C-475C-89F7-806B6D53F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961" y="3040717"/>
            <a:ext cx="171450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6A38DFD-1DDF-4F65-8B69-3E09F7E2F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32" y="3122985"/>
            <a:ext cx="1905000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09B22623-B0B2-4F7C-A7E3-8E023A3CA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109" y="3117574"/>
            <a:ext cx="19050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BEF388E5-8DFF-460E-8C0E-68362DEB2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457" y="4069231"/>
            <a:ext cx="8572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385D0F1A-856C-45BC-AA2B-7D8BC9998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138" y="4253801"/>
            <a:ext cx="95250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52EA465E-A59C-4351-A4E1-48F8C0D06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382" y="4106002"/>
            <a:ext cx="746760" cy="77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120DFA0B-CA34-4427-A8B9-74C08D080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40" y="4214599"/>
            <a:ext cx="1143000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A814189C-DF39-437D-A40F-9FEDC4C1F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800" y="4417183"/>
            <a:ext cx="1714500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>
            <a:extLst>
              <a:ext uri="{FF2B5EF4-FFF2-40B4-BE49-F238E27FC236}">
                <a16:creationId xmlns:a16="http://schemas.microsoft.com/office/drawing/2014/main" id="{AC2F5F79-407F-4574-97E2-E3014A4FC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4" y="4417183"/>
            <a:ext cx="1714500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1924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760"/>
            <a:ext cx="10515600" cy="409448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sl-SI" sz="6000" i="1" dirty="0">
                <a:solidFill>
                  <a:srgbClr val="92D050"/>
                </a:solidFill>
              </a:rPr>
              <a:t>Mlekarska veriga vrednosti – projekti partnerjev SRIP HRANA</a:t>
            </a:r>
          </a:p>
          <a:p>
            <a:pPr marL="0" indent="0">
              <a:buNone/>
            </a:pPr>
            <a:endParaRPr lang="sl-SI" sz="4500" i="1" dirty="0">
              <a:solidFill>
                <a:srgbClr val="92D050"/>
              </a:solidFill>
            </a:endParaRPr>
          </a:p>
          <a:p>
            <a:r>
              <a:rPr lang="sl-SI" sz="5000" b="1" dirty="0" err="1"/>
              <a:t>Frakcioniranje</a:t>
            </a:r>
            <a:r>
              <a:rPr lang="sl-SI" sz="5000" b="1" dirty="0"/>
              <a:t> in oplemenitenje sirotkinih proteinov ter izraba preostanka za oblikovanje novih funkcionalnih živil in prehranskih dopolnil, </a:t>
            </a:r>
            <a:r>
              <a:rPr lang="sl-SI" sz="5000" dirty="0"/>
              <a:t>2018 - 2021</a:t>
            </a:r>
          </a:p>
          <a:p>
            <a:pPr marL="0" indent="0">
              <a:buNone/>
            </a:pPr>
            <a:r>
              <a:rPr lang="sl-SI" sz="5000" dirty="0"/>
              <a:t>Biotehniška fakulteta – UL, Fakulteta za kemijo in kemijsko tehnologijo – UM</a:t>
            </a:r>
          </a:p>
          <a:p>
            <a:pPr marL="0" indent="0">
              <a:buNone/>
            </a:pPr>
            <a:r>
              <a:rPr lang="sl-SI" sz="4500" dirty="0">
                <a:hlinkClick r:id="rId2"/>
              </a:rPr>
              <a:t>http://laktika.arhel.si/</a:t>
            </a:r>
            <a:endParaRPr lang="sl-SI" sz="4500" dirty="0"/>
          </a:p>
          <a:p>
            <a:r>
              <a:rPr lang="sl-SI" sz="5000" b="1" dirty="0"/>
              <a:t>LIFE </a:t>
            </a:r>
            <a:r>
              <a:rPr lang="sl-SI" sz="5000" b="1" dirty="0" err="1"/>
              <a:t>for</a:t>
            </a:r>
            <a:r>
              <a:rPr lang="sl-SI" sz="5000" b="1" dirty="0"/>
              <a:t> </a:t>
            </a:r>
            <a:r>
              <a:rPr lang="sl-SI" sz="5000" b="1" dirty="0" err="1"/>
              <a:t>Acid</a:t>
            </a:r>
            <a:r>
              <a:rPr lang="sl-SI" sz="5000" b="1" dirty="0"/>
              <a:t> </a:t>
            </a:r>
            <a:r>
              <a:rPr lang="sl-SI" sz="5000" b="1" dirty="0" err="1"/>
              <a:t>Whey</a:t>
            </a:r>
            <a:endParaRPr lang="sl-SI" sz="5000" b="1" dirty="0"/>
          </a:p>
          <a:p>
            <a:pPr marL="0" indent="0">
              <a:buNone/>
            </a:pPr>
            <a:r>
              <a:rPr lang="sl-SI" sz="5000" dirty="0"/>
              <a:t>Biotehniška fakulteta – UL</a:t>
            </a:r>
          </a:p>
          <a:p>
            <a:pPr marL="0" indent="0">
              <a:buNone/>
            </a:pPr>
            <a:r>
              <a:rPr lang="sl-SI" sz="4500" dirty="0">
                <a:hlinkClick r:id="rId3"/>
              </a:rPr>
              <a:t>http://lifeforacidwhey.arhel.si/</a:t>
            </a:r>
            <a:endParaRPr lang="sl-SI" sz="4500" dirty="0"/>
          </a:p>
          <a:p>
            <a:r>
              <a:rPr lang="sl-SI" sz="5000" b="1" dirty="0"/>
              <a:t>DAINME – SME, </a:t>
            </a:r>
            <a:r>
              <a:rPr lang="sl-SI" sz="5000" dirty="0"/>
              <a:t>2019- 2022</a:t>
            </a:r>
          </a:p>
          <a:p>
            <a:pPr marL="0" indent="0">
              <a:buNone/>
            </a:pPr>
            <a:r>
              <a:rPr lang="sl-SI" sz="5000" dirty="0"/>
              <a:t>Razvoj in uporaba novih sistemov za sušenje sirotke z manjšo uporabo energije. Razvoj novih proteinskih frakcij iz ovčje in kozje sirotke za otroško hrano in športne napitke. GZS –ZKŽP</a:t>
            </a:r>
          </a:p>
          <a:p>
            <a:pPr marL="0" indent="0">
              <a:buNone/>
            </a:pPr>
            <a:r>
              <a:rPr lang="sl-SI" sz="4500" dirty="0">
                <a:hlinkClick r:id="rId4"/>
              </a:rPr>
              <a:t>https://dainme-sme.eu/</a:t>
            </a:r>
            <a:endParaRPr lang="sl-SI" sz="4500" dirty="0"/>
          </a:p>
          <a:p>
            <a:pPr marL="0" indent="0">
              <a:buNone/>
            </a:pPr>
            <a:endParaRPr lang="sl-SI" sz="4500" dirty="0"/>
          </a:p>
          <a:p>
            <a:pPr marL="0" indent="0">
              <a:buNone/>
            </a:pPr>
            <a:endParaRPr lang="sl-SI" b="1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5246898-1C5B-4279-B802-70CF7BCC40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2595" y="1307042"/>
            <a:ext cx="1949577" cy="1081659"/>
          </a:xfrm>
          <a:prstGeom prst="rect">
            <a:avLst/>
          </a:prstGeom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A8539EE3-602C-4985-B9D2-E48B0FF006BC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38346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1.1. Razvoj produktov sektorskih verig vrednosti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2569"/>
            <a:ext cx="10515600" cy="40944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sl-SI" sz="8000" i="1" dirty="0">
                <a:solidFill>
                  <a:srgbClr val="92D050"/>
                </a:solidFill>
              </a:rPr>
              <a:t>Pivovarska veriga vrednosti – cilji</a:t>
            </a:r>
          </a:p>
          <a:p>
            <a:pPr marL="0" indent="0">
              <a:buNone/>
            </a:pPr>
            <a:endParaRPr lang="sl-SI" sz="3600" i="1" dirty="0">
              <a:solidFill>
                <a:srgbClr val="92D050"/>
              </a:solidFill>
            </a:endParaRPr>
          </a:p>
          <a:p>
            <a:r>
              <a:rPr lang="sl-SI" sz="7200" dirty="0"/>
              <a:t>razvoj novih izdelkov s kombiniranjem različnih surovin (slad in drugi viri sladkorjev, kvasovke in drugi netipični mikroorganizmi, hmelj) </a:t>
            </a:r>
          </a:p>
          <a:p>
            <a:r>
              <a:rPr lang="sl-SI" sz="7200" dirty="0"/>
              <a:t>razvoj novih izdelkov v skladu s svetovnimi trendi (npr. brezalkoholno pivo) </a:t>
            </a:r>
          </a:p>
          <a:p>
            <a:r>
              <a:rPr lang="sl-SI" sz="7200" dirty="0"/>
              <a:t>lokalna pridelava ječmena z ustrezno končno sestavo hranil, primerno za varjenja piva </a:t>
            </a:r>
          </a:p>
          <a:p>
            <a:r>
              <a:rPr lang="sl-SI" sz="7200" dirty="0"/>
              <a:t>vzpostavitev sheme senzoričnega ocenjevanja piva in promocija slovenskih pivovarjev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l-SI" sz="7200" dirty="0">
                <a:solidFill>
                  <a:srgbClr val="92D050"/>
                </a:solidFill>
              </a:rPr>
              <a:t>Leta 2020 je bilo v Sloveniji 106 proizvajalcev piva (trošarinskih zavezancev), kar je za 220 % več kot leta 2016. Količina porabljenega piva v Sloveniji pa v zadnjih letih stagnira. V letu 2020 je sektor utrpel veliko škodo zaradi epidemije COVID-19.</a:t>
            </a:r>
          </a:p>
          <a:p>
            <a:pPr marL="0" indent="0">
              <a:buNone/>
            </a:pPr>
            <a:endParaRPr lang="sl-SI" sz="4400" i="1" dirty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sl-SI" sz="8000" i="1" dirty="0">
                <a:solidFill>
                  <a:srgbClr val="92D050"/>
                </a:solidFill>
              </a:rPr>
              <a:t>Pivovarska veriga vrednosti – projekti partnerjev SRIP HRANA</a:t>
            </a:r>
          </a:p>
          <a:p>
            <a:pPr marL="0" indent="0">
              <a:buNone/>
            </a:pPr>
            <a:endParaRPr lang="sl-SI" sz="3600" i="1" dirty="0">
              <a:solidFill>
                <a:srgbClr val="92D050"/>
              </a:solidFill>
            </a:endParaRPr>
          </a:p>
          <a:p>
            <a:r>
              <a:rPr lang="sl-SI" sz="7200" b="1" dirty="0"/>
              <a:t>Senzorično ocenjevanje piva</a:t>
            </a:r>
          </a:p>
          <a:p>
            <a:pPr marL="0" indent="0">
              <a:buNone/>
            </a:pPr>
            <a:r>
              <a:rPr lang="sl-SI" sz="7200" dirty="0"/>
              <a:t>GZS-ZKŽP, Inštitut za hmeljarstvo in pivovarstvo Slovenije</a:t>
            </a:r>
          </a:p>
          <a:p>
            <a:pPr marL="0" indent="0">
              <a:buNone/>
            </a:pPr>
            <a:endParaRPr lang="sl-SI" sz="3600" i="1" dirty="0">
              <a:solidFill>
                <a:srgbClr val="92D05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endParaRPr lang="sl-SI" sz="33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l-SI" dirty="0"/>
          </a:p>
          <a:p>
            <a:endParaRPr lang="sl-SI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3846D6-89AD-4FC5-9F77-7F25B8D6A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383" y="457136"/>
            <a:ext cx="1269968" cy="1614583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FEB86ED3-3FD4-4C28-9028-238AB59917C6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1819917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F70B00-C2BE-42DB-A14F-AA7ADB15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l-SI" dirty="0"/>
              <a:t>1. Optimizacija oskrbnih agroživilskih verig</a:t>
            </a:r>
            <a:br>
              <a:rPr lang="sl-SI" dirty="0"/>
            </a:br>
            <a:r>
              <a:rPr lang="sl-SI" sz="2800" dirty="0"/>
              <a:t>1.2. Optimizirani proizvodni in logistični procesi v pridelavi in predelavi hrane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4E99EAE-839E-4C6A-9CF8-130FD9AE24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i="1" dirty="0">
                <a:solidFill>
                  <a:srgbClr val="92D050"/>
                </a:solidFill>
              </a:rPr>
              <a:t>Cilji</a:t>
            </a:r>
          </a:p>
          <a:p>
            <a:r>
              <a:rPr lang="it-IT" sz="2600" dirty="0" err="1"/>
              <a:t>zagotavljanje</a:t>
            </a:r>
            <a:r>
              <a:rPr lang="it-IT" sz="2600" dirty="0"/>
              <a:t> </a:t>
            </a:r>
            <a:r>
              <a:rPr lang="it-IT" sz="2600" dirty="0" err="1"/>
              <a:t>varnosti</a:t>
            </a:r>
            <a:r>
              <a:rPr lang="sl-SI" sz="2600" dirty="0"/>
              <a:t>, </a:t>
            </a:r>
            <a:r>
              <a:rPr lang="it-IT" sz="2600" dirty="0" err="1"/>
              <a:t>kakovosti</a:t>
            </a:r>
            <a:r>
              <a:rPr lang="it-IT" sz="2600" dirty="0"/>
              <a:t> </a:t>
            </a:r>
            <a:r>
              <a:rPr lang="sl-SI" sz="2600" dirty="0"/>
              <a:t>in sledljivosti hrane </a:t>
            </a:r>
          </a:p>
          <a:p>
            <a:r>
              <a:rPr lang="it-IT" sz="2600" dirty="0" err="1"/>
              <a:t>učinkovit</a:t>
            </a:r>
            <a:r>
              <a:rPr lang="sl-SI" sz="2600" dirty="0"/>
              <a:t>a</a:t>
            </a:r>
            <a:r>
              <a:rPr lang="it-IT" sz="2600" dirty="0"/>
              <a:t> in </a:t>
            </a:r>
            <a:r>
              <a:rPr lang="it-IT" sz="2600" dirty="0" err="1"/>
              <a:t>trajnostn</a:t>
            </a:r>
            <a:r>
              <a:rPr lang="sl-SI" sz="2600" dirty="0"/>
              <a:t>a</a:t>
            </a:r>
            <a:r>
              <a:rPr lang="it-IT" sz="2600" dirty="0"/>
              <a:t> </a:t>
            </a:r>
            <a:r>
              <a:rPr lang="it-IT" sz="2600" dirty="0" err="1"/>
              <a:t>rab</a:t>
            </a:r>
            <a:r>
              <a:rPr lang="sl-SI" sz="2600" dirty="0"/>
              <a:t>a</a:t>
            </a:r>
            <a:r>
              <a:rPr lang="it-IT" sz="2600" dirty="0"/>
              <a:t> </a:t>
            </a:r>
            <a:r>
              <a:rPr lang="it-IT" sz="2600" dirty="0" err="1"/>
              <a:t>virov</a:t>
            </a:r>
            <a:endParaRPr lang="sl-SI" sz="2600" dirty="0"/>
          </a:p>
          <a:p>
            <a:r>
              <a:rPr lang="sl-SI" sz="2600" dirty="0"/>
              <a:t>optimizacija vseh procesov oskrbne verige</a:t>
            </a:r>
          </a:p>
          <a:p>
            <a:pPr marL="0" indent="0">
              <a:buNone/>
            </a:pPr>
            <a:endParaRPr lang="sl-SI" sz="1500" dirty="0"/>
          </a:p>
          <a:p>
            <a:pPr>
              <a:buFont typeface="Wingdings" panose="05000000000000000000" pitchFamily="2" charset="2"/>
              <a:buChar char="ü"/>
            </a:pPr>
            <a:r>
              <a:rPr lang="sl-SI" sz="2600" dirty="0">
                <a:solidFill>
                  <a:srgbClr val="92D050"/>
                </a:solidFill>
              </a:rPr>
              <a:t>boljše vertikalno in horizontalno sodelovanje oskrbnih verig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l-SI" sz="2600" dirty="0">
                <a:solidFill>
                  <a:srgbClr val="92D050"/>
                </a:solidFill>
              </a:rPr>
              <a:t>interdisciplinarno povezovanje deležnikov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rgbClr val="92D050"/>
                </a:solidFill>
              </a:rPr>
              <a:t>uporaba naprednih tehnologij in opreme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rgbClr val="92D050"/>
                </a:solidFill>
              </a:rPr>
              <a:t>razvoj digitalizacije v vseh fazah oskrbne verige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rgbClr val="92D050"/>
                </a:solidFill>
              </a:rPr>
              <a:t>ustrezno načrtovanje in sodelovanje na regijskem ter nacionalnem nivoju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2AD40593-5E31-4316-8A00-147B189A2A82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165082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l-SI" dirty="0"/>
              <a:t>2. Zagotavljanje kakovostnih surovin v agroživilstvu</a:t>
            </a:r>
            <a:br>
              <a:rPr lang="sl-SI" dirty="0"/>
            </a:br>
            <a:r>
              <a:rPr lang="sl-SI" sz="3100" dirty="0"/>
              <a:t>2.1. Selekcionirane sorte sadja, zelenjave, poljščin ter selekcija </a:t>
            </a:r>
            <a:r>
              <a:rPr lang="sl-SI" sz="3100" dirty="0" err="1"/>
              <a:t>rejnih</a:t>
            </a:r>
            <a:r>
              <a:rPr lang="sl-SI" sz="3100" dirty="0"/>
              <a:t> živali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AE82E39-784E-4155-91B5-8837CF036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l-SI" i="1" dirty="0">
                <a:solidFill>
                  <a:srgbClr val="92D050"/>
                </a:solidFill>
              </a:rPr>
              <a:t>Cilji</a:t>
            </a:r>
          </a:p>
          <a:p>
            <a:r>
              <a:rPr lang="sl-SI" dirty="0"/>
              <a:t>odpornost rastlin na bolezni in škodljivce in s tem manjša uporaba fitofarmacevtskih sredstev (varovanje okolja, kakovosti pridelane hrane)</a:t>
            </a:r>
          </a:p>
          <a:p>
            <a:r>
              <a:rPr lang="sl-SI" dirty="0"/>
              <a:t>ohranjanje in razvoj sort, ki so prilagojene lokalnim razmeram, ter obenem zagotavljajo optimalen pridelek</a:t>
            </a:r>
          </a:p>
          <a:p>
            <a:r>
              <a:rPr lang="sl-SI" dirty="0"/>
              <a:t>odpornost sort na vremenske in podnebne spremembe </a:t>
            </a:r>
          </a:p>
          <a:p>
            <a:r>
              <a:rPr lang="sv-SE" dirty="0"/>
              <a:t>dobre skladiščne lastnosti sort (manjša izguba pridelka pri skladiščenju)</a:t>
            </a:r>
          </a:p>
          <a:p>
            <a:r>
              <a:rPr lang="sl-SI" dirty="0"/>
              <a:t>izboljšanje tehnoloških lastnosti pridelkov (npr. visoka vsebnost in primerna sestava proteinov za boljše pekovske lastnosti pšenice)</a:t>
            </a:r>
          </a:p>
          <a:p>
            <a:r>
              <a:rPr lang="sl-SI" dirty="0"/>
              <a:t>učinkovita in trajnostna reja živali ob zagotavljanju optimalne kakovosti živalskih proizvodov</a:t>
            </a:r>
          </a:p>
          <a:p>
            <a:pPr marL="0" indent="0">
              <a:buNone/>
            </a:pPr>
            <a:r>
              <a:rPr lang="sl-SI" i="1" dirty="0">
                <a:solidFill>
                  <a:srgbClr val="92D050"/>
                </a:solidFill>
              </a:rPr>
              <a:t>Projekti partnerjev SRIP HRANA</a:t>
            </a:r>
          </a:p>
          <a:p>
            <a:r>
              <a:rPr lang="en-GB" sz="2600" b="1" dirty="0" err="1"/>
              <a:t>Kmetijske</a:t>
            </a:r>
            <a:r>
              <a:rPr lang="en-GB" sz="2600" b="1" dirty="0"/>
              <a:t> </a:t>
            </a:r>
            <a:r>
              <a:rPr lang="en-GB" sz="2600" b="1" dirty="0" err="1"/>
              <a:t>rastline-genetika</a:t>
            </a:r>
            <a:r>
              <a:rPr lang="en-GB" sz="2600" b="1" dirty="0"/>
              <a:t> in </a:t>
            </a:r>
            <a:r>
              <a:rPr lang="en-GB" sz="2600" b="1" dirty="0" err="1"/>
              <a:t>sodobne</a:t>
            </a:r>
            <a:r>
              <a:rPr lang="en-GB" sz="2600" b="1" dirty="0"/>
              <a:t> </a:t>
            </a:r>
            <a:r>
              <a:rPr lang="en-GB" sz="2600" b="1" dirty="0" err="1"/>
              <a:t>tehnologije</a:t>
            </a:r>
            <a:r>
              <a:rPr lang="sl-SI" sz="2600" dirty="0"/>
              <a:t>, 2019 – 2024, Biotehniška fakulteta – UL, Inštitut za hmeljarstvo in pivovarstvo Slovenije, </a:t>
            </a:r>
            <a:r>
              <a:rPr lang="sl-SI" sz="2200" dirty="0">
                <a:hlinkClick r:id="rId2"/>
              </a:rPr>
              <a:t>https://www.bf.uni-lj.si/sl/organiziranost/agronomija/raziskave/raziskovalni-projekti/83/kmetijske-rastlinegenetika-in-sodobne-tehnologije</a:t>
            </a:r>
            <a:endParaRPr lang="sl-SI" sz="2200" dirty="0"/>
          </a:p>
          <a:p>
            <a:pPr marL="0" indent="0">
              <a:buNone/>
            </a:pPr>
            <a:r>
              <a:rPr lang="sl-SI" sz="2600" b="1" dirty="0"/>
              <a:t>Nekateri projekti iz selekcioniranja </a:t>
            </a:r>
            <a:r>
              <a:rPr lang="sl-SI" sz="2600" b="1" dirty="0" err="1"/>
              <a:t>rejnih</a:t>
            </a:r>
            <a:r>
              <a:rPr lang="sl-SI" sz="2600" b="1" dirty="0"/>
              <a:t> živali so navedeni pri mesni verigi vrednosti</a:t>
            </a:r>
          </a:p>
          <a:p>
            <a:pPr marL="0" indent="0">
              <a:buNone/>
            </a:pPr>
            <a:endParaRPr lang="sl-SI" b="1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65961A6E-FE43-4D42-853B-D02B61AEA2FF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399364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l-SI" dirty="0"/>
              <a:t>2. Zagotavljanje kakovostnih surovin v agroživilstvu</a:t>
            </a:r>
            <a:br>
              <a:rPr lang="sl-SI" dirty="0"/>
            </a:br>
            <a:r>
              <a:rPr lang="sl-SI" sz="3100" dirty="0"/>
              <a:t>2.2. </a:t>
            </a:r>
            <a:r>
              <a:rPr lang="sl-SI" sz="3200" dirty="0"/>
              <a:t>Alternativna krma in funkcionalni krmni dodatki</a:t>
            </a:r>
            <a:r>
              <a:rPr lang="sl-SI" sz="3100" dirty="0"/>
              <a:t> 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AE82E39-784E-4155-91B5-8837CF036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212"/>
            <a:ext cx="10515600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sl-SI" sz="8000" i="1" dirty="0">
                <a:solidFill>
                  <a:srgbClr val="92D050"/>
                </a:solidFill>
              </a:rPr>
              <a:t>Cilji</a:t>
            </a:r>
          </a:p>
          <a:p>
            <a:r>
              <a:rPr lang="sl-SI" sz="7200" dirty="0"/>
              <a:t>povečanje kakovosti in prireje primarnih živalskih proizvodov</a:t>
            </a:r>
          </a:p>
          <a:p>
            <a:r>
              <a:rPr lang="sl-SI" sz="7200" dirty="0"/>
              <a:t>trajnostna reja živali ter čim boljša izraba virov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l-SI" sz="7200" dirty="0">
                <a:solidFill>
                  <a:srgbClr val="92D050"/>
                </a:solidFill>
              </a:rPr>
              <a:t>Alternativni viri beljakovin, uporaba stranskih proizvodov živilske industrije, različna funkcionalna dopolnila, vpliv na zmanjševanje uporabe antibiotikov.</a:t>
            </a:r>
          </a:p>
          <a:p>
            <a:pPr marL="0" indent="0">
              <a:buNone/>
            </a:pPr>
            <a:endParaRPr lang="sl-SI" sz="8000" i="1" dirty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sl-SI" sz="8000" i="1" dirty="0">
                <a:solidFill>
                  <a:srgbClr val="92D050"/>
                </a:solidFill>
              </a:rPr>
              <a:t>Projekti partnerjev SRIP HRANA</a:t>
            </a:r>
          </a:p>
          <a:p>
            <a:r>
              <a:rPr lang="sl-SI" sz="7200" b="1" dirty="0"/>
              <a:t>Razvoj novih funkcionalnih dodatkov v krmi z antibakterijskimi, protivirusnimi in </a:t>
            </a:r>
            <a:r>
              <a:rPr lang="sl-SI" sz="7200" b="1" dirty="0" err="1"/>
              <a:t>antioksidativnimi</a:t>
            </a:r>
            <a:r>
              <a:rPr lang="sl-SI" sz="7200" b="1" dirty="0"/>
              <a:t> učinki, </a:t>
            </a:r>
            <a:r>
              <a:rPr lang="sl-SI" sz="7200" dirty="0"/>
              <a:t>Jata Emona</a:t>
            </a:r>
          </a:p>
          <a:p>
            <a:r>
              <a:rPr lang="sl-SI" sz="7200" b="1" dirty="0"/>
              <a:t>Raziskave na področju zmanjševanja uporabe antibiotikov pri reji živali, </a:t>
            </a:r>
            <a:r>
              <a:rPr lang="sl-SI" sz="7200" dirty="0" err="1"/>
              <a:t>Panvita</a:t>
            </a:r>
            <a:r>
              <a:rPr lang="sl-SI" sz="7200" dirty="0"/>
              <a:t>, Jata Emona, Farme Ihan</a:t>
            </a:r>
          </a:p>
          <a:p>
            <a:r>
              <a:rPr lang="it-IT" sz="7200" b="1" dirty="0" err="1"/>
              <a:t>Zrnate</a:t>
            </a:r>
            <a:r>
              <a:rPr lang="it-IT" sz="7200" b="1" dirty="0"/>
              <a:t> </a:t>
            </a:r>
            <a:r>
              <a:rPr lang="it-IT" sz="7200" b="1" dirty="0" err="1"/>
              <a:t>stročnice</a:t>
            </a:r>
            <a:r>
              <a:rPr lang="it-IT" sz="7200" b="1" dirty="0"/>
              <a:t> - </a:t>
            </a:r>
            <a:r>
              <a:rPr lang="it-IT" sz="7200" b="1" dirty="0" err="1"/>
              <a:t>pridelava</a:t>
            </a:r>
            <a:r>
              <a:rPr lang="it-IT" sz="7200" b="1" dirty="0"/>
              <a:t>, </a:t>
            </a:r>
            <a:r>
              <a:rPr lang="it-IT" sz="7200" b="1" dirty="0" err="1"/>
              <a:t>predelava</a:t>
            </a:r>
            <a:r>
              <a:rPr lang="it-IT" sz="7200" b="1" dirty="0"/>
              <a:t> in </a:t>
            </a:r>
            <a:r>
              <a:rPr lang="it-IT" sz="7200" b="1" dirty="0" err="1"/>
              <a:t>uporaba</a:t>
            </a:r>
            <a:r>
              <a:rPr lang="sl-SI" sz="7200" b="1" dirty="0"/>
              <a:t>, </a:t>
            </a:r>
            <a:r>
              <a:rPr lang="sl-SI" sz="7200" dirty="0"/>
              <a:t>2018 – 2021, Fakulteta za kmetijstvo in </a:t>
            </a:r>
            <a:r>
              <a:rPr lang="sl-SI" sz="7200" dirty="0" err="1"/>
              <a:t>biosistemske</a:t>
            </a:r>
            <a:r>
              <a:rPr lang="sl-SI" sz="7200" dirty="0"/>
              <a:t> vede – UM, Biotehniška fakulteta – UL, KIS, Inštitut za hmeljarstvo, KGZS, </a:t>
            </a:r>
            <a:r>
              <a:rPr lang="sl-SI" sz="7200" dirty="0" err="1"/>
              <a:t>Žipo</a:t>
            </a:r>
            <a:r>
              <a:rPr lang="sl-SI" sz="7200" dirty="0"/>
              <a:t> Lenart</a:t>
            </a:r>
            <a:endParaRPr lang="sl-SI" sz="7200" b="1" dirty="0"/>
          </a:p>
          <a:p>
            <a:pPr marL="0" indent="0">
              <a:buNone/>
            </a:pPr>
            <a:r>
              <a:rPr lang="sl-SI" sz="5600" dirty="0">
                <a:hlinkClick r:id="rId2"/>
              </a:rPr>
              <a:t>https://www.bf.uni-lj.si/sl/organiziranost/agronomija/raziskave/raziskovalni-projekti/146/zrnate-strocnice--pridelava,-predelava-in-uporaba</a:t>
            </a:r>
            <a:endParaRPr lang="sl-SI" sz="5600" dirty="0"/>
          </a:p>
          <a:p>
            <a:r>
              <a:rPr lang="en-GB" sz="7200" b="1" dirty="0" err="1"/>
              <a:t>Prehrana</a:t>
            </a:r>
            <a:r>
              <a:rPr lang="en-GB" sz="7200" b="1" dirty="0"/>
              <a:t> in </a:t>
            </a:r>
            <a:r>
              <a:rPr lang="en-GB" sz="7200" b="1" dirty="0" err="1"/>
              <a:t>mikrobna</a:t>
            </a:r>
            <a:r>
              <a:rPr lang="en-GB" sz="7200" b="1" dirty="0"/>
              <a:t> </a:t>
            </a:r>
            <a:r>
              <a:rPr lang="en-GB" sz="7200" b="1" dirty="0" err="1"/>
              <a:t>ekologija</a:t>
            </a:r>
            <a:r>
              <a:rPr lang="en-GB" sz="7200" b="1" dirty="0"/>
              <a:t> </a:t>
            </a:r>
            <a:r>
              <a:rPr lang="en-GB" sz="7200" b="1" dirty="0" err="1"/>
              <a:t>prebavil</a:t>
            </a:r>
            <a:r>
              <a:rPr lang="sl-SI" sz="7200" b="1" dirty="0"/>
              <a:t>, </a:t>
            </a:r>
            <a:r>
              <a:rPr lang="sl-SI" sz="7200" dirty="0"/>
              <a:t>2019 – 2024, </a:t>
            </a:r>
            <a:r>
              <a:rPr lang="en-GB" sz="7200" dirty="0" err="1"/>
              <a:t>Biotehniška</a:t>
            </a:r>
            <a:r>
              <a:rPr lang="en-GB" sz="7200" dirty="0"/>
              <a:t> </a:t>
            </a:r>
            <a:r>
              <a:rPr lang="en-GB" sz="7200" dirty="0" err="1"/>
              <a:t>fakulteta</a:t>
            </a:r>
            <a:r>
              <a:rPr lang="en-GB" sz="7200" dirty="0"/>
              <a:t> – UL</a:t>
            </a:r>
            <a:endParaRPr lang="sl-SI" sz="7200" dirty="0"/>
          </a:p>
          <a:p>
            <a:pPr marL="0" indent="0">
              <a:buNone/>
            </a:pPr>
            <a:r>
              <a:rPr lang="en-GB" sz="5600" dirty="0">
                <a:hlinkClick r:id="rId3"/>
              </a:rPr>
              <a:t>https://www.bf.uni-lj.si/sl/organiziranost/zootehnika/raziskave/raziskovalni-projekti/97/prehrana-in-mikrobna-ekologija-prebavil</a:t>
            </a:r>
            <a:endParaRPr lang="sl-SI" sz="5600" dirty="0"/>
          </a:p>
          <a:p>
            <a:pPr marL="0" indent="0">
              <a:buNone/>
            </a:pPr>
            <a:endParaRPr lang="en-GB" dirty="0"/>
          </a:p>
          <a:p>
            <a:endParaRPr lang="sl-SI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83D69D2F-4D24-4E20-946D-CB589FB5B6EE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650534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l-SI" dirty="0"/>
              <a:t>2. Zagotavljanje kakovostnih surovin v agroživilstvu</a:t>
            </a:r>
            <a:br>
              <a:rPr lang="sl-SI" dirty="0"/>
            </a:br>
            <a:r>
              <a:rPr lang="sl-SI" sz="3100" dirty="0"/>
              <a:t>2.3. </a:t>
            </a:r>
            <a:r>
              <a:rPr lang="sl-SI" sz="3200" dirty="0"/>
              <a:t>Živalski proizvodi iz boljših </a:t>
            </a:r>
            <a:r>
              <a:rPr lang="sl-SI" sz="3200" dirty="0" err="1"/>
              <a:t>rejnih</a:t>
            </a:r>
            <a:r>
              <a:rPr lang="sl-SI" sz="3200" dirty="0"/>
              <a:t> pogojev</a:t>
            </a:r>
            <a:endParaRPr lang="sl-SI" sz="3100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AE82E39-784E-4155-91B5-8837CF036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sl-SI" sz="3200" i="1" dirty="0">
                <a:solidFill>
                  <a:srgbClr val="92D050"/>
                </a:solidFill>
              </a:rPr>
              <a:t>Cilji</a:t>
            </a:r>
          </a:p>
          <a:p>
            <a:r>
              <a:rPr lang="sl-SI" dirty="0"/>
              <a:t>preprečevanje bolezni in boljše počutje živali</a:t>
            </a:r>
          </a:p>
          <a:p>
            <a:r>
              <a:rPr lang="sl-SI" dirty="0"/>
              <a:t>večja kakovost in dodana vrednost živalskih proizvodov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l-SI" dirty="0">
                <a:solidFill>
                  <a:srgbClr val="92D050"/>
                </a:solidFill>
              </a:rPr>
              <a:t>Optimizacija prostorov in opreme za rejo, prilagojena krma in paša ter napredne tehnologije za upravljanje in nadzor reje živali.</a:t>
            </a:r>
          </a:p>
          <a:p>
            <a:pPr marL="0" indent="0">
              <a:buNone/>
            </a:pPr>
            <a:r>
              <a:rPr lang="sl-SI" sz="3200" i="1" dirty="0">
                <a:solidFill>
                  <a:srgbClr val="92D050"/>
                </a:solidFill>
              </a:rPr>
              <a:t>Projekti partnerjev SRIP HRANA</a:t>
            </a:r>
          </a:p>
          <a:p>
            <a:r>
              <a:rPr lang="sl-SI" b="1" dirty="0"/>
              <a:t>Reja domačih živali z nadgradnjo dobrobiti živali v skladu z družbenimi zahtevami, </a:t>
            </a:r>
            <a:r>
              <a:rPr lang="sl-SI" dirty="0"/>
              <a:t>2020 – 2023</a:t>
            </a:r>
          </a:p>
          <a:p>
            <a:pPr marL="0" indent="0">
              <a:buNone/>
            </a:pPr>
            <a:r>
              <a:rPr lang="sl-SI" dirty="0"/>
              <a:t>Biotehniška fakulteta – UL, KIS, Perutnina Ptuj</a:t>
            </a:r>
          </a:p>
          <a:p>
            <a:pPr marL="0" indent="0">
              <a:buNone/>
            </a:pPr>
            <a:r>
              <a:rPr lang="sl-SI" sz="2000" dirty="0">
                <a:hlinkClick r:id="rId2"/>
              </a:rPr>
              <a:t>https://www.vf.uni-lj.si/podrocje/reja-domacih-zivali-z-nadgradnjo-dobrobiti-zivali-v-skladu-z-druzbenimi-zahtevami</a:t>
            </a:r>
            <a:endParaRPr lang="sl-SI" sz="2000" dirty="0"/>
          </a:p>
          <a:p>
            <a:r>
              <a:rPr lang="pt-BR" b="1" dirty="0"/>
              <a:t>Meso iz ukrepa dobrobit živali</a:t>
            </a:r>
            <a:endParaRPr lang="sl-SI" b="1" dirty="0"/>
          </a:p>
          <a:p>
            <a:pPr marL="0" indent="0">
              <a:buNone/>
            </a:pPr>
            <a:r>
              <a:rPr lang="sl-SI" dirty="0"/>
              <a:t>R</a:t>
            </a:r>
            <a:r>
              <a:rPr lang="en-GB" dirty="0" err="1"/>
              <a:t>aziskav</a:t>
            </a:r>
            <a:r>
              <a:rPr lang="sl-SI" dirty="0"/>
              <a:t>e</a:t>
            </a:r>
            <a:r>
              <a:rPr lang="en-GB" dirty="0"/>
              <a:t> in </a:t>
            </a:r>
            <a:r>
              <a:rPr lang="en-GB" dirty="0" err="1"/>
              <a:t>vlaganj</a:t>
            </a:r>
            <a:r>
              <a:rPr lang="sl-SI" dirty="0"/>
              <a:t>a</a:t>
            </a:r>
            <a:r>
              <a:rPr lang="en-GB" dirty="0"/>
              <a:t> </a:t>
            </a:r>
            <a:r>
              <a:rPr lang="sl-SI" dirty="0"/>
              <a:t>za </a:t>
            </a:r>
            <a:r>
              <a:rPr lang="en-GB" dirty="0" err="1"/>
              <a:t>izboljšanj</a:t>
            </a:r>
            <a:r>
              <a:rPr lang="sl-SI" dirty="0"/>
              <a:t>e</a:t>
            </a:r>
            <a:r>
              <a:rPr lang="en-GB" dirty="0"/>
              <a:t> </a:t>
            </a:r>
            <a:r>
              <a:rPr lang="en-GB" dirty="0" err="1"/>
              <a:t>dobrega</a:t>
            </a:r>
            <a:r>
              <a:rPr lang="en-GB" dirty="0"/>
              <a:t> </a:t>
            </a:r>
            <a:r>
              <a:rPr lang="en-GB" dirty="0" err="1"/>
              <a:t>počutja</a:t>
            </a:r>
            <a:r>
              <a:rPr lang="en-GB" dirty="0"/>
              <a:t> </a:t>
            </a:r>
            <a:r>
              <a:rPr lang="en-GB" dirty="0" err="1"/>
              <a:t>živali</a:t>
            </a:r>
            <a:r>
              <a:rPr lang="sl-SI" dirty="0"/>
              <a:t> iz sektorja prašičereje. </a:t>
            </a:r>
          </a:p>
          <a:p>
            <a:pPr marL="0" indent="0">
              <a:buNone/>
            </a:pPr>
            <a:r>
              <a:rPr lang="sl-SI" dirty="0" err="1"/>
              <a:t>Panvita</a:t>
            </a:r>
            <a:r>
              <a:rPr lang="sl-SI" dirty="0"/>
              <a:t>, Farme Ihan, Ljutomerčan</a:t>
            </a:r>
          </a:p>
          <a:p>
            <a:r>
              <a:rPr lang="pl-PL" b="1" dirty="0"/>
              <a:t>Dobrobit živali za perutnino </a:t>
            </a:r>
          </a:p>
          <a:p>
            <a:pPr marL="0" indent="0">
              <a:buNone/>
            </a:pPr>
            <a:r>
              <a:rPr lang="pl-PL" dirty="0"/>
              <a:t>Panvita Agromerkur, Perutnina Ptuj</a:t>
            </a:r>
            <a:r>
              <a:rPr lang="sl-SI" dirty="0"/>
              <a:t>, Pivka Perutninarstvo</a:t>
            </a:r>
          </a:p>
          <a:p>
            <a:pPr marL="0" indent="0">
              <a:buNone/>
            </a:pPr>
            <a:endParaRPr lang="sl-SI" b="1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E1DC4C22-868F-4414-8249-24AC5BCF062E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6635717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l-SI" dirty="0"/>
              <a:t>2. Zagotavljanje kakovostnih surovin v agroživilstvu</a:t>
            </a:r>
            <a:br>
              <a:rPr lang="sl-SI" dirty="0"/>
            </a:br>
            <a:r>
              <a:rPr lang="sl-SI" sz="3100" dirty="0"/>
              <a:t>2.4. </a:t>
            </a:r>
            <a:r>
              <a:rPr lang="sl-SI" sz="3200" dirty="0"/>
              <a:t>Kmetijski pridelki in živila iz shem kakovosti</a:t>
            </a:r>
            <a:r>
              <a:rPr lang="sl-SI" sz="3100" dirty="0"/>
              <a:t> 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AE82E39-784E-4155-91B5-8837CF036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sl-SI" sz="2600" dirty="0">
                <a:solidFill>
                  <a:srgbClr val="92D050"/>
                </a:solidFill>
              </a:rPr>
              <a:t>Največji potencial: ekološko, Izbrana kakovost, Zajamčena tradicionalna posebnost (seneno meso/mleko), višja kakovost.</a:t>
            </a:r>
          </a:p>
          <a:p>
            <a:pPr marL="0" indent="0">
              <a:buNone/>
            </a:pPr>
            <a:r>
              <a:rPr lang="sl-SI" sz="2600" i="1" dirty="0">
                <a:solidFill>
                  <a:srgbClr val="92D050"/>
                </a:solidFill>
              </a:rPr>
              <a:t>Projekti partnerjev SRIP HRANA</a:t>
            </a:r>
          </a:p>
          <a:p>
            <a:r>
              <a:rPr lang="sl-SI" sz="2400" b="1" dirty="0"/>
              <a:t>Izbrana kakovost – Slovenija </a:t>
            </a:r>
          </a:p>
          <a:p>
            <a:pPr marL="0" indent="0">
              <a:buNone/>
            </a:pPr>
            <a:r>
              <a:rPr lang="sl-SI" sz="2400" dirty="0"/>
              <a:t>Shema se že uporablja v sektorjih mleka, mesa in sadja ter se vzpostavlja v sektorju žita.</a:t>
            </a:r>
          </a:p>
          <a:p>
            <a:pPr marL="0" indent="0">
              <a:buNone/>
            </a:pPr>
            <a:r>
              <a:rPr lang="sl-SI" sz="2400" dirty="0"/>
              <a:t>GZS-ZKŽP, KGZS, ZZS ter </a:t>
            </a:r>
            <a:r>
              <a:rPr lang="sl-SI" sz="2400"/>
              <a:t>njihovi člani</a:t>
            </a:r>
            <a:endParaRPr lang="sl-SI" sz="2400" dirty="0"/>
          </a:p>
          <a:p>
            <a:pPr marL="0" indent="0">
              <a:buNone/>
            </a:pPr>
            <a:r>
              <a:rPr lang="sl-SI" sz="2000" dirty="0">
                <a:hlinkClick r:id="rId2"/>
              </a:rPr>
              <a:t>https://www.nasasuperhrana.si/</a:t>
            </a:r>
            <a:endParaRPr lang="sl-SI" sz="2000" dirty="0"/>
          </a:p>
          <a:p>
            <a:r>
              <a:rPr lang="sl-SI" sz="2400" b="1" dirty="0"/>
              <a:t>Ekološko mleko </a:t>
            </a:r>
            <a:r>
              <a:rPr lang="sl-SI" sz="2400" dirty="0"/>
              <a:t>(sodelovanje mlekarn in ostalih deležnikov sektorja pri spodbujanju večje pridelave slovenskega ekološkega mleka)</a:t>
            </a:r>
          </a:p>
          <a:p>
            <a:pPr marL="0" indent="0">
              <a:buNone/>
            </a:pPr>
            <a:r>
              <a:rPr lang="sl-SI" sz="2400" dirty="0"/>
              <a:t>Ljubljanske mlekarne, Mlekarna Planika, Mlekarna Krepko, Loška mlekarna</a:t>
            </a:r>
          </a:p>
          <a:p>
            <a:r>
              <a:rPr lang="sl-SI" sz="2400" b="1" dirty="0"/>
              <a:t>Seneno meso in mleko</a:t>
            </a:r>
          </a:p>
          <a:p>
            <a:pPr marL="0" indent="0">
              <a:buNone/>
            </a:pPr>
            <a:r>
              <a:rPr lang="sl-SI" sz="2400" dirty="0"/>
              <a:t>KGZS, KIS, Mlekarna </a:t>
            </a:r>
            <a:r>
              <a:rPr lang="sl-SI" sz="2400" dirty="0" err="1"/>
              <a:t>Celeia</a:t>
            </a:r>
            <a:endParaRPr lang="sl-SI" sz="2400" dirty="0"/>
          </a:p>
          <a:p>
            <a:pPr marL="0" indent="0">
              <a:buNone/>
            </a:pPr>
            <a:r>
              <a:rPr lang="sl-SI" sz="2000" dirty="0">
                <a:hlinkClick r:id="rId3"/>
              </a:rPr>
              <a:t>https://seneno.info/index.php/o-projektu/</a:t>
            </a:r>
            <a:endParaRPr lang="sl-SI" sz="2000" dirty="0"/>
          </a:p>
          <a:p>
            <a:r>
              <a:rPr lang="sl-SI" sz="2400" b="1" dirty="0"/>
              <a:t>Analiza pridelave in trženja proizvodov shem kakovosti, </a:t>
            </a:r>
            <a:r>
              <a:rPr lang="sl-SI" sz="2400" dirty="0"/>
              <a:t>2020 – 2022</a:t>
            </a:r>
          </a:p>
          <a:p>
            <a:pPr marL="0" indent="0">
              <a:buNone/>
            </a:pPr>
            <a:r>
              <a:rPr lang="en-GB" sz="2400" dirty="0" err="1"/>
              <a:t>Inštitut</a:t>
            </a:r>
            <a:r>
              <a:rPr lang="en-GB" sz="2400" dirty="0"/>
              <a:t> za </a:t>
            </a:r>
            <a:r>
              <a:rPr lang="en-GB" sz="2400" dirty="0" err="1"/>
              <a:t>nutricionistiko</a:t>
            </a:r>
            <a:r>
              <a:rPr lang="sl-SI" sz="2400" dirty="0"/>
              <a:t>, GZS – ZKŽP, Biotehniška fakulteta – UL </a:t>
            </a:r>
          </a:p>
          <a:p>
            <a:pPr marL="0" indent="0">
              <a:buNone/>
            </a:pPr>
            <a:r>
              <a:rPr lang="sl-SI" sz="2000" dirty="0">
                <a:hlinkClick r:id="rId4"/>
              </a:rPr>
              <a:t>https://fei.uni-nm.si/raziskovanje/programi_in_projekti/analiza_pridelave_in_trzenja_proizvodov_shem_kakovosti/</a:t>
            </a:r>
            <a:endParaRPr lang="sl-SI" sz="2000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b="1" dirty="0"/>
          </a:p>
        </p:txBody>
      </p:sp>
    </p:spTree>
    <p:extLst>
      <p:ext uri="{BB962C8B-B14F-4D97-AF65-F5344CB8AC3E}">
        <p14:creationId xmlns:p14="http://schemas.microsoft.com/office/powerpoint/2010/main" val="12929800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3.1. </a:t>
            </a:r>
            <a:r>
              <a:rPr lang="sl-SI" sz="3200" dirty="0"/>
              <a:t>Živila po meri potrošnika</a:t>
            </a:r>
            <a:r>
              <a:rPr lang="sl-SI" sz="3100" dirty="0"/>
              <a:t>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6A7A6B9-44B3-4B61-A028-50A97B1C6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4279" y="2105003"/>
            <a:ext cx="4282073" cy="341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avokotnik 7">
            <a:extLst>
              <a:ext uri="{FF2B5EF4-FFF2-40B4-BE49-F238E27FC236}">
                <a16:creationId xmlns:a16="http://schemas.microsoft.com/office/drawing/2014/main" id="{5ECBB201-8C73-4224-B97C-17DCCA0FF720}"/>
              </a:ext>
            </a:extLst>
          </p:cNvPr>
          <p:cNvSpPr/>
          <p:nvPr/>
        </p:nvSpPr>
        <p:spPr>
          <a:xfrm>
            <a:off x="7356905" y="2105003"/>
            <a:ext cx="839139" cy="81670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l-SI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Pravokotnik 12">
            <a:extLst>
              <a:ext uri="{FF2B5EF4-FFF2-40B4-BE49-F238E27FC236}">
                <a16:creationId xmlns:a16="http://schemas.microsoft.com/office/drawing/2014/main" id="{9B8A5300-71F1-44CD-8ABC-305618E0D7F4}"/>
              </a:ext>
            </a:extLst>
          </p:cNvPr>
          <p:cNvSpPr/>
          <p:nvPr/>
        </p:nvSpPr>
        <p:spPr>
          <a:xfrm>
            <a:off x="8196044" y="2105002"/>
            <a:ext cx="839139" cy="81670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l-SI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Pravokotnik 13">
            <a:extLst>
              <a:ext uri="{FF2B5EF4-FFF2-40B4-BE49-F238E27FC236}">
                <a16:creationId xmlns:a16="http://schemas.microsoft.com/office/drawing/2014/main" id="{67C6CEF8-E201-4871-9F88-E3DFED93428C}"/>
              </a:ext>
            </a:extLst>
          </p:cNvPr>
          <p:cNvSpPr/>
          <p:nvPr/>
        </p:nvSpPr>
        <p:spPr>
          <a:xfrm>
            <a:off x="6497633" y="2978992"/>
            <a:ext cx="839139" cy="81670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l-SI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Pravokotnik 14">
            <a:extLst>
              <a:ext uri="{FF2B5EF4-FFF2-40B4-BE49-F238E27FC236}">
                <a16:creationId xmlns:a16="http://schemas.microsoft.com/office/drawing/2014/main" id="{D59BEF4A-BE49-4DEB-9FDE-9FC2E3ACF7F9}"/>
              </a:ext>
            </a:extLst>
          </p:cNvPr>
          <p:cNvSpPr/>
          <p:nvPr/>
        </p:nvSpPr>
        <p:spPr>
          <a:xfrm>
            <a:off x="9065384" y="2995769"/>
            <a:ext cx="839139" cy="81670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l-SI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Pravokotnik 15">
            <a:extLst>
              <a:ext uri="{FF2B5EF4-FFF2-40B4-BE49-F238E27FC236}">
                <a16:creationId xmlns:a16="http://schemas.microsoft.com/office/drawing/2014/main" id="{7B5A31DC-8D46-4B90-BB06-1DF0CB3CADA8}"/>
              </a:ext>
            </a:extLst>
          </p:cNvPr>
          <p:cNvSpPr/>
          <p:nvPr/>
        </p:nvSpPr>
        <p:spPr>
          <a:xfrm>
            <a:off x="9921301" y="3818438"/>
            <a:ext cx="839139" cy="81670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l-SI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D3EA5216-1FCC-4716-AD9F-906DFE94511D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0F01E8D2-F9F2-4A3F-8CC3-CAAC9AE8D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803" y="1690688"/>
            <a:ext cx="3933924" cy="405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2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id="{7B2A5E11-32CA-4D2E-B4F1-0730A979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3.1. </a:t>
            </a:r>
            <a:r>
              <a:rPr lang="sl-SI" sz="3200" dirty="0"/>
              <a:t>Živila po meri potrošnika</a:t>
            </a:r>
            <a:r>
              <a:rPr lang="sl-SI" sz="3100" dirty="0"/>
              <a:t> </a:t>
            </a:r>
          </a:p>
        </p:txBody>
      </p:sp>
      <p:pic>
        <p:nvPicPr>
          <p:cNvPr id="6" name="Označba mesta vsebine 4">
            <a:extLst>
              <a:ext uri="{FF2B5EF4-FFF2-40B4-BE49-F238E27FC236}">
                <a16:creationId xmlns:a16="http://schemas.microsoft.com/office/drawing/2014/main" id="{35B0A658-8083-44EC-9816-4E6D2F071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46228"/>
            <a:ext cx="5207145" cy="308523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545E520-E6CA-4474-9C99-CC484F1E14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757"/>
          <a:stretch/>
        </p:blipFill>
        <p:spPr>
          <a:xfrm>
            <a:off x="6645674" y="1721063"/>
            <a:ext cx="4793658" cy="3615063"/>
          </a:xfrm>
          <a:prstGeom prst="rect">
            <a:avLst/>
          </a:prstGeom>
        </p:spPr>
      </p:pic>
      <p:sp>
        <p:nvSpPr>
          <p:cNvPr id="8" name="Content Placeholder 135174">
            <a:extLst>
              <a:ext uri="{FF2B5EF4-FFF2-40B4-BE49-F238E27FC236}">
                <a16:creationId xmlns:a16="http://schemas.microsoft.com/office/drawing/2014/main" id="{3E4E70C0-8BFC-4AA3-BD0D-23A708A69BBF}"/>
              </a:ext>
            </a:extLst>
          </p:cNvPr>
          <p:cNvSpPr txBox="1">
            <a:spLocks/>
          </p:cNvSpPr>
          <p:nvPr/>
        </p:nvSpPr>
        <p:spPr>
          <a:xfrm>
            <a:off x="570007" y="5503177"/>
            <a:ext cx="6131273" cy="5153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sl-SI" sz="1600" i="1">
                <a:solidFill>
                  <a:schemeClr val="accent1"/>
                </a:solidFill>
              </a:rPr>
              <a:t>Vir: FoodDrinkEurope: Data&amp;Trends EU Food&amp;Drink Industry 2020</a:t>
            </a:r>
            <a:endParaRPr lang="en-US" altLang="sl-SI" sz="1600" i="1" dirty="0">
              <a:solidFill>
                <a:schemeClr val="accent1"/>
              </a:solidFill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FE95BC4-148B-4496-9AE2-82D49C76F5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8431" r="22918"/>
          <a:stretch/>
        </p:blipFill>
        <p:spPr>
          <a:xfrm>
            <a:off x="7346970" y="5407505"/>
            <a:ext cx="3748269" cy="509658"/>
          </a:xfrm>
          <a:prstGeom prst="rect">
            <a:avLst/>
          </a:prstGeom>
        </p:spPr>
      </p:pic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F91531E0-8EDA-4EDD-8282-A14BFE70FF1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5922234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id="{7B2A5E11-32CA-4D2E-B4F1-0730A979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3.1. </a:t>
            </a:r>
            <a:r>
              <a:rPr lang="sl-SI" sz="3200" dirty="0"/>
              <a:t>Živila po meri potrošnika</a:t>
            </a:r>
            <a:br>
              <a:rPr lang="sl-SI" sz="3200" dirty="0"/>
            </a:br>
            <a:r>
              <a:rPr lang="sl-SI" sz="3200" dirty="0"/>
              <a:t>3.2. Živilski izdelki spremenjene sestave </a:t>
            </a:r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D7672A59-5E96-479B-B267-E9A34117AB45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grpSp>
        <p:nvGrpSpPr>
          <p:cNvPr id="11" name="Group 5">
            <a:extLst>
              <a:ext uri="{FF2B5EF4-FFF2-40B4-BE49-F238E27FC236}">
                <a16:creationId xmlns:a16="http://schemas.microsoft.com/office/drawing/2014/main" id="{1C7CA40A-0C94-4FE1-B342-BA37B71755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0380" y="1844651"/>
            <a:ext cx="6231422" cy="3956338"/>
            <a:chOff x="288" y="1085"/>
            <a:chExt cx="5184" cy="2918"/>
          </a:xfrm>
        </p:grpSpPr>
        <p:sp>
          <p:nvSpPr>
            <p:cNvPr id="12" name="AutoShape 4">
              <a:extLst>
                <a:ext uri="{FF2B5EF4-FFF2-40B4-BE49-F238E27FC236}">
                  <a16:creationId xmlns:a16="http://schemas.microsoft.com/office/drawing/2014/main" id="{10B8A132-91A2-45D6-8429-265F354CCF4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88" y="1085"/>
              <a:ext cx="5184" cy="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l-SI"/>
            </a:p>
          </p:txBody>
        </p:sp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C5D29A69-747E-40CE-A29C-9AD232C988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85"/>
              <a:ext cx="5188" cy="2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Slika 13">
            <a:extLst>
              <a:ext uri="{FF2B5EF4-FFF2-40B4-BE49-F238E27FC236}">
                <a16:creationId xmlns:a16="http://schemas.microsoft.com/office/drawing/2014/main" id="{E48251F1-EC20-4A10-A5C8-DD9B957D71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43" t="9350" r="13952" b="18028"/>
          <a:stretch/>
        </p:blipFill>
        <p:spPr>
          <a:xfrm>
            <a:off x="6809848" y="2110247"/>
            <a:ext cx="5155844" cy="28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01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E5C39383-6353-4474-AD99-FEC3B7E17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126" y="1740023"/>
            <a:ext cx="2296058" cy="4177704"/>
          </a:xfrm>
        </p:spPr>
        <p:txBody>
          <a:bodyPr>
            <a:normAutofit/>
          </a:bodyPr>
          <a:lstStyle/>
          <a:p>
            <a:pPr algn="r"/>
            <a:r>
              <a:rPr lang="sl-SI" sz="2400" dirty="0"/>
              <a:t>VIZIJA</a:t>
            </a:r>
            <a:br>
              <a:rPr lang="sl-SI" sz="2400" dirty="0"/>
            </a:br>
            <a:br>
              <a:rPr lang="sl-SI" sz="2400" dirty="0"/>
            </a:br>
            <a:br>
              <a:rPr lang="sl-SI" sz="2400" dirty="0"/>
            </a:br>
            <a:r>
              <a:rPr lang="sl-SI" sz="2400" dirty="0"/>
              <a:t>KDO SMO</a:t>
            </a:r>
            <a:br>
              <a:rPr lang="sl-SI" sz="2400" dirty="0"/>
            </a:br>
            <a:br>
              <a:rPr lang="sl-SI" sz="2400" dirty="0"/>
            </a:br>
            <a:br>
              <a:rPr lang="sl-SI" sz="2400" dirty="0"/>
            </a:br>
            <a:r>
              <a:rPr lang="sl-SI" sz="2400" dirty="0"/>
              <a:t>OSREDNJI CILJ</a:t>
            </a:r>
            <a:br>
              <a:rPr lang="sl-SI" sz="2400" dirty="0"/>
            </a:br>
            <a:br>
              <a:rPr lang="sl-SI" sz="2400" dirty="0"/>
            </a:br>
            <a:br>
              <a:rPr lang="sl-SI" sz="2400" dirty="0"/>
            </a:br>
            <a:r>
              <a:rPr lang="sl-SI" sz="2400" dirty="0"/>
              <a:t>AKTIVNOSTI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057920C2-4003-47B4-B059-9DB1A962E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98523" y="1740023"/>
            <a:ext cx="7562173" cy="43375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i="1" dirty="0"/>
              <a:t>Ostati osrednje nacionalno stičišče, namenjeno povezovanju in sodelovanju ambicioznih in v razvoj usmerjenih deležnikov na področju kmetijstva, živilstva in povezanih področij.</a:t>
            </a:r>
            <a:endParaRPr lang="sl-SI" dirty="0"/>
          </a:p>
          <a:p>
            <a:pPr>
              <a:buFont typeface="Arial" panose="020B0604020202020204" pitchFamily="34" charset="0"/>
              <a:buChar char="•"/>
            </a:pPr>
            <a:endParaRPr lang="sl-SI" i="1" dirty="0"/>
          </a:p>
          <a:p>
            <a:pPr marL="0" indent="0">
              <a:buNone/>
            </a:pPr>
            <a:r>
              <a:rPr lang="sl-SI" i="1" dirty="0"/>
              <a:t>Dinamična skupnost kmetijskih gospodarstev, podjetij, združenj, razvojno-raziskovalnih ustanov, investitorjev in drugih deležnikov, katerih pozornost je usmerjena v ciljno intenziviranje razvojnih in raziskovalnih aktivnosti za potrebe gospodarstva.</a:t>
            </a:r>
            <a:endParaRPr lang="sl-SI" dirty="0"/>
          </a:p>
          <a:p>
            <a:pPr>
              <a:buFont typeface="Arial" panose="020B0604020202020204" pitchFamily="34" charset="0"/>
              <a:buChar char="•"/>
            </a:pPr>
            <a:endParaRPr lang="sl-SI" i="1" dirty="0"/>
          </a:p>
          <a:p>
            <a:pPr marL="0" indent="0">
              <a:buNone/>
            </a:pPr>
            <a:r>
              <a:rPr lang="sl-SI" i="1" dirty="0"/>
              <a:t>Rast in razvoj članov, agroživilskega sektorja ter celotnega slovenskega gospodarstva.</a:t>
            </a:r>
            <a:endParaRPr lang="sl-SI" dirty="0"/>
          </a:p>
          <a:p>
            <a:pPr>
              <a:buFont typeface="Arial" panose="020B0604020202020204" pitchFamily="34" charset="0"/>
              <a:buChar char="•"/>
            </a:pPr>
            <a:endParaRPr lang="sl-SI" i="1" dirty="0"/>
          </a:p>
          <a:p>
            <a:pPr marL="0" indent="0">
              <a:buNone/>
            </a:pPr>
            <a:r>
              <a:rPr lang="sl-SI" i="1" dirty="0"/>
              <a:t>V podporo ključnim deležnikom z investicijskim potencialom in usmerjenostjo v razvoj in preboj agroživilskega sektorja.</a:t>
            </a:r>
            <a:endParaRPr lang="sl-SI" dirty="0"/>
          </a:p>
        </p:txBody>
      </p:sp>
      <p:sp>
        <p:nvSpPr>
          <p:cNvPr id="11" name="Naslov 1">
            <a:extLst>
              <a:ext uri="{FF2B5EF4-FFF2-40B4-BE49-F238E27FC236}">
                <a16:creationId xmlns:a16="http://schemas.microsoft.com/office/drawing/2014/main" id="{10A124BE-9750-40EB-B5C9-AFA892423661}"/>
              </a:ext>
            </a:extLst>
          </p:cNvPr>
          <p:cNvSpPr txBox="1">
            <a:spLocks/>
          </p:cNvSpPr>
          <p:nvPr/>
        </p:nvSpPr>
        <p:spPr>
          <a:xfrm>
            <a:off x="4098524" y="154722"/>
            <a:ext cx="78054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l-SI" b="1" dirty="0">
                <a:solidFill>
                  <a:srgbClr val="92D050"/>
                </a:solidFill>
              </a:rPr>
              <a:t>SRIP HRANA</a:t>
            </a:r>
            <a:br>
              <a:rPr lang="sl-SI" dirty="0">
                <a:solidFill>
                  <a:srgbClr val="92D050"/>
                </a:solidFill>
              </a:rPr>
            </a:br>
            <a:r>
              <a:rPr lang="sl-SI" sz="2200" i="1" dirty="0">
                <a:solidFill>
                  <a:srgbClr val="92D050"/>
                </a:solidFill>
              </a:rPr>
              <a:t>Strateško razvojno-inovacijsko partnerstvo za prednostno področje S4 Trajnostna pridelava hrane</a:t>
            </a:r>
            <a:endParaRPr lang="sl-SI" dirty="0">
              <a:solidFill>
                <a:srgbClr val="92D050"/>
              </a:solidFill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A1F537A4-A7A5-4DF5-8D73-245D8D236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90" y="154722"/>
            <a:ext cx="702386" cy="701786"/>
          </a:xfrm>
          <a:prstGeom prst="rect">
            <a:avLst/>
          </a:prstGeom>
        </p:spPr>
      </p:pic>
      <p:pic>
        <p:nvPicPr>
          <p:cNvPr id="14" name="Picture 2" descr="logo - mgrt - Visit Goodplace">
            <a:extLst>
              <a:ext uri="{FF2B5EF4-FFF2-40B4-BE49-F238E27FC236}">
                <a16:creationId xmlns:a16="http://schemas.microsoft.com/office/drawing/2014/main" id="{4BFD8A24-F8FF-4299-AB98-391F8A058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42" y="352694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616B3F8-F9BC-4055-A241-3A438DA58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2586813" y="302520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59FB1A6E-D393-42C6-B9E0-23EAB425BCE6}"/>
              </a:ext>
            </a:extLst>
          </p:cNvPr>
          <p:cNvSpPr txBox="1"/>
          <p:nvPr/>
        </p:nvSpPr>
        <p:spPr>
          <a:xfrm>
            <a:off x="201336" y="6340036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1630441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3.2. </a:t>
            </a:r>
            <a:r>
              <a:rPr lang="sl-SI" sz="3200" dirty="0"/>
              <a:t>Živilski izdelki spremenjene sestave</a:t>
            </a:r>
            <a:r>
              <a:rPr lang="sl-SI" sz="3100" dirty="0"/>
              <a:t> </a:t>
            </a: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12B6283E-2389-469D-B577-E4ED182B8105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F73C3B-46EE-418A-B1B5-C4B98A155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35" y="304579"/>
            <a:ext cx="4603765" cy="3058929"/>
          </a:xfrm>
          <a:prstGeom prst="rect">
            <a:avLst/>
          </a:prstGeom>
        </p:spPr>
      </p:pic>
      <p:pic>
        <p:nvPicPr>
          <p:cNvPr id="3074" name="Picture 2" descr="Novica | Katalog živil izboljšane sestave">
            <a:extLst>
              <a:ext uri="{FF2B5EF4-FFF2-40B4-BE49-F238E27FC236}">
                <a16:creationId xmlns:a16="http://schemas.microsoft.com/office/drawing/2014/main" id="{D693E1AC-3D11-4942-9546-54B43AFFC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440" y="3363508"/>
            <a:ext cx="4139262" cy="236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Zaveza odgovornosti">
            <a:extLst>
              <a:ext uri="{FF2B5EF4-FFF2-40B4-BE49-F238E27FC236}">
                <a16:creationId xmlns:a16="http://schemas.microsoft.com/office/drawing/2014/main" id="{B6EF12D6-20BD-45ED-9E3B-0FF30A7DA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1834043"/>
            <a:ext cx="3078163" cy="384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9076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3.2. </a:t>
            </a:r>
            <a:r>
              <a:rPr lang="sl-SI" sz="3200" dirty="0"/>
              <a:t>Živilski izdelki spremenjene sestave</a:t>
            </a:r>
            <a:r>
              <a:rPr lang="sl-SI" sz="3100" dirty="0"/>
              <a:t> </a:t>
            </a: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12B6283E-2389-469D-B577-E4ED182B8105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30E1EBD-3B7B-4027-99D2-4709B3AFB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70" y="2159000"/>
            <a:ext cx="5899179" cy="3115088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9DAB2F9-E718-4340-B870-A5657544BD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320" r="679" b="12458"/>
          <a:stretch/>
        </p:blipFill>
        <p:spPr>
          <a:xfrm>
            <a:off x="6431524" y="2087248"/>
            <a:ext cx="5531876" cy="318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84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3.3. </a:t>
            </a:r>
            <a:r>
              <a:rPr lang="sl-SI" sz="3200" dirty="0"/>
              <a:t>Novi živilski izdelki s specifičnimi senzoričnimi lastnostmi</a:t>
            </a:r>
            <a:r>
              <a:rPr lang="sl-SI" sz="3100" dirty="0"/>
              <a:t>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6C3BFED-CF81-4991-B107-EA578CC27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70" y="1546605"/>
            <a:ext cx="5300922" cy="3783376"/>
          </a:xfrm>
          <a:prstGeom prst="rect">
            <a:avLst/>
          </a:prstGeom>
        </p:spPr>
      </p:pic>
      <p:sp>
        <p:nvSpPr>
          <p:cNvPr id="6" name="Pravokotnik 5">
            <a:extLst>
              <a:ext uri="{FF2B5EF4-FFF2-40B4-BE49-F238E27FC236}">
                <a16:creationId xmlns:a16="http://schemas.microsoft.com/office/drawing/2014/main" id="{52DF889B-A184-476D-A0FE-A19691ADB487}"/>
              </a:ext>
            </a:extLst>
          </p:cNvPr>
          <p:cNvSpPr/>
          <p:nvPr/>
        </p:nvSpPr>
        <p:spPr>
          <a:xfrm>
            <a:off x="8783376" y="6298607"/>
            <a:ext cx="3156954" cy="371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sl-SI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https://gfi.org/marketresearch/</a:t>
            </a:r>
            <a:endParaRPr lang="sl-SI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C16C5F7C-94AA-4B7E-A1B2-CF106E7771E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D6E60E7-DD3E-45ED-BE92-8D6365E40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4949" y="1613123"/>
            <a:ext cx="5823743" cy="191255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642D6F27-AE13-4915-8155-630898DB98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041" y="3575192"/>
            <a:ext cx="5643557" cy="23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544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3.3. </a:t>
            </a:r>
            <a:r>
              <a:rPr lang="sl-SI" sz="3200" dirty="0"/>
              <a:t>Novi živilski izdelki s specifičnimi senzoričnimi lastnostmi</a:t>
            </a:r>
            <a:r>
              <a:rPr lang="sl-SI" sz="3100" dirty="0"/>
              <a:t> </a:t>
            </a: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52DF889B-A184-476D-A0FE-A19691ADB487}"/>
              </a:ext>
            </a:extLst>
          </p:cNvPr>
          <p:cNvSpPr/>
          <p:nvPr/>
        </p:nvSpPr>
        <p:spPr>
          <a:xfrm>
            <a:off x="8783376" y="6298607"/>
            <a:ext cx="3156954" cy="371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sl-SI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https://gfi.org/marketresearch/</a:t>
            </a:r>
            <a:endParaRPr lang="sl-SI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C16C5F7C-94AA-4B7E-A1B2-CF106E7771E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48A927A-067D-428B-A9C8-D97BC65DF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45" y="1854200"/>
            <a:ext cx="4484073" cy="3918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867C48B-61CB-4AFC-902F-2A15C50806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896"/>
          <a:stretch/>
        </p:blipFill>
        <p:spPr>
          <a:xfrm>
            <a:off x="4994518" y="3158126"/>
            <a:ext cx="3679582" cy="246393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B23954E-826B-47C9-BBF6-ACF79F4441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3376" y="3221626"/>
            <a:ext cx="3057324" cy="2463936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56B1161-B4C4-4F6F-BEDE-B09FAA09A6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67541"/>
            <a:ext cx="12192000" cy="530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6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3.3. </a:t>
            </a:r>
            <a:r>
              <a:rPr lang="sl-SI" sz="3200" dirty="0"/>
              <a:t>Novi živilski izdelki s specifičnimi senzoričnimi lastnostmi</a:t>
            </a:r>
            <a:r>
              <a:rPr lang="sl-SI" sz="3100" dirty="0"/>
              <a:t> </a:t>
            </a: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C16C5F7C-94AA-4B7E-A1B2-CF106E7771E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66BBFB62-E577-412F-AB35-6D372688E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352" y="1998242"/>
            <a:ext cx="4039335" cy="3467486"/>
          </a:xfrm>
          <a:prstGeom prst="rect">
            <a:avLst/>
          </a:prstGeom>
        </p:spPr>
      </p:pic>
      <p:sp>
        <p:nvSpPr>
          <p:cNvPr id="4" name="PoljeZBesedilom 3">
            <a:extLst>
              <a:ext uri="{FF2B5EF4-FFF2-40B4-BE49-F238E27FC236}">
                <a16:creationId xmlns:a16="http://schemas.microsoft.com/office/drawing/2014/main" id="{C574519E-DD72-45EA-BF31-66E850C07782}"/>
              </a:ext>
            </a:extLst>
          </p:cNvPr>
          <p:cNvSpPr txBox="1"/>
          <p:nvPr/>
        </p:nvSpPr>
        <p:spPr>
          <a:xfrm>
            <a:off x="5710655" y="1998242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Pivo 0,0 vol. % alk. = 0,6 % celotne porabe piva globalno</a:t>
            </a:r>
          </a:p>
          <a:p>
            <a:r>
              <a:rPr lang="sl-SI" dirty="0"/>
              <a:t>Nizko-alk pivo = 2,2 % celotne porabe piva globalno</a:t>
            </a:r>
          </a:p>
          <a:p>
            <a:endParaRPr lang="sl-SI" dirty="0"/>
          </a:p>
          <a:p>
            <a:r>
              <a:rPr lang="sl-SI" dirty="0"/>
              <a:t>Kategorija v porastu – nizko-alkoholno in brezalkoholno pivo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F4311495-E47D-43BE-9990-1B33D97A0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166" y="3198571"/>
            <a:ext cx="5172910" cy="270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874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120" y="308140"/>
            <a:ext cx="10515600" cy="1787360"/>
          </a:xfrm>
        </p:spPr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3.3. </a:t>
            </a:r>
            <a:r>
              <a:rPr lang="sl-SI" sz="3200" dirty="0"/>
              <a:t>Novi živilski izdelki s </a:t>
            </a:r>
            <a:br>
              <a:rPr lang="sl-SI" sz="3200" dirty="0"/>
            </a:br>
            <a:r>
              <a:rPr lang="sl-SI" sz="3200" dirty="0"/>
              <a:t>specifičnimi senzoričnimi lastnostmi</a:t>
            </a:r>
            <a:r>
              <a:rPr lang="sl-SI" sz="3100" dirty="0"/>
              <a:t> </a:t>
            </a: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C16C5F7C-94AA-4B7E-A1B2-CF106E7771E7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777CC2AC-1472-4730-80DE-723B22D4FFA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808980" y="2756190"/>
            <a:ext cx="5760720" cy="302831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114BC32-2463-4CBC-8EA2-C42BDD92D8C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263609"/>
            <a:ext cx="4381500" cy="5520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533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3.4. </a:t>
            </a:r>
            <a:r>
              <a:rPr lang="sl-SI" sz="3200" dirty="0"/>
              <a:t>Prehranska dopolnila in nova živila</a:t>
            </a:r>
            <a:r>
              <a:rPr lang="sl-SI" sz="3100" dirty="0"/>
              <a:t> 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131CE5AF-FC99-4479-8C0E-39D9F39E7F29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sp>
        <p:nvSpPr>
          <p:cNvPr id="7" name="Pravokotnik 6">
            <a:extLst>
              <a:ext uri="{FF2B5EF4-FFF2-40B4-BE49-F238E27FC236}">
                <a16:creationId xmlns:a16="http://schemas.microsoft.com/office/drawing/2014/main" id="{3596EACB-CF9C-4F16-B989-5C833C6E3694}"/>
              </a:ext>
            </a:extLst>
          </p:cNvPr>
          <p:cNvSpPr/>
          <p:nvPr/>
        </p:nvSpPr>
        <p:spPr>
          <a:xfrm>
            <a:off x="2804674" y="5595348"/>
            <a:ext cx="86777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100" dirty="0"/>
              <a:t>https://foodsupplementseurope.org/wp-content/themes/fse-theme/documents/value-of-supplementation/fse-report-hccs-public-health-europe.pdf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1A3A0EA-7AB1-4749-BE21-1FD0087A6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51" y="1759114"/>
            <a:ext cx="5538500" cy="3615410"/>
          </a:xfrm>
          <a:prstGeom prst="rect">
            <a:avLst/>
          </a:prstGeom>
        </p:spPr>
      </p:pic>
      <p:pic>
        <p:nvPicPr>
          <p:cNvPr id="9" name="Picture 2" descr="Food Supplement Ingredients Market Global Industry Share Report 2024">
            <a:extLst>
              <a:ext uri="{FF2B5EF4-FFF2-40B4-BE49-F238E27FC236}">
                <a16:creationId xmlns:a16="http://schemas.microsoft.com/office/drawing/2014/main" id="{28F3936B-7118-4960-9296-F1C909C03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08118"/>
            <a:ext cx="59436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0876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1672" y="848642"/>
            <a:ext cx="4968028" cy="1325563"/>
          </a:xfrm>
        </p:spPr>
        <p:txBody>
          <a:bodyPr>
            <a:normAutofit fontScale="90000"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3.4. </a:t>
            </a:r>
            <a:r>
              <a:rPr lang="sl-SI" sz="3200" dirty="0"/>
              <a:t>Prehranska dopolnila in </a:t>
            </a:r>
            <a:br>
              <a:rPr lang="sl-SI" sz="3200" dirty="0"/>
            </a:br>
            <a:r>
              <a:rPr lang="sl-SI" sz="3200" dirty="0"/>
              <a:t>nova živila</a:t>
            </a:r>
            <a:r>
              <a:rPr lang="sl-SI" sz="3100" dirty="0"/>
              <a:t> 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131CE5AF-FC99-4479-8C0E-39D9F39E7F29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81F943F4-F9A7-45CA-A765-1A58CE896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527219"/>
            <a:ext cx="5979372" cy="4725298"/>
          </a:xfrm>
          <a:prstGeom prst="rect">
            <a:avLst/>
          </a:prstGeom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3596EACB-CF9C-4F16-B989-5C833C6E3694}"/>
              </a:ext>
            </a:extLst>
          </p:cNvPr>
          <p:cNvSpPr/>
          <p:nvPr/>
        </p:nvSpPr>
        <p:spPr>
          <a:xfrm>
            <a:off x="136849" y="5747748"/>
            <a:ext cx="86777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100" dirty="0"/>
              <a:t>https://foodsupplementseurope.org/wp-content/themes/fse-theme/documents/value-of-supplementation/fse-report-hccs-public-health-europe.pdf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43391F25-C6DE-4110-BE90-D90BF3FAF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207" y="2174205"/>
            <a:ext cx="5548396" cy="357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69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0" y="406847"/>
            <a:ext cx="10515600" cy="1325563"/>
          </a:xfrm>
        </p:spPr>
        <p:txBody>
          <a:bodyPr>
            <a:normAutofit/>
          </a:bodyPr>
          <a:lstStyle/>
          <a:p>
            <a:r>
              <a:rPr lang="sl-SI"/>
              <a:t>3. Širjenje ponudbe živil</a:t>
            </a:r>
            <a:br>
              <a:rPr lang="sl-SI"/>
            </a:br>
            <a:r>
              <a:rPr lang="sl-SI" sz="3100"/>
              <a:t>3.4. </a:t>
            </a:r>
            <a:r>
              <a:rPr lang="sl-SI" sz="3200"/>
              <a:t>Prehranska dopolnila in nova živila</a:t>
            </a:r>
            <a:r>
              <a:rPr lang="sl-SI" sz="3100"/>
              <a:t> </a:t>
            </a:r>
            <a:endParaRPr lang="sl-SI" sz="3100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131CE5AF-FC99-4479-8C0E-39D9F39E7F29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6484F58-C70A-4161-ABFB-F456CD8ED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00" y="731676"/>
            <a:ext cx="4994492" cy="4547941"/>
          </a:xfrm>
          <a:prstGeom prst="rect">
            <a:avLst/>
          </a:prstGeom>
        </p:spPr>
      </p:pic>
      <p:sp>
        <p:nvSpPr>
          <p:cNvPr id="8" name="Pravokotnik 7">
            <a:extLst>
              <a:ext uri="{FF2B5EF4-FFF2-40B4-BE49-F238E27FC236}">
                <a16:creationId xmlns:a16="http://schemas.microsoft.com/office/drawing/2014/main" id="{6815C18D-9BE8-4A20-BAD3-35CA95EFA7FA}"/>
              </a:ext>
            </a:extLst>
          </p:cNvPr>
          <p:cNvSpPr/>
          <p:nvPr/>
        </p:nvSpPr>
        <p:spPr>
          <a:xfrm>
            <a:off x="590402" y="5604446"/>
            <a:ext cx="4804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/>
              <a:t>https://ec.europa.eu/food/safety/novel_food_en</a:t>
            </a:r>
            <a:endParaRPr lang="sl-SI" dirty="0"/>
          </a:p>
        </p:txBody>
      </p:sp>
      <p:pic>
        <p:nvPicPr>
          <p:cNvPr id="2050" name="Picture 2" descr="What EFSA wants from novel food applications">
            <a:extLst>
              <a:ext uri="{FF2B5EF4-FFF2-40B4-BE49-F238E27FC236}">
                <a16:creationId xmlns:a16="http://schemas.microsoft.com/office/drawing/2014/main" id="{63EEDF09-7322-44AB-B2D3-88FD14504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794" y="1856197"/>
            <a:ext cx="5633641" cy="374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779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38A691-89F7-49A0-88BC-3391DA23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3. Širjenje ponudbe živil</a:t>
            </a:r>
            <a:br>
              <a:rPr lang="sl-SI" dirty="0"/>
            </a:br>
            <a:r>
              <a:rPr lang="sl-SI" sz="3100" dirty="0"/>
              <a:t>3.4. </a:t>
            </a:r>
            <a:r>
              <a:rPr lang="sl-SI" sz="3200" dirty="0"/>
              <a:t>Prehranska dopolnila in nova živila</a:t>
            </a:r>
            <a:r>
              <a:rPr lang="sl-SI" sz="3100" dirty="0"/>
              <a:t> 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131CE5AF-FC99-4479-8C0E-39D9F39E7F29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sp>
        <p:nvSpPr>
          <p:cNvPr id="8" name="Pravokotnik 7">
            <a:extLst>
              <a:ext uri="{FF2B5EF4-FFF2-40B4-BE49-F238E27FC236}">
                <a16:creationId xmlns:a16="http://schemas.microsoft.com/office/drawing/2014/main" id="{6815C18D-9BE8-4A20-BAD3-35CA95EFA7FA}"/>
              </a:ext>
            </a:extLst>
          </p:cNvPr>
          <p:cNvSpPr/>
          <p:nvPr/>
        </p:nvSpPr>
        <p:spPr>
          <a:xfrm>
            <a:off x="590402" y="5604446"/>
            <a:ext cx="4804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dirty="0"/>
              <a:t>https://ec.europa.eu/food/safety/novel_food_en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B3CC8ED-FB53-401F-AA7A-AC24C05A1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411" y="2187044"/>
            <a:ext cx="5822398" cy="2921045"/>
          </a:xfrm>
          <a:prstGeom prst="rect">
            <a:avLst/>
          </a:prstGeom>
        </p:spPr>
      </p:pic>
      <p:graphicFrame>
        <p:nvGraphicFramePr>
          <p:cNvPr id="5" name="Tabela 5">
            <a:extLst>
              <a:ext uri="{FF2B5EF4-FFF2-40B4-BE49-F238E27FC236}">
                <a16:creationId xmlns:a16="http://schemas.microsoft.com/office/drawing/2014/main" id="{C15B7F72-3254-409F-92D9-53D9F3B93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745339"/>
              </p:ext>
            </p:extLst>
          </p:nvPr>
        </p:nvGraphicFramePr>
        <p:xfrm>
          <a:off x="590402" y="2882127"/>
          <a:ext cx="396482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2405">
                  <a:extLst>
                    <a:ext uri="{9D8B030D-6E8A-4147-A177-3AD203B41FA5}">
                      <a16:colId xmlns:a16="http://schemas.microsoft.com/office/drawing/2014/main" val="3576877003"/>
                    </a:ext>
                  </a:extLst>
                </a:gridCol>
                <a:gridCol w="2122415">
                  <a:extLst>
                    <a:ext uri="{9D8B030D-6E8A-4147-A177-3AD203B41FA5}">
                      <a16:colId xmlns:a16="http://schemas.microsoft.com/office/drawing/2014/main" val="1617882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l-SI" dirty="0"/>
                        <a:t>Obdobje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/>
                        <a:t>Število odobritev 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93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2000-2010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89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2011-2017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025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557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Uvodne besede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28394F0-04BB-4416-A04E-9A49CFE86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>
                <a:latin typeface="+mj-lt"/>
              </a:rPr>
              <a:t>Janez Rebec, predsednik SRIP HRANA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CA12D981-E370-4163-85B4-5F94D1D28D4C}"/>
              </a:ext>
            </a:extLst>
          </p:cNvPr>
          <p:cNvSpPr txBox="1"/>
          <p:nvPr/>
        </p:nvSpPr>
        <p:spPr>
          <a:xfrm>
            <a:off x="251670" y="5651459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966224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Pogled na vizijo SRIP HRANA skozi oči živilskega podjetja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28394F0-04BB-4416-A04E-9A49CFE86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>
                <a:latin typeface="+mj-lt"/>
              </a:rPr>
              <a:t>Anka Miklavič Lipušček, direktorica Mlekarna Planika d.o.o.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4A236C69-584D-4026-8220-56BE0682D954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31167577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Analitični pogled na vizijo SRIP HRANA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28394F0-04BB-4416-A04E-9A49CFE86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>
                <a:latin typeface="+mj-lt"/>
              </a:rPr>
              <a:t>dr. Aleš Kuhar, izredni profesor Biotehniška fakulteta UL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39DFDB20-77E5-4EC0-89A9-7AFB93D16462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4633468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5442CB-0FD1-4702-9417-F74828DDE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Vizija po 2023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CA77376-0382-4566-94E9-570FC6360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l-SI" dirty="0"/>
              <a:t>V prihodnjih 10 letih bo SRIP HRANA prerasel v največjo inovacijsko omrežje deležnikov s področja agroživilstva, ki bo na podlagi uvajanja novih tehnologij in preko digitalizacije usmerjalo razvoj slovenskega kmetijstva in živilstva ter iskalo rešitve za izzive prihodnosti globalnega trga hrane. </a:t>
            </a:r>
          </a:p>
          <a:p>
            <a:pPr marL="0" indent="0" algn="ctr">
              <a:buNone/>
            </a:pPr>
            <a:r>
              <a:rPr lang="sl-SI" dirty="0"/>
              <a:t>Pri tem bodo aktivnosti temeljile na strategijah Republike Slovenije in EU, med katerimi je v ospredju strategija Evropske komisije Od vil do vilic, objavljena leta 2020 kot del </a:t>
            </a:r>
            <a:r>
              <a:rPr lang="sl-SI" dirty="0" err="1"/>
              <a:t>t.i</a:t>
            </a:r>
            <a:r>
              <a:rPr lang="sl-SI" dirty="0"/>
              <a:t>. Zelenega dogovora, kjer bo v ospredju dogajanja prehod k bolj zdravemu, odpornemu in trajnostnemu prehranskemu sistemu EU.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2E073425-C066-4680-ABFD-760128F97BB5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C0F0AC5A-1F09-4666-ABC8-EC396D690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90" y="154722"/>
            <a:ext cx="702386" cy="701786"/>
          </a:xfrm>
          <a:prstGeom prst="rect">
            <a:avLst/>
          </a:prstGeom>
        </p:spPr>
      </p:pic>
      <p:pic>
        <p:nvPicPr>
          <p:cNvPr id="6" name="Picture 2" descr="logo - mgrt - Visit Goodplace">
            <a:extLst>
              <a:ext uri="{FF2B5EF4-FFF2-40B4-BE49-F238E27FC236}">
                <a16:creationId xmlns:a16="http://schemas.microsoft.com/office/drawing/2014/main" id="{84598190-3505-4B68-A529-D47198D53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42" y="352694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52B7A0-441F-4001-8969-7B560F2C2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2586813" y="302520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4709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5442CB-0FD1-4702-9417-F74828DDE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Vizija po 2023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CA77376-0382-4566-94E9-570FC6360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l-SI" dirty="0"/>
              <a:t>Inovacijski preboj agroživilstva bo utemeljen, če bo usmerjen k zagotavljanju cenovno dostopne in trajnostno pridelane hrane, prilagajanju na podnebne spremembe, varstvu okolja in ohranjanju biotske raznovrstnosti, primernemu gospodarskemu donosu v prehranski verigi in povečanju deleža ekološkega kmetovanja.</a:t>
            </a:r>
          </a:p>
          <a:p>
            <a:pPr marL="0" indent="0" algn="ctr">
              <a:buNone/>
            </a:pPr>
            <a:r>
              <a:rPr lang="sl-SI" dirty="0"/>
              <a:t>Za uresničevanje načel krožnega gospodarstva, okolju prijaznejše proizvodnje, optimizacije proizvodnih procesov ter povezovanja z gostinstvom in turizmom bomo sodelovali z ostalimi SRIP-i, predvsem PAMETNA MESTA IN SKUPNOSTI z IKT HM, KROŽNO GOSPODARSTVO, TOVARNE PRIHODNOSTI, MATPRO IN TRAJNOSTNI TURIZEM, SRIP ZDRAVJE.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45CEC307-E209-4CDF-A0B2-52A2B8F1A9AC}"/>
              </a:ext>
            </a:extLst>
          </p:cNvPr>
          <p:cNvSpPr txBox="1"/>
          <p:nvPr/>
        </p:nvSpPr>
        <p:spPr>
          <a:xfrm>
            <a:off x="251670" y="629860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C9FA7BF5-6830-457A-916F-DC2292F3EA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90" y="154722"/>
            <a:ext cx="702386" cy="701786"/>
          </a:xfrm>
          <a:prstGeom prst="rect">
            <a:avLst/>
          </a:prstGeom>
        </p:spPr>
      </p:pic>
      <p:pic>
        <p:nvPicPr>
          <p:cNvPr id="6" name="Picture 2" descr="logo - mgrt - Visit Goodplace">
            <a:extLst>
              <a:ext uri="{FF2B5EF4-FFF2-40B4-BE49-F238E27FC236}">
                <a16:creationId xmlns:a16="http://schemas.microsoft.com/office/drawing/2014/main" id="{76801479-93C1-4EC7-B7EC-2EE920BD6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42" y="352694"/>
            <a:ext cx="1478088" cy="4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E5BA24-71F6-49C0-BA4D-8B9B349D39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2586813" y="302520"/>
            <a:ext cx="1186176" cy="4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830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3CEFB72-489D-49FE-AAB1-2E61B0772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8505" y="1213822"/>
            <a:ext cx="2064058" cy="1325563"/>
          </a:xfrm>
        </p:spPr>
        <p:txBody>
          <a:bodyPr>
            <a:normAutofit fontScale="90000"/>
          </a:bodyPr>
          <a:lstStyle/>
          <a:p>
            <a:r>
              <a:rPr lang="sl-SI" dirty="0"/>
              <a:t>Daljnega leta 2016 </a:t>
            </a:r>
            <a:br>
              <a:rPr lang="sl-SI" dirty="0"/>
            </a:br>
            <a:r>
              <a:rPr lang="sl-SI" dirty="0"/>
              <a:t>smo že imeli</a:t>
            </a:r>
            <a:br>
              <a:rPr lang="sl-SI" dirty="0"/>
            </a:br>
            <a:r>
              <a:rPr lang="sl-SI" dirty="0"/>
              <a:t>v mislih…</a:t>
            </a: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12AB1E7-232E-453C-9C11-D78B0F95F9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79437" y="327803"/>
            <a:ext cx="7010711" cy="546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Businessman Dreaming And Looking At Imaginary House Stock Photo - Image of  build, imagination: 50207426">
            <a:extLst>
              <a:ext uri="{FF2B5EF4-FFF2-40B4-BE49-F238E27FC236}">
                <a16:creationId xmlns:a16="http://schemas.microsoft.com/office/drawing/2014/main" id="{AE4EA1C7-4EC6-4EDD-BDED-2277279043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93154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jeZBesedilom 2">
            <a:extLst>
              <a:ext uri="{FF2B5EF4-FFF2-40B4-BE49-F238E27FC236}">
                <a16:creationId xmlns:a16="http://schemas.microsoft.com/office/drawing/2014/main" id="{AE8C9DA5-8047-4BEE-8FF9-C6328B02C053}"/>
              </a:ext>
            </a:extLst>
          </p:cNvPr>
          <p:cNvSpPr txBox="1"/>
          <p:nvPr/>
        </p:nvSpPr>
        <p:spPr>
          <a:xfrm>
            <a:off x="3641725" y="2539385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chemeClr val="accent5">
                    <a:lumMod val="50000"/>
                  </a:schemeClr>
                </a:solidFill>
              </a:rPr>
              <a:t>INŠTITUT ZA HRANO</a:t>
            </a:r>
          </a:p>
        </p:txBody>
      </p:sp>
    </p:spTree>
    <p:extLst>
      <p:ext uri="{BB962C8B-B14F-4D97-AF65-F5344CB8AC3E}">
        <p14:creationId xmlns:p14="http://schemas.microsoft.com/office/powerpoint/2010/main" val="384959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5B362C-10A5-4252-8CEC-D4B514884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523" y="294105"/>
            <a:ext cx="7629285" cy="1325563"/>
          </a:xfrm>
        </p:spPr>
        <p:txBody>
          <a:bodyPr>
            <a:normAutofit fontScale="90000"/>
          </a:bodyPr>
          <a:lstStyle/>
          <a:p>
            <a:r>
              <a:rPr lang="sl-SI" sz="3000" spc="-60" dirty="0"/>
              <a:t>SRIP HRANA</a:t>
            </a:r>
            <a:br>
              <a:rPr lang="sl-SI" sz="3000" spc="-60" dirty="0"/>
            </a:br>
            <a:r>
              <a:rPr lang="sl-SI" sz="3000" spc="-60" dirty="0"/>
              <a:t>Strateško razvojno-inovacijsko partnerstvo za prednostno področje S4 Trajnostna pridelava hrane</a:t>
            </a: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88548B41-A40B-4185-B8E2-A442A0C0A36B}"/>
              </a:ext>
            </a:extLst>
          </p:cNvPr>
          <p:cNvSpPr txBox="1"/>
          <p:nvPr/>
        </p:nvSpPr>
        <p:spPr>
          <a:xfrm>
            <a:off x="939567" y="1777971"/>
            <a:ext cx="10687574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l-SI" sz="1900" b="1" i="1" dirty="0"/>
              <a:t>CILJI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Digitalna transformacija agroživilskega sektorja za učinkovito upravljanje oskrbnih verig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Izboljšanje kompetenc v agroživilski industriji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Pridobivanje kadrov in razvoj kariere zaposlenih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Sodelovanje med izobraževalnimi ustanovami, raziskovalnimi centri in gospodarstvom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Krepitev prepoznavnosti SRIP HRANA in njenih partnerjev v širšem mednarodnem prostoru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Krepitev prisotnosti in uspešnosti agroživilskih podjetij iz Slovenije na strateških tujih trgih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Osredotočanje na sektorske izzive ter vertikalna povezava sektorjev z R&amp;R inštitucijami in/ali podjetji iz drugih dejavnosti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Strateško in učinkovito upravljanje oskrbnih verig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Učinkovitejša kmetijska pridelava in proizvodnja živil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900" i="1" dirty="0"/>
              <a:t>Vzpostavitev Nacionalnega stičišča za senzorične raziskave živil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9AFC53D-3F0B-42C2-BEE0-57DFFEDE9D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345" y="214213"/>
            <a:ext cx="586056" cy="585555"/>
          </a:xfrm>
          <a:prstGeom prst="rect">
            <a:avLst/>
          </a:prstGeom>
        </p:spPr>
      </p:pic>
      <p:pic>
        <p:nvPicPr>
          <p:cNvPr id="7" name="Picture 2" descr="logo - mgrt - Visit Goodplace">
            <a:extLst>
              <a:ext uri="{FF2B5EF4-FFF2-40B4-BE49-F238E27FC236}">
                <a16:creationId xmlns:a16="http://schemas.microsoft.com/office/drawing/2014/main" id="{BC990329-A3CA-47AF-9C17-81C9A27D2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54" y="365907"/>
            <a:ext cx="995419" cy="2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F72E1D1E-D5D1-4115-ABD4-ED6E178063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19531" r="8900" b="24174"/>
          <a:stretch/>
        </p:blipFill>
        <p:spPr bwMode="auto">
          <a:xfrm>
            <a:off x="2054663" y="361606"/>
            <a:ext cx="963521" cy="35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1DDC4621-7406-4DA2-891E-192796159388}"/>
              </a:ext>
            </a:extLst>
          </p:cNvPr>
          <p:cNvSpPr txBox="1"/>
          <p:nvPr/>
        </p:nvSpPr>
        <p:spPr>
          <a:xfrm>
            <a:off x="226502" y="6276649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4260762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CB45E4-BB07-44CE-B56A-2AF758DA7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541079" cy="2387600"/>
          </a:xfrm>
        </p:spPr>
        <p:txBody>
          <a:bodyPr/>
          <a:lstStyle/>
          <a:p>
            <a:r>
              <a:rPr lang="sl-SI" dirty="0"/>
              <a:t>Glavni dosežki in dobre prakse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28394F0-04BB-4416-A04E-9A49CFE86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>
                <a:latin typeface="+mj-lt"/>
              </a:rPr>
              <a:t>dr. Tatjana Zagorc, direktorica SRIP HRANA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E9307919-9580-41B8-83F3-24DCC8D08B36}"/>
              </a:ext>
            </a:extLst>
          </p:cNvPr>
          <p:cNvSpPr txBox="1"/>
          <p:nvPr/>
        </p:nvSpPr>
        <p:spPr>
          <a:xfrm>
            <a:off x="167780" y="573563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111268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lika 13">
            <a:extLst>
              <a:ext uri="{FF2B5EF4-FFF2-40B4-BE49-F238E27FC236}">
                <a16:creationId xmlns:a16="http://schemas.microsoft.com/office/drawing/2014/main" id="{83A9D779-B20D-409A-A325-25A540B580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7108" b="8142"/>
          <a:stretch/>
        </p:blipFill>
        <p:spPr>
          <a:xfrm>
            <a:off x="20" y="10"/>
            <a:ext cx="6095980" cy="3428990"/>
          </a:xfrm>
          <a:prstGeom prst="rect">
            <a:avLst/>
          </a:prstGeom>
        </p:spPr>
      </p:pic>
      <p:pic>
        <p:nvPicPr>
          <p:cNvPr id="1026" name="Picture 2" descr="Nov instrument za okrevanje &quot;NextGenerationEU&quot; za učinkovit, sodoben in  prenovljen dolgoročni proračun EU | Slovenija">
            <a:extLst>
              <a:ext uri="{FF2B5EF4-FFF2-40B4-BE49-F238E27FC236}">
                <a16:creationId xmlns:a16="http://schemas.microsoft.com/office/drawing/2014/main" id="{E0B9AB38-C013-4769-A988-8A4CD1A1E2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8" b="10222"/>
          <a:stretch/>
        </p:blipFill>
        <p:spPr bwMode="auto">
          <a:xfrm>
            <a:off x="6096000" y="10"/>
            <a:ext cx="6096000" cy="342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Slika 16" descr="Slika, ki vsebuje besede zunanje, nebo, vladna stavba, stavba&#10;&#10;Opis je samodejno ustvarjen">
            <a:extLst>
              <a:ext uri="{FF2B5EF4-FFF2-40B4-BE49-F238E27FC236}">
                <a16:creationId xmlns:a16="http://schemas.microsoft.com/office/drawing/2014/main" id="{7B452E71-0DFF-43C6-BE9C-48C4301960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3429000"/>
            <a:ext cx="6095980" cy="3429000"/>
          </a:xfrm>
          <a:prstGeom prst="rect">
            <a:avLst/>
          </a:prstGeom>
        </p:spPr>
      </p:pic>
      <p:pic>
        <p:nvPicPr>
          <p:cNvPr id="24" name="Slika 23" descr="Slika, ki vsebuje besede besedilo&#10;&#10;Opis je samodejno ustvarjen">
            <a:extLst>
              <a:ext uri="{FF2B5EF4-FFF2-40B4-BE49-F238E27FC236}">
                <a16:creationId xmlns:a16="http://schemas.microsoft.com/office/drawing/2014/main" id="{694AF213-98D7-4A57-8200-8507C07B48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4678" r="19990" b="2"/>
          <a:stretch/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ame 136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71453B6-7C6B-4450-A2E6-E36C36346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58" y="2761554"/>
            <a:ext cx="3618284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Inštitut</a:t>
            </a:r>
            <a:r>
              <a:rPr lang="en-US" sz="4000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za </a:t>
            </a:r>
            <a:r>
              <a:rPr lang="en-US" sz="4000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hrano</a:t>
            </a:r>
            <a:endParaRPr lang="en-US" sz="4000" kern="1200" dirty="0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9012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01D924-4908-4413-8D59-22020160B78B}"/>
              </a:ext>
            </a:extLst>
          </p:cNvPr>
          <p:cNvSpPr>
            <a:spLocks noGrp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sl-SI" sz="3200" dirty="0"/>
              <a:t>		</a:t>
            </a:r>
            <a:br>
              <a:rPr lang="sl-SI" sz="3200" dirty="0"/>
            </a:br>
            <a:r>
              <a:rPr lang="sl-SI" sz="2800" dirty="0" err="1">
                <a:solidFill>
                  <a:srgbClr val="99CC00"/>
                </a:solidFill>
              </a:rPr>
              <a:t>Medregijsko</a:t>
            </a:r>
            <a:r>
              <a:rPr lang="sl-SI" sz="2800" dirty="0">
                <a:solidFill>
                  <a:srgbClr val="99CC00"/>
                </a:solidFill>
              </a:rPr>
              <a:t> partnerstvo</a:t>
            </a:r>
            <a:br>
              <a:rPr lang="sl-SI" sz="2800" dirty="0">
                <a:solidFill>
                  <a:srgbClr val="99CC00"/>
                </a:solidFill>
              </a:rPr>
            </a:br>
            <a:r>
              <a:rPr lang="sl-SI" sz="2800" dirty="0">
                <a:solidFill>
                  <a:srgbClr val="99CC00"/>
                </a:solidFill>
              </a:rPr>
              <a:t>Smart </a:t>
            </a:r>
            <a:r>
              <a:rPr lang="sl-SI" sz="2800" dirty="0" err="1">
                <a:solidFill>
                  <a:srgbClr val="99CC00"/>
                </a:solidFill>
              </a:rPr>
              <a:t>sensors</a:t>
            </a:r>
            <a:r>
              <a:rPr lang="sl-SI" sz="2800" dirty="0">
                <a:solidFill>
                  <a:srgbClr val="99CC00"/>
                </a:solidFill>
              </a:rPr>
              <a:t> 4 Agri-</a:t>
            </a:r>
            <a:r>
              <a:rPr lang="sl-SI" sz="2800" dirty="0" err="1">
                <a:solidFill>
                  <a:srgbClr val="99CC00"/>
                </a:solidFill>
              </a:rPr>
              <a:t>food</a:t>
            </a:r>
            <a:br>
              <a:rPr lang="sl-SI" sz="2800" dirty="0"/>
            </a:br>
            <a:br>
              <a:rPr lang="sl-SI" sz="1600" dirty="0"/>
            </a:br>
            <a:br>
              <a:rPr lang="sl-SI" sz="1600" dirty="0"/>
            </a:br>
            <a:endParaRPr lang="sl-SI" sz="16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59B5019-0D9D-4296-8C0A-CFA4245E2F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842" y="211759"/>
            <a:ext cx="947443" cy="947443"/>
          </a:xfrm>
          <a:prstGeom prst="rect">
            <a:avLst/>
          </a:prstGeom>
        </p:spPr>
      </p:pic>
      <p:sp>
        <p:nvSpPr>
          <p:cNvPr id="10" name="Naslov 1">
            <a:extLst>
              <a:ext uri="{FF2B5EF4-FFF2-40B4-BE49-F238E27FC236}">
                <a16:creationId xmlns:a16="http://schemas.microsoft.com/office/drawing/2014/main" id="{6E46FADC-3785-4312-A844-0FF8D177DC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76120" y="1384995"/>
            <a:ext cx="4305660" cy="45744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sz="1800" b="1" dirty="0">
                <a:solidFill>
                  <a:srgbClr val="99CC00"/>
                </a:solidFill>
                <a:latin typeface="+mj-lt"/>
              </a:rPr>
              <a:t>Sodelovanje SRIP HRANA</a:t>
            </a:r>
          </a:p>
          <a:p>
            <a:pPr lvl="0"/>
            <a:r>
              <a:rPr lang="sl-SI" sz="1600" dirty="0">
                <a:solidFill>
                  <a:srgbClr val="000000"/>
                </a:solidFill>
                <a:latin typeface="+mj-lt"/>
              </a:rPr>
              <a:t>Analiza stanja in potreb na področju uporabe pametnih senzorjev v živilski industriji in potenciala za vzpostavitev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living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laba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v Sloveniji</a:t>
            </a:r>
          </a:p>
          <a:p>
            <a:pPr lvl="0"/>
            <a:r>
              <a:rPr lang="sl-SI" sz="1600" dirty="0">
                <a:solidFill>
                  <a:srgbClr val="000000"/>
                </a:solidFill>
                <a:latin typeface="+mj-lt"/>
              </a:rPr>
              <a:t>Uskladitev in podpis sporazuma partnerjev - december 2019</a:t>
            </a:r>
          </a:p>
          <a:p>
            <a:pPr lvl="0"/>
            <a:r>
              <a:rPr lang="sl-SI" sz="1600" dirty="0">
                <a:solidFill>
                  <a:srgbClr val="000000"/>
                </a:solidFill>
                <a:latin typeface="+mj-lt"/>
              </a:rPr>
              <a:t>Udeležba na študijskih obiskih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living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labov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sodelujočih regij</a:t>
            </a:r>
          </a:p>
          <a:p>
            <a:pPr lvl="0"/>
            <a:r>
              <a:rPr lang="sl-SI" sz="1600" dirty="0">
                <a:solidFill>
                  <a:srgbClr val="000000"/>
                </a:solidFill>
                <a:latin typeface="+mj-lt"/>
              </a:rPr>
              <a:t>Obveščanje parterjev SRIP HRANA in ostalih deležnikov</a:t>
            </a:r>
          </a:p>
          <a:p>
            <a:pPr lvl="0"/>
            <a:r>
              <a:rPr lang="sl-SI" sz="1600" dirty="0">
                <a:solidFill>
                  <a:srgbClr val="000000"/>
                </a:solidFill>
                <a:latin typeface="+mj-lt"/>
              </a:rPr>
              <a:t>Aktivnosti za vzpostavitev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living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laba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v Sloveniji in sodelovanje v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medregijski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mreži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living</a:t>
            </a:r>
            <a:r>
              <a:rPr lang="sl-SI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sl-SI" sz="1600" dirty="0" err="1">
                <a:solidFill>
                  <a:srgbClr val="000000"/>
                </a:solidFill>
                <a:latin typeface="+mj-lt"/>
              </a:rPr>
              <a:t>labov</a:t>
            </a:r>
            <a:endParaRPr lang="sl-SI" sz="1600" dirty="0">
              <a:solidFill>
                <a:srgbClr val="000000"/>
              </a:solidFill>
              <a:latin typeface="+mj-lt"/>
            </a:endParaRPr>
          </a:p>
          <a:p>
            <a:pPr lvl="0"/>
            <a:r>
              <a:rPr lang="sl-SI" sz="1600" dirty="0">
                <a:latin typeface="+mj-lt"/>
              </a:rPr>
              <a:t>Sodelovanje v konzorciju pri prijavi predloga projekta na razpisu  COS-STRAT-2020-3-05: </a:t>
            </a:r>
            <a:r>
              <a:rPr lang="sl-SI" sz="1600" dirty="0" err="1">
                <a:latin typeface="+mj-lt"/>
              </a:rPr>
              <a:t>Strategic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alliances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for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the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uptake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of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advanced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technologies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by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SMEs</a:t>
            </a:r>
            <a:r>
              <a:rPr lang="sl-SI" sz="1600" dirty="0">
                <a:latin typeface="+mj-lt"/>
              </a:rPr>
              <a:t> on </a:t>
            </a:r>
            <a:r>
              <a:rPr lang="sl-SI" sz="1600" dirty="0" err="1">
                <a:latin typeface="+mj-lt"/>
              </a:rPr>
              <a:t>the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economic</a:t>
            </a:r>
            <a:r>
              <a:rPr lang="sl-SI" sz="1600" dirty="0">
                <a:latin typeface="+mj-lt"/>
              </a:rPr>
              <a:t> </a:t>
            </a:r>
            <a:r>
              <a:rPr lang="sl-SI" sz="1600" dirty="0" err="1">
                <a:latin typeface="+mj-lt"/>
              </a:rPr>
              <a:t>recovery</a:t>
            </a:r>
            <a:endParaRPr lang="sl-SI" sz="1600" dirty="0">
              <a:latin typeface="+mj-lt"/>
            </a:endParaRPr>
          </a:p>
          <a:p>
            <a:pPr lvl="0"/>
            <a:endParaRPr lang="sl-SI" sz="1600" dirty="0">
              <a:latin typeface="+mj-lt"/>
            </a:endParaRPr>
          </a:p>
        </p:txBody>
      </p:sp>
      <p:pic>
        <p:nvPicPr>
          <p:cNvPr id="7" name="Slika 3">
            <a:extLst>
              <a:ext uri="{FF2B5EF4-FFF2-40B4-BE49-F238E27FC236}">
                <a16:creationId xmlns:a16="http://schemas.microsoft.com/office/drawing/2014/main" id="{24708220-9B88-43D8-8B4E-273C41F6B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32" y="5180500"/>
            <a:ext cx="616846" cy="61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A6975670-7BCA-41D4-A42A-6DA43270D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364" y="5258789"/>
            <a:ext cx="588652" cy="52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Rezultat iskanja slik za slovenia ministry of economic development and technology">
            <a:extLst>
              <a:ext uri="{FF2B5EF4-FFF2-40B4-BE49-F238E27FC236}">
                <a16:creationId xmlns:a16="http://schemas.microsoft.com/office/drawing/2014/main" id="{19F509F1-33B3-40CC-AB66-D1B23DB2C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866" y="5384387"/>
            <a:ext cx="14700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Rezultat iskanja slik za european found for regional development">
            <a:extLst>
              <a:ext uri="{FF2B5EF4-FFF2-40B4-BE49-F238E27FC236}">
                <a16:creationId xmlns:a16="http://schemas.microsoft.com/office/drawing/2014/main" id="{762ACF81-C479-44A7-8D19-6F90F68B2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691" y="5193197"/>
            <a:ext cx="1384459" cy="66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ravokotnik 12">
            <a:extLst>
              <a:ext uri="{FF2B5EF4-FFF2-40B4-BE49-F238E27FC236}">
                <a16:creationId xmlns:a16="http://schemas.microsoft.com/office/drawing/2014/main" id="{DF04F542-8EF3-4361-966F-E3A318D6DE63}"/>
              </a:ext>
            </a:extLst>
          </p:cNvPr>
          <p:cNvSpPr/>
          <p:nvPr/>
        </p:nvSpPr>
        <p:spPr>
          <a:xfrm>
            <a:off x="7388224" y="6172951"/>
            <a:ext cx="27441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800" i="1" dirty="0"/>
              <a:t>Naložbo sofinancirata Republika Slovenija in Evropska unija iz Evropskega sklada za regionalni razvoj.</a:t>
            </a:r>
          </a:p>
        </p:txBody>
      </p:sp>
      <p:pic>
        <p:nvPicPr>
          <p:cNvPr id="5" name="Označba mesta vsebine 4">
            <a:extLst>
              <a:ext uri="{FF2B5EF4-FFF2-40B4-BE49-F238E27FC236}">
                <a16:creationId xmlns:a16="http://schemas.microsoft.com/office/drawing/2014/main" id="{21DB5E84-5F95-4F04-A287-9D582E4ABCB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7"/>
          <a:stretch>
            <a:fillRect/>
          </a:stretch>
        </p:blipFill>
        <p:spPr>
          <a:xfrm>
            <a:off x="658641" y="996148"/>
            <a:ext cx="5154930" cy="3885057"/>
          </a:xfrm>
          <a:prstGeom prst="rect">
            <a:avLst/>
          </a:prstGeom>
        </p:spPr>
      </p:pic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226250E5-4965-4029-BC3A-BFE600331276}"/>
              </a:ext>
            </a:extLst>
          </p:cNvPr>
          <p:cNvSpPr txBox="1"/>
          <p:nvPr/>
        </p:nvSpPr>
        <p:spPr>
          <a:xfrm>
            <a:off x="284253" y="6309047"/>
            <a:ext cx="689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b="1" i="1" dirty="0">
                <a:solidFill>
                  <a:schemeClr val="bg1"/>
                </a:solidFill>
              </a:rPr>
              <a:t>Naložbo sofinancirata Republika Slovenija in Evropska unija iz Evropskega sklada za regionalni razvoj.</a:t>
            </a:r>
          </a:p>
          <a:p>
            <a:endParaRPr lang="sl-SI" sz="1000" i="1" dirty="0"/>
          </a:p>
        </p:txBody>
      </p:sp>
    </p:spTree>
    <p:extLst>
      <p:ext uri="{BB962C8B-B14F-4D97-AF65-F5344CB8AC3E}">
        <p14:creationId xmlns:p14="http://schemas.microsoft.com/office/powerpoint/2010/main" val="2430654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4092</Words>
  <Application>Microsoft Office PowerPoint</Application>
  <PresentationFormat>Širokozaslonsko</PresentationFormat>
  <Paragraphs>386</Paragraphs>
  <Slides>54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Wingdings</vt:lpstr>
      <vt:lpstr>Officeova tema</vt:lpstr>
      <vt:lpstr>Tematski spletni seminar SRIP HRANA</vt:lpstr>
      <vt:lpstr>Predstavitev</vt:lpstr>
      <vt:lpstr>   </vt:lpstr>
      <vt:lpstr>VIZIJA   KDO SMO   OSREDNJI CILJ   AKTIVNOSTI</vt:lpstr>
      <vt:lpstr>Uvodne besede</vt:lpstr>
      <vt:lpstr>SRIP HRANA Strateško razvojno-inovacijsko partnerstvo za prednostno področje S4 Trajnostna pridelava hrane</vt:lpstr>
      <vt:lpstr>Glavni dosežki in dobre prakse</vt:lpstr>
      <vt:lpstr>Inštitut za hrano</vt:lpstr>
      <vt:lpstr>   Medregijsko partnerstvo Smart sensors 4 Agri-food  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1. Senzorično ocenjevanje piva</vt:lpstr>
      <vt:lpstr>Food Tech Innovation Center  Tilen Travnik</vt:lpstr>
      <vt:lpstr>PowerPointova predstavitev</vt:lpstr>
      <vt:lpstr>PowerPointova predstavitev</vt:lpstr>
      <vt:lpstr>Fokusna področja in produktne smeri</vt:lpstr>
      <vt:lpstr>PowerPointova predstavitev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1.1. Razvoj produktov sektorskih verig vrednosti</vt:lpstr>
      <vt:lpstr>1. Optimizacija oskrbnih agroživilskih verig 1.2. Optimizirani proizvodni in logistični procesi v pridelavi in predelavi hrane</vt:lpstr>
      <vt:lpstr>2. Zagotavljanje kakovostnih surovin v agroživilstvu 2.1. Selekcionirane sorte sadja, zelenjave, poljščin ter selekcija rejnih živali</vt:lpstr>
      <vt:lpstr>2. Zagotavljanje kakovostnih surovin v agroživilstvu 2.2. Alternativna krma in funkcionalni krmni dodatki </vt:lpstr>
      <vt:lpstr>2. Zagotavljanje kakovostnih surovin v agroživilstvu 2.3. Živalski proizvodi iz boljših rejnih pogojev</vt:lpstr>
      <vt:lpstr>2. Zagotavljanje kakovostnih surovin v agroživilstvu 2.4. Kmetijski pridelki in živila iz shem kakovosti </vt:lpstr>
      <vt:lpstr>3. Širjenje ponudbe živil 3.1. Živila po meri potrošnika </vt:lpstr>
      <vt:lpstr>3. Širjenje ponudbe živil 3.1. Živila po meri potrošnika </vt:lpstr>
      <vt:lpstr>3. Širjenje ponudbe živil 3.1. Živila po meri potrošnika 3.2. Živilski izdelki spremenjene sestave </vt:lpstr>
      <vt:lpstr>3. Širjenje ponudbe živil 3.2. Živilski izdelki spremenjene sestave </vt:lpstr>
      <vt:lpstr>3. Širjenje ponudbe živil 3.2. Živilski izdelki spremenjene sestave </vt:lpstr>
      <vt:lpstr>3. Širjenje ponudbe živil 3.3. Novi živilski izdelki s specifičnimi senzoričnimi lastnostmi </vt:lpstr>
      <vt:lpstr>3. Širjenje ponudbe živil 3.3. Novi živilski izdelki s specifičnimi senzoričnimi lastnostmi </vt:lpstr>
      <vt:lpstr>3. Širjenje ponudbe živil 3.3. Novi živilski izdelki s specifičnimi senzoričnimi lastnostmi </vt:lpstr>
      <vt:lpstr>3. Širjenje ponudbe živil 3.3. Novi živilski izdelki s  specifičnimi senzoričnimi lastnostmi </vt:lpstr>
      <vt:lpstr>3. Širjenje ponudbe živil 3.4. Prehranska dopolnila in nova živila </vt:lpstr>
      <vt:lpstr>3. Širjenje ponudbe živil 3.4. Prehranska dopolnila in  nova živila </vt:lpstr>
      <vt:lpstr>3. Širjenje ponudbe živil 3.4. Prehranska dopolnila in nova živila </vt:lpstr>
      <vt:lpstr>3. Širjenje ponudbe živil 3.4. Prehranska dopolnila in nova živila </vt:lpstr>
      <vt:lpstr>Pogled na vizijo SRIP HRANA skozi oči živilskega podjetja</vt:lpstr>
      <vt:lpstr>Analitični pogled na vizijo SRIP HRANA</vt:lpstr>
      <vt:lpstr>Vizija po 2023</vt:lpstr>
      <vt:lpstr>Vizija po 2023</vt:lpstr>
      <vt:lpstr>Daljnega leta 2016  smo že imeli v mislih…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Petra Medved</dc:creator>
  <cp:lastModifiedBy>Petra Medved Djurašinović</cp:lastModifiedBy>
  <cp:revision>109</cp:revision>
  <dcterms:created xsi:type="dcterms:W3CDTF">2017-02-22T14:32:05Z</dcterms:created>
  <dcterms:modified xsi:type="dcterms:W3CDTF">2021-04-12T08:36:17Z</dcterms:modified>
</cp:coreProperties>
</file>